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22"/>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x="18288000" cy="10287000"/>
  <p:notesSz cx="6858000" cy="9144000"/>
  <p:embeddedFontLst>
    <p:embeddedFont>
      <p:font typeface="Calibri (MS) Bold" charset="1" panose="020F0702030404030204"/>
      <p:regular r:id="rId25"/>
    </p:embeddedFont>
    <p:embeddedFont>
      <p:font typeface="Nunito" charset="1" panose="00000500000000000000"/>
      <p:regular r:id="rId27"/>
    </p:embeddedFont>
    <p:embeddedFont>
      <p:font typeface="Nunito Bold" charset="1" panose="00000800000000000000"/>
      <p:regular r:id="rId29"/>
    </p:embeddedFont>
    <p:embeddedFont>
      <p:font typeface="Canva Sans" charset="1" panose="020B0503030501040103"/>
      <p:regular r:id="rId35"/>
    </p:embeddedFont>
    <p:embeddedFont>
      <p:font typeface="Canva Sans Bold" charset="1" panose="020B0803030501040103"/>
      <p:regular r:id="rId36"/>
    </p:embeddedFont>
    <p:embeddedFont>
      <p:font typeface="Roboto Bold" charset="1" panose="02000000000000000000"/>
      <p:regular r:id="rId43"/>
    </p:embeddedFont>
    <p:embeddedFont>
      <p:font typeface="Calibri (MS)" charset="1" panose="020F0502020204030204"/>
      <p:regular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notesMasters/notesMaster1.xml" Type="http://schemas.openxmlformats.org/officeDocument/2006/relationships/notesMaster"/><Relationship Id="rId23" Target="theme/theme2.xml" Type="http://schemas.openxmlformats.org/officeDocument/2006/relationships/theme"/><Relationship Id="rId24" Target="notesSlides/notesSlide1.xml" Type="http://schemas.openxmlformats.org/officeDocument/2006/relationships/notesSlide"/><Relationship Id="rId25" Target="fonts/font25.fntdata" Type="http://schemas.openxmlformats.org/officeDocument/2006/relationships/font"/><Relationship Id="rId26" Target="notesSlides/notesSlide2.xml" Type="http://schemas.openxmlformats.org/officeDocument/2006/relationships/notesSlide"/><Relationship Id="rId27" Target="fonts/font27.fntdata" Type="http://schemas.openxmlformats.org/officeDocument/2006/relationships/font"/><Relationship Id="rId28" Target="notesSlides/notesSlide3.xml" Type="http://schemas.openxmlformats.org/officeDocument/2006/relationships/notesSlide"/><Relationship Id="rId29" Target="fonts/font29.fntdata" Type="http://schemas.openxmlformats.org/officeDocument/2006/relationships/font"/><Relationship Id="rId3" Target="viewProps.xml" Type="http://schemas.openxmlformats.org/officeDocument/2006/relationships/viewProps"/><Relationship Id="rId30" Target="notesSlides/notesSlide4.xml" Type="http://schemas.openxmlformats.org/officeDocument/2006/relationships/notesSlide"/><Relationship Id="rId31" Target="notesSlides/notesSlide5.xml" Type="http://schemas.openxmlformats.org/officeDocument/2006/relationships/notesSlide"/><Relationship Id="rId32" Target="notesSlides/notesSlide6.xml" Type="http://schemas.openxmlformats.org/officeDocument/2006/relationships/notesSlide"/><Relationship Id="rId33" Target="notesSlides/notesSlide7.xml" Type="http://schemas.openxmlformats.org/officeDocument/2006/relationships/notesSlide"/><Relationship Id="rId34" Target="notesSlides/notesSlide8.xml" Type="http://schemas.openxmlformats.org/officeDocument/2006/relationships/notesSlide"/><Relationship Id="rId35" Target="fonts/font35.fntdata" Type="http://schemas.openxmlformats.org/officeDocument/2006/relationships/font"/><Relationship Id="rId36" Target="fonts/font36.fntdata" Type="http://schemas.openxmlformats.org/officeDocument/2006/relationships/font"/><Relationship Id="rId37" Target="notesSlides/notesSlide9.xml" Type="http://schemas.openxmlformats.org/officeDocument/2006/relationships/notesSlide"/><Relationship Id="rId38" Target="notesSlides/notesSlide10.xml" Type="http://schemas.openxmlformats.org/officeDocument/2006/relationships/notesSlide"/><Relationship Id="rId39" Target="notesSlides/notesSlide11.xml" Type="http://schemas.openxmlformats.org/officeDocument/2006/relationships/notesSlide"/><Relationship Id="rId4" Target="theme/theme1.xml" Type="http://schemas.openxmlformats.org/officeDocument/2006/relationships/theme"/><Relationship Id="rId40" Target="notesSlides/notesSlide12.xml" Type="http://schemas.openxmlformats.org/officeDocument/2006/relationships/notesSlide"/><Relationship Id="rId41" Target="notesSlides/notesSlide13.xml" Type="http://schemas.openxmlformats.org/officeDocument/2006/relationships/notesSlide"/><Relationship Id="rId42" Target="notesSlides/notesSlide14.xml" Type="http://schemas.openxmlformats.org/officeDocument/2006/relationships/notesSlide"/><Relationship Id="rId43" Target="fonts/font43.fntdata" Type="http://schemas.openxmlformats.org/officeDocument/2006/relationships/font"/><Relationship Id="rId44" Target="notesSlides/notesSlide15.xml" Type="http://schemas.openxmlformats.org/officeDocument/2006/relationships/notesSlide"/><Relationship Id="rId45" Target="fonts/font45.fntdata" Type="http://schemas.openxmlformats.org/officeDocument/2006/relationships/font"/><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14.png" Type="http://schemas.openxmlformats.org/officeDocument/2006/relationships/image"/><Relationship Id="rId6" Target="../media/image15.svg" Type="http://schemas.openxmlformats.org/officeDocument/2006/relationships/image"/><Relationship Id="rId7" Target="../media/image16.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17.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17.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17.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17.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14.png" Type="http://schemas.openxmlformats.org/officeDocument/2006/relationships/image"/><Relationship Id="rId6" Target="../media/image15.svg" Type="http://schemas.openxmlformats.org/officeDocument/2006/relationships/image"/><Relationship Id="rId7" Target="https://forms.gle/zqM85ARujFi7vyG7A" TargetMode="External" Type="http://schemas.openxmlformats.org/officeDocument/2006/relationships/hyperlink"/></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9.png" Type="http://schemas.openxmlformats.org/officeDocument/2006/relationships/image"/><Relationship Id="rId11" Target="../media/image20.png" Type="http://schemas.openxmlformats.org/officeDocument/2006/relationships/image"/><Relationship Id="rId12" Target="../media/image21.svg" Type="http://schemas.openxmlformats.org/officeDocument/2006/relationships/image"/><Relationship Id="rId13" Target="../media/image22.jpeg" Type="http://schemas.openxmlformats.org/officeDocument/2006/relationships/image"/><Relationship Id="rId14" Target="../media/image23.png" Type="http://schemas.openxmlformats.org/officeDocument/2006/relationships/image"/><Relationship Id="rId15" Target="../media/image24.png" Type="http://schemas.openxmlformats.org/officeDocument/2006/relationships/image"/><Relationship Id="rId16" Target="../media/image25.png" Type="http://schemas.openxmlformats.org/officeDocument/2006/relationships/image"/><Relationship Id="rId2" Target="../notesSlides/notesSlide15.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 Id="rId9" Target="../media/image18.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9.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9.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9.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9.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10.png" Type="http://schemas.openxmlformats.org/officeDocument/2006/relationships/image"/><Relationship Id="rId8" Target="../media/image11.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10.png" Type="http://schemas.openxmlformats.org/officeDocument/2006/relationships/image"/><Relationship Id="rId8" Target="../media/image11.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12.png" Type="http://schemas.openxmlformats.org/officeDocument/2006/relationships/image"/><Relationship Id="rId8" Target="../media/image13.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429298"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582592" y="6887618"/>
            <a:ext cx="16676708" cy="1861488"/>
            <a:chOff x="0" y="0"/>
            <a:chExt cx="22235610" cy="2481984"/>
          </a:xfrm>
        </p:grpSpPr>
        <p:sp>
          <p:nvSpPr>
            <p:cNvPr name="Freeform 4" id="4"/>
            <p:cNvSpPr/>
            <p:nvPr/>
          </p:nvSpPr>
          <p:spPr>
            <a:xfrm flipH="false" flipV="false" rot="0">
              <a:off x="0" y="0"/>
              <a:ext cx="22235610" cy="2481984"/>
            </a:xfrm>
            <a:custGeom>
              <a:avLst/>
              <a:gdLst/>
              <a:ahLst/>
              <a:cxnLst/>
              <a:rect r="r" b="b" t="t" l="l"/>
              <a:pathLst>
                <a:path h="2481984" w="22235610">
                  <a:moveTo>
                    <a:pt x="0" y="0"/>
                  </a:moveTo>
                  <a:lnTo>
                    <a:pt x="22235610" y="0"/>
                  </a:lnTo>
                  <a:lnTo>
                    <a:pt x="22235610" y="2481984"/>
                  </a:lnTo>
                  <a:lnTo>
                    <a:pt x="0" y="2481984"/>
                  </a:lnTo>
                  <a:close/>
                </a:path>
              </a:pathLst>
            </a:custGeom>
            <a:solidFill>
              <a:srgbClr val="000000">
                <a:alpha val="0"/>
              </a:srgbClr>
            </a:solidFill>
          </p:spPr>
        </p:sp>
        <p:sp>
          <p:nvSpPr>
            <p:cNvPr name="TextBox 5" id="5"/>
            <p:cNvSpPr txBox="true"/>
            <p:nvPr/>
          </p:nvSpPr>
          <p:spPr>
            <a:xfrm>
              <a:off x="0" y="-114300"/>
              <a:ext cx="22235610" cy="2596284"/>
            </a:xfrm>
            <a:prstGeom prst="rect">
              <a:avLst/>
            </a:prstGeom>
          </p:spPr>
          <p:txBody>
            <a:bodyPr anchor="t" rtlCol="false" tIns="0" lIns="0" bIns="0" rIns="0"/>
            <a:lstStyle/>
            <a:p>
              <a:pPr algn="l">
                <a:lnSpc>
                  <a:spcPts val="6360"/>
                </a:lnSpc>
              </a:pPr>
              <a:r>
                <a:rPr lang="en-US" b="true" sz="5300">
                  <a:solidFill>
                    <a:srgbClr val="282829"/>
                  </a:solidFill>
                  <a:latin typeface="Calibri (MS) Bold"/>
                  <a:ea typeface="Calibri (MS) Bold"/>
                  <a:cs typeface="Calibri (MS) Bold"/>
                  <a:sym typeface="Calibri (MS) Bold"/>
                </a:rPr>
                <a:t>T2.2 Focus group Piloting</a:t>
              </a:r>
            </a:p>
            <a:p>
              <a:pPr algn="l">
                <a:lnSpc>
                  <a:spcPts val="6360"/>
                </a:lnSpc>
              </a:pPr>
              <a:r>
                <a:rPr lang="en-US" b="true" sz="5300">
                  <a:solidFill>
                    <a:srgbClr val="282829"/>
                  </a:solidFill>
                  <a:latin typeface="Calibri (MS) Bold"/>
                  <a:ea typeface="Calibri (MS) Bold"/>
                  <a:cs typeface="Calibri (MS) Bold"/>
                  <a:sym typeface="Calibri (MS) Bold"/>
                </a:rPr>
                <a:t>Developed by: Open Group</a:t>
              </a:r>
            </a:p>
          </p:txBody>
        </p:sp>
      </p:grpSp>
      <p:grpSp>
        <p:nvGrpSpPr>
          <p:cNvPr name="Group 6" id="6"/>
          <p:cNvGrpSpPr/>
          <p:nvPr/>
        </p:nvGrpSpPr>
        <p:grpSpPr>
          <a:xfrm rot="0">
            <a:off x="15785948" y="5382814"/>
            <a:ext cx="6412593" cy="6525351"/>
            <a:chOff x="0" y="0"/>
            <a:chExt cx="9587987" cy="9756581"/>
          </a:xfrm>
        </p:grpSpPr>
        <p:sp>
          <p:nvSpPr>
            <p:cNvPr name="Freeform 7" id="7"/>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FBD355"/>
            </a:solidFill>
          </p:spPr>
        </p:sp>
      </p:grpSp>
      <p:sp>
        <p:nvSpPr>
          <p:cNvPr name="Freeform 8" id="8"/>
          <p:cNvSpPr/>
          <p:nvPr/>
        </p:nvSpPr>
        <p:spPr>
          <a:xfrm flipH="false" flipV="false" rot="0">
            <a:off x="6635187" y="495920"/>
            <a:ext cx="5017626" cy="5017626"/>
          </a:xfrm>
          <a:custGeom>
            <a:avLst/>
            <a:gdLst/>
            <a:ahLst/>
            <a:cxnLst/>
            <a:rect r="r" b="b" t="t" l="l"/>
            <a:pathLst>
              <a:path h="5017626" w="5017626">
                <a:moveTo>
                  <a:pt x="0" y="0"/>
                </a:moveTo>
                <a:lnTo>
                  <a:pt x="5017626" y="0"/>
                </a:lnTo>
                <a:lnTo>
                  <a:pt x="5017626" y="5017626"/>
                </a:lnTo>
                <a:lnTo>
                  <a:pt x="0" y="5017626"/>
                </a:lnTo>
                <a:lnTo>
                  <a:pt x="0" y="0"/>
                </a:lnTo>
                <a:close/>
              </a:path>
            </a:pathLst>
          </a:custGeom>
          <a:blipFill>
            <a:blip r:embed="rId4"/>
            <a:stretch>
              <a:fillRect l="0" t="0" r="0" b="0"/>
            </a:stretch>
          </a:blipFill>
        </p:spPr>
      </p:sp>
      <p:sp>
        <p:nvSpPr>
          <p:cNvPr name="Freeform 9" id="9"/>
          <p:cNvSpPr/>
          <p:nvPr/>
        </p:nvSpPr>
        <p:spPr>
          <a:xfrm flipH="false" flipV="false" rot="0">
            <a:off x="14255619" y="7115319"/>
            <a:ext cx="3264113" cy="5144018"/>
          </a:xfrm>
          <a:custGeom>
            <a:avLst/>
            <a:gdLst/>
            <a:ahLst/>
            <a:cxnLst/>
            <a:rect r="r" b="b" t="t" l="l"/>
            <a:pathLst>
              <a:path h="5144018" w="3264113">
                <a:moveTo>
                  <a:pt x="0" y="0"/>
                </a:moveTo>
                <a:lnTo>
                  <a:pt x="3264113" y="0"/>
                </a:lnTo>
                <a:lnTo>
                  <a:pt x="3264113" y="5144018"/>
                </a:lnTo>
                <a:lnTo>
                  <a:pt x="0" y="514401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0" id="10"/>
          <p:cNvGrpSpPr/>
          <p:nvPr/>
        </p:nvGrpSpPr>
        <p:grpSpPr>
          <a:xfrm rot="0">
            <a:off x="-3567911" y="-1918835"/>
            <a:ext cx="6412593" cy="6525351"/>
            <a:chOff x="0" y="0"/>
            <a:chExt cx="9587987" cy="9756581"/>
          </a:xfrm>
        </p:grpSpPr>
        <p:sp>
          <p:nvSpPr>
            <p:cNvPr name="Freeform 11" id="11"/>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49B381"/>
            </a:solidFill>
          </p:spPr>
        </p:sp>
      </p:grpSp>
      <p:sp>
        <p:nvSpPr>
          <p:cNvPr name="Freeform 12" id="12"/>
          <p:cNvSpPr/>
          <p:nvPr/>
        </p:nvSpPr>
        <p:spPr>
          <a:xfrm flipH="false" flipV="false" rot="-10800000">
            <a:off x="1212625" y="-1543309"/>
            <a:ext cx="3264113" cy="5144018"/>
          </a:xfrm>
          <a:custGeom>
            <a:avLst/>
            <a:gdLst/>
            <a:ahLst/>
            <a:cxnLst/>
            <a:rect r="r" b="b" t="t" l="l"/>
            <a:pathLst>
              <a:path h="5144018" w="3264113">
                <a:moveTo>
                  <a:pt x="0" y="0"/>
                </a:moveTo>
                <a:lnTo>
                  <a:pt x="3264113" y="0"/>
                </a:lnTo>
                <a:lnTo>
                  <a:pt x="3264113" y="5144018"/>
                </a:lnTo>
                <a:lnTo>
                  <a:pt x="0" y="514401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3" id="13"/>
          <p:cNvGrpSpPr/>
          <p:nvPr/>
        </p:nvGrpSpPr>
        <p:grpSpPr>
          <a:xfrm rot="0">
            <a:off x="4331599" y="937077"/>
            <a:ext cx="235179" cy="239314"/>
            <a:chOff x="0" y="0"/>
            <a:chExt cx="9587987" cy="9756581"/>
          </a:xfrm>
        </p:grpSpPr>
        <p:sp>
          <p:nvSpPr>
            <p:cNvPr name="Freeform 14" id="14"/>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5" id="15"/>
          <p:cNvGrpSpPr/>
          <p:nvPr/>
        </p:nvGrpSpPr>
        <p:grpSpPr>
          <a:xfrm rot="0">
            <a:off x="3831208" y="1697248"/>
            <a:ext cx="235179" cy="239314"/>
            <a:chOff x="0" y="0"/>
            <a:chExt cx="9587987" cy="9756581"/>
          </a:xfrm>
        </p:grpSpPr>
        <p:sp>
          <p:nvSpPr>
            <p:cNvPr name="Freeform 16" id="16"/>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7" id="17"/>
          <p:cNvGrpSpPr/>
          <p:nvPr/>
        </p:nvGrpSpPr>
        <p:grpSpPr>
          <a:xfrm rot="0">
            <a:off x="2340375" y="1697248"/>
            <a:ext cx="235179" cy="239314"/>
            <a:chOff x="0" y="0"/>
            <a:chExt cx="9587987" cy="9756581"/>
          </a:xfrm>
        </p:grpSpPr>
        <p:sp>
          <p:nvSpPr>
            <p:cNvPr name="Freeform 18" id="18"/>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9" id="19"/>
          <p:cNvGrpSpPr/>
          <p:nvPr/>
        </p:nvGrpSpPr>
        <p:grpSpPr>
          <a:xfrm rot="0">
            <a:off x="2340375" y="2840090"/>
            <a:ext cx="235179" cy="239314"/>
            <a:chOff x="0" y="0"/>
            <a:chExt cx="9587987" cy="9756581"/>
          </a:xfrm>
        </p:grpSpPr>
        <p:sp>
          <p:nvSpPr>
            <p:cNvPr name="Freeform 20" id="20"/>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1" id="21"/>
          <p:cNvGrpSpPr/>
          <p:nvPr/>
        </p:nvGrpSpPr>
        <p:grpSpPr>
          <a:xfrm rot="0">
            <a:off x="1625224" y="256606"/>
            <a:ext cx="235179" cy="239314"/>
            <a:chOff x="0" y="0"/>
            <a:chExt cx="9587987" cy="9756581"/>
          </a:xfrm>
        </p:grpSpPr>
        <p:sp>
          <p:nvSpPr>
            <p:cNvPr name="Freeform 22" id="22"/>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3" id="23"/>
          <p:cNvGrpSpPr/>
          <p:nvPr/>
        </p:nvGrpSpPr>
        <p:grpSpPr>
          <a:xfrm rot="0">
            <a:off x="1212625" y="2303423"/>
            <a:ext cx="235179" cy="239314"/>
            <a:chOff x="0" y="0"/>
            <a:chExt cx="9587987" cy="9756581"/>
          </a:xfrm>
        </p:grpSpPr>
        <p:sp>
          <p:nvSpPr>
            <p:cNvPr name="Freeform 24" id="24"/>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5" id="25"/>
          <p:cNvGrpSpPr/>
          <p:nvPr/>
        </p:nvGrpSpPr>
        <p:grpSpPr>
          <a:xfrm rot="0">
            <a:off x="1390045" y="1224184"/>
            <a:ext cx="235179" cy="239314"/>
            <a:chOff x="0" y="0"/>
            <a:chExt cx="9587987" cy="9756581"/>
          </a:xfrm>
        </p:grpSpPr>
        <p:sp>
          <p:nvSpPr>
            <p:cNvPr name="Freeform 26" id="26"/>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7" id="27"/>
          <p:cNvGrpSpPr/>
          <p:nvPr/>
        </p:nvGrpSpPr>
        <p:grpSpPr>
          <a:xfrm rot="0">
            <a:off x="4066386" y="2720433"/>
            <a:ext cx="235179" cy="239314"/>
            <a:chOff x="0" y="0"/>
            <a:chExt cx="9587987" cy="9756581"/>
          </a:xfrm>
        </p:grpSpPr>
        <p:sp>
          <p:nvSpPr>
            <p:cNvPr name="Freeform 28" id="28"/>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9" id="29"/>
          <p:cNvGrpSpPr/>
          <p:nvPr/>
        </p:nvGrpSpPr>
        <p:grpSpPr>
          <a:xfrm rot="0">
            <a:off x="3362361" y="495920"/>
            <a:ext cx="235179" cy="239314"/>
            <a:chOff x="0" y="0"/>
            <a:chExt cx="9587987" cy="9756581"/>
          </a:xfrm>
        </p:grpSpPr>
        <p:sp>
          <p:nvSpPr>
            <p:cNvPr name="Freeform 30" id="30"/>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31" id="31"/>
          <p:cNvGrpSpPr/>
          <p:nvPr/>
        </p:nvGrpSpPr>
        <p:grpSpPr>
          <a:xfrm rot="0">
            <a:off x="14138030" y="9567671"/>
            <a:ext cx="235179" cy="239314"/>
            <a:chOff x="0" y="0"/>
            <a:chExt cx="9587987" cy="9756581"/>
          </a:xfrm>
        </p:grpSpPr>
        <p:sp>
          <p:nvSpPr>
            <p:cNvPr name="Freeform 32" id="32"/>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3" id="33"/>
          <p:cNvGrpSpPr/>
          <p:nvPr/>
        </p:nvGrpSpPr>
        <p:grpSpPr>
          <a:xfrm rot="0">
            <a:off x="14489510" y="8166861"/>
            <a:ext cx="235179" cy="239314"/>
            <a:chOff x="0" y="0"/>
            <a:chExt cx="9587987" cy="9756581"/>
          </a:xfrm>
        </p:grpSpPr>
        <p:sp>
          <p:nvSpPr>
            <p:cNvPr name="Freeform 34" id="34"/>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5" id="35"/>
          <p:cNvGrpSpPr/>
          <p:nvPr/>
        </p:nvGrpSpPr>
        <p:grpSpPr>
          <a:xfrm rot="0">
            <a:off x="14915541" y="8847536"/>
            <a:ext cx="235179" cy="239314"/>
            <a:chOff x="0" y="0"/>
            <a:chExt cx="9587987" cy="9756581"/>
          </a:xfrm>
        </p:grpSpPr>
        <p:sp>
          <p:nvSpPr>
            <p:cNvPr name="Freeform 36" id="36"/>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7" id="37"/>
          <p:cNvGrpSpPr/>
          <p:nvPr/>
        </p:nvGrpSpPr>
        <p:grpSpPr>
          <a:xfrm rot="0">
            <a:off x="16080892" y="8509792"/>
            <a:ext cx="235179" cy="239314"/>
            <a:chOff x="0" y="0"/>
            <a:chExt cx="9587987" cy="9756581"/>
          </a:xfrm>
        </p:grpSpPr>
        <p:sp>
          <p:nvSpPr>
            <p:cNvPr name="Freeform 38" id="38"/>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9" id="39"/>
          <p:cNvGrpSpPr/>
          <p:nvPr/>
        </p:nvGrpSpPr>
        <p:grpSpPr>
          <a:xfrm rot="0">
            <a:off x="16080892" y="7306673"/>
            <a:ext cx="235179" cy="239314"/>
            <a:chOff x="0" y="0"/>
            <a:chExt cx="9587987" cy="9756581"/>
          </a:xfrm>
        </p:grpSpPr>
        <p:sp>
          <p:nvSpPr>
            <p:cNvPr name="Freeform 40" id="40"/>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41" id="41"/>
          <p:cNvGrpSpPr/>
          <p:nvPr/>
        </p:nvGrpSpPr>
        <p:grpSpPr>
          <a:xfrm rot="0">
            <a:off x="17402143" y="8847536"/>
            <a:ext cx="235179" cy="239314"/>
            <a:chOff x="0" y="0"/>
            <a:chExt cx="9587987" cy="9756581"/>
          </a:xfrm>
        </p:grpSpPr>
        <p:sp>
          <p:nvSpPr>
            <p:cNvPr name="Freeform 42" id="42"/>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43" id="43"/>
          <p:cNvGrpSpPr/>
          <p:nvPr/>
        </p:nvGrpSpPr>
        <p:grpSpPr>
          <a:xfrm rot="0">
            <a:off x="16631474" y="9328357"/>
            <a:ext cx="235179" cy="239314"/>
            <a:chOff x="0" y="0"/>
            <a:chExt cx="9587987" cy="9756581"/>
          </a:xfrm>
        </p:grpSpPr>
        <p:sp>
          <p:nvSpPr>
            <p:cNvPr name="Freeform 44" id="44"/>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45" id="45"/>
          <p:cNvGrpSpPr/>
          <p:nvPr/>
        </p:nvGrpSpPr>
        <p:grpSpPr>
          <a:xfrm rot="0">
            <a:off x="15150719" y="10047686"/>
            <a:ext cx="235179" cy="239314"/>
            <a:chOff x="0" y="0"/>
            <a:chExt cx="9587987" cy="9756581"/>
          </a:xfrm>
        </p:grpSpPr>
        <p:sp>
          <p:nvSpPr>
            <p:cNvPr name="Freeform 46" id="46"/>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47" id="47"/>
          <p:cNvGrpSpPr/>
          <p:nvPr/>
        </p:nvGrpSpPr>
        <p:grpSpPr>
          <a:xfrm rot="0">
            <a:off x="-45234" y="5779825"/>
            <a:ext cx="16676708" cy="2215586"/>
            <a:chOff x="0" y="0"/>
            <a:chExt cx="22235610" cy="2954115"/>
          </a:xfrm>
        </p:grpSpPr>
        <p:sp>
          <p:nvSpPr>
            <p:cNvPr name="Freeform 48" id="48"/>
            <p:cNvSpPr/>
            <p:nvPr/>
          </p:nvSpPr>
          <p:spPr>
            <a:xfrm flipH="false" flipV="false" rot="0">
              <a:off x="0" y="0"/>
              <a:ext cx="22235610" cy="2954115"/>
            </a:xfrm>
            <a:custGeom>
              <a:avLst/>
              <a:gdLst/>
              <a:ahLst/>
              <a:cxnLst/>
              <a:rect r="r" b="b" t="t" l="l"/>
              <a:pathLst>
                <a:path h="2954115" w="22235610">
                  <a:moveTo>
                    <a:pt x="0" y="0"/>
                  </a:moveTo>
                  <a:lnTo>
                    <a:pt x="22235610" y="0"/>
                  </a:lnTo>
                  <a:lnTo>
                    <a:pt x="22235610" y="2954115"/>
                  </a:lnTo>
                  <a:lnTo>
                    <a:pt x="0" y="2954115"/>
                  </a:lnTo>
                  <a:close/>
                </a:path>
              </a:pathLst>
            </a:custGeom>
            <a:solidFill>
              <a:srgbClr val="000000">
                <a:alpha val="0"/>
              </a:srgbClr>
            </a:solidFill>
          </p:spPr>
        </p:sp>
        <p:sp>
          <p:nvSpPr>
            <p:cNvPr name="TextBox 49" id="49"/>
            <p:cNvSpPr txBox="true"/>
            <p:nvPr/>
          </p:nvSpPr>
          <p:spPr>
            <a:xfrm>
              <a:off x="0" y="-133350"/>
              <a:ext cx="22235610" cy="3087465"/>
            </a:xfrm>
            <a:prstGeom prst="rect">
              <a:avLst/>
            </a:prstGeom>
          </p:spPr>
          <p:txBody>
            <a:bodyPr anchor="t" rtlCol="false" tIns="0" lIns="0" bIns="0" rIns="0"/>
            <a:lstStyle/>
            <a:p>
              <a:pPr algn="ctr">
                <a:lnSpc>
                  <a:spcPts val="7560"/>
                </a:lnSpc>
              </a:pPr>
              <a:r>
                <a:rPr lang="en-US" b="true" sz="6300">
                  <a:solidFill>
                    <a:srgbClr val="282829"/>
                  </a:solidFill>
                  <a:latin typeface="Calibri (MS) Bold"/>
                  <a:ea typeface="Calibri (MS) Bold"/>
                  <a:cs typeface="Calibri (MS) Bold"/>
                  <a:sym typeface="Calibri (MS) Bold"/>
                </a:rPr>
                <a:t>Capac</a:t>
              </a:r>
              <a:r>
                <a:rPr lang="en-US" b="true" sz="6300">
                  <a:solidFill>
                    <a:srgbClr val="282829"/>
                  </a:solidFill>
                  <a:latin typeface="Calibri (MS) Bold"/>
                  <a:ea typeface="Calibri (MS) Bold"/>
                  <a:cs typeface="Calibri (MS) Bold"/>
                  <a:sym typeface="Calibri (MS) Bold"/>
                </a:rPr>
                <a:t>ity Building Program for Youth Workers</a:t>
              </a:r>
            </a:p>
            <a:p>
              <a:pPr algn="ctr">
                <a:lnSpc>
                  <a:spcPts val="7560"/>
                </a:lnSpc>
              </a:pPr>
            </a:p>
          </p:txBody>
        </p:sp>
      </p:gr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6570553" y="0"/>
            <a:ext cx="4334433" cy="1085366"/>
            <a:chOff x="0" y="0"/>
            <a:chExt cx="5779245" cy="1447155"/>
          </a:xfrm>
        </p:grpSpPr>
        <p:sp>
          <p:nvSpPr>
            <p:cNvPr name="Freeform 4" id="4"/>
            <p:cNvSpPr/>
            <p:nvPr/>
          </p:nvSpPr>
          <p:spPr>
            <a:xfrm flipH="false" flipV="false" rot="0">
              <a:off x="0" y="0"/>
              <a:ext cx="5779245" cy="1447155"/>
            </a:xfrm>
            <a:custGeom>
              <a:avLst/>
              <a:gdLst/>
              <a:ahLst/>
              <a:cxnLst/>
              <a:rect r="r" b="b" t="t" l="l"/>
              <a:pathLst>
                <a:path h="1447155" w="5779245">
                  <a:moveTo>
                    <a:pt x="0" y="0"/>
                  </a:moveTo>
                  <a:lnTo>
                    <a:pt x="5779245" y="0"/>
                  </a:lnTo>
                  <a:lnTo>
                    <a:pt x="5779245" y="1447155"/>
                  </a:lnTo>
                  <a:lnTo>
                    <a:pt x="0" y="1447155"/>
                  </a:lnTo>
                  <a:close/>
                </a:path>
              </a:pathLst>
            </a:custGeom>
            <a:solidFill>
              <a:srgbClr val="000000">
                <a:alpha val="0"/>
              </a:srgbClr>
            </a:solidFill>
          </p:spPr>
        </p:sp>
        <p:sp>
          <p:nvSpPr>
            <p:cNvPr name="TextBox 5" id="5"/>
            <p:cNvSpPr txBox="true"/>
            <p:nvPr/>
          </p:nvSpPr>
          <p:spPr>
            <a:xfrm>
              <a:off x="0" y="-114300"/>
              <a:ext cx="5779245" cy="1561455"/>
            </a:xfrm>
            <a:prstGeom prst="rect">
              <a:avLst/>
            </a:prstGeom>
          </p:spPr>
          <p:txBody>
            <a:bodyPr anchor="t" rtlCol="false" tIns="0" lIns="0" bIns="0" rIns="0"/>
            <a:lstStyle/>
            <a:p>
              <a:pPr algn="ctr">
                <a:lnSpc>
                  <a:spcPts val="6480"/>
                </a:lnSpc>
              </a:pPr>
              <a:r>
                <a:rPr lang="en-US" b="true" sz="5400">
                  <a:solidFill>
                    <a:srgbClr val="000000"/>
                  </a:solidFill>
                  <a:latin typeface="Calibri (MS) Bold"/>
                  <a:ea typeface="Calibri (MS) Bold"/>
                  <a:cs typeface="Calibri (MS) Bold"/>
                  <a:sym typeface="Calibri (MS) Bold"/>
                </a:rPr>
                <a:t>ATTIVITA’1</a:t>
              </a:r>
            </a:p>
          </p:txBody>
        </p:sp>
      </p:grpSp>
      <p:grpSp>
        <p:nvGrpSpPr>
          <p:cNvPr name="Group 6" id="6"/>
          <p:cNvGrpSpPr/>
          <p:nvPr/>
        </p:nvGrpSpPr>
        <p:grpSpPr>
          <a:xfrm rot="0">
            <a:off x="5313512" y="1965788"/>
            <a:ext cx="6848514" cy="6355423"/>
            <a:chOff x="0" y="0"/>
            <a:chExt cx="7615548" cy="7067231"/>
          </a:xfrm>
        </p:grpSpPr>
        <p:sp>
          <p:nvSpPr>
            <p:cNvPr name="Freeform 7" id="7"/>
            <p:cNvSpPr/>
            <p:nvPr/>
          </p:nvSpPr>
          <p:spPr>
            <a:xfrm flipH="false" flipV="false" rot="0">
              <a:off x="12700" y="12700"/>
              <a:ext cx="7590155" cy="7041769"/>
            </a:xfrm>
            <a:custGeom>
              <a:avLst/>
              <a:gdLst/>
              <a:ahLst/>
              <a:cxnLst/>
              <a:rect r="r" b="b" t="t" l="l"/>
              <a:pathLst>
                <a:path h="7041769" w="7590155">
                  <a:moveTo>
                    <a:pt x="0" y="3520948"/>
                  </a:moveTo>
                  <a:cubicBezTo>
                    <a:pt x="0" y="1576324"/>
                    <a:pt x="1699133" y="0"/>
                    <a:pt x="3795014" y="0"/>
                  </a:cubicBezTo>
                  <a:cubicBezTo>
                    <a:pt x="5890895" y="0"/>
                    <a:pt x="7590155" y="1576324"/>
                    <a:pt x="7590155" y="3520948"/>
                  </a:cubicBezTo>
                  <a:cubicBezTo>
                    <a:pt x="7590155" y="5465572"/>
                    <a:pt x="5891022" y="7041769"/>
                    <a:pt x="3795014" y="7041769"/>
                  </a:cubicBezTo>
                  <a:cubicBezTo>
                    <a:pt x="1699006" y="7041769"/>
                    <a:pt x="0" y="5465445"/>
                    <a:pt x="0" y="3520948"/>
                  </a:cubicBezTo>
                  <a:close/>
                </a:path>
              </a:pathLst>
            </a:custGeom>
            <a:solidFill>
              <a:srgbClr val="FBD355"/>
            </a:solidFill>
          </p:spPr>
        </p:sp>
        <p:sp>
          <p:nvSpPr>
            <p:cNvPr name="Freeform 8" id="8"/>
            <p:cNvSpPr/>
            <p:nvPr/>
          </p:nvSpPr>
          <p:spPr>
            <a:xfrm flipH="false" flipV="false" rot="0">
              <a:off x="0" y="0"/>
              <a:ext cx="7615555" cy="7067296"/>
            </a:xfrm>
            <a:custGeom>
              <a:avLst/>
              <a:gdLst/>
              <a:ahLst/>
              <a:cxnLst/>
              <a:rect r="r" b="b" t="t" l="l"/>
              <a:pathLst>
                <a:path h="7067296" w="7615555">
                  <a:moveTo>
                    <a:pt x="0" y="3533648"/>
                  </a:moveTo>
                  <a:cubicBezTo>
                    <a:pt x="0" y="1581150"/>
                    <a:pt x="1705737" y="0"/>
                    <a:pt x="3807714" y="0"/>
                  </a:cubicBezTo>
                  <a:lnTo>
                    <a:pt x="3807714" y="12700"/>
                  </a:lnTo>
                  <a:lnTo>
                    <a:pt x="3807714" y="25400"/>
                  </a:lnTo>
                  <a:lnTo>
                    <a:pt x="3807714" y="12700"/>
                  </a:lnTo>
                  <a:lnTo>
                    <a:pt x="3807714" y="0"/>
                  </a:lnTo>
                  <a:cubicBezTo>
                    <a:pt x="5909818" y="0"/>
                    <a:pt x="7615555" y="1581150"/>
                    <a:pt x="7615555" y="3533648"/>
                  </a:cubicBezTo>
                  <a:lnTo>
                    <a:pt x="7602855" y="3533648"/>
                  </a:lnTo>
                  <a:lnTo>
                    <a:pt x="7615555" y="3533648"/>
                  </a:lnTo>
                  <a:cubicBezTo>
                    <a:pt x="7615555" y="5486146"/>
                    <a:pt x="5909818" y="7067296"/>
                    <a:pt x="3807841" y="7067296"/>
                  </a:cubicBezTo>
                  <a:lnTo>
                    <a:pt x="3807841" y="7054596"/>
                  </a:lnTo>
                  <a:lnTo>
                    <a:pt x="3807841" y="7067296"/>
                  </a:lnTo>
                  <a:cubicBezTo>
                    <a:pt x="1705737" y="7067169"/>
                    <a:pt x="0" y="5486019"/>
                    <a:pt x="0" y="3533648"/>
                  </a:cubicBezTo>
                  <a:lnTo>
                    <a:pt x="12700" y="3533648"/>
                  </a:lnTo>
                  <a:lnTo>
                    <a:pt x="25400" y="3533648"/>
                  </a:lnTo>
                  <a:lnTo>
                    <a:pt x="12700" y="3533648"/>
                  </a:lnTo>
                  <a:lnTo>
                    <a:pt x="0" y="3533648"/>
                  </a:lnTo>
                  <a:moveTo>
                    <a:pt x="25400" y="3533648"/>
                  </a:moveTo>
                  <a:cubicBezTo>
                    <a:pt x="25400" y="3540633"/>
                    <a:pt x="19685" y="3546348"/>
                    <a:pt x="12700" y="3546348"/>
                  </a:cubicBezTo>
                  <a:cubicBezTo>
                    <a:pt x="5715" y="3546348"/>
                    <a:pt x="0" y="3540633"/>
                    <a:pt x="0" y="3533648"/>
                  </a:cubicBezTo>
                  <a:cubicBezTo>
                    <a:pt x="0" y="3526663"/>
                    <a:pt x="5715" y="3520948"/>
                    <a:pt x="12700" y="3520948"/>
                  </a:cubicBezTo>
                  <a:cubicBezTo>
                    <a:pt x="19685" y="3520948"/>
                    <a:pt x="25400" y="3526663"/>
                    <a:pt x="25400" y="3533648"/>
                  </a:cubicBezTo>
                  <a:cubicBezTo>
                    <a:pt x="25400" y="5470271"/>
                    <a:pt x="1717929" y="7041769"/>
                    <a:pt x="3807714" y="7041769"/>
                  </a:cubicBezTo>
                  <a:cubicBezTo>
                    <a:pt x="5897499" y="7041769"/>
                    <a:pt x="7590155" y="5470271"/>
                    <a:pt x="7590155" y="3533648"/>
                  </a:cubicBezTo>
                  <a:cubicBezTo>
                    <a:pt x="7590155" y="1597025"/>
                    <a:pt x="5897626" y="25400"/>
                    <a:pt x="3807714" y="25400"/>
                  </a:cubicBezTo>
                  <a:cubicBezTo>
                    <a:pt x="3800729" y="25400"/>
                    <a:pt x="3795014" y="19685"/>
                    <a:pt x="3795014" y="12700"/>
                  </a:cubicBezTo>
                  <a:cubicBezTo>
                    <a:pt x="3795014" y="5715"/>
                    <a:pt x="3800729" y="0"/>
                    <a:pt x="3807714" y="0"/>
                  </a:cubicBezTo>
                  <a:cubicBezTo>
                    <a:pt x="3814699" y="0"/>
                    <a:pt x="3820414" y="5715"/>
                    <a:pt x="3820414" y="12700"/>
                  </a:cubicBezTo>
                  <a:cubicBezTo>
                    <a:pt x="3820414" y="19685"/>
                    <a:pt x="3814699" y="25400"/>
                    <a:pt x="3807714" y="25400"/>
                  </a:cubicBezTo>
                  <a:cubicBezTo>
                    <a:pt x="1717929" y="25400"/>
                    <a:pt x="25400" y="1597025"/>
                    <a:pt x="25400" y="3533648"/>
                  </a:cubicBezTo>
                  <a:close/>
                </a:path>
              </a:pathLst>
            </a:custGeom>
            <a:solidFill>
              <a:srgbClr val="FBD355"/>
            </a:solidFill>
          </p:spPr>
        </p:sp>
      </p:grpSp>
      <p:sp>
        <p:nvSpPr>
          <p:cNvPr name="Freeform 9" id="9"/>
          <p:cNvSpPr/>
          <p:nvPr/>
        </p:nvSpPr>
        <p:spPr>
          <a:xfrm flipH="false" flipV="false" rot="0">
            <a:off x="311292"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grpSp>
        <p:nvGrpSpPr>
          <p:cNvPr name="Group 10" id="10"/>
          <p:cNvGrpSpPr/>
          <p:nvPr/>
        </p:nvGrpSpPr>
        <p:grpSpPr>
          <a:xfrm rot="0">
            <a:off x="6687680" y="888402"/>
            <a:ext cx="4334433" cy="1085366"/>
            <a:chOff x="0" y="0"/>
            <a:chExt cx="5779245" cy="1447155"/>
          </a:xfrm>
        </p:grpSpPr>
        <p:sp>
          <p:nvSpPr>
            <p:cNvPr name="Freeform 11" id="11"/>
            <p:cNvSpPr/>
            <p:nvPr/>
          </p:nvSpPr>
          <p:spPr>
            <a:xfrm flipH="false" flipV="false" rot="0">
              <a:off x="0" y="0"/>
              <a:ext cx="5779245" cy="1447155"/>
            </a:xfrm>
            <a:custGeom>
              <a:avLst/>
              <a:gdLst/>
              <a:ahLst/>
              <a:cxnLst/>
              <a:rect r="r" b="b" t="t" l="l"/>
              <a:pathLst>
                <a:path h="1447155" w="5779245">
                  <a:moveTo>
                    <a:pt x="0" y="0"/>
                  </a:moveTo>
                  <a:lnTo>
                    <a:pt x="5779245" y="0"/>
                  </a:lnTo>
                  <a:lnTo>
                    <a:pt x="5779245" y="1447155"/>
                  </a:lnTo>
                  <a:lnTo>
                    <a:pt x="0" y="1447155"/>
                  </a:lnTo>
                  <a:close/>
                </a:path>
              </a:pathLst>
            </a:custGeom>
            <a:solidFill>
              <a:srgbClr val="000000">
                <a:alpha val="0"/>
              </a:srgbClr>
            </a:solidFill>
          </p:spPr>
        </p:sp>
        <p:sp>
          <p:nvSpPr>
            <p:cNvPr name="TextBox 12" id="12"/>
            <p:cNvSpPr txBox="true"/>
            <p:nvPr/>
          </p:nvSpPr>
          <p:spPr>
            <a:xfrm>
              <a:off x="0" y="-114300"/>
              <a:ext cx="5779245" cy="1561455"/>
            </a:xfrm>
            <a:prstGeom prst="rect">
              <a:avLst/>
            </a:prstGeom>
          </p:spPr>
          <p:txBody>
            <a:bodyPr anchor="t" rtlCol="false" tIns="0" lIns="0" bIns="0" rIns="0"/>
            <a:lstStyle/>
            <a:p>
              <a:pPr algn="ctr">
                <a:lnSpc>
                  <a:spcPts val="6480"/>
                </a:lnSpc>
              </a:pPr>
              <a:r>
                <a:rPr lang="en-US" b="true" sz="5400">
                  <a:solidFill>
                    <a:srgbClr val="000000"/>
                  </a:solidFill>
                  <a:latin typeface="Calibri (MS) Bold"/>
                  <a:ea typeface="Calibri (MS) Bold"/>
                  <a:cs typeface="Calibri (MS) Bold"/>
                  <a:sym typeface="Calibri (MS) Bold"/>
                </a:rPr>
                <a:t>MENTIMETER</a:t>
              </a:r>
            </a:p>
          </p:txBody>
        </p:sp>
      </p:grpSp>
      <p:sp>
        <p:nvSpPr>
          <p:cNvPr name="Freeform 13" id="13"/>
          <p:cNvSpPr/>
          <p:nvPr/>
        </p:nvSpPr>
        <p:spPr>
          <a:xfrm flipH="false" flipV="false" rot="0">
            <a:off x="14429810" y="8964518"/>
            <a:ext cx="3648227" cy="1322482"/>
          </a:xfrm>
          <a:custGeom>
            <a:avLst/>
            <a:gdLst/>
            <a:ahLst/>
            <a:cxnLst/>
            <a:rect r="r" b="b" t="t" l="l"/>
            <a:pathLst>
              <a:path h="1322482" w="3648227">
                <a:moveTo>
                  <a:pt x="0" y="0"/>
                </a:moveTo>
                <a:lnTo>
                  <a:pt x="3648227" y="0"/>
                </a:lnTo>
                <a:lnTo>
                  <a:pt x="3648227" y="1322482"/>
                </a:lnTo>
                <a:lnTo>
                  <a:pt x="0" y="132248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4" id="14"/>
          <p:cNvSpPr/>
          <p:nvPr/>
        </p:nvSpPr>
        <p:spPr>
          <a:xfrm flipH="false" flipV="false" rot="0">
            <a:off x="6453425" y="2859156"/>
            <a:ext cx="4568688" cy="4568688"/>
          </a:xfrm>
          <a:custGeom>
            <a:avLst/>
            <a:gdLst/>
            <a:ahLst/>
            <a:cxnLst/>
            <a:rect r="r" b="b" t="t" l="l"/>
            <a:pathLst>
              <a:path h="4568688" w="4568688">
                <a:moveTo>
                  <a:pt x="0" y="0"/>
                </a:moveTo>
                <a:lnTo>
                  <a:pt x="4568688" y="0"/>
                </a:lnTo>
                <a:lnTo>
                  <a:pt x="4568688" y="4568688"/>
                </a:lnTo>
                <a:lnTo>
                  <a:pt x="0" y="4568688"/>
                </a:lnTo>
                <a:lnTo>
                  <a:pt x="0" y="0"/>
                </a:lnTo>
                <a:close/>
              </a:path>
            </a:pathLst>
          </a:custGeom>
          <a:blipFill>
            <a:blip r:embed="rId7"/>
            <a:stretch>
              <a:fillRect l="0" t="0" r="0" b="0"/>
            </a:stretch>
          </a:blipFill>
        </p:spPr>
      </p:sp>
      <p:grpSp>
        <p:nvGrpSpPr>
          <p:cNvPr name="Group 15" id="15"/>
          <p:cNvGrpSpPr/>
          <p:nvPr/>
        </p:nvGrpSpPr>
        <p:grpSpPr>
          <a:xfrm rot="0">
            <a:off x="3858190" y="8636727"/>
            <a:ext cx="10571620" cy="900247"/>
            <a:chOff x="0" y="0"/>
            <a:chExt cx="14095493" cy="1200329"/>
          </a:xfrm>
        </p:grpSpPr>
        <p:sp>
          <p:nvSpPr>
            <p:cNvPr name="Freeform 16" id="16"/>
            <p:cNvSpPr/>
            <p:nvPr/>
          </p:nvSpPr>
          <p:spPr>
            <a:xfrm flipH="false" flipV="false" rot="0">
              <a:off x="0" y="0"/>
              <a:ext cx="14095493" cy="1200329"/>
            </a:xfrm>
            <a:custGeom>
              <a:avLst/>
              <a:gdLst/>
              <a:ahLst/>
              <a:cxnLst/>
              <a:rect r="r" b="b" t="t" l="l"/>
              <a:pathLst>
                <a:path h="1200329" w="14095493">
                  <a:moveTo>
                    <a:pt x="0" y="0"/>
                  </a:moveTo>
                  <a:lnTo>
                    <a:pt x="14095493" y="0"/>
                  </a:lnTo>
                  <a:lnTo>
                    <a:pt x="14095493" y="1200329"/>
                  </a:lnTo>
                  <a:lnTo>
                    <a:pt x="0" y="1200329"/>
                  </a:lnTo>
                  <a:close/>
                </a:path>
              </a:pathLst>
            </a:custGeom>
            <a:solidFill>
              <a:srgbClr val="000000">
                <a:alpha val="0"/>
              </a:srgbClr>
            </a:solidFill>
          </p:spPr>
        </p:sp>
        <p:sp>
          <p:nvSpPr>
            <p:cNvPr name="TextBox 17" id="17"/>
            <p:cNvSpPr txBox="true"/>
            <p:nvPr/>
          </p:nvSpPr>
          <p:spPr>
            <a:xfrm>
              <a:off x="0" y="-57150"/>
              <a:ext cx="14095493" cy="1257479"/>
            </a:xfrm>
            <a:prstGeom prst="rect">
              <a:avLst/>
            </a:prstGeom>
          </p:spPr>
          <p:txBody>
            <a:bodyPr anchor="t" rtlCol="false" tIns="0" lIns="0" bIns="0" rIns="0"/>
            <a:lstStyle/>
            <a:p>
              <a:pPr algn="ctr">
                <a:lnSpc>
                  <a:spcPts val="3840"/>
                </a:lnSpc>
              </a:pPr>
              <a:r>
                <a:rPr lang="en-US" b="true" sz="3200">
                  <a:solidFill>
                    <a:srgbClr val="000000"/>
                  </a:solidFill>
                  <a:latin typeface="Calibri (MS) Bold"/>
                  <a:ea typeface="Calibri (MS) Bold"/>
                  <a:cs typeface="Calibri (MS) Bold"/>
                  <a:sym typeface="Calibri (MS) Bold"/>
                </a:rPr>
                <a:t>DISCUSSIONE DOPO LA COMPILAZIONE DEL MENTIMETER</a:t>
              </a:r>
            </a:p>
          </p:txBody>
        </p:sp>
      </p:gr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590243"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3638412" y="14288"/>
            <a:ext cx="4649588" cy="10287000"/>
            <a:chOff x="0" y="0"/>
            <a:chExt cx="6199451" cy="13716000"/>
          </a:xfrm>
        </p:grpSpPr>
        <p:sp>
          <p:nvSpPr>
            <p:cNvPr name="Freeform 4" id="4"/>
            <p:cNvSpPr/>
            <p:nvPr/>
          </p:nvSpPr>
          <p:spPr>
            <a:xfrm flipH="false" flipV="false" rot="0">
              <a:off x="0" y="0"/>
              <a:ext cx="6199401" cy="13716000"/>
            </a:xfrm>
            <a:custGeom>
              <a:avLst/>
              <a:gdLst/>
              <a:ahLst/>
              <a:cxnLst/>
              <a:rect r="r" b="b" t="t" l="l"/>
              <a:pathLst>
                <a:path h="13716000" w="6199401">
                  <a:moveTo>
                    <a:pt x="0" y="0"/>
                  </a:moveTo>
                  <a:lnTo>
                    <a:pt x="6199401" y="0"/>
                  </a:lnTo>
                  <a:lnTo>
                    <a:pt x="6199401" y="13716000"/>
                  </a:lnTo>
                  <a:lnTo>
                    <a:pt x="0" y="13716000"/>
                  </a:lnTo>
                  <a:close/>
                </a:path>
              </a:pathLst>
            </a:custGeom>
            <a:solidFill>
              <a:srgbClr val="49B381"/>
            </a:solidFill>
          </p:spPr>
        </p:sp>
      </p:grpSp>
      <p:grpSp>
        <p:nvGrpSpPr>
          <p:cNvPr name="Group 5" id="5"/>
          <p:cNvGrpSpPr/>
          <p:nvPr/>
        </p:nvGrpSpPr>
        <p:grpSpPr>
          <a:xfrm rot="0">
            <a:off x="973931" y="971551"/>
            <a:ext cx="700088" cy="136922"/>
            <a:chOff x="0" y="0"/>
            <a:chExt cx="933450" cy="182563"/>
          </a:xfrm>
        </p:grpSpPr>
        <p:sp>
          <p:nvSpPr>
            <p:cNvPr name="Freeform 6" id="6"/>
            <p:cNvSpPr/>
            <p:nvPr/>
          </p:nvSpPr>
          <p:spPr>
            <a:xfrm flipH="false" flipV="false" rot="0">
              <a:off x="0" y="0"/>
              <a:ext cx="933450" cy="182626"/>
            </a:xfrm>
            <a:custGeom>
              <a:avLst/>
              <a:gdLst/>
              <a:ahLst/>
              <a:cxnLst/>
              <a:rect r="r" b="b" t="t" l="l"/>
              <a:pathLst>
                <a:path h="182626" w="933450">
                  <a:moveTo>
                    <a:pt x="93345" y="182626"/>
                  </a:moveTo>
                  <a:cubicBezTo>
                    <a:pt x="844296" y="182626"/>
                    <a:pt x="844296" y="182626"/>
                    <a:pt x="844296" y="182626"/>
                  </a:cubicBezTo>
                  <a:cubicBezTo>
                    <a:pt x="895223" y="182626"/>
                    <a:pt x="933450" y="140208"/>
                    <a:pt x="933450" y="89281"/>
                  </a:cubicBezTo>
                  <a:cubicBezTo>
                    <a:pt x="933450" y="38354"/>
                    <a:pt x="895223" y="0"/>
                    <a:pt x="844296" y="0"/>
                  </a:cubicBezTo>
                  <a:cubicBezTo>
                    <a:pt x="93345" y="0"/>
                    <a:pt x="93345" y="0"/>
                    <a:pt x="93345" y="0"/>
                  </a:cubicBezTo>
                  <a:cubicBezTo>
                    <a:pt x="42418" y="0"/>
                    <a:pt x="0" y="38227"/>
                    <a:pt x="0" y="89154"/>
                  </a:cubicBezTo>
                  <a:cubicBezTo>
                    <a:pt x="0" y="140081"/>
                    <a:pt x="42418" y="182499"/>
                    <a:pt x="93345" y="182499"/>
                  </a:cubicBezTo>
                </a:path>
              </a:pathLst>
            </a:custGeom>
            <a:solidFill>
              <a:srgbClr val="D91B5C"/>
            </a:solidFill>
          </p:spPr>
        </p:sp>
      </p:grpSp>
      <p:sp>
        <p:nvSpPr>
          <p:cNvPr name="Freeform 7" id="7"/>
          <p:cNvSpPr/>
          <p:nvPr/>
        </p:nvSpPr>
        <p:spPr>
          <a:xfrm flipH="false" flipV="false" rot="0">
            <a:off x="311292" y="207263"/>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grpSp>
        <p:nvGrpSpPr>
          <p:cNvPr name="Group 8" id="8"/>
          <p:cNvGrpSpPr/>
          <p:nvPr/>
        </p:nvGrpSpPr>
        <p:grpSpPr>
          <a:xfrm rot="0">
            <a:off x="4651989" y="0"/>
            <a:ext cx="4334433" cy="1085366"/>
            <a:chOff x="0" y="0"/>
            <a:chExt cx="5779245" cy="1447155"/>
          </a:xfrm>
        </p:grpSpPr>
        <p:sp>
          <p:nvSpPr>
            <p:cNvPr name="Freeform 9" id="9"/>
            <p:cNvSpPr/>
            <p:nvPr/>
          </p:nvSpPr>
          <p:spPr>
            <a:xfrm flipH="false" flipV="false" rot="0">
              <a:off x="0" y="0"/>
              <a:ext cx="5779245" cy="1447155"/>
            </a:xfrm>
            <a:custGeom>
              <a:avLst/>
              <a:gdLst/>
              <a:ahLst/>
              <a:cxnLst/>
              <a:rect r="r" b="b" t="t" l="l"/>
              <a:pathLst>
                <a:path h="1447155" w="5779245">
                  <a:moveTo>
                    <a:pt x="0" y="0"/>
                  </a:moveTo>
                  <a:lnTo>
                    <a:pt x="5779245" y="0"/>
                  </a:lnTo>
                  <a:lnTo>
                    <a:pt x="5779245" y="1447155"/>
                  </a:lnTo>
                  <a:lnTo>
                    <a:pt x="0" y="1447155"/>
                  </a:lnTo>
                  <a:close/>
                </a:path>
              </a:pathLst>
            </a:custGeom>
            <a:solidFill>
              <a:srgbClr val="000000">
                <a:alpha val="0"/>
              </a:srgbClr>
            </a:solidFill>
          </p:spPr>
        </p:sp>
        <p:sp>
          <p:nvSpPr>
            <p:cNvPr name="TextBox 10" id="10"/>
            <p:cNvSpPr txBox="true"/>
            <p:nvPr/>
          </p:nvSpPr>
          <p:spPr>
            <a:xfrm>
              <a:off x="0" y="-114300"/>
              <a:ext cx="5779245" cy="1561455"/>
            </a:xfrm>
            <a:prstGeom prst="rect">
              <a:avLst/>
            </a:prstGeom>
          </p:spPr>
          <p:txBody>
            <a:bodyPr anchor="t" rtlCol="false" tIns="0" lIns="0" bIns="0" rIns="0"/>
            <a:lstStyle/>
            <a:p>
              <a:pPr algn="ctr">
                <a:lnSpc>
                  <a:spcPts val="6480"/>
                </a:lnSpc>
              </a:pPr>
              <a:r>
                <a:rPr lang="en-US" b="true" sz="5400">
                  <a:solidFill>
                    <a:srgbClr val="000000"/>
                  </a:solidFill>
                  <a:latin typeface="Calibri (MS) Bold"/>
                  <a:ea typeface="Calibri (MS) Bold"/>
                  <a:cs typeface="Calibri (MS) Bold"/>
                  <a:sym typeface="Calibri (MS) Bold"/>
                </a:rPr>
                <a:t>ATTIVITA’2</a:t>
              </a:r>
            </a:p>
          </p:txBody>
        </p:sp>
      </p:grpSp>
      <p:grpSp>
        <p:nvGrpSpPr>
          <p:cNvPr name="Group 11" id="11"/>
          <p:cNvGrpSpPr/>
          <p:nvPr/>
        </p:nvGrpSpPr>
        <p:grpSpPr>
          <a:xfrm rot="0">
            <a:off x="4651989" y="1012033"/>
            <a:ext cx="4334433" cy="1085366"/>
            <a:chOff x="0" y="0"/>
            <a:chExt cx="5779245" cy="1447155"/>
          </a:xfrm>
        </p:grpSpPr>
        <p:sp>
          <p:nvSpPr>
            <p:cNvPr name="Freeform 12" id="12"/>
            <p:cNvSpPr/>
            <p:nvPr/>
          </p:nvSpPr>
          <p:spPr>
            <a:xfrm flipH="false" flipV="false" rot="0">
              <a:off x="0" y="0"/>
              <a:ext cx="5779245" cy="1447155"/>
            </a:xfrm>
            <a:custGeom>
              <a:avLst/>
              <a:gdLst/>
              <a:ahLst/>
              <a:cxnLst/>
              <a:rect r="r" b="b" t="t" l="l"/>
              <a:pathLst>
                <a:path h="1447155" w="5779245">
                  <a:moveTo>
                    <a:pt x="0" y="0"/>
                  </a:moveTo>
                  <a:lnTo>
                    <a:pt x="5779245" y="0"/>
                  </a:lnTo>
                  <a:lnTo>
                    <a:pt x="5779245" y="1447155"/>
                  </a:lnTo>
                  <a:lnTo>
                    <a:pt x="0" y="1447155"/>
                  </a:lnTo>
                  <a:close/>
                </a:path>
              </a:pathLst>
            </a:custGeom>
            <a:solidFill>
              <a:srgbClr val="000000">
                <a:alpha val="0"/>
              </a:srgbClr>
            </a:solidFill>
          </p:spPr>
        </p:sp>
        <p:sp>
          <p:nvSpPr>
            <p:cNvPr name="TextBox 13" id="13"/>
            <p:cNvSpPr txBox="true"/>
            <p:nvPr/>
          </p:nvSpPr>
          <p:spPr>
            <a:xfrm>
              <a:off x="0" y="-114300"/>
              <a:ext cx="5779245" cy="1561455"/>
            </a:xfrm>
            <a:prstGeom prst="rect">
              <a:avLst/>
            </a:prstGeom>
          </p:spPr>
          <p:txBody>
            <a:bodyPr anchor="t" rtlCol="false" tIns="0" lIns="0" bIns="0" rIns="0"/>
            <a:lstStyle/>
            <a:p>
              <a:pPr algn="ctr">
                <a:lnSpc>
                  <a:spcPts val="6480"/>
                </a:lnSpc>
              </a:pPr>
              <a:r>
                <a:rPr lang="en-US" b="true" sz="5400">
                  <a:solidFill>
                    <a:srgbClr val="000000"/>
                  </a:solidFill>
                  <a:latin typeface="Calibri (MS) Bold"/>
                  <a:ea typeface="Calibri (MS) Bold"/>
                  <a:cs typeface="Calibri (MS) Bold"/>
                  <a:sym typeface="Calibri (MS) Bold"/>
                </a:rPr>
                <a:t>DEBATE</a:t>
              </a:r>
            </a:p>
          </p:txBody>
        </p:sp>
      </p:grpSp>
      <p:sp>
        <p:nvSpPr>
          <p:cNvPr name="TextBox 14" id="14"/>
          <p:cNvSpPr txBox="true"/>
          <p:nvPr/>
        </p:nvSpPr>
        <p:spPr>
          <a:xfrm rot="0">
            <a:off x="0" y="3106463"/>
            <a:ext cx="13638412" cy="2389504"/>
          </a:xfrm>
          <a:prstGeom prst="rect">
            <a:avLst/>
          </a:prstGeom>
        </p:spPr>
        <p:txBody>
          <a:bodyPr anchor="t" rtlCol="false" tIns="0" lIns="0" bIns="0" rIns="0">
            <a:spAutoFit/>
          </a:bodyPr>
          <a:lstStyle/>
          <a:p>
            <a:pPr algn="ctr">
              <a:lnSpc>
                <a:spcPts val="3220"/>
              </a:lnSpc>
            </a:pPr>
            <a:r>
              <a:rPr lang="en-US" sz="2300">
                <a:solidFill>
                  <a:srgbClr val="000000"/>
                </a:solidFill>
                <a:latin typeface="Canva Sans"/>
                <a:ea typeface="Canva Sans"/>
                <a:cs typeface="Canva Sans"/>
                <a:sym typeface="Canva Sans"/>
              </a:rPr>
              <a:t>1. Organizzazione </a:t>
            </a:r>
            <a:r>
              <a:rPr lang="en-US" sz="2300">
                <a:solidFill>
                  <a:srgbClr val="000000"/>
                </a:solidFill>
                <a:latin typeface="Canva Sans"/>
                <a:ea typeface="Canva Sans"/>
                <a:cs typeface="Canva Sans"/>
                <a:sym typeface="Canva Sans"/>
              </a:rPr>
              <a:t>dei gruppi</a:t>
            </a:r>
          </a:p>
          <a:p>
            <a:pPr algn="ctr" marL="496575" indent="-248288" lvl="1">
              <a:lnSpc>
                <a:spcPts val="3220"/>
              </a:lnSpc>
              <a:buFont typeface="Arial"/>
              <a:buChar char="•"/>
            </a:pPr>
            <a:r>
              <a:rPr lang="en-US" sz="2300">
                <a:solidFill>
                  <a:srgbClr val="000000"/>
                </a:solidFill>
                <a:latin typeface="Canva Sans"/>
                <a:ea typeface="Canva Sans"/>
                <a:cs typeface="Canva Sans"/>
                <a:sym typeface="Canva Sans"/>
              </a:rPr>
              <a:t>I partecipanti vengono divisi in 3 gruppi.</a:t>
            </a:r>
          </a:p>
          <a:p>
            <a:pPr algn="ctr" marL="496575" indent="-248288" lvl="1">
              <a:lnSpc>
                <a:spcPts val="3220"/>
              </a:lnSpc>
              <a:buFont typeface="Arial"/>
              <a:buChar char="•"/>
            </a:pPr>
            <a:r>
              <a:rPr lang="en-US" sz="2300">
                <a:solidFill>
                  <a:srgbClr val="000000"/>
                </a:solidFill>
                <a:latin typeface="Canva Sans"/>
                <a:ea typeface="Canva Sans"/>
                <a:cs typeface="Canva Sans"/>
                <a:sym typeface="Canva Sans"/>
              </a:rPr>
              <a:t>A ciascun gruppo viene assegnato un profilo stereotipato (es. il politico tradizionalista, l’attivista inclusiva, il cittadino indifferente).</a:t>
            </a:r>
          </a:p>
          <a:p>
            <a:pPr algn="ctr" marL="496575" indent="-248288" lvl="1">
              <a:lnSpc>
                <a:spcPts val="3220"/>
              </a:lnSpc>
              <a:buFont typeface="Arial"/>
              <a:buChar char="•"/>
            </a:pPr>
            <a:r>
              <a:rPr lang="en-US" sz="2300">
                <a:solidFill>
                  <a:srgbClr val="000000"/>
                </a:solidFill>
                <a:latin typeface="Canva Sans"/>
                <a:ea typeface="Canva Sans"/>
                <a:cs typeface="Canva Sans"/>
                <a:sym typeface="Canva Sans"/>
              </a:rPr>
              <a:t>Ogni gruppo riceve la lista delle domande provocatorie.</a:t>
            </a:r>
          </a:p>
          <a:p>
            <a:pPr algn="ctr">
              <a:lnSpc>
                <a:spcPts val="3220"/>
              </a:lnSpc>
            </a:pPr>
          </a:p>
        </p:txBody>
      </p:sp>
      <p:grpSp>
        <p:nvGrpSpPr>
          <p:cNvPr name="Group 15" id="15"/>
          <p:cNvGrpSpPr/>
          <p:nvPr/>
        </p:nvGrpSpPr>
        <p:grpSpPr>
          <a:xfrm rot="0">
            <a:off x="2377387" y="1886193"/>
            <a:ext cx="8883638" cy="900247"/>
            <a:chOff x="0" y="0"/>
            <a:chExt cx="11844851" cy="1200329"/>
          </a:xfrm>
        </p:grpSpPr>
        <p:sp>
          <p:nvSpPr>
            <p:cNvPr name="Freeform 16" id="16"/>
            <p:cNvSpPr/>
            <p:nvPr/>
          </p:nvSpPr>
          <p:spPr>
            <a:xfrm flipH="false" flipV="false" rot="0">
              <a:off x="0" y="0"/>
              <a:ext cx="11844851" cy="1200329"/>
            </a:xfrm>
            <a:custGeom>
              <a:avLst/>
              <a:gdLst/>
              <a:ahLst/>
              <a:cxnLst/>
              <a:rect r="r" b="b" t="t" l="l"/>
              <a:pathLst>
                <a:path h="1200329" w="11844851">
                  <a:moveTo>
                    <a:pt x="0" y="0"/>
                  </a:moveTo>
                  <a:lnTo>
                    <a:pt x="11844851" y="0"/>
                  </a:lnTo>
                  <a:lnTo>
                    <a:pt x="11844851" y="1200329"/>
                  </a:lnTo>
                  <a:lnTo>
                    <a:pt x="0" y="1200329"/>
                  </a:lnTo>
                  <a:close/>
                </a:path>
              </a:pathLst>
            </a:custGeom>
            <a:solidFill>
              <a:srgbClr val="000000">
                <a:alpha val="0"/>
              </a:srgbClr>
            </a:solidFill>
          </p:spPr>
        </p:sp>
        <p:sp>
          <p:nvSpPr>
            <p:cNvPr name="TextBox 17" id="17"/>
            <p:cNvSpPr txBox="true"/>
            <p:nvPr/>
          </p:nvSpPr>
          <p:spPr>
            <a:xfrm>
              <a:off x="0" y="-85725"/>
              <a:ext cx="11844851" cy="1286054"/>
            </a:xfrm>
            <a:prstGeom prst="rect">
              <a:avLst/>
            </a:prstGeom>
          </p:spPr>
          <p:txBody>
            <a:bodyPr anchor="t" rtlCol="false" tIns="0" lIns="0" bIns="0" rIns="0"/>
            <a:lstStyle/>
            <a:p>
              <a:pPr algn="ctr">
                <a:lnSpc>
                  <a:spcPts val="4920"/>
                </a:lnSpc>
              </a:pPr>
              <a:r>
                <a:rPr lang="en-US" b="true" sz="4100">
                  <a:solidFill>
                    <a:srgbClr val="000000"/>
                  </a:solidFill>
                  <a:latin typeface="Calibri (MS) Bold"/>
                  <a:ea typeface="Calibri (MS) Bold"/>
                  <a:cs typeface="Calibri (MS) Bold"/>
                  <a:sym typeface="Calibri (MS) Bold"/>
                </a:rPr>
                <a:t>istruzioni per lo svolgimento dell’attività</a:t>
              </a:r>
            </a:p>
          </p:txBody>
        </p:sp>
      </p:grpSp>
      <p:sp>
        <p:nvSpPr>
          <p:cNvPr name="TextBox 18" id="18"/>
          <p:cNvSpPr txBox="true"/>
          <p:nvPr/>
        </p:nvSpPr>
        <p:spPr>
          <a:xfrm rot="0">
            <a:off x="0" y="5558494"/>
            <a:ext cx="13638412" cy="3589654"/>
          </a:xfrm>
          <a:prstGeom prst="rect">
            <a:avLst/>
          </a:prstGeom>
        </p:spPr>
        <p:txBody>
          <a:bodyPr anchor="t" rtlCol="false" tIns="0" lIns="0" bIns="0" rIns="0">
            <a:spAutoFit/>
          </a:bodyPr>
          <a:lstStyle/>
          <a:p>
            <a:pPr algn="ctr">
              <a:lnSpc>
                <a:spcPts val="3220"/>
              </a:lnSpc>
            </a:pPr>
            <a:r>
              <a:rPr lang="en-US" sz="2300">
                <a:solidFill>
                  <a:srgbClr val="000000"/>
                </a:solidFill>
                <a:latin typeface="Canva Sans"/>
                <a:ea typeface="Canva Sans"/>
                <a:cs typeface="Canva Sans"/>
                <a:sym typeface="Canva Sans"/>
              </a:rPr>
              <a:t>2. Regole </a:t>
            </a:r>
            <a:r>
              <a:rPr lang="en-US" sz="2300">
                <a:solidFill>
                  <a:srgbClr val="000000"/>
                </a:solidFill>
                <a:latin typeface="Canva Sans"/>
                <a:ea typeface="Canva Sans"/>
                <a:cs typeface="Canva Sans"/>
                <a:sym typeface="Canva Sans"/>
              </a:rPr>
              <a:t>del dibattito</a:t>
            </a:r>
          </a:p>
          <a:p>
            <a:pPr algn="ctr" marL="496575" indent="-248288" lvl="1">
              <a:lnSpc>
                <a:spcPts val="3220"/>
              </a:lnSpc>
              <a:buFont typeface="Arial"/>
              <a:buChar char="•"/>
            </a:pPr>
            <a:r>
              <a:rPr lang="en-US" sz="2300">
                <a:solidFill>
                  <a:srgbClr val="000000"/>
                </a:solidFill>
                <a:latin typeface="Canva Sans"/>
                <a:ea typeface="Canva Sans"/>
                <a:cs typeface="Canva Sans"/>
                <a:sym typeface="Canva Sans"/>
              </a:rPr>
              <a:t>Ogni gruppo ha 5 minuti per discutere al proprio interno e preparare le risposte dal punto di vista del profilo assegnato.</a:t>
            </a:r>
          </a:p>
          <a:p>
            <a:pPr algn="ctr" marL="496575" indent="-248288" lvl="1">
              <a:lnSpc>
                <a:spcPts val="3220"/>
              </a:lnSpc>
              <a:buFont typeface="Arial"/>
              <a:buChar char="•"/>
            </a:pPr>
            <a:r>
              <a:rPr lang="en-US" sz="2300">
                <a:solidFill>
                  <a:srgbClr val="000000"/>
                </a:solidFill>
                <a:latin typeface="Canva Sans"/>
                <a:ea typeface="Canva Sans"/>
                <a:cs typeface="Canva Sans"/>
                <a:sym typeface="Canva Sans"/>
              </a:rPr>
              <a:t>Segue una fase di dibattito strutturato:</a:t>
            </a:r>
          </a:p>
          <a:p>
            <a:pPr algn="ctr" marL="993151" indent="-331050" lvl="2">
              <a:lnSpc>
                <a:spcPts val="3220"/>
              </a:lnSpc>
              <a:buFont typeface="Arial"/>
              <a:buChar char="⚬"/>
            </a:pPr>
            <a:r>
              <a:rPr lang="en-US" sz="2300">
                <a:solidFill>
                  <a:srgbClr val="000000"/>
                </a:solidFill>
                <a:latin typeface="Canva Sans"/>
                <a:ea typeface="Canva Sans"/>
                <a:cs typeface="Canva Sans"/>
                <a:sym typeface="Canva Sans"/>
              </a:rPr>
              <a:t>Per ogni domanda scelta dal facilitatore, ogni gruppo ha 1 minuto per esporre la propria opinione.</a:t>
            </a:r>
          </a:p>
          <a:p>
            <a:pPr algn="ctr" marL="993151" indent="-331050" lvl="2">
              <a:lnSpc>
                <a:spcPts val="3220"/>
              </a:lnSpc>
              <a:buFont typeface="Arial"/>
              <a:buChar char="⚬"/>
            </a:pPr>
            <a:r>
              <a:rPr lang="en-US" sz="2300">
                <a:solidFill>
                  <a:srgbClr val="000000"/>
                </a:solidFill>
                <a:latin typeface="Canva Sans"/>
                <a:ea typeface="Canva Sans"/>
                <a:cs typeface="Canva Sans"/>
                <a:sym typeface="Canva Sans"/>
              </a:rPr>
              <a:t>Al termine di ciascun giro, il facilitatore può fare brevi domande di rilancio o chiedere chiarimenti.</a:t>
            </a:r>
          </a:p>
          <a:p>
            <a:pPr algn="ctr">
              <a:lnSpc>
                <a:spcPts val="3220"/>
              </a:lnSpc>
            </a:pPr>
          </a:p>
        </p:txBody>
      </p:sp>
      <p:sp>
        <p:nvSpPr>
          <p:cNvPr name="Freeform 19" id="19"/>
          <p:cNvSpPr/>
          <p:nvPr/>
        </p:nvSpPr>
        <p:spPr>
          <a:xfrm flipH="false" flipV="false" rot="0">
            <a:off x="13638412" y="3154088"/>
            <a:ext cx="4503919" cy="3551973"/>
          </a:xfrm>
          <a:custGeom>
            <a:avLst/>
            <a:gdLst/>
            <a:ahLst/>
            <a:cxnLst/>
            <a:rect r="r" b="b" t="t" l="l"/>
            <a:pathLst>
              <a:path h="3551973" w="4503919">
                <a:moveTo>
                  <a:pt x="0" y="0"/>
                </a:moveTo>
                <a:lnTo>
                  <a:pt x="4503918" y="0"/>
                </a:lnTo>
                <a:lnTo>
                  <a:pt x="4503918" y="3551972"/>
                </a:lnTo>
                <a:lnTo>
                  <a:pt x="0" y="3551972"/>
                </a:lnTo>
                <a:lnTo>
                  <a:pt x="0" y="0"/>
                </a:lnTo>
                <a:close/>
              </a:path>
            </a:pathLst>
          </a:custGeom>
          <a:blipFill>
            <a:blip r:embed="rId5"/>
            <a:stretch>
              <a:fillRect l="0" t="-1671" r="0" b="-1671"/>
            </a:stretch>
          </a:blip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590243"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3638412" y="14288"/>
            <a:ext cx="4649588" cy="10287000"/>
            <a:chOff x="0" y="0"/>
            <a:chExt cx="6199451" cy="13716000"/>
          </a:xfrm>
        </p:grpSpPr>
        <p:sp>
          <p:nvSpPr>
            <p:cNvPr name="Freeform 4" id="4"/>
            <p:cNvSpPr/>
            <p:nvPr/>
          </p:nvSpPr>
          <p:spPr>
            <a:xfrm flipH="false" flipV="false" rot="0">
              <a:off x="0" y="0"/>
              <a:ext cx="6199401" cy="13716000"/>
            </a:xfrm>
            <a:custGeom>
              <a:avLst/>
              <a:gdLst/>
              <a:ahLst/>
              <a:cxnLst/>
              <a:rect r="r" b="b" t="t" l="l"/>
              <a:pathLst>
                <a:path h="13716000" w="6199401">
                  <a:moveTo>
                    <a:pt x="0" y="0"/>
                  </a:moveTo>
                  <a:lnTo>
                    <a:pt x="6199401" y="0"/>
                  </a:lnTo>
                  <a:lnTo>
                    <a:pt x="6199401" y="13716000"/>
                  </a:lnTo>
                  <a:lnTo>
                    <a:pt x="0" y="13716000"/>
                  </a:lnTo>
                  <a:close/>
                </a:path>
              </a:pathLst>
            </a:custGeom>
            <a:solidFill>
              <a:srgbClr val="49B381"/>
            </a:solidFill>
          </p:spPr>
        </p:sp>
      </p:grpSp>
      <p:grpSp>
        <p:nvGrpSpPr>
          <p:cNvPr name="Group 5" id="5"/>
          <p:cNvGrpSpPr/>
          <p:nvPr/>
        </p:nvGrpSpPr>
        <p:grpSpPr>
          <a:xfrm rot="0">
            <a:off x="973931" y="971551"/>
            <a:ext cx="700088" cy="136922"/>
            <a:chOff x="0" y="0"/>
            <a:chExt cx="933450" cy="182563"/>
          </a:xfrm>
        </p:grpSpPr>
        <p:sp>
          <p:nvSpPr>
            <p:cNvPr name="Freeform 6" id="6"/>
            <p:cNvSpPr/>
            <p:nvPr/>
          </p:nvSpPr>
          <p:spPr>
            <a:xfrm flipH="false" flipV="false" rot="0">
              <a:off x="0" y="0"/>
              <a:ext cx="933450" cy="182626"/>
            </a:xfrm>
            <a:custGeom>
              <a:avLst/>
              <a:gdLst/>
              <a:ahLst/>
              <a:cxnLst/>
              <a:rect r="r" b="b" t="t" l="l"/>
              <a:pathLst>
                <a:path h="182626" w="933450">
                  <a:moveTo>
                    <a:pt x="93345" y="182626"/>
                  </a:moveTo>
                  <a:cubicBezTo>
                    <a:pt x="844296" y="182626"/>
                    <a:pt x="844296" y="182626"/>
                    <a:pt x="844296" y="182626"/>
                  </a:cubicBezTo>
                  <a:cubicBezTo>
                    <a:pt x="895223" y="182626"/>
                    <a:pt x="933450" y="140208"/>
                    <a:pt x="933450" y="89281"/>
                  </a:cubicBezTo>
                  <a:cubicBezTo>
                    <a:pt x="933450" y="38354"/>
                    <a:pt x="895223" y="0"/>
                    <a:pt x="844296" y="0"/>
                  </a:cubicBezTo>
                  <a:cubicBezTo>
                    <a:pt x="93345" y="0"/>
                    <a:pt x="93345" y="0"/>
                    <a:pt x="93345" y="0"/>
                  </a:cubicBezTo>
                  <a:cubicBezTo>
                    <a:pt x="42418" y="0"/>
                    <a:pt x="0" y="38227"/>
                    <a:pt x="0" y="89154"/>
                  </a:cubicBezTo>
                  <a:cubicBezTo>
                    <a:pt x="0" y="140081"/>
                    <a:pt x="42418" y="182499"/>
                    <a:pt x="93345" y="182499"/>
                  </a:cubicBezTo>
                </a:path>
              </a:pathLst>
            </a:custGeom>
            <a:solidFill>
              <a:srgbClr val="D91B5C"/>
            </a:solidFill>
          </p:spPr>
        </p:sp>
      </p:grpSp>
      <p:sp>
        <p:nvSpPr>
          <p:cNvPr name="Freeform 7" id="7"/>
          <p:cNvSpPr/>
          <p:nvPr/>
        </p:nvSpPr>
        <p:spPr>
          <a:xfrm flipH="false" flipV="false" rot="0">
            <a:off x="311292" y="207263"/>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grpSp>
        <p:nvGrpSpPr>
          <p:cNvPr name="Group 8" id="8"/>
          <p:cNvGrpSpPr/>
          <p:nvPr/>
        </p:nvGrpSpPr>
        <p:grpSpPr>
          <a:xfrm rot="0">
            <a:off x="4403336" y="0"/>
            <a:ext cx="4334433" cy="1085366"/>
            <a:chOff x="0" y="0"/>
            <a:chExt cx="5779245" cy="1447155"/>
          </a:xfrm>
        </p:grpSpPr>
        <p:sp>
          <p:nvSpPr>
            <p:cNvPr name="Freeform 9" id="9"/>
            <p:cNvSpPr/>
            <p:nvPr/>
          </p:nvSpPr>
          <p:spPr>
            <a:xfrm flipH="false" flipV="false" rot="0">
              <a:off x="0" y="0"/>
              <a:ext cx="5779245" cy="1447155"/>
            </a:xfrm>
            <a:custGeom>
              <a:avLst/>
              <a:gdLst/>
              <a:ahLst/>
              <a:cxnLst/>
              <a:rect r="r" b="b" t="t" l="l"/>
              <a:pathLst>
                <a:path h="1447155" w="5779245">
                  <a:moveTo>
                    <a:pt x="0" y="0"/>
                  </a:moveTo>
                  <a:lnTo>
                    <a:pt x="5779245" y="0"/>
                  </a:lnTo>
                  <a:lnTo>
                    <a:pt x="5779245" y="1447155"/>
                  </a:lnTo>
                  <a:lnTo>
                    <a:pt x="0" y="1447155"/>
                  </a:lnTo>
                  <a:close/>
                </a:path>
              </a:pathLst>
            </a:custGeom>
            <a:solidFill>
              <a:srgbClr val="000000">
                <a:alpha val="0"/>
              </a:srgbClr>
            </a:solidFill>
          </p:spPr>
        </p:sp>
        <p:sp>
          <p:nvSpPr>
            <p:cNvPr name="TextBox 10" id="10"/>
            <p:cNvSpPr txBox="true"/>
            <p:nvPr/>
          </p:nvSpPr>
          <p:spPr>
            <a:xfrm>
              <a:off x="0" y="-114300"/>
              <a:ext cx="5779245" cy="1561455"/>
            </a:xfrm>
            <a:prstGeom prst="rect">
              <a:avLst/>
            </a:prstGeom>
          </p:spPr>
          <p:txBody>
            <a:bodyPr anchor="t" rtlCol="false" tIns="0" lIns="0" bIns="0" rIns="0"/>
            <a:lstStyle/>
            <a:p>
              <a:pPr algn="ctr">
                <a:lnSpc>
                  <a:spcPts val="6480"/>
                </a:lnSpc>
              </a:pPr>
              <a:r>
                <a:rPr lang="en-US" b="true" sz="5400">
                  <a:solidFill>
                    <a:srgbClr val="000000"/>
                  </a:solidFill>
                  <a:latin typeface="Calibri (MS) Bold"/>
                  <a:ea typeface="Calibri (MS) Bold"/>
                  <a:cs typeface="Calibri (MS) Bold"/>
                  <a:sym typeface="Calibri (MS) Bold"/>
                </a:rPr>
                <a:t>ATTIVITA’2</a:t>
              </a:r>
            </a:p>
          </p:txBody>
        </p:sp>
      </p:grpSp>
      <p:grpSp>
        <p:nvGrpSpPr>
          <p:cNvPr name="Group 11" id="11"/>
          <p:cNvGrpSpPr/>
          <p:nvPr/>
        </p:nvGrpSpPr>
        <p:grpSpPr>
          <a:xfrm rot="0">
            <a:off x="4651989" y="971551"/>
            <a:ext cx="4334433" cy="1085366"/>
            <a:chOff x="0" y="0"/>
            <a:chExt cx="5779245" cy="1447155"/>
          </a:xfrm>
        </p:grpSpPr>
        <p:sp>
          <p:nvSpPr>
            <p:cNvPr name="Freeform 12" id="12"/>
            <p:cNvSpPr/>
            <p:nvPr/>
          </p:nvSpPr>
          <p:spPr>
            <a:xfrm flipH="false" flipV="false" rot="0">
              <a:off x="0" y="0"/>
              <a:ext cx="5779245" cy="1447155"/>
            </a:xfrm>
            <a:custGeom>
              <a:avLst/>
              <a:gdLst/>
              <a:ahLst/>
              <a:cxnLst/>
              <a:rect r="r" b="b" t="t" l="l"/>
              <a:pathLst>
                <a:path h="1447155" w="5779245">
                  <a:moveTo>
                    <a:pt x="0" y="0"/>
                  </a:moveTo>
                  <a:lnTo>
                    <a:pt x="5779245" y="0"/>
                  </a:lnTo>
                  <a:lnTo>
                    <a:pt x="5779245" y="1447155"/>
                  </a:lnTo>
                  <a:lnTo>
                    <a:pt x="0" y="1447155"/>
                  </a:lnTo>
                  <a:close/>
                </a:path>
              </a:pathLst>
            </a:custGeom>
            <a:solidFill>
              <a:srgbClr val="000000">
                <a:alpha val="0"/>
              </a:srgbClr>
            </a:solidFill>
          </p:spPr>
        </p:sp>
        <p:sp>
          <p:nvSpPr>
            <p:cNvPr name="TextBox 13" id="13"/>
            <p:cNvSpPr txBox="true"/>
            <p:nvPr/>
          </p:nvSpPr>
          <p:spPr>
            <a:xfrm>
              <a:off x="0" y="-114300"/>
              <a:ext cx="5779245" cy="1561455"/>
            </a:xfrm>
            <a:prstGeom prst="rect">
              <a:avLst/>
            </a:prstGeom>
          </p:spPr>
          <p:txBody>
            <a:bodyPr anchor="t" rtlCol="false" tIns="0" lIns="0" bIns="0" rIns="0"/>
            <a:lstStyle/>
            <a:p>
              <a:pPr algn="ctr">
                <a:lnSpc>
                  <a:spcPts val="6480"/>
                </a:lnSpc>
              </a:pPr>
              <a:r>
                <a:rPr lang="en-US" b="true" sz="5400">
                  <a:solidFill>
                    <a:srgbClr val="000000"/>
                  </a:solidFill>
                  <a:latin typeface="Calibri (MS) Bold"/>
                  <a:ea typeface="Calibri (MS) Bold"/>
                  <a:cs typeface="Calibri (MS) Bold"/>
                  <a:sym typeface="Calibri (MS) Bold"/>
                </a:rPr>
                <a:t>DEBATE</a:t>
              </a:r>
            </a:p>
          </p:txBody>
        </p:sp>
      </p:grpSp>
      <p:grpSp>
        <p:nvGrpSpPr>
          <p:cNvPr name="Group 14" id="14"/>
          <p:cNvGrpSpPr/>
          <p:nvPr/>
        </p:nvGrpSpPr>
        <p:grpSpPr>
          <a:xfrm rot="0">
            <a:off x="2377387" y="1882366"/>
            <a:ext cx="8883638" cy="900247"/>
            <a:chOff x="0" y="0"/>
            <a:chExt cx="11844851" cy="1200329"/>
          </a:xfrm>
        </p:grpSpPr>
        <p:sp>
          <p:nvSpPr>
            <p:cNvPr name="Freeform 15" id="15"/>
            <p:cNvSpPr/>
            <p:nvPr/>
          </p:nvSpPr>
          <p:spPr>
            <a:xfrm flipH="false" flipV="false" rot="0">
              <a:off x="0" y="0"/>
              <a:ext cx="11844851" cy="1200329"/>
            </a:xfrm>
            <a:custGeom>
              <a:avLst/>
              <a:gdLst/>
              <a:ahLst/>
              <a:cxnLst/>
              <a:rect r="r" b="b" t="t" l="l"/>
              <a:pathLst>
                <a:path h="1200329" w="11844851">
                  <a:moveTo>
                    <a:pt x="0" y="0"/>
                  </a:moveTo>
                  <a:lnTo>
                    <a:pt x="11844851" y="0"/>
                  </a:lnTo>
                  <a:lnTo>
                    <a:pt x="11844851" y="1200329"/>
                  </a:lnTo>
                  <a:lnTo>
                    <a:pt x="0" y="1200329"/>
                  </a:lnTo>
                  <a:close/>
                </a:path>
              </a:pathLst>
            </a:custGeom>
            <a:solidFill>
              <a:srgbClr val="000000">
                <a:alpha val="0"/>
              </a:srgbClr>
            </a:solidFill>
          </p:spPr>
        </p:sp>
        <p:sp>
          <p:nvSpPr>
            <p:cNvPr name="TextBox 16" id="16"/>
            <p:cNvSpPr txBox="true"/>
            <p:nvPr/>
          </p:nvSpPr>
          <p:spPr>
            <a:xfrm>
              <a:off x="0" y="-85725"/>
              <a:ext cx="11844851" cy="1286054"/>
            </a:xfrm>
            <a:prstGeom prst="rect">
              <a:avLst/>
            </a:prstGeom>
          </p:spPr>
          <p:txBody>
            <a:bodyPr anchor="t" rtlCol="false" tIns="0" lIns="0" bIns="0" rIns="0"/>
            <a:lstStyle/>
            <a:p>
              <a:pPr algn="ctr">
                <a:lnSpc>
                  <a:spcPts val="4920"/>
                </a:lnSpc>
              </a:pPr>
              <a:r>
                <a:rPr lang="en-US" b="true" sz="4100">
                  <a:solidFill>
                    <a:srgbClr val="000000"/>
                  </a:solidFill>
                  <a:latin typeface="Calibri (MS) Bold"/>
                  <a:ea typeface="Calibri (MS) Bold"/>
                  <a:cs typeface="Calibri (MS) Bold"/>
                  <a:sym typeface="Calibri (MS) Bold"/>
                </a:rPr>
                <a:t>istruzioni per lo svolgimento dell’attività</a:t>
              </a:r>
            </a:p>
          </p:txBody>
        </p:sp>
      </p:grpSp>
      <p:sp>
        <p:nvSpPr>
          <p:cNvPr name="Freeform 17" id="17"/>
          <p:cNvSpPr/>
          <p:nvPr/>
        </p:nvSpPr>
        <p:spPr>
          <a:xfrm flipH="false" flipV="false" rot="0">
            <a:off x="13638412" y="3154088"/>
            <a:ext cx="4503919" cy="3551973"/>
          </a:xfrm>
          <a:custGeom>
            <a:avLst/>
            <a:gdLst/>
            <a:ahLst/>
            <a:cxnLst/>
            <a:rect r="r" b="b" t="t" l="l"/>
            <a:pathLst>
              <a:path h="3551973" w="4503919">
                <a:moveTo>
                  <a:pt x="0" y="0"/>
                </a:moveTo>
                <a:lnTo>
                  <a:pt x="4503918" y="0"/>
                </a:lnTo>
                <a:lnTo>
                  <a:pt x="4503918" y="3551972"/>
                </a:lnTo>
                <a:lnTo>
                  <a:pt x="0" y="3551972"/>
                </a:lnTo>
                <a:lnTo>
                  <a:pt x="0" y="0"/>
                </a:lnTo>
                <a:close/>
              </a:path>
            </a:pathLst>
          </a:custGeom>
          <a:blipFill>
            <a:blip r:embed="rId5"/>
            <a:stretch>
              <a:fillRect l="0" t="-1671" r="0" b="-1671"/>
            </a:stretch>
          </a:blipFill>
        </p:spPr>
      </p:sp>
      <p:sp>
        <p:nvSpPr>
          <p:cNvPr name="TextBox 18" id="18"/>
          <p:cNvSpPr txBox="true"/>
          <p:nvPr/>
        </p:nvSpPr>
        <p:spPr>
          <a:xfrm rot="0">
            <a:off x="0" y="3106463"/>
            <a:ext cx="13638412" cy="3989704"/>
          </a:xfrm>
          <a:prstGeom prst="rect">
            <a:avLst/>
          </a:prstGeom>
        </p:spPr>
        <p:txBody>
          <a:bodyPr anchor="t" rtlCol="false" tIns="0" lIns="0" bIns="0" rIns="0">
            <a:spAutoFit/>
          </a:bodyPr>
          <a:lstStyle/>
          <a:p>
            <a:pPr algn="ctr">
              <a:lnSpc>
                <a:spcPts val="3220"/>
              </a:lnSpc>
            </a:pPr>
            <a:r>
              <a:rPr lang="en-US" sz="2300">
                <a:solidFill>
                  <a:srgbClr val="000000"/>
                </a:solidFill>
                <a:latin typeface="Canva Sans"/>
                <a:ea typeface="Canva Sans"/>
                <a:cs typeface="Canva Sans"/>
                <a:sym typeface="Canva Sans"/>
              </a:rPr>
              <a:t>Ruolo del facilitatore</a:t>
            </a:r>
          </a:p>
          <a:p>
            <a:pPr algn="ctr" marL="496575" indent="-248288" lvl="1">
              <a:lnSpc>
                <a:spcPts val="3220"/>
              </a:lnSpc>
              <a:buFont typeface="Arial"/>
              <a:buChar char="•"/>
            </a:pPr>
            <a:r>
              <a:rPr lang="en-US" sz="2300">
                <a:solidFill>
                  <a:srgbClr val="000000"/>
                </a:solidFill>
                <a:latin typeface="Canva Sans"/>
                <a:ea typeface="Canva Sans"/>
                <a:cs typeface="Canva Sans"/>
                <a:sym typeface="Canva Sans"/>
              </a:rPr>
              <a:t>Gestisce i t</a:t>
            </a:r>
            <a:r>
              <a:rPr lang="en-US" sz="2300">
                <a:solidFill>
                  <a:srgbClr val="000000"/>
                </a:solidFill>
                <a:latin typeface="Canva Sans"/>
                <a:ea typeface="Canva Sans"/>
                <a:cs typeface="Canva Sans"/>
                <a:sym typeface="Canva Sans"/>
              </a:rPr>
              <a:t>empi e distribuisce la parola in modo equo.</a:t>
            </a:r>
          </a:p>
          <a:p>
            <a:pPr algn="ctr" marL="496575" indent="-248288" lvl="1">
              <a:lnSpc>
                <a:spcPts val="3220"/>
              </a:lnSpc>
              <a:buFont typeface="Arial"/>
              <a:buChar char="•"/>
            </a:pPr>
            <a:r>
              <a:rPr lang="en-US" sz="2300">
                <a:solidFill>
                  <a:srgbClr val="000000"/>
                </a:solidFill>
                <a:latin typeface="Canva Sans"/>
                <a:ea typeface="Canva Sans"/>
                <a:cs typeface="Canva Sans"/>
                <a:sym typeface="Canva Sans"/>
              </a:rPr>
              <a:t>Stimola il confronto tra posizioni, senza giudicare.</a:t>
            </a:r>
          </a:p>
          <a:p>
            <a:pPr algn="ctr" marL="496575" indent="-248288" lvl="1">
              <a:lnSpc>
                <a:spcPts val="3220"/>
              </a:lnSpc>
              <a:buFont typeface="Arial"/>
              <a:buChar char="•"/>
            </a:pPr>
            <a:r>
              <a:rPr lang="en-US" sz="2300">
                <a:solidFill>
                  <a:srgbClr val="000000"/>
                </a:solidFill>
                <a:latin typeface="Canva Sans"/>
                <a:ea typeface="Canva Sans"/>
                <a:cs typeface="Canva Sans"/>
                <a:sym typeface="Canva Sans"/>
              </a:rPr>
              <a:t>Può</a:t>
            </a:r>
            <a:r>
              <a:rPr lang="en-US" sz="2300">
                <a:solidFill>
                  <a:srgbClr val="000000"/>
                </a:solidFill>
                <a:latin typeface="Canva Sans"/>
                <a:ea typeface="Canva Sans"/>
                <a:cs typeface="Canva Sans"/>
                <a:sym typeface="Canva Sans"/>
              </a:rPr>
              <a:t> chiedere al pubblico (altri partecipanti) di esprimere brevi reazioni spontanee alla fine.</a:t>
            </a:r>
          </a:p>
          <a:p>
            <a:pPr algn="ctr" marL="496575" indent="-248288" lvl="1">
              <a:lnSpc>
                <a:spcPts val="3220"/>
              </a:lnSpc>
              <a:buFont typeface="Arial"/>
              <a:buChar char="•"/>
            </a:pPr>
          </a:p>
          <a:p>
            <a:pPr algn="ctr">
              <a:lnSpc>
                <a:spcPts val="3220"/>
              </a:lnSpc>
            </a:pPr>
            <a:r>
              <a:rPr lang="en-US" sz="2300">
                <a:solidFill>
                  <a:srgbClr val="000000"/>
                </a:solidFill>
                <a:latin typeface="Canva Sans"/>
                <a:ea typeface="Canva Sans"/>
                <a:cs typeface="Canva Sans"/>
                <a:sym typeface="Canva Sans"/>
              </a:rPr>
              <a:t>⏱️ Schema temporale suggerito</a:t>
            </a:r>
          </a:p>
          <a:p>
            <a:pPr algn="ctr" marL="496575" indent="-248288" lvl="1">
              <a:lnSpc>
                <a:spcPts val="3220"/>
              </a:lnSpc>
              <a:buFont typeface="Arial"/>
              <a:buChar char="•"/>
            </a:pPr>
            <a:r>
              <a:rPr lang="en-US" sz="2300">
                <a:solidFill>
                  <a:srgbClr val="000000"/>
                </a:solidFill>
                <a:latin typeface="Canva Sans"/>
                <a:ea typeface="Canva Sans"/>
                <a:cs typeface="Canva Sans"/>
                <a:sym typeface="Canva Sans"/>
              </a:rPr>
              <a:t>5 min – Preparazione in gruppi</a:t>
            </a:r>
          </a:p>
          <a:p>
            <a:pPr algn="ctr" marL="496575" indent="-248288" lvl="1">
              <a:lnSpc>
                <a:spcPts val="3220"/>
              </a:lnSpc>
              <a:buFont typeface="Arial"/>
              <a:buChar char="•"/>
            </a:pPr>
            <a:r>
              <a:rPr lang="en-US" sz="2300">
                <a:solidFill>
                  <a:srgbClr val="000000"/>
                </a:solidFill>
                <a:latin typeface="Canva Sans"/>
                <a:ea typeface="Canva Sans"/>
                <a:cs typeface="Canva Sans"/>
                <a:sym typeface="Canva Sans"/>
              </a:rPr>
              <a:t>12 min – Dibattito su 2 o 3 domande (max 1 min per gruppo a turno)</a:t>
            </a:r>
          </a:p>
          <a:p>
            <a:pPr algn="ctr" marL="496575" indent="-248288" lvl="1">
              <a:lnSpc>
                <a:spcPts val="3220"/>
              </a:lnSpc>
              <a:buFont typeface="Arial"/>
              <a:buChar char="•"/>
            </a:pPr>
            <a:r>
              <a:rPr lang="en-US" sz="2300">
                <a:solidFill>
                  <a:srgbClr val="000000"/>
                </a:solidFill>
                <a:latin typeface="Canva Sans"/>
                <a:ea typeface="Canva Sans"/>
                <a:cs typeface="Canva Sans"/>
                <a:sym typeface="Canva Sans"/>
              </a:rPr>
              <a:t>3 min – Discussione finale collettiva (cosa è emerso? quale ruolo vi ha sorpreso?)</a:t>
            </a:r>
          </a:p>
          <a:p>
            <a:pPr algn="ctr">
              <a:lnSpc>
                <a:spcPts val="3220"/>
              </a:lnSpc>
            </a:pPr>
          </a:p>
        </p:txBody>
      </p:sp>
      <p:sp>
        <p:nvSpPr>
          <p:cNvPr name="TextBox 19" id="19"/>
          <p:cNvSpPr txBox="true"/>
          <p:nvPr/>
        </p:nvSpPr>
        <p:spPr>
          <a:xfrm rot="0">
            <a:off x="0" y="7391442"/>
            <a:ext cx="13638412" cy="1762125"/>
          </a:xfrm>
          <a:prstGeom prst="rect">
            <a:avLst/>
          </a:prstGeom>
        </p:spPr>
        <p:txBody>
          <a:bodyPr anchor="t" rtlCol="false" tIns="0" lIns="0" bIns="0" rIns="0">
            <a:spAutoFit/>
          </a:bodyPr>
          <a:lstStyle/>
          <a:p>
            <a:pPr algn="ctr">
              <a:lnSpc>
                <a:spcPts val="4440"/>
              </a:lnSpc>
              <a:spcBef>
                <a:spcPct val="0"/>
              </a:spcBef>
            </a:pPr>
            <a:r>
              <a:rPr lang="en-US" b="true" sz="3700">
                <a:solidFill>
                  <a:srgbClr val="000000"/>
                </a:solidFill>
                <a:latin typeface="Calibri (MS) Bold"/>
                <a:ea typeface="Calibri (MS) Bold"/>
                <a:cs typeface="Calibri (MS) Bold"/>
                <a:sym typeface="Calibri (MS) Bold"/>
              </a:rPr>
              <a:t>“Difendete il r</a:t>
            </a:r>
            <a:r>
              <a:rPr lang="en-US" b="true" sz="3700">
                <a:solidFill>
                  <a:srgbClr val="000000"/>
                </a:solidFill>
                <a:latin typeface="Calibri (MS) Bold"/>
                <a:ea typeface="Calibri (MS) Bold"/>
                <a:cs typeface="Calibri (MS) Bold"/>
                <a:sym typeface="Calibri (MS) Bold"/>
              </a:rPr>
              <a:t>uolo, non la vostra opinione personale. Il vero obiettivo è capire come i pregiudizi e i punti di vista influenzano l’accessibilità politica.”</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590243"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3638412" y="14288"/>
            <a:ext cx="4649588" cy="10287000"/>
            <a:chOff x="0" y="0"/>
            <a:chExt cx="6199451" cy="13716000"/>
          </a:xfrm>
        </p:grpSpPr>
        <p:sp>
          <p:nvSpPr>
            <p:cNvPr name="Freeform 4" id="4"/>
            <p:cNvSpPr/>
            <p:nvPr/>
          </p:nvSpPr>
          <p:spPr>
            <a:xfrm flipH="false" flipV="false" rot="0">
              <a:off x="0" y="0"/>
              <a:ext cx="6199401" cy="13716000"/>
            </a:xfrm>
            <a:custGeom>
              <a:avLst/>
              <a:gdLst/>
              <a:ahLst/>
              <a:cxnLst/>
              <a:rect r="r" b="b" t="t" l="l"/>
              <a:pathLst>
                <a:path h="13716000" w="6199401">
                  <a:moveTo>
                    <a:pt x="0" y="0"/>
                  </a:moveTo>
                  <a:lnTo>
                    <a:pt x="6199401" y="0"/>
                  </a:lnTo>
                  <a:lnTo>
                    <a:pt x="6199401" y="13716000"/>
                  </a:lnTo>
                  <a:lnTo>
                    <a:pt x="0" y="13716000"/>
                  </a:lnTo>
                  <a:close/>
                </a:path>
              </a:pathLst>
            </a:custGeom>
            <a:solidFill>
              <a:srgbClr val="49B381"/>
            </a:solidFill>
          </p:spPr>
        </p:sp>
      </p:grpSp>
      <p:grpSp>
        <p:nvGrpSpPr>
          <p:cNvPr name="Group 5" id="5"/>
          <p:cNvGrpSpPr/>
          <p:nvPr/>
        </p:nvGrpSpPr>
        <p:grpSpPr>
          <a:xfrm rot="0">
            <a:off x="973931" y="971551"/>
            <a:ext cx="700088" cy="136922"/>
            <a:chOff x="0" y="0"/>
            <a:chExt cx="933450" cy="182563"/>
          </a:xfrm>
        </p:grpSpPr>
        <p:sp>
          <p:nvSpPr>
            <p:cNvPr name="Freeform 6" id="6"/>
            <p:cNvSpPr/>
            <p:nvPr/>
          </p:nvSpPr>
          <p:spPr>
            <a:xfrm flipH="false" flipV="false" rot="0">
              <a:off x="0" y="0"/>
              <a:ext cx="933450" cy="182626"/>
            </a:xfrm>
            <a:custGeom>
              <a:avLst/>
              <a:gdLst/>
              <a:ahLst/>
              <a:cxnLst/>
              <a:rect r="r" b="b" t="t" l="l"/>
              <a:pathLst>
                <a:path h="182626" w="933450">
                  <a:moveTo>
                    <a:pt x="93345" y="182626"/>
                  </a:moveTo>
                  <a:cubicBezTo>
                    <a:pt x="844296" y="182626"/>
                    <a:pt x="844296" y="182626"/>
                    <a:pt x="844296" y="182626"/>
                  </a:cubicBezTo>
                  <a:cubicBezTo>
                    <a:pt x="895223" y="182626"/>
                    <a:pt x="933450" y="140208"/>
                    <a:pt x="933450" y="89281"/>
                  </a:cubicBezTo>
                  <a:cubicBezTo>
                    <a:pt x="933450" y="38354"/>
                    <a:pt x="895223" y="0"/>
                    <a:pt x="844296" y="0"/>
                  </a:cubicBezTo>
                  <a:cubicBezTo>
                    <a:pt x="93345" y="0"/>
                    <a:pt x="93345" y="0"/>
                    <a:pt x="93345" y="0"/>
                  </a:cubicBezTo>
                  <a:cubicBezTo>
                    <a:pt x="42418" y="0"/>
                    <a:pt x="0" y="38227"/>
                    <a:pt x="0" y="89154"/>
                  </a:cubicBezTo>
                  <a:cubicBezTo>
                    <a:pt x="0" y="140081"/>
                    <a:pt x="42418" y="182499"/>
                    <a:pt x="93345" y="182499"/>
                  </a:cubicBezTo>
                </a:path>
              </a:pathLst>
            </a:custGeom>
            <a:solidFill>
              <a:srgbClr val="D91B5C"/>
            </a:solidFill>
          </p:spPr>
        </p:sp>
      </p:grpSp>
      <p:sp>
        <p:nvSpPr>
          <p:cNvPr name="Freeform 7" id="7"/>
          <p:cNvSpPr/>
          <p:nvPr/>
        </p:nvSpPr>
        <p:spPr>
          <a:xfrm flipH="false" flipV="false" rot="0">
            <a:off x="311292" y="207263"/>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grpSp>
        <p:nvGrpSpPr>
          <p:cNvPr name="Group 8" id="8"/>
          <p:cNvGrpSpPr/>
          <p:nvPr/>
        </p:nvGrpSpPr>
        <p:grpSpPr>
          <a:xfrm rot="0">
            <a:off x="4403336" y="66965"/>
            <a:ext cx="4334433" cy="1085366"/>
            <a:chOff x="0" y="0"/>
            <a:chExt cx="5779245" cy="1447155"/>
          </a:xfrm>
        </p:grpSpPr>
        <p:sp>
          <p:nvSpPr>
            <p:cNvPr name="Freeform 9" id="9"/>
            <p:cNvSpPr/>
            <p:nvPr/>
          </p:nvSpPr>
          <p:spPr>
            <a:xfrm flipH="false" flipV="false" rot="0">
              <a:off x="0" y="0"/>
              <a:ext cx="5779245" cy="1447155"/>
            </a:xfrm>
            <a:custGeom>
              <a:avLst/>
              <a:gdLst/>
              <a:ahLst/>
              <a:cxnLst/>
              <a:rect r="r" b="b" t="t" l="l"/>
              <a:pathLst>
                <a:path h="1447155" w="5779245">
                  <a:moveTo>
                    <a:pt x="0" y="0"/>
                  </a:moveTo>
                  <a:lnTo>
                    <a:pt x="5779245" y="0"/>
                  </a:lnTo>
                  <a:lnTo>
                    <a:pt x="5779245" y="1447155"/>
                  </a:lnTo>
                  <a:lnTo>
                    <a:pt x="0" y="1447155"/>
                  </a:lnTo>
                  <a:close/>
                </a:path>
              </a:pathLst>
            </a:custGeom>
            <a:solidFill>
              <a:srgbClr val="000000">
                <a:alpha val="0"/>
              </a:srgbClr>
            </a:solidFill>
          </p:spPr>
        </p:sp>
        <p:sp>
          <p:nvSpPr>
            <p:cNvPr name="TextBox 10" id="10"/>
            <p:cNvSpPr txBox="true"/>
            <p:nvPr/>
          </p:nvSpPr>
          <p:spPr>
            <a:xfrm>
              <a:off x="0" y="-114300"/>
              <a:ext cx="5779245" cy="1561455"/>
            </a:xfrm>
            <a:prstGeom prst="rect">
              <a:avLst/>
            </a:prstGeom>
          </p:spPr>
          <p:txBody>
            <a:bodyPr anchor="t" rtlCol="false" tIns="0" lIns="0" bIns="0" rIns="0"/>
            <a:lstStyle/>
            <a:p>
              <a:pPr algn="ctr">
                <a:lnSpc>
                  <a:spcPts val="6480"/>
                </a:lnSpc>
              </a:pPr>
              <a:r>
                <a:rPr lang="en-US" b="true" sz="5400">
                  <a:solidFill>
                    <a:srgbClr val="000000"/>
                  </a:solidFill>
                  <a:latin typeface="Calibri (MS) Bold"/>
                  <a:ea typeface="Calibri (MS) Bold"/>
                  <a:cs typeface="Calibri (MS) Bold"/>
                  <a:sym typeface="Calibri (MS) Bold"/>
                </a:rPr>
                <a:t>ATTIVITA’2</a:t>
              </a:r>
            </a:p>
          </p:txBody>
        </p:sp>
      </p:grpSp>
      <p:grpSp>
        <p:nvGrpSpPr>
          <p:cNvPr name="Group 11" id="11"/>
          <p:cNvGrpSpPr/>
          <p:nvPr/>
        </p:nvGrpSpPr>
        <p:grpSpPr>
          <a:xfrm rot="0">
            <a:off x="4651989" y="1012033"/>
            <a:ext cx="4334433" cy="1085366"/>
            <a:chOff x="0" y="0"/>
            <a:chExt cx="5779245" cy="1447155"/>
          </a:xfrm>
        </p:grpSpPr>
        <p:sp>
          <p:nvSpPr>
            <p:cNvPr name="Freeform 12" id="12"/>
            <p:cNvSpPr/>
            <p:nvPr/>
          </p:nvSpPr>
          <p:spPr>
            <a:xfrm flipH="false" flipV="false" rot="0">
              <a:off x="0" y="0"/>
              <a:ext cx="5779245" cy="1447155"/>
            </a:xfrm>
            <a:custGeom>
              <a:avLst/>
              <a:gdLst/>
              <a:ahLst/>
              <a:cxnLst/>
              <a:rect r="r" b="b" t="t" l="l"/>
              <a:pathLst>
                <a:path h="1447155" w="5779245">
                  <a:moveTo>
                    <a:pt x="0" y="0"/>
                  </a:moveTo>
                  <a:lnTo>
                    <a:pt x="5779245" y="0"/>
                  </a:lnTo>
                  <a:lnTo>
                    <a:pt x="5779245" y="1447155"/>
                  </a:lnTo>
                  <a:lnTo>
                    <a:pt x="0" y="1447155"/>
                  </a:lnTo>
                  <a:close/>
                </a:path>
              </a:pathLst>
            </a:custGeom>
            <a:solidFill>
              <a:srgbClr val="000000">
                <a:alpha val="0"/>
              </a:srgbClr>
            </a:solidFill>
          </p:spPr>
        </p:sp>
        <p:sp>
          <p:nvSpPr>
            <p:cNvPr name="TextBox 13" id="13"/>
            <p:cNvSpPr txBox="true"/>
            <p:nvPr/>
          </p:nvSpPr>
          <p:spPr>
            <a:xfrm>
              <a:off x="0" y="-114300"/>
              <a:ext cx="5779245" cy="1561455"/>
            </a:xfrm>
            <a:prstGeom prst="rect">
              <a:avLst/>
            </a:prstGeom>
          </p:spPr>
          <p:txBody>
            <a:bodyPr anchor="t" rtlCol="false" tIns="0" lIns="0" bIns="0" rIns="0"/>
            <a:lstStyle/>
            <a:p>
              <a:pPr algn="ctr">
                <a:lnSpc>
                  <a:spcPts val="6480"/>
                </a:lnSpc>
              </a:pPr>
              <a:r>
                <a:rPr lang="en-US" b="true" sz="5400">
                  <a:solidFill>
                    <a:srgbClr val="000000"/>
                  </a:solidFill>
                  <a:latin typeface="Calibri (MS) Bold"/>
                  <a:ea typeface="Calibri (MS) Bold"/>
                  <a:cs typeface="Calibri (MS) Bold"/>
                  <a:sym typeface="Calibri (MS) Bold"/>
                </a:rPr>
                <a:t>DEBATE</a:t>
              </a:r>
            </a:p>
          </p:txBody>
        </p:sp>
      </p:grpSp>
      <p:sp>
        <p:nvSpPr>
          <p:cNvPr name="Freeform 14" id="14"/>
          <p:cNvSpPr/>
          <p:nvPr/>
        </p:nvSpPr>
        <p:spPr>
          <a:xfrm flipH="false" flipV="false" rot="0">
            <a:off x="13638412" y="3154088"/>
            <a:ext cx="4503919" cy="3551973"/>
          </a:xfrm>
          <a:custGeom>
            <a:avLst/>
            <a:gdLst/>
            <a:ahLst/>
            <a:cxnLst/>
            <a:rect r="r" b="b" t="t" l="l"/>
            <a:pathLst>
              <a:path h="3551973" w="4503919">
                <a:moveTo>
                  <a:pt x="0" y="0"/>
                </a:moveTo>
                <a:lnTo>
                  <a:pt x="4503918" y="0"/>
                </a:lnTo>
                <a:lnTo>
                  <a:pt x="4503918" y="3551972"/>
                </a:lnTo>
                <a:lnTo>
                  <a:pt x="0" y="3551972"/>
                </a:lnTo>
                <a:lnTo>
                  <a:pt x="0" y="0"/>
                </a:lnTo>
                <a:close/>
              </a:path>
            </a:pathLst>
          </a:custGeom>
          <a:blipFill>
            <a:blip r:embed="rId5"/>
            <a:stretch>
              <a:fillRect l="0" t="-1671" r="0" b="-1671"/>
            </a:stretch>
          </a:blipFill>
        </p:spPr>
      </p:sp>
      <p:sp>
        <p:nvSpPr>
          <p:cNvPr name="TextBox 15" id="15"/>
          <p:cNvSpPr txBox="true"/>
          <p:nvPr/>
        </p:nvSpPr>
        <p:spPr>
          <a:xfrm rot="0">
            <a:off x="0" y="3096938"/>
            <a:ext cx="13638412" cy="5817870"/>
          </a:xfrm>
          <a:prstGeom prst="rect">
            <a:avLst/>
          </a:prstGeom>
        </p:spPr>
        <p:txBody>
          <a:bodyPr anchor="t" rtlCol="false" tIns="0" lIns="0" bIns="0" rIns="0">
            <a:spAutoFit/>
          </a:bodyPr>
          <a:lstStyle/>
          <a:p>
            <a:pPr algn="ctr" marL="669291" indent="-334646" lvl="1">
              <a:lnSpc>
                <a:spcPts val="4340"/>
              </a:lnSpc>
              <a:buFont typeface="Arial"/>
              <a:buChar char="•"/>
            </a:pPr>
            <a:r>
              <a:rPr lang="en-US" b="true" sz="3100">
                <a:solidFill>
                  <a:srgbClr val="000000"/>
                </a:solidFill>
                <a:latin typeface="Canva Sans Bold"/>
                <a:ea typeface="Canva Sans Bold"/>
                <a:cs typeface="Canva Sans Bold"/>
                <a:sym typeface="Canva Sans Bold"/>
              </a:rPr>
              <a:t>“I partit</a:t>
            </a:r>
            <a:r>
              <a:rPr lang="en-US" b="true" sz="3100">
                <a:solidFill>
                  <a:srgbClr val="000000"/>
                </a:solidFill>
                <a:latin typeface="Canva Sans Bold"/>
                <a:ea typeface="Canva Sans Bold"/>
                <a:cs typeface="Canva Sans Bold"/>
                <a:sym typeface="Canva Sans Bold"/>
              </a:rPr>
              <a:t>i dovrebbero essere obbligati per legge a candidare persone con disabilità?”</a:t>
            </a:r>
          </a:p>
          <a:p>
            <a:pPr algn="ctr">
              <a:lnSpc>
                <a:spcPts val="4340"/>
              </a:lnSpc>
            </a:pPr>
          </a:p>
          <a:p>
            <a:pPr algn="ctr">
              <a:lnSpc>
                <a:spcPts val="4340"/>
              </a:lnSpc>
            </a:pPr>
          </a:p>
          <a:p>
            <a:pPr algn="ctr" marL="669291" indent="-334646" lvl="1">
              <a:lnSpc>
                <a:spcPts val="4340"/>
              </a:lnSpc>
              <a:buFont typeface="Arial"/>
              <a:buChar char="•"/>
            </a:pPr>
            <a:r>
              <a:rPr lang="en-US" b="true" sz="3100">
                <a:solidFill>
                  <a:srgbClr val="000000"/>
                </a:solidFill>
                <a:latin typeface="Canva Sans Bold"/>
                <a:ea typeface="Canva Sans Bold"/>
                <a:cs typeface="Canva Sans Bold"/>
                <a:sym typeface="Canva Sans Bold"/>
              </a:rPr>
              <a:t>“Le persone con disabilità psicosociale possono assumersi responsabilità pubbliche senza rischi per sé o per gli altri?”</a:t>
            </a:r>
          </a:p>
          <a:p>
            <a:pPr algn="ctr">
              <a:lnSpc>
                <a:spcPts val="4340"/>
              </a:lnSpc>
            </a:pPr>
          </a:p>
          <a:p>
            <a:pPr algn="ctr">
              <a:lnSpc>
                <a:spcPts val="4340"/>
              </a:lnSpc>
            </a:pPr>
          </a:p>
          <a:p>
            <a:pPr algn="ctr" marL="669291" indent="-334646" lvl="1">
              <a:lnSpc>
                <a:spcPts val="4340"/>
              </a:lnSpc>
              <a:buFont typeface="Arial"/>
              <a:buChar char="•"/>
            </a:pPr>
            <a:r>
              <a:rPr lang="en-US" b="true" sz="3100">
                <a:solidFill>
                  <a:srgbClr val="000000"/>
                </a:solidFill>
                <a:latin typeface="Canva Sans Bold"/>
                <a:ea typeface="Canva Sans Bold"/>
                <a:cs typeface="Canva Sans Bold"/>
                <a:sym typeface="Canva Sans Bold"/>
              </a:rPr>
              <a:t>“L’inclusione politica è reale o solo una parola alla moda per le campagne elettorali?”</a:t>
            </a:r>
          </a:p>
          <a:p>
            <a:pPr algn="ctr">
              <a:lnSpc>
                <a:spcPts val="3220"/>
              </a:lnSpc>
            </a:pPr>
          </a:p>
        </p:txBody>
      </p:sp>
      <p:grpSp>
        <p:nvGrpSpPr>
          <p:cNvPr name="Group 16" id="16"/>
          <p:cNvGrpSpPr/>
          <p:nvPr/>
        </p:nvGrpSpPr>
        <p:grpSpPr>
          <a:xfrm rot="0">
            <a:off x="2714188" y="1906060"/>
            <a:ext cx="8210036" cy="1085366"/>
            <a:chOff x="0" y="0"/>
            <a:chExt cx="10946715" cy="1447155"/>
          </a:xfrm>
        </p:grpSpPr>
        <p:sp>
          <p:nvSpPr>
            <p:cNvPr name="Freeform 17" id="17"/>
            <p:cNvSpPr/>
            <p:nvPr/>
          </p:nvSpPr>
          <p:spPr>
            <a:xfrm flipH="false" flipV="false" rot="0">
              <a:off x="0" y="0"/>
              <a:ext cx="10946715" cy="1447155"/>
            </a:xfrm>
            <a:custGeom>
              <a:avLst/>
              <a:gdLst/>
              <a:ahLst/>
              <a:cxnLst/>
              <a:rect r="r" b="b" t="t" l="l"/>
              <a:pathLst>
                <a:path h="1447155" w="10946715">
                  <a:moveTo>
                    <a:pt x="0" y="0"/>
                  </a:moveTo>
                  <a:lnTo>
                    <a:pt x="10946715" y="0"/>
                  </a:lnTo>
                  <a:lnTo>
                    <a:pt x="10946715" y="1447155"/>
                  </a:lnTo>
                  <a:lnTo>
                    <a:pt x="0" y="1447155"/>
                  </a:lnTo>
                  <a:close/>
                </a:path>
              </a:pathLst>
            </a:custGeom>
            <a:solidFill>
              <a:srgbClr val="000000">
                <a:alpha val="0"/>
              </a:srgbClr>
            </a:solidFill>
          </p:spPr>
        </p:sp>
        <p:sp>
          <p:nvSpPr>
            <p:cNvPr name="TextBox 18" id="18"/>
            <p:cNvSpPr txBox="true"/>
            <p:nvPr/>
          </p:nvSpPr>
          <p:spPr>
            <a:xfrm>
              <a:off x="0" y="-114300"/>
              <a:ext cx="10946715" cy="1561455"/>
            </a:xfrm>
            <a:prstGeom prst="rect">
              <a:avLst/>
            </a:prstGeom>
          </p:spPr>
          <p:txBody>
            <a:bodyPr anchor="t" rtlCol="false" tIns="0" lIns="0" bIns="0" rIns="0"/>
            <a:lstStyle/>
            <a:p>
              <a:pPr algn="ctr">
                <a:lnSpc>
                  <a:spcPts val="6480"/>
                </a:lnSpc>
              </a:pPr>
              <a:r>
                <a:rPr lang="en-US" b="true" sz="5400">
                  <a:solidFill>
                    <a:srgbClr val="000000"/>
                  </a:solidFill>
                  <a:latin typeface="Calibri (MS) Bold"/>
                  <a:ea typeface="Calibri (MS) Bold"/>
                  <a:cs typeface="Calibri (MS) Bold"/>
                  <a:sym typeface="Calibri (MS) Bold"/>
                </a:rPr>
                <a:t>Domande a cui rispondere</a:t>
              </a:r>
            </a:p>
          </p:txBody>
        </p:sp>
      </p:gr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590243"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3638412" y="14288"/>
            <a:ext cx="4649588" cy="10287000"/>
            <a:chOff x="0" y="0"/>
            <a:chExt cx="6199451" cy="13716000"/>
          </a:xfrm>
        </p:grpSpPr>
        <p:sp>
          <p:nvSpPr>
            <p:cNvPr name="Freeform 4" id="4"/>
            <p:cNvSpPr/>
            <p:nvPr/>
          </p:nvSpPr>
          <p:spPr>
            <a:xfrm flipH="false" flipV="false" rot="0">
              <a:off x="0" y="0"/>
              <a:ext cx="6199401" cy="13716000"/>
            </a:xfrm>
            <a:custGeom>
              <a:avLst/>
              <a:gdLst/>
              <a:ahLst/>
              <a:cxnLst/>
              <a:rect r="r" b="b" t="t" l="l"/>
              <a:pathLst>
                <a:path h="13716000" w="6199401">
                  <a:moveTo>
                    <a:pt x="0" y="0"/>
                  </a:moveTo>
                  <a:lnTo>
                    <a:pt x="6199401" y="0"/>
                  </a:lnTo>
                  <a:lnTo>
                    <a:pt x="6199401" y="13716000"/>
                  </a:lnTo>
                  <a:lnTo>
                    <a:pt x="0" y="13716000"/>
                  </a:lnTo>
                  <a:close/>
                </a:path>
              </a:pathLst>
            </a:custGeom>
            <a:solidFill>
              <a:srgbClr val="49B381"/>
            </a:solidFill>
          </p:spPr>
        </p:sp>
      </p:grpSp>
      <p:grpSp>
        <p:nvGrpSpPr>
          <p:cNvPr name="Group 5" id="5"/>
          <p:cNvGrpSpPr/>
          <p:nvPr/>
        </p:nvGrpSpPr>
        <p:grpSpPr>
          <a:xfrm rot="0">
            <a:off x="973931" y="971551"/>
            <a:ext cx="700088" cy="136922"/>
            <a:chOff x="0" y="0"/>
            <a:chExt cx="933450" cy="182563"/>
          </a:xfrm>
        </p:grpSpPr>
        <p:sp>
          <p:nvSpPr>
            <p:cNvPr name="Freeform 6" id="6"/>
            <p:cNvSpPr/>
            <p:nvPr/>
          </p:nvSpPr>
          <p:spPr>
            <a:xfrm flipH="false" flipV="false" rot="0">
              <a:off x="0" y="0"/>
              <a:ext cx="933450" cy="182626"/>
            </a:xfrm>
            <a:custGeom>
              <a:avLst/>
              <a:gdLst/>
              <a:ahLst/>
              <a:cxnLst/>
              <a:rect r="r" b="b" t="t" l="l"/>
              <a:pathLst>
                <a:path h="182626" w="933450">
                  <a:moveTo>
                    <a:pt x="93345" y="182626"/>
                  </a:moveTo>
                  <a:cubicBezTo>
                    <a:pt x="844296" y="182626"/>
                    <a:pt x="844296" y="182626"/>
                    <a:pt x="844296" y="182626"/>
                  </a:cubicBezTo>
                  <a:cubicBezTo>
                    <a:pt x="895223" y="182626"/>
                    <a:pt x="933450" y="140208"/>
                    <a:pt x="933450" y="89281"/>
                  </a:cubicBezTo>
                  <a:cubicBezTo>
                    <a:pt x="933450" y="38354"/>
                    <a:pt x="895223" y="0"/>
                    <a:pt x="844296" y="0"/>
                  </a:cubicBezTo>
                  <a:cubicBezTo>
                    <a:pt x="93345" y="0"/>
                    <a:pt x="93345" y="0"/>
                    <a:pt x="93345" y="0"/>
                  </a:cubicBezTo>
                  <a:cubicBezTo>
                    <a:pt x="42418" y="0"/>
                    <a:pt x="0" y="38227"/>
                    <a:pt x="0" y="89154"/>
                  </a:cubicBezTo>
                  <a:cubicBezTo>
                    <a:pt x="0" y="140081"/>
                    <a:pt x="42418" y="182499"/>
                    <a:pt x="93345" y="182499"/>
                  </a:cubicBezTo>
                </a:path>
              </a:pathLst>
            </a:custGeom>
            <a:solidFill>
              <a:srgbClr val="D91B5C"/>
            </a:solidFill>
          </p:spPr>
        </p:sp>
      </p:grpSp>
      <p:sp>
        <p:nvSpPr>
          <p:cNvPr name="Freeform 7" id="7"/>
          <p:cNvSpPr/>
          <p:nvPr/>
        </p:nvSpPr>
        <p:spPr>
          <a:xfrm flipH="false" flipV="false" rot="0">
            <a:off x="311292" y="207263"/>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grpSp>
        <p:nvGrpSpPr>
          <p:cNvPr name="Group 8" id="8"/>
          <p:cNvGrpSpPr/>
          <p:nvPr/>
        </p:nvGrpSpPr>
        <p:grpSpPr>
          <a:xfrm rot="0">
            <a:off x="4403336" y="66965"/>
            <a:ext cx="4334433" cy="1085366"/>
            <a:chOff x="0" y="0"/>
            <a:chExt cx="5779245" cy="1447155"/>
          </a:xfrm>
        </p:grpSpPr>
        <p:sp>
          <p:nvSpPr>
            <p:cNvPr name="Freeform 9" id="9"/>
            <p:cNvSpPr/>
            <p:nvPr/>
          </p:nvSpPr>
          <p:spPr>
            <a:xfrm flipH="false" flipV="false" rot="0">
              <a:off x="0" y="0"/>
              <a:ext cx="5779245" cy="1447155"/>
            </a:xfrm>
            <a:custGeom>
              <a:avLst/>
              <a:gdLst/>
              <a:ahLst/>
              <a:cxnLst/>
              <a:rect r="r" b="b" t="t" l="l"/>
              <a:pathLst>
                <a:path h="1447155" w="5779245">
                  <a:moveTo>
                    <a:pt x="0" y="0"/>
                  </a:moveTo>
                  <a:lnTo>
                    <a:pt x="5779245" y="0"/>
                  </a:lnTo>
                  <a:lnTo>
                    <a:pt x="5779245" y="1447155"/>
                  </a:lnTo>
                  <a:lnTo>
                    <a:pt x="0" y="1447155"/>
                  </a:lnTo>
                  <a:close/>
                </a:path>
              </a:pathLst>
            </a:custGeom>
            <a:solidFill>
              <a:srgbClr val="000000">
                <a:alpha val="0"/>
              </a:srgbClr>
            </a:solidFill>
          </p:spPr>
        </p:sp>
        <p:sp>
          <p:nvSpPr>
            <p:cNvPr name="TextBox 10" id="10"/>
            <p:cNvSpPr txBox="true"/>
            <p:nvPr/>
          </p:nvSpPr>
          <p:spPr>
            <a:xfrm>
              <a:off x="0" y="-114300"/>
              <a:ext cx="5779245" cy="1561455"/>
            </a:xfrm>
            <a:prstGeom prst="rect">
              <a:avLst/>
            </a:prstGeom>
          </p:spPr>
          <p:txBody>
            <a:bodyPr anchor="t" rtlCol="false" tIns="0" lIns="0" bIns="0" rIns="0"/>
            <a:lstStyle/>
            <a:p>
              <a:pPr algn="ctr">
                <a:lnSpc>
                  <a:spcPts val="6480"/>
                </a:lnSpc>
              </a:pPr>
              <a:r>
                <a:rPr lang="en-US" b="true" sz="5400">
                  <a:solidFill>
                    <a:srgbClr val="000000"/>
                  </a:solidFill>
                  <a:latin typeface="Calibri (MS) Bold"/>
                  <a:ea typeface="Calibri (MS) Bold"/>
                  <a:cs typeface="Calibri (MS) Bold"/>
                  <a:sym typeface="Calibri (MS) Bold"/>
                </a:rPr>
                <a:t>ATTIVITA’2</a:t>
              </a:r>
            </a:p>
          </p:txBody>
        </p:sp>
      </p:grpSp>
      <p:grpSp>
        <p:nvGrpSpPr>
          <p:cNvPr name="Group 11" id="11"/>
          <p:cNvGrpSpPr/>
          <p:nvPr/>
        </p:nvGrpSpPr>
        <p:grpSpPr>
          <a:xfrm rot="0">
            <a:off x="4651989" y="1012033"/>
            <a:ext cx="4334433" cy="1085366"/>
            <a:chOff x="0" y="0"/>
            <a:chExt cx="5779245" cy="1447155"/>
          </a:xfrm>
        </p:grpSpPr>
        <p:sp>
          <p:nvSpPr>
            <p:cNvPr name="Freeform 12" id="12"/>
            <p:cNvSpPr/>
            <p:nvPr/>
          </p:nvSpPr>
          <p:spPr>
            <a:xfrm flipH="false" flipV="false" rot="0">
              <a:off x="0" y="0"/>
              <a:ext cx="5779245" cy="1447155"/>
            </a:xfrm>
            <a:custGeom>
              <a:avLst/>
              <a:gdLst/>
              <a:ahLst/>
              <a:cxnLst/>
              <a:rect r="r" b="b" t="t" l="l"/>
              <a:pathLst>
                <a:path h="1447155" w="5779245">
                  <a:moveTo>
                    <a:pt x="0" y="0"/>
                  </a:moveTo>
                  <a:lnTo>
                    <a:pt x="5779245" y="0"/>
                  </a:lnTo>
                  <a:lnTo>
                    <a:pt x="5779245" y="1447155"/>
                  </a:lnTo>
                  <a:lnTo>
                    <a:pt x="0" y="1447155"/>
                  </a:lnTo>
                  <a:close/>
                </a:path>
              </a:pathLst>
            </a:custGeom>
            <a:solidFill>
              <a:srgbClr val="000000">
                <a:alpha val="0"/>
              </a:srgbClr>
            </a:solidFill>
          </p:spPr>
        </p:sp>
        <p:sp>
          <p:nvSpPr>
            <p:cNvPr name="TextBox 13" id="13"/>
            <p:cNvSpPr txBox="true"/>
            <p:nvPr/>
          </p:nvSpPr>
          <p:spPr>
            <a:xfrm>
              <a:off x="0" y="-114300"/>
              <a:ext cx="5779245" cy="1561455"/>
            </a:xfrm>
            <a:prstGeom prst="rect">
              <a:avLst/>
            </a:prstGeom>
          </p:spPr>
          <p:txBody>
            <a:bodyPr anchor="t" rtlCol="false" tIns="0" lIns="0" bIns="0" rIns="0"/>
            <a:lstStyle/>
            <a:p>
              <a:pPr algn="ctr">
                <a:lnSpc>
                  <a:spcPts val="6480"/>
                </a:lnSpc>
              </a:pPr>
              <a:r>
                <a:rPr lang="en-US" b="true" sz="5400">
                  <a:solidFill>
                    <a:srgbClr val="000000"/>
                  </a:solidFill>
                  <a:latin typeface="Calibri (MS) Bold"/>
                  <a:ea typeface="Calibri (MS) Bold"/>
                  <a:cs typeface="Calibri (MS) Bold"/>
                  <a:sym typeface="Calibri (MS) Bold"/>
                </a:rPr>
                <a:t>DEBATE</a:t>
              </a:r>
            </a:p>
          </p:txBody>
        </p:sp>
      </p:grpSp>
      <p:sp>
        <p:nvSpPr>
          <p:cNvPr name="Freeform 14" id="14"/>
          <p:cNvSpPr/>
          <p:nvPr/>
        </p:nvSpPr>
        <p:spPr>
          <a:xfrm flipH="false" flipV="false" rot="0">
            <a:off x="13638412" y="3154088"/>
            <a:ext cx="4503919" cy="3551973"/>
          </a:xfrm>
          <a:custGeom>
            <a:avLst/>
            <a:gdLst/>
            <a:ahLst/>
            <a:cxnLst/>
            <a:rect r="r" b="b" t="t" l="l"/>
            <a:pathLst>
              <a:path h="3551973" w="4503919">
                <a:moveTo>
                  <a:pt x="0" y="0"/>
                </a:moveTo>
                <a:lnTo>
                  <a:pt x="4503918" y="0"/>
                </a:lnTo>
                <a:lnTo>
                  <a:pt x="4503918" y="3551972"/>
                </a:lnTo>
                <a:lnTo>
                  <a:pt x="0" y="3551972"/>
                </a:lnTo>
                <a:lnTo>
                  <a:pt x="0" y="0"/>
                </a:lnTo>
                <a:close/>
              </a:path>
            </a:pathLst>
          </a:custGeom>
          <a:blipFill>
            <a:blip r:embed="rId5"/>
            <a:stretch>
              <a:fillRect l="0" t="-1671" r="0" b="-1671"/>
            </a:stretch>
          </a:blipFill>
        </p:spPr>
      </p:sp>
      <p:sp>
        <p:nvSpPr>
          <p:cNvPr name="TextBox 15" id="15"/>
          <p:cNvSpPr txBox="true"/>
          <p:nvPr/>
        </p:nvSpPr>
        <p:spPr>
          <a:xfrm rot="0">
            <a:off x="1100714" y="2362603"/>
            <a:ext cx="11436984" cy="7496174"/>
          </a:xfrm>
          <a:prstGeom prst="rect">
            <a:avLst/>
          </a:prstGeom>
        </p:spPr>
        <p:txBody>
          <a:bodyPr anchor="t" rtlCol="false" tIns="0" lIns="0" bIns="0" rIns="0">
            <a:spAutoFit/>
          </a:bodyPr>
          <a:lstStyle/>
          <a:p>
            <a:pPr algn="ctr" marL="474986" indent="-237493" lvl="1">
              <a:lnSpc>
                <a:spcPts val="3080"/>
              </a:lnSpc>
              <a:buFont typeface="Arial"/>
              <a:buChar char="•"/>
            </a:pPr>
            <a:r>
              <a:rPr lang="en-US" b="true" sz="2200">
                <a:solidFill>
                  <a:srgbClr val="000000"/>
                </a:solidFill>
                <a:latin typeface="Canva Sans Bold"/>
                <a:ea typeface="Canva Sans Bold"/>
                <a:cs typeface="Canva Sans Bold"/>
                <a:sym typeface="Canva Sans Bold"/>
              </a:rPr>
              <a:t>🟥 Gruppo 1 – Il Polit</a:t>
            </a:r>
            <a:r>
              <a:rPr lang="en-US" b="true" sz="2200">
                <a:solidFill>
                  <a:srgbClr val="000000"/>
                </a:solidFill>
                <a:latin typeface="Canva Sans Bold"/>
                <a:ea typeface="Canva Sans Bold"/>
                <a:cs typeface="Canva Sans Bold"/>
                <a:sym typeface="Canva Sans Bold"/>
              </a:rPr>
              <a:t>ico Tradizionalista</a:t>
            </a:r>
          </a:p>
          <a:p>
            <a:pPr algn="ctr" marL="474986" indent="-237493" lvl="1">
              <a:lnSpc>
                <a:spcPts val="3080"/>
              </a:lnSpc>
              <a:buFont typeface="Arial"/>
              <a:buChar char="•"/>
            </a:pPr>
            <a:r>
              <a:rPr lang="en-US" b="true" sz="2200">
                <a:solidFill>
                  <a:srgbClr val="000000"/>
                </a:solidFill>
                <a:latin typeface="Canva Sans Bold"/>
                <a:ea typeface="Canva Sans Bold"/>
                <a:cs typeface="Canva Sans Bold"/>
                <a:sym typeface="Canva Sans Bold"/>
              </a:rPr>
              <a:t> 👨 Uomo, 65 anni</a:t>
            </a:r>
          </a:p>
          <a:p>
            <a:pPr algn="ctr" marL="474986" indent="-237493" lvl="1">
              <a:lnSpc>
                <a:spcPts val="3080"/>
              </a:lnSpc>
              <a:buFont typeface="Arial"/>
              <a:buChar char="•"/>
            </a:pPr>
            <a:r>
              <a:rPr lang="en-US" b="true" sz="2200">
                <a:solidFill>
                  <a:srgbClr val="000000"/>
                </a:solidFill>
                <a:latin typeface="Canva Sans Bold"/>
                <a:ea typeface="Canva Sans Bold"/>
                <a:cs typeface="Canva Sans Bold"/>
                <a:sym typeface="Canva Sans Bold"/>
              </a:rPr>
              <a:t> 🗣️ “Nella politica servono nervi saldi, affidabilità e immagine.”</a:t>
            </a:r>
          </a:p>
          <a:p>
            <a:pPr algn="ctr" marL="474986" indent="-237493" lvl="1">
              <a:lnSpc>
                <a:spcPts val="3080"/>
              </a:lnSpc>
              <a:buFont typeface="Arial"/>
              <a:buChar char="•"/>
            </a:pPr>
            <a:r>
              <a:rPr lang="en-US" b="true" sz="2200">
                <a:solidFill>
                  <a:srgbClr val="000000"/>
                </a:solidFill>
                <a:latin typeface="Canva Sans Bold"/>
                <a:ea typeface="Canva Sans Bold"/>
                <a:cs typeface="Canva Sans Bold"/>
                <a:sym typeface="Canva Sans Bold"/>
              </a:rPr>
              <a:t> 🔎 Scettico sull’inclusione forzata. Crede che le disabilità siano una fragilità e che la politica richieda persone "forti e stabili".</a:t>
            </a:r>
          </a:p>
          <a:p>
            <a:pPr algn="ctr">
              <a:lnSpc>
                <a:spcPts val="3080"/>
              </a:lnSpc>
            </a:pPr>
          </a:p>
          <a:p>
            <a:pPr algn="ctr" marL="474986" indent="-237493" lvl="1">
              <a:lnSpc>
                <a:spcPts val="3080"/>
              </a:lnSpc>
              <a:buFont typeface="Arial"/>
              <a:buChar char="•"/>
            </a:pPr>
            <a:r>
              <a:rPr lang="en-US" b="true" sz="2200">
                <a:solidFill>
                  <a:srgbClr val="000000"/>
                </a:solidFill>
                <a:latin typeface="Canva Sans Bold"/>
                <a:ea typeface="Canva Sans Bold"/>
                <a:cs typeface="Canva Sans Bold"/>
                <a:sym typeface="Canva Sans Bold"/>
              </a:rPr>
              <a:t>🟩 Gruppo 2 – L’Attivista Inclusiva</a:t>
            </a:r>
          </a:p>
          <a:p>
            <a:pPr algn="ctr" marL="474986" indent="-237493" lvl="1">
              <a:lnSpc>
                <a:spcPts val="3080"/>
              </a:lnSpc>
              <a:buFont typeface="Arial"/>
              <a:buChar char="•"/>
            </a:pPr>
            <a:r>
              <a:rPr lang="en-US" b="true" sz="2200">
                <a:solidFill>
                  <a:srgbClr val="000000"/>
                </a:solidFill>
                <a:latin typeface="Canva Sans Bold"/>
                <a:ea typeface="Canva Sans Bold"/>
                <a:cs typeface="Canva Sans Bold"/>
                <a:sym typeface="Canva Sans Bold"/>
              </a:rPr>
              <a:t> 👩 Donna, 25 anni, attiva in una ONG</a:t>
            </a:r>
          </a:p>
          <a:p>
            <a:pPr algn="ctr" marL="474986" indent="-237493" lvl="1">
              <a:lnSpc>
                <a:spcPts val="3080"/>
              </a:lnSpc>
              <a:buFont typeface="Arial"/>
              <a:buChar char="•"/>
            </a:pPr>
            <a:r>
              <a:rPr lang="en-US" b="true" sz="2200">
                <a:solidFill>
                  <a:srgbClr val="000000"/>
                </a:solidFill>
                <a:latin typeface="Canva Sans Bold"/>
                <a:ea typeface="Canva Sans Bold"/>
                <a:cs typeface="Canva Sans Bold"/>
                <a:sym typeface="Canva Sans Bold"/>
              </a:rPr>
              <a:t> 🗣️ </a:t>
            </a:r>
            <a:r>
              <a:rPr lang="en-US" b="true" sz="2200">
                <a:solidFill>
                  <a:srgbClr val="000000"/>
                </a:solidFill>
                <a:latin typeface="Canva Sans Bold"/>
                <a:ea typeface="Canva Sans Bold"/>
                <a:cs typeface="Canva Sans Bold"/>
                <a:sym typeface="Canva Sans Bold"/>
              </a:rPr>
              <a:t>“L’uguaglianza si costruisce con presenza e rappresentanza.”</a:t>
            </a:r>
          </a:p>
          <a:p>
            <a:pPr algn="ctr" marL="474986" indent="-237493" lvl="1">
              <a:lnSpc>
                <a:spcPts val="3080"/>
              </a:lnSpc>
              <a:buFont typeface="Arial"/>
              <a:buChar char="•"/>
            </a:pPr>
            <a:r>
              <a:rPr lang="en-US" b="true" sz="2200">
                <a:solidFill>
                  <a:srgbClr val="000000"/>
                </a:solidFill>
                <a:latin typeface="Canva Sans Bold"/>
                <a:ea typeface="Canva Sans Bold"/>
                <a:cs typeface="Canva Sans Bold"/>
                <a:sym typeface="Canva Sans Bold"/>
              </a:rPr>
              <a:t> 💪 Chiede spazi accessibili, linguaggio chiaro e quote garantite. Vede la partecipazione politica come un diritto fondamentale.</a:t>
            </a:r>
          </a:p>
          <a:p>
            <a:pPr algn="ctr">
              <a:lnSpc>
                <a:spcPts val="3080"/>
              </a:lnSpc>
            </a:pPr>
          </a:p>
          <a:p>
            <a:pPr algn="ctr" marL="474986" indent="-237493" lvl="1">
              <a:lnSpc>
                <a:spcPts val="3080"/>
              </a:lnSpc>
              <a:buFont typeface="Arial"/>
              <a:buChar char="•"/>
            </a:pPr>
            <a:r>
              <a:rPr lang="en-US" b="true" sz="2200">
                <a:solidFill>
                  <a:srgbClr val="000000"/>
                </a:solidFill>
                <a:latin typeface="Canva Sans Bold"/>
                <a:ea typeface="Canva Sans Bold"/>
                <a:cs typeface="Canva Sans Bold"/>
                <a:sym typeface="Canva Sans Bold"/>
              </a:rPr>
              <a:t>🟦 Gruppo 3 – Il Realista Cauto (con disabilità)</a:t>
            </a:r>
          </a:p>
          <a:p>
            <a:pPr algn="ctr" marL="474986" indent="-237493" lvl="1">
              <a:lnSpc>
                <a:spcPts val="3080"/>
              </a:lnSpc>
              <a:buFont typeface="Arial"/>
              <a:buChar char="•"/>
            </a:pPr>
            <a:r>
              <a:rPr lang="en-US" b="true" sz="2200">
                <a:solidFill>
                  <a:srgbClr val="000000"/>
                </a:solidFill>
                <a:latin typeface="Canva Sans Bold"/>
                <a:ea typeface="Canva Sans Bold"/>
                <a:cs typeface="Canva Sans Bold"/>
                <a:sym typeface="Canva Sans Bold"/>
              </a:rPr>
              <a:t> 🧑 Persona, 35 anni, con esperienza di disagio psichico</a:t>
            </a:r>
          </a:p>
          <a:p>
            <a:pPr algn="ctr" marL="474986" indent="-237493" lvl="1">
              <a:lnSpc>
                <a:spcPts val="3080"/>
              </a:lnSpc>
              <a:buFont typeface="Arial"/>
              <a:buChar char="•"/>
            </a:pPr>
            <a:r>
              <a:rPr lang="en-US" b="true" sz="2200">
                <a:solidFill>
                  <a:srgbClr val="000000"/>
                </a:solidFill>
                <a:latin typeface="Canva Sans Bold"/>
                <a:ea typeface="Canva Sans Bold"/>
                <a:cs typeface="Canva Sans Bold"/>
                <a:sym typeface="Canva Sans Bold"/>
              </a:rPr>
              <a:t> 🗣️ “Vorrei partecipare, ma il sistema non è fatto per noi.”</a:t>
            </a:r>
          </a:p>
          <a:p>
            <a:pPr algn="ctr" marL="474986" indent="-237493" lvl="1">
              <a:lnSpc>
                <a:spcPts val="3080"/>
              </a:lnSpc>
              <a:buFont typeface="Arial"/>
              <a:buChar char="•"/>
            </a:pPr>
            <a:r>
              <a:rPr lang="en-US" b="true" sz="2200">
                <a:solidFill>
                  <a:srgbClr val="000000"/>
                </a:solidFill>
                <a:latin typeface="Canva Sans Bold"/>
                <a:ea typeface="Canva Sans Bold"/>
                <a:cs typeface="Canva Sans Bold"/>
                <a:sym typeface="Canva Sans Bold"/>
              </a:rPr>
              <a:t> ⚖️ Ha vissuto discriminazioni e barriere. Crede nell’inclusione, ma diffida delle soluzioni facili o simboliche. Chiede cambiamenti concreti e duraturi.</a:t>
            </a:r>
          </a:p>
          <a:p>
            <a:pPr algn="ctr" marL="582933" indent="-291467" lvl="1">
              <a:lnSpc>
                <a:spcPts val="3780"/>
              </a:lnSpc>
              <a:buFont typeface="Arial"/>
              <a:buChar char="•"/>
            </a:pPr>
          </a:p>
          <a:p>
            <a:pPr algn="ctr">
              <a:lnSpc>
                <a:spcPts val="3220"/>
              </a:lnSpc>
            </a:pPr>
          </a:p>
        </p:txBody>
      </p:sp>
      <p:grpSp>
        <p:nvGrpSpPr>
          <p:cNvPr name="Group 16" id="16"/>
          <p:cNvGrpSpPr/>
          <p:nvPr/>
        </p:nvGrpSpPr>
        <p:grpSpPr>
          <a:xfrm rot="0">
            <a:off x="2714188" y="1529196"/>
            <a:ext cx="8210036" cy="1085366"/>
            <a:chOff x="0" y="0"/>
            <a:chExt cx="10946715" cy="1447155"/>
          </a:xfrm>
        </p:grpSpPr>
        <p:sp>
          <p:nvSpPr>
            <p:cNvPr name="Freeform 17" id="17"/>
            <p:cNvSpPr/>
            <p:nvPr/>
          </p:nvSpPr>
          <p:spPr>
            <a:xfrm flipH="false" flipV="false" rot="0">
              <a:off x="0" y="0"/>
              <a:ext cx="10946715" cy="1447155"/>
            </a:xfrm>
            <a:custGeom>
              <a:avLst/>
              <a:gdLst/>
              <a:ahLst/>
              <a:cxnLst/>
              <a:rect r="r" b="b" t="t" l="l"/>
              <a:pathLst>
                <a:path h="1447155" w="10946715">
                  <a:moveTo>
                    <a:pt x="0" y="0"/>
                  </a:moveTo>
                  <a:lnTo>
                    <a:pt x="10946715" y="0"/>
                  </a:lnTo>
                  <a:lnTo>
                    <a:pt x="10946715" y="1447155"/>
                  </a:lnTo>
                  <a:lnTo>
                    <a:pt x="0" y="1447155"/>
                  </a:lnTo>
                  <a:close/>
                </a:path>
              </a:pathLst>
            </a:custGeom>
            <a:solidFill>
              <a:srgbClr val="000000">
                <a:alpha val="0"/>
              </a:srgbClr>
            </a:solidFill>
          </p:spPr>
        </p:sp>
        <p:sp>
          <p:nvSpPr>
            <p:cNvPr name="TextBox 18" id="18"/>
            <p:cNvSpPr txBox="true"/>
            <p:nvPr/>
          </p:nvSpPr>
          <p:spPr>
            <a:xfrm>
              <a:off x="0" y="-114300"/>
              <a:ext cx="10946715" cy="1561455"/>
            </a:xfrm>
            <a:prstGeom prst="rect">
              <a:avLst/>
            </a:prstGeom>
          </p:spPr>
          <p:txBody>
            <a:bodyPr anchor="t" rtlCol="false" tIns="0" lIns="0" bIns="0" rIns="0"/>
            <a:lstStyle/>
            <a:p>
              <a:pPr algn="ctr">
                <a:lnSpc>
                  <a:spcPts val="6480"/>
                </a:lnSpc>
              </a:pPr>
              <a:r>
                <a:rPr lang="en-US" b="true" sz="5400">
                  <a:solidFill>
                    <a:srgbClr val="000000"/>
                  </a:solidFill>
                  <a:latin typeface="Calibri (MS) Bold"/>
                  <a:ea typeface="Calibri (MS) Bold"/>
                  <a:cs typeface="Calibri (MS) Bold"/>
                  <a:sym typeface="Calibri (MS) Bold"/>
                </a:rPr>
                <a:t>Gruppi</a:t>
              </a:r>
            </a:p>
          </p:txBody>
        </p:sp>
      </p:gr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6991480" y="-867538"/>
            <a:ext cx="4649588" cy="24558365"/>
            <a:chOff x="0" y="0"/>
            <a:chExt cx="6199451" cy="32744486"/>
          </a:xfrm>
        </p:grpSpPr>
        <p:sp>
          <p:nvSpPr>
            <p:cNvPr name="Freeform 3" id="3"/>
            <p:cNvSpPr/>
            <p:nvPr/>
          </p:nvSpPr>
          <p:spPr>
            <a:xfrm flipH="false" flipV="false" rot="0">
              <a:off x="0" y="0"/>
              <a:ext cx="6199401" cy="32744485"/>
            </a:xfrm>
            <a:custGeom>
              <a:avLst/>
              <a:gdLst/>
              <a:ahLst/>
              <a:cxnLst/>
              <a:rect r="r" b="b" t="t" l="l"/>
              <a:pathLst>
                <a:path h="32744485" w="6199401">
                  <a:moveTo>
                    <a:pt x="0" y="0"/>
                  </a:moveTo>
                  <a:lnTo>
                    <a:pt x="6199401" y="0"/>
                  </a:lnTo>
                  <a:lnTo>
                    <a:pt x="6199401" y="32744485"/>
                  </a:lnTo>
                  <a:lnTo>
                    <a:pt x="0" y="32744485"/>
                  </a:lnTo>
                  <a:close/>
                </a:path>
              </a:pathLst>
            </a:custGeom>
            <a:solidFill>
              <a:srgbClr val="FBD355"/>
            </a:solidFill>
          </p:spPr>
        </p:sp>
      </p:grpSp>
      <p:sp>
        <p:nvSpPr>
          <p:cNvPr name="Freeform 4" id="4"/>
          <p:cNvSpPr/>
          <p:nvPr/>
        </p:nvSpPr>
        <p:spPr>
          <a:xfrm flipH="false" flipV="false" rot="0">
            <a:off x="455183"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5" id="5"/>
          <p:cNvGrpSpPr/>
          <p:nvPr/>
        </p:nvGrpSpPr>
        <p:grpSpPr>
          <a:xfrm rot="0">
            <a:off x="971550" y="467067"/>
            <a:ext cx="76944" cy="161583"/>
            <a:chOff x="0" y="0"/>
            <a:chExt cx="102592" cy="215444"/>
          </a:xfrm>
        </p:grpSpPr>
        <p:sp>
          <p:nvSpPr>
            <p:cNvPr name="Freeform 6" id="6"/>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a:solidFill>
              <a:srgbClr val="000000">
                <a:alpha val="0"/>
              </a:srgbClr>
            </a:solidFill>
          </p:spPr>
        </p:sp>
        <p:sp>
          <p:nvSpPr>
            <p:cNvPr name="TextBox 7" id="7"/>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E2B29"/>
                  </a:solidFill>
                  <a:latin typeface="Roboto Bold"/>
                  <a:ea typeface="Roboto Bold"/>
                  <a:cs typeface="Roboto Bold"/>
                  <a:sym typeface="Roboto Bold"/>
                </a:rPr>
                <a:t>7</a:t>
              </a:r>
            </a:p>
          </p:txBody>
        </p:sp>
      </p:grpSp>
      <p:sp>
        <p:nvSpPr>
          <p:cNvPr name="Freeform 8" id="8"/>
          <p:cNvSpPr/>
          <p:nvPr/>
        </p:nvSpPr>
        <p:spPr>
          <a:xfrm flipH="false" flipV="false" rot="0">
            <a:off x="311292" y="0"/>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9" id="9"/>
          <p:cNvSpPr/>
          <p:nvPr/>
        </p:nvSpPr>
        <p:spPr>
          <a:xfrm flipH="false" flipV="false" rot="0">
            <a:off x="12015774" y="7714224"/>
            <a:ext cx="5916010" cy="2144554"/>
          </a:xfrm>
          <a:custGeom>
            <a:avLst/>
            <a:gdLst/>
            <a:ahLst/>
            <a:cxnLst/>
            <a:rect r="r" b="b" t="t" l="l"/>
            <a:pathLst>
              <a:path h="2144554" w="5916010">
                <a:moveTo>
                  <a:pt x="0" y="0"/>
                </a:moveTo>
                <a:lnTo>
                  <a:pt x="5916010" y="0"/>
                </a:lnTo>
                <a:lnTo>
                  <a:pt x="5916010" y="2144554"/>
                </a:lnTo>
                <a:lnTo>
                  <a:pt x="0" y="214455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0" id="10"/>
          <p:cNvGrpSpPr/>
          <p:nvPr/>
        </p:nvGrpSpPr>
        <p:grpSpPr>
          <a:xfrm rot="0">
            <a:off x="6976783" y="85967"/>
            <a:ext cx="4334433" cy="1085366"/>
            <a:chOff x="0" y="0"/>
            <a:chExt cx="5779245" cy="1447155"/>
          </a:xfrm>
        </p:grpSpPr>
        <p:sp>
          <p:nvSpPr>
            <p:cNvPr name="Freeform 11" id="11"/>
            <p:cNvSpPr/>
            <p:nvPr/>
          </p:nvSpPr>
          <p:spPr>
            <a:xfrm flipH="false" flipV="false" rot="0">
              <a:off x="0" y="0"/>
              <a:ext cx="5779245" cy="1447155"/>
            </a:xfrm>
            <a:custGeom>
              <a:avLst/>
              <a:gdLst/>
              <a:ahLst/>
              <a:cxnLst/>
              <a:rect r="r" b="b" t="t" l="l"/>
              <a:pathLst>
                <a:path h="1447155" w="5779245">
                  <a:moveTo>
                    <a:pt x="0" y="0"/>
                  </a:moveTo>
                  <a:lnTo>
                    <a:pt x="5779245" y="0"/>
                  </a:lnTo>
                  <a:lnTo>
                    <a:pt x="5779245" y="1447155"/>
                  </a:lnTo>
                  <a:lnTo>
                    <a:pt x="0" y="1447155"/>
                  </a:lnTo>
                  <a:close/>
                </a:path>
              </a:pathLst>
            </a:custGeom>
            <a:solidFill>
              <a:srgbClr val="000000">
                <a:alpha val="0"/>
              </a:srgbClr>
            </a:solidFill>
          </p:spPr>
        </p:sp>
        <p:sp>
          <p:nvSpPr>
            <p:cNvPr name="TextBox 12" id="12"/>
            <p:cNvSpPr txBox="true"/>
            <p:nvPr/>
          </p:nvSpPr>
          <p:spPr>
            <a:xfrm>
              <a:off x="0" y="-114300"/>
              <a:ext cx="5779245" cy="1561455"/>
            </a:xfrm>
            <a:prstGeom prst="rect">
              <a:avLst/>
            </a:prstGeom>
          </p:spPr>
          <p:txBody>
            <a:bodyPr anchor="t" rtlCol="false" tIns="0" lIns="0" bIns="0" rIns="0"/>
            <a:lstStyle/>
            <a:p>
              <a:pPr algn="ctr">
                <a:lnSpc>
                  <a:spcPts val="6480"/>
                </a:lnSpc>
              </a:pPr>
              <a:r>
                <a:rPr lang="en-US" b="true" sz="5400">
                  <a:solidFill>
                    <a:srgbClr val="000000"/>
                  </a:solidFill>
                  <a:latin typeface="Calibri (MS) Bold"/>
                  <a:ea typeface="Calibri (MS) Bold"/>
                  <a:cs typeface="Calibri (MS) Bold"/>
                  <a:sym typeface="Calibri (MS) Bold"/>
                </a:rPr>
                <a:t>ATTIVITA’2</a:t>
              </a:r>
            </a:p>
          </p:txBody>
        </p:sp>
      </p:grpSp>
      <p:grpSp>
        <p:nvGrpSpPr>
          <p:cNvPr name="Group 13" id="13"/>
          <p:cNvGrpSpPr/>
          <p:nvPr/>
        </p:nvGrpSpPr>
        <p:grpSpPr>
          <a:xfrm rot="0">
            <a:off x="4756710" y="1028700"/>
            <a:ext cx="9119128" cy="5181116"/>
            <a:chOff x="0" y="0"/>
            <a:chExt cx="12158837" cy="6908155"/>
          </a:xfrm>
        </p:grpSpPr>
        <p:sp>
          <p:nvSpPr>
            <p:cNvPr name="Freeform 14" id="14"/>
            <p:cNvSpPr/>
            <p:nvPr/>
          </p:nvSpPr>
          <p:spPr>
            <a:xfrm flipH="false" flipV="false" rot="0">
              <a:off x="0" y="0"/>
              <a:ext cx="12158838" cy="6908155"/>
            </a:xfrm>
            <a:custGeom>
              <a:avLst/>
              <a:gdLst/>
              <a:ahLst/>
              <a:cxnLst/>
              <a:rect r="r" b="b" t="t" l="l"/>
              <a:pathLst>
                <a:path h="6908155" w="12158838">
                  <a:moveTo>
                    <a:pt x="0" y="0"/>
                  </a:moveTo>
                  <a:lnTo>
                    <a:pt x="12158838" y="0"/>
                  </a:lnTo>
                  <a:lnTo>
                    <a:pt x="12158838" y="6908155"/>
                  </a:lnTo>
                  <a:lnTo>
                    <a:pt x="0" y="6908155"/>
                  </a:lnTo>
                  <a:close/>
                </a:path>
              </a:pathLst>
            </a:custGeom>
            <a:solidFill>
              <a:srgbClr val="000000">
                <a:alpha val="0"/>
              </a:srgbClr>
            </a:solidFill>
          </p:spPr>
        </p:sp>
        <p:sp>
          <p:nvSpPr>
            <p:cNvPr name="TextBox 15" id="15"/>
            <p:cNvSpPr txBox="true"/>
            <p:nvPr/>
          </p:nvSpPr>
          <p:spPr>
            <a:xfrm>
              <a:off x="0" y="-114300"/>
              <a:ext cx="12158837" cy="7022455"/>
            </a:xfrm>
            <a:prstGeom prst="rect">
              <a:avLst/>
            </a:prstGeom>
          </p:spPr>
          <p:txBody>
            <a:bodyPr anchor="t" rtlCol="false" tIns="0" lIns="0" bIns="0" rIns="0"/>
            <a:lstStyle/>
            <a:p>
              <a:pPr algn="ctr">
                <a:lnSpc>
                  <a:spcPts val="6480"/>
                </a:lnSpc>
              </a:pPr>
              <a:r>
                <a:rPr lang="en-US" b="true" sz="5400">
                  <a:solidFill>
                    <a:srgbClr val="000000"/>
                  </a:solidFill>
                  <a:latin typeface="Calibri (MS) Bold"/>
                  <a:ea typeface="Calibri (MS) Bold"/>
                  <a:cs typeface="Calibri (MS) Bold"/>
                  <a:sym typeface="Calibri (MS) Bold"/>
                </a:rPr>
                <a:t>Sessione finale di feedback</a:t>
              </a:r>
            </a:p>
            <a:p>
              <a:pPr algn="ctr">
                <a:lnSpc>
                  <a:spcPts val="6480"/>
                </a:lnSpc>
              </a:pPr>
              <a:r>
                <a:rPr lang="en-US" b="true" sz="5400">
                  <a:solidFill>
                    <a:srgbClr val="000000"/>
                  </a:solidFill>
                  <a:latin typeface="Calibri (MS) Bold"/>
                  <a:ea typeface="Calibri (MS) Bold"/>
                  <a:cs typeface="Calibri (MS) Bold"/>
                  <a:sym typeface="Calibri (MS) Bold"/>
                </a:rPr>
                <a:t>Vi chiediamo cortesemente di rispondere a questo questionario</a:t>
              </a:r>
            </a:p>
            <a:p>
              <a:pPr algn="ctr">
                <a:lnSpc>
                  <a:spcPts val="6480"/>
                </a:lnSpc>
              </a:pPr>
              <a:r>
                <a:rPr lang="en-US" b="true" sz="5400">
                  <a:solidFill>
                    <a:srgbClr val="000000"/>
                  </a:solidFill>
                  <a:latin typeface="Calibri (MS) Bold"/>
                  <a:ea typeface="Calibri (MS) Bold"/>
                  <a:cs typeface="Calibri (MS) Bold"/>
                  <a:sym typeface="Calibri (MS) Bold"/>
                </a:rPr>
                <a:t> link:</a:t>
              </a:r>
            </a:p>
            <a:p>
              <a:pPr algn="ctr">
                <a:lnSpc>
                  <a:spcPts val="6480"/>
                </a:lnSpc>
              </a:pPr>
            </a:p>
          </p:txBody>
        </p:sp>
      </p:grpSp>
      <p:sp>
        <p:nvSpPr>
          <p:cNvPr name="TextBox 16" id="16"/>
          <p:cNvSpPr txBox="true"/>
          <p:nvPr/>
        </p:nvSpPr>
        <p:spPr>
          <a:xfrm rot="0">
            <a:off x="1167839" y="5307668"/>
            <a:ext cx="15952322" cy="2803511"/>
          </a:xfrm>
          <a:prstGeom prst="rect">
            <a:avLst/>
          </a:prstGeom>
        </p:spPr>
        <p:txBody>
          <a:bodyPr anchor="t" rtlCol="false" tIns="0" lIns="0" bIns="0" rIns="0">
            <a:spAutoFit/>
          </a:bodyPr>
          <a:lstStyle/>
          <a:p>
            <a:pPr algn="ctr">
              <a:lnSpc>
                <a:spcPts val="5600"/>
              </a:lnSpc>
            </a:pPr>
            <a:r>
              <a:rPr lang="en-US" b="true" sz="4000" u="sng">
                <a:solidFill>
                  <a:srgbClr val="000000"/>
                </a:solidFill>
                <a:latin typeface="Canva Sans Bold"/>
                <a:ea typeface="Canva Sans Bold"/>
                <a:cs typeface="Canva Sans Bold"/>
                <a:sym typeface="Canva Sans Bold"/>
                <a:hlinkClick r:id="rId7" tooltip="https://forms.gle/zqM85ARujFi7vyG7A"/>
              </a:rPr>
              <a:t>Add a headinghttps://docs.google.com/forms/d/e/1FAIpQLSedDQoDVgo5H5kxKFr7bb-XxfKGhwISy2YC-45aFZ5chu1tsQ/viewform?usp=header</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09270"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5897732" y="6663966"/>
            <a:ext cx="6412593" cy="6525351"/>
            <a:chOff x="0" y="0"/>
            <a:chExt cx="9587987" cy="9756581"/>
          </a:xfrm>
        </p:grpSpPr>
        <p:sp>
          <p:nvSpPr>
            <p:cNvPr name="Freeform 4" id="4"/>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FBD355"/>
            </a:solidFill>
          </p:spPr>
        </p:sp>
      </p:grpSp>
      <p:sp>
        <p:nvSpPr>
          <p:cNvPr name="Freeform 5" id="5"/>
          <p:cNvSpPr/>
          <p:nvPr/>
        </p:nvSpPr>
        <p:spPr>
          <a:xfrm flipH="false" flipV="false" rot="0">
            <a:off x="7452852" y="132748"/>
            <a:ext cx="4341351" cy="4341351"/>
          </a:xfrm>
          <a:custGeom>
            <a:avLst/>
            <a:gdLst/>
            <a:ahLst/>
            <a:cxnLst/>
            <a:rect r="r" b="b" t="t" l="l"/>
            <a:pathLst>
              <a:path h="4341351" w="4341351">
                <a:moveTo>
                  <a:pt x="0" y="0"/>
                </a:moveTo>
                <a:lnTo>
                  <a:pt x="4341352" y="0"/>
                </a:lnTo>
                <a:lnTo>
                  <a:pt x="4341352" y="4341351"/>
                </a:lnTo>
                <a:lnTo>
                  <a:pt x="0" y="4341351"/>
                </a:lnTo>
                <a:lnTo>
                  <a:pt x="0" y="0"/>
                </a:lnTo>
                <a:close/>
              </a:path>
            </a:pathLst>
          </a:custGeom>
          <a:blipFill>
            <a:blip r:embed="rId4"/>
            <a:stretch>
              <a:fillRect l="0" t="0" r="0" b="0"/>
            </a:stretch>
          </a:blipFill>
        </p:spPr>
      </p:sp>
      <p:sp>
        <p:nvSpPr>
          <p:cNvPr name="Freeform 6" id="6"/>
          <p:cNvSpPr/>
          <p:nvPr/>
        </p:nvSpPr>
        <p:spPr>
          <a:xfrm flipH="false" flipV="false" rot="0">
            <a:off x="14265675" y="7783661"/>
            <a:ext cx="3264113" cy="5144018"/>
          </a:xfrm>
          <a:custGeom>
            <a:avLst/>
            <a:gdLst/>
            <a:ahLst/>
            <a:cxnLst/>
            <a:rect r="r" b="b" t="t" l="l"/>
            <a:pathLst>
              <a:path h="5144018" w="3264113">
                <a:moveTo>
                  <a:pt x="0" y="0"/>
                </a:moveTo>
                <a:lnTo>
                  <a:pt x="3264114" y="0"/>
                </a:lnTo>
                <a:lnTo>
                  <a:pt x="3264114" y="5144017"/>
                </a:lnTo>
                <a:lnTo>
                  <a:pt x="0" y="514401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7" id="7"/>
          <p:cNvGrpSpPr/>
          <p:nvPr/>
        </p:nvGrpSpPr>
        <p:grpSpPr>
          <a:xfrm rot="0">
            <a:off x="-3567911" y="-1918835"/>
            <a:ext cx="6412593" cy="6525351"/>
            <a:chOff x="0" y="0"/>
            <a:chExt cx="9587987" cy="9756581"/>
          </a:xfrm>
        </p:grpSpPr>
        <p:sp>
          <p:nvSpPr>
            <p:cNvPr name="Freeform 8" id="8"/>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49B381"/>
            </a:solidFill>
          </p:spPr>
        </p:sp>
      </p:grpSp>
      <p:sp>
        <p:nvSpPr>
          <p:cNvPr name="Freeform 9" id="9"/>
          <p:cNvSpPr/>
          <p:nvPr/>
        </p:nvSpPr>
        <p:spPr>
          <a:xfrm flipH="false" flipV="false" rot="-10800000">
            <a:off x="1212625" y="-1543309"/>
            <a:ext cx="3264113" cy="5144018"/>
          </a:xfrm>
          <a:custGeom>
            <a:avLst/>
            <a:gdLst/>
            <a:ahLst/>
            <a:cxnLst/>
            <a:rect r="r" b="b" t="t" l="l"/>
            <a:pathLst>
              <a:path h="5144018" w="3264113">
                <a:moveTo>
                  <a:pt x="0" y="0"/>
                </a:moveTo>
                <a:lnTo>
                  <a:pt x="3264113" y="0"/>
                </a:lnTo>
                <a:lnTo>
                  <a:pt x="3264113" y="5144018"/>
                </a:lnTo>
                <a:lnTo>
                  <a:pt x="0" y="514401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0" id="10"/>
          <p:cNvGrpSpPr/>
          <p:nvPr/>
        </p:nvGrpSpPr>
        <p:grpSpPr>
          <a:xfrm rot="0">
            <a:off x="4331599" y="937077"/>
            <a:ext cx="235179" cy="239314"/>
            <a:chOff x="0" y="0"/>
            <a:chExt cx="9587987" cy="9756581"/>
          </a:xfrm>
        </p:grpSpPr>
        <p:sp>
          <p:nvSpPr>
            <p:cNvPr name="Freeform 11" id="11"/>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2" id="12"/>
          <p:cNvGrpSpPr/>
          <p:nvPr/>
        </p:nvGrpSpPr>
        <p:grpSpPr>
          <a:xfrm rot="0">
            <a:off x="3831208" y="1697248"/>
            <a:ext cx="235179" cy="239314"/>
            <a:chOff x="0" y="0"/>
            <a:chExt cx="9587987" cy="9756581"/>
          </a:xfrm>
        </p:grpSpPr>
        <p:sp>
          <p:nvSpPr>
            <p:cNvPr name="Freeform 13" id="13"/>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4" id="14"/>
          <p:cNvGrpSpPr/>
          <p:nvPr/>
        </p:nvGrpSpPr>
        <p:grpSpPr>
          <a:xfrm rot="0">
            <a:off x="2340375" y="1697248"/>
            <a:ext cx="235179" cy="239314"/>
            <a:chOff x="0" y="0"/>
            <a:chExt cx="9587987" cy="9756581"/>
          </a:xfrm>
        </p:grpSpPr>
        <p:sp>
          <p:nvSpPr>
            <p:cNvPr name="Freeform 15" id="15"/>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6" id="16"/>
          <p:cNvGrpSpPr/>
          <p:nvPr/>
        </p:nvGrpSpPr>
        <p:grpSpPr>
          <a:xfrm rot="0">
            <a:off x="2340375" y="2840090"/>
            <a:ext cx="235179" cy="239314"/>
            <a:chOff x="0" y="0"/>
            <a:chExt cx="9587987" cy="9756581"/>
          </a:xfrm>
        </p:grpSpPr>
        <p:sp>
          <p:nvSpPr>
            <p:cNvPr name="Freeform 17" id="17"/>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8" id="18"/>
          <p:cNvGrpSpPr/>
          <p:nvPr/>
        </p:nvGrpSpPr>
        <p:grpSpPr>
          <a:xfrm rot="0">
            <a:off x="1625224" y="256606"/>
            <a:ext cx="235179" cy="239314"/>
            <a:chOff x="0" y="0"/>
            <a:chExt cx="9587987" cy="9756581"/>
          </a:xfrm>
        </p:grpSpPr>
        <p:sp>
          <p:nvSpPr>
            <p:cNvPr name="Freeform 19" id="19"/>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0" id="20"/>
          <p:cNvGrpSpPr/>
          <p:nvPr/>
        </p:nvGrpSpPr>
        <p:grpSpPr>
          <a:xfrm rot="0">
            <a:off x="1212625" y="2303423"/>
            <a:ext cx="235179" cy="239314"/>
            <a:chOff x="0" y="0"/>
            <a:chExt cx="9587987" cy="9756581"/>
          </a:xfrm>
        </p:grpSpPr>
        <p:sp>
          <p:nvSpPr>
            <p:cNvPr name="Freeform 21" id="21"/>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2" id="22"/>
          <p:cNvGrpSpPr/>
          <p:nvPr/>
        </p:nvGrpSpPr>
        <p:grpSpPr>
          <a:xfrm rot="0">
            <a:off x="1390045" y="1224184"/>
            <a:ext cx="235179" cy="239314"/>
            <a:chOff x="0" y="0"/>
            <a:chExt cx="9587987" cy="9756581"/>
          </a:xfrm>
        </p:grpSpPr>
        <p:sp>
          <p:nvSpPr>
            <p:cNvPr name="Freeform 23" id="23"/>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4" id="24"/>
          <p:cNvGrpSpPr/>
          <p:nvPr/>
        </p:nvGrpSpPr>
        <p:grpSpPr>
          <a:xfrm rot="0">
            <a:off x="4066386" y="2720433"/>
            <a:ext cx="235179" cy="239314"/>
            <a:chOff x="0" y="0"/>
            <a:chExt cx="9587987" cy="9756581"/>
          </a:xfrm>
        </p:grpSpPr>
        <p:sp>
          <p:nvSpPr>
            <p:cNvPr name="Freeform 25" id="25"/>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6" id="26"/>
          <p:cNvGrpSpPr/>
          <p:nvPr/>
        </p:nvGrpSpPr>
        <p:grpSpPr>
          <a:xfrm rot="0">
            <a:off x="3339272" y="495920"/>
            <a:ext cx="235179" cy="239314"/>
            <a:chOff x="0" y="0"/>
            <a:chExt cx="9587987" cy="9756581"/>
          </a:xfrm>
        </p:grpSpPr>
        <p:sp>
          <p:nvSpPr>
            <p:cNvPr name="Freeform 27" id="27"/>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8" id="28"/>
          <p:cNvGrpSpPr/>
          <p:nvPr/>
        </p:nvGrpSpPr>
        <p:grpSpPr>
          <a:xfrm rot="0">
            <a:off x="14138030" y="9567671"/>
            <a:ext cx="235179" cy="239314"/>
            <a:chOff x="0" y="0"/>
            <a:chExt cx="9587987" cy="9756581"/>
          </a:xfrm>
        </p:grpSpPr>
        <p:sp>
          <p:nvSpPr>
            <p:cNvPr name="Freeform 29" id="29"/>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0" id="30"/>
          <p:cNvGrpSpPr/>
          <p:nvPr/>
        </p:nvGrpSpPr>
        <p:grpSpPr>
          <a:xfrm rot="0">
            <a:off x="14525587" y="8835203"/>
            <a:ext cx="235179" cy="239314"/>
            <a:chOff x="0" y="0"/>
            <a:chExt cx="9587987" cy="9756581"/>
          </a:xfrm>
        </p:grpSpPr>
        <p:sp>
          <p:nvSpPr>
            <p:cNvPr name="Freeform 31" id="31"/>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2" id="32"/>
          <p:cNvGrpSpPr/>
          <p:nvPr/>
        </p:nvGrpSpPr>
        <p:grpSpPr>
          <a:xfrm rot="0">
            <a:off x="14925597" y="9515878"/>
            <a:ext cx="235179" cy="239314"/>
            <a:chOff x="0" y="0"/>
            <a:chExt cx="9587987" cy="9756581"/>
          </a:xfrm>
        </p:grpSpPr>
        <p:sp>
          <p:nvSpPr>
            <p:cNvPr name="Freeform 33" id="33"/>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4" id="34"/>
          <p:cNvGrpSpPr/>
          <p:nvPr/>
        </p:nvGrpSpPr>
        <p:grpSpPr>
          <a:xfrm rot="0">
            <a:off x="16090949" y="9074517"/>
            <a:ext cx="235179" cy="239314"/>
            <a:chOff x="0" y="0"/>
            <a:chExt cx="9587987" cy="9756581"/>
          </a:xfrm>
        </p:grpSpPr>
        <p:sp>
          <p:nvSpPr>
            <p:cNvPr name="Freeform 35" id="35"/>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6" id="36"/>
          <p:cNvGrpSpPr/>
          <p:nvPr/>
        </p:nvGrpSpPr>
        <p:grpSpPr>
          <a:xfrm rot="0">
            <a:off x="16090949" y="7975015"/>
            <a:ext cx="235179" cy="239314"/>
            <a:chOff x="0" y="0"/>
            <a:chExt cx="9587987" cy="9756581"/>
          </a:xfrm>
        </p:grpSpPr>
        <p:sp>
          <p:nvSpPr>
            <p:cNvPr name="Freeform 37" id="37"/>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8" id="38"/>
          <p:cNvGrpSpPr/>
          <p:nvPr/>
        </p:nvGrpSpPr>
        <p:grpSpPr>
          <a:xfrm rot="0">
            <a:off x="16641530" y="9996699"/>
            <a:ext cx="235179" cy="239314"/>
            <a:chOff x="0" y="0"/>
            <a:chExt cx="9587987" cy="9756581"/>
          </a:xfrm>
        </p:grpSpPr>
        <p:sp>
          <p:nvSpPr>
            <p:cNvPr name="Freeform 39" id="39"/>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aphicFrame>
        <p:nvGraphicFramePr>
          <p:cNvPr name="Table 40" id="40"/>
          <p:cNvGraphicFramePr>
            <a:graphicFrameLocks noGrp="true"/>
          </p:cNvGraphicFramePr>
          <p:nvPr/>
        </p:nvGraphicFramePr>
        <p:xfrm>
          <a:off x="4183975" y="8877304"/>
          <a:ext cx="8958025" cy="1049338"/>
        </p:xfrm>
        <a:graphic>
          <a:graphicData uri="http://schemas.openxmlformats.org/drawingml/2006/table">
            <a:tbl>
              <a:tblPr/>
              <a:tblGrid>
                <a:gridCol w="8958025"/>
              </a:tblGrid>
              <a:tr h="1049338">
                <a:tc>
                  <a:txBody>
                    <a:bodyPr anchor="t" rtlCol="false"/>
                    <a:lstStyle/>
                    <a:p>
                      <a:pPr algn="just">
                        <a:lnSpc>
                          <a:spcPts val="2138"/>
                        </a:lnSpc>
                        <a:defRPr/>
                      </a:pPr>
                      <a:r>
                        <a:rPr lang="en-US" sz="1549">
                          <a:solidFill>
                            <a:srgbClr val="000000"/>
                          </a:solidFill>
                          <a:latin typeface="Calibri (MS)"/>
                          <a:ea typeface="Calibri (MS)"/>
                          <a:cs typeface="Calibri (MS)"/>
                          <a:sym typeface="Calibri (MS)"/>
                        </a:rPr>
                        <a:t>Funded by the European Union. Views and opinions expressed are however those of the author(s) only and do not necessarily reflect those of the European Union or European Education and Culture Executive Agency (EACEA). Neither the European Union nor the granting authority can be held responsible for them.</a:t>
                      </a:r>
                      <a:endParaRPr lang="en-US" sz="1100"/>
                    </a:p>
                  </a:txBody>
                  <a:tcPr marL="91450" marR="91450" marT="91450" marB="9145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12700">
                      <a:solidFill>
                        <a:srgbClr val="CFCFCF"/>
                      </a:solidFill>
                      <a:prstDash val="solid"/>
                      <a:round/>
                      <a:headEnd type="none" w="med" len="med"/>
                      <a:tailEnd type="none" w="med" len="med"/>
                    </a:lnT>
                    <a:lnB cmpd="sng" algn="ctr" cap="flat" w="9525">
                      <a:solidFill>
                        <a:srgbClr val="CFCFCF"/>
                      </a:solidFill>
                      <a:prstDash val="solid"/>
                      <a:round/>
                      <a:headEnd type="none" w="med" len="med"/>
                      <a:tailEnd type="none" w="med" len="med"/>
                    </a:lnB>
                  </a:tcPr>
                </a:tc>
              </a:tr>
            </a:tbl>
          </a:graphicData>
        </a:graphic>
      </p:graphicFrame>
      <p:sp>
        <p:nvSpPr>
          <p:cNvPr name="Freeform 41" id="41"/>
          <p:cNvSpPr/>
          <p:nvPr/>
        </p:nvSpPr>
        <p:spPr>
          <a:xfrm flipH="false" flipV="false" rot="0">
            <a:off x="11143120" y="5092291"/>
            <a:ext cx="3122556" cy="1135960"/>
          </a:xfrm>
          <a:custGeom>
            <a:avLst/>
            <a:gdLst/>
            <a:ahLst/>
            <a:cxnLst/>
            <a:rect r="r" b="b" t="t" l="l"/>
            <a:pathLst>
              <a:path h="1135960" w="3122556">
                <a:moveTo>
                  <a:pt x="0" y="0"/>
                </a:moveTo>
                <a:lnTo>
                  <a:pt x="3122555" y="0"/>
                </a:lnTo>
                <a:lnTo>
                  <a:pt x="3122555" y="1135960"/>
                </a:lnTo>
                <a:lnTo>
                  <a:pt x="0" y="1135960"/>
                </a:lnTo>
                <a:lnTo>
                  <a:pt x="0" y="0"/>
                </a:lnTo>
                <a:close/>
              </a:path>
            </a:pathLst>
          </a:custGeom>
          <a:blipFill>
            <a:blip r:embed="rId9"/>
            <a:stretch>
              <a:fillRect l="0" t="0" r="0" b="0"/>
            </a:stretch>
          </a:blipFill>
        </p:spPr>
      </p:sp>
      <p:sp>
        <p:nvSpPr>
          <p:cNvPr name="Freeform 42" id="42"/>
          <p:cNvSpPr/>
          <p:nvPr/>
        </p:nvSpPr>
        <p:spPr>
          <a:xfrm flipH="false" flipV="false" rot="0">
            <a:off x="14723864" y="5156831"/>
            <a:ext cx="2152844" cy="1112087"/>
          </a:xfrm>
          <a:custGeom>
            <a:avLst/>
            <a:gdLst/>
            <a:ahLst/>
            <a:cxnLst/>
            <a:rect r="r" b="b" t="t" l="l"/>
            <a:pathLst>
              <a:path h="1112087" w="2152844">
                <a:moveTo>
                  <a:pt x="0" y="0"/>
                </a:moveTo>
                <a:lnTo>
                  <a:pt x="2152845" y="0"/>
                </a:lnTo>
                <a:lnTo>
                  <a:pt x="2152845" y="1112087"/>
                </a:lnTo>
                <a:lnTo>
                  <a:pt x="0" y="1112087"/>
                </a:lnTo>
                <a:lnTo>
                  <a:pt x="0" y="0"/>
                </a:lnTo>
                <a:close/>
              </a:path>
            </a:pathLst>
          </a:custGeom>
          <a:blipFill>
            <a:blip r:embed="rId10"/>
            <a:stretch>
              <a:fillRect l="0" t="-211" r="0" b="-211"/>
            </a:stretch>
          </a:blipFill>
        </p:spPr>
      </p:sp>
      <p:sp>
        <p:nvSpPr>
          <p:cNvPr name="Freeform 43" id="43"/>
          <p:cNvSpPr/>
          <p:nvPr/>
        </p:nvSpPr>
        <p:spPr>
          <a:xfrm flipH="false" flipV="false" rot="0">
            <a:off x="5192019" y="7038323"/>
            <a:ext cx="2959511" cy="1056349"/>
          </a:xfrm>
          <a:custGeom>
            <a:avLst/>
            <a:gdLst/>
            <a:ahLst/>
            <a:cxnLst/>
            <a:rect r="r" b="b" t="t" l="l"/>
            <a:pathLst>
              <a:path h="1056349" w="2959511">
                <a:moveTo>
                  <a:pt x="0" y="0"/>
                </a:moveTo>
                <a:lnTo>
                  <a:pt x="2959511" y="0"/>
                </a:lnTo>
                <a:lnTo>
                  <a:pt x="2959511" y="1056349"/>
                </a:lnTo>
                <a:lnTo>
                  <a:pt x="0" y="1056349"/>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44" id="44"/>
          <p:cNvSpPr/>
          <p:nvPr/>
        </p:nvSpPr>
        <p:spPr>
          <a:xfrm flipH="false" flipV="false" rot="0">
            <a:off x="7791552" y="4765846"/>
            <a:ext cx="2572986" cy="1373599"/>
          </a:xfrm>
          <a:custGeom>
            <a:avLst/>
            <a:gdLst/>
            <a:ahLst/>
            <a:cxnLst/>
            <a:rect r="r" b="b" t="t" l="l"/>
            <a:pathLst>
              <a:path h="1373599" w="2572986">
                <a:moveTo>
                  <a:pt x="0" y="0"/>
                </a:moveTo>
                <a:lnTo>
                  <a:pt x="2572985" y="0"/>
                </a:lnTo>
                <a:lnTo>
                  <a:pt x="2572985" y="1373599"/>
                </a:lnTo>
                <a:lnTo>
                  <a:pt x="0" y="1373599"/>
                </a:lnTo>
                <a:lnTo>
                  <a:pt x="0" y="0"/>
                </a:lnTo>
                <a:close/>
              </a:path>
            </a:pathLst>
          </a:custGeom>
          <a:blipFill>
            <a:blip r:embed="rId13"/>
            <a:stretch>
              <a:fillRect l="-4233" t="0" r="0" b="0"/>
            </a:stretch>
          </a:blipFill>
        </p:spPr>
      </p:sp>
      <p:sp>
        <p:nvSpPr>
          <p:cNvPr name="Freeform 45" id="45"/>
          <p:cNvSpPr/>
          <p:nvPr/>
        </p:nvSpPr>
        <p:spPr>
          <a:xfrm flipH="false" flipV="false" rot="0">
            <a:off x="9402421" y="6663966"/>
            <a:ext cx="2653172" cy="1550362"/>
          </a:xfrm>
          <a:custGeom>
            <a:avLst/>
            <a:gdLst/>
            <a:ahLst/>
            <a:cxnLst/>
            <a:rect r="r" b="b" t="t" l="l"/>
            <a:pathLst>
              <a:path h="1550362" w="2653172">
                <a:moveTo>
                  <a:pt x="0" y="0"/>
                </a:moveTo>
                <a:lnTo>
                  <a:pt x="2653172" y="0"/>
                </a:lnTo>
                <a:lnTo>
                  <a:pt x="2653172" y="1550363"/>
                </a:lnTo>
                <a:lnTo>
                  <a:pt x="0" y="1550363"/>
                </a:lnTo>
                <a:lnTo>
                  <a:pt x="0" y="0"/>
                </a:lnTo>
                <a:close/>
              </a:path>
            </a:pathLst>
          </a:custGeom>
          <a:blipFill>
            <a:blip r:embed="rId14"/>
            <a:stretch>
              <a:fillRect l="0" t="0" r="0" b="0"/>
            </a:stretch>
          </a:blipFill>
        </p:spPr>
      </p:sp>
      <p:sp>
        <p:nvSpPr>
          <p:cNvPr name="Freeform 46" id="46"/>
          <p:cNvSpPr/>
          <p:nvPr/>
        </p:nvSpPr>
        <p:spPr>
          <a:xfrm flipH="false" flipV="false" rot="0">
            <a:off x="987250" y="5092291"/>
            <a:ext cx="2706249" cy="1241167"/>
          </a:xfrm>
          <a:custGeom>
            <a:avLst/>
            <a:gdLst/>
            <a:ahLst/>
            <a:cxnLst/>
            <a:rect r="r" b="b" t="t" l="l"/>
            <a:pathLst>
              <a:path h="1241167" w="2706249">
                <a:moveTo>
                  <a:pt x="0" y="0"/>
                </a:moveTo>
                <a:lnTo>
                  <a:pt x="2706249" y="0"/>
                </a:lnTo>
                <a:lnTo>
                  <a:pt x="2706249" y="1241167"/>
                </a:lnTo>
                <a:lnTo>
                  <a:pt x="0" y="1241167"/>
                </a:lnTo>
                <a:lnTo>
                  <a:pt x="0" y="0"/>
                </a:lnTo>
                <a:close/>
              </a:path>
            </a:pathLst>
          </a:custGeom>
          <a:blipFill>
            <a:blip r:embed="rId15"/>
            <a:stretch>
              <a:fillRect l="0" t="0" r="0" b="0"/>
            </a:stretch>
          </a:blipFill>
        </p:spPr>
      </p:sp>
      <p:sp>
        <p:nvSpPr>
          <p:cNvPr name="Freeform 47" id="47"/>
          <p:cNvSpPr/>
          <p:nvPr/>
        </p:nvSpPr>
        <p:spPr>
          <a:xfrm flipH="false" flipV="false" rot="0">
            <a:off x="4301565" y="5143500"/>
            <a:ext cx="2946583" cy="995945"/>
          </a:xfrm>
          <a:custGeom>
            <a:avLst/>
            <a:gdLst/>
            <a:ahLst/>
            <a:cxnLst/>
            <a:rect r="r" b="b" t="t" l="l"/>
            <a:pathLst>
              <a:path h="995945" w="2946583">
                <a:moveTo>
                  <a:pt x="0" y="0"/>
                </a:moveTo>
                <a:lnTo>
                  <a:pt x="2946583" y="0"/>
                </a:lnTo>
                <a:lnTo>
                  <a:pt x="2946583" y="995945"/>
                </a:lnTo>
                <a:lnTo>
                  <a:pt x="0" y="995945"/>
                </a:lnTo>
                <a:lnTo>
                  <a:pt x="0" y="0"/>
                </a:lnTo>
                <a:close/>
              </a:path>
            </a:pathLst>
          </a:custGeom>
          <a:blipFill>
            <a:blip r:embed="rId16"/>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5007770" y="1368670"/>
            <a:ext cx="8272460" cy="1210196"/>
            <a:chOff x="0" y="0"/>
            <a:chExt cx="11029947" cy="1613595"/>
          </a:xfrm>
        </p:grpSpPr>
        <p:sp>
          <p:nvSpPr>
            <p:cNvPr name="Freeform 4" id="4"/>
            <p:cNvSpPr/>
            <p:nvPr/>
          </p:nvSpPr>
          <p:spPr>
            <a:xfrm flipH="false" flipV="false" rot="0">
              <a:off x="0" y="0"/>
              <a:ext cx="11029946" cy="1613595"/>
            </a:xfrm>
            <a:custGeom>
              <a:avLst/>
              <a:gdLst/>
              <a:ahLst/>
              <a:cxnLst/>
              <a:rect r="r" b="b" t="t" l="l"/>
              <a:pathLst>
                <a:path h="1613595" w="11029946">
                  <a:moveTo>
                    <a:pt x="0" y="0"/>
                  </a:moveTo>
                  <a:lnTo>
                    <a:pt x="11029946" y="0"/>
                  </a:lnTo>
                  <a:lnTo>
                    <a:pt x="11029946" y="1613595"/>
                  </a:lnTo>
                  <a:lnTo>
                    <a:pt x="0" y="1613595"/>
                  </a:lnTo>
                  <a:close/>
                </a:path>
              </a:pathLst>
            </a:custGeom>
            <a:solidFill>
              <a:srgbClr val="000000">
                <a:alpha val="0"/>
              </a:srgbClr>
            </a:solidFill>
          </p:spPr>
        </p:sp>
        <p:sp>
          <p:nvSpPr>
            <p:cNvPr name="TextBox 5" id="5"/>
            <p:cNvSpPr txBox="true"/>
            <p:nvPr/>
          </p:nvSpPr>
          <p:spPr>
            <a:xfrm>
              <a:off x="0" y="-123825"/>
              <a:ext cx="11029947" cy="1737420"/>
            </a:xfrm>
            <a:prstGeom prst="rect">
              <a:avLst/>
            </a:prstGeom>
          </p:spPr>
          <p:txBody>
            <a:bodyPr anchor="t" rtlCol="false" tIns="0" lIns="0" bIns="0" rIns="0"/>
            <a:lstStyle/>
            <a:p>
              <a:pPr algn="l">
                <a:lnSpc>
                  <a:spcPts val="7200"/>
                </a:lnSpc>
              </a:pPr>
              <a:r>
                <a:rPr lang="en-US" b="true" sz="6000">
                  <a:solidFill>
                    <a:srgbClr val="282121"/>
                  </a:solidFill>
                  <a:latin typeface="Calibri (MS) Bold"/>
                  <a:ea typeface="Calibri (MS) Bold"/>
                  <a:cs typeface="Calibri (MS) Bold"/>
                  <a:sym typeface="Calibri (MS) Bold"/>
                </a:rPr>
                <a:t>Introduzione progetto</a:t>
              </a:r>
            </a:p>
          </p:txBody>
        </p:sp>
      </p:grpSp>
      <p:sp>
        <p:nvSpPr>
          <p:cNvPr name="Freeform 6" id="6"/>
          <p:cNvSpPr/>
          <p:nvPr/>
        </p:nvSpPr>
        <p:spPr>
          <a:xfrm flipH="false" flipV="false" rot="0">
            <a:off x="448435"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7" id="7"/>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0" y="6308841"/>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0">
            <a:off x="11231952" y="4973242"/>
            <a:ext cx="5572050" cy="2110414"/>
          </a:xfrm>
          <a:custGeom>
            <a:avLst/>
            <a:gdLst/>
            <a:ahLst/>
            <a:cxnLst/>
            <a:rect r="r" b="b" t="t" l="l"/>
            <a:pathLst>
              <a:path h="2110414" w="5572050">
                <a:moveTo>
                  <a:pt x="0" y="0"/>
                </a:moveTo>
                <a:lnTo>
                  <a:pt x="5572050" y="0"/>
                </a:lnTo>
                <a:lnTo>
                  <a:pt x="5572050" y="2110414"/>
                </a:lnTo>
                <a:lnTo>
                  <a:pt x="0" y="2110414"/>
                </a:lnTo>
                <a:lnTo>
                  <a:pt x="0" y="0"/>
                </a:lnTo>
                <a:close/>
              </a:path>
            </a:pathLst>
          </a:custGeom>
          <a:blipFill>
            <a:blip r:embed="rId7"/>
            <a:stretch>
              <a:fillRect l="0" t="0" r="0" b="0"/>
            </a:stretch>
          </a:blipFill>
        </p:spPr>
      </p:sp>
      <p:sp>
        <p:nvSpPr>
          <p:cNvPr name="TextBox 10" id="10"/>
          <p:cNvSpPr txBox="true"/>
          <p:nvPr/>
        </p:nvSpPr>
        <p:spPr>
          <a:xfrm rot="0">
            <a:off x="1908143" y="2577541"/>
            <a:ext cx="9323809" cy="6797041"/>
          </a:xfrm>
          <a:prstGeom prst="rect">
            <a:avLst/>
          </a:prstGeom>
        </p:spPr>
        <p:txBody>
          <a:bodyPr anchor="t" rtlCol="false" tIns="0" lIns="0" bIns="0" rIns="0">
            <a:spAutoFit/>
          </a:bodyPr>
          <a:lstStyle/>
          <a:p>
            <a:pPr algn="l">
              <a:lnSpc>
                <a:spcPts val="5549"/>
              </a:lnSpc>
            </a:pPr>
            <a:r>
              <a:rPr lang="en-US" sz="3699">
                <a:solidFill>
                  <a:srgbClr val="4C4457"/>
                </a:solidFill>
                <a:latin typeface="Nunito"/>
                <a:ea typeface="Nunito"/>
                <a:cs typeface="Nunito"/>
                <a:sym typeface="Nunito"/>
              </a:rPr>
              <a:t>SPARK</a:t>
            </a:r>
          </a:p>
          <a:p>
            <a:pPr algn="l">
              <a:lnSpc>
                <a:spcPts val="5549"/>
              </a:lnSpc>
            </a:pPr>
            <a:r>
              <a:rPr lang="en-US" sz="3699">
                <a:solidFill>
                  <a:srgbClr val="4C4457"/>
                </a:solidFill>
                <a:latin typeface="Nunito"/>
                <a:ea typeface="Nunito"/>
                <a:cs typeface="Nunito"/>
                <a:sym typeface="Nunito"/>
              </a:rPr>
              <a:t>F</a:t>
            </a:r>
            <a:r>
              <a:rPr lang="en-US" sz="3699">
                <a:solidFill>
                  <a:srgbClr val="4C4457"/>
                </a:solidFill>
                <a:latin typeface="Nunito"/>
                <a:ea typeface="Nunito"/>
                <a:cs typeface="Nunito"/>
                <a:sym typeface="Nunito"/>
              </a:rPr>
              <a:t>ostering Political Participation among Young Europeans with Intellectual and Psychosocial Disabilities</a:t>
            </a:r>
          </a:p>
          <a:p>
            <a:pPr algn="l">
              <a:lnSpc>
                <a:spcPts val="5549"/>
              </a:lnSpc>
            </a:pPr>
            <a:r>
              <a:rPr lang="en-US" sz="3699">
                <a:solidFill>
                  <a:srgbClr val="4C4457"/>
                </a:solidFill>
                <a:latin typeface="Nunito"/>
                <a:ea typeface="Nunito"/>
                <a:cs typeface="Nunito"/>
                <a:sym typeface="Nunito"/>
              </a:rPr>
              <a:t>Programma: Erasmus+</a:t>
            </a:r>
          </a:p>
          <a:p>
            <a:pPr algn="l">
              <a:lnSpc>
                <a:spcPts val="5549"/>
              </a:lnSpc>
            </a:pPr>
            <a:r>
              <a:rPr lang="en-US" sz="3699">
                <a:solidFill>
                  <a:srgbClr val="4C4457"/>
                </a:solidFill>
                <a:latin typeface="Nunito"/>
                <a:ea typeface="Nunito"/>
                <a:cs typeface="Nunito"/>
                <a:sym typeface="Nunito"/>
              </a:rPr>
              <a:t> Call: ERASMUS-YOUTH-2024-YOUTH-TOG</a:t>
            </a:r>
          </a:p>
          <a:p>
            <a:pPr algn="l">
              <a:lnSpc>
                <a:spcPts val="5549"/>
              </a:lnSpc>
            </a:pPr>
            <a:r>
              <a:rPr lang="en-US" sz="3699">
                <a:solidFill>
                  <a:srgbClr val="4C4457"/>
                </a:solidFill>
                <a:latin typeface="Nunito"/>
                <a:ea typeface="Nunito"/>
                <a:cs typeface="Nunito"/>
                <a:sym typeface="Nunito"/>
              </a:rPr>
              <a:t> Durata: 24 mesi</a:t>
            </a:r>
          </a:p>
          <a:p>
            <a:pPr algn="l">
              <a:lnSpc>
                <a:spcPts val="5549"/>
              </a:lnSpc>
            </a:pPr>
            <a:r>
              <a:rPr lang="en-US" sz="3699">
                <a:solidFill>
                  <a:srgbClr val="4C4457"/>
                </a:solidFill>
                <a:latin typeface="Nunito"/>
                <a:ea typeface="Nunito"/>
                <a:cs typeface="Nunito"/>
                <a:sym typeface="Nunito"/>
              </a:rPr>
              <a:t> Coordinatore: KMOP (Grecia)</a:t>
            </a:r>
          </a:p>
          <a:p>
            <a:pPr algn="l">
              <a:lnSpc>
                <a:spcPts val="4499"/>
              </a:lnSpc>
            </a:pP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5522125" y="1368670"/>
            <a:ext cx="7243751" cy="1210196"/>
            <a:chOff x="0" y="0"/>
            <a:chExt cx="9658334" cy="1613595"/>
          </a:xfrm>
        </p:grpSpPr>
        <p:sp>
          <p:nvSpPr>
            <p:cNvPr name="Freeform 4" id="4"/>
            <p:cNvSpPr/>
            <p:nvPr/>
          </p:nvSpPr>
          <p:spPr>
            <a:xfrm flipH="false" flipV="false" rot="0">
              <a:off x="0" y="0"/>
              <a:ext cx="9658334" cy="1613595"/>
            </a:xfrm>
            <a:custGeom>
              <a:avLst/>
              <a:gdLst/>
              <a:ahLst/>
              <a:cxnLst/>
              <a:rect r="r" b="b" t="t" l="l"/>
              <a:pathLst>
                <a:path h="1613595" w="9658334">
                  <a:moveTo>
                    <a:pt x="0" y="0"/>
                  </a:moveTo>
                  <a:lnTo>
                    <a:pt x="9658334" y="0"/>
                  </a:lnTo>
                  <a:lnTo>
                    <a:pt x="9658334" y="1613595"/>
                  </a:lnTo>
                  <a:lnTo>
                    <a:pt x="0" y="1613595"/>
                  </a:lnTo>
                  <a:close/>
                </a:path>
              </a:pathLst>
            </a:custGeom>
            <a:solidFill>
              <a:srgbClr val="000000">
                <a:alpha val="0"/>
              </a:srgbClr>
            </a:solidFill>
          </p:spPr>
        </p:sp>
        <p:sp>
          <p:nvSpPr>
            <p:cNvPr name="TextBox 5" id="5"/>
            <p:cNvSpPr txBox="true"/>
            <p:nvPr/>
          </p:nvSpPr>
          <p:spPr>
            <a:xfrm>
              <a:off x="0" y="-123825"/>
              <a:ext cx="9658334" cy="1737420"/>
            </a:xfrm>
            <a:prstGeom prst="rect">
              <a:avLst/>
            </a:prstGeom>
          </p:spPr>
          <p:txBody>
            <a:bodyPr anchor="t" rtlCol="false" tIns="0" lIns="0" bIns="0" rIns="0"/>
            <a:lstStyle/>
            <a:p>
              <a:pPr algn="l">
                <a:lnSpc>
                  <a:spcPts val="7200"/>
                </a:lnSpc>
              </a:pPr>
              <a:r>
                <a:rPr lang="en-US" b="true" sz="6000">
                  <a:solidFill>
                    <a:srgbClr val="282121"/>
                  </a:solidFill>
                  <a:latin typeface="Calibri (MS) Bold"/>
                  <a:ea typeface="Calibri (MS) Bold"/>
                  <a:cs typeface="Calibri (MS) Bold"/>
                  <a:sym typeface="Calibri (MS) Bold"/>
                </a:rPr>
                <a:t>Obiettivo generale </a:t>
              </a:r>
            </a:p>
          </p:txBody>
        </p:sp>
      </p:grpSp>
      <p:sp>
        <p:nvSpPr>
          <p:cNvPr name="Freeform 6" id="6"/>
          <p:cNvSpPr/>
          <p:nvPr/>
        </p:nvSpPr>
        <p:spPr>
          <a:xfrm flipH="false" flipV="false" rot="0">
            <a:off x="448435"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7" id="7"/>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0" y="6308841"/>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0">
            <a:off x="12715950" y="6308841"/>
            <a:ext cx="5572050" cy="2110414"/>
          </a:xfrm>
          <a:custGeom>
            <a:avLst/>
            <a:gdLst/>
            <a:ahLst/>
            <a:cxnLst/>
            <a:rect r="r" b="b" t="t" l="l"/>
            <a:pathLst>
              <a:path h="2110414" w="5572050">
                <a:moveTo>
                  <a:pt x="0" y="0"/>
                </a:moveTo>
                <a:lnTo>
                  <a:pt x="5572050" y="0"/>
                </a:lnTo>
                <a:lnTo>
                  <a:pt x="5572050" y="2110414"/>
                </a:lnTo>
                <a:lnTo>
                  <a:pt x="0" y="2110414"/>
                </a:lnTo>
                <a:lnTo>
                  <a:pt x="0" y="0"/>
                </a:lnTo>
                <a:close/>
              </a:path>
            </a:pathLst>
          </a:custGeom>
          <a:blipFill>
            <a:blip r:embed="rId7"/>
            <a:stretch>
              <a:fillRect l="0" t="0" r="0" b="0"/>
            </a:stretch>
          </a:blipFill>
        </p:spPr>
      </p:sp>
      <p:sp>
        <p:nvSpPr>
          <p:cNvPr name="TextBox 10" id="10"/>
          <p:cNvSpPr txBox="true"/>
          <p:nvPr/>
        </p:nvSpPr>
        <p:spPr>
          <a:xfrm rot="0">
            <a:off x="1550034" y="3311134"/>
            <a:ext cx="11165916" cy="5968366"/>
          </a:xfrm>
          <a:prstGeom prst="rect">
            <a:avLst/>
          </a:prstGeom>
        </p:spPr>
        <p:txBody>
          <a:bodyPr anchor="t" rtlCol="false" tIns="0" lIns="0" bIns="0" rIns="0">
            <a:spAutoFit/>
          </a:bodyPr>
          <a:lstStyle/>
          <a:p>
            <a:pPr algn="l">
              <a:lnSpc>
                <a:spcPts val="5549"/>
              </a:lnSpc>
            </a:pPr>
            <a:r>
              <a:rPr lang="en-US" sz="3699">
                <a:solidFill>
                  <a:srgbClr val="4C4457"/>
                </a:solidFill>
                <a:latin typeface="Nunito"/>
                <a:ea typeface="Nunito"/>
                <a:cs typeface="Nunito"/>
                <a:sym typeface="Nunito"/>
              </a:rPr>
              <a:t>Promuovere la partecipazione politica dei giovani europei con disabilità intellettive e psicosociali.</a:t>
            </a:r>
          </a:p>
          <a:p>
            <a:pPr algn="l">
              <a:lnSpc>
                <a:spcPts val="5549"/>
              </a:lnSpc>
            </a:pPr>
            <a:r>
              <a:rPr lang="en-US" sz="3699">
                <a:solidFill>
                  <a:srgbClr val="4C4457"/>
                </a:solidFill>
                <a:latin typeface="Nunito"/>
                <a:ea typeface="Nunito"/>
                <a:cs typeface="Nunito"/>
                <a:sym typeface="Nunito"/>
              </a:rPr>
              <a:t> Il p</a:t>
            </a:r>
            <a:r>
              <a:rPr lang="en-US" sz="3699">
                <a:solidFill>
                  <a:srgbClr val="4C4457"/>
                </a:solidFill>
                <a:latin typeface="Nunito"/>
                <a:ea typeface="Nunito"/>
                <a:cs typeface="Nunito"/>
                <a:sym typeface="Nunito"/>
              </a:rPr>
              <a:t>rogetto mira a:</a:t>
            </a:r>
          </a:p>
          <a:p>
            <a:pPr algn="l" marL="798823" indent="-399411" lvl="1">
              <a:lnSpc>
                <a:spcPts val="5549"/>
              </a:lnSpc>
              <a:buFont typeface="Arial"/>
              <a:buChar char="•"/>
            </a:pPr>
            <a:r>
              <a:rPr lang="en-US" b="true" sz="3699">
                <a:solidFill>
                  <a:srgbClr val="4C4457"/>
                </a:solidFill>
                <a:latin typeface="Nunito Bold"/>
                <a:ea typeface="Nunito Bold"/>
                <a:cs typeface="Nunito Bold"/>
                <a:sym typeface="Nunito Bold"/>
              </a:rPr>
              <a:t>Superare barriere legali e culturali</a:t>
            </a:r>
          </a:p>
          <a:p>
            <a:pPr algn="l" marL="798823" indent="-399411" lvl="1">
              <a:lnSpc>
                <a:spcPts val="5549"/>
              </a:lnSpc>
              <a:buFont typeface="Arial"/>
              <a:buChar char="•"/>
            </a:pPr>
            <a:r>
              <a:rPr lang="en-US" b="true" sz="3699">
                <a:solidFill>
                  <a:srgbClr val="4C4457"/>
                </a:solidFill>
                <a:latin typeface="Nunito Bold"/>
                <a:ea typeface="Nunito Bold"/>
                <a:cs typeface="Nunito Bold"/>
                <a:sym typeface="Nunito Bold"/>
              </a:rPr>
              <a:t>Sviluppare capacità civiche e politiche</a:t>
            </a:r>
          </a:p>
          <a:p>
            <a:pPr algn="l" marL="798823" indent="-399411" lvl="1">
              <a:lnSpc>
                <a:spcPts val="5549"/>
              </a:lnSpc>
              <a:buFont typeface="Arial"/>
              <a:buChar char="•"/>
            </a:pPr>
            <a:r>
              <a:rPr lang="en-US" b="true" sz="3699">
                <a:solidFill>
                  <a:srgbClr val="4C4457"/>
                </a:solidFill>
                <a:latin typeface="Nunito Bold"/>
                <a:ea typeface="Nunito Bold"/>
                <a:cs typeface="Nunito Bold"/>
                <a:sym typeface="Nunito Bold"/>
              </a:rPr>
              <a:t>Rafforzare</a:t>
            </a:r>
            <a:r>
              <a:rPr lang="en-US" b="true" sz="3699">
                <a:solidFill>
                  <a:srgbClr val="4C4457"/>
                </a:solidFill>
                <a:latin typeface="Nunito Bold"/>
                <a:ea typeface="Nunito Bold"/>
                <a:cs typeface="Nunito Bold"/>
                <a:sym typeface="Nunito Bold"/>
              </a:rPr>
              <a:t> la voce dei giovani nei processi decisionali</a:t>
            </a:r>
          </a:p>
          <a:p>
            <a:pPr algn="l">
              <a:lnSpc>
                <a:spcPts val="4499"/>
              </a:lnSpc>
            </a:pPr>
          </a:p>
          <a:p>
            <a:pPr algn="l">
              <a:lnSpc>
                <a:spcPts val="4499"/>
              </a:lnSpc>
            </a:pP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5522125" y="423602"/>
            <a:ext cx="7243751" cy="1210196"/>
            <a:chOff x="0" y="0"/>
            <a:chExt cx="9658334" cy="1613595"/>
          </a:xfrm>
        </p:grpSpPr>
        <p:sp>
          <p:nvSpPr>
            <p:cNvPr name="Freeform 4" id="4"/>
            <p:cNvSpPr/>
            <p:nvPr/>
          </p:nvSpPr>
          <p:spPr>
            <a:xfrm flipH="false" flipV="false" rot="0">
              <a:off x="0" y="0"/>
              <a:ext cx="9658334" cy="1613595"/>
            </a:xfrm>
            <a:custGeom>
              <a:avLst/>
              <a:gdLst/>
              <a:ahLst/>
              <a:cxnLst/>
              <a:rect r="r" b="b" t="t" l="l"/>
              <a:pathLst>
                <a:path h="1613595" w="9658334">
                  <a:moveTo>
                    <a:pt x="0" y="0"/>
                  </a:moveTo>
                  <a:lnTo>
                    <a:pt x="9658334" y="0"/>
                  </a:lnTo>
                  <a:lnTo>
                    <a:pt x="9658334" y="1613595"/>
                  </a:lnTo>
                  <a:lnTo>
                    <a:pt x="0" y="1613595"/>
                  </a:lnTo>
                  <a:close/>
                </a:path>
              </a:pathLst>
            </a:custGeom>
            <a:solidFill>
              <a:srgbClr val="000000">
                <a:alpha val="0"/>
              </a:srgbClr>
            </a:solidFill>
          </p:spPr>
        </p:sp>
        <p:sp>
          <p:nvSpPr>
            <p:cNvPr name="TextBox 5" id="5"/>
            <p:cNvSpPr txBox="true"/>
            <p:nvPr/>
          </p:nvSpPr>
          <p:spPr>
            <a:xfrm>
              <a:off x="0" y="-123825"/>
              <a:ext cx="9658334" cy="1737420"/>
            </a:xfrm>
            <a:prstGeom prst="rect">
              <a:avLst/>
            </a:prstGeom>
          </p:spPr>
          <p:txBody>
            <a:bodyPr anchor="t" rtlCol="false" tIns="0" lIns="0" bIns="0" rIns="0"/>
            <a:lstStyle/>
            <a:p>
              <a:pPr algn="l">
                <a:lnSpc>
                  <a:spcPts val="7200"/>
                </a:lnSpc>
              </a:pPr>
              <a:r>
                <a:rPr lang="en-US" b="true" sz="6000">
                  <a:solidFill>
                    <a:srgbClr val="282121"/>
                  </a:solidFill>
                  <a:latin typeface="Calibri (MS) Bold"/>
                  <a:ea typeface="Calibri (MS) Bold"/>
                  <a:cs typeface="Calibri (MS) Bold"/>
                  <a:sym typeface="Calibri (MS) Bold"/>
                </a:rPr>
                <a:t>Contesto e Rilevanza</a:t>
              </a:r>
            </a:p>
          </p:txBody>
        </p:sp>
      </p:grpSp>
      <p:sp>
        <p:nvSpPr>
          <p:cNvPr name="Freeform 6" id="6"/>
          <p:cNvSpPr/>
          <p:nvPr/>
        </p:nvSpPr>
        <p:spPr>
          <a:xfrm flipH="false" flipV="false" rot="0">
            <a:off x="448435"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7" id="7"/>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0" y="6308841"/>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0">
            <a:off x="12715950" y="6308841"/>
            <a:ext cx="5572050" cy="2110414"/>
          </a:xfrm>
          <a:custGeom>
            <a:avLst/>
            <a:gdLst/>
            <a:ahLst/>
            <a:cxnLst/>
            <a:rect r="r" b="b" t="t" l="l"/>
            <a:pathLst>
              <a:path h="2110414" w="5572050">
                <a:moveTo>
                  <a:pt x="0" y="0"/>
                </a:moveTo>
                <a:lnTo>
                  <a:pt x="5572050" y="0"/>
                </a:lnTo>
                <a:lnTo>
                  <a:pt x="5572050" y="2110414"/>
                </a:lnTo>
                <a:lnTo>
                  <a:pt x="0" y="2110414"/>
                </a:lnTo>
                <a:lnTo>
                  <a:pt x="0" y="0"/>
                </a:lnTo>
                <a:close/>
              </a:path>
            </a:pathLst>
          </a:custGeom>
          <a:blipFill>
            <a:blip r:embed="rId7"/>
            <a:stretch>
              <a:fillRect l="0" t="0" r="0" b="0"/>
            </a:stretch>
          </a:blipFill>
        </p:spPr>
      </p:sp>
      <p:sp>
        <p:nvSpPr>
          <p:cNvPr name="TextBox 10" id="10"/>
          <p:cNvSpPr txBox="true"/>
          <p:nvPr/>
        </p:nvSpPr>
        <p:spPr>
          <a:xfrm rot="0">
            <a:off x="1550034" y="2066173"/>
            <a:ext cx="11165916" cy="7492366"/>
          </a:xfrm>
          <a:prstGeom prst="rect">
            <a:avLst/>
          </a:prstGeom>
        </p:spPr>
        <p:txBody>
          <a:bodyPr anchor="t" rtlCol="false" tIns="0" lIns="0" bIns="0" rIns="0">
            <a:spAutoFit/>
          </a:bodyPr>
          <a:lstStyle/>
          <a:p>
            <a:pPr algn="l" marL="798823" indent="-399411" lvl="1">
              <a:lnSpc>
                <a:spcPts val="5549"/>
              </a:lnSpc>
              <a:buFont typeface="Arial"/>
              <a:buChar char="•"/>
            </a:pPr>
            <a:r>
              <a:rPr lang="en-US" sz="3699">
                <a:solidFill>
                  <a:srgbClr val="4C4457"/>
                </a:solidFill>
                <a:latin typeface="Nunito"/>
                <a:ea typeface="Nunito"/>
                <a:cs typeface="Nunito"/>
                <a:sym typeface="Nunito"/>
              </a:rPr>
              <a:t>Gap significativo nella partecipazione politica di giovani con disabilità</a:t>
            </a:r>
          </a:p>
          <a:p>
            <a:pPr algn="l" marL="798823" indent="-399411" lvl="1">
              <a:lnSpc>
                <a:spcPts val="5549"/>
              </a:lnSpc>
              <a:buFont typeface="Arial"/>
              <a:buChar char="•"/>
            </a:pPr>
            <a:r>
              <a:rPr lang="en-US" sz="3699">
                <a:solidFill>
                  <a:srgbClr val="4C4457"/>
                </a:solidFill>
                <a:latin typeface="Nunito"/>
                <a:ea typeface="Nunito"/>
                <a:cs typeface="Nunito"/>
                <a:sym typeface="Nunito"/>
              </a:rPr>
              <a:t>Barriere giuridiche e stigma sociale</a:t>
            </a:r>
          </a:p>
          <a:p>
            <a:pPr algn="l" marL="798823" indent="-399411" lvl="1">
              <a:lnSpc>
                <a:spcPts val="5549"/>
              </a:lnSpc>
              <a:buFont typeface="Arial"/>
              <a:buChar char="•"/>
            </a:pPr>
            <a:r>
              <a:rPr lang="en-US" sz="3699">
                <a:solidFill>
                  <a:srgbClr val="4C4457"/>
                </a:solidFill>
                <a:latin typeface="Nunito"/>
                <a:ea typeface="Nunito"/>
                <a:cs typeface="Nunito"/>
                <a:sym typeface="Nunito"/>
              </a:rPr>
              <a:t>C</a:t>
            </a:r>
            <a:r>
              <a:rPr lang="en-US" sz="3699">
                <a:solidFill>
                  <a:srgbClr val="4C4457"/>
                </a:solidFill>
                <a:latin typeface="Nunito"/>
                <a:ea typeface="Nunito"/>
                <a:cs typeface="Nunito"/>
                <a:sym typeface="Nunito"/>
              </a:rPr>
              <a:t>oerenza con:</a:t>
            </a:r>
          </a:p>
          <a:p>
            <a:pPr algn="l" marL="1597646" indent="-532549" lvl="2">
              <a:lnSpc>
                <a:spcPts val="5549"/>
              </a:lnSpc>
              <a:buFont typeface="Arial"/>
              <a:buChar char="⚬"/>
            </a:pPr>
            <a:r>
              <a:rPr lang="en-US" sz="3699">
                <a:solidFill>
                  <a:srgbClr val="4C4457"/>
                </a:solidFill>
                <a:latin typeface="Nunito"/>
                <a:ea typeface="Nunito"/>
                <a:cs typeface="Nunito"/>
                <a:sym typeface="Nunito"/>
              </a:rPr>
              <a:t>S</a:t>
            </a:r>
            <a:r>
              <a:rPr lang="en-US" sz="3699">
                <a:solidFill>
                  <a:srgbClr val="4C4457"/>
                </a:solidFill>
                <a:latin typeface="Nunito"/>
                <a:ea typeface="Nunito"/>
                <a:cs typeface="Nunito"/>
                <a:sym typeface="Nunito"/>
              </a:rPr>
              <a:t>t</a:t>
            </a:r>
            <a:r>
              <a:rPr lang="en-US" sz="3699">
                <a:solidFill>
                  <a:srgbClr val="4C4457"/>
                </a:solidFill>
                <a:latin typeface="Nunito"/>
                <a:ea typeface="Nunito"/>
                <a:cs typeface="Nunito"/>
                <a:sym typeface="Nunito"/>
              </a:rPr>
              <a:t>ra</a:t>
            </a:r>
            <a:r>
              <a:rPr lang="en-US" sz="3699">
                <a:solidFill>
                  <a:srgbClr val="4C4457"/>
                </a:solidFill>
                <a:latin typeface="Nunito"/>
                <a:ea typeface="Nunito"/>
                <a:cs typeface="Nunito"/>
                <a:sym typeface="Nunito"/>
              </a:rPr>
              <a:t>t</a:t>
            </a:r>
            <a:r>
              <a:rPr lang="en-US" sz="3699">
                <a:solidFill>
                  <a:srgbClr val="4C4457"/>
                </a:solidFill>
                <a:latin typeface="Nunito"/>
                <a:ea typeface="Nunito"/>
                <a:cs typeface="Nunito"/>
                <a:sym typeface="Nunito"/>
              </a:rPr>
              <a:t>e</a:t>
            </a:r>
            <a:r>
              <a:rPr lang="en-US" sz="3699">
                <a:solidFill>
                  <a:srgbClr val="4C4457"/>
                </a:solidFill>
                <a:latin typeface="Nunito"/>
                <a:ea typeface="Nunito"/>
                <a:cs typeface="Nunito"/>
                <a:sym typeface="Nunito"/>
              </a:rPr>
              <a:t>gi</a:t>
            </a:r>
            <a:r>
              <a:rPr lang="en-US" sz="3699">
                <a:solidFill>
                  <a:srgbClr val="4C4457"/>
                </a:solidFill>
                <a:latin typeface="Nunito"/>
                <a:ea typeface="Nunito"/>
                <a:cs typeface="Nunito"/>
                <a:sym typeface="Nunito"/>
              </a:rPr>
              <a:t>a</a:t>
            </a:r>
            <a:r>
              <a:rPr lang="en-US" sz="3699">
                <a:solidFill>
                  <a:srgbClr val="4C4457"/>
                </a:solidFill>
                <a:latin typeface="Nunito"/>
                <a:ea typeface="Nunito"/>
                <a:cs typeface="Nunito"/>
                <a:sym typeface="Nunito"/>
              </a:rPr>
              <a:t> d</a:t>
            </a:r>
            <a:r>
              <a:rPr lang="en-US" sz="3699">
                <a:solidFill>
                  <a:srgbClr val="4C4457"/>
                </a:solidFill>
                <a:latin typeface="Nunito"/>
                <a:ea typeface="Nunito"/>
                <a:cs typeface="Nunito"/>
                <a:sym typeface="Nunito"/>
              </a:rPr>
              <a:t>ell</a:t>
            </a:r>
            <a:r>
              <a:rPr lang="en-US" sz="3699">
                <a:solidFill>
                  <a:srgbClr val="4C4457"/>
                </a:solidFill>
                <a:latin typeface="Nunito"/>
                <a:ea typeface="Nunito"/>
                <a:cs typeface="Nunito"/>
                <a:sym typeface="Nunito"/>
              </a:rPr>
              <a:t>'UE</a:t>
            </a:r>
            <a:r>
              <a:rPr lang="en-US" sz="3699">
                <a:solidFill>
                  <a:srgbClr val="4C4457"/>
                </a:solidFill>
                <a:latin typeface="Nunito"/>
                <a:ea typeface="Nunito"/>
                <a:cs typeface="Nunito"/>
                <a:sym typeface="Nunito"/>
              </a:rPr>
              <a:t> </a:t>
            </a:r>
            <a:r>
              <a:rPr lang="en-US" sz="3699">
                <a:solidFill>
                  <a:srgbClr val="4C4457"/>
                </a:solidFill>
                <a:latin typeface="Nunito"/>
                <a:ea typeface="Nunito"/>
                <a:cs typeface="Nunito"/>
                <a:sym typeface="Nunito"/>
              </a:rPr>
              <a:t>p</a:t>
            </a:r>
            <a:r>
              <a:rPr lang="en-US" sz="3699">
                <a:solidFill>
                  <a:srgbClr val="4C4457"/>
                </a:solidFill>
                <a:latin typeface="Nunito"/>
                <a:ea typeface="Nunito"/>
                <a:cs typeface="Nunito"/>
                <a:sym typeface="Nunito"/>
              </a:rPr>
              <a:t>e</a:t>
            </a:r>
            <a:r>
              <a:rPr lang="en-US" sz="3699">
                <a:solidFill>
                  <a:srgbClr val="4C4457"/>
                </a:solidFill>
                <a:latin typeface="Nunito"/>
                <a:ea typeface="Nunito"/>
                <a:cs typeface="Nunito"/>
                <a:sym typeface="Nunito"/>
              </a:rPr>
              <a:t>r</a:t>
            </a:r>
            <a:r>
              <a:rPr lang="en-US" sz="3699">
                <a:solidFill>
                  <a:srgbClr val="4C4457"/>
                </a:solidFill>
                <a:latin typeface="Nunito"/>
                <a:ea typeface="Nunito"/>
                <a:cs typeface="Nunito"/>
                <a:sym typeface="Nunito"/>
              </a:rPr>
              <a:t> </a:t>
            </a:r>
            <a:r>
              <a:rPr lang="en-US" sz="3699">
                <a:solidFill>
                  <a:srgbClr val="4C4457"/>
                </a:solidFill>
                <a:latin typeface="Nunito"/>
                <a:ea typeface="Nunito"/>
                <a:cs typeface="Nunito"/>
                <a:sym typeface="Nunito"/>
              </a:rPr>
              <a:t>i Di</a:t>
            </a:r>
            <a:r>
              <a:rPr lang="en-US" sz="3699">
                <a:solidFill>
                  <a:srgbClr val="4C4457"/>
                </a:solidFill>
                <a:latin typeface="Nunito"/>
                <a:ea typeface="Nunito"/>
                <a:cs typeface="Nunito"/>
                <a:sym typeface="Nunito"/>
              </a:rPr>
              <a:t>ri</a:t>
            </a:r>
            <a:r>
              <a:rPr lang="en-US" sz="3699">
                <a:solidFill>
                  <a:srgbClr val="4C4457"/>
                </a:solidFill>
                <a:latin typeface="Nunito"/>
                <a:ea typeface="Nunito"/>
                <a:cs typeface="Nunito"/>
                <a:sym typeface="Nunito"/>
              </a:rPr>
              <a:t>tt</a:t>
            </a:r>
            <a:r>
              <a:rPr lang="en-US" sz="3699">
                <a:solidFill>
                  <a:srgbClr val="4C4457"/>
                </a:solidFill>
                <a:latin typeface="Nunito"/>
                <a:ea typeface="Nunito"/>
                <a:cs typeface="Nunito"/>
                <a:sym typeface="Nunito"/>
              </a:rPr>
              <a:t>i</a:t>
            </a:r>
            <a:r>
              <a:rPr lang="en-US" sz="3699">
                <a:solidFill>
                  <a:srgbClr val="4C4457"/>
                </a:solidFill>
                <a:latin typeface="Nunito"/>
                <a:ea typeface="Nunito"/>
                <a:cs typeface="Nunito"/>
                <a:sym typeface="Nunito"/>
              </a:rPr>
              <a:t> de</a:t>
            </a:r>
            <a:r>
              <a:rPr lang="en-US" sz="3699">
                <a:solidFill>
                  <a:srgbClr val="4C4457"/>
                </a:solidFill>
                <a:latin typeface="Nunito"/>
                <a:ea typeface="Nunito"/>
                <a:cs typeface="Nunito"/>
                <a:sym typeface="Nunito"/>
              </a:rPr>
              <a:t>l</a:t>
            </a:r>
            <a:r>
              <a:rPr lang="en-US" sz="3699">
                <a:solidFill>
                  <a:srgbClr val="4C4457"/>
                </a:solidFill>
                <a:latin typeface="Nunito"/>
                <a:ea typeface="Nunito"/>
                <a:cs typeface="Nunito"/>
                <a:sym typeface="Nunito"/>
              </a:rPr>
              <a:t>le Pe</a:t>
            </a:r>
            <a:r>
              <a:rPr lang="en-US" sz="3699">
                <a:solidFill>
                  <a:srgbClr val="4C4457"/>
                </a:solidFill>
                <a:latin typeface="Nunito"/>
                <a:ea typeface="Nunito"/>
                <a:cs typeface="Nunito"/>
                <a:sym typeface="Nunito"/>
              </a:rPr>
              <a:t>r</a:t>
            </a:r>
            <a:r>
              <a:rPr lang="en-US" sz="3699">
                <a:solidFill>
                  <a:srgbClr val="4C4457"/>
                </a:solidFill>
                <a:latin typeface="Nunito"/>
                <a:ea typeface="Nunito"/>
                <a:cs typeface="Nunito"/>
                <a:sym typeface="Nunito"/>
              </a:rPr>
              <a:t>son</a:t>
            </a:r>
            <a:r>
              <a:rPr lang="en-US" sz="3699">
                <a:solidFill>
                  <a:srgbClr val="4C4457"/>
                </a:solidFill>
                <a:latin typeface="Nunito"/>
                <a:ea typeface="Nunito"/>
                <a:cs typeface="Nunito"/>
                <a:sym typeface="Nunito"/>
              </a:rPr>
              <a:t>e c</a:t>
            </a:r>
            <a:r>
              <a:rPr lang="en-US" sz="3699">
                <a:solidFill>
                  <a:srgbClr val="4C4457"/>
                </a:solidFill>
                <a:latin typeface="Nunito"/>
                <a:ea typeface="Nunito"/>
                <a:cs typeface="Nunito"/>
                <a:sym typeface="Nunito"/>
              </a:rPr>
              <a:t>on Dis</a:t>
            </a:r>
            <a:r>
              <a:rPr lang="en-US" sz="3699">
                <a:solidFill>
                  <a:srgbClr val="4C4457"/>
                </a:solidFill>
                <a:latin typeface="Nunito"/>
                <a:ea typeface="Nunito"/>
                <a:cs typeface="Nunito"/>
                <a:sym typeface="Nunito"/>
              </a:rPr>
              <a:t>a</a:t>
            </a:r>
            <a:r>
              <a:rPr lang="en-US" sz="3699">
                <a:solidFill>
                  <a:srgbClr val="4C4457"/>
                </a:solidFill>
                <a:latin typeface="Nunito"/>
                <a:ea typeface="Nunito"/>
                <a:cs typeface="Nunito"/>
                <a:sym typeface="Nunito"/>
              </a:rPr>
              <a:t>bil</a:t>
            </a:r>
            <a:r>
              <a:rPr lang="en-US" sz="3699">
                <a:solidFill>
                  <a:srgbClr val="4C4457"/>
                </a:solidFill>
                <a:latin typeface="Nunito"/>
                <a:ea typeface="Nunito"/>
                <a:cs typeface="Nunito"/>
                <a:sym typeface="Nunito"/>
              </a:rPr>
              <a:t>ità </a:t>
            </a:r>
            <a:r>
              <a:rPr lang="en-US" sz="3699">
                <a:solidFill>
                  <a:srgbClr val="4C4457"/>
                </a:solidFill>
                <a:latin typeface="Nunito"/>
                <a:ea typeface="Nunito"/>
                <a:cs typeface="Nunito"/>
                <a:sym typeface="Nunito"/>
              </a:rPr>
              <a:t>(2021-2030)</a:t>
            </a:r>
          </a:p>
          <a:p>
            <a:pPr algn="l" marL="1597646" indent="-532549" lvl="2">
              <a:lnSpc>
                <a:spcPts val="5549"/>
              </a:lnSpc>
              <a:buFont typeface="Arial"/>
              <a:buChar char="⚬"/>
            </a:pPr>
            <a:r>
              <a:rPr lang="en-US" sz="3699">
                <a:solidFill>
                  <a:srgbClr val="4C4457"/>
                </a:solidFill>
                <a:latin typeface="Nunito"/>
                <a:ea typeface="Nunito"/>
                <a:cs typeface="Nunito"/>
                <a:sym typeface="Nunito"/>
              </a:rPr>
              <a:t>Strat</a:t>
            </a:r>
            <a:r>
              <a:rPr lang="en-US" sz="3699">
                <a:solidFill>
                  <a:srgbClr val="4C4457"/>
                </a:solidFill>
                <a:latin typeface="Nunito"/>
                <a:ea typeface="Nunito"/>
                <a:cs typeface="Nunito"/>
                <a:sym typeface="Nunito"/>
              </a:rPr>
              <a:t>e</a:t>
            </a:r>
            <a:r>
              <a:rPr lang="en-US" sz="3699">
                <a:solidFill>
                  <a:srgbClr val="4C4457"/>
                </a:solidFill>
                <a:latin typeface="Nunito"/>
                <a:ea typeface="Nunito"/>
                <a:cs typeface="Nunito"/>
                <a:sym typeface="Nunito"/>
              </a:rPr>
              <a:t>gia</a:t>
            </a:r>
            <a:r>
              <a:rPr lang="en-US" sz="3699">
                <a:solidFill>
                  <a:srgbClr val="4C4457"/>
                </a:solidFill>
                <a:latin typeface="Nunito"/>
                <a:ea typeface="Nunito"/>
                <a:cs typeface="Nunito"/>
                <a:sym typeface="Nunito"/>
              </a:rPr>
              <a:t> </a:t>
            </a:r>
            <a:r>
              <a:rPr lang="en-US" sz="3699">
                <a:solidFill>
                  <a:srgbClr val="4C4457"/>
                </a:solidFill>
                <a:latin typeface="Nunito"/>
                <a:ea typeface="Nunito"/>
                <a:cs typeface="Nunito"/>
                <a:sym typeface="Nunito"/>
              </a:rPr>
              <a:t>Europ</a:t>
            </a:r>
            <a:r>
              <a:rPr lang="en-US" sz="3699">
                <a:solidFill>
                  <a:srgbClr val="4C4457"/>
                </a:solidFill>
                <a:latin typeface="Nunito"/>
                <a:ea typeface="Nunito"/>
                <a:cs typeface="Nunito"/>
                <a:sym typeface="Nunito"/>
              </a:rPr>
              <a:t>e</a:t>
            </a:r>
            <a:r>
              <a:rPr lang="en-US" sz="3699">
                <a:solidFill>
                  <a:srgbClr val="4C4457"/>
                </a:solidFill>
                <a:latin typeface="Nunito"/>
                <a:ea typeface="Nunito"/>
                <a:cs typeface="Nunito"/>
                <a:sym typeface="Nunito"/>
              </a:rPr>
              <a:t>a</a:t>
            </a:r>
            <a:r>
              <a:rPr lang="en-US" sz="3699">
                <a:solidFill>
                  <a:srgbClr val="4C4457"/>
                </a:solidFill>
                <a:latin typeface="Nunito"/>
                <a:ea typeface="Nunito"/>
                <a:cs typeface="Nunito"/>
                <a:sym typeface="Nunito"/>
              </a:rPr>
              <a:t> pe</a:t>
            </a:r>
            <a:r>
              <a:rPr lang="en-US" sz="3699">
                <a:solidFill>
                  <a:srgbClr val="4C4457"/>
                </a:solidFill>
                <a:latin typeface="Nunito"/>
                <a:ea typeface="Nunito"/>
                <a:cs typeface="Nunito"/>
                <a:sym typeface="Nunito"/>
              </a:rPr>
              <a:t>r</a:t>
            </a:r>
            <a:r>
              <a:rPr lang="en-US" sz="3699">
                <a:solidFill>
                  <a:srgbClr val="4C4457"/>
                </a:solidFill>
                <a:latin typeface="Nunito"/>
                <a:ea typeface="Nunito"/>
                <a:cs typeface="Nunito"/>
                <a:sym typeface="Nunito"/>
              </a:rPr>
              <a:t> la </a:t>
            </a:r>
            <a:r>
              <a:rPr lang="en-US" sz="3699">
                <a:solidFill>
                  <a:srgbClr val="4C4457"/>
                </a:solidFill>
                <a:latin typeface="Nunito"/>
                <a:ea typeface="Nunito"/>
                <a:cs typeface="Nunito"/>
                <a:sym typeface="Nunito"/>
              </a:rPr>
              <a:t>Gi</a:t>
            </a:r>
            <a:r>
              <a:rPr lang="en-US" sz="3699">
                <a:solidFill>
                  <a:srgbClr val="4C4457"/>
                </a:solidFill>
                <a:latin typeface="Nunito"/>
                <a:ea typeface="Nunito"/>
                <a:cs typeface="Nunito"/>
                <a:sym typeface="Nunito"/>
              </a:rPr>
              <a:t>o</a:t>
            </a:r>
            <a:r>
              <a:rPr lang="en-US" sz="3699">
                <a:solidFill>
                  <a:srgbClr val="4C4457"/>
                </a:solidFill>
                <a:latin typeface="Nunito"/>
                <a:ea typeface="Nunito"/>
                <a:cs typeface="Nunito"/>
                <a:sym typeface="Nunito"/>
              </a:rPr>
              <a:t>v</a:t>
            </a:r>
            <a:r>
              <a:rPr lang="en-US" sz="3699">
                <a:solidFill>
                  <a:srgbClr val="4C4457"/>
                </a:solidFill>
                <a:latin typeface="Nunito"/>
                <a:ea typeface="Nunito"/>
                <a:cs typeface="Nunito"/>
                <a:sym typeface="Nunito"/>
              </a:rPr>
              <a:t>e</a:t>
            </a:r>
            <a:r>
              <a:rPr lang="en-US" sz="3699">
                <a:solidFill>
                  <a:srgbClr val="4C4457"/>
                </a:solidFill>
                <a:latin typeface="Nunito"/>
                <a:ea typeface="Nunito"/>
                <a:cs typeface="Nunito"/>
                <a:sym typeface="Nunito"/>
              </a:rPr>
              <a:t>ntù</a:t>
            </a:r>
            <a:r>
              <a:rPr lang="en-US" sz="3699">
                <a:solidFill>
                  <a:srgbClr val="4C4457"/>
                </a:solidFill>
                <a:latin typeface="Nunito"/>
                <a:ea typeface="Nunito"/>
                <a:cs typeface="Nunito"/>
                <a:sym typeface="Nunito"/>
              </a:rPr>
              <a:t> </a:t>
            </a:r>
            <a:r>
              <a:rPr lang="en-US" sz="3699">
                <a:solidFill>
                  <a:srgbClr val="4C4457"/>
                </a:solidFill>
                <a:latin typeface="Nunito"/>
                <a:ea typeface="Nunito"/>
                <a:cs typeface="Nunito"/>
                <a:sym typeface="Nunito"/>
              </a:rPr>
              <a:t>(2019-2027)</a:t>
            </a:r>
          </a:p>
          <a:p>
            <a:pPr algn="l" marL="1597646" indent="-532549" lvl="2">
              <a:lnSpc>
                <a:spcPts val="5549"/>
              </a:lnSpc>
              <a:buFont typeface="Arial"/>
              <a:buChar char="⚬"/>
            </a:pPr>
            <a:r>
              <a:rPr lang="en-US" sz="3699">
                <a:solidFill>
                  <a:srgbClr val="4C4457"/>
                </a:solidFill>
                <a:latin typeface="Nunito"/>
                <a:ea typeface="Nunito"/>
                <a:cs typeface="Nunito"/>
                <a:sym typeface="Nunito"/>
              </a:rPr>
              <a:t>SDGs 10 </a:t>
            </a:r>
            <a:r>
              <a:rPr lang="en-US" sz="3699">
                <a:solidFill>
                  <a:srgbClr val="4C4457"/>
                </a:solidFill>
                <a:latin typeface="Nunito"/>
                <a:ea typeface="Nunito"/>
                <a:cs typeface="Nunito"/>
                <a:sym typeface="Nunito"/>
              </a:rPr>
              <a:t>e </a:t>
            </a:r>
            <a:r>
              <a:rPr lang="en-US" sz="3699">
                <a:solidFill>
                  <a:srgbClr val="4C4457"/>
                </a:solidFill>
                <a:latin typeface="Nunito"/>
                <a:ea typeface="Nunito"/>
                <a:cs typeface="Nunito"/>
                <a:sym typeface="Nunito"/>
              </a:rPr>
              <a:t>16 (u</a:t>
            </a:r>
            <a:r>
              <a:rPr lang="en-US" sz="3699">
                <a:solidFill>
                  <a:srgbClr val="4C4457"/>
                </a:solidFill>
                <a:latin typeface="Nunito"/>
                <a:ea typeface="Nunito"/>
                <a:cs typeface="Nunito"/>
                <a:sym typeface="Nunito"/>
              </a:rPr>
              <a:t>g</a:t>
            </a:r>
            <a:r>
              <a:rPr lang="en-US" sz="3699">
                <a:solidFill>
                  <a:srgbClr val="4C4457"/>
                </a:solidFill>
                <a:latin typeface="Nunito"/>
                <a:ea typeface="Nunito"/>
                <a:cs typeface="Nunito"/>
                <a:sym typeface="Nunito"/>
              </a:rPr>
              <a:t>uagl</a:t>
            </a:r>
            <a:r>
              <a:rPr lang="en-US" sz="3699">
                <a:solidFill>
                  <a:srgbClr val="4C4457"/>
                </a:solidFill>
                <a:latin typeface="Nunito"/>
                <a:ea typeface="Nunito"/>
                <a:cs typeface="Nunito"/>
                <a:sym typeface="Nunito"/>
              </a:rPr>
              <a:t>ian</a:t>
            </a:r>
            <a:r>
              <a:rPr lang="en-US" sz="3699">
                <a:solidFill>
                  <a:srgbClr val="4C4457"/>
                </a:solidFill>
                <a:latin typeface="Nunito"/>
                <a:ea typeface="Nunito"/>
                <a:cs typeface="Nunito"/>
                <a:sym typeface="Nunito"/>
              </a:rPr>
              <a:t>za</a:t>
            </a:r>
            <a:r>
              <a:rPr lang="en-US" sz="3699">
                <a:solidFill>
                  <a:srgbClr val="4C4457"/>
                </a:solidFill>
                <a:latin typeface="Nunito"/>
                <a:ea typeface="Nunito"/>
                <a:cs typeface="Nunito"/>
                <a:sym typeface="Nunito"/>
              </a:rPr>
              <a:t> e </a:t>
            </a:r>
            <a:r>
              <a:rPr lang="en-US" sz="3699">
                <a:solidFill>
                  <a:srgbClr val="4C4457"/>
                </a:solidFill>
                <a:latin typeface="Nunito"/>
                <a:ea typeface="Nunito"/>
                <a:cs typeface="Nunito"/>
                <a:sym typeface="Nunito"/>
              </a:rPr>
              <a:t>istituzi</a:t>
            </a:r>
            <a:r>
              <a:rPr lang="en-US" sz="3699">
                <a:solidFill>
                  <a:srgbClr val="4C4457"/>
                </a:solidFill>
                <a:latin typeface="Nunito"/>
                <a:ea typeface="Nunito"/>
                <a:cs typeface="Nunito"/>
                <a:sym typeface="Nunito"/>
              </a:rPr>
              <a:t>o</a:t>
            </a:r>
            <a:r>
              <a:rPr lang="en-US" sz="3699">
                <a:solidFill>
                  <a:srgbClr val="4C4457"/>
                </a:solidFill>
                <a:latin typeface="Nunito"/>
                <a:ea typeface="Nunito"/>
                <a:cs typeface="Nunito"/>
                <a:sym typeface="Nunito"/>
              </a:rPr>
              <a:t>n</a:t>
            </a:r>
            <a:r>
              <a:rPr lang="en-US" sz="3699">
                <a:solidFill>
                  <a:srgbClr val="4C4457"/>
                </a:solidFill>
                <a:latin typeface="Nunito"/>
                <a:ea typeface="Nunito"/>
                <a:cs typeface="Nunito"/>
                <a:sym typeface="Nunito"/>
              </a:rPr>
              <a:t>i in</a:t>
            </a:r>
            <a:r>
              <a:rPr lang="en-US" sz="3699">
                <a:solidFill>
                  <a:srgbClr val="4C4457"/>
                </a:solidFill>
                <a:latin typeface="Nunito"/>
                <a:ea typeface="Nunito"/>
                <a:cs typeface="Nunito"/>
                <a:sym typeface="Nunito"/>
              </a:rPr>
              <a:t>c</a:t>
            </a:r>
            <a:r>
              <a:rPr lang="en-US" sz="3699">
                <a:solidFill>
                  <a:srgbClr val="4C4457"/>
                </a:solidFill>
                <a:latin typeface="Nunito"/>
                <a:ea typeface="Nunito"/>
                <a:cs typeface="Nunito"/>
                <a:sym typeface="Nunito"/>
              </a:rPr>
              <a:t>l</a:t>
            </a:r>
            <a:r>
              <a:rPr lang="en-US" sz="3699">
                <a:solidFill>
                  <a:srgbClr val="4C4457"/>
                </a:solidFill>
                <a:latin typeface="Nunito"/>
                <a:ea typeface="Nunito"/>
                <a:cs typeface="Nunito"/>
                <a:sym typeface="Nunito"/>
              </a:rPr>
              <a:t>us</a:t>
            </a:r>
            <a:r>
              <a:rPr lang="en-US" sz="3699">
                <a:solidFill>
                  <a:srgbClr val="4C4457"/>
                </a:solidFill>
                <a:latin typeface="Nunito"/>
                <a:ea typeface="Nunito"/>
                <a:cs typeface="Nunito"/>
                <a:sym typeface="Nunito"/>
              </a:rPr>
              <a:t>i</a:t>
            </a:r>
            <a:r>
              <a:rPr lang="en-US" sz="3699">
                <a:solidFill>
                  <a:srgbClr val="4C4457"/>
                </a:solidFill>
                <a:latin typeface="Nunito"/>
                <a:ea typeface="Nunito"/>
                <a:cs typeface="Nunito"/>
                <a:sym typeface="Nunito"/>
              </a:rPr>
              <a:t>ve)</a:t>
            </a:r>
          </a:p>
          <a:p>
            <a:pPr algn="l">
              <a:lnSpc>
                <a:spcPts val="4499"/>
              </a:lnSpc>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5522125" y="1368670"/>
            <a:ext cx="7243751" cy="1210196"/>
            <a:chOff x="0" y="0"/>
            <a:chExt cx="9658334" cy="1613595"/>
          </a:xfrm>
        </p:grpSpPr>
        <p:sp>
          <p:nvSpPr>
            <p:cNvPr name="Freeform 4" id="4"/>
            <p:cNvSpPr/>
            <p:nvPr/>
          </p:nvSpPr>
          <p:spPr>
            <a:xfrm flipH="false" flipV="false" rot="0">
              <a:off x="0" y="0"/>
              <a:ext cx="9658334" cy="1613595"/>
            </a:xfrm>
            <a:custGeom>
              <a:avLst/>
              <a:gdLst/>
              <a:ahLst/>
              <a:cxnLst/>
              <a:rect r="r" b="b" t="t" l="l"/>
              <a:pathLst>
                <a:path h="1613595" w="9658334">
                  <a:moveTo>
                    <a:pt x="0" y="0"/>
                  </a:moveTo>
                  <a:lnTo>
                    <a:pt x="9658334" y="0"/>
                  </a:lnTo>
                  <a:lnTo>
                    <a:pt x="9658334" y="1613595"/>
                  </a:lnTo>
                  <a:lnTo>
                    <a:pt x="0" y="1613595"/>
                  </a:lnTo>
                  <a:close/>
                </a:path>
              </a:pathLst>
            </a:custGeom>
            <a:solidFill>
              <a:srgbClr val="000000">
                <a:alpha val="0"/>
              </a:srgbClr>
            </a:solidFill>
          </p:spPr>
        </p:sp>
        <p:sp>
          <p:nvSpPr>
            <p:cNvPr name="TextBox 5" id="5"/>
            <p:cNvSpPr txBox="true"/>
            <p:nvPr/>
          </p:nvSpPr>
          <p:spPr>
            <a:xfrm>
              <a:off x="0" y="-123825"/>
              <a:ext cx="9658334" cy="1737420"/>
            </a:xfrm>
            <a:prstGeom prst="rect">
              <a:avLst/>
            </a:prstGeom>
          </p:spPr>
          <p:txBody>
            <a:bodyPr anchor="t" rtlCol="false" tIns="0" lIns="0" bIns="0" rIns="0"/>
            <a:lstStyle/>
            <a:p>
              <a:pPr algn="l">
                <a:lnSpc>
                  <a:spcPts val="7200"/>
                </a:lnSpc>
              </a:pPr>
              <a:r>
                <a:rPr lang="en-US" b="true" sz="6000">
                  <a:solidFill>
                    <a:srgbClr val="282121"/>
                  </a:solidFill>
                  <a:latin typeface="Calibri (MS) Bold"/>
                  <a:ea typeface="Calibri (MS) Bold"/>
                  <a:cs typeface="Calibri (MS) Bold"/>
                  <a:sym typeface="Calibri (MS) Bold"/>
                </a:rPr>
                <a:t>Obiettivi Specifici</a:t>
              </a:r>
            </a:p>
          </p:txBody>
        </p:sp>
      </p:grpSp>
      <p:sp>
        <p:nvSpPr>
          <p:cNvPr name="Freeform 6" id="6"/>
          <p:cNvSpPr/>
          <p:nvPr/>
        </p:nvSpPr>
        <p:spPr>
          <a:xfrm flipH="false" flipV="false" rot="0">
            <a:off x="448435"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7" id="7"/>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0" y="6308841"/>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0">
            <a:off x="12715950" y="6308841"/>
            <a:ext cx="5572050" cy="2110414"/>
          </a:xfrm>
          <a:custGeom>
            <a:avLst/>
            <a:gdLst/>
            <a:ahLst/>
            <a:cxnLst/>
            <a:rect r="r" b="b" t="t" l="l"/>
            <a:pathLst>
              <a:path h="2110414" w="5572050">
                <a:moveTo>
                  <a:pt x="0" y="0"/>
                </a:moveTo>
                <a:lnTo>
                  <a:pt x="5572050" y="0"/>
                </a:lnTo>
                <a:lnTo>
                  <a:pt x="5572050" y="2110414"/>
                </a:lnTo>
                <a:lnTo>
                  <a:pt x="0" y="2110414"/>
                </a:lnTo>
                <a:lnTo>
                  <a:pt x="0" y="0"/>
                </a:lnTo>
                <a:close/>
              </a:path>
            </a:pathLst>
          </a:custGeom>
          <a:blipFill>
            <a:blip r:embed="rId7"/>
            <a:stretch>
              <a:fillRect l="0" t="0" r="0" b="0"/>
            </a:stretch>
          </a:blipFill>
        </p:spPr>
      </p:sp>
      <p:sp>
        <p:nvSpPr>
          <p:cNvPr name="TextBox 10" id="10"/>
          <p:cNvSpPr txBox="true"/>
          <p:nvPr/>
        </p:nvSpPr>
        <p:spPr>
          <a:xfrm rot="0">
            <a:off x="1393503" y="3708189"/>
            <a:ext cx="11165916" cy="4711066"/>
          </a:xfrm>
          <a:prstGeom prst="rect">
            <a:avLst/>
          </a:prstGeom>
        </p:spPr>
        <p:txBody>
          <a:bodyPr anchor="t" rtlCol="false" tIns="0" lIns="0" bIns="0" rIns="0">
            <a:spAutoFit/>
          </a:bodyPr>
          <a:lstStyle/>
          <a:p>
            <a:pPr algn="l" marL="798823" indent="-399411" lvl="1">
              <a:lnSpc>
                <a:spcPts val="5549"/>
              </a:lnSpc>
              <a:buFont typeface="Arial"/>
              <a:buChar char="•"/>
            </a:pPr>
            <a:r>
              <a:rPr lang="en-US" sz="3699">
                <a:solidFill>
                  <a:srgbClr val="4C4457"/>
                </a:solidFill>
                <a:latin typeface="Nunito"/>
                <a:ea typeface="Nunito"/>
                <a:cs typeface="Nunito"/>
                <a:sym typeface="Nunito"/>
              </a:rPr>
              <a:t>Formazione e capacitazione di giovani e organizzazioni</a:t>
            </a:r>
          </a:p>
          <a:p>
            <a:pPr algn="l" marL="798823" indent="-399411" lvl="1">
              <a:lnSpc>
                <a:spcPts val="5549"/>
              </a:lnSpc>
              <a:buFont typeface="Arial"/>
              <a:buChar char="•"/>
            </a:pPr>
            <a:r>
              <a:rPr lang="en-US" sz="3699">
                <a:solidFill>
                  <a:srgbClr val="4C4457"/>
                </a:solidFill>
                <a:latin typeface="Nunito"/>
                <a:ea typeface="Nunito"/>
                <a:cs typeface="Nunito"/>
                <a:sym typeface="Nunito"/>
              </a:rPr>
              <a:t>Advocacy per il cambiamento no</a:t>
            </a:r>
            <a:r>
              <a:rPr lang="en-US" sz="3699">
                <a:solidFill>
                  <a:srgbClr val="4C4457"/>
                </a:solidFill>
                <a:latin typeface="Nunito"/>
                <a:ea typeface="Nunito"/>
                <a:cs typeface="Nunito"/>
                <a:sym typeface="Nunito"/>
              </a:rPr>
              <a:t>rma</a:t>
            </a:r>
            <a:r>
              <a:rPr lang="en-US" sz="3699">
                <a:solidFill>
                  <a:srgbClr val="4C4457"/>
                </a:solidFill>
                <a:latin typeface="Nunito"/>
                <a:ea typeface="Nunito"/>
                <a:cs typeface="Nunito"/>
                <a:sym typeface="Nunito"/>
              </a:rPr>
              <a:t>tivo</a:t>
            </a:r>
          </a:p>
          <a:p>
            <a:pPr algn="l" marL="798823" indent="-399411" lvl="1">
              <a:lnSpc>
                <a:spcPts val="5549"/>
              </a:lnSpc>
              <a:buFont typeface="Arial"/>
              <a:buChar char="•"/>
            </a:pPr>
            <a:r>
              <a:rPr lang="en-US" sz="3699">
                <a:solidFill>
                  <a:srgbClr val="4C4457"/>
                </a:solidFill>
                <a:latin typeface="Nunito"/>
                <a:ea typeface="Nunito"/>
                <a:cs typeface="Nunito"/>
                <a:sym typeface="Nunito"/>
              </a:rPr>
              <a:t>Svi</a:t>
            </a:r>
            <a:r>
              <a:rPr lang="en-US" sz="3699">
                <a:solidFill>
                  <a:srgbClr val="4C4457"/>
                </a:solidFill>
                <a:latin typeface="Nunito"/>
                <a:ea typeface="Nunito"/>
                <a:cs typeface="Nunito"/>
                <a:sym typeface="Nunito"/>
              </a:rPr>
              <a:t>lup</a:t>
            </a:r>
            <a:r>
              <a:rPr lang="en-US" sz="3699">
                <a:solidFill>
                  <a:srgbClr val="4C4457"/>
                </a:solidFill>
                <a:latin typeface="Nunito"/>
                <a:ea typeface="Nunito"/>
                <a:cs typeface="Nunito"/>
                <a:sym typeface="Nunito"/>
              </a:rPr>
              <a:t>po</a:t>
            </a:r>
            <a:r>
              <a:rPr lang="en-US" sz="3699">
                <a:solidFill>
                  <a:srgbClr val="4C4457"/>
                </a:solidFill>
                <a:latin typeface="Nunito"/>
                <a:ea typeface="Nunito"/>
                <a:cs typeface="Nunito"/>
                <a:sym typeface="Nunito"/>
              </a:rPr>
              <a:t> d</a:t>
            </a:r>
            <a:r>
              <a:rPr lang="en-US" sz="3699">
                <a:solidFill>
                  <a:srgbClr val="4C4457"/>
                </a:solidFill>
                <a:latin typeface="Nunito"/>
                <a:ea typeface="Nunito"/>
                <a:cs typeface="Nunito"/>
                <a:sym typeface="Nunito"/>
              </a:rPr>
              <a:t>i </a:t>
            </a:r>
            <a:r>
              <a:rPr lang="en-US" sz="3699">
                <a:solidFill>
                  <a:srgbClr val="4C4457"/>
                </a:solidFill>
                <a:latin typeface="Nunito"/>
                <a:ea typeface="Nunito"/>
                <a:cs typeface="Nunito"/>
                <a:sym typeface="Nunito"/>
              </a:rPr>
              <a:t>re</a:t>
            </a:r>
            <a:r>
              <a:rPr lang="en-US" sz="3699">
                <a:solidFill>
                  <a:srgbClr val="4C4457"/>
                </a:solidFill>
                <a:latin typeface="Nunito"/>
                <a:ea typeface="Nunito"/>
                <a:cs typeface="Nunito"/>
                <a:sym typeface="Nunito"/>
              </a:rPr>
              <a:t>t</a:t>
            </a:r>
            <a:r>
              <a:rPr lang="en-US" sz="3699">
                <a:solidFill>
                  <a:srgbClr val="4C4457"/>
                </a:solidFill>
                <a:latin typeface="Nunito"/>
                <a:ea typeface="Nunito"/>
                <a:cs typeface="Nunito"/>
                <a:sym typeface="Nunito"/>
              </a:rPr>
              <a:t>i</a:t>
            </a:r>
            <a:r>
              <a:rPr lang="en-US" sz="3699">
                <a:solidFill>
                  <a:srgbClr val="4C4457"/>
                </a:solidFill>
                <a:latin typeface="Nunito"/>
                <a:ea typeface="Nunito"/>
                <a:cs typeface="Nunito"/>
                <a:sym typeface="Nunito"/>
              </a:rPr>
              <a:t> eu</a:t>
            </a:r>
            <a:r>
              <a:rPr lang="en-US" sz="3699">
                <a:solidFill>
                  <a:srgbClr val="4C4457"/>
                </a:solidFill>
                <a:latin typeface="Nunito"/>
                <a:ea typeface="Nunito"/>
                <a:cs typeface="Nunito"/>
                <a:sym typeface="Nunito"/>
              </a:rPr>
              <a:t>r</a:t>
            </a:r>
            <a:r>
              <a:rPr lang="en-US" sz="3699">
                <a:solidFill>
                  <a:srgbClr val="4C4457"/>
                </a:solidFill>
                <a:latin typeface="Nunito"/>
                <a:ea typeface="Nunito"/>
                <a:cs typeface="Nunito"/>
                <a:sym typeface="Nunito"/>
              </a:rPr>
              <a:t>ope</a:t>
            </a:r>
            <a:r>
              <a:rPr lang="en-US" sz="3699">
                <a:solidFill>
                  <a:srgbClr val="4C4457"/>
                </a:solidFill>
                <a:latin typeface="Nunito"/>
                <a:ea typeface="Nunito"/>
                <a:cs typeface="Nunito"/>
                <a:sym typeface="Nunito"/>
              </a:rPr>
              <a:t>e inclu</a:t>
            </a:r>
            <a:r>
              <a:rPr lang="en-US" sz="3699">
                <a:solidFill>
                  <a:srgbClr val="4C4457"/>
                </a:solidFill>
                <a:latin typeface="Nunito"/>
                <a:ea typeface="Nunito"/>
                <a:cs typeface="Nunito"/>
                <a:sym typeface="Nunito"/>
              </a:rPr>
              <a:t>s</a:t>
            </a:r>
            <a:r>
              <a:rPr lang="en-US" sz="3699">
                <a:solidFill>
                  <a:srgbClr val="4C4457"/>
                </a:solidFill>
                <a:latin typeface="Nunito"/>
                <a:ea typeface="Nunito"/>
                <a:cs typeface="Nunito"/>
                <a:sym typeface="Nunito"/>
              </a:rPr>
              <a:t>ive</a:t>
            </a:r>
          </a:p>
          <a:p>
            <a:pPr algn="l" marL="798823" indent="-399411" lvl="1">
              <a:lnSpc>
                <a:spcPts val="5549"/>
              </a:lnSpc>
              <a:buFont typeface="Arial"/>
              <a:buChar char="•"/>
            </a:pPr>
            <a:r>
              <a:rPr lang="en-US" sz="3699">
                <a:solidFill>
                  <a:srgbClr val="4C4457"/>
                </a:solidFill>
                <a:latin typeface="Nunito"/>
                <a:ea typeface="Nunito"/>
                <a:cs typeface="Nunito"/>
                <a:sym typeface="Nunito"/>
              </a:rPr>
              <a:t>S</a:t>
            </a:r>
            <a:r>
              <a:rPr lang="en-US" sz="3699">
                <a:solidFill>
                  <a:srgbClr val="4C4457"/>
                </a:solidFill>
                <a:latin typeface="Nunito"/>
                <a:ea typeface="Nunito"/>
                <a:cs typeface="Nunito"/>
                <a:sym typeface="Nunito"/>
              </a:rPr>
              <a:t>ens</a:t>
            </a:r>
            <a:r>
              <a:rPr lang="en-US" sz="3699">
                <a:solidFill>
                  <a:srgbClr val="4C4457"/>
                </a:solidFill>
                <a:latin typeface="Nunito"/>
                <a:ea typeface="Nunito"/>
                <a:cs typeface="Nunito"/>
                <a:sym typeface="Nunito"/>
              </a:rPr>
              <a:t>ibi</a:t>
            </a:r>
            <a:r>
              <a:rPr lang="en-US" sz="3699">
                <a:solidFill>
                  <a:srgbClr val="4C4457"/>
                </a:solidFill>
                <a:latin typeface="Nunito"/>
                <a:ea typeface="Nunito"/>
                <a:cs typeface="Nunito"/>
                <a:sym typeface="Nunito"/>
              </a:rPr>
              <a:t>lizzaz</a:t>
            </a:r>
            <a:r>
              <a:rPr lang="en-US" sz="3699">
                <a:solidFill>
                  <a:srgbClr val="4C4457"/>
                </a:solidFill>
                <a:latin typeface="Nunito"/>
                <a:ea typeface="Nunito"/>
                <a:cs typeface="Nunito"/>
                <a:sym typeface="Nunito"/>
              </a:rPr>
              <a:t>i</a:t>
            </a:r>
            <a:r>
              <a:rPr lang="en-US" sz="3699">
                <a:solidFill>
                  <a:srgbClr val="4C4457"/>
                </a:solidFill>
                <a:latin typeface="Nunito"/>
                <a:ea typeface="Nunito"/>
                <a:cs typeface="Nunito"/>
                <a:sym typeface="Nunito"/>
              </a:rPr>
              <a:t>o</a:t>
            </a:r>
            <a:r>
              <a:rPr lang="en-US" sz="3699">
                <a:solidFill>
                  <a:srgbClr val="4C4457"/>
                </a:solidFill>
                <a:latin typeface="Nunito"/>
                <a:ea typeface="Nunito"/>
                <a:cs typeface="Nunito"/>
                <a:sym typeface="Nunito"/>
              </a:rPr>
              <a:t>n</a:t>
            </a:r>
            <a:r>
              <a:rPr lang="en-US" sz="3699">
                <a:solidFill>
                  <a:srgbClr val="4C4457"/>
                </a:solidFill>
                <a:latin typeface="Nunito"/>
                <a:ea typeface="Nunito"/>
                <a:cs typeface="Nunito"/>
                <a:sym typeface="Nunito"/>
              </a:rPr>
              <a:t>e p</a:t>
            </a:r>
            <a:r>
              <a:rPr lang="en-US" sz="3699">
                <a:solidFill>
                  <a:srgbClr val="4C4457"/>
                </a:solidFill>
                <a:latin typeface="Nunito"/>
                <a:ea typeface="Nunito"/>
                <a:cs typeface="Nunito"/>
                <a:sym typeface="Nunito"/>
              </a:rPr>
              <a:t>ubbl</a:t>
            </a:r>
            <a:r>
              <a:rPr lang="en-US" sz="3699">
                <a:solidFill>
                  <a:srgbClr val="4C4457"/>
                </a:solidFill>
                <a:latin typeface="Nunito"/>
                <a:ea typeface="Nunito"/>
                <a:cs typeface="Nunito"/>
                <a:sym typeface="Nunito"/>
              </a:rPr>
              <a:t>ic</a:t>
            </a:r>
            <a:r>
              <a:rPr lang="en-US" sz="3699">
                <a:solidFill>
                  <a:srgbClr val="4C4457"/>
                </a:solidFill>
                <a:latin typeface="Nunito"/>
                <a:ea typeface="Nunito"/>
                <a:cs typeface="Nunito"/>
                <a:sym typeface="Nunito"/>
              </a:rPr>
              <a:t>a</a:t>
            </a:r>
            <a:r>
              <a:rPr lang="en-US" sz="3699">
                <a:solidFill>
                  <a:srgbClr val="4C4457"/>
                </a:solidFill>
                <a:latin typeface="Nunito"/>
                <a:ea typeface="Nunito"/>
                <a:cs typeface="Nunito"/>
                <a:sym typeface="Nunito"/>
              </a:rPr>
              <a:t> e lo</a:t>
            </a:r>
            <a:r>
              <a:rPr lang="en-US" sz="3699">
                <a:solidFill>
                  <a:srgbClr val="4C4457"/>
                </a:solidFill>
                <a:latin typeface="Nunito"/>
                <a:ea typeface="Nunito"/>
                <a:cs typeface="Nunito"/>
                <a:sym typeface="Nunito"/>
              </a:rPr>
              <a:t>tta all</a:t>
            </a:r>
            <a:r>
              <a:rPr lang="en-US" sz="3699">
                <a:solidFill>
                  <a:srgbClr val="4C4457"/>
                </a:solidFill>
                <a:latin typeface="Nunito"/>
                <a:ea typeface="Nunito"/>
                <a:cs typeface="Nunito"/>
                <a:sym typeface="Nunito"/>
              </a:rPr>
              <a:t>o </a:t>
            </a:r>
            <a:r>
              <a:rPr lang="en-US" sz="3699">
                <a:solidFill>
                  <a:srgbClr val="4C4457"/>
                </a:solidFill>
                <a:latin typeface="Nunito"/>
                <a:ea typeface="Nunito"/>
                <a:cs typeface="Nunito"/>
                <a:sym typeface="Nunito"/>
              </a:rPr>
              <a:t>st</a:t>
            </a:r>
            <a:r>
              <a:rPr lang="en-US" sz="3699">
                <a:solidFill>
                  <a:srgbClr val="4C4457"/>
                </a:solidFill>
                <a:latin typeface="Nunito"/>
                <a:ea typeface="Nunito"/>
                <a:cs typeface="Nunito"/>
                <a:sym typeface="Nunito"/>
              </a:rPr>
              <a:t>igma</a:t>
            </a:r>
          </a:p>
          <a:p>
            <a:pPr algn="l" marL="1597646" indent="-532549" lvl="2">
              <a:lnSpc>
                <a:spcPts val="5549"/>
              </a:lnSpc>
              <a:buFont typeface="Arial"/>
              <a:buChar char="⚬"/>
            </a:pPr>
          </a:p>
          <a:p>
            <a:pPr algn="l">
              <a:lnSpc>
                <a:spcPts val="4499"/>
              </a:lnSpc>
            </a:pP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3369012" y="423602"/>
            <a:ext cx="12135561" cy="1210196"/>
            <a:chOff x="0" y="0"/>
            <a:chExt cx="16180748" cy="1613595"/>
          </a:xfrm>
        </p:grpSpPr>
        <p:sp>
          <p:nvSpPr>
            <p:cNvPr name="Freeform 4" id="4"/>
            <p:cNvSpPr/>
            <p:nvPr/>
          </p:nvSpPr>
          <p:spPr>
            <a:xfrm flipH="false" flipV="false" rot="0">
              <a:off x="0" y="0"/>
              <a:ext cx="16180747" cy="1613595"/>
            </a:xfrm>
            <a:custGeom>
              <a:avLst/>
              <a:gdLst/>
              <a:ahLst/>
              <a:cxnLst/>
              <a:rect r="r" b="b" t="t" l="l"/>
              <a:pathLst>
                <a:path h="1613595" w="16180747">
                  <a:moveTo>
                    <a:pt x="0" y="0"/>
                  </a:moveTo>
                  <a:lnTo>
                    <a:pt x="16180747" y="0"/>
                  </a:lnTo>
                  <a:lnTo>
                    <a:pt x="16180747" y="1613595"/>
                  </a:lnTo>
                  <a:lnTo>
                    <a:pt x="0" y="1613595"/>
                  </a:lnTo>
                  <a:close/>
                </a:path>
              </a:pathLst>
            </a:custGeom>
            <a:solidFill>
              <a:srgbClr val="000000">
                <a:alpha val="0"/>
              </a:srgbClr>
            </a:solidFill>
          </p:spPr>
        </p:sp>
        <p:sp>
          <p:nvSpPr>
            <p:cNvPr name="TextBox 5" id="5"/>
            <p:cNvSpPr txBox="true"/>
            <p:nvPr/>
          </p:nvSpPr>
          <p:spPr>
            <a:xfrm>
              <a:off x="0" y="-123825"/>
              <a:ext cx="16180748" cy="1737420"/>
            </a:xfrm>
            <a:prstGeom prst="rect">
              <a:avLst/>
            </a:prstGeom>
          </p:spPr>
          <p:txBody>
            <a:bodyPr anchor="t" rtlCol="false" tIns="0" lIns="0" bIns="0" rIns="0"/>
            <a:lstStyle/>
            <a:p>
              <a:pPr algn="l">
                <a:lnSpc>
                  <a:spcPts val="7200"/>
                </a:lnSpc>
              </a:pPr>
              <a:r>
                <a:rPr lang="en-US" b="true" sz="6000">
                  <a:solidFill>
                    <a:srgbClr val="282121"/>
                  </a:solidFill>
                  <a:latin typeface="Calibri (MS) Bold"/>
                  <a:ea typeface="Calibri (MS) Bold"/>
                  <a:cs typeface="Calibri (MS) Bold"/>
                  <a:sym typeface="Calibri (MS) Bold"/>
                </a:rPr>
                <a:t>FOCUS SPECIFICO DI OPENGROUP</a:t>
              </a:r>
            </a:p>
          </p:txBody>
        </p:sp>
      </p:grpSp>
      <p:sp>
        <p:nvSpPr>
          <p:cNvPr name="Freeform 6" id="6"/>
          <p:cNvSpPr/>
          <p:nvPr/>
        </p:nvSpPr>
        <p:spPr>
          <a:xfrm flipH="false" flipV="false" rot="0">
            <a:off x="448435"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7" id="7"/>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0" y="6308841"/>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0">
            <a:off x="12388173" y="3655507"/>
            <a:ext cx="5371556" cy="5290983"/>
          </a:xfrm>
          <a:custGeom>
            <a:avLst/>
            <a:gdLst/>
            <a:ahLst/>
            <a:cxnLst/>
            <a:rect r="r" b="b" t="t" l="l"/>
            <a:pathLst>
              <a:path h="5290983" w="5371556">
                <a:moveTo>
                  <a:pt x="0" y="0"/>
                </a:moveTo>
                <a:lnTo>
                  <a:pt x="5371556" y="0"/>
                </a:lnTo>
                <a:lnTo>
                  <a:pt x="5371556" y="5290983"/>
                </a:lnTo>
                <a:lnTo>
                  <a:pt x="0" y="529098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0" id="10"/>
          <p:cNvSpPr txBox="true"/>
          <p:nvPr/>
        </p:nvSpPr>
        <p:spPr>
          <a:xfrm rot="0">
            <a:off x="1393503" y="1732255"/>
            <a:ext cx="11165916" cy="10429876"/>
          </a:xfrm>
          <a:prstGeom prst="rect">
            <a:avLst/>
          </a:prstGeom>
        </p:spPr>
        <p:txBody>
          <a:bodyPr anchor="t" rtlCol="false" tIns="0" lIns="0" bIns="0" rIns="0">
            <a:spAutoFit/>
          </a:bodyPr>
          <a:lstStyle/>
          <a:p>
            <a:pPr algn="l" marL="755644" indent="-377822" lvl="1">
              <a:lnSpc>
                <a:spcPts val="5249"/>
              </a:lnSpc>
              <a:buFont typeface="Arial"/>
              <a:buChar char="•"/>
            </a:pPr>
            <a:r>
              <a:rPr lang="en-US" sz="3499">
                <a:solidFill>
                  <a:srgbClr val="4C4457"/>
                </a:solidFill>
                <a:latin typeface="Nunito"/>
                <a:ea typeface="Nunito"/>
                <a:cs typeface="Nunito"/>
                <a:sym typeface="Nunito"/>
              </a:rPr>
              <a:t> Creare Ambienti Politici Inclusivi</a:t>
            </a:r>
          </a:p>
          <a:p>
            <a:pPr algn="l" marL="755644" indent="-377822" lvl="1">
              <a:lnSpc>
                <a:spcPts val="5249"/>
              </a:lnSpc>
              <a:buFont typeface="Arial"/>
              <a:buChar char="•"/>
            </a:pPr>
            <a:r>
              <a:rPr lang="en-US" sz="3499">
                <a:solidFill>
                  <a:srgbClr val="4C4457"/>
                </a:solidFill>
                <a:latin typeface="Nunito"/>
                <a:ea typeface="Nunito"/>
                <a:cs typeface="Nunito"/>
                <a:sym typeface="Nunito"/>
              </a:rPr>
              <a:t>“Come favorire l’accesso e la partecipazione attiva dei giovani con disabilità psicosociali nella vita politica”</a:t>
            </a:r>
          </a:p>
          <a:p>
            <a:pPr algn="l" marL="755644" indent="-377822" lvl="1">
              <a:lnSpc>
                <a:spcPts val="5249"/>
              </a:lnSpc>
              <a:buFont typeface="Arial"/>
              <a:buChar char="•"/>
            </a:pPr>
            <a:r>
              <a:rPr lang="en-US" sz="3499">
                <a:solidFill>
                  <a:srgbClr val="4C4457"/>
                </a:solidFill>
                <a:latin typeface="Nunito"/>
                <a:ea typeface="Nunito"/>
                <a:cs typeface="Nunito"/>
                <a:sym typeface="Nunito"/>
              </a:rPr>
              <a:t>🔍 Obiettivi del modulo:</a:t>
            </a:r>
          </a:p>
          <a:p>
            <a:pPr algn="l" marL="755644" indent="-377822" lvl="1">
              <a:lnSpc>
                <a:spcPts val="5249"/>
              </a:lnSpc>
              <a:buFont typeface="Arial"/>
              <a:buChar char="•"/>
            </a:pPr>
            <a:r>
              <a:rPr lang="en-US" sz="3499">
                <a:solidFill>
                  <a:srgbClr val="4C4457"/>
                </a:solidFill>
                <a:latin typeface="Nunito"/>
                <a:ea typeface="Nunito"/>
                <a:cs typeface="Nunito"/>
                <a:sym typeface="Nunito"/>
              </a:rPr>
              <a:t>Riconoscere le barriere all’inclusione politica (strutturali, culturali, comunicative).</a:t>
            </a:r>
          </a:p>
          <a:p>
            <a:pPr algn="l" marL="755644" indent="-377822" lvl="1">
              <a:lnSpc>
                <a:spcPts val="5249"/>
              </a:lnSpc>
              <a:buFont typeface="Arial"/>
              <a:buChar char="•"/>
            </a:pPr>
            <a:r>
              <a:rPr lang="en-US" sz="3499">
                <a:solidFill>
                  <a:srgbClr val="4C4457"/>
                </a:solidFill>
                <a:latin typeface="Nunito"/>
                <a:ea typeface="Nunito"/>
                <a:cs typeface="Nunito"/>
                <a:sym typeface="Nunito"/>
              </a:rPr>
              <a:t>Promuovere la rappresentanza dei giovani con disabilità nei processi decisionali.</a:t>
            </a:r>
          </a:p>
          <a:p>
            <a:pPr algn="l" marL="755644" indent="-377822" lvl="1">
              <a:lnSpc>
                <a:spcPts val="5249"/>
              </a:lnSpc>
              <a:buFont typeface="Arial"/>
              <a:buChar char="•"/>
            </a:pPr>
            <a:r>
              <a:rPr lang="en-US" sz="3499">
                <a:solidFill>
                  <a:srgbClr val="4C4457"/>
                </a:solidFill>
                <a:latin typeface="Nunito"/>
                <a:ea typeface="Nunito"/>
                <a:cs typeface="Nunito"/>
                <a:sym typeface="Nunito"/>
              </a:rPr>
              <a:t>Fo</a:t>
            </a:r>
            <a:r>
              <a:rPr lang="en-US" sz="3499">
                <a:solidFill>
                  <a:srgbClr val="4C4457"/>
                </a:solidFill>
                <a:latin typeface="Nunito"/>
                <a:ea typeface="Nunito"/>
                <a:cs typeface="Nunito"/>
                <a:sym typeface="Nunito"/>
              </a:rPr>
              <a:t>rnire strumenti per supportare l’accesso ai diri</a:t>
            </a:r>
            <a:r>
              <a:rPr lang="en-US" sz="3499">
                <a:solidFill>
                  <a:srgbClr val="4C4457"/>
                </a:solidFill>
                <a:latin typeface="Nunito"/>
                <a:ea typeface="Nunito"/>
                <a:cs typeface="Nunito"/>
                <a:sym typeface="Nunito"/>
              </a:rPr>
              <a:t>tti civici e politici.</a:t>
            </a:r>
          </a:p>
          <a:p>
            <a:pPr algn="l" marL="755644" indent="-377822" lvl="1">
              <a:lnSpc>
                <a:spcPts val="5249"/>
              </a:lnSpc>
              <a:buFont typeface="Arial"/>
              <a:buChar char="•"/>
            </a:pPr>
            <a:r>
              <a:rPr lang="en-US" sz="3499">
                <a:solidFill>
                  <a:srgbClr val="4C4457"/>
                </a:solidFill>
                <a:latin typeface="Nunito"/>
                <a:ea typeface="Nunito"/>
                <a:cs typeface="Nunito"/>
                <a:sym typeface="Nunito"/>
              </a:rPr>
              <a:t> misure inclusive.</a:t>
            </a:r>
          </a:p>
          <a:p>
            <a:pPr algn="l">
              <a:lnSpc>
                <a:spcPts val="5549"/>
              </a:lnSpc>
            </a:pPr>
          </a:p>
          <a:p>
            <a:pPr algn="l">
              <a:lnSpc>
                <a:spcPts val="4949"/>
              </a:lnSpc>
            </a:pPr>
          </a:p>
          <a:p>
            <a:pPr algn="l" marL="1597646" indent="-532549" lvl="2">
              <a:lnSpc>
                <a:spcPts val="5549"/>
              </a:lnSpc>
              <a:buFont typeface="Arial"/>
              <a:buChar char="⚬"/>
            </a:pPr>
          </a:p>
          <a:p>
            <a:pPr algn="l">
              <a:lnSpc>
                <a:spcPts val="4499"/>
              </a:lnSpc>
            </a:pP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3369012" y="423602"/>
            <a:ext cx="12135561" cy="1210196"/>
            <a:chOff x="0" y="0"/>
            <a:chExt cx="16180748" cy="1613595"/>
          </a:xfrm>
        </p:grpSpPr>
        <p:sp>
          <p:nvSpPr>
            <p:cNvPr name="Freeform 4" id="4"/>
            <p:cNvSpPr/>
            <p:nvPr/>
          </p:nvSpPr>
          <p:spPr>
            <a:xfrm flipH="false" flipV="false" rot="0">
              <a:off x="0" y="0"/>
              <a:ext cx="16180747" cy="1613595"/>
            </a:xfrm>
            <a:custGeom>
              <a:avLst/>
              <a:gdLst/>
              <a:ahLst/>
              <a:cxnLst/>
              <a:rect r="r" b="b" t="t" l="l"/>
              <a:pathLst>
                <a:path h="1613595" w="16180747">
                  <a:moveTo>
                    <a:pt x="0" y="0"/>
                  </a:moveTo>
                  <a:lnTo>
                    <a:pt x="16180747" y="0"/>
                  </a:lnTo>
                  <a:lnTo>
                    <a:pt x="16180747" y="1613595"/>
                  </a:lnTo>
                  <a:lnTo>
                    <a:pt x="0" y="1613595"/>
                  </a:lnTo>
                  <a:close/>
                </a:path>
              </a:pathLst>
            </a:custGeom>
            <a:solidFill>
              <a:srgbClr val="000000">
                <a:alpha val="0"/>
              </a:srgbClr>
            </a:solidFill>
          </p:spPr>
        </p:sp>
        <p:sp>
          <p:nvSpPr>
            <p:cNvPr name="TextBox 5" id="5"/>
            <p:cNvSpPr txBox="true"/>
            <p:nvPr/>
          </p:nvSpPr>
          <p:spPr>
            <a:xfrm>
              <a:off x="0" y="-123825"/>
              <a:ext cx="16180748" cy="1737420"/>
            </a:xfrm>
            <a:prstGeom prst="rect">
              <a:avLst/>
            </a:prstGeom>
          </p:spPr>
          <p:txBody>
            <a:bodyPr anchor="t" rtlCol="false" tIns="0" lIns="0" bIns="0" rIns="0"/>
            <a:lstStyle/>
            <a:p>
              <a:pPr algn="l">
                <a:lnSpc>
                  <a:spcPts val="7200"/>
                </a:lnSpc>
              </a:pPr>
              <a:r>
                <a:rPr lang="en-US" b="true" sz="6000">
                  <a:solidFill>
                    <a:srgbClr val="282121"/>
                  </a:solidFill>
                  <a:latin typeface="Calibri (MS) Bold"/>
                  <a:ea typeface="Calibri (MS) Bold"/>
                  <a:cs typeface="Calibri (MS) Bold"/>
                  <a:sym typeface="Calibri (MS) Bold"/>
                </a:rPr>
                <a:t>FOCUS SPECIFICO DI OPENGROUP</a:t>
              </a:r>
            </a:p>
          </p:txBody>
        </p:sp>
      </p:grpSp>
      <p:sp>
        <p:nvSpPr>
          <p:cNvPr name="Freeform 6" id="6"/>
          <p:cNvSpPr/>
          <p:nvPr/>
        </p:nvSpPr>
        <p:spPr>
          <a:xfrm flipH="false" flipV="false" rot="0">
            <a:off x="448435"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7" id="7"/>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0" y="6308841"/>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0">
            <a:off x="12388173" y="3655507"/>
            <a:ext cx="5371556" cy="5290983"/>
          </a:xfrm>
          <a:custGeom>
            <a:avLst/>
            <a:gdLst/>
            <a:ahLst/>
            <a:cxnLst/>
            <a:rect r="r" b="b" t="t" l="l"/>
            <a:pathLst>
              <a:path h="5290983" w="5371556">
                <a:moveTo>
                  <a:pt x="0" y="0"/>
                </a:moveTo>
                <a:lnTo>
                  <a:pt x="5371556" y="0"/>
                </a:lnTo>
                <a:lnTo>
                  <a:pt x="5371556" y="5290983"/>
                </a:lnTo>
                <a:lnTo>
                  <a:pt x="0" y="529098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0" id="10"/>
          <p:cNvSpPr txBox="true"/>
          <p:nvPr/>
        </p:nvSpPr>
        <p:spPr>
          <a:xfrm rot="0">
            <a:off x="1860102" y="1661160"/>
            <a:ext cx="10759217" cy="8130540"/>
          </a:xfrm>
          <a:prstGeom prst="rect">
            <a:avLst/>
          </a:prstGeom>
        </p:spPr>
        <p:txBody>
          <a:bodyPr anchor="t" rtlCol="false" tIns="0" lIns="0" bIns="0" rIns="0">
            <a:spAutoFit/>
          </a:bodyPr>
          <a:lstStyle/>
          <a:p>
            <a:pPr algn="l">
              <a:lnSpc>
                <a:spcPts val="3600"/>
              </a:lnSpc>
            </a:pPr>
          </a:p>
          <a:p>
            <a:pPr algn="l" marL="561341" indent="-280670" lvl="1">
              <a:lnSpc>
                <a:spcPts val="3900"/>
              </a:lnSpc>
              <a:buFont typeface="Arial"/>
              <a:buChar char="•"/>
            </a:pPr>
            <a:r>
              <a:rPr lang="en-US" sz="2600">
                <a:solidFill>
                  <a:srgbClr val="4C4457"/>
                </a:solidFill>
                <a:latin typeface="Nunito"/>
                <a:ea typeface="Nunito"/>
                <a:cs typeface="Nunito"/>
                <a:sym typeface="Nunito"/>
              </a:rPr>
              <a:t>🚧 Principali sfide:</a:t>
            </a:r>
          </a:p>
          <a:p>
            <a:pPr algn="l" marL="561341" indent="-280670" lvl="1">
              <a:lnSpc>
                <a:spcPts val="3900"/>
              </a:lnSpc>
              <a:buFont typeface="Arial"/>
              <a:buChar char="•"/>
            </a:pPr>
            <a:r>
              <a:rPr lang="en-US" sz="2600">
                <a:solidFill>
                  <a:srgbClr val="4C4457"/>
                </a:solidFill>
                <a:latin typeface="Nunito"/>
                <a:ea typeface="Nunito"/>
                <a:cs typeface="Nunito"/>
                <a:sym typeface="Nunito"/>
              </a:rPr>
              <a:t>Stigma e stereotipi legati alla sa</a:t>
            </a:r>
            <a:r>
              <a:rPr lang="en-US" sz="2600">
                <a:solidFill>
                  <a:srgbClr val="4C4457"/>
                </a:solidFill>
                <a:latin typeface="Nunito"/>
                <a:ea typeface="Nunito"/>
                <a:cs typeface="Nunito"/>
                <a:sym typeface="Nunito"/>
              </a:rPr>
              <a:t>lute mentale.</a:t>
            </a:r>
          </a:p>
          <a:p>
            <a:pPr algn="l" marL="561341" indent="-280670" lvl="1">
              <a:lnSpc>
                <a:spcPts val="3900"/>
              </a:lnSpc>
              <a:buFont typeface="Arial"/>
              <a:buChar char="•"/>
            </a:pPr>
            <a:r>
              <a:rPr lang="en-US" sz="2600">
                <a:solidFill>
                  <a:srgbClr val="4C4457"/>
                </a:solidFill>
                <a:latin typeface="Nunito"/>
                <a:ea typeface="Nunito"/>
                <a:cs typeface="Nunito"/>
                <a:sym typeface="Nunito"/>
              </a:rPr>
              <a:t>Mancanza d</a:t>
            </a:r>
            <a:r>
              <a:rPr lang="en-US" sz="2600">
                <a:solidFill>
                  <a:srgbClr val="4C4457"/>
                </a:solidFill>
                <a:latin typeface="Nunito"/>
                <a:ea typeface="Nunito"/>
                <a:cs typeface="Nunito"/>
                <a:sym typeface="Nunito"/>
              </a:rPr>
              <a:t>i acc</a:t>
            </a:r>
            <a:r>
              <a:rPr lang="en-US" sz="2600">
                <a:solidFill>
                  <a:srgbClr val="4C4457"/>
                </a:solidFill>
                <a:latin typeface="Nunito"/>
                <a:ea typeface="Nunito"/>
                <a:cs typeface="Nunito"/>
                <a:sym typeface="Nunito"/>
              </a:rPr>
              <a:t>essibili</a:t>
            </a:r>
            <a:r>
              <a:rPr lang="en-US" sz="2600">
                <a:solidFill>
                  <a:srgbClr val="4C4457"/>
                </a:solidFill>
                <a:latin typeface="Nunito"/>
                <a:ea typeface="Nunito"/>
                <a:cs typeface="Nunito"/>
                <a:sym typeface="Nunito"/>
              </a:rPr>
              <a:t>tà nei linguaggi, luogh</a:t>
            </a:r>
            <a:r>
              <a:rPr lang="en-US" sz="2600">
                <a:solidFill>
                  <a:srgbClr val="4C4457"/>
                </a:solidFill>
                <a:latin typeface="Nunito"/>
                <a:ea typeface="Nunito"/>
                <a:cs typeface="Nunito"/>
                <a:sym typeface="Nunito"/>
              </a:rPr>
              <a:t>i</a:t>
            </a:r>
            <a:r>
              <a:rPr lang="en-US" sz="2600">
                <a:solidFill>
                  <a:srgbClr val="4C4457"/>
                </a:solidFill>
                <a:latin typeface="Nunito"/>
                <a:ea typeface="Nunito"/>
                <a:cs typeface="Nunito"/>
                <a:sym typeface="Nunito"/>
              </a:rPr>
              <a:t> e procedu</a:t>
            </a:r>
            <a:r>
              <a:rPr lang="en-US" sz="2600">
                <a:solidFill>
                  <a:srgbClr val="4C4457"/>
                </a:solidFill>
                <a:latin typeface="Nunito"/>
                <a:ea typeface="Nunito"/>
                <a:cs typeface="Nunito"/>
                <a:sym typeface="Nunito"/>
              </a:rPr>
              <a:t>re p</a:t>
            </a:r>
            <a:r>
              <a:rPr lang="en-US" sz="2600">
                <a:solidFill>
                  <a:srgbClr val="4C4457"/>
                </a:solidFill>
                <a:latin typeface="Nunito"/>
                <a:ea typeface="Nunito"/>
                <a:cs typeface="Nunito"/>
                <a:sym typeface="Nunito"/>
              </a:rPr>
              <a:t>olitiche.</a:t>
            </a:r>
          </a:p>
          <a:p>
            <a:pPr algn="l" marL="561341" indent="-280670" lvl="1">
              <a:lnSpc>
                <a:spcPts val="3900"/>
              </a:lnSpc>
              <a:buFont typeface="Arial"/>
              <a:buChar char="•"/>
            </a:pPr>
            <a:r>
              <a:rPr lang="en-US" sz="2600">
                <a:solidFill>
                  <a:srgbClr val="4C4457"/>
                </a:solidFill>
                <a:latin typeface="Nunito"/>
                <a:ea typeface="Nunito"/>
                <a:cs typeface="Nunito"/>
                <a:sym typeface="Nunito"/>
              </a:rPr>
              <a:t>🌱 Possibilità e modalità per creare ambienti inclu</a:t>
            </a:r>
            <a:r>
              <a:rPr lang="en-US" sz="2600">
                <a:solidFill>
                  <a:srgbClr val="4C4457"/>
                </a:solidFill>
                <a:latin typeface="Nunito"/>
                <a:ea typeface="Nunito"/>
                <a:cs typeface="Nunito"/>
                <a:sym typeface="Nunito"/>
              </a:rPr>
              <a:t>s</a:t>
            </a:r>
            <a:r>
              <a:rPr lang="en-US" sz="2600">
                <a:solidFill>
                  <a:srgbClr val="4C4457"/>
                </a:solidFill>
                <a:latin typeface="Nunito"/>
                <a:ea typeface="Nunito"/>
                <a:cs typeface="Nunito"/>
                <a:sym typeface="Nunito"/>
              </a:rPr>
              <a:t>ivi:</a:t>
            </a:r>
          </a:p>
          <a:p>
            <a:pPr algn="l" marL="561341" indent="-280670" lvl="1">
              <a:lnSpc>
                <a:spcPts val="3900"/>
              </a:lnSpc>
              <a:buFont typeface="Arial"/>
              <a:buChar char="•"/>
            </a:pPr>
            <a:r>
              <a:rPr lang="en-US" sz="2600">
                <a:solidFill>
                  <a:srgbClr val="4C4457"/>
                </a:solidFill>
                <a:latin typeface="Nunito"/>
                <a:ea typeface="Nunito"/>
                <a:cs typeface="Nunito"/>
                <a:sym typeface="Nunito"/>
              </a:rPr>
              <a:t>🗳️ Coinvolgere i giovani con disabilità nei programmi civici e politici locali.</a:t>
            </a:r>
          </a:p>
          <a:p>
            <a:pPr algn="l" marL="561341" indent="-280670" lvl="1">
              <a:lnSpc>
                <a:spcPts val="3900"/>
              </a:lnSpc>
              <a:buFont typeface="Arial"/>
              <a:buChar char="•"/>
            </a:pPr>
            <a:r>
              <a:rPr lang="en-US" sz="2600">
                <a:solidFill>
                  <a:srgbClr val="4C4457"/>
                </a:solidFill>
                <a:latin typeface="Nunito"/>
                <a:ea typeface="Nunito"/>
                <a:cs typeface="Nunito"/>
                <a:sym typeface="Nunito"/>
              </a:rPr>
              <a:t>🧭 Affiancare figure m</a:t>
            </a:r>
            <a:r>
              <a:rPr lang="en-US" sz="2600">
                <a:solidFill>
                  <a:srgbClr val="4C4457"/>
                </a:solidFill>
                <a:latin typeface="Nunito"/>
                <a:ea typeface="Nunito"/>
                <a:cs typeface="Nunito"/>
                <a:sym typeface="Nunito"/>
              </a:rPr>
              <a:t>entori/access</a:t>
            </a:r>
            <a:r>
              <a:rPr lang="en-US" sz="2600">
                <a:solidFill>
                  <a:srgbClr val="4C4457"/>
                </a:solidFill>
                <a:latin typeface="Nunito"/>
                <a:ea typeface="Nunito"/>
                <a:cs typeface="Nunito"/>
                <a:sym typeface="Nunito"/>
              </a:rPr>
              <a:t>ibi</a:t>
            </a:r>
            <a:r>
              <a:rPr lang="en-US" sz="2600">
                <a:solidFill>
                  <a:srgbClr val="4C4457"/>
                </a:solidFill>
                <a:latin typeface="Nunito"/>
                <a:ea typeface="Nunito"/>
                <a:cs typeface="Nunito"/>
                <a:sym typeface="Nunito"/>
              </a:rPr>
              <a:t>lity coach nei percorsi politici.</a:t>
            </a:r>
          </a:p>
          <a:p>
            <a:pPr algn="l" marL="561341" indent="-280670" lvl="1">
              <a:lnSpc>
                <a:spcPts val="3900"/>
              </a:lnSpc>
              <a:buFont typeface="Arial"/>
              <a:buChar char="•"/>
            </a:pPr>
            <a:r>
              <a:rPr lang="en-US" sz="2600">
                <a:solidFill>
                  <a:srgbClr val="4C4457"/>
                </a:solidFill>
                <a:latin typeface="Nunito"/>
                <a:ea typeface="Nunito"/>
                <a:cs typeface="Nunito"/>
                <a:sym typeface="Nunito"/>
              </a:rPr>
              <a:t>🧾 Garantire trasparenza e accessibilità delle informaz</a:t>
            </a:r>
            <a:r>
              <a:rPr lang="en-US" sz="2600">
                <a:solidFill>
                  <a:srgbClr val="4C4457"/>
                </a:solidFill>
                <a:latin typeface="Nunito"/>
                <a:ea typeface="Nunito"/>
                <a:cs typeface="Nunito"/>
                <a:sym typeface="Nunito"/>
              </a:rPr>
              <a:t>i</a:t>
            </a:r>
            <a:r>
              <a:rPr lang="en-US" sz="2600">
                <a:solidFill>
                  <a:srgbClr val="4C4457"/>
                </a:solidFill>
                <a:latin typeface="Nunito"/>
                <a:ea typeface="Nunito"/>
                <a:cs typeface="Nunito"/>
                <a:sym typeface="Nunito"/>
              </a:rPr>
              <a:t>o</a:t>
            </a:r>
            <a:r>
              <a:rPr lang="en-US" sz="2600">
                <a:solidFill>
                  <a:srgbClr val="4C4457"/>
                </a:solidFill>
                <a:latin typeface="Nunito"/>
                <a:ea typeface="Nunito"/>
                <a:cs typeface="Nunito"/>
                <a:sym typeface="Nunito"/>
              </a:rPr>
              <a:t>ni politich</a:t>
            </a:r>
            <a:r>
              <a:rPr lang="en-US" sz="2600">
                <a:solidFill>
                  <a:srgbClr val="4C4457"/>
                </a:solidFill>
                <a:latin typeface="Nunito"/>
                <a:ea typeface="Nunito"/>
                <a:cs typeface="Nunito"/>
                <a:sym typeface="Nunito"/>
              </a:rPr>
              <a:t>e.</a:t>
            </a:r>
          </a:p>
          <a:p>
            <a:pPr algn="l" marL="561341" indent="-280670" lvl="1">
              <a:lnSpc>
                <a:spcPts val="3900"/>
              </a:lnSpc>
              <a:buFont typeface="Arial"/>
              <a:buChar char="•"/>
            </a:pPr>
            <a:r>
              <a:rPr lang="en-US" sz="2600">
                <a:solidFill>
                  <a:srgbClr val="4C4457"/>
                </a:solidFill>
                <a:latin typeface="Nunito"/>
                <a:ea typeface="Nunito"/>
                <a:cs typeface="Nunito"/>
                <a:sym typeface="Nunito"/>
              </a:rPr>
              <a:t>🧑‍⚖️ Prom</a:t>
            </a:r>
            <a:r>
              <a:rPr lang="en-US" sz="2600">
                <a:solidFill>
                  <a:srgbClr val="4C4457"/>
                </a:solidFill>
                <a:latin typeface="Nunito"/>
                <a:ea typeface="Nunito"/>
                <a:cs typeface="Nunito"/>
                <a:sym typeface="Nunito"/>
              </a:rPr>
              <a:t>uovere regolament</a:t>
            </a:r>
            <a:r>
              <a:rPr lang="en-US" sz="2600">
                <a:solidFill>
                  <a:srgbClr val="4C4457"/>
                </a:solidFill>
                <a:latin typeface="Nunito"/>
                <a:ea typeface="Nunito"/>
                <a:cs typeface="Nunito"/>
                <a:sym typeface="Nunito"/>
              </a:rPr>
              <a:t>i loc</a:t>
            </a:r>
            <a:r>
              <a:rPr lang="en-US" sz="2600">
                <a:solidFill>
                  <a:srgbClr val="4C4457"/>
                </a:solidFill>
                <a:latin typeface="Nunito"/>
                <a:ea typeface="Nunito"/>
                <a:cs typeface="Nunito"/>
                <a:sym typeface="Nunito"/>
              </a:rPr>
              <a:t>ali</a:t>
            </a:r>
            <a:r>
              <a:rPr lang="en-US" sz="2600">
                <a:solidFill>
                  <a:srgbClr val="4C4457"/>
                </a:solidFill>
                <a:latin typeface="Nunito"/>
                <a:ea typeface="Nunito"/>
                <a:cs typeface="Nunito"/>
                <a:sym typeface="Nunito"/>
              </a:rPr>
              <a:t> con quote o misure inclusive.</a:t>
            </a:r>
          </a:p>
          <a:p>
            <a:pPr algn="l" marL="561341" indent="-280670" lvl="1">
              <a:lnSpc>
                <a:spcPts val="3900"/>
              </a:lnSpc>
              <a:buFont typeface="Arial"/>
              <a:buChar char="•"/>
            </a:pPr>
            <a:r>
              <a:rPr lang="en-US" sz="2600">
                <a:solidFill>
                  <a:srgbClr val="4C4457"/>
                </a:solidFill>
                <a:latin typeface="Nunito"/>
                <a:ea typeface="Nunito"/>
                <a:cs typeface="Nunito"/>
                <a:sym typeface="Nunito"/>
              </a:rPr>
              <a:t>🎓 Formare i par</a:t>
            </a:r>
            <a:r>
              <a:rPr lang="en-US" sz="2600">
                <a:solidFill>
                  <a:srgbClr val="4C4457"/>
                </a:solidFill>
                <a:latin typeface="Nunito"/>
                <a:ea typeface="Nunito"/>
                <a:cs typeface="Nunito"/>
                <a:sym typeface="Nunito"/>
              </a:rPr>
              <a:t>titi e le istituzioni su disabilità e inclusi</a:t>
            </a:r>
            <a:r>
              <a:rPr lang="en-US" sz="2600">
                <a:solidFill>
                  <a:srgbClr val="4C4457"/>
                </a:solidFill>
                <a:latin typeface="Nunito"/>
                <a:ea typeface="Nunito"/>
                <a:cs typeface="Nunito"/>
                <a:sym typeface="Nunito"/>
              </a:rPr>
              <a:t>one.</a:t>
            </a:r>
          </a:p>
          <a:p>
            <a:pPr algn="l" marL="561341" indent="-280670" lvl="1">
              <a:lnSpc>
                <a:spcPts val="3900"/>
              </a:lnSpc>
              <a:buFont typeface="Arial"/>
              <a:buChar char="•"/>
            </a:pPr>
            <a:r>
              <a:rPr lang="en-US" sz="2600">
                <a:solidFill>
                  <a:srgbClr val="4C4457"/>
                </a:solidFill>
                <a:latin typeface="Nunito"/>
                <a:ea typeface="Nunito"/>
                <a:cs typeface="Nunito"/>
                <a:sym typeface="Nunito"/>
              </a:rPr>
              <a:t>📣 Favorire te</a:t>
            </a:r>
            <a:r>
              <a:rPr lang="en-US" sz="2600">
                <a:solidFill>
                  <a:srgbClr val="4C4457"/>
                </a:solidFill>
                <a:latin typeface="Nunito"/>
                <a:ea typeface="Nunito"/>
                <a:cs typeface="Nunito"/>
                <a:sym typeface="Nunito"/>
              </a:rPr>
              <a:t>st</a:t>
            </a:r>
            <a:r>
              <a:rPr lang="en-US" sz="2600">
                <a:solidFill>
                  <a:srgbClr val="4C4457"/>
                </a:solidFill>
                <a:latin typeface="Nunito"/>
                <a:ea typeface="Nunito"/>
                <a:cs typeface="Nunito"/>
                <a:sym typeface="Nunito"/>
              </a:rPr>
              <a:t>imonianze pubbliche e campagne guidate da giovani con disabilità.</a:t>
            </a:r>
          </a:p>
          <a:p>
            <a:pPr algn="l">
              <a:lnSpc>
                <a:spcPts val="4649"/>
              </a:lnSpc>
            </a:pPr>
          </a:p>
          <a:p>
            <a:pPr algn="l" marL="1511288" indent="-503763" lvl="2">
              <a:lnSpc>
                <a:spcPts val="5249"/>
              </a:lnSpc>
              <a:buFont typeface="Arial"/>
              <a:buChar char="⚬"/>
            </a:pPr>
          </a:p>
          <a:p>
            <a:pPr algn="l">
              <a:lnSpc>
                <a:spcPts val="4199"/>
              </a:lnSpc>
            </a:pP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2338571" y="1352371"/>
            <a:ext cx="15587076" cy="562854"/>
            <a:chOff x="0" y="0"/>
            <a:chExt cx="25148099" cy="908105"/>
          </a:xfrm>
        </p:grpSpPr>
        <p:sp>
          <p:nvSpPr>
            <p:cNvPr name="Freeform 4" id="4"/>
            <p:cNvSpPr/>
            <p:nvPr/>
          </p:nvSpPr>
          <p:spPr>
            <a:xfrm flipH="false" flipV="false" rot="0">
              <a:off x="0" y="0"/>
              <a:ext cx="25148099" cy="908105"/>
            </a:xfrm>
            <a:custGeom>
              <a:avLst/>
              <a:gdLst/>
              <a:ahLst/>
              <a:cxnLst/>
              <a:rect r="r" b="b" t="t" l="l"/>
              <a:pathLst>
                <a:path h="908105" w="25148099">
                  <a:moveTo>
                    <a:pt x="0" y="0"/>
                  </a:moveTo>
                  <a:lnTo>
                    <a:pt x="25148099" y="0"/>
                  </a:lnTo>
                  <a:lnTo>
                    <a:pt x="25148099" y="908105"/>
                  </a:lnTo>
                  <a:lnTo>
                    <a:pt x="0" y="908105"/>
                  </a:lnTo>
                  <a:close/>
                </a:path>
              </a:pathLst>
            </a:custGeom>
            <a:solidFill>
              <a:srgbClr val="000000">
                <a:alpha val="0"/>
              </a:srgbClr>
            </a:solidFill>
          </p:spPr>
        </p:sp>
        <p:sp>
          <p:nvSpPr>
            <p:cNvPr name="TextBox 5" id="5"/>
            <p:cNvSpPr txBox="true"/>
            <p:nvPr/>
          </p:nvSpPr>
          <p:spPr>
            <a:xfrm>
              <a:off x="0" y="-200025"/>
              <a:ext cx="25148099" cy="1108130"/>
            </a:xfrm>
            <a:prstGeom prst="rect">
              <a:avLst/>
            </a:prstGeom>
          </p:spPr>
          <p:txBody>
            <a:bodyPr anchor="t" rtlCol="false" tIns="0" lIns="0" bIns="0" rIns="0"/>
            <a:lstStyle/>
            <a:p>
              <a:pPr algn="just">
                <a:lnSpc>
                  <a:spcPts val="4319"/>
                </a:lnSpc>
              </a:pPr>
              <a:r>
                <a:rPr lang="en-US" b="true" sz="2399">
                  <a:solidFill>
                    <a:srgbClr val="161615"/>
                  </a:solidFill>
                  <a:latin typeface="Calibri (MS) Bold"/>
                  <a:ea typeface="Calibri (MS) Bold"/>
                  <a:cs typeface="Calibri (MS) Bold"/>
                  <a:sym typeface="Calibri (MS) Bold"/>
                </a:rPr>
                <a:t>“Promuovere la partecipazione politica tra i giovani europei con disabilità intellettive e psicosociali”</a:t>
              </a:r>
            </a:p>
          </p:txBody>
        </p:sp>
      </p:grpSp>
      <p:grpSp>
        <p:nvGrpSpPr>
          <p:cNvPr name="Group 6" id="6"/>
          <p:cNvGrpSpPr/>
          <p:nvPr/>
        </p:nvGrpSpPr>
        <p:grpSpPr>
          <a:xfrm rot="0">
            <a:off x="4596461" y="423602"/>
            <a:ext cx="9095078" cy="1210196"/>
            <a:chOff x="0" y="0"/>
            <a:chExt cx="12126771" cy="1613595"/>
          </a:xfrm>
        </p:grpSpPr>
        <p:sp>
          <p:nvSpPr>
            <p:cNvPr name="Freeform 7" id="7"/>
            <p:cNvSpPr/>
            <p:nvPr/>
          </p:nvSpPr>
          <p:spPr>
            <a:xfrm flipH="false" flipV="false" rot="0">
              <a:off x="0" y="0"/>
              <a:ext cx="12126770" cy="1613595"/>
            </a:xfrm>
            <a:custGeom>
              <a:avLst/>
              <a:gdLst/>
              <a:ahLst/>
              <a:cxnLst/>
              <a:rect r="r" b="b" t="t" l="l"/>
              <a:pathLst>
                <a:path h="1613595" w="12126770">
                  <a:moveTo>
                    <a:pt x="0" y="0"/>
                  </a:moveTo>
                  <a:lnTo>
                    <a:pt x="12126770" y="0"/>
                  </a:lnTo>
                  <a:lnTo>
                    <a:pt x="12126770" y="1613595"/>
                  </a:lnTo>
                  <a:lnTo>
                    <a:pt x="0" y="1613595"/>
                  </a:lnTo>
                  <a:close/>
                </a:path>
              </a:pathLst>
            </a:custGeom>
            <a:solidFill>
              <a:srgbClr val="000000">
                <a:alpha val="0"/>
              </a:srgbClr>
            </a:solidFill>
          </p:spPr>
        </p:sp>
        <p:sp>
          <p:nvSpPr>
            <p:cNvPr name="TextBox 8" id="8"/>
            <p:cNvSpPr txBox="true"/>
            <p:nvPr/>
          </p:nvSpPr>
          <p:spPr>
            <a:xfrm>
              <a:off x="0" y="-123825"/>
              <a:ext cx="12126771" cy="1737420"/>
            </a:xfrm>
            <a:prstGeom prst="rect">
              <a:avLst/>
            </a:prstGeom>
          </p:spPr>
          <p:txBody>
            <a:bodyPr anchor="t" rtlCol="false" tIns="0" lIns="0" bIns="0" rIns="0"/>
            <a:lstStyle/>
            <a:p>
              <a:pPr algn="l">
                <a:lnSpc>
                  <a:spcPts val="7200"/>
                </a:lnSpc>
              </a:pPr>
              <a:r>
                <a:rPr lang="en-US" b="true" sz="6000">
                  <a:solidFill>
                    <a:srgbClr val="282121"/>
                  </a:solidFill>
                  <a:latin typeface="Calibri (MS) Bold"/>
                  <a:ea typeface="Calibri (MS) Bold"/>
                  <a:cs typeface="Calibri (MS) Bold"/>
                  <a:sym typeface="Calibri (MS) Bold"/>
                </a:rPr>
                <a:t>PARTNER DI PROGETTO</a:t>
              </a:r>
            </a:p>
          </p:txBody>
        </p:sp>
      </p:grpSp>
      <p:sp>
        <p:nvSpPr>
          <p:cNvPr name="Freeform 9" id="9"/>
          <p:cNvSpPr/>
          <p:nvPr/>
        </p:nvSpPr>
        <p:spPr>
          <a:xfrm flipH="false" flipV="false" rot="0">
            <a:off x="448435"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0" id="10"/>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0" y="6308841"/>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0">
            <a:off x="11213733" y="2091414"/>
            <a:ext cx="5236331" cy="5190513"/>
          </a:xfrm>
          <a:custGeom>
            <a:avLst/>
            <a:gdLst/>
            <a:ahLst/>
            <a:cxnLst/>
            <a:rect r="r" b="b" t="t" l="l"/>
            <a:pathLst>
              <a:path h="5190513" w="5236331">
                <a:moveTo>
                  <a:pt x="0" y="0"/>
                </a:moveTo>
                <a:lnTo>
                  <a:pt x="5236331" y="0"/>
                </a:lnTo>
                <a:lnTo>
                  <a:pt x="5236331" y="5190513"/>
                </a:lnTo>
                <a:lnTo>
                  <a:pt x="0" y="51905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1689066" y="2201403"/>
            <a:ext cx="9323809" cy="6779895"/>
          </a:xfrm>
          <a:prstGeom prst="rect">
            <a:avLst/>
          </a:prstGeom>
        </p:spPr>
        <p:txBody>
          <a:bodyPr anchor="t" rtlCol="false" tIns="0" lIns="0" bIns="0" rIns="0">
            <a:spAutoFit/>
          </a:bodyPr>
          <a:lstStyle/>
          <a:p>
            <a:pPr algn="l">
              <a:lnSpc>
                <a:spcPts val="4199"/>
              </a:lnSpc>
            </a:pPr>
          </a:p>
          <a:p>
            <a:pPr algn="l">
              <a:lnSpc>
                <a:spcPts val="4199"/>
              </a:lnSpc>
            </a:pPr>
            <a:r>
              <a:rPr lang="en-US" sz="2799">
                <a:solidFill>
                  <a:srgbClr val="4C4457"/>
                </a:solidFill>
                <a:latin typeface="Nunito"/>
                <a:ea typeface="Nunito"/>
                <a:cs typeface="Nunito"/>
                <a:sym typeface="Nunito"/>
              </a:rPr>
              <a:t>🔹 KMOP – Social Action and Innovation Centre (Grecia)</a:t>
            </a:r>
          </a:p>
          <a:p>
            <a:pPr algn="l">
              <a:lnSpc>
                <a:spcPts val="4199"/>
              </a:lnSpc>
            </a:pPr>
            <a:r>
              <a:rPr lang="en-US" sz="2799">
                <a:solidFill>
                  <a:srgbClr val="4C4457"/>
                </a:solidFill>
                <a:latin typeface="Nunito"/>
                <a:ea typeface="Nunito"/>
                <a:cs typeface="Nunito"/>
                <a:sym typeface="Nunito"/>
              </a:rPr>
              <a:t> 🔹 MIRA’M – Associazione per l’Inclusione Educativa e Sociale (Spagna)</a:t>
            </a:r>
          </a:p>
          <a:p>
            <a:pPr algn="l">
              <a:lnSpc>
                <a:spcPts val="4199"/>
              </a:lnSpc>
            </a:pPr>
            <a:r>
              <a:rPr lang="en-US" sz="2799">
                <a:solidFill>
                  <a:srgbClr val="4C4457"/>
                </a:solidFill>
                <a:latin typeface="Nunito"/>
                <a:ea typeface="Nunito"/>
                <a:cs typeface="Nunito"/>
                <a:sym typeface="Nunito"/>
              </a:rPr>
              <a:t> 🔹 OTB – Fondazione Genitori e Familiari di Persone con Disabilità (Paesi Bassi)</a:t>
            </a:r>
          </a:p>
          <a:p>
            <a:pPr algn="l">
              <a:lnSpc>
                <a:spcPts val="4199"/>
              </a:lnSpc>
            </a:pPr>
            <a:r>
              <a:rPr lang="en-US" sz="2799">
                <a:solidFill>
                  <a:srgbClr val="4C4457"/>
                </a:solidFill>
                <a:latin typeface="Nunito"/>
                <a:ea typeface="Nunito"/>
                <a:cs typeface="Nunito"/>
                <a:sym typeface="Nunito"/>
              </a:rPr>
              <a:t> 🔹 PROM – Promozione Internazionale Sicilia-Mondo (Italia)</a:t>
            </a:r>
          </a:p>
          <a:p>
            <a:pPr algn="l">
              <a:lnSpc>
                <a:spcPts val="4199"/>
              </a:lnSpc>
            </a:pPr>
            <a:r>
              <a:rPr lang="en-US" sz="2799">
                <a:solidFill>
                  <a:srgbClr val="4C4457"/>
                </a:solidFill>
                <a:latin typeface="Nunito"/>
                <a:ea typeface="Nunito"/>
                <a:cs typeface="Nunito"/>
                <a:sym typeface="Nunito"/>
              </a:rPr>
              <a:t> 🔹 CARDET – Centro per l’Innovazione nella Ricerca e lo Sviluppo Tecnologico in Educazione (Cipro)</a:t>
            </a:r>
          </a:p>
          <a:p>
            <a:pPr algn="l">
              <a:lnSpc>
                <a:spcPts val="4199"/>
              </a:lnSpc>
            </a:pPr>
            <a:r>
              <a:rPr lang="en-US" sz="2799">
                <a:solidFill>
                  <a:srgbClr val="4C4457"/>
                </a:solidFill>
                <a:latin typeface="Nunito"/>
                <a:ea typeface="Nunito"/>
                <a:cs typeface="Nunito"/>
                <a:sym typeface="Nunito"/>
              </a:rPr>
              <a:t> 🔹 KOKEN – Commissione Salute Mentale di Cipro (Cipro)</a:t>
            </a:r>
          </a:p>
          <a:p>
            <a:pPr algn="l">
              <a:lnSpc>
                <a:spcPts val="4199"/>
              </a:lnSpc>
            </a:pPr>
            <a:r>
              <a:rPr lang="en-US" sz="2799">
                <a:solidFill>
                  <a:srgbClr val="4C4457"/>
                </a:solidFill>
                <a:latin typeface="Nunito"/>
                <a:ea typeface="Nunito"/>
                <a:cs typeface="Nunito"/>
                <a:sym typeface="Nunito"/>
              </a:rPr>
              <a:t> 🔹 OPEN GROUP (Italia)</a:t>
            </a:r>
          </a:p>
          <a:p>
            <a:pPr algn="l">
              <a:lnSpc>
                <a:spcPts val="4199"/>
              </a:lnSpc>
            </a:pP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35785" y="222510"/>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2"/>
            <a:stretch>
              <a:fillRect l="0" t="0" r="0" b="0"/>
            </a:stretch>
          </a:blipFill>
        </p:spPr>
      </p:sp>
      <p:sp>
        <p:nvSpPr>
          <p:cNvPr name="TextBox 3" id="3"/>
          <p:cNvSpPr txBox="true"/>
          <p:nvPr/>
        </p:nvSpPr>
        <p:spPr>
          <a:xfrm rot="0">
            <a:off x="4061698" y="447675"/>
            <a:ext cx="10164604" cy="1038225"/>
          </a:xfrm>
          <a:prstGeom prst="rect">
            <a:avLst/>
          </a:prstGeom>
        </p:spPr>
        <p:txBody>
          <a:bodyPr anchor="t" rtlCol="false" tIns="0" lIns="0" bIns="0" rIns="0">
            <a:spAutoFit/>
          </a:bodyPr>
          <a:lstStyle/>
          <a:p>
            <a:pPr algn="ctr">
              <a:lnSpc>
                <a:spcPts val="7200"/>
              </a:lnSpc>
              <a:spcBef>
                <a:spcPct val="0"/>
              </a:spcBef>
            </a:pPr>
            <a:r>
              <a:rPr lang="en-US" b="true" sz="6000">
                <a:solidFill>
                  <a:srgbClr val="000000"/>
                </a:solidFill>
                <a:latin typeface="Calibri (MS) Bold"/>
                <a:ea typeface="Calibri (MS) Bold"/>
                <a:cs typeface="Calibri (MS) Bold"/>
                <a:sym typeface="Calibri (MS) Bold"/>
              </a:rPr>
              <a:t>FOCUS GROUP VS FORMAZIONE</a:t>
            </a:r>
          </a:p>
        </p:txBody>
      </p:sp>
      <p:sp>
        <p:nvSpPr>
          <p:cNvPr name="TextBox 4" id="4"/>
          <p:cNvSpPr txBox="true"/>
          <p:nvPr/>
        </p:nvSpPr>
        <p:spPr>
          <a:xfrm rot="0">
            <a:off x="574154" y="2792388"/>
            <a:ext cx="7551848" cy="6769734"/>
          </a:xfrm>
          <a:prstGeom prst="rect">
            <a:avLst/>
          </a:prstGeom>
        </p:spPr>
        <p:txBody>
          <a:bodyPr anchor="t" rtlCol="false" tIns="0" lIns="0" bIns="0" rIns="0">
            <a:spAutoFit/>
          </a:bodyPr>
          <a:lstStyle/>
          <a:p>
            <a:pPr algn="ctr">
              <a:lnSpc>
                <a:spcPts val="3920"/>
              </a:lnSpc>
            </a:pPr>
            <a:r>
              <a:rPr lang="en-US" sz="2800">
                <a:solidFill>
                  <a:srgbClr val="000000"/>
                </a:solidFill>
                <a:latin typeface="Canva Sans"/>
                <a:ea typeface="Canva Sans"/>
                <a:cs typeface="Canva Sans"/>
                <a:sym typeface="Canva Sans"/>
              </a:rPr>
              <a:t>Obiettivo: </a:t>
            </a:r>
            <a:r>
              <a:rPr lang="en-US" sz="2800">
                <a:solidFill>
                  <a:srgbClr val="000000"/>
                </a:solidFill>
                <a:latin typeface="Canva Sans"/>
                <a:ea typeface="Canva Sans"/>
                <a:cs typeface="Canva Sans"/>
                <a:sym typeface="Canva Sans"/>
              </a:rPr>
              <a:t>Ascoltare opinioni, esperienze e percezioni dei partecipanti.</a:t>
            </a:r>
          </a:p>
          <a:p>
            <a:pPr algn="ctr">
              <a:lnSpc>
                <a:spcPts val="3920"/>
              </a:lnSpc>
            </a:pPr>
            <a:r>
              <a:rPr lang="en-US" sz="2800">
                <a:solidFill>
                  <a:srgbClr val="000000"/>
                </a:solidFill>
                <a:latin typeface="Canva Sans"/>
                <a:ea typeface="Canva Sans"/>
                <a:cs typeface="Canva Sans"/>
                <a:sym typeface="Canva Sans"/>
              </a:rPr>
              <a:t>Caratteristiche principali:</a:t>
            </a:r>
          </a:p>
          <a:p>
            <a:pPr algn="ctr" marL="604523" indent="-302261" lvl="1">
              <a:lnSpc>
                <a:spcPts val="3920"/>
              </a:lnSpc>
              <a:buFont typeface="Arial"/>
              <a:buChar char="•"/>
            </a:pPr>
            <a:r>
              <a:rPr lang="en-US" sz="2800">
                <a:solidFill>
                  <a:srgbClr val="000000"/>
                </a:solidFill>
                <a:latin typeface="Canva Sans"/>
                <a:ea typeface="Canva Sans"/>
                <a:cs typeface="Canva Sans"/>
                <a:sym typeface="Canva Sans"/>
              </a:rPr>
              <a:t>🎤 Ascolto attivo: il gruppo condivide idee, esperienze e vissuti.</a:t>
            </a:r>
          </a:p>
          <a:p>
            <a:pPr algn="ctr" marL="604523" indent="-302261" lvl="1">
              <a:lnSpc>
                <a:spcPts val="3920"/>
              </a:lnSpc>
              <a:buFont typeface="Arial"/>
              <a:buChar char="•"/>
            </a:pPr>
            <a:r>
              <a:rPr lang="en-US" sz="2800">
                <a:solidFill>
                  <a:srgbClr val="000000"/>
                </a:solidFill>
                <a:latin typeface="Canva Sans"/>
                <a:ea typeface="Canva Sans"/>
                <a:cs typeface="Canva Sans"/>
                <a:sym typeface="Canva Sans"/>
              </a:rPr>
              <a:t>🔄 Scambio tra pari: il valore è nelle interazioni spontanee.</a:t>
            </a:r>
          </a:p>
          <a:p>
            <a:pPr algn="ctr" marL="604523" indent="-302261" lvl="1">
              <a:lnSpc>
                <a:spcPts val="3920"/>
              </a:lnSpc>
              <a:buFont typeface="Arial"/>
              <a:buChar char="•"/>
            </a:pPr>
            <a:r>
              <a:rPr lang="en-US" sz="2800">
                <a:solidFill>
                  <a:srgbClr val="000000"/>
                </a:solidFill>
                <a:latin typeface="Canva Sans"/>
                <a:ea typeface="Canva Sans"/>
                <a:cs typeface="Canva Sans"/>
                <a:sym typeface="Canva Sans"/>
              </a:rPr>
              <a:t>❓ Domande aperte: stimolano confronto e riflessione libera.</a:t>
            </a:r>
          </a:p>
          <a:p>
            <a:pPr algn="ctr" marL="604523" indent="-302261" lvl="1">
              <a:lnSpc>
                <a:spcPts val="3920"/>
              </a:lnSpc>
              <a:buFont typeface="Arial"/>
              <a:buChar char="•"/>
            </a:pPr>
            <a:r>
              <a:rPr lang="en-US" sz="2800">
                <a:solidFill>
                  <a:srgbClr val="000000"/>
                </a:solidFill>
                <a:latin typeface="Canva Sans"/>
                <a:ea typeface="Canva Sans"/>
                <a:cs typeface="Canva Sans"/>
                <a:sym typeface="Canva Sans"/>
              </a:rPr>
              <a:t>🧍‍♂️ Moderazione neutrale: il facilitatore guida il dialogo senza insegnare.</a:t>
            </a:r>
          </a:p>
          <a:p>
            <a:pPr algn="ctr" marL="604523" indent="-302261" lvl="1">
              <a:lnSpc>
                <a:spcPts val="3920"/>
              </a:lnSpc>
              <a:buFont typeface="Arial"/>
              <a:buChar char="•"/>
            </a:pPr>
            <a:r>
              <a:rPr lang="en-US" sz="2800">
                <a:solidFill>
                  <a:srgbClr val="000000"/>
                </a:solidFill>
                <a:latin typeface="Canva Sans"/>
                <a:ea typeface="Canva Sans"/>
                <a:cs typeface="Canva Sans"/>
                <a:sym typeface="Canva Sans"/>
              </a:rPr>
              <a:t>📊 Raccolta di dati qualitativi: utile per analisi di bisogni, opinioni, ostacoli.</a:t>
            </a:r>
          </a:p>
          <a:p>
            <a:pPr algn="ctr">
              <a:lnSpc>
                <a:spcPts val="2660"/>
              </a:lnSpc>
            </a:pPr>
          </a:p>
        </p:txBody>
      </p:sp>
      <p:sp>
        <p:nvSpPr>
          <p:cNvPr name="TextBox 5" id="5"/>
          <p:cNvSpPr txBox="true"/>
          <p:nvPr/>
        </p:nvSpPr>
        <p:spPr>
          <a:xfrm rot="0">
            <a:off x="10067602" y="2792388"/>
            <a:ext cx="7551848" cy="7512685"/>
          </a:xfrm>
          <a:prstGeom prst="rect">
            <a:avLst/>
          </a:prstGeom>
        </p:spPr>
        <p:txBody>
          <a:bodyPr anchor="t" rtlCol="false" tIns="0" lIns="0" bIns="0" rIns="0">
            <a:spAutoFit/>
          </a:bodyPr>
          <a:lstStyle/>
          <a:p>
            <a:pPr algn="ctr">
              <a:lnSpc>
                <a:spcPts val="3920"/>
              </a:lnSpc>
            </a:pPr>
            <a:r>
              <a:rPr lang="en-US" sz="2800">
                <a:solidFill>
                  <a:srgbClr val="000000"/>
                </a:solidFill>
                <a:latin typeface="Canva Sans"/>
                <a:ea typeface="Canva Sans"/>
                <a:cs typeface="Canva Sans"/>
                <a:sym typeface="Canva Sans"/>
              </a:rPr>
              <a:t>Obiettivo: Trasmettere conoscenze, sviluppare competenze, rafforzare pratiche.</a:t>
            </a:r>
          </a:p>
          <a:p>
            <a:pPr algn="ctr">
              <a:lnSpc>
                <a:spcPts val="3920"/>
              </a:lnSpc>
            </a:pPr>
            <a:r>
              <a:rPr lang="en-US" sz="2800">
                <a:solidFill>
                  <a:srgbClr val="000000"/>
                </a:solidFill>
                <a:latin typeface="Canva Sans"/>
                <a:ea typeface="Canva Sans"/>
                <a:cs typeface="Canva Sans"/>
                <a:sym typeface="Canva Sans"/>
              </a:rPr>
              <a:t>Caratteristiche principali:</a:t>
            </a:r>
          </a:p>
          <a:p>
            <a:pPr algn="ctr" marL="604523" indent="-302261" lvl="1">
              <a:lnSpc>
                <a:spcPts val="3920"/>
              </a:lnSpc>
              <a:buFont typeface="Arial"/>
              <a:buChar char="•"/>
            </a:pPr>
            <a:r>
              <a:rPr lang="en-US" sz="2800">
                <a:solidFill>
                  <a:srgbClr val="000000"/>
                </a:solidFill>
                <a:latin typeface="Canva Sans"/>
                <a:ea typeface="Canva Sans"/>
                <a:cs typeface="Canva Sans"/>
                <a:sym typeface="Canva Sans"/>
              </a:rPr>
              <a:t>📚 Contenuti strutturati: basati su obiettivi formativi predefiniti.</a:t>
            </a:r>
          </a:p>
          <a:p>
            <a:pPr algn="ctr" marL="604523" indent="-302261" lvl="1">
              <a:lnSpc>
                <a:spcPts val="3920"/>
              </a:lnSpc>
              <a:buFont typeface="Arial"/>
              <a:buChar char="•"/>
            </a:pPr>
            <a:r>
              <a:rPr lang="en-US" sz="2800">
                <a:solidFill>
                  <a:srgbClr val="000000"/>
                </a:solidFill>
                <a:latin typeface="Canva Sans"/>
                <a:ea typeface="Canva Sans"/>
                <a:cs typeface="Canva Sans"/>
                <a:sym typeface="Canva Sans"/>
              </a:rPr>
              <a:t>🧠 </a:t>
            </a:r>
            <a:r>
              <a:rPr lang="en-US" sz="2800">
                <a:solidFill>
                  <a:srgbClr val="000000"/>
                </a:solidFill>
                <a:latin typeface="Canva Sans"/>
                <a:ea typeface="Canva Sans"/>
                <a:cs typeface="Canva Sans"/>
                <a:sym typeface="Canva Sans"/>
              </a:rPr>
              <a:t>Approccio didattico: il formatore trasmette sapere teorico e pratico.</a:t>
            </a:r>
          </a:p>
          <a:p>
            <a:pPr algn="ctr" marL="604523" indent="-302261" lvl="1">
              <a:lnSpc>
                <a:spcPts val="3920"/>
              </a:lnSpc>
              <a:buFont typeface="Arial"/>
              <a:buChar char="•"/>
            </a:pPr>
            <a:r>
              <a:rPr lang="en-US" sz="2800">
                <a:solidFill>
                  <a:srgbClr val="000000"/>
                </a:solidFill>
                <a:latin typeface="Canva Sans"/>
                <a:ea typeface="Canva Sans"/>
                <a:cs typeface="Canva Sans"/>
                <a:sym typeface="Canva Sans"/>
              </a:rPr>
              <a:t>✅ Competenze misurabili: si punta a cambiamenti osservabili nei partecipanti.</a:t>
            </a:r>
          </a:p>
          <a:p>
            <a:pPr algn="ctr" marL="604523" indent="-302261" lvl="1">
              <a:lnSpc>
                <a:spcPts val="3920"/>
              </a:lnSpc>
              <a:buFont typeface="Arial"/>
              <a:buChar char="•"/>
            </a:pPr>
            <a:r>
              <a:rPr lang="en-US" sz="2800">
                <a:solidFill>
                  <a:srgbClr val="000000"/>
                </a:solidFill>
                <a:latin typeface="Canva Sans"/>
                <a:ea typeface="Canva Sans"/>
                <a:cs typeface="Canva Sans"/>
                <a:sym typeface="Canva Sans"/>
              </a:rPr>
              <a:t>👩‍🏫 Ruolo attivo del formatore: guida, spiega, stimola l’apprendimento.</a:t>
            </a:r>
          </a:p>
          <a:p>
            <a:pPr algn="ctr" marL="604523" indent="-302261" lvl="1">
              <a:lnSpc>
                <a:spcPts val="3920"/>
              </a:lnSpc>
              <a:buFont typeface="Arial"/>
              <a:buChar char="•"/>
            </a:pPr>
            <a:r>
              <a:rPr lang="en-US" sz="2800">
                <a:solidFill>
                  <a:srgbClr val="000000"/>
                </a:solidFill>
                <a:latin typeface="Canva Sans"/>
                <a:ea typeface="Canva Sans"/>
                <a:cs typeface="Canva Sans"/>
                <a:sym typeface="Canva Sans"/>
              </a:rPr>
              <a:t>🛠️ Attività pratiche e riflessive: simulazioni, esercitazioni, casi studio.</a:t>
            </a:r>
          </a:p>
          <a:p>
            <a:pPr algn="ctr">
              <a:lnSpc>
                <a:spcPts val="4759"/>
              </a:lnSpc>
            </a:pPr>
          </a:p>
        </p:txBody>
      </p:sp>
      <p:sp>
        <p:nvSpPr>
          <p:cNvPr name="TextBox 6" id="6"/>
          <p:cNvSpPr txBox="true"/>
          <p:nvPr/>
        </p:nvSpPr>
        <p:spPr>
          <a:xfrm rot="0">
            <a:off x="-732224" y="1710843"/>
            <a:ext cx="10164604" cy="828027"/>
          </a:xfrm>
          <a:prstGeom prst="rect">
            <a:avLst/>
          </a:prstGeom>
        </p:spPr>
        <p:txBody>
          <a:bodyPr anchor="t" rtlCol="false" tIns="0" lIns="0" bIns="0" rIns="0">
            <a:spAutoFit/>
          </a:bodyPr>
          <a:lstStyle/>
          <a:p>
            <a:pPr algn="ctr">
              <a:lnSpc>
                <a:spcPts val="6860"/>
              </a:lnSpc>
            </a:pPr>
            <a:r>
              <a:rPr lang="en-US" sz="4900" b="true">
                <a:solidFill>
                  <a:srgbClr val="000000"/>
                </a:solidFill>
                <a:latin typeface="Canva Sans Bold"/>
                <a:ea typeface="Canva Sans Bold"/>
                <a:cs typeface="Canva Sans Bold"/>
                <a:sym typeface="Canva Sans Bold"/>
              </a:rPr>
              <a:t>FOCUS GROUP</a:t>
            </a:r>
          </a:p>
        </p:txBody>
      </p:sp>
      <p:sp>
        <p:nvSpPr>
          <p:cNvPr name="TextBox 7" id="7"/>
          <p:cNvSpPr txBox="true"/>
          <p:nvPr/>
        </p:nvSpPr>
        <p:spPr>
          <a:xfrm rot="0">
            <a:off x="8761224" y="1710843"/>
            <a:ext cx="10164604" cy="828027"/>
          </a:xfrm>
          <a:prstGeom prst="rect">
            <a:avLst/>
          </a:prstGeom>
        </p:spPr>
        <p:txBody>
          <a:bodyPr anchor="t" rtlCol="false" tIns="0" lIns="0" bIns="0" rIns="0">
            <a:spAutoFit/>
          </a:bodyPr>
          <a:lstStyle/>
          <a:p>
            <a:pPr algn="ctr">
              <a:lnSpc>
                <a:spcPts val="6860"/>
              </a:lnSpc>
            </a:pPr>
            <a:r>
              <a:rPr lang="en-US" sz="4900" b="true">
                <a:solidFill>
                  <a:srgbClr val="000000"/>
                </a:solidFill>
                <a:latin typeface="Canva Sans Bold"/>
                <a:ea typeface="Canva Sans Bold"/>
                <a:cs typeface="Canva Sans Bold"/>
                <a:sym typeface="Canva Sans Bold"/>
              </a:rPr>
              <a:t>FORMAZIONE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DAGswPtpgTE</dc:identifier>
  <dcterms:modified xsi:type="dcterms:W3CDTF">2011-08-01T06:04:30Z</dcterms:modified>
  <cp:revision>1</cp:revision>
  <dc:title>Focus group :Open group capacity building Program&amp; Piloting</dc:title>
</cp:coreProperties>
</file>