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10287000" cx="18288000"/>
  <p:notesSz cx="6858000" cy="9144000"/>
  <p:embeddedFontLst>
    <p:embeddedFont>
      <p:font typeface="Roboto"/>
      <p:bold r:id="rId33"/>
      <p:boldItalic r:id="rId34"/>
    </p:embeddedFont>
    <p:embeddedFont>
      <p:font typeface="Nuni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9" roundtripDataSignature="AMtx7mhzKzffISJ6Cv545zh5UheL4N5s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036E89-BC9E-4BF6-A8B3-A71CBDF60551}">
  <a:tblStyle styleId="{5B036E89-BC9E-4BF6-A8B3-A71CBDF6055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Nunito-italic.fntdata"/><Relationship Id="rId14" Type="http://schemas.openxmlformats.org/officeDocument/2006/relationships/slide" Target="slides/slide8.xml"/><Relationship Id="rId36" Type="http://schemas.openxmlformats.org/officeDocument/2006/relationships/font" Target="fonts/Nunito-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Nuni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07" name="Google Shape;307;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08" name="Google Shape;308;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310" name="Google Shape;310;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11" name="Google Shape;311;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27" name="Google Shape;327;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28" name="Google Shape;328;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31" name="Google Shape;331;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47" name="Google Shape;347;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48" name="Google Shape;348;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350" name="Google Shape;350;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51" name="Google Shape;351;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67" name="Google Shape;367;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68" name="Google Shape;368;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370" name="Google Shape;370;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71" name="Google Shape;371;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84" name="Google Shape;384;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85" name="Google Shape;385;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88" name="Google Shape;388;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05" name="Google Shape;405;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06" name="Google Shape;406;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408" name="Google Shape;408;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09" name="Google Shape;409;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26" name="Google Shape;426;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27" name="Google Shape;427;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429" name="Google Shape;429;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30" name="Google Shape;430;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47" name="Google Shape;447;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48" name="Google Shape;448;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51" name="Google Shape;451;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89" name="Google Shape;489;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90" name="Google Shape;490;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492" name="Google Shape;492;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93" name="Google Shape;493;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05" name="Google Shape;505;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06" name="Google Shape;506;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09" name="Google Shape;509;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31" name="Google Shape;531;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32" name="Google Shape;532;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35" name="Google Shape;535;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57" name="Google Shape;557;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58" name="Google Shape;558;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61" name="Google Shape;561;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79" name="Google Shape;579;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80" name="Google Shape;580;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83" name="Google Shape;583;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01" name="Google Shape;601;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02" name="Google Shape;602;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604" name="Google Shape;604;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05" name="Google Shape;605;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24" name="Google Shape;624;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25" name="Google Shape;625;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627" name="Google Shape;627;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28" name="Google Shape;628;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48" name="Google Shape;648;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49" name="Google Shape;649;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651" name="Google Shape;651;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52" name="Google Shape;652;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69" name="Google Shape;669;p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70" name="Google Shape;670;p2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73" name="Google Shape;673;p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5" name="Google Shape;145;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6" name="Google Shape;146;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148" name="Google Shape;148;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9" name="Google Shape;149;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5" name="Google Shape;165;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6" name="Google Shape;166;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9" name="Google Shape;169;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7" name="Google Shape;207;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8" name="Google Shape;208;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10" name="Google Shape;210;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1" name="Google Shape;211;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7" name="Google Shape;227;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8" name="Google Shape;228;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30" name="Google Shape;230;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1" name="Google Shape;231;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7" name="Google Shape;247;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8" name="Google Shape;248;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50" name="Google Shape;250;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1" name="Google Shape;251;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7" name="Google Shape;267;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8" name="Google Shape;268;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70" name="Google Shape;270;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1" name="Google Shape;271;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87" name="Google Shape;287;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88" name="Google Shape;288;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90" name="Google Shape;290;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91" name="Google Shape;291;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6"/>
          <p:cNvSpPr/>
          <p:nvPr>
            <p:ph idx="2" type="pic"/>
          </p:nvPr>
        </p:nvSpPr>
        <p:spPr>
          <a:xfrm>
            <a:off x="1792288" y="612775"/>
            <a:ext cx="5486400" cy="4114800"/>
          </a:xfrm>
          <a:prstGeom prst="rect">
            <a:avLst/>
          </a:prstGeom>
          <a:noFill/>
          <a:ln>
            <a:noFill/>
          </a:ln>
        </p:spPr>
      </p:sp>
      <p:sp>
        <p:nvSpPr>
          <p:cNvPr id="68" name="Google Shape;68;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8.jpg"/><Relationship Id="rId7"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29.jpg"/><Relationship Id="rId13" Type="http://schemas.openxmlformats.org/officeDocument/2006/relationships/image" Target="../media/image30.png"/><Relationship Id="rId12"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36.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34.png"/><Relationship Id="rId8"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p:nvPr/>
        </p:nvSpPr>
        <p:spPr>
          <a:xfrm>
            <a:off x="429298"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93" name="Google Shape;93;p1"/>
          <p:cNvGrpSpPr/>
          <p:nvPr/>
        </p:nvGrpSpPr>
        <p:grpSpPr>
          <a:xfrm>
            <a:off x="189945" y="6764147"/>
            <a:ext cx="16676708" cy="1947213"/>
            <a:chOff x="0" y="-114300"/>
            <a:chExt cx="22235610" cy="2596284"/>
          </a:xfrm>
        </p:grpSpPr>
        <p:sp>
          <p:nvSpPr>
            <p:cNvPr id="94" name="Google Shape;94;p1"/>
            <p:cNvSpPr/>
            <p:nvPr/>
          </p:nvSpPr>
          <p:spPr>
            <a:xfrm>
              <a:off x="0" y="0"/>
              <a:ext cx="22235610" cy="2481984"/>
            </a:xfrm>
            <a:custGeom>
              <a:rect b="b" l="l" r="r" t="t"/>
              <a:pathLst>
                <a:path extrusionOk="0" h="2481984" w="22235610">
                  <a:moveTo>
                    <a:pt x="0" y="0"/>
                  </a:moveTo>
                  <a:lnTo>
                    <a:pt x="22235610" y="0"/>
                  </a:lnTo>
                  <a:lnTo>
                    <a:pt x="22235610" y="2481984"/>
                  </a:lnTo>
                  <a:lnTo>
                    <a:pt x="0" y="2481984"/>
                  </a:lnTo>
                  <a:close/>
                </a:path>
              </a:pathLst>
            </a:custGeom>
            <a:solidFill>
              <a:srgbClr val="000000">
                <a:alpha val="0"/>
              </a:srgbClr>
            </a:solidFill>
            <a:ln>
              <a:noFill/>
            </a:ln>
          </p:spPr>
        </p:sp>
        <p:sp>
          <p:nvSpPr>
            <p:cNvPr id="95" name="Google Shape;95;p1"/>
            <p:cNvSpPr txBox="1"/>
            <p:nvPr/>
          </p:nvSpPr>
          <p:spPr>
            <a:xfrm>
              <a:off x="0" y="-114300"/>
              <a:ext cx="22235610" cy="259628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5300" u="none" cap="none" strike="noStrike">
                  <a:solidFill>
                    <a:srgbClr val="282829"/>
                  </a:solidFill>
                  <a:latin typeface="Calibri"/>
                  <a:ea typeface="Calibri"/>
                  <a:cs typeface="Calibri"/>
                  <a:sym typeface="Calibri"/>
                </a:rPr>
                <a:t> Organising Inclusive Events</a:t>
              </a:r>
              <a:endParaRPr/>
            </a:p>
            <a:p>
              <a:pPr indent="0" lvl="0" marL="0" marR="0" rtl="0" algn="l">
                <a:lnSpc>
                  <a:spcPct val="120000"/>
                </a:lnSpc>
                <a:spcBef>
                  <a:spcPts val="0"/>
                </a:spcBef>
                <a:spcAft>
                  <a:spcPts val="0"/>
                </a:spcAft>
                <a:buNone/>
              </a:pPr>
              <a:r>
                <a:rPr b="1" i="0" lang="en-US" sz="5300" u="none" cap="none" strike="noStrike">
                  <a:solidFill>
                    <a:srgbClr val="282829"/>
                  </a:solidFill>
                  <a:latin typeface="Calibri"/>
                  <a:ea typeface="Calibri"/>
                  <a:cs typeface="Calibri"/>
                  <a:sym typeface="Calibri"/>
                </a:rPr>
                <a:t> Developed by: CARDET and KOKEN</a:t>
              </a:r>
              <a:endParaRPr/>
            </a:p>
          </p:txBody>
        </p:sp>
      </p:grpSp>
      <p:sp>
        <p:nvSpPr>
          <p:cNvPr id="96" name="Google Shape;96;p1"/>
          <p:cNvSpPr/>
          <p:nvPr/>
        </p:nvSpPr>
        <p:spPr>
          <a:xfrm>
            <a:off x="15785948" y="5382814"/>
            <a:ext cx="6412596" cy="652539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6635187" y="495920"/>
            <a:ext cx="5017626" cy="5017626"/>
          </a:xfrm>
          <a:custGeom>
            <a:rect b="b" l="l" r="r" t="t"/>
            <a:pathLst>
              <a:path extrusionOk="0" h="5017626" w="5017626">
                <a:moveTo>
                  <a:pt x="0" y="0"/>
                </a:moveTo>
                <a:lnTo>
                  <a:pt x="5017626" y="0"/>
                </a:lnTo>
                <a:lnTo>
                  <a:pt x="5017626" y="5017626"/>
                </a:lnTo>
                <a:lnTo>
                  <a:pt x="0" y="5017626"/>
                </a:lnTo>
                <a:lnTo>
                  <a:pt x="0" y="0"/>
                </a:lnTo>
                <a:close/>
              </a:path>
            </a:pathLst>
          </a:custGeom>
          <a:blipFill rotWithShape="1">
            <a:blip r:embed="rId4">
              <a:alphaModFix/>
            </a:blip>
            <a:stretch>
              <a:fillRect b="0" l="0" r="0" t="0"/>
            </a:stretch>
          </a:blipFill>
          <a:ln>
            <a:noFill/>
          </a:ln>
        </p:spPr>
      </p:sp>
      <p:sp>
        <p:nvSpPr>
          <p:cNvPr id="98" name="Google Shape;98;p1"/>
          <p:cNvSpPr/>
          <p:nvPr/>
        </p:nvSpPr>
        <p:spPr>
          <a:xfrm>
            <a:off x="14255619" y="7115319"/>
            <a:ext cx="3264113" cy="5144018"/>
          </a:xfrm>
          <a:custGeom>
            <a:rect b="b" l="l" r="r" t="t"/>
            <a:pathLst>
              <a:path extrusionOk="0" h="5144018" w="3264113">
                <a:moveTo>
                  <a:pt x="0" y="0"/>
                </a:moveTo>
                <a:lnTo>
                  <a:pt x="3264113" y="0"/>
                </a:lnTo>
                <a:lnTo>
                  <a:pt x="3264113" y="5144018"/>
                </a:lnTo>
                <a:lnTo>
                  <a:pt x="0" y="5144018"/>
                </a:lnTo>
                <a:lnTo>
                  <a:pt x="0" y="0"/>
                </a:lnTo>
                <a:close/>
              </a:path>
            </a:pathLst>
          </a:custGeom>
          <a:blipFill rotWithShape="1">
            <a:blip r:embed="rId5">
              <a:alphaModFix/>
            </a:blip>
            <a:stretch>
              <a:fillRect b="0" l="0" r="0" t="0"/>
            </a:stretch>
          </a:blipFill>
          <a:ln>
            <a:noFill/>
          </a:ln>
        </p:spPr>
      </p:sp>
      <p:sp>
        <p:nvSpPr>
          <p:cNvPr id="99" name="Google Shape;99;p1"/>
          <p:cNvSpPr/>
          <p:nvPr/>
        </p:nvSpPr>
        <p:spPr>
          <a:xfrm>
            <a:off x="-3567911" y="-1918835"/>
            <a:ext cx="6412596" cy="652539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rot="10800000">
            <a:off x="1212625" y="-1543309"/>
            <a:ext cx="3264113" cy="5144018"/>
          </a:xfrm>
          <a:custGeom>
            <a:rect b="b" l="l" r="r" t="t"/>
            <a:pathLst>
              <a:path extrusionOk="0" h="5144018" w="3264113">
                <a:moveTo>
                  <a:pt x="0" y="0"/>
                </a:moveTo>
                <a:lnTo>
                  <a:pt x="3264113" y="0"/>
                </a:lnTo>
                <a:lnTo>
                  <a:pt x="3264113" y="5144018"/>
                </a:lnTo>
                <a:lnTo>
                  <a:pt x="0" y="5144018"/>
                </a:lnTo>
                <a:lnTo>
                  <a:pt x="0" y="0"/>
                </a:lnTo>
                <a:close/>
              </a:path>
            </a:pathLst>
          </a:custGeom>
          <a:blipFill rotWithShape="1">
            <a:blip r:embed="rId6">
              <a:alphaModFix/>
            </a:blip>
            <a:stretch>
              <a:fillRect b="0" l="0" r="0" t="0"/>
            </a:stretch>
          </a:blipFill>
          <a:ln>
            <a:noFill/>
          </a:ln>
        </p:spPr>
      </p:sp>
      <p:sp>
        <p:nvSpPr>
          <p:cNvPr id="101" name="Google Shape;101;p1"/>
          <p:cNvSpPr/>
          <p:nvPr/>
        </p:nvSpPr>
        <p:spPr>
          <a:xfrm>
            <a:off x="4331599" y="937077"/>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3831208" y="1697248"/>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2340375" y="1697248"/>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2340375" y="2840090"/>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1625224" y="256606"/>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1212625" y="2303423"/>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1390045" y="1224184"/>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4066386" y="2720433"/>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3362361" y="495920"/>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14138030" y="9567671"/>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14489510" y="8166861"/>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14915541" y="8847536"/>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16080892" y="8509792"/>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16080892" y="7306673"/>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17402143" y="8847536"/>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16631474" y="9328357"/>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15150719" y="10047686"/>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 name="Google Shape;118;p1"/>
          <p:cNvGrpSpPr/>
          <p:nvPr/>
        </p:nvGrpSpPr>
        <p:grpSpPr>
          <a:xfrm>
            <a:off x="-45234" y="5656971"/>
            <a:ext cx="15831182" cy="1363098"/>
            <a:chOff x="0" y="-133350"/>
            <a:chExt cx="21108242" cy="1817465"/>
          </a:xfrm>
        </p:grpSpPr>
        <p:sp>
          <p:nvSpPr>
            <p:cNvPr id="119" name="Google Shape;119;p1"/>
            <p:cNvSpPr/>
            <p:nvPr/>
          </p:nvSpPr>
          <p:spPr>
            <a:xfrm>
              <a:off x="0" y="0"/>
              <a:ext cx="21108242" cy="1684115"/>
            </a:xfrm>
            <a:custGeom>
              <a:rect b="b" l="l" r="r" t="t"/>
              <a:pathLst>
                <a:path extrusionOk="0" h="1684115" w="21108242">
                  <a:moveTo>
                    <a:pt x="0" y="0"/>
                  </a:moveTo>
                  <a:lnTo>
                    <a:pt x="21108242" y="0"/>
                  </a:lnTo>
                  <a:lnTo>
                    <a:pt x="21108242" y="1684115"/>
                  </a:lnTo>
                  <a:lnTo>
                    <a:pt x="0" y="1684115"/>
                  </a:lnTo>
                  <a:close/>
                </a:path>
              </a:pathLst>
            </a:custGeom>
            <a:solidFill>
              <a:srgbClr val="000000">
                <a:alpha val="0"/>
              </a:srgbClr>
            </a:solidFill>
            <a:ln>
              <a:noFill/>
            </a:ln>
          </p:spPr>
        </p:sp>
        <p:sp>
          <p:nvSpPr>
            <p:cNvPr id="120" name="Google Shape;120;p1"/>
            <p:cNvSpPr txBox="1"/>
            <p:nvPr/>
          </p:nvSpPr>
          <p:spPr>
            <a:xfrm>
              <a:off x="0" y="-133350"/>
              <a:ext cx="21108242" cy="1817465"/>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b="1" i="0" lang="en-US" sz="6300" u="none" cap="none" strike="noStrike">
                  <a:solidFill>
                    <a:srgbClr val="282829"/>
                  </a:solidFill>
                  <a:latin typeface="Calibri"/>
                  <a:ea typeface="Calibri"/>
                  <a:cs typeface="Calibri"/>
                  <a:sym typeface="Calibri"/>
                </a:rPr>
                <a:t>Capacity Building Program for Youth Workers</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0"/>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314" name="Google Shape;314;p10"/>
          <p:cNvGrpSpPr/>
          <p:nvPr/>
        </p:nvGrpSpPr>
        <p:grpSpPr>
          <a:xfrm>
            <a:off x="1350462" y="3193333"/>
            <a:ext cx="15587076" cy="3257243"/>
            <a:chOff x="0" y="-228600"/>
            <a:chExt cx="25148099" cy="5255216"/>
          </a:xfrm>
        </p:grpSpPr>
        <p:sp>
          <p:nvSpPr>
            <p:cNvPr id="315" name="Google Shape;315;p10"/>
            <p:cNvSpPr/>
            <p:nvPr/>
          </p:nvSpPr>
          <p:spPr>
            <a:xfrm>
              <a:off x="0" y="0"/>
              <a:ext cx="25148099" cy="5026616"/>
            </a:xfrm>
            <a:custGeom>
              <a:rect b="b" l="l" r="r" t="t"/>
              <a:pathLst>
                <a:path extrusionOk="0" h="5026616" w="25148099">
                  <a:moveTo>
                    <a:pt x="0" y="0"/>
                  </a:moveTo>
                  <a:lnTo>
                    <a:pt x="25148099" y="0"/>
                  </a:lnTo>
                  <a:lnTo>
                    <a:pt x="25148099" y="5026616"/>
                  </a:lnTo>
                  <a:lnTo>
                    <a:pt x="0" y="5026616"/>
                  </a:lnTo>
                  <a:close/>
                </a:path>
              </a:pathLst>
            </a:custGeom>
            <a:solidFill>
              <a:srgbClr val="000000">
                <a:alpha val="0"/>
              </a:srgbClr>
            </a:solidFill>
            <a:ln>
              <a:noFill/>
            </a:ln>
          </p:spPr>
        </p:sp>
        <p:sp>
          <p:nvSpPr>
            <p:cNvPr id="316" name="Google Shape;316;p10"/>
            <p:cNvSpPr txBox="1"/>
            <p:nvPr/>
          </p:nvSpPr>
          <p:spPr>
            <a:xfrm>
              <a:off x="0" y="-228600"/>
              <a:ext cx="25148099" cy="5255216"/>
            </a:xfrm>
            <a:prstGeom prst="rect">
              <a:avLst/>
            </a:prstGeom>
            <a:noFill/>
            <a:ln>
              <a:noFill/>
            </a:ln>
          </p:spPr>
          <p:txBody>
            <a:bodyPr anchorCtr="0" anchor="t" bIns="0" lIns="0" spcFirstLastPara="1" rIns="0" wrap="square" tIns="0">
              <a:noAutofit/>
            </a:bodyPr>
            <a:lstStyle/>
            <a:p>
              <a:pPr indent="0" lvl="0" marL="0" marR="0" rtl="0" algn="just">
                <a:lnSpc>
                  <a:spcPct val="180028"/>
                </a:lnSpc>
                <a:spcBef>
                  <a:spcPts val="0"/>
                </a:spcBef>
                <a:spcAft>
                  <a:spcPts val="0"/>
                </a:spcAft>
                <a:buNone/>
              </a:pPr>
              <a:r>
                <a:rPr b="1" i="0" lang="en-US" sz="2799" u="none" cap="none" strike="noStrike">
                  <a:solidFill>
                    <a:srgbClr val="161615"/>
                  </a:solidFill>
                  <a:latin typeface="Calibri"/>
                  <a:ea typeface="Calibri"/>
                  <a:cs typeface="Calibri"/>
                  <a:sym typeface="Calibri"/>
                </a:rPr>
                <a:t>4. Create Safe, Calm, and Flexible Event Spaces</a:t>
              </a:r>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p:txBody>
        </p:sp>
      </p:grpSp>
      <p:grpSp>
        <p:nvGrpSpPr>
          <p:cNvPr id="317" name="Google Shape;317;p10"/>
          <p:cNvGrpSpPr/>
          <p:nvPr/>
        </p:nvGrpSpPr>
        <p:grpSpPr>
          <a:xfrm>
            <a:off x="1393503" y="2048552"/>
            <a:ext cx="10795406" cy="686396"/>
            <a:chOff x="0" y="-57150"/>
            <a:chExt cx="14393875" cy="915194"/>
          </a:xfrm>
        </p:grpSpPr>
        <p:sp>
          <p:nvSpPr>
            <p:cNvPr id="318" name="Google Shape;318;p10"/>
            <p:cNvSpPr/>
            <p:nvPr/>
          </p:nvSpPr>
          <p:spPr>
            <a:xfrm>
              <a:off x="0" y="0"/>
              <a:ext cx="14393875" cy="858044"/>
            </a:xfrm>
            <a:custGeom>
              <a:rect b="b" l="l" r="r" t="t"/>
              <a:pathLst>
                <a:path extrusionOk="0" h="858044" w="14393875">
                  <a:moveTo>
                    <a:pt x="0" y="0"/>
                  </a:moveTo>
                  <a:lnTo>
                    <a:pt x="14393875" y="0"/>
                  </a:lnTo>
                  <a:lnTo>
                    <a:pt x="14393875" y="858044"/>
                  </a:lnTo>
                  <a:lnTo>
                    <a:pt x="0" y="858044"/>
                  </a:lnTo>
                  <a:close/>
                </a:path>
              </a:pathLst>
            </a:custGeom>
            <a:solidFill>
              <a:srgbClr val="000000">
                <a:alpha val="0"/>
              </a:srgbClr>
            </a:solidFill>
            <a:ln>
              <a:noFill/>
            </a:ln>
          </p:spPr>
        </p:sp>
        <p:sp>
          <p:nvSpPr>
            <p:cNvPr id="319" name="Google Shape;319;p10"/>
            <p:cNvSpPr txBox="1"/>
            <p:nvPr/>
          </p:nvSpPr>
          <p:spPr>
            <a:xfrm>
              <a:off x="0" y="-57150"/>
              <a:ext cx="14393875" cy="91519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3200" u="none" cap="none" strike="noStrike">
                  <a:solidFill>
                    <a:srgbClr val="282121"/>
                  </a:solidFill>
                  <a:latin typeface="Calibri"/>
                  <a:ea typeface="Calibri"/>
                  <a:cs typeface="Calibri"/>
                  <a:sym typeface="Calibri"/>
                </a:rPr>
                <a:t>How to create an environment that welcomes diverse needs</a:t>
              </a:r>
              <a:endParaRPr/>
            </a:p>
          </p:txBody>
        </p:sp>
      </p:grpSp>
      <p:sp>
        <p:nvSpPr>
          <p:cNvPr id="320" name="Google Shape;320;p10"/>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321" name="Google Shape;321;p10"/>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322" name="Google Shape;322;p10"/>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323" name="Google Shape;323;p10"/>
          <p:cNvSpPr/>
          <p:nvPr/>
        </p:nvSpPr>
        <p:spPr>
          <a:xfrm>
            <a:off x="10582252" y="4022376"/>
            <a:ext cx="7156807" cy="3422255"/>
          </a:xfrm>
          <a:custGeom>
            <a:rect b="b" l="l" r="r" t="t"/>
            <a:pathLst>
              <a:path extrusionOk="0" h="3422255" w="7156807">
                <a:moveTo>
                  <a:pt x="0" y="0"/>
                </a:moveTo>
                <a:lnTo>
                  <a:pt x="7156807" y="0"/>
                </a:lnTo>
                <a:lnTo>
                  <a:pt x="7156807" y="3422255"/>
                </a:lnTo>
                <a:lnTo>
                  <a:pt x="0" y="3422255"/>
                </a:lnTo>
                <a:lnTo>
                  <a:pt x="0" y="0"/>
                </a:lnTo>
                <a:close/>
              </a:path>
            </a:pathLst>
          </a:custGeom>
          <a:blipFill rotWithShape="1">
            <a:blip r:embed="rId6">
              <a:alphaModFix/>
            </a:blip>
            <a:stretch>
              <a:fillRect b="0" l="0" r="0" t="0"/>
            </a:stretch>
          </a:blipFill>
          <a:ln>
            <a:noFill/>
          </a:ln>
        </p:spPr>
      </p:sp>
      <p:sp>
        <p:nvSpPr>
          <p:cNvPr id="324" name="Google Shape;324;p10"/>
          <p:cNvSpPr txBox="1"/>
          <p:nvPr/>
        </p:nvSpPr>
        <p:spPr>
          <a:xfrm>
            <a:off x="1258443" y="4082054"/>
            <a:ext cx="8642544" cy="4573905"/>
          </a:xfrm>
          <a:prstGeom prst="rect">
            <a:avLst/>
          </a:prstGeom>
          <a:noFill/>
          <a:ln>
            <a:noFill/>
          </a:ln>
        </p:spPr>
        <p:txBody>
          <a:bodyPr anchorCtr="0" anchor="t" bIns="0" lIns="0" spcFirstLastPara="1" rIns="0" wrap="square" tIns="0">
            <a:spAutoFit/>
          </a:bodyPr>
          <a:lstStyle/>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Offer quiet rooms for breaks or overload</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Keep schedules predictable and share them in advance</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Use clear signs and labels to help people navigate the space</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Let participants choose how and when to join in</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p:nvPr/>
        </p:nvSpPr>
        <p:spPr>
          <a:xfrm>
            <a:off x="590243"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sp>
        <p:nvSpPr>
          <p:cNvPr id="334" name="Google Shape;334;p11"/>
          <p:cNvSpPr/>
          <p:nvPr/>
        </p:nvSpPr>
        <p:spPr>
          <a:xfrm>
            <a:off x="13638412" y="14288"/>
            <a:ext cx="4649551" cy="10287000"/>
          </a:xfrm>
          <a:custGeom>
            <a:rect b="b" l="l" r="r" t="t"/>
            <a:pathLst>
              <a:path extrusionOk="0" h="13716000" w="6199401">
                <a:moveTo>
                  <a:pt x="0" y="0"/>
                </a:moveTo>
                <a:lnTo>
                  <a:pt x="6199401" y="0"/>
                </a:lnTo>
                <a:lnTo>
                  <a:pt x="6199401" y="13716000"/>
                </a:lnTo>
                <a:lnTo>
                  <a:pt x="0" y="13716000"/>
                </a:lnTo>
                <a:close/>
              </a:path>
            </a:pathLst>
          </a:custGeom>
          <a:solidFill>
            <a:srgbClr val="49B381"/>
          </a:solidFill>
          <a:ln>
            <a:noFill/>
          </a:ln>
        </p:spPr>
      </p:sp>
      <p:grpSp>
        <p:nvGrpSpPr>
          <p:cNvPr id="335" name="Google Shape;335;p11"/>
          <p:cNvGrpSpPr/>
          <p:nvPr/>
        </p:nvGrpSpPr>
        <p:grpSpPr>
          <a:xfrm>
            <a:off x="2357631" y="907257"/>
            <a:ext cx="13048533" cy="2029444"/>
            <a:chOff x="0" y="-85725"/>
            <a:chExt cx="17398044" cy="2705925"/>
          </a:xfrm>
        </p:grpSpPr>
        <p:sp>
          <p:nvSpPr>
            <p:cNvPr id="336" name="Google Shape;336;p11"/>
            <p:cNvSpPr/>
            <p:nvPr/>
          </p:nvSpPr>
          <p:spPr>
            <a:xfrm>
              <a:off x="0" y="0"/>
              <a:ext cx="17398043" cy="2620200"/>
            </a:xfrm>
            <a:custGeom>
              <a:rect b="b" l="l" r="r" t="t"/>
              <a:pathLst>
                <a:path extrusionOk="0" h="2620200" w="17398043">
                  <a:moveTo>
                    <a:pt x="0" y="0"/>
                  </a:moveTo>
                  <a:lnTo>
                    <a:pt x="17398043" y="0"/>
                  </a:lnTo>
                  <a:lnTo>
                    <a:pt x="17398043" y="2620200"/>
                  </a:lnTo>
                  <a:lnTo>
                    <a:pt x="0" y="2620200"/>
                  </a:lnTo>
                  <a:close/>
                </a:path>
              </a:pathLst>
            </a:custGeom>
            <a:solidFill>
              <a:srgbClr val="000000">
                <a:alpha val="0"/>
              </a:srgbClr>
            </a:solidFill>
            <a:ln>
              <a:noFill/>
            </a:ln>
          </p:spPr>
        </p:sp>
        <p:sp>
          <p:nvSpPr>
            <p:cNvPr id="337" name="Google Shape;337;p11"/>
            <p:cNvSpPr txBox="1"/>
            <p:nvPr/>
          </p:nvSpPr>
          <p:spPr>
            <a:xfrm>
              <a:off x="0" y="-85725"/>
              <a:ext cx="17398044" cy="2705925"/>
            </a:xfrm>
            <a:prstGeom prst="rect">
              <a:avLst/>
            </a:prstGeom>
            <a:noFill/>
            <a:ln>
              <a:noFill/>
            </a:ln>
          </p:spPr>
          <p:txBody>
            <a:bodyPr anchorCtr="0" anchor="t" bIns="0" lIns="0" spcFirstLastPara="1" rIns="0" wrap="square" tIns="0">
              <a:noAutofit/>
            </a:bodyPr>
            <a:lstStyle/>
            <a:p>
              <a:pPr indent="0" lvl="0" marL="0" marR="0" rtl="0" algn="l">
                <a:lnSpc>
                  <a:spcPct val="120005"/>
                </a:lnSpc>
                <a:spcBef>
                  <a:spcPts val="0"/>
                </a:spcBef>
                <a:spcAft>
                  <a:spcPts val="0"/>
                </a:spcAft>
                <a:buNone/>
              </a:pPr>
              <a:r>
                <a:rPr b="1" i="0" lang="en-US" sz="3924" u="none" cap="none" strike="noStrike">
                  <a:solidFill>
                    <a:srgbClr val="000000"/>
                  </a:solidFill>
                  <a:latin typeface="Calibri"/>
                  <a:ea typeface="Calibri"/>
                  <a:cs typeface="Calibri"/>
                  <a:sym typeface="Calibri"/>
                </a:rPr>
                <a:t>Communication strategies: easy-to-understand language and visual supports.</a:t>
              </a:r>
              <a:endParaRPr/>
            </a:p>
            <a:p>
              <a:pPr indent="0" lvl="0" marL="0" marR="0" rtl="0" algn="l">
                <a:lnSpc>
                  <a:spcPct val="120005"/>
                </a:lnSpc>
                <a:spcBef>
                  <a:spcPts val="0"/>
                </a:spcBef>
                <a:spcAft>
                  <a:spcPts val="0"/>
                </a:spcAft>
                <a:buNone/>
              </a:pPr>
              <a:r>
                <a:t/>
              </a:r>
              <a:endParaRPr b="1" i="0" sz="3924" u="none" cap="none" strike="noStrike">
                <a:solidFill>
                  <a:srgbClr val="000000"/>
                </a:solidFill>
                <a:latin typeface="Calibri"/>
                <a:ea typeface="Calibri"/>
                <a:cs typeface="Calibri"/>
                <a:sym typeface="Calibri"/>
              </a:endParaRPr>
            </a:p>
          </p:txBody>
        </p:sp>
      </p:grpSp>
      <p:grpSp>
        <p:nvGrpSpPr>
          <p:cNvPr id="338" name="Google Shape;338;p11"/>
          <p:cNvGrpSpPr/>
          <p:nvPr/>
        </p:nvGrpSpPr>
        <p:grpSpPr>
          <a:xfrm>
            <a:off x="311292" y="2273385"/>
            <a:ext cx="10136667" cy="7431647"/>
            <a:chOff x="0" y="-180975"/>
            <a:chExt cx="13515556" cy="9908864"/>
          </a:xfrm>
        </p:grpSpPr>
        <p:sp>
          <p:nvSpPr>
            <p:cNvPr id="339" name="Google Shape;339;p11"/>
            <p:cNvSpPr/>
            <p:nvPr/>
          </p:nvSpPr>
          <p:spPr>
            <a:xfrm>
              <a:off x="0" y="0"/>
              <a:ext cx="13515556" cy="9727888"/>
            </a:xfrm>
            <a:custGeom>
              <a:rect b="b" l="l" r="r" t="t"/>
              <a:pathLst>
                <a:path extrusionOk="0" h="9727888" w="13515556">
                  <a:moveTo>
                    <a:pt x="0" y="0"/>
                  </a:moveTo>
                  <a:lnTo>
                    <a:pt x="13515556" y="0"/>
                  </a:lnTo>
                  <a:lnTo>
                    <a:pt x="13515556" y="9727888"/>
                  </a:lnTo>
                  <a:lnTo>
                    <a:pt x="0" y="9727888"/>
                  </a:lnTo>
                  <a:close/>
                </a:path>
              </a:pathLst>
            </a:custGeom>
            <a:solidFill>
              <a:srgbClr val="000000">
                <a:alpha val="0"/>
              </a:srgbClr>
            </a:solidFill>
            <a:ln>
              <a:noFill/>
            </a:ln>
          </p:spPr>
        </p:sp>
        <p:sp>
          <p:nvSpPr>
            <p:cNvPr id="340" name="Google Shape;340;p11"/>
            <p:cNvSpPr txBox="1"/>
            <p:nvPr/>
          </p:nvSpPr>
          <p:spPr>
            <a:xfrm>
              <a:off x="0" y="-180975"/>
              <a:ext cx="13515556" cy="9908864"/>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1" i="0" lang="en-US" sz="2300" u="none" cap="none" strike="noStrike">
                  <a:solidFill>
                    <a:srgbClr val="000000"/>
                  </a:solidFill>
                  <a:latin typeface="Calibri"/>
                  <a:ea typeface="Calibri"/>
                  <a:cs typeface="Calibri"/>
                  <a:sym typeface="Calibri"/>
                </a:rPr>
                <a:t>Why Does It Matter?</a:t>
              </a:r>
              <a:endParaRPr/>
            </a:p>
            <a:p>
              <a:pPr indent="0" lvl="0" marL="0" marR="0" rtl="0" algn="just">
                <a:lnSpc>
                  <a:spcPct val="180000"/>
                </a:lnSpc>
                <a:spcBef>
                  <a:spcPts val="0"/>
                </a:spcBef>
                <a:spcAft>
                  <a:spcPts val="0"/>
                </a:spcAft>
                <a:buNone/>
              </a:pPr>
              <a:r>
                <a:rPr b="0" i="0" lang="en-US" sz="2300" u="none" cap="none" strike="noStrike">
                  <a:solidFill>
                    <a:srgbClr val="000000"/>
                  </a:solidFill>
                  <a:latin typeface="Calibri"/>
                  <a:ea typeface="Calibri"/>
                  <a:cs typeface="Calibri"/>
                  <a:sym typeface="Calibri"/>
                </a:rPr>
                <a:t>It is important to recognise that not everyone processes information in the same way. Employing clear language and effective visuals is fundamental to making events truly inclusive, particularly for youth with psychosocial and intellectual disabilities.</a:t>
              </a:r>
              <a:endParaRPr/>
            </a:p>
            <a:p>
              <a:pPr indent="0" lvl="0" marL="0" marR="0" rtl="0" algn="just">
                <a:lnSpc>
                  <a:spcPct val="180000"/>
                </a:lnSpc>
                <a:spcBef>
                  <a:spcPts val="0"/>
                </a:spcBef>
                <a:spcAft>
                  <a:spcPts val="0"/>
                </a:spcAft>
                <a:buNone/>
              </a:pPr>
              <a:r>
                <a:t/>
              </a:r>
              <a:endParaRPr b="0" i="0" sz="2300" u="none" cap="none" strike="noStrike">
                <a:solidFill>
                  <a:srgbClr val="000000"/>
                </a:solidFill>
                <a:latin typeface="Calibri"/>
                <a:ea typeface="Calibri"/>
                <a:cs typeface="Calibri"/>
                <a:sym typeface="Calibri"/>
              </a:endParaRPr>
            </a:p>
            <a:p>
              <a:pPr indent="0" lvl="0" marL="0" marR="0" rtl="0" algn="just">
                <a:lnSpc>
                  <a:spcPct val="180000"/>
                </a:lnSpc>
                <a:spcBef>
                  <a:spcPts val="0"/>
                </a:spcBef>
                <a:spcAft>
                  <a:spcPts val="0"/>
                </a:spcAft>
                <a:buNone/>
              </a:pPr>
              <a:r>
                <a:rPr b="1" i="0" lang="en-US" sz="2300" u="none" cap="none" strike="noStrike">
                  <a:solidFill>
                    <a:srgbClr val="000000"/>
                  </a:solidFill>
                  <a:latin typeface="Calibri"/>
                  <a:ea typeface="Calibri"/>
                  <a:cs typeface="Calibri"/>
                  <a:sym typeface="Calibri"/>
                </a:rPr>
                <a:t>This section is designed to help you:</a:t>
              </a:r>
              <a:endParaRPr/>
            </a:p>
            <a:p>
              <a:pPr indent="-248284" lvl="1" marL="496571" marR="0" rtl="0" algn="just">
                <a:lnSpc>
                  <a:spcPct val="18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Gain a comprehensive understanding of what easy-to-understand language entails.</a:t>
              </a:r>
              <a:endParaRPr/>
            </a:p>
            <a:p>
              <a:pPr indent="-248284" lvl="1" marL="496571" marR="0" rtl="0" algn="just">
                <a:lnSpc>
                  <a:spcPct val="18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Acquire the skills to effectively use images, icons, and structured content to enhance comprehension during an event.</a:t>
              </a:r>
              <a:endParaRPr/>
            </a:p>
            <a:p>
              <a:pPr indent="-248284" lvl="1" marL="496571" marR="0" rtl="0" algn="just">
                <a:lnSpc>
                  <a:spcPct val="18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Learn how to confidently apply these crucial strategies when planning your own inclusive events.</a:t>
              </a:r>
              <a:endParaRPr/>
            </a:p>
            <a:p>
              <a:pPr indent="0" lvl="0" marL="0" marR="0" rtl="0" algn="just">
                <a:lnSpc>
                  <a:spcPct val="172173"/>
                </a:lnSpc>
                <a:spcBef>
                  <a:spcPts val="0"/>
                </a:spcBef>
                <a:spcAft>
                  <a:spcPts val="0"/>
                </a:spcAft>
                <a:buNone/>
              </a:pPr>
              <a:r>
                <a:t/>
              </a:r>
              <a:endParaRPr b="0" i="0" sz="2300" u="none" cap="none" strike="noStrike">
                <a:solidFill>
                  <a:srgbClr val="000000"/>
                </a:solidFill>
                <a:latin typeface="Calibri"/>
                <a:ea typeface="Calibri"/>
                <a:cs typeface="Calibri"/>
                <a:sym typeface="Calibri"/>
              </a:endParaRPr>
            </a:p>
            <a:p>
              <a:pPr indent="0" lvl="0" marL="0" marR="0" rtl="0" algn="just">
                <a:lnSpc>
                  <a:spcPct val="148695"/>
                </a:lnSpc>
                <a:spcBef>
                  <a:spcPts val="0"/>
                </a:spcBef>
                <a:spcAft>
                  <a:spcPts val="0"/>
                </a:spcAft>
                <a:buNone/>
              </a:pPr>
              <a:r>
                <a:t/>
              </a:r>
              <a:endParaRPr b="0" i="0" sz="2300" u="none" cap="none" strike="noStrike">
                <a:solidFill>
                  <a:srgbClr val="000000"/>
                </a:solidFill>
                <a:latin typeface="Calibri"/>
                <a:ea typeface="Calibri"/>
                <a:cs typeface="Calibri"/>
                <a:sym typeface="Calibri"/>
              </a:endParaRPr>
            </a:p>
            <a:p>
              <a:pPr indent="0" lvl="0" marL="0" marR="0" rtl="0" algn="just">
                <a:lnSpc>
                  <a:spcPct val="43043"/>
                </a:lnSpc>
                <a:spcBef>
                  <a:spcPts val="0"/>
                </a:spcBef>
                <a:spcAft>
                  <a:spcPts val="0"/>
                </a:spcAft>
                <a:buNone/>
              </a:pPr>
              <a:r>
                <a:t/>
              </a:r>
              <a:endParaRPr b="0" i="0" sz="2300" u="none" cap="none" strike="noStrike">
                <a:solidFill>
                  <a:srgbClr val="000000"/>
                </a:solidFill>
                <a:latin typeface="Calibri"/>
                <a:ea typeface="Calibri"/>
                <a:cs typeface="Calibri"/>
                <a:sym typeface="Calibri"/>
              </a:endParaRPr>
            </a:p>
          </p:txBody>
        </p:sp>
      </p:grpSp>
      <p:sp>
        <p:nvSpPr>
          <p:cNvPr id="341" name="Google Shape;341;p11"/>
          <p:cNvSpPr/>
          <p:nvPr/>
        </p:nvSpPr>
        <p:spPr>
          <a:xfrm>
            <a:off x="973931" y="971551"/>
            <a:ext cx="700088" cy="136969"/>
          </a:xfrm>
          <a:custGeom>
            <a:rect b="b" l="l" r="r" t="t"/>
            <a:pathLst>
              <a:path extrusionOk="0"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311292" y="207263"/>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343" name="Google Shape;343;p11"/>
          <p:cNvSpPr/>
          <p:nvPr/>
        </p:nvSpPr>
        <p:spPr>
          <a:xfrm>
            <a:off x="10768703" y="2768800"/>
            <a:ext cx="1269425" cy="2388988"/>
          </a:xfrm>
          <a:custGeom>
            <a:rect b="b" l="l" r="r" t="t"/>
            <a:pathLst>
              <a:path extrusionOk="0" h="2388988" w="1269425">
                <a:moveTo>
                  <a:pt x="0" y="0"/>
                </a:moveTo>
                <a:lnTo>
                  <a:pt x="1269426" y="0"/>
                </a:lnTo>
                <a:lnTo>
                  <a:pt x="1269426" y="2388988"/>
                </a:lnTo>
                <a:lnTo>
                  <a:pt x="0" y="2388988"/>
                </a:lnTo>
                <a:lnTo>
                  <a:pt x="0" y="0"/>
                </a:lnTo>
                <a:close/>
              </a:path>
            </a:pathLst>
          </a:custGeom>
          <a:blipFill rotWithShape="1">
            <a:blip r:embed="rId5">
              <a:alphaModFix/>
            </a:blip>
            <a:stretch>
              <a:fillRect b="0" l="0" r="0" t="0"/>
            </a:stretch>
          </a:blipFill>
          <a:ln>
            <a:noFill/>
          </a:ln>
        </p:spPr>
      </p:sp>
      <p:sp>
        <p:nvSpPr>
          <p:cNvPr id="344" name="Google Shape;344;p11"/>
          <p:cNvSpPr/>
          <p:nvPr/>
        </p:nvSpPr>
        <p:spPr>
          <a:xfrm>
            <a:off x="10768703" y="3481452"/>
            <a:ext cx="5379256" cy="4854779"/>
          </a:xfrm>
          <a:custGeom>
            <a:rect b="b" l="l" r="r" t="t"/>
            <a:pathLst>
              <a:path extrusionOk="0" h="4854779" w="5379256">
                <a:moveTo>
                  <a:pt x="0" y="0"/>
                </a:moveTo>
                <a:lnTo>
                  <a:pt x="5379257" y="0"/>
                </a:lnTo>
                <a:lnTo>
                  <a:pt x="5379257" y="4854779"/>
                </a:lnTo>
                <a:lnTo>
                  <a:pt x="0" y="485477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2"/>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354" name="Google Shape;354;p12"/>
          <p:cNvGrpSpPr/>
          <p:nvPr/>
        </p:nvGrpSpPr>
        <p:grpSpPr>
          <a:xfrm>
            <a:off x="1350462" y="3193333"/>
            <a:ext cx="15587076" cy="3257243"/>
            <a:chOff x="0" y="-228600"/>
            <a:chExt cx="25148099" cy="5255216"/>
          </a:xfrm>
        </p:grpSpPr>
        <p:sp>
          <p:nvSpPr>
            <p:cNvPr id="355" name="Google Shape;355;p12"/>
            <p:cNvSpPr/>
            <p:nvPr/>
          </p:nvSpPr>
          <p:spPr>
            <a:xfrm>
              <a:off x="0" y="0"/>
              <a:ext cx="25148099" cy="5026616"/>
            </a:xfrm>
            <a:custGeom>
              <a:rect b="b" l="l" r="r" t="t"/>
              <a:pathLst>
                <a:path extrusionOk="0" h="5026616" w="25148099">
                  <a:moveTo>
                    <a:pt x="0" y="0"/>
                  </a:moveTo>
                  <a:lnTo>
                    <a:pt x="25148099" y="0"/>
                  </a:lnTo>
                  <a:lnTo>
                    <a:pt x="25148099" y="5026616"/>
                  </a:lnTo>
                  <a:lnTo>
                    <a:pt x="0" y="5026616"/>
                  </a:lnTo>
                  <a:close/>
                </a:path>
              </a:pathLst>
            </a:custGeom>
            <a:solidFill>
              <a:srgbClr val="000000">
                <a:alpha val="0"/>
              </a:srgbClr>
            </a:solidFill>
            <a:ln>
              <a:noFill/>
            </a:ln>
          </p:spPr>
        </p:sp>
        <p:sp>
          <p:nvSpPr>
            <p:cNvPr id="356" name="Google Shape;356;p12"/>
            <p:cNvSpPr txBox="1"/>
            <p:nvPr/>
          </p:nvSpPr>
          <p:spPr>
            <a:xfrm>
              <a:off x="0" y="-228600"/>
              <a:ext cx="25148099" cy="5255216"/>
            </a:xfrm>
            <a:prstGeom prst="rect">
              <a:avLst/>
            </a:prstGeom>
            <a:noFill/>
            <a:ln>
              <a:noFill/>
            </a:ln>
          </p:spPr>
          <p:txBody>
            <a:bodyPr anchorCtr="0" anchor="t" bIns="0" lIns="0" spcFirstLastPara="1" rIns="0" wrap="square" tIns="0">
              <a:noAutofit/>
            </a:bodyPr>
            <a:lstStyle/>
            <a:p>
              <a:pPr indent="0" lvl="0" marL="0" marR="0" rtl="0" algn="just">
                <a:lnSpc>
                  <a:spcPct val="27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27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27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27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27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12"/>
          <p:cNvGrpSpPr/>
          <p:nvPr/>
        </p:nvGrpSpPr>
        <p:grpSpPr>
          <a:xfrm>
            <a:off x="1393503" y="2648627"/>
            <a:ext cx="12927310" cy="686396"/>
            <a:chOff x="0" y="-57150"/>
            <a:chExt cx="17236413" cy="915194"/>
          </a:xfrm>
        </p:grpSpPr>
        <p:sp>
          <p:nvSpPr>
            <p:cNvPr id="358" name="Google Shape;358;p12"/>
            <p:cNvSpPr/>
            <p:nvPr/>
          </p:nvSpPr>
          <p:spPr>
            <a:xfrm>
              <a:off x="0" y="0"/>
              <a:ext cx="17236413" cy="858044"/>
            </a:xfrm>
            <a:custGeom>
              <a:rect b="b" l="l" r="r" t="t"/>
              <a:pathLst>
                <a:path extrusionOk="0" h="858044" w="17236413">
                  <a:moveTo>
                    <a:pt x="0" y="0"/>
                  </a:moveTo>
                  <a:lnTo>
                    <a:pt x="17236413" y="0"/>
                  </a:lnTo>
                  <a:lnTo>
                    <a:pt x="17236413" y="858044"/>
                  </a:lnTo>
                  <a:lnTo>
                    <a:pt x="0" y="858044"/>
                  </a:lnTo>
                  <a:close/>
                </a:path>
              </a:pathLst>
            </a:custGeom>
            <a:solidFill>
              <a:srgbClr val="000000">
                <a:alpha val="0"/>
              </a:srgbClr>
            </a:solidFill>
            <a:ln>
              <a:noFill/>
            </a:ln>
          </p:spPr>
        </p:sp>
        <p:sp>
          <p:nvSpPr>
            <p:cNvPr id="359" name="Google Shape;359;p12"/>
            <p:cNvSpPr txBox="1"/>
            <p:nvPr/>
          </p:nvSpPr>
          <p:spPr>
            <a:xfrm>
              <a:off x="0" y="-57150"/>
              <a:ext cx="17236413" cy="91519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3200" u="none" cap="none" strike="noStrike">
                  <a:solidFill>
                    <a:srgbClr val="282121"/>
                  </a:solidFill>
                  <a:latin typeface="Calibri"/>
                  <a:ea typeface="Calibri"/>
                  <a:cs typeface="Calibri"/>
                  <a:sym typeface="Calibri"/>
                </a:rPr>
                <a:t>Communication strategies: easy-to-understand language and visual supports</a:t>
              </a:r>
              <a:endParaRPr/>
            </a:p>
          </p:txBody>
        </p:sp>
      </p:grpSp>
      <p:sp>
        <p:nvSpPr>
          <p:cNvPr id="360" name="Google Shape;360;p12"/>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361" name="Google Shape;361;p12"/>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362" name="Google Shape;362;p12"/>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363" name="Google Shape;363;p12"/>
          <p:cNvSpPr/>
          <p:nvPr/>
        </p:nvSpPr>
        <p:spPr>
          <a:xfrm>
            <a:off x="11704088" y="3781315"/>
            <a:ext cx="5555212" cy="4367785"/>
          </a:xfrm>
          <a:custGeom>
            <a:rect b="b" l="l" r="r" t="t"/>
            <a:pathLst>
              <a:path extrusionOk="0" h="4367785" w="5555212">
                <a:moveTo>
                  <a:pt x="0" y="0"/>
                </a:moveTo>
                <a:lnTo>
                  <a:pt x="5555212" y="0"/>
                </a:lnTo>
                <a:lnTo>
                  <a:pt x="5555212" y="4367786"/>
                </a:lnTo>
                <a:lnTo>
                  <a:pt x="0" y="4367786"/>
                </a:lnTo>
                <a:lnTo>
                  <a:pt x="0" y="0"/>
                </a:lnTo>
                <a:close/>
              </a:path>
            </a:pathLst>
          </a:custGeom>
          <a:blipFill rotWithShape="1">
            <a:blip r:embed="rId6">
              <a:alphaModFix/>
            </a:blip>
            <a:stretch>
              <a:fillRect b="0" l="0" r="0" t="0"/>
            </a:stretch>
          </a:blipFill>
          <a:ln>
            <a:noFill/>
          </a:ln>
        </p:spPr>
      </p:sp>
      <p:sp>
        <p:nvSpPr>
          <p:cNvPr id="364" name="Google Shape;364;p12"/>
          <p:cNvSpPr txBox="1"/>
          <p:nvPr/>
        </p:nvSpPr>
        <p:spPr>
          <a:xfrm>
            <a:off x="1258450" y="4072524"/>
            <a:ext cx="8642400" cy="3662400"/>
          </a:xfrm>
          <a:prstGeom prst="rect">
            <a:avLst/>
          </a:prstGeom>
          <a:noFill/>
          <a:ln>
            <a:noFill/>
          </a:ln>
        </p:spPr>
        <p:txBody>
          <a:bodyPr anchorCtr="0" anchor="t" bIns="0" lIns="0" spcFirstLastPara="1" rIns="0" wrap="square" tIns="0">
            <a:spAutoFit/>
          </a:bodyPr>
          <a:lstStyle/>
          <a:p>
            <a:pPr indent="-302258" lvl="1" marL="604518" marR="0" rtl="0" algn="just">
              <a:lnSpc>
                <a:spcPct val="150017"/>
              </a:lnSpc>
              <a:spcBef>
                <a:spcPts val="0"/>
              </a:spcBef>
              <a:spcAft>
                <a:spcPts val="0"/>
              </a:spcAft>
              <a:buClr>
                <a:srgbClr val="4C4457"/>
              </a:buClr>
              <a:buSzPts val="2799"/>
              <a:buFont typeface="Arial"/>
              <a:buChar char="•"/>
            </a:pPr>
            <a:r>
              <a:rPr b="0" i="0" lang="en-US" sz="2799" u="none" cap="none" strike="noStrike">
                <a:solidFill>
                  <a:srgbClr val="4C4457"/>
                </a:solidFill>
                <a:latin typeface="Calibri"/>
                <a:ea typeface="Calibri"/>
                <a:cs typeface="Calibri"/>
                <a:sym typeface="Calibri"/>
              </a:rPr>
              <a:t>Use plain language and avoid jargon</a:t>
            </a:r>
            <a:endParaRPr/>
          </a:p>
          <a:p>
            <a:pPr indent="0" lvl="0" marL="0" marR="0" rtl="0" algn="just">
              <a:lnSpc>
                <a:spcPct val="150017"/>
              </a:lnSpc>
              <a:spcBef>
                <a:spcPts val="0"/>
              </a:spcBef>
              <a:spcAft>
                <a:spcPts val="0"/>
              </a:spcAft>
              <a:buNone/>
            </a:pPr>
            <a:r>
              <a:t/>
            </a:r>
            <a:endParaRPr b="0" i="0" sz="2799" u="none" cap="none" strike="noStrike">
              <a:solidFill>
                <a:srgbClr val="4C4457"/>
              </a:solidFill>
              <a:latin typeface="Calibri"/>
              <a:ea typeface="Calibri"/>
              <a:cs typeface="Calibri"/>
              <a:sym typeface="Calibri"/>
            </a:endParaRPr>
          </a:p>
          <a:p>
            <a:pPr indent="0" lvl="0" marL="0" marR="0" rtl="0" algn="just">
              <a:lnSpc>
                <a:spcPct val="150017"/>
              </a:lnSpc>
              <a:spcBef>
                <a:spcPts val="0"/>
              </a:spcBef>
              <a:spcAft>
                <a:spcPts val="0"/>
              </a:spcAft>
              <a:buNone/>
            </a:pPr>
            <a:r>
              <a:rPr b="0" i="0" lang="en-US" sz="2799" u="none" cap="none" strike="noStrike">
                <a:solidFill>
                  <a:srgbClr val="4C4457"/>
                </a:solidFill>
                <a:latin typeface="Calibri"/>
                <a:ea typeface="Calibri"/>
                <a:cs typeface="Calibri"/>
                <a:sym typeface="Calibri"/>
              </a:rPr>
              <a:t>Research shows that plain language improves comprehension and reduces anxiety among people with psychosocial disabilities by making information easier to process (Mental Health Foundation, 2019)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3"/>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374" name="Google Shape;374;p13"/>
          <p:cNvGrpSpPr/>
          <p:nvPr/>
        </p:nvGrpSpPr>
        <p:grpSpPr>
          <a:xfrm>
            <a:off x="1393503" y="2048552"/>
            <a:ext cx="9188749" cy="1172171"/>
            <a:chOff x="0" y="-57150"/>
            <a:chExt cx="12251665" cy="1562894"/>
          </a:xfrm>
        </p:grpSpPr>
        <p:sp>
          <p:nvSpPr>
            <p:cNvPr id="375" name="Google Shape;375;p13"/>
            <p:cNvSpPr/>
            <p:nvPr/>
          </p:nvSpPr>
          <p:spPr>
            <a:xfrm>
              <a:off x="0" y="0"/>
              <a:ext cx="12251665" cy="1505744"/>
            </a:xfrm>
            <a:custGeom>
              <a:rect b="b" l="l" r="r" t="t"/>
              <a:pathLst>
                <a:path extrusionOk="0" h="1505744" w="12251665">
                  <a:moveTo>
                    <a:pt x="0" y="0"/>
                  </a:moveTo>
                  <a:lnTo>
                    <a:pt x="12251665" y="0"/>
                  </a:lnTo>
                  <a:lnTo>
                    <a:pt x="12251665" y="1505744"/>
                  </a:lnTo>
                  <a:lnTo>
                    <a:pt x="0" y="1505744"/>
                  </a:lnTo>
                  <a:close/>
                </a:path>
              </a:pathLst>
            </a:custGeom>
            <a:solidFill>
              <a:srgbClr val="000000">
                <a:alpha val="0"/>
              </a:srgbClr>
            </a:solidFill>
            <a:ln>
              <a:noFill/>
            </a:ln>
          </p:spPr>
        </p:sp>
        <p:sp>
          <p:nvSpPr>
            <p:cNvPr id="376" name="Google Shape;376;p13"/>
            <p:cNvSpPr txBox="1"/>
            <p:nvPr/>
          </p:nvSpPr>
          <p:spPr>
            <a:xfrm>
              <a:off x="0" y="-57150"/>
              <a:ext cx="12251665" cy="156289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3200" u="none" cap="none" strike="noStrike">
                  <a:solidFill>
                    <a:srgbClr val="282121"/>
                  </a:solidFill>
                  <a:latin typeface="Calibri"/>
                  <a:ea typeface="Calibri"/>
                  <a:cs typeface="Calibri"/>
                  <a:sym typeface="Calibri"/>
                </a:rPr>
                <a:t>Communication strategies: easy-to-understand language and visual supports</a:t>
              </a:r>
              <a:endParaRPr/>
            </a:p>
          </p:txBody>
        </p:sp>
      </p:grpSp>
      <p:sp>
        <p:nvSpPr>
          <p:cNvPr id="377" name="Google Shape;377;p13"/>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378" name="Google Shape;378;p13"/>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379" name="Google Shape;379;p13"/>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380" name="Google Shape;380;p13"/>
          <p:cNvSpPr/>
          <p:nvPr/>
        </p:nvSpPr>
        <p:spPr>
          <a:xfrm>
            <a:off x="11740831" y="2327140"/>
            <a:ext cx="5196707" cy="5448710"/>
          </a:xfrm>
          <a:custGeom>
            <a:rect b="b" l="l" r="r" t="t"/>
            <a:pathLst>
              <a:path extrusionOk="0" h="5448710" w="5196707">
                <a:moveTo>
                  <a:pt x="0" y="0"/>
                </a:moveTo>
                <a:lnTo>
                  <a:pt x="5196707" y="0"/>
                </a:lnTo>
                <a:lnTo>
                  <a:pt x="5196707" y="5448709"/>
                </a:lnTo>
                <a:lnTo>
                  <a:pt x="0" y="5448709"/>
                </a:lnTo>
                <a:lnTo>
                  <a:pt x="0" y="0"/>
                </a:lnTo>
                <a:close/>
              </a:path>
            </a:pathLst>
          </a:custGeom>
          <a:blipFill rotWithShape="1">
            <a:blip r:embed="rId6">
              <a:alphaModFix/>
            </a:blip>
            <a:stretch>
              <a:fillRect b="0" l="0" r="0" t="0"/>
            </a:stretch>
          </a:blipFill>
          <a:ln>
            <a:noFill/>
          </a:ln>
        </p:spPr>
      </p:sp>
      <p:sp>
        <p:nvSpPr>
          <p:cNvPr id="381" name="Google Shape;381;p13"/>
          <p:cNvSpPr txBox="1"/>
          <p:nvPr/>
        </p:nvSpPr>
        <p:spPr>
          <a:xfrm>
            <a:off x="1258450" y="4072524"/>
            <a:ext cx="8642400" cy="4308900"/>
          </a:xfrm>
          <a:prstGeom prst="rect">
            <a:avLst/>
          </a:prstGeom>
          <a:noFill/>
          <a:ln>
            <a:noFill/>
          </a:ln>
        </p:spPr>
        <p:txBody>
          <a:bodyPr anchorCtr="0" anchor="t" bIns="0" lIns="0" spcFirstLastPara="1" rIns="0" wrap="square" tIns="0">
            <a:spAutoFit/>
          </a:bodyPr>
          <a:lstStyle/>
          <a:p>
            <a:pPr indent="-302258" lvl="1" marL="604518" marR="0" rtl="0" algn="just">
              <a:lnSpc>
                <a:spcPct val="150017"/>
              </a:lnSpc>
              <a:spcBef>
                <a:spcPts val="0"/>
              </a:spcBef>
              <a:spcAft>
                <a:spcPts val="0"/>
              </a:spcAft>
              <a:buClr>
                <a:srgbClr val="4C4457"/>
              </a:buClr>
              <a:buSzPts val="2799"/>
              <a:buFont typeface="Arial"/>
              <a:buChar char="•"/>
            </a:pPr>
            <a:r>
              <a:rPr b="0" i="0" lang="en-US" sz="2799" u="none" cap="none" strike="noStrike">
                <a:solidFill>
                  <a:srgbClr val="4C4457"/>
                </a:solidFill>
                <a:latin typeface="Calibri"/>
                <a:ea typeface="Calibri"/>
                <a:cs typeface="Calibri"/>
                <a:sym typeface="Calibri"/>
              </a:rPr>
              <a:t>Incorporate visual supports alongside verbal communication</a:t>
            </a:r>
            <a:endParaRPr/>
          </a:p>
          <a:p>
            <a:pPr indent="0" lvl="0" marL="0" marR="0" rtl="0" algn="just">
              <a:lnSpc>
                <a:spcPct val="150017"/>
              </a:lnSpc>
              <a:spcBef>
                <a:spcPts val="0"/>
              </a:spcBef>
              <a:spcAft>
                <a:spcPts val="0"/>
              </a:spcAft>
              <a:buNone/>
            </a:pPr>
            <a:r>
              <a:t/>
            </a:r>
            <a:endParaRPr b="0" i="0" sz="2799" u="none" cap="none" strike="noStrike">
              <a:solidFill>
                <a:srgbClr val="4C4457"/>
              </a:solidFill>
              <a:latin typeface="Calibri"/>
              <a:ea typeface="Calibri"/>
              <a:cs typeface="Calibri"/>
              <a:sym typeface="Calibri"/>
            </a:endParaRPr>
          </a:p>
          <a:p>
            <a:pPr indent="0" lvl="0" marL="0" marR="0" rtl="0" algn="just">
              <a:lnSpc>
                <a:spcPct val="150017"/>
              </a:lnSpc>
              <a:spcBef>
                <a:spcPts val="0"/>
              </a:spcBef>
              <a:spcAft>
                <a:spcPts val="0"/>
              </a:spcAft>
              <a:buNone/>
            </a:pPr>
            <a:r>
              <a:rPr b="0" i="0" lang="en-US" sz="2799" u="none" cap="none" strike="noStrike">
                <a:solidFill>
                  <a:srgbClr val="4C4457"/>
                </a:solidFill>
                <a:latin typeface="Calibri"/>
                <a:ea typeface="Calibri"/>
                <a:cs typeface="Calibri"/>
                <a:sym typeface="Calibri"/>
              </a:rPr>
              <a:t>Studies indicate that combining visuals (like icons or pictures) with spoken or written information helps enhance understanding and memory retention for people with psychosocial disabilities (Bourne et al., 2018).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4"/>
          <p:cNvSpPr/>
          <p:nvPr/>
        </p:nvSpPr>
        <p:spPr>
          <a:xfrm>
            <a:off x="590243"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sp>
        <p:nvSpPr>
          <p:cNvPr id="391" name="Google Shape;391;p14"/>
          <p:cNvSpPr/>
          <p:nvPr/>
        </p:nvSpPr>
        <p:spPr>
          <a:xfrm>
            <a:off x="13638412" y="14288"/>
            <a:ext cx="4649551" cy="10287000"/>
          </a:xfrm>
          <a:custGeom>
            <a:rect b="b" l="l" r="r" t="t"/>
            <a:pathLst>
              <a:path extrusionOk="0" h="13716000" w="6199401">
                <a:moveTo>
                  <a:pt x="0" y="0"/>
                </a:moveTo>
                <a:lnTo>
                  <a:pt x="6199401" y="0"/>
                </a:lnTo>
                <a:lnTo>
                  <a:pt x="6199401" y="13716000"/>
                </a:lnTo>
                <a:lnTo>
                  <a:pt x="0" y="13716000"/>
                </a:lnTo>
                <a:close/>
              </a:path>
            </a:pathLst>
          </a:custGeom>
          <a:solidFill>
            <a:srgbClr val="49B381"/>
          </a:solidFill>
          <a:ln>
            <a:noFill/>
          </a:ln>
        </p:spPr>
      </p:sp>
      <p:grpSp>
        <p:nvGrpSpPr>
          <p:cNvPr id="392" name="Google Shape;392;p14"/>
          <p:cNvGrpSpPr/>
          <p:nvPr/>
        </p:nvGrpSpPr>
        <p:grpSpPr>
          <a:xfrm>
            <a:off x="2822133" y="682485"/>
            <a:ext cx="13048533" cy="2029444"/>
            <a:chOff x="0" y="-85725"/>
            <a:chExt cx="17398044" cy="2705925"/>
          </a:xfrm>
        </p:grpSpPr>
        <p:sp>
          <p:nvSpPr>
            <p:cNvPr id="393" name="Google Shape;393;p14"/>
            <p:cNvSpPr/>
            <p:nvPr/>
          </p:nvSpPr>
          <p:spPr>
            <a:xfrm>
              <a:off x="0" y="0"/>
              <a:ext cx="17398043" cy="2620200"/>
            </a:xfrm>
            <a:custGeom>
              <a:rect b="b" l="l" r="r" t="t"/>
              <a:pathLst>
                <a:path extrusionOk="0" h="2620200" w="17398043">
                  <a:moveTo>
                    <a:pt x="0" y="0"/>
                  </a:moveTo>
                  <a:lnTo>
                    <a:pt x="17398043" y="0"/>
                  </a:lnTo>
                  <a:lnTo>
                    <a:pt x="17398043" y="2620200"/>
                  </a:lnTo>
                  <a:lnTo>
                    <a:pt x="0" y="2620200"/>
                  </a:lnTo>
                  <a:close/>
                </a:path>
              </a:pathLst>
            </a:custGeom>
            <a:solidFill>
              <a:srgbClr val="000000">
                <a:alpha val="0"/>
              </a:srgbClr>
            </a:solidFill>
            <a:ln>
              <a:noFill/>
            </a:ln>
          </p:spPr>
        </p:sp>
        <p:sp>
          <p:nvSpPr>
            <p:cNvPr id="394" name="Google Shape;394;p14"/>
            <p:cNvSpPr txBox="1"/>
            <p:nvPr/>
          </p:nvSpPr>
          <p:spPr>
            <a:xfrm>
              <a:off x="0" y="-85725"/>
              <a:ext cx="17398044" cy="2705925"/>
            </a:xfrm>
            <a:prstGeom prst="rect">
              <a:avLst/>
            </a:prstGeom>
            <a:noFill/>
            <a:ln>
              <a:noFill/>
            </a:ln>
          </p:spPr>
          <p:txBody>
            <a:bodyPr anchorCtr="0" anchor="t" bIns="0" lIns="0" spcFirstLastPara="1" rIns="0" wrap="square" tIns="0">
              <a:noAutofit/>
            </a:bodyPr>
            <a:lstStyle/>
            <a:p>
              <a:pPr indent="0" lvl="0" marL="0" marR="0" rtl="0" algn="l">
                <a:lnSpc>
                  <a:spcPct val="120005"/>
                </a:lnSpc>
                <a:spcBef>
                  <a:spcPts val="0"/>
                </a:spcBef>
                <a:spcAft>
                  <a:spcPts val="0"/>
                </a:spcAft>
                <a:buNone/>
              </a:pPr>
              <a:r>
                <a:rPr b="1" i="0" lang="en-US" sz="3924" u="none" cap="none" strike="noStrike">
                  <a:solidFill>
                    <a:srgbClr val="000000"/>
                  </a:solidFill>
                  <a:latin typeface="Calibri"/>
                  <a:ea typeface="Calibri"/>
                  <a:cs typeface="Calibri"/>
                  <a:sym typeface="Calibri"/>
                </a:rPr>
                <a:t>How do you ensure accessibility at your events?</a:t>
              </a:r>
              <a:endParaRPr/>
            </a:p>
            <a:p>
              <a:pPr indent="0" lvl="0" marL="0" marR="0" rtl="0" algn="l">
                <a:lnSpc>
                  <a:spcPct val="120005"/>
                </a:lnSpc>
                <a:spcBef>
                  <a:spcPts val="0"/>
                </a:spcBef>
                <a:spcAft>
                  <a:spcPts val="0"/>
                </a:spcAft>
                <a:buNone/>
              </a:pPr>
              <a:r>
                <a:t/>
              </a:r>
              <a:endParaRPr b="1" i="0" sz="3924" u="none" cap="none" strike="noStrike">
                <a:solidFill>
                  <a:srgbClr val="000000"/>
                </a:solidFill>
                <a:latin typeface="Calibri"/>
                <a:ea typeface="Calibri"/>
                <a:cs typeface="Calibri"/>
                <a:sym typeface="Calibri"/>
              </a:endParaRPr>
            </a:p>
            <a:p>
              <a:pPr indent="0" lvl="0" marL="0" marR="0" rtl="0" algn="l">
                <a:lnSpc>
                  <a:spcPct val="120005"/>
                </a:lnSpc>
                <a:spcBef>
                  <a:spcPts val="0"/>
                </a:spcBef>
                <a:spcAft>
                  <a:spcPts val="0"/>
                </a:spcAft>
                <a:buNone/>
              </a:pPr>
              <a:r>
                <a:t/>
              </a:r>
              <a:endParaRPr b="1" i="0" sz="3924" u="none" cap="none" strike="noStrike">
                <a:solidFill>
                  <a:srgbClr val="000000"/>
                </a:solidFill>
                <a:latin typeface="Calibri"/>
                <a:ea typeface="Calibri"/>
                <a:cs typeface="Calibri"/>
                <a:sym typeface="Calibri"/>
              </a:endParaRPr>
            </a:p>
          </p:txBody>
        </p:sp>
      </p:grpSp>
      <p:grpSp>
        <p:nvGrpSpPr>
          <p:cNvPr id="395" name="Google Shape;395;p14"/>
          <p:cNvGrpSpPr/>
          <p:nvPr/>
        </p:nvGrpSpPr>
        <p:grpSpPr>
          <a:xfrm>
            <a:off x="770324" y="2040705"/>
            <a:ext cx="7738964" cy="1199573"/>
            <a:chOff x="0" y="-190500"/>
            <a:chExt cx="10318618" cy="1599431"/>
          </a:xfrm>
        </p:grpSpPr>
        <p:sp>
          <p:nvSpPr>
            <p:cNvPr id="396" name="Google Shape;396;p14"/>
            <p:cNvSpPr/>
            <p:nvPr/>
          </p:nvSpPr>
          <p:spPr>
            <a:xfrm>
              <a:off x="0" y="0"/>
              <a:ext cx="10318618" cy="1408931"/>
            </a:xfrm>
            <a:custGeom>
              <a:rect b="b" l="l" r="r" t="t"/>
              <a:pathLst>
                <a:path extrusionOk="0" h="1408931" w="10318618">
                  <a:moveTo>
                    <a:pt x="0" y="0"/>
                  </a:moveTo>
                  <a:lnTo>
                    <a:pt x="10318618" y="0"/>
                  </a:lnTo>
                  <a:lnTo>
                    <a:pt x="10318618" y="1408931"/>
                  </a:lnTo>
                  <a:lnTo>
                    <a:pt x="0" y="1408931"/>
                  </a:lnTo>
                  <a:close/>
                </a:path>
              </a:pathLst>
            </a:custGeom>
            <a:solidFill>
              <a:srgbClr val="000000">
                <a:alpha val="0"/>
              </a:srgbClr>
            </a:solidFill>
            <a:ln>
              <a:noFill/>
            </a:ln>
          </p:spPr>
        </p:sp>
        <p:sp>
          <p:nvSpPr>
            <p:cNvPr id="397" name="Google Shape;397;p14"/>
            <p:cNvSpPr txBox="1"/>
            <p:nvPr/>
          </p:nvSpPr>
          <p:spPr>
            <a:xfrm>
              <a:off x="0" y="-190500"/>
              <a:ext cx="10318618" cy="1599431"/>
            </a:xfrm>
            <a:prstGeom prst="rect">
              <a:avLst/>
            </a:prstGeom>
            <a:noFill/>
            <a:ln>
              <a:noFill/>
            </a:ln>
          </p:spPr>
          <p:txBody>
            <a:bodyPr anchorCtr="0" anchor="t" bIns="0" lIns="0" spcFirstLastPara="1" rIns="0" wrap="square" tIns="0">
              <a:noAutofit/>
            </a:bodyPr>
            <a:lstStyle/>
            <a:p>
              <a:pPr indent="0" lvl="0" marL="0" marR="0" rtl="0" algn="just">
                <a:lnSpc>
                  <a:spcPct val="180032"/>
                </a:lnSpc>
                <a:spcBef>
                  <a:spcPts val="0"/>
                </a:spcBef>
                <a:spcAft>
                  <a:spcPts val="0"/>
                </a:spcAft>
                <a:buNone/>
              </a:pPr>
              <a:r>
                <a:rPr b="1" i="0" lang="en-US" sz="2499" u="none" cap="none" strike="noStrike">
                  <a:solidFill>
                    <a:srgbClr val="000000"/>
                  </a:solidFill>
                  <a:latin typeface="Calibri"/>
                  <a:ea typeface="Calibri"/>
                  <a:cs typeface="Calibri"/>
                  <a:sym typeface="Calibri"/>
                </a:rPr>
                <a:t>Watch the video made by the University of Dundee on how to ensure accessibility at your event</a:t>
              </a:r>
              <a:endParaRPr/>
            </a:p>
          </p:txBody>
        </p:sp>
      </p:grpSp>
      <p:sp>
        <p:nvSpPr>
          <p:cNvPr id="398" name="Google Shape;398;p14"/>
          <p:cNvSpPr/>
          <p:nvPr/>
        </p:nvSpPr>
        <p:spPr>
          <a:xfrm>
            <a:off x="973931" y="971551"/>
            <a:ext cx="700088" cy="136969"/>
          </a:xfrm>
          <a:custGeom>
            <a:rect b="b" l="l" r="r" t="t"/>
            <a:pathLst>
              <a:path extrusionOk="0"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311292" y="207263"/>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400" name="Google Shape;400;p14"/>
          <p:cNvSpPr/>
          <p:nvPr/>
        </p:nvSpPr>
        <p:spPr>
          <a:xfrm>
            <a:off x="12185154" y="3244117"/>
            <a:ext cx="1269425" cy="2388988"/>
          </a:xfrm>
          <a:custGeom>
            <a:rect b="b" l="l" r="r" t="t"/>
            <a:pathLst>
              <a:path extrusionOk="0" h="2388988" w="1269425">
                <a:moveTo>
                  <a:pt x="0" y="0"/>
                </a:moveTo>
                <a:lnTo>
                  <a:pt x="1269425" y="0"/>
                </a:lnTo>
                <a:lnTo>
                  <a:pt x="1269425" y="2388988"/>
                </a:lnTo>
                <a:lnTo>
                  <a:pt x="0" y="2388988"/>
                </a:lnTo>
                <a:lnTo>
                  <a:pt x="0" y="0"/>
                </a:lnTo>
                <a:close/>
              </a:path>
            </a:pathLst>
          </a:custGeom>
          <a:blipFill rotWithShape="1">
            <a:blip r:embed="rId5">
              <a:alphaModFix/>
            </a:blip>
            <a:stretch>
              <a:fillRect b="0" l="0" r="0" t="0"/>
            </a:stretch>
          </a:blipFill>
          <a:ln>
            <a:noFill/>
          </a:ln>
        </p:spPr>
      </p:sp>
      <p:pic>
        <p:nvPicPr>
          <p:cNvPr id="401" name="Google Shape;401;p14"/>
          <p:cNvPicPr preferRelativeResize="0"/>
          <p:nvPr/>
        </p:nvPicPr>
        <p:blipFill rotWithShape="1">
          <a:blip r:embed="rId6">
            <a:alphaModFix/>
          </a:blip>
          <a:srcRect b="0" l="0" r="0" t="0"/>
          <a:stretch/>
        </p:blipFill>
        <p:spPr>
          <a:xfrm>
            <a:off x="770324" y="3466828"/>
            <a:ext cx="9380681" cy="5272514"/>
          </a:xfrm>
          <a:prstGeom prst="rect">
            <a:avLst/>
          </a:prstGeom>
          <a:noFill/>
          <a:ln>
            <a:noFill/>
          </a:ln>
        </p:spPr>
      </p:pic>
      <p:sp>
        <p:nvSpPr>
          <p:cNvPr id="402" name="Google Shape;402;p14"/>
          <p:cNvSpPr/>
          <p:nvPr/>
        </p:nvSpPr>
        <p:spPr>
          <a:xfrm>
            <a:off x="13638412" y="3100387"/>
            <a:ext cx="4320000" cy="4114800"/>
          </a:xfrm>
          <a:custGeom>
            <a:rect b="b" l="l" r="r" t="t"/>
            <a:pathLst>
              <a:path extrusionOk="0" h="4114800" w="4320000">
                <a:moveTo>
                  <a:pt x="0" y="0"/>
                </a:moveTo>
                <a:lnTo>
                  <a:pt x="4320000" y="0"/>
                </a:lnTo>
                <a:lnTo>
                  <a:pt x="4320000" y="4114801"/>
                </a:lnTo>
                <a:lnTo>
                  <a:pt x="0" y="4114801"/>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5"/>
          <p:cNvSpPr/>
          <p:nvPr/>
        </p:nvSpPr>
        <p:spPr>
          <a:xfrm rot="-5400000">
            <a:off x="6991498" y="-867519"/>
            <a:ext cx="4649551" cy="24558364"/>
          </a:xfrm>
          <a:custGeom>
            <a:rect b="b" l="l" r="r" t="t"/>
            <a:pathLst>
              <a:path extrusionOk="0" h="32744485" w="6199401">
                <a:moveTo>
                  <a:pt x="0" y="0"/>
                </a:moveTo>
                <a:lnTo>
                  <a:pt x="6199401" y="0"/>
                </a:lnTo>
                <a:lnTo>
                  <a:pt x="6199401" y="32744485"/>
                </a:lnTo>
                <a:lnTo>
                  <a:pt x="0" y="32744485"/>
                </a:lnTo>
                <a:close/>
              </a:path>
            </a:pathLst>
          </a:custGeom>
          <a:solidFill>
            <a:srgbClr val="FBD355"/>
          </a:solidFill>
          <a:ln>
            <a:noFill/>
          </a:ln>
        </p:spPr>
      </p:sp>
      <p:sp>
        <p:nvSpPr>
          <p:cNvPr id="412" name="Google Shape;412;p15"/>
          <p:cNvSpPr/>
          <p:nvPr/>
        </p:nvSpPr>
        <p:spPr>
          <a:xfrm>
            <a:off x="455183"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413" name="Google Shape;413;p15"/>
          <p:cNvGrpSpPr/>
          <p:nvPr/>
        </p:nvGrpSpPr>
        <p:grpSpPr>
          <a:xfrm>
            <a:off x="4521476" y="556429"/>
            <a:ext cx="10452304" cy="865180"/>
            <a:chOff x="0" y="-76200"/>
            <a:chExt cx="13936405" cy="1153573"/>
          </a:xfrm>
        </p:grpSpPr>
        <p:sp>
          <p:nvSpPr>
            <p:cNvPr id="414" name="Google Shape;414;p15"/>
            <p:cNvSpPr/>
            <p:nvPr/>
          </p:nvSpPr>
          <p:spPr>
            <a:xfrm>
              <a:off x="0" y="0"/>
              <a:ext cx="13936404" cy="1077373"/>
            </a:xfrm>
            <a:custGeom>
              <a:rect b="b" l="l" r="r" t="t"/>
              <a:pathLst>
                <a:path extrusionOk="0" h="1077373" w="13936404">
                  <a:moveTo>
                    <a:pt x="0" y="0"/>
                  </a:moveTo>
                  <a:lnTo>
                    <a:pt x="13936404" y="0"/>
                  </a:lnTo>
                  <a:lnTo>
                    <a:pt x="13936404" y="1077373"/>
                  </a:lnTo>
                  <a:lnTo>
                    <a:pt x="0" y="1077373"/>
                  </a:lnTo>
                  <a:close/>
                </a:path>
              </a:pathLst>
            </a:custGeom>
            <a:solidFill>
              <a:srgbClr val="000000">
                <a:alpha val="0"/>
              </a:srgbClr>
            </a:solidFill>
            <a:ln>
              <a:noFill/>
            </a:ln>
          </p:spPr>
        </p:sp>
        <p:sp>
          <p:nvSpPr>
            <p:cNvPr id="415" name="Google Shape;415;p15"/>
            <p:cNvSpPr txBox="1"/>
            <p:nvPr/>
          </p:nvSpPr>
          <p:spPr>
            <a:xfrm>
              <a:off x="0" y="-76200"/>
              <a:ext cx="13936405" cy="1153573"/>
            </a:xfrm>
            <a:prstGeom prst="rect">
              <a:avLst/>
            </a:prstGeom>
            <a:noFill/>
            <a:ln>
              <a:noFill/>
            </a:ln>
          </p:spPr>
          <p:txBody>
            <a:bodyPr anchorCtr="0" anchor="t" bIns="0" lIns="0" spcFirstLastPara="1" rIns="0" wrap="square" tIns="0">
              <a:noAutofit/>
            </a:bodyPr>
            <a:lstStyle/>
            <a:p>
              <a:pPr indent="0" lvl="0" marL="0" marR="0" rtl="0" algn="ctr">
                <a:lnSpc>
                  <a:spcPct val="120004"/>
                </a:lnSpc>
                <a:spcBef>
                  <a:spcPts val="0"/>
                </a:spcBef>
                <a:spcAft>
                  <a:spcPts val="0"/>
                </a:spcAft>
                <a:buNone/>
              </a:pPr>
              <a:r>
                <a:rPr b="1" i="0" lang="en-US" sz="4024" u="none" cap="none" strike="noStrike">
                  <a:solidFill>
                    <a:srgbClr val="2E2B29"/>
                  </a:solidFill>
                  <a:latin typeface="Calibri"/>
                  <a:ea typeface="Calibri"/>
                  <a:cs typeface="Calibri"/>
                  <a:sym typeface="Calibri"/>
                </a:rPr>
                <a:t>Activity 1: Make Your Own Inclusive Event!</a:t>
              </a:r>
              <a:endParaRPr/>
            </a:p>
          </p:txBody>
        </p:sp>
      </p:grpSp>
      <p:grpSp>
        <p:nvGrpSpPr>
          <p:cNvPr id="416" name="Google Shape;416;p15"/>
          <p:cNvGrpSpPr/>
          <p:nvPr/>
        </p:nvGrpSpPr>
        <p:grpSpPr>
          <a:xfrm>
            <a:off x="1048494" y="1891156"/>
            <a:ext cx="16960234" cy="6576128"/>
            <a:chOff x="0" y="-200025"/>
            <a:chExt cx="22613646" cy="8768170"/>
          </a:xfrm>
        </p:grpSpPr>
        <p:sp>
          <p:nvSpPr>
            <p:cNvPr id="417" name="Google Shape;417;p15"/>
            <p:cNvSpPr/>
            <p:nvPr/>
          </p:nvSpPr>
          <p:spPr>
            <a:xfrm>
              <a:off x="0" y="0"/>
              <a:ext cx="22613646" cy="8568144"/>
            </a:xfrm>
            <a:custGeom>
              <a:rect b="b" l="l" r="r" t="t"/>
              <a:pathLst>
                <a:path extrusionOk="0" h="8568144" w="22613646">
                  <a:moveTo>
                    <a:pt x="0" y="0"/>
                  </a:moveTo>
                  <a:lnTo>
                    <a:pt x="22613646" y="0"/>
                  </a:lnTo>
                  <a:lnTo>
                    <a:pt x="22613646" y="8568144"/>
                  </a:lnTo>
                  <a:lnTo>
                    <a:pt x="0" y="8568144"/>
                  </a:lnTo>
                  <a:close/>
                </a:path>
              </a:pathLst>
            </a:custGeom>
            <a:solidFill>
              <a:srgbClr val="000000">
                <a:alpha val="0"/>
              </a:srgbClr>
            </a:solidFill>
            <a:ln>
              <a:noFill/>
            </a:ln>
          </p:spPr>
        </p:sp>
        <p:sp>
          <p:nvSpPr>
            <p:cNvPr id="418" name="Google Shape;418;p15"/>
            <p:cNvSpPr txBox="1"/>
            <p:nvPr/>
          </p:nvSpPr>
          <p:spPr>
            <a:xfrm>
              <a:off x="0" y="-200025"/>
              <a:ext cx="22613646" cy="8768170"/>
            </a:xfrm>
            <a:prstGeom prst="rect">
              <a:avLst/>
            </a:prstGeom>
            <a:noFill/>
            <a:ln>
              <a:noFill/>
            </a:ln>
          </p:spPr>
          <p:txBody>
            <a:bodyPr anchorCtr="0" anchor="t" bIns="0" lIns="0" spcFirstLastPara="1" rIns="0" wrap="square" tIns="0">
              <a:noAutofit/>
            </a:bodyPr>
            <a:lstStyle/>
            <a:p>
              <a:pPr indent="0" lvl="0" marL="0" marR="0" rtl="0" algn="just">
                <a:lnSpc>
                  <a:spcPct val="180030"/>
                </a:lnSpc>
                <a:spcBef>
                  <a:spcPts val="0"/>
                </a:spcBef>
                <a:spcAft>
                  <a:spcPts val="0"/>
                </a:spcAft>
                <a:buNone/>
              </a:pPr>
              <a:r>
                <a:rPr b="1" i="0" lang="en-US" sz="2599" u="none" cap="none" strike="noStrike">
                  <a:solidFill>
                    <a:srgbClr val="F652A0"/>
                  </a:solidFill>
                  <a:latin typeface="Calibri"/>
                  <a:ea typeface="Calibri"/>
                  <a:cs typeface="Calibri"/>
                  <a:sym typeface="Calibri"/>
                </a:rPr>
                <a:t>Group Activity: Let's put our knowledge into practice!</a:t>
              </a:r>
              <a:endParaRPr/>
            </a:p>
            <a:p>
              <a:pPr indent="0" lvl="0" marL="0" marR="0" rtl="0" algn="just">
                <a:lnSpc>
                  <a:spcPct val="180030"/>
                </a:lnSpc>
                <a:spcBef>
                  <a:spcPts val="0"/>
                </a:spcBef>
                <a:spcAft>
                  <a:spcPts val="0"/>
                </a:spcAft>
                <a:buNone/>
              </a:pPr>
              <a:r>
                <a:rPr b="1" i="0" lang="en-US" sz="2599" u="none" cap="none" strike="noStrike">
                  <a:solidFill>
                    <a:srgbClr val="282121"/>
                  </a:solidFill>
                  <a:latin typeface="Calibri"/>
                  <a:ea typeface="Calibri"/>
                  <a:cs typeface="Calibri"/>
                  <a:sym typeface="Calibri"/>
                </a:rPr>
                <a:t>Instructions:</a:t>
              </a:r>
              <a:endParaRPr/>
            </a:p>
            <a:p>
              <a:pPr indent="-280669" lvl="1" marL="561337" marR="0" rtl="0" algn="just">
                <a:lnSpc>
                  <a:spcPct val="180030"/>
                </a:lnSpc>
                <a:spcBef>
                  <a:spcPts val="0"/>
                </a:spcBef>
                <a:spcAft>
                  <a:spcPts val="0"/>
                </a:spcAft>
                <a:buClr>
                  <a:srgbClr val="282121"/>
                </a:buClr>
                <a:buSzPts val="2599"/>
                <a:buFont typeface="Calibri"/>
                <a:buAutoNum type="arabicPeriod"/>
              </a:pPr>
              <a:r>
                <a:rPr b="0" i="0" lang="en-US" sz="2599" u="none" cap="none" strike="noStrike">
                  <a:solidFill>
                    <a:srgbClr val="282121"/>
                  </a:solidFill>
                  <a:latin typeface="Calibri"/>
                  <a:ea typeface="Calibri"/>
                  <a:cs typeface="Calibri"/>
                  <a:sym typeface="Calibri"/>
                </a:rPr>
                <a:t>Divide into groups.</a:t>
              </a:r>
              <a:endParaRPr/>
            </a:p>
            <a:p>
              <a:pPr indent="-280669" lvl="1" marL="561337" marR="0" rtl="0" algn="just">
                <a:lnSpc>
                  <a:spcPct val="180030"/>
                </a:lnSpc>
                <a:spcBef>
                  <a:spcPts val="0"/>
                </a:spcBef>
                <a:spcAft>
                  <a:spcPts val="0"/>
                </a:spcAft>
                <a:buClr>
                  <a:srgbClr val="282121"/>
                </a:buClr>
                <a:buSzPts val="2599"/>
                <a:buFont typeface="Calibri"/>
                <a:buAutoNum type="arabicPeriod"/>
              </a:pPr>
              <a:r>
                <a:rPr b="0" i="0" lang="en-US" sz="2599" u="none" cap="none" strike="noStrike">
                  <a:solidFill>
                    <a:srgbClr val="282121"/>
                  </a:solidFill>
                  <a:latin typeface="Calibri"/>
                  <a:ea typeface="Calibri"/>
                  <a:cs typeface="Calibri"/>
                  <a:sym typeface="Calibri"/>
                </a:rPr>
                <a:t>Scenario: Imagine your group is planning a 1-hour youth workshop specifically designed for people with psychosocial and intellectual disabilities.</a:t>
              </a:r>
              <a:endParaRPr/>
            </a:p>
            <a:p>
              <a:pPr indent="-280669" lvl="1" marL="561337" marR="0" rtl="0" algn="just">
                <a:lnSpc>
                  <a:spcPct val="180030"/>
                </a:lnSpc>
                <a:spcBef>
                  <a:spcPts val="0"/>
                </a:spcBef>
                <a:spcAft>
                  <a:spcPts val="0"/>
                </a:spcAft>
                <a:buClr>
                  <a:srgbClr val="282121"/>
                </a:buClr>
                <a:buSzPts val="2599"/>
                <a:buFont typeface="Calibri"/>
                <a:buAutoNum type="arabicPeriod"/>
              </a:pPr>
              <a:r>
                <a:rPr b="0" i="0" lang="en-US" sz="2599" u="none" cap="none" strike="noStrike">
                  <a:solidFill>
                    <a:srgbClr val="282121"/>
                  </a:solidFill>
                  <a:latin typeface="Calibri"/>
                  <a:ea typeface="Calibri"/>
                  <a:cs typeface="Calibri"/>
                  <a:sym typeface="Calibri"/>
                </a:rPr>
                <a:t>Your Task: Within your groups, discuss and decide on the following:</a:t>
              </a:r>
              <a:endParaRPr/>
            </a:p>
            <a:p>
              <a:pPr indent="-374224" lvl="2" marL="1122675" marR="0" rtl="0" algn="just">
                <a:lnSpc>
                  <a:spcPct val="180030"/>
                </a:lnSpc>
                <a:spcBef>
                  <a:spcPts val="0"/>
                </a:spcBef>
                <a:spcAft>
                  <a:spcPts val="0"/>
                </a:spcAft>
                <a:buClr>
                  <a:srgbClr val="282121"/>
                </a:buClr>
                <a:buSzPts val="2599"/>
                <a:buFont typeface="Arial"/>
                <a:buChar char="⚬"/>
              </a:pPr>
              <a:r>
                <a:rPr b="1" i="0" lang="en-US" sz="2599" u="none" cap="none" strike="noStrike">
                  <a:solidFill>
                    <a:srgbClr val="282121"/>
                  </a:solidFill>
                  <a:latin typeface="Calibri"/>
                  <a:ea typeface="Calibri"/>
                  <a:cs typeface="Calibri"/>
                  <a:sym typeface="Calibri"/>
                </a:rPr>
                <a:t>Identify</a:t>
              </a:r>
              <a:r>
                <a:rPr b="0" i="0" lang="en-US" sz="2599" u="none" cap="none" strike="noStrike">
                  <a:solidFill>
                    <a:srgbClr val="282121"/>
                  </a:solidFill>
                  <a:latin typeface="Calibri"/>
                  <a:ea typeface="Calibri"/>
                  <a:cs typeface="Calibri"/>
                  <a:sym typeface="Calibri"/>
                </a:rPr>
                <a:t> 3 accessibility needs that you would prioritise and address for this workshop.</a:t>
              </a:r>
              <a:endParaRPr/>
            </a:p>
            <a:p>
              <a:pPr indent="-374224" lvl="2" marL="1122675" marR="0" rtl="0" algn="just">
                <a:lnSpc>
                  <a:spcPct val="180030"/>
                </a:lnSpc>
                <a:spcBef>
                  <a:spcPts val="0"/>
                </a:spcBef>
                <a:spcAft>
                  <a:spcPts val="0"/>
                </a:spcAft>
                <a:buClr>
                  <a:srgbClr val="282121"/>
                </a:buClr>
                <a:buSzPts val="2599"/>
                <a:buFont typeface="Arial"/>
                <a:buChar char="⚬"/>
              </a:pPr>
              <a:r>
                <a:rPr b="1" i="0" lang="en-US" sz="2599" u="none" cap="none" strike="noStrike">
                  <a:solidFill>
                    <a:srgbClr val="282121"/>
                  </a:solidFill>
                  <a:latin typeface="Calibri"/>
                  <a:ea typeface="Calibri"/>
                  <a:cs typeface="Calibri"/>
                  <a:sym typeface="Calibri"/>
                </a:rPr>
                <a:t>Suggest</a:t>
              </a:r>
              <a:r>
                <a:rPr b="0" i="0" lang="en-US" sz="2599" u="none" cap="none" strike="noStrike">
                  <a:solidFill>
                    <a:srgbClr val="282121"/>
                  </a:solidFill>
                  <a:latin typeface="Calibri"/>
                  <a:ea typeface="Calibri"/>
                  <a:cs typeface="Calibri"/>
                  <a:sym typeface="Calibri"/>
                </a:rPr>
                <a:t> 2 effective strategies for inclusive communication to be used throughout the event.</a:t>
              </a:r>
              <a:endParaRPr/>
            </a:p>
            <a:p>
              <a:pPr indent="-374224" lvl="2" marL="1122675" marR="0" rtl="0" algn="just">
                <a:lnSpc>
                  <a:spcPct val="180030"/>
                </a:lnSpc>
                <a:spcBef>
                  <a:spcPts val="0"/>
                </a:spcBef>
                <a:spcAft>
                  <a:spcPts val="0"/>
                </a:spcAft>
                <a:buClr>
                  <a:srgbClr val="282121"/>
                </a:buClr>
                <a:buSzPts val="2599"/>
                <a:buFont typeface="Arial"/>
                <a:buChar char="⚬"/>
              </a:pPr>
              <a:r>
                <a:rPr b="1" i="0" lang="en-US" sz="2599" u="none" cap="none" strike="noStrike">
                  <a:solidFill>
                    <a:srgbClr val="282121"/>
                  </a:solidFill>
                  <a:latin typeface="Calibri"/>
                  <a:ea typeface="Calibri"/>
                  <a:cs typeface="Calibri"/>
                  <a:sym typeface="Calibri"/>
                </a:rPr>
                <a:t>Choose</a:t>
              </a:r>
              <a:r>
                <a:rPr b="0" i="0" lang="en-US" sz="2599" u="none" cap="none" strike="noStrike">
                  <a:solidFill>
                    <a:srgbClr val="282121"/>
                  </a:solidFill>
                  <a:latin typeface="Calibri"/>
                  <a:ea typeface="Calibri"/>
                  <a:cs typeface="Calibri"/>
                  <a:sym typeface="Calibri"/>
                </a:rPr>
                <a:t> 1 significant barrier to participation and outline exactly how you would remove it.</a:t>
              </a:r>
              <a:endParaRPr/>
            </a:p>
            <a:p>
              <a:pPr indent="-280669" lvl="1" marL="561337" marR="0" rtl="0" algn="just">
                <a:lnSpc>
                  <a:spcPct val="180030"/>
                </a:lnSpc>
                <a:spcBef>
                  <a:spcPts val="0"/>
                </a:spcBef>
                <a:spcAft>
                  <a:spcPts val="0"/>
                </a:spcAft>
                <a:buClr>
                  <a:srgbClr val="282121"/>
                </a:buClr>
                <a:buSzPts val="2599"/>
                <a:buFont typeface="Calibri"/>
                <a:buAutoNum type="arabicPeriod"/>
              </a:pPr>
              <a:r>
                <a:rPr b="0" i="0" lang="en-US" sz="2599" u="none" cap="none" strike="noStrike">
                  <a:solidFill>
                    <a:srgbClr val="282121"/>
                  </a:solidFill>
                  <a:latin typeface="Calibri"/>
                  <a:ea typeface="Calibri"/>
                  <a:cs typeface="Calibri"/>
                  <a:sym typeface="Calibri"/>
                </a:rPr>
                <a:t>Present Your Idea! Be prepared to share your group's workshop plan and solutions with everyone.</a:t>
              </a:r>
              <a:endParaRPr/>
            </a:p>
            <a:p>
              <a:pPr indent="0" lvl="0" marL="0" marR="0" rtl="0" algn="just">
                <a:lnSpc>
                  <a:spcPct val="180030"/>
                </a:lnSpc>
                <a:spcBef>
                  <a:spcPts val="0"/>
                </a:spcBef>
                <a:spcAft>
                  <a:spcPts val="0"/>
                </a:spcAft>
                <a:buNone/>
              </a:pPr>
              <a:r>
                <a:t/>
              </a:r>
              <a:endParaRPr b="0" i="0" sz="2599" u="none" cap="none" strike="noStrike">
                <a:solidFill>
                  <a:srgbClr val="282121"/>
                </a:solidFill>
                <a:latin typeface="Calibri"/>
                <a:ea typeface="Calibri"/>
                <a:cs typeface="Calibri"/>
                <a:sym typeface="Calibri"/>
              </a:endParaRPr>
            </a:p>
          </p:txBody>
        </p:sp>
      </p:grpSp>
      <p:grpSp>
        <p:nvGrpSpPr>
          <p:cNvPr id="419" name="Google Shape;419;p15"/>
          <p:cNvGrpSpPr/>
          <p:nvPr/>
        </p:nvGrpSpPr>
        <p:grpSpPr>
          <a:xfrm>
            <a:off x="971550" y="459923"/>
            <a:ext cx="76944" cy="168727"/>
            <a:chOff x="0" y="-9525"/>
            <a:chExt cx="102592" cy="224969"/>
          </a:xfrm>
        </p:grpSpPr>
        <p:sp>
          <p:nvSpPr>
            <p:cNvPr id="420" name="Google Shape;420;p15"/>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421" name="Google Shape;421;p15"/>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E2B29"/>
                  </a:solidFill>
                  <a:latin typeface="Roboto"/>
                  <a:ea typeface="Roboto"/>
                  <a:cs typeface="Roboto"/>
                  <a:sym typeface="Roboto"/>
                </a:rPr>
                <a:t>7</a:t>
              </a:r>
              <a:endParaRPr/>
            </a:p>
          </p:txBody>
        </p:sp>
      </p:grpSp>
      <p:sp>
        <p:nvSpPr>
          <p:cNvPr id="422" name="Google Shape;422;p15"/>
          <p:cNvSpPr/>
          <p:nvPr/>
        </p:nvSpPr>
        <p:spPr>
          <a:xfrm>
            <a:off x="311292" y="0"/>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423" name="Google Shape;423;p15"/>
          <p:cNvSpPr/>
          <p:nvPr/>
        </p:nvSpPr>
        <p:spPr>
          <a:xfrm>
            <a:off x="12015774" y="7845026"/>
            <a:ext cx="5916010" cy="2144554"/>
          </a:xfrm>
          <a:custGeom>
            <a:rect b="b" l="l" r="r" t="t"/>
            <a:pathLst>
              <a:path extrusionOk="0" h="2144554" w="5916010">
                <a:moveTo>
                  <a:pt x="0" y="0"/>
                </a:moveTo>
                <a:lnTo>
                  <a:pt x="5916010" y="0"/>
                </a:lnTo>
                <a:lnTo>
                  <a:pt x="5916010" y="2144554"/>
                </a:lnTo>
                <a:lnTo>
                  <a:pt x="0" y="21445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6"/>
          <p:cNvSpPr/>
          <p:nvPr/>
        </p:nvSpPr>
        <p:spPr>
          <a:xfrm rot="-5400000">
            <a:off x="6991498" y="-867519"/>
            <a:ext cx="4649551" cy="24558364"/>
          </a:xfrm>
          <a:custGeom>
            <a:rect b="b" l="l" r="r" t="t"/>
            <a:pathLst>
              <a:path extrusionOk="0" h="32744485" w="6199401">
                <a:moveTo>
                  <a:pt x="0" y="0"/>
                </a:moveTo>
                <a:lnTo>
                  <a:pt x="6199401" y="0"/>
                </a:lnTo>
                <a:lnTo>
                  <a:pt x="6199401" y="32744485"/>
                </a:lnTo>
                <a:lnTo>
                  <a:pt x="0" y="32744485"/>
                </a:lnTo>
                <a:close/>
              </a:path>
            </a:pathLst>
          </a:custGeom>
          <a:solidFill>
            <a:srgbClr val="FBD355"/>
          </a:solidFill>
          <a:ln>
            <a:noFill/>
          </a:ln>
        </p:spPr>
      </p:sp>
      <p:sp>
        <p:nvSpPr>
          <p:cNvPr id="433" name="Google Shape;433;p16"/>
          <p:cNvSpPr/>
          <p:nvPr/>
        </p:nvSpPr>
        <p:spPr>
          <a:xfrm>
            <a:off x="455183"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434" name="Google Shape;434;p16"/>
          <p:cNvGrpSpPr/>
          <p:nvPr/>
        </p:nvGrpSpPr>
        <p:grpSpPr>
          <a:xfrm>
            <a:off x="4521476" y="556429"/>
            <a:ext cx="10452304" cy="865180"/>
            <a:chOff x="0" y="-76200"/>
            <a:chExt cx="13936405" cy="1153573"/>
          </a:xfrm>
        </p:grpSpPr>
        <p:sp>
          <p:nvSpPr>
            <p:cNvPr id="435" name="Google Shape;435;p16"/>
            <p:cNvSpPr/>
            <p:nvPr/>
          </p:nvSpPr>
          <p:spPr>
            <a:xfrm>
              <a:off x="0" y="0"/>
              <a:ext cx="13936404" cy="1077373"/>
            </a:xfrm>
            <a:custGeom>
              <a:rect b="b" l="l" r="r" t="t"/>
              <a:pathLst>
                <a:path extrusionOk="0" h="1077373" w="13936404">
                  <a:moveTo>
                    <a:pt x="0" y="0"/>
                  </a:moveTo>
                  <a:lnTo>
                    <a:pt x="13936404" y="0"/>
                  </a:lnTo>
                  <a:lnTo>
                    <a:pt x="13936404" y="1077373"/>
                  </a:lnTo>
                  <a:lnTo>
                    <a:pt x="0" y="1077373"/>
                  </a:lnTo>
                  <a:close/>
                </a:path>
              </a:pathLst>
            </a:custGeom>
            <a:solidFill>
              <a:srgbClr val="000000">
                <a:alpha val="0"/>
              </a:srgbClr>
            </a:solidFill>
            <a:ln>
              <a:noFill/>
            </a:ln>
          </p:spPr>
        </p:sp>
        <p:sp>
          <p:nvSpPr>
            <p:cNvPr id="436" name="Google Shape;436;p16"/>
            <p:cNvSpPr txBox="1"/>
            <p:nvPr/>
          </p:nvSpPr>
          <p:spPr>
            <a:xfrm>
              <a:off x="0" y="-76200"/>
              <a:ext cx="13936405" cy="1153573"/>
            </a:xfrm>
            <a:prstGeom prst="rect">
              <a:avLst/>
            </a:prstGeom>
            <a:noFill/>
            <a:ln>
              <a:noFill/>
            </a:ln>
          </p:spPr>
          <p:txBody>
            <a:bodyPr anchorCtr="0" anchor="t" bIns="0" lIns="0" spcFirstLastPara="1" rIns="0" wrap="square" tIns="0">
              <a:noAutofit/>
            </a:bodyPr>
            <a:lstStyle/>
            <a:p>
              <a:pPr indent="0" lvl="0" marL="0" marR="0" rtl="0" algn="ctr">
                <a:lnSpc>
                  <a:spcPct val="120004"/>
                </a:lnSpc>
                <a:spcBef>
                  <a:spcPts val="0"/>
                </a:spcBef>
                <a:spcAft>
                  <a:spcPts val="0"/>
                </a:spcAft>
                <a:buNone/>
              </a:pPr>
              <a:r>
                <a:rPr b="1" i="0" lang="en-US" sz="4024" u="none" cap="none" strike="noStrike">
                  <a:solidFill>
                    <a:srgbClr val="2E2B29"/>
                  </a:solidFill>
                  <a:latin typeface="Calibri"/>
                  <a:ea typeface="Calibri"/>
                  <a:cs typeface="Calibri"/>
                  <a:sym typeface="Calibri"/>
                </a:rPr>
                <a:t>Activity 2: Reflect and Share Ideas</a:t>
              </a:r>
              <a:endParaRPr/>
            </a:p>
          </p:txBody>
        </p:sp>
      </p:grpSp>
      <p:grpSp>
        <p:nvGrpSpPr>
          <p:cNvPr id="437" name="Google Shape;437;p16"/>
          <p:cNvGrpSpPr/>
          <p:nvPr/>
        </p:nvGrpSpPr>
        <p:grpSpPr>
          <a:xfrm>
            <a:off x="1048494" y="1830145"/>
            <a:ext cx="16960234" cy="7166678"/>
            <a:chOff x="0" y="-200025"/>
            <a:chExt cx="22613646" cy="9555570"/>
          </a:xfrm>
        </p:grpSpPr>
        <p:sp>
          <p:nvSpPr>
            <p:cNvPr id="438" name="Google Shape;438;p16"/>
            <p:cNvSpPr/>
            <p:nvPr/>
          </p:nvSpPr>
          <p:spPr>
            <a:xfrm>
              <a:off x="0" y="0"/>
              <a:ext cx="22613646" cy="9355544"/>
            </a:xfrm>
            <a:custGeom>
              <a:rect b="b" l="l" r="r" t="t"/>
              <a:pathLst>
                <a:path extrusionOk="0" h="9355544" w="22613646">
                  <a:moveTo>
                    <a:pt x="0" y="0"/>
                  </a:moveTo>
                  <a:lnTo>
                    <a:pt x="22613646" y="0"/>
                  </a:lnTo>
                  <a:lnTo>
                    <a:pt x="22613646" y="9355544"/>
                  </a:lnTo>
                  <a:lnTo>
                    <a:pt x="0" y="9355544"/>
                  </a:lnTo>
                  <a:close/>
                </a:path>
              </a:pathLst>
            </a:custGeom>
            <a:solidFill>
              <a:srgbClr val="000000">
                <a:alpha val="0"/>
              </a:srgbClr>
            </a:solidFill>
            <a:ln>
              <a:noFill/>
            </a:ln>
          </p:spPr>
        </p:sp>
        <p:sp>
          <p:nvSpPr>
            <p:cNvPr id="439" name="Google Shape;439;p16"/>
            <p:cNvSpPr txBox="1"/>
            <p:nvPr/>
          </p:nvSpPr>
          <p:spPr>
            <a:xfrm>
              <a:off x="0" y="-200025"/>
              <a:ext cx="22613646" cy="9555570"/>
            </a:xfrm>
            <a:prstGeom prst="rect">
              <a:avLst/>
            </a:prstGeom>
            <a:noFill/>
            <a:ln>
              <a:noFill/>
            </a:ln>
          </p:spPr>
          <p:txBody>
            <a:bodyPr anchorCtr="0" anchor="t" bIns="0" lIns="0" spcFirstLastPara="1" rIns="0" wrap="square" tIns="0">
              <a:noAutofit/>
            </a:bodyPr>
            <a:lstStyle/>
            <a:p>
              <a:pPr indent="0" lvl="0" marL="0" marR="0" rtl="0" algn="just">
                <a:lnSpc>
                  <a:spcPct val="180030"/>
                </a:lnSpc>
                <a:spcBef>
                  <a:spcPts val="0"/>
                </a:spcBef>
                <a:spcAft>
                  <a:spcPts val="0"/>
                </a:spcAft>
                <a:buNone/>
              </a:pPr>
              <a:r>
                <a:rPr b="1" i="0" lang="en-US" sz="2599" u="none" cap="none" strike="noStrike">
                  <a:solidFill>
                    <a:srgbClr val="F652A0"/>
                  </a:solidFill>
                  <a:latin typeface="Calibri"/>
                  <a:ea typeface="Calibri"/>
                  <a:cs typeface="Calibri"/>
                  <a:sym typeface="Calibri"/>
                </a:rPr>
                <a:t>Scenario-Based Discussion:</a:t>
              </a:r>
              <a:r>
                <a:rPr b="0" i="0" lang="en-US" sz="2599" u="none" cap="none" strike="noStrike">
                  <a:solidFill>
                    <a:srgbClr val="303030"/>
                  </a:solidFill>
                  <a:latin typeface="Calibri"/>
                  <a:ea typeface="Calibri"/>
                  <a:cs typeface="Calibri"/>
                  <a:sym typeface="Calibri"/>
                </a:rPr>
                <a:t> </a:t>
              </a:r>
              <a:r>
                <a:rPr b="1" i="0" lang="en-US" sz="2599" u="none" cap="none" strike="noStrike">
                  <a:solidFill>
                    <a:srgbClr val="F652A0"/>
                  </a:solidFill>
                  <a:latin typeface="Calibri"/>
                  <a:ea typeface="Calibri"/>
                  <a:cs typeface="Calibri"/>
                  <a:sym typeface="Calibri"/>
                </a:rPr>
                <a:t>Let's consider another real-world scenario to apply our understanding of inclusive event planning.</a:t>
              </a:r>
              <a:endParaRPr/>
            </a:p>
            <a:p>
              <a:pPr indent="0" lvl="0" marL="0" marR="0" rtl="0" algn="just">
                <a:lnSpc>
                  <a:spcPct val="180030"/>
                </a:lnSpc>
                <a:spcBef>
                  <a:spcPts val="0"/>
                </a:spcBef>
                <a:spcAft>
                  <a:spcPts val="0"/>
                </a:spcAft>
                <a:buNone/>
              </a:pPr>
              <a:r>
                <a:t/>
              </a:r>
              <a:endParaRPr b="1" i="0" sz="2599" u="none" cap="none" strike="noStrike">
                <a:solidFill>
                  <a:srgbClr val="F652A0"/>
                </a:solidFill>
                <a:latin typeface="Calibri"/>
                <a:ea typeface="Calibri"/>
                <a:cs typeface="Calibri"/>
                <a:sym typeface="Calibri"/>
              </a:endParaRPr>
            </a:p>
            <a:p>
              <a:pPr indent="0" lvl="0" marL="0" marR="0" rtl="0" algn="just">
                <a:lnSpc>
                  <a:spcPct val="180030"/>
                </a:lnSpc>
                <a:spcBef>
                  <a:spcPts val="0"/>
                </a:spcBef>
                <a:spcAft>
                  <a:spcPts val="0"/>
                </a:spcAft>
                <a:buNone/>
              </a:pPr>
              <a:r>
                <a:rPr b="1" i="0" lang="en-US" sz="2599" u="none" cap="none" strike="noStrike">
                  <a:solidFill>
                    <a:srgbClr val="303030"/>
                  </a:solidFill>
                  <a:latin typeface="Calibri"/>
                  <a:ea typeface="Calibri"/>
                  <a:cs typeface="Calibri"/>
                  <a:sym typeface="Calibri"/>
                </a:rPr>
                <a:t>Scenario</a:t>
              </a:r>
              <a:r>
                <a:rPr b="0" i="0" lang="en-US" sz="2599" u="none" cap="none" strike="noStrike">
                  <a:solidFill>
                    <a:srgbClr val="303030"/>
                  </a:solidFill>
                  <a:latin typeface="Calibri"/>
                  <a:ea typeface="Calibri"/>
                  <a:cs typeface="Calibri"/>
                  <a:sym typeface="Calibri"/>
                </a:rPr>
                <a:t>:</a:t>
              </a:r>
              <a:endParaRPr/>
            </a:p>
            <a:p>
              <a:pPr indent="0" lvl="0" marL="0" marR="0" rtl="0" algn="just">
                <a:lnSpc>
                  <a:spcPct val="180030"/>
                </a:lnSpc>
                <a:spcBef>
                  <a:spcPts val="0"/>
                </a:spcBef>
                <a:spcAft>
                  <a:spcPts val="0"/>
                </a:spcAft>
                <a:buNone/>
              </a:pPr>
              <a:r>
                <a:rPr b="0" i="0" lang="en-US" sz="2599" u="none" cap="none" strike="noStrike">
                  <a:solidFill>
                    <a:srgbClr val="303030"/>
                  </a:solidFill>
                  <a:latin typeface="Calibri"/>
                  <a:ea typeface="Calibri"/>
                  <a:cs typeface="Calibri"/>
                  <a:sym typeface="Calibri"/>
                </a:rPr>
                <a:t>You are a member of the organisational committee for the Youth Councils’ elections at your local council. Your task is to plan how you would organise the election venue and process for the election day to ensure it is fully inclusive and accessible for all young voters.</a:t>
              </a:r>
              <a:endParaRPr/>
            </a:p>
            <a:p>
              <a:pPr indent="0" lvl="0" marL="0" marR="0" rtl="0" algn="just">
                <a:lnSpc>
                  <a:spcPct val="180030"/>
                </a:lnSpc>
                <a:spcBef>
                  <a:spcPts val="0"/>
                </a:spcBef>
                <a:spcAft>
                  <a:spcPts val="0"/>
                </a:spcAft>
                <a:buNone/>
              </a:pPr>
              <a:r>
                <a:rPr b="1" i="0" lang="en-US" sz="2599" u="none" cap="none" strike="noStrike">
                  <a:solidFill>
                    <a:srgbClr val="303030"/>
                  </a:solidFill>
                  <a:latin typeface="Calibri"/>
                  <a:ea typeface="Calibri"/>
                  <a:cs typeface="Calibri"/>
                  <a:sym typeface="Calibri"/>
                </a:rPr>
                <a:t>Discussion Method:</a:t>
              </a:r>
              <a:endParaRPr/>
            </a:p>
            <a:p>
              <a:pPr indent="-280669" lvl="1" marL="561337" marR="0" rtl="0" algn="just">
                <a:lnSpc>
                  <a:spcPct val="180030"/>
                </a:lnSpc>
                <a:spcBef>
                  <a:spcPts val="0"/>
                </a:spcBef>
                <a:spcAft>
                  <a:spcPts val="0"/>
                </a:spcAft>
                <a:buClr>
                  <a:srgbClr val="303030"/>
                </a:buClr>
                <a:buSzPts val="2599"/>
                <a:buFont typeface="Arial"/>
                <a:buChar char="•"/>
              </a:pPr>
              <a:r>
                <a:rPr b="0" i="0" lang="en-US" sz="2599" u="none" cap="none" strike="noStrike">
                  <a:solidFill>
                    <a:srgbClr val="303030"/>
                  </a:solidFill>
                  <a:latin typeface="Calibri"/>
                  <a:ea typeface="Calibri"/>
                  <a:cs typeface="Calibri"/>
                  <a:sym typeface="Calibri"/>
                </a:rPr>
                <a:t>Brainstorming Discussion: Engage in an open discussion to generate a wide range of ideas.</a:t>
              </a:r>
              <a:endParaRPr/>
            </a:p>
            <a:p>
              <a:pPr indent="-280669" lvl="1" marL="561337" marR="0" rtl="0" algn="just">
                <a:lnSpc>
                  <a:spcPct val="180030"/>
                </a:lnSpc>
                <a:spcBef>
                  <a:spcPts val="0"/>
                </a:spcBef>
                <a:spcAft>
                  <a:spcPts val="0"/>
                </a:spcAft>
                <a:buClr>
                  <a:srgbClr val="303030"/>
                </a:buClr>
                <a:buSzPts val="2599"/>
                <a:buFont typeface="Arial"/>
                <a:buChar char="•"/>
              </a:pPr>
              <a:r>
                <a:rPr b="0" i="0" lang="en-US" sz="2599" u="none" cap="none" strike="noStrike">
                  <a:solidFill>
                    <a:srgbClr val="303030"/>
                  </a:solidFill>
                  <a:latin typeface="Calibri"/>
                  <a:ea typeface="Calibri"/>
                  <a:cs typeface="Calibri"/>
                  <a:sym typeface="Calibri"/>
                </a:rPr>
                <a:t>Sticky Note Wall or Shared Whiteboard: Utilise these tools to capture and organise key takeaways and proposed solutions from your discussion.</a:t>
              </a:r>
              <a:endParaRPr/>
            </a:p>
            <a:p>
              <a:pPr indent="0" lvl="0" marL="0" marR="0" rtl="0" algn="just">
                <a:lnSpc>
                  <a:spcPct val="180030"/>
                </a:lnSpc>
                <a:spcBef>
                  <a:spcPts val="0"/>
                </a:spcBef>
                <a:spcAft>
                  <a:spcPts val="0"/>
                </a:spcAft>
                <a:buNone/>
              </a:pPr>
              <a:r>
                <a:t/>
              </a:r>
              <a:endParaRPr b="0" i="0" sz="2599" u="none" cap="none" strike="noStrike">
                <a:solidFill>
                  <a:srgbClr val="303030"/>
                </a:solidFill>
                <a:latin typeface="Calibri"/>
                <a:ea typeface="Calibri"/>
                <a:cs typeface="Calibri"/>
                <a:sym typeface="Calibri"/>
              </a:endParaRPr>
            </a:p>
          </p:txBody>
        </p:sp>
      </p:grpSp>
      <p:grpSp>
        <p:nvGrpSpPr>
          <p:cNvPr id="440" name="Google Shape;440;p16"/>
          <p:cNvGrpSpPr/>
          <p:nvPr/>
        </p:nvGrpSpPr>
        <p:grpSpPr>
          <a:xfrm>
            <a:off x="971550" y="459923"/>
            <a:ext cx="76944" cy="168727"/>
            <a:chOff x="0" y="-9525"/>
            <a:chExt cx="102592" cy="224969"/>
          </a:xfrm>
        </p:grpSpPr>
        <p:sp>
          <p:nvSpPr>
            <p:cNvPr id="441" name="Google Shape;441;p16"/>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442" name="Google Shape;442;p16"/>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E2B29"/>
                  </a:solidFill>
                  <a:latin typeface="Roboto"/>
                  <a:ea typeface="Roboto"/>
                  <a:cs typeface="Roboto"/>
                  <a:sym typeface="Roboto"/>
                </a:rPr>
                <a:t>7</a:t>
              </a:r>
              <a:endParaRPr/>
            </a:p>
          </p:txBody>
        </p:sp>
      </p:grpSp>
      <p:sp>
        <p:nvSpPr>
          <p:cNvPr id="443" name="Google Shape;443;p16"/>
          <p:cNvSpPr/>
          <p:nvPr/>
        </p:nvSpPr>
        <p:spPr>
          <a:xfrm>
            <a:off x="311292" y="0"/>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444" name="Google Shape;444;p16"/>
          <p:cNvSpPr/>
          <p:nvPr/>
        </p:nvSpPr>
        <p:spPr>
          <a:xfrm>
            <a:off x="12015774" y="7924545"/>
            <a:ext cx="5916010" cy="2144554"/>
          </a:xfrm>
          <a:custGeom>
            <a:rect b="b" l="l" r="r" t="t"/>
            <a:pathLst>
              <a:path extrusionOk="0" h="2144554" w="5916010">
                <a:moveTo>
                  <a:pt x="0" y="0"/>
                </a:moveTo>
                <a:lnTo>
                  <a:pt x="5916010" y="0"/>
                </a:lnTo>
                <a:lnTo>
                  <a:pt x="5916010" y="2144554"/>
                </a:lnTo>
                <a:lnTo>
                  <a:pt x="0" y="21445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452" name="Shape 452"/>
        <p:cNvGrpSpPr/>
        <p:nvPr/>
      </p:nvGrpSpPr>
      <p:grpSpPr>
        <a:xfrm>
          <a:off x="0" y="0"/>
          <a:ext cx="0" cy="0"/>
          <a:chOff x="0" y="0"/>
          <a:chExt cx="0" cy="0"/>
        </a:xfrm>
      </p:grpSpPr>
      <p:sp>
        <p:nvSpPr>
          <p:cNvPr id="453" name="Google Shape;453;p17"/>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454" name="Google Shape;454;p17"/>
          <p:cNvGrpSpPr/>
          <p:nvPr/>
        </p:nvGrpSpPr>
        <p:grpSpPr>
          <a:xfrm>
            <a:off x="12162770" y="2752616"/>
            <a:ext cx="5096530" cy="554832"/>
            <a:chOff x="0" y="-161925"/>
            <a:chExt cx="6795374" cy="739775"/>
          </a:xfrm>
        </p:grpSpPr>
        <p:sp>
          <p:nvSpPr>
            <p:cNvPr id="455" name="Google Shape;455;p17"/>
            <p:cNvSpPr/>
            <p:nvPr/>
          </p:nvSpPr>
          <p:spPr>
            <a:xfrm>
              <a:off x="0" y="0"/>
              <a:ext cx="6795374" cy="577850"/>
            </a:xfrm>
            <a:custGeom>
              <a:rect b="b" l="l" r="r" t="t"/>
              <a:pathLst>
                <a:path extrusionOk="0" h="577850" w="6795374">
                  <a:moveTo>
                    <a:pt x="0" y="0"/>
                  </a:moveTo>
                  <a:lnTo>
                    <a:pt x="6795374" y="0"/>
                  </a:lnTo>
                  <a:lnTo>
                    <a:pt x="6795374" y="577850"/>
                  </a:lnTo>
                  <a:lnTo>
                    <a:pt x="0" y="577850"/>
                  </a:lnTo>
                  <a:close/>
                </a:path>
              </a:pathLst>
            </a:custGeom>
            <a:solidFill>
              <a:srgbClr val="000000">
                <a:alpha val="0"/>
              </a:srgbClr>
            </a:solidFill>
            <a:ln>
              <a:noFill/>
            </a:ln>
          </p:spPr>
        </p:sp>
        <p:sp>
          <p:nvSpPr>
            <p:cNvPr id="456" name="Google Shape;456;p17"/>
            <p:cNvSpPr txBox="1"/>
            <p:nvPr/>
          </p:nvSpPr>
          <p:spPr>
            <a:xfrm>
              <a:off x="0" y="-161925"/>
              <a:ext cx="6795374" cy="739775"/>
            </a:xfrm>
            <a:prstGeom prst="rect">
              <a:avLst/>
            </a:prstGeom>
            <a:noFill/>
            <a:ln>
              <a:noFill/>
            </a:ln>
          </p:spPr>
          <p:txBody>
            <a:bodyPr anchorCtr="0" anchor="t" bIns="0" lIns="0" spcFirstLastPara="1" rIns="0" wrap="square" tIns="0">
              <a:noAutofit/>
            </a:bodyPr>
            <a:lstStyle/>
            <a:p>
              <a:pPr indent="0" lvl="0" marL="0" marR="0" rtl="0" algn="l">
                <a:lnSpc>
                  <a:spcPct val="180038"/>
                </a:lnSpc>
                <a:spcBef>
                  <a:spcPts val="0"/>
                </a:spcBef>
                <a:spcAft>
                  <a:spcPts val="0"/>
                </a:spcAft>
                <a:buNone/>
              </a:pPr>
              <a:r>
                <a:rPr b="1" i="0" lang="en-US" sz="2099" u="none" cap="none" strike="noStrike">
                  <a:solidFill>
                    <a:srgbClr val="000000"/>
                  </a:solidFill>
                  <a:latin typeface="Calibri"/>
                  <a:ea typeface="Calibri"/>
                  <a:cs typeface="Calibri"/>
                  <a:sym typeface="Calibri"/>
                </a:rPr>
                <a:t>Respect Individual Needs and Boundaries</a:t>
              </a:r>
              <a:endParaRPr/>
            </a:p>
          </p:txBody>
        </p:sp>
      </p:grpSp>
      <p:grpSp>
        <p:nvGrpSpPr>
          <p:cNvPr id="457" name="Google Shape;457;p17"/>
          <p:cNvGrpSpPr/>
          <p:nvPr/>
        </p:nvGrpSpPr>
        <p:grpSpPr>
          <a:xfrm>
            <a:off x="12162770" y="3513671"/>
            <a:ext cx="4997757" cy="1703197"/>
            <a:chOff x="0" y="-152400"/>
            <a:chExt cx="6663676" cy="2270929"/>
          </a:xfrm>
        </p:grpSpPr>
        <p:sp>
          <p:nvSpPr>
            <p:cNvPr id="458" name="Google Shape;458;p17"/>
            <p:cNvSpPr/>
            <p:nvPr/>
          </p:nvSpPr>
          <p:spPr>
            <a:xfrm>
              <a:off x="0" y="0"/>
              <a:ext cx="6663676" cy="2118529"/>
            </a:xfrm>
            <a:custGeom>
              <a:rect b="b" l="l" r="r" t="t"/>
              <a:pathLst>
                <a:path extrusionOk="0" h="2118529" w="6663676">
                  <a:moveTo>
                    <a:pt x="0" y="0"/>
                  </a:moveTo>
                  <a:lnTo>
                    <a:pt x="6663676" y="0"/>
                  </a:lnTo>
                  <a:lnTo>
                    <a:pt x="6663676" y="2118529"/>
                  </a:lnTo>
                  <a:lnTo>
                    <a:pt x="0" y="2118529"/>
                  </a:lnTo>
                  <a:close/>
                </a:path>
              </a:pathLst>
            </a:custGeom>
            <a:solidFill>
              <a:srgbClr val="000000">
                <a:alpha val="0"/>
              </a:srgbClr>
            </a:solidFill>
            <a:ln>
              <a:noFill/>
            </a:ln>
          </p:spPr>
        </p:sp>
        <p:sp>
          <p:nvSpPr>
            <p:cNvPr id="459" name="Google Shape;459;p17"/>
            <p:cNvSpPr txBox="1"/>
            <p:nvPr/>
          </p:nvSpPr>
          <p:spPr>
            <a:xfrm>
              <a:off x="0" y="-152400"/>
              <a:ext cx="6663676" cy="2270929"/>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0" i="0" lang="en-US" sz="2000" u="none" cap="none" strike="noStrike">
                  <a:solidFill>
                    <a:srgbClr val="000000"/>
                  </a:solidFill>
                  <a:latin typeface="Calibri"/>
                  <a:ea typeface="Calibri"/>
                  <a:cs typeface="Calibri"/>
                  <a:sym typeface="Calibri"/>
                </a:rPr>
                <a:t>Allow participants to opt out of group activities or choose non-verbal ways to contribute (e.g. drawing, writing).</a:t>
              </a:r>
              <a:endParaRPr/>
            </a:p>
          </p:txBody>
        </p:sp>
      </p:grpSp>
      <p:grpSp>
        <p:nvGrpSpPr>
          <p:cNvPr id="460" name="Google Shape;460;p17"/>
          <p:cNvGrpSpPr/>
          <p:nvPr/>
        </p:nvGrpSpPr>
        <p:grpSpPr>
          <a:xfrm>
            <a:off x="4696340" y="1066606"/>
            <a:ext cx="9728036" cy="1171091"/>
            <a:chOff x="0" y="-114300"/>
            <a:chExt cx="12970715" cy="1561455"/>
          </a:xfrm>
        </p:grpSpPr>
        <p:sp>
          <p:nvSpPr>
            <p:cNvPr id="461" name="Google Shape;461;p17"/>
            <p:cNvSpPr/>
            <p:nvPr/>
          </p:nvSpPr>
          <p:spPr>
            <a:xfrm>
              <a:off x="0" y="0"/>
              <a:ext cx="12970715" cy="1447155"/>
            </a:xfrm>
            <a:custGeom>
              <a:rect b="b" l="l" r="r" t="t"/>
              <a:pathLst>
                <a:path extrusionOk="0" h="1447155" w="12970715">
                  <a:moveTo>
                    <a:pt x="0" y="0"/>
                  </a:moveTo>
                  <a:lnTo>
                    <a:pt x="12970715" y="0"/>
                  </a:lnTo>
                  <a:lnTo>
                    <a:pt x="12970715" y="1447155"/>
                  </a:lnTo>
                  <a:lnTo>
                    <a:pt x="0" y="1447155"/>
                  </a:lnTo>
                  <a:close/>
                </a:path>
              </a:pathLst>
            </a:custGeom>
            <a:solidFill>
              <a:srgbClr val="000000">
                <a:alpha val="0"/>
              </a:srgbClr>
            </a:solidFill>
            <a:ln>
              <a:noFill/>
            </a:ln>
          </p:spPr>
        </p:sp>
        <p:sp>
          <p:nvSpPr>
            <p:cNvPr id="462" name="Google Shape;462;p17"/>
            <p:cNvSpPr txBox="1"/>
            <p:nvPr/>
          </p:nvSpPr>
          <p:spPr>
            <a:xfrm>
              <a:off x="0" y="-114300"/>
              <a:ext cx="12970715" cy="1561455"/>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b="1" i="0" lang="en-US" sz="5400" u="none" cap="none" strike="noStrike">
                  <a:solidFill>
                    <a:srgbClr val="1E83DA"/>
                  </a:solidFill>
                  <a:latin typeface="Calibri"/>
                  <a:ea typeface="Calibri"/>
                  <a:cs typeface="Calibri"/>
                  <a:sym typeface="Calibri"/>
                </a:rPr>
                <a:t>Tips for Youth Workers</a:t>
              </a:r>
              <a:endParaRPr/>
            </a:p>
          </p:txBody>
        </p:sp>
      </p:grpSp>
      <p:cxnSp>
        <p:nvCxnSpPr>
          <p:cNvPr id="463" name="Google Shape;463;p17"/>
          <p:cNvCxnSpPr/>
          <p:nvPr/>
        </p:nvCxnSpPr>
        <p:spPr>
          <a:xfrm rot="23543">
            <a:off x="16208953" y="5874585"/>
            <a:ext cx="2086216" cy="0"/>
          </a:xfrm>
          <a:prstGeom prst="straightConnector1">
            <a:avLst/>
          </a:prstGeom>
          <a:noFill/>
          <a:ln cap="rnd" cmpd="sng" w="19050">
            <a:solidFill>
              <a:srgbClr val="343434"/>
            </a:solidFill>
            <a:prstDash val="solid"/>
            <a:round/>
            <a:headEnd len="sm" w="sm" type="none"/>
            <a:tailEnd len="sm" w="sm" type="none"/>
          </a:ln>
        </p:spPr>
      </p:cxnSp>
      <p:grpSp>
        <p:nvGrpSpPr>
          <p:cNvPr id="464" name="Google Shape;464;p17"/>
          <p:cNvGrpSpPr/>
          <p:nvPr/>
        </p:nvGrpSpPr>
        <p:grpSpPr>
          <a:xfrm>
            <a:off x="12322011" y="6322189"/>
            <a:ext cx="4523214" cy="554832"/>
            <a:chOff x="0" y="-161925"/>
            <a:chExt cx="6030952" cy="739775"/>
          </a:xfrm>
        </p:grpSpPr>
        <p:sp>
          <p:nvSpPr>
            <p:cNvPr id="465" name="Google Shape;465;p17"/>
            <p:cNvSpPr/>
            <p:nvPr/>
          </p:nvSpPr>
          <p:spPr>
            <a:xfrm>
              <a:off x="0" y="0"/>
              <a:ext cx="6030952" cy="577850"/>
            </a:xfrm>
            <a:custGeom>
              <a:rect b="b" l="l" r="r" t="t"/>
              <a:pathLst>
                <a:path extrusionOk="0" h="577850" w="6030952">
                  <a:moveTo>
                    <a:pt x="0" y="0"/>
                  </a:moveTo>
                  <a:lnTo>
                    <a:pt x="6030952" y="0"/>
                  </a:lnTo>
                  <a:lnTo>
                    <a:pt x="6030952" y="577850"/>
                  </a:lnTo>
                  <a:lnTo>
                    <a:pt x="0" y="577850"/>
                  </a:lnTo>
                  <a:close/>
                </a:path>
              </a:pathLst>
            </a:custGeom>
            <a:solidFill>
              <a:srgbClr val="000000">
                <a:alpha val="0"/>
              </a:srgbClr>
            </a:solidFill>
            <a:ln>
              <a:noFill/>
            </a:ln>
          </p:spPr>
        </p:sp>
        <p:sp>
          <p:nvSpPr>
            <p:cNvPr id="466" name="Google Shape;466;p17"/>
            <p:cNvSpPr txBox="1"/>
            <p:nvPr/>
          </p:nvSpPr>
          <p:spPr>
            <a:xfrm>
              <a:off x="0" y="-161925"/>
              <a:ext cx="6030952" cy="739775"/>
            </a:xfrm>
            <a:prstGeom prst="rect">
              <a:avLst/>
            </a:prstGeom>
            <a:noFill/>
            <a:ln>
              <a:noFill/>
            </a:ln>
          </p:spPr>
          <p:txBody>
            <a:bodyPr anchorCtr="0" anchor="t" bIns="0" lIns="0" spcFirstLastPara="1" rIns="0" wrap="square" tIns="0">
              <a:noAutofit/>
            </a:bodyPr>
            <a:lstStyle/>
            <a:p>
              <a:pPr indent="0" lvl="0" marL="0" marR="0" rtl="0" algn="l">
                <a:lnSpc>
                  <a:spcPct val="180038"/>
                </a:lnSpc>
                <a:spcBef>
                  <a:spcPts val="0"/>
                </a:spcBef>
                <a:spcAft>
                  <a:spcPts val="0"/>
                </a:spcAft>
                <a:buNone/>
              </a:pPr>
              <a:r>
                <a:rPr b="1" i="0" lang="en-US" sz="2099" u="none" cap="none" strike="noStrike">
                  <a:solidFill>
                    <a:srgbClr val="000000"/>
                  </a:solidFill>
                  <a:latin typeface="Calibri"/>
                  <a:ea typeface="Calibri"/>
                  <a:cs typeface="Calibri"/>
                  <a:sym typeface="Calibri"/>
                </a:rPr>
                <a:t>Encourage Peer Support and Inclusion</a:t>
              </a:r>
              <a:endParaRPr/>
            </a:p>
          </p:txBody>
        </p:sp>
      </p:grpSp>
      <p:grpSp>
        <p:nvGrpSpPr>
          <p:cNvPr id="467" name="Google Shape;467;p17"/>
          <p:cNvGrpSpPr/>
          <p:nvPr/>
        </p:nvGrpSpPr>
        <p:grpSpPr>
          <a:xfrm>
            <a:off x="12322011" y="7001802"/>
            <a:ext cx="4997757" cy="1703197"/>
            <a:chOff x="0" y="-152400"/>
            <a:chExt cx="6663676" cy="2270929"/>
          </a:xfrm>
        </p:grpSpPr>
        <p:sp>
          <p:nvSpPr>
            <p:cNvPr id="468" name="Google Shape;468;p17"/>
            <p:cNvSpPr/>
            <p:nvPr/>
          </p:nvSpPr>
          <p:spPr>
            <a:xfrm>
              <a:off x="0" y="0"/>
              <a:ext cx="6663676" cy="2118529"/>
            </a:xfrm>
            <a:custGeom>
              <a:rect b="b" l="l" r="r" t="t"/>
              <a:pathLst>
                <a:path extrusionOk="0" h="2118529" w="6663676">
                  <a:moveTo>
                    <a:pt x="0" y="0"/>
                  </a:moveTo>
                  <a:lnTo>
                    <a:pt x="6663676" y="0"/>
                  </a:lnTo>
                  <a:lnTo>
                    <a:pt x="6663676" y="2118529"/>
                  </a:lnTo>
                  <a:lnTo>
                    <a:pt x="0" y="2118529"/>
                  </a:lnTo>
                  <a:close/>
                </a:path>
              </a:pathLst>
            </a:custGeom>
            <a:solidFill>
              <a:srgbClr val="000000">
                <a:alpha val="0"/>
              </a:srgbClr>
            </a:solidFill>
            <a:ln>
              <a:noFill/>
            </a:ln>
          </p:spPr>
        </p:sp>
        <p:sp>
          <p:nvSpPr>
            <p:cNvPr id="469" name="Google Shape;469;p17"/>
            <p:cNvSpPr txBox="1"/>
            <p:nvPr/>
          </p:nvSpPr>
          <p:spPr>
            <a:xfrm>
              <a:off x="0" y="-152400"/>
              <a:ext cx="6663676" cy="2270929"/>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0" i="0" lang="en-US" sz="2000" u="none" cap="none" strike="noStrike">
                  <a:solidFill>
                    <a:srgbClr val="000000"/>
                  </a:solidFill>
                  <a:latin typeface="Calibri"/>
                  <a:ea typeface="Calibri"/>
                  <a:cs typeface="Calibri"/>
                  <a:sym typeface="Calibri"/>
                </a:rPr>
                <a:t>Pair participants with supportive peers or mentors. Promote small group discussions over large ones.</a:t>
              </a:r>
              <a:endParaRPr/>
            </a:p>
          </p:txBody>
        </p:sp>
      </p:grpSp>
      <p:grpSp>
        <p:nvGrpSpPr>
          <p:cNvPr id="470" name="Google Shape;470;p17"/>
          <p:cNvGrpSpPr/>
          <p:nvPr/>
        </p:nvGrpSpPr>
        <p:grpSpPr>
          <a:xfrm>
            <a:off x="803048" y="6069461"/>
            <a:ext cx="4523214" cy="554832"/>
            <a:chOff x="0" y="-161925"/>
            <a:chExt cx="6030952" cy="739775"/>
          </a:xfrm>
        </p:grpSpPr>
        <p:sp>
          <p:nvSpPr>
            <p:cNvPr id="471" name="Google Shape;471;p17"/>
            <p:cNvSpPr/>
            <p:nvPr/>
          </p:nvSpPr>
          <p:spPr>
            <a:xfrm>
              <a:off x="0" y="0"/>
              <a:ext cx="6030952" cy="577850"/>
            </a:xfrm>
            <a:custGeom>
              <a:rect b="b" l="l" r="r" t="t"/>
              <a:pathLst>
                <a:path extrusionOk="0" h="577850" w="6030952">
                  <a:moveTo>
                    <a:pt x="0" y="0"/>
                  </a:moveTo>
                  <a:lnTo>
                    <a:pt x="6030952" y="0"/>
                  </a:lnTo>
                  <a:lnTo>
                    <a:pt x="6030952" y="577850"/>
                  </a:lnTo>
                  <a:lnTo>
                    <a:pt x="0" y="577850"/>
                  </a:lnTo>
                  <a:close/>
                </a:path>
              </a:pathLst>
            </a:custGeom>
            <a:solidFill>
              <a:srgbClr val="000000">
                <a:alpha val="0"/>
              </a:srgbClr>
            </a:solidFill>
            <a:ln>
              <a:noFill/>
            </a:ln>
          </p:spPr>
        </p:sp>
        <p:sp>
          <p:nvSpPr>
            <p:cNvPr id="472" name="Google Shape;472;p17"/>
            <p:cNvSpPr txBox="1"/>
            <p:nvPr/>
          </p:nvSpPr>
          <p:spPr>
            <a:xfrm>
              <a:off x="0" y="-161925"/>
              <a:ext cx="6030952" cy="739775"/>
            </a:xfrm>
            <a:prstGeom prst="rect">
              <a:avLst/>
            </a:prstGeom>
            <a:noFill/>
            <a:ln>
              <a:noFill/>
            </a:ln>
          </p:spPr>
          <p:txBody>
            <a:bodyPr anchorCtr="0" anchor="t" bIns="0" lIns="0" spcFirstLastPara="1" rIns="0" wrap="square" tIns="0">
              <a:noAutofit/>
            </a:bodyPr>
            <a:lstStyle/>
            <a:p>
              <a:pPr indent="0" lvl="0" marL="0" marR="0" rtl="0" algn="l">
                <a:lnSpc>
                  <a:spcPct val="180038"/>
                </a:lnSpc>
                <a:spcBef>
                  <a:spcPts val="0"/>
                </a:spcBef>
                <a:spcAft>
                  <a:spcPts val="0"/>
                </a:spcAft>
                <a:buNone/>
              </a:pPr>
              <a:r>
                <a:rPr b="1" i="0" lang="en-US" sz="2099" u="none" cap="none" strike="noStrike">
                  <a:solidFill>
                    <a:srgbClr val="000000"/>
                  </a:solidFill>
                  <a:latin typeface="Calibri"/>
                  <a:ea typeface="Calibri"/>
                  <a:cs typeface="Calibri"/>
                  <a:sym typeface="Calibri"/>
                </a:rPr>
                <a:t>Use Multiple Communication Formats</a:t>
              </a:r>
              <a:endParaRPr/>
            </a:p>
          </p:txBody>
        </p:sp>
      </p:grpSp>
      <p:grpSp>
        <p:nvGrpSpPr>
          <p:cNvPr id="473" name="Google Shape;473;p17"/>
          <p:cNvGrpSpPr/>
          <p:nvPr/>
        </p:nvGrpSpPr>
        <p:grpSpPr>
          <a:xfrm>
            <a:off x="803048" y="6749074"/>
            <a:ext cx="4997757" cy="1703197"/>
            <a:chOff x="0" y="-152400"/>
            <a:chExt cx="6663676" cy="2270929"/>
          </a:xfrm>
        </p:grpSpPr>
        <p:sp>
          <p:nvSpPr>
            <p:cNvPr id="474" name="Google Shape;474;p17"/>
            <p:cNvSpPr/>
            <p:nvPr/>
          </p:nvSpPr>
          <p:spPr>
            <a:xfrm>
              <a:off x="0" y="0"/>
              <a:ext cx="6663676" cy="2118529"/>
            </a:xfrm>
            <a:custGeom>
              <a:rect b="b" l="l" r="r" t="t"/>
              <a:pathLst>
                <a:path extrusionOk="0" h="2118529" w="6663676">
                  <a:moveTo>
                    <a:pt x="0" y="0"/>
                  </a:moveTo>
                  <a:lnTo>
                    <a:pt x="6663676" y="0"/>
                  </a:lnTo>
                  <a:lnTo>
                    <a:pt x="6663676" y="2118529"/>
                  </a:lnTo>
                  <a:lnTo>
                    <a:pt x="0" y="2118529"/>
                  </a:lnTo>
                  <a:close/>
                </a:path>
              </a:pathLst>
            </a:custGeom>
            <a:solidFill>
              <a:srgbClr val="000000">
                <a:alpha val="0"/>
              </a:srgbClr>
            </a:solidFill>
            <a:ln>
              <a:noFill/>
            </a:ln>
          </p:spPr>
        </p:sp>
        <p:sp>
          <p:nvSpPr>
            <p:cNvPr id="475" name="Google Shape;475;p17"/>
            <p:cNvSpPr txBox="1"/>
            <p:nvPr/>
          </p:nvSpPr>
          <p:spPr>
            <a:xfrm>
              <a:off x="0" y="-152400"/>
              <a:ext cx="6663676" cy="2270929"/>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0" i="0" lang="en-US" sz="2000" u="none" cap="none" strike="noStrike">
                  <a:solidFill>
                    <a:srgbClr val="000000"/>
                  </a:solidFill>
                  <a:latin typeface="Calibri"/>
                  <a:ea typeface="Calibri"/>
                  <a:cs typeface="Calibri"/>
                  <a:sym typeface="Calibri"/>
                </a:rPr>
                <a:t>Combine verbal instructions with visuals (e.g. icons, diagrams) and offer written summaries or reminders.</a:t>
              </a:r>
              <a:endParaRPr/>
            </a:p>
          </p:txBody>
        </p:sp>
      </p:grpSp>
      <p:grpSp>
        <p:nvGrpSpPr>
          <p:cNvPr id="476" name="Google Shape;476;p17"/>
          <p:cNvGrpSpPr/>
          <p:nvPr/>
        </p:nvGrpSpPr>
        <p:grpSpPr>
          <a:xfrm>
            <a:off x="745418" y="2737697"/>
            <a:ext cx="4523214" cy="554832"/>
            <a:chOff x="0" y="-161925"/>
            <a:chExt cx="6030952" cy="739775"/>
          </a:xfrm>
        </p:grpSpPr>
        <p:sp>
          <p:nvSpPr>
            <p:cNvPr id="477" name="Google Shape;477;p17"/>
            <p:cNvSpPr/>
            <p:nvPr/>
          </p:nvSpPr>
          <p:spPr>
            <a:xfrm>
              <a:off x="0" y="0"/>
              <a:ext cx="6030952" cy="577850"/>
            </a:xfrm>
            <a:custGeom>
              <a:rect b="b" l="l" r="r" t="t"/>
              <a:pathLst>
                <a:path extrusionOk="0" h="577850" w="6030952">
                  <a:moveTo>
                    <a:pt x="0" y="0"/>
                  </a:moveTo>
                  <a:lnTo>
                    <a:pt x="6030952" y="0"/>
                  </a:lnTo>
                  <a:lnTo>
                    <a:pt x="6030952" y="577850"/>
                  </a:lnTo>
                  <a:lnTo>
                    <a:pt x="0" y="577850"/>
                  </a:lnTo>
                  <a:close/>
                </a:path>
              </a:pathLst>
            </a:custGeom>
            <a:solidFill>
              <a:srgbClr val="000000">
                <a:alpha val="0"/>
              </a:srgbClr>
            </a:solidFill>
            <a:ln>
              <a:noFill/>
            </a:ln>
          </p:spPr>
        </p:sp>
        <p:sp>
          <p:nvSpPr>
            <p:cNvPr id="478" name="Google Shape;478;p17"/>
            <p:cNvSpPr txBox="1"/>
            <p:nvPr/>
          </p:nvSpPr>
          <p:spPr>
            <a:xfrm>
              <a:off x="0" y="-161925"/>
              <a:ext cx="6030952" cy="739775"/>
            </a:xfrm>
            <a:prstGeom prst="rect">
              <a:avLst/>
            </a:prstGeom>
            <a:noFill/>
            <a:ln>
              <a:noFill/>
            </a:ln>
          </p:spPr>
          <p:txBody>
            <a:bodyPr anchorCtr="0" anchor="t" bIns="0" lIns="0" spcFirstLastPara="1" rIns="0" wrap="square" tIns="0">
              <a:noAutofit/>
            </a:bodyPr>
            <a:lstStyle/>
            <a:p>
              <a:pPr indent="0" lvl="0" marL="0" marR="0" rtl="0" algn="l">
                <a:lnSpc>
                  <a:spcPct val="180038"/>
                </a:lnSpc>
                <a:spcBef>
                  <a:spcPts val="0"/>
                </a:spcBef>
                <a:spcAft>
                  <a:spcPts val="0"/>
                </a:spcAft>
                <a:buNone/>
              </a:pPr>
              <a:r>
                <a:rPr b="1" i="0" lang="en-US" sz="2099" u="none" cap="none" strike="noStrike">
                  <a:solidFill>
                    <a:srgbClr val="000000"/>
                  </a:solidFill>
                  <a:latin typeface="Calibri"/>
                  <a:ea typeface="Calibri"/>
                  <a:cs typeface="Calibri"/>
                  <a:sym typeface="Calibri"/>
                </a:rPr>
                <a:t>Choose Low-Stress Venues</a:t>
              </a:r>
              <a:endParaRPr/>
            </a:p>
          </p:txBody>
        </p:sp>
      </p:grpSp>
      <p:grpSp>
        <p:nvGrpSpPr>
          <p:cNvPr id="479" name="Google Shape;479;p17"/>
          <p:cNvGrpSpPr/>
          <p:nvPr/>
        </p:nvGrpSpPr>
        <p:grpSpPr>
          <a:xfrm>
            <a:off x="745417" y="3417310"/>
            <a:ext cx="4997757" cy="1703197"/>
            <a:chOff x="0" y="-152400"/>
            <a:chExt cx="6663676" cy="2270929"/>
          </a:xfrm>
        </p:grpSpPr>
        <p:sp>
          <p:nvSpPr>
            <p:cNvPr id="480" name="Google Shape;480;p17"/>
            <p:cNvSpPr/>
            <p:nvPr/>
          </p:nvSpPr>
          <p:spPr>
            <a:xfrm>
              <a:off x="0" y="0"/>
              <a:ext cx="6663676" cy="2118529"/>
            </a:xfrm>
            <a:custGeom>
              <a:rect b="b" l="l" r="r" t="t"/>
              <a:pathLst>
                <a:path extrusionOk="0" h="2118529" w="6663676">
                  <a:moveTo>
                    <a:pt x="0" y="0"/>
                  </a:moveTo>
                  <a:lnTo>
                    <a:pt x="6663676" y="0"/>
                  </a:lnTo>
                  <a:lnTo>
                    <a:pt x="6663676" y="2118529"/>
                  </a:lnTo>
                  <a:lnTo>
                    <a:pt x="0" y="2118529"/>
                  </a:lnTo>
                  <a:close/>
                </a:path>
              </a:pathLst>
            </a:custGeom>
            <a:solidFill>
              <a:srgbClr val="000000">
                <a:alpha val="0"/>
              </a:srgbClr>
            </a:solidFill>
            <a:ln>
              <a:noFill/>
            </a:ln>
          </p:spPr>
        </p:sp>
        <p:sp>
          <p:nvSpPr>
            <p:cNvPr id="481" name="Google Shape;481;p17"/>
            <p:cNvSpPr txBox="1"/>
            <p:nvPr/>
          </p:nvSpPr>
          <p:spPr>
            <a:xfrm>
              <a:off x="0" y="-152400"/>
              <a:ext cx="6663676" cy="2270929"/>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0" i="0" lang="en-US" sz="2000" u="none" cap="none" strike="noStrike">
                  <a:solidFill>
                    <a:srgbClr val="000000"/>
                  </a:solidFill>
                  <a:latin typeface="Calibri"/>
                  <a:ea typeface="Calibri"/>
                  <a:cs typeface="Calibri"/>
                  <a:sym typeface="Calibri"/>
                </a:rPr>
                <a:t>Select locations with natural light, quiet areas, and minimal distractions to reduce sensory overload and anxiety.</a:t>
              </a:r>
              <a:endParaRPr/>
            </a:p>
          </p:txBody>
        </p:sp>
      </p:grpSp>
      <p:grpSp>
        <p:nvGrpSpPr>
          <p:cNvPr id="482" name="Google Shape;482;p17"/>
          <p:cNvGrpSpPr/>
          <p:nvPr/>
        </p:nvGrpSpPr>
        <p:grpSpPr>
          <a:xfrm>
            <a:off x="6288170" y="3227411"/>
            <a:ext cx="5711666" cy="5300472"/>
            <a:chOff x="0" y="0"/>
            <a:chExt cx="7615555" cy="7067296"/>
          </a:xfrm>
        </p:grpSpPr>
        <p:sp>
          <p:nvSpPr>
            <p:cNvPr id="483" name="Google Shape;483;p17"/>
            <p:cNvSpPr/>
            <p:nvPr/>
          </p:nvSpPr>
          <p:spPr>
            <a:xfrm>
              <a:off x="12700" y="12700"/>
              <a:ext cx="7590155" cy="7041769"/>
            </a:xfrm>
            <a:custGeom>
              <a:rect b="b" l="l" r="r" t="t"/>
              <a:pathLst>
                <a:path extrusionOk="0"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7"/>
            <p:cNvSpPr/>
            <p:nvPr/>
          </p:nvSpPr>
          <p:spPr>
            <a:xfrm>
              <a:off x="0" y="0"/>
              <a:ext cx="7615555" cy="7067296"/>
            </a:xfrm>
            <a:custGeom>
              <a:rect b="b" l="l" r="r" t="t"/>
              <a:pathLst>
                <a:path extrusionOk="0"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5" name="Google Shape;485;p17"/>
          <p:cNvSpPr/>
          <p:nvPr/>
        </p:nvSpPr>
        <p:spPr>
          <a:xfrm>
            <a:off x="7234355" y="5024752"/>
            <a:ext cx="3819291" cy="1733003"/>
          </a:xfrm>
          <a:custGeom>
            <a:rect b="b" l="l" r="r" t="t"/>
            <a:pathLst>
              <a:path extrusionOk="0" h="1733003" w="3819291">
                <a:moveTo>
                  <a:pt x="0" y="0"/>
                </a:moveTo>
                <a:lnTo>
                  <a:pt x="3819290" y="0"/>
                </a:lnTo>
                <a:lnTo>
                  <a:pt x="3819290" y="1733003"/>
                </a:lnTo>
                <a:lnTo>
                  <a:pt x="0" y="1733003"/>
                </a:lnTo>
                <a:lnTo>
                  <a:pt x="0" y="0"/>
                </a:lnTo>
                <a:close/>
              </a:path>
            </a:pathLst>
          </a:custGeom>
          <a:blipFill rotWithShape="1">
            <a:blip r:embed="rId4">
              <a:alphaModFix/>
            </a:blip>
            <a:stretch>
              <a:fillRect b="0" l="0" r="0" t="0"/>
            </a:stretch>
          </a:blipFill>
          <a:ln>
            <a:noFill/>
          </a:ln>
        </p:spPr>
      </p:sp>
      <p:sp>
        <p:nvSpPr>
          <p:cNvPr id="486" name="Google Shape;486;p17"/>
          <p:cNvSpPr/>
          <p:nvPr/>
        </p:nvSpPr>
        <p:spPr>
          <a:xfrm>
            <a:off x="311292" y="207263"/>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494" name="Shape 494"/>
        <p:cNvGrpSpPr/>
        <p:nvPr/>
      </p:nvGrpSpPr>
      <p:grpSpPr>
        <a:xfrm>
          <a:off x="0" y="0"/>
          <a:ext cx="0" cy="0"/>
          <a:chOff x="0" y="0"/>
          <a:chExt cx="0" cy="0"/>
        </a:xfrm>
      </p:grpSpPr>
      <p:sp>
        <p:nvSpPr>
          <p:cNvPr id="495" name="Google Shape;495;p18"/>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496" name="Google Shape;496;p18"/>
          <p:cNvGrpSpPr/>
          <p:nvPr/>
        </p:nvGrpSpPr>
        <p:grpSpPr>
          <a:xfrm>
            <a:off x="971550" y="459923"/>
            <a:ext cx="76944" cy="168727"/>
            <a:chOff x="0" y="-9525"/>
            <a:chExt cx="102592" cy="224969"/>
          </a:xfrm>
        </p:grpSpPr>
        <p:sp>
          <p:nvSpPr>
            <p:cNvPr id="497" name="Google Shape;497;p18"/>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498" name="Google Shape;498;p18"/>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82121"/>
                  </a:solidFill>
                  <a:latin typeface="Roboto"/>
                  <a:ea typeface="Roboto"/>
                  <a:cs typeface="Roboto"/>
                  <a:sym typeface="Roboto"/>
                </a:rPr>
                <a:t>7</a:t>
              </a:r>
              <a:endParaRPr/>
            </a:p>
          </p:txBody>
        </p:sp>
      </p:grpSp>
      <p:sp>
        <p:nvSpPr>
          <p:cNvPr id="499" name="Google Shape;499;p18"/>
          <p:cNvSpPr/>
          <p:nvPr/>
        </p:nvSpPr>
        <p:spPr>
          <a:xfrm>
            <a:off x="15541097" y="8008291"/>
            <a:ext cx="2157117" cy="2157117"/>
          </a:xfrm>
          <a:custGeom>
            <a:rect b="b" l="l" r="r" t="t"/>
            <a:pathLst>
              <a:path extrusionOk="0" h="2157117" w="2157117">
                <a:moveTo>
                  <a:pt x="0" y="0"/>
                </a:moveTo>
                <a:lnTo>
                  <a:pt x="2157117" y="0"/>
                </a:lnTo>
                <a:lnTo>
                  <a:pt x="2157117" y="2157118"/>
                </a:lnTo>
                <a:lnTo>
                  <a:pt x="0" y="2157118"/>
                </a:lnTo>
                <a:lnTo>
                  <a:pt x="0" y="0"/>
                </a:lnTo>
                <a:close/>
              </a:path>
            </a:pathLst>
          </a:custGeom>
          <a:blipFill rotWithShape="1">
            <a:blip r:embed="rId4">
              <a:alphaModFix/>
            </a:blip>
            <a:stretch>
              <a:fillRect b="0" l="0" r="0" t="0"/>
            </a:stretch>
          </a:blipFill>
          <a:ln>
            <a:noFill/>
          </a:ln>
        </p:spPr>
      </p:sp>
      <p:sp>
        <p:nvSpPr>
          <p:cNvPr id="500" name="Google Shape;500;p18"/>
          <p:cNvSpPr/>
          <p:nvPr/>
        </p:nvSpPr>
        <p:spPr>
          <a:xfrm>
            <a:off x="-26852931" y="-10918608"/>
            <a:ext cx="71453106" cy="13893661"/>
          </a:xfrm>
          <a:custGeom>
            <a:rect b="b" l="l" r="r" t="t"/>
            <a:pathLst>
              <a:path extrusionOk="0" h="13893661" w="71453106">
                <a:moveTo>
                  <a:pt x="0" y="0"/>
                </a:moveTo>
                <a:lnTo>
                  <a:pt x="71453106" y="0"/>
                </a:lnTo>
                <a:lnTo>
                  <a:pt x="71453106" y="13893661"/>
                </a:lnTo>
                <a:lnTo>
                  <a:pt x="0" y="13893661"/>
                </a:lnTo>
                <a:lnTo>
                  <a:pt x="0" y="0"/>
                </a:lnTo>
                <a:close/>
              </a:path>
            </a:pathLst>
          </a:custGeom>
          <a:blipFill rotWithShape="1">
            <a:blip r:embed="rId5">
              <a:alphaModFix/>
            </a:blip>
            <a:stretch>
              <a:fillRect b="0" l="0" r="0" t="-414270"/>
            </a:stretch>
          </a:blipFill>
          <a:ln>
            <a:noFill/>
          </a:ln>
        </p:spPr>
      </p:sp>
      <p:sp>
        <p:nvSpPr>
          <p:cNvPr id="501" name="Google Shape;501;p18"/>
          <p:cNvSpPr/>
          <p:nvPr/>
        </p:nvSpPr>
        <p:spPr>
          <a:xfrm>
            <a:off x="4786589" y="3377610"/>
            <a:ext cx="8174066" cy="5445971"/>
          </a:xfrm>
          <a:custGeom>
            <a:rect b="b" l="l" r="r" t="t"/>
            <a:pathLst>
              <a:path extrusionOk="0" h="5445971" w="8174066">
                <a:moveTo>
                  <a:pt x="0" y="0"/>
                </a:moveTo>
                <a:lnTo>
                  <a:pt x="8174066" y="0"/>
                </a:lnTo>
                <a:lnTo>
                  <a:pt x="8174066" y="5445971"/>
                </a:lnTo>
                <a:lnTo>
                  <a:pt x="0" y="5445971"/>
                </a:lnTo>
                <a:lnTo>
                  <a:pt x="0" y="0"/>
                </a:lnTo>
                <a:close/>
              </a:path>
            </a:pathLst>
          </a:custGeom>
          <a:blipFill rotWithShape="1">
            <a:blip r:embed="rId6">
              <a:alphaModFix/>
            </a:blip>
            <a:stretch>
              <a:fillRect b="0" l="0" r="0" t="0"/>
            </a:stretch>
          </a:blipFill>
          <a:ln>
            <a:noFill/>
          </a:ln>
        </p:spPr>
      </p:sp>
      <p:sp>
        <p:nvSpPr>
          <p:cNvPr id="502" name="Google Shape;502;p18"/>
          <p:cNvSpPr txBox="1"/>
          <p:nvPr/>
        </p:nvSpPr>
        <p:spPr>
          <a:xfrm>
            <a:off x="2412401" y="371817"/>
            <a:ext cx="12638238" cy="3342420"/>
          </a:xfrm>
          <a:prstGeom prst="rect">
            <a:avLst/>
          </a:prstGeom>
          <a:noFill/>
          <a:ln>
            <a:noFill/>
          </a:ln>
        </p:spPr>
        <p:txBody>
          <a:bodyPr anchorCtr="0" anchor="t" bIns="0" lIns="0" spcFirstLastPara="1" rIns="0" wrap="square" tIns="0">
            <a:spAutoFit/>
          </a:bodyPr>
          <a:lstStyle/>
          <a:p>
            <a:pPr indent="0" lvl="0" marL="0" marR="0" rtl="0" algn="ctr">
              <a:lnSpc>
                <a:spcPct val="115005"/>
              </a:lnSpc>
              <a:spcBef>
                <a:spcPts val="0"/>
              </a:spcBef>
              <a:spcAft>
                <a:spcPts val="0"/>
              </a:spcAft>
              <a:buNone/>
            </a:pPr>
            <a:r>
              <a:rPr b="0" i="0" lang="en-US" sz="5498" u="none" cap="none" strike="noStrike">
                <a:solidFill>
                  <a:srgbClr val="282121"/>
                </a:solidFill>
                <a:latin typeface="Calibri"/>
                <a:ea typeface="Calibri"/>
                <a:cs typeface="Calibri"/>
                <a:sym typeface="Calibri"/>
              </a:rPr>
              <a:t>Quiz- Test your knowledge and reflect on what you've learned in this module with this short quiz. </a:t>
            </a:r>
            <a:endParaRPr/>
          </a:p>
          <a:p>
            <a:pPr indent="0" lvl="0" marL="0" marR="0" rtl="0" algn="ctr">
              <a:lnSpc>
                <a:spcPct val="115005"/>
              </a:lnSpc>
              <a:spcBef>
                <a:spcPts val="0"/>
              </a:spcBef>
              <a:spcAft>
                <a:spcPts val="0"/>
              </a:spcAft>
              <a:buNone/>
            </a:pPr>
            <a:r>
              <a:t/>
            </a:r>
            <a:endParaRPr b="0" i="0" sz="5498" u="none" cap="none" strike="noStrike">
              <a:solidFill>
                <a:srgbClr val="28212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510" name="Shape 510"/>
        <p:cNvGrpSpPr/>
        <p:nvPr/>
      </p:nvGrpSpPr>
      <p:grpSpPr>
        <a:xfrm>
          <a:off x="0" y="0"/>
          <a:ext cx="0" cy="0"/>
          <a:chOff x="0" y="0"/>
          <a:chExt cx="0" cy="0"/>
        </a:xfrm>
      </p:grpSpPr>
      <p:sp>
        <p:nvSpPr>
          <p:cNvPr id="511" name="Google Shape;511;p19"/>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512" name="Google Shape;512;p19"/>
          <p:cNvGrpSpPr/>
          <p:nvPr/>
        </p:nvGrpSpPr>
        <p:grpSpPr>
          <a:xfrm>
            <a:off x="1010022" y="3310809"/>
            <a:ext cx="15609635" cy="861563"/>
            <a:chOff x="0" y="-85725"/>
            <a:chExt cx="20812846" cy="1148751"/>
          </a:xfrm>
        </p:grpSpPr>
        <p:sp>
          <p:nvSpPr>
            <p:cNvPr id="513" name="Google Shape;513;p19"/>
            <p:cNvSpPr/>
            <p:nvPr/>
          </p:nvSpPr>
          <p:spPr>
            <a:xfrm>
              <a:off x="0" y="0"/>
              <a:ext cx="20812846" cy="1063026"/>
            </a:xfrm>
            <a:custGeom>
              <a:rect b="b" l="l" r="r" t="t"/>
              <a:pathLst>
                <a:path extrusionOk="0" h="1063026" w="20812846">
                  <a:moveTo>
                    <a:pt x="0" y="0"/>
                  </a:moveTo>
                  <a:lnTo>
                    <a:pt x="20812846" y="0"/>
                  </a:lnTo>
                  <a:lnTo>
                    <a:pt x="20812846" y="1063026"/>
                  </a:lnTo>
                  <a:lnTo>
                    <a:pt x="0" y="1063026"/>
                  </a:lnTo>
                  <a:close/>
                </a:path>
              </a:pathLst>
            </a:custGeom>
            <a:solidFill>
              <a:srgbClr val="000000">
                <a:alpha val="0"/>
              </a:srgbClr>
            </a:solidFill>
            <a:ln>
              <a:noFill/>
            </a:ln>
          </p:spPr>
        </p:sp>
        <p:sp>
          <p:nvSpPr>
            <p:cNvPr id="514" name="Google Shape;514;p19"/>
            <p:cNvSpPr txBox="1"/>
            <p:nvPr/>
          </p:nvSpPr>
          <p:spPr>
            <a:xfrm>
              <a:off x="0" y="-85725"/>
              <a:ext cx="20812845" cy="1148751"/>
            </a:xfrm>
            <a:prstGeom prst="rect">
              <a:avLst/>
            </a:prstGeom>
            <a:noFill/>
            <a:ln>
              <a:noFill/>
            </a:ln>
          </p:spPr>
          <p:txBody>
            <a:bodyPr anchorCtr="0" anchor="t" bIns="0" lIns="0" spcFirstLastPara="1" rIns="0" wrap="square" tIns="0">
              <a:noAutofit/>
            </a:bodyPr>
            <a:lstStyle/>
            <a:p>
              <a:pPr indent="0" lvl="0" marL="0" marR="0" rtl="0" algn="l">
                <a:lnSpc>
                  <a:spcPct val="120005"/>
                </a:lnSpc>
                <a:spcBef>
                  <a:spcPts val="0"/>
                </a:spcBef>
                <a:spcAft>
                  <a:spcPts val="0"/>
                </a:spcAft>
                <a:buNone/>
              </a:pPr>
              <a:r>
                <a:rPr b="1" i="0" lang="en-US" sz="3999" u="none" cap="none" strike="noStrike">
                  <a:solidFill>
                    <a:srgbClr val="282121"/>
                  </a:solidFill>
                  <a:latin typeface="Calibri"/>
                  <a:ea typeface="Calibri"/>
                  <a:cs typeface="Calibri"/>
                  <a:sym typeface="Calibri"/>
                </a:rPr>
                <a:t>Question 1: What is one key principle of inclusive events?</a:t>
              </a:r>
              <a:endParaRPr/>
            </a:p>
          </p:txBody>
        </p:sp>
      </p:grpSp>
      <p:grpSp>
        <p:nvGrpSpPr>
          <p:cNvPr id="515" name="Google Shape;515;p19"/>
          <p:cNvGrpSpPr/>
          <p:nvPr/>
        </p:nvGrpSpPr>
        <p:grpSpPr>
          <a:xfrm>
            <a:off x="971550" y="459923"/>
            <a:ext cx="76944" cy="168727"/>
            <a:chOff x="0" y="-9525"/>
            <a:chExt cx="102592" cy="224969"/>
          </a:xfrm>
        </p:grpSpPr>
        <p:sp>
          <p:nvSpPr>
            <p:cNvPr id="516" name="Google Shape;516;p19"/>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517" name="Google Shape;517;p19"/>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82121"/>
                  </a:solidFill>
                  <a:latin typeface="Roboto"/>
                  <a:ea typeface="Roboto"/>
                  <a:cs typeface="Roboto"/>
                  <a:sym typeface="Roboto"/>
                </a:rPr>
                <a:t>7</a:t>
              </a:r>
              <a:endParaRPr/>
            </a:p>
          </p:txBody>
        </p:sp>
      </p:grpSp>
      <p:sp>
        <p:nvSpPr>
          <p:cNvPr id="518" name="Google Shape;518;p19"/>
          <p:cNvSpPr/>
          <p:nvPr/>
        </p:nvSpPr>
        <p:spPr>
          <a:xfrm>
            <a:off x="15541097" y="8008291"/>
            <a:ext cx="2157117" cy="2157117"/>
          </a:xfrm>
          <a:custGeom>
            <a:rect b="b" l="l" r="r" t="t"/>
            <a:pathLst>
              <a:path extrusionOk="0" h="2157117" w="2157117">
                <a:moveTo>
                  <a:pt x="0" y="0"/>
                </a:moveTo>
                <a:lnTo>
                  <a:pt x="2157117" y="0"/>
                </a:lnTo>
                <a:lnTo>
                  <a:pt x="2157117" y="2157118"/>
                </a:lnTo>
                <a:lnTo>
                  <a:pt x="0" y="2157118"/>
                </a:lnTo>
                <a:lnTo>
                  <a:pt x="0" y="0"/>
                </a:lnTo>
                <a:close/>
              </a:path>
            </a:pathLst>
          </a:custGeom>
          <a:blipFill rotWithShape="1">
            <a:blip r:embed="rId4">
              <a:alphaModFix/>
            </a:blip>
            <a:stretch>
              <a:fillRect b="0" l="0" r="0" t="0"/>
            </a:stretch>
          </a:blipFill>
          <a:ln>
            <a:noFill/>
          </a:ln>
        </p:spPr>
      </p:sp>
      <p:sp>
        <p:nvSpPr>
          <p:cNvPr id="519" name="Google Shape;519;p19"/>
          <p:cNvSpPr/>
          <p:nvPr/>
        </p:nvSpPr>
        <p:spPr>
          <a:xfrm>
            <a:off x="-26852931" y="-10918608"/>
            <a:ext cx="71453106" cy="13893661"/>
          </a:xfrm>
          <a:custGeom>
            <a:rect b="b" l="l" r="r" t="t"/>
            <a:pathLst>
              <a:path extrusionOk="0" h="13893661" w="71453106">
                <a:moveTo>
                  <a:pt x="0" y="0"/>
                </a:moveTo>
                <a:lnTo>
                  <a:pt x="71453106" y="0"/>
                </a:lnTo>
                <a:lnTo>
                  <a:pt x="71453106" y="13893661"/>
                </a:lnTo>
                <a:lnTo>
                  <a:pt x="0" y="13893661"/>
                </a:lnTo>
                <a:lnTo>
                  <a:pt x="0" y="0"/>
                </a:lnTo>
                <a:close/>
              </a:path>
            </a:pathLst>
          </a:custGeom>
          <a:blipFill rotWithShape="1">
            <a:blip r:embed="rId5">
              <a:alphaModFix/>
            </a:blip>
            <a:stretch>
              <a:fillRect b="0" l="0" r="0" t="-414270"/>
            </a:stretch>
          </a:blipFill>
          <a:ln>
            <a:noFill/>
          </a:ln>
        </p:spPr>
      </p:sp>
      <p:sp>
        <p:nvSpPr>
          <p:cNvPr id="520" name="Google Shape;520;p19"/>
          <p:cNvSpPr txBox="1"/>
          <p:nvPr/>
        </p:nvSpPr>
        <p:spPr>
          <a:xfrm>
            <a:off x="4479055" y="933450"/>
            <a:ext cx="9329889" cy="100965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6000" u="none" cap="none" strike="noStrike">
                <a:solidFill>
                  <a:srgbClr val="282121"/>
                </a:solidFill>
                <a:latin typeface="Calibri"/>
                <a:ea typeface="Calibri"/>
                <a:cs typeface="Calibri"/>
                <a:sym typeface="Calibri"/>
              </a:rPr>
              <a:t>Quiz/Self-Assessment</a:t>
            </a:r>
            <a:endParaRPr/>
          </a:p>
        </p:txBody>
      </p:sp>
      <p:sp>
        <p:nvSpPr>
          <p:cNvPr id="521" name="Google Shape;521;p19"/>
          <p:cNvSpPr/>
          <p:nvPr/>
        </p:nvSpPr>
        <p:spPr>
          <a:xfrm>
            <a:off x="2758404" y="4702259"/>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522" name="Google Shape;522;p19"/>
          <p:cNvSpPr/>
          <p:nvPr/>
        </p:nvSpPr>
        <p:spPr>
          <a:xfrm>
            <a:off x="2758404" y="6472957"/>
            <a:ext cx="6156267" cy="1298413"/>
          </a:xfrm>
          <a:custGeom>
            <a:rect b="b" l="l" r="r" t="t"/>
            <a:pathLst>
              <a:path extrusionOk="0" h="1298413" w="6156267">
                <a:moveTo>
                  <a:pt x="0" y="0"/>
                </a:moveTo>
                <a:lnTo>
                  <a:pt x="6156267" y="0"/>
                </a:lnTo>
                <a:lnTo>
                  <a:pt x="6156267" y="1298413"/>
                </a:lnTo>
                <a:lnTo>
                  <a:pt x="0" y="1298413"/>
                </a:lnTo>
                <a:lnTo>
                  <a:pt x="0" y="0"/>
                </a:lnTo>
                <a:close/>
              </a:path>
            </a:pathLst>
          </a:custGeom>
          <a:blipFill rotWithShape="1">
            <a:blip r:embed="rId6">
              <a:alphaModFix/>
            </a:blip>
            <a:stretch>
              <a:fillRect b="0" l="0" r="0" t="0"/>
            </a:stretch>
          </a:blipFill>
          <a:ln>
            <a:noFill/>
          </a:ln>
        </p:spPr>
      </p:sp>
      <p:sp>
        <p:nvSpPr>
          <p:cNvPr id="523" name="Google Shape;523;p19"/>
          <p:cNvSpPr/>
          <p:nvPr/>
        </p:nvSpPr>
        <p:spPr>
          <a:xfrm>
            <a:off x="9373329" y="4715886"/>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524" name="Google Shape;524;p19"/>
          <p:cNvSpPr/>
          <p:nvPr/>
        </p:nvSpPr>
        <p:spPr>
          <a:xfrm>
            <a:off x="9373329" y="6486584"/>
            <a:ext cx="6156267" cy="1298413"/>
          </a:xfrm>
          <a:custGeom>
            <a:rect b="b" l="l" r="r" t="t"/>
            <a:pathLst>
              <a:path extrusionOk="0" h="1298413" w="6156267">
                <a:moveTo>
                  <a:pt x="0" y="0"/>
                </a:moveTo>
                <a:lnTo>
                  <a:pt x="6156267" y="0"/>
                </a:lnTo>
                <a:lnTo>
                  <a:pt x="6156267" y="1298413"/>
                </a:lnTo>
                <a:lnTo>
                  <a:pt x="0" y="1298413"/>
                </a:lnTo>
                <a:lnTo>
                  <a:pt x="0" y="0"/>
                </a:lnTo>
                <a:close/>
              </a:path>
            </a:pathLst>
          </a:custGeom>
          <a:blipFill rotWithShape="1">
            <a:blip r:embed="rId6">
              <a:alphaModFix/>
            </a:blip>
            <a:stretch>
              <a:fillRect b="0" l="0" r="0" t="0"/>
            </a:stretch>
          </a:blipFill>
          <a:ln>
            <a:noFill/>
          </a:ln>
        </p:spPr>
      </p:sp>
      <p:sp>
        <p:nvSpPr>
          <p:cNvPr id="525" name="Google Shape;525;p19"/>
          <p:cNvSpPr txBox="1"/>
          <p:nvPr/>
        </p:nvSpPr>
        <p:spPr>
          <a:xfrm>
            <a:off x="9930683" y="4994903"/>
            <a:ext cx="5331137" cy="683629"/>
          </a:xfrm>
          <a:prstGeom prst="rect">
            <a:avLst/>
          </a:prstGeom>
          <a:noFill/>
          <a:ln>
            <a:noFill/>
          </a:ln>
        </p:spPr>
        <p:txBody>
          <a:bodyPr anchorCtr="0" anchor="t" bIns="0" lIns="0" spcFirstLastPara="1" rIns="0" wrap="square" tIns="0">
            <a:spAutoFit/>
          </a:bodyPr>
          <a:lstStyle/>
          <a:p>
            <a:pPr indent="0" lvl="0" marL="0" marR="0" rtl="0" algn="ctr">
              <a:lnSpc>
                <a:spcPct val="114983"/>
              </a:lnSpc>
              <a:spcBef>
                <a:spcPts val="0"/>
              </a:spcBef>
              <a:spcAft>
                <a:spcPts val="0"/>
              </a:spcAft>
              <a:buNone/>
            </a:pPr>
            <a:r>
              <a:rPr b="0" i="0" lang="en-US" sz="4158" u="none" cap="none" strike="noStrike">
                <a:solidFill>
                  <a:srgbClr val="282121"/>
                </a:solidFill>
                <a:latin typeface="Calibri"/>
                <a:ea typeface="Calibri"/>
                <a:cs typeface="Calibri"/>
                <a:sym typeface="Calibri"/>
              </a:rPr>
              <a:t>B. Physical accessibility</a:t>
            </a:r>
            <a:endParaRPr/>
          </a:p>
        </p:txBody>
      </p:sp>
      <p:sp>
        <p:nvSpPr>
          <p:cNvPr id="526" name="Google Shape;526;p19"/>
          <p:cNvSpPr txBox="1"/>
          <p:nvPr/>
        </p:nvSpPr>
        <p:spPr>
          <a:xfrm>
            <a:off x="3954626" y="4901875"/>
            <a:ext cx="4104343" cy="841109"/>
          </a:xfrm>
          <a:prstGeom prst="rect">
            <a:avLst/>
          </a:prstGeom>
          <a:noFill/>
          <a:ln>
            <a:noFill/>
          </a:ln>
        </p:spPr>
        <p:txBody>
          <a:bodyPr anchorCtr="0" anchor="t" bIns="0" lIns="0" spcFirstLastPara="1" rIns="0" wrap="square" tIns="0">
            <a:spAutoFit/>
          </a:bodyPr>
          <a:lstStyle/>
          <a:p>
            <a:pPr indent="0" lvl="0" marL="0" marR="0" rtl="0" algn="ctr">
              <a:lnSpc>
                <a:spcPct val="114985"/>
              </a:lnSpc>
              <a:spcBef>
                <a:spcPts val="0"/>
              </a:spcBef>
              <a:spcAft>
                <a:spcPts val="0"/>
              </a:spcAft>
              <a:buNone/>
            </a:pPr>
            <a:r>
              <a:rPr b="0" i="0" lang="en-US" sz="4958" u="none" cap="none" strike="noStrike">
                <a:solidFill>
                  <a:srgbClr val="282121"/>
                </a:solidFill>
                <a:latin typeface="Calibri"/>
                <a:ea typeface="Calibri"/>
                <a:cs typeface="Calibri"/>
                <a:sym typeface="Calibri"/>
              </a:rPr>
              <a:t>A. Lower costs</a:t>
            </a:r>
            <a:endParaRPr/>
          </a:p>
        </p:txBody>
      </p:sp>
      <p:sp>
        <p:nvSpPr>
          <p:cNvPr id="527" name="Google Shape;527;p19"/>
          <p:cNvSpPr txBox="1"/>
          <p:nvPr/>
        </p:nvSpPr>
        <p:spPr>
          <a:xfrm>
            <a:off x="10399291" y="6547622"/>
            <a:ext cx="4104343" cy="1110984"/>
          </a:xfrm>
          <a:prstGeom prst="rect">
            <a:avLst/>
          </a:prstGeom>
          <a:noFill/>
          <a:ln>
            <a:noFill/>
          </a:ln>
        </p:spPr>
        <p:txBody>
          <a:bodyPr anchorCtr="0" anchor="t" bIns="0" lIns="0" spcFirstLastPara="1" rIns="0" wrap="square" tIns="0">
            <a:spAutoFit/>
          </a:bodyPr>
          <a:lstStyle/>
          <a:p>
            <a:pPr indent="0" lvl="0" marL="0" marR="0" rtl="0" algn="ctr">
              <a:lnSpc>
                <a:spcPct val="114971"/>
              </a:lnSpc>
              <a:spcBef>
                <a:spcPts val="0"/>
              </a:spcBef>
              <a:spcAft>
                <a:spcPts val="0"/>
              </a:spcAft>
              <a:buNone/>
            </a:pPr>
            <a:r>
              <a:rPr b="0" i="0" lang="en-US" sz="2458" u="none" cap="none" strike="noStrike">
                <a:solidFill>
                  <a:srgbClr val="282121"/>
                </a:solidFill>
                <a:latin typeface="Calibri"/>
                <a:ea typeface="Calibri"/>
                <a:cs typeface="Calibri"/>
                <a:sym typeface="Calibri"/>
              </a:rPr>
              <a:t>D. Ensure that you know your audience needs and adjust accordingly</a:t>
            </a:r>
            <a:endParaRPr/>
          </a:p>
        </p:txBody>
      </p:sp>
      <p:sp>
        <p:nvSpPr>
          <p:cNvPr id="528" name="Google Shape;528;p19"/>
          <p:cNvSpPr txBox="1"/>
          <p:nvPr/>
        </p:nvSpPr>
        <p:spPr>
          <a:xfrm>
            <a:off x="3241850" y="6770799"/>
            <a:ext cx="5189374" cy="663309"/>
          </a:xfrm>
          <a:prstGeom prst="rect">
            <a:avLst/>
          </a:prstGeom>
          <a:noFill/>
          <a:ln>
            <a:noFill/>
          </a:ln>
        </p:spPr>
        <p:txBody>
          <a:bodyPr anchorCtr="0" anchor="t" bIns="0" lIns="0" spcFirstLastPara="1" rIns="0" wrap="square" tIns="0">
            <a:spAutoFit/>
          </a:bodyPr>
          <a:lstStyle/>
          <a:p>
            <a:pPr indent="0" lvl="0" marL="0" marR="0" rtl="0" algn="ctr">
              <a:lnSpc>
                <a:spcPct val="114982"/>
              </a:lnSpc>
              <a:spcBef>
                <a:spcPts val="0"/>
              </a:spcBef>
              <a:spcAft>
                <a:spcPts val="0"/>
              </a:spcAft>
              <a:buNone/>
            </a:pPr>
            <a:r>
              <a:rPr b="0" i="0" lang="en-US" sz="3958" u="none" cap="none" strike="noStrike">
                <a:solidFill>
                  <a:srgbClr val="282121"/>
                </a:solidFill>
                <a:latin typeface="Calibri"/>
                <a:ea typeface="Calibri"/>
                <a:cs typeface="Calibri"/>
                <a:sym typeface="Calibri"/>
              </a:rPr>
              <a:t>C. Social media presence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nvSpPr>
        <p:spPr>
          <a:xfrm>
            <a:off x="3216865" y="465584"/>
            <a:ext cx="12911505" cy="1423038"/>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9500" u="none" cap="none" strike="noStrike">
                <a:solidFill>
                  <a:srgbClr val="272665"/>
                </a:solidFill>
                <a:latin typeface="Calibri"/>
                <a:ea typeface="Calibri"/>
                <a:cs typeface="Calibri"/>
                <a:sym typeface="Calibri"/>
              </a:rPr>
              <a:t>Learning Outcomes</a:t>
            </a:r>
            <a:endParaRPr/>
          </a:p>
        </p:txBody>
      </p:sp>
      <p:sp>
        <p:nvSpPr>
          <p:cNvPr id="126" name="Google Shape;126;p2"/>
          <p:cNvSpPr txBox="1"/>
          <p:nvPr/>
        </p:nvSpPr>
        <p:spPr>
          <a:xfrm>
            <a:off x="2225921" y="2131696"/>
            <a:ext cx="14893392" cy="2045971"/>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4000" u="none" cap="none" strike="noStrike">
                <a:solidFill>
                  <a:srgbClr val="000000"/>
                </a:solidFill>
                <a:latin typeface="Calibri"/>
                <a:ea typeface="Calibri"/>
                <a:cs typeface="Calibri"/>
                <a:sym typeface="Calibri"/>
              </a:rPr>
              <a:t>After completing this module, you will have gained the following knowledge, skills and attitudes. </a:t>
            </a:r>
            <a:endParaRPr/>
          </a:p>
          <a:p>
            <a:pPr indent="0" lvl="0" marL="0" marR="0" rtl="0" algn="ctr">
              <a:lnSpc>
                <a:spcPct val="96000"/>
              </a:lnSpc>
              <a:spcBef>
                <a:spcPts val="0"/>
              </a:spcBef>
              <a:spcAft>
                <a:spcPts val="0"/>
              </a:spcAft>
              <a:buNone/>
            </a:pPr>
            <a:r>
              <a:t/>
            </a:r>
            <a:endParaRPr b="0" i="0" sz="4000" u="none" cap="none" strike="noStrike">
              <a:solidFill>
                <a:srgbClr val="000000"/>
              </a:solidFill>
              <a:latin typeface="Calibri"/>
              <a:ea typeface="Calibri"/>
              <a:cs typeface="Calibri"/>
              <a:sym typeface="Calibri"/>
            </a:endParaRPr>
          </a:p>
          <a:p>
            <a:pPr indent="0" lvl="0" marL="0" marR="0" rtl="0" algn="ctr">
              <a:lnSpc>
                <a:spcPct val="96000"/>
              </a:lnSpc>
              <a:spcBef>
                <a:spcPts val="0"/>
              </a:spcBef>
              <a:spcAft>
                <a:spcPts val="0"/>
              </a:spcAft>
              <a:buNone/>
            </a:pPr>
            <a:r>
              <a:t/>
            </a:r>
            <a:endParaRPr b="0" i="0" sz="4000" u="none" cap="none" strike="noStrike">
              <a:solidFill>
                <a:srgbClr val="000000"/>
              </a:solidFill>
              <a:latin typeface="Calibri"/>
              <a:ea typeface="Calibri"/>
              <a:cs typeface="Calibri"/>
              <a:sym typeface="Calibri"/>
            </a:endParaRPr>
          </a:p>
        </p:txBody>
      </p:sp>
      <p:grpSp>
        <p:nvGrpSpPr>
          <p:cNvPr id="127" name="Google Shape;127;p2"/>
          <p:cNvGrpSpPr/>
          <p:nvPr/>
        </p:nvGrpSpPr>
        <p:grpSpPr>
          <a:xfrm>
            <a:off x="1637985" y="4003683"/>
            <a:ext cx="4750393" cy="5096690"/>
            <a:chOff x="0" y="0"/>
            <a:chExt cx="1232151" cy="1321973"/>
          </a:xfrm>
        </p:grpSpPr>
        <p:sp>
          <p:nvSpPr>
            <p:cNvPr id="128" name="Google Shape;128;p2"/>
            <p:cNvSpPr/>
            <p:nvPr/>
          </p:nvSpPr>
          <p:spPr>
            <a:xfrm>
              <a:off x="0" y="0"/>
              <a:ext cx="1232151" cy="1321973"/>
            </a:xfrm>
            <a:custGeom>
              <a:rect b="b" l="l" r="r" t="t"/>
              <a:pathLst>
                <a:path extrusionOk="0"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cap="sq" cmpd="sng" w="57150">
              <a:solidFill>
                <a:srgbClr val="49B38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txBox="1"/>
            <p:nvPr/>
          </p:nvSpPr>
          <p:spPr>
            <a:xfrm>
              <a:off x="0" y="47625"/>
              <a:ext cx="1232151" cy="12743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2"/>
          <p:cNvSpPr txBox="1"/>
          <p:nvPr/>
        </p:nvSpPr>
        <p:spPr>
          <a:xfrm>
            <a:off x="2055605" y="6176592"/>
            <a:ext cx="3915153" cy="21812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303030"/>
                </a:solidFill>
                <a:latin typeface="Calibri"/>
                <a:ea typeface="Calibri"/>
                <a:cs typeface="Calibri"/>
                <a:sym typeface="Calibri"/>
              </a:rPr>
              <a:t>Understand key principles of accessibility and inclusion in event planning</a:t>
            </a:r>
            <a:endParaRPr/>
          </a:p>
        </p:txBody>
      </p:sp>
      <p:grpSp>
        <p:nvGrpSpPr>
          <p:cNvPr id="131" name="Google Shape;131;p2"/>
          <p:cNvGrpSpPr/>
          <p:nvPr/>
        </p:nvGrpSpPr>
        <p:grpSpPr>
          <a:xfrm>
            <a:off x="6769312" y="4003683"/>
            <a:ext cx="4750393" cy="5096690"/>
            <a:chOff x="0" y="0"/>
            <a:chExt cx="1232151" cy="1321973"/>
          </a:xfrm>
        </p:grpSpPr>
        <p:sp>
          <p:nvSpPr>
            <p:cNvPr id="132" name="Google Shape;132;p2"/>
            <p:cNvSpPr/>
            <p:nvPr/>
          </p:nvSpPr>
          <p:spPr>
            <a:xfrm>
              <a:off x="0" y="0"/>
              <a:ext cx="1232151" cy="1321973"/>
            </a:xfrm>
            <a:custGeom>
              <a:rect b="b" l="l" r="r" t="t"/>
              <a:pathLst>
                <a:path extrusionOk="0"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cap="sq" cmpd="sng" w="57150">
              <a:solidFill>
                <a:srgbClr val="49B38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txBox="1"/>
            <p:nvPr/>
          </p:nvSpPr>
          <p:spPr>
            <a:xfrm>
              <a:off x="0" y="47625"/>
              <a:ext cx="1232151" cy="12743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2"/>
          <p:cNvSpPr txBox="1"/>
          <p:nvPr/>
        </p:nvSpPr>
        <p:spPr>
          <a:xfrm>
            <a:off x="7356740" y="6176592"/>
            <a:ext cx="3574521" cy="21812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303030"/>
                </a:solidFill>
                <a:latin typeface="Calibri"/>
                <a:ea typeface="Calibri"/>
                <a:cs typeface="Calibri"/>
                <a:sym typeface="Calibri"/>
              </a:rPr>
              <a:t>Learn how to create an environment that welcomes diverse needs</a:t>
            </a:r>
            <a:endParaRPr/>
          </a:p>
        </p:txBody>
      </p:sp>
      <p:grpSp>
        <p:nvGrpSpPr>
          <p:cNvPr id="135" name="Google Shape;135;p2"/>
          <p:cNvGrpSpPr/>
          <p:nvPr/>
        </p:nvGrpSpPr>
        <p:grpSpPr>
          <a:xfrm>
            <a:off x="11900705" y="4003683"/>
            <a:ext cx="4750393" cy="5096690"/>
            <a:chOff x="0" y="0"/>
            <a:chExt cx="1232151" cy="1321973"/>
          </a:xfrm>
        </p:grpSpPr>
        <p:sp>
          <p:nvSpPr>
            <p:cNvPr id="136" name="Google Shape;136;p2"/>
            <p:cNvSpPr/>
            <p:nvPr/>
          </p:nvSpPr>
          <p:spPr>
            <a:xfrm>
              <a:off x="0" y="0"/>
              <a:ext cx="1232151" cy="1321973"/>
            </a:xfrm>
            <a:custGeom>
              <a:rect b="b" l="l" r="r" t="t"/>
              <a:pathLst>
                <a:path extrusionOk="0"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cap="sq" cmpd="sng" w="57150">
              <a:solidFill>
                <a:srgbClr val="49B38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txBox="1"/>
            <p:nvPr/>
          </p:nvSpPr>
          <p:spPr>
            <a:xfrm>
              <a:off x="0" y="47625"/>
              <a:ext cx="1232151" cy="12743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2"/>
          <p:cNvSpPr txBox="1"/>
          <p:nvPr/>
        </p:nvSpPr>
        <p:spPr>
          <a:xfrm>
            <a:off x="12343213" y="6176592"/>
            <a:ext cx="3865376" cy="21812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303030"/>
                </a:solidFill>
                <a:latin typeface="Calibri"/>
                <a:ea typeface="Calibri"/>
                <a:cs typeface="Calibri"/>
                <a:sym typeface="Calibri"/>
              </a:rPr>
              <a:t>Use clear, easy-to-understand language and supportive visuals to enhance communication.</a:t>
            </a:r>
            <a:endParaRPr/>
          </a:p>
        </p:txBody>
      </p:sp>
      <p:sp>
        <p:nvSpPr>
          <p:cNvPr id="139" name="Google Shape;139;p2"/>
          <p:cNvSpPr txBox="1"/>
          <p:nvPr/>
        </p:nvSpPr>
        <p:spPr>
          <a:xfrm>
            <a:off x="3088652" y="4724825"/>
            <a:ext cx="2576700" cy="13299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9000" u="none" cap="none" strike="noStrike">
                <a:solidFill>
                  <a:srgbClr val="2B2B2B"/>
                </a:solidFill>
                <a:latin typeface="Calibri"/>
                <a:ea typeface="Calibri"/>
                <a:cs typeface="Calibri"/>
                <a:sym typeface="Calibri"/>
              </a:rPr>
              <a:t>L01.</a:t>
            </a:r>
            <a:endParaRPr/>
          </a:p>
        </p:txBody>
      </p:sp>
      <p:sp>
        <p:nvSpPr>
          <p:cNvPr id="140" name="Google Shape;140;p2"/>
          <p:cNvSpPr txBox="1"/>
          <p:nvPr/>
        </p:nvSpPr>
        <p:spPr>
          <a:xfrm>
            <a:off x="8084403" y="4724816"/>
            <a:ext cx="2119193" cy="1350645"/>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9000" u="none" cap="none" strike="noStrike">
                <a:solidFill>
                  <a:srgbClr val="2B2B2B"/>
                </a:solidFill>
                <a:latin typeface="Calibri"/>
                <a:ea typeface="Calibri"/>
                <a:cs typeface="Calibri"/>
                <a:sym typeface="Calibri"/>
              </a:rPr>
              <a:t>L02.</a:t>
            </a:r>
            <a:endParaRPr/>
          </a:p>
        </p:txBody>
      </p:sp>
      <p:sp>
        <p:nvSpPr>
          <p:cNvPr id="141" name="Google Shape;141;p2"/>
          <p:cNvSpPr txBox="1"/>
          <p:nvPr/>
        </p:nvSpPr>
        <p:spPr>
          <a:xfrm>
            <a:off x="12986451" y="4724816"/>
            <a:ext cx="2576736" cy="1350645"/>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9000" u="none" cap="none" strike="noStrike">
                <a:solidFill>
                  <a:srgbClr val="2B2B2B"/>
                </a:solidFill>
                <a:latin typeface="Calibri"/>
                <a:ea typeface="Calibri"/>
                <a:cs typeface="Calibri"/>
                <a:sym typeface="Calibri"/>
              </a:rPr>
              <a:t>L03.</a:t>
            </a:r>
            <a:endParaRPr/>
          </a:p>
        </p:txBody>
      </p:sp>
      <p:sp>
        <p:nvSpPr>
          <p:cNvPr id="142" name="Google Shape;142;p2"/>
          <p:cNvSpPr/>
          <p:nvPr/>
        </p:nvSpPr>
        <p:spPr>
          <a:xfrm>
            <a:off x="335785" y="222510"/>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536" name="Shape 536"/>
        <p:cNvGrpSpPr/>
        <p:nvPr/>
      </p:nvGrpSpPr>
      <p:grpSpPr>
        <a:xfrm>
          <a:off x="0" y="0"/>
          <a:ext cx="0" cy="0"/>
          <a:chOff x="0" y="0"/>
          <a:chExt cx="0" cy="0"/>
        </a:xfrm>
      </p:grpSpPr>
      <p:sp>
        <p:nvSpPr>
          <p:cNvPr id="537" name="Google Shape;537;p20"/>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538" name="Google Shape;538;p20"/>
          <p:cNvGrpSpPr/>
          <p:nvPr/>
        </p:nvGrpSpPr>
        <p:grpSpPr>
          <a:xfrm>
            <a:off x="1010022" y="3310809"/>
            <a:ext cx="15609635" cy="861563"/>
            <a:chOff x="0" y="-85725"/>
            <a:chExt cx="20812846" cy="1148751"/>
          </a:xfrm>
        </p:grpSpPr>
        <p:sp>
          <p:nvSpPr>
            <p:cNvPr id="539" name="Google Shape;539;p20"/>
            <p:cNvSpPr/>
            <p:nvPr/>
          </p:nvSpPr>
          <p:spPr>
            <a:xfrm>
              <a:off x="0" y="0"/>
              <a:ext cx="20812846" cy="1063026"/>
            </a:xfrm>
            <a:custGeom>
              <a:rect b="b" l="l" r="r" t="t"/>
              <a:pathLst>
                <a:path extrusionOk="0" h="1063026" w="20812846">
                  <a:moveTo>
                    <a:pt x="0" y="0"/>
                  </a:moveTo>
                  <a:lnTo>
                    <a:pt x="20812846" y="0"/>
                  </a:lnTo>
                  <a:lnTo>
                    <a:pt x="20812846" y="1063026"/>
                  </a:lnTo>
                  <a:lnTo>
                    <a:pt x="0" y="1063026"/>
                  </a:lnTo>
                  <a:close/>
                </a:path>
              </a:pathLst>
            </a:custGeom>
            <a:solidFill>
              <a:srgbClr val="000000">
                <a:alpha val="0"/>
              </a:srgbClr>
            </a:solidFill>
            <a:ln>
              <a:noFill/>
            </a:ln>
          </p:spPr>
        </p:sp>
        <p:sp>
          <p:nvSpPr>
            <p:cNvPr id="540" name="Google Shape;540;p20"/>
            <p:cNvSpPr txBox="1"/>
            <p:nvPr/>
          </p:nvSpPr>
          <p:spPr>
            <a:xfrm>
              <a:off x="0" y="-85725"/>
              <a:ext cx="20812845" cy="1148751"/>
            </a:xfrm>
            <a:prstGeom prst="rect">
              <a:avLst/>
            </a:prstGeom>
            <a:noFill/>
            <a:ln>
              <a:noFill/>
            </a:ln>
          </p:spPr>
          <p:txBody>
            <a:bodyPr anchorCtr="0" anchor="t" bIns="0" lIns="0" spcFirstLastPara="1" rIns="0" wrap="square" tIns="0">
              <a:noAutofit/>
            </a:bodyPr>
            <a:lstStyle/>
            <a:p>
              <a:pPr indent="0" lvl="0" marL="0" marR="0" rtl="0" algn="l">
                <a:lnSpc>
                  <a:spcPct val="120005"/>
                </a:lnSpc>
                <a:spcBef>
                  <a:spcPts val="0"/>
                </a:spcBef>
                <a:spcAft>
                  <a:spcPts val="0"/>
                </a:spcAft>
                <a:buNone/>
              </a:pPr>
              <a:r>
                <a:rPr b="1" i="0" lang="en-US" sz="3999" u="none" cap="none" strike="noStrike">
                  <a:solidFill>
                    <a:srgbClr val="282121"/>
                  </a:solidFill>
                  <a:latin typeface="Calibri"/>
                  <a:ea typeface="Calibri"/>
                  <a:cs typeface="Calibri"/>
                  <a:sym typeface="Calibri"/>
                </a:rPr>
                <a:t>Question 1: What is one key principle of inclusive events?</a:t>
              </a:r>
              <a:endParaRPr/>
            </a:p>
          </p:txBody>
        </p:sp>
      </p:grpSp>
      <p:grpSp>
        <p:nvGrpSpPr>
          <p:cNvPr id="541" name="Google Shape;541;p20"/>
          <p:cNvGrpSpPr/>
          <p:nvPr/>
        </p:nvGrpSpPr>
        <p:grpSpPr>
          <a:xfrm>
            <a:off x="971550" y="459923"/>
            <a:ext cx="76944" cy="168727"/>
            <a:chOff x="0" y="-9525"/>
            <a:chExt cx="102592" cy="224969"/>
          </a:xfrm>
        </p:grpSpPr>
        <p:sp>
          <p:nvSpPr>
            <p:cNvPr id="542" name="Google Shape;542;p20"/>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543" name="Google Shape;543;p20"/>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82121"/>
                  </a:solidFill>
                  <a:latin typeface="Roboto"/>
                  <a:ea typeface="Roboto"/>
                  <a:cs typeface="Roboto"/>
                  <a:sym typeface="Roboto"/>
                </a:rPr>
                <a:t>7</a:t>
              </a:r>
              <a:endParaRPr/>
            </a:p>
          </p:txBody>
        </p:sp>
      </p:grpSp>
      <p:sp>
        <p:nvSpPr>
          <p:cNvPr id="544" name="Google Shape;544;p20"/>
          <p:cNvSpPr/>
          <p:nvPr/>
        </p:nvSpPr>
        <p:spPr>
          <a:xfrm>
            <a:off x="15541097" y="8008291"/>
            <a:ext cx="2157117" cy="2157117"/>
          </a:xfrm>
          <a:custGeom>
            <a:rect b="b" l="l" r="r" t="t"/>
            <a:pathLst>
              <a:path extrusionOk="0" h="2157117" w="2157117">
                <a:moveTo>
                  <a:pt x="0" y="0"/>
                </a:moveTo>
                <a:lnTo>
                  <a:pt x="2157117" y="0"/>
                </a:lnTo>
                <a:lnTo>
                  <a:pt x="2157117" y="2157118"/>
                </a:lnTo>
                <a:lnTo>
                  <a:pt x="0" y="2157118"/>
                </a:lnTo>
                <a:lnTo>
                  <a:pt x="0" y="0"/>
                </a:lnTo>
                <a:close/>
              </a:path>
            </a:pathLst>
          </a:custGeom>
          <a:blipFill rotWithShape="1">
            <a:blip r:embed="rId4">
              <a:alphaModFix/>
            </a:blip>
            <a:stretch>
              <a:fillRect b="0" l="0" r="0" t="0"/>
            </a:stretch>
          </a:blipFill>
          <a:ln>
            <a:noFill/>
          </a:ln>
        </p:spPr>
      </p:sp>
      <p:sp>
        <p:nvSpPr>
          <p:cNvPr id="545" name="Google Shape;545;p20"/>
          <p:cNvSpPr/>
          <p:nvPr/>
        </p:nvSpPr>
        <p:spPr>
          <a:xfrm>
            <a:off x="-26852931" y="-10918608"/>
            <a:ext cx="71453106" cy="13893661"/>
          </a:xfrm>
          <a:custGeom>
            <a:rect b="b" l="l" r="r" t="t"/>
            <a:pathLst>
              <a:path extrusionOk="0" h="13893661" w="71453106">
                <a:moveTo>
                  <a:pt x="0" y="0"/>
                </a:moveTo>
                <a:lnTo>
                  <a:pt x="71453106" y="0"/>
                </a:lnTo>
                <a:lnTo>
                  <a:pt x="71453106" y="13893661"/>
                </a:lnTo>
                <a:lnTo>
                  <a:pt x="0" y="13893661"/>
                </a:lnTo>
                <a:lnTo>
                  <a:pt x="0" y="0"/>
                </a:lnTo>
                <a:close/>
              </a:path>
            </a:pathLst>
          </a:custGeom>
          <a:blipFill rotWithShape="1">
            <a:blip r:embed="rId5">
              <a:alphaModFix/>
            </a:blip>
            <a:stretch>
              <a:fillRect b="0" l="0" r="0" t="-414270"/>
            </a:stretch>
          </a:blipFill>
          <a:ln>
            <a:noFill/>
          </a:ln>
        </p:spPr>
      </p:sp>
      <p:sp>
        <p:nvSpPr>
          <p:cNvPr id="546" name="Google Shape;546;p20"/>
          <p:cNvSpPr txBox="1"/>
          <p:nvPr/>
        </p:nvSpPr>
        <p:spPr>
          <a:xfrm>
            <a:off x="4479055" y="933450"/>
            <a:ext cx="9329889" cy="100965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6000" u="none" cap="none" strike="noStrike">
                <a:solidFill>
                  <a:srgbClr val="282121"/>
                </a:solidFill>
                <a:latin typeface="Calibri"/>
                <a:ea typeface="Calibri"/>
                <a:cs typeface="Calibri"/>
                <a:sym typeface="Calibri"/>
              </a:rPr>
              <a:t>Quiz/Self-Assessment</a:t>
            </a:r>
            <a:endParaRPr/>
          </a:p>
        </p:txBody>
      </p:sp>
      <p:sp>
        <p:nvSpPr>
          <p:cNvPr id="547" name="Google Shape;547;p20"/>
          <p:cNvSpPr/>
          <p:nvPr/>
        </p:nvSpPr>
        <p:spPr>
          <a:xfrm>
            <a:off x="2758404" y="4702259"/>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548" name="Google Shape;548;p20"/>
          <p:cNvSpPr/>
          <p:nvPr/>
        </p:nvSpPr>
        <p:spPr>
          <a:xfrm>
            <a:off x="2758404" y="6472957"/>
            <a:ext cx="6156267" cy="1298413"/>
          </a:xfrm>
          <a:custGeom>
            <a:rect b="b" l="l" r="r" t="t"/>
            <a:pathLst>
              <a:path extrusionOk="0" h="1298413" w="6156267">
                <a:moveTo>
                  <a:pt x="0" y="0"/>
                </a:moveTo>
                <a:lnTo>
                  <a:pt x="6156267" y="0"/>
                </a:lnTo>
                <a:lnTo>
                  <a:pt x="6156267" y="1298413"/>
                </a:lnTo>
                <a:lnTo>
                  <a:pt x="0" y="1298413"/>
                </a:lnTo>
                <a:lnTo>
                  <a:pt x="0" y="0"/>
                </a:lnTo>
                <a:close/>
              </a:path>
            </a:pathLst>
          </a:custGeom>
          <a:blipFill rotWithShape="1">
            <a:blip r:embed="rId6">
              <a:alphaModFix/>
            </a:blip>
            <a:stretch>
              <a:fillRect b="0" l="0" r="0" t="0"/>
            </a:stretch>
          </a:blipFill>
          <a:ln>
            <a:noFill/>
          </a:ln>
        </p:spPr>
      </p:sp>
      <p:sp>
        <p:nvSpPr>
          <p:cNvPr id="549" name="Google Shape;549;p20"/>
          <p:cNvSpPr/>
          <p:nvPr/>
        </p:nvSpPr>
        <p:spPr>
          <a:xfrm>
            <a:off x="9373329" y="4715886"/>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550" name="Google Shape;550;p20"/>
          <p:cNvSpPr txBox="1"/>
          <p:nvPr/>
        </p:nvSpPr>
        <p:spPr>
          <a:xfrm>
            <a:off x="9930683" y="4994903"/>
            <a:ext cx="5331137" cy="683629"/>
          </a:xfrm>
          <a:prstGeom prst="rect">
            <a:avLst/>
          </a:prstGeom>
          <a:noFill/>
          <a:ln>
            <a:noFill/>
          </a:ln>
        </p:spPr>
        <p:txBody>
          <a:bodyPr anchorCtr="0" anchor="t" bIns="0" lIns="0" spcFirstLastPara="1" rIns="0" wrap="square" tIns="0">
            <a:spAutoFit/>
          </a:bodyPr>
          <a:lstStyle/>
          <a:p>
            <a:pPr indent="0" lvl="0" marL="0" marR="0" rtl="0" algn="ctr">
              <a:lnSpc>
                <a:spcPct val="114983"/>
              </a:lnSpc>
              <a:spcBef>
                <a:spcPts val="0"/>
              </a:spcBef>
              <a:spcAft>
                <a:spcPts val="0"/>
              </a:spcAft>
              <a:buNone/>
            </a:pPr>
            <a:r>
              <a:rPr b="0" i="0" lang="en-US" sz="4158" u="none" cap="none" strike="noStrike">
                <a:solidFill>
                  <a:srgbClr val="282121"/>
                </a:solidFill>
                <a:latin typeface="Calibri"/>
                <a:ea typeface="Calibri"/>
                <a:cs typeface="Calibri"/>
                <a:sym typeface="Calibri"/>
              </a:rPr>
              <a:t>B. Physical accessibility</a:t>
            </a:r>
            <a:endParaRPr/>
          </a:p>
        </p:txBody>
      </p:sp>
      <p:sp>
        <p:nvSpPr>
          <p:cNvPr id="551" name="Google Shape;551;p20"/>
          <p:cNvSpPr txBox="1"/>
          <p:nvPr/>
        </p:nvSpPr>
        <p:spPr>
          <a:xfrm>
            <a:off x="3954626" y="4901875"/>
            <a:ext cx="4104343" cy="841109"/>
          </a:xfrm>
          <a:prstGeom prst="rect">
            <a:avLst/>
          </a:prstGeom>
          <a:noFill/>
          <a:ln>
            <a:noFill/>
          </a:ln>
        </p:spPr>
        <p:txBody>
          <a:bodyPr anchorCtr="0" anchor="t" bIns="0" lIns="0" spcFirstLastPara="1" rIns="0" wrap="square" tIns="0">
            <a:spAutoFit/>
          </a:bodyPr>
          <a:lstStyle/>
          <a:p>
            <a:pPr indent="0" lvl="0" marL="0" marR="0" rtl="0" algn="ctr">
              <a:lnSpc>
                <a:spcPct val="114985"/>
              </a:lnSpc>
              <a:spcBef>
                <a:spcPts val="0"/>
              </a:spcBef>
              <a:spcAft>
                <a:spcPts val="0"/>
              </a:spcAft>
              <a:buNone/>
            </a:pPr>
            <a:r>
              <a:rPr b="0" i="0" lang="en-US" sz="4958" u="none" cap="none" strike="noStrike">
                <a:solidFill>
                  <a:srgbClr val="282121"/>
                </a:solidFill>
                <a:latin typeface="Calibri"/>
                <a:ea typeface="Calibri"/>
                <a:cs typeface="Calibri"/>
                <a:sym typeface="Calibri"/>
              </a:rPr>
              <a:t>A. Lower costs</a:t>
            </a:r>
            <a:endParaRPr/>
          </a:p>
        </p:txBody>
      </p:sp>
      <p:sp>
        <p:nvSpPr>
          <p:cNvPr id="552" name="Google Shape;552;p20"/>
          <p:cNvSpPr txBox="1"/>
          <p:nvPr/>
        </p:nvSpPr>
        <p:spPr>
          <a:xfrm>
            <a:off x="3241850" y="6770799"/>
            <a:ext cx="5189374" cy="663309"/>
          </a:xfrm>
          <a:prstGeom prst="rect">
            <a:avLst/>
          </a:prstGeom>
          <a:noFill/>
          <a:ln>
            <a:noFill/>
          </a:ln>
        </p:spPr>
        <p:txBody>
          <a:bodyPr anchorCtr="0" anchor="t" bIns="0" lIns="0" spcFirstLastPara="1" rIns="0" wrap="square" tIns="0">
            <a:spAutoFit/>
          </a:bodyPr>
          <a:lstStyle/>
          <a:p>
            <a:pPr indent="0" lvl="0" marL="0" marR="0" rtl="0" algn="ctr">
              <a:lnSpc>
                <a:spcPct val="114982"/>
              </a:lnSpc>
              <a:spcBef>
                <a:spcPts val="0"/>
              </a:spcBef>
              <a:spcAft>
                <a:spcPts val="0"/>
              </a:spcAft>
              <a:buNone/>
            </a:pPr>
            <a:r>
              <a:rPr b="0" i="0" lang="en-US" sz="3958" u="none" cap="none" strike="noStrike">
                <a:solidFill>
                  <a:srgbClr val="282121"/>
                </a:solidFill>
                <a:latin typeface="Calibri"/>
                <a:ea typeface="Calibri"/>
                <a:cs typeface="Calibri"/>
                <a:sym typeface="Calibri"/>
              </a:rPr>
              <a:t>C. Social media presence</a:t>
            </a:r>
            <a:endParaRPr/>
          </a:p>
        </p:txBody>
      </p:sp>
      <p:sp>
        <p:nvSpPr>
          <p:cNvPr id="553" name="Google Shape;553;p20"/>
          <p:cNvSpPr/>
          <p:nvPr/>
        </p:nvSpPr>
        <p:spPr>
          <a:xfrm>
            <a:off x="9373329" y="6486584"/>
            <a:ext cx="6156267" cy="1298413"/>
          </a:xfrm>
          <a:custGeom>
            <a:rect b="b" l="l" r="r" t="t"/>
            <a:pathLst>
              <a:path extrusionOk="0" h="1298413" w="6156267">
                <a:moveTo>
                  <a:pt x="0" y="0"/>
                </a:moveTo>
                <a:lnTo>
                  <a:pt x="6156267" y="0"/>
                </a:lnTo>
                <a:lnTo>
                  <a:pt x="6156267" y="1298413"/>
                </a:lnTo>
                <a:lnTo>
                  <a:pt x="0" y="1298413"/>
                </a:lnTo>
                <a:lnTo>
                  <a:pt x="0" y="0"/>
                </a:lnTo>
                <a:close/>
              </a:path>
            </a:pathLst>
          </a:custGeom>
          <a:blipFill rotWithShape="1">
            <a:blip r:embed="rId7">
              <a:alphaModFix/>
            </a:blip>
            <a:stretch>
              <a:fillRect b="0" l="0" r="0" t="0"/>
            </a:stretch>
          </a:blipFill>
          <a:ln>
            <a:noFill/>
          </a:ln>
        </p:spPr>
      </p:sp>
      <p:sp>
        <p:nvSpPr>
          <p:cNvPr id="554" name="Google Shape;554;p20"/>
          <p:cNvSpPr txBox="1"/>
          <p:nvPr/>
        </p:nvSpPr>
        <p:spPr>
          <a:xfrm>
            <a:off x="10399291" y="6506081"/>
            <a:ext cx="4104343" cy="1265289"/>
          </a:xfrm>
          <a:prstGeom prst="rect">
            <a:avLst/>
          </a:prstGeom>
          <a:noFill/>
          <a:ln>
            <a:noFill/>
          </a:ln>
        </p:spPr>
        <p:txBody>
          <a:bodyPr anchorCtr="0" anchor="t" bIns="0" lIns="0" spcFirstLastPara="1" rIns="0" wrap="square" tIns="0">
            <a:spAutoFit/>
          </a:bodyPr>
          <a:lstStyle/>
          <a:p>
            <a:pPr indent="0" lvl="0" marL="0" marR="0" rtl="0" algn="ctr">
              <a:lnSpc>
                <a:spcPct val="114974"/>
              </a:lnSpc>
              <a:spcBef>
                <a:spcPts val="0"/>
              </a:spcBef>
              <a:spcAft>
                <a:spcPts val="0"/>
              </a:spcAft>
              <a:buNone/>
            </a:pPr>
            <a:r>
              <a:rPr b="0" i="0" lang="en-US" sz="2758" u="none" cap="none" strike="noStrike">
                <a:solidFill>
                  <a:srgbClr val="282121"/>
                </a:solidFill>
                <a:latin typeface="Calibri"/>
                <a:ea typeface="Calibri"/>
                <a:cs typeface="Calibri"/>
                <a:sym typeface="Calibri"/>
              </a:rPr>
              <a:t>D. Ensure that you know your audience needs and adjust accordingly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562" name="Shape 562"/>
        <p:cNvGrpSpPr/>
        <p:nvPr/>
      </p:nvGrpSpPr>
      <p:grpSpPr>
        <a:xfrm>
          <a:off x="0" y="0"/>
          <a:ext cx="0" cy="0"/>
          <a:chOff x="0" y="0"/>
          <a:chExt cx="0" cy="0"/>
        </a:xfrm>
      </p:grpSpPr>
      <p:sp>
        <p:nvSpPr>
          <p:cNvPr id="563" name="Google Shape;563;p21"/>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564" name="Google Shape;564;p21"/>
          <p:cNvGrpSpPr/>
          <p:nvPr/>
        </p:nvGrpSpPr>
        <p:grpSpPr>
          <a:xfrm>
            <a:off x="1068805" y="3375727"/>
            <a:ext cx="15609635" cy="861563"/>
            <a:chOff x="0" y="-85725"/>
            <a:chExt cx="20812846" cy="1148751"/>
          </a:xfrm>
        </p:grpSpPr>
        <p:sp>
          <p:nvSpPr>
            <p:cNvPr id="565" name="Google Shape;565;p21"/>
            <p:cNvSpPr/>
            <p:nvPr/>
          </p:nvSpPr>
          <p:spPr>
            <a:xfrm>
              <a:off x="0" y="0"/>
              <a:ext cx="20812846" cy="1063026"/>
            </a:xfrm>
            <a:custGeom>
              <a:rect b="b" l="l" r="r" t="t"/>
              <a:pathLst>
                <a:path extrusionOk="0" h="1063026" w="20812846">
                  <a:moveTo>
                    <a:pt x="0" y="0"/>
                  </a:moveTo>
                  <a:lnTo>
                    <a:pt x="20812846" y="0"/>
                  </a:lnTo>
                  <a:lnTo>
                    <a:pt x="20812846" y="1063026"/>
                  </a:lnTo>
                  <a:lnTo>
                    <a:pt x="0" y="1063026"/>
                  </a:lnTo>
                  <a:close/>
                </a:path>
              </a:pathLst>
            </a:custGeom>
            <a:solidFill>
              <a:srgbClr val="000000">
                <a:alpha val="0"/>
              </a:srgbClr>
            </a:solidFill>
            <a:ln>
              <a:noFill/>
            </a:ln>
          </p:spPr>
        </p:sp>
        <p:sp>
          <p:nvSpPr>
            <p:cNvPr id="566" name="Google Shape;566;p21"/>
            <p:cNvSpPr txBox="1"/>
            <p:nvPr/>
          </p:nvSpPr>
          <p:spPr>
            <a:xfrm>
              <a:off x="0" y="-85725"/>
              <a:ext cx="20812845" cy="1148751"/>
            </a:xfrm>
            <a:prstGeom prst="rect">
              <a:avLst/>
            </a:prstGeom>
            <a:noFill/>
            <a:ln>
              <a:noFill/>
            </a:ln>
          </p:spPr>
          <p:txBody>
            <a:bodyPr anchorCtr="0" anchor="t" bIns="0" lIns="0" spcFirstLastPara="1" rIns="0" wrap="square" tIns="0">
              <a:noAutofit/>
            </a:bodyPr>
            <a:lstStyle/>
            <a:p>
              <a:pPr indent="0" lvl="0" marL="0" marR="0" rtl="0" algn="l">
                <a:lnSpc>
                  <a:spcPct val="120005"/>
                </a:lnSpc>
                <a:spcBef>
                  <a:spcPts val="0"/>
                </a:spcBef>
                <a:spcAft>
                  <a:spcPts val="0"/>
                </a:spcAft>
                <a:buNone/>
              </a:pPr>
              <a:r>
                <a:rPr b="1" i="0" lang="en-US" sz="3999" u="none" cap="none" strike="noStrike">
                  <a:solidFill>
                    <a:srgbClr val="282121"/>
                  </a:solidFill>
                  <a:latin typeface="Calibri"/>
                  <a:ea typeface="Calibri"/>
                  <a:cs typeface="Calibri"/>
                  <a:sym typeface="Calibri"/>
                </a:rPr>
                <a:t>Question 2: Using simple language only helps people with low literacy. </a:t>
              </a:r>
              <a:endParaRPr/>
            </a:p>
          </p:txBody>
        </p:sp>
      </p:grpSp>
      <p:grpSp>
        <p:nvGrpSpPr>
          <p:cNvPr id="567" name="Google Shape;567;p21"/>
          <p:cNvGrpSpPr/>
          <p:nvPr/>
        </p:nvGrpSpPr>
        <p:grpSpPr>
          <a:xfrm>
            <a:off x="971550" y="459923"/>
            <a:ext cx="76944" cy="168727"/>
            <a:chOff x="0" y="-9525"/>
            <a:chExt cx="102592" cy="224969"/>
          </a:xfrm>
        </p:grpSpPr>
        <p:sp>
          <p:nvSpPr>
            <p:cNvPr id="568" name="Google Shape;568;p21"/>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569" name="Google Shape;569;p21"/>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82121"/>
                  </a:solidFill>
                  <a:latin typeface="Roboto"/>
                  <a:ea typeface="Roboto"/>
                  <a:cs typeface="Roboto"/>
                  <a:sym typeface="Roboto"/>
                </a:rPr>
                <a:t>7</a:t>
              </a:r>
              <a:endParaRPr/>
            </a:p>
          </p:txBody>
        </p:sp>
      </p:grpSp>
      <p:sp>
        <p:nvSpPr>
          <p:cNvPr id="570" name="Google Shape;570;p21"/>
          <p:cNvSpPr/>
          <p:nvPr/>
        </p:nvSpPr>
        <p:spPr>
          <a:xfrm>
            <a:off x="15541097" y="8008291"/>
            <a:ext cx="2157117" cy="2157117"/>
          </a:xfrm>
          <a:custGeom>
            <a:rect b="b" l="l" r="r" t="t"/>
            <a:pathLst>
              <a:path extrusionOk="0" h="2157117" w="2157117">
                <a:moveTo>
                  <a:pt x="0" y="0"/>
                </a:moveTo>
                <a:lnTo>
                  <a:pt x="2157117" y="0"/>
                </a:lnTo>
                <a:lnTo>
                  <a:pt x="2157117" y="2157118"/>
                </a:lnTo>
                <a:lnTo>
                  <a:pt x="0" y="2157118"/>
                </a:lnTo>
                <a:lnTo>
                  <a:pt x="0" y="0"/>
                </a:lnTo>
                <a:close/>
              </a:path>
            </a:pathLst>
          </a:custGeom>
          <a:blipFill rotWithShape="1">
            <a:blip r:embed="rId4">
              <a:alphaModFix/>
            </a:blip>
            <a:stretch>
              <a:fillRect b="0" l="0" r="0" t="0"/>
            </a:stretch>
          </a:blipFill>
          <a:ln>
            <a:noFill/>
          </a:ln>
        </p:spPr>
      </p:sp>
      <p:sp>
        <p:nvSpPr>
          <p:cNvPr id="571" name="Google Shape;571;p21"/>
          <p:cNvSpPr/>
          <p:nvPr/>
        </p:nvSpPr>
        <p:spPr>
          <a:xfrm>
            <a:off x="-26852931" y="-10918608"/>
            <a:ext cx="71453106" cy="13893661"/>
          </a:xfrm>
          <a:custGeom>
            <a:rect b="b" l="l" r="r" t="t"/>
            <a:pathLst>
              <a:path extrusionOk="0" h="13893661" w="71453106">
                <a:moveTo>
                  <a:pt x="0" y="0"/>
                </a:moveTo>
                <a:lnTo>
                  <a:pt x="71453106" y="0"/>
                </a:lnTo>
                <a:lnTo>
                  <a:pt x="71453106" y="13893661"/>
                </a:lnTo>
                <a:lnTo>
                  <a:pt x="0" y="13893661"/>
                </a:lnTo>
                <a:lnTo>
                  <a:pt x="0" y="0"/>
                </a:lnTo>
                <a:close/>
              </a:path>
            </a:pathLst>
          </a:custGeom>
          <a:blipFill rotWithShape="1">
            <a:blip r:embed="rId5">
              <a:alphaModFix/>
            </a:blip>
            <a:stretch>
              <a:fillRect b="0" l="0" r="0" t="-414270"/>
            </a:stretch>
          </a:blipFill>
          <a:ln>
            <a:noFill/>
          </a:ln>
        </p:spPr>
      </p:sp>
      <p:sp>
        <p:nvSpPr>
          <p:cNvPr id="572" name="Google Shape;572;p21"/>
          <p:cNvSpPr txBox="1"/>
          <p:nvPr/>
        </p:nvSpPr>
        <p:spPr>
          <a:xfrm>
            <a:off x="4479055" y="933450"/>
            <a:ext cx="9329889" cy="100965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6000" u="none" cap="none" strike="noStrike">
                <a:solidFill>
                  <a:srgbClr val="282121"/>
                </a:solidFill>
                <a:latin typeface="Calibri"/>
                <a:ea typeface="Calibri"/>
                <a:cs typeface="Calibri"/>
                <a:sym typeface="Calibri"/>
              </a:rPr>
              <a:t>Quiz/Self-Assessment</a:t>
            </a:r>
            <a:endParaRPr/>
          </a:p>
        </p:txBody>
      </p:sp>
      <p:sp>
        <p:nvSpPr>
          <p:cNvPr id="573" name="Google Shape;573;p21"/>
          <p:cNvSpPr/>
          <p:nvPr/>
        </p:nvSpPr>
        <p:spPr>
          <a:xfrm>
            <a:off x="2758404" y="4702259"/>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574" name="Google Shape;574;p21"/>
          <p:cNvSpPr/>
          <p:nvPr/>
        </p:nvSpPr>
        <p:spPr>
          <a:xfrm>
            <a:off x="9373329" y="4715886"/>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575" name="Google Shape;575;p21"/>
          <p:cNvSpPr txBox="1"/>
          <p:nvPr/>
        </p:nvSpPr>
        <p:spPr>
          <a:xfrm>
            <a:off x="9785894" y="4901675"/>
            <a:ext cx="5331137" cy="841109"/>
          </a:xfrm>
          <a:prstGeom prst="rect">
            <a:avLst/>
          </a:prstGeom>
          <a:noFill/>
          <a:ln>
            <a:noFill/>
          </a:ln>
        </p:spPr>
        <p:txBody>
          <a:bodyPr anchorCtr="0" anchor="t" bIns="0" lIns="0" spcFirstLastPara="1" rIns="0" wrap="square" tIns="0">
            <a:spAutoFit/>
          </a:bodyPr>
          <a:lstStyle/>
          <a:p>
            <a:pPr indent="0" lvl="0" marL="0" marR="0" rtl="0" algn="ctr">
              <a:lnSpc>
                <a:spcPct val="114985"/>
              </a:lnSpc>
              <a:spcBef>
                <a:spcPts val="0"/>
              </a:spcBef>
              <a:spcAft>
                <a:spcPts val="0"/>
              </a:spcAft>
              <a:buNone/>
            </a:pPr>
            <a:r>
              <a:rPr b="0" i="0" lang="en-US" sz="4958" u="none" cap="none" strike="noStrike">
                <a:solidFill>
                  <a:srgbClr val="282121"/>
                </a:solidFill>
                <a:latin typeface="Calibri"/>
                <a:ea typeface="Calibri"/>
                <a:cs typeface="Calibri"/>
                <a:sym typeface="Calibri"/>
              </a:rPr>
              <a:t>B. False</a:t>
            </a:r>
            <a:endParaRPr/>
          </a:p>
        </p:txBody>
      </p:sp>
      <p:sp>
        <p:nvSpPr>
          <p:cNvPr id="576" name="Google Shape;576;p21"/>
          <p:cNvSpPr txBox="1"/>
          <p:nvPr/>
        </p:nvSpPr>
        <p:spPr>
          <a:xfrm>
            <a:off x="3784366" y="4888048"/>
            <a:ext cx="4104343" cy="841109"/>
          </a:xfrm>
          <a:prstGeom prst="rect">
            <a:avLst/>
          </a:prstGeom>
          <a:noFill/>
          <a:ln>
            <a:noFill/>
          </a:ln>
        </p:spPr>
        <p:txBody>
          <a:bodyPr anchorCtr="0" anchor="t" bIns="0" lIns="0" spcFirstLastPara="1" rIns="0" wrap="square" tIns="0">
            <a:spAutoFit/>
          </a:bodyPr>
          <a:lstStyle/>
          <a:p>
            <a:pPr indent="0" lvl="0" marL="0" marR="0" rtl="0" algn="ctr">
              <a:lnSpc>
                <a:spcPct val="114985"/>
              </a:lnSpc>
              <a:spcBef>
                <a:spcPts val="0"/>
              </a:spcBef>
              <a:spcAft>
                <a:spcPts val="0"/>
              </a:spcAft>
              <a:buNone/>
            </a:pPr>
            <a:r>
              <a:rPr b="0" i="0" lang="en-US" sz="4958" u="none" cap="none" strike="noStrike">
                <a:solidFill>
                  <a:srgbClr val="282121"/>
                </a:solidFill>
                <a:latin typeface="Calibri"/>
                <a:ea typeface="Calibri"/>
                <a:cs typeface="Calibri"/>
                <a:sym typeface="Calibri"/>
              </a:rPr>
              <a:t>A. True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584" name="Shape 584"/>
        <p:cNvGrpSpPr/>
        <p:nvPr/>
      </p:nvGrpSpPr>
      <p:grpSpPr>
        <a:xfrm>
          <a:off x="0" y="0"/>
          <a:ext cx="0" cy="0"/>
          <a:chOff x="0" y="0"/>
          <a:chExt cx="0" cy="0"/>
        </a:xfrm>
      </p:grpSpPr>
      <p:sp>
        <p:nvSpPr>
          <p:cNvPr id="585" name="Google Shape;585;p22"/>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586" name="Google Shape;586;p22"/>
          <p:cNvGrpSpPr/>
          <p:nvPr/>
        </p:nvGrpSpPr>
        <p:grpSpPr>
          <a:xfrm>
            <a:off x="1109854" y="3375727"/>
            <a:ext cx="15609635" cy="861563"/>
            <a:chOff x="0" y="-85725"/>
            <a:chExt cx="20812846" cy="1148751"/>
          </a:xfrm>
        </p:grpSpPr>
        <p:sp>
          <p:nvSpPr>
            <p:cNvPr id="587" name="Google Shape;587;p22"/>
            <p:cNvSpPr/>
            <p:nvPr/>
          </p:nvSpPr>
          <p:spPr>
            <a:xfrm>
              <a:off x="0" y="0"/>
              <a:ext cx="20812846" cy="1063026"/>
            </a:xfrm>
            <a:custGeom>
              <a:rect b="b" l="l" r="r" t="t"/>
              <a:pathLst>
                <a:path extrusionOk="0" h="1063026" w="20812846">
                  <a:moveTo>
                    <a:pt x="0" y="0"/>
                  </a:moveTo>
                  <a:lnTo>
                    <a:pt x="20812846" y="0"/>
                  </a:lnTo>
                  <a:lnTo>
                    <a:pt x="20812846" y="1063026"/>
                  </a:lnTo>
                  <a:lnTo>
                    <a:pt x="0" y="1063026"/>
                  </a:lnTo>
                  <a:close/>
                </a:path>
              </a:pathLst>
            </a:custGeom>
            <a:solidFill>
              <a:srgbClr val="000000">
                <a:alpha val="0"/>
              </a:srgbClr>
            </a:solidFill>
            <a:ln>
              <a:noFill/>
            </a:ln>
          </p:spPr>
        </p:sp>
        <p:sp>
          <p:nvSpPr>
            <p:cNvPr id="588" name="Google Shape;588;p22"/>
            <p:cNvSpPr txBox="1"/>
            <p:nvPr/>
          </p:nvSpPr>
          <p:spPr>
            <a:xfrm>
              <a:off x="0" y="-85725"/>
              <a:ext cx="20812845" cy="1148751"/>
            </a:xfrm>
            <a:prstGeom prst="rect">
              <a:avLst/>
            </a:prstGeom>
            <a:noFill/>
            <a:ln>
              <a:noFill/>
            </a:ln>
          </p:spPr>
          <p:txBody>
            <a:bodyPr anchorCtr="0" anchor="t" bIns="0" lIns="0" spcFirstLastPara="1" rIns="0" wrap="square" tIns="0">
              <a:noAutofit/>
            </a:bodyPr>
            <a:lstStyle/>
            <a:p>
              <a:pPr indent="0" lvl="0" marL="0" marR="0" rtl="0" algn="l">
                <a:lnSpc>
                  <a:spcPct val="120005"/>
                </a:lnSpc>
                <a:spcBef>
                  <a:spcPts val="0"/>
                </a:spcBef>
                <a:spcAft>
                  <a:spcPts val="0"/>
                </a:spcAft>
                <a:buNone/>
              </a:pPr>
              <a:r>
                <a:rPr b="1" i="0" lang="en-US" sz="3999" u="none" cap="none" strike="noStrike">
                  <a:solidFill>
                    <a:srgbClr val="282121"/>
                  </a:solidFill>
                  <a:latin typeface="Calibri"/>
                  <a:ea typeface="Calibri"/>
                  <a:cs typeface="Calibri"/>
                  <a:sym typeface="Calibri"/>
                </a:rPr>
                <a:t>Question 2: Using simple language only helps people with low literacy. </a:t>
              </a:r>
              <a:endParaRPr/>
            </a:p>
          </p:txBody>
        </p:sp>
      </p:grpSp>
      <p:grpSp>
        <p:nvGrpSpPr>
          <p:cNvPr id="589" name="Google Shape;589;p22"/>
          <p:cNvGrpSpPr/>
          <p:nvPr/>
        </p:nvGrpSpPr>
        <p:grpSpPr>
          <a:xfrm>
            <a:off x="971550" y="459923"/>
            <a:ext cx="76944" cy="168727"/>
            <a:chOff x="0" y="-9525"/>
            <a:chExt cx="102592" cy="224969"/>
          </a:xfrm>
        </p:grpSpPr>
        <p:sp>
          <p:nvSpPr>
            <p:cNvPr id="590" name="Google Shape;590;p22"/>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591" name="Google Shape;591;p22"/>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82121"/>
                  </a:solidFill>
                  <a:latin typeface="Roboto"/>
                  <a:ea typeface="Roboto"/>
                  <a:cs typeface="Roboto"/>
                  <a:sym typeface="Roboto"/>
                </a:rPr>
                <a:t>7</a:t>
              </a:r>
              <a:endParaRPr/>
            </a:p>
          </p:txBody>
        </p:sp>
      </p:grpSp>
      <p:sp>
        <p:nvSpPr>
          <p:cNvPr id="592" name="Google Shape;592;p22"/>
          <p:cNvSpPr/>
          <p:nvPr/>
        </p:nvSpPr>
        <p:spPr>
          <a:xfrm>
            <a:off x="15541097" y="8008291"/>
            <a:ext cx="2157117" cy="2157117"/>
          </a:xfrm>
          <a:custGeom>
            <a:rect b="b" l="l" r="r" t="t"/>
            <a:pathLst>
              <a:path extrusionOk="0" h="2157117" w="2157117">
                <a:moveTo>
                  <a:pt x="0" y="0"/>
                </a:moveTo>
                <a:lnTo>
                  <a:pt x="2157117" y="0"/>
                </a:lnTo>
                <a:lnTo>
                  <a:pt x="2157117" y="2157118"/>
                </a:lnTo>
                <a:lnTo>
                  <a:pt x="0" y="2157118"/>
                </a:lnTo>
                <a:lnTo>
                  <a:pt x="0" y="0"/>
                </a:lnTo>
                <a:close/>
              </a:path>
            </a:pathLst>
          </a:custGeom>
          <a:blipFill rotWithShape="1">
            <a:blip r:embed="rId4">
              <a:alphaModFix/>
            </a:blip>
            <a:stretch>
              <a:fillRect b="0" l="0" r="0" t="0"/>
            </a:stretch>
          </a:blipFill>
          <a:ln>
            <a:noFill/>
          </a:ln>
        </p:spPr>
      </p:sp>
      <p:sp>
        <p:nvSpPr>
          <p:cNvPr id="593" name="Google Shape;593;p22"/>
          <p:cNvSpPr/>
          <p:nvPr/>
        </p:nvSpPr>
        <p:spPr>
          <a:xfrm>
            <a:off x="-26852931" y="-10918608"/>
            <a:ext cx="71453106" cy="13893661"/>
          </a:xfrm>
          <a:custGeom>
            <a:rect b="b" l="l" r="r" t="t"/>
            <a:pathLst>
              <a:path extrusionOk="0" h="13893661" w="71453106">
                <a:moveTo>
                  <a:pt x="0" y="0"/>
                </a:moveTo>
                <a:lnTo>
                  <a:pt x="71453106" y="0"/>
                </a:lnTo>
                <a:lnTo>
                  <a:pt x="71453106" y="13893661"/>
                </a:lnTo>
                <a:lnTo>
                  <a:pt x="0" y="13893661"/>
                </a:lnTo>
                <a:lnTo>
                  <a:pt x="0" y="0"/>
                </a:lnTo>
                <a:close/>
              </a:path>
            </a:pathLst>
          </a:custGeom>
          <a:blipFill rotWithShape="1">
            <a:blip r:embed="rId5">
              <a:alphaModFix/>
            </a:blip>
            <a:stretch>
              <a:fillRect b="0" l="0" r="0" t="-414270"/>
            </a:stretch>
          </a:blipFill>
          <a:ln>
            <a:noFill/>
          </a:ln>
        </p:spPr>
      </p:sp>
      <p:sp>
        <p:nvSpPr>
          <p:cNvPr id="594" name="Google Shape;594;p22"/>
          <p:cNvSpPr txBox="1"/>
          <p:nvPr/>
        </p:nvSpPr>
        <p:spPr>
          <a:xfrm>
            <a:off x="4479055" y="933450"/>
            <a:ext cx="9329889" cy="100965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6000" u="none" cap="none" strike="noStrike">
                <a:solidFill>
                  <a:srgbClr val="282121"/>
                </a:solidFill>
                <a:latin typeface="Calibri"/>
                <a:ea typeface="Calibri"/>
                <a:cs typeface="Calibri"/>
                <a:sym typeface="Calibri"/>
              </a:rPr>
              <a:t>Quiz/Self-Assessment</a:t>
            </a:r>
            <a:endParaRPr/>
          </a:p>
        </p:txBody>
      </p:sp>
      <p:sp>
        <p:nvSpPr>
          <p:cNvPr id="595" name="Google Shape;595;p22"/>
          <p:cNvSpPr/>
          <p:nvPr/>
        </p:nvSpPr>
        <p:spPr>
          <a:xfrm>
            <a:off x="2758404" y="4702259"/>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596" name="Google Shape;596;p22"/>
          <p:cNvSpPr txBox="1"/>
          <p:nvPr/>
        </p:nvSpPr>
        <p:spPr>
          <a:xfrm>
            <a:off x="3784366" y="4888048"/>
            <a:ext cx="4104343" cy="841109"/>
          </a:xfrm>
          <a:prstGeom prst="rect">
            <a:avLst/>
          </a:prstGeom>
          <a:noFill/>
          <a:ln>
            <a:noFill/>
          </a:ln>
        </p:spPr>
        <p:txBody>
          <a:bodyPr anchorCtr="0" anchor="t" bIns="0" lIns="0" spcFirstLastPara="1" rIns="0" wrap="square" tIns="0">
            <a:spAutoFit/>
          </a:bodyPr>
          <a:lstStyle/>
          <a:p>
            <a:pPr indent="0" lvl="0" marL="0" marR="0" rtl="0" algn="ctr">
              <a:lnSpc>
                <a:spcPct val="114985"/>
              </a:lnSpc>
              <a:spcBef>
                <a:spcPts val="0"/>
              </a:spcBef>
              <a:spcAft>
                <a:spcPts val="0"/>
              </a:spcAft>
              <a:buNone/>
            </a:pPr>
            <a:r>
              <a:rPr b="0" i="0" lang="en-US" sz="4958" u="none" cap="none" strike="noStrike">
                <a:solidFill>
                  <a:srgbClr val="282121"/>
                </a:solidFill>
                <a:latin typeface="Calibri"/>
                <a:ea typeface="Calibri"/>
                <a:cs typeface="Calibri"/>
                <a:sym typeface="Calibri"/>
              </a:rPr>
              <a:t>A. True</a:t>
            </a:r>
            <a:endParaRPr/>
          </a:p>
        </p:txBody>
      </p:sp>
      <p:sp>
        <p:nvSpPr>
          <p:cNvPr id="597" name="Google Shape;597;p22"/>
          <p:cNvSpPr/>
          <p:nvPr/>
        </p:nvSpPr>
        <p:spPr>
          <a:xfrm>
            <a:off x="9574162" y="4730819"/>
            <a:ext cx="6156267" cy="1298413"/>
          </a:xfrm>
          <a:custGeom>
            <a:rect b="b" l="l" r="r" t="t"/>
            <a:pathLst>
              <a:path extrusionOk="0" h="1298413" w="6156267">
                <a:moveTo>
                  <a:pt x="0" y="0"/>
                </a:moveTo>
                <a:lnTo>
                  <a:pt x="6156266" y="0"/>
                </a:lnTo>
                <a:lnTo>
                  <a:pt x="6156266" y="1298412"/>
                </a:lnTo>
                <a:lnTo>
                  <a:pt x="0" y="1298412"/>
                </a:lnTo>
                <a:lnTo>
                  <a:pt x="0" y="0"/>
                </a:lnTo>
                <a:close/>
              </a:path>
            </a:pathLst>
          </a:custGeom>
          <a:blipFill rotWithShape="1">
            <a:blip r:embed="rId7">
              <a:alphaModFix/>
            </a:blip>
            <a:stretch>
              <a:fillRect b="0" l="0" r="0" t="0"/>
            </a:stretch>
          </a:blipFill>
          <a:ln>
            <a:noFill/>
          </a:ln>
        </p:spPr>
      </p:sp>
      <p:sp>
        <p:nvSpPr>
          <p:cNvPr id="598" name="Google Shape;598;p22"/>
          <p:cNvSpPr txBox="1"/>
          <p:nvPr/>
        </p:nvSpPr>
        <p:spPr>
          <a:xfrm>
            <a:off x="10600124" y="4916608"/>
            <a:ext cx="4104343" cy="841109"/>
          </a:xfrm>
          <a:prstGeom prst="rect">
            <a:avLst/>
          </a:prstGeom>
          <a:noFill/>
          <a:ln>
            <a:noFill/>
          </a:ln>
        </p:spPr>
        <p:txBody>
          <a:bodyPr anchorCtr="0" anchor="t" bIns="0" lIns="0" spcFirstLastPara="1" rIns="0" wrap="square" tIns="0">
            <a:spAutoFit/>
          </a:bodyPr>
          <a:lstStyle/>
          <a:p>
            <a:pPr indent="0" lvl="0" marL="0" marR="0" rtl="0" algn="ctr">
              <a:lnSpc>
                <a:spcPct val="114985"/>
              </a:lnSpc>
              <a:spcBef>
                <a:spcPts val="0"/>
              </a:spcBef>
              <a:spcAft>
                <a:spcPts val="0"/>
              </a:spcAft>
              <a:buNone/>
            </a:pPr>
            <a:r>
              <a:rPr b="0" i="0" lang="en-US" sz="4958" u="none" cap="none" strike="noStrike">
                <a:solidFill>
                  <a:srgbClr val="282121"/>
                </a:solidFill>
                <a:latin typeface="Calibri"/>
                <a:ea typeface="Calibri"/>
                <a:cs typeface="Calibri"/>
                <a:sym typeface="Calibri"/>
              </a:rPr>
              <a:t>B. False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606" name="Shape 606"/>
        <p:cNvGrpSpPr/>
        <p:nvPr/>
      </p:nvGrpSpPr>
      <p:grpSpPr>
        <a:xfrm>
          <a:off x="0" y="0"/>
          <a:ext cx="0" cy="0"/>
          <a:chOff x="0" y="0"/>
          <a:chExt cx="0" cy="0"/>
        </a:xfrm>
      </p:grpSpPr>
      <p:sp>
        <p:nvSpPr>
          <p:cNvPr id="607" name="Google Shape;607;p23"/>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608" name="Google Shape;608;p23"/>
          <p:cNvGrpSpPr/>
          <p:nvPr/>
        </p:nvGrpSpPr>
        <p:grpSpPr>
          <a:xfrm>
            <a:off x="971550" y="459923"/>
            <a:ext cx="76944" cy="168727"/>
            <a:chOff x="0" y="-9525"/>
            <a:chExt cx="102592" cy="224969"/>
          </a:xfrm>
        </p:grpSpPr>
        <p:sp>
          <p:nvSpPr>
            <p:cNvPr id="609" name="Google Shape;609;p23"/>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610" name="Google Shape;610;p23"/>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82121"/>
                  </a:solidFill>
                  <a:latin typeface="Roboto"/>
                  <a:ea typeface="Roboto"/>
                  <a:cs typeface="Roboto"/>
                  <a:sym typeface="Roboto"/>
                </a:rPr>
                <a:t>7</a:t>
              </a:r>
              <a:endParaRPr/>
            </a:p>
          </p:txBody>
        </p:sp>
      </p:grpSp>
      <p:sp>
        <p:nvSpPr>
          <p:cNvPr id="611" name="Google Shape;611;p23"/>
          <p:cNvSpPr/>
          <p:nvPr/>
        </p:nvSpPr>
        <p:spPr>
          <a:xfrm>
            <a:off x="15541097" y="8008291"/>
            <a:ext cx="2157117" cy="2157117"/>
          </a:xfrm>
          <a:custGeom>
            <a:rect b="b" l="l" r="r" t="t"/>
            <a:pathLst>
              <a:path extrusionOk="0" h="2157117" w="2157117">
                <a:moveTo>
                  <a:pt x="0" y="0"/>
                </a:moveTo>
                <a:lnTo>
                  <a:pt x="2157117" y="0"/>
                </a:lnTo>
                <a:lnTo>
                  <a:pt x="2157117" y="2157118"/>
                </a:lnTo>
                <a:lnTo>
                  <a:pt x="0" y="2157118"/>
                </a:lnTo>
                <a:lnTo>
                  <a:pt x="0" y="0"/>
                </a:lnTo>
                <a:close/>
              </a:path>
            </a:pathLst>
          </a:custGeom>
          <a:blipFill rotWithShape="1">
            <a:blip r:embed="rId4">
              <a:alphaModFix/>
            </a:blip>
            <a:stretch>
              <a:fillRect b="0" l="0" r="0" t="0"/>
            </a:stretch>
          </a:blipFill>
          <a:ln>
            <a:noFill/>
          </a:ln>
        </p:spPr>
      </p:sp>
      <p:sp>
        <p:nvSpPr>
          <p:cNvPr id="612" name="Google Shape;612;p23"/>
          <p:cNvSpPr/>
          <p:nvPr/>
        </p:nvSpPr>
        <p:spPr>
          <a:xfrm>
            <a:off x="-26852931" y="-10918608"/>
            <a:ext cx="71453106" cy="13893661"/>
          </a:xfrm>
          <a:custGeom>
            <a:rect b="b" l="l" r="r" t="t"/>
            <a:pathLst>
              <a:path extrusionOk="0" h="13893661" w="71453106">
                <a:moveTo>
                  <a:pt x="0" y="0"/>
                </a:moveTo>
                <a:lnTo>
                  <a:pt x="71453106" y="0"/>
                </a:lnTo>
                <a:lnTo>
                  <a:pt x="71453106" y="13893661"/>
                </a:lnTo>
                <a:lnTo>
                  <a:pt x="0" y="13893661"/>
                </a:lnTo>
                <a:lnTo>
                  <a:pt x="0" y="0"/>
                </a:lnTo>
                <a:close/>
              </a:path>
            </a:pathLst>
          </a:custGeom>
          <a:blipFill rotWithShape="1">
            <a:blip r:embed="rId5">
              <a:alphaModFix/>
            </a:blip>
            <a:stretch>
              <a:fillRect b="0" l="0" r="0" t="-414270"/>
            </a:stretch>
          </a:blipFill>
          <a:ln>
            <a:noFill/>
          </a:ln>
        </p:spPr>
      </p:sp>
      <p:sp>
        <p:nvSpPr>
          <p:cNvPr id="613" name="Google Shape;613;p23"/>
          <p:cNvSpPr txBox="1"/>
          <p:nvPr/>
        </p:nvSpPr>
        <p:spPr>
          <a:xfrm>
            <a:off x="4479055" y="452608"/>
            <a:ext cx="9329889" cy="188595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6000" u="none" cap="none" strike="noStrike">
                <a:solidFill>
                  <a:srgbClr val="282121"/>
                </a:solidFill>
                <a:latin typeface="Calibri"/>
                <a:ea typeface="Calibri"/>
                <a:cs typeface="Calibri"/>
                <a:sym typeface="Calibri"/>
              </a:rPr>
              <a:t>What is an inclusive way to offer event registration?</a:t>
            </a:r>
            <a:endParaRPr/>
          </a:p>
        </p:txBody>
      </p:sp>
      <p:sp>
        <p:nvSpPr>
          <p:cNvPr id="614" name="Google Shape;614;p23"/>
          <p:cNvSpPr/>
          <p:nvPr/>
        </p:nvSpPr>
        <p:spPr>
          <a:xfrm>
            <a:off x="2758404" y="4702259"/>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615" name="Google Shape;615;p23"/>
          <p:cNvSpPr/>
          <p:nvPr/>
        </p:nvSpPr>
        <p:spPr>
          <a:xfrm>
            <a:off x="2758404" y="6472957"/>
            <a:ext cx="6156267" cy="1298413"/>
          </a:xfrm>
          <a:custGeom>
            <a:rect b="b" l="l" r="r" t="t"/>
            <a:pathLst>
              <a:path extrusionOk="0" h="1298413" w="6156267">
                <a:moveTo>
                  <a:pt x="0" y="0"/>
                </a:moveTo>
                <a:lnTo>
                  <a:pt x="6156267" y="0"/>
                </a:lnTo>
                <a:lnTo>
                  <a:pt x="6156267" y="1298413"/>
                </a:lnTo>
                <a:lnTo>
                  <a:pt x="0" y="1298413"/>
                </a:lnTo>
                <a:lnTo>
                  <a:pt x="0" y="0"/>
                </a:lnTo>
                <a:close/>
              </a:path>
            </a:pathLst>
          </a:custGeom>
          <a:blipFill rotWithShape="1">
            <a:blip r:embed="rId6">
              <a:alphaModFix/>
            </a:blip>
            <a:stretch>
              <a:fillRect b="0" l="0" r="0" t="0"/>
            </a:stretch>
          </a:blipFill>
          <a:ln>
            <a:noFill/>
          </a:ln>
        </p:spPr>
      </p:sp>
      <p:sp>
        <p:nvSpPr>
          <p:cNvPr id="616" name="Google Shape;616;p23"/>
          <p:cNvSpPr/>
          <p:nvPr/>
        </p:nvSpPr>
        <p:spPr>
          <a:xfrm>
            <a:off x="9373329" y="4715886"/>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617" name="Google Shape;617;p23"/>
          <p:cNvSpPr/>
          <p:nvPr/>
        </p:nvSpPr>
        <p:spPr>
          <a:xfrm>
            <a:off x="9373329" y="6486584"/>
            <a:ext cx="6156267" cy="1298413"/>
          </a:xfrm>
          <a:custGeom>
            <a:rect b="b" l="l" r="r" t="t"/>
            <a:pathLst>
              <a:path extrusionOk="0" h="1298413" w="6156267">
                <a:moveTo>
                  <a:pt x="0" y="0"/>
                </a:moveTo>
                <a:lnTo>
                  <a:pt x="6156267" y="0"/>
                </a:lnTo>
                <a:lnTo>
                  <a:pt x="6156267" y="1298413"/>
                </a:lnTo>
                <a:lnTo>
                  <a:pt x="0" y="1298413"/>
                </a:lnTo>
                <a:lnTo>
                  <a:pt x="0" y="0"/>
                </a:lnTo>
                <a:close/>
              </a:path>
            </a:pathLst>
          </a:custGeom>
          <a:blipFill rotWithShape="1">
            <a:blip r:embed="rId6">
              <a:alphaModFix/>
            </a:blip>
            <a:stretch>
              <a:fillRect b="0" l="0" r="0" t="0"/>
            </a:stretch>
          </a:blipFill>
          <a:ln>
            <a:noFill/>
          </a:ln>
        </p:spPr>
      </p:sp>
      <p:sp>
        <p:nvSpPr>
          <p:cNvPr id="618" name="Google Shape;618;p23"/>
          <p:cNvSpPr txBox="1"/>
          <p:nvPr/>
        </p:nvSpPr>
        <p:spPr>
          <a:xfrm>
            <a:off x="10399291" y="4691065"/>
            <a:ext cx="4983845" cy="1254125"/>
          </a:xfrm>
          <a:prstGeom prst="rect">
            <a:avLst/>
          </a:prstGeom>
          <a:noFill/>
          <a:ln>
            <a:noFill/>
          </a:ln>
        </p:spPr>
        <p:txBody>
          <a:bodyPr anchorCtr="0" anchor="t" bIns="0" lIns="0" spcFirstLastPara="1" rIns="0" wrap="square" tIns="0">
            <a:spAutoFit/>
          </a:bodyPr>
          <a:lstStyle/>
          <a:p>
            <a:pPr indent="0" lvl="0" marL="0" marR="0" rtl="0" algn="ctr">
              <a:lnSpc>
                <a:spcPct val="115003"/>
              </a:lnSpc>
              <a:spcBef>
                <a:spcPts val="0"/>
              </a:spcBef>
              <a:spcAft>
                <a:spcPts val="0"/>
              </a:spcAft>
              <a:buNone/>
            </a:pPr>
            <a:r>
              <a:rPr b="0" i="0" lang="en-US" sz="3999" u="none" cap="none" strike="noStrike">
                <a:solidFill>
                  <a:srgbClr val="282121"/>
                </a:solidFill>
                <a:latin typeface="Calibri"/>
                <a:ea typeface="Calibri"/>
                <a:cs typeface="Calibri"/>
                <a:sym typeface="Calibri"/>
              </a:rPr>
              <a:t>B. Ask people to register in person only</a:t>
            </a:r>
            <a:endParaRPr/>
          </a:p>
        </p:txBody>
      </p:sp>
      <p:sp>
        <p:nvSpPr>
          <p:cNvPr id="619" name="Google Shape;619;p23"/>
          <p:cNvSpPr txBox="1"/>
          <p:nvPr/>
        </p:nvSpPr>
        <p:spPr>
          <a:xfrm>
            <a:off x="3954626" y="4760173"/>
            <a:ext cx="4104343" cy="1254125"/>
          </a:xfrm>
          <a:prstGeom prst="rect">
            <a:avLst/>
          </a:prstGeom>
          <a:noFill/>
          <a:ln>
            <a:noFill/>
          </a:ln>
        </p:spPr>
        <p:txBody>
          <a:bodyPr anchorCtr="0" anchor="t" bIns="0" lIns="0" spcFirstLastPara="1" rIns="0" wrap="square" tIns="0">
            <a:spAutoFit/>
          </a:bodyPr>
          <a:lstStyle/>
          <a:p>
            <a:pPr indent="0" lvl="0" marL="0" marR="0" rtl="0" algn="ctr">
              <a:lnSpc>
                <a:spcPct val="115003"/>
              </a:lnSpc>
              <a:spcBef>
                <a:spcPts val="0"/>
              </a:spcBef>
              <a:spcAft>
                <a:spcPts val="0"/>
              </a:spcAft>
              <a:buNone/>
            </a:pPr>
            <a:r>
              <a:rPr b="0" i="0" lang="en-US" sz="3999" u="none" cap="none" strike="noStrike">
                <a:solidFill>
                  <a:srgbClr val="282121"/>
                </a:solidFill>
                <a:latin typeface="Calibri"/>
                <a:ea typeface="Calibri"/>
                <a:cs typeface="Calibri"/>
                <a:sym typeface="Calibri"/>
              </a:rPr>
              <a:t>A. Only use online forms</a:t>
            </a:r>
            <a:endParaRPr/>
          </a:p>
        </p:txBody>
      </p:sp>
      <p:sp>
        <p:nvSpPr>
          <p:cNvPr id="620" name="Google Shape;620;p23"/>
          <p:cNvSpPr txBox="1"/>
          <p:nvPr/>
        </p:nvSpPr>
        <p:spPr>
          <a:xfrm>
            <a:off x="10399291" y="6475391"/>
            <a:ext cx="4104343" cy="1254125"/>
          </a:xfrm>
          <a:prstGeom prst="rect">
            <a:avLst/>
          </a:prstGeom>
          <a:noFill/>
          <a:ln>
            <a:noFill/>
          </a:ln>
        </p:spPr>
        <p:txBody>
          <a:bodyPr anchorCtr="0" anchor="t" bIns="0" lIns="0" spcFirstLastPara="1" rIns="0" wrap="square" tIns="0">
            <a:spAutoFit/>
          </a:bodyPr>
          <a:lstStyle/>
          <a:p>
            <a:pPr indent="0" lvl="0" marL="0" marR="0" rtl="0" algn="ctr">
              <a:lnSpc>
                <a:spcPct val="115003"/>
              </a:lnSpc>
              <a:spcBef>
                <a:spcPts val="0"/>
              </a:spcBef>
              <a:spcAft>
                <a:spcPts val="0"/>
              </a:spcAft>
              <a:buNone/>
            </a:pPr>
            <a:r>
              <a:rPr b="0" i="0" lang="en-US" sz="3999" u="none" cap="none" strike="noStrike">
                <a:solidFill>
                  <a:srgbClr val="282121"/>
                </a:solidFill>
                <a:latin typeface="Calibri"/>
                <a:ea typeface="Calibri"/>
                <a:cs typeface="Calibri"/>
                <a:sym typeface="Calibri"/>
              </a:rPr>
              <a:t>D. Send paper forms only</a:t>
            </a:r>
            <a:endParaRPr/>
          </a:p>
        </p:txBody>
      </p:sp>
      <p:sp>
        <p:nvSpPr>
          <p:cNvPr id="621" name="Google Shape;621;p23"/>
          <p:cNvSpPr txBox="1"/>
          <p:nvPr/>
        </p:nvSpPr>
        <p:spPr>
          <a:xfrm>
            <a:off x="3547299" y="6475391"/>
            <a:ext cx="4918996" cy="1254125"/>
          </a:xfrm>
          <a:prstGeom prst="rect">
            <a:avLst/>
          </a:prstGeom>
          <a:noFill/>
          <a:ln>
            <a:noFill/>
          </a:ln>
        </p:spPr>
        <p:txBody>
          <a:bodyPr anchorCtr="0" anchor="t" bIns="0" lIns="0" spcFirstLastPara="1" rIns="0" wrap="square" tIns="0">
            <a:spAutoFit/>
          </a:bodyPr>
          <a:lstStyle/>
          <a:p>
            <a:pPr indent="0" lvl="0" marL="0" marR="0" rtl="0" algn="ctr">
              <a:lnSpc>
                <a:spcPct val="115003"/>
              </a:lnSpc>
              <a:spcBef>
                <a:spcPts val="0"/>
              </a:spcBef>
              <a:spcAft>
                <a:spcPts val="0"/>
              </a:spcAft>
              <a:buNone/>
            </a:pPr>
            <a:r>
              <a:rPr b="0" i="0" lang="en-US" sz="3999" u="none" cap="none" strike="noStrike">
                <a:solidFill>
                  <a:srgbClr val="282121"/>
                </a:solidFill>
                <a:latin typeface="Calibri"/>
                <a:ea typeface="Calibri"/>
                <a:cs typeface="Calibri"/>
                <a:sym typeface="Calibri"/>
              </a:rPr>
              <a:t>C.Allow phone, email, and online registration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629" name="Shape 629"/>
        <p:cNvGrpSpPr/>
        <p:nvPr/>
      </p:nvGrpSpPr>
      <p:grpSpPr>
        <a:xfrm>
          <a:off x="0" y="0"/>
          <a:ext cx="0" cy="0"/>
          <a:chOff x="0" y="0"/>
          <a:chExt cx="0" cy="0"/>
        </a:xfrm>
      </p:grpSpPr>
      <p:sp>
        <p:nvSpPr>
          <p:cNvPr id="630" name="Google Shape;630;p24"/>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631" name="Google Shape;631;p24"/>
          <p:cNvGrpSpPr/>
          <p:nvPr/>
        </p:nvGrpSpPr>
        <p:grpSpPr>
          <a:xfrm>
            <a:off x="971550" y="459923"/>
            <a:ext cx="76944" cy="168727"/>
            <a:chOff x="0" y="-9525"/>
            <a:chExt cx="102592" cy="224969"/>
          </a:xfrm>
        </p:grpSpPr>
        <p:sp>
          <p:nvSpPr>
            <p:cNvPr id="632" name="Google Shape;632;p24"/>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633" name="Google Shape;633;p24"/>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282121"/>
                  </a:solidFill>
                  <a:latin typeface="Roboto"/>
                  <a:ea typeface="Roboto"/>
                  <a:cs typeface="Roboto"/>
                  <a:sym typeface="Roboto"/>
                </a:rPr>
                <a:t>7</a:t>
              </a:r>
              <a:endParaRPr/>
            </a:p>
          </p:txBody>
        </p:sp>
      </p:grpSp>
      <p:sp>
        <p:nvSpPr>
          <p:cNvPr id="634" name="Google Shape;634;p24"/>
          <p:cNvSpPr/>
          <p:nvPr/>
        </p:nvSpPr>
        <p:spPr>
          <a:xfrm>
            <a:off x="15541097" y="8008291"/>
            <a:ext cx="2157117" cy="2157117"/>
          </a:xfrm>
          <a:custGeom>
            <a:rect b="b" l="l" r="r" t="t"/>
            <a:pathLst>
              <a:path extrusionOk="0" h="2157117" w="2157117">
                <a:moveTo>
                  <a:pt x="0" y="0"/>
                </a:moveTo>
                <a:lnTo>
                  <a:pt x="2157117" y="0"/>
                </a:lnTo>
                <a:lnTo>
                  <a:pt x="2157117" y="2157118"/>
                </a:lnTo>
                <a:lnTo>
                  <a:pt x="0" y="2157118"/>
                </a:lnTo>
                <a:lnTo>
                  <a:pt x="0" y="0"/>
                </a:lnTo>
                <a:close/>
              </a:path>
            </a:pathLst>
          </a:custGeom>
          <a:blipFill rotWithShape="1">
            <a:blip r:embed="rId4">
              <a:alphaModFix/>
            </a:blip>
            <a:stretch>
              <a:fillRect b="0" l="0" r="0" t="0"/>
            </a:stretch>
          </a:blipFill>
          <a:ln>
            <a:noFill/>
          </a:ln>
        </p:spPr>
      </p:sp>
      <p:sp>
        <p:nvSpPr>
          <p:cNvPr id="635" name="Google Shape;635;p24"/>
          <p:cNvSpPr/>
          <p:nvPr/>
        </p:nvSpPr>
        <p:spPr>
          <a:xfrm>
            <a:off x="-26852931" y="-10918608"/>
            <a:ext cx="71453106" cy="13893661"/>
          </a:xfrm>
          <a:custGeom>
            <a:rect b="b" l="l" r="r" t="t"/>
            <a:pathLst>
              <a:path extrusionOk="0" h="13893661" w="71453106">
                <a:moveTo>
                  <a:pt x="0" y="0"/>
                </a:moveTo>
                <a:lnTo>
                  <a:pt x="71453106" y="0"/>
                </a:lnTo>
                <a:lnTo>
                  <a:pt x="71453106" y="13893661"/>
                </a:lnTo>
                <a:lnTo>
                  <a:pt x="0" y="13893661"/>
                </a:lnTo>
                <a:lnTo>
                  <a:pt x="0" y="0"/>
                </a:lnTo>
                <a:close/>
              </a:path>
            </a:pathLst>
          </a:custGeom>
          <a:blipFill rotWithShape="1">
            <a:blip r:embed="rId5">
              <a:alphaModFix/>
            </a:blip>
            <a:stretch>
              <a:fillRect b="0" l="0" r="0" t="-414270"/>
            </a:stretch>
          </a:blipFill>
          <a:ln>
            <a:noFill/>
          </a:ln>
        </p:spPr>
      </p:sp>
      <p:sp>
        <p:nvSpPr>
          <p:cNvPr id="636" name="Google Shape;636;p24"/>
          <p:cNvSpPr txBox="1"/>
          <p:nvPr/>
        </p:nvSpPr>
        <p:spPr>
          <a:xfrm>
            <a:off x="4479055" y="657267"/>
            <a:ext cx="9329889" cy="188595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6000" u="none" cap="none" strike="noStrike">
                <a:solidFill>
                  <a:srgbClr val="282121"/>
                </a:solidFill>
                <a:latin typeface="Calibri"/>
                <a:ea typeface="Calibri"/>
                <a:cs typeface="Calibri"/>
                <a:sym typeface="Calibri"/>
              </a:rPr>
              <a:t>What is an inclusive way to offer event registration?</a:t>
            </a:r>
            <a:endParaRPr/>
          </a:p>
        </p:txBody>
      </p:sp>
      <p:sp>
        <p:nvSpPr>
          <p:cNvPr id="637" name="Google Shape;637;p24"/>
          <p:cNvSpPr/>
          <p:nvPr/>
        </p:nvSpPr>
        <p:spPr>
          <a:xfrm>
            <a:off x="2758404" y="4702259"/>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638" name="Google Shape;638;p24"/>
          <p:cNvSpPr/>
          <p:nvPr/>
        </p:nvSpPr>
        <p:spPr>
          <a:xfrm>
            <a:off x="2758404" y="6472957"/>
            <a:ext cx="6156267" cy="1298413"/>
          </a:xfrm>
          <a:custGeom>
            <a:rect b="b" l="l" r="r" t="t"/>
            <a:pathLst>
              <a:path extrusionOk="0" h="1298413" w="6156267">
                <a:moveTo>
                  <a:pt x="0" y="0"/>
                </a:moveTo>
                <a:lnTo>
                  <a:pt x="6156267" y="0"/>
                </a:lnTo>
                <a:lnTo>
                  <a:pt x="6156267" y="1298413"/>
                </a:lnTo>
                <a:lnTo>
                  <a:pt x="0" y="1298413"/>
                </a:lnTo>
                <a:lnTo>
                  <a:pt x="0" y="0"/>
                </a:lnTo>
                <a:close/>
              </a:path>
            </a:pathLst>
          </a:custGeom>
          <a:blipFill rotWithShape="1">
            <a:blip r:embed="rId7">
              <a:alphaModFix/>
            </a:blip>
            <a:stretch>
              <a:fillRect b="0" l="0" r="0" t="0"/>
            </a:stretch>
          </a:blipFill>
          <a:ln>
            <a:noFill/>
          </a:ln>
        </p:spPr>
      </p:sp>
      <p:sp>
        <p:nvSpPr>
          <p:cNvPr id="639" name="Google Shape;639;p24"/>
          <p:cNvSpPr/>
          <p:nvPr/>
        </p:nvSpPr>
        <p:spPr>
          <a:xfrm>
            <a:off x="9373329" y="4715886"/>
            <a:ext cx="6156267" cy="1298413"/>
          </a:xfrm>
          <a:custGeom>
            <a:rect b="b" l="l" r="r" t="t"/>
            <a:pathLst>
              <a:path extrusionOk="0" h="1298413" w="6156267">
                <a:moveTo>
                  <a:pt x="0" y="0"/>
                </a:moveTo>
                <a:lnTo>
                  <a:pt x="6156267" y="0"/>
                </a:lnTo>
                <a:lnTo>
                  <a:pt x="6156267" y="1298412"/>
                </a:lnTo>
                <a:lnTo>
                  <a:pt x="0" y="1298412"/>
                </a:lnTo>
                <a:lnTo>
                  <a:pt x="0" y="0"/>
                </a:lnTo>
                <a:close/>
              </a:path>
            </a:pathLst>
          </a:custGeom>
          <a:blipFill rotWithShape="1">
            <a:blip r:embed="rId6">
              <a:alphaModFix/>
            </a:blip>
            <a:stretch>
              <a:fillRect b="0" l="0" r="0" t="0"/>
            </a:stretch>
          </a:blipFill>
          <a:ln>
            <a:noFill/>
          </a:ln>
        </p:spPr>
      </p:sp>
      <p:sp>
        <p:nvSpPr>
          <p:cNvPr id="640" name="Google Shape;640;p24"/>
          <p:cNvSpPr/>
          <p:nvPr/>
        </p:nvSpPr>
        <p:spPr>
          <a:xfrm>
            <a:off x="9373329" y="6486584"/>
            <a:ext cx="6156267" cy="1298413"/>
          </a:xfrm>
          <a:custGeom>
            <a:rect b="b" l="l" r="r" t="t"/>
            <a:pathLst>
              <a:path extrusionOk="0" h="1298413" w="6156267">
                <a:moveTo>
                  <a:pt x="0" y="0"/>
                </a:moveTo>
                <a:lnTo>
                  <a:pt x="6156267" y="0"/>
                </a:lnTo>
                <a:lnTo>
                  <a:pt x="6156267" y="1298413"/>
                </a:lnTo>
                <a:lnTo>
                  <a:pt x="0" y="1298413"/>
                </a:lnTo>
                <a:lnTo>
                  <a:pt x="0" y="0"/>
                </a:lnTo>
                <a:close/>
              </a:path>
            </a:pathLst>
          </a:custGeom>
          <a:blipFill rotWithShape="1">
            <a:blip r:embed="rId6">
              <a:alphaModFix/>
            </a:blip>
            <a:stretch>
              <a:fillRect b="0" l="0" r="0" t="0"/>
            </a:stretch>
          </a:blipFill>
          <a:ln>
            <a:noFill/>
          </a:ln>
        </p:spPr>
      </p:sp>
      <p:sp>
        <p:nvSpPr>
          <p:cNvPr id="641" name="Google Shape;641;p24"/>
          <p:cNvSpPr txBox="1"/>
          <p:nvPr/>
        </p:nvSpPr>
        <p:spPr>
          <a:xfrm>
            <a:off x="10399291" y="4691065"/>
            <a:ext cx="4983845" cy="1254125"/>
          </a:xfrm>
          <a:prstGeom prst="rect">
            <a:avLst/>
          </a:prstGeom>
          <a:noFill/>
          <a:ln>
            <a:noFill/>
          </a:ln>
        </p:spPr>
        <p:txBody>
          <a:bodyPr anchorCtr="0" anchor="t" bIns="0" lIns="0" spcFirstLastPara="1" rIns="0" wrap="square" tIns="0">
            <a:spAutoFit/>
          </a:bodyPr>
          <a:lstStyle/>
          <a:p>
            <a:pPr indent="0" lvl="0" marL="0" marR="0" rtl="0" algn="l">
              <a:lnSpc>
                <a:spcPct val="115003"/>
              </a:lnSpc>
              <a:spcBef>
                <a:spcPts val="0"/>
              </a:spcBef>
              <a:spcAft>
                <a:spcPts val="0"/>
              </a:spcAft>
              <a:buNone/>
            </a:pPr>
            <a:r>
              <a:rPr b="0" i="0" lang="en-US" sz="3999" u="none" cap="none" strike="noStrike">
                <a:solidFill>
                  <a:srgbClr val="282121"/>
                </a:solidFill>
                <a:latin typeface="Calibri"/>
                <a:ea typeface="Calibri"/>
                <a:cs typeface="Calibri"/>
                <a:sym typeface="Calibri"/>
              </a:rPr>
              <a:t>B. Ask people to register in person only</a:t>
            </a:r>
            <a:endParaRPr/>
          </a:p>
        </p:txBody>
      </p:sp>
      <p:sp>
        <p:nvSpPr>
          <p:cNvPr id="642" name="Google Shape;642;p24"/>
          <p:cNvSpPr txBox="1"/>
          <p:nvPr/>
        </p:nvSpPr>
        <p:spPr>
          <a:xfrm>
            <a:off x="3954626" y="4760173"/>
            <a:ext cx="4104343" cy="1254125"/>
          </a:xfrm>
          <a:prstGeom prst="rect">
            <a:avLst/>
          </a:prstGeom>
          <a:noFill/>
          <a:ln>
            <a:noFill/>
          </a:ln>
        </p:spPr>
        <p:txBody>
          <a:bodyPr anchorCtr="0" anchor="t" bIns="0" lIns="0" spcFirstLastPara="1" rIns="0" wrap="square" tIns="0">
            <a:spAutoFit/>
          </a:bodyPr>
          <a:lstStyle/>
          <a:p>
            <a:pPr indent="0" lvl="0" marL="0" marR="0" rtl="0" algn="ctr">
              <a:lnSpc>
                <a:spcPct val="115003"/>
              </a:lnSpc>
              <a:spcBef>
                <a:spcPts val="0"/>
              </a:spcBef>
              <a:spcAft>
                <a:spcPts val="0"/>
              </a:spcAft>
              <a:buNone/>
            </a:pPr>
            <a:r>
              <a:rPr b="0" i="0" lang="en-US" sz="3999" u="none" cap="none" strike="noStrike">
                <a:solidFill>
                  <a:srgbClr val="282121"/>
                </a:solidFill>
                <a:latin typeface="Calibri"/>
                <a:ea typeface="Calibri"/>
                <a:cs typeface="Calibri"/>
                <a:sym typeface="Calibri"/>
              </a:rPr>
              <a:t>A. Only use online forms</a:t>
            </a:r>
            <a:endParaRPr/>
          </a:p>
        </p:txBody>
      </p:sp>
      <p:sp>
        <p:nvSpPr>
          <p:cNvPr id="643" name="Google Shape;643;p24"/>
          <p:cNvSpPr txBox="1"/>
          <p:nvPr/>
        </p:nvSpPr>
        <p:spPr>
          <a:xfrm>
            <a:off x="10399291" y="6475391"/>
            <a:ext cx="4104343" cy="1254125"/>
          </a:xfrm>
          <a:prstGeom prst="rect">
            <a:avLst/>
          </a:prstGeom>
          <a:noFill/>
          <a:ln>
            <a:noFill/>
          </a:ln>
        </p:spPr>
        <p:txBody>
          <a:bodyPr anchorCtr="0" anchor="t" bIns="0" lIns="0" spcFirstLastPara="1" rIns="0" wrap="square" tIns="0">
            <a:spAutoFit/>
          </a:bodyPr>
          <a:lstStyle/>
          <a:p>
            <a:pPr indent="0" lvl="0" marL="0" marR="0" rtl="0" algn="ctr">
              <a:lnSpc>
                <a:spcPct val="115003"/>
              </a:lnSpc>
              <a:spcBef>
                <a:spcPts val="0"/>
              </a:spcBef>
              <a:spcAft>
                <a:spcPts val="0"/>
              </a:spcAft>
              <a:buNone/>
            </a:pPr>
            <a:r>
              <a:rPr b="0" i="0" lang="en-US" sz="3999" u="none" cap="none" strike="noStrike">
                <a:solidFill>
                  <a:srgbClr val="282121"/>
                </a:solidFill>
                <a:latin typeface="Calibri"/>
                <a:ea typeface="Calibri"/>
                <a:cs typeface="Calibri"/>
                <a:sym typeface="Calibri"/>
              </a:rPr>
              <a:t>D. Send paper forms only</a:t>
            </a:r>
            <a:endParaRPr/>
          </a:p>
        </p:txBody>
      </p:sp>
      <p:sp>
        <p:nvSpPr>
          <p:cNvPr id="644" name="Google Shape;644;p24"/>
          <p:cNvSpPr txBox="1"/>
          <p:nvPr/>
        </p:nvSpPr>
        <p:spPr>
          <a:xfrm>
            <a:off x="3547299" y="6475391"/>
            <a:ext cx="4918996" cy="1254125"/>
          </a:xfrm>
          <a:prstGeom prst="rect">
            <a:avLst/>
          </a:prstGeom>
          <a:noFill/>
          <a:ln>
            <a:noFill/>
          </a:ln>
        </p:spPr>
        <p:txBody>
          <a:bodyPr anchorCtr="0" anchor="t" bIns="0" lIns="0" spcFirstLastPara="1" rIns="0" wrap="square" tIns="0">
            <a:spAutoFit/>
          </a:bodyPr>
          <a:lstStyle/>
          <a:p>
            <a:pPr indent="0" lvl="0" marL="0" marR="0" rtl="0" algn="ctr">
              <a:lnSpc>
                <a:spcPct val="115003"/>
              </a:lnSpc>
              <a:spcBef>
                <a:spcPts val="0"/>
              </a:spcBef>
              <a:spcAft>
                <a:spcPts val="0"/>
              </a:spcAft>
              <a:buNone/>
            </a:pPr>
            <a:r>
              <a:rPr b="0" i="0" lang="en-US" sz="3999" u="none" cap="none" strike="noStrike">
                <a:solidFill>
                  <a:srgbClr val="282121"/>
                </a:solidFill>
                <a:latin typeface="Calibri"/>
                <a:ea typeface="Calibri"/>
                <a:cs typeface="Calibri"/>
                <a:sym typeface="Calibri"/>
              </a:rPr>
              <a:t>C.Allow phone, email, and online registration </a:t>
            </a:r>
            <a:endParaRPr/>
          </a:p>
        </p:txBody>
      </p:sp>
      <p:sp>
        <p:nvSpPr>
          <p:cNvPr id="645" name="Google Shape;645;p24"/>
          <p:cNvSpPr txBox="1"/>
          <p:nvPr/>
        </p:nvSpPr>
        <p:spPr>
          <a:xfrm>
            <a:off x="2942362" y="3409992"/>
            <a:ext cx="12629198" cy="50482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000" u="none" cap="none" strike="noStrike">
                <a:solidFill>
                  <a:srgbClr val="282121"/>
                </a:solidFill>
                <a:latin typeface="Calibri"/>
                <a:ea typeface="Calibri"/>
                <a:cs typeface="Calibri"/>
                <a:sym typeface="Calibri"/>
              </a:rPr>
              <a:t>Different options make registration easier and more inclusive for all participants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5"/>
          <p:cNvSpPr/>
          <p:nvPr/>
        </p:nvSpPr>
        <p:spPr>
          <a:xfrm>
            <a:off x="14633341"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655" name="Google Shape;655;p25"/>
          <p:cNvGrpSpPr/>
          <p:nvPr/>
        </p:nvGrpSpPr>
        <p:grpSpPr>
          <a:xfrm>
            <a:off x="6866797" y="1217875"/>
            <a:ext cx="5009201" cy="1095453"/>
            <a:chOff x="0" y="-114300"/>
            <a:chExt cx="6678935" cy="1460603"/>
          </a:xfrm>
        </p:grpSpPr>
        <p:sp>
          <p:nvSpPr>
            <p:cNvPr id="656" name="Google Shape;656;p25"/>
            <p:cNvSpPr/>
            <p:nvPr/>
          </p:nvSpPr>
          <p:spPr>
            <a:xfrm>
              <a:off x="0" y="0"/>
              <a:ext cx="6678935" cy="1346303"/>
            </a:xfrm>
            <a:custGeom>
              <a:rect b="b" l="l" r="r" t="t"/>
              <a:pathLst>
                <a:path extrusionOk="0" h="1346303" w="6678935">
                  <a:moveTo>
                    <a:pt x="0" y="0"/>
                  </a:moveTo>
                  <a:lnTo>
                    <a:pt x="6678935" y="0"/>
                  </a:lnTo>
                  <a:lnTo>
                    <a:pt x="6678935" y="1346303"/>
                  </a:lnTo>
                  <a:lnTo>
                    <a:pt x="0" y="1346303"/>
                  </a:lnTo>
                  <a:close/>
                </a:path>
              </a:pathLst>
            </a:custGeom>
            <a:solidFill>
              <a:srgbClr val="000000">
                <a:alpha val="0"/>
              </a:srgbClr>
            </a:solidFill>
            <a:ln>
              <a:noFill/>
            </a:ln>
          </p:spPr>
        </p:sp>
        <p:sp>
          <p:nvSpPr>
            <p:cNvPr id="657" name="Google Shape;657;p25"/>
            <p:cNvSpPr txBox="1"/>
            <p:nvPr/>
          </p:nvSpPr>
          <p:spPr>
            <a:xfrm>
              <a:off x="0" y="-114300"/>
              <a:ext cx="6678935" cy="1460603"/>
            </a:xfrm>
            <a:prstGeom prst="rect">
              <a:avLst/>
            </a:prstGeom>
            <a:noFill/>
            <a:ln>
              <a:noFill/>
            </a:ln>
          </p:spPr>
          <p:txBody>
            <a:bodyPr anchorCtr="0" anchor="t" bIns="0" lIns="0" spcFirstLastPara="1" rIns="0" wrap="square" tIns="0">
              <a:noAutofit/>
            </a:bodyPr>
            <a:lstStyle/>
            <a:p>
              <a:pPr indent="0" lvl="0" marL="0" marR="0" rtl="0" algn="ctr">
                <a:lnSpc>
                  <a:spcPct val="120003"/>
                </a:lnSpc>
                <a:spcBef>
                  <a:spcPts val="0"/>
                </a:spcBef>
                <a:spcAft>
                  <a:spcPts val="0"/>
                </a:spcAft>
                <a:buNone/>
              </a:pPr>
              <a:r>
                <a:rPr b="1" i="0" lang="en-US" sz="5024" u="none" cap="none" strike="noStrike">
                  <a:solidFill>
                    <a:srgbClr val="4C5270"/>
                  </a:solidFill>
                  <a:latin typeface="Calibri"/>
                  <a:ea typeface="Calibri"/>
                  <a:cs typeface="Calibri"/>
                  <a:sym typeface="Calibri"/>
                </a:rPr>
                <a:t>Conclusion</a:t>
              </a:r>
              <a:endParaRPr/>
            </a:p>
          </p:txBody>
        </p:sp>
      </p:grpSp>
      <p:grpSp>
        <p:nvGrpSpPr>
          <p:cNvPr id="658" name="Google Shape;658;p25"/>
          <p:cNvGrpSpPr/>
          <p:nvPr/>
        </p:nvGrpSpPr>
        <p:grpSpPr>
          <a:xfrm>
            <a:off x="1305876" y="2781422"/>
            <a:ext cx="16131045" cy="5910019"/>
            <a:chOff x="0" y="-57150"/>
            <a:chExt cx="21508059" cy="7880027"/>
          </a:xfrm>
        </p:grpSpPr>
        <p:sp>
          <p:nvSpPr>
            <p:cNvPr id="659" name="Google Shape;659;p25"/>
            <p:cNvSpPr/>
            <p:nvPr/>
          </p:nvSpPr>
          <p:spPr>
            <a:xfrm>
              <a:off x="0" y="0"/>
              <a:ext cx="21508059" cy="7822877"/>
            </a:xfrm>
            <a:custGeom>
              <a:rect b="b" l="l" r="r" t="t"/>
              <a:pathLst>
                <a:path extrusionOk="0" h="7822877" w="21508059">
                  <a:moveTo>
                    <a:pt x="0" y="0"/>
                  </a:moveTo>
                  <a:lnTo>
                    <a:pt x="21508059" y="0"/>
                  </a:lnTo>
                  <a:lnTo>
                    <a:pt x="21508059" y="7822877"/>
                  </a:lnTo>
                  <a:lnTo>
                    <a:pt x="0" y="7822877"/>
                  </a:lnTo>
                  <a:close/>
                </a:path>
              </a:pathLst>
            </a:custGeom>
            <a:solidFill>
              <a:srgbClr val="000000">
                <a:alpha val="0"/>
              </a:srgbClr>
            </a:solidFill>
            <a:ln>
              <a:noFill/>
            </a:ln>
          </p:spPr>
        </p:sp>
        <p:sp>
          <p:nvSpPr>
            <p:cNvPr id="660" name="Google Shape;660;p25"/>
            <p:cNvSpPr txBox="1"/>
            <p:nvPr/>
          </p:nvSpPr>
          <p:spPr>
            <a:xfrm>
              <a:off x="0" y="-57150"/>
              <a:ext cx="21508058" cy="7880027"/>
            </a:xfrm>
            <a:prstGeom prst="rect">
              <a:avLst/>
            </a:prstGeom>
            <a:noFill/>
            <a:ln>
              <a:noFill/>
            </a:ln>
          </p:spPr>
          <p:txBody>
            <a:bodyPr anchorCtr="0" anchor="t" bIns="0" lIns="0" spcFirstLastPara="1" rIns="0" wrap="square" tIns="0">
              <a:noAutofit/>
            </a:bodyPr>
            <a:lstStyle/>
            <a:p>
              <a:pPr indent="0" lvl="0" marL="0" marR="0" rtl="0" algn="just">
                <a:lnSpc>
                  <a:spcPct val="120007"/>
                </a:lnSpc>
                <a:spcBef>
                  <a:spcPts val="0"/>
                </a:spcBef>
                <a:spcAft>
                  <a:spcPts val="0"/>
                </a:spcAft>
                <a:buNone/>
              </a:pPr>
              <a:r>
                <a:rPr b="1" i="0" lang="en-US" sz="2699" u="none" cap="none" strike="noStrike">
                  <a:solidFill>
                    <a:srgbClr val="4C5270"/>
                  </a:solidFill>
                  <a:latin typeface="Calibri"/>
                  <a:ea typeface="Calibri"/>
                  <a:cs typeface="Calibri"/>
                  <a:sym typeface="Calibri"/>
                </a:rPr>
                <a:t>Inclusive events are fundamental for ensuring equal political participation for young people with disabilities. They go beyond simple access to create truly welcoming environments. </a:t>
              </a:r>
              <a:endParaRPr/>
            </a:p>
            <a:p>
              <a:pPr indent="0" lvl="0" marL="0" marR="0" rtl="0" algn="just">
                <a:lnSpc>
                  <a:spcPct val="120007"/>
                </a:lnSpc>
                <a:spcBef>
                  <a:spcPts val="0"/>
                </a:spcBef>
                <a:spcAft>
                  <a:spcPts val="0"/>
                </a:spcAft>
                <a:buNone/>
              </a:pPr>
              <a:r>
                <a:t/>
              </a:r>
              <a:endParaRPr b="1" i="0" sz="2699" u="none" cap="none" strike="noStrike">
                <a:solidFill>
                  <a:srgbClr val="4C5270"/>
                </a:solidFill>
                <a:latin typeface="Calibri"/>
                <a:ea typeface="Calibri"/>
                <a:cs typeface="Calibri"/>
                <a:sym typeface="Calibri"/>
              </a:endParaRPr>
            </a:p>
            <a:p>
              <a:pPr indent="0" lvl="0" marL="0" marR="0" rtl="0" algn="just">
                <a:lnSpc>
                  <a:spcPct val="120007"/>
                </a:lnSpc>
                <a:spcBef>
                  <a:spcPts val="0"/>
                </a:spcBef>
                <a:spcAft>
                  <a:spcPts val="0"/>
                </a:spcAft>
                <a:buNone/>
              </a:pPr>
              <a:r>
                <a:rPr b="0" i="0" lang="en-US" sz="2699" u="none" cap="none" strike="noStrike">
                  <a:solidFill>
                    <a:srgbClr val="4C5270"/>
                  </a:solidFill>
                  <a:latin typeface="Calibri"/>
                  <a:ea typeface="Calibri"/>
                  <a:cs typeface="Calibri"/>
                  <a:sym typeface="Calibri"/>
                </a:rPr>
                <a:t>Accessibility is multi-faceted, encompassing physical, sensory, communication, and attitudinal considerations; addressing all four pillars is crucial for comprehensive inclusion. Planning for inclusion is an ongoing process that must be integrated into every stage of an event – from initial needs assessment and registration, through the event's execution with clear schedules and support staff, to post-event feedback collection in accessible formats. Finally, clear and inclusive communication strategies are paramount, involving the use of plain language, incorporating visuals and symbols, and allowing sufficient processing time to ensure information is accessible to everyone.</a:t>
              </a:r>
              <a:endParaRPr/>
            </a:p>
            <a:p>
              <a:pPr indent="0" lvl="0" marL="0" marR="0" rtl="0" algn="just">
                <a:lnSpc>
                  <a:spcPct val="120007"/>
                </a:lnSpc>
                <a:spcBef>
                  <a:spcPts val="0"/>
                </a:spcBef>
                <a:spcAft>
                  <a:spcPts val="0"/>
                </a:spcAft>
                <a:buNone/>
              </a:pPr>
              <a:r>
                <a:t/>
              </a:r>
              <a:endParaRPr b="0" i="0" sz="2699" u="none" cap="none" strike="noStrike">
                <a:solidFill>
                  <a:srgbClr val="4C5270"/>
                </a:solidFill>
                <a:latin typeface="Calibri"/>
                <a:ea typeface="Calibri"/>
                <a:cs typeface="Calibri"/>
                <a:sym typeface="Calibri"/>
              </a:endParaRPr>
            </a:p>
            <a:p>
              <a:pPr indent="0" lvl="0" marL="0" marR="0" rtl="0" algn="just">
                <a:lnSpc>
                  <a:spcPct val="120007"/>
                </a:lnSpc>
                <a:spcBef>
                  <a:spcPts val="0"/>
                </a:spcBef>
                <a:spcAft>
                  <a:spcPts val="0"/>
                </a:spcAft>
                <a:buNone/>
              </a:pPr>
              <a:r>
                <a:rPr b="0" i="0" lang="en-US" sz="2699" u="none" cap="none" strike="noStrike">
                  <a:solidFill>
                    <a:srgbClr val="4C5270"/>
                  </a:solidFill>
                  <a:latin typeface="Calibri"/>
                  <a:ea typeface="Calibri"/>
                  <a:cs typeface="Calibri"/>
                  <a:sym typeface="Calibri"/>
                </a:rPr>
                <a:t>By applying these principles, you are empowered to create events that are not only accessible but genuinely inclusive, fostering a sense of belonging and enabling meaningful participation for all.</a:t>
              </a:r>
              <a:endParaRPr/>
            </a:p>
            <a:p>
              <a:pPr indent="0" lvl="0" marL="0" marR="0" rtl="0" algn="l">
                <a:lnSpc>
                  <a:spcPct val="120007"/>
                </a:lnSpc>
                <a:spcBef>
                  <a:spcPts val="0"/>
                </a:spcBef>
                <a:spcAft>
                  <a:spcPts val="0"/>
                </a:spcAft>
                <a:buNone/>
              </a:pPr>
              <a:r>
                <a:t/>
              </a:r>
              <a:endParaRPr b="0" i="0" sz="2699" u="none" cap="none" strike="noStrike">
                <a:solidFill>
                  <a:srgbClr val="4C5270"/>
                </a:solidFill>
                <a:latin typeface="Calibri"/>
                <a:ea typeface="Calibri"/>
                <a:cs typeface="Calibri"/>
                <a:sym typeface="Calibri"/>
              </a:endParaRPr>
            </a:p>
          </p:txBody>
        </p:sp>
      </p:grpSp>
      <p:grpSp>
        <p:nvGrpSpPr>
          <p:cNvPr id="661" name="Google Shape;661;p25"/>
          <p:cNvGrpSpPr/>
          <p:nvPr/>
        </p:nvGrpSpPr>
        <p:grpSpPr>
          <a:xfrm>
            <a:off x="971550" y="459923"/>
            <a:ext cx="76944" cy="168727"/>
            <a:chOff x="0" y="-9525"/>
            <a:chExt cx="102592" cy="224969"/>
          </a:xfrm>
        </p:grpSpPr>
        <p:sp>
          <p:nvSpPr>
            <p:cNvPr id="662" name="Google Shape;662;p25"/>
            <p:cNvSpPr/>
            <p:nvPr/>
          </p:nvSpPr>
          <p:spPr>
            <a:xfrm>
              <a:off x="0" y="0"/>
              <a:ext cx="102592" cy="215444"/>
            </a:xfrm>
            <a:custGeom>
              <a:rect b="b" l="l" r="r" t="t"/>
              <a:pathLst>
                <a:path extrusionOk="0" h="215444" w="102592">
                  <a:moveTo>
                    <a:pt x="0" y="0"/>
                  </a:moveTo>
                  <a:lnTo>
                    <a:pt x="102592" y="0"/>
                  </a:lnTo>
                  <a:lnTo>
                    <a:pt x="102592" y="215444"/>
                  </a:lnTo>
                  <a:lnTo>
                    <a:pt x="0" y="215444"/>
                  </a:lnTo>
                  <a:close/>
                </a:path>
              </a:pathLst>
            </a:custGeom>
            <a:solidFill>
              <a:srgbClr val="000000">
                <a:alpha val="0"/>
              </a:srgbClr>
            </a:solidFill>
            <a:ln>
              <a:noFill/>
            </a:ln>
          </p:spPr>
        </p:sp>
        <p:sp>
          <p:nvSpPr>
            <p:cNvPr id="663" name="Google Shape;663;p25"/>
            <p:cNvSpPr txBox="1"/>
            <p:nvPr/>
          </p:nvSpPr>
          <p:spPr>
            <a:xfrm>
              <a:off x="0" y="-9525"/>
              <a:ext cx="102592" cy="2249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1050" u="none" cap="none" strike="noStrike">
                  <a:solidFill>
                    <a:srgbClr val="F652A0"/>
                  </a:solidFill>
                  <a:latin typeface="Roboto"/>
                  <a:ea typeface="Roboto"/>
                  <a:cs typeface="Roboto"/>
                  <a:sym typeface="Roboto"/>
                </a:rPr>
                <a:t>7</a:t>
              </a:r>
              <a:endParaRPr/>
            </a:p>
          </p:txBody>
        </p:sp>
      </p:grpSp>
      <p:sp>
        <p:nvSpPr>
          <p:cNvPr id="664" name="Google Shape;664;p25"/>
          <p:cNvSpPr/>
          <p:nvPr/>
        </p:nvSpPr>
        <p:spPr>
          <a:xfrm>
            <a:off x="311292" y="207263"/>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665" name="Google Shape;665;p25"/>
          <p:cNvSpPr/>
          <p:nvPr/>
        </p:nvSpPr>
        <p:spPr>
          <a:xfrm>
            <a:off x="-32247" y="6153150"/>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666" name="Google Shape;666;p25"/>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6"/>
          <p:cNvSpPr/>
          <p:nvPr/>
        </p:nvSpPr>
        <p:spPr>
          <a:xfrm>
            <a:off x="909270"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sp>
        <p:nvSpPr>
          <p:cNvPr id="676" name="Google Shape;676;p26"/>
          <p:cNvSpPr/>
          <p:nvPr/>
        </p:nvSpPr>
        <p:spPr>
          <a:xfrm>
            <a:off x="15897732" y="6663966"/>
            <a:ext cx="6412596" cy="652539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6"/>
          <p:cNvSpPr/>
          <p:nvPr/>
        </p:nvSpPr>
        <p:spPr>
          <a:xfrm>
            <a:off x="7452852" y="132748"/>
            <a:ext cx="4341351" cy="4341351"/>
          </a:xfrm>
          <a:custGeom>
            <a:rect b="b" l="l" r="r" t="t"/>
            <a:pathLst>
              <a:path extrusionOk="0" h="4341351" w="4341351">
                <a:moveTo>
                  <a:pt x="0" y="0"/>
                </a:moveTo>
                <a:lnTo>
                  <a:pt x="4341352" y="0"/>
                </a:lnTo>
                <a:lnTo>
                  <a:pt x="4341352" y="4341351"/>
                </a:lnTo>
                <a:lnTo>
                  <a:pt x="0" y="4341351"/>
                </a:lnTo>
                <a:lnTo>
                  <a:pt x="0" y="0"/>
                </a:lnTo>
                <a:close/>
              </a:path>
            </a:pathLst>
          </a:custGeom>
          <a:blipFill rotWithShape="1">
            <a:blip r:embed="rId4">
              <a:alphaModFix/>
            </a:blip>
            <a:stretch>
              <a:fillRect b="0" l="0" r="0" t="0"/>
            </a:stretch>
          </a:blipFill>
          <a:ln>
            <a:noFill/>
          </a:ln>
        </p:spPr>
      </p:sp>
      <p:sp>
        <p:nvSpPr>
          <p:cNvPr id="678" name="Google Shape;678;p26"/>
          <p:cNvSpPr/>
          <p:nvPr/>
        </p:nvSpPr>
        <p:spPr>
          <a:xfrm>
            <a:off x="14265675" y="7783661"/>
            <a:ext cx="3264113" cy="5144018"/>
          </a:xfrm>
          <a:custGeom>
            <a:rect b="b" l="l" r="r" t="t"/>
            <a:pathLst>
              <a:path extrusionOk="0" h="5144018" w="3264113">
                <a:moveTo>
                  <a:pt x="0" y="0"/>
                </a:moveTo>
                <a:lnTo>
                  <a:pt x="3264114" y="0"/>
                </a:lnTo>
                <a:lnTo>
                  <a:pt x="3264114" y="5144017"/>
                </a:lnTo>
                <a:lnTo>
                  <a:pt x="0" y="5144017"/>
                </a:lnTo>
                <a:lnTo>
                  <a:pt x="0" y="0"/>
                </a:lnTo>
                <a:close/>
              </a:path>
            </a:pathLst>
          </a:custGeom>
          <a:blipFill rotWithShape="1">
            <a:blip r:embed="rId5">
              <a:alphaModFix/>
            </a:blip>
            <a:stretch>
              <a:fillRect b="0" l="0" r="0" t="0"/>
            </a:stretch>
          </a:blipFill>
          <a:ln>
            <a:noFill/>
          </a:ln>
        </p:spPr>
      </p:sp>
      <p:sp>
        <p:nvSpPr>
          <p:cNvPr id="679" name="Google Shape;679;p26"/>
          <p:cNvSpPr/>
          <p:nvPr/>
        </p:nvSpPr>
        <p:spPr>
          <a:xfrm>
            <a:off x="-3567911" y="-1918835"/>
            <a:ext cx="6412596" cy="652539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6"/>
          <p:cNvSpPr/>
          <p:nvPr/>
        </p:nvSpPr>
        <p:spPr>
          <a:xfrm rot="10800000">
            <a:off x="1212625" y="-1543309"/>
            <a:ext cx="3264113" cy="5144018"/>
          </a:xfrm>
          <a:custGeom>
            <a:rect b="b" l="l" r="r" t="t"/>
            <a:pathLst>
              <a:path extrusionOk="0" h="5144018" w="3264113">
                <a:moveTo>
                  <a:pt x="0" y="0"/>
                </a:moveTo>
                <a:lnTo>
                  <a:pt x="3264113" y="0"/>
                </a:lnTo>
                <a:lnTo>
                  <a:pt x="3264113" y="5144018"/>
                </a:lnTo>
                <a:lnTo>
                  <a:pt x="0" y="5144018"/>
                </a:lnTo>
                <a:lnTo>
                  <a:pt x="0" y="0"/>
                </a:lnTo>
                <a:close/>
              </a:path>
            </a:pathLst>
          </a:custGeom>
          <a:blipFill rotWithShape="1">
            <a:blip r:embed="rId6">
              <a:alphaModFix/>
            </a:blip>
            <a:stretch>
              <a:fillRect b="0" l="0" r="0" t="0"/>
            </a:stretch>
          </a:blipFill>
          <a:ln>
            <a:noFill/>
          </a:ln>
        </p:spPr>
      </p:sp>
      <p:sp>
        <p:nvSpPr>
          <p:cNvPr id="681" name="Google Shape;681;p26"/>
          <p:cNvSpPr/>
          <p:nvPr/>
        </p:nvSpPr>
        <p:spPr>
          <a:xfrm>
            <a:off x="4331599" y="937077"/>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6"/>
          <p:cNvSpPr/>
          <p:nvPr/>
        </p:nvSpPr>
        <p:spPr>
          <a:xfrm>
            <a:off x="3831208" y="1697248"/>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6"/>
          <p:cNvSpPr/>
          <p:nvPr/>
        </p:nvSpPr>
        <p:spPr>
          <a:xfrm>
            <a:off x="2340375" y="1697248"/>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6"/>
          <p:cNvSpPr/>
          <p:nvPr/>
        </p:nvSpPr>
        <p:spPr>
          <a:xfrm>
            <a:off x="2340375" y="2840090"/>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6"/>
          <p:cNvSpPr/>
          <p:nvPr/>
        </p:nvSpPr>
        <p:spPr>
          <a:xfrm>
            <a:off x="1625224" y="256606"/>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6"/>
          <p:cNvSpPr/>
          <p:nvPr/>
        </p:nvSpPr>
        <p:spPr>
          <a:xfrm>
            <a:off x="1212625" y="2303423"/>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6"/>
          <p:cNvSpPr/>
          <p:nvPr/>
        </p:nvSpPr>
        <p:spPr>
          <a:xfrm>
            <a:off x="1390045" y="1224184"/>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6"/>
          <p:cNvSpPr/>
          <p:nvPr/>
        </p:nvSpPr>
        <p:spPr>
          <a:xfrm>
            <a:off x="4066386" y="2720433"/>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6"/>
          <p:cNvSpPr/>
          <p:nvPr/>
        </p:nvSpPr>
        <p:spPr>
          <a:xfrm>
            <a:off x="3339272" y="495920"/>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6"/>
          <p:cNvSpPr/>
          <p:nvPr/>
        </p:nvSpPr>
        <p:spPr>
          <a:xfrm>
            <a:off x="14138030" y="9567671"/>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6"/>
          <p:cNvSpPr/>
          <p:nvPr/>
        </p:nvSpPr>
        <p:spPr>
          <a:xfrm>
            <a:off x="14525587" y="8835203"/>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6"/>
          <p:cNvSpPr/>
          <p:nvPr/>
        </p:nvSpPr>
        <p:spPr>
          <a:xfrm>
            <a:off x="14925597" y="9515878"/>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6"/>
          <p:cNvSpPr/>
          <p:nvPr/>
        </p:nvSpPr>
        <p:spPr>
          <a:xfrm>
            <a:off x="16090949" y="9074517"/>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6"/>
          <p:cNvSpPr/>
          <p:nvPr/>
        </p:nvSpPr>
        <p:spPr>
          <a:xfrm>
            <a:off x="16090949" y="7975015"/>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6"/>
          <p:cNvSpPr/>
          <p:nvPr/>
        </p:nvSpPr>
        <p:spPr>
          <a:xfrm>
            <a:off x="16641530" y="9996699"/>
            <a:ext cx="235179" cy="239316"/>
          </a:xfrm>
          <a:custGeom>
            <a:rect b="b" l="l" r="r" t="t"/>
            <a:pathLst>
              <a:path extrusionOk="0"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96" name="Google Shape;696;p26"/>
          <p:cNvGraphicFramePr/>
          <p:nvPr/>
        </p:nvGraphicFramePr>
        <p:xfrm>
          <a:off x="4183975" y="8877304"/>
          <a:ext cx="3000000" cy="3000000"/>
        </p:xfrm>
        <a:graphic>
          <a:graphicData uri="http://schemas.openxmlformats.org/drawingml/2006/table">
            <a:tbl>
              <a:tblPr>
                <a:noFill/>
                <a:tableStyleId>{5B036E89-BC9E-4BF6-A8B3-A71CBDF60551}</a:tableStyleId>
              </a:tblPr>
              <a:tblGrid>
                <a:gridCol w="8958025"/>
              </a:tblGrid>
              <a:tr h="1049350">
                <a:tc>
                  <a:txBody>
                    <a:bodyPr/>
                    <a:lstStyle/>
                    <a:p>
                      <a:pPr indent="0" lvl="0" marL="0" marR="0" rtl="0" algn="just">
                        <a:lnSpc>
                          <a:spcPct val="138024"/>
                        </a:lnSpc>
                        <a:spcBef>
                          <a:spcPts val="0"/>
                        </a:spcBef>
                        <a:spcAft>
                          <a:spcPts val="0"/>
                        </a:spcAft>
                        <a:buNone/>
                      </a:pPr>
                      <a:r>
                        <a:rPr lang="en-US" sz="1549"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sp>
        <p:nvSpPr>
          <p:cNvPr id="697" name="Google Shape;697;p26"/>
          <p:cNvSpPr/>
          <p:nvPr/>
        </p:nvSpPr>
        <p:spPr>
          <a:xfrm>
            <a:off x="11143120" y="5092291"/>
            <a:ext cx="3122556" cy="1135960"/>
          </a:xfrm>
          <a:custGeom>
            <a:rect b="b" l="l" r="r" t="t"/>
            <a:pathLst>
              <a:path extrusionOk="0" h="1135960" w="3122556">
                <a:moveTo>
                  <a:pt x="0" y="0"/>
                </a:moveTo>
                <a:lnTo>
                  <a:pt x="3122555" y="0"/>
                </a:lnTo>
                <a:lnTo>
                  <a:pt x="3122555" y="1135960"/>
                </a:lnTo>
                <a:lnTo>
                  <a:pt x="0" y="1135960"/>
                </a:lnTo>
                <a:lnTo>
                  <a:pt x="0" y="0"/>
                </a:lnTo>
                <a:close/>
              </a:path>
            </a:pathLst>
          </a:custGeom>
          <a:blipFill rotWithShape="1">
            <a:blip r:embed="rId7">
              <a:alphaModFix/>
            </a:blip>
            <a:stretch>
              <a:fillRect b="0" l="0" r="0" t="0"/>
            </a:stretch>
          </a:blipFill>
          <a:ln>
            <a:noFill/>
          </a:ln>
        </p:spPr>
      </p:sp>
      <p:sp>
        <p:nvSpPr>
          <p:cNvPr id="698" name="Google Shape;698;p26"/>
          <p:cNvSpPr/>
          <p:nvPr/>
        </p:nvSpPr>
        <p:spPr>
          <a:xfrm>
            <a:off x="14723864" y="5156831"/>
            <a:ext cx="2152844" cy="1112087"/>
          </a:xfrm>
          <a:custGeom>
            <a:rect b="b" l="l" r="r" t="t"/>
            <a:pathLst>
              <a:path extrusionOk="0" h="1112087" w="2152844">
                <a:moveTo>
                  <a:pt x="0" y="0"/>
                </a:moveTo>
                <a:lnTo>
                  <a:pt x="2152845" y="0"/>
                </a:lnTo>
                <a:lnTo>
                  <a:pt x="2152845" y="1112087"/>
                </a:lnTo>
                <a:lnTo>
                  <a:pt x="0" y="1112087"/>
                </a:lnTo>
                <a:lnTo>
                  <a:pt x="0" y="0"/>
                </a:lnTo>
                <a:close/>
              </a:path>
            </a:pathLst>
          </a:custGeom>
          <a:blipFill rotWithShape="1">
            <a:blip r:embed="rId8">
              <a:alphaModFix/>
            </a:blip>
            <a:stretch>
              <a:fillRect b="-210" l="0" r="0" t="-209"/>
            </a:stretch>
          </a:blipFill>
          <a:ln>
            <a:noFill/>
          </a:ln>
        </p:spPr>
      </p:sp>
      <p:sp>
        <p:nvSpPr>
          <p:cNvPr id="699" name="Google Shape;699;p26"/>
          <p:cNvSpPr/>
          <p:nvPr/>
        </p:nvSpPr>
        <p:spPr>
          <a:xfrm>
            <a:off x="5192019" y="7038323"/>
            <a:ext cx="2959511" cy="1056349"/>
          </a:xfrm>
          <a:custGeom>
            <a:rect b="b" l="l" r="r" t="t"/>
            <a:pathLst>
              <a:path extrusionOk="0" h="1056349" w="2959511">
                <a:moveTo>
                  <a:pt x="0" y="0"/>
                </a:moveTo>
                <a:lnTo>
                  <a:pt x="2959511" y="0"/>
                </a:lnTo>
                <a:lnTo>
                  <a:pt x="2959511" y="1056349"/>
                </a:lnTo>
                <a:lnTo>
                  <a:pt x="0" y="1056349"/>
                </a:lnTo>
                <a:lnTo>
                  <a:pt x="0" y="0"/>
                </a:lnTo>
                <a:close/>
              </a:path>
            </a:pathLst>
          </a:custGeom>
          <a:blipFill rotWithShape="1">
            <a:blip r:embed="rId9">
              <a:alphaModFix/>
            </a:blip>
            <a:stretch>
              <a:fillRect b="0" l="0" r="0" t="0"/>
            </a:stretch>
          </a:blipFill>
          <a:ln>
            <a:noFill/>
          </a:ln>
        </p:spPr>
      </p:sp>
      <p:sp>
        <p:nvSpPr>
          <p:cNvPr id="700" name="Google Shape;700;p26"/>
          <p:cNvSpPr/>
          <p:nvPr/>
        </p:nvSpPr>
        <p:spPr>
          <a:xfrm>
            <a:off x="7791552" y="4765846"/>
            <a:ext cx="2572986" cy="1373599"/>
          </a:xfrm>
          <a:custGeom>
            <a:rect b="b" l="l" r="r" t="t"/>
            <a:pathLst>
              <a:path extrusionOk="0" h="1373599" w="2572986">
                <a:moveTo>
                  <a:pt x="0" y="0"/>
                </a:moveTo>
                <a:lnTo>
                  <a:pt x="2572985" y="0"/>
                </a:lnTo>
                <a:lnTo>
                  <a:pt x="2572985" y="1373599"/>
                </a:lnTo>
                <a:lnTo>
                  <a:pt x="0" y="1373599"/>
                </a:lnTo>
                <a:lnTo>
                  <a:pt x="0" y="0"/>
                </a:lnTo>
                <a:close/>
              </a:path>
            </a:pathLst>
          </a:custGeom>
          <a:blipFill rotWithShape="1">
            <a:blip r:embed="rId10">
              <a:alphaModFix/>
            </a:blip>
            <a:stretch>
              <a:fillRect b="0" l="-4231" r="0" t="0"/>
            </a:stretch>
          </a:blipFill>
          <a:ln>
            <a:noFill/>
          </a:ln>
        </p:spPr>
      </p:sp>
      <p:sp>
        <p:nvSpPr>
          <p:cNvPr id="701" name="Google Shape;701;p26"/>
          <p:cNvSpPr/>
          <p:nvPr/>
        </p:nvSpPr>
        <p:spPr>
          <a:xfrm>
            <a:off x="9402421" y="6663966"/>
            <a:ext cx="2653172" cy="1550362"/>
          </a:xfrm>
          <a:custGeom>
            <a:rect b="b" l="l" r="r" t="t"/>
            <a:pathLst>
              <a:path extrusionOk="0" h="1550362" w="2653172">
                <a:moveTo>
                  <a:pt x="0" y="0"/>
                </a:moveTo>
                <a:lnTo>
                  <a:pt x="2653172" y="0"/>
                </a:lnTo>
                <a:lnTo>
                  <a:pt x="2653172" y="1550363"/>
                </a:lnTo>
                <a:lnTo>
                  <a:pt x="0" y="1550363"/>
                </a:lnTo>
                <a:lnTo>
                  <a:pt x="0" y="0"/>
                </a:lnTo>
                <a:close/>
              </a:path>
            </a:pathLst>
          </a:custGeom>
          <a:blipFill rotWithShape="1">
            <a:blip r:embed="rId11">
              <a:alphaModFix/>
            </a:blip>
            <a:stretch>
              <a:fillRect b="0" l="0" r="0" t="0"/>
            </a:stretch>
          </a:blipFill>
          <a:ln>
            <a:noFill/>
          </a:ln>
        </p:spPr>
      </p:sp>
      <p:sp>
        <p:nvSpPr>
          <p:cNvPr id="702" name="Google Shape;702;p26"/>
          <p:cNvSpPr/>
          <p:nvPr/>
        </p:nvSpPr>
        <p:spPr>
          <a:xfrm>
            <a:off x="987250" y="5092291"/>
            <a:ext cx="2706249" cy="1241167"/>
          </a:xfrm>
          <a:custGeom>
            <a:rect b="b" l="l" r="r" t="t"/>
            <a:pathLst>
              <a:path extrusionOk="0" h="1241167" w="2706249">
                <a:moveTo>
                  <a:pt x="0" y="0"/>
                </a:moveTo>
                <a:lnTo>
                  <a:pt x="2706249" y="0"/>
                </a:lnTo>
                <a:lnTo>
                  <a:pt x="2706249" y="1241167"/>
                </a:lnTo>
                <a:lnTo>
                  <a:pt x="0" y="1241167"/>
                </a:lnTo>
                <a:lnTo>
                  <a:pt x="0" y="0"/>
                </a:lnTo>
                <a:close/>
              </a:path>
            </a:pathLst>
          </a:custGeom>
          <a:blipFill rotWithShape="1">
            <a:blip r:embed="rId12">
              <a:alphaModFix/>
            </a:blip>
            <a:stretch>
              <a:fillRect b="0" l="0" r="0" t="0"/>
            </a:stretch>
          </a:blipFill>
          <a:ln>
            <a:noFill/>
          </a:ln>
        </p:spPr>
      </p:sp>
      <p:sp>
        <p:nvSpPr>
          <p:cNvPr id="703" name="Google Shape;703;p26"/>
          <p:cNvSpPr/>
          <p:nvPr/>
        </p:nvSpPr>
        <p:spPr>
          <a:xfrm>
            <a:off x="4301565" y="5143500"/>
            <a:ext cx="2946583" cy="995945"/>
          </a:xfrm>
          <a:custGeom>
            <a:rect b="b" l="l" r="r" t="t"/>
            <a:pathLst>
              <a:path extrusionOk="0" h="995945" w="2946583">
                <a:moveTo>
                  <a:pt x="0" y="0"/>
                </a:moveTo>
                <a:lnTo>
                  <a:pt x="2946583" y="0"/>
                </a:lnTo>
                <a:lnTo>
                  <a:pt x="2946583" y="995945"/>
                </a:lnTo>
                <a:lnTo>
                  <a:pt x="0" y="995945"/>
                </a:lnTo>
                <a:lnTo>
                  <a:pt x="0" y="0"/>
                </a:lnTo>
                <a:close/>
              </a:path>
            </a:pathLst>
          </a:custGeom>
          <a:blipFill rotWithShape="1">
            <a:blip r:embed="rId1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152" name="Google Shape;152;p3"/>
          <p:cNvGrpSpPr/>
          <p:nvPr/>
        </p:nvGrpSpPr>
        <p:grpSpPr>
          <a:xfrm>
            <a:off x="1258443" y="3010669"/>
            <a:ext cx="9469728" cy="704543"/>
            <a:chOff x="0" y="-228600"/>
            <a:chExt cx="15278404" cy="1136705"/>
          </a:xfrm>
        </p:grpSpPr>
        <p:sp>
          <p:nvSpPr>
            <p:cNvPr id="153" name="Google Shape;153;p3"/>
            <p:cNvSpPr/>
            <p:nvPr/>
          </p:nvSpPr>
          <p:spPr>
            <a:xfrm>
              <a:off x="0" y="0"/>
              <a:ext cx="15278404" cy="908105"/>
            </a:xfrm>
            <a:custGeom>
              <a:rect b="b" l="l" r="r" t="t"/>
              <a:pathLst>
                <a:path extrusionOk="0" h="908105" w="15278404">
                  <a:moveTo>
                    <a:pt x="0" y="0"/>
                  </a:moveTo>
                  <a:lnTo>
                    <a:pt x="15278404" y="0"/>
                  </a:lnTo>
                  <a:lnTo>
                    <a:pt x="15278404" y="908105"/>
                  </a:lnTo>
                  <a:lnTo>
                    <a:pt x="0" y="908105"/>
                  </a:lnTo>
                  <a:close/>
                </a:path>
              </a:pathLst>
            </a:custGeom>
            <a:solidFill>
              <a:srgbClr val="000000">
                <a:alpha val="0"/>
              </a:srgbClr>
            </a:solidFill>
            <a:ln>
              <a:noFill/>
            </a:ln>
          </p:spPr>
        </p:sp>
        <p:sp>
          <p:nvSpPr>
            <p:cNvPr id="154" name="Google Shape;154;p3"/>
            <p:cNvSpPr txBox="1"/>
            <p:nvPr/>
          </p:nvSpPr>
          <p:spPr>
            <a:xfrm>
              <a:off x="0" y="-228600"/>
              <a:ext cx="15278404" cy="1136705"/>
            </a:xfrm>
            <a:prstGeom prst="rect">
              <a:avLst/>
            </a:prstGeom>
            <a:noFill/>
            <a:ln>
              <a:noFill/>
            </a:ln>
          </p:spPr>
          <p:txBody>
            <a:bodyPr anchorCtr="0" anchor="t" bIns="0" lIns="0" spcFirstLastPara="1" rIns="0" wrap="square" tIns="0">
              <a:noAutofit/>
            </a:bodyPr>
            <a:lstStyle/>
            <a:p>
              <a:pPr indent="0" lvl="0" marL="0" marR="0" rtl="0" algn="just">
                <a:lnSpc>
                  <a:spcPct val="27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 name="Google Shape;155;p3"/>
          <p:cNvGrpSpPr/>
          <p:nvPr/>
        </p:nvGrpSpPr>
        <p:grpSpPr>
          <a:xfrm>
            <a:off x="1393503" y="1998545"/>
            <a:ext cx="5377720" cy="1303065"/>
            <a:chOff x="0" y="-123825"/>
            <a:chExt cx="7170293" cy="1737420"/>
          </a:xfrm>
        </p:grpSpPr>
        <p:sp>
          <p:nvSpPr>
            <p:cNvPr id="156" name="Google Shape;156;p3"/>
            <p:cNvSpPr/>
            <p:nvPr/>
          </p:nvSpPr>
          <p:spPr>
            <a:xfrm>
              <a:off x="0" y="0"/>
              <a:ext cx="7170293" cy="1613595"/>
            </a:xfrm>
            <a:custGeom>
              <a:rect b="b" l="l" r="r" t="t"/>
              <a:pathLst>
                <a:path extrusionOk="0" h="1613595" w="7170293">
                  <a:moveTo>
                    <a:pt x="0" y="0"/>
                  </a:moveTo>
                  <a:lnTo>
                    <a:pt x="7170293" y="0"/>
                  </a:lnTo>
                  <a:lnTo>
                    <a:pt x="7170293" y="1613595"/>
                  </a:lnTo>
                  <a:lnTo>
                    <a:pt x="0" y="1613595"/>
                  </a:lnTo>
                  <a:close/>
                </a:path>
              </a:pathLst>
            </a:custGeom>
            <a:solidFill>
              <a:srgbClr val="000000">
                <a:alpha val="0"/>
              </a:srgbClr>
            </a:solidFill>
            <a:ln>
              <a:noFill/>
            </a:ln>
          </p:spPr>
        </p:sp>
        <p:sp>
          <p:nvSpPr>
            <p:cNvPr id="157" name="Google Shape;157;p3"/>
            <p:cNvSpPr txBox="1"/>
            <p:nvPr/>
          </p:nvSpPr>
          <p:spPr>
            <a:xfrm>
              <a:off x="0" y="-123825"/>
              <a:ext cx="7170293" cy="173742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6000" u="none" cap="none" strike="noStrike">
                  <a:solidFill>
                    <a:srgbClr val="282121"/>
                  </a:solidFill>
                  <a:latin typeface="Calibri"/>
                  <a:ea typeface="Calibri"/>
                  <a:cs typeface="Calibri"/>
                  <a:sym typeface="Calibri"/>
                </a:rPr>
                <a:t>Introduction</a:t>
              </a:r>
              <a:endParaRPr/>
            </a:p>
          </p:txBody>
        </p:sp>
      </p:grpSp>
      <p:sp>
        <p:nvSpPr>
          <p:cNvPr id="158" name="Google Shape;158;p3"/>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159" name="Google Shape;159;p3"/>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160" name="Google Shape;160;p3"/>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161" name="Google Shape;161;p3"/>
          <p:cNvSpPr/>
          <p:nvPr/>
        </p:nvSpPr>
        <p:spPr>
          <a:xfrm>
            <a:off x="11145165" y="3301609"/>
            <a:ext cx="6269086" cy="4114800"/>
          </a:xfrm>
          <a:custGeom>
            <a:rect b="b" l="l" r="r" t="t"/>
            <a:pathLst>
              <a:path extrusionOk="0" h="4114800" w="6269086">
                <a:moveTo>
                  <a:pt x="0" y="0"/>
                </a:moveTo>
                <a:lnTo>
                  <a:pt x="6269085" y="0"/>
                </a:lnTo>
                <a:lnTo>
                  <a:pt x="6269085" y="4114800"/>
                </a:lnTo>
                <a:lnTo>
                  <a:pt x="0" y="4114800"/>
                </a:lnTo>
                <a:lnTo>
                  <a:pt x="0" y="0"/>
                </a:lnTo>
                <a:close/>
              </a:path>
            </a:pathLst>
          </a:custGeom>
          <a:blipFill rotWithShape="1">
            <a:blip r:embed="rId6">
              <a:alphaModFix/>
            </a:blip>
            <a:stretch>
              <a:fillRect b="0" l="0" r="0" t="0"/>
            </a:stretch>
          </a:blipFill>
          <a:ln>
            <a:noFill/>
          </a:ln>
        </p:spPr>
      </p:sp>
      <p:sp>
        <p:nvSpPr>
          <p:cNvPr id="162" name="Google Shape;162;p3"/>
          <p:cNvSpPr txBox="1"/>
          <p:nvPr/>
        </p:nvSpPr>
        <p:spPr>
          <a:xfrm>
            <a:off x="1393503" y="3168259"/>
            <a:ext cx="9177779" cy="498729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0" i="0" lang="en-US" sz="2600" u="none" cap="none" strike="noStrike">
                <a:solidFill>
                  <a:srgbClr val="4C4457"/>
                </a:solidFill>
                <a:latin typeface="Calibri"/>
                <a:ea typeface="Calibri"/>
                <a:cs typeface="Calibri"/>
                <a:sym typeface="Calibri"/>
              </a:rPr>
              <a:t>Organising inclusive events ensures that everyone, especially individuals with psychosocial disabilities, feels welcome, valued, and able to participate fully. </a:t>
            </a:r>
            <a:endParaRPr/>
          </a:p>
          <a:p>
            <a:pPr indent="0" lvl="0" marL="0" marR="0" rtl="0" algn="just">
              <a:lnSpc>
                <a:spcPct val="150000"/>
              </a:lnSpc>
              <a:spcBef>
                <a:spcPts val="0"/>
              </a:spcBef>
              <a:spcAft>
                <a:spcPts val="0"/>
              </a:spcAft>
              <a:buNone/>
            </a:pPr>
            <a:r>
              <a:t/>
            </a:r>
            <a:endParaRPr b="0" i="0" sz="2600" u="none" cap="none" strike="noStrike">
              <a:solidFill>
                <a:srgbClr val="4C4457"/>
              </a:solidFill>
              <a:latin typeface="Calibri"/>
              <a:ea typeface="Calibri"/>
              <a:cs typeface="Calibri"/>
              <a:sym typeface="Calibri"/>
            </a:endParaRPr>
          </a:p>
          <a:p>
            <a:pPr indent="0" lvl="0" marL="0" marR="0" rtl="0" algn="just">
              <a:lnSpc>
                <a:spcPct val="150000"/>
              </a:lnSpc>
              <a:spcBef>
                <a:spcPts val="0"/>
              </a:spcBef>
              <a:spcAft>
                <a:spcPts val="0"/>
              </a:spcAft>
              <a:buNone/>
            </a:pPr>
            <a:r>
              <a:rPr b="1" i="0" lang="en-US" sz="2600" u="none" cap="none" strike="noStrike">
                <a:solidFill>
                  <a:srgbClr val="F652A0"/>
                </a:solidFill>
                <a:latin typeface="Calibri"/>
                <a:ea typeface="Calibri"/>
                <a:cs typeface="Calibri"/>
                <a:sym typeface="Calibri"/>
              </a:rPr>
              <a:t>Youth workers play a vital role in creating accessible environments </a:t>
            </a:r>
            <a:r>
              <a:rPr b="0" i="0" lang="en-US" sz="2600" u="none" cap="none" strike="noStrike">
                <a:solidFill>
                  <a:srgbClr val="4C4457"/>
                </a:solidFill>
                <a:latin typeface="Calibri"/>
                <a:ea typeface="Calibri"/>
                <a:cs typeface="Calibri"/>
                <a:sym typeface="Calibri"/>
              </a:rPr>
              <a:t>that support diverse needs. In the EU, about 70% of people with psychosocial disabilities report barriers to full participation in social activities (European Commission, 2021). This presentation explains how to create environments that welcome diversity and helps youth workers plan events that are truly inclusive and welcoming for all.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p:nvPr/>
        </p:nvSpPr>
        <p:spPr>
          <a:xfrm>
            <a:off x="770324" y="908685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172" name="Google Shape;172;p4"/>
          <p:cNvGrpSpPr/>
          <p:nvPr/>
        </p:nvGrpSpPr>
        <p:grpSpPr>
          <a:xfrm>
            <a:off x="12155560" y="1875804"/>
            <a:ext cx="5470370" cy="637599"/>
            <a:chOff x="0" y="-190500"/>
            <a:chExt cx="7293826" cy="850132"/>
          </a:xfrm>
        </p:grpSpPr>
        <p:sp>
          <p:nvSpPr>
            <p:cNvPr id="173" name="Google Shape;173;p4"/>
            <p:cNvSpPr/>
            <p:nvPr/>
          </p:nvSpPr>
          <p:spPr>
            <a:xfrm>
              <a:off x="0" y="0"/>
              <a:ext cx="7293826" cy="659632"/>
            </a:xfrm>
            <a:custGeom>
              <a:rect b="b" l="l" r="r" t="t"/>
              <a:pathLst>
                <a:path extrusionOk="0" h="659632" w="7293826">
                  <a:moveTo>
                    <a:pt x="0" y="0"/>
                  </a:moveTo>
                  <a:lnTo>
                    <a:pt x="7293826" y="0"/>
                  </a:lnTo>
                  <a:lnTo>
                    <a:pt x="7293826" y="659632"/>
                  </a:lnTo>
                  <a:lnTo>
                    <a:pt x="0" y="659632"/>
                  </a:lnTo>
                  <a:close/>
                </a:path>
              </a:pathLst>
            </a:custGeom>
            <a:solidFill>
              <a:srgbClr val="000000">
                <a:alpha val="0"/>
              </a:srgbClr>
            </a:solidFill>
            <a:ln>
              <a:noFill/>
            </a:ln>
          </p:spPr>
        </p:sp>
        <p:sp>
          <p:nvSpPr>
            <p:cNvPr id="174" name="Google Shape;174;p4"/>
            <p:cNvSpPr txBox="1"/>
            <p:nvPr/>
          </p:nvSpPr>
          <p:spPr>
            <a:xfrm>
              <a:off x="0" y="-190500"/>
              <a:ext cx="7293826" cy="850132"/>
            </a:xfrm>
            <a:prstGeom prst="rect">
              <a:avLst/>
            </a:prstGeom>
            <a:noFill/>
            <a:ln>
              <a:noFill/>
            </a:ln>
          </p:spPr>
          <p:txBody>
            <a:bodyPr anchorCtr="0" anchor="t" bIns="0" lIns="0" spcFirstLastPara="1" rIns="0" wrap="square" tIns="0">
              <a:noAutofit/>
            </a:bodyPr>
            <a:lstStyle/>
            <a:p>
              <a:pPr indent="0" lvl="0" marL="0" marR="0" rtl="0" algn="l">
                <a:lnSpc>
                  <a:spcPct val="180032"/>
                </a:lnSpc>
                <a:spcBef>
                  <a:spcPts val="0"/>
                </a:spcBef>
                <a:spcAft>
                  <a:spcPts val="0"/>
                </a:spcAft>
                <a:buNone/>
              </a:pPr>
              <a:r>
                <a:rPr b="1" i="0" lang="en-US" sz="2499" u="none" cap="none" strike="noStrike">
                  <a:solidFill>
                    <a:srgbClr val="181A3C"/>
                  </a:solidFill>
                  <a:latin typeface="Calibri"/>
                  <a:ea typeface="Calibri"/>
                  <a:cs typeface="Calibri"/>
                  <a:sym typeface="Calibri"/>
                </a:rPr>
                <a:t>Accessible and Comfortable Spaces</a:t>
              </a:r>
              <a:endParaRPr/>
            </a:p>
          </p:txBody>
        </p:sp>
      </p:grpSp>
      <p:grpSp>
        <p:nvGrpSpPr>
          <p:cNvPr id="175" name="Google Shape;175;p4"/>
          <p:cNvGrpSpPr/>
          <p:nvPr/>
        </p:nvGrpSpPr>
        <p:grpSpPr>
          <a:xfrm>
            <a:off x="12155560" y="2658289"/>
            <a:ext cx="4997757" cy="1703197"/>
            <a:chOff x="0" y="-152400"/>
            <a:chExt cx="6663676" cy="2270929"/>
          </a:xfrm>
        </p:grpSpPr>
        <p:sp>
          <p:nvSpPr>
            <p:cNvPr id="176" name="Google Shape;176;p4"/>
            <p:cNvSpPr/>
            <p:nvPr/>
          </p:nvSpPr>
          <p:spPr>
            <a:xfrm>
              <a:off x="0" y="0"/>
              <a:ext cx="6663676" cy="2118529"/>
            </a:xfrm>
            <a:custGeom>
              <a:rect b="b" l="l" r="r" t="t"/>
              <a:pathLst>
                <a:path extrusionOk="0" h="2118529" w="6663676">
                  <a:moveTo>
                    <a:pt x="0" y="0"/>
                  </a:moveTo>
                  <a:lnTo>
                    <a:pt x="6663676" y="0"/>
                  </a:lnTo>
                  <a:lnTo>
                    <a:pt x="6663676" y="2118529"/>
                  </a:lnTo>
                  <a:lnTo>
                    <a:pt x="0" y="2118529"/>
                  </a:lnTo>
                  <a:close/>
                </a:path>
              </a:pathLst>
            </a:custGeom>
            <a:solidFill>
              <a:srgbClr val="000000">
                <a:alpha val="0"/>
              </a:srgbClr>
            </a:solidFill>
            <a:ln>
              <a:noFill/>
            </a:ln>
          </p:spPr>
        </p:sp>
        <p:sp>
          <p:nvSpPr>
            <p:cNvPr id="177" name="Google Shape;177;p4"/>
            <p:cNvSpPr txBox="1"/>
            <p:nvPr/>
          </p:nvSpPr>
          <p:spPr>
            <a:xfrm>
              <a:off x="0" y="-152400"/>
              <a:ext cx="6663676" cy="2270929"/>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0" i="0" lang="en-US" sz="2000" u="none" cap="none" strike="noStrike">
                  <a:solidFill>
                    <a:srgbClr val="7F7F7F"/>
                  </a:solidFill>
                  <a:latin typeface="Calibri"/>
                  <a:ea typeface="Calibri"/>
                  <a:cs typeface="Calibri"/>
                  <a:sym typeface="Calibri"/>
                </a:rPr>
                <a:t>Ensure venues feel safe, welcoming, and easy to navigate to reduce anxiety and promote comfort for people with psychosocial disabilities </a:t>
              </a:r>
              <a:endParaRPr/>
            </a:p>
          </p:txBody>
        </p:sp>
      </p:grpSp>
      <p:grpSp>
        <p:nvGrpSpPr>
          <p:cNvPr id="178" name="Google Shape;178;p4"/>
          <p:cNvGrpSpPr/>
          <p:nvPr/>
        </p:nvGrpSpPr>
        <p:grpSpPr>
          <a:xfrm>
            <a:off x="6687680" y="665485"/>
            <a:ext cx="4334433" cy="1171091"/>
            <a:chOff x="0" y="-114300"/>
            <a:chExt cx="5779245" cy="1561455"/>
          </a:xfrm>
        </p:grpSpPr>
        <p:sp>
          <p:nvSpPr>
            <p:cNvPr id="179" name="Google Shape;179;p4"/>
            <p:cNvSpPr/>
            <p:nvPr/>
          </p:nvSpPr>
          <p:spPr>
            <a:xfrm>
              <a:off x="0" y="0"/>
              <a:ext cx="5779245" cy="1447155"/>
            </a:xfrm>
            <a:custGeom>
              <a:rect b="b" l="l" r="r" t="t"/>
              <a:pathLst>
                <a:path extrusionOk="0" h="1447155" w="5779245">
                  <a:moveTo>
                    <a:pt x="0" y="0"/>
                  </a:moveTo>
                  <a:lnTo>
                    <a:pt x="5779245" y="0"/>
                  </a:lnTo>
                  <a:lnTo>
                    <a:pt x="5779245" y="1447155"/>
                  </a:lnTo>
                  <a:lnTo>
                    <a:pt x="0" y="1447155"/>
                  </a:lnTo>
                  <a:close/>
                </a:path>
              </a:pathLst>
            </a:custGeom>
            <a:solidFill>
              <a:srgbClr val="000000">
                <a:alpha val="0"/>
              </a:srgbClr>
            </a:solidFill>
            <a:ln>
              <a:noFill/>
            </a:ln>
          </p:spPr>
        </p:sp>
        <p:sp>
          <p:nvSpPr>
            <p:cNvPr id="180" name="Google Shape;180;p4"/>
            <p:cNvSpPr txBox="1"/>
            <p:nvPr/>
          </p:nvSpPr>
          <p:spPr>
            <a:xfrm>
              <a:off x="0" y="-114300"/>
              <a:ext cx="5779245" cy="1561455"/>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b="1" i="0" lang="en-US" sz="5400" u="none" cap="none" strike="noStrike">
                  <a:solidFill>
                    <a:srgbClr val="000000"/>
                  </a:solidFill>
                  <a:latin typeface="Calibri"/>
                  <a:ea typeface="Calibri"/>
                  <a:cs typeface="Calibri"/>
                  <a:sym typeface="Calibri"/>
                </a:rPr>
                <a:t>Key Principles</a:t>
              </a:r>
              <a:endParaRPr/>
            </a:p>
          </p:txBody>
        </p:sp>
      </p:grpSp>
      <p:cxnSp>
        <p:nvCxnSpPr>
          <p:cNvPr id="181" name="Google Shape;181;p4"/>
          <p:cNvCxnSpPr/>
          <p:nvPr/>
        </p:nvCxnSpPr>
        <p:spPr>
          <a:xfrm>
            <a:off x="16201768" y="5021585"/>
            <a:ext cx="2086167" cy="14288"/>
          </a:xfrm>
          <a:prstGeom prst="straightConnector1">
            <a:avLst/>
          </a:prstGeom>
          <a:noFill/>
          <a:ln cap="rnd" cmpd="sng" w="19050">
            <a:solidFill>
              <a:srgbClr val="343434"/>
            </a:solidFill>
            <a:prstDash val="solid"/>
            <a:round/>
            <a:headEnd len="sm" w="sm" type="none"/>
            <a:tailEnd len="sm" w="sm" type="none"/>
          </a:ln>
        </p:spPr>
      </p:cxnSp>
      <p:grpSp>
        <p:nvGrpSpPr>
          <p:cNvPr id="182" name="Google Shape;182;p4"/>
          <p:cNvGrpSpPr/>
          <p:nvPr/>
        </p:nvGrpSpPr>
        <p:grpSpPr>
          <a:xfrm>
            <a:off x="12314801" y="5445376"/>
            <a:ext cx="4523214" cy="637599"/>
            <a:chOff x="0" y="-190500"/>
            <a:chExt cx="6030952" cy="850132"/>
          </a:xfrm>
        </p:grpSpPr>
        <p:sp>
          <p:nvSpPr>
            <p:cNvPr id="183" name="Google Shape;183;p4"/>
            <p:cNvSpPr/>
            <p:nvPr/>
          </p:nvSpPr>
          <p:spPr>
            <a:xfrm>
              <a:off x="0" y="0"/>
              <a:ext cx="6030952" cy="659632"/>
            </a:xfrm>
            <a:custGeom>
              <a:rect b="b" l="l" r="r" t="t"/>
              <a:pathLst>
                <a:path extrusionOk="0" h="659632" w="6030952">
                  <a:moveTo>
                    <a:pt x="0" y="0"/>
                  </a:moveTo>
                  <a:lnTo>
                    <a:pt x="6030952" y="0"/>
                  </a:lnTo>
                  <a:lnTo>
                    <a:pt x="6030952" y="659632"/>
                  </a:lnTo>
                  <a:lnTo>
                    <a:pt x="0" y="659632"/>
                  </a:lnTo>
                  <a:close/>
                </a:path>
              </a:pathLst>
            </a:custGeom>
            <a:solidFill>
              <a:srgbClr val="000000">
                <a:alpha val="0"/>
              </a:srgbClr>
            </a:solidFill>
            <a:ln>
              <a:noFill/>
            </a:ln>
          </p:spPr>
        </p:sp>
        <p:sp>
          <p:nvSpPr>
            <p:cNvPr id="184" name="Google Shape;184;p4"/>
            <p:cNvSpPr txBox="1"/>
            <p:nvPr/>
          </p:nvSpPr>
          <p:spPr>
            <a:xfrm>
              <a:off x="0" y="-190500"/>
              <a:ext cx="6030952" cy="850132"/>
            </a:xfrm>
            <a:prstGeom prst="rect">
              <a:avLst/>
            </a:prstGeom>
            <a:noFill/>
            <a:ln>
              <a:noFill/>
            </a:ln>
          </p:spPr>
          <p:txBody>
            <a:bodyPr anchorCtr="0" anchor="t" bIns="0" lIns="0" spcFirstLastPara="1" rIns="0" wrap="square" tIns="0">
              <a:noAutofit/>
            </a:bodyPr>
            <a:lstStyle/>
            <a:p>
              <a:pPr indent="0" lvl="0" marL="0" marR="0" rtl="0" algn="l">
                <a:lnSpc>
                  <a:spcPct val="180032"/>
                </a:lnSpc>
                <a:spcBef>
                  <a:spcPts val="0"/>
                </a:spcBef>
                <a:spcAft>
                  <a:spcPts val="0"/>
                </a:spcAft>
                <a:buNone/>
              </a:pPr>
              <a:r>
                <a:rPr b="1" i="0" lang="en-US" sz="2499" u="none" cap="none" strike="noStrike">
                  <a:solidFill>
                    <a:srgbClr val="181A3C"/>
                  </a:solidFill>
                  <a:latin typeface="Calibri"/>
                  <a:ea typeface="Calibri"/>
                  <a:cs typeface="Calibri"/>
                  <a:sym typeface="Calibri"/>
                </a:rPr>
                <a:t>Inclusive Participation</a:t>
              </a:r>
              <a:endParaRPr/>
            </a:p>
          </p:txBody>
        </p:sp>
      </p:grpSp>
      <p:grpSp>
        <p:nvGrpSpPr>
          <p:cNvPr id="185" name="Google Shape;185;p4"/>
          <p:cNvGrpSpPr/>
          <p:nvPr/>
        </p:nvGrpSpPr>
        <p:grpSpPr>
          <a:xfrm>
            <a:off x="12314801" y="6146421"/>
            <a:ext cx="4997757" cy="1889299"/>
            <a:chOff x="0" y="-152400"/>
            <a:chExt cx="6663676" cy="2519065"/>
          </a:xfrm>
        </p:grpSpPr>
        <p:sp>
          <p:nvSpPr>
            <p:cNvPr id="186" name="Google Shape;186;p4"/>
            <p:cNvSpPr/>
            <p:nvPr/>
          </p:nvSpPr>
          <p:spPr>
            <a:xfrm>
              <a:off x="0" y="0"/>
              <a:ext cx="6663676" cy="2366665"/>
            </a:xfrm>
            <a:custGeom>
              <a:rect b="b" l="l" r="r" t="t"/>
              <a:pathLst>
                <a:path extrusionOk="0" h="2366665" w="6663676">
                  <a:moveTo>
                    <a:pt x="0" y="0"/>
                  </a:moveTo>
                  <a:lnTo>
                    <a:pt x="6663676" y="0"/>
                  </a:lnTo>
                  <a:lnTo>
                    <a:pt x="6663676" y="2366665"/>
                  </a:lnTo>
                  <a:lnTo>
                    <a:pt x="0" y="2366665"/>
                  </a:lnTo>
                  <a:close/>
                </a:path>
              </a:pathLst>
            </a:custGeom>
            <a:solidFill>
              <a:srgbClr val="000000">
                <a:alpha val="0"/>
              </a:srgbClr>
            </a:solidFill>
            <a:ln>
              <a:noFill/>
            </a:ln>
          </p:spPr>
        </p:sp>
        <p:sp>
          <p:nvSpPr>
            <p:cNvPr id="187" name="Google Shape;187;p4"/>
            <p:cNvSpPr txBox="1"/>
            <p:nvPr/>
          </p:nvSpPr>
          <p:spPr>
            <a:xfrm>
              <a:off x="0" y="-152400"/>
              <a:ext cx="6663676" cy="2519065"/>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0" i="0" lang="en-US" sz="2000" u="none" cap="none" strike="noStrike">
                  <a:solidFill>
                    <a:srgbClr val="7F7F7F"/>
                  </a:solidFill>
                  <a:latin typeface="Calibri"/>
                  <a:ea typeface="Calibri"/>
                  <a:cs typeface="Calibri"/>
                  <a:sym typeface="Calibri"/>
                </a:rPr>
                <a:t>Involve people with psychosocial disabilities in planning and provide support like breaks, flexible participation options, and safe spaces to encourage their full involvement</a:t>
              </a:r>
              <a:endParaRPr/>
            </a:p>
          </p:txBody>
        </p:sp>
      </p:grpSp>
      <p:grpSp>
        <p:nvGrpSpPr>
          <p:cNvPr id="188" name="Google Shape;188;p4"/>
          <p:cNvGrpSpPr/>
          <p:nvPr/>
        </p:nvGrpSpPr>
        <p:grpSpPr>
          <a:xfrm>
            <a:off x="795838" y="5192649"/>
            <a:ext cx="5357613" cy="637599"/>
            <a:chOff x="0" y="-190500"/>
            <a:chExt cx="7143484" cy="850132"/>
          </a:xfrm>
        </p:grpSpPr>
        <p:sp>
          <p:nvSpPr>
            <p:cNvPr id="189" name="Google Shape;189;p4"/>
            <p:cNvSpPr/>
            <p:nvPr/>
          </p:nvSpPr>
          <p:spPr>
            <a:xfrm>
              <a:off x="0" y="0"/>
              <a:ext cx="7143484" cy="659632"/>
            </a:xfrm>
            <a:custGeom>
              <a:rect b="b" l="l" r="r" t="t"/>
              <a:pathLst>
                <a:path extrusionOk="0" h="659632" w="7143484">
                  <a:moveTo>
                    <a:pt x="0" y="0"/>
                  </a:moveTo>
                  <a:lnTo>
                    <a:pt x="7143484" y="0"/>
                  </a:lnTo>
                  <a:lnTo>
                    <a:pt x="7143484" y="659632"/>
                  </a:lnTo>
                  <a:lnTo>
                    <a:pt x="0" y="659632"/>
                  </a:lnTo>
                  <a:close/>
                </a:path>
              </a:pathLst>
            </a:custGeom>
            <a:solidFill>
              <a:srgbClr val="000000">
                <a:alpha val="0"/>
              </a:srgbClr>
            </a:solidFill>
            <a:ln>
              <a:noFill/>
            </a:ln>
          </p:spPr>
        </p:sp>
        <p:sp>
          <p:nvSpPr>
            <p:cNvPr id="190" name="Google Shape;190;p4"/>
            <p:cNvSpPr txBox="1"/>
            <p:nvPr/>
          </p:nvSpPr>
          <p:spPr>
            <a:xfrm>
              <a:off x="0" y="-190500"/>
              <a:ext cx="7143484" cy="850132"/>
            </a:xfrm>
            <a:prstGeom prst="rect">
              <a:avLst/>
            </a:prstGeom>
            <a:noFill/>
            <a:ln>
              <a:noFill/>
            </a:ln>
          </p:spPr>
          <p:txBody>
            <a:bodyPr anchorCtr="0" anchor="t" bIns="0" lIns="0" spcFirstLastPara="1" rIns="0" wrap="square" tIns="0">
              <a:noAutofit/>
            </a:bodyPr>
            <a:lstStyle/>
            <a:p>
              <a:pPr indent="0" lvl="0" marL="0" marR="0" rtl="0" algn="l">
                <a:lnSpc>
                  <a:spcPct val="180032"/>
                </a:lnSpc>
                <a:spcBef>
                  <a:spcPts val="0"/>
                </a:spcBef>
                <a:spcAft>
                  <a:spcPts val="0"/>
                </a:spcAft>
                <a:buNone/>
              </a:pPr>
              <a:r>
                <a:rPr b="1" i="0" lang="en-US" sz="2499" u="none" cap="none" strike="noStrike">
                  <a:solidFill>
                    <a:srgbClr val="181A3C"/>
                  </a:solidFill>
                  <a:latin typeface="Calibri"/>
                  <a:ea typeface="Calibri"/>
                  <a:cs typeface="Calibri"/>
                  <a:sym typeface="Calibri"/>
                </a:rPr>
                <a:t>Sensory and Emotional Considerations</a:t>
              </a:r>
              <a:endParaRPr/>
            </a:p>
          </p:txBody>
        </p:sp>
      </p:grpSp>
      <p:grpSp>
        <p:nvGrpSpPr>
          <p:cNvPr id="191" name="Google Shape;191;p4"/>
          <p:cNvGrpSpPr/>
          <p:nvPr/>
        </p:nvGrpSpPr>
        <p:grpSpPr>
          <a:xfrm>
            <a:off x="795838" y="5893693"/>
            <a:ext cx="4997757" cy="1703197"/>
            <a:chOff x="0" y="-152400"/>
            <a:chExt cx="6663676" cy="2270929"/>
          </a:xfrm>
        </p:grpSpPr>
        <p:sp>
          <p:nvSpPr>
            <p:cNvPr id="192" name="Google Shape;192;p4"/>
            <p:cNvSpPr/>
            <p:nvPr/>
          </p:nvSpPr>
          <p:spPr>
            <a:xfrm>
              <a:off x="0" y="0"/>
              <a:ext cx="6663676" cy="2118529"/>
            </a:xfrm>
            <a:custGeom>
              <a:rect b="b" l="l" r="r" t="t"/>
              <a:pathLst>
                <a:path extrusionOk="0" h="2118529" w="6663676">
                  <a:moveTo>
                    <a:pt x="0" y="0"/>
                  </a:moveTo>
                  <a:lnTo>
                    <a:pt x="6663676" y="0"/>
                  </a:lnTo>
                  <a:lnTo>
                    <a:pt x="6663676" y="2118529"/>
                  </a:lnTo>
                  <a:lnTo>
                    <a:pt x="0" y="2118529"/>
                  </a:lnTo>
                  <a:close/>
                </a:path>
              </a:pathLst>
            </a:custGeom>
            <a:solidFill>
              <a:srgbClr val="000000">
                <a:alpha val="0"/>
              </a:srgbClr>
            </a:solidFill>
            <a:ln>
              <a:noFill/>
            </a:ln>
          </p:spPr>
        </p:sp>
        <p:sp>
          <p:nvSpPr>
            <p:cNvPr id="193" name="Google Shape;193;p4"/>
            <p:cNvSpPr txBox="1"/>
            <p:nvPr/>
          </p:nvSpPr>
          <p:spPr>
            <a:xfrm>
              <a:off x="0" y="-152400"/>
              <a:ext cx="6663676" cy="2270929"/>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0" i="0" lang="en-US" sz="2000" u="none" cap="none" strike="noStrike">
                  <a:solidFill>
                    <a:srgbClr val="7F7F7F"/>
                  </a:solidFill>
                  <a:latin typeface="Calibri"/>
                  <a:ea typeface="Calibri"/>
                  <a:cs typeface="Calibri"/>
                  <a:sym typeface="Calibri"/>
                </a:rPr>
                <a:t>Create environments with low noise, quiet areas, and controlled lighting to help people with sensory sensitivities like autism or ADHD</a:t>
              </a:r>
              <a:endParaRPr/>
            </a:p>
          </p:txBody>
        </p:sp>
      </p:grpSp>
      <p:grpSp>
        <p:nvGrpSpPr>
          <p:cNvPr id="194" name="Google Shape;194;p4"/>
          <p:cNvGrpSpPr/>
          <p:nvPr/>
        </p:nvGrpSpPr>
        <p:grpSpPr>
          <a:xfrm>
            <a:off x="738208" y="2082341"/>
            <a:ext cx="4523214" cy="637599"/>
            <a:chOff x="0" y="-190500"/>
            <a:chExt cx="6030952" cy="850132"/>
          </a:xfrm>
        </p:grpSpPr>
        <p:sp>
          <p:nvSpPr>
            <p:cNvPr id="195" name="Google Shape;195;p4"/>
            <p:cNvSpPr/>
            <p:nvPr/>
          </p:nvSpPr>
          <p:spPr>
            <a:xfrm>
              <a:off x="0" y="0"/>
              <a:ext cx="6030952" cy="659632"/>
            </a:xfrm>
            <a:custGeom>
              <a:rect b="b" l="l" r="r" t="t"/>
              <a:pathLst>
                <a:path extrusionOk="0" h="659632" w="6030952">
                  <a:moveTo>
                    <a:pt x="0" y="0"/>
                  </a:moveTo>
                  <a:lnTo>
                    <a:pt x="6030952" y="0"/>
                  </a:lnTo>
                  <a:lnTo>
                    <a:pt x="6030952" y="659632"/>
                  </a:lnTo>
                  <a:lnTo>
                    <a:pt x="0" y="659632"/>
                  </a:lnTo>
                  <a:close/>
                </a:path>
              </a:pathLst>
            </a:custGeom>
            <a:solidFill>
              <a:srgbClr val="000000">
                <a:alpha val="0"/>
              </a:srgbClr>
            </a:solidFill>
            <a:ln>
              <a:noFill/>
            </a:ln>
          </p:spPr>
        </p:sp>
        <p:sp>
          <p:nvSpPr>
            <p:cNvPr id="196" name="Google Shape;196;p4"/>
            <p:cNvSpPr txBox="1"/>
            <p:nvPr/>
          </p:nvSpPr>
          <p:spPr>
            <a:xfrm>
              <a:off x="0" y="-190500"/>
              <a:ext cx="6030952" cy="850132"/>
            </a:xfrm>
            <a:prstGeom prst="rect">
              <a:avLst/>
            </a:prstGeom>
            <a:noFill/>
            <a:ln>
              <a:noFill/>
            </a:ln>
          </p:spPr>
          <p:txBody>
            <a:bodyPr anchorCtr="0" anchor="t" bIns="0" lIns="0" spcFirstLastPara="1" rIns="0" wrap="square" tIns="0">
              <a:noAutofit/>
            </a:bodyPr>
            <a:lstStyle/>
            <a:p>
              <a:pPr indent="0" lvl="0" marL="0" marR="0" rtl="0" algn="l">
                <a:lnSpc>
                  <a:spcPct val="180032"/>
                </a:lnSpc>
                <a:spcBef>
                  <a:spcPts val="0"/>
                </a:spcBef>
                <a:spcAft>
                  <a:spcPts val="0"/>
                </a:spcAft>
                <a:buNone/>
              </a:pPr>
              <a:r>
                <a:rPr b="1" i="0" lang="en-US" sz="2499" u="none" cap="none" strike="noStrike">
                  <a:solidFill>
                    <a:srgbClr val="181A3C"/>
                  </a:solidFill>
                  <a:latin typeface="Calibri"/>
                  <a:ea typeface="Calibri"/>
                  <a:cs typeface="Calibri"/>
                  <a:sym typeface="Calibri"/>
                </a:rPr>
                <a:t>Communication</a:t>
              </a:r>
              <a:endParaRPr/>
            </a:p>
          </p:txBody>
        </p:sp>
      </p:grpSp>
      <p:grpSp>
        <p:nvGrpSpPr>
          <p:cNvPr id="197" name="Google Shape;197;p4"/>
          <p:cNvGrpSpPr/>
          <p:nvPr/>
        </p:nvGrpSpPr>
        <p:grpSpPr>
          <a:xfrm>
            <a:off x="738208" y="2685119"/>
            <a:ext cx="4997757" cy="1889299"/>
            <a:chOff x="0" y="-152400"/>
            <a:chExt cx="6663676" cy="2519065"/>
          </a:xfrm>
        </p:grpSpPr>
        <p:sp>
          <p:nvSpPr>
            <p:cNvPr id="198" name="Google Shape;198;p4"/>
            <p:cNvSpPr/>
            <p:nvPr/>
          </p:nvSpPr>
          <p:spPr>
            <a:xfrm>
              <a:off x="0" y="0"/>
              <a:ext cx="6663676" cy="2366665"/>
            </a:xfrm>
            <a:custGeom>
              <a:rect b="b" l="l" r="r" t="t"/>
              <a:pathLst>
                <a:path extrusionOk="0" h="2366665" w="6663676">
                  <a:moveTo>
                    <a:pt x="0" y="0"/>
                  </a:moveTo>
                  <a:lnTo>
                    <a:pt x="6663676" y="0"/>
                  </a:lnTo>
                  <a:lnTo>
                    <a:pt x="6663676" y="2366665"/>
                  </a:lnTo>
                  <a:lnTo>
                    <a:pt x="0" y="2366665"/>
                  </a:lnTo>
                  <a:close/>
                </a:path>
              </a:pathLst>
            </a:custGeom>
            <a:solidFill>
              <a:srgbClr val="000000">
                <a:alpha val="0"/>
              </a:srgbClr>
            </a:solidFill>
            <a:ln>
              <a:noFill/>
            </a:ln>
          </p:spPr>
        </p:sp>
        <p:sp>
          <p:nvSpPr>
            <p:cNvPr id="199" name="Google Shape;199;p4"/>
            <p:cNvSpPr txBox="1"/>
            <p:nvPr/>
          </p:nvSpPr>
          <p:spPr>
            <a:xfrm>
              <a:off x="0" y="-152400"/>
              <a:ext cx="6663676" cy="2519065"/>
            </a:xfrm>
            <a:prstGeom prst="rect">
              <a:avLst/>
            </a:prstGeom>
            <a:noFill/>
            <a:ln>
              <a:noFill/>
            </a:ln>
          </p:spPr>
          <p:txBody>
            <a:bodyPr anchorCtr="0" anchor="t" bIns="0" lIns="0" spcFirstLastPara="1" rIns="0" wrap="square" tIns="0">
              <a:noAutofit/>
            </a:bodyPr>
            <a:lstStyle/>
            <a:p>
              <a:pPr indent="0" lvl="0" marL="0" marR="0" rtl="0" algn="just">
                <a:lnSpc>
                  <a:spcPct val="180000"/>
                </a:lnSpc>
                <a:spcBef>
                  <a:spcPts val="0"/>
                </a:spcBef>
                <a:spcAft>
                  <a:spcPts val="0"/>
                </a:spcAft>
                <a:buNone/>
              </a:pPr>
              <a:r>
                <a:rPr b="0" i="0" lang="en-US" sz="2000" u="none" cap="none" strike="noStrike">
                  <a:solidFill>
                    <a:srgbClr val="7F7F7F"/>
                  </a:solidFill>
                  <a:latin typeface="Calibri"/>
                  <a:ea typeface="Calibri"/>
                  <a:cs typeface="Calibri"/>
                  <a:sym typeface="Calibri"/>
                </a:rPr>
                <a:t>Use plain language, visual aids, and alternative formats to support understanding for people with psychosocial, sensory, or communication disabilities</a:t>
              </a:r>
              <a:endParaRPr/>
            </a:p>
          </p:txBody>
        </p:sp>
      </p:grpSp>
      <p:grpSp>
        <p:nvGrpSpPr>
          <p:cNvPr id="200" name="Google Shape;200;p4"/>
          <p:cNvGrpSpPr/>
          <p:nvPr/>
        </p:nvGrpSpPr>
        <p:grpSpPr>
          <a:xfrm>
            <a:off x="6370973" y="2616161"/>
            <a:ext cx="4967853" cy="4610206"/>
            <a:chOff x="0" y="0"/>
            <a:chExt cx="7615555" cy="7067296"/>
          </a:xfrm>
        </p:grpSpPr>
        <p:sp>
          <p:nvSpPr>
            <p:cNvPr id="201" name="Google Shape;201;p4"/>
            <p:cNvSpPr/>
            <p:nvPr/>
          </p:nvSpPr>
          <p:spPr>
            <a:xfrm>
              <a:off x="12700" y="12700"/>
              <a:ext cx="7590155" cy="7041769"/>
            </a:xfrm>
            <a:custGeom>
              <a:rect b="b" l="l" r="r" t="t"/>
              <a:pathLst>
                <a:path extrusionOk="0"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0" y="0"/>
              <a:ext cx="7615555" cy="7067296"/>
            </a:xfrm>
            <a:custGeom>
              <a:rect b="b" l="l" r="r" t="t"/>
              <a:pathLst>
                <a:path extrusionOk="0"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4"/>
          <p:cNvSpPr/>
          <p:nvPr/>
        </p:nvSpPr>
        <p:spPr>
          <a:xfrm>
            <a:off x="311292"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204" name="Google Shape;204;p4"/>
          <p:cNvSpPr/>
          <p:nvPr/>
        </p:nvSpPr>
        <p:spPr>
          <a:xfrm>
            <a:off x="7224830" y="3499510"/>
            <a:ext cx="3260134" cy="3044150"/>
          </a:xfrm>
          <a:custGeom>
            <a:rect b="b" l="l" r="r" t="t"/>
            <a:pathLst>
              <a:path extrusionOk="0" h="3044150" w="3260134">
                <a:moveTo>
                  <a:pt x="0" y="0"/>
                </a:moveTo>
                <a:lnTo>
                  <a:pt x="3260134" y="0"/>
                </a:lnTo>
                <a:lnTo>
                  <a:pt x="3260134" y="3044150"/>
                </a:lnTo>
                <a:lnTo>
                  <a:pt x="0" y="304415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214" name="Google Shape;214;p5"/>
          <p:cNvGrpSpPr/>
          <p:nvPr/>
        </p:nvGrpSpPr>
        <p:grpSpPr>
          <a:xfrm>
            <a:off x="2598496" y="1562527"/>
            <a:ext cx="15587076" cy="704543"/>
            <a:chOff x="0" y="-228600"/>
            <a:chExt cx="25148099" cy="1136705"/>
          </a:xfrm>
        </p:grpSpPr>
        <p:sp>
          <p:nvSpPr>
            <p:cNvPr id="215" name="Google Shape;215;p5"/>
            <p:cNvSpPr/>
            <p:nvPr/>
          </p:nvSpPr>
          <p:spPr>
            <a:xfrm>
              <a:off x="0" y="0"/>
              <a:ext cx="25148099" cy="908105"/>
            </a:xfrm>
            <a:custGeom>
              <a:rect b="b" l="l" r="r" t="t"/>
              <a:pathLst>
                <a:path extrusionOk="0" h="908105" w="25148099">
                  <a:moveTo>
                    <a:pt x="0" y="0"/>
                  </a:moveTo>
                  <a:lnTo>
                    <a:pt x="25148099" y="0"/>
                  </a:lnTo>
                  <a:lnTo>
                    <a:pt x="25148099" y="908105"/>
                  </a:lnTo>
                  <a:lnTo>
                    <a:pt x="0" y="908105"/>
                  </a:lnTo>
                  <a:close/>
                </a:path>
              </a:pathLst>
            </a:custGeom>
            <a:solidFill>
              <a:srgbClr val="000000">
                <a:alpha val="0"/>
              </a:srgbClr>
            </a:solidFill>
            <a:ln>
              <a:noFill/>
            </a:ln>
          </p:spPr>
        </p:sp>
        <p:sp>
          <p:nvSpPr>
            <p:cNvPr id="216" name="Google Shape;216;p5"/>
            <p:cNvSpPr txBox="1"/>
            <p:nvPr/>
          </p:nvSpPr>
          <p:spPr>
            <a:xfrm>
              <a:off x="0" y="-228600"/>
              <a:ext cx="25148099" cy="1136705"/>
            </a:xfrm>
            <a:prstGeom prst="rect">
              <a:avLst/>
            </a:prstGeom>
            <a:noFill/>
            <a:ln>
              <a:noFill/>
            </a:ln>
          </p:spPr>
          <p:txBody>
            <a:bodyPr anchorCtr="0" anchor="t" bIns="0" lIns="0" spcFirstLastPara="1" rIns="0" wrap="square" tIns="0">
              <a:noAutofit/>
            </a:bodyPr>
            <a:lstStyle/>
            <a:p>
              <a:pPr indent="0" lvl="0" marL="0" marR="0" rtl="0" algn="just">
                <a:lnSpc>
                  <a:spcPct val="180028"/>
                </a:lnSpc>
                <a:spcBef>
                  <a:spcPts val="0"/>
                </a:spcBef>
                <a:spcAft>
                  <a:spcPts val="0"/>
                </a:spcAft>
                <a:buNone/>
              </a:pPr>
              <a:r>
                <a:rPr b="1" i="1" lang="en-US" sz="2799" u="none" cap="none" strike="noStrike">
                  <a:solidFill>
                    <a:srgbClr val="161615"/>
                  </a:solidFill>
                  <a:latin typeface="Calibri"/>
                  <a:ea typeface="Calibri"/>
                  <a:cs typeface="Calibri"/>
                  <a:sym typeface="Calibri"/>
                </a:rPr>
                <a:t>The 4 Pillars of Inclusive Event Planning </a:t>
              </a:r>
              <a:endParaRPr/>
            </a:p>
          </p:txBody>
        </p:sp>
      </p:grpSp>
      <p:grpSp>
        <p:nvGrpSpPr>
          <p:cNvPr id="217" name="Google Shape;217;p5"/>
          <p:cNvGrpSpPr/>
          <p:nvPr/>
        </p:nvGrpSpPr>
        <p:grpSpPr>
          <a:xfrm>
            <a:off x="2598496" y="793520"/>
            <a:ext cx="14059667" cy="1473550"/>
            <a:chOff x="0" y="-76200"/>
            <a:chExt cx="18746222" cy="1964733"/>
          </a:xfrm>
        </p:grpSpPr>
        <p:sp>
          <p:nvSpPr>
            <p:cNvPr id="218" name="Google Shape;218;p5"/>
            <p:cNvSpPr/>
            <p:nvPr/>
          </p:nvSpPr>
          <p:spPr>
            <a:xfrm>
              <a:off x="0" y="0"/>
              <a:ext cx="18746222" cy="1888533"/>
            </a:xfrm>
            <a:custGeom>
              <a:rect b="b" l="l" r="r" t="t"/>
              <a:pathLst>
                <a:path extrusionOk="0" h="1888533" w="18746222">
                  <a:moveTo>
                    <a:pt x="0" y="0"/>
                  </a:moveTo>
                  <a:lnTo>
                    <a:pt x="18746222" y="0"/>
                  </a:lnTo>
                  <a:lnTo>
                    <a:pt x="18746222" y="1888533"/>
                  </a:lnTo>
                  <a:lnTo>
                    <a:pt x="0" y="1888533"/>
                  </a:lnTo>
                  <a:close/>
                </a:path>
              </a:pathLst>
            </a:custGeom>
            <a:solidFill>
              <a:srgbClr val="000000">
                <a:alpha val="0"/>
              </a:srgbClr>
            </a:solidFill>
            <a:ln>
              <a:noFill/>
            </a:ln>
          </p:spPr>
        </p:sp>
        <p:sp>
          <p:nvSpPr>
            <p:cNvPr id="219" name="Google Shape;219;p5"/>
            <p:cNvSpPr txBox="1"/>
            <p:nvPr/>
          </p:nvSpPr>
          <p:spPr>
            <a:xfrm>
              <a:off x="0" y="-76200"/>
              <a:ext cx="18746100" cy="19647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4000" u="none" cap="none" strike="noStrike">
                  <a:solidFill>
                    <a:srgbClr val="282121"/>
                  </a:solidFill>
                  <a:latin typeface="Calibri"/>
                  <a:ea typeface="Calibri"/>
                  <a:cs typeface="Calibri"/>
                  <a:sym typeface="Calibri"/>
                </a:rPr>
                <a:t>Key principles of accessibility and inclusion in event planning. </a:t>
              </a:r>
              <a:endParaRPr/>
            </a:p>
            <a:p>
              <a:pPr indent="0" lvl="0" marL="0" marR="0" rtl="0" algn="l">
                <a:lnSpc>
                  <a:spcPct val="120000"/>
                </a:lnSpc>
                <a:spcBef>
                  <a:spcPts val="0"/>
                </a:spcBef>
                <a:spcAft>
                  <a:spcPts val="0"/>
                </a:spcAft>
                <a:buNone/>
              </a:pPr>
              <a:r>
                <a:t/>
              </a:r>
              <a:endParaRPr b="1" i="0" sz="4000" u="none" cap="none" strike="noStrike">
                <a:solidFill>
                  <a:srgbClr val="282121"/>
                </a:solidFill>
                <a:latin typeface="Calibri"/>
                <a:ea typeface="Calibri"/>
                <a:cs typeface="Calibri"/>
                <a:sym typeface="Calibri"/>
              </a:endParaRPr>
            </a:p>
          </p:txBody>
        </p:sp>
      </p:grpSp>
      <p:sp>
        <p:nvSpPr>
          <p:cNvPr id="220" name="Google Shape;220;p5"/>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221" name="Google Shape;221;p5"/>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222" name="Google Shape;222;p5"/>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223" name="Google Shape;223;p5"/>
          <p:cNvSpPr txBox="1"/>
          <p:nvPr/>
        </p:nvSpPr>
        <p:spPr>
          <a:xfrm>
            <a:off x="922020" y="2569845"/>
            <a:ext cx="12790541" cy="6688455"/>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0" i="0" lang="en-US" sz="2200" u="none" cap="none" strike="noStrike">
                <a:solidFill>
                  <a:srgbClr val="4C4457"/>
                </a:solidFill>
                <a:latin typeface="Nunito"/>
                <a:ea typeface="Nunito"/>
                <a:cs typeface="Nunito"/>
                <a:sym typeface="Nunito"/>
              </a:rPr>
              <a:t>To ensure truly inclusive events, we focus on four essential pillars:</a:t>
            </a:r>
            <a:endParaRPr/>
          </a:p>
          <a:p>
            <a:pPr indent="0" lvl="0" marL="0" marR="0" rtl="0" algn="just">
              <a:lnSpc>
                <a:spcPct val="150000"/>
              </a:lnSpc>
              <a:spcBef>
                <a:spcPts val="0"/>
              </a:spcBef>
              <a:spcAft>
                <a:spcPts val="0"/>
              </a:spcAft>
              <a:buNone/>
            </a:pPr>
            <a:r>
              <a:t/>
            </a:r>
            <a:endParaRPr b="0" i="0" sz="2200" u="none" cap="none" strike="noStrike">
              <a:solidFill>
                <a:srgbClr val="4C4457"/>
              </a:solidFill>
              <a:latin typeface="Nunito"/>
              <a:ea typeface="Nunito"/>
              <a:cs typeface="Nunito"/>
              <a:sym typeface="Nunito"/>
            </a:endParaRPr>
          </a:p>
          <a:p>
            <a:pPr indent="-237490" lvl="1" marL="474981" marR="0" rtl="0" algn="just">
              <a:lnSpc>
                <a:spcPct val="150000"/>
              </a:lnSpc>
              <a:spcBef>
                <a:spcPts val="0"/>
              </a:spcBef>
              <a:spcAft>
                <a:spcPts val="0"/>
              </a:spcAft>
              <a:buClr>
                <a:srgbClr val="4C4457"/>
              </a:buClr>
              <a:buSzPts val="2200"/>
              <a:buFont typeface="Arial"/>
              <a:buChar char="•"/>
            </a:pPr>
            <a:r>
              <a:rPr b="1" i="0" lang="en-US" sz="2200" u="none" cap="none" strike="noStrike">
                <a:solidFill>
                  <a:srgbClr val="4C4457"/>
                </a:solidFill>
                <a:latin typeface="Nunito"/>
                <a:ea typeface="Nunito"/>
                <a:cs typeface="Nunito"/>
                <a:sym typeface="Nunito"/>
              </a:rPr>
              <a:t>Physical Accessibility: </a:t>
            </a:r>
            <a:r>
              <a:rPr b="0" i="0" lang="en-US" sz="2200" u="none" cap="none" strike="noStrike">
                <a:solidFill>
                  <a:srgbClr val="4C4457"/>
                </a:solidFill>
                <a:latin typeface="Nunito"/>
                <a:ea typeface="Nunito"/>
                <a:cs typeface="Nunito"/>
                <a:sym typeface="Nunito"/>
              </a:rPr>
              <a:t>This involves addressing the tangible aspects of an event space, such as providing ramps for easy navigation, clear and intuitive signage, and diverse seating options to accommodate various needs.</a:t>
            </a:r>
            <a:endParaRPr/>
          </a:p>
          <a:p>
            <a:pPr indent="-237490" lvl="1" marL="474981" marR="0" rtl="0" algn="just">
              <a:lnSpc>
                <a:spcPct val="150000"/>
              </a:lnSpc>
              <a:spcBef>
                <a:spcPts val="0"/>
              </a:spcBef>
              <a:spcAft>
                <a:spcPts val="0"/>
              </a:spcAft>
              <a:buClr>
                <a:srgbClr val="4C4457"/>
              </a:buClr>
              <a:buSzPts val="2200"/>
              <a:buFont typeface="Arial"/>
              <a:buChar char="•"/>
            </a:pPr>
            <a:r>
              <a:rPr b="1" i="0" lang="en-US" sz="2200" u="none" cap="none" strike="noStrike">
                <a:solidFill>
                  <a:srgbClr val="4C4457"/>
                </a:solidFill>
                <a:latin typeface="Nunito"/>
                <a:ea typeface="Nunito"/>
                <a:cs typeface="Nunito"/>
                <a:sym typeface="Nunito"/>
              </a:rPr>
              <a:t>Sensory Accessibility: </a:t>
            </a:r>
            <a:r>
              <a:rPr b="0" i="0" lang="en-US" sz="2200" u="none" cap="none" strike="noStrike">
                <a:solidFill>
                  <a:srgbClr val="4C4457"/>
                </a:solidFill>
                <a:latin typeface="Nunito"/>
                <a:ea typeface="Nunito"/>
                <a:cs typeface="Nunito"/>
                <a:sym typeface="Nunito"/>
              </a:rPr>
              <a:t>Creating an environment that considers sensory sensitivities is vital. This includes offering quiet rooms or low-sensory zones, and ensuring sufficient visual contrast in materials and surroundings to support individuals with different sensory processing needs.</a:t>
            </a:r>
            <a:endParaRPr/>
          </a:p>
          <a:p>
            <a:pPr indent="-237490" lvl="1" marL="474981" marR="0" rtl="0" algn="just">
              <a:lnSpc>
                <a:spcPct val="150000"/>
              </a:lnSpc>
              <a:spcBef>
                <a:spcPts val="0"/>
              </a:spcBef>
              <a:spcAft>
                <a:spcPts val="0"/>
              </a:spcAft>
              <a:buClr>
                <a:srgbClr val="4C4457"/>
              </a:buClr>
              <a:buSzPts val="2200"/>
              <a:buFont typeface="Arial"/>
              <a:buChar char="•"/>
            </a:pPr>
            <a:r>
              <a:rPr b="1" i="0" lang="en-US" sz="2200" u="none" cap="none" strike="noStrike">
                <a:solidFill>
                  <a:srgbClr val="4C4457"/>
                </a:solidFill>
                <a:latin typeface="Nunito"/>
                <a:ea typeface="Nunito"/>
                <a:cs typeface="Nunito"/>
                <a:sym typeface="Nunito"/>
              </a:rPr>
              <a:t>Communication Accessibility:</a:t>
            </a:r>
            <a:r>
              <a:rPr b="0" i="0" lang="en-US" sz="2200" u="none" cap="none" strike="noStrike">
                <a:solidFill>
                  <a:srgbClr val="4C4457"/>
                </a:solidFill>
                <a:latin typeface="Nunito"/>
                <a:ea typeface="Nunito"/>
                <a:cs typeface="Nunito"/>
                <a:sym typeface="Nunito"/>
              </a:rPr>
              <a:t> This pillar emphasises the provision of interpreters (e.g., sign language, Easy-to-Read), and the availability of easy-read materials, ensuring information is conveyed clearly and understandably to all participants.</a:t>
            </a:r>
            <a:endParaRPr/>
          </a:p>
          <a:p>
            <a:pPr indent="-237490" lvl="1" marL="474981" marR="0" rtl="0" algn="just">
              <a:lnSpc>
                <a:spcPct val="150000"/>
              </a:lnSpc>
              <a:spcBef>
                <a:spcPts val="0"/>
              </a:spcBef>
              <a:spcAft>
                <a:spcPts val="0"/>
              </a:spcAft>
              <a:buClr>
                <a:srgbClr val="4C4457"/>
              </a:buClr>
              <a:buSzPts val="2200"/>
              <a:buFont typeface="Arial"/>
              <a:buChar char="•"/>
            </a:pPr>
            <a:r>
              <a:rPr b="1" i="0" lang="en-US" sz="2200" u="none" cap="none" strike="noStrike">
                <a:solidFill>
                  <a:srgbClr val="4C4457"/>
                </a:solidFill>
                <a:latin typeface="Nunito"/>
                <a:ea typeface="Nunito"/>
                <a:cs typeface="Nunito"/>
                <a:sym typeface="Nunito"/>
              </a:rPr>
              <a:t>Attitudinal Inclusion:</a:t>
            </a:r>
            <a:r>
              <a:rPr b="0" i="0" lang="en-US" sz="2200" u="none" cap="none" strike="noStrike">
                <a:solidFill>
                  <a:srgbClr val="4C4457"/>
                </a:solidFill>
                <a:latin typeface="Nunito"/>
                <a:ea typeface="Nunito"/>
                <a:cs typeface="Nunito"/>
                <a:sym typeface="Nunito"/>
              </a:rPr>
              <a:t> Beyond physical and communication adjustments, fostering an inclusive attitude is critical. This means ensuring staff and youth workers are thoroughly trained in disability awareness, particularly for less obvious disabilities and challenges, and consistently using welcoming and respectful language.</a:t>
            </a:r>
            <a:endParaRPr/>
          </a:p>
          <a:p>
            <a:pPr indent="0" lvl="0" marL="0" marR="0" rtl="0" algn="just">
              <a:lnSpc>
                <a:spcPct val="150000"/>
              </a:lnSpc>
              <a:spcBef>
                <a:spcPts val="0"/>
              </a:spcBef>
              <a:spcAft>
                <a:spcPts val="0"/>
              </a:spcAft>
              <a:buNone/>
            </a:pPr>
            <a:r>
              <a:t/>
            </a:r>
            <a:endParaRPr b="0" i="0" sz="2200" u="none" cap="none" strike="noStrike">
              <a:solidFill>
                <a:srgbClr val="4C4457"/>
              </a:solidFill>
              <a:latin typeface="Nunito"/>
              <a:ea typeface="Nunito"/>
              <a:cs typeface="Nunito"/>
              <a:sym typeface="Nunito"/>
            </a:endParaRPr>
          </a:p>
        </p:txBody>
      </p:sp>
      <p:sp>
        <p:nvSpPr>
          <p:cNvPr id="224" name="Google Shape;224;p5"/>
          <p:cNvSpPr/>
          <p:nvPr/>
        </p:nvSpPr>
        <p:spPr>
          <a:xfrm>
            <a:off x="13988109" y="4759109"/>
            <a:ext cx="4197464" cy="2007151"/>
          </a:xfrm>
          <a:custGeom>
            <a:rect b="b" l="l" r="r" t="t"/>
            <a:pathLst>
              <a:path extrusionOk="0" h="2007151" w="4197464">
                <a:moveTo>
                  <a:pt x="0" y="0"/>
                </a:moveTo>
                <a:lnTo>
                  <a:pt x="4197463" y="0"/>
                </a:lnTo>
                <a:lnTo>
                  <a:pt x="4197463" y="2007151"/>
                </a:lnTo>
                <a:lnTo>
                  <a:pt x="0" y="200715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234" name="Google Shape;234;p6"/>
          <p:cNvGrpSpPr/>
          <p:nvPr/>
        </p:nvGrpSpPr>
        <p:grpSpPr>
          <a:xfrm>
            <a:off x="2590590" y="1326333"/>
            <a:ext cx="15587076" cy="704543"/>
            <a:chOff x="0" y="-228600"/>
            <a:chExt cx="25148099" cy="1136705"/>
          </a:xfrm>
        </p:grpSpPr>
        <p:sp>
          <p:nvSpPr>
            <p:cNvPr id="235" name="Google Shape;235;p6"/>
            <p:cNvSpPr/>
            <p:nvPr/>
          </p:nvSpPr>
          <p:spPr>
            <a:xfrm>
              <a:off x="0" y="0"/>
              <a:ext cx="25148099" cy="908105"/>
            </a:xfrm>
            <a:custGeom>
              <a:rect b="b" l="l" r="r" t="t"/>
              <a:pathLst>
                <a:path extrusionOk="0" h="908105" w="25148099">
                  <a:moveTo>
                    <a:pt x="0" y="0"/>
                  </a:moveTo>
                  <a:lnTo>
                    <a:pt x="25148099" y="0"/>
                  </a:lnTo>
                  <a:lnTo>
                    <a:pt x="25148099" y="908105"/>
                  </a:lnTo>
                  <a:lnTo>
                    <a:pt x="0" y="908105"/>
                  </a:lnTo>
                  <a:close/>
                </a:path>
              </a:pathLst>
            </a:custGeom>
            <a:solidFill>
              <a:srgbClr val="000000">
                <a:alpha val="0"/>
              </a:srgbClr>
            </a:solidFill>
            <a:ln>
              <a:noFill/>
            </a:ln>
          </p:spPr>
        </p:sp>
        <p:sp>
          <p:nvSpPr>
            <p:cNvPr id="236" name="Google Shape;236;p6"/>
            <p:cNvSpPr txBox="1"/>
            <p:nvPr/>
          </p:nvSpPr>
          <p:spPr>
            <a:xfrm>
              <a:off x="0" y="-228600"/>
              <a:ext cx="25148099" cy="1136705"/>
            </a:xfrm>
            <a:prstGeom prst="rect">
              <a:avLst/>
            </a:prstGeom>
            <a:noFill/>
            <a:ln>
              <a:noFill/>
            </a:ln>
          </p:spPr>
          <p:txBody>
            <a:bodyPr anchorCtr="0" anchor="t" bIns="0" lIns="0" spcFirstLastPara="1" rIns="0" wrap="square" tIns="0">
              <a:noAutofit/>
            </a:bodyPr>
            <a:lstStyle/>
            <a:p>
              <a:pPr indent="0" lvl="0" marL="0" marR="0" rtl="0" algn="just">
                <a:lnSpc>
                  <a:spcPct val="180028"/>
                </a:lnSpc>
                <a:spcBef>
                  <a:spcPts val="0"/>
                </a:spcBef>
                <a:spcAft>
                  <a:spcPts val="0"/>
                </a:spcAft>
                <a:buNone/>
              </a:pPr>
              <a:r>
                <a:rPr b="1" i="1" lang="en-US" sz="2799" u="none" cap="none" strike="noStrike">
                  <a:solidFill>
                    <a:srgbClr val="161615"/>
                  </a:solidFill>
                  <a:latin typeface="Calibri"/>
                  <a:ea typeface="Calibri"/>
                  <a:cs typeface="Calibri"/>
                  <a:sym typeface="Calibri"/>
                </a:rPr>
                <a:t>Inclusive Planning</a:t>
              </a:r>
              <a:endParaRPr/>
            </a:p>
          </p:txBody>
        </p:sp>
      </p:grpSp>
      <p:grpSp>
        <p:nvGrpSpPr>
          <p:cNvPr id="237" name="Google Shape;237;p6"/>
          <p:cNvGrpSpPr/>
          <p:nvPr/>
        </p:nvGrpSpPr>
        <p:grpSpPr>
          <a:xfrm>
            <a:off x="2546600" y="557326"/>
            <a:ext cx="14059667" cy="1473550"/>
            <a:chOff x="0" y="-76200"/>
            <a:chExt cx="18746222" cy="1964733"/>
          </a:xfrm>
        </p:grpSpPr>
        <p:sp>
          <p:nvSpPr>
            <p:cNvPr id="238" name="Google Shape;238;p6"/>
            <p:cNvSpPr/>
            <p:nvPr/>
          </p:nvSpPr>
          <p:spPr>
            <a:xfrm>
              <a:off x="0" y="0"/>
              <a:ext cx="18746222" cy="1888533"/>
            </a:xfrm>
            <a:custGeom>
              <a:rect b="b" l="l" r="r" t="t"/>
              <a:pathLst>
                <a:path extrusionOk="0" h="1888533" w="18746222">
                  <a:moveTo>
                    <a:pt x="0" y="0"/>
                  </a:moveTo>
                  <a:lnTo>
                    <a:pt x="18746222" y="0"/>
                  </a:lnTo>
                  <a:lnTo>
                    <a:pt x="18746222" y="1888533"/>
                  </a:lnTo>
                  <a:lnTo>
                    <a:pt x="0" y="1888533"/>
                  </a:lnTo>
                  <a:close/>
                </a:path>
              </a:pathLst>
            </a:custGeom>
            <a:solidFill>
              <a:srgbClr val="000000">
                <a:alpha val="0"/>
              </a:srgbClr>
            </a:solidFill>
            <a:ln>
              <a:noFill/>
            </a:ln>
          </p:spPr>
        </p:sp>
        <p:sp>
          <p:nvSpPr>
            <p:cNvPr id="239" name="Google Shape;239;p6"/>
            <p:cNvSpPr txBox="1"/>
            <p:nvPr/>
          </p:nvSpPr>
          <p:spPr>
            <a:xfrm>
              <a:off x="0" y="-76200"/>
              <a:ext cx="18746100" cy="19647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4000" u="none" cap="none" strike="noStrike">
                  <a:solidFill>
                    <a:srgbClr val="282121"/>
                  </a:solidFill>
                  <a:latin typeface="Calibri"/>
                  <a:ea typeface="Calibri"/>
                  <a:cs typeface="Calibri"/>
                  <a:sym typeface="Calibri"/>
                </a:rPr>
                <a:t>Key principles of accessibility and inclusion in event planning. </a:t>
              </a:r>
              <a:endParaRPr/>
            </a:p>
            <a:p>
              <a:pPr indent="0" lvl="0" marL="0" marR="0" rtl="0" algn="l">
                <a:lnSpc>
                  <a:spcPct val="120000"/>
                </a:lnSpc>
                <a:spcBef>
                  <a:spcPts val="0"/>
                </a:spcBef>
                <a:spcAft>
                  <a:spcPts val="0"/>
                </a:spcAft>
                <a:buNone/>
              </a:pPr>
              <a:r>
                <a:t/>
              </a:r>
              <a:endParaRPr b="1" i="0" sz="4000" u="none" cap="none" strike="noStrike">
                <a:solidFill>
                  <a:srgbClr val="282121"/>
                </a:solidFill>
                <a:latin typeface="Calibri"/>
                <a:ea typeface="Calibri"/>
                <a:cs typeface="Calibri"/>
                <a:sym typeface="Calibri"/>
              </a:endParaRPr>
            </a:p>
          </p:txBody>
        </p:sp>
      </p:grpSp>
      <p:sp>
        <p:nvSpPr>
          <p:cNvPr id="240" name="Google Shape;240;p6"/>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241" name="Google Shape;241;p6"/>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242" name="Google Shape;242;p6"/>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243" name="Google Shape;243;p6"/>
          <p:cNvSpPr txBox="1"/>
          <p:nvPr/>
        </p:nvSpPr>
        <p:spPr>
          <a:xfrm>
            <a:off x="1028700" y="2150745"/>
            <a:ext cx="12735870" cy="7107555"/>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1" i="0" lang="en-US" sz="2200" u="none" cap="none" strike="noStrike">
                <a:solidFill>
                  <a:srgbClr val="F652A0"/>
                </a:solidFill>
                <a:latin typeface="Nunito"/>
                <a:ea typeface="Nunito"/>
                <a:cs typeface="Nunito"/>
                <a:sym typeface="Nunito"/>
              </a:rPr>
              <a:t>Effective inclusive event planning is a continuous process that spans before, during, and after the event itself.</a:t>
            </a:r>
            <a:endParaRPr/>
          </a:p>
          <a:p>
            <a:pPr indent="0" lvl="0" marL="0" marR="0" rtl="0" algn="just">
              <a:lnSpc>
                <a:spcPct val="150000"/>
              </a:lnSpc>
              <a:spcBef>
                <a:spcPts val="0"/>
              </a:spcBef>
              <a:spcAft>
                <a:spcPts val="0"/>
              </a:spcAft>
              <a:buNone/>
            </a:pPr>
            <a:r>
              <a:t/>
            </a:r>
            <a:endParaRPr b="1" i="0" sz="2200" u="none" cap="none" strike="noStrike">
              <a:solidFill>
                <a:srgbClr val="F652A0"/>
              </a:solidFill>
              <a:latin typeface="Nunito"/>
              <a:ea typeface="Nunito"/>
              <a:cs typeface="Nunito"/>
              <a:sym typeface="Nunito"/>
            </a:endParaRPr>
          </a:p>
          <a:p>
            <a:pPr indent="0" lvl="0" marL="0" marR="0" rtl="0" algn="just">
              <a:lnSpc>
                <a:spcPct val="150000"/>
              </a:lnSpc>
              <a:spcBef>
                <a:spcPts val="0"/>
              </a:spcBef>
              <a:spcAft>
                <a:spcPts val="0"/>
              </a:spcAft>
              <a:buNone/>
            </a:pPr>
            <a:r>
              <a:rPr b="1" i="0" lang="en-US" sz="2200" u="none" cap="none" strike="noStrike">
                <a:solidFill>
                  <a:srgbClr val="4C4457"/>
                </a:solidFill>
                <a:latin typeface="Nunito"/>
                <a:ea typeface="Nunito"/>
                <a:cs typeface="Nunito"/>
                <a:sym typeface="Nunito"/>
              </a:rPr>
              <a:t>Before the Event: </a:t>
            </a:r>
            <a:r>
              <a:rPr b="0" i="0" lang="en-US" sz="2200" u="none" cap="none" strike="noStrike">
                <a:solidFill>
                  <a:srgbClr val="4C4457"/>
                </a:solidFill>
                <a:latin typeface="Nunito"/>
                <a:ea typeface="Nunito"/>
                <a:cs typeface="Nunito"/>
                <a:sym typeface="Nunito"/>
              </a:rPr>
              <a:t>It is crucial to conduct a thorough needs assessment and ensure that registration forms explicitly inquire about access needs. This proactive approach allows for tailored preparations to accommodate all participants.</a:t>
            </a:r>
            <a:endParaRPr/>
          </a:p>
          <a:p>
            <a:pPr indent="0" lvl="0" marL="0" marR="0" rtl="0" algn="just">
              <a:lnSpc>
                <a:spcPct val="150000"/>
              </a:lnSpc>
              <a:spcBef>
                <a:spcPts val="0"/>
              </a:spcBef>
              <a:spcAft>
                <a:spcPts val="0"/>
              </a:spcAft>
              <a:buNone/>
            </a:pPr>
            <a:r>
              <a:rPr b="1" i="0" lang="en-US" sz="2200" u="none" cap="none" strike="noStrike">
                <a:solidFill>
                  <a:srgbClr val="4C4457"/>
                </a:solidFill>
                <a:latin typeface="Nunito"/>
                <a:ea typeface="Nunito"/>
                <a:cs typeface="Nunito"/>
                <a:sym typeface="Nunito"/>
              </a:rPr>
              <a:t>During the Event:</a:t>
            </a:r>
            <a:r>
              <a:rPr b="0" i="0" lang="en-US" sz="2200" u="none" cap="none" strike="noStrike">
                <a:solidFill>
                  <a:srgbClr val="4C4457"/>
                </a:solidFill>
                <a:latin typeface="Nunito"/>
                <a:ea typeface="Nunito"/>
                <a:cs typeface="Nunito"/>
                <a:sym typeface="Nunito"/>
              </a:rPr>
              <a:t> Maintaining a clear and accessible schedule is vital. Ensure that dedicated support staff are readily available to assist attendees, and provide visual and hearing schedules to cater to diverse communication preferences.</a:t>
            </a:r>
            <a:endParaRPr/>
          </a:p>
          <a:p>
            <a:pPr indent="0" lvl="0" marL="0" marR="0" rtl="0" algn="just">
              <a:lnSpc>
                <a:spcPct val="150000"/>
              </a:lnSpc>
              <a:spcBef>
                <a:spcPts val="0"/>
              </a:spcBef>
              <a:spcAft>
                <a:spcPts val="0"/>
              </a:spcAft>
              <a:buNone/>
            </a:pPr>
            <a:r>
              <a:rPr b="1" i="0" lang="en-US" sz="2200" u="none" cap="none" strike="noStrike">
                <a:solidFill>
                  <a:srgbClr val="4C4457"/>
                </a:solidFill>
                <a:latin typeface="Nunito"/>
                <a:ea typeface="Nunito"/>
                <a:cs typeface="Nunito"/>
                <a:sym typeface="Nunito"/>
              </a:rPr>
              <a:t>After the Event: </a:t>
            </a:r>
            <a:r>
              <a:rPr b="0" i="0" lang="en-US" sz="2200" u="none" cap="none" strike="noStrike">
                <a:solidFill>
                  <a:srgbClr val="4C4457"/>
                </a:solidFill>
                <a:latin typeface="Nunito"/>
                <a:ea typeface="Nunito"/>
                <a:cs typeface="Nunito"/>
                <a:sym typeface="Nunito"/>
              </a:rPr>
              <a:t>The commitment to inclusion extends beyond the event's conclusion. Implement mechanisms for feedback collection in accessible formats, allowing all participants to share their experiences and contribute to future improvements.</a:t>
            </a:r>
            <a:endParaRPr/>
          </a:p>
          <a:p>
            <a:pPr indent="0" lvl="0" marL="0" marR="0" rtl="0" algn="just">
              <a:lnSpc>
                <a:spcPct val="150000"/>
              </a:lnSpc>
              <a:spcBef>
                <a:spcPts val="0"/>
              </a:spcBef>
              <a:spcAft>
                <a:spcPts val="0"/>
              </a:spcAft>
              <a:buNone/>
            </a:pPr>
            <a:r>
              <a:t/>
            </a:r>
            <a:endParaRPr b="0" i="0" sz="2200" u="none" cap="none" strike="noStrike">
              <a:solidFill>
                <a:srgbClr val="4C4457"/>
              </a:solidFill>
              <a:latin typeface="Nunito"/>
              <a:ea typeface="Nunito"/>
              <a:cs typeface="Nunito"/>
              <a:sym typeface="Nunito"/>
            </a:endParaRPr>
          </a:p>
          <a:p>
            <a:pPr indent="0" lvl="0" marL="0" marR="0" rtl="0" algn="just">
              <a:lnSpc>
                <a:spcPct val="150000"/>
              </a:lnSpc>
              <a:spcBef>
                <a:spcPts val="0"/>
              </a:spcBef>
              <a:spcAft>
                <a:spcPts val="0"/>
              </a:spcAft>
              <a:buNone/>
            </a:pPr>
            <a:r>
              <a:rPr b="1" i="0" lang="en-US" sz="2200" u="none" cap="none" strike="noStrike">
                <a:solidFill>
                  <a:srgbClr val="4C4457"/>
                </a:solidFill>
                <a:latin typeface="Nunito"/>
                <a:ea typeface="Nunito"/>
                <a:cs typeface="Nunito"/>
                <a:sym typeface="Nunito"/>
              </a:rPr>
              <a:t>Extra Tip: </a:t>
            </a:r>
            <a:r>
              <a:rPr b="0" i="0" lang="en-US" sz="2200" u="none" cap="none" strike="noStrike">
                <a:solidFill>
                  <a:srgbClr val="4C4457"/>
                </a:solidFill>
                <a:latin typeface="Nunito"/>
                <a:ea typeface="Nunito"/>
                <a:cs typeface="Nunito"/>
                <a:sym typeface="Nunito"/>
              </a:rPr>
              <a:t>To streamline and centralise accessibility efforts, consider assigning an "Accessibility Coordinator" to every event team. This dedicated role can ensure consistent attention to inclusive practices throughout the planning and execution phases.</a:t>
            </a:r>
            <a:endParaRPr/>
          </a:p>
          <a:p>
            <a:pPr indent="0" lvl="0" marL="0" marR="0" rtl="0" algn="just">
              <a:lnSpc>
                <a:spcPct val="150000"/>
              </a:lnSpc>
              <a:spcBef>
                <a:spcPts val="0"/>
              </a:spcBef>
              <a:spcAft>
                <a:spcPts val="0"/>
              </a:spcAft>
              <a:buNone/>
            </a:pPr>
            <a:r>
              <a:t/>
            </a:r>
            <a:endParaRPr b="0" i="0" sz="2200" u="none" cap="none" strike="noStrike">
              <a:solidFill>
                <a:srgbClr val="4C4457"/>
              </a:solidFill>
              <a:latin typeface="Nunito"/>
              <a:ea typeface="Nunito"/>
              <a:cs typeface="Nunito"/>
              <a:sym typeface="Nunito"/>
            </a:endParaRPr>
          </a:p>
        </p:txBody>
      </p:sp>
      <p:sp>
        <p:nvSpPr>
          <p:cNvPr id="244" name="Google Shape;244;p6"/>
          <p:cNvSpPr/>
          <p:nvPr/>
        </p:nvSpPr>
        <p:spPr>
          <a:xfrm>
            <a:off x="14167607" y="3364041"/>
            <a:ext cx="4010060" cy="4114800"/>
          </a:xfrm>
          <a:custGeom>
            <a:rect b="b" l="l" r="r" t="t"/>
            <a:pathLst>
              <a:path extrusionOk="0" h="4114800" w="4010060">
                <a:moveTo>
                  <a:pt x="0" y="0"/>
                </a:moveTo>
                <a:lnTo>
                  <a:pt x="4010060" y="0"/>
                </a:lnTo>
                <a:lnTo>
                  <a:pt x="4010060"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254" name="Google Shape;254;p7"/>
          <p:cNvGrpSpPr/>
          <p:nvPr/>
        </p:nvGrpSpPr>
        <p:grpSpPr>
          <a:xfrm>
            <a:off x="1350462" y="3193333"/>
            <a:ext cx="15587076" cy="1342718"/>
            <a:chOff x="0" y="-228600"/>
            <a:chExt cx="25148099" cy="2166333"/>
          </a:xfrm>
        </p:grpSpPr>
        <p:sp>
          <p:nvSpPr>
            <p:cNvPr id="255" name="Google Shape;255;p7"/>
            <p:cNvSpPr/>
            <p:nvPr/>
          </p:nvSpPr>
          <p:spPr>
            <a:xfrm>
              <a:off x="0" y="0"/>
              <a:ext cx="25148099" cy="1937733"/>
            </a:xfrm>
            <a:custGeom>
              <a:rect b="b" l="l" r="r" t="t"/>
              <a:pathLst>
                <a:path extrusionOk="0" h="1937733" w="25148099">
                  <a:moveTo>
                    <a:pt x="0" y="0"/>
                  </a:moveTo>
                  <a:lnTo>
                    <a:pt x="25148099" y="0"/>
                  </a:lnTo>
                  <a:lnTo>
                    <a:pt x="25148099" y="1937733"/>
                  </a:lnTo>
                  <a:lnTo>
                    <a:pt x="0" y="1937733"/>
                  </a:lnTo>
                  <a:close/>
                </a:path>
              </a:pathLst>
            </a:custGeom>
            <a:solidFill>
              <a:srgbClr val="000000">
                <a:alpha val="0"/>
              </a:srgbClr>
            </a:solidFill>
            <a:ln>
              <a:noFill/>
            </a:ln>
          </p:spPr>
        </p:sp>
        <p:sp>
          <p:nvSpPr>
            <p:cNvPr id="256" name="Google Shape;256;p7"/>
            <p:cNvSpPr txBox="1"/>
            <p:nvPr/>
          </p:nvSpPr>
          <p:spPr>
            <a:xfrm>
              <a:off x="0" y="-228600"/>
              <a:ext cx="25148099" cy="2166333"/>
            </a:xfrm>
            <a:prstGeom prst="rect">
              <a:avLst/>
            </a:prstGeom>
            <a:noFill/>
            <a:ln>
              <a:noFill/>
            </a:ln>
          </p:spPr>
          <p:txBody>
            <a:bodyPr anchorCtr="0" anchor="t" bIns="0" lIns="0" spcFirstLastPara="1" rIns="0" wrap="square" tIns="0">
              <a:noAutofit/>
            </a:bodyPr>
            <a:lstStyle/>
            <a:p>
              <a:pPr indent="0" lvl="0" marL="0" marR="0" rtl="0" algn="just">
                <a:lnSpc>
                  <a:spcPct val="180028"/>
                </a:lnSpc>
                <a:spcBef>
                  <a:spcPts val="0"/>
                </a:spcBef>
                <a:spcAft>
                  <a:spcPts val="0"/>
                </a:spcAft>
                <a:buNone/>
              </a:pPr>
              <a:r>
                <a:rPr b="1" i="0" lang="en-US" sz="2799" u="none" cap="none" strike="noStrike">
                  <a:solidFill>
                    <a:srgbClr val="161615"/>
                  </a:solidFill>
                  <a:latin typeface="Calibri"/>
                  <a:ea typeface="Calibri"/>
                  <a:cs typeface="Calibri"/>
                  <a:sym typeface="Calibri"/>
                </a:rPr>
                <a:t>1. Make registration accessible for everyone</a:t>
              </a:r>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p:txBody>
        </p:sp>
      </p:grpSp>
      <p:grpSp>
        <p:nvGrpSpPr>
          <p:cNvPr id="257" name="Google Shape;257;p7"/>
          <p:cNvGrpSpPr/>
          <p:nvPr/>
        </p:nvGrpSpPr>
        <p:grpSpPr>
          <a:xfrm>
            <a:off x="1393503" y="2048552"/>
            <a:ext cx="10594574" cy="686396"/>
            <a:chOff x="0" y="-57150"/>
            <a:chExt cx="14126098" cy="915194"/>
          </a:xfrm>
        </p:grpSpPr>
        <p:sp>
          <p:nvSpPr>
            <p:cNvPr id="258" name="Google Shape;258;p7"/>
            <p:cNvSpPr/>
            <p:nvPr/>
          </p:nvSpPr>
          <p:spPr>
            <a:xfrm>
              <a:off x="0" y="0"/>
              <a:ext cx="14126097" cy="858044"/>
            </a:xfrm>
            <a:custGeom>
              <a:rect b="b" l="l" r="r" t="t"/>
              <a:pathLst>
                <a:path extrusionOk="0" h="858044" w="14126097">
                  <a:moveTo>
                    <a:pt x="0" y="0"/>
                  </a:moveTo>
                  <a:lnTo>
                    <a:pt x="14126097" y="0"/>
                  </a:lnTo>
                  <a:lnTo>
                    <a:pt x="14126097" y="858044"/>
                  </a:lnTo>
                  <a:lnTo>
                    <a:pt x="0" y="858044"/>
                  </a:lnTo>
                  <a:close/>
                </a:path>
              </a:pathLst>
            </a:custGeom>
            <a:solidFill>
              <a:srgbClr val="000000">
                <a:alpha val="0"/>
              </a:srgbClr>
            </a:solidFill>
            <a:ln>
              <a:noFill/>
            </a:ln>
          </p:spPr>
        </p:sp>
        <p:sp>
          <p:nvSpPr>
            <p:cNvPr id="259" name="Google Shape;259;p7"/>
            <p:cNvSpPr txBox="1"/>
            <p:nvPr/>
          </p:nvSpPr>
          <p:spPr>
            <a:xfrm>
              <a:off x="0" y="-57150"/>
              <a:ext cx="14126098" cy="91519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3200" u="none" cap="none" strike="noStrike">
                  <a:solidFill>
                    <a:srgbClr val="282121"/>
                  </a:solidFill>
                  <a:latin typeface="Calibri"/>
                  <a:ea typeface="Calibri"/>
                  <a:cs typeface="Calibri"/>
                  <a:sym typeface="Calibri"/>
                </a:rPr>
                <a:t>How to create an environment that welcomes diverse needs</a:t>
              </a:r>
              <a:endParaRPr/>
            </a:p>
          </p:txBody>
        </p:sp>
      </p:grpSp>
      <p:sp>
        <p:nvSpPr>
          <p:cNvPr id="260" name="Google Shape;260;p7"/>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261" name="Google Shape;261;p7"/>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262" name="Google Shape;262;p7"/>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263" name="Google Shape;263;p7"/>
          <p:cNvSpPr/>
          <p:nvPr/>
        </p:nvSpPr>
        <p:spPr>
          <a:xfrm>
            <a:off x="11822427" y="2656068"/>
            <a:ext cx="6058742" cy="4763686"/>
          </a:xfrm>
          <a:custGeom>
            <a:rect b="b" l="l" r="r" t="t"/>
            <a:pathLst>
              <a:path extrusionOk="0" h="4763686" w="6058742">
                <a:moveTo>
                  <a:pt x="0" y="0"/>
                </a:moveTo>
                <a:lnTo>
                  <a:pt x="6058742" y="0"/>
                </a:lnTo>
                <a:lnTo>
                  <a:pt x="6058742" y="4763685"/>
                </a:lnTo>
                <a:lnTo>
                  <a:pt x="0" y="4763685"/>
                </a:lnTo>
                <a:lnTo>
                  <a:pt x="0" y="0"/>
                </a:lnTo>
                <a:close/>
              </a:path>
            </a:pathLst>
          </a:custGeom>
          <a:blipFill rotWithShape="1">
            <a:blip r:embed="rId6">
              <a:alphaModFix/>
            </a:blip>
            <a:stretch>
              <a:fillRect b="0" l="0" r="0" t="0"/>
            </a:stretch>
          </a:blipFill>
          <a:ln>
            <a:noFill/>
          </a:ln>
        </p:spPr>
      </p:sp>
      <p:sp>
        <p:nvSpPr>
          <p:cNvPr id="264" name="Google Shape;264;p7"/>
          <p:cNvSpPr txBox="1"/>
          <p:nvPr/>
        </p:nvSpPr>
        <p:spPr>
          <a:xfrm>
            <a:off x="1350462" y="4402700"/>
            <a:ext cx="9323809" cy="4573905"/>
          </a:xfrm>
          <a:prstGeom prst="rect">
            <a:avLst/>
          </a:prstGeom>
          <a:noFill/>
          <a:ln>
            <a:noFill/>
          </a:ln>
        </p:spPr>
        <p:txBody>
          <a:bodyPr anchorCtr="0" anchor="t" bIns="0" lIns="0" spcFirstLastPara="1" rIns="0" wrap="square" tIns="0">
            <a:spAutoFit/>
          </a:bodyPr>
          <a:lstStyle/>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Allow people to register in different ways: phone, email, or online</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Ask about support needs (e.g. quiet spaces, support persons, flexible seating)</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Keep personal information private, and plan ahead to meet needs</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8"/>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274" name="Google Shape;274;p8"/>
          <p:cNvGrpSpPr/>
          <p:nvPr/>
        </p:nvGrpSpPr>
        <p:grpSpPr>
          <a:xfrm>
            <a:off x="1350462" y="3193333"/>
            <a:ext cx="15587076" cy="1980894"/>
            <a:chOff x="0" y="-228600"/>
            <a:chExt cx="25148099" cy="3195961"/>
          </a:xfrm>
        </p:grpSpPr>
        <p:sp>
          <p:nvSpPr>
            <p:cNvPr id="275" name="Google Shape;275;p8"/>
            <p:cNvSpPr/>
            <p:nvPr/>
          </p:nvSpPr>
          <p:spPr>
            <a:xfrm>
              <a:off x="0" y="0"/>
              <a:ext cx="25148099" cy="2967361"/>
            </a:xfrm>
            <a:custGeom>
              <a:rect b="b" l="l" r="r" t="t"/>
              <a:pathLst>
                <a:path extrusionOk="0" h="2967361" w="25148099">
                  <a:moveTo>
                    <a:pt x="0" y="0"/>
                  </a:moveTo>
                  <a:lnTo>
                    <a:pt x="25148099" y="0"/>
                  </a:lnTo>
                  <a:lnTo>
                    <a:pt x="25148099" y="2967361"/>
                  </a:lnTo>
                  <a:lnTo>
                    <a:pt x="0" y="2967361"/>
                  </a:lnTo>
                  <a:close/>
                </a:path>
              </a:pathLst>
            </a:custGeom>
            <a:solidFill>
              <a:srgbClr val="000000">
                <a:alpha val="0"/>
              </a:srgbClr>
            </a:solidFill>
            <a:ln>
              <a:noFill/>
            </a:ln>
          </p:spPr>
        </p:sp>
        <p:sp>
          <p:nvSpPr>
            <p:cNvPr id="276" name="Google Shape;276;p8"/>
            <p:cNvSpPr txBox="1"/>
            <p:nvPr/>
          </p:nvSpPr>
          <p:spPr>
            <a:xfrm>
              <a:off x="0" y="-228600"/>
              <a:ext cx="25148099" cy="3195960"/>
            </a:xfrm>
            <a:prstGeom prst="rect">
              <a:avLst/>
            </a:prstGeom>
            <a:noFill/>
            <a:ln>
              <a:noFill/>
            </a:ln>
          </p:spPr>
          <p:txBody>
            <a:bodyPr anchorCtr="0" anchor="t" bIns="0" lIns="0" spcFirstLastPara="1" rIns="0" wrap="square" tIns="0">
              <a:noAutofit/>
            </a:bodyPr>
            <a:lstStyle/>
            <a:p>
              <a:pPr indent="0" lvl="0" marL="0" marR="0" rtl="0" algn="just">
                <a:lnSpc>
                  <a:spcPct val="180028"/>
                </a:lnSpc>
                <a:spcBef>
                  <a:spcPts val="0"/>
                </a:spcBef>
                <a:spcAft>
                  <a:spcPts val="0"/>
                </a:spcAft>
                <a:buNone/>
              </a:pPr>
              <a:r>
                <a:rPr b="1" i="0" lang="en-US" sz="2799" u="none" cap="none" strike="noStrike">
                  <a:solidFill>
                    <a:srgbClr val="161615"/>
                  </a:solidFill>
                  <a:latin typeface="Calibri"/>
                  <a:ea typeface="Calibri"/>
                  <a:cs typeface="Calibri"/>
                  <a:sym typeface="Calibri"/>
                </a:rPr>
                <a:t>2. Communicate with Respect and Care</a:t>
              </a:r>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p:txBody>
        </p:sp>
      </p:grpSp>
      <p:grpSp>
        <p:nvGrpSpPr>
          <p:cNvPr id="277" name="Google Shape;277;p8"/>
          <p:cNvGrpSpPr/>
          <p:nvPr/>
        </p:nvGrpSpPr>
        <p:grpSpPr>
          <a:xfrm>
            <a:off x="1393503" y="2048552"/>
            <a:ext cx="10483000" cy="686396"/>
            <a:chOff x="0" y="-57150"/>
            <a:chExt cx="13977334" cy="915194"/>
          </a:xfrm>
        </p:grpSpPr>
        <p:sp>
          <p:nvSpPr>
            <p:cNvPr id="278" name="Google Shape;278;p8"/>
            <p:cNvSpPr/>
            <p:nvPr/>
          </p:nvSpPr>
          <p:spPr>
            <a:xfrm>
              <a:off x="0" y="0"/>
              <a:ext cx="13977333" cy="858044"/>
            </a:xfrm>
            <a:custGeom>
              <a:rect b="b" l="l" r="r" t="t"/>
              <a:pathLst>
                <a:path extrusionOk="0" h="858044" w="13977333">
                  <a:moveTo>
                    <a:pt x="0" y="0"/>
                  </a:moveTo>
                  <a:lnTo>
                    <a:pt x="13977333" y="0"/>
                  </a:lnTo>
                  <a:lnTo>
                    <a:pt x="13977333" y="858044"/>
                  </a:lnTo>
                  <a:lnTo>
                    <a:pt x="0" y="858044"/>
                  </a:lnTo>
                  <a:close/>
                </a:path>
              </a:pathLst>
            </a:custGeom>
            <a:solidFill>
              <a:srgbClr val="000000">
                <a:alpha val="0"/>
              </a:srgbClr>
            </a:solidFill>
            <a:ln>
              <a:noFill/>
            </a:ln>
          </p:spPr>
        </p:sp>
        <p:sp>
          <p:nvSpPr>
            <p:cNvPr id="279" name="Google Shape;279;p8"/>
            <p:cNvSpPr txBox="1"/>
            <p:nvPr/>
          </p:nvSpPr>
          <p:spPr>
            <a:xfrm>
              <a:off x="0" y="-57150"/>
              <a:ext cx="13977334" cy="91519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3200" u="none" cap="none" strike="noStrike">
                  <a:solidFill>
                    <a:srgbClr val="282121"/>
                  </a:solidFill>
                  <a:latin typeface="Calibri"/>
                  <a:ea typeface="Calibri"/>
                  <a:cs typeface="Calibri"/>
                  <a:sym typeface="Calibri"/>
                </a:rPr>
                <a:t>How to create an environment that welcomes diverse needs</a:t>
              </a:r>
              <a:endParaRPr/>
            </a:p>
          </p:txBody>
        </p:sp>
      </p:grpSp>
      <p:sp>
        <p:nvSpPr>
          <p:cNvPr id="280" name="Google Shape;280;p8"/>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281" name="Google Shape;281;p8"/>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282" name="Google Shape;282;p8"/>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283" name="Google Shape;283;p8"/>
          <p:cNvSpPr/>
          <p:nvPr/>
        </p:nvSpPr>
        <p:spPr>
          <a:xfrm>
            <a:off x="12180908" y="3335022"/>
            <a:ext cx="5078392" cy="4780036"/>
          </a:xfrm>
          <a:custGeom>
            <a:rect b="b" l="l" r="r" t="t"/>
            <a:pathLst>
              <a:path extrusionOk="0" h="4780036" w="5078392">
                <a:moveTo>
                  <a:pt x="0" y="0"/>
                </a:moveTo>
                <a:lnTo>
                  <a:pt x="5078392" y="0"/>
                </a:lnTo>
                <a:lnTo>
                  <a:pt x="5078392" y="4780036"/>
                </a:lnTo>
                <a:lnTo>
                  <a:pt x="0" y="4780036"/>
                </a:lnTo>
                <a:lnTo>
                  <a:pt x="0" y="0"/>
                </a:lnTo>
                <a:close/>
              </a:path>
            </a:pathLst>
          </a:custGeom>
          <a:blipFill rotWithShape="1">
            <a:blip r:embed="rId6">
              <a:alphaModFix/>
            </a:blip>
            <a:stretch>
              <a:fillRect b="0" l="0" r="0" t="0"/>
            </a:stretch>
          </a:blipFill>
          <a:ln>
            <a:noFill/>
          </a:ln>
        </p:spPr>
      </p:sp>
      <p:sp>
        <p:nvSpPr>
          <p:cNvPr id="284" name="Google Shape;284;p8"/>
          <p:cNvSpPr txBox="1"/>
          <p:nvPr/>
        </p:nvSpPr>
        <p:spPr>
          <a:xfrm>
            <a:off x="1258443" y="4082054"/>
            <a:ext cx="9323809" cy="5078730"/>
          </a:xfrm>
          <a:prstGeom prst="rect">
            <a:avLst/>
          </a:prstGeom>
          <a:noFill/>
          <a:ln>
            <a:noFill/>
          </a:ln>
        </p:spPr>
        <p:txBody>
          <a:bodyPr anchorCtr="0" anchor="t" bIns="0" lIns="0" spcFirstLastPara="1" rIns="0" wrap="square" tIns="0">
            <a:spAutoFit/>
          </a:bodyPr>
          <a:lstStyle/>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Talk directly to the person, not their support person</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Do not assume someone needs help - ask first, and listen to their response</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Speak calmly, use simple language, and allow time to respond</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Respect different communication styles (e.g. silence, assistive devices)</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9"/>
          <p:cNvSpPr/>
          <p:nvPr/>
        </p:nvSpPr>
        <p:spPr>
          <a:xfrm>
            <a:off x="15018960" y="9258300"/>
            <a:ext cx="2862209" cy="600478"/>
          </a:xfrm>
          <a:custGeom>
            <a:rect b="b" l="l" r="r" t="t"/>
            <a:pathLst>
              <a:path extrusionOk="0" h="600478" w="2862209">
                <a:moveTo>
                  <a:pt x="0" y="0"/>
                </a:moveTo>
                <a:lnTo>
                  <a:pt x="2862209" y="0"/>
                </a:lnTo>
                <a:lnTo>
                  <a:pt x="2862209" y="600478"/>
                </a:lnTo>
                <a:lnTo>
                  <a:pt x="0" y="600478"/>
                </a:lnTo>
                <a:lnTo>
                  <a:pt x="0" y="0"/>
                </a:lnTo>
                <a:close/>
              </a:path>
            </a:pathLst>
          </a:custGeom>
          <a:blipFill rotWithShape="1">
            <a:blip r:embed="rId3">
              <a:alphaModFix/>
            </a:blip>
            <a:stretch>
              <a:fillRect b="-209" l="0" r="0" t="0"/>
            </a:stretch>
          </a:blipFill>
          <a:ln>
            <a:noFill/>
          </a:ln>
        </p:spPr>
      </p:sp>
      <p:grpSp>
        <p:nvGrpSpPr>
          <p:cNvPr id="294" name="Google Shape;294;p9"/>
          <p:cNvGrpSpPr/>
          <p:nvPr/>
        </p:nvGrpSpPr>
        <p:grpSpPr>
          <a:xfrm>
            <a:off x="1350462" y="3193333"/>
            <a:ext cx="15587076" cy="2619068"/>
            <a:chOff x="0" y="-228600"/>
            <a:chExt cx="25148099" cy="4225588"/>
          </a:xfrm>
        </p:grpSpPr>
        <p:sp>
          <p:nvSpPr>
            <p:cNvPr id="295" name="Google Shape;295;p9"/>
            <p:cNvSpPr/>
            <p:nvPr/>
          </p:nvSpPr>
          <p:spPr>
            <a:xfrm>
              <a:off x="0" y="0"/>
              <a:ext cx="25148099" cy="3996988"/>
            </a:xfrm>
            <a:custGeom>
              <a:rect b="b" l="l" r="r" t="t"/>
              <a:pathLst>
                <a:path extrusionOk="0" h="3996988" w="25148099">
                  <a:moveTo>
                    <a:pt x="0" y="0"/>
                  </a:moveTo>
                  <a:lnTo>
                    <a:pt x="25148099" y="0"/>
                  </a:lnTo>
                  <a:lnTo>
                    <a:pt x="25148099" y="3996988"/>
                  </a:lnTo>
                  <a:lnTo>
                    <a:pt x="0" y="3996988"/>
                  </a:lnTo>
                  <a:close/>
                </a:path>
              </a:pathLst>
            </a:custGeom>
            <a:solidFill>
              <a:srgbClr val="000000">
                <a:alpha val="0"/>
              </a:srgbClr>
            </a:solidFill>
            <a:ln>
              <a:noFill/>
            </a:ln>
          </p:spPr>
        </p:sp>
        <p:sp>
          <p:nvSpPr>
            <p:cNvPr id="296" name="Google Shape;296;p9"/>
            <p:cNvSpPr txBox="1"/>
            <p:nvPr/>
          </p:nvSpPr>
          <p:spPr>
            <a:xfrm>
              <a:off x="0" y="-228600"/>
              <a:ext cx="25148099" cy="4225588"/>
            </a:xfrm>
            <a:prstGeom prst="rect">
              <a:avLst/>
            </a:prstGeom>
            <a:noFill/>
            <a:ln>
              <a:noFill/>
            </a:ln>
          </p:spPr>
          <p:txBody>
            <a:bodyPr anchorCtr="0" anchor="t" bIns="0" lIns="0" spcFirstLastPara="1" rIns="0" wrap="square" tIns="0">
              <a:noAutofit/>
            </a:bodyPr>
            <a:lstStyle/>
            <a:p>
              <a:pPr indent="0" lvl="0" marL="0" marR="0" rtl="0" algn="just">
                <a:lnSpc>
                  <a:spcPct val="180028"/>
                </a:lnSpc>
                <a:spcBef>
                  <a:spcPts val="0"/>
                </a:spcBef>
                <a:spcAft>
                  <a:spcPts val="0"/>
                </a:spcAft>
                <a:buNone/>
              </a:pPr>
              <a:r>
                <a:rPr b="1" i="0" lang="en-US" sz="2799" u="none" cap="none" strike="noStrike">
                  <a:solidFill>
                    <a:srgbClr val="161615"/>
                  </a:solidFill>
                  <a:latin typeface="Calibri"/>
                  <a:ea typeface="Calibri"/>
                  <a:cs typeface="Calibri"/>
                  <a:sym typeface="Calibri"/>
                </a:rPr>
                <a:t> 3. Share Information in a way everyone can understand</a:t>
              </a:r>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a:p>
              <a:pPr indent="0" lvl="0" marL="0" marR="0" rtl="0" algn="just">
                <a:lnSpc>
                  <a:spcPct val="180028"/>
                </a:lnSpc>
                <a:spcBef>
                  <a:spcPts val="0"/>
                </a:spcBef>
                <a:spcAft>
                  <a:spcPts val="0"/>
                </a:spcAft>
                <a:buNone/>
              </a:pPr>
              <a:r>
                <a:t/>
              </a:r>
              <a:endParaRPr b="1" i="0" sz="2799" u="none" cap="none" strike="noStrike">
                <a:solidFill>
                  <a:srgbClr val="161615"/>
                </a:solidFill>
                <a:latin typeface="Calibri"/>
                <a:ea typeface="Calibri"/>
                <a:cs typeface="Calibri"/>
                <a:sym typeface="Calibri"/>
              </a:endParaRPr>
            </a:p>
          </p:txBody>
        </p:sp>
      </p:grpSp>
      <p:grpSp>
        <p:nvGrpSpPr>
          <p:cNvPr id="297" name="Google Shape;297;p9"/>
          <p:cNvGrpSpPr/>
          <p:nvPr/>
        </p:nvGrpSpPr>
        <p:grpSpPr>
          <a:xfrm>
            <a:off x="1393503" y="2048552"/>
            <a:ext cx="10259854" cy="686396"/>
            <a:chOff x="0" y="-57150"/>
            <a:chExt cx="13679805" cy="915194"/>
          </a:xfrm>
        </p:grpSpPr>
        <p:sp>
          <p:nvSpPr>
            <p:cNvPr id="298" name="Google Shape;298;p9"/>
            <p:cNvSpPr/>
            <p:nvPr/>
          </p:nvSpPr>
          <p:spPr>
            <a:xfrm>
              <a:off x="0" y="0"/>
              <a:ext cx="13679804" cy="858044"/>
            </a:xfrm>
            <a:custGeom>
              <a:rect b="b" l="l" r="r" t="t"/>
              <a:pathLst>
                <a:path extrusionOk="0" h="858044" w="13679804">
                  <a:moveTo>
                    <a:pt x="0" y="0"/>
                  </a:moveTo>
                  <a:lnTo>
                    <a:pt x="13679804" y="0"/>
                  </a:lnTo>
                  <a:lnTo>
                    <a:pt x="13679804" y="858044"/>
                  </a:lnTo>
                  <a:lnTo>
                    <a:pt x="0" y="858044"/>
                  </a:lnTo>
                  <a:close/>
                </a:path>
              </a:pathLst>
            </a:custGeom>
            <a:solidFill>
              <a:srgbClr val="000000">
                <a:alpha val="0"/>
              </a:srgbClr>
            </a:solidFill>
            <a:ln>
              <a:noFill/>
            </a:ln>
          </p:spPr>
        </p:sp>
        <p:sp>
          <p:nvSpPr>
            <p:cNvPr id="299" name="Google Shape;299;p9"/>
            <p:cNvSpPr txBox="1"/>
            <p:nvPr/>
          </p:nvSpPr>
          <p:spPr>
            <a:xfrm>
              <a:off x="0" y="-57150"/>
              <a:ext cx="13679805" cy="91519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i="0" lang="en-US" sz="3200" u="none" cap="none" strike="noStrike">
                  <a:solidFill>
                    <a:srgbClr val="282121"/>
                  </a:solidFill>
                  <a:latin typeface="Calibri"/>
                  <a:ea typeface="Calibri"/>
                  <a:cs typeface="Calibri"/>
                  <a:sym typeface="Calibri"/>
                </a:rPr>
                <a:t>How to create an environment that welcomes diverse needs</a:t>
              </a:r>
              <a:endParaRPr/>
            </a:p>
          </p:txBody>
        </p:sp>
      </p:grpSp>
      <p:sp>
        <p:nvSpPr>
          <p:cNvPr id="300" name="Google Shape;300;p9"/>
          <p:cNvSpPr/>
          <p:nvPr/>
        </p:nvSpPr>
        <p:spPr>
          <a:xfrm>
            <a:off x="448435" y="83632"/>
            <a:ext cx="1890136" cy="1890136"/>
          </a:xfrm>
          <a:custGeom>
            <a:rect b="b" l="l" r="r" t="t"/>
            <a:pathLst>
              <a:path extrusionOk="0" h="1890136" w="1890136">
                <a:moveTo>
                  <a:pt x="0" y="0"/>
                </a:moveTo>
                <a:lnTo>
                  <a:pt x="1890136" y="0"/>
                </a:lnTo>
                <a:lnTo>
                  <a:pt x="1890136" y="1890136"/>
                </a:lnTo>
                <a:lnTo>
                  <a:pt x="0" y="1890136"/>
                </a:lnTo>
                <a:lnTo>
                  <a:pt x="0" y="0"/>
                </a:lnTo>
                <a:close/>
              </a:path>
            </a:pathLst>
          </a:custGeom>
          <a:blipFill rotWithShape="1">
            <a:blip r:embed="rId4">
              <a:alphaModFix/>
            </a:blip>
            <a:stretch>
              <a:fillRect b="0" l="0" r="0" t="0"/>
            </a:stretch>
          </a:blipFill>
          <a:ln>
            <a:noFill/>
          </a:ln>
        </p:spPr>
      </p:sp>
      <p:sp>
        <p:nvSpPr>
          <p:cNvPr id="301" name="Google Shape;301;p9"/>
          <p:cNvSpPr/>
          <p:nvPr/>
        </p:nvSpPr>
        <p:spPr>
          <a:xfrm rot="10800000">
            <a:off x="13988109" y="-153653"/>
            <a:ext cx="4369057" cy="4369057"/>
          </a:xfrm>
          <a:custGeom>
            <a:rect b="b" l="l" r="r" t="t"/>
            <a:pathLst>
              <a:path extrusionOk="0" h="4369057" w="4369057">
                <a:moveTo>
                  <a:pt x="4369056" y="4369057"/>
                </a:moveTo>
                <a:lnTo>
                  <a:pt x="0" y="4369057"/>
                </a:lnTo>
                <a:lnTo>
                  <a:pt x="0" y="0"/>
                </a:lnTo>
                <a:lnTo>
                  <a:pt x="4369056" y="0"/>
                </a:lnTo>
                <a:lnTo>
                  <a:pt x="4369056" y="4369057"/>
                </a:lnTo>
                <a:close/>
              </a:path>
            </a:pathLst>
          </a:custGeom>
          <a:blipFill rotWithShape="1">
            <a:blip r:embed="rId5">
              <a:alphaModFix/>
            </a:blip>
            <a:stretch>
              <a:fillRect b="0" l="0" r="0" t="0"/>
            </a:stretch>
          </a:blipFill>
          <a:ln>
            <a:noFill/>
          </a:ln>
        </p:spPr>
      </p:sp>
      <p:sp>
        <p:nvSpPr>
          <p:cNvPr id="302" name="Google Shape;302;p9"/>
          <p:cNvSpPr/>
          <p:nvPr/>
        </p:nvSpPr>
        <p:spPr>
          <a:xfrm>
            <a:off x="0" y="6308841"/>
            <a:ext cx="4467350" cy="4467350"/>
          </a:xfrm>
          <a:custGeom>
            <a:rect b="b" l="l" r="r" t="t"/>
            <a:pathLst>
              <a:path extrusionOk="0" h="4467350" w="4467350">
                <a:moveTo>
                  <a:pt x="0" y="0"/>
                </a:moveTo>
                <a:lnTo>
                  <a:pt x="4467350" y="0"/>
                </a:lnTo>
                <a:lnTo>
                  <a:pt x="4467350" y="4467350"/>
                </a:lnTo>
                <a:lnTo>
                  <a:pt x="0" y="4467350"/>
                </a:lnTo>
                <a:lnTo>
                  <a:pt x="0" y="0"/>
                </a:lnTo>
                <a:close/>
              </a:path>
            </a:pathLst>
          </a:custGeom>
          <a:blipFill rotWithShape="1">
            <a:blip r:embed="rId5">
              <a:alphaModFix/>
            </a:blip>
            <a:stretch>
              <a:fillRect b="0" l="0" r="0" t="0"/>
            </a:stretch>
          </a:blipFill>
          <a:ln>
            <a:noFill/>
          </a:ln>
        </p:spPr>
      </p:sp>
      <p:sp>
        <p:nvSpPr>
          <p:cNvPr id="303" name="Google Shape;303;p9"/>
          <p:cNvSpPr/>
          <p:nvPr/>
        </p:nvSpPr>
        <p:spPr>
          <a:xfrm>
            <a:off x="12287816" y="3220722"/>
            <a:ext cx="4649722" cy="5088615"/>
          </a:xfrm>
          <a:custGeom>
            <a:rect b="b" l="l" r="r" t="t"/>
            <a:pathLst>
              <a:path extrusionOk="0" h="5088615" w="4649722">
                <a:moveTo>
                  <a:pt x="0" y="0"/>
                </a:moveTo>
                <a:lnTo>
                  <a:pt x="4649722" y="0"/>
                </a:lnTo>
                <a:lnTo>
                  <a:pt x="4649722" y="5088614"/>
                </a:lnTo>
                <a:lnTo>
                  <a:pt x="0" y="5088614"/>
                </a:lnTo>
                <a:lnTo>
                  <a:pt x="0" y="0"/>
                </a:lnTo>
                <a:close/>
              </a:path>
            </a:pathLst>
          </a:custGeom>
          <a:blipFill rotWithShape="1">
            <a:blip r:embed="rId6">
              <a:alphaModFix/>
            </a:blip>
            <a:stretch>
              <a:fillRect b="0" l="0" r="0" t="0"/>
            </a:stretch>
          </a:blipFill>
          <a:ln>
            <a:noFill/>
          </a:ln>
        </p:spPr>
      </p:sp>
      <p:sp>
        <p:nvSpPr>
          <p:cNvPr id="304" name="Google Shape;304;p9"/>
          <p:cNvSpPr txBox="1"/>
          <p:nvPr/>
        </p:nvSpPr>
        <p:spPr>
          <a:xfrm>
            <a:off x="1172118" y="4215404"/>
            <a:ext cx="9323700" cy="4155000"/>
          </a:xfrm>
          <a:prstGeom prst="rect">
            <a:avLst/>
          </a:prstGeom>
          <a:noFill/>
          <a:ln>
            <a:noFill/>
          </a:ln>
        </p:spPr>
        <p:txBody>
          <a:bodyPr anchorCtr="0" anchor="t" bIns="0" lIns="0" spcFirstLastPara="1" rIns="0" wrap="square" tIns="0">
            <a:spAutoFit/>
          </a:bodyPr>
          <a:lstStyle/>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Use calm, easy-to-read designs for posters, slides, and social media</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Avoid overwhelming visuals or loud videos</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a:p>
            <a:pPr indent="-291464" lvl="1" marL="582928" marR="0" rtl="0" algn="l">
              <a:lnSpc>
                <a:spcPct val="150018"/>
              </a:lnSpc>
              <a:spcBef>
                <a:spcPts val="0"/>
              </a:spcBef>
              <a:spcAft>
                <a:spcPts val="0"/>
              </a:spcAft>
              <a:buClr>
                <a:srgbClr val="4C4457"/>
              </a:buClr>
              <a:buSzPts val="2699"/>
              <a:buFont typeface="Arial"/>
              <a:buChar char="•"/>
            </a:pPr>
            <a:r>
              <a:rPr b="0" i="0" lang="en-US" sz="2699" u="none" cap="none" strike="noStrike">
                <a:solidFill>
                  <a:srgbClr val="4C4457"/>
                </a:solidFill>
                <a:latin typeface="Calibri"/>
                <a:ea typeface="Calibri"/>
                <a:cs typeface="Calibri"/>
                <a:sym typeface="Calibri"/>
              </a:rPr>
              <a:t>Add image descriptions, subtitles, and clear headings</a:t>
            </a:r>
            <a:endParaRPr/>
          </a:p>
          <a:p>
            <a:pPr indent="0" lvl="0" marL="0" marR="0" rtl="0" algn="l">
              <a:lnSpc>
                <a:spcPct val="150018"/>
              </a:lnSpc>
              <a:spcBef>
                <a:spcPts val="0"/>
              </a:spcBef>
              <a:spcAft>
                <a:spcPts val="0"/>
              </a:spcAft>
              <a:buNone/>
            </a:pPr>
            <a:r>
              <a:t/>
            </a:r>
            <a:endParaRPr b="0" i="0" sz="2699" u="none" cap="none" strike="noStrike">
              <a:solidFill>
                <a:srgbClr val="4C445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