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Calibri (MS) Bold" charset="1" panose="020F0702030404030204"/>
      <p:regular r:id="rId33"/>
    </p:embeddedFont>
    <p:embeddedFont>
      <p:font typeface="Calibri (MS)" charset="1" panose="020F0502020204030204"/>
      <p:regular r:id="rId34"/>
    </p:embeddedFont>
    <p:embeddedFont>
      <p:font typeface="Nunito" charset="1" panose="00000500000000000000"/>
      <p:regular r:id="rId36"/>
    </p:embeddedFont>
    <p:embeddedFont>
      <p:font typeface="Roboto Bold" charset="1" panose="020000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notesMasters/notesMaster1.xml" Type="http://schemas.openxmlformats.org/officeDocument/2006/relationships/notesMaster"/><Relationship Id="rId31" Target="theme/theme2.xml" Type="http://schemas.openxmlformats.org/officeDocument/2006/relationships/theme"/><Relationship Id="rId32" Target="notesSlides/notesSlide1.xml" Type="http://schemas.openxmlformats.org/officeDocument/2006/relationships/notesSlide"/><Relationship Id="rId33" Target="fonts/font33.fntdata" Type="http://schemas.openxmlformats.org/officeDocument/2006/relationships/font"/><Relationship Id="rId34" Target="fonts/font34.fntdata" Type="http://schemas.openxmlformats.org/officeDocument/2006/relationships/font"/><Relationship Id="rId35" Target="notesSlides/notesSlide2.xml" Type="http://schemas.openxmlformats.org/officeDocument/2006/relationships/notesSlide"/><Relationship Id="rId36" Target="fonts/font36.fntdata" Type="http://schemas.openxmlformats.org/officeDocument/2006/relationships/font"/><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notesSlides/notesSlide11.xml" Type="http://schemas.openxmlformats.org/officeDocument/2006/relationships/notesSlide"/><Relationship Id="rId46" Target="fonts/font46.fntdata" Type="http://schemas.openxmlformats.org/officeDocument/2006/relationships/font"/><Relationship Id="rId47" Target="notesSlides/notesSlide12.xml" Type="http://schemas.openxmlformats.org/officeDocument/2006/relationships/notesSlide"/><Relationship Id="rId48" Target="notesSlides/notesSlide13.xml" Type="http://schemas.openxmlformats.org/officeDocument/2006/relationships/notesSlide"/><Relationship Id="rId49" Target="notesSlides/notesSlide14.xml" Type="http://schemas.openxmlformats.org/officeDocument/2006/relationships/notesSlide"/><Relationship Id="rId5" Target="tableStyles.xml" Type="http://schemas.openxmlformats.org/officeDocument/2006/relationships/tableStyles"/><Relationship Id="rId50" Target="notesSlides/notesSlide15.xml" Type="http://schemas.openxmlformats.org/officeDocument/2006/relationships/notesSlide"/><Relationship Id="rId51" Target="notesSlides/notesSlide16.xml" Type="http://schemas.openxmlformats.org/officeDocument/2006/relationships/notesSlide"/><Relationship Id="rId52" Target="notesSlides/notesSlide17.xml" Type="http://schemas.openxmlformats.org/officeDocument/2006/relationships/notesSlide"/><Relationship Id="rId53" Target="notesSlides/notesSlide18.xml" Type="http://schemas.openxmlformats.org/officeDocument/2006/relationships/notesSlide"/><Relationship Id="rId54" Target="notesSlides/notesSlide19.xml" Type="http://schemas.openxmlformats.org/officeDocument/2006/relationships/notesSlide"/><Relationship Id="rId55" Target="notesSlides/notesSlide20.xml" Type="http://schemas.openxmlformats.org/officeDocument/2006/relationships/notesSlide"/><Relationship Id="rId56" Target="notesSlides/notesSlide21.xml" Type="http://schemas.openxmlformats.org/officeDocument/2006/relationships/notesSlide"/><Relationship Id="rId57" Target="notesSlides/notesSlide22.xml" Type="http://schemas.openxmlformats.org/officeDocument/2006/relationships/notesSlide"/><Relationship Id="rId58" Target="notesSlides/notesSlide23.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8.jpeg" Type="http://schemas.openxmlformats.org/officeDocument/2006/relationships/image"/><Relationship Id="rId6" Target="../media/VAGpy2E10yI.mp4" Type="http://schemas.openxmlformats.org/officeDocument/2006/relationships/video"/><Relationship Id="rId7" Target="../media/VAGpy2E10yI.mp4" Type="http://schemas.microsoft.com/office/2007/relationships/media"/></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2" Target="../notesSlides/notesSlide1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2" Target="../notesSlides/notesSlide1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2" Target="../notesSlides/notesSlide2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media/image35.jpeg" Type="http://schemas.openxmlformats.org/officeDocument/2006/relationships/image"/><Relationship Id="rId14" Target="../media/image36.png" Type="http://schemas.openxmlformats.org/officeDocument/2006/relationships/image"/><Relationship Id="rId15" Target="../media/image37.png" Type="http://schemas.openxmlformats.org/officeDocument/2006/relationships/image"/><Relationship Id="rId16" Target="../media/image38.png" Type="http://schemas.openxmlformats.org/officeDocument/2006/relationships/image"/><Relationship Id="rId2" Target="../notesSlides/notesSlide2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3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9298"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582592" y="6887618"/>
            <a:ext cx="16676708" cy="1861488"/>
            <a:chOff x="0" y="0"/>
            <a:chExt cx="22235610" cy="2481984"/>
          </a:xfrm>
        </p:grpSpPr>
        <p:sp>
          <p:nvSpPr>
            <p:cNvPr name="Freeform 4" id="4"/>
            <p:cNvSpPr/>
            <p:nvPr/>
          </p:nvSpPr>
          <p:spPr>
            <a:xfrm flipH="false" flipV="false" rot="0">
              <a:off x="0" y="0"/>
              <a:ext cx="22235610" cy="2481984"/>
            </a:xfrm>
            <a:custGeom>
              <a:avLst/>
              <a:gdLst/>
              <a:ahLst/>
              <a:cxnLst/>
              <a:rect r="r" b="b" t="t" l="l"/>
              <a:pathLst>
                <a:path h="2481984" w="22235610">
                  <a:moveTo>
                    <a:pt x="0" y="0"/>
                  </a:moveTo>
                  <a:lnTo>
                    <a:pt x="22235610" y="0"/>
                  </a:lnTo>
                  <a:lnTo>
                    <a:pt x="22235610" y="2481984"/>
                  </a:lnTo>
                  <a:lnTo>
                    <a:pt x="0" y="2481984"/>
                  </a:lnTo>
                  <a:close/>
                </a:path>
              </a:pathLst>
            </a:custGeom>
            <a:solidFill>
              <a:srgbClr val="000000">
                <a:alpha val="0"/>
              </a:srgbClr>
            </a:solidFill>
          </p:spPr>
        </p:sp>
        <p:sp>
          <p:nvSpPr>
            <p:cNvPr name="TextBox 5" id="5"/>
            <p:cNvSpPr txBox="true"/>
            <p:nvPr/>
          </p:nvSpPr>
          <p:spPr>
            <a:xfrm>
              <a:off x="0" y="-114300"/>
              <a:ext cx="22235610" cy="2596284"/>
            </a:xfrm>
            <a:prstGeom prst="rect">
              <a:avLst/>
            </a:prstGeom>
          </p:spPr>
          <p:txBody>
            <a:bodyPr anchor="t" rtlCol="false" tIns="0" lIns="0" bIns="0" rIns="0"/>
            <a:lstStyle/>
            <a:p>
              <a:pPr algn="l">
                <a:lnSpc>
                  <a:spcPts val="6360"/>
                </a:lnSpc>
              </a:pPr>
              <a:r>
                <a:rPr lang="en-US" b="true" sz="5300">
                  <a:solidFill>
                    <a:srgbClr val="282829"/>
                  </a:solidFill>
                  <a:latin typeface="Calibri (MS) Bold"/>
                  <a:ea typeface="Calibri (MS) Bold"/>
                  <a:cs typeface="Calibri (MS) Bold"/>
                  <a:sym typeface="Calibri (MS) Bold"/>
                </a:rPr>
                <a:t>Building Self-Advocacy and Independent Living Skills</a:t>
              </a:r>
            </a:p>
            <a:p>
              <a:pPr algn="l">
                <a:lnSpc>
                  <a:spcPts val="6360"/>
                </a:lnSpc>
              </a:pPr>
              <a:r>
                <a:rPr lang="en-US" b="true" sz="5300">
                  <a:solidFill>
                    <a:srgbClr val="282829"/>
                  </a:solidFill>
                  <a:latin typeface="Calibri (MS) Bold"/>
                  <a:ea typeface="Calibri (MS) Bold"/>
                  <a:cs typeface="Calibri (MS) Bold"/>
                  <a:sym typeface="Calibri (MS) Bold"/>
                </a:rPr>
                <a:t>Developed by: OTB Europe</a:t>
              </a:r>
            </a:p>
          </p:txBody>
        </p:sp>
      </p:grpSp>
      <p:grpSp>
        <p:nvGrpSpPr>
          <p:cNvPr name="Group 6" id="6"/>
          <p:cNvGrpSpPr/>
          <p:nvPr/>
        </p:nvGrpSpPr>
        <p:grpSpPr>
          <a:xfrm rot="0">
            <a:off x="15785948" y="5382814"/>
            <a:ext cx="6412593" cy="6525351"/>
            <a:chOff x="0" y="0"/>
            <a:chExt cx="9587987" cy="9756581"/>
          </a:xfrm>
        </p:grpSpPr>
        <p:sp>
          <p:nvSpPr>
            <p:cNvPr name="Freeform 7" id="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FBD355"/>
            </a:solidFill>
          </p:spPr>
        </p:sp>
      </p:grpSp>
      <p:sp>
        <p:nvSpPr>
          <p:cNvPr name="Freeform 8" id="8"/>
          <p:cNvSpPr/>
          <p:nvPr/>
        </p:nvSpPr>
        <p:spPr>
          <a:xfrm flipH="false" flipV="false" rot="0">
            <a:off x="6635187" y="495920"/>
            <a:ext cx="5017626" cy="5017626"/>
          </a:xfrm>
          <a:custGeom>
            <a:avLst/>
            <a:gdLst/>
            <a:ahLst/>
            <a:cxnLst/>
            <a:rect r="r" b="b" t="t" l="l"/>
            <a:pathLst>
              <a:path h="5017626" w="5017626">
                <a:moveTo>
                  <a:pt x="0" y="0"/>
                </a:moveTo>
                <a:lnTo>
                  <a:pt x="5017626" y="0"/>
                </a:lnTo>
                <a:lnTo>
                  <a:pt x="5017626" y="5017626"/>
                </a:lnTo>
                <a:lnTo>
                  <a:pt x="0" y="5017626"/>
                </a:lnTo>
                <a:lnTo>
                  <a:pt x="0" y="0"/>
                </a:lnTo>
                <a:close/>
              </a:path>
            </a:pathLst>
          </a:custGeom>
          <a:blipFill>
            <a:blip r:embed="rId4"/>
            <a:stretch>
              <a:fillRect l="0" t="0" r="0" b="0"/>
            </a:stretch>
          </a:blipFill>
        </p:spPr>
      </p:sp>
      <p:sp>
        <p:nvSpPr>
          <p:cNvPr name="Freeform 9" id="9"/>
          <p:cNvSpPr/>
          <p:nvPr/>
        </p:nvSpPr>
        <p:spPr>
          <a:xfrm flipH="false" flipV="false" rot="0">
            <a:off x="14255619" y="7115319"/>
            <a:ext cx="3264113" cy="5144018"/>
          </a:xfrm>
          <a:custGeom>
            <a:avLst/>
            <a:gdLst/>
            <a:ahLst/>
            <a:cxnLst/>
            <a:rect r="r" b="b" t="t" l="l"/>
            <a:pathLst>
              <a:path h="5144018" w="3264113">
                <a:moveTo>
                  <a:pt x="0" y="0"/>
                </a:moveTo>
                <a:lnTo>
                  <a:pt x="3264113" y="0"/>
                </a:lnTo>
                <a:lnTo>
                  <a:pt x="3264113" y="5144018"/>
                </a:lnTo>
                <a:lnTo>
                  <a:pt x="0" y="5144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0" id="10"/>
          <p:cNvGrpSpPr/>
          <p:nvPr/>
        </p:nvGrpSpPr>
        <p:grpSpPr>
          <a:xfrm rot="0">
            <a:off x="-3567911" y="-1918835"/>
            <a:ext cx="6412593" cy="6525351"/>
            <a:chOff x="0" y="0"/>
            <a:chExt cx="9587987" cy="9756581"/>
          </a:xfrm>
        </p:grpSpPr>
        <p:sp>
          <p:nvSpPr>
            <p:cNvPr name="Freeform 11" id="1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49B381"/>
            </a:solidFill>
          </p:spPr>
        </p:sp>
      </p:grpSp>
      <p:sp>
        <p:nvSpPr>
          <p:cNvPr name="Freeform 12" id="12"/>
          <p:cNvSpPr/>
          <p:nvPr/>
        </p:nvSpPr>
        <p:spPr>
          <a:xfrm flipH="false" flipV="false" rot="-10800000">
            <a:off x="1212625" y="-1543309"/>
            <a:ext cx="3264113" cy="5144018"/>
          </a:xfrm>
          <a:custGeom>
            <a:avLst/>
            <a:gdLst/>
            <a:ahLst/>
            <a:cxnLst/>
            <a:rect r="r" b="b" t="t" l="l"/>
            <a:pathLst>
              <a:path h="5144018" w="3264113">
                <a:moveTo>
                  <a:pt x="0" y="0"/>
                </a:moveTo>
                <a:lnTo>
                  <a:pt x="3264113" y="0"/>
                </a:lnTo>
                <a:lnTo>
                  <a:pt x="3264113" y="5144018"/>
                </a:lnTo>
                <a:lnTo>
                  <a:pt x="0" y="51440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3" id="13"/>
          <p:cNvGrpSpPr/>
          <p:nvPr/>
        </p:nvGrpSpPr>
        <p:grpSpPr>
          <a:xfrm rot="0">
            <a:off x="4331599" y="937077"/>
            <a:ext cx="235179" cy="239314"/>
            <a:chOff x="0" y="0"/>
            <a:chExt cx="9587987" cy="9756581"/>
          </a:xfrm>
        </p:grpSpPr>
        <p:sp>
          <p:nvSpPr>
            <p:cNvPr name="Freeform 14" id="1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5" id="15"/>
          <p:cNvGrpSpPr/>
          <p:nvPr/>
        </p:nvGrpSpPr>
        <p:grpSpPr>
          <a:xfrm rot="0">
            <a:off x="3831208" y="1697248"/>
            <a:ext cx="235179" cy="239314"/>
            <a:chOff x="0" y="0"/>
            <a:chExt cx="9587987" cy="9756581"/>
          </a:xfrm>
        </p:grpSpPr>
        <p:sp>
          <p:nvSpPr>
            <p:cNvPr name="Freeform 16" id="1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7" id="17"/>
          <p:cNvGrpSpPr/>
          <p:nvPr/>
        </p:nvGrpSpPr>
        <p:grpSpPr>
          <a:xfrm rot="0">
            <a:off x="2340375" y="1697248"/>
            <a:ext cx="235179" cy="239314"/>
            <a:chOff x="0" y="0"/>
            <a:chExt cx="9587987" cy="9756581"/>
          </a:xfrm>
        </p:grpSpPr>
        <p:sp>
          <p:nvSpPr>
            <p:cNvPr name="Freeform 18" id="1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9" id="19"/>
          <p:cNvGrpSpPr/>
          <p:nvPr/>
        </p:nvGrpSpPr>
        <p:grpSpPr>
          <a:xfrm rot="0">
            <a:off x="2340375" y="2840090"/>
            <a:ext cx="235179" cy="239314"/>
            <a:chOff x="0" y="0"/>
            <a:chExt cx="9587987" cy="9756581"/>
          </a:xfrm>
        </p:grpSpPr>
        <p:sp>
          <p:nvSpPr>
            <p:cNvPr name="Freeform 20" id="20"/>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1" id="21"/>
          <p:cNvGrpSpPr/>
          <p:nvPr/>
        </p:nvGrpSpPr>
        <p:grpSpPr>
          <a:xfrm rot="0">
            <a:off x="1625224" y="256606"/>
            <a:ext cx="235179" cy="239314"/>
            <a:chOff x="0" y="0"/>
            <a:chExt cx="9587987" cy="9756581"/>
          </a:xfrm>
        </p:grpSpPr>
        <p:sp>
          <p:nvSpPr>
            <p:cNvPr name="Freeform 22" id="22"/>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3" id="23"/>
          <p:cNvGrpSpPr/>
          <p:nvPr/>
        </p:nvGrpSpPr>
        <p:grpSpPr>
          <a:xfrm rot="0">
            <a:off x="1212625" y="2303423"/>
            <a:ext cx="235179" cy="239314"/>
            <a:chOff x="0" y="0"/>
            <a:chExt cx="9587987" cy="9756581"/>
          </a:xfrm>
        </p:grpSpPr>
        <p:sp>
          <p:nvSpPr>
            <p:cNvPr name="Freeform 24" id="2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5" id="25"/>
          <p:cNvGrpSpPr/>
          <p:nvPr/>
        </p:nvGrpSpPr>
        <p:grpSpPr>
          <a:xfrm rot="0">
            <a:off x="1390045" y="1224184"/>
            <a:ext cx="235179" cy="239314"/>
            <a:chOff x="0" y="0"/>
            <a:chExt cx="9587987" cy="9756581"/>
          </a:xfrm>
        </p:grpSpPr>
        <p:sp>
          <p:nvSpPr>
            <p:cNvPr name="Freeform 26" id="2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7" id="27"/>
          <p:cNvGrpSpPr/>
          <p:nvPr/>
        </p:nvGrpSpPr>
        <p:grpSpPr>
          <a:xfrm rot="0">
            <a:off x="4066386" y="2720433"/>
            <a:ext cx="235179" cy="239314"/>
            <a:chOff x="0" y="0"/>
            <a:chExt cx="9587987" cy="9756581"/>
          </a:xfrm>
        </p:grpSpPr>
        <p:sp>
          <p:nvSpPr>
            <p:cNvPr name="Freeform 28" id="2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9" id="29"/>
          <p:cNvGrpSpPr/>
          <p:nvPr/>
        </p:nvGrpSpPr>
        <p:grpSpPr>
          <a:xfrm rot="0">
            <a:off x="3362361" y="495920"/>
            <a:ext cx="235179" cy="239314"/>
            <a:chOff x="0" y="0"/>
            <a:chExt cx="9587987" cy="9756581"/>
          </a:xfrm>
        </p:grpSpPr>
        <p:sp>
          <p:nvSpPr>
            <p:cNvPr name="Freeform 30" id="30"/>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31" id="31"/>
          <p:cNvGrpSpPr/>
          <p:nvPr/>
        </p:nvGrpSpPr>
        <p:grpSpPr>
          <a:xfrm rot="0">
            <a:off x="14138030" y="9567671"/>
            <a:ext cx="235179" cy="239314"/>
            <a:chOff x="0" y="0"/>
            <a:chExt cx="9587987" cy="9756581"/>
          </a:xfrm>
        </p:grpSpPr>
        <p:sp>
          <p:nvSpPr>
            <p:cNvPr name="Freeform 32" id="32"/>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3" id="33"/>
          <p:cNvGrpSpPr/>
          <p:nvPr/>
        </p:nvGrpSpPr>
        <p:grpSpPr>
          <a:xfrm rot="0">
            <a:off x="14489510" y="8166861"/>
            <a:ext cx="235179" cy="239314"/>
            <a:chOff x="0" y="0"/>
            <a:chExt cx="9587987" cy="9756581"/>
          </a:xfrm>
        </p:grpSpPr>
        <p:sp>
          <p:nvSpPr>
            <p:cNvPr name="Freeform 34" id="3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5" id="35"/>
          <p:cNvGrpSpPr/>
          <p:nvPr/>
        </p:nvGrpSpPr>
        <p:grpSpPr>
          <a:xfrm rot="0">
            <a:off x="14915541" y="8847536"/>
            <a:ext cx="235179" cy="239314"/>
            <a:chOff x="0" y="0"/>
            <a:chExt cx="9587987" cy="9756581"/>
          </a:xfrm>
        </p:grpSpPr>
        <p:sp>
          <p:nvSpPr>
            <p:cNvPr name="Freeform 36" id="3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7" id="37"/>
          <p:cNvGrpSpPr/>
          <p:nvPr/>
        </p:nvGrpSpPr>
        <p:grpSpPr>
          <a:xfrm rot="0">
            <a:off x="16080892" y="8509792"/>
            <a:ext cx="235179" cy="239314"/>
            <a:chOff x="0" y="0"/>
            <a:chExt cx="9587987" cy="9756581"/>
          </a:xfrm>
        </p:grpSpPr>
        <p:sp>
          <p:nvSpPr>
            <p:cNvPr name="Freeform 38" id="3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9" id="39"/>
          <p:cNvGrpSpPr/>
          <p:nvPr/>
        </p:nvGrpSpPr>
        <p:grpSpPr>
          <a:xfrm rot="0">
            <a:off x="16080892" y="7306673"/>
            <a:ext cx="235179" cy="239314"/>
            <a:chOff x="0" y="0"/>
            <a:chExt cx="9587987" cy="9756581"/>
          </a:xfrm>
        </p:grpSpPr>
        <p:sp>
          <p:nvSpPr>
            <p:cNvPr name="Freeform 40" id="40"/>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1" id="41"/>
          <p:cNvGrpSpPr/>
          <p:nvPr/>
        </p:nvGrpSpPr>
        <p:grpSpPr>
          <a:xfrm rot="0">
            <a:off x="17402143" y="8847536"/>
            <a:ext cx="235179" cy="239314"/>
            <a:chOff x="0" y="0"/>
            <a:chExt cx="9587987" cy="9756581"/>
          </a:xfrm>
        </p:grpSpPr>
        <p:sp>
          <p:nvSpPr>
            <p:cNvPr name="Freeform 42" id="42"/>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3" id="43"/>
          <p:cNvGrpSpPr/>
          <p:nvPr/>
        </p:nvGrpSpPr>
        <p:grpSpPr>
          <a:xfrm rot="0">
            <a:off x="16631474" y="9328357"/>
            <a:ext cx="235179" cy="239314"/>
            <a:chOff x="0" y="0"/>
            <a:chExt cx="9587987" cy="9756581"/>
          </a:xfrm>
        </p:grpSpPr>
        <p:sp>
          <p:nvSpPr>
            <p:cNvPr name="Freeform 44" id="4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5" id="45"/>
          <p:cNvGrpSpPr/>
          <p:nvPr/>
        </p:nvGrpSpPr>
        <p:grpSpPr>
          <a:xfrm rot="0">
            <a:off x="15150719" y="10047686"/>
            <a:ext cx="235179" cy="239314"/>
            <a:chOff x="0" y="0"/>
            <a:chExt cx="9587987" cy="9756581"/>
          </a:xfrm>
        </p:grpSpPr>
        <p:sp>
          <p:nvSpPr>
            <p:cNvPr name="Freeform 46" id="4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7" id="47"/>
          <p:cNvGrpSpPr/>
          <p:nvPr/>
        </p:nvGrpSpPr>
        <p:grpSpPr>
          <a:xfrm rot="0">
            <a:off x="-45234" y="5779825"/>
            <a:ext cx="16676708" cy="2215586"/>
            <a:chOff x="0" y="0"/>
            <a:chExt cx="22235610" cy="2954115"/>
          </a:xfrm>
        </p:grpSpPr>
        <p:sp>
          <p:nvSpPr>
            <p:cNvPr name="Freeform 48" id="48"/>
            <p:cNvSpPr/>
            <p:nvPr/>
          </p:nvSpPr>
          <p:spPr>
            <a:xfrm flipH="false" flipV="false" rot="0">
              <a:off x="0" y="0"/>
              <a:ext cx="22235610" cy="2954115"/>
            </a:xfrm>
            <a:custGeom>
              <a:avLst/>
              <a:gdLst/>
              <a:ahLst/>
              <a:cxnLst/>
              <a:rect r="r" b="b" t="t" l="l"/>
              <a:pathLst>
                <a:path h="2954115" w="22235610">
                  <a:moveTo>
                    <a:pt x="0" y="0"/>
                  </a:moveTo>
                  <a:lnTo>
                    <a:pt x="22235610" y="0"/>
                  </a:lnTo>
                  <a:lnTo>
                    <a:pt x="22235610" y="2954115"/>
                  </a:lnTo>
                  <a:lnTo>
                    <a:pt x="0" y="2954115"/>
                  </a:lnTo>
                  <a:close/>
                </a:path>
              </a:pathLst>
            </a:custGeom>
            <a:solidFill>
              <a:srgbClr val="000000">
                <a:alpha val="0"/>
              </a:srgbClr>
            </a:solidFill>
          </p:spPr>
        </p:sp>
        <p:sp>
          <p:nvSpPr>
            <p:cNvPr name="TextBox 49" id="49"/>
            <p:cNvSpPr txBox="true"/>
            <p:nvPr/>
          </p:nvSpPr>
          <p:spPr>
            <a:xfrm>
              <a:off x="0" y="-133350"/>
              <a:ext cx="22235610" cy="3087465"/>
            </a:xfrm>
            <a:prstGeom prst="rect">
              <a:avLst/>
            </a:prstGeom>
          </p:spPr>
          <p:txBody>
            <a:bodyPr anchor="t" rtlCol="false" tIns="0" lIns="0" bIns="0" rIns="0"/>
            <a:lstStyle/>
            <a:p>
              <a:pPr algn="ctr">
                <a:lnSpc>
                  <a:spcPts val="7560"/>
                </a:lnSpc>
              </a:pPr>
              <a:r>
                <a:rPr lang="en-US" b="true" sz="6300">
                  <a:solidFill>
                    <a:srgbClr val="282829"/>
                  </a:solidFill>
                  <a:latin typeface="Calibri (MS) Bold"/>
                  <a:ea typeface="Calibri (MS) Bold"/>
                  <a:cs typeface="Calibri (MS) Bold"/>
                  <a:sym typeface="Calibri (MS) Bold"/>
                </a:rPr>
                <a:t>Capac</a:t>
              </a:r>
              <a:r>
                <a:rPr lang="en-US" b="true" sz="6300">
                  <a:solidFill>
                    <a:srgbClr val="282829"/>
                  </a:solidFill>
                  <a:latin typeface="Calibri (MS) Bold"/>
                  <a:ea typeface="Calibri (MS) Bold"/>
                  <a:cs typeface="Calibri (MS) Bold"/>
                  <a:sym typeface="Calibri (MS) Bold"/>
                </a:rPr>
                <a:t>ity Building Program for Youth Workers</a:t>
              </a:r>
            </a:p>
            <a:p>
              <a:pPr algn="ctr">
                <a:lnSpc>
                  <a:spcPts val="7560"/>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2091414"/>
            <a:ext cx="14001033" cy="1210196"/>
            <a:chOff x="0" y="0"/>
            <a:chExt cx="18668044" cy="1613595"/>
          </a:xfrm>
        </p:grpSpPr>
        <p:sp>
          <p:nvSpPr>
            <p:cNvPr name="Freeform 4" id="4"/>
            <p:cNvSpPr/>
            <p:nvPr/>
          </p:nvSpPr>
          <p:spPr>
            <a:xfrm flipH="false" flipV="false" rot="0">
              <a:off x="0" y="0"/>
              <a:ext cx="18668043" cy="1613595"/>
            </a:xfrm>
            <a:custGeom>
              <a:avLst/>
              <a:gdLst/>
              <a:ahLst/>
              <a:cxnLst/>
              <a:rect r="r" b="b" t="t" l="l"/>
              <a:pathLst>
                <a:path h="1613595" w="18668043">
                  <a:moveTo>
                    <a:pt x="0" y="0"/>
                  </a:moveTo>
                  <a:lnTo>
                    <a:pt x="18668043" y="0"/>
                  </a:lnTo>
                  <a:lnTo>
                    <a:pt x="18668043" y="1613595"/>
                  </a:lnTo>
                  <a:lnTo>
                    <a:pt x="0" y="1613595"/>
                  </a:lnTo>
                  <a:close/>
                </a:path>
              </a:pathLst>
            </a:custGeom>
            <a:solidFill>
              <a:srgbClr val="000000">
                <a:alpha val="0"/>
              </a:srgbClr>
            </a:solidFill>
          </p:spPr>
        </p:sp>
        <p:sp>
          <p:nvSpPr>
            <p:cNvPr name="TextBox 5" id="5"/>
            <p:cNvSpPr txBox="true"/>
            <p:nvPr/>
          </p:nvSpPr>
          <p:spPr>
            <a:xfrm>
              <a:off x="0" y="-123825"/>
              <a:ext cx="18668044" cy="173742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Supporting Evidence with Quantitative Data</a:t>
              </a:r>
            </a:p>
          </p:txBody>
        </p:sp>
      </p:grpSp>
      <p:sp>
        <p:nvSpPr>
          <p:cNvPr name="Freeform 6" id="6"/>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735046" y="3349234"/>
            <a:ext cx="16817908" cy="5004435"/>
          </a:xfrm>
          <a:prstGeom prst="rect">
            <a:avLst/>
          </a:prstGeom>
        </p:spPr>
        <p:txBody>
          <a:bodyPr anchor="t" rtlCol="false" tIns="0" lIns="0" bIns="0" rIns="0">
            <a:spAutoFit/>
          </a:bodyPr>
          <a:lstStyle/>
          <a:p>
            <a:pPr algn="l">
              <a:lnSpc>
                <a:spcPts val="3600"/>
              </a:lnSpc>
            </a:pPr>
            <a:r>
              <a:rPr lang="en-US" sz="2400">
                <a:solidFill>
                  <a:srgbClr val="4C4457"/>
                </a:solidFill>
                <a:latin typeface="Nunito"/>
                <a:ea typeface="Nunito"/>
                <a:cs typeface="Nunito"/>
                <a:sym typeface="Nunito"/>
              </a:rPr>
              <a:t>Results:</a:t>
            </a:r>
          </a:p>
          <a:p>
            <a:pPr algn="l">
              <a:lnSpc>
                <a:spcPts val="3600"/>
              </a:lnSpc>
            </a:pPr>
            <a:r>
              <a:rPr lang="en-US" sz="2400">
                <a:solidFill>
                  <a:srgbClr val="4C4457"/>
                </a:solidFill>
                <a:latin typeface="Nunito"/>
                <a:ea typeface="Nunito"/>
                <a:cs typeface="Nunito"/>
                <a:sym typeface="Nunito"/>
              </a:rPr>
              <a:t>Employment:</a:t>
            </a:r>
          </a:p>
          <a:p>
            <a:pPr algn="l" marL="518160" indent="-259080" lvl="1">
              <a:lnSpc>
                <a:spcPts val="3600"/>
              </a:lnSpc>
              <a:buFont typeface="Arial"/>
              <a:buChar char="•"/>
            </a:pPr>
            <a:r>
              <a:rPr lang="en-US" sz="2400">
                <a:solidFill>
                  <a:srgbClr val="4C4457"/>
                </a:solidFill>
                <a:latin typeface="Nunito"/>
                <a:ea typeface="Nunito"/>
                <a:cs typeface="Nunito"/>
                <a:sym typeface="Nunito"/>
              </a:rPr>
              <a:t>73% of youth in Group A were employed one year after graduation</a:t>
            </a:r>
          </a:p>
          <a:p>
            <a:pPr algn="l" marL="518160" indent="-259080" lvl="1">
              <a:lnSpc>
                <a:spcPts val="3600"/>
              </a:lnSpc>
              <a:buFont typeface="Arial"/>
              <a:buChar char="•"/>
            </a:pPr>
            <a:r>
              <a:rPr lang="en-US" sz="2400">
                <a:solidFill>
                  <a:srgbClr val="4C4457"/>
                </a:solidFill>
                <a:latin typeface="Nunito"/>
                <a:ea typeface="Nunito"/>
                <a:cs typeface="Nunito"/>
                <a:sym typeface="Nunito"/>
              </a:rPr>
              <a:t>Compared to 43% in Group B</a:t>
            </a:r>
          </a:p>
          <a:p>
            <a:pPr algn="l">
              <a:lnSpc>
                <a:spcPts val="3600"/>
              </a:lnSpc>
            </a:pPr>
            <a:r>
              <a:rPr lang="en-US" sz="2400">
                <a:solidFill>
                  <a:srgbClr val="4C4457"/>
                </a:solidFill>
                <a:latin typeface="Nunito"/>
                <a:ea typeface="Nunito"/>
                <a:cs typeface="Nunito"/>
                <a:sym typeface="Nunito"/>
              </a:rPr>
              <a:t>Independent Living:</a:t>
            </a:r>
          </a:p>
          <a:p>
            <a:pPr algn="l" marL="518160" indent="-259080" lvl="1">
              <a:lnSpc>
                <a:spcPts val="3600"/>
              </a:lnSpc>
              <a:buFont typeface="Arial"/>
              <a:buChar char="•"/>
            </a:pPr>
            <a:r>
              <a:rPr lang="en-US" sz="2400">
                <a:solidFill>
                  <a:srgbClr val="4C4457"/>
                </a:solidFill>
                <a:latin typeface="Nunito"/>
                <a:ea typeface="Nunito"/>
                <a:cs typeface="Nunito"/>
                <a:sym typeface="Nunito"/>
              </a:rPr>
              <a:t>40% of youth in Group A lived independently or semi-independently</a:t>
            </a:r>
          </a:p>
          <a:p>
            <a:pPr algn="l" marL="518160" indent="-259080" lvl="1">
              <a:lnSpc>
                <a:spcPts val="3600"/>
              </a:lnSpc>
              <a:buFont typeface="Arial"/>
              <a:buChar char="•"/>
            </a:pPr>
            <a:r>
              <a:rPr lang="en-US" sz="2400">
                <a:solidFill>
                  <a:srgbClr val="4C4457"/>
                </a:solidFill>
                <a:latin typeface="Nunito"/>
                <a:ea typeface="Nunito"/>
                <a:cs typeface="Nunito"/>
                <a:sym typeface="Nunito"/>
              </a:rPr>
              <a:t>Compared to 23% in Group B</a:t>
            </a:r>
          </a:p>
          <a:p>
            <a:pPr algn="l">
              <a:lnSpc>
                <a:spcPts val="3600"/>
              </a:lnSpc>
            </a:pPr>
            <a:r>
              <a:rPr lang="en-US" sz="2400">
                <a:solidFill>
                  <a:srgbClr val="4C4457"/>
                </a:solidFill>
                <a:latin typeface="Nunito"/>
                <a:ea typeface="Nunito"/>
                <a:cs typeface="Nunito"/>
                <a:sym typeface="Nunito"/>
              </a:rPr>
              <a:t>Community Participation:</a:t>
            </a:r>
          </a:p>
          <a:p>
            <a:pPr algn="l" marL="518160" indent="-259080" lvl="1">
              <a:lnSpc>
                <a:spcPts val="3600"/>
              </a:lnSpc>
              <a:buFont typeface="Arial"/>
              <a:buChar char="•"/>
            </a:pPr>
            <a:r>
              <a:rPr lang="en-US" sz="2400">
                <a:solidFill>
                  <a:srgbClr val="4C4457"/>
                </a:solidFill>
                <a:latin typeface="Nunito"/>
                <a:ea typeface="Nunito"/>
                <a:cs typeface="Nunito"/>
                <a:sym typeface="Nunito"/>
              </a:rPr>
              <a:t>Youth in Group A were significantly more likely to report participating in civic and community events, such as voting or attending meetings.</a:t>
            </a:r>
          </a:p>
          <a:p>
            <a:pPr algn="l">
              <a:lnSpc>
                <a:spcPts val="3600"/>
              </a:lnSpc>
            </a:pPr>
          </a:p>
        </p:txBody>
      </p:sp>
      <p:sp>
        <p:nvSpPr>
          <p:cNvPr name="Freeform 10" id="10"/>
          <p:cNvSpPr/>
          <p:nvPr/>
        </p:nvSpPr>
        <p:spPr>
          <a:xfrm flipH="false" flipV="false" rot="0">
            <a:off x="13481741" y="7454719"/>
            <a:ext cx="4619125" cy="1605146"/>
          </a:xfrm>
          <a:custGeom>
            <a:avLst/>
            <a:gdLst/>
            <a:ahLst/>
            <a:cxnLst/>
            <a:rect r="r" b="b" t="t" l="l"/>
            <a:pathLst>
              <a:path h="1605146" w="4619125">
                <a:moveTo>
                  <a:pt x="0" y="0"/>
                </a:moveTo>
                <a:lnTo>
                  <a:pt x="4619125" y="0"/>
                </a:lnTo>
                <a:lnTo>
                  <a:pt x="4619125" y="1605146"/>
                </a:lnTo>
                <a:lnTo>
                  <a:pt x="0" y="1605146"/>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0243"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638412" y="14288"/>
            <a:ext cx="4649588" cy="10287000"/>
            <a:chOff x="0" y="0"/>
            <a:chExt cx="6199451" cy="13716000"/>
          </a:xfrm>
        </p:grpSpPr>
        <p:sp>
          <p:nvSpPr>
            <p:cNvPr name="Freeform 4" id="4"/>
            <p:cNvSpPr/>
            <p:nvPr/>
          </p:nvSpPr>
          <p:spPr>
            <a:xfrm flipH="false" flipV="false" rot="0">
              <a:off x="0" y="0"/>
              <a:ext cx="6199401" cy="13716000"/>
            </a:xfrm>
            <a:custGeom>
              <a:avLst/>
              <a:gdLst/>
              <a:ahLst/>
              <a:cxnLst/>
              <a:rect r="r" b="b" t="t" l="l"/>
              <a:pathLst>
                <a:path h="13716000" w="6199401">
                  <a:moveTo>
                    <a:pt x="0" y="0"/>
                  </a:moveTo>
                  <a:lnTo>
                    <a:pt x="6199401" y="0"/>
                  </a:lnTo>
                  <a:lnTo>
                    <a:pt x="6199401" y="13716000"/>
                  </a:lnTo>
                  <a:lnTo>
                    <a:pt x="0" y="13716000"/>
                  </a:lnTo>
                  <a:close/>
                </a:path>
              </a:pathLst>
            </a:custGeom>
            <a:solidFill>
              <a:srgbClr val="49B381"/>
            </a:solidFill>
          </p:spPr>
        </p:sp>
      </p:grpSp>
      <p:grpSp>
        <p:nvGrpSpPr>
          <p:cNvPr name="Group 5" id="5"/>
          <p:cNvGrpSpPr/>
          <p:nvPr/>
        </p:nvGrpSpPr>
        <p:grpSpPr>
          <a:xfrm rot="0">
            <a:off x="973931" y="971551"/>
            <a:ext cx="700088" cy="136922"/>
            <a:chOff x="0" y="0"/>
            <a:chExt cx="933450" cy="182563"/>
          </a:xfrm>
        </p:grpSpPr>
        <p:sp>
          <p:nvSpPr>
            <p:cNvPr name="Freeform 6" id="6"/>
            <p:cNvSpPr/>
            <p:nvPr/>
          </p:nvSpPr>
          <p:spPr>
            <a:xfrm flipH="false" flipV="false" rot="0">
              <a:off x="0" y="0"/>
              <a:ext cx="933450" cy="182626"/>
            </a:xfrm>
            <a:custGeom>
              <a:avLst/>
              <a:gdLst/>
              <a:ahLst/>
              <a:cxnLst/>
              <a:rect r="r" b="b" t="t" l="l"/>
              <a:pathLst>
                <a:path h="182626" w="933450">
                  <a:moveTo>
                    <a:pt x="93345" y="182626"/>
                  </a:moveTo>
                  <a:cubicBezTo>
                    <a:pt x="844296" y="182626"/>
                    <a:pt x="844296" y="182626"/>
                    <a:pt x="844296" y="182626"/>
                  </a:cubicBezTo>
                  <a:cubicBezTo>
                    <a:pt x="895223" y="182626"/>
                    <a:pt x="933450" y="140208"/>
                    <a:pt x="933450" y="89281"/>
                  </a:cubicBezTo>
                  <a:cubicBezTo>
                    <a:pt x="933450" y="38354"/>
                    <a:pt x="895223" y="0"/>
                    <a:pt x="844296" y="0"/>
                  </a:cubicBezTo>
                  <a:cubicBezTo>
                    <a:pt x="93345" y="0"/>
                    <a:pt x="93345" y="0"/>
                    <a:pt x="93345" y="0"/>
                  </a:cubicBezTo>
                  <a:cubicBezTo>
                    <a:pt x="42418" y="0"/>
                    <a:pt x="0" y="38227"/>
                    <a:pt x="0" y="89154"/>
                  </a:cubicBezTo>
                  <a:cubicBezTo>
                    <a:pt x="0" y="140081"/>
                    <a:pt x="42418" y="182499"/>
                    <a:pt x="93345" y="182499"/>
                  </a:cubicBezTo>
                </a:path>
              </a:pathLst>
            </a:custGeom>
            <a:solidFill>
              <a:srgbClr val="D91B5C"/>
            </a:solidFill>
          </p:spPr>
        </p:sp>
      </p:grpSp>
      <p:sp>
        <p:nvSpPr>
          <p:cNvPr name="Freeform 7" id="7"/>
          <p:cNvSpPr/>
          <p:nvPr/>
        </p:nvSpPr>
        <p:spPr>
          <a:xfrm flipH="false" flipV="false" rot="0">
            <a:off x="311292" y="207263"/>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pic>
        <p:nvPicPr>
          <p:cNvPr name="Picture 8" id="8">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2381326" y="722557"/>
            <a:ext cx="14270315" cy="8027052"/>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455183"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770324" y="2120466"/>
            <a:ext cx="8675635" cy="784050"/>
            <a:chOff x="0" y="0"/>
            <a:chExt cx="11567513" cy="1045400"/>
          </a:xfrm>
        </p:grpSpPr>
        <p:sp>
          <p:nvSpPr>
            <p:cNvPr name="Freeform 6" id="6"/>
            <p:cNvSpPr/>
            <p:nvPr/>
          </p:nvSpPr>
          <p:spPr>
            <a:xfrm flipH="false" flipV="false" rot="0">
              <a:off x="0" y="0"/>
              <a:ext cx="11567513" cy="1045400"/>
            </a:xfrm>
            <a:custGeom>
              <a:avLst/>
              <a:gdLst/>
              <a:ahLst/>
              <a:cxnLst/>
              <a:rect r="r" b="b" t="t" l="l"/>
              <a:pathLst>
                <a:path h="1045400" w="11567513">
                  <a:moveTo>
                    <a:pt x="0" y="0"/>
                  </a:moveTo>
                  <a:lnTo>
                    <a:pt x="11567513" y="0"/>
                  </a:lnTo>
                  <a:lnTo>
                    <a:pt x="11567513" y="1045400"/>
                  </a:lnTo>
                  <a:lnTo>
                    <a:pt x="0" y="1045400"/>
                  </a:lnTo>
                  <a:close/>
                </a:path>
              </a:pathLst>
            </a:custGeom>
            <a:solidFill>
              <a:srgbClr val="000000">
                <a:alpha val="0"/>
              </a:srgbClr>
            </a:solidFill>
          </p:spPr>
        </p:sp>
        <p:sp>
          <p:nvSpPr>
            <p:cNvPr name="TextBox 7" id="7"/>
            <p:cNvSpPr txBox="true"/>
            <p:nvPr/>
          </p:nvSpPr>
          <p:spPr>
            <a:xfrm>
              <a:off x="0" y="-85725"/>
              <a:ext cx="11567513" cy="1131125"/>
            </a:xfrm>
            <a:prstGeom prst="rect">
              <a:avLst/>
            </a:prstGeom>
          </p:spPr>
          <p:txBody>
            <a:bodyPr anchor="t" rtlCol="false" tIns="0" lIns="0" bIns="0" rIns="0"/>
            <a:lstStyle/>
            <a:p>
              <a:pPr algn="l">
                <a:lnSpc>
                  <a:spcPts val="4709"/>
                </a:lnSpc>
              </a:pPr>
              <a:r>
                <a:rPr lang="en-US" b="true" sz="3924">
                  <a:solidFill>
                    <a:srgbClr val="2E2B29"/>
                  </a:solidFill>
                  <a:latin typeface="Calibri (MS) Bold"/>
                  <a:ea typeface="Calibri (MS) Bold"/>
                  <a:cs typeface="Calibri (MS) Bold"/>
                  <a:sym typeface="Calibri (MS) Bold"/>
                </a:rPr>
                <a:t>Activity 1 – “My Choices, My Voice”</a:t>
              </a:r>
            </a:p>
          </p:txBody>
        </p:sp>
      </p:grpSp>
      <p:grpSp>
        <p:nvGrpSpPr>
          <p:cNvPr name="Group 8" id="8"/>
          <p:cNvGrpSpPr/>
          <p:nvPr/>
        </p:nvGrpSpPr>
        <p:grpSpPr>
          <a:xfrm rot="0">
            <a:off x="770323" y="2904516"/>
            <a:ext cx="15763900" cy="6224629"/>
            <a:chOff x="0" y="0"/>
            <a:chExt cx="21018533" cy="8299505"/>
          </a:xfrm>
        </p:grpSpPr>
        <p:sp>
          <p:nvSpPr>
            <p:cNvPr name="Freeform 9" id="9"/>
            <p:cNvSpPr/>
            <p:nvPr/>
          </p:nvSpPr>
          <p:spPr>
            <a:xfrm flipH="false" flipV="false" rot="0">
              <a:off x="0" y="0"/>
              <a:ext cx="21018534" cy="8299505"/>
            </a:xfrm>
            <a:custGeom>
              <a:avLst/>
              <a:gdLst/>
              <a:ahLst/>
              <a:cxnLst/>
              <a:rect r="r" b="b" t="t" l="l"/>
              <a:pathLst>
                <a:path h="8299505" w="21018534">
                  <a:moveTo>
                    <a:pt x="0" y="0"/>
                  </a:moveTo>
                  <a:lnTo>
                    <a:pt x="21018534" y="0"/>
                  </a:lnTo>
                  <a:lnTo>
                    <a:pt x="21018534" y="8299505"/>
                  </a:lnTo>
                  <a:lnTo>
                    <a:pt x="0" y="8299505"/>
                  </a:lnTo>
                  <a:close/>
                </a:path>
              </a:pathLst>
            </a:custGeom>
            <a:solidFill>
              <a:srgbClr val="000000">
                <a:alpha val="0"/>
              </a:srgbClr>
            </a:solidFill>
          </p:spPr>
        </p:sp>
        <p:sp>
          <p:nvSpPr>
            <p:cNvPr name="TextBox 10" id="10"/>
            <p:cNvSpPr txBox="true"/>
            <p:nvPr/>
          </p:nvSpPr>
          <p:spPr>
            <a:xfrm>
              <a:off x="0" y="-180975"/>
              <a:ext cx="21018533" cy="8480480"/>
            </a:xfrm>
            <a:prstGeom prst="rect">
              <a:avLst/>
            </a:prstGeom>
          </p:spPr>
          <p:txBody>
            <a:bodyPr anchor="t" rtlCol="false" tIns="0" lIns="0" bIns="0" rIns="0"/>
            <a:lstStyle/>
            <a:p>
              <a:pPr algn="just">
                <a:lnSpc>
                  <a:spcPts val="4139"/>
                </a:lnSpc>
              </a:pPr>
              <a:r>
                <a:rPr lang="en-US" sz="2299" b="true">
                  <a:solidFill>
                    <a:srgbClr val="282121"/>
                  </a:solidFill>
                  <a:latin typeface="Calibri (MS) Bold"/>
                  <a:ea typeface="Calibri (MS) Bold"/>
                  <a:cs typeface="Calibri (MS) Bold"/>
                  <a:sym typeface="Calibri (MS) Bold"/>
                </a:rPr>
                <a:t>Objective:</a:t>
              </a:r>
            </a:p>
            <a:p>
              <a:pPr algn="just">
                <a:lnSpc>
                  <a:spcPts val="4139"/>
                </a:lnSpc>
              </a:pPr>
              <a:r>
                <a:rPr lang="en-US" sz="2299" b="true">
                  <a:solidFill>
                    <a:srgbClr val="282121"/>
                  </a:solidFill>
                  <a:latin typeface="Calibri (MS) Bold"/>
                  <a:ea typeface="Calibri (MS) Bold"/>
                  <a:cs typeface="Calibri (MS) Bold"/>
                  <a:sym typeface="Calibri (MS) Bold"/>
                </a:rPr>
                <a:t> Help participants learn how to support young people in making their own decisions without taking control.</a:t>
              </a:r>
            </a:p>
            <a:p>
              <a:pPr algn="just">
                <a:lnSpc>
                  <a:spcPts val="4139"/>
                </a:lnSpc>
              </a:pPr>
              <a:r>
                <a:rPr lang="en-US" sz="2299" b="true">
                  <a:solidFill>
                    <a:srgbClr val="282121"/>
                  </a:solidFill>
                  <a:latin typeface="Calibri (MS) Bold"/>
                  <a:ea typeface="Calibri (MS) Bold"/>
                  <a:cs typeface="Calibri (MS) Bold"/>
                  <a:sym typeface="Calibri (MS) Bold"/>
                </a:rPr>
                <a:t>Duration: 30 minutes</a:t>
              </a:r>
            </a:p>
            <a:p>
              <a:pPr algn="just">
                <a:lnSpc>
                  <a:spcPts val="4139"/>
                </a:lnSpc>
              </a:pPr>
              <a:r>
                <a:rPr lang="en-US" sz="2299" b="true">
                  <a:solidFill>
                    <a:srgbClr val="282121"/>
                  </a:solidFill>
                  <a:latin typeface="Calibri (MS) Bold"/>
                  <a:ea typeface="Calibri (MS) Bold"/>
                  <a:cs typeface="Calibri (MS) Bold"/>
                  <a:sym typeface="Calibri (MS) Bold"/>
                </a:rPr>
                <a:t>Group Size: 3–5 people</a:t>
              </a:r>
            </a:p>
            <a:p>
              <a:pPr algn="just">
                <a:lnSpc>
                  <a:spcPts val="4139"/>
                </a:lnSpc>
              </a:pPr>
              <a:r>
                <a:rPr lang="en-US" sz="2299" b="true">
                  <a:solidFill>
                    <a:srgbClr val="282121"/>
                  </a:solidFill>
                  <a:latin typeface="Calibri (MS) Bold"/>
                  <a:ea typeface="Calibri (MS) Bold"/>
                  <a:cs typeface="Calibri (MS) Bold"/>
                  <a:sym typeface="Calibri (MS) Bold"/>
                </a:rPr>
                <a:t>Materials: Situation cards, flipchart paper, markers</a:t>
              </a:r>
            </a:p>
            <a:p>
              <a:pPr algn="just">
                <a:lnSpc>
                  <a:spcPts val="4139"/>
                </a:lnSpc>
              </a:pPr>
              <a:r>
                <a:rPr lang="en-US" sz="2299" b="true">
                  <a:solidFill>
                    <a:srgbClr val="282121"/>
                  </a:solidFill>
                  <a:latin typeface="Calibri (MS) Bold"/>
                  <a:ea typeface="Calibri (MS) Bold"/>
                  <a:cs typeface="Calibri (MS) Bold"/>
                  <a:sym typeface="Calibri (MS) Bold"/>
                </a:rPr>
                <a:t>Steps:</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Hand out real-life scenario cards, such as:</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“Going to the doctor alone”</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“Choosing what to wear for an interview”</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“Deciding to attend a local political meeting”</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Each group discusses how to support a young person to make that choice—without making the decision for them.</a:t>
              </a:r>
            </a:p>
            <a:p>
              <a:pPr algn="just">
                <a:lnSpc>
                  <a:spcPts val="4139"/>
                </a:lnSpc>
              </a:pPr>
            </a:p>
          </p:txBody>
        </p:sp>
      </p:grpSp>
      <p:grpSp>
        <p:nvGrpSpPr>
          <p:cNvPr name="Group 11" id="11"/>
          <p:cNvGrpSpPr/>
          <p:nvPr/>
        </p:nvGrpSpPr>
        <p:grpSpPr>
          <a:xfrm rot="0">
            <a:off x="971550" y="467067"/>
            <a:ext cx="76944" cy="161583"/>
            <a:chOff x="0" y="0"/>
            <a:chExt cx="102592" cy="215444"/>
          </a:xfrm>
        </p:grpSpPr>
        <p:sp>
          <p:nvSpPr>
            <p:cNvPr name="Freeform 12" id="12"/>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13" id="13"/>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4" id="14"/>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455183"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770324" y="2120466"/>
            <a:ext cx="8675635" cy="784050"/>
            <a:chOff x="0" y="0"/>
            <a:chExt cx="11567513" cy="1045400"/>
          </a:xfrm>
        </p:grpSpPr>
        <p:sp>
          <p:nvSpPr>
            <p:cNvPr name="Freeform 6" id="6"/>
            <p:cNvSpPr/>
            <p:nvPr/>
          </p:nvSpPr>
          <p:spPr>
            <a:xfrm flipH="false" flipV="false" rot="0">
              <a:off x="0" y="0"/>
              <a:ext cx="11567513" cy="1045400"/>
            </a:xfrm>
            <a:custGeom>
              <a:avLst/>
              <a:gdLst/>
              <a:ahLst/>
              <a:cxnLst/>
              <a:rect r="r" b="b" t="t" l="l"/>
              <a:pathLst>
                <a:path h="1045400" w="11567513">
                  <a:moveTo>
                    <a:pt x="0" y="0"/>
                  </a:moveTo>
                  <a:lnTo>
                    <a:pt x="11567513" y="0"/>
                  </a:lnTo>
                  <a:lnTo>
                    <a:pt x="11567513" y="1045400"/>
                  </a:lnTo>
                  <a:lnTo>
                    <a:pt x="0" y="1045400"/>
                  </a:lnTo>
                  <a:close/>
                </a:path>
              </a:pathLst>
            </a:custGeom>
            <a:solidFill>
              <a:srgbClr val="000000">
                <a:alpha val="0"/>
              </a:srgbClr>
            </a:solidFill>
          </p:spPr>
        </p:sp>
        <p:sp>
          <p:nvSpPr>
            <p:cNvPr name="TextBox 7" id="7"/>
            <p:cNvSpPr txBox="true"/>
            <p:nvPr/>
          </p:nvSpPr>
          <p:spPr>
            <a:xfrm>
              <a:off x="0" y="-85725"/>
              <a:ext cx="11567513" cy="1131125"/>
            </a:xfrm>
            <a:prstGeom prst="rect">
              <a:avLst/>
            </a:prstGeom>
          </p:spPr>
          <p:txBody>
            <a:bodyPr anchor="t" rtlCol="false" tIns="0" lIns="0" bIns="0" rIns="0"/>
            <a:lstStyle/>
            <a:p>
              <a:pPr algn="l">
                <a:lnSpc>
                  <a:spcPts val="4709"/>
                </a:lnSpc>
              </a:pPr>
              <a:r>
                <a:rPr lang="en-US" b="true" sz="3924">
                  <a:solidFill>
                    <a:srgbClr val="2E2B29"/>
                  </a:solidFill>
                  <a:latin typeface="Calibri (MS) Bold"/>
                  <a:ea typeface="Calibri (MS) Bold"/>
                  <a:cs typeface="Calibri (MS) Bold"/>
                  <a:sym typeface="Calibri (MS) Bold"/>
                </a:rPr>
                <a:t>Activity 1 – “My Choices, My Voice”</a:t>
              </a:r>
            </a:p>
          </p:txBody>
        </p:sp>
      </p:grpSp>
      <p:grpSp>
        <p:nvGrpSpPr>
          <p:cNvPr name="Group 8" id="8"/>
          <p:cNvGrpSpPr/>
          <p:nvPr/>
        </p:nvGrpSpPr>
        <p:grpSpPr>
          <a:xfrm rot="0">
            <a:off x="770324" y="2737616"/>
            <a:ext cx="15763900" cy="4129129"/>
            <a:chOff x="0" y="0"/>
            <a:chExt cx="21018533" cy="5505505"/>
          </a:xfrm>
        </p:grpSpPr>
        <p:sp>
          <p:nvSpPr>
            <p:cNvPr name="Freeform 9" id="9"/>
            <p:cNvSpPr/>
            <p:nvPr/>
          </p:nvSpPr>
          <p:spPr>
            <a:xfrm flipH="false" flipV="false" rot="0">
              <a:off x="0" y="0"/>
              <a:ext cx="21018534" cy="5505505"/>
            </a:xfrm>
            <a:custGeom>
              <a:avLst/>
              <a:gdLst/>
              <a:ahLst/>
              <a:cxnLst/>
              <a:rect r="r" b="b" t="t" l="l"/>
              <a:pathLst>
                <a:path h="5505505" w="21018534">
                  <a:moveTo>
                    <a:pt x="0" y="0"/>
                  </a:moveTo>
                  <a:lnTo>
                    <a:pt x="21018534" y="0"/>
                  </a:lnTo>
                  <a:lnTo>
                    <a:pt x="21018534" y="5505505"/>
                  </a:lnTo>
                  <a:lnTo>
                    <a:pt x="0" y="5505505"/>
                  </a:lnTo>
                  <a:close/>
                </a:path>
              </a:pathLst>
            </a:custGeom>
            <a:solidFill>
              <a:srgbClr val="000000">
                <a:alpha val="0"/>
              </a:srgbClr>
            </a:solidFill>
          </p:spPr>
        </p:sp>
        <p:sp>
          <p:nvSpPr>
            <p:cNvPr name="TextBox 10" id="10"/>
            <p:cNvSpPr txBox="true"/>
            <p:nvPr/>
          </p:nvSpPr>
          <p:spPr>
            <a:xfrm>
              <a:off x="0" y="-180975"/>
              <a:ext cx="21018533" cy="5686480"/>
            </a:xfrm>
            <a:prstGeom prst="rect">
              <a:avLst/>
            </a:prstGeom>
          </p:spPr>
          <p:txBody>
            <a:bodyPr anchor="t" rtlCol="false" tIns="0" lIns="0" bIns="0" rIns="0"/>
            <a:lstStyle/>
            <a:p>
              <a:pPr algn="just">
                <a:lnSpc>
                  <a:spcPts val="4139"/>
                </a:lnSpc>
              </a:pP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Groups write down practical strategies, e.g.:</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Providing information in accessible formats</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Talking through options calmly</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Using visuals or symbols to support understanding</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Groups share their strategies with the others.</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Final reflection: What does it really mean to respect someone’s autonomy?</a:t>
              </a:r>
            </a:p>
            <a:p>
              <a:pPr algn="just">
                <a:lnSpc>
                  <a:spcPts val="4139"/>
                </a:lnSpc>
              </a:pPr>
            </a:p>
          </p:txBody>
        </p:sp>
      </p:grpSp>
      <p:grpSp>
        <p:nvGrpSpPr>
          <p:cNvPr name="Group 11" id="11"/>
          <p:cNvGrpSpPr/>
          <p:nvPr/>
        </p:nvGrpSpPr>
        <p:grpSpPr>
          <a:xfrm rot="0">
            <a:off x="971550" y="467067"/>
            <a:ext cx="76944" cy="161583"/>
            <a:chOff x="0" y="0"/>
            <a:chExt cx="102592" cy="215444"/>
          </a:xfrm>
        </p:grpSpPr>
        <p:sp>
          <p:nvSpPr>
            <p:cNvPr name="Freeform 12" id="12"/>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13" id="13"/>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4" id="14"/>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5" id="15"/>
          <p:cNvSpPr/>
          <p:nvPr/>
        </p:nvSpPr>
        <p:spPr>
          <a:xfrm flipH="false" flipV="false" rot="0">
            <a:off x="12015774" y="7714224"/>
            <a:ext cx="5916010" cy="2144554"/>
          </a:xfrm>
          <a:custGeom>
            <a:avLst/>
            <a:gdLst/>
            <a:ahLst/>
            <a:cxnLst/>
            <a:rect r="r" b="b" t="t" l="l"/>
            <a:pathLst>
              <a:path h="2144554" w="5916010">
                <a:moveTo>
                  <a:pt x="0" y="0"/>
                </a:moveTo>
                <a:lnTo>
                  <a:pt x="5916010" y="0"/>
                </a:lnTo>
                <a:lnTo>
                  <a:pt x="5916010" y="2144554"/>
                </a:lnTo>
                <a:lnTo>
                  <a:pt x="0" y="2144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770324"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971550" y="2223730"/>
            <a:ext cx="13028103" cy="1965150"/>
            <a:chOff x="0" y="0"/>
            <a:chExt cx="17370804" cy="2620200"/>
          </a:xfrm>
        </p:grpSpPr>
        <p:sp>
          <p:nvSpPr>
            <p:cNvPr name="Freeform 6" id="6"/>
            <p:cNvSpPr/>
            <p:nvPr/>
          </p:nvSpPr>
          <p:spPr>
            <a:xfrm flipH="false" flipV="false" rot="0">
              <a:off x="0" y="0"/>
              <a:ext cx="17370803" cy="2620200"/>
            </a:xfrm>
            <a:custGeom>
              <a:avLst/>
              <a:gdLst/>
              <a:ahLst/>
              <a:cxnLst/>
              <a:rect r="r" b="b" t="t" l="l"/>
              <a:pathLst>
                <a:path h="2620200" w="17370803">
                  <a:moveTo>
                    <a:pt x="0" y="0"/>
                  </a:moveTo>
                  <a:lnTo>
                    <a:pt x="17370803" y="0"/>
                  </a:lnTo>
                  <a:lnTo>
                    <a:pt x="17370803" y="2620200"/>
                  </a:lnTo>
                  <a:lnTo>
                    <a:pt x="0" y="2620200"/>
                  </a:lnTo>
                  <a:close/>
                </a:path>
              </a:pathLst>
            </a:custGeom>
            <a:solidFill>
              <a:srgbClr val="000000">
                <a:alpha val="0"/>
              </a:srgbClr>
            </a:solidFill>
          </p:spPr>
        </p:sp>
        <p:sp>
          <p:nvSpPr>
            <p:cNvPr name="TextBox 7" id="7"/>
            <p:cNvSpPr txBox="true"/>
            <p:nvPr/>
          </p:nvSpPr>
          <p:spPr>
            <a:xfrm>
              <a:off x="0" y="-85725"/>
              <a:ext cx="17370804" cy="2705925"/>
            </a:xfrm>
            <a:prstGeom prst="rect">
              <a:avLst/>
            </a:prstGeom>
          </p:spPr>
          <p:txBody>
            <a:bodyPr anchor="t" rtlCol="false" tIns="0" lIns="0" bIns="0" rIns="0"/>
            <a:lstStyle/>
            <a:p>
              <a:pPr algn="l">
                <a:lnSpc>
                  <a:spcPts val="4709"/>
                </a:lnSpc>
              </a:pPr>
              <a:r>
                <a:rPr lang="en-US" sz="3924" b="true">
                  <a:solidFill>
                    <a:srgbClr val="2E2B29"/>
                  </a:solidFill>
                  <a:latin typeface="Calibri (MS) Bold"/>
                  <a:ea typeface="Calibri (MS) Bold"/>
                  <a:cs typeface="Calibri (MS) Bold"/>
                  <a:sym typeface="Calibri (MS) Bold"/>
                </a:rPr>
                <a:t>Activity 2 – “Living Independently: The Daily Plan”</a:t>
              </a:r>
            </a:p>
            <a:p>
              <a:pPr algn="l">
                <a:lnSpc>
                  <a:spcPts val="4709"/>
                </a:lnSpc>
              </a:pPr>
            </a:p>
            <a:p>
              <a:pPr algn="l">
                <a:lnSpc>
                  <a:spcPts val="4709"/>
                </a:lnSpc>
              </a:pPr>
            </a:p>
          </p:txBody>
        </p:sp>
      </p:grpSp>
      <p:grpSp>
        <p:nvGrpSpPr>
          <p:cNvPr name="Group 8" id="8"/>
          <p:cNvGrpSpPr/>
          <p:nvPr/>
        </p:nvGrpSpPr>
        <p:grpSpPr>
          <a:xfrm rot="0">
            <a:off x="971550" y="2910275"/>
            <a:ext cx="16032048" cy="5700753"/>
            <a:chOff x="0" y="0"/>
            <a:chExt cx="21376064" cy="7601004"/>
          </a:xfrm>
        </p:grpSpPr>
        <p:sp>
          <p:nvSpPr>
            <p:cNvPr name="Freeform 9" id="9"/>
            <p:cNvSpPr/>
            <p:nvPr/>
          </p:nvSpPr>
          <p:spPr>
            <a:xfrm flipH="false" flipV="false" rot="0">
              <a:off x="0" y="0"/>
              <a:ext cx="21376064" cy="7601004"/>
            </a:xfrm>
            <a:custGeom>
              <a:avLst/>
              <a:gdLst/>
              <a:ahLst/>
              <a:cxnLst/>
              <a:rect r="r" b="b" t="t" l="l"/>
              <a:pathLst>
                <a:path h="7601004" w="21376064">
                  <a:moveTo>
                    <a:pt x="0" y="0"/>
                  </a:moveTo>
                  <a:lnTo>
                    <a:pt x="21376064" y="0"/>
                  </a:lnTo>
                  <a:lnTo>
                    <a:pt x="21376064" y="7601004"/>
                  </a:lnTo>
                  <a:lnTo>
                    <a:pt x="0" y="7601004"/>
                  </a:lnTo>
                  <a:close/>
                </a:path>
              </a:pathLst>
            </a:custGeom>
            <a:solidFill>
              <a:srgbClr val="000000">
                <a:alpha val="0"/>
              </a:srgbClr>
            </a:solidFill>
          </p:spPr>
        </p:sp>
        <p:sp>
          <p:nvSpPr>
            <p:cNvPr name="TextBox 10" id="10"/>
            <p:cNvSpPr txBox="true"/>
            <p:nvPr/>
          </p:nvSpPr>
          <p:spPr>
            <a:xfrm>
              <a:off x="0" y="-180975"/>
              <a:ext cx="21376064" cy="7781979"/>
            </a:xfrm>
            <a:prstGeom prst="rect">
              <a:avLst/>
            </a:prstGeom>
          </p:spPr>
          <p:txBody>
            <a:bodyPr anchor="t" rtlCol="false" tIns="0" lIns="0" bIns="0" rIns="0"/>
            <a:lstStyle/>
            <a:p>
              <a:pPr algn="just">
                <a:lnSpc>
                  <a:spcPts val="4140"/>
                </a:lnSpc>
              </a:pPr>
              <a:r>
                <a:rPr lang="en-US" sz="2300" b="true">
                  <a:solidFill>
                    <a:srgbClr val="000000"/>
                  </a:solidFill>
                  <a:latin typeface="Calibri (MS) Bold"/>
                  <a:ea typeface="Calibri (MS) Bold"/>
                  <a:cs typeface="Calibri (MS) Bold"/>
                  <a:sym typeface="Calibri (MS) Bold"/>
                </a:rPr>
                <a:t>Objective:</a:t>
              </a:r>
            </a:p>
            <a:p>
              <a:pPr algn="just">
                <a:lnSpc>
                  <a:spcPts val="4140"/>
                </a:lnSpc>
              </a:pPr>
              <a:r>
                <a:rPr lang="en-US" sz="2300" b="true">
                  <a:solidFill>
                    <a:srgbClr val="000000"/>
                  </a:solidFill>
                  <a:latin typeface="Calibri (MS) Bold"/>
                  <a:ea typeface="Calibri (MS) Bold"/>
                  <a:cs typeface="Calibri (MS) Bold"/>
                  <a:sym typeface="Calibri (MS) Bold"/>
                </a:rPr>
                <a:t> Encourage participants to build structured daily routines adapted to young people’s needs and strengths.</a:t>
              </a:r>
            </a:p>
            <a:p>
              <a:pPr algn="just">
                <a:lnSpc>
                  <a:spcPts val="4140"/>
                </a:lnSpc>
              </a:pPr>
              <a:r>
                <a:rPr lang="en-US" sz="2300" b="true">
                  <a:solidFill>
                    <a:srgbClr val="000000"/>
                  </a:solidFill>
                  <a:latin typeface="Calibri (MS) Bold"/>
                  <a:ea typeface="Calibri (MS) Bold"/>
                  <a:cs typeface="Calibri (MS) Bold"/>
                  <a:sym typeface="Calibri (MS) Bold"/>
                </a:rPr>
                <a:t>Duration: 40 minutes</a:t>
              </a:r>
            </a:p>
            <a:p>
              <a:pPr algn="just">
                <a:lnSpc>
                  <a:spcPts val="4140"/>
                </a:lnSpc>
              </a:pPr>
              <a:r>
                <a:rPr lang="en-US" sz="2300" b="true">
                  <a:solidFill>
                    <a:srgbClr val="000000"/>
                  </a:solidFill>
                  <a:latin typeface="Calibri (MS) Bold"/>
                  <a:ea typeface="Calibri (MS) Bold"/>
                  <a:cs typeface="Calibri (MS) Bold"/>
                  <a:sym typeface="Calibri (MS) Bold"/>
                </a:rPr>
                <a:t>Materials: Large schedule template, visual icons/stickers, pens</a:t>
              </a:r>
            </a:p>
            <a:p>
              <a:pPr algn="just">
                <a:lnSpc>
                  <a:spcPts val="4140"/>
                </a:lnSpc>
              </a:pPr>
              <a:r>
                <a:rPr lang="en-US" sz="2300" b="true">
                  <a:solidFill>
                    <a:srgbClr val="000000"/>
                  </a:solidFill>
                  <a:latin typeface="Calibri (MS) Bold"/>
                  <a:ea typeface="Calibri (MS) Bold"/>
                  <a:cs typeface="Calibri (MS) Bold"/>
                  <a:sym typeface="Calibri (MS) Bold"/>
                </a:rPr>
                <a:t>Steps:</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Show an example of a disorganized daily routine for a young person struggling with independence.</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Ask each group to build a visual, step-by-step daily plan that includes:</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Breaks and meals</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Social or leisure time</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Hygiene and self-care tasks</a:t>
              </a:r>
            </a:p>
            <a:p>
              <a:pPr algn="just">
                <a:lnSpc>
                  <a:spcPts val="4140"/>
                </a:lnSpc>
              </a:pPr>
            </a:p>
          </p:txBody>
        </p:sp>
      </p:grpSp>
      <p:grpSp>
        <p:nvGrpSpPr>
          <p:cNvPr name="Group 11" id="11"/>
          <p:cNvGrpSpPr/>
          <p:nvPr/>
        </p:nvGrpSpPr>
        <p:grpSpPr>
          <a:xfrm rot="0">
            <a:off x="971550" y="467067"/>
            <a:ext cx="76944" cy="161583"/>
            <a:chOff x="0" y="0"/>
            <a:chExt cx="102592" cy="215444"/>
          </a:xfrm>
        </p:grpSpPr>
        <p:sp>
          <p:nvSpPr>
            <p:cNvPr name="Freeform 12" id="12"/>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13" id="13"/>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4" id="14"/>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5" id="15"/>
          <p:cNvSpPr/>
          <p:nvPr/>
        </p:nvSpPr>
        <p:spPr>
          <a:xfrm flipH="false" flipV="false" rot="0">
            <a:off x="12153609" y="7714224"/>
            <a:ext cx="5916010" cy="2144554"/>
          </a:xfrm>
          <a:custGeom>
            <a:avLst/>
            <a:gdLst/>
            <a:ahLst/>
            <a:cxnLst/>
            <a:rect r="r" b="b" t="t" l="l"/>
            <a:pathLst>
              <a:path h="2144554" w="5916010">
                <a:moveTo>
                  <a:pt x="0" y="0"/>
                </a:moveTo>
                <a:lnTo>
                  <a:pt x="5916011" y="0"/>
                </a:lnTo>
                <a:lnTo>
                  <a:pt x="5916011" y="2144554"/>
                </a:lnTo>
                <a:lnTo>
                  <a:pt x="0" y="2144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770324"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971550" y="2223730"/>
            <a:ext cx="13028103" cy="1965150"/>
            <a:chOff x="0" y="0"/>
            <a:chExt cx="17370804" cy="2620200"/>
          </a:xfrm>
        </p:grpSpPr>
        <p:sp>
          <p:nvSpPr>
            <p:cNvPr name="Freeform 6" id="6"/>
            <p:cNvSpPr/>
            <p:nvPr/>
          </p:nvSpPr>
          <p:spPr>
            <a:xfrm flipH="false" flipV="false" rot="0">
              <a:off x="0" y="0"/>
              <a:ext cx="17370803" cy="2620200"/>
            </a:xfrm>
            <a:custGeom>
              <a:avLst/>
              <a:gdLst/>
              <a:ahLst/>
              <a:cxnLst/>
              <a:rect r="r" b="b" t="t" l="l"/>
              <a:pathLst>
                <a:path h="2620200" w="17370803">
                  <a:moveTo>
                    <a:pt x="0" y="0"/>
                  </a:moveTo>
                  <a:lnTo>
                    <a:pt x="17370803" y="0"/>
                  </a:lnTo>
                  <a:lnTo>
                    <a:pt x="17370803" y="2620200"/>
                  </a:lnTo>
                  <a:lnTo>
                    <a:pt x="0" y="2620200"/>
                  </a:lnTo>
                  <a:close/>
                </a:path>
              </a:pathLst>
            </a:custGeom>
            <a:solidFill>
              <a:srgbClr val="000000">
                <a:alpha val="0"/>
              </a:srgbClr>
            </a:solidFill>
          </p:spPr>
        </p:sp>
        <p:sp>
          <p:nvSpPr>
            <p:cNvPr name="TextBox 7" id="7"/>
            <p:cNvSpPr txBox="true"/>
            <p:nvPr/>
          </p:nvSpPr>
          <p:spPr>
            <a:xfrm>
              <a:off x="0" y="-85725"/>
              <a:ext cx="17370804" cy="2705925"/>
            </a:xfrm>
            <a:prstGeom prst="rect">
              <a:avLst/>
            </a:prstGeom>
          </p:spPr>
          <p:txBody>
            <a:bodyPr anchor="t" rtlCol="false" tIns="0" lIns="0" bIns="0" rIns="0"/>
            <a:lstStyle/>
            <a:p>
              <a:pPr algn="l">
                <a:lnSpc>
                  <a:spcPts val="4709"/>
                </a:lnSpc>
              </a:pPr>
              <a:r>
                <a:rPr lang="en-US" sz="3924" b="true">
                  <a:solidFill>
                    <a:srgbClr val="2E2B29"/>
                  </a:solidFill>
                  <a:latin typeface="Calibri (MS) Bold"/>
                  <a:ea typeface="Calibri (MS) Bold"/>
                  <a:cs typeface="Calibri (MS) Bold"/>
                  <a:sym typeface="Calibri (MS) Bold"/>
                </a:rPr>
                <a:t>Activity 2 – “Living Independently: The Daily Plan”</a:t>
              </a:r>
            </a:p>
            <a:p>
              <a:pPr algn="l">
                <a:lnSpc>
                  <a:spcPts val="4709"/>
                </a:lnSpc>
              </a:pPr>
            </a:p>
            <a:p>
              <a:pPr algn="l">
                <a:lnSpc>
                  <a:spcPts val="4709"/>
                </a:lnSpc>
              </a:pPr>
            </a:p>
          </p:txBody>
        </p:sp>
      </p:grpSp>
      <p:grpSp>
        <p:nvGrpSpPr>
          <p:cNvPr name="Group 8" id="8"/>
          <p:cNvGrpSpPr/>
          <p:nvPr/>
        </p:nvGrpSpPr>
        <p:grpSpPr>
          <a:xfrm rot="0">
            <a:off x="971550" y="467067"/>
            <a:ext cx="76944" cy="161583"/>
            <a:chOff x="0" y="0"/>
            <a:chExt cx="102592" cy="215444"/>
          </a:xfrm>
        </p:grpSpPr>
        <p:sp>
          <p:nvSpPr>
            <p:cNvPr name="Freeform 9" id="9"/>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10" id="10"/>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1" id="11"/>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2" id="12"/>
          <p:cNvSpPr/>
          <p:nvPr/>
        </p:nvSpPr>
        <p:spPr>
          <a:xfrm flipH="false" flipV="false" rot="0">
            <a:off x="12153609" y="7714224"/>
            <a:ext cx="5916010" cy="2144554"/>
          </a:xfrm>
          <a:custGeom>
            <a:avLst/>
            <a:gdLst/>
            <a:ahLst/>
            <a:cxnLst/>
            <a:rect r="r" b="b" t="t" l="l"/>
            <a:pathLst>
              <a:path h="2144554" w="5916010">
                <a:moveTo>
                  <a:pt x="0" y="0"/>
                </a:moveTo>
                <a:lnTo>
                  <a:pt x="5916011" y="0"/>
                </a:lnTo>
                <a:lnTo>
                  <a:pt x="5916011" y="2144554"/>
                </a:lnTo>
                <a:lnTo>
                  <a:pt x="0" y="2144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3" id="13"/>
          <p:cNvGrpSpPr/>
          <p:nvPr/>
        </p:nvGrpSpPr>
        <p:grpSpPr>
          <a:xfrm rot="0">
            <a:off x="971550" y="2555061"/>
            <a:ext cx="16032048" cy="5176878"/>
            <a:chOff x="0" y="0"/>
            <a:chExt cx="21376064" cy="6902504"/>
          </a:xfrm>
        </p:grpSpPr>
        <p:sp>
          <p:nvSpPr>
            <p:cNvPr name="Freeform 14" id="14"/>
            <p:cNvSpPr/>
            <p:nvPr/>
          </p:nvSpPr>
          <p:spPr>
            <a:xfrm flipH="false" flipV="false" rot="0">
              <a:off x="0" y="0"/>
              <a:ext cx="21376064" cy="6902504"/>
            </a:xfrm>
            <a:custGeom>
              <a:avLst/>
              <a:gdLst/>
              <a:ahLst/>
              <a:cxnLst/>
              <a:rect r="r" b="b" t="t" l="l"/>
              <a:pathLst>
                <a:path h="6902504" w="21376064">
                  <a:moveTo>
                    <a:pt x="0" y="0"/>
                  </a:moveTo>
                  <a:lnTo>
                    <a:pt x="21376064" y="0"/>
                  </a:lnTo>
                  <a:lnTo>
                    <a:pt x="21376064" y="6902504"/>
                  </a:lnTo>
                  <a:lnTo>
                    <a:pt x="0" y="6902504"/>
                  </a:lnTo>
                  <a:close/>
                </a:path>
              </a:pathLst>
            </a:custGeom>
            <a:solidFill>
              <a:srgbClr val="000000">
                <a:alpha val="0"/>
              </a:srgbClr>
            </a:solidFill>
          </p:spPr>
        </p:sp>
        <p:sp>
          <p:nvSpPr>
            <p:cNvPr name="TextBox 15" id="15"/>
            <p:cNvSpPr txBox="true"/>
            <p:nvPr/>
          </p:nvSpPr>
          <p:spPr>
            <a:xfrm>
              <a:off x="0" y="-180975"/>
              <a:ext cx="21376064" cy="7083479"/>
            </a:xfrm>
            <a:prstGeom prst="rect">
              <a:avLst/>
            </a:prstGeom>
          </p:spPr>
          <p:txBody>
            <a:bodyPr anchor="t" rtlCol="false" tIns="0" lIns="0" bIns="0" rIns="0"/>
            <a:lstStyle/>
            <a:p>
              <a:pPr algn="just">
                <a:lnSpc>
                  <a:spcPts val="4140"/>
                </a:lnSpc>
              </a:pP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Include support strategies such as:</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Alarms or visual reminders</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Quiet zones or sensory-friendly spaces</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Peer or family support</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Groups present their plans.</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Discuss:</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What challenges might young people face in following this routine?</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How can youth workers help?</a:t>
              </a:r>
            </a:p>
            <a:p>
              <a:pPr algn="just">
                <a:lnSpc>
                  <a:spcPts val="4140"/>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2162770" y="2874060"/>
            <a:ext cx="4523214" cy="433388"/>
            <a:chOff x="0" y="0"/>
            <a:chExt cx="6030952" cy="577850"/>
          </a:xfrm>
        </p:grpSpPr>
        <p:sp>
          <p:nvSpPr>
            <p:cNvPr name="Freeform 4" id="4"/>
            <p:cNvSpPr/>
            <p:nvPr/>
          </p:nvSpPr>
          <p:spPr>
            <a:xfrm flipH="false" flipV="false" rot="0">
              <a:off x="0" y="0"/>
              <a:ext cx="6030952" cy="577850"/>
            </a:xfrm>
            <a:custGeom>
              <a:avLst/>
              <a:gdLst/>
              <a:ahLst/>
              <a:cxnLst/>
              <a:rect r="r" b="b" t="t" l="l"/>
              <a:pathLst>
                <a:path h="577850" w="6030952">
                  <a:moveTo>
                    <a:pt x="0" y="0"/>
                  </a:moveTo>
                  <a:lnTo>
                    <a:pt x="6030952" y="0"/>
                  </a:lnTo>
                  <a:lnTo>
                    <a:pt x="6030952" y="577850"/>
                  </a:lnTo>
                  <a:lnTo>
                    <a:pt x="0" y="577850"/>
                  </a:lnTo>
                  <a:close/>
                </a:path>
              </a:pathLst>
            </a:custGeom>
            <a:solidFill>
              <a:srgbClr val="000000">
                <a:alpha val="0"/>
              </a:srgbClr>
            </a:solidFill>
          </p:spPr>
        </p:sp>
        <p:sp>
          <p:nvSpPr>
            <p:cNvPr name="TextBox 5" id="5"/>
            <p:cNvSpPr txBox="true"/>
            <p:nvPr/>
          </p:nvSpPr>
          <p:spPr>
            <a:xfrm>
              <a:off x="0" y="-161925"/>
              <a:ext cx="6030952" cy="739775"/>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Tip 3 - Tip 3 – Support Choice-Making</a:t>
              </a:r>
            </a:p>
          </p:txBody>
        </p:sp>
      </p:grpSp>
      <p:grpSp>
        <p:nvGrpSpPr>
          <p:cNvPr name="Group 6" id="6"/>
          <p:cNvGrpSpPr/>
          <p:nvPr/>
        </p:nvGrpSpPr>
        <p:grpSpPr>
          <a:xfrm rot="0">
            <a:off x="12162770" y="3627971"/>
            <a:ext cx="4997757" cy="1588897"/>
            <a:chOff x="0" y="0"/>
            <a:chExt cx="6663676" cy="2118529"/>
          </a:xfrm>
        </p:grpSpPr>
        <p:sp>
          <p:nvSpPr>
            <p:cNvPr name="Freeform 7" id="7"/>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a:solidFill>
              <a:srgbClr val="000000">
                <a:alpha val="0"/>
              </a:srgbClr>
            </a:solidFill>
          </p:spPr>
        </p:sp>
        <p:sp>
          <p:nvSpPr>
            <p:cNvPr name="TextBox 8" id="8"/>
            <p:cNvSpPr txBox="true"/>
            <p:nvPr/>
          </p:nvSpPr>
          <p:spPr>
            <a:xfrm>
              <a:off x="0" y="-123825"/>
              <a:ext cx="6663676" cy="2242354"/>
            </a:xfrm>
            <a:prstGeom prst="rect">
              <a:avLst/>
            </a:prstGeom>
          </p:spPr>
          <p:txBody>
            <a:bodyPr anchor="t" rtlCol="false" tIns="0" lIns="0" bIns="0" rIns="0"/>
            <a:lstStyle/>
            <a:p>
              <a:pPr algn="just">
                <a:lnSpc>
                  <a:spcPts val="2789"/>
                </a:lnSpc>
              </a:pPr>
              <a:r>
                <a:rPr lang="en-US" sz="1549">
                  <a:solidFill>
                    <a:srgbClr val="000000"/>
                  </a:solidFill>
                  <a:latin typeface="Calibri (MS)"/>
                  <a:ea typeface="Calibri (MS)"/>
                  <a:cs typeface="Calibri (MS)"/>
                  <a:sym typeface="Calibri (MS)"/>
                </a:rPr>
                <a:t>Encourage everyday decisions: what to wear, where to sit, whether to participate.</a:t>
              </a:r>
            </a:p>
            <a:p>
              <a:pPr algn="just">
                <a:lnSpc>
                  <a:spcPts val="2789"/>
                </a:lnSpc>
              </a:pPr>
              <a:r>
                <a:rPr lang="en-US" sz="1549">
                  <a:solidFill>
                    <a:srgbClr val="000000"/>
                  </a:solidFill>
                  <a:latin typeface="Calibri (MS)"/>
                  <a:ea typeface="Calibri (MS)"/>
                  <a:cs typeface="Calibri (MS)"/>
                  <a:sym typeface="Calibri (MS)"/>
                </a:rPr>
                <a:t>Decision-making builds confidence and independence.</a:t>
              </a:r>
            </a:p>
            <a:p>
              <a:pPr algn="just">
                <a:lnSpc>
                  <a:spcPts val="2789"/>
                </a:lnSpc>
              </a:pPr>
            </a:p>
          </p:txBody>
        </p:sp>
      </p:grpSp>
      <p:grpSp>
        <p:nvGrpSpPr>
          <p:cNvPr name="Group 9" id="9"/>
          <p:cNvGrpSpPr/>
          <p:nvPr/>
        </p:nvGrpSpPr>
        <p:grpSpPr>
          <a:xfrm rot="0">
            <a:off x="4696340" y="1152331"/>
            <a:ext cx="9728036" cy="1085366"/>
            <a:chOff x="0" y="0"/>
            <a:chExt cx="12970715" cy="1447155"/>
          </a:xfrm>
        </p:grpSpPr>
        <p:sp>
          <p:nvSpPr>
            <p:cNvPr name="Freeform 10" id="10"/>
            <p:cNvSpPr/>
            <p:nvPr/>
          </p:nvSpPr>
          <p:spPr>
            <a:xfrm flipH="false" flipV="false" rot="0">
              <a:off x="0" y="0"/>
              <a:ext cx="12970715" cy="1447155"/>
            </a:xfrm>
            <a:custGeom>
              <a:avLst/>
              <a:gdLst/>
              <a:ahLst/>
              <a:cxnLst/>
              <a:rect r="r" b="b" t="t" l="l"/>
              <a:pathLst>
                <a:path h="1447155" w="12970715">
                  <a:moveTo>
                    <a:pt x="0" y="0"/>
                  </a:moveTo>
                  <a:lnTo>
                    <a:pt x="12970715" y="0"/>
                  </a:lnTo>
                  <a:lnTo>
                    <a:pt x="12970715" y="1447155"/>
                  </a:lnTo>
                  <a:lnTo>
                    <a:pt x="0" y="1447155"/>
                  </a:lnTo>
                  <a:close/>
                </a:path>
              </a:pathLst>
            </a:custGeom>
            <a:solidFill>
              <a:srgbClr val="000000">
                <a:alpha val="0"/>
              </a:srgbClr>
            </a:solidFill>
          </p:spPr>
        </p:sp>
        <p:sp>
          <p:nvSpPr>
            <p:cNvPr name="TextBox 11" id="11"/>
            <p:cNvSpPr txBox="true"/>
            <p:nvPr/>
          </p:nvSpPr>
          <p:spPr>
            <a:xfrm>
              <a:off x="0" y="-114300"/>
              <a:ext cx="12970715" cy="1561455"/>
            </a:xfrm>
            <a:prstGeom prst="rect">
              <a:avLst/>
            </a:prstGeom>
          </p:spPr>
          <p:txBody>
            <a:bodyPr anchor="t" rtlCol="false" tIns="0" lIns="0" bIns="0" rIns="0"/>
            <a:lstStyle/>
            <a:p>
              <a:pPr algn="l">
                <a:lnSpc>
                  <a:spcPts val="6480"/>
                </a:lnSpc>
              </a:pPr>
              <a:r>
                <a:rPr lang="en-US" b="true" sz="5400">
                  <a:solidFill>
                    <a:srgbClr val="1E83DA"/>
                  </a:solidFill>
                  <a:latin typeface="Calibri (MS) Bold"/>
                  <a:ea typeface="Calibri (MS) Bold"/>
                  <a:cs typeface="Calibri (MS) Bold"/>
                  <a:sym typeface="Calibri (MS) Bold"/>
                </a:rPr>
                <a:t>Tips or Steps for Youth Workers</a:t>
              </a:r>
            </a:p>
          </p:txBody>
        </p:sp>
      </p:grpSp>
      <p:sp>
        <p:nvSpPr>
          <p:cNvPr name="AutoShape 12" id="12"/>
          <p:cNvSpPr/>
          <p:nvPr/>
        </p:nvSpPr>
        <p:spPr>
          <a:xfrm rot="23543">
            <a:off x="16208953" y="5874585"/>
            <a:ext cx="2086216" cy="0"/>
          </a:xfrm>
          <a:prstGeom prst="line">
            <a:avLst/>
          </a:prstGeom>
          <a:ln cap="rnd" w="19050">
            <a:solidFill>
              <a:srgbClr val="343434"/>
            </a:solidFill>
            <a:prstDash val="solid"/>
            <a:headEnd type="none" len="sm" w="sm"/>
            <a:tailEnd type="none" len="sm" w="sm"/>
          </a:ln>
        </p:spPr>
      </p:sp>
      <p:grpSp>
        <p:nvGrpSpPr>
          <p:cNvPr name="Group 13" id="13"/>
          <p:cNvGrpSpPr/>
          <p:nvPr/>
        </p:nvGrpSpPr>
        <p:grpSpPr>
          <a:xfrm rot="0">
            <a:off x="12322011" y="6443633"/>
            <a:ext cx="4523214" cy="433388"/>
            <a:chOff x="0" y="0"/>
            <a:chExt cx="6030952" cy="577850"/>
          </a:xfrm>
        </p:grpSpPr>
        <p:sp>
          <p:nvSpPr>
            <p:cNvPr name="Freeform 14" id="14"/>
            <p:cNvSpPr/>
            <p:nvPr/>
          </p:nvSpPr>
          <p:spPr>
            <a:xfrm flipH="false" flipV="false" rot="0">
              <a:off x="0" y="0"/>
              <a:ext cx="6030952" cy="577850"/>
            </a:xfrm>
            <a:custGeom>
              <a:avLst/>
              <a:gdLst/>
              <a:ahLst/>
              <a:cxnLst/>
              <a:rect r="r" b="b" t="t" l="l"/>
              <a:pathLst>
                <a:path h="577850" w="6030952">
                  <a:moveTo>
                    <a:pt x="0" y="0"/>
                  </a:moveTo>
                  <a:lnTo>
                    <a:pt x="6030952" y="0"/>
                  </a:lnTo>
                  <a:lnTo>
                    <a:pt x="6030952" y="577850"/>
                  </a:lnTo>
                  <a:lnTo>
                    <a:pt x="0" y="577850"/>
                  </a:lnTo>
                  <a:close/>
                </a:path>
              </a:pathLst>
            </a:custGeom>
            <a:solidFill>
              <a:srgbClr val="000000">
                <a:alpha val="0"/>
              </a:srgbClr>
            </a:solidFill>
          </p:spPr>
        </p:sp>
        <p:sp>
          <p:nvSpPr>
            <p:cNvPr name="TextBox 15" id="15"/>
            <p:cNvSpPr txBox="true"/>
            <p:nvPr/>
          </p:nvSpPr>
          <p:spPr>
            <a:xfrm>
              <a:off x="0" y="-161925"/>
              <a:ext cx="6030952" cy="739775"/>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Tip 4 - Respect Boundaries</a:t>
              </a:r>
            </a:p>
          </p:txBody>
        </p:sp>
      </p:grpSp>
      <p:grpSp>
        <p:nvGrpSpPr>
          <p:cNvPr name="Group 16" id="16"/>
          <p:cNvGrpSpPr/>
          <p:nvPr/>
        </p:nvGrpSpPr>
        <p:grpSpPr>
          <a:xfrm rot="0">
            <a:off x="12322011" y="7116102"/>
            <a:ext cx="4997757" cy="1588897"/>
            <a:chOff x="0" y="0"/>
            <a:chExt cx="6663676" cy="2118529"/>
          </a:xfrm>
        </p:grpSpPr>
        <p:sp>
          <p:nvSpPr>
            <p:cNvPr name="Freeform 17" id="17"/>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a:solidFill>
              <a:srgbClr val="000000">
                <a:alpha val="0"/>
              </a:srgbClr>
            </a:solidFill>
          </p:spPr>
        </p:sp>
        <p:sp>
          <p:nvSpPr>
            <p:cNvPr name="TextBox 18" id="18"/>
            <p:cNvSpPr txBox="true"/>
            <p:nvPr/>
          </p:nvSpPr>
          <p:spPr>
            <a:xfrm>
              <a:off x="0" y="-123825"/>
              <a:ext cx="6663676" cy="2242354"/>
            </a:xfrm>
            <a:prstGeom prst="rect">
              <a:avLst/>
            </a:prstGeom>
          </p:spPr>
          <p:txBody>
            <a:bodyPr anchor="t" rtlCol="false" tIns="0" lIns="0" bIns="0" rIns="0"/>
            <a:lstStyle/>
            <a:p>
              <a:pPr algn="just">
                <a:lnSpc>
                  <a:spcPts val="2609"/>
                </a:lnSpc>
              </a:pPr>
              <a:r>
                <a:rPr lang="en-US" sz="1449">
                  <a:solidFill>
                    <a:srgbClr val="000000"/>
                  </a:solidFill>
                  <a:latin typeface="Calibri (MS)"/>
                  <a:ea typeface="Calibri (MS)"/>
                  <a:cs typeface="Calibri (MS)"/>
                  <a:sym typeface="Calibri (MS)"/>
                </a:rPr>
                <a:t>Teach that saying “no” is okay—and mean it when they do.</a:t>
              </a:r>
            </a:p>
            <a:p>
              <a:pPr algn="just">
                <a:lnSpc>
                  <a:spcPts val="2609"/>
                </a:lnSpc>
              </a:pPr>
              <a:r>
                <a:rPr lang="en-US" sz="1449">
                  <a:solidFill>
                    <a:srgbClr val="000000"/>
                  </a:solidFill>
                  <a:latin typeface="Calibri (MS)"/>
                  <a:ea typeface="Calibri (MS)"/>
                  <a:cs typeface="Calibri (MS)"/>
                  <a:sym typeface="Calibri (MS)"/>
                </a:rPr>
                <a:t>Autonomy includes the right to decline.</a:t>
              </a:r>
            </a:p>
            <a:p>
              <a:pPr algn="just">
                <a:lnSpc>
                  <a:spcPts val="2609"/>
                </a:lnSpc>
              </a:pPr>
            </a:p>
          </p:txBody>
        </p:sp>
      </p:grpSp>
      <p:grpSp>
        <p:nvGrpSpPr>
          <p:cNvPr name="Group 19" id="19"/>
          <p:cNvGrpSpPr/>
          <p:nvPr/>
        </p:nvGrpSpPr>
        <p:grpSpPr>
          <a:xfrm rot="0">
            <a:off x="803048" y="6190905"/>
            <a:ext cx="5161272" cy="433388"/>
            <a:chOff x="0" y="0"/>
            <a:chExt cx="6881696" cy="577850"/>
          </a:xfrm>
        </p:grpSpPr>
        <p:sp>
          <p:nvSpPr>
            <p:cNvPr name="Freeform 20" id="20"/>
            <p:cNvSpPr/>
            <p:nvPr/>
          </p:nvSpPr>
          <p:spPr>
            <a:xfrm flipH="false" flipV="false" rot="0">
              <a:off x="0" y="0"/>
              <a:ext cx="6881696" cy="577850"/>
            </a:xfrm>
            <a:custGeom>
              <a:avLst/>
              <a:gdLst/>
              <a:ahLst/>
              <a:cxnLst/>
              <a:rect r="r" b="b" t="t" l="l"/>
              <a:pathLst>
                <a:path h="577850" w="6881696">
                  <a:moveTo>
                    <a:pt x="0" y="0"/>
                  </a:moveTo>
                  <a:lnTo>
                    <a:pt x="6881696" y="0"/>
                  </a:lnTo>
                  <a:lnTo>
                    <a:pt x="6881696" y="577850"/>
                  </a:lnTo>
                  <a:lnTo>
                    <a:pt x="0" y="577850"/>
                  </a:lnTo>
                  <a:close/>
                </a:path>
              </a:pathLst>
            </a:custGeom>
            <a:solidFill>
              <a:srgbClr val="000000">
                <a:alpha val="0"/>
              </a:srgbClr>
            </a:solidFill>
          </p:spPr>
        </p:sp>
        <p:sp>
          <p:nvSpPr>
            <p:cNvPr name="TextBox 21" id="21"/>
            <p:cNvSpPr txBox="true"/>
            <p:nvPr/>
          </p:nvSpPr>
          <p:spPr>
            <a:xfrm>
              <a:off x="0" y="-161925"/>
              <a:ext cx="6881696" cy="739775"/>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Tip 2  - Break Down Tasks into Clear Steps</a:t>
              </a:r>
            </a:p>
          </p:txBody>
        </p:sp>
      </p:grpSp>
      <p:grpSp>
        <p:nvGrpSpPr>
          <p:cNvPr name="Group 22" id="22"/>
          <p:cNvGrpSpPr/>
          <p:nvPr/>
        </p:nvGrpSpPr>
        <p:grpSpPr>
          <a:xfrm rot="0">
            <a:off x="803048" y="6863374"/>
            <a:ext cx="4997757" cy="1588897"/>
            <a:chOff x="0" y="0"/>
            <a:chExt cx="6663676" cy="2118529"/>
          </a:xfrm>
        </p:grpSpPr>
        <p:sp>
          <p:nvSpPr>
            <p:cNvPr name="Freeform 23" id="23"/>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a:solidFill>
              <a:srgbClr val="000000">
                <a:alpha val="0"/>
              </a:srgbClr>
            </a:solidFill>
          </p:spPr>
        </p:sp>
        <p:sp>
          <p:nvSpPr>
            <p:cNvPr name="TextBox 24" id="24"/>
            <p:cNvSpPr txBox="true"/>
            <p:nvPr/>
          </p:nvSpPr>
          <p:spPr>
            <a:xfrm>
              <a:off x="0" y="-123825"/>
              <a:ext cx="6663676" cy="2242354"/>
            </a:xfrm>
            <a:prstGeom prst="rect">
              <a:avLst/>
            </a:prstGeom>
          </p:spPr>
          <p:txBody>
            <a:bodyPr anchor="t" rtlCol="false" tIns="0" lIns="0" bIns="0" rIns="0"/>
            <a:lstStyle/>
            <a:p>
              <a:pPr algn="just">
                <a:lnSpc>
                  <a:spcPts val="2609"/>
                </a:lnSpc>
              </a:pPr>
              <a:r>
                <a:rPr lang="en-US" sz="1449">
                  <a:solidFill>
                    <a:srgbClr val="000000"/>
                  </a:solidFill>
                  <a:latin typeface="Calibri (MS)"/>
                  <a:ea typeface="Calibri (MS)"/>
                  <a:cs typeface="Calibri (MS)"/>
                  <a:sym typeface="Calibri (MS)"/>
                </a:rPr>
                <a:t>Use visual aids and plain language to make complex tasks easier to understand.</a:t>
              </a:r>
            </a:p>
            <a:p>
              <a:pPr algn="just">
                <a:lnSpc>
                  <a:spcPts val="2609"/>
                </a:lnSpc>
              </a:pPr>
              <a:r>
                <a:rPr lang="en-US" sz="1449">
                  <a:solidFill>
                    <a:srgbClr val="000000"/>
                  </a:solidFill>
                  <a:latin typeface="Calibri (MS)"/>
                  <a:ea typeface="Calibri (MS)"/>
                  <a:cs typeface="Calibri (MS)"/>
                  <a:sym typeface="Calibri (MS)"/>
                </a:rPr>
                <a:t>Example: “Prepare lunch” becomes → “Wash hands → Choose sandwich → Use toaster.”</a:t>
              </a:r>
            </a:p>
            <a:p>
              <a:pPr algn="just">
                <a:lnSpc>
                  <a:spcPts val="2609"/>
                </a:lnSpc>
              </a:pPr>
            </a:p>
          </p:txBody>
        </p:sp>
      </p:grpSp>
      <p:grpSp>
        <p:nvGrpSpPr>
          <p:cNvPr name="Group 25" id="25"/>
          <p:cNvGrpSpPr/>
          <p:nvPr/>
        </p:nvGrpSpPr>
        <p:grpSpPr>
          <a:xfrm rot="0">
            <a:off x="745418" y="2859141"/>
            <a:ext cx="4523214" cy="433388"/>
            <a:chOff x="0" y="0"/>
            <a:chExt cx="6030952" cy="577850"/>
          </a:xfrm>
        </p:grpSpPr>
        <p:sp>
          <p:nvSpPr>
            <p:cNvPr name="Freeform 26" id="26"/>
            <p:cNvSpPr/>
            <p:nvPr/>
          </p:nvSpPr>
          <p:spPr>
            <a:xfrm flipH="false" flipV="false" rot="0">
              <a:off x="0" y="0"/>
              <a:ext cx="6030952" cy="577850"/>
            </a:xfrm>
            <a:custGeom>
              <a:avLst/>
              <a:gdLst/>
              <a:ahLst/>
              <a:cxnLst/>
              <a:rect r="r" b="b" t="t" l="l"/>
              <a:pathLst>
                <a:path h="577850" w="6030952">
                  <a:moveTo>
                    <a:pt x="0" y="0"/>
                  </a:moveTo>
                  <a:lnTo>
                    <a:pt x="6030952" y="0"/>
                  </a:lnTo>
                  <a:lnTo>
                    <a:pt x="6030952" y="577850"/>
                  </a:lnTo>
                  <a:lnTo>
                    <a:pt x="0" y="577850"/>
                  </a:lnTo>
                  <a:close/>
                </a:path>
              </a:pathLst>
            </a:custGeom>
            <a:solidFill>
              <a:srgbClr val="000000">
                <a:alpha val="0"/>
              </a:srgbClr>
            </a:solidFill>
          </p:spPr>
        </p:sp>
        <p:sp>
          <p:nvSpPr>
            <p:cNvPr name="TextBox 27" id="27"/>
            <p:cNvSpPr txBox="true"/>
            <p:nvPr/>
          </p:nvSpPr>
          <p:spPr>
            <a:xfrm>
              <a:off x="0" y="-161925"/>
              <a:ext cx="6030952" cy="739775"/>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Tip 1 - Start with Their Voice</a:t>
              </a:r>
            </a:p>
          </p:txBody>
        </p:sp>
      </p:grpSp>
      <p:grpSp>
        <p:nvGrpSpPr>
          <p:cNvPr name="Group 28" id="28"/>
          <p:cNvGrpSpPr/>
          <p:nvPr/>
        </p:nvGrpSpPr>
        <p:grpSpPr>
          <a:xfrm rot="0">
            <a:off x="745417" y="3531610"/>
            <a:ext cx="4997757" cy="1720429"/>
            <a:chOff x="0" y="0"/>
            <a:chExt cx="6663676" cy="2293905"/>
          </a:xfrm>
        </p:grpSpPr>
        <p:sp>
          <p:nvSpPr>
            <p:cNvPr name="Freeform 29" id="29"/>
            <p:cNvSpPr/>
            <p:nvPr/>
          </p:nvSpPr>
          <p:spPr>
            <a:xfrm flipH="false" flipV="false" rot="0">
              <a:off x="0" y="0"/>
              <a:ext cx="6663676" cy="2293906"/>
            </a:xfrm>
            <a:custGeom>
              <a:avLst/>
              <a:gdLst/>
              <a:ahLst/>
              <a:cxnLst/>
              <a:rect r="r" b="b" t="t" l="l"/>
              <a:pathLst>
                <a:path h="2293906" w="6663676">
                  <a:moveTo>
                    <a:pt x="0" y="0"/>
                  </a:moveTo>
                  <a:lnTo>
                    <a:pt x="6663676" y="0"/>
                  </a:lnTo>
                  <a:lnTo>
                    <a:pt x="6663676" y="2293906"/>
                  </a:lnTo>
                  <a:lnTo>
                    <a:pt x="0" y="2293906"/>
                  </a:lnTo>
                  <a:close/>
                </a:path>
              </a:pathLst>
            </a:custGeom>
            <a:solidFill>
              <a:srgbClr val="000000">
                <a:alpha val="0"/>
              </a:srgbClr>
            </a:solidFill>
          </p:spPr>
        </p:sp>
        <p:sp>
          <p:nvSpPr>
            <p:cNvPr name="TextBox 30" id="30"/>
            <p:cNvSpPr txBox="true"/>
            <p:nvPr/>
          </p:nvSpPr>
          <p:spPr>
            <a:xfrm>
              <a:off x="0" y="-123825"/>
              <a:ext cx="6663676" cy="2417730"/>
            </a:xfrm>
            <a:prstGeom prst="rect">
              <a:avLst/>
            </a:prstGeom>
          </p:spPr>
          <p:txBody>
            <a:bodyPr anchor="t" rtlCol="false" tIns="0" lIns="0" bIns="0" rIns="0"/>
            <a:lstStyle/>
            <a:p>
              <a:pPr algn="just">
                <a:lnSpc>
                  <a:spcPts val="2789"/>
                </a:lnSpc>
              </a:pPr>
              <a:r>
                <a:rPr lang="en-US" sz="1549">
                  <a:solidFill>
                    <a:srgbClr val="000000"/>
                  </a:solidFill>
                  <a:latin typeface="Calibri (MS)"/>
                  <a:ea typeface="Calibri (MS)"/>
                  <a:cs typeface="Calibri (MS)"/>
                  <a:sym typeface="Calibri (MS)"/>
                </a:rPr>
                <a:t>Always begin by asking the young person what they want. Support their goals and preferences, even if they differ from others' expectations.</a:t>
              </a:r>
            </a:p>
            <a:p>
              <a:pPr algn="just">
                <a:lnSpc>
                  <a:spcPts val="2789"/>
                </a:lnSpc>
              </a:pPr>
              <a:r>
                <a:rPr lang="en-US" sz="1549">
                  <a:solidFill>
                    <a:srgbClr val="000000"/>
                  </a:solidFill>
                  <a:latin typeface="Calibri (MS)"/>
                  <a:ea typeface="Calibri (MS)"/>
                  <a:cs typeface="Calibri (MS)"/>
                  <a:sym typeface="Calibri (MS)"/>
                </a:rPr>
                <a:t>Self-advocacy starts with being heard.</a:t>
              </a:r>
            </a:p>
            <a:p>
              <a:pPr algn="just">
                <a:lnSpc>
                  <a:spcPts val="2789"/>
                </a:lnSpc>
              </a:pPr>
            </a:p>
          </p:txBody>
        </p:sp>
      </p:grpSp>
      <p:grpSp>
        <p:nvGrpSpPr>
          <p:cNvPr name="Group 31" id="31"/>
          <p:cNvGrpSpPr/>
          <p:nvPr/>
        </p:nvGrpSpPr>
        <p:grpSpPr>
          <a:xfrm rot="0">
            <a:off x="6288170" y="3227411"/>
            <a:ext cx="5711661" cy="5300423"/>
            <a:chOff x="0" y="0"/>
            <a:chExt cx="7615548" cy="7067231"/>
          </a:xfrm>
        </p:grpSpPr>
        <p:sp>
          <p:nvSpPr>
            <p:cNvPr name="Freeform 32" id="32"/>
            <p:cNvSpPr/>
            <p:nvPr/>
          </p:nvSpPr>
          <p:spPr>
            <a:xfrm flipH="false" flipV="false" rot="0">
              <a:off x="12700" y="12700"/>
              <a:ext cx="7590155" cy="7041769"/>
            </a:xfrm>
            <a:custGeom>
              <a:avLst/>
              <a:gdLst/>
              <a:ahLst/>
              <a:cxnLst/>
              <a:rect r="r" b="b" t="t" l="l"/>
              <a:pathLst>
                <a:path h="7041769" w="7590155">
                  <a:moveTo>
                    <a:pt x="0" y="3520948"/>
                  </a:moveTo>
                  <a:cubicBezTo>
                    <a:pt x="0" y="1576324"/>
                    <a:pt x="1699133" y="0"/>
                    <a:pt x="3795014" y="0"/>
                  </a:cubicBezTo>
                  <a:cubicBezTo>
                    <a:pt x="5890895" y="0"/>
                    <a:pt x="7590155" y="1576324"/>
                    <a:pt x="7590155" y="3520948"/>
                  </a:cubicBezTo>
                  <a:cubicBezTo>
                    <a:pt x="7590155" y="5465572"/>
                    <a:pt x="5891022" y="7041769"/>
                    <a:pt x="3795014" y="7041769"/>
                  </a:cubicBezTo>
                  <a:cubicBezTo>
                    <a:pt x="1699006" y="7041769"/>
                    <a:pt x="0" y="5465445"/>
                    <a:pt x="0" y="3520948"/>
                  </a:cubicBezTo>
                  <a:close/>
                </a:path>
              </a:pathLst>
            </a:custGeom>
            <a:solidFill>
              <a:srgbClr val="ACD8FF"/>
            </a:solidFill>
          </p:spPr>
        </p:sp>
        <p:sp>
          <p:nvSpPr>
            <p:cNvPr name="Freeform 33" id="33"/>
            <p:cNvSpPr/>
            <p:nvPr/>
          </p:nvSpPr>
          <p:spPr>
            <a:xfrm flipH="false" flipV="false" rot="0">
              <a:off x="0" y="0"/>
              <a:ext cx="7615555" cy="7067296"/>
            </a:xfrm>
            <a:custGeom>
              <a:avLst/>
              <a:gdLst/>
              <a:ahLst/>
              <a:cxnLst/>
              <a:rect r="r" b="b" t="t" l="l"/>
              <a:pathLst>
                <a:path h="7067296" w="7615555">
                  <a:moveTo>
                    <a:pt x="0" y="3533648"/>
                  </a:moveTo>
                  <a:cubicBezTo>
                    <a:pt x="0" y="1581150"/>
                    <a:pt x="1705737" y="0"/>
                    <a:pt x="3807714" y="0"/>
                  </a:cubicBezTo>
                  <a:lnTo>
                    <a:pt x="3807714" y="12700"/>
                  </a:lnTo>
                  <a:lnTo>
                    <a:pt x="3807714" y="25400"/>
                  </a:lnTo>
                  <a:lnTo>
                    <a:pt x="3807714" y="12700"/>
                  </a:lnTo>
                  <a:lnTo>
                    <a:pt x="3807714" y="0"/>
                  </a:lnTo>
                  <a:cubicBezTo>
                    <a:pt x="5909818" y="0"/>
                    <a:pt x="7615555" y="1581150"/>
                    <a:pt x="7615555" y="3533648"/>
                  </a:cubicBezTo>
                  <a:lnTo>
                    <a:pt x="7602855" y="3533648"/>
                  </a:lnTo>
                  <a:lnTo>
                    <a:pt x="7615555" y="3533648"/>
                  </a:lnTo>
                  <a:cubicBezTo>
                    <a:pt x="7615555" y="5486146"/>
                    <a:pt x="5909818" y="7067296"/>
                    <a:pt x="3807841" y="7067296"/>
                  </a:cubicBezTo>
                  <a:lnTo>
                    <a:pt x="3807841" y="7054596"/>
                  </a:lnTo>
                  <a:lnTo>
                    <a:pt x="3807841" y="7067296"/>
                  </a:lnTo>
                  <a:cubicBezTo>
                    <a:pt x="1705737" y="7067169"/>
                    <a:pt x="0" y="5486019"/>
                    <a:pt x="0" y="3533648"/>
                  </a:cubicBezTo>
                  <a:lnTo>
                    <a:pt x="12700" y="3533648"/>
                  </a:lnTo>
                  <a:lnTo>
                    <a:pt x="25400" y="3533648"/>
                  </a:lnTo>
                  <a:lnTo>
                    <a:pt x="12700" y="3533648"/>
                  </a:lnTo>
                  <a:lnTo>
                    <a:pt x="0" y="3533648"/>
                  </a:lnTo>
                  <a:moveTo>
                    <a:pt x="25400" y="3533648"/>
                  </a:moveTo>
                  <a:cubicBezTo>
                    <a:pt x="25400" y="3540633"/>
                    <a:pt x="19685" y="3546348"/>
                    <a:pt x="12700" y="3546348"/>
                  </a:cubicBezTo>
                  <a:cubicBezTo>
                    <a:pt x="5715" y="3546348"/>
                    <a:pt x="0" y="3540633"/>
                    <a:pt x="0" y="3533648"/>
                  </a:cubicBezTo>
                  <a:cubicBezTo>
                    <a:pt x="0" y="3526663"/>
                    <a:pt x="5715" y="3520948"/>
                    <a:pt x="12700" y="3520948"/>
                  </a:cubicBezTo>
                  <a:cubicBezTo>
                    <a:pt x="19685" y="3520948"/>
                    <a:pt x="25400" y="3526663"/>
                    <a:pt x="25400" y="3533648"/>
                  </a:cubicBezTo>
                  <a:cubicBezTo>
                    <a:pt x="25400" y="5470271"/>
                    <a:pt x="1717929" y="7041769"/>
                    <a:pt x="3807714" y="7041769"/>
                  </a:cubicBezTo>
                  <a:cubicBezTo>
                    <a:pt x="5897499" y="7041769"/>
                    <a:pt x="7590155" y="5470271"/>
                    <a:pt x="7590155" y="3533648"/>
                  </a:cubicBezTo>
                  <a:cubicBezTo>
                    <a:pt x="7590155" y="1597025"/>
                    <a:pt x="5897626" y="25400"/>
                    <a:pt x="3807714" y="25400"/>
                  </a:cubicBezTo>
                  <a:cubicBezTo>
                    <a:pt x="3800729" y="25400"/>
                    <a:pt x="3795014" y="19685"/>
                    <a:pt x="3795014" y="12700"/>
                  </a:cubicBezTo>
                  <a:cubicBezTo>
                    <a:pt x="3795014" y="5715"/>
                    <a:pt x="3800729" y="0"/>
                    <a:pt x="3807714" y="0"/>
                  </a:cubicBezTo>
                  <a:cubicBezTo>
                    <a:pt x="3814699" y="0"/>
                    <a:pt x="3820414" y="5715"/>
                    <a:pt x="3820414" y="12700"/>
                  </a:cubicBezTo>
                  <a:cubicBezTo>
                    <a:pt x="3820414" y="19685"/>
                    <a:pt x="3814699" y="25400"/>
                    <a:pt x="3807714" y="25400"/>
                  </a:cubicBezTo>
                  <a:cubicBezTo>
                    <a:pt x="1717929" y="25400"/>
                    <a:pt x="25400" y="1597025"/>
                    <a:pt x="25400" y="3533648"/>
                  </a:cubicBezTo>
                  <a:close/>
                </a:path>
              </a:pathLst>
            </a:custGeom>
            <a:solidFill>
              <a:srgbClr val="ACD8FF"/>
            </a:solidFill>
          </p:spPr>
        </p:sp>
      </p:grpSp>
      <p:sp>
        <p:nvSpPr>
          <p:cNvPr name="Freeform 34" id="34"/>
          <p:cNvSpPr/>
          <p:nvPr/>
        </p:nvSpPr>
        <p:spPr>
          <a:xfrm flipH="false" flipV="false" rot="0">
            <a:off x="7234355" y="5024752"/>
            <a:ext cx="3819291" cy="1733003"/>
          </a:xfrm>
          <a:custGeom>
            <a:avLst/>
            <a:gdLst/>
            <a:ahLst/>
            <a:cxnLst/>
            <a:rect r="r" b="b" t="t" l="l"/>
            <a:pathLst>
              <a:path h="1733003" w="3819291">
                <a:moveTo>
                  <a:pt x="0" y="0"/>
                </a:moveTo>
                <a:lnTo>
                  <a:pt x="3819290" y="0"/>
                </a:lnTo>
                <a:lnTo>
                  <a:pt x="3819290" y="1733003"/>
                </a:lnTo>
                <a:lnTo>
                  <a:pt x="0" y="1733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311292" y="207263"/>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6"/>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4479055" y="933450"/>
            <a:ext cx="9329889" cy="3638550"/>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Which of the</a:t>
            </a:r>
            <a:r>
              <a:rPr lang="en-US" sz="6000" strike="noStrike" u="none">
                <a:solidFill>
                  <a:srgbClr val="282121"/>
                </a:solidFill>
                <a:latin typeface="Calibri (MS)"/>
                <a:ea typeface="Calibri (MS)"/>
                <a:cs typeface="Calibri (MS)"/>
                <a:sym typeface="Calibri (MS)"/>
              </a:rPr>
              <a:t> following best describes self-advocacy?</a:t>
            </a:r>
          </a:p>
          <a:p>
            <a:pPr algn="ctr" marL="0" indent="0" lvl="0">
              <a:lnSpc>
                <a:spcPts val="6900"/>
              </a:lnSpc>
            </a:pPr>
          </a:p>
          <a:p>
            <a:pPr algn="ctr" marL="0" indent="0" lvl="0">
              <a:lnSpc>
                <a:spcPts val="6900"/>
              </a:lnSpc>
            </a:pPr>
          </a:p>
        </p:txBody>
      </p:sp>
      <p:sp>
        <p:nvSpPr>
          <p:cNvPr name="Freeform 9" id="9"/>
          <p:cNvSpPr/>
          <p:nvPr/>
        </p:nvSpPr>
        <p:spPr>
          <a:xfrm flipH="false" flipV="false" rot="0">
            <a:off x="1048494"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48494" y="6208056"/>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584166"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584166" y="6266119"/>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0685638" y="3347785"/>
            <a:ext cx="5953324"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B. Giving young people all the decisions to make with no support</a:t>
            </a:r>
          </a:p>
        </p:txBody>
      </p:sp>
      <p:sp>
        <p:nvSpPr>
          <p:cNvPr name="TextBox 14" id="14"/>
          <p:cNvSpPr txBox="true"/>
          <p:nvPr/>
        </p:nvSpPr>
        <p:spPr>
          <a:xfrm rot="0">
            <a:off x="1272686" y="3347785"/>
            <a:ext cx="5707884"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A. Telling others what a young person wants on their behalf</a:t>
            </a:r>
          </a:p>
        </p:txBody>
      </p:sp>
      <p:sp>
        <p:nvSpPr>
          <p:cNvPr name="TextBox 15" id="15"/>
          <p:cNvSpPr txBox="true"/>
          <p:nvPr/>
        </p:nvSpPr>
        <p:spPr>
          <a:xfrm rot="0">
            <a:off x="10628369" y="6420025"/>
            <a:ext cx="6067862"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D. Avoiding decisions so no one feels pressured</a:t>
            </a:r>
          </a:p>
        </p:txBody>
      </p:sp>
      <p:sp>
        <p:nvSpPr>
          <p:cNvPr name="TextBox 16" id="16"/>
          <p:cNvSpPr txBox="true"/>
          <p:nvPr/>
        </p:nvSpPr>
        <p:spPr>
          <a:xfrm rot="0">
            <a:off x="1156611" y="6183406"/>
            <a:ext cx="5823958" cy="138112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C. Supporting young people to express their needs, make choices, and speak up for themselves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4479055" y="933450"/>
            <a:ext cx="9329889" cy="3638550"/>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Which of the</a:t>
            </a:r>
            <a:r>
              <a:rPr lang="en-US" sz="6000" strike="noStrike" u="none">
                <a:solidFill>
                  <a:srgbClr val="282121"/>
                </a:solidFill>
                <a:latin typeface="Calibri (MS)"/>
                <a:ea typeface="Calibri (MS)"/>
                <a:cs typeface="Calibri (MS)"/>
                <a:sym typeface="Calibri (MS)"/>
              </a:rPr>
              <a:t> following best describes self-advocacy?</a:t>
            </a:r>
          </a:p>
          <a:p>
            <a:pPr algn="ctr" marL="0" indent="0" lvl="0">
              <a:lnSpc>
                <a:spcPts val="6900"/>
              </a:lnSpc>
            </a:pPr>
          </a:p>
          <a:p>
            <a:pPr algn="ctr" marL="0" indent="0" lvl="0">
              <a:lnSpc>
                <a:spcPts val="6900"/>
              </a:lnSpc>
            </a:pPr>
          </a:p>
        </p:txBody>
      </p:sp>
      <p:sp>
        <p:nvSpPr>
          <p:cNvPr name="Freeform 9" id="9"/>
          <p:cNvSpPr/>
          <p:nvPr/>
        </p:nvSpPr>
        <p:spPr>
          <a:xfrm flipH="false" flipV="false" rot="0">
            <a:off x="1048494"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48494" y="6208056"/>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10584166"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584166" y="6266119"/>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true" rot="0">
            <a:off x="770324" y="6857262"/>
            <a:ext cx="1346758" cy="1723850"/>
          </a:xfrm>
          <a:custGeom>
            <a:avLst/>
            <a:gdLst/>
            <a:ahLst/>
            <a:cxnLst/>
            <a:rect r="r" b="b" t="t" l="l"/>
            <a:pathLst>
              <a:path h="1723850" w="1346758">
                <a:moveTo>
                  <a:pt x="0" y="1723850"/>
                </a:moveTo>
                <a:lnTo>
                  <a:pt x="1346757" y="1723850"/>
                </a:lnTo>
                <a:lnTo>
                  <a:pt x="1346757" y="0"/>
                </a:lnTo>
                <a:lnTo>
                  <a:pt x="0" y="0"/>
                </a:lnTo>
                <a:lnTo>
                  <a:pt x="0" y="172385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10685638" y="3347785"/>
            <a:ext cx="5953324"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B. Giving young people all the decisions to make with no support</a:t>
            </a:r>
          </a:p>
        </p:txBody>
      </p:sp>
      <p:sp>
        <p:nvSpPr>
          <p:cNvPr name="TextBox 15" id="15"/>
          <p:cNvSpPr txBox="true"/>
          <p:nvPr/>
        </p:nvSpPr>
        <p:spPr>
          <a:xfrm rot="0">
            <a:off x="1272686" y="3347785"/>
            <a:ext cx="5707884"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A. Telling others what a young person wants on their behalf</a:t>
            </a:r>
          </a:p>
        </p:txBody>
      </p:sp>
      <p:sp>
        <p:nvSpPr>
          <p:cNvPr name="TextBox 16" id="16"/>
          <p:cNvSpPr txBox="true"/>
          <p:nvPr/>
        </p:nvSpPr>
        <p:spPr>
          <a:xfrm rot="0">
            <a:off x="10628369" y="6420025"/>
            <a:ext cx="6067862"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D. Avoiding decisions so no one feels pressured</a:t>
            </a:r>
          </a:p>
        </p:txBody>
      </p:sp>
      <p:sp>
        <p:nvSpPr>
          <p:cNvPr name="TextBox 17" id="17"/>
          <p:cNvSpPr txBox="true"/>
          <p:nvPr/>
        </p:nvSpPr>
        <p:spPr>
          <a:xfrm rot="0">
            <a:off x="1156611" y="6183406"/>
            <a:ext cx="5823958" cy="138112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C. Supporting young people to express their needs, make choices, and speak up for themselves</a:t>
            </a:r>
          </a:p>
        </p:txBody>
      </p:sp>
      <p:sp>
        <p:nvSpPr>
          <p:cNvPr name="TextBox 18" id="18"/>
          <p:cNvSpPr txBox="true"/>
          <p:nvPr/>
        </p:nvSpPr>
        <p:spPr>
          <a:xfrm rot="0">
            <a:off x="2201428" y="7951141"/>
            <a:ext cx="7690320" cy="1069340"/>
          </a:xfrm>
          <a:prstGeom prst="rect">
            <a:avLst/>
          </a:prstGeom>
        </p:spPr>
        <p:txBody>
          <a:bodyPr anchor="t" rtlCol="false" tIns="0" lIns="0" bIns="0" rIns="0">
            <a:spAutoFit/>
          </a:bodyPr>
          <a:lstStyle/>
          <a:p>
            <a:pPr algn="ctr">
              <a:lnSpc>
                <a:spcPts val="3909"/>
              </a:lnSpc>
              <a:spcBef>
                <a:spcPct val="0"/>
              </a:spcBef>
            </a:pPr>
            <a:r>
              <a:rPr lang="en-US" b="true" sz="3399">
                <a:solidFill>
                  <a:srgbClr val="282121"/>
                </a:solidFill>
                <a:latin typeface="Calibri (MS) Bold"/>
                <a:ea typeface="Calibri (MS) Bold"/>
                <a:cs typeface="Calibri (MS) Bold"/>
                <a:sym typeface="Calibri (MS) Bold"/>
              </a:rPr>
              <a:t>Self-adv</a:t>
            </a:r>
            <a:r>
              <a:rPr lang="en-US" b="true" sz="3399">
                <a:solidFill>
                  <a:srgbClr val="282121"/>
                </a:solidFill>
                <a:latin typeface="Calibri (MS) Bold"/>
                <a:ea typeface="Calibri (MS) Bold"/>
                <a:cs typeface="Calibri (MS) Bold"/>
                <a:sym typeface="Calibri (MS) Bold"/>
              </a:rPr>
              <a:t>ocacy means supporting young people to speak and act for themselves.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4479055" y="933450"/>
            <a:ext cx="9329889" cy="2762250"/>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What is a good way to support independent living?</a:t>
            </a:r>
          </a:p>
          <a:p>
            <a:pPr algn="ctr" marL="0" indent="0" lvl="0">
              <a:lnSpc>
                <a:spcPts val="6900"/>
              </a:lnSpc>
            </a:pPr>
          </a:p>
        </p:txBody>
      </p:sp>
      <p:sp>
        <p:nvSpPr>
          <p:cNvPr name="Freeform 9" id="9"/>
          <p:cNvSpPr/>
          <p:nvPr/>
        </p:nvSpPr>
        <p:spPr>
          <a:xfrm flipH="false" flipV="false" rot="0">
            <a:off x="1048494"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48494" y="6208056"/>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584166"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584166" y="6266119"/>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028700" y="3315117"/>
            <a:ext cx="6156267" cy="94297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A. </a:t>
            </a:r>
            <a:r>
              <a:rPr lang="en-US" sz="3000">
                <a:solidFill>
                  <a:srgbClr val="282121"/>
                </a:solidFill>
                <a:latin typeface="Calibri (MS)"/>
                <a:ea typeface="Calibri (MS)"/>
                <a:cs typeface="Calibri (MS)"/>
                <a:sym typeface="Calibri (MS)"/>
              </a:rPr>
              <a:t>Do everything for them to avoid mistakes</a:t>
            </a:r>
          </a:p>
        </p:txBody>
      </p:sp>
      <p:sp>
        <p:nvSpPr>
          <p:cNvPr name="TextBox 14" id="14"/>
          <p:cNvSpPr txBox="true"/>
          <p:nvPr/>
        </p:nvSpPr>
        <p:spPr>
          <a:xfrm rot="0">
            <a:off x="10584166" y="3315117"/>
            <a:ext cx="6156267" cy="495300"/>
          </a:xfrm>
          <a:prstGeom prst="rect">
            <a:avLst/>
          </a:prstGeom>
        </p:spPr>
        <p:txBody>
          <a:bodyPr anchor="t" rtlCol="false" tIns="0" lIns="0" bIns="0" rIns="0">
            <a:spAutoFit/>
          </a:bodyPr>
          <a:lstStyle/>
          <a:p>
            <a:pPr algn="ctr">
              <a:lnSpc>
                <a:spcPts val="3449"/>
              </a:lnSpc>
              <a:spcBef>
                <a:spcPct val="0"/>
              </a:spcBef>
            </a:pPr>
            <a:r>
              <a:rPr lang="en-US" sz="2999">
                <a:solidFill>
                  <a:srgbClr val="282121"/>
                </a:solidFill>
                <a:latin typeface="Calibri (MS)"/>
                <a:ea typeface="Calibri (MS)"/>
                <a:cs typeface="Calibri (MS)"/>
                <a:sym typeface="Calibri (MS)"/>
              </a:rPr>
              <a:t>B. Give one big instruction at a time</a:t>
            </a:r>
          </a:p>
        </p:txBody>
      </p:sp>
      <p:sp>
        <p:nvSpPr>
          <p:cNvPr name="TextBox 15" id="15"/>
          <p:cNvSpPr txBox="true"/>
          <p:nvPr/>
        </p:nvSpPr>
        <p:spPr>
          <a:xfrm rot="0">
            <a:off x="1048494" y="6430144"/>
            <a:ext cx="6136473" cy="94297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C. Create a daily routine with them using visuals</a:t>
            </a:r>
          </a:p>
        </p:txBody>
      </p:sp>
      <p:sp>
        <p:nvSpPr>
          <p:cNvPr name="TextBox 16" id="16"/>
          <p:cNvSpPr txBox="true"/>
          <p:nvPr/>
        </p:nvSpPr>
        <p:spPr>
          <a:xfrm rot="0">
            <a:off x="10903082" y="6430144"/>
            <a:ext cx="4826794"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D. Only focus on political topics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16865" y="465584"/>
            <a:ext cx="12911505" cy="1423038"/>
          </a:xfrm>
          <a:prstGeom prst="rect">
            <a:avLst/>
          </a:prstGeom>
        </p:spPr>
        <p:txBody>
          <a:bodyPr anchor="t" rtlCol="false" tIns="0" lIns="0" bIns="0" rIns="0">
            <a:spAutoFit/>
          </a:bodyPr>
          <a:lstStyle/>
          <a:p>
            <a:pPr algn="ctr">
              <a:lnSpc>
                <a:spcPts val="9120"/>
              </a:lnSpc>
            </a:pPr>
            <a:r>
              <a:rPr lang="en-US" sz="9500" spc="-779">
                <a:solidFill>
                  <a:srgbClr val="272665"/>
                </a:solidFill>
                <a:latin typeface="Calibri (MS)"/>
                <a:ea typeface="Calibri (MS)"/>
                <a:cs typeface="Calibri (MS)"/>
                <a:sym typeface="Calibri (MS)"/>
              </a:rPr>
              <a:t>Learning Outcomes</a:t>
            </a:r>
          </a:p>
        </p:txBody>
      </p:sp>
      <p:sp>
        <p:nvSpPr>
          <p:cNvPr name="TextBox 3" id="3"/>
          <p:cNvSpPr txBox="true"/>
          <p:nvPr/>
        </p:nvSpPr>
        <p:spPr>
          <a:xfrm rot="0">
            <a:off x="2225921" y="2131696"/>
            <a:ext cx="14893392" cy="1560394"/>
          </a:xfrm>
          <a:prstGeom prst="rect">
            <a:avLst/>
          </a:prstGeom>
        </p:spPr>
        <p:txBody>
          <a:bodyPr anchor="t" rtlCol="false" tIns="0" lIns="0" bIns="0" rIns="0">
            <a:spAutoFit/>
          </a:bodyPr>
          <a:lstStyle/>
          <a:p>
            <a:pPr algn="ctr">
              <a:lnSpc>
                <a:spcPts val="3840"/>
              </a:lnSpc>
            </a:pPr>
            <a:r>
              <a:rPr lang="en-US" sz="4000" spc="-328">
                <a:solidFill>
                  <a:srgbClr val="000000"/>
                </a:solidFill>
                <a:latin typeface="Calibri (MS)"/>
                <a:ea typeface="Calibri (MS)"/>
                <a:cs typeface="Calibri (MS)"/>
                <a:sym typeface="Calibri (MS)"/>
              </a:rPr>
              <a:t>After completing this module, you will have gained the following knowledge, skills and attitudes. </a:t>
            </a:r>
          </a:p>
          <a:p>
            <a:pPr algn="ctr">
              <a:lnSpc>
                <a:spcPts val="3840"/>
              </a:lnSpc>
            </a:pPr>
          </a:p>
        </p:txBody>
      </p:sp>
      <p:sp>
        <p:nvSpPr>
          <p:cNvPr name="TextBox 4" id="4"/>
          <p:cNvSpPr txBox="true"/>
          <p:nvPr/>
        </p:nvSpPr>
        <p:spPr>
          <a:xfrm rot="0">
            <a:off x="8041745" y="3524861"/>
            <a:ext cx="2119193" cy="1350645"/>
          </a:xfrm>
          <a:prstGeom prst="rect">
            <a:avLst/>
          </a:prstGeom>
        </p:spPr>
        <p:txBody>
          <a:bodyPr anchor="t" rtlCol="false" tIns="0" lIns="0" bIns="0" rIns="0">
            <a:spAutoFit/>
          </a:bodyPr>
          <a:lstStyle/>
          <a:p>
            <a:pPr algn="ctr">
              <a:lnSpc>
                <a:spcPts val="8640"/>
              </a:lnSpc>
            </a:pPr>
            <a:r>
              <a:rPr lang="en-US" sz="9000" spc="-738">
                <a:solidFill>
                  <a:srgbClr val="2B2B2B"/>
                </a:solidFill>
                <a:latin typeface="Calibri (MS)"/>
                <a:ea typeface="Calibri (MS)"/>
                <a:cs typeface="Calibri (MS)"/>
                <a:sym typeface="Calibri (MS)"/>
              </a:rPr>
              <a:t>L02.</a:t>
            </a:r>
          </a:p>
        </p:txBody>
      </p:sp>
      <p:sp>
        <p:nvSpPr>
          <p:cNvPr name="TextBox 5" id="5"/>
          <p:cNvSpPr txBox="true"/>
          <p:nvPr/>
        </p:nvSpPr>
        <p:spPr>
          <a:xfrm rot="0">
            <a:off x="11476609" y="3524861"/>
            <a:ext cx="2576736" cy="1350645"/>
          </a:xfrm>
          <a:prstGeom prst="rect">
            <a:avLst/>
          </a:prstGeom>
        </p:spPr>
        <p:txBody>
          <a:bodyPr anchor="t" rtlCol="false" tIns="0" lIns="0" bIns="0" rIns="0">
            <a:spAutoFit/>
          </a:bodyPr>
          <a:lstStyle/>
          <a:p>
            <a:pPr algn="ctr">
              <a:lnSpc>
                <a:spcPts val="8640"/>
              </a:lnSpc>
            </a:pPr>
            <a:r>
              <a:rPr lang="en-US" sz="9000" spc="-738">
                <a:solidFill>
                  <a:srgbClr val="2B2B2B"/>
                </a:solidFill>
                <a:latin typeface="Calibri (MS)"/>
                <a:ea typeface="Calibri (MS)"/>
                <a:cs typeface="Calibri (MS)"/>
                <a:sym typeface="Calibri (MS)"/>
              </a:rPr>
              <a:t>L03.</a:t>
            </a:r>
          </a:p>
        </p:txBody>
      </p:sp>
      <p:sp>
        <p:nvSpPr>
          <p:cNvPr name="Freeform 6" id="6"/>
          <p:cNvSpPr/>
          <p:nvPr/>
        </p:nvSpPr>
        <p:spPr>
          <a:xfrm flipH="false" flipV="false" rot="0">
            <a:off x="335785" y="22251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2"/>
            <a:stretch>
              <a:fillRect l="0" t="0" r="0" b="0"/>
            </a:stretch>
          </a:blipFill>
        </p:spPr>
      </p:sp>
      <p:grpSp>
        <p:nvGrpSpPr>
          <p:cNvPr name="Group 7" id="7"/>
          <p:cNvGrpSpPr/>
          <p:nvPr/>
        </p:nvGrpSpPr>
        <p:grpSpPr>
          <a:xfrm rot="0">
            <a:off x="4087085" y="3500507"/>
            <a:ext cx="2701239" cy="4395302"/>
            <a:chOff x="0" y="0"/>
            <a:chExt cx="700644" cy="1140048"/>
          </a:xfrm>
        </p:grpSpPr>
        <p:sp>
          <p:nvSpPr>
            <p:cNvPr name="Freeform 8" id="8"/>
            <p:cNvSpPr/>
            <p:nvPr/>
          </p:nvSpPr>
          <p:spPr>
            <a:xfrm flipH="false" flipV="false" rot="0">
              <a:off x="0" y="0"/>
              <a:ext cx="700644" cy="1140048"/>
            </a:xfrm>
            <a:custGeom>
              <a:avLst/>
              <a:gdLst/>
              <a:ahLst/>
              <a:cxnLst/>
              <a:rect r="r" b="b" t="t" l="l"/>
              <a:pathLst>
                <a:path h="1140048" w="700644">
                  <a:moveTo>
                    <a:pt x="51589" y="0"/>
                  </a:moveTo>
                  <a:lnTo>
                    <a:pt x="649055" y="0"/>
                  </a:lnTo>
                  <a:cubicBezTo>
                    <a:pt x="677547" y="0"/>
                    <a:pt x="700644" y="23097"/>
                    <a:pt x="700644" y="51589"/>
                  </a:cubicBezTo>
                  <a:lnTo>
                    <a:pt x="700644" y="1088459"/>
                  </a:lnTo>
                  <a:cubicBezTo>
                    <a:pt x="700644" y="1102141"/>
                    <a:pt x="695209" y="1115263"/>
                    <a:pt x="685534" y="1124938"/>
                  </a:cubicBezTo>
                  <a:cubicBezTo>
                    <a:pt x="675859" y="1134613"/>
                    <a:pt x="662737" y="1140048"/>
                    <a:pt x="649055" y="1140048"/>
                  </a:cubicBezTo>
                  <a:lnTo>
                    <a:pt x="51589" y="1140048"/>
                  </a:lnTo>
                  <a:cubicBezTo>
                    <a:pt x="23097" y="1140048"/>
                    <a:pt x="0" y="1116951"/>
                    <a:pt x="0" y="1088459"/>
                  </a:cubicBezTo>
                  <a:lnTo>
                    <a:pt x="0" y="51589"/>
                  </a:lnTo>
                  <a:cubicBezTo>
                    <a:pt x="0" y="23097"/>
                    <a:pt x="23097" y="0"/>
                    <a:pt x="51589" y="0"/>
                  </a:cubicBezTo>
                  <a:close/>
                </a:path>
              </a:pathLst>
            </a:custGeom>
            <a:solidFill>
              <a:srgbClr val="000000">
                <a:alpha val="0"/>
              </a:srgbClr>
            </a:solidFill>
            <a:ln w="57150" cap="sq">
              <a:solidFill>
                <a:srgbClr val="49B381"/>
              </a:solidFill>
              <a:prstDash val="solid"/>
              <a:miter/>
            </a:ln>
          </p:spPr>
        </p:sp>
        <p:sp>
          <p:nvSpPr>
            <p:cNvPr name="TextBox 9" id="9"/>
            <p:cNvSpPr txBox="true"/>
            <p:nvPr/>
          </p:nvSpPr>
          <p:spPr>
            <a:xfrm>
              <a:off x="0" y="47625"/>
              <a:ext cx="700644" cy="1092423"/>
            </a:xfrm>
            <a:prstGeom prst="rect">
              <a:avLst/>
            </a:prstGeom>
          </p:spPr>
          <p:txBody>
            <a:bodyPr anchor="ctr" rtlCol="false" tIns="50800" lIns="50800" bIns="50800" rIns="50800"/>
            <a:lstStyle/>
            <a:p>
              <a:pPr algn="ctr">
                <a:lnSpc>
                  <a:spcPts val="1925"/>
                </a:lnSpc>
              </a:pPr>
            </a:p>
            <a:p>
              <a:pPr algn="ctr">
                <a:lnSpc>
                  <a:spcPts val="1925"/>
                </a:lnSpc>
              </a:pPr>
            </a:p>
            <a:p>
              <a:pPr algn="ctr">
                <a:lnSpc>
                  <a:spcPts val="1925"/>
                </a:lnSpc>
              </a:pPr>
            </a:p>
            <a:p>
              <a:pPr algn="ctr">
                <a:lnSpc>
                  <a:spcPts val="1925"/>
                </a:lnSpc>
              </a:pPr>
            </a:p>
            <a:p>
              <a:pPr algn="ctr">
                <a:lnSpc>
                  <a:spcPts val="1925"/>
                </a:lnSpc>
              </a:pPr>
            </a:p>
            <a:p>
              <a:pPr algn="ctr">
                <a:lnSpc>
                  <a:spcPts val="1925"/>
                </a:lnSpc>
              </a:pPr>
            </a:p>
            <a:p>
              <a:pPr algn="ctr">
                <a:lnSpc>
                  <a:spcPts val="1925"/>
                </a:lnSpc>
              </a:pPr>
            </a:p>
            <a:p>
              <a:pPr algn="ctr">
                <a:lnSpc>
                  <a:spcPts val="1925"/>
                </a:lnSpc>
              </a:pPr>
              <a:r>
                <a:rPr lang="en-US" sz="2500" spc="-205">
                  <a:solidFill>
                    <a:srgbClr val="000000"/>
                  </a:solidFill>
                  <a:latin typeface="Calibri (MS)"/>
                  <a:ea typeface="Calibri (MS)"/>
                  <a:cs typeface="Calibri (MS)"/>
                  <a:sym typeface="Calibri (MS)"/>
                </a:rPr>
                <a:t>Understand the core concepts of self-advocacy and independent living for youth with intellectual and psychosocial disabilities.</a:t>
              </a:r>
            </a:p>
          </p:txBody>
        </p:sp>
      </p:grpSp>
      <p:grpSp>
        <p:nvGrpSpPr>
          <p:cNvPr name="Group 10" id="10"/>
          <p:cNvGrpSpPr/>
          <p:nvPr/>
        </p:nvGrpSpPr>
        <p:grpSpPr>
          <a:xfrm rot="0">
            <a:off x="7793381" y="3500507"/>
            <a:ext cx="2701239" cy="4395302"/>
            <a:chOff x="0" y="0"/>
            <a:chExt cx="700644" cy="1140048"/>
          </a:xfrm>
        </p:grpSpPr>
        <p:sp>
          <p:nvSpPr>
            <p:cNvPr name="Freeform 11" id="11"/>
            <p:cNvSpPr/>
            <p:nvPr/>
          </p:nvSpPr>
          <p:spPr>
            <a:xfrm flipH="false" flipV="false" rot="0">
              <a:off x="0" y="0"/>
              <a:ext cx="700644" cy="1140048"/>
            </a:xfrm>
            <a:custGeom>
              <a:avLst/>
              <a:gdLst/>
              <a:ahLst/>
              <a:cxnLst/>
              <a:rect r="r" b="b" t="t" l="l"/>
              <a:pathLst>
                <a:path h="1140048" w="700644">
                  <a:moveTo>
                    <a:pt x="51589" y="0"/>
                  </a:moveTo>
                  <a:lnTo>
                    <a:pt x="649055" y="0"/>
                  </a:lnTo>
                  <a:cubicBezTo>
                    <a:pt x="677547" y="0"/>
                    <a:pt x="700644" y="23097"/>
                    <a:pt x="700644" y="51589"/>
                  </a:cubicBezTo>
                  <a:lnTo>
                    <a:pt x="700644" y="1088459"/>
                  </a:lnTo>
                  <a:cubicBezTo>
                    <a:pt x="700644" y="1102141"/>
                    <a:pt x="695209" y="1115263"/>
                    <a:pt x="685534" y="1124938"/>
                  </a:cubicBezTo>
                  <a:cubicBezTo>
                    <a:pt x="675859" y="1134613"/>
                    <a:pt x="662737" y="1140048"/>
                    <a:pt x="649055" y="1140048"/>
                  </a:cubicBezTo>
                  <a:lnTo>
                    <a:pt x="51589" y="1140048"/>
                  </a:lnTo>
                  <a:cubicBezTo>
                    <a:pt x="23097" y="1140048"/>
                    <a:pt x="0" y="1116951"/>
                    <a:pt x="0" y="1088459"/>
                  </a:cubicBezTo>
                  <a:lnTo>
                    <a:pt x="0" y="51589"/>
                  </a:lnTo>
                  <a:cubicBezTo>
                    <a:pt x="0" y="23097"/>
                    <a:pt x="23097" y="0"/>
                    <a:pt x="51589" y="0"/>
                  </a:cubicBezTo>
                  <a:close/>
                </a:path>
              </a:pathLst>
            </a:custGeom>
            <a:solidFill>
              <a:srgbClr val="000000">
                <a:alpha val="0"/>
              </a:srgbClr>
            </a:solidFill>
            <a:ln w="57150" cap="sq">
              <a:solidFill>
                <a:srgbClr val="49B381"/>
              </a:solidFill>
              <a:prstDash val="solid"/>
              <a:miter/>
            </a:ln>
          </p:spPr>
        </p:sp>
        <p:sp>
          <p:nvSpPr>
            <p:cNvPr name="TextBox 12" id="12"/>
            <p:cNvSpPr txBox="true"/>
            <p:nvPr/>
          </p:nvSpPr>
          <p:spPr>
            <a:xfrm>
              <a:off x="0" y="47625"/>
              <a:ext cx="700644" cy="1092423"/>
            </a:xfrm>
            <a:prstGeom prst="rect">
              <a:avLst/>
            </a:prstGeom>
          </p:spPr>
          <p:txBody>
            <a:bodyPr anchor="ctr" rtlCol="false" tIns="50800" lIns="50800" bIns="50800" rIns="50800"/>
            <a:lstStyle/>
            <a:p>
              <a:pPr algn="ctr">
                <a:lnSpc>
                  <a:spcPts val="1925"/>
                </a:lnSpc>
              </a:pPr>
            </a:p>
            <a:p>
              <a:pPr algn="ctr">
                <a:lnSpc>
                  <a:spcPts val="1925"/>
                </a:lnSpc>
              </a:pPr>
            </a:p>
            <a:p>
              <a:pPr algn="ctr">
                <a:lnSpc>
                  <a:spcPts val="1925"/>
                </a:lnSpc>
              </a:pPr>
            </a:p>
            <a:p>
              <a:pPr algn="ctr">
                <a:lnSpc>
                  <a:spcPts val="1925"/>
                </a:lnSpc>
              </a:pPr>
            </a:p>
            <a:p>
              <a:pPr algn="ctr">
                <a:lnSpc>
                  <a:spcPts val="1925"/>
                </a:lnSpc>
              </a:pPr>
            </a:p>
            <a:p>
              <a:pPr algn="ctr">
                <a:lnSpc>
                  <a:spcPts val="1925"/>
                </a:lnSpc>
              </a:pPr>
            </a:p>
            <a:p>
              <a:pPr algn="ctr">
                <a:lnSpc>
                  <a:spcPts val="1925"/>
                </a:lnSpc>
              </a:pPr>
              <a:r>
                <a:rPr lang="en-US" sz="2500" spc="-205">
                  <a:solidFill>
                    <a:srgbClr val="000000"/>
                  </a:solidFill>
                  <a:latin typeface="Calibri (MS)"/>
                  <a:ea typeface="Calibri (MS)"/>
                  <a:cs typeface="Calibri (MS)"/>
                  <a:sym typeface="Calibri (MS)"/>
                </a:rPr>
                <a:t>Learn practical methods to support youth in developing decision-making, communication, and life management skills.</a:t>
              </a:r>
            </a:p>
          </p:txBody>
        </p:sp>
      </p:grpSp>
      <p:grpSp>
        <p:nvGrpSpPr>
          <p:cNvPr name="Group 13" id="13"/>
          <p:cNvGrpSpPr/>
          <p:nvPr/>
        </p:nvGrpSpPr>
        <p:grpSpPr>
          <a:xfrm rot="0">
            <a:off x="11414358" y="3505811"/>
            <a:ext cx="2701239" cy="4395302"/>
            <a:chOff x="0" y="0"/>
            <a:chExt cx="700644" cy="1140048"/>
          </a:xfrm>
        </p:grpSpPr>
        <p:sp>
          <p:nvSpPr>
            <p:cNvPr name="Freeform 14" id="14"/>
            <p:cNvSpPr/>
            <p:nvPr/>
          </p:nvSpPr>
          <p:spPr>
            <a:xfrm flipH="false" flipV="false" rot="0">
              <a:off x="0" y="0"/>
              <a:ext cx="700644" cy="1140048"/>
            </a:xfrm>
            <a:custGeom>
              <a:avLst/>
              <a:gdLst/>
              <a:ahLst/>
              <a:cxnLst/>
              <a:rect r="r" b="b" t="t" l="l"/>
              <a:pathLst>
                <a:path h="1140048" w="700644">
                  <a:moveTo>
                    <a:pt x="51589" y="0"/>
                  </a:moveTo>
                  <a:lnTo>
                    <a:pt x="649055" y="0"/>
                  </a:lnTo>
                  <a:cubicBezTo>
                    <a:pt x="677547" y="0"/>
                    <a:pt x="700644" y="23097"/>
                    <a:pt x="700644" y="51589"/>
                  </a:cubicBezTo>
                  <a:lnTo>
                    <a:pt x="700644" y="1088459"/>
                  </a:lnTo>
                  <a:cubicBezTo>
                    <a:pt x="700644" y="1102141"/>
                    <a:pt x="695209" y="1115263"/>
                    <a:pt x="685534" y="1124938"/>
                  </a:cubicBezTo>
                  <a:cubicBezTo>
                    <a:pt x="675859" y="1134613"/>
                    <a:pt x="662737" y="1140048"/>
                    <a:pt x="649055" y="1140048"/>
                  </a:cubicBezTo>
                  <a:lnTo>
                    <a:pt x="51589" y="1140048"/>
                  </a:lnTo>
                  <a:cubicBezTo>
                    <a:pt x="23097" y="1140048"/>
                    <a:pt x="0" y="1116951"/>
                    <a:pt x="0" y="1088459"/>
                  </a:cubicBezTo>
                  <a:lnTo>
                    <a:pt x="0" y="51589"/>
                  </a:lnTo>
                  <a:cubicBezTo>
                    <a:pt x="0" y="23097"/>
                    <a:pt x="23097" y="0"/>
                    <a:pt x="51589" y="0"/>
                  </a:cubicBezTo>
                  <a:close/>
                </a:path>
              </a:pathLst>
            </a:custGeom>
            <a:solidFill>
              <a:srgbClr val="000000">
                <a:alpha val="0"/>
              </a:srgbClr>
            </a:solidFill>
            <a:ln w="57150" cap="sq">
              <a:solidFill>
                <a:srgbClr val="49B381"/>
              </a:solidFill>
              <a:prstDash val="solid"/>
              <a:miter/>
            </a:ln>
          </p:spPr>
        </p:sp>
        <p:sp>
          <p:nvSpPr>
            <p:cNvPr name="TextBox 15" id="15"/>
            <p:cNvSpPr txBox="true"/>
            <p:nvPr/>
          </p:nvSpPr>
          <p:spPr>
            <a:xfrm>
              <a:off x="0" y="47625"/>
              <a:ext cx="700644" cy="1092423"/>
            </a:xfrm>
            <a:prstGeom prst="rect">
              <a:avLst/>
            </a:prstGeom>
          </p:spPr>
          <p:txBody>
            <a:bodyPr anchor="ctr" rtlCol="false" tIns="50800" lIns="50800" bIns="50800" rIns="50800"/>
            <a:lstStyle/>
            <a:p>
              <a:pPr algn="ctr">
                <a:lnSpc>
                  <a:spcPts val="1925"/>
                </a:lnSpc>
              </a:pPr>
            </a:p>
            <a:p>
              <a:pPr algn="ctr">
                <a:lnSpc>
                  <a:spcPts val="1925"/>
                </a:lnSpc>
              </a:pPr>
            </a:p>
            <a:p>
              <a:pPr algn="ctr">
                <a:lnSpc>
                  <a:spcPts val="1925"/>
                </a:lnSpc>
              </a:pPr>
            </a:p>
            <a:p>
              <a:pPr algn="ctr">
                <a:lnSpc>
                  <a:spcPts val="1925"/>
                </a:lnSpc>
              </a:pPr>
            </a:p>
            <a:p>
              <a:pPr algn="ctr">
                <a:lnSpc>
                  <a:spcPts val="1925"/>
                </a:lnSpc>
              </a:pPr>
              <a:r>
                <a:rPr lang="en-US" sz="2500" spc="-205">
                  <a:solidFill>
                    <a:srgbClr val="000000"/>
                  </a:solidFill>
                  <a:latin typeface="Calibri (MS)"/>
                  <a:ea typeface="Calibri (MS)"/>
                  <a:cs typeface="Calibri (MS)"/>
                  <a:sym typeface="Calibri (MS)"/>
                </a:rPr>
                <a:t>Gain tools to foster autonomy, build confidence, and promote active participation in both personal and political life.</a:t>
              </a:r>
            </a:p>
          </p:txBody>
        </p:sp>
      </p:grpSp>
      <p:sp>
        <p:nvSpPr>
          <p:cNvPr name="TextBox 16" id="16"/>
          <p:cNvSpPr txBox="true"/>
          <p:nvPr/>
        </p:nvSpPr>
        <p:spPr>
          <a:xfrm rot="0">
            <a:off x="4149337" y="3519557"/>
            <a:ext cx="2576736" cy="1350645"/>
          </a:xfrm>
          <a:prstGeom prst="rect">
            <a:avLst/>
          </a:prstGeom>
        </p:spPr>
        <p:txBody>
          <a:bodyPr anchor="t" rtlCol="false" tIns="0" lIns="0" bIns="0" rIns="0">
            <a:spAutoFit/>
          </a:bodyPr>
          <a:lstStyle/>
          <a:p>
            <a:pPr algn="ctr">
              <a:lnSpc>
                <a:spcPts val="8640"/>
              </a:lnSpc>
            </a:pPr>
            <a:r>
              <a:rPr lang="en-US" sz="9000" spc="-738">
                <a:solidFill>
                  <a:srgbClr val="2B2B2B"/>
                </a:solidFill>
                <a:latin typeface="Calibri (MS)"/>
                <a:ea typeface="Calibri (MS)"/>
                <a:cs typeface="Calibri (MS)"/>
                <a:sym typeface="Calibri (MS)"/>
              </a:rPr>
              <a:t>L01.</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4479055" y="933450"/>
            <a:ext cx="9329889" cy="2762250"/>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What is a good way to support independent living?</a:t>
            </a:r>
          </a:p>
          <a:p>
            <a:pPr algn="ctr" marL="0" indent="0" lvl="0">
              <a:lnSpc>
                <a:spcPts val="6900"/>
              </a:lnSpc>
            </a:pPr>
          </a:p>
        </p:txBody>
      </p:sp>
      <p:sp>
        <p:nvSpPr>
          <p:cNvPr name="Freeform 9" id="9"/>
          <p:cNvSpPr/>
          <p:nvPr/>
        </p:nvSpPr>
        <p:spPr>
          <a:xfrm flipH="false" flipV="false" rot="0">
            <a:off x="1048494"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48494" y="6208056"/>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10584166"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584166" y="6266119"/>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028700" y="3315117"/>
            <a:ext cx="6156267" cy="94297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A. </a:t>
            </a:r>
            <a:r>
              <a:rPr lang="en-US" sz="3000">
                <a:solidFill>
                  <a:srgbClr val="282121"/>
                </a:solidFill>
                <a:latin typeface="Calibri (MS)"/>
                <a:ea typeface="Calibri (MS)"/>
                <a:cs typeface="Calibri (MS)"/>
                <a:sym typeface="Calibri (MS)"/>
              </a:rPr>
              <a:t>Do everything for them to avoid mistakes</a:t>
            </a:r>
          </a:p>
        </p:txBody>
      </p:sp>
      <p:sp>
        <p:nvSpPr>
          <p:cNvPr name="TextBox 14" id="14"/>
          <p:cNvSpPr txBox="true"/>
          <p:nvPr/>
        </p:nvSpPr>
        <p:spPr>
          <a:xfrm rot="0">
            <a:off x="10584166" y="3315117"/>
            <a:ext cx="6156267" cy="495300"/>
          </a:xfrm>
          <a:prstGeom prst="rect">
            <a:avLst/>
          </a:prstGeom>
        </p:spPr>
        <p:txBody>
          <a:bodyPr anchor="t" rtlCol="false" tIns="0" lIns="0" bIns="0" rIns="0">
            <a:spAutoFit/>
          </a:bodyPr>
          <a:lstStyle/>
          <a:p>
            <a:pPr algn="ctr">
              <a:lnSpc>
                <a:spcPts val="3449"/>
              </a:lnSpc>
              <a:spcBef>
                <a:spcPct val="0"/>
              </a:spcBef>
            </a:pPr>
            <a:r>
              <a:rPr lang="en-US" sz="2999">
                <a:solidFill>
                  <a:srgbClr val="282121"/>
                </a:solidFill>
                <a:latin typeface="Calibri (MS)"/>
                <a:ea typeface="Calibri (MS)"/>
                <a:cs typeface="Calibri (MS)"/>
                <a:sym typeface="Calibri (MS)"/>
              </a:rPr>
              <a:t>B. Give one big instruction at a time</a:t>
            </a:r>
          </a:p>
        </p:txBody>
      </p:sp>
      <p:sp>
        <p:nvSpPr>
          <p:cNvPr name="TextBox 15" id="15"/>
          <p:cNvSpPr txBox="true"/>
          <p:nvPr/>
        </p:nvSpPr>
        <p:spPr>
          <a:xfrm rot="0">
            <a:off x="1048494" y="6430144"/>
            <a:ext cx="6136473" cy="94297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C. Create a daily routine with them using visuals</a:t>
            </a:r>
          </a:p>
        </p:txBody>
      </p:sp>
      <p:sp>
        <p:nvSpPr>
          <p:cNvPr name="TextBox 16" id="16"/>
          <p:cNvSpPr txBox="true"/>
          <p:nvPr/>
        </p:nvSpPr>
        <p:spPr>
          <a:xfrm rot="0">
            <a:off x="10903082" y="6430144"/>
            <a:ext cx="4826794"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D. Only focus on political topics</a:t>
            </a:r>
          </a:p>
        </p:txBody>
      </p:sp>
      <p:sp>
        <p:nvSpPr>
          <p:cNvPr name="Freeform 17" id="17"/>
          <p:cNvSpPr/>
          <p:nvPr/>
        </p:nvSpPr>
        <p:spPr>
          <a:xfrm flipH="false" flipV="true" rot="0">
            <a:off x="770324" y="6857262"/>
            <a:ext cx="1346758" cy="1723850"/>
          </a:xfrm>
          <a:custGeom>
            <a:avLst/>
            <a:gdLst/>
            <a:ahLst/>
            <a:cxnLst/>
            <a:rect r="r" b="b" t="t" l="l"/>
            <a:pathLst>
              <a:path h="1723850" w="1346758">
                <a:moveTo>
                  <a:pt x="0" y="1723850"/>
                </a:moveTo>
                <a:lnTo>
                  <a:pt x="1346757" y="1723850"/>
                </a:lnTo>
                <a:lnTo>
                  <a:pt x="1346757" y="0"/>
                </a:lnTo>
                <a:lnTo>
                  <a:pt x="0" y="0"/>
                </a:lnTo>
                <a:lnTo>
                  <a:pt x="0" y="172385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2201428" y="7839844"/>
            <a:ext cx="5930312" cy="1069340"/>
          </a:xfrm>
          <a:prstGeom prst="rect">
            <a:avLst/>
          </a:prstGeom>
        </p:spPr>
        <p:txBody>
          <a:bodyPr anchor="t" rtlCol="false" tIns="0" lIns="0" bIns="0" rIns="0">
            <a:spAutoFit/>
          </a:bodyPr>
          <a:lstStyle/>
          <a:p>
            <a:pPr algn="ctr">
              <a:lnSpc>
                <a:spcPts val="3909"/>
              </a:lnSpc>
              <a:spcBef>
                <a:spcPct val="0"/>
              </a:spcBef>
            </a:pPr>
            <a:r>
              <a:rPr lang="en-US" b="true" sz="3399">
                <a:solidFill>
                  <a:srgbClr val="282121"/>
                </a:solidFill>
                <a:latin typeface="Calibri (MS) Bold"/>
                <a:ea typeface="Calibri (MS) Bold"/>
                <a:cs typeface="Calibri (MS) Bold"/>
                <a:sym typeface="Calibri (MS) Bold"/>
              </a:rPr>
              <a:t>Visual, structured routines help build life skills and reduce stress.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3317306" y="933450"/>
            <a:ext cx="10491638" cy="4514850"/>
          </a:xfrm>
          <a:prstGeom prst="rect">
            <a:avLst/>
          </a:prstGeom>
        </p:spPr>
        <p:txBody>
          <a:bodyPr anchor="t" rtlCol="false" tIns="0" lIns="0" bIns="0" rIns="0">
            <a:spAutoFit/>
          </a:bodyPr>
          <a:lstStyle/>
          <a:p>
            <a:pPr algn="ctr">
              <a:lnSpc>
                <a:spcPts val="6900"/>
              </a:lnSpc>
            </a:pPr>
            <a:r>
              <a:rPr lang="en-US" sz="6000">
                <a:solidFill>
                  <a:srgbClr val="282121"/>
                </a:solidFill>
                <a:latin typeface="Calibri (MS)"/>
                <a:ea typeface="Calibri (MS)"/>
                <a:cs typeface="Calibri (MS)"/>
                <a:sym typeface="Calibri (MS)"/>
              </a:rPr>
              <a:t>Why is it important to respect when a young person says “no”?</a:t>
            </a:r>
          </a:p>
          <a:p>
            <a:pPr algn="ctr">
              <a:lnSpc>
                <a:spcPts val="6900"/>
              </a:lnSpc>
            </a:pPr>
          </a:p>
          <a:p>
            <a:pPr algn="ctr" marL="0" indent="0" lvl="0">
              <a:lnSpc>
                <a:spcPts val="6900"/>
              </a:lnSpc>
            </a:pPr>
          </a:p>
          <a:p>
            <a:pPr algn="ctr" marL="0" indent="0" lvl="0">
              <a:lnSpc>
                <a:spcPts val="6900"/>
              </a:lnSpc>
            </a:pPr>
          </a:p>
        </p:txBody>
      </p:sp>
      <p:sp>
        <p:nvSpPr>
          <p:cNvPr name="Freeform 9" id="9"/>
          <p:cNvSpPr/>
          <p:nvPr/>
        </p:nvSpPr>
        <p:spPr>
          <a:xfrm flipH="false" flipV="false" rot="0">
            <a:off x="1048494"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48494" y="6208056"/>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584166"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584166" y="6266119"/>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379747" y="3534192"/>
            <a:ext cx="3420137"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A. To avoid arguments</a:t>
            </a:r>
          </a:p>
        </p:txBody>
      </p:sp>
      <p:sp>
        <p:nvSpPr>
          <p:cNvPr name="TextBox 14" id="14"/>
          <p:cNvSpPr txBox="true"/>
          <p:nvPr/>
        </p:nvSpPr>
        <p:spPr>
          <a:xfrm rot="0">
            <a:off x="10853728" y="3315117"/>
            <a:ext cx="5645458" cy="94297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B. To respect their right to set boundaries</a:t>
            </a:r>
          </a:p>
        </p:txBody>
      </p:sp>
      <p:sp>
        <p:nvSpPr>
          <p:cNvPr name="TextBox 15" id="15"/>
          <p:cNvSpPr txBox="true"/>
          <p:nvPr/>
        </p:nvSpPr>
        <p:spPr>
          <a:xfrm rot="0">
            <a:off x="1303898" y="6639100"/>
            <a:ext cx="5645458"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C. Because they’re always right</a:t>
            </a:r>
          </a:p>
        </p:txBody>
      </p:sp>
      <p:sp>
        <p:nvSpPr>
          <p:cNvPr name="TextBox 16" id="16"/>
          <p:cNvSpPr txBox="true"/>
          <p:nvPr/>
        </p:nvSpPr>
        <p:spPr>
          <a:xfrm rot="0">
            <a:off x="11024536" y="6581037"/>
            <a:ext cx="5275527"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D. To end the conversation quickly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3317306" y="933450"/>
            <a:ext cx="10491638" cy="4514850"/>
          </a:xfrm>
          <a:prstGeom prst="rect">
            <a:avLst/>
          </a:prstGeom>
        </p:spPr>
        <p:txBody>
          <a:bodyPr anchor="t" rtlCol="false" tIns="0" lIns="0" bIns="0" rIns="0">
            <a:spAutoFit/>
          </a:bodyPr>
          <a:lstStyle/>
          <a:p>
            <a:pPr algn="ctr">
              <a:lnSpc>
                <a:spcPts val="6900"/>
              </a:lnSpc>
            </a:pPr>
            <a:r>
              <a:rPr lang="en-US" sz="6000">
                <a:solidFill>
                  <a:srgbClr val="282121"/>
                </a:solidFill>
                <a:latin typeface="Calibri (MS)"/>
                <a:ea typeface="Calibri (MS)"/>
                <a:cs typeface="Calibri (MS)"/>
                <a:sym typeface="Calibri (MS)"/>
              </a:rPr>
              <a:t>Why is it important to respect when a young person says “no”?</a:t>
            </a:r>
          </a:p>
          <a:p>
            <a:pPr algn="ctr">
              <a:lnSpc>
                <a:spcPts val="6900"/>
              </a:lnSpc>
            </a:pPr>
          </a:p>
          <a:p>
            <a:pPr algn="ctr" marL="0" indent="0" lvl="0">
              <a:lnSpc>
                <a:spcPts val="6900"/>
              </a:lnSpc>
            </a:pPr>
          </a:p>
          <a:p>
            <a:pPr algn="ctr" marL="0" indent="0" lvl="0">
              <a:lnSpc>
                <a:spcPts val="6900"/>
              </a:lnSpc>
            </a:pPr>
          </a:p>
        </p:txBody>
      </p:sp>
      <p:sp>
        <p:nvSpPr>
          <p:cNvPr name="Freeform 9" id="9"/>
          <p:cNvSpPr/>
          <p:nvPr/>
        </p:nvSpPr>
        <p:spPr>
          <a:xfrm flipH="false" flipV="false" rot="0">
            <a:off x="1048494"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48494" y="6208056"/>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584166" y="316121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0584166" y="6266119"/>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379747" y="3534192"/>
            <a:ext cx="3420137"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A. To avoid arguments</a:t>
            </a:r>
          </a:p>
        </p:txBody>
      </p:sp>
      <p:sp>
        <p:nvSpPr>
          <p:cNvPr name="TextBox 14" id="14"/>
          <p:cNvSpPr txBox="true"/>
          <p:nvPr/>
        </p:nvSpPr>
        <p:spPr>
          <a:xfrm rot="0">
            <a:off x="10853728" y="3315117"/>
            <a:ext cx="5645458" cy="94297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B. To respect their right to set boundaries</a:t>
            </a:r>
          </a:p>
        </p:txBody>
      </p:sp>
      <p:sp>
        <p:nvSpPr>
          <p:cNvPr name="TextBox 15" id="15"/>
          <p:cNvSpPr txBox="true"/>
          <p:nvPr/>
        </p:nvSpPr>
        <p:spPr>
          <a:xfrm rot="0">
            <a:off x="1303898" y="6639100"/>
            <a:ext cx="5645458"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C. Because they’re always right</a:t>
            </a:r>
          </a:p>
        </p:txBody>
      </p:sp>
      <p:sp>
        <p:nvSpPr>
          <p:cNvPr name="TextBox 16" id="16"/>
          <p:cNvSpPr txBox="true"/>
          <p:nvPr/>
        </p:nvSpPr>
        <p:spPr>
          <a:xfrm rot="0">
            <a:off x="11024536" y="6581037"/>
            <a:ext cx="5275527" cy="504825"/>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D. To end the conversation quickly</a:t>
            </a:r>
          </a:p>
        </p:txBody>
      </p:sp>
      <p:sp>
        <p:nvSpPr>
          <p:cNvPr name="Freeform 17" id="17"/>
          <p:cNvSpPr/>
          <p:nvPr/>
        </p:nvSpPr>
        <p:spPr>
          <a:xfrm flipH="false" flipV="true" rot="0">
            <a:off x="10351157" y="3597698"/>
            <a:ext cx="1346758" cy="1723850"/>
          </a:xfrm>
          <a:custGeom>
            <a:avLst/>
            <a:gdLst/>
            <a:ahLst/>
            <a:cxnLst/>
            <a:rect r="r" b="b" t="t" l="l"/>
            <a:pathLst>
              <a:path h="1723850" w="1346758">
                <a:moveTo>
                  <a:pt x="0" y="1723850"/>
                </a:moveTo>
                <a:lnTo>
                  <a:pt x="1346758" y="1723850"/>
                </a:lnTo>
                <a:lnTo>
                  <a:pt x="1346758" y="0"/>
                </a:lnTo>
                <a:lnTo>
                  <a:pt x="0" y="0"/>
                </a:lnTo>
                <a:lnTo>
                  <a:pt x="0" y="172385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11819105" y="4698860"/>
            <a:ext cx="6373645" cy="1069340"/>
          </a:xfrm>
          <a:prstGeom prst="rect">
            <a:avLst/>
          </a:prstGeom>
        </p:spPr>
        <p:txBody>
          <a:bodyPr anchor="t" rtlCol="false" tIns="0" lIns="0" bIns="0" rIns="0">
            <a:spAutoFit/>
          </a:bodyPr>
          <a:lstStyle/>
          <a:p>
            <a:pPr algn="l">
              <a:lnSpc>
                <a:spcPts val="3909"/>
              </a:lnSpc>
              <a:spcBef>
                <a:spcPct val="0"/>
              </a:spcBef>
            </a:pPr>
            <a:r>
              <a:rPr lang="en-US" b="true" sz="3399">
                <a:solidFill>
                  <a:srgbClr val="282121"/>
                </a:solidFill>
                <a:latin typeface="Calibri (MS) Bold"/>
                <a:ea typeface="Calibri (MS) Bold"/>
                <a:cs typeface="Calibri (MS) Bold"/>
                <a:sym typeface="Calibri (MS) Bold"/>
              </a:rPr>
              <a:t>Saying “no” is a key part of autonomy and self-determination.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633341"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770323" y="2793892"/>
            <a:ext cx="5009201" cy="769595"/>
            <a:chOff x="0" y="0"/>
            <a:chExt cx="6678935" cy="1026127"/>
          </a:xfrm>
        </p:grpSpPr>
        <p:sp>
          <p:nvSpPr>
            <p:cNvPr name="Freeform 4" id="4"/>
            <p:cNvSpPr/>
            <p:nvPr/>
          </p:nvSpPr>
          <p:spPr>
            <a:xfrm flipH="false" flipV="false" rot="0">
              <a:off x="0" y="0"/>
              <a:ext cx="6678935" cy="1026127"/>
            </a:xfrm>
            <a:custGeom>
              <a:avLst/>
              <a:gdLst/>
              <a:ahLst/>
              <a:cxnLst/>
              <a:rect r="r" b="b" t="t" l="l"/>
              <a:pathLst>
                <a:path h="1026127" w="6678935">
                  <a:moveTo>
                    <a:pt x="0" y="0"/>
                  </a:moveTo>
                  <a:lnTo>
                    <a:pt x="6678935" y="0"/>
                  </a:lnTo>
                  <a:lnTo>
                    <a:pt x="6678935" y="1026127"/>
                  </a:lnTo>
                  <a:lnTo>
                    <a:pt x="0" y="1026127"/>
                  </a:lnTo>
                  <a:close/>
                </a:path>
              </a:pathLst>
            </a:custGeom>
            <a:solidFill>
              <a:srgbClr val="000000">
                <a:alpha val="0"/>
              </a:srgbClr>
            </a:solidFill>
          </p:spPr>
        </p:sp>
        <p:sp>
          <p:nvSpPr>
            <p:cNvPr name="TextBox 5" id="5"/>
            <p:cNvSpPr txBox="true"/>
            <p:nvPr/>
          </p:nvSpPr>
          <p:spPr>
            <a:xfrm>
              <a:off x="0" y="-76200"/>
              <a:ext cx="6678935" cy="1102327"/>
            </a:xfrm>
            <a:prstGeom prst="rect">
              <a:avLst/>
            </a:prstGeom>
          </p:spPr>
          <p:txBody>
            <a:bodyPr anchor="t" rtlCol="false" tIns="0" lIns="0" bIns="0" rIns="0"/>
            <a:lstStyle/>
            <a:p>
              <a:pPr algn="l">
                <a:lnSpc>
                  <a:spcPts val="4590"/>
                </a:lnSpc>
              </a:pPr>
              <a:r>
                <a:rPr lang="en-US" b="true" sz="3825">
                  <a:solidFill>
                    <a:srgbClr val="4C5270"/>
                  </a:solidFill>
                  <a:latin typeface="Calibri (MS) Bold"/>
                  <a:ea typeface="Calibri (MS) Bold"/>
                  <a:cs typeface="Calibri (MS) Bold"/>
                  <a:sym typeface="Calibri (MS) Bold"/>
                </a:rPr>
                <a:t>Conclusion- summary </a:t>
              </a:r>
            </a:p>
          </p:txBody>
        </p:sp>
      </p:grpSp>
      <p:grpSp>
        <p:nvGrpSpPr>
          <p:cNvPr name="Group 6" id="6"/>
          <p:cNvGrpSpPr/>
          <p:nvPr/>
        </p:nvGrpSpPr>
        <p:grpSpPr>
          <a:xfrm rot="0">
            <a:off x="770323" y="3563487"/>
            <a:ext cx="16318565" cy="5457582"/>
            <a:chOff x="0" y="0"/>
            <a:chExt cx="21758086" cy="7276777"/>
          </a:xfrm>
        </p:grpSpPr>
        <p:sp>
          <p:nvSpPr>
            <p:cNvPr name="Freeform 7" id="7"/>
            <p:cNvSpPr/>
            <p:nvPr/>
          </p:nvSpPr>
          <p:spPr>
            <a:xfrm flipH="false" flipV="false" rot="0">
              <a:off x="0" y="0"/>
              <a:ext cx="21758087" cy="7276777"/>
            </a:xfrm>
            <a:custGeom>
              <a:avLst/>
              <a:gdLst/>
              <a:ahLst/>
              <a:cxnLst/>
              <a:rect r="r" b="b" t="t" l="l"/>
              <a:pathLst>
                <a:path h="7276777" w="21758087">
                  <a:moveTo>
                    <a:pt x="0" y="0"/>
                  </a:moveTo>
                  <a:lnTo>
                    <a:pt x="21758087" y="0"/>
                  </a:lnTo>
                  <a:lnTo>
                    <a:pt x="21758087" y="7276777"/>
                  </a:lnTo>
                  <a:lnTo>
                    <a:pt x="0" y="7276777"/>
                  </a:lnTo>
                  <a:close/>
                </a:path>
              </a:pathLst>
            </a:custGeom>
            <a:solidFill>
              <a:srgbClr val="000000">
                <a:alpha val="0"/>
              </a:srgbClr>
            </a:solidFill>
          </p:spPr>
        </p:sp>
        <p:sp>
          <p:nvSpPr>
            <p:cNvPr name="TextBox 8" id="8"/>
            <p:cNvSpPr txBox="true"/>
            <p:nvPr/>
          </p:nvSpPr>
          <p:spPr>
            <a:xfrm>
              <a:off x="0" y="-57150"/>
              <a:ext cx="21758086" cy="7333927"/>
            </a:xfrm>
            <a:prstGeom prst="rect">
              <a:avLst/>
            </a:prstGeom>
          </p:spPr>
          <p:txBody>
            <a:bodyPr anchor="t" rtlCol="false" tIns="0" lIns="0" bIns="0" rIns="0"/>
            <a:lstStyle/>
            <a:p>
              <a:pPr algn="l">
                <a:lnSpc>
                  <a:spcPts val="3239"/>
                </a:lnSpc>
              </a:pPr>
              <a:r>
                <a:rPr lang="en-US" sz="2699">
                  <a:solidFill>
                    <a:srgbClr val="4C5270"/>
                  </a:solidFill>
                  <a:latin typeface="Calibri (MS)"/>
                  <a:ea typeface="Calibri (MS)"/>
                  <a:cs typeface="Calibri (MS)"/>
                  <a:sym typeface="Calibri (MS)"/>
                </a:rPr>
                <a:t>Building self-advocacy and independent living skills isn’t just about teaching life tasks — it’s about changing how young people see themselves and how the world sees them.</a:t>
              </a:r>
            </a:p>
            <a:p>
              <a:pPr algn="l">
                <a:lnSpc>
                  <a:spcPts val="3239"/>
                </a:lnSpc>
              </a:pPr>
              <a:r>
                <a:rPr lang="en-US" sz="2699">
                  <a:solidFill>
                    <a:srgbClr val="4C5270"/>
                  </a:solidFill>
                  <a:latin typeface="Calibri (MS)"/>
                  <a:ea typeface="Calibri (MS)"/>
                  <a:cs typeface="Calibri (MS)"/>
                  <a:sym typeface="Calibri (MS)"/>
                </a:rPr>
                <a:t>As a youth worker, you are in a unique position to:</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Create space for young people to lead their own lives</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Shift power by offering support without control</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Champion their rights, voices, and choices—every day</a:t>
              </a:r>
            </a:p>
            <a:p>
              <a:pPr algn="l">
                <a:lnSpc>
                  <a:spcPts val="3239"/>
                </a:lnSpc>
              </a:pPr>
              <a:r>
                <a:rPr lang="en-US" sz="2699">
                  <a:solidFill>
                    <a:srgbClr val="4C5270"/>
                  </a:solidFill>
                  <a:latin typeface="Calibri (MS)"/>
                  <a:ea typeface="Calibri (MS)"/>
                  <a:cs typeface="Calibri (MS)"/>
                  <a:sym typeface="Calibri (MS)"/>
                </a:rPr>
                <a:t>Remember:</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Autonomy is not about doing everything alone — it’s about having control over one’s own path, with support when needed.</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Participation begins in daily life — in small choices, everyday routines, and conversations where young people are heard and respected.</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Inclusion means more than presence — it means voice, influence, and dignity.</a:t>
              </a:r>
            </a:p>
            <a:p>
              <a:pPr algn="l">
                <a:lnSpc>
                  <a:spcPts val="3239"/>
                </a:lnSpc>
              </a:pPr>
            </a:p>
          </p:txBody>
        </p:sp>
      </p:grpSp>
      <p:grpSp>
        <p:nvGrpSpPr>
          <p:cNvPr name="Group 9" id="9"/>
          <p:cNvGrpSpPr/>
          <p:nvPr/>
        </p:nvGrpSpPr>
        <p:grpSpPr>
          <a:xfrm rot="0">
            <a:off x="971550" y="467067"/>
            <a:ext cx="76944" cy="161583"/>
            <a:chOff x="0" y="0"/>
            <a:chExt cx="102592" cy="215444"/>
          </a:xfrm>
        </p:grpSpPr>
        <p:sp>
          <p:nvSpPr>
            <p:cNvPr name="Freeform 10" id="10"/>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a:solidFill>
              <a:srgbClr val="000000">
                <a:alpha val="0"/>
              </a:srgbClr>
            </a:solidFill>
          </p:spPr>
        </p:sp>
        <p:sp>
          <p:nvSpPr>
            <p:cNvPr name="TextBox 11" id="11"/>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F652A0"/>
                  </a:solidFill>
                  <a:latin typeface="Roboto Bold"/>
                  <a:ea typeface="Roboto Bold"/>
                  <a:cs typeface="Roboto Bold"/>
                  <a:sym typeface="Roboto Bold"/>
                </a:rPr>
                <a:t>7</a:t>
              </a:r>
            </a:p>
          </p:txBody>
        </p:sp>
      </p:grpSp>
      <p:sp>
        <p:nvSpPr>
          <p:cNvPr name="Freeform 12" id="12"/>
          <p:cNvSpPr/>
          <p:nvPr/>
        </p:nvSpPr>
        <p:spPr>
          <a:xfrm flipH="false" flipV="false" rot="0">
            <a:off x="311292" y="207263"/>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3" id="13"/>
          <p:cNvSpPr/>
          <p:nvPr/>
        </p:nvSpPr>
        <p:spPr>
          <a:xfrm flipH="false" flipV="false" rot="0">
            <a:off x="-32247" y="6153150"/>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09270"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5897732" y="6663966"/>
            <a:ext cx="6412593" cy="6525351"/>
            <a:chOff x="0" y="0"/>
            <a:chExt cx="9587987" cy="9756581"/>
          </a:xfrm>
        </p:grpSpPr>
        <p:sp>
          <p:nvSpPr>
            <p:cNvPr name="Freeform 4" id="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FBD355"/>
            </a:solidFill>
          </p:spPr>
        </p:sp>
      </p:grpSp>
      <p:sp>
        <p:nvSpPr>
          <p:cNvPr name="Freeform 5" id="5"/>
          <p:cNvSpPr/>
          <p:nvPr/>
        </p:nvSpPr>
        <p:spPr>
          <a:xfrm flipH="false" flipV="false" rot="0">
            <a:off x="7452852" y="132748"/>
            <a:ext cx="4341351" cy="4341351"/>
          </a:xfrm>
          <a:custGeom>
            <a:avLst/>
            <a:gdLst/>
            <a:ahLst/>
            <a:cxnLst/>
            <a:rect r="r" b="b" t="t" l="l"/>
            <a:pathLst>
              <a:path h="4341351" w="4341351">
                <a:moveTo>
                  <a:pt x="0" y="0"/>
                </a:moveTo>
                <a:lnTo>
                  <a:pt x="4341352" y="0"/>
                </a:lnTo>
                <a:lnTo>
                  <a:pt x="4341352" y="4341351"/>
                </a:lnTo>
                <a:lnTo>
                  <a:pt x="0" y="4341351"/>
                </a:lnTo>
                <a:lnTo>
                  <a:pt x="0" y="0"/>
                </a:lnTo>
                <a:close/>
              </a:path>
            </a:pathLst>
          </a:custGeom>
          <a:blipFill>
            <a:blip r:embed="rId4"/>
            <a:stretch>
              <a:fillRect l="0" t="0" r="0" b="0"/>
            </a:stretch>
          </a:blipFill>
        </p:spPr>
      </p:sp>
      <p:sp>
        <p:nvSpPr>
          <p:cNvPr name="Freeform 6" id="6"/>
          <p:cNvSpPr/>
          <p:nvPr/>
        </p:nvSpPr>
        <p:spPr>
          <a:xfrm flipH="false" flipV="false" rot="0">
            <a:off x="14265675" y="7783661"/>
            <a:ext cx="3264113" cy="5144018"/>
          </a:xfrm>
          <a:custGeom>
            <a:avLst/>
            <a:gdLst/>
            <a:ahLst/>
            <a:cxnLst/>
            <a:rect r="r" b="b" t="t" l="l"/>
            <a:pathLst>
              <a:path h="5144018" w="3264113">
                <a:moveTo>
                  <a:pt x="0" y="0"/>
                </a:moveTo>
                <a:lnTo>
                  <a:pt x="3264114" y="0"/>
                </a:lnTo>
                <a:lnTo>
                  <a:pt x="3264114" y="5144017"/>
                </a:lnTo>
                <a:lnTo>
                  <a:pt x="0" y="51440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3567911" y="-1918835"/>
            <a:ext cx="6412593" cy="6525351"/>
            <a:chOff x="0" y="0"/>
            <a:chExt cx="9587987" cy="9756581"/>
          </a:xfrm>
        </p:grpSpPr>
        <p:sp>
          <p:nvSpPr>
            <p:cNvPr name="Freeform 8" id="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49B381"/>
            </a:solidFill>
          </p:spPr>
        </p:sp>
      </p:grpSp>
      <p:sp>
        <p:nvSpPr>
          <p:cNvPr name="Freeform 9" id="9"/>
          <p:cNvSpPr/>
          <p:nvPr/>
        </p:nvSpPr>
        <p:spPr>
          <a:xfrm flipH="false" flipV="false" rot="-10800000">
            <a:off x="1212625" y="-1543309"/>
            <a:ext cx="3264113" cy="5144018"/>
          </a:xfrm>
          <a:custGeom>
            <a:avLst/>
            <a:gdLst/>
            <a:ahLst/>
            <a:cxnLst/>
            <a:rect r="r" b="b" t="t" l="l"/>
            <a:pathLst>
              <a:path h="5144018" w="3264113">
                <a:moveTo>
                  <a:pt x="0" y="0"/>
                </a:moveTo>
                <a:lnTo>
                  <a:pt x="3264113" y="0"/>
                </a:lnTo>
                <a:lnTo>
                  <a:pt x="3264113" y="5144018"/>
                </a:lnTo>
                <a:lnTo>
                  <a:pt x="0" y="51440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4331599" y="937077"/>
            <a:ext cx="235179" cy="239314"/>
            <a:chOff x="0" y="0"/>
            <a:chExt cx="9587987" cy="9756581"/>
          </a:xfrm>
        </p:grpSpPr>
        <p:sp>
          <p:nvSpPr>
            <p:cNvPr name="Freeform 11" id="1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2" id="12"/>
          <p:cNvGrpSpPr/>
          <p:nvPr/>
        </p:nvGrpSpPr>
        <p:grpSpPr>
          <a:xfrm rot="0">
            <a:off x="3831208" y="1697248"/>
            <a:ext cx="235179" cy="239314"/>
            <a:chOff x="0" y="0"/>
            <a:chExt cx="9587987" cy="9756581"/>
          </a:xfrm>
        </p:grpSpPr>
        <p:sp>
          <p:nvSpPr>
            <p:cNvPr name="Freeform 13" id="13"/>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4" id="14"/>
          <p:cNvGrpSpPr/>
          <p:nvPr/>
        </p:nvGrpSpPr>
        <p:grpSpPr>
          <a:xfrm rot="0">
            <a:off x="2340375" y="1697248"/>
            <a:ext cx="235179" cy="239314"/>
            <a:chOff x="0" y="0"/>
            <a:chExt cx="9587987" cy="9756581"/>
          </a:xfrm>
        </p:grpSpPr>
        <p:sp>
          <p:nvSpPr>
            <p:cNvPr name="Freeform 15" id="15"/>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6" id="16"/>
          <p:cNvGrpSpPr/>
          <p:nvPr/>
        </p:nvGrpSpPr>
        <p:grpSpPr>
          <a:xfrm rot="0">
            <a:off x="2340375" y="2840090"/>
            <a:ext cx="235179" cy="239314"/>
            <a:chOff x="0" y="0"/>
            <a:chExt cx="9587987" cy="9756581"/>
          </a:xfrm>
        </p:grpSpPr>
        <p:sp>
          <p:nvSpPr>
            <p:cNvPr name="Freeform 17" id="1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8" id="18"/>
          <p:cNvGrpSpPr/>
          <p:nvPr/>
        </p:nvGrpSpPr>
        <p:grpSpPr>
          <a:xfrm rot="0">
            <a:off x="1625224" y="256606"/>
            <a:ext cx="235179" cy="239314"/>
            <a:chOff x="0" y="0"/>
            <a:chExt cx="9587987" cy="9756581"/>
          </a:xfrm>
        </p:grpSpPr>
        <p:sp>
          <p:nvSpPr>
            <p:cNvPr name="Freeform 19" id="19"/>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0" id="20"/>
          <p:cNvGrpSpPr/>
          <p:nvPr/>
        </p:nvGrpSpPr>
        <p:grpSpPr>
          <a:xfrm rot="0">
            <a:off x="1212625" y="2303423"/>
            <a:ext cx="235179" cy="239314"/>
            <a:chOff x="0" y="0"/>
            <a:chExt cx="9587987" cy="9756581"/>
          </a:xfrm>
        </p:grpSpPr>
        <p:sp>
          <p:nvSpPr>
            <p:cNvPr name="Freeform 21" id="2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2" id="22"/>
          <p:cNvGrpSpPr/>
          <p:nvPr/>
        </p:nvGrpSpPr>
        <p:grpSpPr>
          <a:xfrm rot="0">
            <a:off x="1390045" y="1224184"/>
            <a:ext cx="235179" cy="239314"/>
            <a:chOff x="0" y="0"/>
            <a:chExt cx="9587987" cy="9756581"/>
          </a:xfrm>
        </p:grpSpPr>
        <p:sp>
          <p:nvSpPr>
            <p:cNvPr name="Freeform 23" id="23"/>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4" id="24"/>
          <p:cNvGrpSpPr/>
          <p:nvPr/>
        </p:nvGrpSpPr>
        <p:grpSpPr>
          <a:xfrm rot="0">
            <a:off x="4066386" y="2720433"/>
            <a:ext cx="235179" cy="239314"/>
            <a:chOff x="0" y="0"/>
            <a:chExt cx="9587987" cy="9756581"/>
          </a:xfrm>
        </p:grpSpPr>
        <p:sp>
          <p:nvSpPr>
            <p:cNvPr name="Freeform 25" id="25"/>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6" id="26"/>
          <p:cNvGrpSpPr/>
          <p:nvPr/>
        </p:nvGrpSpPr>
        <p:grpSpPr>
          <a:xfrm rot="0">
            <a:off x="3339272" y="495920"/>
            <a:ext cx="235179" cy="239314"/>
            <a:chOff x="0" y="0"/>
            <a:chExt cx="9587987" cy="9756581"/>
          </a:xfrm>
        </p:grpSpPr>
        <p:sp>
          <p:nvSpPr>
            <p:cNvPr name="Freeform 27" id="2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8" id="28"/>
          <p:cNvGrpSpPr/>
          <p:nvPr/>
        </p:nvGrpSpPr>
        <p:grpSpPr>
          <a:xfrm rot="0">
            <a:off x="14138030" y="9567671"/>
            <a:ext cx="235179" cy="239314"/>
            <a:chOff x="0" y="0"/>
            <a:chExt cx="9587987" cy="9756581"/>
          </a:xfrm>
        </p:grpSpPr>
        <p:sp>
          <p:nvSpPr>
            <p:cNvPr name="Freeform 29" id="29"/>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0" id="30"/>
          <p:cNvGrpSpPr/>
          <p:nvPr/>
        </p:nvGrpSpPr>
        <p:grpSpPr>
          <a:xfrm rot="0">
            <a:off x="14525587" y="8835203"/>
            <a:ext cx="235179" cy="239314"/>
            <a:chOff x="0" y="0"/>
            <a:chExt cx="9587987" cy="9756581"/>
          </a:xfrm>
        </p:grpSpPr>
        <p:sp>
          <p:nvSpPr>
            <p:cNvPr name="Freeform 31" id="3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2" id="32"/>
          <p:cNvGrpSpPr/>
          <p:nvPr/>
        </p:nvGrpSpPr>
        <p:grpSpPr>
          <a:xfrm rot="0">
            <a:off x="14925597" y="9515878"/>
            <a:ext cx="235179" cy="239314"/>
            <a:chOff x="0" y="0"/>
            <a:chExt cx="9587987" cy="9756581"/>
          </a:xfrm>
        </p:grpSpPr>
        <p:sp>
          <p:nvSpPr>
            <p:cNvPr name="Freeform 33" id="33"/>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4" id="34"/>
          <p:cNvGrpSpPr/>
          <p:nvPr/>
        </p:nvGrpSpPr>
        <p:grpSpPr>
          <a:xfrm rot="0">
            <a:off x="16090949" y="9074517"/>
            <a:ext cx="235179" cy="239314"/>
            <a:chOff x="0" y="0"/>
            <a:chExt cx="9587987" cy="9756581"/>
          </a:xfrm>
        </p:grpSpPr>
        <p:sp>
          <p:nvSpPr>
            <p:cNvPr name="Freeform 35" id="35"/>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6" id="36"/>
          <p:cNvGrpSpPr/>
          <p:nvPr/>
        </p:nvGrpSpPr>
        <p:grpSpPr>
          <a:xfrm rot="0">
            <a:off x="16090949" y="7975015"/>
            <a:ext cx="235179" cy="239314"/>
            <a:chOff x="0" y="0"/>
            <a:chExt cx="9587987" cy="9756581"/>
          </a:xfrm>
        </p:grpSpPr>
        <p:sp>
          <p:nvSpPr>
            <p:cNvPr name="Freeform 37" id="3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8" id="38"/>
          <p:cNvGrpSpPr/>
          <p:nvPr/>
        </p:nvGrpSpPr>
        <p:grpSpPr>
          <a:xfrm rot="0">
            <a:off x="16641530" y="9996699"/>
            <a:ext cx="235179" cy="239314"/>
            <a:chOff x="0" y="0"/>
            <a:chExt cx="9587987" cy="9756581"/>
          </a:xfrm>
        </p:grpSpPr>
        <p:sp>
          <p:nvSpPr>
            <p:cNvPr name="Freeform 39" id="39"/>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aphicFrame>
        <p:nvGraphicFramePr>
          <p:cNvPr name="Table 40" id="40"/>
          <p:cNvGraphicFramePr>
            <a:graphicFrameLocks noGrp="true"/>
          </p:cNvGraphicFramePr>
          <p:nvPr/>
        </p:nvGraphicFramePr>
        <p:xfrm>
          <a:off x="4183975" y="8877304"/>
          <a:ext cx="8958025" cy="1049338"/>
        </p:xfrm>
        <a:graphic>
          <a:graphicData uri="http://schemas.openxmlformats.org/drawingml/2006/table">
            <a:tbl>
              <a:tblPr/>
              <a:tblGrid>
                <a:gridCol w="8958025"/>
              </a:tblGrid>
              <a:tr h="1049338">
                <a:tc>
                  <a:txBody>
                    <a:bodyPr anchor="t" rtlCol="false"/>
                    <a:lstStyle/>
                    <a:p>
                      <a:pPr algn="just">
                        <a:lnSpc>
                          <a:spcPts val="2138"/>
                        </a:lnSpc>
                        <a:defRPr/>
                      </a:pPr>
                      <a:r>
                        <a:rPr lang="en-US" sz="1549">
                          <a:solidFill>
                            <a:srgbClr val="000000"/>
                          </a:solidFill>
                          <a:latin typeface="Calibri (MS)"/>
                          <a:ea typeface="Calibri (MS)"/>
                          <a:cs typeface="Calibri (MS)"/>
                          <a:sym typeface="Calibri (MS)"/>
                        </a:rPr>
                        <a:t>Funded by the European Union. Views and opinions expressed are however those of the author(s) only and do not necessarily reflect those of the European Union or European Education and Culture Executive Agency (EACEA). Neither the European Union nor the granting authority can be held responsible for them.</a:t>
                      </a:r>
                      <a:endParaRPr lang="en-US" sz="1100"/>
                    </a:p>
                  </a:txBody>
                  <a:tcPr marL="91450" marR="91450" marT="91450" marB="9145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12700">
                      <a:solidFill>
                        <a:srgbClr val="CFCFCF"/>
                      </a:solidFill>
                      <a:prstDash val="solid"/>
                      <a:round/>
                      <a:headEnd type="none" w="med" len="med"/>
                      <a:tailEnd type="none" w="med" len="med"/>
                    </a:lnT>
                    <a:lnB cmpd="sng" algn="ctr" cap="flat" w="9525">
                      <a:solidFill>
                        <a:srgbClr val="CFCFCF"/>
                      </a:solidFill>
                      <a:prstDash val="solid"/>
                      <a:round/>
                      <a:headEnd type="none" w="med" len="med"/>
                      <a:tailEnd type="none" w="med" len="med"/>
                    </a:lnB>
                  </a:tcPr>
                </a:tc>
              </a:tr>
            </a:tbl>
          </a:graphicData>
        </a:graphic>
      </p:graphicFrame>
      <p:sp>
        <p:nvSpPr>
          <p:cNvPr name="Freeform 41" id="41"/>
          <p:cNvSpPr/>
          <p:nvPr/>
        </p:nvSpPr>
        <p:spPr>
          <a:xfrm flipH="false" flipV="false" rot="0">
            <a:off x="11143120" y="5092291"/>
            <a:ext cx="3122556" cy="1135960"/>
          </a:xfrm>
          <a:custGeom>
            <a:avLst/>
            <a:gdLst/>
            <a:ahLst/>
            <a:cxnLst/>
            <a:rect r="r" b="b" t="t" l="l"/>
            <a:pathLst>
              <a:path h="1135960" w="3122556">
                <a:moveTo>
                  <a:pt x="0" y="0"/>
                </a:moveTo>
                <a:lnTo>
                  <a:pt x="3122555" y="0"/>
                </a:lnTo>
                <a:lnTo>
                  <a:pt x="3122555" y="1135960"/>
                </a:lnTo>
                <a:lnTo>
                  <a:pt x="0" y="1135960"/>
                </a:lnTo>
                <a:lnTo>
                  <a:pt x="0" y="0"/>
                </a:lnTo>
                <a:close/>
              </a:path>
            </a:pathLst>
          </a:custGeom>
          <a:blipFill>
            <a:blip r:embed="rId9"/>
            <a:stretch>
              <a:fillRect l="0" t="0" r="0" b="0"/>
            </a:stretch>
          </a:blipFill>
        </p:spPr>
      </p:sp>
      <p:sp>
        <p:nvSpPr>
          <p:cNvPr name="Freeform 42" id="42"/>
          <p:cNvSpPr/>
          <p:nvPr/>
        </p:nvSpPr>
        <p:spPr>
          <a:xfrm flipH="false" flipV="false" rot="0">
            <a:off x="14723864" y="5156831"/>
            <a:ext cx="2152844" cy="1112087"/>
          </a:xfrm>
          <a:custGeom>
            <a:avLst/>
            <a:gdLst/>
            <a:ahLst/>
            <a:cxnLst/>
            <a:rect r="r" b="b" t="t" l="l"/>
            <a:pathLst>
              <a:path h="1112087" w="2152844">
                <a:moveTo>
                  <a:pt x="0" y="0"/>
                </a:moveTo>
                <a:lnTo>
                  <a:pt x="2152845" y="0"/>
                </a:lnTo>
                <a:lnTo>
                  <a:pt x="2152845" y="1112087"/>
                </a:lnTo>
                <a:lnTo>
                  <a:pt x="0" y="1112087"/>
                </a:lnTo>
                <a:lnTo>
                  <a:pt x="0" y="0"/>
                </a:lnTo>
                <a:close/>
              </a:path>
            </a:pathLst>
          </a:custGeom>
          <a:blipFill>
            <a:blip r:embed="rId10"/>
            <a:stretch>
              <a:fillRect l="0" t="-211" r="0" b="-211"/>
            </a:stretch>
          </a:blipFill>
        </p:spPr>
      </p:sp>
      <p:sp>
        <p:nvSpPr>
          <p:cNvPr name="Freeform 43" id="43"/>
          <p:cNvSpPr/>
          <p:nvPr/>
        </p:nvSpPr>
        <p:spPr>
          <a:xfrm flipH="false" flipV="false" rot="0">
            <a:off x="5192019" y="7038323"/>
            <a:ext cx="2959511" cy="1056349"/>
          </a:xfrm>
          <a:custGeom>
            <a:avLst/>
            <a:gdLst/>
            <a:ahLst/>
            <a:cxnLst/>
            <a:rect r="r" b="b" t="t" l="l"/>
            <a:pathLst>
              <a:path h="1056349" w="2959511">
                <a:moveTo>
                  <a:pt x="0" y="0"/>
                </a:moveTo>
                <a:lnTo>
                  <a:pt x="2959511" y="0"/>
                </a:lnTo>
                <a:lnTo>
                  <a:pt x="2959511" y="1056349"/>
                </a:lnTo>
                <a:lnTo>
                  <a:pt x="0" y="105634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4" id="44"/>
          <p:cNvSpPr/>
          <p:nvPr/>
        </p:nvSpPr>
        <p:spPr>
          <a:xfrm flipH="false" flipV="false" rot="0">
            <a:off x="7791552" y="4765846"/>
            <a:ext cx="2572986" cy="1373599"/>
          </a:xfrm>
          <a:custGeom>
            <a:avLst/>
            <a:gdLst/>
            <a:ahLst/>
            <a:cxnLst/>
            <a:rect r="r" b="b" t="t" l="l"/>
            <a:pathLst>
              <a:path h="1373599" w="2572986">
                <a:moveTo>
                  <a:pt x="0" y="0"/>
                </a:moveTo>
                <a:lnTo>
                  <a:pt x="2572985" y="0"/>
                </a:lnTo>
                <a:lnTo>
                  <a:pt x="2572985" y="1373599"/>
                </a:lnTo>
                <a:lnTo>
                  <a:pt x="0" y="1373599"/>
                </a:lnTo>
                <a:lnTo>
                  <a:pt x="0" y="0"/>
                </a:lnTo>
                <a:close/>
              </a:path>
            </a:pathLst>
          </a:custGeom>
          <a:blipFill>
            <a:blip r:embed="rId13"/>
            <a:stretch>
              <a:fillRect l="-4233" t="0" r="0" b="0"/>
            </a:stretch>
          </a:blipFill>
        </p:spPr>
      </p:sp>
      <p:sp>
        <p:nvSpPr>
          <p:cNvPr name="Freeform 45" id="45"/>
          <p:cNvSpPr/>
          <p:nvPr/>
        </p:nvSpPr>
        <p:spPr>
          <a:xfrm flipH="false" flipV="false" rot="0">
            <a:off x="9402421" y="6663966"/>
            <a:ext cx="2653172" cy="1550362"/>
          </a:xfrm>
          <a:custGeom>
            <a:avLst/>
            <a:gdLst/>
            <a:ahLst/>
            <a:cxnLst/>
            <a:rect r="r" b="b" t="t" l="l"/>
            <a:pathLst>
              <a:path h="1550362" w="2653172">
                <a:moveTo>
                  <a:pt x="0" y="0"/>
                </a:moveTo>
                <a:lnTo>
                  <a:pt x="2653172" y="0"/>
                </a:lnTo>
                <a:lnTo>
                  <a:pt x="2653172" y="1550363"/>
                </a:lnTo>
                <a:lnTo>
                  <a:pt x="0" y="1550363"/>
                </a:lnTo>
                <a:lnTo>
                  <a:pt x="0" y="0"/>
                </a:lnTo>
                <a:close/>
              </a:path>
            </a:pathLst>
          </a:custGeom>
          <a:blipFill>
            <a:blip r:embed="rId14"/>
            <a:stretch>
              <a:fillRect l="0" t="0" r="0" b="0"/>
            </a:stretch>
          </a:blipFill>
        </p:spPr>
      </p:sp>
      <p:sp>
        <p:nvSpPr>
          <p:cNvPr name="Freeform 46" id="46"/>
          <p:cNvSpPr/>
          <p:nvPr/>
        </p:nvSpPr>
        <p:spPr>
          <a:xfrm flipH="false" flipV="false" rot="0">
            <a:off x="987250" y="5092291"/>
            <a:ext cx="2706249" cy="1241167"/>
          </a:xfrm>
          <a:custGeom>
            <a:avLst/>
            <a:gdLst/>
            <a:ahLst/>
            <a:cxnLst/>
            <a:rect r="r" b="b" t="t" l="l"/>
            <a:pathLst>
              <a:path h="1241167" w="2706249">
                <a:moveTo>
                  <a:pt x="0" y="0"/>
                </a:moveTo>
                <a:lnTo>
                  <a:pt x="2706249" y="0"/>
                </a:lnTo>
                <a:lnTo>
                  <a:pt x="2706249" y="1241167"/>
                </a:lnTo>
                <a:lnTo>
                  <a:pt x="0" y="1241167"/>
                </a:lnTo>
                <a:lnTo>
                  <a:pt x="0" y="0"/>
                </a:lnTo>
                <a:close/>
              </a:path>
            </a:pathLst>
          </a:custGeom>
          <a:blipFill>
            <a:blip r:embed="rId15"/>
            <a:stretch>
              <a:fillRect l="0" t="0" r="0" b="0"/>
            </a:stretch>
          </a:blipFill>
        </p:spPr>
      </p:sp>
      <p:sp>
        <p:nvSpPr>
          <p:cNvPr name="Freeform 47" id="47"/>
          <p:cNvSpPr/>
          <p:nvPr/>
        </p:nvSpPr>
        <p:spPr>
          <a:xfrm flipH="false" flipV="false" rot="0">
            <a:off x="4301565" y="5143500"/>
            <a:ext cx="2946583" cy="995945"/>
          </a:xfrm>
          <a:custGeom>
            <a:avLst/>
            <a:gdLst/>
            <a:ahLst/>
            <a:cxnLst/>
            <a:rect r="r" b="b" t="t" l="l"/>
            <a:pathLst>
              <a:path h="995945" w="2946583">
                <a:moveTo>
                  <a:pt x="0" y="0"/>
                </a:moveTo>
                <a:lnTo>
                  <a:pt x="2946583" y="0"/>
                </a:lnTo>
                <a:lnTo>
                  <a:pt x="2946583" y="995945"/>
                </a:lnTo>
                <a:lnTo>
                  <a:pt x="0" y="995945"/>
                </a:lnTo>
                <a:lnTo>
                  <a:pt x="0" y="0"/>
                </a:lnTo>
                <a:close/>
              </a:path>
            </a:pathLst>
          </a:custGeom>
          <a:blipFill>
            <a:blip r:embed="rId16"/>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258443" y="3152358"/>
            <a:ext cx="9469728" cy="562854"/>
            <a:chOff x="0" y="0"/>
            <a:chExt cx="15278404" cy="908105"/>
          </a:xfrm>
        </p:grpSpPr>
        <p:sp>
          <p:nvSpPr>
            <p:cNvPr name="Freeform 4" id="4"/>
            <p:cNvSpPr/>
            <p:nvPr/>
          </p:nvSpPr>
          <p:spPr>
            <a:xfrm flipH="false" flipV="false" rot="0">
              <a:off x="0" y="0"/>
              <a:ext cx="15278404" cy="908105"/>
            </a:xfrm>
            <a:custGeom>
              <a:avLst/>
              <a:gdLst/>
              <a:ahLst/>
              <a:cxnLst/>
              <a:rect r="r" b="b" t="t" l="l"/>
              <a:pathLst>
                <a:path h="908105" w="15278404">
                  <a:moveTo>
                    <a:pt x="0" y="0"/>
                  </a:moveTo>
                  <a:lnTo>
                    <a:pt x="15278404" y="0"/>
                  </a:lnTo>
                  <a:lnTo>
                    <a:pt x="15278404" y="908105"/>
                  </a:lnTo>
                  <a:lnTo>
                    <a:pt x="0" y="908105"/>
                  </a:lnTo>
                  <a:close/>
                </a:path>
              </a:pathLst>
            </a:custGeom>
            <a:solidFill>
              <a:srgbClr val="000000">
                <a:alpha val="0"/>
              </a:srgbClr>
            </a:solidFill>
          </p:spPr>
        </p:sp>
        <p:sp>
          <p:nvSpPr>
            <p:cNvPr name="TextBox 5" id="5"/>
            <p:cNvSpPr txBox="true"/>
            <p:nvPr/>
          </p:nvSpPr>
          <p:spPr>
            <a:xfrm>
              <a:off x="0" y="-228600"/>
              <a:ext cx="15278404" cy="1136705"/>
            </a:xfrm>
            <a:prstGeom prst="rect">
              <a:avLst/>
            </a:prstGeom>
          </p:spPr>
          <p:txBody>
            <a:bodyPr anchor="t" rtlCol="false" tIns="0" lIns="0" bIns="0" rIns="0"/>
            <a:lstStyle/>
            <a:p>
              <a:pPr algn="just">
                <a:lnSpc>
                  <a:spcPts val="5039"/>
                </a:lnSpc>
              </a:pPr>
              <a:r>
                <a:rPr lang="en-US" b="true" sz="2799">
                  <a:solidFill>
                    <a:srgbClr val="161615"/>
                  </a:solidFill>
                  <a:latin typeface="Calibri (MS) Bold"/>
                  <a:ea typeface="Calibri (MS) Bold"/>
                  <a:cs typeface="Calibri (MS) Bold"/>
                  <a:sym typeface="Calibri (MS) Bold"/>
                </a:rPr>
                <a:t> Building Self-Advocacy and Independent Living Skills</a:t>
              </a:r>
            </a:p>
          </p:txBody>
        </p:sp>
      </p:grpSp>
      <p:grpSp>
        <p:nvGrpSpPr>
          <p:cNvPr name="Group 6" id="6"/>
          <p:cNvGrpSpPr/>
          <p:nvPr/>
        </p:nvGrpSpPr>
        <p:grpSpPr>
          <a:xfrm rot="0">
            <a:off x="1393503" y="2091414"/>
            <a:ext cx="5377720" cy="1210262"/>
            <a:chOff x="0" y="0"/>
            <a:chExt cx="7170293" cy="1613683"/>
          </a:xfrm>
        </p:grpSpPr>
        <p:sp>
          <p:nvSpPr>
            <p:cNvPr name="Freeform 7" id="7"/>
            <p:cNvSpPr/>
            <p:nvPr/>
          </p:nvSpPr>
          <p:spPr>
            <a:xfrm flipH="false" flipV="false" rot="0">
              <a:off x="0" y="0"/>
              <a:ext cx="7170293" cy="1613683"/>
            </a:xfrm>
            <a:custGeom>
              <a:avLst/>
              <a:gdLst/>
              <a:ahLst/>
              <a:cxnLst/>
              <a:rect r="r" b="b" t="t" l="l"/>
              <a:pathLst>
                <a:path h="1613683" w="7170293">
                  <a:moveTo>
                    <a:pt x="0" y="0"/>
                  </a:moveTo>
                  <a:lnTo>
                    <a:pt x="7170293" y="0"/>
                  </a:lnTo>
                  <a:lnTo>
                    <a:pt x="7170293" y="1613683"/>
                  </a:lnTo>
                  <a:lnTo>
                    <a:pt x="0" y="1613683"/>
                  </a:lnTo>
                  <a:close/>
                </a:path>
              </a:pathLst>
            </a:custGeom>
            <a:solidFill>
              <a:srgbClr val="000000">
                <a:alpha val="0"/>
              </a:srgbClr>
            </a:solidFill>
          </p:spPr>
        </p:sp>
        <p:sp>
          <p:nvSpPr>
            <p:cNvPr name="TextBox 8" id="8"/>
            <p:cNvSpPr txBox="true"/>
            <p:nvPr/>
          </p:nvSpPr>
          <p:spPr>
            <a:xfrm>
              <a:off x="0" y="-123825"/>
              <a:ext cx="7170293" cy="1737508"/>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Introduction</a:t>
              </a:r>
            </a:p>
          </p:txBody>
        </p:sp>
      </p:grpSp>
      <p:sp>
        <p:nvSpPr>
          <p:cNvPr name="Freeform 9" id="9"/>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0" id="10"/>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2517452" y="4024295"/>
            <a:ext cx="5476020" cy="3650680"/>
          </a:xfrm>
          <a:custGeom>
            <a:avLst/>
            <a:gdLst/>
            <a:ahLst/>
            <a:cxnLst/>
            <a:rect r="r" b="b" t="t" l="l"/>
            <a:pathLst>
              <a:path h="3650680" w="5476020">
                <a:moveTo>
                  <a:pt x="0" y="0"/>
                </a:moveTo>
                <a:lnTo>
                  <a:pt x="5476020" y="0"/>
                </a:lnTo>
                <a:lnTo>
                  <a:pt x="5476020" y="3650680"/>
                </a:lnTo>
                <a:lnTo>
                  <a:pt x="0" y="3650680"/>
                </a:lnTo>
                <a:lnTo>
                  <a:pt x="0" y="0"/>
                </a:lnTo>
                <a:close/>
              </a:path>
            </a:pathLst>
          </a:custGeom>
          <a:blipFill>
            <a:blip r:embed="rId7"/>
            <a:stretch>
              <a:fillRect l="0" t="0" r="0" b="0"/>
            </a:stretch>
          </a:blipFill>
        </p:spPr>
      </p:sp>
      <p:sp>
        <p:nvSpPr>
          <p:cNvPr name="TextBox 13" id="13"/>
          <p:cNvSpPr txBox="true"/>
          <p:nvPr/>
        </p:nvSpPr>
        <p:spPr>
          <a:xfrm rot="0">
            <a:off x="669387" y="3639011"/>
            <a:ext cx="11745483" cy="6256020"/>
          </a:xfrm>
          <a:prstGeom prst="rect">
            <a:avLst/>
          </a:prstGeom>
        </p:spPr>
        <p:txBody>
          <a:bodyPr anchor="t" rtlCol="false" tIns="0" lIns="0" bIns="0" rIns="0">
            <a:spAutoFit/>
          </a:bodyPr>
          <a:lstStyle/>
          <a:p>
            <a:pPr algn="l">
              <a:lnSpc>
                <a:spcPts val="4199"/>
              </a:lnSpc>
            </a:pPr>
            <a:r>
              <a:rPr lang="en-US" sz="2799">
                <a:solidFill>
                  <a:srgbClr val="4C4457"/>
                </a:solidFill>
                <a:latin typeface="Nunito"/>
                <a:ea typeface="Nunito"/>
                <a:cs typeface="Nunito"/>
                <a:sym typeface="Nunito"/>
              </a:rPr>
              <a:t>Young people with intellectual and psychosocial disabilities often face barriers not only in political engagement, but also in everyday decision-making, communication, and autonomy. Without the skills and support to live independently and advocate for themselves, full inclusion becomes difficult.</a:t>
            </a:r>
          </a:p>
          <a:p>
            <a:pPr algn="l">
              <a:lnSpc>
                <a:spcPts val="4199"/>
              </a:lnSpc>
            </a:pPr>
            <a:r>
              <a:rPr lang="en-US" sz="2799">
                <a:solidFill>
                  <a:srgbClr val="4C4457"/>
                </a:solidFill>
                <a:latin typeface="Nunito"/>
                <a:ea typeface="Nunito"/>
                <a:cs typeface="Nunito"/>
                <a:sym typeface="Nunito"/>
              </a:rPr>
              <a:t>This module equips youth workers with inclusive, rights-based tools to foster self-advocacy and independent living skills. These are essential not just for personal development, but for enabling active civic and political participation — a core aim of the SPARK project and the EU Strategy for the Rights of Persons with Disabilities (2021–2030).</a:t>
            </a:r>
          </a:p>
          <a:p>
            <a:pPr algn="l">
              <a:lnSpc>
                <a:spcPts val="4199"/>
              </a:lnSpc>
            </a:pPr>
          </a:p>
          <a:p>
            <a:pPr algn="l">
              <a:lnSpc>
                <a:spcPts val="419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2155560" y="2018679"/>
            <a:ext cx="4523214" cy="1618475"/>
            <a:chOff x="0" y="0"/>
            <a:chExt cx="6030952" cy="2157967"/>
          </a:xfrm>
        </p:grpSpPr>
        <p:sp>
          <p:nvSpPr>
            <p:cNvPr name="Freeform 4" id="4"/>
            <p:cNvSpPr/>
            <p:nvPr/>
          </p:nvSpPr>
          <p:spPr>
            <a:xfrm flipH="false" flipV="false" rot="0">
              <a:off x="0" y="0"/>
              <a:ext cx="6030952" cy="2157967"/>
            </a:xfrm>
            <a:custGeom>
              <a:avLst/>
              <a:gdLst/>
              <a:ahLst/>
              <a:cxnLst/>
              <a:rect r="r" b="b" t="t" l="l"/>
              <a:pathLst>
                <a:path h="2157967" w="6030952">
                  <a:moveTo>
                    <a:pt x="0" y="0"/>
                  </a:moveTo>
                  <a:lnTo>
                    <a:pt x="6030952" y="0"/>
                  </a:lnTo>
                  <a:lnTo>
                    <a:pt x="6030952" y="2157967"/>
                  </a:lnTo>
                  <a:lnTo>
                    <a:pt x="0" y="2157967"/>
                  </a:lnTo>
                  <a:close/>
                </a:path>
              </a:pathLst>
            </a:custGeom>
            <a:solidFill>
              <a:srgbClr val="000000">
                <a:alpha val="0"/>
              </a:srgbClr>
            </a:solidFill>
          </p:spPr>
        </p:sp>
        <p:sp>
          <p:nvSpPr>
            <p:cNvPr name="TextBox 5" id="5"/>
            <p:cNvSpPr txBox="true"/>
            <p:nvPr/>
          </p:nvSpPr>
          <p:spPr>
            <a:xfrm>
              <a:off x="0" y="-190500"/>
              <a:ext cx="6030952" cy="2348467"/>
            </a:xfrm>
            <a:prstGeom prst="rect">
              <a:avLst/>
            </a:prstGeom>
          </p:spPr>
          <p:txBody>
            <a:bodyPr anchor="t" rtlCol="false" tIns="0" lIns="0" bIns="0" rIns="0"/>
            <a:lstStyle/>
            <a:p>
              <a:pPr algn="l">
                <a:lnSpc>
                  <a:spcPts val="4499"/>
                </a:lnSpc>
              </a:pPr>
              <a:r>
                <a:rPr lang="en-US" sz="2499" b="true">
                  <a:solidFill>
                    <a:srgbClr val="181A3C"/>
                  </a:solidFill>
                  <a:latin typeface="Calibri (MS) Bold"/>
                  <a:ea typeface="Calibri (MS) Bold"/>
                  <a:cs typeface="Calibri (MS) Bold"/>
                  <a:sym typeface="Calibri (MS) Bold"/>
                </a:rPr>
                <a:t>Person-Centered Planning</a:t>
              </a:r>
            </a:p>
            <a:p>
              <a:pPr algn="l">
                <a:lnSpc>
                  <a:spcPts val="4499"/>
                </a:lnSpc>
              </a:pPr>
            </a:p>
            <a:p>
              <a:pPr algn="l">
                <a:lnSpc>
                  <a:spcPts val="4499"/>
                </a:lnSpc>
              </a:pPr>
            </a:p>
          </p:txBody>
        </p:sp>
      </p:grpSp>
      <p:grpSp>
        <p:nvGrpSpPr>
          <p:cNvPr name="Group 6" id="6"/>
          <p:cNvGrpSpPr/>
          <p:nvPr/>
        </p:nvGrpSpPr>
        <p:grpSpPr>
          <a:xfrm rot="0">
            <a:off x="12155560" y="2772589"/>
            <a:ext cx="4997757" cy="1588897"/>
            <a:chOff x="0" y="0"/>
            <a:chExt cx="6663676" cy="2118529"/>
          </a:xfrm>
        </p:grpSpPr>
        <p:sp>
          <p:nvSpPr>
            <p:cNvPr name="Freeform 7" id="7"/>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a:solidFill>
              <a:srgbClr val="000000">
                <a:alpha val="0"/>
              </a:srgbClr>
            </a:solidFill>
          </p:spPr>
        </p:sp>
        <p:sp>
          <p:nvSpPr>
            <p:cNvPr name="TextBox 8" id="8"/>
            <p:cNvSpPr txBox="true"/>
            <p:nvPr/>
          </p:nvSpPr>
          <p:spPr>
            <a:xfrm>
              <a:off x="0" y="-104775"/>
              <a:ext cx="6663676" cy="2223304"/>
            </a:xfrm>
            <a:prstGeom prst="rect">
              <a:avLst/>
            </a:prstGeom>
          </p:spPr>
          <p:txBody>
            <a:bodyPr anchor="t" rtlCol="false" tIns="0" lIns="0" bIns="0" rIns="0"/>
            <a:lstStyle/>
            <a:p>
              <a:pPr algn="just">
                <a:lnSpc>
                  <a:spcPts val="2430"/>
                </a:lnSpc>
              </a:pPr>
              <a:r>
                <a:rPr lang="en-US" sz="1350">
                  <a:solidFill>
                    <a:srgbClr val="7F7F7F"/>
                  </a:solidFill>
                  <a:latin typeface="Calibri (MS)"/>
                  <a:ea typeface="Calibri (MS)"/>
                  <a:cs typeface="Calibri (MS)"/>
                  <a:sym typeface="Calibri (MS)"/>
                </a:rPr>
                <a:t>An</a:t>
              </a:r>
              <a:r>
                <a:rPr lang="en-US" sz="1350">
                  <a:solidFill>
                    <a:srgbClr val="7F7F7F"/>
                  </a:solidFill>
                  <a:latin typeface="Calibri (MS)"/>
                  <a:ea typeface="Calibri (MS)"/>
                  <a:cs typeface="Calibri (MS)"/>
                  <a:sym typeface="Calibri (MS)"/>
                </a:rPr>
                <a:t> approach that places the young person at the center of all planning and decisions, respecting their voice, goals, and lived experience.</a:t>
              </a:r>
            </a:p>
            <a:p>
              <a:pPr algn="just">
                <a:lnSpc>
                  <a:spcPts val="2430"/>
                </a:lnSpc>
              </a:pPr>
            </a:p>
          </p:txBody>
        </p:sp>
      </p:grpSp>
      <p:grpSp>
        <p:nvGrpSpPr>
          <p:cNvPr name="Group 9" id="9"/>
          <p:cNvGrpSpPr/>
          <p:nvPr/>
        </p:nvGrpSpPr>
        <p:grpSpPr>
          <a:xfrm rot="0">
            <a:off x="6687680" y="751210"/>
            <a:ext cx="4334433" cy="1085366"/>
            <a:chOff x="0" y="0"/>
            <a:chExt cx="5779245" cy="1447155"/>
          </a:xfrm>
        </p:grpSpPr>
        <p:sp>
          <p:nvSpPr>
            <p:cNvPr name="Freeform 10" id="10"/>
            <p:cNvSpPr/>
            <p:nvPr/>
          </p:nvSpPr>
          <p:spPr>
            <a:xfrm flipH="false" flipV="false" rot="0">
              <a:off x="0" y="0"/>
              <a:ext cx="5779245" cy="1447155"/>
            </a:xfrm>
            <a:custGeom>
              <a:avLst/>
              <a:gdLst/>
              <a:ahLst/>
              <a:cxnLst/>
              <a:rect r="r" b="b" t="t" l="l"/>
              <a:pathLst>
                <a:path h="1447155" w="5779245">
                  <a:moveTo>
                    <a:pt x="0" y="0"/>
                  </a:moveTo>
                  <a:lnTo>
                    <a:pt x="5779245" y="0"/>
                  </a:lnTo>
                  <a:lnTo>
                    <a:pt x="5779245" y="1447155"/>
                  </a:lnTo>
                  <a:lnTo>
                    <a:pt x="0" y="1447155"/>
                  </a:lnTo>
                  <a:close/>
                </a:path>
              </a:pathLst>
            </a:custGeom>
            <a:solidFill>
              <a:srgbClr val="000000">
                <a:alpha val="0"/>
              </a:srgbClr>
            </a:solidFill>
          </p:spPr>
        </p:sp>
        <p:sp>
          <p:nvSpPr>
            <p:cNvPr name="TextBox 11" id="11"/>
            <p:cNvSpPr txBox="true"/>
            <p:nvPr/>
          </p:nvSpPr>
          <p:spPr>
            <a:xfrm>
              <a:off x="0" y="-114300"/>
              <a:ext cx="5779245" cy="1561455"/>
            </a:xfrm>
            <a:prstGeom prst="rect">
              <a:avLst/>
            </a:prstGeom>
          </p:spPr>
          <p:txBody>
            <a:bodyPr anchor="t" rtlCol="false" tIns="0" lIns="0" bIns="0" rIns="0"/>
            <a:lstStyle/>
            <a:p>
              <a:pPr algn="ctr">
                <a:lnSpc>
                  <a:spcPts val="6480"/>
                </a:lnSpc>
              </a:pPr>
              <a:r>
                <a:rPr lang="en-US" b="true" sz="5400">
                  <a:solidFill>
                    <a:srgbClr val="000000"/>
                  </a:solidFill>
                  <a:latin typeface="Calibri (MS) Bold"/>
                  <a:ea typeface="Calibri (MS) Bold"/>
                  <a:cs typeface="Calibri (MS) Bold"/>
                  <a:sym typeface="Calibri (MS) Bold"/>
                </a:rPr>
                <a:t>Key Concepts</a:t>
              </a:r>
            </a:p>
          </p:txBody>
        </p:sp>
      </p:grpSp>
      <p:sp>
        <p:nvSpPr>
          <p:cNvPr name="AutoShape 12" id="12"/>
          <p:cNvSpPr/>
          <p:nvPr/>
        </p:nvSpPr>
        <p:spPr>
          <a:xfrm>
            <a:off x="16201768" y="5021585"/>
            <a:ext cx="2086167" cy="14288"/>
          </a:xfrm>
          <a:prstGeom prst="line">
            <a:avLst/>
          </a:prstGeom>
          <a:ln cap="rnd" w="19050">
            <a:solidFill>
              <a:srgbClr val="343434"/>
            </a:solidFill>
            <a:prstDash val="solid"/>
            <a:headEnd type="none" len="sm" w="sm"/>
            <a:tailEnd type="none" len="sm" w="sm"/>
          </a:ln>
        </p:spPr>
      </p:sp>
      <p:grpSp>
        <p:nvGrpSpPr>
          <p:cNvPr name="Group 13" id="13"/>
          <p:cNvGrpSpPr/>
          <p:nvPr/>
        </p:nvGrpSpPr>
        <p:grpSpPr>
          <a:xfrm rot="0">
            <a:off x="795838" y="5335524"/>
            <a:ext cx="4523214" cy="1618475"/>
            <a:chOff x="0" y="0"/>
            <a:chExt cx="6030952" cy="2157967"/>
          </a:xfrm>
        </p:grpSpPr>
        <p:sp>
          <p:nvSpPr>
            <p:cNvPr name="Freeform 14" id="14"/>
            <p:cNvSpPr/>
            <p:nvPr/>
          </p:nvSpPr>
          <p:spPr>
            <a:xfrm flipH="false" flipV="false" rot="0">
              <a:off x="0" y="0"/>
              <a:ext cx="6030952" cy="2157967"/>
            </a:xfrm>
            <a:custGeom>
              <a:avLst/>
              <a:gdLst/>
              <a:ahLst/>
              <a:cxnLst/>
              <a:rect r="r" b="b" t="t" l="l"/>
              <a:pathLst>
                <a:path h="2157967" w="6030952">
                  <a:moveTo>
                    <a:pt x="0" y="0"/>
                  </a:moveTo>
                  <a:lnTo>
                    <a:pt x="6030952" y="0"/>
                  </a:lnTo>
                  <a:lnTo>
                    <a:pt x="6030952" y="2157967"/>
                  </a:lnTo>
                  <a:lnTo>
                    <a:pt x="0" y="2157967"/>
                  </a:lnTo>
                  <a:close/>
                </a:path>
              </a:pathLst>
            </a:custGeom>
            <a:solidFill>
              <a:srgbClr val="000000">
                <a:alpha val="0"/>
              </a:srgbClr>
            </a:solidFill>
          </p:spPr>
        </p:sp>
        <p:sp>
          <p:nvSpPr>
            <p:cNvPr name="TextBox 15" id="15"/>
            <p:cNvSpPr txBox="true"/>
            <p:nvPr/>
          </p:nvSpPr>
          <p:spPr>
            <a:xfrm>
              <a:off x="0" y="-190500"/>
              <a:ext cx="6030952" cy="2348467"/>
            </a:xfrm>
            <a:prstGeom prst="rect">
              <a:avLst/>
            </a:prstGeom>
          </p:spPr>
          <p:txBody>
            <a:bodyPr anchor="t" rtlCol="false" tIns="0" lIns="0" bIns="0" rIns="0"/>
            <a:lstStyle/>
            <a:p>
              <a:pPr algn="l">
                <a:lnSpc>
                  <a:spcPts val="4499"/>
                </a:lnSpc>
              </a:pPr>
              <a:r>
                <a:rPr lang="en-US" sz="2499" b="true">
                  <a:solidFill>
                    <a:srgbClr val="181A3C"/>
                  </a:solidFill>
                  <a:latin typeface="Calibri (MS) Bold"/>
                  <a:ea typeface="Calibri (MS) Bold"/>
                  <a:cs typeface="Calibri (MS) Bold"/>
                  <a:sym typeface="Calibri (MS) Bold"/>
                </a:rPr>
                <a:t> Independent Living</a:t>
              </a:r>
            </a:p>
            <a:p>
              <a:pPr algn="l">
                <a:lnSpc>
                  <a:spcPts val="4499"/>
                </a:lnSpc>
              </a:pPr>
            </a:p>
            <a:p>
              <a:pPr algn="l">
                <a:lnSpc>
                  <a:spcPts val="4499"/>
                </a:lnSpc>
              </a:pPr>
            </a:p>
          </p:txBody>
        </p:sp>
      </p:grpSp>
      <p:grpSp>
        <p:nvGrpSpPr>
          <p:cNvPr name="Group 16" id="16"/>
          <p:cNvGrpSpPr/>
          <p:nvPr/>
        </p:nvGrpSpPr>
        <p:grpSpPr>
          <a:xfrm rot="0">
            <a:off x="795838" y="6007993"/>
            <a:ext cx="4997757" cy="1588897"/>
            <a:chOff x="0" y="0"/>
            <a:chExt cx="6663676" cy="2118529"/>
          </a:xfrm>
        </p:grpSpPr>
        <p:sp>
          <p:nvSpPr>
            <p:cNvPr name="Freeform 17" id="17"/>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a:solidFill>
              <a:srgbClr val="000000">
                <a:alpha val="0"/>
              </a:srgbClr>
            </a:solidFill>
          </p:spPr>
        </p:sp>
        <p:sp>
          <p:nvSpPr>
            <p:cNvPr name="TextBox 18" id="18"/>
            <p:cNvSpPr txBox="true"/>
            <p:nvPr/>
          </p:nvSpPr>
          <p:spPr>
            <a:xfrm>
              <a:off x="0" y="-104775"/>
              <a:ext cx="6663676" cy="2223304"/>
            </a:xfrm>
            <a:prstGeom prst="rect">
              <a:avLst/>
            </a:prstGeom>
          </p:spPr>
          <p:txBody>
            <a:bodyPr anchor="t" rtlCol="false" tIns="0" lIns="0" bIns="0" rIns="0"/>
            <a:lstStyle/>
            <a:p>
              <a:pPr algn="just">
                <a:lnSpc>
                  <a:spcPts val="2430"/>
                </a:lnSpc>
              </a:pPr>
              <a:r>
                <a:rPr lang="en-US" sz="1350">
                  <a:solidFill>
                    <a:srgbClr val="7F7F7F"/>
                  </a:solidFill>
                  <a:latin typeface="Calibri (MS)"/>
                  <a:ea typeface="Calibri (MS)"/>
                  <a:cs typeface="Calibri (MS)"/>
                  <a:sym typeface="Calibri (MS)"/>
                </a:rPr>
                <a:t>Th</a:t>
              </a:r>
              <a:r>
                <a:rPr lang="en-US" sz="1350">
                  <a:solidFill>
                    <a:srgbClr val="7F7F7F"/>
                  </a:solidFill>
                  <a:latin typeface="Calibri (MS)"/>
                  <a:ea typeface="Calibri (MS)"/>
                  <a:cs typeface="Calibri (MS)"/>
                  <a:sym typeface="Calibri (MS)"/>
                </a:rPr>
                <a:t>e right to make decisions about one’s own life and live with the greatest degree of autonomy possible — with or without support. This includes managing daily tasks, building relationships, and navigating systems.</a:t>
              </a:r>
            </a:p>
            <a:p>
              <a:pPr algn="just">
                <a:lnSpc>
                  <a:spcPts val="2430"/>
                </a:lnSpc>
              </a:pPr>
            </a:p>
          </p:txBody>
        </p:sp>
      </p:grpSp>
      <p:grpSp>
        <p:nvGrpSpPr>
          <p:cNvPr name="Group 19" id="19"/>
          <p:cNvGrpSpPr/>
          <p:nvPr/>
        </p:nvGrpSpPr>
        <p:grpSpPr>
          <a:xfrm rot="0">
            <a:off x="738208" y="2225216"/>
            <a:ext cx="4523214" cy="494658"/>
            <a:chOff x="0" y="0"/>
            <a:chExt cx="6030952" cy="659544"/>
          </a:xfrm>
        </p:grpSpPr>
        <p:sp>
          <p:nvSpPr>
            <p:cNvPr name="Freeform 20" id="20"/>
            <p:cNvSpPr/>
            <p:nvPr/>
          </p:nvSpPr>
          <p:spPr>
            <a:xfrm flipH="false" flipV="false" rot="0">
              <a:off x="0" y="0"/>
              <a:ext cx="6030952" cy="659544"/>
            </a:xfrm>
            <a:custGeom>
              <a:avLst/>
              <a:gdLst/>
              <a:ahLst/>
              <a:cxnLst/>
              <a:rect r="r" b="b" t="t" l="l"/>
              <a:pathLst>
                <a:path h="659544" w="6030952">
                  <a:moveTo>
                    <a:pt x="0" y="0"/>
                  </a:moveTo>
                  <a:lnTo>
                    <a:pt x="6030952" y="0"/>
                  </a:lnTo>
                  <a:lnTo>
                    <a:pt x="6030952" y="659544"/>
                  </a:lnTo>
                  <a:lnTo>
                    <a:pt x="0" y="659544"/>
                  </a:lnTo>
                  <a:close/>
                </a:path>
              </a:pathLst>
            </a:custGeom>
            <a:solidFill>
              <a:srgbClr val="000000">
                <a:alpha val="0"/>
              </a:srgbClr>
            </a:solidFill>
          </p:spPr>
        </p:sp>
        <p:sp>
          <p:nvSpPr>
            <p:cNvPr name="TextBox 21" id="21"/>
            <p:cNvSpPr txBox="true"/>
            <p:nvPr/>
          </p:nvSpPr>
          <p:spPr>
            <a:xfrm>
              <a:off x="0" y="-190500"/>
              <a:ext cx="6030952" cy="850044"/>
            </a:xfrm>
            <a:prstGeom prst="rect">
              <a:avLst/>
            </a:prstGeom>
          </p:spPr>
          <p:txBody>
            <a:bodyPr anchor="t" rtlCol="false" tIns="0" lIns="0" bIns="0" rIns="0"/>
            <a:lstStyle/>
            <a:p>
              <a:pPr algn="l">
                <a:lnSpc>
                  <a:spcPts val="4499"/>
                </a:lnSpc>
              </a:pPr>
              <a:r>
                <a:rPr lang="en-US" b="true" sz="2499">
                  <a:solidFill>
                    <a:srgbClr val="181A3C"/>
                  </a:solidFill>
                  <a:latin typeface="Calibri (MS) Bold"/>
                  <a:ea typeface="Calibri (MS) Bold"/>
                  <a:cs typeface="Calibri (MS) Bold"/>
                  <a:sym typeface="Calibri (MS) Bold"/>
                </a:rPr>
                <a:t> Self-Advocacy</a:t>
              </a:r>
            </a:p>
          </p:txBody>
        </p:sp>
      </p:grpSp>
      <p:grpSp>
        <p:nvGrpSpPr>
          <p:cNvPr name="Group 22" id="22"/>
          <p:cNvGrpSpPr/>
          <p:nvPr/>
        </p:nvGrpSpPr>
        <p:grpSpPr>
          <a:xfrm rot="0">
            <a:off x="738208" y="2799419"/>
            <a:ext cx="4997757" cy="1465707"/>
            <a:chOff x="0" y="0"/>
            <a:chExt cx="6663676" cy="1954276"/>
          </a:xfrm>
        </p:grpSpPr>
        <p:sp>
          <p:nvSpPr>
            <p:cNvPr name="Freeform 23" id="23"/>
            <p:cNvSpPr/>
            <p:nvPr/>
          </p:nvSpPr>
          <p:spPr>
            <a:xfrm flipH="false" flipV="false" rot="0">
              <a:off x="0" y="0"/>
              <a:ext cx="6663676" cy="1954276"/>
            </a:xfrm>
            <a:custGeom>
              <a:avLst/>
              <a:gdLst/>
              <a:ahLst/>
              <a:cxnLst/>
              <a:rect r="r" b="b" t="t" l="l"/>
              <a:pathLst>
                <a:path h="1954276" w="6663676">
                  <a:moveTo>
                    <a:pt x="0" y="0"/>
                  </a:moveTo>
                  <a:lnTo>
                    <a:pt x="6663676" y="0"/>
                  </a:lnTo>
                  <a:lnTo>
                    <a:pt x="6663676" y="1954276"/>
                  </a:lnTo>
                  <a:lnTo>
                    <a:pt x="0" y="1954276"/>
                  </a:lnTo>
                  <a:close/>
                </a:path>
              </a:pathLst>
            </a:custGeom>
            <a:solidFill>
              <a:srgbClr val="000000">
                <a:alpha val="0"/>
              </a:srgbClr>
            </a:solidFill>
          </p:spPr>
        </p:sp>
        <p:sp>
          <p:nvSpPr>
            <p:cNvPr name="TextBox 24" id="24"/>
            <p:cNvSpPr txBox="true"/>
            <p:nvPr/>
          </p:nvSpPr>
          <p:spPr>
            <a:xfrm>
              <a:off x="0" y="-104775"/>
              <a:ext cx="6663676" cy="2059051"/>
            </a:xfrm>
            <a:prstGeom prst="rect">
              <a:avLst/>
            </a:prstGeom>
          </p:spPr>
          <p:txBody>
            <a:bodyPr anchor="t" rtlCol="false" tIns="0" lIns="0" bIns="0" rIns="0"/>
            <a:lstStyle/>
            <a:p>
              <a:pPr algn="just">
                <a:lnSpc>
                  <a:spcPts val="2430"/>
                </a:lnSpc>
              </a:pPr>
              <a:r>
                <a:rPr lang="en-US" sz="1350">
                  <a:solidFill>
                    <a:srgbClr val="7F7F7F"/>
                  </a:solidFill>
                  <a:latin typeface="Calibri (MS)"/>
                  <a:ea typeface="Calibri (MS)"/>
                  <a:cs typeface="Calibri (MS)"/>
                  <a:sym typeface="Calibri (MS)"/>
                </a:rPr>
                <a:t>Th</a:t>
              </a:r>
              <a:r>
                <a:rPr lang="en-US" sz="1350">
                  <a:solidFill>
                    <a:srgbClr val="7F7F7F"/>
                  </a:solidFill>
                  <a:latin typeface="Calibri (MS)"/>
                  <a:ea typeface="Calibri (MS)"/>
                  <a:cs typeface="Calibri (MS)"/>
                  <a:sym typeface="Calibri (MS)"/>
                </a:rPr>
                <a:t>e ability to speak up for oneself, express needs and preferences, and make informed choices. In the context of disability, self-advocacy is both a right and a skillset that must be intentionally developed.</a:t>
              </a:r>
            </a:p>
          </p:txBody>
        </p:sp>
      </p:grpSp>
      <p:grpSp>
        <p:nvGrpSpPr>
          <p:cNvPr name="Group 25" id="25"/>
          <p:cNvGrpSpPr/>
          <p:nvPr/>
        </p:nvGrpSpPr>
        <p:grpSpPr>
          <a:xfrm rot="0">
            <a:off x="6370973" y="2616161"/>
            <a:ext cx="4967848" cy="4610164"/>
            <a:chOff x="0" y="0"/>
            <a:chExt cx="7615548" cy="7067231"/>
          </a:xfrm>
        </p:grpSpPr>
        <p:sp>
          <p:nvSpPr>
            <p:cNvPr name="Freeform 26" id="26"/>
            <p:cNvSpPr/>
            <p:nvPr/>
          </p:nvSpPr>
          <p:spPr>
            <a:xfrm flipH="false" flipV="false" rot="0">
              <a:off x="12700" y="12700"/>
              <a:ext cx="7590155" cy="7041769"/>
            </a:xfrm>
            <a:custGeom>
              <a:avLst/>
              <a:gdLst/>
              <a:ahLst/>
              <a:cxnLst/>
              <a:rect r="r" b="b" t="t" l="l"/>
              <a:pathLst>
                <a:path h="7041769" w="7590155">
                  <a:moveTo>
                    <a:pt x="0" y="3520948"/>
                  </a:moveTo>
                  <a:cubicBezTo>
                    <a:pt x="0" y="1576324"/>
                    <a:pt x="1699133" y="0"/>
                    <a:pt x="3795014" y="0"/>
                  </a:cubicBezTo>
                  <a:cubicBezTo>
                    <a:pt x="5890895" y="0"/>
                    <a:pt x="7590155" y="1576324"/>
                    <a:pt x="7590155" y="3520948"/>
                  </a:cubicBezTo>
                  <a:cubicBezTo>
                    <a:pt x="7590155" y="5465572"/>
                    <a:pt x="5891022" y="7041769"/>
                    <a:pt x="3795014" y="7041769"/>
                  </a:cubicBezTo>
                  <a:cubicBezTo>
                    <a:pt x="1699006" y="7041769"/>
                    <a:pt x="0" y="5465445"/>
                    <a:pt x="0" y="3520948"/>
                  </a:cubicBezTo>
                  <a:close/>
                </a:path>
              </a:pathLst>
            </a:custGeom>
            <a:solidFill>
              <a:srgbClr val="FBD355"/>
            </a:solidFill>
          </p:spPr>
        </p:sp>
        <p:sp>
          <p:nvSpPr>
            <p:cNvPr name="Freeform 27" id="27"/>
            <p:cNvSpPr/>
            <p:nvPr/>
          </p:nvSpPr>
          <p:spPr>
            <a:xfrm flipH="false" flipV="false" rot="0">
              <a:off x="0" y="0"/>
              <a:ext cx="7615555" cy="7067296"/>
            </a:xfrm>
            <a:custGeom>
              <a:avLst/>
              <a:gdLst/>
              <a:ahLst/>
              <a:cxnLst/>
              <a:rect r="r" b="b" t="t" l="l"/>
              <a:pathLst>
                <a:path h="7067296" w="7615555">
                  <a:moveTo>
                    <a:pt x="0" y="3533648"/>
                  </a:moveTo>
                  <a:cubicBezTo>
                    <a:pt x="0" y="1581150"/>
                    <a:pt x="1705737" y="0"/>
                    <a:pt x="3807714" y="0"/>
                  </a:cubicBezTo>
                  <a:lnTo>
                    <a:pt x="3807714" y="12700"/>
                  </a:lnTo>
                  <a:lnTo>
                    <a:pt x="3807714" y="25400"/>
                  </a:lnTo>
                  <a:lnTo>
                    <a:pt x="3807714" y="12700"/>
                  </a:lnTo>
                  <a:lnTo>
                    <a:pt x="3807714" y="0"/>
                  </a:lnTo>
                  <a:cubicBezTo>
                    <a:pt x="5909818" y="0"/>
                    <a:pt x="7615555" y="1581150"/>
                    <a:pt x="7615555" y="3533648"/>
                  </a:cubicBezTo>
                  <a:lnTo>
                    <a:pt x="7602855" y="3533648"/>
                  </a:lnTo>
                  <a:lnTo>
                    <a:pt x="7615555" y="3533648"/>
                  </a:lnTo>
                  <a:cubicBezTo>
                    <a:pt x="7615555" y="5486146"/>
                    <a:pt x="5909818" y="7067296"/>
                    <a:pt x="3807841" y="7067296"/>
                  </a:cubicBezTo>
                  <a:lnTo>
                    <a:pt x="3807841" y="7054596"/>
                  </a:lnTo>
                  <a:lnTo>
                    <a:pt x="3807841" y="7067296"/>
                  </a:lnTo>
                  <a:cubicBezTo>
                    <a:pt x="1705737" y="7067169"/>
                    <a:pt x="0" y="5486019"/>
                    <a:pt x="0" y="3533648"/>
                  </a:cubicBezTo>
                  <a:lnTo>
                    <a:pt x="12700" y="3533648"/>
                  </a:lnTo>
                  <a:lnTo>
                    <a:pt x="25400" y="3533648"/>
                  </a:lnTo>
                  <a:lnTo>
                    <a:pt x="12700" y="3533648"/>
                  </a:lnTo>
                  <a:lnTo>
                    <a:pt x="0" y="3533648"/>
                  </a:lnTo>
                  <a:moveTo>
                    <a:pt x="25400" y="3533648"/>
                  </a:moveTo>
                  <a:cubicBezTo>
                    <a:pt x="25400" y="3540633"/>
                    <a:pt x="19685" y="3546348"/>
                    <a:pt x="12700" y="3546348"/>
                  </a:cubicBezTo>
                  <a:cubicBezTo>
                    <a:pt x="5715" y="3546348"/>
                    <a:pt x="0" y="3540633"/>
                    <a:pt x="0" y="3533648"/>
                  </a:cubicBezTo>
                  <a:cubicBezTo>
                    <a:pt x="0" y="3526663"/>
                    <a:pt x="5715" y="3520948"/>
                    <a:pt x="12700" y="3520948"/>
                  </a:cubicBezTo>
                  <a:cubicBezTo>
                    <a:pt x="19685" y="3520948"/>
                    <a:pt x="25400" y="3526663"/>
                    <a:pt x="25400" y="3533648"/>
                  </a:cubicBezTo>
                  <a:cubicBezTo>
                    <a:pt x="25400" y="5470271"/>
                    <a:pt x="1717929" y="7041769"/>
                    <a:pt x="3807714" y="7041769"/>
                  </a:cubicBezTo>
                  <a:cubicBezTo>
                    <a:pt x="5897499" y="7041769"/>
                    <a:pt x="7590155" y="5470271"/>
                    <a:pt x="7590155" y="3533648"/>
                  </a:cubicBezTo>
                  <a:cubicBezTo>
                    <a:pt x="7590155" y="1597025"/>
                    <a:pt x="5897626" y="25400"/>
                    <a:pt x="3807714" y="25400"/>
                  </a:cubicBezTo>
                  <a:cubicBezTo>
                    <a:pt x="3800729" y="25400"/>
                    <a:pt x="3795014" y="19685"/>
                    <a:pt x="3795014" y="12700"/>
                  </a:cubicBezTo>
                  <a:cubicBezTo>
                    <a:pt x="3795014" y="5715"/>
                    <a:pt x="3800729" y="0"/>
                    <a:pt x="3807714" y="0"/>
                  </a:cubicBezTo>
                  <a:cubicBezTo>
                    <a:pt x="3814699" y="0"/>
                    <a:pt x="3820414" y="5715"/>
                    <a:pt x="3820414" y="12700"/>
                  </a:cubicBezTo>
                  <a:cubicBezTo>
                    <a:pt x="3820414" y="19685"/>
                    <a:pt x="3814699" y="25400"/>
                    <a:pt x="3807714" y="25400"/>
                  </a:cubicBezTo>
                  <a:cubicBezTo>
                    <a:pt x="1717929" y="25400"/>
                    <a:pt x="25400" y="1597025"/>
                    <a:pt x="25400" y="3533648"/>
                  </a:cubicBezTo>
                  <a:close/>
                </a:path>
              </a:pathLst>
            </a:custGeom>
            <a:solidFill>
              <a:srgbClr val="FBD355"/>
            </a:solidFill>
          </p:spPr>
        </p:sp>
      </p:grpSp>
      <p:sp>
        <p:nvSpPr>
          <p:cNvPr name="Freeform 28" id="28"/>
          <p:cNvSpPr/>
          <p:nvPr/>
        </p:nvSpPr>
        <p:spPr>
          <a:xfrm flipH="false" flipV="false" rot="0">
            <a:off x="311292"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29" id="29"/>
          <p:cNvSpPr/>
          <p:nvPr/>
        </p:nvSpPr>
        <p:spPr>
          <a:xfrm flipH="false" flipV="false" rot="0">
            <a:off x="7224830" y="3499510"/>
            <a:ext cx="3260134" cy="3044150"/>
          </a:xfrm>
          <a:custGeom>
            <a:avLst/>
            <a:gdLst/>
            <a:ahLst/>
            <a:cxnLst/>
            <a:rect r="r" b="b" t="t" l="l"/>
            <a:pathLst>
              <a:path h="3044150" w="3260134">
                <a:moveTo>
                  <a:pt x="0" y="0"/>
                </a:moveTo>
                <a:lnTo>
                  <a:pt x="3260134" y="0"/>
                </a:lnTo>
                <a:lnTo>
                  <a:pt x="3260134" y="3044150"/>
                </a:lnTo>
                <a:lnTo>
                  <a:pt x="0" y="30441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30" id="30"/>
          <p:cNvSpPr txBox="true"/>
          <p:nvPr/>
        </p:nvSpPr>
        <p:spPr>
          <a:xfrm rot="0">
            <a:off x="11829635" y="5145024"/>
            <a:ext cx="5323681" cy="2952751"/>
          </a:xfrm>
          <a:prstGeom prst="rect">
            <a:avLst/>
          </a:prstGeom>
        </p:spPr>
        <p:txBody>
          <a:bodyPr anchor="t" rtlCol="false" tIns="0" lIns="0" bIns="0" rIns="0">
            <a:spAutoFit/>
          </a:bodyPr>
          <a:lstStyle/>
          <a:p>
            <a:pPr algn="l">
              <a:lnSpc>
                <a:spcPts val="4499"/>
              </a:lnSpc>
            </a:pPr>
            <a:r>
              <a:rPr lang="en-US" sz="2499" b="true">
                <a:solidFill>
                  <a:srgbClr val="000000"/>
                </a:solidFill>
                <a:latin typeface="Calibri (MS) Bold"/>
                <a:ea typeface="Calibri (MS) Bold"/>
                <a:cs typeface="Calibri (MS) Bold"/>
                <a:sym typeface="Calibri (MS) Bold"/>
              </a:rPr>
              <a:t>The Role of the Youth Worker</a:t>
            </a:r>
          </a:p>
          <a:p>
            <a:pPr algn="l">
              <a:lnSpc>
                <a:spcPts val="2430"/>
              </a:lnSpc>
            </a:pPr>
            <a:r>
              <a:rPr lang="en-US" sz="1350">
                <a:solidFill>
                  <a:srgbClr val="7F7F7F"/>
                </a:solidFill>
                <a:latin typeface="Calibri (MS)"/>
                <a:ea typeface="Calibri (MS)"/>
                <a:cs typeface="Calibri (MS)"/>
                <a:sym typeface="Calibri (MS)"/>
              </a:rPr>
              <a:t>Youth workers are facilitators of empowerment, not gatekeepers of support. </a:t>
            </a:r>
          </a:p>
          <a:p>
            <a:pPr algn="l">
              <a:lnSpc>
                <a:spcPts val="2430"/>
              </a:lnSpc>
            </a:pPr>
            <a:r>
              <a:rPr lang="en-US" sz="1350">
                <a:solidFill>
                  <a:srgbClr val="7F7F7F"/>
                </a:solidFill>
                <a:latin typeface="Calibri (MS)"/>
                <a:ea typeface="Calibri (MS)"/>
                <a:cs typeface="Calibri (MS)"/>
                <a:sym typeface="Calibri (MS)"/>
              </a:rPr>
              <a:t>Their role is to:</a:t>
            </a:r>
          </a:p>
          <a:p>
            <a:pPr algn="l" marL="291465" indent="-145732" lvl="1">
              <a:lnSpc>
                <a:spcPts val="2430"/>
              </a:lnSpc>
              <a:buFont typeface="Arial"/>
              <a:buChar char="•"/>
            </a:pPr>
            <a:r>
              <a:rPr lang="en-US" sz="1350">
                <a:solidFill>
                  <a:srgbClr val="7F7F7F"/>
                </a:solidFill>
                <a:latin typeface="Calibri (MS)"/>
                <a:ea typeface="Calibri (MS)"/>
                <a:cs typeface="Calibri (MS)"/>
                <a:sym typeface="Calibri (MS)"/>
              </a:rPr>
              <a:t>Promote choice and control in a youth’s life</a:t>
            </a:r>
          </a:p>
          <a:p>
            <a:pPr algn="l" marL="291465" indent="-145732" lvl="1">
              <a:lnSpc>
                <a:spcPts val="2430"/>
              </a:lnSpc>
              <a:buFont typeface="Arial"/>
              <a:buChar char="•"/>
            </a:pPr>
            <a:r>
              <a:rPr lang="en-US" sz="1350">
                <a:solidFill>
                  <a:srgbClr val="7F7F7F"/>
                </a:solidFill>
                <a:latin typeface="Calibri (MS)"/>
                <a:ea typeface="Calibri (MS)"/>
                <a:cs typeface="Calibri (MS)"/>
                <a:sym typeface="Calibri (MS)"/>
              </a:rPr>
              <a:t>Adapt communication to be accessible and respectful</a:t>
            </a:r>
          </a:p>
          <a:p>
            <a:pPr algn="l" marL="291465" indent="-145732" lvl="1">
              <a:lnSpc>
                <a:spcPts val="2430"/>
              </a:lnSpc>
              <a:buFont typeface="Arial"/>
              <a:buChar char="•"/>
            </a:pPr>
            <a:r>
              <a:rPr lang="en-US" sz="1350">
                <a:solidFill>
                  <a:srgbClr val="7F7F7F"/>
                </a:solidFill>
                <a:latin typeface="Calibri (MS)"/>
                <a:ea typeface="Calibri (MS)"/>
                <a:cs typeface="Calibri (MS)"/>
                <a:sym typeface="Calibri (MS)"/>
              </a:rPr>
              <a:t>Encourage participation in decision-making processes</a:t>
            </a:r>
          </a:p>
          <a:p>
            <a:pPr algn="l" marL="291465" indent="-145732" lvl="1">
              <a:lnSpc>
                <a:spcPts val="2430"/>
              </a:lnSpc>
              <a:buFont typeface="Arial"/>
              <a:buChar char="•"/>
            </a:pPr>
            <a:r>
              <a:rPr lang="en-US" sz="1350">
                <a:solidFill>
                  <a:srgbClr val="7F7F7F"/>
                </a:solidFill>
                <a:latin typeface="Calibri (MS)"/>
                <a:ea typeface="Calibri (MS)"/>
                <a:cs typeface="Calibri (MS)"/>
                <a:sym typeface="Calibri (MS)"/>
              </a:rPr>
              <a:t>Provide opportunities for skill-building in safe, inclusive environments</a:t>
            </a:r>
          </a:p>
          <a:p>
            <a:pPr algn="l">
              <a:lnSpc>
                <a:spcPts val="4499"/>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2091414"/>
            <a:ext cx="9417672" cy="1210196"/>
            <a:chOff x="0" y="0"/>
            <a:chExt cx="12556896" cy="1613595"/>
          </a:xfrm>
        </p:grpSpPr>
        <p:sp>
          <p:nvSpPr>
            <p:cNvPr name="Freeform 4" id="4"/>
            <p:cNvSpPr/>
            <p:nvPr/>
          </p:nvSpPr>
          <p:spPr>
            <a:xfrm flipH="false" flipV="false" rot="0">
              <a:off x="0" y="0"/>
              <a:ext cx="12556896" cy="1613595"/>
            </a:xfrm>
            <a:custGeom>
              <a:avLst/>
              <a:gdLst/>
              <a:ahLst/>
              <a:cxnLst/>
              <a:rect r="r" b="b" t="t" l="l"/>
              <a:pathLst>
                <a:path h="1613595" w="12556896">
                  <a:moveTo>
                    <a:pt x="0" y="0"/>
                  </a:moveTo>
                  <a:lnTo>
                    <a:pt x="12556896" y="0"/>
                  </a:lnTo>
                  <a:lnTo>
                    <a:pt x="12556896" y="1613595"/>
                  </a:lnTo>
                  <a:lnTo>
                    <a:pt x="0" y="1613595"/>
                  </a:lnTo>
                  <a:close/>
                </a:path>
              </a:pathLst>
            </a:custGeom>
            <a:solidFill>
              <a:srgbClr val="000000">
                <a:alpha val="0"/>
              </a:srgbClr>
            </a:solidFill>
          </p:spPr>
        </p:sp>
        <p:sp>
          <p:nvSpPr>
            <p:cNvPr name="TextBox 5" id="5"/>
            <p:cNvSpPr txBox="true"/>
            <p:nvPr/>
          </p:nvSpPr>
          <p:spPr>
            <a:xfrm>
              <a:off x="0" y="-123825"/>
              <a:ext cx="12556896" cy="173742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Understanding Self-Advocacy</a:t>
              </a:r>
            </a:p>
          </p:txBody>
        </p:sp>
      </p:grpSp>
      <p:sp>
        <p:nvSpPr>
          <p:cNvPr name="Freeform 6" id="6"/>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783926" y="3155082"/>
            <a:ext cx="12776330" cy="5461635"/>
          </a:xfrm>
          <a:prstGeom prst="rect">
            <a:avLst/>
          </a:prstGeom>
        </p:spPr>
        <p:txBody>
          <a:bodyPr anchor="t" rtlCol="false" tIns="0" lIns="0" bIns="0" rIns="0">
            <a:spAutoFit/>
          </a:bodyPr>
          <a:lstStyle/>
          <a:p>
            <a:pPr algn="l">
              <a:lnSpc>
                <a:spcPts val="3600"/>
              </a:lnSpc>
            </a:pPr>
            <a:r>
              <a:rPr lang="en-US" sz="2400">
                <a:solidFill>
                  <a:srgbClr val="4C4457"/>
                </a:solidFill>
                <a:latin typeface="Nunito"/>
                <a:ea typeface="Nunito"/>
                <a:cs typeface="Nunito"/>
                <a:sym typeface="Nunito"/>
              </a:rPr>
              <a:t>Self-advocacy is the ability to understand and express one’s needs, rights, and preferences. It is especially important for young people with intellectual and psychosocial disabilities, who are often excluded from decision-making in their lives.</a:t>
            </a:r>
          </a:p>
          <a:p>
            <a:pPr algn="l">
              <a:lnSpc>
                <a:spcPts val="3600"/>
              </a:lnSpc>
            </a:pPr>
            <a:r>
              <a:rPr lang="en-US" sz="2400">
                <a:solidFill>
                  <a:srgbClr val="4C4457"/>
                </a:solidFill>
                <a:latin typeface="Nunito"/>
                <a:ea typeface="Nunito"/>
                <a:cs typeface="Nunito"/>
                <a:sym typeface="Nunito"/>
              </a:rPr>
              <a:t>For many, decisions about education, health, housing, or civic engagement are made by family members, professionals, or institutions. Self-advocacy gives power back to the individual—helping young people take control of their future.</a:t>
            </a:r>
          </a:p>
          <a:p>
            <a:pPr algn="l">
              <a:lnSpc>
                <a:spcPts val="3600"/>
              </a:lnSpc>
            </a:pPr>
            <a:r>
              <a:rPr lang="en-US" sz="2400">
                <a:solidFill>
                  <a:srgbClr val="4C4457"/>
                </a:solidFill>
                <a:latin typeface="Nunito"/>
                <a:ea typeface="Nunito"/>
                <a:cs typeface="Nunito"/>
                <a:sym typeface="Nunito"/>
              </a:rPr>
              <a:t>Key aspects of self-advocacy include:</a:t>
            </a:r>
          </a:p>
          <a:p>
            <a:pPr algn="l" marL="518160" indent="-259080" lvl="1">
              <a:lnSpc>
                <a:spcPts val="3600"/>
              </a:lnSpc>
              <a:buFont typeface="Arial"/>
              <a:buChar char="•"/>
            </a:pPr>
            <a:r>
              <a:rPr lang="en-US" sz="2400">
                <a:solidFill>
                  <a:srgbClr val="4C4457"/>
                </a:solidFill>
                <a:latin typeface="Nunito"/>
                <a:ea typeface="Nunito"/>
                <a:cs typeface="Nunito"/>
                <a:sym typeface="Nunito"/>
              </a:rPr>
              <a:t>Awareness of rights (e.g. under the UN Convention on the Rights of Persons with Disabilities)</a:t>
            </a:r>
          </a:p>
          <a:p>
            <a:pPr algn="l" marL="518160" indent="-259080" lvl="1">
              <a:lnSpc>
                <a:spcPts val="3600"/>
              </a:lnSpc>
              <a:buFont typeface="Arial"/>
              <a:buChar char="•"/>
            </a:pPr>
            <a:r>
              <a:rPr lang="en-US" sz="2400">
                <a:solidFill>
                  <a:srgbClr val="4C4457"/>
                </a:solidFill>
                <a:latin typeface="Nunito"/>
                <a:ea typeface="Nunito"/>
                <a:cs typeface="Nunito"/>
                <a:sym typeface="Nunito"/>
              </a:rPr>
              <a:t>Confidence to speak up—in meetings, public spaces, or everyday situations</a:t>
            </a:r>
          </a:p>
          <a:p>
            <a:pPr algn="l" marL="518160" indent="-259080" lvl="1">
              <a:lnSpc>
                <a:spcPts val="3600"/>
              </a:lnSpc>
              <a:buFont typeface="Arial"/>
              <a:buChar char="•"/>
            </a:pPr>
            <a:r>
              <a:rPr lang="en-US" sz="2400">
                <a:solidFill>
                  <a:srgbClr val="4C4457"/>
                </a:solidFill>
                <a:latin typeface="Nunito"/>
                <a:ea typeface="Nunito"/>
                <a:cs typeface="Nunito"/>
                <a:sym typeface="Nunito"/>
              </a:rPr>
              <a:t>Support to make decisions—through accessible information and trusted allies</a:t>
            </a:r>
          </a:p>
          <a:p>
            <a:pPr algn="l">
              <a:lnSpc>
                <a:spcPts val="3600"/>
              </a:lnSpc>
            </a:pPr>
          </a:p>
        </p:txBody>
      </p:sp>
      <p:sp>
        <p:nvSpPr>
          <p:cNvPr name="Freeform 10" id="10"/>
          <p:cNvSpPr/>
          <p:nvPr/>
        </p:nvSpPr>
        <p:spPr>
          <a:xfrm flipH="false" flipV="false" rot="0">
            <a:off x="13787785" y="4352001"/>
            <a:ext cx="4205191" cy="4205191"/>
          </a:xfrm>
          <a:custGeom>
            <a:avLst/>
            <a:gdLst/>
            <a:ahLst/>
            <a:cxnLst/>
            <a:rect r="r" b="b" t="t" l="l"/>
            <a:pathLst>
              <a:path h="4205191" w="4205191">
                <a:moveTo>
                  <a:pt x="0" y="0"/>
                </a:moveTo>
                <a:lnTo>
                  <a:pt x="4205192" y="0"/>
                </a:lnTo>
                <a:lnTo>
                  <a:pt x="4205192" y="4205191"/>
                </a:lnTo>
                <a:lnTo>
                  <a:pt x="0" y="4205191"/>
                </a:lnTo>
                <a:lnTo>
                  <a:pt x="0" y="0"/>
                </a:lnTo>
                <a:close/>
              </a:path>
            </a:pathLst>
          </a:custGeom>
          <a:blipFill>
            <a:blip r:embed="rId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2091414"/>
            <a:ext cx="10628509" cy="1210196"/>
            <a:chOff x="0" y="0"/>
            <a:chExt cx="14171345" cy="1613595"/>
          </a:xfrm>
        </p:grpSpPr>
        <p:sp>
          <p:nvSpPr>
            <p:cNvPr name="Freeform 4" id="4"/>
            <p:cNvSpPr/>
            <p:nvPr/>
          </p:nvSpPr>
          <p:spPr>
            <a:xfrm flipH="false" flipV="false" rot="0">
              <a:off x="0" y="0"/>
              <a:ext cx="14171344" cy="1613595"/>
            </a:xfrm>
            <a:custGeom>
              <a:avLst/>
              <a:gdLst/>
              <a:ahLst/>
              <a:cxnLst/>
              <a:rect r="r" b="b" t="t" l="l"/>
              <a:pathLst>
                <a:path h="1613595" w="14171344">
                  <a:moveTo>
                    <a:pt x="0" y="0"/>
                  </a:moveTo>
                  <a:lnTo>
                    <a:pt x="14171344" y="0"/>
                  </a:lnTo>
                  <a:lnTo>
                    <a:pt x="14171344" y="1613595"/>
                  </a:lnTo>
                  <a:lnTo>
                    <a:pt x="0" y="1613595"/>
                  </a:lnTo>
                  <a:close/>
                </a:path>
              </a:pathLst>
            </a:custGeom>
            <a:solidFill>
              <a:srgbClr val="000000">
                <a:alpha val="0"/>
              </a:srgbClr>
            </a:solidFill>
          </p:spPr>
        </p:sp>
        <p:sp>
          <p:nvSpPr>
            <p:cNvPr name="TextBox 5" id="5"/>
            <p:cNvSpPr txBox="true"/>
            <p:nvPr/>
          </p:nvSpPr>
          <p:spPr>
            <a:xfrm>
              <a:off x="0" y="-123825"/>
              <a:ext cx="14171345" cy="173742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What Is Independent Living?</a:t>
              </a:r>
            </a:p>
          </p:txBody>
        </p:sp>
      </p:grpSp>
      <p:sp>
        <p:nvSpPr>
          <p:cNvPr name="Freeform 6" id="6"/>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028700" y="3244459"/>
            <a:ext cx="13070858" cy="5785486"/>
          </a:xfrm>
          <a:prstGeom prst="rect">
            <a:avLst/>
          </a:prstGeom>
        </p:spPr>
        <p:txBody>
          <a:bodyPr anchor="t" rtlCol="false" tIns="0" lIns="0" bIns="0" rIns="0">
            <a:spAutoFit/>
          </a:bodyPr>
          <a:lstStyle/>
          <a:p>
            <a:pPr algn="l">
              <a:lnSpc>
                <a:spcPts val="3599"/>
              </a:lnSpc>
            </a:pPr>
            <a:r>
              <a:rPr lang="en-US" sz="2399">
                <a:solidFill>
                  <a:srgbClr val="4C4457"/>
                </a:solidFill>
                <a:latin typeface="Nunito"/>
                <a:ea typeface="Nunito"/>
                <a:cs typeface="Nunito"/>
                <a:sym typeface="Nunito"/>
              </a:rPr>
              <a:t>Independent living is not the same as living alone. Instead, it means having the freedom and support to live your life on your own terms. </a:t>
            </a:r>
          </a:p>
          <a:p>
            <a:pPr algn="l">
              <a:lnSpc>
                <a:spcPts val="3599"/>
              </a:lnSpc>
            </a:pPr>
            <a:r>
              <a:rPr lang="en-US" sz="2399">
                <a:solidFill>
                  <a:srgbClr val="4C4457"/>
                </a:solidFill>
                <a:latin typeface="Nunito"/>
                <a:ea typeface="Nunito"/>
                <a:cs typeface="Nunito"/>
                <a:sym typeface="Nunito"/>
              </a:rPr>
              <a:t>This includes:</a:t>
            </a:r>
          </a:p>
          <a:p>
            <a:pPr algn="l" marL="518155" indent="-259078" lvl="1">
              <a:lnSpc>
                <a:spcPts val="3599"/>
              </a:lnSpc>
              <a:buFont typeface="Arial"/>
              <a:buChar char="•"/>
            </a:pPr>
            <a:r>
              <a:rPr lang="en-US" sz="2399">
                <a:solidFill>
                  <a:srgbClr val="4C4457"/>
                </a:solidFill>
                <a:latin typeface="Nunito"/>
                <a:ea typeface="Nunito"/>
                <a:cs typeface="Nunito"/>
                <a:sym typeface="Nunito"/>
              </a:rPr>
              <a:t>Making decisions about how you live</a:t>
            </a:r>
          </a:p>
          <a:p>
            <a:pPr algn="l" marL="518155" indent="-259078" lvl="1">
              <a:lnSpc>
                <a:spcPts val="3599"/>
              </a:lnSpc>
              <a:buFont typeface="Arial"/>
              <a:buChar char="•"/>
            </a:pPr>
            <a:r>
              <a:rPr lang="en-US" sz="2399">
                <a:solidFill>
                  <a:srgbClr val="4C4457"/>
                </a:solidFill>
                <a:latin typeface="Nunito"/>
                <a:ea typeface="Nunito"/>
                <a:cs typeface="Nunito"/>
                <a:sym typeface="Nunito"/>
              </a:rPr>
              <a:t>Choosing who supports you, and how</a:t>
            </a:r>
          </a:p>
          <a:p>
            <a:pPr algn="l" marL="518155" indent="-259078" lvl="1">
              <a:lnSpc>
                <a:spcPts val="3599"/>
              </a:lnSpc>
              <a:buFont typeface="Arial"/>
              <a:buChar char="•"/>
            </a:pPr>
            <a:r>
              <a:rPr lang="en-US" sz="2399">
                <a:solidFill>
                  <a:srgbClr val="4C4457"/>
                </a:solidFill>
                <a:latin typeface="Nunito"/>
                <a:ea typeface="Nunito"/>
                <a:cs typeface="Nunito"/>
                <a:sym typeface="Nunito"/>
              </a:rPr>
              <a:t>Accessing services, transport, and opportunities in the community</a:t>
            </a:r>
          </a:p>
          <a:p>
            <a:pPr algn="l">
              <a:lnSpc>
                <a:spcPts val="3599"/>
              </a:lnSpc>
            </a:pPr>
            <a:r>
              <a:rPr lang="en-US" sz="2399">
                <a:solidFill>
                  <a:srgbClr val="4C4457"/>
                </a:solidFill>
                <a:latin typeface="Nunito"/>
                <a:ea typeface="Nunito"/>
                <a:cs typeface="Nunito"/>
                <a:sym typeface="Nunito"/>
              </a:rPr>
              <a:t>For young people with disabilities, building independent living skills can include:</a:t>
            </a:r>
          </a:p>
          <a:p>
            <a:pPr algn="l" marL="518155" indent="-259078" lvl="1">
              <a:lnSpc>
                <a:spcPts val="3599"/>
              </a:lnSpc>
              <a:buFont typeface="Arial"/>
              <a:buChar char="•"/>
            </a:pPr>
            <a:r>
              <a:rPr lang="en-US" sz="2399">
                <a:solidFill>
                  <a:srgbClr val="4C4457"/>
                </a:solidFill>
                <a:latin typeface="Nunito"/>
                <a:ea typeface="Nunito"/>
                <a:cs typeface="Nunito"/>
                <a:sym typeface="Nunito"/>
              </a:rPr>
              <a:t>Time management and daily routines</a:t>
            </a:r>
          </a:p>
          <a:p>
            <a:pPr algn="l" marL="518155" indent="-259078" lvl="1">
              <a:lnSpc>
                <a:spcPts val="3599"/>
              </a:lnSpc>
              <a:buFont typeface="Arial"/>
              <a:buChar char="•"/>
            </a:pPr>
            <a:r>
              <a:rPr lang="en-US" sz="2399">
                <a:solidFill>
                  <a:srgbClr val="4C4457"/>
                </a:solidFill>
                <a:latin typeface="Nunito"/>
                <a:ea typeface="Nunito"/>
                <a:cs typeface="Nunito"/>
                <a:sym typeface="Nunito"/>
              </a:rPr>
              <a:t>Financial literacy and budgeting</a:t>
            </a:r>
          </a:p>
          <a:p>
            <a:pPr algn="l" marL="518155" indent="-259078" lvl="1">
              <a:lnSpc>
                <a:spcPts val="3599"/>
              </a:lnSpc>
              <a:buFont typeface="Arial"/>
              <a:buChar char="•"/>
            </a:pPr>
            <a:r>
              <a:rPr lang="en-US" sz="2399">
                <a:solidFill>
                  <a:srgbClr val="4C4457"/>
                </a:solidFill>
                <a:latin typeface="Nunito"/>
                <a:ea typeface="Nunito"/>
                <a:cs typeface="Nunito"/>
                <a:sym typeface="Nunito"/>
              </a:rPr>
              <a:t>Navigating health care, education, or housing systems</a:t>
            </a:r>
          </a:p>
          <a:p>
            <a:pPr algn="l" marL="518155" indent="-259078" lvl="1">
              <a:lnSpc>
                <a:spcPts val="3599"/>
              </a:lnSpc>
              <a:buFont typeface="Arial"/>
              <a:buChar char="•"/>
            </a:pPr>
            <a:r>
              <a:rPr lang="en-US" sz="2399">
                <a:solidFill>
                  <a:srgbClr val="4C4457"/>
                </a:solidFill>
                <a:latin typeface="Nunito"/>
                <a:ea typeface="Nunito"/>
                <a:cs typeface="Nunito"/>
                <a:sym typeface="Nunito"/>
              </a:rPr>
              <a:t>Asking for help or using assistive tools</a:t>
            </a:r>
          </a:p>
          <a:p>
            <a:pPr algn="l">
              <a:lnSpc>
                <a:spcPts val="3599"/>
              </a:lnSpc>
            </a:pPr>
            <a:r>
              <a:rPr lang="en-US" sz="2399">
                <a:solidFill>
                  <a:srgbClr val="4C4457"/>
                </a:solidFill>
                <a:latin typeface="Nunito"/>
                <a:ea typeface="Nunito"/>
                <a:cs typeface="Nunito"/>
                <a:sym typeface="Nunito"/>
              </a:rPr>
              <a:t>These skills grow with practice—and youth workers are key allies in supporting that growth.</a:t>
            </a:r>
          </a:p>
          <a:p>
            <a:pPr algn="l">
              <a:lnSpc>
                <a:spcPts val="3599"/>
              </a:lnSpc>
            </a:pPr>
          </a:p>
        </p:txBody>
      </p:sp>
      <p:sp>
        <p:nvSpPr>
          <p:cNvPr name="Freeform 10" id="10"/>
          <p:cNvSpPr/>
          <p:nvPr/>
        </p:nvSpPr>
        <p:spPr>
          <a:xfrm flipH="false" flipV="false" rot="0">
            <a:off x="13835999" y="3683139"/>
            <a:ext cx="3918845" cy="3918845"/>
          </a:xfrm>
          <a:custGeom>
            <a:avLst/>
            <a:gdLst/>
            <a:ahLst/>
            <a:cxnLst/>
            <a:rect r="r" b="b" t="t" l="l"/>
            <a:pathLst>
              <a:path h="3918845" w="3918845">
                <a:moveTo>
                  <a:pt x="0" y="0"/>
                </a:moveTo>
                <a:lnTo>
                  <a:pt x="3918845" y="0"/>
                </a:lnTo>
                <a:lnTo>
                  <a:pt x="3918845" y="3918844"/>
                </a:lnTo>
                <a:lnTo>
                  <a:pt x="0" y="3918844"/>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2091414"/>
            <a:ext cx="7750497" cy="1210196"/>
            <a:chOff x="0" y="0"/>
            <a:chExt cx="10333996" cy="1613595"/>
          </a:xfrm>
        </p:grpSpPr>
        <p:sp>
          <p:nvSpPr>
            <p:cNvPr name="Freeform 4" id="4"/>
            <p:cNvSpPr/>
            <p:nvPr/>
          </p:nvSpPr>
          <p:spPr>
            <a:xfrm flipH="false" flipV="false" rot="0">
              <a:off x="0" y="0"/>
              <a:ext cx="10333996" cy="1613595"/>
            </a:xfrm>
            <a:custGeom>
              <a:avLst/>
              <a:gdLst/>
              <a:ahLst/>
              <a:cxnLst/>
              <a:rect r="r" b="b" t="t" l="l"/>
              <a:pathLst>
                <a:path h="1613595" w="10333996">
                  <a:moveTo>
                    <a:pt x="0" y="0"/>
                  </a:moveTo>
                  <a:lnTo>
                    <a:pt x="10333996" y="0"/>
                  </a:lnTo>
                  <a:lnTo>
                    <a:pt x="10333996" y="1613595"/>
                  </a:lnTo>
                  <a:lnTo>
                    <a:pt x="0" y="1613595"/>
                  </a:lnTo>
                  <a:close/>
                </a:path>
              </a:pathLst>
            </a:custGeom>
            <a:solidFill>
              <a:srgbClr val="000000">
                <a:alpha val="0"/>
              </a:srgbClr>
            </a:solidFill>
          </p:spPr>
        </p:sp>
        <p:sp>
          <p:nvSpPr>
            <p:cNvPr name="TextBox 5" id="5"/>
            <p:cNvSpPr txBox="true"/>
            <p:nvPr/>
          </p:nvSpPr>
          <p:spPr>
            <a:xfrm>
              <a:off x="0" y="-123825"/>
              <a:ext cx="10333996" cy="173742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Barriers and Solutions</a:t>
              </a:r>
            </a:p>
          </p:txBody>
        </p:sp>
      </p:grpSp>
      <p:sp>
        <p:nvSpPr>
          <p:cNvPr name="Freeform 6" id="6"/>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true" flipV="false" rot="0">
            <a:off x="10923327" y="1693794"/>
            <a:ext cx="7293851" cy="7339724"/>
          </a:xfrm>
          <a:custGeom>
            <a:avLst/>
            <a:gdLst/>
            <a:ahLst/>
            <a:cxnLst/>
            <a:rect r="r" b="b" t="t" l="l"/>
            <a:pathLst>
              <a:path h="7339724" w="7293851">
                <a:moveTo>
                  <a:pt x="7293851" y="0"/>
                </a:moveTo>
                <a:lnTo>
                  <a:pt x="0" y="0"/>
                </a:lnTo>
                <a:lnTo>
                  <a:pt x="0" y="7339724"/>
                </a:lnTo>
                <a:lnTo>
                  <a:pt x="7293851" y="7339724"/>
                </a:lnTo>
                <a:lnTo>
                  <a:pt x="7293851"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274806" y="3349234"/>
            <a:ext cx="9323809" cy="2718435"/>
          </a:xfrm>
          <a:prstGeom prst="rect">
            <a:avLst/>
          </a:prstGeom>
        </p:spPr>
        <p:txBody>
          <a:bodyPr anchor="t" rtlCol="false" tIns="0" lIns="0" bIns="0" rIns="0">
            <a:spAutoFit/>
          </a:bodyPr>
          <a:lstStyle/>
          <a:p>
            <a:pPr algn="l">
              <a:lnSpc>
                <a:spcPts val="3600"/>
              </a:lnSpc>
            </a:pPr>
            <a:r>
              <a:rPr lang="en-US" sz="2400">
                <a:solidFill>
                  <a:srgbClr val="4C4457"/>
                </a:solidFill>
                <a:latin typeface="Nunito"/>
                <a:ea typeface="Nunito"/>
                <a:cs typeface="Nunito"/>
                <a:sym typeface="Nunito"/>
              </a:rPr>
              <a:t>Youth with intellectual and psychosocial disabilities often face:</a:t>
            </a:r>
          </a:p>
          <a:p>
            <a:pPr algn="l" marL="518160" indent="-259080" lvl="1">
              <a:lnSpc>
                <a:spcPts val="3600"/>
              </a:lnSpc>
              <a:buFont typeface="Arial"/>
              <a:buChar char="•"/>
            </a:pPr>
            <a:r>
              <a:rPr lang="en-US" sz="2400">
                <a:solidFill>
                  <a:srgbClr val="4C4457"/>
                </a:solidFill>
                <a:latin typeface="Nunito"/>
                <a:ea typeface="Nunito"/>
                <a:cs typeface="Nunito"/>
                <a:sym typeface="Nunito"/>
              </a:rPr>
              <a:t>Overprotection, which limits independence</a:t>
            </a:r>
          </a:p>
          <a:p>
            <a:pPr algn="l" marL="518160" indent="-259080" lvl="1">
              <a:lnSpc>
                <a:spcPts val="3600"/>
              </a:lnSpc>
              <a:buFont typeface="Arial"/>
              <a:buChar char="•"/>
            </a:pPr>
            <a:r>
              <a:rPr lang="en-US" sz="2400">
                <a:solidFill>
                  <a:srgbClr val="4C4457"/>
                </a:solidFill>
                <a:latin typeface="Nunito"/>
                <a:ea typeface="Nunito"/>
                <a:cs typeface="Nunito"/>
                <a:sym typeface="Nunito"/>
              </a:rPr>
              <a:t>Stigma or low expectations from adults</a:t>
            </a:r>
          </a:p>
          <a:p>
            <a:pPr algn="l" marL="518160" indent="-259080" lvl="1">
              <a:lnSpc>
                <a:spcPts val="3600"/>
              </a:lnSpc>
              <a:buFont typeface="Arial"/>
              <a:buChar char="•"/>
            </a:pPr>
            <a:r>
              <a:rPr lang="en-US" sz="2400">
                <a:solidFill>
                  <a:srgbClr val="4C4457"/>
                </a:solidFill>
                <a:latin typeface="Nunito"/>
                <a:ea typeface="Nunito"/>
                <a:cs typeface="Nunito"/>
                <a:sym typeface="Nunito"/>
              </a:rPr>
              <a:t>Information that’s too complex or inaccessible</a:t>
            </a:r>
          </a:p>
          <a:p>
            <a:pPr algn="l" marL="518160" indent="-259080" lvl="1">
              <a:lnSpc>
                <a:spcPts val="3600"/>
              </a:lnSpc>
              <a:buFont typeface="Arial"/>
              <a:buChar char="•"/>
            </a:pPr>
            <a:r>
              <a:rPr lang="en-US" sz="2400">
                <a:solidFill>
                  <a:srgbClr val="4C4457"/>
                </a:solidFill>
                <a:latin typeface="Nunito"/>
                <a:ea typeface="Nunito"/>
                <a:cs typeface="Nunito"/>
                <a:sym typeface="Nunito"/>
              </a:rPr>
              <a:t>Lack of choice or voice in decisions</a:t>
            </a:r>
          </a:p>
          <a:p>
            <a:pPr algn="l">
              <a:lnSpc>
                <a:spcPts val="360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2091414"/>
            <a:ext cx="9321312" cy="1210196"/>
            <a:chOff x="0" y="0"/>
            <a:chExt cx="12428416" cy="1613595"/>
          </a:xfrm>
        </p:grpSpPr>
        <p:sp>
          <p:nvSpPr>
            <p:cNvPr name="Freeform 4" id="4"/>
            <p:cNvSpPr/>
            <p:nvPr/>
          </p:nvSpPr>
          <p:spPr>
            <a:xfrm flipH="false" flipV="false" rot="0">
              <a:off x="0" y="0"/>
              <a:ext cx="12428416" cy="1613595"/>
            </a:xfrm>
            <a:custGeom>
              <a:avLst/>
              <a:gdLst/>
              <a:ahLst/>
              <a:cxnLst/>
              <a:rect r="r" b="b" t="t" l="l"/>
              <a:pathLst>
                <a:path h="1613595" w="12428416">
                  <a:moveTo>
                    <a:pt x="0" y="0"/>
                  </a:moveTo>
                  <a:lnTo>
                    <a:pt x="12428416" y="0"/>
                  </a:lnTo>
                  <a:lnTo>
                    <a:pt x="12428416" y="1613595"/>
                  </a:lnTo>
                  <a:lnTo>
                    <a:pt x="0" y="1613595"/>
                  </a:lnTo>
                  <a:close/>
                </a:path>
              </a:pathLst>
            </a:custGeom>
            <a:solidFill>
              <a:srgbClr val="000000">
                <a:alpha val="0"/>
              </a:srgbClr>
            </a:solidFill>
          </p:spPr>
        </p:sp>
        <p:sp>
          <p:nvSpPr>
            <p:cNvPr name="TextBox 5" id="5"/>
            <p:cNvSpPr txBox="true"/>
            <p:nvPr/>
          </p:nvSpPr>
          <p:spPr>
            <a:xfrm>
              <a:off x="0" y="-123825"/>
              <a:ext cx="12428416" cy="173742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Youth workers can help by:</a:t>
              </a:r>
            </a:p>
          </p:txBody>
        </p:sp>
      </p:grpSp>
      <p:sp>
        <p:nvSpPr>
          <p:cNvPr name="Freeform 6" id="6"/>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1295123" y="2161411"/>
            <a:ext cx="5964177" cy="5964177"/>
          </a:xfrm>
          <a:custGeom>
            <a:avLst/>
            <a:gdLst/>
            <a:ahLst/>
            <a:cxnLst/>
            <a:rect r="r" b="b" t="t" l="l"/>
            <a:pathLst>
              <a:path h="5964177" w="5964177">
                <a:moveTo>
                  <a:pt x="0" y="0"/>
                </a:moveTo>
                <a:lnTo>
                  <a:pt x="5964177" y="0"/>
                </a:lnTo>
                <a:lnTo>
                  <a:pt x="5964177" y="5964178"/>
                </a:lnTo>
                <a:lnTo>
                  <a:pt x="0" y="5964178"/>
                </a:lnTo>
                <a:lnTo>
                  <a:pt x="0" y="0"/>
                </a:lnTo>
                <a:close/>
              </a:path>
            </a:pathLst>
          </a:custGeom>
          <a:blipFill>
            <a:blip r:embed="rId7"/>
            <a:stretch>
              <a:fillRect l="0" t="0" r="0" b="0"/>
            </a:stretch>
          </a:blipFill>
        </p:spPr>
      </p:sp>
      <p:sp>
        <p:nvSpPr>
          <p:cNvPr name="TextBox 10" id="10"/>
          <p:cNvSpPr txBox="true"/>
          <p:nvPr/>
        </p:nvSpPr>
        <p:spPr>
          <a:xfrm rot="0">
            <a:off x="1274806" y="3349234"/>
            <a:ext cx="9323809" cy="2261235"/>
          </a:xfrm>
          <a:prstGeom prst="rect">
            <a:avLst/>
          </a:prstGeom>
        </p:spPr>
        <p:txBody>
          <a:bodyPr anchor="t" rtlCol="false" tIns="0" lIns="0" bIns="0" rIns="0">
            <a:spAutoFit/>
          </a:bodyPr>
          <a:lstStyle/>
          <a:p>
            <a:pPr algn="l" marL="518160" indent="-259080" lvl="1">
              <a:lnSpc>
                <a:spcPts val="3600"/>
              </a:lnSpc>
              <a:buFont typeface="Arial"/>
              <a:buChar char="•"/>
            </a:pPr>
            <a:r>
              <a:rPr lang="en-US" sz="2400">
                <a:solidFill>
                  <a:srgbClr val="4C4457"/>
                </a:solidFill>
                <a:latin typeface="Nunito"/>
                <a:ea typeface="Nunito"/>
                <a:cs typeface="Nunito"/>
                <a:sym typeface="Nunito"/>
              </a:rPr>
              <a:t>Using Easy-to-Read or visual formats</a:t>
            </a:r>
          </a:p>
          <a:p>
            <a:pPr algn="l" marL="518160" indent="-259080" lvl="1">
              <a:lnSpc>
                <a:spcPts val="3600"/>
              </a:lnSpc>
              <a:buFont typeface="Arial"/>
              <a:buChar char="•"/>
            </a:pPr>
            <a:r>
              <a:rPr lang="en-US" sz="2400">
                <a:solidFill>
                  <a:srgbClr val="4C4457"/>
                </a:solidFill>
                <a:latin typeface="Nunito"/>
                <a:ea typeface="Nunito"/>
                <a:cs typeface="Nunito"/>
                <a:sym typeface="Nunito"/>
              </a:rPr>
              <a:t>Providing structured decision-making support</a:t>
            </a:r>
          </a:p>
          <a:p>
            <a:pPr algn="l" marL="518160" indent="-259080" lvl="1">
              <a:lnSpc>
                <a:spcPts val="3600"/>
              </a:lnSpc>
              <a:buFont typeface="Arial"/>
              <a:buChar char="•"/>
            </a:pPr>
            <a:r>
              <a:rPr lang="en-US" sz="2400">
                <a:solidFill>
                  <a:srgbClr val="4C4457"/>
                </a:solidFill>
                <a:latin typeface="Nunito"/>
                <a:ea typeface="Nunito"/>
                <a:cs typeface="Nunito"/>
                <a:sym typeface="Nunito"/>
              </a:rPr>
              <a:t>Modeling respectful communication and boundaries</a:t>
            </a:r>
          </a:p>
          <a:p>
            <a:pPr algn="l" marL="518160" indent="-259080" lvl="1">
              <a:lnSpc>
                <a:spcPts val="3600"/>
              </a:lnSpc>
              <a:buFont typeface="Arial"/>
              <a:buChar char="•"/>
            </a:pPr>
            <a:r>
              <a:rPr lang="en-US" sz="2400">
                <a:solidFill>
                  <a:srgbClr val="4C4457"/>
                </a:solidFill>
                <a:latin typeface="Nunito"/>
                <a:ea typeface="Nunito"/>
                <a:cs typeface="Nunito"/>
                <a:sym typeface="Nunito"/>
              </a:rPr>
              <a:t>Encouraging risk-taking in safe environments</a:t>
            </a:r>
          </a:p>
          <a:p>
            <a:pPr algn="l">
              <a:lnSpc>
                <a:spcPts val="360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2091414"/>
            <a:ext cx="14001033" cy="1210196"/>
            <a:chOff x="0" y="0"/>
            <a:chExt cx="18668044" cy="1613595"/>
          </a:xfrm>
        </p:grpSpPr>
        <p:sp>
          <p:nvSpPr>
            <p:cNvPr name="Freeform 4" id="4"/>
            <p:cNvSpPr/>
            <p:nvPr/>
          </p:nvSpPr>
          <p:spPr>
            <a:xfrm flipH="false" flipV="false" rot="0">
              <a:off x="0" y="0"/>
              <a:ext cx="18668043" cy="1613595"/>
            </a:xfrm>
            <a:custGeom>
              <a:avLst/>
              <a:gdLst/>
              <a:ahLst/>
              <a:cxnLst/>
              <a:rect r="r" b="b" t="t" l="l"/>
              <a:pathLst>
                <a:path h="1613595" w="18668043">
                  <a:moveTo>
                    <a:pt x="0" y="0"/>
                  </a:moveTo>
                  <a:lnTo>
                    <a:pt x="18668043" y="0"/>
                  </a:lnTo>
                  <a:lnTo>
                    <a:pt x="18668043" y="1613595"/>
                  </a:lnTo>
                  <a:lnTo>
                    <a:pt x="0" y="1613595"/>
                  </a:lnTo>
                  <a:close/>
                </a:path>
              </a:pathLst>
            </a:custGeom>
            <a:solidFill>
              <a:srgbClr val="000000">
                <a:alpha val="0"/>
              </a:srgbClr>
            </a:solidFill>
          </p:spPr>
        </p:sp>
        <p:sp>
          <p:nvSpPr>
            <p:cNvPr name="TextBox 5" id="5"/>
            <p:cNvSpPr txBox="true"/>
            <p:nvPr/>
          </p:nvSpPr>
          <p:spPr>
            <a:xfrm>
              <a:off x="0" y="-123825"/>
              <a:ext cx="18668044" cy="173742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Supporting Evidence with Quantitative Data</a:t>
              </a:r>
            </a:p>
          </p:txBody>
        </p:sp>
      </p:grpSp>
      <p:sp>
        <p:nvSpPr>
          <p:cNvPr name="Freeform 6" id="6"/>
          <p:cNvSpPr/>
          <p:nvPr/>
        </p:nvSpPr>
        <p:spPr>
          <a:xfrm flipH="false" flipV="false" rot="0">
            <a:off x="448435"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2449837" y="7096132"/>
            <a:ext cx="5651029" cy="1963733"/>
          </a:xfrm>
          <a:custGeom>
            <a:avLst/>
            <a:gdLst/>
            <a:ahLst/>
            <a:cxnLst/>
            <a:rect r="r" b="b" t="t" l="l"/>
            <a:pathLst>
              <a:path h="1963733" w="5651029">
                <a:moveTo>
                  <a:pt x="0" y="0"/>
                </a:moveTo>
                <a:lnTo>
                  <a:pt x="5651029" y="0"/>
                </a:lnTo>
                <a:lnTo>
                  <a:pt x="5651029" y="1963733"/>
                </a:lnTo>
                <a:lnTo>
                  <a:pt x="0" y="1963733"/>
                </a:lnTo>
                <a:lnTo>
                  <a:pt x="0" y="0"/>
                </a:lnTo>
                <a:close/>
              </a:path>
            </a:pathLst>
          </a:custGeom>
          <a:blipFill>
            <a:blip r:embed="rId7"/>
            <a:stretch>
              <a:fillRect l="0" t="0" r="0" b="0"/>
            </a:stretch>
          </a:blipFill>
        </p:spPr>
      </p:sp>
      <p:sp>
        <p:nvSpPr>
          <p:cNvPr name="TextBox 10" id="10"/>
          <p:cNvSpPr txBox="true"/>
          <p:nvPr/>
        </p:nvSpPr>
        <p:spPr>
          <a:xfrm rot="0">
            <a:off x="735046" y="3349234"/>
            <a:ext cx="16817908" cy="4090035"/>
          </a:xfrm>
          <a:prstGeom prst="rect">
            <a:avLst/>
          </a:prstGeom>
        </p:spPr>
        <p:txBody>
          <a:bodyPr anchor="t" rtlCol="false" tIns="0" lIns="0" bIns="0" rIns="0">
            <a:spAutoFit/>
          </a:bodyPr>
          <a:lstStyle/>
          <a:p>
            <a:pPr algn="l">
              <a:lnSpc>
                <a:spcPts val="3600"/>
              </a:lnSpc>
            </a:pPr>
            <a:r>
              <a:rPr lang="en-US" sz="2400">
                <a:solidFill>
                  <a:srgbClr val="4C4457"/>
                </a:solidFill>
                <a:latin typeface="Nunito"/>
                <a:ea typeface="Nunito"/>
                <a:cs typeface="Nunito"/>
                <a:sym typeface="Nunito"/>
              </a:rPr>
              <a:t>“The Impact of Self-Determination on the Post-School Outcomes of Youth with Disabilities” (Michael L. Wehmeyer &amp; colleagues, 2012 – University of Kansas)</a:t>
            </a:r>
          </a:p>
          <a:p>
            <a:pPr algn="l">
              <a:lnSpc>
                <a:spcPts val="3600"/>
              </a:lnSpc>
            </a:pPr>
            <a:r>
              <a:rPr lang="en-US" sz="2400">
                <a:solidFill>
                  <a:srgbClr val="4C4457"/>
                </a:solidFill>
                <a:latin typeface="Nunito"/>
                <a:ea typeface="Nunito"/>
                <a:cs typeface="Nunito"/>
                <a:sym typeface="Nunito"/>
              </a:rPr>
              <a:t>This longitudinal study tracked 80 youth with intellectual and developmental disabilities over 1 to 3 years after high school.</a:t>
            </a:r>
          </a:p>
          <a:p>
            <a:pPr algn="l">
              <a:lnSpc>
                <a:spcPts val="3600"/>
              </a:lnSpc>
            </a:pPr>
          </a:p>
          <a:p>
            <a:pPr algn="l">
              <a:lnSpc>
                <a:spcPts val="3600"/>
              </a:lnSpc>
            </a:pPr>
            <a:r>
              <a:rPr lang="en-US" sz="2400">
                <a:solidFill>
                  <a:srgbClr val="4C4457"/>
                </a:solidFill>
                <a:latin typeface="Nunito"/>
                <a:ea typeface="Nunito"/>
                <a:cs typeface="Nunito"/>
                <a:sym typeface="Nunito"/>
              </a:rPr>
              <a:t>Participants were divided into two groups:</a:t>
            </a:r>
          </a:p>
          <a:p>
            <a:pPr algn="l" marL="518160" indent="-259080" lvl="1">
              <a:lnSpc>
                <a:spcPts val="3600"/>
              </a:lnSpc>
              <a:buFont typeface="Arial"/>
              <a:buChar char="•"/>
            </a:pPr>
            <a:r>
              <a:rPr lang="en-US" sz="2400">
                <a:solidFill>
                  <a:srgbClr val="4C4457"/>
                </a:solidFill>
                <a:latin typeface="Nunito"/>
                <a:ea typeface="Nunito"/>
                <a:cs typeface="Nunito"/>
                <a:sym typeface="Nunito"/>
              </a:rPr>
              <a:t>Group A received explicit training in self-determination and self-advocacy (e.g., goal-setting, decision-making, and self-regulation).</a:t>
            </a:r>
          </a:p>
          <a:p>
            <a:pPr algn="l" marL="518160" indent="-259080" lvl="1">
              <a:lnSpc>
                <a:spcPts val="3600"/>
              </a:lnSpc>
              <a:buFont typeface="Arial"/>
              <a:buChar char="•"/>
            </a:pPr>
            <a:r>
              <a:rPr lang="en-US" sz="2400">
                <a:solidFill>
                  <a:srgbClr val="4C4457"/>
                </a:solidFill>
                <a:latin typeface="Nunito"/>
                <a:ea typeface="Nunito"/>
                <a:cs typeface="Nunito"/>
                <a:sym typeface="Nunito"/>
              </a:rPr>
              <a:t>Group B received typical support services without structured training in self-determination.</a:t>
            </a:r>
          </a:p>
          <a:p>
            <a:pPr algn="l">
              <a:lnSpc>
                <a:spcPts val="360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DAGnPHG3MCo</dc:identifier>
  <dcterms:modified xsi:type="dcterms:W3CDTF">2011-08-01T06:04:30Z</dcterms:modified>
  <cp:revision>1</cp:revision>
  <dc:title>Building Self-Advocacy and Independent Living Skills</dc:title>
</cp:coreProperties>
</file>