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34"/>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x="18288000" cy="10287000"/>
  <p:notesSz cx="6858000" cy="9144000"/>
  <p:embeddedFontLst>
    <p:embeddedFont>
      <p:font typeface="Calibri (MS) Bold" charset="1" panose="020F0702030404030204"/>
      <p:regular r:id="rId37"/>
    </p:embeddedFont>
    <p:embeddedFont>
      <p:font typeface="Calibri (MS)" charset="1" panose="020F0502020204030204"/>
      <p:regular r:id="rId38"/>
    </p:embeddedFont>
    <p:embeddedFont>
      <p:font typeface="Nunito" charset="1" panose="00000500000000000000"/>
      <p:regular r:id="rId41"/>
    </p:embeddedFont>
    <p:embeddedFont>
      <p:font typeface="Open Sans Bold" charset="1" panose="020B0806030504020204"/>
      <p:regular r:id="rId47"/>
    </p:embeddedFont>
    <p:embeddedFont>
      <p:font typeface="Open Sans" charset="1" panose="020B0606030504020204"/>
      <p:regular r:id="rId48"/>
    </p:embeddedFont>
    <p:embeddedFont>
      <p:font typeface="Nunito Bold" charset="1" panose="00000800000000000000"/>
      <p:regular r:id="rId50"/>
    </p:embeddedFont>
    <p:embeddedFont>
      <p:font typeface="Roboto Bold" charset="1" panose="02000000000000000000"/>
      <p:regular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slides/slide28.xml" Type="http://schemas.openxmlformats.org/officeDocument/2006/relationships/slide"/><Relationship Id="rId34" Target="notesMasters/notesMaster1.xml" Type="http://schemas.openxmlformats.org/officeDocument/2006/relationships/notesMaster"/><Relationship Id="rId35" Target="theme/theme2.xml" Type="http://schemas.openxmlformats.org/officeDocument/2006/relationships/theme"/><Relationship Id="rId36" Target="notesSlides/notesSlide1.xml" Type="http://schemas.openxmlformats.org/officeDocument/2006/relationships/notesSlide"/><Relationship Id="rId37" Target="fonts/font37.fntdata" Type="http://schemas.openxmlformats.org/officeDocument/2006/relationships/font"/><Relationship Id="rId38" Target="fonts/font38.fntdata" Type="http://schemas.openxmlformats.org/officeDocument/2006/relationships/font"/><Relationship Id="rId39" Target="notesSlides/notesSlide2.xml" Type="http://schemas.openxmlformats.org/officeDocument/2006/relationships/notesSlide"/><Relationship Id="rId4" Target="theme/theme1.xml" Type="http://schemas.openxmlformats.org/officeDocument/2006/relationships/theme"/><Relationship Id="rId40" Target="notesSlides/notesSlide3.xml" Type="http://schemas.openxmlformats.org/officeDocument/2006/relationships/notesSlide"/><Relationship Id="rId41" Target="fonts/font41.fntdata" Type="http://schemas.openxmlformats.org/officeDocument/2006/relationships/font"/><Relationship Id="rId42" Target="notesSlides/notesSlide4.xml" Type="http://schemas.openxmlformats.org/officeDocument/2006/relationships/notesSlide"/><Relationship Id="rId43" Target="notesSlides/notesSlide5.xml" Type="http://schemas.openxmlformats.org/officeDocument/2006/relationships/notesSlide"/><Relationship Id="rId44" Target="notesSlides/notesSlide6.xml" Type="http://schemas.openxmlformats.org/officeDocument/2006/relationships/notesSlide"/><Relationship Id="rId45" Target="notesSlides/notesSlide7.xml" Type="http://schemas.openxmlformats.org/officeDocument/2006/relationships/notesSlide"/><Relationship Id="rId46" Target="notesSlides/notesSlide8.xml" Type="http://schemas.openxmlformats.org/officeDocument/2006/relationships/notesSlide"/><Relationship Id="rId47" Target="fonts/font47.fntdata" Type="http://schemas.openxmlformats.org/officeDocument/2006/relationships/font"/><Relationship Id="rId48" Target="fonts/font48.fntdata" Type="http://schemas.openxmlformats.org/officeDocument/2006/relationships/font"/><Relationship Id="rId49" Target="notesSlides/notesSlide9.xml" Type="http://schemas.openxmlformats.org/officeDocument/2006/relationships/notesSlide"/><Relationship Id="rId5" Target="tableStyles.xml" Type="http://schemas.openxmlformats.org/officeDocument/2006/relationships/tableStyles"/><Relationship Id="rId50" Target="fonts/font50.fntdata" Type="http://schemas.openxmlformats.org/officeDocument/2006/relationships/font"/><Relationship Id="rId51" Target="notesSlides/notesSlide10.xml" Type="http://schemas.openxmlformats.org/officeDocument/2006/relationships/notesSlide"/><Relationship Id="rId52" Target="notesSlides/notesSlide11.xml" Type="http://schemas.openxmlformats.org/officeDocument/2006/relationships/notesSlide"/><Relationship Id="rId53" Target="fonts/font53.fntdata" Type="http://schemas.openxmlformats.org/officeDocument/2006/relationships/font"/><Relationship Id="rId54" Target="notesSlides/notesSlide12.xml" Type="http://schemas.openxmlformats.org/officeDocument/2006/relationships/notesSlide"/><Relationship Id="rId55" Target="notesSlides/notesSlide13.xml" Type="http://schemas.openxmlformats.org/officeDocument/2006/relationships/notesSlide"/><Relationship Id="rId56" Target="notesSlides/notesSlide14.xml" Type="http://schemas.openxmlformats.org/officeDocument/2006/relationships/notesSlide"/><Relationship Id="rId57" Target="notesSlides/notesSlide15.xml" Type="http://schemas.openxmlformats.org/officeDocument/2006/relationships/notesSlide"/><Relationship Id="rId58" Target="notesSlides/notesSlide16.xml" Type="http://schemas.openxmlformats.org/officeDocument/2006/relationships/notesSlide"/><Relationship Id="rId59" Target="notesSlides/notesSlide17.xml" Type="http://schemas.openxmlformats.org/officeDocument/2006/relationships/notesSlide"/><Relationship Id="rId6" Target="slides/slide1.xml" Type="http://schemas.openxmlformats.org/officeDocument/2006/relationships/slide"/><Relationship Id="rId60" Target="notesSlides/notesSlide18.xml" Type="http://schemas.openxmlformats.org/officeDocument/2006/relationships/notesSlide"/><Relationship Id="rId61" Target="notesSlides/notesSlide19.xml" Type="http://schemas.openxmlformats.org/officeDocument/2006/relationships/notesSlide"/><Relationship Id="rId62" Target="notesSlides/notesSlide20.xml" Type="http://schemas.openxmlformats.org/officeDocument/2006/relationships/notesSlide"/><Relationship Id="rId63" Target="notesSlides/notesSlide21.xml" Type="http://schemas.openxmlformats.org/officeDocument/2006/relationships/notesSlide"/><Relationship Id="rId64" Target="notesSlides/notesSlide22.xml" Type="http://schemas.openxmlformats.org/officeDocument/2006/relationships/notesSlide"/><Relationship Id="rId65" Target="notesSlides/notesSlide23.xml" Type="http://schemas.openxmlformats.org/officeDocument/2006/relationships/notesSlide"/><Relationship Id="rId66" Target="notesSlides/notesSlide24.xml" Type="http://schemas.openxmlformats.org/officeDocument/2006/relationships/notesSlide"/><Relationship Id="rId67" Target="notesSlides/notesSlide25.xml" Type="http://schemas.openxmlformats.org/officeDocument/2006/relationships/notesSlide"/><Relationship Id="rId68" Target="notesSlides/notesSlide26.xml" Type="http://schemas.openxmlformats.org/officeDocument/2006/relationships/notesSlide"/><Relationship Id="rId69" Target="notesSlides/notesSlide27.xml" Type="http://schemas.openxmlformats.org/officeDocument/2006/relationships/note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2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2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_rels/notesSlide2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3.xml" Type="http://schemas.openxmlformats.org/officeDocument/2006/relationships/slide"/></Relationships>
</file>

<file path=ppt/notesSlides/_rels/notesSlide2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4.xml" Type="http://schemas.openxmlformats.org/officeDocument/2006/relationships/slide"/></Relationships>
</file>

<file path=ppt/notesSlides/_rels/notesSlide2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5.xml" Type="http://schemas.openxmlformats.org/officeDocument/2006/relationships/slide"/></Relationships>
</file>

<file path=ppt/notesSlides/_rels/notesSlide2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6.xml" Type="http://schemas.openxmlformats.org/officeDocument/2006/relationships/slide"/></Relationships>
</file>

<file path=ppt/notesSlides/_rels/notesSlide2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7.xml" Type="http://schemas.openxmlformats.org/officeDocument/2006/relationships/slide"/></Relationships>
</file>

<file path=ppt/notesSlides/_rels/notesSlide2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8.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9.png" Type="http://schemas.openxmlformats.org/officeDocument/2006/relationships/image"/><Relationship Id="rId6" Target="../media/image10.svg" Type="http://schemas.openxmlformats.org/officeDocument/2006/relationships/image"/><Relationship Id="rId7" Target="../media/image11.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1.png" Type="http://schemas.openxmlformats.org/officeDocument/2006/relationships/image"/><Relationship Id="rId4" Target="../media/image21.png" Type="http://schemas.openxmlformats.org/officeDocument/2006/relationships/image"/><Relationship Id="rId5" Target="../media/image22.svg" Type="http://schemas.openxmlformats.org/officeDocument/2006/relationships/image"/><Relationship Id="rId6" Target="../media/image2.png" Type="http://schemas.openxmlformats.org/officeDocument/2006/relationships/image"/><Relationship Id="rId7" Target="../media/image23.png" Type="http://schemas.openxmlformats.org/officeDocument/2006/relationships/image"/><Relationship Id="rId8" Target="../media/image24.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25.png" Type="http://schemas.openxmlformats.org/officeDocument/2006/relationships/image"/><Relationship Id="rId6" Target="../media/image26.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27.png" Type="http://schemas.openxmlformats.org/officeDocument/2006/relationships/image"/><Relationship Id="rId6" Target="../media/image28.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4.svg" Type="http://schemas.openxmlformats.org/officeDocument/2006/relationships/image"/><Relationship Id="rId11" Target="../media/image35.png" Type="http://schemas.openxmlformats.org/officeDocument/2006/relationships/image"/><Relationship Id="rId12" Target="../media/image36.svg" Type="http://schemas.openxmlformats.org/officeDocument/2006/relationships/image"/><Relationship Id="rId13" Target="../media/image37.png" Type="http://schemas.openxmlformats.org/officeDocument/2006/relationships/image"/><Relationship Id="rId14" Target="../media/image38.svg" Type="http://schemas.openxmlformats.org/officeDocument/2006/relationships/image"/><Relationship Id="rId15" Target="../media/image39.png" Type="http://schemas.openxmlformats.org/officeDocument/2006/relationships/image"/><Relationship Id="rId16" Target="../media/image40.svg" Type="http://schemas.openxmlformats.org/officeDocument/2006/relationships/image"/><Relationship Id="rId17" Target="../media/image41.png" Type="http://schemas.openxmlformats.org/officeDocument/2006/relationships/image"/><Relationship Id="rId18" Target="../media/image42.svg" Type="http://schemas.openxmlformats.org/officeDocument/2006/relationships/image"/><Relationship Id="rId2" Target="../notesSlides/notesSlide13.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29.png" Type="http://schemas.openxmlformats.org/officeDocument/2006/relationships/image"/><Relationship Id="rId6" Target="../media/image30.svg" Type="http://schemas.openxmlformats.org/officeDocument/2006/relationships/image"/><Relationship Id="rId7" Target="../media/image31.png" Type="http://schemas.openxmlformats.org/officeDocument/2006/relationships/image"/><Relationship Id="rId8" Target="../media/image32.svg" Type="http://schemas.openxmlformats.org/officeDocument/2006/relationships/image"/><Relationship Id="rId9" Target="../media/image33.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43.png" Type="http://schemas.openxmlformats.org/officeDocument/2006/relationships/image"/><Relationship Id="rId6" Target="../media/image44.svg" Type="http://schemas.openxmlformats.org/officeDocument/2006/relationships/image"/><Relationship Id="rId7" Target="../media/image45.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43.png" Type="http://schemas.openxmlformats.org/officeDocument/2006/relationships/image"/><Relationship Id="rId6" Target="../media/image44.svg" Type="http://schemas.openxmlformats.org/officeDocument/2006/relationships/image"/><Relationship Id="rId7" Target="../media/image46.png" Type="http://schemas.openxmlformats.org/officeDocument/2006/relationships/image"/><Relationship Id="rId8" Target="../media/image47.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9.svg" Type="http://schemas.openxmlformats.org/officeDocument/2006/relationships/image"/><Relationship Id="rId2" Target="../notesSlides/notesSlide17.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43.png" Type="http://schemas.openxmlformats.org/officeDocument/2006/relationships/image"/><Relationship Id="rId6" Target="../media/image44.svg" Type="http://schemas.openxmlformats.org/officeDocument/2006/relationships/image"/><Relationship Id="rId7" Target="../media/image46.png" Type="http://schemas.openxmlformats.org/officeDocument/2006/relationships/image"/><Relationship Id="rId8" Target="../media/image47.svg" Type="http://schemas.openxmlformats.org/officeDocument/2006/relationships/image"/><Relationship Id="rId9" Target="../media/image48.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43.png" Type="http://schemas.openxmlformats.org/officeDocument/2006/relationships/image"/><Relationship Id="rId6" Target="../media/image44.svg" Type="http://schemas.openxmlformats.org/officeDocument/2006/relationships/image"/><Relationship Id="rId7" Target="../media/image46.png" Type="http://schemas.openxmlformats.org/officeDocument/2006/relationships/image"/><Relationship Id="rId8" Target="../media/image47.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9.svg" Type="http://schemas.openxmlformats.org/officeDocument/2006/relationships/image"/><Relationship Id="rId2" Target="../notesSlides/notesSlide19.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43.png" Type="http://schemas.openxmlformats.org/officeDocument/2006/relationships/image"/><Relationship Id="rId6" Target="../media/image44.svg" Type="http://schemas.openxmlformats.org/officeDocument/2006/relationships/image"/><Relationship Id="rId7" Target="../media/image46.png" Type="http://schemas.openxmlformats.org/officeDocument/2006/relationships/image"/><Relationship Id="rId8" Target="../media/image47.svg" Type="http://schemas.openxmlformats.org/officeDocument/2006/relationships/image"/><Relationship Id="rId9" Target="../media/image48.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43.png" Type="http://schemas.openxmlformats.org/officeDocument/2006/relationships/image"/><Relationship Id="rId6" Target="../media/image44.svg" Type="http://schemas.openxmlformats.org/officeDocument/2006/relationships/image"/><Relationship Id="rId7" Target="../media/image46.png" Type="http://schemas.openxmlformats.org/officeDocument/2006/relationships/image"/><Relationship Id="rId8" Target="../media/image47.sv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9.svg" Type="http://schemas.openxmlformats.org/officeDocument/2006/relationships/image"/><Relationship Id="rId2" Target="../notesSlides/notesSlide2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43.png" Type="http://schemas.openxmlformats.org/officeDocument/2006/relationships/image"/><Relationship Id="rId6" Target="../media/image44.svg" Type="http://schemas.openxmlformats.org/officeDocument/2006/relationships/image"/><Relationship Id="rId7" Target="../media/image46.png" Type="http://schemas.openxmlformats.org/officeDocument/2006/relationships/image"/><Relationship Id="rId8" Target="../media/image47.svg" Type="http://schemas.openxmlformats.org/officeDocument/2006/relationships/image"/><Relationship Id="rId9" Target="../media/image48.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2.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43.png" Type="http://schemas.openxmlformats.org/officeDocument/2006/relationships/image"/><Relationship Id="rId6" Target="../media/image44.svg" Type="http://schemas.openxmlformats.org/officeDocument/2006/relationships/image"/><Relationship Id="rId7" Target="../media/image46.png" Type="http://schemas.openxmlformats.org/officeDocument/2006/relationships/image"/><Relationship Id="rId8" Target="../media/image47.sv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9.svg" Type="http://schemas.openxmlformats.org/officeDocument/2006/relationships/image"/><Relationship Id="rId2" Target="../notesSlides/notesSlide23.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43.png" Type="http://schemas.openxmlformats.org/officeDocument/2006/relationships/image"/><Relationship Id="rId6" Target="../media/image44.svg" Type="http://schemas.openxmlformats.org/officeDocument/2006/relationships/image"/><Relationship Id="rId7" Target="../media/image46.png" Type="http://schemas.openxmlformats.org/officeDocument/2006/relationships/image"/><Relationship Id="rId8" Target="../media/image47.svg" Type="http://schemas.openxmlformats.org/officeDocument/2006/relationships/image"/><Relationship Id="rId9" Target="../media/image48.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4.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43.png" Type="http://schemas.openxmlformats.org/officeDocument/2006/relationships/image"/><Relationship Id="rId6" Target="../media/image44.svg" Type="http://schemas.openxmlformats.org/officeDocument/2006/relationships/image"/><Relationship Id="rId7" Target="../media/image46.png" Type="http://schemas.openxmlformats.org/officeDocument/2006/relationships/image"/><Relationship Id="rId8" Target="../media/image47.sv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7.svg" Type="http://schemas.openxmlformats.org/officeDocument/2006/relationships/image"/><Relationship Id="rId2" Target="../notesSlides/notesSlide25.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43.png" Type="http://schemas.openxmlformats.org/officeDocument/2006/relationships/image"/><Relationship Id="rId6" Target="../media/image44.svg" Type="http://schemas.openxmlformats.org/officeDocument/2006/relationships/image"/><Relationship Id="rId7" Target="../media/image48.png" Type="http://schemas.openxmlformats.org/officeDocument/2006/relationships/image"/><Relationship Id="rId8" Target="../media/image49.svg" Type="http://schemas.openxmlformats.org/officeDocument/2006/relationships/image"/><Relationship Id="rId9" Target="../media/image46.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6.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9.png" Type="http://schemas.openxmlformats.org/officeDocument/2006/relationships/image"/><Relationship Id="rId6" Target="../media/image10.svg" Type="http://schemas.openxmlformats.org/officeDocument/2006/relationships/image"/><Relationship Id="rId7" Target="../media/image50.png" Type="http://schemas.openxmlformats.org/officeDocument/2006/relationships/image"/><Relationship Id="rId8" Target="../media/image51.sv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3.png" Type="http://schemas.openxmlformats.org/officeDocument/2006/relationships/image"/><Relationship Id="rId11" Target="../media/image54.png" Type="http://schemas.openxmlformats.org/officeDocument/2006/relationships/image"/><Relationship Id="rId12" Target="../media/image55.svg" Type="http://schemas.openxmlformats.org/officeDocument/2006/relationships/image"/><Relationship Id="rId13" Target="../media/image56.jpeg" Type="http://schemas.openxmlformats.org/officeDocument/2006/relationships/image"/><Relationship Id="rId14" Target="../media/image57.png" Type="http://schemas.openxmlformats.org/officeDocument/2006/relationships/image"/><Relationship Id="rId15" Target="../media/image58.png" Type="http://schemas.openxmlformats.org/officeDocument/2006/relationships/image"/><Relationship Id="rId16" Target="../media/image59.png" Type="http://schemas.openxmlformats.org/officeDocument/2006/relationships/image"/><Relationship Id="rId2" Target="../notesSlides/notesSlide27.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 Id="rId9" Target="../media/image5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9.png" Type="http://schemas.openxmlformats.org/officeDocument/2006/relationships/image"/><Relationship Id="rId6" Target="../media/image10.svg" Type="http://schemas.openxmlformats.org/officeDocument/2006/relationships/image"/><Relationship Id="rId7" Target="../media/image11.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9.png" Type="http://schemas.openxmlformats.org/officeDocument/2006/relationships/image"/><Relationship Id="rId6" Target="../media/image10.svg" Type="http://schemas.openxmlformats.org/officeDocument/2006/relationships/image"/><Relationship Id="rId7" Target="../media/image12.png" Type="http://schemas.openxmlformats.org/officeDocument/2006/relationships/image"/><Relationship Id="rId8" Target="../media/image13.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9.png" Type="http://schemas.openxmlformats.org/officeDocument/2006/relationships/image"/><Relationship Id="rId6" Target="../media/image10.svg" Type="http://schemas.openxmlformats.org/officeDocument/2006/relationships/image"/><Relationship Id="rId7" Target="../media/image14.png" Type="http://schemas.openxmlformats.org/officeDocument/2006/relationships/image"/><Relationship Id="rId8" Target="../media/image15.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0.svg" Type="http://schemas.openxmlformats.org/officeDocument/2006/relationships/image"/><Relationship Id="rId2" Target="../notesSlides/notesSlide8.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16.png" Type="http://schemas.openxmlformats.org/officeDocument/2006/relationships/image"/><Relationship Id="rId6" Target="https://youtu.be/79HMPQj55yc" TargetMode="External" Type="http://schemas.openxmlformats.org/officeDocument/2006/relationships/hyperlink"/><Relationship Id="rId7" Target="../media/image17.png" Type="http://schemas.openxmlformats.org/officeDocument/2006/relationships/image"/><Relationship Id="rId8" Target="../media/image18.svg" Type="http://schemas.openxmlformats.org/officeDocument/2006/relationships/image"/><Relationship Id="rId9" Target="../media/image19.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429298"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5785948" y="5382814"/>
            <a:ext cx="6412593" cy="6525351"/>
            <a:chOff x="0" y="0"/>
            <a:chExt cx="9587987" cy="9756581"/>
          </a:xfrm>
        </p:grpSpPr>
        <p:sp>
          <p:nvSpPr>
            <p:cNvPr name="Freeform 4" id="4"/>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FBD355"/>
            </a:solidFill>
          </p:spPr>
        </p:sp>
      </p:grpSp>
      <p:sp>
        <p:nvSpPr>
          <p:cNvPr name="Freeform 5" id="5"/>
          <p:cNvSpPr/>
          <p:nvPr/>
        </p:nvSpPr>
        <p:spPr>
          <a:xfrm flipH="false" flipV="false" rot="0">
            <a:off x="6635187" y="495920"/>
            <a:ext cx="5017626" cy="5017626"/>
          </a:xfrm>
          <a:custGeom>
            <a:avLst/>
            <a:gdLst/>
            <a:ahLst/>
            <a:cxnLst/>
            <a:rect r="r" b="b" t="t" l="l"/>
            <a:pathLst>
              <a:path h="5017626" w="5017626">
                <a:moveTo>
                  <a:pt x="0" y="0"/>
                </a:moveTo>
                <a:lnTo>
                  <a:pt x="5017626" y="0"/>
                </a:lnTo>
                <a:lnTo>
                  <a:pt x="5017626" y="5017626"/>
                </a:lnTo>
                <a:lnTo>
                  <a:pt x="0" y="5017626"/>
                </a:lnTo>
                <a:lnTo>
                  <a:pt x="0" y="0"/>
                </a:lnTo>
                <a:close/>
              </a:path>
            </a:pathLst>
          </a:custGeom>
          <a:blipFill>
            <a:blip r:embed="rId4"/>
            <a:stretch>
              <a:fillRect l="0" t="0" r="0" b="0"/>
            </a:stretch>
          </a:blipFill>
        </p:spPr>
      </p:sp>
      <p:sp>
        <p:nvSpPr>
          <p:cNvPr name="Freeform 6" id="6"/>
          <p:cNvSpPr/>
          <p:nvPr/>
        </p:nvSpPr>
        <p:spPr>
          <a:xfrm flipH="false" flipV="false" rot="0">
            <a:off x="14255619" y="7115319"/>
            <a:ext cx="3264113" cy="5144018"/>
          </a:xfrm>
          <a:custGeom>
            <a:avLst/>
            <a:gdLst/>
            <a:ahLst/>
            <a:cxnLst/>
            <a:rect r="r" b="b" t="t" l="l"/>
            <a:pathLst>
              <a:path h="5144018" w="3264113">
                <a:moveTo>
                  <a:pt x="0" y="0"/>
                </a:moveTo>
                <a:lnTo>
                  <a:pt x="3264113" y="0"/>
                </a:lnTo>
                <a:lnTo>
                  <a:pt x="3264113" y="5144018"/>
                </a:lnTo>
                <a:lnTo>
                  <a:pt x="0" y="514401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7" id="7"/>
          <p:cNvGrpSpPr/>
          <p:nvPr/>
        </p:nvGrpSpPr>
        <p:grpSpPr>
          <a:xfrm rot="0">
            <a:off x="-3567911" y="-1918835"/>
            <a:ext cx="6412593" cy="6525351"/>
            <a:chOff x="0" y="0"/>
            <a:chExt cx="9587987" cy="9756581"/>
          </a:xfrm>
        </p:grpSpPr>
        <p:sp>
          <p:nvSpPr>
            <p:cNvPr name="Freeform 8" id="8"/>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49B381"/>
            </a:solidFill>
          </p:spPr>
        </p:sp>
      </p:grpSp>
      <p:sp>
        <p:nvSpPr>
          <p:cNvPr name="Freeform 9" id="9"/>
          <p:cNvSpPr/>
          <p:nvPr/>
        </p:nvSpPr>
        <p:spPr>
          <a:xfrm flipH="false" flipV="false" rot="-10800000">
            <a:off x="1212625" y="-1543309"/>
            <a:ext cx="3264113" cy="5144018"/>
          </a:xfrm>
          <a:custGeom>
            <a:avLst/>
            <a:gdLst/>
            <a:ahLst/>
            <a:cxnLst/>
            <a:rect r="r" b="b" t="t" l="l"/>
            <a:pathLst>
              <a:path h="5144018" w="3264113">
                <a:moveTo>
                  <a:pt x="0" y="0"/>
                </a:moveTo>
                <a:lnTo>
                  <a:pt x="3264113" y="0"/>
                </a:lnTo>
                <a:lnTo>
                  <a:pt x="3264113" y="5144018"/>
                </a:lnTo>
                <a:lnTo>
                  <a:pt x="0" y="514401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10" id="10"/>
          <p:cNvGrpSpPr/>
          <p:nvPr/>
        </p:nvGrpSpPr>
        <p:grpSpPr>
          <a:xfrm rot="0">
            <a:off x="4331599" y="937077"/>
            <a:ext cx="235179" cy="239314"/>
            <a:chOff x="0" y="0"/>
            <a:chExt cx="9587987" cy="9756581"/>
          </a:xfrm>
        </p:grpSpPr>
        <p:sp>
          <p:nvSpPr>
            <p:cNvPr name="Freeform 11" id="11"/>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2" id="12"/>
          <p:cNvGrpSpPr/>
          <p:nvPr/>
        </p:nvGrpSpPr>
        <p:grpSpPr>
          <a:xfrm rot="0">
            <a:off x="3831208" y="1697248"/>
            <a:ext cx="235179" cy="239314"/>
            <a:chOff x="0" y="0"/>
            <a:chExt cx="9587987" cy="9756581"/>
          </a:xfrm>
        </p:grpSpPr>
        <p:sp>
          <p:nvSpPr>
            <p:cNvPr name="Freeform 13" id="13"/>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4" id="14"/>
          <p:cNvGrpSpPr/>
          <p:nvPr/>
        </p:nvGrpSpPr>
        <p:grpSpPr>
          <a:xfrm rot="0">
            <a:off x="2340375" y="1697248"/>
            <a:ext cx="235179" cy="239314"/>
            <a:chOff x="0" y="0"/>
            <a:chExt cx="9587987" cy="9756581"/>
          </a:xfrm>
        </p:grpSpPr>
        <p:sp>
          <p:nvSpPr>
            <p:cNvPr name="Freeform 15" id="15"/>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6" id="16"/>
          <p:cNvGrpSpPr/>
          <p:nvPr/>
        </p:nvGrpSpPr>
        <p:grpSpPr>
          <a:xfrm rot="0">
            <a:off x="2340375" y="2840090"/>
            <a:ext cx="235179" cy="239314"/>
            <a:chOff x="0" y="0"/>
            <a:chExt cx="9587987" cy="9756581"/>
          </a:xfrm>
        </p:grpSpPr>
        <p:sp>
          <p:nvSpPr>
            <p:cNvPr name="Freeform 17" id="17"/>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8" id="18"/>
          <p:cNvGrpSpPr/>
          <p:nvPr/>
        </p:nvGrpSpPr>
        <p:grpSpPr>
          <a:xfrm rot="0">
            <a:off x="1625224" y="256606"/>
            <a:ext cx="235179" cy="239314"/>
            <a:chOff x="0" y="0"/>
            <a:chExt cx="9587987" cy="9756581"/>
          </a:xfrm>
        </p:grpSpPr>
        <p:sp>
          <p:nvSpPr>
            <p:cNvPr name="Freeform 19" id="19"/>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0" id="20"/>
          <p:cNvGrpSpPr/>
          <p:nvPr/>
        </p:nvGrpSpPr>
        <p:grpSpPr>
          <a:xfrm rot="0">
            <a:off x="1212625" y="2303423"/>
            <a:ext cx="235179" cy="239314"/>
            <a:chOff x="0" y="0"/>
            <a:chExt cx="9587987" cy="9756581"/>
          </a:xfrm>
        </p:grpSpPr>
        <p:sp>
          <p:nvSpPr>
            <p:cNvPr name="Freeform 21" id="21"/>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2" id="22"/>
          <p:cNvGrpSpPr/>
          <p:nvPr/>
        </p:nvGrpSpPr>
        <p:grpSpPr>
          <a:xfrm rot="0">
            <a:off x="1390045" y="1224184"/>
            <a:ext cx="235179" cy="239314"/>
            <a:chOff x="0" y="0"/>
            <a:chExt cx="9587987" cy="9756581"/>
          </a:xfrm>
        </p:grpSpPr>
        <p:sp>
          <p:nvSpPr>
            <p:cNvPr name="Freeform 23" id="23"/>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4" id="24"/>
          <p:cNvGrpSpPr/>
          <p:nvPr/>
        </p:nvGrpSpPr>
        <p:grpSpPr>
          <a:xfrm rot="0">
            <a:off x="4066386" y="2720433"/>
            <a:ext cx="235179" cy="239314"/>
            <a:chOff x="0" y="0"/>
            <a:chExt cx="9587987" cy="9756581"/>
          </a:xfrm>
        </p:grpSpPr>
        <p:sp>
          <p:nvSpPr>
            <p:cNvPr name="Freeform 25" id="25"/>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6" id="26"/>
          <p:cNvGrpSpPr/>
          <p:nvPr/>
        </p:nvGrpSpPr>
        <p:grpSpPr>
          <a:xfrm rot="0">
            <a:off x="3362361" y="495920"/>
            <a:ext cx="235179" cy="239314"/>
            <a:chOff x="0" y="0"/>
            <a:chExt cx="9587987" cy="9756581"/>
          </a:xfrm>
        </p:grpSpPr>
        <p:sp>
          <p:nvSpPr>
            <p:cNvPr name="Freeform 27" id="27"/>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8" id="28"/>
          <p:cNvGrpSpPr/>
          <p:nvPr/>
        </p:nvGrpSpPr>
        <p:grpSpPr>
          <a:xfrm rot="0">
            <a:off x="14138030" y="9567671"/>
            <a:ext cx="235179" cy="239314"/>
            <a:chOff x="0" y="0"/>
            <a:chExt cx="9587987" cy="9756581"/>
          </a:xfrm>
        </p:grpSpPr>
        <p:sp>
          <p:nvSpPr>
            <p:cNvPr name="Freeform 29" id="29"/>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0" id="30"/>
          <p:cNvGrpSpPr/>
          <p:nvPr/>
        </p:nvGrpSpPr>
        <p:grpSpPr>
          <a:xfrm rot="0">
            <a:off x="14489510" y="8166861"/>
            <a:ext cx="235179" cy="239314"/>
            <a:chOff x="0" y="0"/>
            <a:chExt cx="9587987" cy="9756581"/>
          </a:xfrm>
        </p:grpSpPr>
        <p:sp>
          <p:nvSpPr>
            <p:cNvPr name="Freeform 31" id="31"/>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2" id="32"/>
          <p:cNvGrpSpPr/>
          <p:nvPr/>
        </p:nvGrpSpPr>
        <p:grpSpPr>
          <a:xfrm rot="0">
            <a:off x="14915541" y="8847536"/>
            <a:ext cx="235179" cy="239314"/>
            <a:chOff x="0" y="0"/>
            <a:chExt cx="9587987" cy="9756581"/>
          </a:xfrm>
        </p:grpSpPr>
        <p:sp>
          <p:nvSpPr>
            <p:cNvPr name="Freeform 33" id="33"/>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4" id="34"/>
          <p:cNvGrpSpPr/>
          <p:nvPr/>
        </p:nvGrpSpPr>
        <p:grpSpPr>
          <a:xfrm rot="0">
            <a:off x="16080892" y="8509792"/>
            <a:ext cx="235179" cy="239314"/>
            <a:chOff x="0" y="0"/>
            <a:chExt cx="9587987" cy="9756581"/>
          </a:xfrm>
        </p:grpSpPr>
        <p:sp>
          <p:nvSpPr>
            <p:cNvPr name="Freeform 35" id="35"/>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6" id="36"/>
          <p:cNvGrpSpPr/>
          <p:nvPr/>
        </p:nvGrpSpPr>
        <p:grpSpPr>
          <a:xfrm rot="0">
            <a:off x="16080892" y="7306673"/>
            <a:ext cx="235179" cy="239314"/>
            <a:chOff x="0" y="0"/>
            <a:chExt cx="9587987" cy="9756581"/>
          </a:xfrm>
        </p:grpSpPr>
        <p:sp>
          <p:nvSpPr>
            <p:cNvPr name="Freeform 37" id="37"/>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8" id="38"/>
          <p:cNvGrpSpPr/>
          <p:nvPr/>
        </p:nvGrpSpPr>
        <p:grpSpPr>
          <a:xfrm rot="0">
            <a:off x="17402143" y="8847536"/>
            <a:ext cx="235179" cy="239314"/>
            <a:chOff x="0" y="0"/>
            <a:chExt cx="9587987" cy="9756581"/>
          </a:xfrm>
        </p:grpSpPr>
        <p:sp>
          <p:nvSpPr>
            <p:cNvPr name="Freeform 39" id="39"/>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40" id="40"/>
          <p:cNvGrpSpPr/>
          <p:nvPr/>
        </p:nvGrpSpPr>
        <p:grpSpPr>
          <a:xfrm rot="0">
            <a:off x="16631474" y="9328357"/>
            <a:ext cx="235179" cy="239314"/>
            <a:chOff x="0" y="0"/>
            <a:chExt cx="9587987" cy="9756581"/>
          </a:xfrm>
        </p:grpSpPr>
        <p:sp>
          <p:nvSpPr>
            <p:cNvPr name="Freeform 41" id="41"/>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42" id="42"/>
          <p:cNvGrpSpPr/>
          <p:nvPr/>
        </p:nvGrpSpPr>
        <p:grpSpPr>
          <a:xfrm rot="0">
            <a:off x="15150719" y="10047686"/>
            <a:ext cx="235179" cy="239314"/>
            <a:chOff x="0" y="0"/>
            <a:chExt cx="9587987" cy="9756581"/>
          </a:xfrm>
        </p:grpSpPr>
        <p:sp>
          <p:nvSpPr>
            <p:cNvPr name="Freeform 43" id="43"/>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44" id="44"/>
          <p:cNvGrpSpPr/>
          <p:nvPr/>
        </p:nvGrpSpPr>
        <p:grpSpPr>
          <a:xfrm rot="0">
            <a:off x="429298" y="5561171"/>
            <a:ext cx="17054664" cy="4287375"/>
            <a:chOff x="0" y="0"/>
            <a:chExt cx="23149233" cy="5819490"/>
          </a:xfrm>
        </p:grpSpPr>
        <p:sp>
          <p:nvSpPr>
            <p:cNvPr name="Freeform 45" id="45"/>
            <p:cNvSpPr/>
            <p:nvPr/>
          </p:nvSpPr>
          <p:spPr>
            <a:xfrm flipH="false" flipV="false" rot="0">
              <a:off x="0" y="0"/>
              <a:ext cx="23149234" cy="5819490"/>
            </a:xfrm>
            <a:custGeom>
              <a:avLst/>
              <a:gdLst/>
              <a:ahLst/>
              <a:cxnLst/>
              <a:rect r="r" b="b" t="t" l="l"/>
              <a:pathLst>
                <a:path h="5819490" w="23149234">
                  <a:moveTo>
                    <a:pt x="0" y="0"/>
                  </a:moveTo>
                  <a:lnTo>
                    <a:pt x="23149234" y="0"/>
                  </a:lnTo>
                  <a:lnTo>
                    <a:pt x="23149234" y="5819490"/>
                  </a:lnTo>
                  <a:lnTo>
                    <a:pt x="0" y="5819490"/>
                  </a:lnTo>
                  <a:close/>
                </a:path>
              </a:pathLst>
            </a:custGeom>
            <a:solidFill>
              <a:srgbClr val="000000">
                <a:alpha val="0"/>
              </a:srgbClr>
            </a:solidFill>
          </p:spPr>
        </p:sp>
        <p:sp>
          <p:nvSpPr>
            <p:cNvPr name="TextBox 46" id="46"/>
            <p:cNvSpPr txBox="true"/>
            <p:nvPr/>
          </p:nvSpPr>
          <p:spPr>
            <a:xfrm>
              <a:off x="0" y="-123825"/>
              <a:ext cx="23149233" cy="5943315"/>
            </a:xfrm>
            <a:prstGeom prst="rect">
              <a:avLst/>
            </a:prstGeom>
          </p:spPr>
          <p:txBody>
            <a:bodyPr anchor="t" rtlCol="false" tIns="0" lIns="0" bIns="0" rIns="0"/>
            <a:lstStyle/>
            <a:p>
              <a:pPr algn="just">
                <a:lnSpc>
                  <a:spcPts val="7080"/>
                </a:lnSpc>
              </a:pPr>
              <a:r>
                <a:rPr lang="en-US" sz="5900" b="true">
                  <a:solidFill>
                    <a:srgbClr val="282829"/>
                  </a:solidFill>
                  <a:latin typeface="Calibri (MS) Bold"/>
                  <a:ea typeface="Calibri (MS) Bold"/>
                  <a:cs typeface="Calibri (MS) Bold"/>
                  <a:sym typeface="Calibri (MS) Bold"/>
                </a:rPr>
                <a:t>Capacity Building Program for Youth Workers</a:t>
              </a:r>
            </a:p>
            <a:p>
              <a:pPr algn="just">
                <a:lnSpc>
                  <a:spcPts val="5640"/>
                </a:lnSpc>
              </a:pPr>
              <a:r>
                <a:rPr lang="en-US" sz="4700" b="true">
                  <a:solidFill>
                    <a:srgbClr val="282829"/>
                  </a:solidFill>
                  <a:latin typeface="Calibri (MS) Bold"/>
                  <a:ea typeface="Calibri (MS) Bold"/>
                  <a:cs typeface="Calibri (MS) Bold"/>
                  <a:sym typeface="Calibri (MS) Bold"/>
                </a:rPr>
                <a:t>Inclusive Communication &amp; Engagement </a:t>
              </a:r>
            </a:p>
            <a:p>
              <a:pPr algn="just">
                <a:lnSpc>
                  <a:spcPts val="5640"/>
                </a:lnSpc>
              </a:pPr>
              <a:r>
                <a:rPr lang="en-US" b="true" sz="4700">
                  <a:solidFill>
                    <a:srgbClr val="282829"/>
                  </a:solidFill>
                  <a:latin typeface="Calibri (MS) Bold"/>
                  <a:ea typeface="Calibri (MS) Bold"/>
                  <a:cs typeface="Calibri (MS) Bold"/>
                  <a:sym typeface="Calibri (MS) Bold"/>
                </a:rPr>
                <a:t>(with focus on ASD and ADHD)</a:t>
              </a:r>
            </a:p>
            <a:p>
              <a:pPr algn="just">
                <a:lnSpc>
                  <a:spcPts val="5640"/>
                </a:lnSpc>
              </a:pPr>
              <a:r>
                <a:rPr lang="en-US" b="true" sz="4700">
                  <a:solidFill>
                    <a:srgbClr val="282829"/>
                  </a:solidFill>
                  <a:latin typeface="Calibri (MS) Bold"/>
                  <a:ea typeface="Calibri (MS) Bold"/>
                  <a:cs typeface="Calibri (MS) Bold"/>
                  <a:sym typeface="Calibri (MS) Bold"/>
                </a:rPr>
                <a:t>Developed by: MIRA’M</a:t>
              </a:r>
            </a:p>
          </p:txBody>
        </p:sp>
      </p:gr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018960"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2097225" y="323845"/>
            <a:ext cx="14486334" cy="3414062"/>
            <a:chOff x="0" y="0"/>
            <a:chExt cx="19315112" cy="4552083"/>
          </a:xfrm>
        </p:grpSpPr>
        <p:sp>
          <p:nvSpPr>
            <p:cNvPr name="Freeform 4" id="4"/>
            <p:cNvSpPr/>
            <p:nvPr/>
          </p:nvSpPr>
          <p:spPr>
            <a:xfrm flipH="false" flipV="false" rot="0">
              <a:off x="0" y="0"/>
              <a:ext cx="19315111" cy="4552083"/>
            </a:xfrm>
            <a:custGeom>
              <a:avLst/>
              <a:gdLst/>
              <a:ahLst/>
              <a:cxnLst/>
              <a:rect r="r" b="b" t="t" l="l"/>
              <a:pathLst>
                <a:path h="4552083" w="19315111">
                  <a:moveTo>
                    <a:pt x="0" y="0"/>
                  </a:moveTo>
                  <a:lnTo>
                    <a:pt x="19315111" y="0"/>
                  </a:lnTo>
                  <a:lnTo>
                    <a:pt x="19315111" y="4552083"/>
                  </a:lnTo>
                  <a:lnTo>
                    <a:pt x="0" y="4552083"/>
                  </a:lnTo>
                  <a:close/>
                </a:path>
              </a:pathLst>
            </a:custGeom>
            <a:solidFill>
              <a:srgbClr val="000000">
                <a:alpha val="0"/>
              </a:srgbClr>
            </a:solidFill>
          </p:spPr>
        </p:sp>
        <p:sp>
          <p:nvSpPr>
            <p:cNvPr name="TextBox 5" id="5"/>
            <p:cNvSpPr txBox="true"/>
            <p:nvPr/>
          </p:nvSpPr>
          <p:spPr>
            <a:xfrm>
              <a:off x="0" y="-114300"/>
              <a:ext cx="19315112" cy="4666383"/>
            </a:xfrm>
            <a:prstGeom prst="rect">
              <a:avLst/>
            </a:prstGeom>
          </p:spPr>
          <p:txBody>
            <a:bodyPr anchor="t" rtlCol="false" tIns="0" lIns="0" bIns="0" rIns="0"/>
            <a:lstStyle/>
            <a:p>
              <a:pPr algn="l">
                <a:lnSpc>
                  <a:spcPts val="6120"/>
                </a:lnSpc>
              </a:pPr>
              <a:r>
                <a:rPr lang="en-US" sz="5100" b="true">
                  <a:solidFill>
                    <a:srgbClr val="282121"/>
                  </a:solidFill>
                  <a:latin typeface="Calibri (MS) Bold"/>
                  <a:ea typeface="Calibri (MS) Bold"/>
                  <a:cs typeface="Calibri (MS) Bold"/>
                  <a:sym typeface="Calibri (MS) Bold"/>
                </a:rPr>
                <a:t>How to create well-structured and spaces, reducing overwhelm, addressed to people with ASD and ADHD?” </a:t>
              </a:r>
            </a:p>
            <a:p>
              <a:pPr algn="l">
                <a:lnSpc>
                  <a:spcPts val="6600"/>
                </a:lnSpc>
              </a:pPr>
            </a:p>
          </p:txBody>
        </p:sp>
      </p:grpSp>
      <p:sp>
        <p:nvSpPr>
          <p:cNvPr name="Freeform 6" id="6"/>
          <p:cNvSpPr/>
          <p:nvPr/>
        </p:nvSpPr>
        <p:spPr>
          <a:xfrm flipH="false" flipV="false" rot="0">
            <a:off x="83632" y="140740"/>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7" id="7"/>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0">
            <a:off x="-384986" y="6668387"/>
            <a:ext cx="4107804" cy="4107804"/>
          </a:xfrm>
          <a:custGeom>
            <a:avLst/>
            <a:gdLst/>
            <a:ahLst/>
            <a:cxnLst/>
            <a:rect r="r" b="b" t="t" l="l"/>
            <a:pathLst>
              <a:path h="4107804" w="4107804">
                <a:moveTo>
                  <a:pt x="0" y="0"/>
                </a:moveTo>
                <a:lnTo>
                  <a:pt x="4107803" y="0"/>
                </a:lnTo>
                <a:lnTo>
                  <a:pt x="4107803" y="4107804"/>
                </a:lnTo>
                <a:lnTo>
                  <a:pt x="0" y="410780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9" id="9"/>
          <p:cNvSpPr/>
          <p:nvPr/>
        </p:nvSpPr>
        <p:spPr>
          <a:xfrm flipH="false" flipV="false" rot="0">
            <a:off x="13313556" y="5443849"/>
            <a:ext cx="4567613" cy="1729983"/>
          </a:xfrm>
          <a:custGeom>
            <a:avLst/>
            <a:gdLst/>
            <a:ahLst/>
            <a:cxnLst/>
            <a:rect r="r" b="b" t="t" l="l"/>
            <a:pathLst>
              <a:path h="1729983" w="4567613">
                <a:moveTo>
                  <a:pt x="0" y="0"/>
                </a:moveTo>
                <a:lnTo>
                  <a:pt x="4567613" y="0"/>
                </a:lnTo>
                <a:lnTo>
                  <a:pt x="4567613" y="1729984"/>
                </a:lnTo>
                <a:lnTo>
                  <a:pt x="0" y="1729984"/>
                </a:lnTo>
                <a:lnTo>
                  <a:pt x="0" y="0"/>
                </a:lnTo>
                <a:close/>
              </a:path>
            </a:pathLst>
          </a:custGeom>
          <a:blipFill>
            <a:blip r:embed="rId7"/>
            <a:stretch>
              <a:fillRect l="0" t="0" r="0" b="0"/>
            </a:stretch>
          </a:blipFill>
        </p:spPr>
      </p:sp>
      <p:sp>
        <p:nvSpPr>
          <p:cNvPr name="TextBox 10" id="10"/>
          <p:cNvSpPr txBox="true"/>
          <p:nvPr/>
        </p:nvSpPr>
        <p:spPr>
          <a:xfrm rot="0">
            <a:off x="1836986" y="2930028"/>
            <a:ext cx="12477112" cy="8016978"/>
          </a:xfrm>
          <a:prstGeom prst="rect">
            <a:avLst/>
          </a:prstGeom>
        </p:spPr>
        <p:txBody>
          <a:bodyPr anchor="t" rtlCol="false" tIns="0" lIns="0" bIns="0" rIns="0">
            <a:spAutoFit/>
          </a:bodyPr>
          <a:lstStyle/>
          <a:p>
            <a:pPr algn="l">
              <a:lnSpc>
                <a:spcPts val="3000"/>
              </a:lnSpc>
            </a:pPr>
            <a:r>
              <a:rPr lang="en-US" sz="2000">
                <a:solidFill>
                  <a:srgbClr val="4C4457"/>
                </a:solidFill>
                <a:latin typeface="Nunito"/>
                <a:ea typeface="Nunito"/>
                <a:cs typeface="Nunito"/>
                <a:sym typeface="Nunito"/>
              </a:rPr>
              <a:t>People on the autism spectrum/ADHD often excel in structured and predictable environments, benefiting from clear routines and visual guidance.</a:t>
            </a:r>
          </a:p>
          <a:p>
            <a:pPr algn="l">
              <a:lnSpc>
                <a:spcPts val="3000"/>
              </a:lnSpc>
            </a:pPr>
          </a:p>
          <a:p>
            <a:pPr algn="l">
              <a:lnSpc>
                <a:spcPts val="3000"/>
              </a:lnSpc>
            </a:pPr>
            <a:r>
              <a:rPr lang="en-US" sz="2000" b="true">
                <a:solidFill>
                  <a:srgbClr val="4C4457"/>
                </a:solidFill>
                <a:latin typeface="Nunito Bold"/>
                <a:ea typeface="Nunito Bold"/>
                <a:cs typeface="Nunito Bold"/>
                <a:sym typeface="Nunito Bold"/>
              </a:rPr>
              <a:t>Strengths:</a:t>
            </a:r>
          </a:p>
          <a:p>
            <a:pPr algn="l" marL="431801" indent="-215900" lvl="1">
              <a:lnSpc>
                <a:spcPts val="3000"/>
              </a:lnSpc>
              <a:buFont typeface="Arial"/>
              <a:buChar char="•"/>
            </a:pPr>
            <a:r>
              <a:rPr lang="en-US" sz="2000">
                <a:solidFill>
                  <a:srgbClr val="4C4457"/>
                </a:solidFill>
                <a:latin typeface="Nunito"/>
                <a:ea typeface="Nunito"/>
                <a:cs typeface="Nunito"/>
                <a:sym typeface="Nunito"/>
              </a:rPr>
              <a:t>Enhanced focus and participation when expectations are clear</a:t>
            </a:r>
          </a:p>
          <a:p>
            <a:pPr algn="l" marL="431801" indent="-215900" lvl="1">
              <a:lnSpc>
                <a:spcPts val="3000"/>
              </a:lnSpc>
              <a:buFont typeface="Arial"/>
              <a:buChar char="•"/>
            </a:pPr>
            <a:r>
              <a:rPr lang="en-US" sz="2000">
                <a:solidFill>
                  <a:srgbClr val="4C4457"/>
                </a:solidFill>
                <a:latin typeface="Nunito"/>
                <a:ea typeface="Nunito"/>
                <a:cs typeface="Nunito"/>
                <a:sym typeface="Nunito"/>
              </a:rPr>
              <a:t>Ability to engage deeply with structured information and activities</a:t>
            </a:r>
          </a:p>
          <a:p>
            <a:pPr algn="l">
              <a:lnSpc>
                <a:spcPts val="3000"/>
              </a:lnSpc>
            </a:pPr>
          </a:p>
          <a:p>
            <a:pPr algn="l">
              <a:lnSpc>
                <a:spcPts val="3000"/>
              </a:lnSpc>
            </a:pPr>
            <a:r>
              <a:rPr lang="en-US" sz="2000" b="true">
                <a:solidFill>
                  <a:srgbClr val="4C4457"/>
                </a:solidFill>
                <a:latin typeface="Nunito Bold"/>
                <a:ea typeface="Nunito Bold"/>
                <a:cs typeface="Nunito Bold"/>
                <a:sym typeface="Nunito Bold"/>
              </a:rPr>
              <a:t>Challenges:</a:t>
            </a:r>
          </a:p>
          <a:p>
            <a:pPr algn="l" marL="431801" indent="-215900" lvl="1">
              <a:lnSpc>
                <a:spcPts val="3000"/>
              </a:lnSpc>
              <a:buFont typeface="Arial"/>
              <a:buChar char="•"/>
            </a:pPr>
            <a:r>
              <a:rPr lang="en-US" sz="2000">
                <a:solidFill>
                  <a:srgbClr val="4C4457"/>
                </a:solidFill>
                <a:latin typeface="Nunito"/>
                <a:ea typeface="Nunito"/>
                <a:cs typeface="Nunito"/>
                <a:sym typeface="Nunito"/>
              </a:rPr>
              <a:t>Sensory overload in unpredictable or noisy political events</a:t>
            </a:r>
          </a:p>
          <a:p>
            <a:pPr algn="l" marL="431801" indent="-215900" lvl="1">
              <a:lnSpc>
                <a:spcPts val="3000"/>
              </a:lnSpc>
              <a:buFont typeface="Arial"/>
              <a:buChar char="•"/>
            </a:pPr>
            <a:r>
              <a:rPr lang="en-US" sz="2000">
                <a:solidFill>
                  <a:srgbClr val="4C4457"/>
                </a:solidFill>
                <a:latin typeface="Nunito"/>
                <a:ea typeface="Nunito"/>
                <a:cs typeface="Nunito"/>
                <a:sym typeface="Nunito"/>
              </a:rPr>
              <a:t>Difficulty navigating ambiguous social cues or spontaneous interactions</a:t>
            </a:r>
          </a:p>
          <a:p>
            <a:pPr algn="l">
              <a:lnSpc>
                <a:spcPts val="3000"/>
              </a:lnSpc>
            </a:pPr>
          </a:p>
          <a:p>
            <a:pPr algn="l">
              <a:lnSpc>
                <a:spcPts val="3000"/>
              </a:lnSpc>
            </a:pPr>
            <a:r>
              <a:rPr lang="en-US" sz="2000" b="true">
                <a:solidFill>
                  <a:srgbClr val="4C4457"/>
                </a:solidFill>
                <a:latin typeface="Nunito Bold"/>
                <a:ea typeface="Nunito Bold"/>
                <a:cs typeface="Nunito Bold"/>
                <a:sym typeface="Nunito Bold"/>
              </a:rPr>
              <a:t> </a:t>
            </a:r>
            <a:r>
              <a:rPr lang="en-US" sz="2000" b="true">
                <a:solidFill>
                  <a:srgbClr val="4C4457"/>
                </a:solidFill>
                <a:latin typeface="Nunito Bold"/>
                <a:ea typeface="Nunito Bold"/>
                <a:cs typeface="Nunito Bold"/>
                <a:sym typeface="Nunito Bold"/>
              </a:rPr>
              <a:t>Effective Solutions:</a:t>
            </a:r>
          </a:p>
          <a:p>
            <a:pPr algn="l" marL="431801" indent="-215900" lvl="1">
              <a:lnSpc>
                <a:spcPts val="3000"/>
              </a:lnSpc>
              <a:buFont typeface="Arial"/>
              <a:buChar char="•"/>
            </a:pPr>
            <a:r>
              <a:rPr lang="en-US" sz="2000">
                <a:solidFill>
                  <a:srgbClr val="4C4457"/>
                </a:solidFill>
                <a:latin typeface="Nunito"/>
                <a:ea typeface="Nunito"/>
                <a:cs typeface="Nunito"/>
                <a:sym typeface="Nunito"/>
              </a:rPr>
              <a:t>Provide visual schedules and clear event outlines</a:t>
            </a:r>
          </a:p>
          <a:p>
            <a:pPr algn="l" marL="431801" indent="-215900" lvl="1">
              <a:lnSpc>
                <a:spcPts val="3000"/>
              </a:lnSpc>
              <a:buFont typeface="Arial"/>
              <a:buChar char="•"/>
            </a:pPr>
            <a:r>
              <a:rPr lang="en-US" sz="2000">
                <a:solidFill>
                  <a:srgbClr val="4C4457"/>
                </a:solidFill>
                <a:latin typeface="Nunito"/>
                <a:ea typeface="Nunito"/>
                <a:cs typeface="Nunito"/>
                <a:sym typeface="Nunito"/>
              </a:rPr>
              <a:t>Designate quiet, structured spaces for breaks and sensory relief</a:t>
            </a:r>
          </a:p>
          <a:p>
            <a:pPr algn="l" marL="431801" indent="-215900" lvl="1">
              <a:lnSpc>
                <a:spcPts val="3000"/>
              </a:lnSpc>
              <a:buFont typeface="Arial"/>
              <a:buChar char="•"/>
            </a:pPr>
            <a:r>
              <a:rPr lang="en-US" sz="2000">
                <a:solidFill>
                  <a:srgbClr val="4C4457"/>
                </a:solidFill>
                <a:latin typeface="Nunito"/>
                <a:ea typeface="Nunito"/>
                <a:cs typeface="Nunito"/>
                <a:sym typeface="Nunito"/>
              </a:rPr>
              <a:t>Offer clear, advance communication about event procedures and expectations</a:t>
            </a:r>
          </a:p>
          <a:p>
            <a:pPr algn="l">
              <a:lnSpc>
                <a:spcPts val="3000"/>
              </a:lnSpc>
            </a:pPr>
          </a:p>
          <a:p>
            <a:pPr algn="l">
              <a:lnSpc>
                <a:spcPts val="3000"/>
              </a:lnSpc>
            </a:pPr>
            <a:r>
              <a:rPr lang="en-US" sz="2000">
                <a:solidFill>
                  <a:srgbClr val="4C4457"/>
                </a:solidFill>
                <a:latin typeface="Nunito"/>
                <a:ea typeface="Nunito"/>
                <a:cs typeface="Nunito"/>
                <a:sym typeface="Nunito"/>
              </a:rPr>
              <a:t>By accommodating these needs, </a:t>
            </a:r>
            <a:r>
              <a:rPr lang="en-US" sz="2000" b="true">
                <a:solidFill>
                  <a:srgbClr val="4C4457"/>
                </a:solidFill>
                <a:latin typeface="Nunito Bold"/>
                <a:ea typeface="Nunito Bold"/>
                <a:cs typeface="Nunito Bold"/>
                <a:sym typeface="Nunito Bold"/>
              </a:rPr>
              <a:t>we create inclusive spaces</a:t>
            </a:r>
            <a:r>
              <a:rPr lang="en-US" sz="2000">
                <a:solidFill>
                  <a:srgbClr val="4C4457"/>
                </a:solidFill>
                <a:latin typeface="Nunito"/>
                <a:ea typeface="Nunito"/>
                <a:cs typeface="Nunito"/>
                <a:sym typeface="Nunito"/>
              </a:rPr>
              <a:t> that empower individuals with autism to engage meaningfully in political and social events.</a:t>
            </a:r>
          </a:p>
          <a:p>
            <a:pPr algn="l">
              <a:lnSpc>
                <a:spcPts val="4741"/>
              </a:lnSpc>
            </a:pPr>
          </a:p>
          <a:p>
            <a:pPr algn="l">
              <a:lnSpc>
                <a:spcPts val="4741"/>
              </a:lnSpc>
            </a:pP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028700" y="5942705"/>
            <a:ext cx="4523214" cy="433388"/>
            <a:chOff x="0" y="0"/>
            <a:chExt cx="6030952" cy="577850"/>
          </a:xfrm>
        </p:grpSpPr>
        <p:sp>
          <p:nvSpPr>
            <p:cNvPr name="Freeform 4" id="4"/>
            <p:cNvSpPr/>
            <p:nvPr/>
          </p:nvSpPr>
          <p:spPr>
            <a:xfrm flipH="false" flipV="false" rot="0">
              <a:off x="0" y="0"/>
              <a:ext cx="6030952" cy="577850"/>
            </a:xfrm>
            <a:custGeom>
              <a:avLst/>
              <a:gdLst/>
              <a:ahLst/>
              <a:cxnLst/>
              <a:rect r="r" b="b" t="t" l="l"/>
              <a:pathLst>
                <a:path h="577850" w="6030952">
                  <a:moveTo>
                    <a:pt x="0" y="0"/>
                  </a:moveTo>
                  <a:lnTo>
                    <a:pt x="6030952" y="0"/>
                  </a:lnTo>
                  <a:lnTo>
                    <a:pt x="6030952" y="577850"/>
                  </a:lnTo>
                  <a:lnTo>
                    <a:pt x="0" y="577850"/>
                  </a:lnTo>
                  <a:close/>
                </a:path>
              </a:pathLst>
            </a:custGeom>
            <a:solidFill>
              <a:srgbClr val="000000">
                <a:alpha val="0"/>
              </a:srgbClr>
            </a:solidFill>
          </p:spPr>
        </p:sp>
        <p:sp>
          <p:nvSpPr>
            <p:cNvPr name="TextBox 5" id="5"/>
            <p:cNvSpPr txBox="true"/>
            <p:nvPr/>
          </p:nvSpPr>
          <p:spPr>
            <a:xfrm>
              <a:off x="0" y="-161925"/>
              <a:ext cx="6030952" cy="739775"/>
            </a:xfrm>
            <a:prstGeom prst="rect">
              <a:avLst/>
            </a:prstGeom>
          </p:spPr>
          <p:txBody>
            <a:bodyPr anchor="t" rtlCol="false" tIns="0" lIns="0" bIns="0" rIns="0"/>
            <a:lstStyle/>
            <a:p>
              <a:pPr algn="l">
                <a:lnSpc>
                  <a:spcPts val="3779"/>
                </a:lnSpc>
              </a:pPr>
              <a:r>
                <a:rPr lang="en-US" b="true" sz="2099">
                  <a:solidFill>
                    <a:srgbClr val="000000"/>
                  </a:solidFill>
                  <a:latin typeface="Calibri (MS) Bold"/>
                  <a:ea typeface="Calibri (MS) Bold"/>
                  <a:cs typeface="Calibri (MS) Bold"/>
                  <a:sym typeface="Calibri (MS) Bold"/>
                </a:rPr>
                <a:t>Tip 3</a:t>
              </a:r>
            </a:p>
          </p:txBody>
        </p:sp>
      </p:grpSp>
      <p:grpSp>
        <p:nvGrpSpPr>
          <p:cNvPr name="Group 6" id="6"/>
          <p:cNvGrpSpPr/>
          <p:nvPr/>
        </p:nvGrpSpPr>
        <p:grpSpPr>
          <a:xfrm rot="0">
            <a:off x="2354510" y="410819"/>
            <a:ext cx="15463040" cy="1593448"/>
            <a:chOff x="0" y="0"/>
            <a:chExt cx="20617387" cy="2124597"/>
          </a:xfrm>
        </p:grpSpPr>
        <p:sp>
          <p:nvSpPr>
            <p:cNvPr name="Freeform 7" id="7"/>
            <p:cNvSpPr/>
            <p:nvPr/>
          </p:nvSpPr>
          <p:spPr>
            <a:xfrm flipH="false" flipV="false" rot="0">
              <a:off x="0" y="0"/>
              <a:ext cx="20617386" cy="2124597"/>
            </a:xfrm>
            <a:custGeom>
              <a:avLst/>
              <a:gdLst/>
              <a:ahLst/>
              <a:cxnLst/>
              <a:rect r="r" b="b" t="t" l="l"/>
              <a:pathLst>
                <a:path h="2124597" w="20617386">
                  <a:moveTo>
                    <a:pt x="0" y="0"/>
                  </a:moveTo>
                  <a:lnTo>
                    <a:pt x="20617386" y="0"/>
                  </a:lnTo>
                  <a:lnTo>
                    <a:pt x="20617386" y="2124597"/>
                  </a:lnTo>
                  <a:lnTo>
                    <a:pt x="0" y="2124597"/>
                  </a:lnTo>
                  <a:close/>
                </a:path>
              </a:pathLst>
            </a:custGeom>
            <a:solidFill>
              <a:srgbClr val="000000">
                <a:alpha val="0"/>
              </a:srgbClr>
            </a:solidFill>
          </p:spPr>
        </p:sp>
        <p:sp>
          <p:nvSpPr>
            <p:cNvPr name="TextBox 8" id="8"/>
            <p:cNvSpPr txBox="true"/>
            <p:nvPr/>
          </p:nvSpPr>
          <p:spPr>
            <a:xfrm>
              <a:off x="0" y="-95250"/>
              <a:ext cx="20617387" cy="2219847"/>
            </a:xfrm>
            <a:prstGeom prst="rect">
              <a:avLst/>
            </a:prstGeom>
          </p:spPr>
          <p:txBody>
            <a:bodyPr anchor="t" rtlCol="false" tIns="0" lIns="0" bIns="0" rIns="0"/>
            <a:lstStyle/>
            <a:p>
              <a:pPr algn="ctr">
                <a:lnSpc>
                  <a:spcPts val="5400"/>
                </a:lnSpc>
              </a:pPr>
              <a:r>
                <a:rPr lang="en-US" b="true" sz="4500">
                  <a:solidFill>
                    <a:srgbClr val="000000"/>
                  </a:solidFill>
                  <a:latin typeface="Calibri (MS) Bold"/>
                  <a:ea typeface="Calibri (MS) Bold"/>
                  <a:cs typeface="Calibri (MS) Bold"/>
                  <a:sym typeface="Calibri (MS) Bold"/>
                </a:rPr>
                <a:t>Tips for Youth Workers: </a:t>
              </a:r>
            </a:p>
            <a:p>
              <a:pPr algn="l">
                <a:lnSpc>
                  <a:spcPts val="5400"/>
                </a:lnSpc>
              </a:pPr>
              <a:r>
                <a:rPr lang="en-US" b="true" sz="4500">
                  <a:solidFill>
                    <a:srgbClr val="000000"/>
                  </a:solidFill>
                  <a:latin typeface="Calibri (MS) Bold"/>
                  <a:ea typeface="Calibri (MS) Bold"/>
                  <a:cs typeface="Calibri (MS) Bold"/>
                  <a:sym typeface="Calibri (MS) Bold"/>
                </a:rPr>
                <a:t>How to Maintain Inclusive Communication and Engagement</a:t>
              </a:r>
            </a:p>
          </p:txBody>
        </p:sp>
      </p:grpSp>
      <p:grpSp>
        <p:nvGrpSpPr>
          <p:cNvPr name="Group 9" id="9"/>
          <p:cNvGrpSpPr/>
          <p:nvPr/>
        </p:nvGrpSpPr>
        <p:grpSpPr>
          <a:xfrm rot="0">
            <a:off x="12171043" y="3069046"/>
            <a:ext cx="4523214" cy="433388"/>
            <a:chOff x="0" y="0"/>
            <a:chExt cx="6030952" cy="577850"/>
          </a:xfrm>
        </p:grpSpPr>
        <p:sp>
          <p:nvSpPr>
            <p:cNvPr name="Freeform 10" id="10"/>
            <p:cNvSpPr/>
            <p:nvPr/>
          </p:nvSpPr>
          <p:spPr>
            <a:xfrm flipH="false" flipV="false" rot="0">
              <a:off x="0" y="0"/>
              <a:ext cx="6030952" cy="577850"/>
            </a:xfrm>
            <a:custGeom>
              <a:avLst/>
              <a:gdLst/>
              <a:ahLst/>
              <a:cxnLst/>
              <a:rect r="r" b="b" t="t" l="l"/>
              <a:pathLst>
                <a:path h="577850" w="6030952">
                  <a:moveTo>
                    <a:pt x="0" y="0"/>
                  </a:moveTo>
                  <a:lnTo>
                    <a:pt x="6030952" y="0"/>
                  </a:lnTo>
                  <a:lnTo>
                    <a:pt x="6030952" y="577850"/>
                  </a:lnTo>
                  <a:lnTo>
                    <a:pt x="0" y="577850"/>
                  </a:lnTo>
                  <a:close/>
                </a:path>
              </a:pathLst>
            </a:custGeom>
            <a:solidFill>
              <a:srgbClr val="000000">
                <a:alpha val="0"/>
              </a:srgbClr>
            </a:solidFill>
          </p:spPr>
        </p:sp>
        <p:sp>
          <p:nvSpPr>
            <p:cNvPr name="TextBox 11" id="11"/>
            <p:cNvSpPr txBox="true"/>
            <p:nvPr/>
          </p:nvSpPr>
          <p:spPr>
            <a:xfrm>
              <a:off x="0" y="-161925"/>
              <a:ext cx="6030952" cy="739775"/>
            </a:xfrm>
            <a:prstGeom prst="rect">
              <a:avLst/>
            </a:prstGeom>
          </p:spPr>
          <p:txBody>
            <a:bodyPr anchor="t" rtlCol="false" tIns="0" lIns="0" bIns="0" rIns="0"/>
            <a:lstStyle/>
            <a:p>
              <a:pPr algn="l">
                <a:lnSpc>
                  <a:spcPts val="3779"/>
                </a:lnSpc>
              </a:pPr>
              <a:r>
                <a:rPr lang="en-US" b="true" sz="2099">
                  <a:solidFill>
                    <a:srgbClr val="000000"/>
                  </a:solidFill>
                  <a:latin typeface="Calibri (MS) Bold"/>
                  <a:ea typeface="Calibri (MS) Bold"/>
                  <a:cs typeface="Calibri (MS) Bold"/>
                  <a:sym typeface="Calibri (MS) Bold"/>
                </a:rPr>
                <a:t>Tip 5</a:t>
              </a:r>
            </a:p>
          </p:txBody>
        </p:sp>
      </p:grpSp>
      <p:grpSp>
        <p:nvGrpSpPr>
          <p:cNvPr name="Group 12" id="12"/>
          <p:cNvGrpSpPr/>
          <p:nvPr/>
        </p:nvGrpSpPr>
        <p:grpSpPr>
          <a:xfrm rot="0">
            <a:off x="1028700" y="4370228"/>
            <a:ext cx="4523214" cy="433388"/>
            <a:chOff x="0" y="0"/>
            <a:chExt cx="6030952" cy="577850"/>
          </a:xfrm>
        </p:grpSpPr>
        <p:sp>
          <p:nvSpPr>
            <p:cNvPr name="Freeform 13" id="13"/>
            <p:cNvSpPr/>
            <p:nvPr/>
          </p:nvSpPr>
          <p:spPr>
            <a:xfrm flipH="false" flipV="false" rot="0">
              <a:off x="0" y="0"/>
              <a:ext cx="6030952" cy="577850"/>
            </a:xfrm>
            <a:custGeom>
              <a:avLst/>
              <a:gdLst/>
              <a:ahLst/>
              <a:cxnLst/>
              <a:rect r="r" b="b" t="t" l="l"/>
              <a:pathLst>
                <a:path h="577850" w="6030952">
                  <a:moveTo>
                    <a:pt x="0" y="0"/>
                  </a:moveTo>
                  <a:lnTo>
                    <a:pt x="6030952" y="0"/>
                  </a:lnTo>
                  <a:lnTo>
                    <a:pt x="6030952" y="577850"/>
                  </a:lnTo>
                  <a:lnTo>
                    <a:pt x="0" y="577850"/>
                  </a:lnTo>
                  <a:close/>
                </a:path>
              </a:pathLst>
            </a:custGeom>
            <a:solidFill>
              <a:srgbClr val="000000">
                <a:alpha val="0"/>
              </a:srgbClr>
            </a:solidFill>
          </p:spPr>
        </p:sp>
        <p:sp>
          <p:nvSpPr>
            <p:cNvPr name="TextBox 14" id="14"/>
            <p:cNvSpPr txBox="true"/>
            <p:nvPr/>
          </p:nvSpPr>
          <p:spPr>
            <a:xfrm>
              <a:off x="0" y="-161925"/>
              <a:ext cx="6030952" cy="739775"/>
            </a:xfrm>
            <a:prstGeom prst="rect">
              <a:avLst/>
            </a:prstGeom>
          </p:spPr>
          <p:txBody>
            <a:bodyPr anchor="t" rtlCol="false" tIns="0" lIns="0" bIns="0" rIns="0"/>
            <a:lstStyle/>
            <a:p>
              <a:pPr algn="l">
                <a:lnSpc>
                  <a:spcPts val="3779"/>
                </a:lnSpc>
              </a:pPr>
              <a:r>
                <a:rPr lang="en-US" b="true" sz="2099">
                  <a:solidFill>
                    <a:srgbClr val="000000"/>
                  </a:solidFill>
                  <a:latin typeface="Calibri (MS) Bold"/>
                  <a:ea typeface="Calibri (MS) Bold"/>
                  <a:cs typeface="Calibri (MS) Bold"/>
                  <a:sym typeface="Calibri (MS) Bold"/>
                </a:rPr>
                <a:t>Tip 2 </a:t>
              </a:r>
            </a:p>
          </p:txBody>
        </p:sp>
      </p:grpSp>
      <p:grpSp>
        <p:nvGrpSpPr>
          <p:cNvPr name="Group 15" id="15"/>
          <p:cNvGrpSpPr/>
          <p:nvPr/>
        </p:nvGrpSpPr>
        <p:grpSpPr>
          <a:xfrm rot="0">
            <a:off x="604739" y="4908390"/>
            <a:ext cx="6202392" cy="698564"/>
            <a:chOff x="0" y="0"/>
            <a:chExt cx="6156479" cy="693393"/>
          </a:xfrm>
        </p:grpSpPr>
        <p:sp>
          <p:nvSpPr>
            <p:cNvPr name="Freeform 16" id="16"/>
            <p:cNvSpPr/>
            <p:nvPr/>
          </p:nvSpPr>
          <p:spPr>
            <a:xfrm flipH="false" flipV="false" rot="0">
              <a:off x="0" y="0"/>
              <a:ext cx="6156479" cy="693393"/>
            </a:xfrm>
            <a:custGeom>
              <a:avLst/>
              <a:gdLst/>
              <a:ahLst/>
              <a:cxnLst/>
              <a:rect r="r" b="b" t="t" l="l"/>
              <a:pathLst>
                <a:path h="693393" w="6156479">
                  <a:moveTo>
                    <a:pt x="0" y="0"/>
                  </a:moveTo>
                  <a:lnTo>
                    <a:pt x="6156479" y="0"/>
                  </a:lnTo>
                  <a:lnTo>
                    <a:pt x="6156479" y="693393"/>
                  </a:lnTo>
                  <a:lnTo>
                    <a:pt x="0" y="693393"/>
                  </a:lnTo>
                  <a:close/>
                </a:path>
              </a:pathLst>
            </a:custGeom>
            <a:solidFill>
              <a:srgbClr val="000000">
                <a:alpha val="0"/>
              </a:srgbClr>
            </a:solidFill>
          </p:spPr>
        </p:sp>
        <p:sp>
          <p:nvSpPr>
            <p:cNvPr name="TextBox 17" id="17"/>
            <p:cNvSpPr txBox="true"/>
            <p:nvPr/>
          </p:nvSpPr>
          <p:spPr>
            <a:xfrm>
              <a:off x="0" y="-123825"/>
              <a:ext cx="6156479" cy="817218"/>
            </a:xfrm>
            <a:prstGeom prst="rect">
              <a:avLst/>
            </a:prstGeom>
          </p:spPr>
          <p:txBody>
            <a:bodyPr anchor="t" rtlCol="false" tIns="0" lIns="0" bIns="0" rIns="0"/>
            <a:lstStyle/>
            <a:p>
              <a:pPr algn="just">
                <a:lnSpc>
                  <a:spcPts val="2969"/>
                </a:lnSpc>
              </a:pPr>
              <a:r>
                <a:rPr lang="en-US" sz="1649">
                  <a:solidFill>
                    <a:srgbClr val="000000"/>
                  </a:solidFill>
                  <a:latin typeface="Calibri (MS)"/>
                  <a:ea typeface="Calibri (MS)"/>
                  <a:cs typeface="Calibri (MS)"/>
                  <a:sym typeface="Calibri (MS)"/>
                </a:rPr>
                <a:t>Stay calm, speak in a soothing tone, and t</a:t>
              </a:r>
              <a:r>
                <a:rPr lang="en-US" sz="1649">
                  <a:solidFill>
                    <a:srgbClr val="000000"/>
                  </a:solidFill>
                  <a:latin typeface="Calibri (MS)"/>
                  <a:ea typeface="Calibri (MS)"/>
                  <a:cs typeface="Calibri (MS)"/>
                  <a:sym typeface="Calibri (MS)"/>
                </a:rPr>
                <a:t>a</a:t>
              </a:r>
              <a:r>
                <a:rPr lang="en-US" sz="1649">
                  <a:solidFill>
                    <a:srgbClr val="000000"/>
                  </a:solidFill>
                  <a:latin typeface="Calibri (MS)"/>
                  <a:ea typeface="Calibri (MS)"/>
                  <a:cs typeface="Calibri (MS)"/>
                  <a:sym typeface="Calibri (MS)"/>
                </a:rPr>
                <a:t>ilor your communic</a:t>
              </a:r>
              <a:r>
                <a:rPr lang="en-US" sz="1649">
                  <a:solidFill>
                    <a:srgbClr val="000000"/>
                  </a:solidFill>
                  <a:latin typeface="Calibri (MS)"/>
                  <a:ea typeface="Calibri (MS)"/>
                  <a:cs typeface="Calibri (MS)"/>
                  <a:sym typeface="Calibri (MS)"/>
                </a:rPr>
                <a:t>at</a:t>
              </a:r>
              <a:r>
                <a:rPr lang="en-US" sz="1649">
                  <a:solidFill>
                    <a:srgbClr val="000000"/>
                  </a:solidFill>
                  <a:latin typeface="Calibri (MS)"/>
                  <a:ea typeface="Calibri (MS)"/>
                  <a:cs typeface="Calibri (MS)"/>
                  <a:sym typeface="Calibri (MS)"/>
                </a:rPr>
                <a:t>ion to their skills and abilities.</a:t>
              </a:r>
            </a:p>
          </p:txBody>
        </p:sp>
      </p:grpSp>
      <p:grpSp>
        <p:nvGrpSpPr>
          <p:cNvPr name="Group 18" id="18"/>
          <p:cNvGrpSpPr/>
          <p:nvPr/>
        </p:nvGrpSpPr>
        <p:grpSpPr>
          <a:xfrm rot="0">
            <a:off x="1028700" y="2928192"/>
            <a:ext cx="4523214" cy="460543"/>
            <a:chOff x="0" y="0"/>
            <a:chExt cx="6030952" cy="614057"/>
          </a:xfrm>
        </p:grpSpPr>
        <p:sp>
          <p:nvSpPr>
            <p:cNvPr name="Freeform 19" id="19"/>
            <p:cNvSpPr/>
            <p:nvPr/>
          </p:nvSpPr>
          <p:spPr>
            <a:xfrm flipH="false" flipV="false" rot="0">
              <a:off x="0" y="0"/>
              <a:ext cx="6030952" cy="614057"/>
            </a:xfrm>
            <a:custGeom>
              <a:avLst/>
              <a:gdLst/>
              <a:ahLst/>
              <a:cxnLst/>
              <a:rect r="r" b="b" t="t" l="l"/>
              <a:pathLst>
                <a:path h="614057" w="6030952">
                  <a:moveTo>
                    <a:pt x="0" y="0"/>
                  </a:moveTo>
                  <a:lnTo>
                    <a:pt x="6030952" y="0"/>
                  </a:lnTo>
                  <a:lnTo>
                    <a:pt x="6030952" y="614057"/>
                  </a:lnTo>
                  <a:lnTo>
                    <a:pt x="0" y="614057"/>
                  </a:lnTo>
                  <a:close/>
                </a:path>
              </a:pathLst>
            </a:custGeom>
            <a:solidFill>
              <a:srgbClr val="000000">
                <a:alpha val="0"/>
              </a:srgbClr>
            </a:solidFill>
          </p:spPr>
        </p:sp>
        <p:sp>
          <p:nvSpPr>
            <p:cNvPr name="TextBox 20" id="20"/>
            <p:cNvSpPr txBox="true"/>
            <p:nvPr/>
          </p:nvSpPr>
          <p:spPr>
            <a:xfrm>
              <a:off x="0" y="-161925"/>
              <a:ext cx="6030952" cy="775982"/>
            </a:xfrm>
            <a:prstGeom prst="rect">
              <a:avLst/>
            </a:prstGeom>
          </p:spPr>
          <p:txBody>
            <a:bodyPr anchor="t" rtlCol="false" tIns="0" lIns="0" bIns="0" rIns="0"/>
            <a:lstStyle/>
            <a:p>
              <a:pPr algn="l">
                <a:lnSpc>
                  <a:spcPts val="3779"/>
                </a:lnSpc>
              </a:pPr>
              <a:r>
                <a:rPr lang="en-US" b="true" sz="2099">
                  <a:solidFill>
                    <a:srgbClr val="000000"/>
                  </a:solidFill>
                  <a:latin typeface="Calibri (MS) Bold"/>
                  <a:ea typeface="Calibri (MS) Bold"/>
                  <a:cs typeface="Calibri (MS) Bold"/>
                  <a:sym typeface="Calibri (MS) Bold"/>
                </a:rPr>
                <a:t>Tip 1 </a:t>
              </a:r>
            </a:p>
          </p:txBody>
        </p:sp>
      </p:grpSp>
      <p:grpSp>
        <p:nvGrpSpPr>
          <p:cNvPr name="Group 21" id="21"/>
          <p:cNvGrpSpPr/>
          <p:nvPr/>
        </p:nvGrpSpPr>
        <p:grpSpPr>
          <a:xfrm rot="0">
            <a:off x="604739" y="3499144"/>
            <a:ext cx="6202392" cy="1124499"/>
            <a:chOff x="0" y="0"/>
            <a:chExt cx="8175582" cy="1482240"/>
          </a:xfrm>
        </p:grpSpPr>
        <p:sp>
          <p:nvSpPr>
            <p:cNvPr name="Freeform 22" id="22"/>
            <p:cNvSpPr/>
            <p:nvPr/>
          </p:nvSpPr>
          <p:spPr>
            <a:xfrm flipH="false" flipV="false" rot="0">
              <a:off x="0" y="0"/>
              <a:ext cx="8175582" cy="1482240"/>
            </a:xfrm>
            <a:custGeom>
              <a:avLst/>
              <a:gdLst/>
              <a:ahLst/>
              <a:cxnLst/>
              <a:rect r="r" b="b" t="t" l="l"/>
              <a:pathLst>
                <a:path h="1482240" w="8175582">
                  <a:moveTo>
                    <a:pt x="0" y="0"/>
                  </a:moveTo>
                  <a:lnTo>
                    <a:pt x="8175582" y="0"/>
                  </a:lnTo>
                  <a:lnTo>
                    <a:pt x="8175582" y="1482240"/>
                  </a:lnTo>
                  <a:lnTo>
                    <a:pt x="0" y="1482240"/>
                  </a:lnTo>
                  <a:close/>
                </a:path>
              </a:pathLst>
            </a:custGeom>
            <a:solidFill>
              <a:srgbClr val="000000">
                <a:alpha val="0"/>
              </a:srgbClr>
            </a:solidFill>
          </p:spPr>
        </p:sp>
        <p:sp>
          <p:nvSpPr>
            <p:cNvPr name="TextBox 23" id="23"/>
            <p:cNvSpPr txBox="true"/>
            <p:nvPr/>
          </p:nvSpPr>
          <p:spPr>
            <a:xfrm>
              <a:off x="0" y="-142875"/>
              <a:ext cx="8175582" cy="1625115"/>
            </a:xfrm>
            <a:prstGeom prst="rect">
              <a:avLst/>
            </a:prstGeom>
          </p:spPr>
          <p:txBody>
            <a:bodyPr anchor="t" rtlCol="false" tIns="0" lIns="0" bIns="0" rIns="0"/>
            <a:lstStyle/>
            <a:p>
              <a:pPr algn="just">
                <a:lnSpc>
                  <a:spcPts val="3149"/>
                </a:lnSpc>
              </a:pPr>
              <a:r>
                <a:rPr lang="en-US" sz="1749">
                  <a:solidFill>
                    <a:srgbClr val="000000"/>
                  </a:solidFill>
                  <a:latin typeface="Calibri (MS)"/>
                  <a:ea typeface="Calibri (MS)"/>
                  <a:cs typeface="Calibri (MS)"/>
                  <a:sym typeface="Calibri (MS)"/>
                </a:rPr>
                <a:t>Gr</a:t>
              </a:r>
              <a:r>
                <a:rPr lang="en-US" sz="1749">
                  <a:solidFill>
                    <a:srgbClr val="000000"/>
                  </a:solidFill>
                  <a:latin typeface="Calibri (MS)"/>
                  <a:ea typeface="Calibri (MS)"/>
                  <a:cs typeface="Calibri (MS)"/>
                  <a:sym typeface="Calibri (MS)"/>
                </a:rPr>
                <a:t>a</a:t>
              </a:r>
              <a:r>
                <a:rPr lang="en-US" sz="1749">
                  <a:solidFill>
                    <a:srgbClr val="000000"/>
                  </a:solidFill>
                  <a:latin typeface="Calibri (MS)"/>
                  <a:ea typeface="Calibri (MS)"/>
                  <a:cs typeface="Calibri (MS)"/>
                  <a:sym typeface="Calibri (MS)"/>
                </a:rPr>
                <a:t>b</a:t>
              </a:r>
              <a:r>
                <a:rPr lang="en-US" sz="1749">
                  <a:solidFill>
                    <a:srgbClr val="000000"/>
                  </a:solidFill>
                  <a:latin typeface="Calibri (MS)"/>
                  <a:ea typeface="Calibri (MS)"/>
                  <a:cs typeface="Calibri (MS)"/>
                  <a:sym typeface="Calibri (MS)"/>
                </a:rPr>
                <a:t> their attention</a:t>
              </a:r>
              <a:r>
                <a:rPr lang="en-US" sz="1749">
                  <a:solidFill>
                    <a:srgbClr val="000000"/>
                  </a:solidFill>
                  <a:latin typeface="Calibri (MS)"/>
                  <a:ea typeface="Calibri (MS)"/>
                  <a:cs typeface="Calibri (MS)"/>
                  <a:sym typeface="Calibri (MS)"/>
                </a:rPr>
                <a:t> to foster better communication and connection.</a:t>
              </a:r>
            </a:p>
            <a:p>
              <a:pPr algn="just">
                <a:lnSpc>
                  <a:spcPts val="3149"/>
                </a:lnSpc>
              </a:pPr>
            </a:p>
          </p:txBody>
        </p:sp>
      </p:grpSp>
      <p:grpSp>
        <p:nvGrpSpPr>
          <p:cNvPr name="Group 24" id="24"/>
          <p:cNvGrpSpPr/>
          <p:nvPr/>
        </p:nvGrpSpPr>
        <p:grpSpPr>
          <a:xfrm rot="0">
            <a:off x="7172956" y="3808214"/>
            <a:ext cx="3942089" cy="3658260"/>
            <a:chOff x="0" y="0"/>
            <a:chExt cx="7615548" cy="7067231"/>
          </a:xfrm>
        </p:grpSpPr>
        <p:sp>
          <p:nvSpPr>
            <p:cNvPr name="Freeform 25" id="25"/>
            <p:cNvSpPr/>
            <p:nvPr/>
          </p:nvSpPr>
          <p:spPr>
            <a:xfrm flipH="false" flipV="false" rot="0">
              <a:off x="12700" y="12700"/>
              <a:ext cx="7590155" cy="7041769"/>
            </a:xfrm>
            <a:custGeom>
              <a:avLst/>
              <a:gdLst/>
              <a:ahLst/>
              <a:cxnLst/>
              <a:rect r="r" b="b" t="t" l="l"/>
              <a:pathLst>
                <a:path h="7041769" w="7590155">
                  <a:moveTo>
                    <a:pt x="0" y="3520948"/>
                  </a:moveTo>
                  <a:cubicBezTo>
                    <a:pt x="0" y="1576324"/>
                    <a:pt x="1699133" y="0"/>
                    <a:pt x="3795014" y="0"/>
                  </a:cubicBezTo>
                  <a:cubicBezTo>
                    <a:pt x="5890895" y="0"/>
                    <a:pt x="7590155" y="1576324"/>
                    <a:pt x="7590155" y="3520948"/>
                  </a:cubicBezTo>
                  <a:cubicBezTo>
                    <a:pt x="7590155" y="5465572"/>
                    <a:pt x="5891022" y="7041769"/>
                    <a:pt x="3795014" y="7041769"/>
                  </a:cubicBezTo>
                  <a:cubicBezTo>
                    <a:pt x="1699006" y="7041769"/>
                    <a:pt x="0" y="5465445"/>
                    <a:pt x="0" y="3520948"/>
                  </a:cubicBezTo>
                  <a:close/>
                </a:path>
              </a:pathLst>
            </a:custGeom>
            <a:solidFill>
              <a:srgbClr val="ACD8FF"/>
            </a:solidFill>
          </p:spPr>
        </p:sp>
        <p:sp>
          <p:nvSpPr>
            <p:cNvPr name="Freeform 26" id="26"/>
            <p:cNvSpPr/>
            <p:nvPr/>
          </p:nvSpPr>
          <p:spPr>
            <a:xfrm flipH="false" flipV="false" rot="0">
              <a:off x="0" y="0"/>
              <a:ext cx="7615555" cy="7067296"/>
            </a:xfrm>
            <a:custGeom>
              <a:avLst/>
              <a:gdLst/>
              <a:ahLst/>
              <a:cxnLst/>
              <a:rect r="r" b="b" t="t" l="l"/>
              <a:pathLst>
                <a:path h="7067296" w="7615555">
                  <a:moveTo>
                    <a:pt x="0" y="3533648"/>
                  </a:moveTo>
                  <a:cubicBezTo>
                    <a:pt x="0" y="1581150"/>
                    <a:pt x="1705737" y="0"/>
                    <a:pt x="3807714" y="0"/>
                  </a:cubicBezTo>
                  <a:lnTo>
                    <a:pt x="3807714" y="12700"/>
                  </a:lnTo>
                  <a:lnTo>
                    <a:pt x="3807714" y="25400"/>
                  </a:lnTo>
                  <a:lnTo>
                    <a:pt x="3807714" y="12700"/>
                  </a:lnTo>
                  <a:lnTo>
                    <a:pt x="3807714" y="0"/>
                  </a:lnTo>
                  <a:cubicBezTo>
                    <a:pt x="5909818" y="0"/>
                    <a:pt x="7615555" y="1581150"/>
                    <a:pt x="7615555" y="3533648"/>
                  </a:cubicBezTo>
                  <a:lnTo>
                    <a:pt x="7602855" y="3533648"/>
                  </a:lnTo>
                  <a:lnTo>
                    <a:pt x="7615555" y="3533648"/>
                  </a:lnTo>
                  <a:cubicBezTo>
                    <a:pt x="7615555" y="5486146"/>
                    <a:pt x="5909818" y="7067296"/>
                    <a:pt x="3807841" y="7067296"/>
                  </a:cubicBezTo>
                  <a:lnTo>
                    <a:pt x="3807841" y="7054596"/>
                  </a:lnTo>
                  <a:lnTo>
                    <a:pt x="3807841" y="7067296"/>
                  </a:lnTo>
                  <a:cubicBezTo>
                    <a:pt x="1705737" y="7067169"/>
                    <a:pt x="0" y="5486019"/>
                    <a:pt x="0" y="3533648"/>
                  </a:cubicBezTo>
                  <a:lnTo>
                    <a:pt x="12700" y="3533648"/>
                  </a:lnTo>
                  <a:lnTo>
                    <a:pt x="25400" y="3533648"/>
                  </a:lnTo>
                  <a:lnTo>
                    <a:pt x="12700" y="3533648"/>
                  </a:lnTo>
                  <a:lnTo>
                    <a:pt x="0" y="3533648"/>
                  </a:lnTo>
                  <a:moveTo>
                    <a:pt x="25400" y="3533648"/>
                  </a:moveTo>
                  <a:cubicBezTo>
                    <a:pt x="25400" y="3540633"/>
                    <a:pt x="19685" y="3546348"/>
                    <a:pt x="12700" y="3546348"/>
                  </a:cubicBezTo>
                  <a:cubicBezTo>
                    <a:pt x="5715" y="3546348"/>
                    <a:pt x="0" y="3540633"/>
                    <a:pt x="0" y="3533648"/>
                  </a:cubicBezTo>
                  <a:cubicBezTo>
                    <a:pt x="0" y="3526663"/>
                    <a:pt x="5715" y="3520948"/>
                    <a:pt x="12700" y="3520948"/>
                  </a:cubicBezTo>
                  <a:cubicBezTo>
                    <a:pt x="19685" y="3520948"/>
                    <a:pt x="25400" y="3526663"/>
                    <a:pt x="25400" y="3533648"/>
                  </a:cubicBezTo>
                  <a:cubicBezTo>
                    <a:pt x="25400" y="5470271"/>
                    <a:pt x="1717929" y="7041769"/>
                    <a:pt x="3807714" y="7041769"/>
                  </a:cubicBezTo>
                  <a:cubicBezTo>
                    <a:pt x="5897499" y="7041769"/>
                    <a:pt x="7590155" y="5470271"/>
                    <a:pt x="7590155" y="3533648"/>
                  </a:cubicBezTo>
                  <a:cubicBezTo>
                    <a:pt x="7590155" y="1597025"/>
                    <a:pt x="5897626" y="25400"/>
                    <a:pt x="3807714" y="25400"/>
                  </a:cubicBezTo>
                  <a:cubicBezTo>
                    <a:pt x="3800729" y="25400"/>
                    <a:pt x="3795014" y="19685"/>
                    <a:pt x="3795014" y="12700"/>
                  </a:cubicBezTo>
                  <a:cubicBezTo>
                    <a:pt x="3795014" y="5715"/>
                    <a:pt x="3800729" y="0"/>
                    <a:pt x="3807714" y="0"/>
                  </a:cubicBezTo>
                  <a:cubicBezTo>
                    <a:pt x="3814699" y="0"/>
                    <a:pt x="3820414" y="5715"/>
                    <a:pt x="3820414" y="12700"/>
                  </a:cubicBezTo>
                  <a:cubicBezTo>
                    <a:pt x="3820414" y="19685"/>
                    <a:pt x="3814699" y="25400"/>
                    <a:pt x="3807714" y="25400"/>
                  </a:cubicBezTo>
                  <a:cubicBezTo>
                    <a:pt x="1717929" y="25400"/>
                    <a:pt x="25400" y="1597025"/>
                    <a:pt x="25400" y="3533648"/>
                  </a:cubicBezTo>
                  <a:close/>
                </a:path>
              </a:pathLst>
            </a:custGeom>
            <a:solidFill>
              <a:srgbClr val="ACD8FF"/>
            </a:solidFill>
          </p:spPr>
        </p:sp>
      </p:grpSp>
      <p:sp>
        <p:nvSpPr>
          <p:cNvPr name="Freeform 27" id="27"/>
          <p:cNvSpPr/>
          <p:nvPr/>
        </p:nvSpPr>
        <p:spPr>
          <a:xfrm flipH="false" flipV="false" rot="0">
            <a:off x="7787377" y="5021776"/>
            <a:ext cx="2713246" cy="1231135"/>
          </a:xfrm>
          <a:custGeom>
            <a:avLst/>
            <a:gdLst/>
            <a:ahLst/>
            <a:cxnLst/>
            <a:rect r="r" b="b" t="t" l="l"/>
            <a:pathLst>
              <a:path h="1231135" w="2713246">
                <a:moveTo>
                  <a:pt x="0" y="0"/>
                </a:moveTo>
                <a:lnTo>
                  <a:pt x="2713246" y="0"/>
                </a:lnTo>
                <a:lnTo>
                  <a:pt x="2713246" y="1231135"/>
                </a:lnTo>
                <a:lnTo>
                  <a:pt x="0" y="123113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8" id="28"/>
          <p:cNvSpPr/>
          <p:nvPr/>
        </p:nvSpPr>
        <p:spPr>
          <a:xfrm flipH="false" flipV="false" rot="0">
            <a:off x="311292" y="207263"/>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6"/>
            <a:stretch>
              <a:fillRect l="0" t="0" r="0" b="0"/>
            </a:stretch>
          </a:blipFill>
        </p:spPr>
      </p:sp>
      <p:grpSp>
        <p:nvGrpSpPr>
          <p:cNvPr name="Group 29" id="29"/>
          <p:cNvGrpSpPr/>
          <p:nvPr/>
        </p:nvGrpSpPr>
        <p:grpSpPr>
          <a:xfrm rot="0">
            <a:off x="604739" y="6561249"/>
            <a:ext cx="6202392" cy="733974"/>
            <a:chOff x="0" y="0"/>
            <a:chExt cx="8269856" cy="978632"/>
          </a:xfrm>
        </p:grpSpPr>
        <p:sp>
          <p:nvSpPr>
            <p:cNvPr name="Freeform 30" id="30"/>
            <p:cNvSpPr/>
            <p:nvPr/>
          </p:nvSpPr>
          <p:spPr>
            <a:xfrm flipH="false" flipV="false" rot="0">
              <a:off x="0" y="0"/>
              <a:ext cx="8269856" cy="978632"/>
            </a:xfrm>
            <a:custGeom>
              <a:avLst/>
              <a:gdLst/>
              <a:ahLst/>
              <a:cxnLst/>
              <a:rect r="r" b="b" t="t" l="l"/>
              <a:pathLst>
                <a:path h="978632" w="8269856">
                  <a:moveTo>
                    <a:pt x="0" y="0"/>
                  </a:moveTo>
                  <a:lnTo>
                    <a:pt x="8269856" y="0"/>
                  </a:lnTo>
                  <a:lnTo>
                    <a:pt x="8269856" y="978632"/>
                  </a:lnTo>
                  <a:lnTo>
                    <a:pt x="0" y="978632"/>
                  </a:lnTo>
                  <a:close/>
                </a:path>
              </a:pathLst>
            </a:custGeom>
            <a:solidFill>
              <a:srgbClr val="000000">
                <a:alpha val="0"/>
              </a:srgbClr>
            </a:solidFill>
          </p:spPr>
        </p:sp>
        <p:sp>
          <p:nvSpPr>
            <p:cNvPr name="TextBox 31" id="31"/>
            <p:cNvSpPr txBox="true"/>
            <p:nvPr/>
          </p:nvSpPr>
          <p:spPr>
            <a:xfrm>
              <a:off x="0" y="-142875"/>
              <a:ext cx="8269856" cy="1121507"/>
            </a:xfrm>
            <a:prstGeom prst="rect">
              <a:avLst/>
            </a:prstGeom>
          </p:spPr>
          <p:txBody>
            <a:bodyPr anchor="t" rtlCol="false" tIns="0" lIns="0" bIns="0" rIns="0"/>
            <a:lstStyle/>
            <a:p>
              <a:pPr algn="just">
                <a:lnSpc>
                  <a:spcPts val="3149"/>
                </a:lnSpc>
              </a:pPr>
              <a:r>
                <a:rPr lang="en-US" sz="1749">
                  <a:solidFill>
                    <a:srgbClr val="000000"/>
                  </a:solidFill>
                  <a:latin typeface="Calibri (MS)"/>
                  <a:ea typeface="Calibri (MS)"/>
                  <a:cs typeface="Calibri (MS)"/>
                  <a:sym typeface="Calibri (MS)"/>
                </a:rPr>
                <a:t>Use clear and consistent language. Keep the context and message </a:t>
              </a:r>
              <a:r>
                <a:rPr lang="en-US" sz="1749">
                  <a:solidFill>
                    <a:srgbClr val="000000"/>
                  </a:solidFill>
                  <a:latin typeface="Calibri (MS)"/>
                  <a:ea typeface="Calibri (MS)"/>
                  <a:cs typeface="Calibri (MS)"/>
                  <a:sym typeface="Calibri (MS)"/>
                </a:rPr>
                <a:t>predictable</a:t>
              </a:r>
              <a:r>
                <a:rPr lang="en-US" sz="1749">
                  <a:solidFill>
                    <a:srgbClr val="000000"/>
                  </a:solidFill>
                  <a:latin typeface="Calibri (MS)"/>
                  <a:ea typeface="Calibri (MS)"/>
                  <a:cs typeface="Calibri (MS)"/>
                  <a:sym typeface="Calibri (MS)"/>
                </a:rPr>
                <a:t>.</a:t>
              </a:r>
            </a:p>
          </p:txBody>
        </p:sp>
      </p:grpSp>
      <p:grpSp>
        <p:nvGrpSpPr>
          <p:cNvPr name="Group 32" id="32"/>
          <p:cNvGrpSpPr/>
          <p:nvPr/>
        </p:nvGrpSpPr>
        <p:grpSpPr>
          <a:xfrm rot="0">
            <a:off x="604739" y="8102344"/>
            <a:ext cx="6202392" cy="733974"/>
            <a:chOff x="0" y="0"/>
            <a:chExt cx="8269856" cy="978632"/>
          </a:xfrm>
        </p:grpSpPr>
        <p:sp>
          <p:nvSpPr>
            <p:cNvPr name="Freeform 33" id="33"/>
            <p:cNvSpPr/>
            <p:nvPr/>
          </p:nvSpPr>
          <p:spPr>
            <a:xfrm flipH="false" flipV="false" rot="0">
              <a:off x="0" y="0"/>
              <a:ext cx="8269856" cy="978632"/>
            </a:xfrm>
            <a:custGeom>
              <a:avLst/>
              <a:gdLst/>
              <a:ahLst/>
              <a:cxnLst/>
              <a:rect r="r" b="b" t="t" l="l"/>
              <a:pathLst>
                <a:path h="978632" w="8269856">
                  <a:moveTo>
                    <a:pt x="0" y="0"/>
                  </a:moveTo>
                  <a:lnTo>
                    <a:pt x="8269856" y="0"/>
                  </a:lnTo>
                  <a:lnTo>
                    <a:pt x="8269856" y="978632"/>
                  </a:lnTo>
                  <a:lnTo>
                    <a:pt x="0" y="978632"/>
                  </a:lnTo>
                  <a:close/>
                </a:path>
              </a:pathLst>
            </a:custGeom>
            <a:solidFill>
              <a:srgbClr val="000000">
                <a:alpha val="0"/>
              </a:srgbClr>
            </a:solidFill>
          </p:spPr>
        </p:sp>
        <p:sp>
          <p:nvSpPr>
            <p:cNvPr name="TextBox 34" id="34"/>
            <p:cNvSpPr txBox="true"/>
            <p:nvPr/>
          </p:nvSpPr>
          <p:spPr>
            <a:xfrm>
              <a:off x="0" y="-142875"/>
              <a:ext cx="8269856" cy="1121507"/>
            </a:xfrm>
            <a:prstGeom prst="rect">
              <a:avLst/>
            </a:prstGeom>
          </p:spPr>
          <p:txBody>
            <a:bodyPr anchor="t" rtlCol="false" tIns="0" lIns="0" bIns="0" rIns="0"/>
            <a:lstStyle/>
            <a:p>
              <a:pPr algn="just">
                <a:lnSpc>
                  <a:spcPts val="3149"/>
                </a:lnSpc>
              </a:pPr>
              <a:r>
                <a:rPr lang="en-US" sz="1749">
                  <a:solidFill>
                    <a:srgbClr val="000000"/>
                  </a:solidFill>
                  <a:latin typeface="Calibri (MS)"/>
                  <a:ea typeface="Calibri (MS)"/>
                  <a:cs typeface="Calibri (MS)"/>
                  <a:sym typeface="Calibri (MS)"/>
                </a:rPr>
                <a:t>Avoid</a:t>
              </a:r>
              <a:r>
                <a:rPr lang="en-US" sz="1749">
                  <a:solidFill>
                    <a:srgbClr val="000000"/>
                  </a:solidFill>
                  <a:latin typeface="Calibri (MS)"/>
                  <a:ea typeface="Calibri (MS)"/>
                  <a:cs typeface="Calibri (MS)"/>
                  <a:sym typeface="Calibri (MS)"/>
                </a:rPr>
                <a:t> framing communication s</a:t>
              </a:r>
              <a:r>
                <a:rPr lang="en-US" sz="1749">
                  <a:solidFill>
                    <a:srgbClr val="000000"/>
                  </a:solidFill>
                  <a:latin typeface="Calibri (MS)"/>
                  <a:ea typeface="Calibri (MS)"/>
                  <a:cs typeface="Calibri (MS)"/>
                  <a:sym typeface="Calibri (MS)"/>
                </a:rPr>
                <a:t>o</a:t>
              </a:r>
              <a:r>
                <a:rPr lang="en-US" sz="1749">
                  <a:solidFill>
                    <a:srgbClr val="000000"/>
                  </a:solidFill>
                  <a:latin typeface="Calibri (MS)"/>
                  <a:ea typeface="Calibri (MS)"/>
                  <a:cs typeface="Calibri (MS)"/>
                  <a:sym typeface="Calibri (MS)"/>
                </a:rPr>
                <a:t>le</a:t>
              </a:r>
              <a:r>
                <a:rPr lang="en-US" sz="1749">
                  <a:solidFill>
                    <a:srgbClr val="000000"/>
                  </a:solidFill>
                  <a:latin typeface="Calibri (MS)"/>
                  <a:ea typeface="Calibri (MS)"/>
                  <a:cs typeface="Calibri (MS)"/>
                  <a:sym typeface="Calibri (MS)"/>
                </a:rPr>
                <a:t>ly </a:t>
              </a:r>
              <a:r>
                <a:rPr lang="en-US" sz="1749">
                  <a:solidFill>
                    <a:srgbClr val="000000"/>
                  </a:solidFill>
                  <a:latin typeface="Calibri (MS)"/>
                  <a:ea typeface="Calibri (MS)"/>
                  <a:cs typeface="Calibri (MS)"/>
                  <a:sym typeface="Calibri (MS)"/>
                </a:rPr>
                <a:t>as</a:t>
              </a:r>
              <a:r>
                <a:rPr lang="en-US" sz="1749">
                  <a:solidFill>
                    <a:srgbClr val="000000"/>
                  </a:solidFill>
                  <a:latin typeface="Calibri (MS)"/>
                  <a:ea typeface="Calibri (MS)"/>
                  <a:cs typeface="Calibri (MS)"/>
                  <a:sym typeface="Calibri (MS)"/>
                </a:rPr>
                <a:t> requests,</a:t>
              </a:r>
              <a:r>
                <a:rPr lang="en-US" sz="1749">
                  <a:solidFill>
                    <a:srgbClr val="000000"/>
                  </a:solidFill>
                  <a:latin typeface="Calibri (MS)"/>
                  <a:ea typeface="Calibri (MS)"/>
                  <a:cs typeface="Calibri (MS)"/>
                  <a:sym typeface="Calibri (MS)"/>
                </a:rPr>
                <a:t> make room for dialogue and exchange</a:t>
              </a:r>
              <a:r>
                <a:rPr lang="en-US" sz="1749">
                  <a:solidFill>
                    <a:srgbClr val="000000"/>
                  </a:solidFill>
                  <a:latin typeface="Calibri (MS)"/>
                  <a:ea typeface="Calibri (MS)"/>
                  <a:cs typeface="Calibri (MS)"/>
                  <a:sym typeface="Calibri (MS)"/>
                </a:rPr>
                <a:t>.</a:t>
              </a:r>
            </a:p>
          </p:txBody>
        </p:sp>
      </p:grpSp>
      <p:grpSp>
        <p:nvGrpSpPr>
          <p:cNvPr name="Group 35" id="35"/>
          <p:cNvGrpSpPr/>
          <p:nvPr/>
        </p:nvGrpSpPr>
        <p:grpSpPr>
          <a:xfrm rot="0">
            <a:off x="1028700" y="7554836"/>
            <a:ext cx="4523214" cy="419759"/>
            <a:chOff x="0" y="0"/>
            <a:chExt cx="6030952" cy="559678"/>
          </a:xfrm>
        </p:grpSpPr>
        <p:sp>
          <p:nvSpPr>
            <p:cNvPr name="Freeform 36" id="36"/>
            <p:cNvSpPr/>
            <p:nvPr/>
          </p:nvSpPr>
          <p:spPr>
            <a:xfrm flipH="false" flipV="false" rot="0">
              <a:off x="0" y="0"/>
              <a:ext cx="6030952" cy="559678"/>
            </a:xfrm>
            <a:custGeom>
              <a:avLst/>
              <a:gdLst/>
              <a:ahLst/>
              <a:cxnLst/>
              <a:rect r="r" b="b" t="t" l="l"/>
              <a:pathLst>
                <a:path h="559678" w="6030952">
                  <a:moveTo>
                    <a:pt x="0" y="0"/>
                  </a:moveTo>
                  <a:lnTo>
                    <a:pt x="6030952" y="0"/>
                  </a:lnTo>
                  <a:lnTo>
                    <a:pt x="6030952" y="559678"/>
                  </a:lnTo>
                  <a:lnTo>
                    <a:pt x="0" y="559678"/>
                  </a:lnTo>
                  <a:close/>
                </a:path>
              </a:pathLst>
            </a:custGeom>
            <a:solidFill>
              <a:srgbClr val="000000">
                <a:alpha val="0"/>
              </a:srgbClr>
            </a:solidFill>
          </p:spPr>
        </p:sp>
        <p:sp>
          <p:nvSpPr>
            <p:cNvPr name="TextBox 37" id="37"/>
            <p:cNvSpPr txBox="true"/>
            <p:nvPr/>
          </p:nvSpPr>
          <p:spPr>
            <a:xfrm>
              <a:off x="0" y="-161925"/>
              <a:ext cx="6030952" cy="721603"/>
            </a:xfrm>
            <a:prstGeom prst="rect">
              <a:avLst/>
            </a:prstGeom>
          </p:spPr>
          <p:txBody>
            <a:bodyPr anchor="t" rtlCol="false" tIns="0" lIns="0" bIns="0" rIns="0"/>
            <a:lstStyle/>
            <a:p>
              <a:pPr algn="l">
                <a:lnSpc>
                  <a:spcPts val="3779"/>
                </a:lnSpc>
              </a:pPr>
              <a:r>
                <a:rPr lang="en-US" b="true" sz="2099">
                  <a:solidFill>
                    <a:srgbClr val="000000"/>
                  </a:solidFill>
                  <a:latin typeface="Calibri (MS) Bold"/>
                  <a:ea typeface="Calibri (MS) Bold"/>
                  <a:cs typeface="Calibri (MS) Bold"/>
                  <a:sym typeface="Calibri (MS) Bold"/>
                </a:rPr>
                <a:t>Tip 4</a:t>
              </a:r>
            </a:p>
          </p:txBody>
        </p:sp>
      </p:grpSp>
      <p:grpSp>
        <p:nvGrpSpPr>
          <p:cNvPr name="Group 38" id="38"/>
          <p:cNvGrpSpPr/>
          <p:nvPr/>
        </p:nvGrpSpPr>
        <p:grpSpPr>
          <a:xfrm rot="0">
            <a:off x="11698253" y="3507900"/>
            <a:ext cx="6238818" cy="698564"/>
            <a:chOff x="0" y="0"/>
            <a:chExt cx="6192636" cy="693393"/>
          </a:xfrm>
        </p:grpSpPr>
        <p:sp>
          <p:nvSpPr>
            <p:cNvPr name="Freeform 39" id="39"/>
            <p:cNvSpPr/>
            <p:nvPr/>
          </p:nvSpPr>
          <p:spPr>
            <a:xfrm flipH="false" flipV="false" rot="0">
              <a:off x="0" y="0"/>
              <a:ext cx="6192636" cy="693393"/>
            </a:xfrm>
            <a:custGeom>
              <a:avLst/>
              <a:gdLst/>
              <a:ahLst/>
              <a:cxnLst/>
              <a:rect r="r" b="b" t="t" l="l"/>
              <a:pathLst>
                <a:path h="693393" w="6192636">
                  <a:moveTo>
                    <a:pt x="0" y="0"/>
                  </a:moveTo>
                  <a:lnTo>
                    <a:pt x="6192636" y="0"/>
                  </a:lnTo>
                  <a:lnTo>
                    <a:pt x="6192636" y="693393"/>
                  </a:lnTo>
                  <a:lnTo>
                    <a:pt x="0" y="693393"/>
                  </a:lnTo>
                  <a:close/>
                </a:path>
              </a:pathLst>
            </a:custGeom>
            <a:solidFill>
              <a:srgbClr val="000000">
                <a:alpha val="0"/>
              </a:srgbClr>
            </a:solidFill>
          </p:spPr>
        </p:sp>
        <p:sp>
          <p:nvSpPr>
            <p:cNvPr name="TextBox 40" id="40"/>
            <p:cNvSpPr txBox="true"/>
            <p:nvPr/>
          </p:nvSpPr>
          <p:spPr>
            <a:xfrm>
              <a:off x="0" y="-123825"/>
              <a:ext cx="6192636" cy="817218"/>
            </a:xfrm>
            <a:prstGeom prst="rect">
              <a:avLst/>
            </a:prstGeom>
          </p:spPr>
          <p:txBody>
            <a:bodyPr anchor="t" rtlCol="false" tIns="0" lIns="0" bIns="0" rIns="0"/>
            <a:lstStyle/>
            <a:p>
              <a:pPr algn="just">
                <a:lnSpc>
                  <a:spcPts val="2969"/>
                </a:lnSpc>
              </a:pPr>
              <a:r>
                <a:rPr lang="en-US" sz="1649">
                  <a:solidFill>
                    <a:srgbClr val="000000"/>
                  </a:solidFill>
                  <a:latin typeface="Calibri (MS)"/>
                  <a:ea typeface="Calibri (MS)"/>
                  <a:cs typeface="Calibri (MS)"/>
                  <a:sym typeface="Calibri (MS)"/>
                </a:rPr>
                <a:t>Encourage the other person to </a:t>
              </a:r>
              <a:r>
                <a:rPr lang="en-US" sz="1649">
                  <a:solidFill>
                    <a:srgbClr val="000000"/>
                  </a:solidFill>
                  <a:latin typeface="Calibri (MS)"/>
                  <a:ea typeface="Calibri (MS)"/>
                  <a:cs typeface="Calibri (MS)"/>
                  <a:sym typeface="Calibri (MS)"/>
                </a:rPr>
                <a:t>express </a:t>
              </a:r>
              <a:r>
                <a:rPr lang="en-US" sz="1649">
                  <a:solidFill>
                    <a:srgbClr val="000000"/>
                  </a:solidFill>
                  <a:latin typeface="Calibri (MS)"/>
                  <a:ea typeface="Calibri (MS)"/>
                  <a:cs typeface="Calibri (MS)"/>
                  <a:sym typeface="Calibri (MS)"/>
                </a:rPr>
                <a:t>t</a:t>
              </a:r>
              <a:r>
                <a:rPr lang="en-US" sz="1649">
                  <a:solidFill>
                    <a:srgbClr val="000000"/>
                  </a:solidFill>
                  <a:latin typeface="Calibri (MS)"/>
                  <a:ea typeface="Calibri (MS)"/>
                  <a:cs typeface="Calibri (MS)"/>
                  <a:sym typeface="Calibri (MS)"/>
                </a:rPr>
                <a:t>h</a:t>
              </a:r>
              <a:r>
                <a:rPr lang="en-US" sz="1649">
                  <a:solidFill>
                    <a:srgbClr val="000000"/>
                  </a:solidFill>
                  <a:latin typeface="Calibri (MS)"/>
                  <a:ea typeface="Calibri (MS)"/>
                  <a:cs typeface="Calibri (MS)"/>
                  <a:sym typeface="Calibri (MS)"/>
                </a:rPr>
                <a:t>e</a:t>
              </a:r>
              <a:r>
                <a:rPr lang="en-US" sz="1649">
                  <a:solidFill>
                    <a:srgbClr val="000000"/>
                  </a:solidFill>
                  <a:latin typeface="Calibri (MS)"/>
                  <a:ea typeface="Calibri (MS)"/>
                  <a:cs typeface="Calibri (MS)"/>
                  <a:sym typeface="Calibri (MS)"/>
                </a:rPr>
                <a:t>ir </a:t>
              </a:r>
              <a:r>
                <a:rPr lang="en-US" sz="1649">
                  <a:solidFill>
                    <a:srgbClr val="000000"/>
                  </a:solidFill>
                  <a:latin typeface="Calibri (MS)"/>
                  <a:ea typeface="Calibri (MS)"/>
                  <a:cs typeface="Calibri (MS)"/>
                  <a:sym typeface="Calibri (MS)"/>
                </a:rPr>
                <a:t>nee</a:t>
              </a:r>
              <a:r>
                <a:rPr lang="en-US" sz="1649">
                  <a:solidFill>
                    <a:srgbClr val="000000"/>
                  </a:solidFill>
                  <a:latin typeface="Calibri (MS)"/>
                  <a:ea typeface="Calibri (MS)"/>
                  <a:cs typeface="Calibri (MS)"/>
                  <a:sym typeface="Calibri (MS)"/>
                </a:rPr>
                <a:t>d</a:t>
              </a:r>
              <a:r>
                <a:rPr lang="en-US" sz="1649">
                  <a:solidFill>
                    <a:srgbClr val="000000"/>
                  </a:solidFill>
                  <a:latin typeface="Calibri (MS)"/>
                  <a:ea typeface="Calibri (MS)"/>
                  <a:cs typeface="Calibri (MS)"/>
                  <a:sym typeface="Calibri (MS)"/>
                </a:rPr>
                <a:t>s, pr</a:t>
              </a:r>
              <a:r>
                <a:rPr lang="en-US" sz="1649">
                  <a:solidFill>
                    <a:srgbClr val="000000"/>
                  </a:solidFill>
                  <a:latin typeface="Calibri (MS)"/>
                  <a:ea typeface="Calibri (MS)"/>
                  <a:cs typeface="Calibri (MS)"/>
                  <a:sym typeface="Calibri (MS)"/>
                </a:rPr>
                <a:t>e</a:t>
              </a:r>
              <a:r>
                <a:rPr lang="en-US" sz="1649">
                  <a:solidFill>
                    <a:srgbClr val="000000"/>
                  </a:solidFill>
                  <a:latin typeface="Calibri (MS)"/>
                  <a:ea typeface="Calibri (MS)"/>
                  <a:cs typeface="Calibri (MS)"/>
                  <a:sym typeface="Calibri (MS)"/>
                </a:rPr>
                <a:t>fe</a:t>
              </a:r>
              <a:r>
                <a:rPr lang="en-US" sz="1649">
                  <a:solidFill>
                    <a:srgbClr val="000000"/>
                  </a:solidFill>
                  <a:latin typeface="Calibri (MS)"/>
                  <a:ea typeface="Calibri (MS)"/>
                  <a:cs typeface="Calibri (MS)"/>
                  <a:sym typeface="Calibri (MS)"/>
                </a:rPr>
                <a:t>re</a:t>
              </a:r>
              <a:r>
                <a:rPr lang="en-US" sz="1649">
                  <a:solidFill>
                    <a:srgbClr val="000000"/>
                  </a:solidFill>
                  <a:latin typeface="Calibri (MS)"/>
                  <a:ea typeface="Calibri (MS)"/>
                  <a:cs typeface="Calibri (MS)"/>
                  <a:sym typeface="Calibri (MS)"/>
                </a:rPr>
                <a:t>nce</a:t>
              </a:r>
              <a:r>
                <a:rPr lang="en-US" sz="1649">
                  <a:solidFill>
                    <a:srgbClr val="000000"/>
                  </a:solidFill>
                  <a:latin typeface="Calibri (MS)"/>
                  <a:ea typeface="Calibri (MS)"/>
                  <a:cs typeface="Calibri (MS)"/>
                  <a:sym typeface="Calibri (MS)"/>
                </a:rPr>
                <a:t>s</a:t>
              </a:r>
              <a:r>
                <a:rPr lang="en-US" sz="1649">
                  <a:solidFill>
                    <a:srgbClr val="000000"/>
                  </a:solidFill>
                  <a:latin typeface="Calibri (MS)"/>
                  <a:ea typeface="Calibri (MS)"/>
                  <a:cs typeface="Calibri (MS)"/>
                  <a:sym typeface="Calibri (MS)"/>
                </a:rPr>
                <a:t>, and intentions freely.</a:t>
              </a:r>
            </a:p>
          </p:txBody>
        </p:sp>
      </p:grpSp>
      <p:sp>
        <p:nvSpPr>
          <p:cNvPr name="Freeform 41" id="41"/>
          <p:cNvSpPr/>
          <p:nvPr/>
        </p:nvSpPr>
        <p:spPr>
          <a:xfrm flipH="false" flipV="false" rot="0">
            <a:off x="647759" y="2848649"/>
            <a:ext cx="380941" cy="444836"/>
          </a:xfrm>
          <a:custGeom>
            <a:avLst/>
            <a:gdLst/>
            <a:ahLst/>
            <a:cxnLst/>
            <a:rect r="r" b="b" t="t" l="l"/>
            <a:pathLst>
              <a:path h="444836" w="380941">
                <a:moveTo>
                  <a:pt x="0" y="0"/>
                </a:moveTo>
                <a:lnTo>
                  <a:pt x="380941" y="0"/>
                </a:lnTo>
                <a:lnTo>
                  <a:pt x="380941" y="444837"/>
                </a:lnTo>
                <a:lnTo>
                  <a:pt x="0" y="44483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42" id="42"/>
          <p:cNvSpPr/>
          <p:nvPr/>
        </p:nvSpPr>
        <p:spPr>
          <a:xfrm flipH="false" flipV="false" rot="0">
            <a:off x="647759" y="4288091"/>
            <a:ext cx="380941" cy="444836"/>
          </a:xfrm>
          <a:custGeom>
            <a:avLst/>
            <a:gdLst/>
            <a:ahLst/>
            <a:cxnLst/>
            <a:rect r="r" b="b" t="t" l="l"/>
            <a:pathLst>
              <a:path h="444836" w="380941">
                <a:moveTo>
                  <a:pt x="0" y="0"/>
                </a:moveTo>
                <a:lnTo>
                  <a:pt x="380941" y="0"/>
                </a:lnTo>
                <a:lnTo>
                  <a:pt x="380941" y="444836"/>
                </a:lnTo>
                <a:lnTo>
                  <a:pt x="0" y="44483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43" id="43"/>
          <p:cNvSpPr/>
          <p:nvPr/>
        </p:nvSpPr>
        <p:spPr>
          <a:xfrm flipH="false" flipV="false" rot="0">
            <a:off x="647759" y="5903687"/>
            <a:ext cx="380941" cy="444836"/>
          </a:xfrm>
          <a:custGeom>
            <a:avLst/>
            <a:gdLst/>
            <a:ahLst/>
            <a:cxnLst/>
            <a:rect r="r" b="b" t="t" l="l"/>
            <a:pathLst>
              <a:path h="444836" w="380941">
                <a:moveTo>
                  <a:pt x="0" y="0"/>
                </a:moveTo>
                <a:lnTo>
                  <a:pt x="380941" y="0"/>
                </a:lnTo>
                <a:lnTo>
                  <a:pt x="380941" y="444836"/>
                </a:lnTo>
                <a:lnTo>
                  <a:pt x="0" y="44483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44" id="44"/>
          <p:cNvSpPr/>
          <p:nvPr/>
        </p:nvSpPr>
        <p:spPr>
          <a:xfrm flipH="false" flipV="false" rot="0">
            <a:off x="647759" y="7554836"/>
            <a:ext cx="380941" cy="444836"/>
          </a:xfrm>
          <a:custGeom>
            <a:avLst/>
            <a:gdLst/>
            <a:ahLst/>
            <a:cxnLst/>
            <a:rect r="r" b="b" t="t" l="l"/>
            <a:pathLst>
              <a:path h="444836" w="380941">
                <a:moveTo>
                  <a:pt x="0" y="0"/>
                </a:moveTo>
                <a:lnTo>
                  <a:pt x="380941" y="0"/>
                </a:lnTo>
                <a:lnTo>
                  <a:pt x="380941" y="444836"/>
                </a:lnTo>
                <a:lnTo>
                  <a:pt x="0" y="44483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45" id="45"/>
          <p:cNvSpPr/>
          <p:nvPr/>
        </p:nvSpPr>
        <p:spPr>
          <a:xfrm flipH="false" flipV="false" rot="0">
            <a:off x="11698253" y="2966165"/>
            <a:ext cx="380941" cy="444836"/>
          </a:xfrm>
          <a:custGeom>
            <a:avLst/>
            <a:gdLst/>
            <a:ahLst/>
            <a:cxnLst/>
            <a:rect r="r" b="b" t="t" l="l"/>
            <a:pathLst>
              <a:path h="444836" w="380941">
                <a:moveTo>
                  <a:pt x="0" y="0"/>
                </a:moveTo>
                <a:lnTo>
                  <a:pt x="380941" y="0"/>
                </a:lnTo>
                <a:lnTo>
                  <a:pt x="380941" y="444836"/>
                </a:lnTo>
                <a:lnTo>
                  <a:pt x="0" y="44483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46" id="46"/>
          <p:cNvGrpSpPr/>
          <p:nvPr/>
        </p:nvGrpSpPr>
        <p:grpSpPr>
          <a:xfrm rot="0">
            <a:off x="12204084" y="4444589"/>
            <a:ext cx="4523214" cy="1626166"/>
            <a:chOff x="0" y="0"/>
            <a:chExt cx="6030952" cy="2168222"/>
          </a:xfrm>
        </p:grpSpPr>
        <p:sp>
          <p:nvSpPr>
            <p:cNvPr name="Freeform 47" id="47"/>
            <p:cNvSpPr/>
            <p:nvPr/>
          </p:nvSpPr>
          <p:spPr>
            <a:xfrm flipH="false" flipV="false" rot="0">
              <a:off x="0" y="0"/>
              <a:ext cx="6030952" cy="2168222"/>
            </a:xfrm>
            <a:custGeom>
              <a:avLst/>
              <a:gdLst/>
              <a:ahLst/>
              <a:cxnLst/>
              <a:rect r="r" b="b" t="t" l="l"/>
              <a:pathLst>
                <a:path h="2168222" w="6030952">
                  <a:moveTo>
                    <a:pt x="0" y="0"/>
                  </a:moveTo>
                  <a:lnTo>
                    <a:pt x="6030952" y="0"/>
                  </a:lnTo>
                  <a:lnTo>
                    <a:pt x="6030952" y="2168222"/>
                  </a:lnTo>
                  <a:lnTo>
                    <a:pt x="0" y="2168222"/>
                  </a:lnTo>
                  <a:close/>
                </a:path>
              </a:pathLst>
            </a:custGeom>
            <a:solidFill>
              <a:srgbClr val="000000">
                <a:alpha val="0"/>
              </a:srgbClr>
            </a:solidFill>
          </p:spPr>
        </p:sp>
        <p:sp>
          <p:nvSpPr>
            <p:cNvPr name="TextBox 48" id="48"/>
            <p:cNvSpPr txBox="true"/>
            <p:nvPr/>
          </p:nvSpPr>
          <p:spPr>
            <a:xfrm>
              <a:off x="0" y="-161925"/>
              <a:ext cx="6030952" cy="2330147"/>
            </a:xfrm>
            <a:prstGeom prst="rect">
              <a:avLst/>
            </a:prstGeom>
          </p:spPr>
          <p:txBody>
            <a:bodyPr anchor="t" rtlCol="false" tIns="0" lIns="0" bIns="0" rIns="0"/>
            <a:lstStyle/>
            <a:p>
              <a:pPr algn="l">
                <a:lnSpc>
                  <a:spcPts val="3779"/>
                </a:lnSpc>
              </a:pPr>
              <a:r>
                <a:rPr lang="en-US" b="true" sz="2099">
                  <a:solidFill>
                    <a:srgbClr val="000000"/>
                  </a:solidFill>
                  <a:latin typeface="Calibri (MS) Bold"/>
                  <a:ea typeface="Calibri (MS) Bold"/>
                  <a:cs typeface="Calibri (MS) Bold"/>
                  <a:sym typeface="Calibri (MS) Bold"/>
                </a:rPr>
                <a:t>Tip 6 </a:t>
              </a:r>
            </a:p>
          </p:txBody>
        </p:sp>
      </p:grpSp>
      <p:sp>
        <p:nvSpPr>
          <p:cNvPr name="Freeform 49" id="49"/>
          <p:cNvSpPr/>
          <p:nvPr/>
        </p:nvSpPr>
        <p:spPr>
          <a:xfrm flipH="false" flipV="false" rot="0">
            <a:off x="11698253" y="4444589"/>
            <a:ext cx="380941" cy="444836"/>
          </a:xfrm>
          <a:custGeom>
            <a:avLst/>
            <a:gdLst/>
            <a:ahLst/>
            <a:cxnLst/>
            <a:rect r="r" b="b" t="t" l="l"/>
            <a:pathLst>
              <a:path h="444836" w="380941">
                <a:moveTo>
                  <a:pt x="0" y="0"/>
                </a:moveTo>
                <a:lnTo>
                  <a:pt x="380941" y="0"/>
                </a:lnTo>
                <a:lnTo>
                  <a:pt x="380941" y="444836"/>
                </a:lnTo>
                <a:lnTo>
                  <a:pt x="0" y="44483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50" id="50"/>
          <p:cNvGrpSpPr/>
          <p:nvPr/>
        </p:nvGrpSpPr>
        <p:grpSpPr>
          <a:xfrm rot="0">
            <a:off x="11698253" y="4947820"/>
            <a:ext cx="6238818" cy="1070039"/>
            <a:chOff x="0" y="0"/>
            <a:chExt cx="6192636" cy="1062118"/>
          </a:xfrm>
        </p:grpSpPr>
        <p:sp>
          <p:nvSpPr>
            <p:cNvPr name="Freeform 51" id="51"/>
            <p:cNvSpPr/>
            <p:nvPr/>
          </p:nvSpPr>
          <p:spPr>
            <a:xfrm flipH="false" flipV="false" rot="0">
              <a:off x="0" y="0"/>
              <a:ext cx="6192636" cy="1062118"/>
            </a:xfrm>
            <a:custGeom>
              <a:avLst/>
              <a:gdLst/>
              <a:ahLst/>
              <a:cxnLst/>
              <a:rect r="r" b="b" t="t" l="l"/>
              <a:pathLst>
                <a:path h="1062118" w="6192636">
                  <a:moveTo>
                    <a:pt x="0" y="0"/>
                  </a:moveTo>
                  <a:lnTo>
                    <a:pt x="6192636" y="0"/>
                  </a:lnTo>
                  <a:lnTo>
                    <a:pt x="6192636" y="1062118"/>
                  </a:lnTo>
                  <a:lnTo>
                    <a:pt x="0" y="1062118"/>
                  </a:lnTo>
                  <a:close/>
                </a:path>
              </a:pathLst>
            </a:custGeom>
            <a:solidFill>
              <a:srgbClr val="000000">
                <a:alpha val="0"/>
              </a:srgbClr>
            </a:solidFill>
          </p:spPr>
        </p:sp>
        <p:sp>
          <p:nvSpPr>
            <p:cNvPr name="TextBox 52" id="52"/>
            <p:cNvSpPr txBox="true"/>
            <p:nvPr/>
          </p:nvSpPr>
          <p:spPr>
            <a:xfrm>
              <a:off x="0" y="-123825"/>
              <a:ext cx="6192636" cy="1185943"/>
            </a:xfrm>
            <a:prstGeom prst="rect">
              <a:avLst/>
            </a:prstGeom>
          </p:spPr>
          <p:txBody>
            <a:bodyPr anchor="t" rtlCol="false" tIns="0" lIns="0" bIns="0" rIns="0"/>
            <a:lstStyle/>
            <a:p>
              <a:pPr algn="just">
                <a:lnSpc>
                  <a:spcPts val="2969"/>
                </a:lnSpc>
              </a:pPr>
              <a:r>
                <a:rPr lang="en-US" sz="1649">
                  <a:solidFill>
                    <a:srgbClr val="000000"/>
                  </a:solidFill>
                  <a:latin typeface="Calibri (MS)"/>
                  <a:ea typeface="Calibri (MS)"/>
                  <a:cs typeface="Calibri (MS)"/>
                  <a:sym typeface="Calibri (MS)"/>
                </a:rPr>
                <a:t>Be mindful of envir</a:t>
              </a:r>
              <a:r>
                <a:rPr lang="en-US" sz="1649">
                  <a:solidFill>
                    <a:srgbClr val="000000"/>
                  </a:solidFill>
                  <a:latin typeface="Calibri (MS)"/>
                  <a:ea typeface="Calibri (MS)"/>
                  <a:cs typeface="Calibri (MS)"/>
                  <a:sym typeface="Calibri (MS)"/>
                </a:rPr>
                <a:t>on</a:t>
              </a:r>
              <a:r>
                <a:rPr lang="en-US" sz="1649">
                  <a:solidFill>
                    <a:srgbClr val="000000"/>
                  </a:solidFill>
                  <a:latin typeface="Calibri (MS)"/>
                  <a:ea typeface="Calibri (MS)"/>
                  <a:cs typeface="Calibri (MS)"/>
                  <a:sym typeface="Calibri (MS)"/>
                </a:rPr>
                <a:t>m</a:t>
              </a:r>
              <a:r>
                <a:rPr lang="en-US" sz="1649">
                  <a:solidFill>
                    <a:srgbClr val="000000"/>
                  </a:solidFill>
                  <a:latin typeface="Calibri (MS)"/>
                  <a:ea typeface="Calibri (MS)"/>
                  <a:cs typeface="Calibri (MS)"/>
                  <a:sym typeface="Calibri (MS)"/>
                </a:rPr>
                <a:t>e</a:t>
              </a:r>
              <a:r>
                <a:rPr lang="en-US" sz="1649">
                  <a:solidFill>
                    <a:srgbClr val="000000"/>
                  </a:solidFill>
                  <a:latin typeface="Calibri (MS)"/>
                  <a:ea typeface="Calibri (MS)"/>
                  <a:cs typeface="Calibri (MS)"/>
                  <a:sym typeface="Calibri (MS)"/>
                </a:rPr>
                <a:t>n</a:t>
              </a:r>
              <a:r>
                <a:rPr lang="en-US" sz="1649">
                  <a:solidFill>
                    <a:srgbClr val="000000"/>
                  </a:solidFill>
                  <a:latin typeface="Calibri (MS)"/>
                  <a:ea typeface="Calibri (MS)"/>
                  <a:cs typeface="Calibri (MS)"/>
                  <a:sym typeface="Calibri (MS)"/>
                </a:rPr>
                <a:t>t</a:t>
              </a:r>
              <a:r>
                <a:rPr lang="en-US" sz="1649">
                  <a:solidFill>
                    <a:srgbClr val="000000"/>
                  </a:solidFill>
                  <a:latin typeface="Calibri (MS)"/>
                  <a:ea typeface="Calibri (MS)"/>
                  <a:cs typeface="Calibri (MS)"/>
                  <a:sym typeface="Calibri (MS)"/>
                </a:rPr>
                <a:t>al factors. Some settings may make communication more challenging.</a:t>
              </a:r>
            </a:p>
            <a:p>
              <a:pPr algn="just">
                <a:lnSpc>
                  <a:spcPts val="2969"/>
                </a:lnSpc>
              </a:pPr>
            </a:p>
          </p:txBody>
        </p:sp>
      </p:grpSp>
      <p:grpSp>
        <p:nvGrpSpPr>
          <p:cNvPr name="Group 53" id="53"/>
          <p:cNvGrpSpPr/>
          <p:nvPr/>
        </p:nvGrpSpPr>
        <p:grpSpPr>
          <a:xfrm rot="0">
            <a:off x="12204084" y="6070755"/>
            <a:ext cx="4523214" cy="433388"/>
            <a:chOff x="0" y="0"/>
            <a:chExt cx="6030952" cy="577850"/>
          </a:xfrm>
        </p:grpSpPr>
        <p:sp>
          <p:nvSpPr>
            <p:cNvPr name="Freeform 54" id="54"/>
            <p:cNvSpPr/>
            <p:nvPr/>
          </p:nvSpPr>
          <p:spPr>
            <a:xfrm flipH="false" flipV="false" rot="0">
              <a:off x="0" y="0"/>
              <a:ext cx="6030952" cy="577850"/>
            </a:xfrm>
            <a:custGeom>
              <a:avLst/>
              <a:gdLst/>
              <a:ahLst/>
              <a:cxnLst/>
              <a:rect r="r" b="b" t="t" l="l"/>
              <a:pathLst>
                <a:path h="577850" w="6030952">
                  <a:moveTo>
                    <a:pt x="0" y="0"/>
                  </a:moveTo>
                  <a:lnTo>
                    <a:pt x="6030952" y="0"/>
                  </a:lnTo>
                  <a:lnTo>
                    <a:pt x="6030952" y="577850"/>
                  </a:lnTo>
                  <a:lnTo>
                    <a:pt x="0" y="577850"/>
                  </a:lnTo>
                  <a:close/>
                </a:path>
              </a:pathLst>
            </a:custGeom>
            <a:solidFill>
              <a:srgbClr val="000000">
                <a:alpha val="0"/>
              </a:srgbClr>
            </a:solidFill>
          </p:spPr>
        </p:sp>
        <p:sp>
          <p:nvSpPr>
            <p:cNvPr name="TextBox 55" id="55"/>
            <p:cNvSpPr txBox="true"/>
            <p:nvPr/>
          </p:nvSpPr>
          <p:spPr>
            <a:xfrm>
              <a:off x="0" y="-161925"/>
              <a:ext cx="6030952" cy="739775"/>
            </a:xfrm>
            <a:prstGeom prst="rect">
              <a:avLst/>
            </a:prstGeom>
          </p:spPr>
          <p:txBody>
            <a:bodyPr anchor="t" rtlCol="false" tIns="0" lIns="0" bIns="0" rIns="0"/>
            <a:lstStyle/>
            <a:p>
              <a:pPr algn="l">
                <a:lnSpc>
                  <a:spcPts val="3779"/>
                </a:lnSpc>
              </a:pPr>
              <a:r>
                <a:rPr lang="en-US" b="true" sz="2099">
                  <a:solidFill>
                    <a:srgbClr val="000000"/>
                  </a:solidFill>
                  <a:latin typeface="Calibri (MS) Bold"/>
                  <a:ea typeface="Calibri (MS) Bold"/>
                  <a:cs typeface="Calibri (MS) Bold"/>
                  <a:sym typeface="Calibri (MS) Bold"/>
                </a:rPr>
                <a:t>Tip 7</a:t>
              </a:r>
            </a:p>
          </p:txBody>
        </p:sp>
      </p:grpSp>
      <p:grpSp>
        <p:nvGrpSpPr>
          <p:cNvPr name="Group 56" id="56"/>
          <p:cNvGrpSpPr/>
          <p:nvPr/>
        </p:nvGrpSpPr>
        <p:grpSpPr>
          <a:xfrm rot="0">
            <a:off x="12204084" y="7594496"/>
            <a:ext cx="4523214" cy="433388"/>
            <a:chOff x="0" y="0"/>
            <a:chExt cx="6030952" cy="577850"/>
          </a:xfrm>
        </p:grpSpPr>
        <p:sp>
          <p:nvSpPr>
            <p:cNvPr name="Freeform 57" id="57"/>
            <p:cNvSpPr/>
            <p:nvPr/>
          </p:nvSpPr>
          <p:spPr>
            <a:xfrm flipH="false" flipV="false" rot="0">
              <a:off x="0" y="0"/>
              <a:ext cx="6030952" cy="577850"/>
            </a:xfrm>
            <a:custGeom>
              <a:avLst/>
              <a:gdLst/>
              <a:ahLst/>
              <a:cxnLst/>
              <a:rect r="r" b="b" t="t" l="l"/>
              <a:pathLst>
                <a:path h="577850" w="6030952">
                  <a:moveTo>
                    <a:pt x="0" y="0"/>
                  </a:moveTo>
                  <a:lnTo>
                    <a:pt x="6030952" y="0"/>
                  </a:lnTo>
                  <a:lnTo>
                    <a:pt x="6030952" y="577850"/>
                  </a:lnTo>
                  <a:lnTo>
                    <a:pt x="0" y="577850"/>
                  </a:lnTo>
                  <a:close/>
                </a:path>
              </a:pathLst>
            </a:custGeom>
            <a:solidFill>
              <a:srgbClr val="000000">
                <a:alpha val="0"/>
              </a:srgbClr>
            </a:solidFill>
          </p:spPr>
        </p:sp>
        <p:sp>
          <p:nvSpPr>
            <p:cNvPr name="TextBox 58" id="58"/>
            <p:cNvSpPr txBox="true"/>
            <p:nvPr/>
          </p:nvSpPr>
          <p:spPr>
            <a:xfrm>
              <a:off x="0" y="-161925"/>
              <a:ext cx="6030952" cy="739775"/>
            </a:xfrm>
            <a:prstGeom prst="rect">
              <a:avLst/>
            </a:prstGeom>
          </p:spPr>
          <p:txBody>
            <a:bodyPr anchor="t" rtlCol="false" tIns="0" lIns="0" bIns="0" rIns="0"/>
            <a:lstStyle/>
            <a:p>
              <a:pPr algn="l">
                <a:lnSpc>
                  <a:spcPts val="3779"/>
                </a:lnSpc>
              </a:pPr>
              <a:r>
                <a:rPr lang="en-US" b="true" sz="2099">
                  <a:solidFill>
                    <a:srgbClr val="000000"/>
                  </a:solidFill>
                  <a:latin typeface="Calibri (MS) Bold"/>
                  <a:ea typeface="Calibri (MS) Bold"/>
                  <a:cs typeface="Calibri (MS) Bold"/>
                  <a:sym typeface="Calibri (MS) Bold"/>
                </a:rPr>
                <a:t>Tip 8</a:t>
              </a:r>
            </a:p>
          </p:txBody>
        </p:sp>
      </p:grpSp>
      <p:sp>
        <p:nvSpPr>
          <p:cNvPr name="Freeform 59" id="59"/>
          <p:cNvSpPr/>
          <p:nvPr/>
        </p:nvSpPr>
        <p:spPr>
          <a:xfrm flipH="false" flipV="false" rot="0">
            <a:off x="11698253" y="6059307"/>
            <a:ext cx="380941" cy="444836"/>
          </a:xfrm>
          <a:custGeom>
            <a:avLst/>
            <a:gdLst/>
            <a:ahLst/>
            <a:cxnLst/>
            <a:rect r="r" b="b" t="t" l="l"/>
            <a:pathLst>
              <a:path h="444836" w="380941">
                <a:moveTo>
                  <a:pt x="0" y="0"/>
                </a:moveTo>
                <a:lnTo>
                  <a:pt x="380941" y="0"/>
                </a:lnTo>
                <a:lnTo>
                  <a:pt x="380941" y="444836"/>
                </a:lnTo>
                <a:lnTo>
                  <a:pt x="0" y="44483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0" id="60"/>
          <p:cNvSpPr/>
          <p:nvPr/>
        </p:nvSpPr>
        <p:spPr>
          <a:xfrm flipH="false" flipV="false" rot="0">
            <a:off x="11698253" y="7594496"/>
            <a:ext cx="380941" cy="444836"/>
          </a:xfrm>
          <a:custGeom>
            <a:avLst/>
            <a:gdLst/>
            <a:ahLst/>
            <a:cxnLst/>
            <a:rect r="r" b="b" t="t" l="l"/>
            <a:pathLst>
              <a:path h="444836" w="380941">
                <a:moveTo>
                  <a:pt x="0" y="0"/>
                </a:moveTo>
                <a:lnTo>
                  <a:pt x="380941" y="0"/>
                </a:lnTo>
                <a:lnTo>
                  <a:pt x="380941" y="444836"/>
                </a:lnTo>
                <a:lnTo>
                  <a:pt x="0" y="44483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61" id="61"/>
          <p:cNvGrpSpPr/>
          <p:nvPr/>
        </p:nvGrpSpPr>
        <p:grpSpPr>
          <a:xfrm rot="0">
            <a:off x="11698253" y="6657807"/>
            <a:ext cx="6238818" cy="698564"/>
            <a:chOff x="0" y="0"/>
            <a:chExt cx="6192636" cy="693393"/>
          </a:xfrm>
        </p:grpSpPr>
        <p:sp>
          <p:nvSpPr>
            <p:cNvPr name="Freeform 62" id="62"/>
            <p:cNvSpPr/>
            <p:nvPr/>
          </p:nvSpPr>
          <p:spPr>
            <a:xfrm flipH="false" flipV="false" rot="0">
              <a:off x="0" y="0"/>
              <a:ext cx="6192636" cy="693393"/>
            </a:xfrm>
            <a:custGeom>
              <a:avLst/>
              <a:gdLst/>
              <a:ahLst/>
              <a:cxnLst/>
              <a:rect r="r" b="b" t="t" l="l"/>
              <a:pathLst>
                <a:path h="693393" w="6192636">
                  <a:moveTo>
                    <a:pt x="0" y="0"/>
                  </a:moveTo>
                  <a:lnTo>
                    <a:pt x="6192636" y="0"/>
                  </a:lnTo>
                  <a:lnTo>
                    <a:pt x="6192636" y="693393"/>
                  </a:lnTo>
                  <a:lnTo>
                    <a:pt x="0" y="693393"/>
                  </a:lnTo>
                  <a:close/>
                </a:path>
              </a:pathLst>
            </a:custGeom>
            <a:solidFill>
              <a:srgbClr val="000000">
                <a:alpha val="0"/>
              </a:srgbClr>
            </a:solidFill>
          </p:spPr>
        </p:sp>
        <p:sp>
          <p:nvSpPr>
            <p:cNvPr name="TextBox 63" id="63"/>
            <p:cNvSpPr txBox="true"/>
            <p:nvPr/>
          </p:nvSpPr>
          <p:spPr>
            <a:xfrm>
              <a:off x="0" y="-123825"/>
              <a:ext cx="6192636" cy="817218"/>
            </a:xfrm>
            <a:prstGeom prst="rect">
              <a:avLst/>
            </a:prstGeom>
          </p:spPr>
          <p:txBody>
            <a:bodyPr anchor="t" rtlCol="false" tIns="0" lIns="0" bIns="0" rIns="0"/>
            <a:lstStyle/>
            <a:p>
              <a:pPr algn="just">
                <a:lnSpc>
                  <a:spcPts val="2969"/>
                </a:lnSpc>
              </a:pPr>
              <a:r>
                <a:rPr lang="en-US" sz="1649">
                  <a:solidFill>
                    <a:srgbClr val="000000"/>
                  </a:solidFill>
                  <a:latin typeface="Calibri (MS)"/>
                  <a:ea typeface="Calibri (MS)"/>
                  <a:cs typeface="Calibri (MS)"/>
                  <a:sym typeface="Calibri (MS)"/>
                </a:rPr>
                <a:t>Show respect and adjust </a:t>
              </a:r>
              <a:r>
                <a:rPr lang="en-US" sz="1649">
                  <a:solidFill>
                    <a:srgbClr val="000000"/>
                  </a:solidFill>
                  <a:latin typeface="Calibri (MS)"/>
                  <a:ea typeface="Calibri (MS)"/>
                  <a:cs typeface="Calibri (MS)"/>
                  <a:sym typeface="Calibri (MS)"/>
                </a:rPr>
                <a:t>to the person’s preferred communication style and pace.</a:t>
              </a:r>
            </a:p>
          </p:txBody>
        </p:sp>
      </p:grpSp>
      <p:grpSp>
        <p:nvGrpSpPr>
          <p:cNvPr name="Group 64" id="64"/>
          <p:cNvGrpSpPr/>
          <p:nvPr/>
        </p:nvGrpSpPr>
        <p:grpSpPr>
          <a:xfrm rot="0">
            <a:off x="11698253" y="8188315"/>
            <a:ext cx="6238818" cy="1070039"/>
            <a:chOff x="0" y="0"/>
            <a:chExt cx="6192636" cy="1062118"/>
          </a:xfrm>
        </p:grpSpPr>
        <p:sp>
          <p:nvSpPr>
            <p:cNvPr name="Freeform 65" id="65"/>
            <p:cNvSpPr/>
            <p:nvPr/>
          </p:nvSpPr>
          <p:spPr>
            <a:xfrm flipH="false" flipV="false" rot="0">
              <a:off x="0" y="0"/>
              <a:ext cx="6192636" cy="1062118"/>
            </a:xfrm>
            <a:custGeom>
              <a:avLst/>
              <a:gdLst/>
              <a:ahLst/>
              <a:cxnLst/>
              <a:rect r="r" b="b" t="t" l="l"/>
              <a:pathLst>
                <a:path h="1062118" w="6192636">
                  <a:moveTo>
                    <a:pt x="0" y="0"/>
                  </a:moveTo>
                  <a:lnTo>
                    <a:pt x="6192636" y="0"/>
                  </a:lnTo>
                  <a:lnTo>
                    <a:pt x="6192636" y="1062118"/>
                  </a:lnTo>
                  <a:lnTo>
                    <a:pt x="0" y="1062118"/>
                  </a:lnTo>
                  <a:close/>
                </a:path>
              </a:pathLst>
            </a:custGeom>
            <a:solidFill>
              <a:srgbClr val="000000">
                <a:alpha val="0"/>
              </a:srgbClr>
            </a:solidFill>
          </p:spPr>
        </p:sp>
        <p:sp>
          <p:nvSpPr>
            <p:cNvPr name="TextBox 66" id="66"/>
            <p:cNvSpPr txBox="true"/>
            <p:nvPr/>
          </p:nvSpPr>
          <p:spPr>
            <a:xfrm>
              <a:off x="0" y="-123825"/>
              <a:ext cx="6192636" cy="1185943"/>
            </a:xfrm>
            <a:prstGeom prst="rect">
              <a:avLst/>
            </a:prstGeom>
          </p:spPr>
          <p:txBody>
            <a:bodyPr anchor="t" rtlCol="false" tIns="0" lIns="0" bIns="0" rIns="0"/>
            <a:lstStyle/>
            <a:p>
              <a:pPr algn="just">
                <a:lnSpc>
                  <a:spcPts val="2969"/>
                </a:lnSpc>
              </a:pPr>
              <a:r>
                <a:rPr lang="en-US" sz="1649">
                  <a:solidFill>
                    <a:srgbClr val="000000"/>
                  </a:solidFill>
                  <a:latin typeface="Calibri (MS)"/>
                  <a:ea typeface="Calibri (MS)"/>
                  <a:cs typeface="Calibri (MS)"/>
                  <a:sym typeface="Calibri (MS)"/>
                </a:rPr>
                <a:t>Keep communication simple and accessible, based on their individual communication profile.</a:t>
              </a:r>
            </a:p>
            <a:p>
              <a:pPr algn="just">
                <a:lnSpc>
                  <a:spcPts val="2969"/>
                </a:lnSpc>
              </a:pPr>
            </a:p>
          </p:txBody>
        </p:sp>
      </p:gr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6991480" y="-867538"/>
            <a:ext cx="4649588" cy="24558365"/>
            <a:chOff x="0" y="0"/>
            <a:chExt cx="6199451" cy="32744486"/>
          </a:xfrm>
        </p:grpSpPr>
        <p:sp>
          <p:nvSpPr>
            <p:cNvPr name="Freeform 3" id="3"/>
            <p:cNvSpPr/>
            <p:nvPr/>
          </p:nvSpPr>
          <p:spPr>
            <a:xfrm flipH="false" flipV="false" rot="0">
              <a:off x="0" y="0"/>
              <a:ext cx="6199401" cy="32744485"/>
            </a:xfrm>
            <a:custGeom>
              <a:avLst/>
              <a:gdLst/>
              <a:ahLst/>
              <a:cxnLst/>
              <a:rect r="r" b="b" t="t" l="l"/>
              <a:pathLst>
                <a:path h="32744485" w="6199401">
                  <a:moveTo>
                    <a:pt x="0" y="0"/>
                  </a:moveTo>
                  <a:lnTo>
                    <a:pt x="6199401" y="0"/>
                  </a:lnTo>
                  <a:lnTo>
                    <a:pt x="6199401" y="32744485"/>
                  </a:lnTo>
                  <a:lnTo>
                    <a:pt x="0" y="32744485"/>
                  </a:lnTo>
                  <a:close/>
                </a:path>
              </a:pathLst>
            </a:custGeom>
            <a:solidFill>
              <a:srgbClr val="FBD355"/>
            </a:solidFill>
          </p:spPr>
        </p:sp>
      </p:grpSp>
      <p:sp>
        <p:nvSpPr>
          <p:cNvPr name="Freeform 4" id="4"/>
          <p:cNvSpPr/>
          <p:nvPr/>
        </p:nvSpPr>
        <p:spPr>
          <a:xfrm flipH="false" flipV="false" rot="0">
            <a:off x="455183"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5" id="5"/>
          <p:cNvGrpSpPr/>
          <p:nvPr/>
        </p:nvGrpSpPr>
        <p:grpSpPr>
          <a:xfrm rot="0">
            <a:off x="770323" y="1738198"/>
            <a:ext cx="7689333" cy="784050"/>
            <a:chOff x="0" y="0"/>
            <a:chExt cx="10252445" cy="1045400"/>
          </a:xfrm>
        </p:grpSpPr>
        <p:sp>
          <p:nvSpPr>
            <p:cNvPr name="Freeform 6" id="6"/>
            <p:cNvSpPr/>
            <p:nvPr/>
          </p:nvSpPr>
          <p:spPr>
            <a:xfrm flipH="false" flipV="false" rot="0">
              <a:off x="0" y="0"/>
              <a:ext cx="10252444" cy="1045400"/>
            </a:xfrm>
            <a:custGeom>
              <a:avLst/>
              <a:gdLst/>
              <a:ahLst/>
              <a:cxnLst/>
              <a:rect r="r" b="b" t="t" l="l"/>
              <a:pathLst>
                <a:path h="1045400" w="10252444">
                  <a:moveTo>
                    <a:pt x="0" y="0"/>
                  </a:moveTo>
                  <a:lnTo>
                    <a:pt x="10252444" y="0"/>
                  </a:lnTo>
                  <a:lnTo>
                    <a:pt x="10252444" y="1045400"/>
                  </a:lnTo>
                  <a:lnTo>
                    <a:pt x="0" y="1045400"/>
                  </a:lnTo>
                  <a:close/>
                </a:path>
              </a:pathLst>
            </a:custGeom>
            <a:solidFill>
              <a:srgbClr val="000000">
                <a:alpha val="0"/>
              </a:srgbClr>
            </a:solidFill>
          </p:spPr>
        </p:sp>
        <p:sp>
          <p:nvSpPr>
            <p:cNvPr name="TextBox 7" id="7"/>
            <p:cNvSpPr txBox="true"/>
            <p:nvPr/>
          </p:nvSpPr>
          <p:spPr>
            <a:xfrm>
              <a:off x="0" y="-85725"/>
              <a:ext cx="10252445" cy="1131125"/>
            </a:xfrm>
            <a:prstGeom prst="rect">
              <a:avLst/>
            </a:prstGeom>
          </p:spPr>
          <p:txBody>
            <a:bodyPr anchor="t" rtlCol="false" tIns="0" lIns="0" bIns="0" rIns="0"/>
            <a:lstStyle/>
            <a:p>
              <a:pPr algn="l">
                <a:lnSpc>
                  <a:spcPts val="4709"/>
                </a:lnSpc>
              </a:pPr>
              <a:r>
                <a:rPr lang="en-US" b="true" sz="3924">
                  <a:solidFill>
                    <a:srgbClr val="2E2B29"/>
                  </a:solidFill>
                  <a:latin typeface="Calibri (MS) Bold"/>
                  <a:ea typeface="Calibri (MS) Bold"/>
                  <a:cs typeface="Calibri (MS) Bold"/>
                  <a:sym typeface="Calibri (MS) Bold"/>
                </a:rPr>
                <a:t>Activity - Let’s change the message!</a:t>
              </a:r>
            </a:p>
          </p:txBody>
        </p:sp>
      </p:grpSp>
      <p:grpSp>
        <p:nvGrpSpPr>
          <p:cNvPr name="Group 8" id="8"/>
          <p:cNvGrpSpPr/>
          <p:nvPr/>
        </p:nvGrpSpPr>
        <p:grpSpPr>
          <a:xfrm rot="0">
            <a:off x="770323" y="2682193"/>
            <a:ext cx="15763900" cy="5907613"/>
            <a:chOff x="0" y="0"/>
            <a:chExt cx="21018533" cy="7876818"/>
          </a:xfrm>
        </p:grpSpPr>
        <p:sp>
          <p:nvSpPr>
            <p:cNvPr name="Freeform 9" id="9"/>
            <p:cNvSpPr/>
            <p:nvPr/>
          </p:nvSpPr>
          <p:spPr>
            <a:xfrm flipH="false" flipV="false" rot="0">
              <a:off x="0" y="0"/>
              <a:ext cx="21018534" cy="7876818"/>
            </a:xfrm>
            <a:custGeom>
              <a:avLst/>
              <a:gdLst/>
              <a:ahLst/>
              <a:cxnLst/>
              <a:rect r="r" b="b" t="t" l="l"/>
              <a:pathLst>
                <a:path h="7876818" w="21018534">
                  <a:moveTo>
                    <a:pt x="0" y="0"/>
                  </a:moveTo>
                  <a:lnTo>
                    <a:pt x="21018534" y="0"/>
                  </a:lnTo>
                  <a:lnTo>
                    <a:pt x="21018534" y="7876818"/>
                  </a:lnTo>
                  <a:lnTo>
                    <a:pt x="0" y="7876818"/>
                  </a:lnTo>
                  <a:close/>
                </a:path>
              </a:pathLst>
            </a:custGeom>
            <a:solidFill>
              <a:srgbClr val="000000">
                <a:alpha val="0"/>
              </a:srgbClr>
            </a:solidFill>
          </p:spPr>
        </p:sp>
        <p:sp>
          <p:nvSpPr>
            <p:cNvPr name="TextBox 10" id="10"/>
            <p:cNvSpPr txBox="true"/>
            <p:nvPr/>
          </p:nvSpPr>
          <p:spPr>
            <a:xfrm>
              <a:off x="0" y="-180975"/>
              <a:ext cx="21018533" cy="8057793"/>
            </a:xfrm>
            <a:prstGeom prst="rect">
              <a:avLst/>
            </a:prstGeom>
          </p:spPr>
          <p:txBody>
            <a:bodyPr anchor="t" rtlCol="false" tIns="0" lIns="0" bIns="0" rIns="0"/>
            <a:lstStyle/>
            <a:p>
              <a:pPr algn="just">
                <a:lnSpc>
                  <a:spcPts val="4320"/>
                </a:lnSpc>
              </a:pPr>
              <a:r>
                <a:rPr lang="en-US" sz="2400">
                  <a:solidFill>
                    <a:srgbClr val="282121"/>
                  </a:solidFill>
                  <a:latin typeface="Calibri (MS)"/>
                  <a:ea typeface="Calibri (MS)"/>
                  <a:cs typeface="Calibri (MS)"/>
                  <a:sym typeface="Calibri (MS)"/>
                </a:rPr>
                <a:t>Reflect on and practice how to adapt communication to make it more accessible, clear and inclusive, especially with neurodivergent young people (ASD and ADHD).</a:t>
              </a:r>
            </a:p>
            <a:p>
              <a:pPr algn="just">
                <a:lnSpc>
                  <a:spcPts val="4320"/>
                </a:lnSpc>
              </a:pPr>
              <a:r>
                <a:rPr lang="en-US" b="true" sz="2400">
                  <a:solidFill>
                    <a:srgbClr val="282121"/>
                  </a:solidFill>
                  <a:latin typeface="Calibri (MS) Bold"/>
                  <a:ea typeface="Calibri (MS) Bold"/>
                  <a:cs typeface="Calibri (MS) Bold"/>
                  <a:sym typeface="Calibri (MS) Bold"/>
                </a:rPr>
                <a:t>Duration: </a:t>
              </a:r>
              <a:r>
                <a:rPr lang="en-US" sz="2400">
                  <a:solidFill>
                    <a:srgbClr val="282121"/>
                  </a:solidFill>
                  <a:latin typeface="Calibri (MS)"/>
                  <a:ea typeface="Calibri (MS)"/>
                  <a:cs typeface="Calibri (MS)"/>
                  <a:sym typeface="Calibri (MS)"/>
                </a:rPr>
                <a:t>45 minutes</a:t>
              </a:r>
            </a:p>
            <a:p>
              <a:pPr algn="just">
                <a:lnSpc>
                  <a:spcPts val="4320"/>
                </a:lnSpc>
              </a:pPr>
              <a:r>
                <a:rPr lang="en-US" b="true" sz="2400">
                  <a:solidFill>
                    <a:srgbClr val="282121"/>
                  </a:solidFill>
                  <a:latin typeface="Calibri (MS) Bold"/>
                  <a:ea typeface="Calibri (MS) Bold"/>
                  <a:cs typeface="Calibri (MS) Bold"/>
                  <a:sym typeface="Calibri (MS) Bold"/>
                </a:rPr>
                <a:t>Participants:</a:t>
              </a:r>
              <a:r>
                <a:rPr lang="en-US" sz="2400">
                  <a:solidFill>
                    <a:srgbClr val="282121"/>
                  </a:solidFill>
                  <a:latin typeface="Calibri (MS)"/>
                  <a:ea typeface="Calibri (MS)"/>
                  <a:cs typeface="Calibri (MS)"/>
                  <a:sym typeface="Calibri (MS)"/>
                </a:rPr>
                <a:t> Groups of 3 to 5 people.</a:t>
              </a:r>
            </a:p>
            <a:p>
              <a:pPr algn="just">
                <a:lnSpc>
                  <a:spcPts val="4320"/>
                </a:lnSpc>
              </a:pPr>
              <a:r>
                <a:rPr lang="en-US" b="true" sz="2400">
                  <a:solidFill>
                    <a:srgbClr val="282121"/>
                  </a:solidFill>
                  <a:latin typeface="Calibri (MS) Bold"/>
                  <a:ea typeface="Calibri (MS) Bold"/>
                  <a:cs typeface="Calibri (MS) Bold"/>
                  <a:sym typeface="Calibri (MS) Bold"/>
                </a:rPr>
                <a:t>Materials:</a:t>
              </a:r>
            </a:p>
            <a:p>
              <a:pPr algn="just" marL="518160" indent="-259080" lvl="1">
                <a:lnSpc>
                  <a:spcPts val="4320"/>
                </a:lnSpc>
                <a:buFont typeface="Arial"/>
                <a:buChar char="•"/>
              </a:pPr>
              <a:r>
                <a:rPr lang="en-US" sz="2400">
                  <a:solidFill>
                    <a:srgbClr val="282121"/>
                  </a:solidFill>
                  <a:latin typeface="Calibri (MS)"/>
                  <a:ea typeface="Calibri (MS)"/>
                  <a:cs typeface="Calibri (MS)"/>
                  <a:sym typeface="Calibri (MS)"/>
                </a:rPr>
                <a:t>Cards with common phrases and situations</a:t>
              </a:r>
            </a:p>
            <a:p>
              <a:pPr algn="just" marL="518160" indent="-259080" lvl="1">
                <a:lnSpc>
                  <a:spcPts val="4320"/>
                </a:lnSpc>
                <a:buFont typeface="Arial"/>
                <a:buChar char="•"/>
              </a:pPr>
              <a:r>
                <a:rPr lang="en-US" sz="2400">
                  <a:solidFill>
                    <a:srgbClr val="282121"/>
                  </a:solidFill>
                  <a:latin typeface="Calibri (MS)"/>
                  <a:ea typeface="Calibri (MS)"/>
                  <a:cs typeface="Calibri (MS)"/>
                  <a:sym typeface="Calibri (MS)"/>
                </a:rPr>
                <a:t>A</a:t>
              </a:r>
              <a:r>
                <a:rPr lang="en-US" sz="2400">
                  <a:solidFill>
                    <a:srgbClr val="282121"/>
                  </a:solidFill>
                  <a:latin typeface="Calibri (MS)"/>
                  <a:ea typeface="Calibri (MS)"/>
                  <a:cs typeface="Calibri (MS)"/>
                  <a:sym typeface="Calibri (MS)"/>
                </a:rPr>
                <a:t>dapted communication’ templates</a:t>
              </a:r>
            </a:p>
            <a:p>
              <a:pPr algn="just" marL="518160" indent="-259080" lvl="1">
                <a:lnSpc>
                  <a:spcPts val="4320"/>
                </a:lnSpc>
                <a:buFont typeface="Arial"/>
                <a:buChar char="•"/>
              </a:pPr>
              <a:r>
                <a:rPr lang="en-US" sz="2400">
                  <a:solidFill>
                    <a:srgbClr val="282121"/>
                  </a:solidFill>
                  <a:latin typeface="Calibri (MS)"/>
                  <a:ea typeface="Calibri (MS)"/>
                  <a:cs typeface="Calibri (MS)"/>
                  <a:sym typeface="Calibri (MS)"/>
                </a:rPr>
                <a:t>Markers / post-its</a:t>
              </a:r>
            </a:p>
            <a:p>
              <a:pPr algn="just" marL="518160" indent="-259080" lvl="1">
                <a:lnSpc>
                  <a:spcPts val="4320"/>
                </a:lnSpc>
                <a:buFont typeface="Arial"/>
                <a:buChar char="•"/>
              </a:pPr>
              <a:r>
                <a:rPr lang="en-US" sz="2400">
                  <a:solidFill>
                    <a:srgbClr val="282121"/>
                  </a:solidFill>
                  <a:latin typeface="Calibri (MS)"/>
                  <a:ea typeface="Calibri (MS)"/>
                  <a:cs typeface="Calibri (MS)"/>
                  <a:sym typeface="Calibri (MS)"/>
                </a:rPr>
                <a:t>Clock or stopwatch</a:t>
              </a:r>
            </a:p>
            <a:p>
              <a:pPr algn="just">
                <a:lnSpc>
                  <a:spcPts val="4320"/>
                </a:lnSpc>
              </a:pPr>
              <a:r>
                <a:rPr lang="en-US" sz="2400">
                  <a:solidFill>
                    <a:srgbClr val="282121"/>
                  </a:solidFill>
                  <a:latin typeface="Calibri (MS)"/>
                  <a:ea typeface="Calibri (MS)"/>
                  <a:cs typeface="Calibri (MS)"/>
                  <a:sym typeface="Calibri (MS)"/>
                </a:rPr>
                <a:t>Participants will work in groups to identify communication barriers in everyday phrases or situations, and then practice how to rephrase or adapt them to make them more inclusive and accessible for young people with ASD and ADHD.</a:t>
              </a:r>
            </a:p>
          </p:txBody>
        </p:sp>
      </p:grpSp>
      <p:grpSp>
        <p:nvGrpSpPr>
          <p:cNvPr name="Group 11" id="11"/>
          <p:cNvGrpSpPr/>
          <p:nvPr/>
        </p:nvGrpSpPr>
        <p:grpSpPr>
          <a:xfrm rot="0">
            <a:off x="971550" y="467067"/>
            <a:ext cx="76944" cy="161583"/>
            <a:chOff x="0" y="0"/>
            <a:chExt cx="102592" cy="215444"/>
          </a:xfrm>
        </p:grpSpPr>
        <p:sp>
          <p:nvSpPr>
            <p:cNvPr name="Freeform 12" id="12"/>
            <p:cNvSpPr/>
            <p:nvPr/>
          </p:nvSpPr>
          <p:spPr>
            <a:xfrm flipH="false" flipV="false" rot="0">
              <a:off x="0" y="0"/>
              <a:ext cx="102592" cy="215444"/>
            </a:xfrm>
            <a:custGeom>
              <a:avLst/>
              <a:gdLst/>
              <a:ahLst/>
              <a:cxnLst/>
              <a:rect r="r" b="b" t="t" l="l"/>
              <a:pathLst>
                <a:path h="215444" w="102592">
                  <a:moveTo>
                    <a:pt x="0" y="0"/>
                  </a:moveTo>
                  <a:lnTo>
                    <a:pt x="102592" y="0"/>
                  </a:lnTo>
                  <a:lnTo>
                    <a:pt x="102592" y="215444"/>
                  </a:lnTo>
                  <a:lnTo>
                    <a:pt x="0" y="215444"/>
                  </a:lnTo>
                  <a:close/>
                </a:path>
              </a:pathLst>
            </a:custGeom>
            <a:solidFill>
              <a:srgbClr val="000000">
                <a:alpha val="0"/>
              </a:srgbClr>
            </a:solidFill>
          </p:spPr>
        </p:sp>
        <p:sp>
          <p:nvSpPr>
            <p:cNvPr name="TextBox 13" id="13"/>
            <p:cNvSpPr txBox="true"/>
            <p:nvPr/>
          </p:nvSpPr>
          <p:spPr>
            <a:xfrm>
              <a:off x="0" y="-9525"/>
              <a:ext cx="102592" cy="224969"/>
            </a:xfrm>
            <a:prstGeom prst="rect">
              <a:avLst/>
            </a:prstGeom>
          </p:spPr>
          <p:txBody>
            <a:bodyPr anchor="t" rtlCol="false" tIns="0" lIns="0" bIns="0" rIns="0"/>
            <a:lstStyle/>
            <a:p>
              <a:pPr algn="l">
                <a:lnSpc>
                  <a:spcPts val="1260"/>
                </a:lnSpc>
              </a:pPr>
              <a:r>
                <a:rPr lang="en-US" b="true" sz="1050">
                  <a:solidFill>
                    <a:srgbClr val="2E2B29"/>
                  </a:solidFill>
                  <a:latin typeface="Roboto Bold"/>
                  <a:ea typeface="Roboto Bold"/>
                  <a:cs typeface="Roboto Bold"/>
                  <a:sym typeface="Roboto Bold"/>
                </a:rPr>
                <a:t>7</a:t>
              </a:r>
            </a:p>
          </p:txBody>
        </p:sp>
      </p:grpSp>
      <p:sp>
        <p:nvSpPr>
          <p:cNvPr name="Freeform 14" id="14"/>
          <p:cNvSpPr/>
          <p:nvPr/>
        </p:nvSpPr>
        <p:spPr>
          <a:xfrm flipH="false" flipV="false" rot="0">
            <a:off x="311292" y="0"/>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5" id="15"/>
          <p:cNvSpPr/>
          <p:nvPr/>
        </p:nvSpPr>
        <p:spPr>
          <a:xfrm flipH="false" flipV="false" rot="0">
            <a:off x="12320043" y="4385343"/>
            <a:ext cx="4939257" cy="1790481"/>
          </a:xfrm>
          <a:custGeom>
            <a:avLst/>
            <a:gdLst/>
            <a:ahLst/>
            <a:cxnLst/>
            <a:rect r="r" b="b" t="t" l="l"/>
            <a:pathLst>
              <a:path h="1790481" w="4939257">
                <a:moveTo>
                  <a:pt x="0" y="0"/>
                </a:moveTo>
                <a:lnTo>
                  <a:pt x="4939257" y="0"/>
                </a:lnTo>
                <a:lnTo>
                  <a:pt x="4939257" y="1790480"/>
                </a:lnTo>
                <a:lnTo>
                  <a:pt x="0" y="179048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6991480" y="-696088"/>
            <a:ext cx="4649588" cy="24558365"/>
            <a:chOff x="0" y="0"/>
            <a:chExt cx="6199451" cy="32744486"/>
          </a:xfrm>
        </p:grpSpPr>
        <p:sp>
          <p:nvSpPr>
            <p:cNvPr name="Freeform 3" id="3"/>
            <p:cNvSpPr/>
            <p:nvPr/>
          </p:nvSpPr>
          <p:spPr>
            <a:xfrm flipH="false" flipV="false" rot="0">
              <a:off x="0" y="0"/>
              <a:ext cx="6199401" cy="32744485"/>
            </a:xfrm>
            <a:custGeom>
              <a:avLst/>
              <a:gdLst/>
              <a:ahLst/>
              <a:cxnLst/>
              <a:rect r="r" b="b" t="t" l="l"/>
              <a:pathLst>
                <a:path h="32744485" w="6199401">
                  <a:moveTo>
                    <a:pt x="0" y="0"/>
                  </a:moveTo>
                  <a:lnTo>
                    <a:pt x="6199401" y="0"/>
                  </a:lnTo>
                  <a:lnTo>
                    <a:pt x="6199401" y="32744485"/>
                  </a:lnTo>
                  <a:lnTo>
                    <a:pt x="0" y="32744485"/>
                  </a:lnTo>
                  <a:close/>
                </a:path>
              </a:pathLst>
            </a:custGeom>
            <a:solidFill>
              <a:srgbClr val="FBD355"/>
            </a:solidFill>
          </p:spPr>
        </p:sp>
      </p:grpSp>
      <p:sp>
        <p:nvSpPr>
          <p:cNvPr name="Freeform 4" id="4"/>
          <p:cNvSpPr/>
          <p:nvPr/>
        </p:nvSpPr>
        <p:spPr>
          <a:xfrm flipH="false" flipV="false" rot="0">
            <a:off x="770324" y="9350634"/>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5" id="5"/>
          <p:cNvGrpSpPr/>
          <p:nvPr/>
        </p:nvGrpSpPr>
        <p:grpSpPr>
          <a:xfrm rot="0">
            <a:off x="971550" y="1710363"/>
            <a:ext cx="9758910" cy="784050"/>
            <a:chOff x="0" y="0"/>
            <a:chExt cx="13011879" cy="1045400"/>
          </a:xfrm>
        </p:grpSpPr>
        <p:sp>
          <p:nvSpPr>
            <p:cNvPr name="Freeform 6" id="6"/>
            <p:cNvSpPr/>
            <p:nvPr/>
          </p:nvSpPr>
          <p:spPr>
            <a:xfrm flipH="false" flipV="false" rot="0">
              <a:off x="0" y="0"/>
              <a:ext cx="13011879" cy="1045400"/>
            </a:xfrm>
            <a:custGeom>
              <a:avLst/>
              <a:gdLst/>
              <a:ahLst/>
              <a:cxnLst/>
              <a:rect r="r" b="b" t="t" l="l"/>
              <a:pathLst>
                <a:path h="1045400" w="13011879">
                  <a:moveTo>
                    <a:pt x="0" y="0"/>
                  </a:moveTo>
                  <a:lnTo>
                    <a:pt x="13011879" y="0"/>
                  </a:lnTo>
                  <a:lnTo>
                    <a:pt x="13011879" y="1045400"/>
                  </a:lnTo>
                  <a:lnTo>
                    <a:pt x="0" y="1045400"/>
                  </a:lnTo>
                  <a:close/>
                </a:path>
              </a:pathLst>
            </a:custGeom>
            <a:solidFill>
              <a:srgbClr val="000000">
                <a:alpha val="0"/>
              </a:srgbClr>
            </a:solidFill>
          </p:spPr>
        </p:sp>
        <p:sp>
          <p:nvSpPr>
            <p:cNvPr name="TextBox 7" id="7"/>
            <p:cNvSpPr txBox="true"/>
            <p:nvPr/>
          </p:nvSpPr>
          <p:spPr>
            <a:xfrm>
              <a:off x="0" y="-85725"/>
              <a:ext cx="13011879" cy="1131125"/>
            </a:xfrm>
            <a:prstGeom prst="rect">
              <a:avLst/>
            </a:prstGeom>
          </p:spPr>
          <p:txBody>
            <a:bodyPr anchor="t" rtlCol="false" tIns="0" lIns="0" bIns="0" rIns="0"/>
            <a:lstStyle/>
            <a:p>
              <a:pPr algn="l">
                <a:lnSpc>
                  <a:spcPts val="4709"/>
                </a:lnSpc>
              </a:pPr>
              <a:r>
                <a:rPr lang="en-US" b="true" sz="3924">
                  <a:solidFill>
                    <a:srgbClr val="2E2B29"/>
                  </a:solidFill>
                  <a:latin typeface="Calibri (MS) Bold"/>
                  <a:ea typeface="Calibri (MS) Bold"/>
                  <a:cs typeface="Calibri (MS) Bold"/>
                  <a:sym typeface="Calibri (MS) Bold"/>
                </a:rPr>
                <a:t>Activity -  Let’s change the message</a:t>
              </a:r>
            </a:p>
          </p:txBody>
        </p:sp>
      </p:grpSp>
      <p:grpSp>
        <p:nvGrpSpPr>
          <p:cNvPr name="Group 8" id="8"/>
          <p:cNvGrpSpPr/>
          <p:nvPr/>
        </p:nvGrpSpPr>
        <p:grpSpPr>
          <a:xfrm rot="0">
            <a:off x="1462361" y="2494413"/>
            <a:ext cx="16086572" cy="6676449"/>
            <a:chOff x="0" y="0"/>
            <a:chExt cx="21376064" cy="8871759"/>
          </a:xfrm>
        </p:grpSpPr>
        <p:sp>
          <p:nvSpPr>
            <p:cNvPr name="Freeform 9" id="9"/>
            <p:cNvSpPr/>
            <p:nvPr/>
          </p:nvSpPr>
          <p:spPr>
            <a:xfrm flipH="false" flipV="false" rot="0">
              <a:off x="0" y="0"/>
              <a:ext cx="21376064" cy="8871759"/>
            </a:xfrm>
            <a:custGeom>
              <a:avLst/>
              <a:gdLst/>
              <a:ahLst/>
              <a:cxnLst/>
              <a:rect r="r" b="b" t="t" l="l"/>
              <a:pathLst>
                <a:path h="8871759" w="21376064">
                  <a:moveTo>
                    <a:pt x="0" y="0"/>
                  </a:moveTo>
                  <a:lnTo>
                    <a:pt x="21376064" y="0"/>
                  </a:lnTo>
                  <a:lnTo>
                    <a:pt x="21376064" y="8871759"/>
                  </a:lnTo>
                  <a:lnTo>
                    <a:pt x="0" y="8871759"/>
                  </a:lnTo>
                  <a:close/>
                </a:path>
              </a:pathLst>
            </a:custGeom>
            <a:solidFill>
              <a:srgbClr val="000000">
                <a:alpha val="0"/>
              </a:srgbClr>
            </a:solidFill>
          </p:spPr>
        </p:sp>
        <p:sp>
          <p:nvSpPr>
            <p:cNvPr name="TextBox 10" id="10"/>
            <p:cNvSpPr txBox="true"/>
            <p:nvPr/>
          </p:nvSpPr>
          <p:spPr>
            <a:xfrm>
              <a:off x="0" y="-190500"/>
              <a:ext cx="21376064" cy="9062259"/>
            </a:xfrm>
            <a:prstGeom prst="rect">
              <a:avLst/>
            </a:prstGeom>
          </p:spPr>
          <p:txBody>
            <a:bodyPr anchor="t" rtlCol="false" tIns="0" lIns="0" bIns="0" rIns="0"/>
            <a:lstStyle/>
            <a:p>
              <a:pPr algn="just">
                <a:lnSpc>
                  <a:spcPts val="4499"/>
                </a:lnSpc>
              </a:pPr>
              <a:r>
                <a:rPr lang="en-US" sz="2499" b="true">
                  <a:solidFill>
                    <a:srgbClr val="000000"/>
                  </a:solidFill>
                  <a:latin typeface="Calibri (MS) Bold"/>
                  <a:ea typeface="Calibri (MS) Bold"/>
                  <a:cs typeface="Calibri (MS) Bold"/>
                  <a:sym typeface="Calibri (MS) Bold"/>
                </a:rPr>
                <a:t>Each group receives 3-5 cards with problem sentences, such as:</a:t>
              </a:r>
            </a:p>
            <a:p>
              <a:pPr algn="just" marL="539748" indent="-269874" lvl="1">
                <a:lnSpc>
                  <a:spcPts val="4499"/>
                </a:lnSpc>
                <a:buFont typeface="Arial"/>
                <a:buChar char="•"/>
              </a:pPr>
              <a:r>
                <a:rPr lang="en-US" sz="2499">
                  <a:solidFill>
                    <a:srgbClr val="000000"/>
                  </a:solidFill>
                  <a:latin typeface="Calibri (MS)"/>
                  <a:ea typeface="Calibri (MS)"/>
                  <a:cs typeface="Calibri (MS)"/>
                  <a:sym typeface="Calibri (MS)"/>
                </a:rPr>
                <a:t>‘Hurry up, you should know how this goes!’</a:t>
              </a:r>
            </a:p>
            <a:p>
              <a:pPr algn="just" marL="539748" indent="-269874" lvl="1">
                <a:lnSpc>
                  <a:spcPts val="4499"/>
                </a:lnSpc>
                <a:buFont typeface="Arial"/>
                <a:buChar char="•"/>
              </a:pPr>
              <a:r>
                <a:rPr lang="en-US" sz="2499">
                  <a:solidFill>
                    <a:srgbClr val="000000"/>
                  </a:solidFill>
                  <a:latin typeface="Calibri (MS)"/>
                  <a:ea typeface="Calibri (MS)"/>
                  <a:cs typeface="Calibri (MS)"/>
                  <a:sym typeface="Calibri (MS)"/>
                </a:rPr>
                <a:t>‘Do it like everyone else, it's easy.’</a:t>
              </a:r>
            </a:p>
            <a:p>
              <a:pPr algn="just" marL="539748" indent="-269874" lvl="1">
                <a:lnSpc>
                  <a:spcPts val="4499"/>
                </a:lnSpc>
                <a:buFont typeface="Arial"/>
                <a:buChar char="•"/>
              </a:pPr>
              <a:r>
                <a:rPr lang="en-US" sz="2499">
                  <a:solidFill>
                    <a:srgbClr val="000000"/>
                  </a:solidFill>
                  <a:latin typeface="Calibri (MS)"/>
                  <a:ea typeface="Calibri (MS)"/>
                  <a:cs typeface="Calibri (MS)"/>
                  <a:sym typeface="Calibri (MS)"/>
                </a:rPr>
                <a:t>‘Focus!’</a:t>
              </a:r>
            </a:p>
            <a:p>
              <a:pPr algn="just">
                <a:lnSpc>
                  <a:spcPts val="4499"/>
                </a:lnSpc>
              </a:pPr>
              <a:r>
                <a:rPr lang="en-US" sz="2499" b="true">
                  <a:solidFill>
                    <a:srgbClr val="000000"/>
                  </a:solidFill>
                  <a:latin typeface="Calibri (MS) Bold"/>
                  <a:ea typeface="Calibri (MS) Bold"/>
                  <a:cs typeface="Calibri (MS) Bold"/>
                  <a:sym typeface="Calibri (MS) Bold"/>
                </a:rPr>
                <a:t>Task:</a:t>
              </a:r>
            </a:p>
            <a:p>
              <a:pPr algn="just">
                <a:lnSpc>
                  <a:spcPts val="4499"/>
                </a:lnSpc>
              </a:pPr>
              <a:r>
                <a:rPr lang="en-US" sz="2499">
                  <a:solidFill>
                    <a:srgbClr val="000000"/>
                  </a:solidFill>
                  <a:latin typeface="Calibri (MS)"/>
                  <a:ea typeface="Calibri (MS)"/>
                  <a:cs typeface="Calibri (MS)"/>
                  <a:sym typeface="Calibri (MS)"/>
                </a:rPr>
                <a:t>Identify what barriers that sentence might imply for someone with ASD or ADHD (e.g. sensory overload, ambiguity, accusatory tone, abstract language...).</a:t>
              </a:r>
            </a:p>
            <a:p>
              <a:pPr algn="just">
                <a:lnSpc>
                  <a:spcPts val="4499"/>
                </a:lnSpc>
              </a:pPr>
              <a:r>
                <a:rPr lang="en-US" sz="2499">
                  <a:solidFill>
                    <a:srgbClr val="000000"/>
                  </a:solidFill>
                  <a:latin typeface="Calibri (MS)"/>
                  <a:ea typeface="Calibri (MS)"/>
                  <a:cs typeface="Calibri (MS)"/>
                  <a:sym typeface="Calibri (MS)"/>
                </a:rPr>
                <a:t>For each sentence, the group proposes an alternative version that is:</a:t>
              </a:r>
            </a:p>
            <a:p>
              <a:pPr algn="just" marL="539748" indent="-269874" lvl="1">
                <a:lnSpc>
                  <a:spcPts val="4499"/>
                </a:lnSpc>
                <a:buFont typeface="Arial"/>
                <a:buChar char="•"/>
              </a:pPr>
              <a:r>
                <a:rPr lang="en-US" sz="2499">
                  <a:solidFill>
                    <a:srgbClr val="000000"/>
                  </a:solidFill>
                  <a:latin typeface="Calibri (MS)"/>
                  <a:ea typeface="Calibri (MS)"/>
                  <a:cs typeface="Calibri (MS)"/>
                  <a:sym typeface="Calibri (MS)"/>
                </a:rPr>
                <a:t>More concrete and specific</a:t>
              </a:r>
            </a:p>
            <a:p>
              <a:pPr algn="just" marL="539748" indent="-269874" lvl="1">
                <a:lnSpc>
                  <a:spcPts val="4499"/>
                </a:lnSpc>
                <a:buFont typeface="Arial"/>
                <a:buChar char="•"/>
              </a:pPr>
              <a:r>
                <a:rPr lang="en-US" sz="2499">
                  <a:solidFill>
                    <a:srgbClr val="000000"/>
                  </a:solidFill>
                  <a:latin typeface="Calibri (MS)"/>
                  <a:ea typeface="Calibri (MS)"/>
                  <a:cs typeface="Calibri (MS)"/>
                  <a:sym typeface="Calibri (MS)"/>
                </a:rPr>
                <a:t>Said with an empathetic tone</a:t>
              </a:r>
            </a:p>
            <a:p>
              <a:pPr algn="just" marL="539748" indent="-269874" lvl="1">
                <a:lnSpc>
                  <a:spcPts val="4499"/>
                </a:lnSpc>
                <a:buFont typeface="Arial"/>
                <a:buChar char="•"/>
              </a:pPr>
              <a:r>
                <a:rPr lang="en-US" sz="2499">
                  <a:solidFill>
                    <a:srgbClr val="000000"/>
                  </a:solidFill>
                  <a:latin typeface="Calibri (MS)"/>
                  <a:ea typeface="Calibri (MS)"/>
                  <a:cs typeface="Calibri (MS)"/>
                  <a:sym typeface="Calibri (MS)"/>
                </a:rPr>
                <a:t>Visual if possible</a:t>
              </a:r>
            </a:p>
            <a:p>
              <a:pPr algn="just" marL="539748" indent="-269874" lvl="1">
                <a:lnSpc>
                  <a:spcPts val="4499"/>
                </a:lnSpc>
                <a:buFont typeface="Arial"/>
                <a:buChar char="•"/>
              </a:pPr>
              <a:r>
                <a:rPr lang="en-US" sz="2499">
                  <a:solidFill>
                    <a:srgbClr val="000000"/>
                  </a:solidFill>
                  <a:latin typeface="Calibri (MS)"/>
                  <a:ea typeface="Calibri (MS)"/>
                  <a:cs typeface="Calibri (MS)"/>
                  <a:sym typeface="Calibri (MS)"/>
                </a:rPr>
                <a:t>That reduces pressure or overload</a:t>
              </a:r>
            </a:p>
          </p:txBody>
        </p:sp>
      </p:grpSp>
      <p:grpSp>
        <p:nvGrpSpPr>
          <p:cNvPr name="Group 11" id="11"/>
          <p:cNvGrpSpPr/>
          <p:nvPr/>
        </p:nvGrpSpPr>
        <p:grpSpPr>
          <a:xfrm rot="0">
            <a:off x="971550" y="467067"/>
            <a:ext cx="76944" cy="161583"/>
            <a:chOff x="0" y="0"/>
            <a:chExt cx="102592" cy="215444"/>
          </a:xfrm>
        </p:grpSpPr>
        <p:sp>
          <p:nvSpPr>
            <p:cNvPr name="Freeform 12" id="12"/>
            <p:cNvSpPr/>
            <p:nvPr/>
          </p:nvSpPr>
          <p:spPr>
            <a:xfrm flipH="false" flipV="false" rot="0">
              <a:off x="0" y="0"/>
              <a:ext cx="102592" cy="215444"/>
            </a:xfrm>
            <a:custGeom>
              <a:avLst/>
              <a:gdLst/>
              <a:ahLst/>
              <a:cxnLst/>
              <a:rect r="r" b="b" t="t" l="l"/>
              <a:pathLst>
                <a:path h="215444" w="102592">
                  <a:moveTo>
                    <a:pt x="0" y="0"/>
                  </a:moveTo>
                  <a:lnTo>
                    <a:pt x="102592" y="0"/>
                  </a:lnTo>
                  <a:lnTo>
                    <a:pt x="102592" y="215444"/>
                  </a:lnTo>
                  <a:lnTo>
                    <a:pt x="0" y="215444"/>
                  </a:lnTo>
                  <a:close/>
                </a:path>
              </a:pathLst>
            </a:custGeom>
            <a:solidFill>
              <a:srgbClr val="000000">
                <a:alpha val="0"/>
              </a:srgbClr>
            </a:solidFill>
          </p:spPr>
        </p:sp>
        <p:sp>
          <p:nvSpPr>
            <p:cNvPr name="TextBox 13" id="13"/>
            <p:cNvSpPr txBox="true"/>
            <p:nvPr/>
          </p:nvSpPr>
          <p:spPr>
            <a:xfrm>
              <a:off x="0" y="-9525"/>
              <a:ext cx="102592" cy="224969"/>
            </a:xfrm>
            <a:prstGeom prst="rect">
              <a:avLst/>
            </a:prstGeom>
          </p:spPr>
          <p:txBody>
            <a:bodyPr anchor="t" rtlCol="false" tIns="0" lIns="0" bIns="0" rIns="0"/>
            <a:lstStyle/>
            <a:p>
              <a:pPr algn="l">
                <a:lnSpc>
                  <a:spcPts val="1260"/>
                </a:lnSpc>
              </a:pPr>
              <a:r>
                <a:rPr lang="en-US" b="true" sz="1050">
                  <a:solidFill>
                    <a:srgbClr val="2E2B29"/>
                  </a:solidFill>
                  <a:latin typeface="Roboto Bold"/>
                  <a:ea typeface="Roboto Bold"/>
                  <a:cs typeface="Roboto Bold"/>
                  <a:sym typeface="Roboto Bold"/>
                </a:rPr>
                <a:t>7</a:t>
              </a:r>
            </a:p>
          </p:txBody>
        </p:sp>
      </p:grpSp>
      <p:sp>
        <p:nvSpPr>
          <p:cNvPr name="Freeform 14" id="14"/>
          <p:cNvSpPr/>
          <p:nvPr/>
        </p:nvSpPr>
        <p:spPr>
          <a:xfrm flipH="false" flipV="false" rot="0">
            <a:off x="311292" y="0"/>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5" id="15"/>
          <p:cNvSpPr/>
          <p:nvPr/>
        </p:nvSpPr>
        <p:spPr>
          <a:xfrm flipH="false" flipV="false" rot="0">
            <a:off x="12171736" y="2494413"/>
            <a:ext cx="4000382" cy="2385682"/>
          </a:xfrm>
          <a:custGeom>
            <a:avLst/>
            <a:gdLst/>
            <a:ahLst/>
            <a:cxnLst/>
            <a:rect r="r" b="b" t="t" l="l"/>
            <a:pathLst>
              <a:path h="2385682" w="4000382">
                <a:moveTo>
                  <a:pt x="0" y="0"/>
                </a:moveTo>
                <a:lnTo>
                  <a:pt x="4000382" y="0"/>
                </a:lnTo>
                <a:lnTo>
                  <a:pt x="4000382" y="2385682"/>
                </a:lnTo>
                <a:lnTo>
                  <a:pt x="0" y="238568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6991480" y="-867538"/>
            <a:ext cx="4649588" cy="24558365"/>
            <a:chOff x="0" y="0"/>
            <a:chExt cx="6199451" cy="32744486"/>
          </a:xfrm>
        </p:grpSpPr>
        <p:sp>
          <p:nvSpPr>
            <p:cNvPr name="Freeform 3" id="3"/>
            <p:cNvSpPr/>
            <p:nvPr/>
          </p:nvSpPr>
          <p:spPr>
            <a:xfrm flipH="false" flipV="false" rot="0">
              <a:off x="0" y="0"/>
              <a:ext cx="6199401" cy="32744485"/>
            </a:xfrm>
            <a:custGeom>
              <a:avLst/>
              <a:gdLst/>
              <a:ahLst/>
              <a:cxnLst/>
              <a:rect r="r" b="b" t="t" l="l"/>
              <a:pathLst>
                <a:path h="32744485" w="6199401">
                  <a:moveTo>
                    <a:pt x="0" y="0"/>
                  </a:moveTo>
                  <a:lnTo>
                    <a:pt x="6199401" y="0"/>
                  </a:lnTo>
                  <a:lnTo>
                    <a:pt x="6199401" y="32744485"/>
                  </a:lnTo>
                  <a:lnTo>
                    <a:pt x="0" y="32744485"/>
                  </a:lnTo>
                  <a:close/>
                </a:path>
              </a:pathLst>
            </a:custGeom>
            <a:solidFill>
              <a:srgbClr val="FBD355"/>
            </a:solidFill>
          </p:spPr>
        </p:sp>
      </p:grpSp>
      <p:sp>
        <p:nvSpPr>
          <p:cNvPr name="Freeform 4" id="4"/>
          <p:cNvSpPr/>
          <p:nvPr/>
        </p:nvSpPr>
        <p:spPr>
          <a:xfrm flipH="false" flipV="false" rot="0">
            <a:off x="770324"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5" id="5"/>
          <p:cNvGrpSpPr/>
          <p:nvPr/>
        </p:nvGrpSpPr>
        <p:grpSpPr>
          <a:xfrm rot="0">
            <a:off x="971550" y="1798101"/>
            <a:ext cx="8344724" cy="784050"/>
            <a:chOff x="0" y="0"/>
            <a:chExt cx="11126298" cy="1045400"/>
          </a:xfrm>
        </p:grpSpPr>
        <p:sp>
          <p:nvSpPr>
            <p:cNvPr name="Freeform 6" id="6"/>
            <p:cNvSpPr/>
            <p:nvPr/>
          </p:nvSpPr>
          <p:spPr>
            <a:xfrm flipH="false" flipV="false" rot="0">
              <a:off x="0" y="0"/>
              <a:ext cx="11126298" cy="1045400"/>
            </a:xfrm>
            <a:custGeom>
              <a:avLst/>
              <a:gdLst/>
              <a:ahLst/>
              <a:cxnLst/>
              <a:rect r="r" b="b" t="t" l="l"/>
              <a:pathLst>
                <a:path h="1045400" w="11126298">
                  <a:moveTo>
                    <a:pt x="0" y="0"/>
                  </a:moveTo>
                  <a:lnTo>
                    <a:pt x="11126298" y="0"/>
                  </a:lnTo>
                  <a:lnTo>
                    <a:pt x="11126298" y="1045400"/>
                  </a:lnTo>
                  <a:lnTo>
                    <a:pt x="0" y="1045400"/>
                  </a:lnTo>
                  <a:close/>
                </a:path>
              </a:pathLst>
            </a:custGeom>
            <a:solidFill>
              <a:srgbClr val="000000">
                <a:alpha val="0"/>
              </a:srgbClr>
            </a:solidFill>
          </p:spPr>
        </p:sp>
        <p:sp>
          <p:nvSpPr>
            <p:cNvPr name="TextBox 7" id="7"/>
            <p:cNvSpPr txBox="true"/>
            <p:nvPr/>
          </p:nvSpPr>
          <p:spPr>
            <a:xfrm>
              <a:off x="0" y="-85725"/>
              <a:ext cx="11126298" cy="1131125"/>
            </a:xfrm>
            <a:prstGeom prst="rect">
              <a:avLst/>
            </a:prstGeom>
          </p:spPr>
          <p:txBody>
            <a:bodyPr anchor="t" rtlCol="false" tIns="0" lIns="0" bIns="0" rIns="0"/>
            <a:lstStyle/>
            <a:p>
              <a:pPr algn="l">
                <a:lnSpc>
                  <a:spcPts val="4709"/>
                </a:lnSpc>
              </a:pPr>
              <a:r>
                <a:rPr lang="en-US" b="true" sz="3924">
                  <a:solidFill>
                    <a:srgbClr val="2E2B29"/>
                  </a:solidFill>
                  <a:latin typeface="Calibri (MS) Bold"/>
                  <a:ea typeface="Calibri (MS) Bold"/>
                  <a:cs typeface="Calibri (MS) Bold"/>
                  <a:sym typeface="Calibri (MS) Bold"/>
                </a:rPr>
                <a:t>Activity - Let’s change the message!</a:t>
              </a:r>
            </a:p>
          </p:txBody>
        </p:sp>
      </p:grpSp>
      <p:grpSp>
        <p:nvGrpSpPr>
          <p:cNvPr name="Group 8" id="8"/>
          <p:cNvGrpSpPr/>
          <p:nvPr/>
        </p:nvGrpSpPr>
        <p:grpSpPr>
          <a:xfrm rot="0">
            <a:off x="971550" y="467067"/>
            <a:ext cx="76944" cy="161583"/>
            <a:chOff x="0" y="0"/>
            <a:chExt cx="102592" cy="215444"/>
          </a:xfrm>
        </p:grpSpPr>
        <p:sp>
          <p:nvSpPr>
            <p:cNvPr name="Freeform 9" id="9"/>
            <p:cNvSpPr/>
            <p:nvPr/>
          </p:nvSpPr>
          <p:spPr>
            <a:xfrm flipH="false" flipV="false" rot="0">
              <a:off x="0" y="0"/>
              <a:ext cx="102592" cy="215444"/>
            </a:xfrm>
            <a:custGeom>
              <a:avLst/>
              <a:gdLst/>
              <a:ahLst/>
              <a:cxnLst/>
              <a:rect r="r" b="b" t="t" l="l"/>
              <a:pathLst>
                <a:path h="215444" w="102592">
                  <a:moveTo>
                    <a:pt x="0" y="0"/>
                  </a:moveTo>
                  <a:lnTo>
                    <a:pt x="102592" y="0"/>
                  </a:lnTo>
                  <a:lnTo>
                    <a:pt x="102592" y="215444"/>
                  </a:lnTo>
                  <a:lnTo>
                    <a:pt x="0" y="215444"/>
                  </a:lnTo>
                  <a:close/>
                </a:path>
              </a:pathLst>
            </a:custGeom>
            <a:solidFill>
              <a:srgbClr val="000000">
                <a:alpha val="0"/>
              </a:srgbClr>
            </a:solidFill>
          </p:spPr>
        </p:sp>
        <p:sp>
          <p:nvSpPr>
            <p:cNvPr name="TextBox 10" id="10"/>
            <p:cNvSpPr txBox="true"/>
            <p:nvPr/>
          </p:nvSpPr>
          <p:spPr>
            <a:xfrm>
              <a:off x="0" y="-9525"/>
              <a:ext cx="102592" cy="224969"/>
            </a:xfrm>
            <a:prstGeom prst="rect">
              <a:avLst/>
            </a:prstGeom>
          </p:spPr>
          <p:txBody>
            <a:bodyPr anchor="t" rtlCol="false" tIns="0" lIns="0" bIns="0" rIns="0"/>
            <a:lstStyle/>
            <a:p>
              <a:pPr algn="l">
                <a:lnSpc>
                  <a:spcPts val="1260"/>
                </a:lnSpc>
              </a:pPr>
              <a:r>
                <a:rPr lang="en-US" b="true" sz="1050">
                  <a:solidFill>
                    <a:srgbClr val="2E2B29"/>
                  </a:solidFill>
                  <a:latin typeface="Roboto Bold"/>
                  <a:ea typeface="Roboto Bold"/>
                  <a:cs typeface="Roboto Bold"/>
                  <a:sym typeface="Roboto Bold"/>
                </a:rPr>
                <a:t>7</a:t>
              </a:r>
            </a:p>
          </p:txBody>
        </p:sp>
      </p:grpSp>
      <p:sp>
        <p:nvSpPr>
          <p:cNvPr name="Freeform 11" id="11"/>
          <p:cNvSpPr/>
          <p:nvPr/>
        </p:nvSpPr>
        <p:spPr>
          <a:xfrm flipH="false" flipV="false" rot="0">
            <a:off x="311292" y="0"/>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2" id="12"/>
          <p:cNvSpPr/>
          <p:nvPr/>
        </p:nvSpPr>
        <p:spPr>
          <a:xfrm flipH="false" flipV="false" rot="0">
            <a:off x="971550" y="3751602"/>
            <a:ext cx="971550" cy="971550"/>
          </a:xfrm>
          <a:custGeom>
            <a:avLst/>
            <a:gdLst/>
            <a:ahLst/>
            <a:cxnLst/>
            <a:rect r="r" b="b" t="t" l="l"/>
            <a:pathLst>
              <a:path h="971550" w="971550">
                <a:moveTo>
                  <a:pt x="0" y="0"/>
                </a:moveTo>
                <a:lnTo>
                  <a:pt x="971550" y="0"/>
                </a:lnTo>
                <a:lnTo>
                  <a:pt x="971550" y="971550"/>
                </a:lnTo>
                <a:lnTo>
                  <a:pt x="0" y="9715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3" id="13"/>
          <p:cNvSpPr/>
          <p:nvPr/>
        </p:nvSpPr>
        <p:spPr>
          <a:xfrm flipH="false" flipV="false" rot="0">
            <a:off x="971550" y="5247138"/>
            <a:ext cx="971550" cy="971550"/>
          </a:xfrm>
          <a:custGeom>
            <a:avLst/>
            <a:gdLst/>
            <a:ahLst/>
            <a:cxnLst/>
            <a:rect r="r" b="b" t="t" l="l"/>
            <a:pathLst>
              <a:path h="971550" w="971550">
                <a:moveTo>
                  <a:pt x="0" y="0"/>
                </a:moveTo>
                <a:lnTo>
                  <a:pt x="971550" y="0"/>
                </a:lnTo>
                <a:lnTo>
                  <a:pt x="971550" y="971550"/>
                </a:lnTo>
                <a:lnTo>
                  <a:pt x="0" y="97155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4" id="14"/>
          <p:cNvSpPr/>
          <p:nvPr/>
        </p:nvSpPr>
        <p:spPr>
          <a:xfrm flipH="false" flipV="false" rot="0">
            <a:off x="971550" y="6742674"/>
            <a:ext cx="971550" cy="971550"/>
          </a:xfrm>
          <a:custGeom>
            <a:avLst/>
            <a:gdLst/>
            <a:ahLst/>
            <a:cxnLst/>
            <a:rect r="r" b="b" t="t" l="l"/>
            <a:pathLst>
              <a:path h="971550" w="971550">
                <a:moveTo>
                  <a:pt x="0" y="0"/>
                </a:moveTo>
                <a:lnTo>
                  <a:pt x="971550" y="0"/>
                </a:lnTo>
                <a:lnTo>
                  <a:pt x="971550" y="971550"/>
                </a:lnTo>
                <a:lnTo>
                  <a:pt x="0" y="97155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5" id="15"/>
          <p:cNvSpPr/>
          <p:nvPr/>
        </p:nvSpPr>
        <p:spPr>
          <a:xfrm flipH="false" flipV="false" rot="0">
            <a:off x="10546152" y="3751602"/>
            <a:ext cx="909212" cy="909212"/>
          </a:xfrm>
          <a:custGeom>
            <a:avLst/>
            <a:gdLst/>
            <a:ahLst/>
            <a:cxnLst/>
            <a:rect r="r" b="b" t="t" l="l"/>
            <a:pathLst>
              <a:path h="909212" w="909212">
                <a:moveTo>
                  <a:pt x="0" y="0"/>
                </a:moveTo>
                <a:lnTo>
                  <a:pt x="909212" y="0"/>
                </a:lnTo>
                <a:lnTo>
                  <a:pt x="909212" y="909213"/>
                </a:lnTo>
                <a:lnTo>
                  <a:pt x="0" y="909213"/>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6" id="16"/>
          <p:cNvSpPr/>
          <p:nvPr/>
        </p:nvSpPr>
        <p:spPr>
          <a:xfrm flipH="false" flipV="false" rot="0">
            <a:off x="10546152" y="5143500"/>
            <a:ext cx="909212" cy="909212"/>
          </a:xfrm>
          <a:custGeom>
            <a:avLst/>
            <a:gdLst/>
            <a:ahLst/>
            <a:cxnLst/>
            <a:rect r="r" b="b" t="t" l="l"/>
            <a:pathLst>
              <a:path h="909212" w="909212">
                <a:moveTo>
                  <a:pt x="0" y="0"/>
                </a:moveTo>
                <a:lnTo>
                  <a:pt x="909212" y="0"/>
                </a:lnTo>
                <a:lnTo>
                  <a:pt x="909212" y="909212"/>
                </a:lnTo>
                <a:lnTo>
                  <a:pt x="0" y="909212"/>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7" id="17"/>
          <p:cNvSpPr/>
          <p:nvPr/>
        </p:nvSpPr>
        <p:spPr>
          <a:xfrm flipH="false" flipV="false" rot="0">
            <a:off x="10576896" y="6835755"/>
            <a:ext cx="878469" cy="878469"/>
          </a:xfrm>
          <a:custGeom>
            <a:avLst/>
            <a:gdLst/>
            <a:ahLst/>
            <a:cxnLst/>
            <a:rect r="r" b="b" t="t" l="l"/>
            <a:pathLst>
              <a:path h="878469" w="878469">
                <a:moveTo>
                  <a:pt x="0" y="0"/>
                </a:moveTo>
                <a:lnTo>
                  <a:pt x="878468" y="0"/>
                </a:lnTo>
                <a:lnTo>
                  <a:pt x="878468" y="878469"/>
                </a:lnTo>
                <a:lnTo>
                  <a:pt x="0" y="878469"/>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grpSp>
        <p:nvGrpSpPr>
          <p:cNvPr name="Group 18" id="18"/>
          <p:cNvGrpSpPr/>
          <p:nvPr/>
        </p:nvGrpSpPr>
        <p:grpSpPr>
          <a:xfrm rot="0">
            <a:off x="2201428" y="3836670"/>
            <a:ext cx="8344724" cy="886482"/>
            <a:chOff x="0" y="0"/>
            <a:chExt cx="11126298" cy="1181977"/>
          </a:xfrm>
        </p:grpSpPr>
        <p:sp>
          <p:nvSpPr>
            <p:cNvPr name="Freeform 19" id="19"/>
            <p:cNvSpPr/>
            <p:nvPr/>
          </p:nvSpPr>
          <p:spPr>
            <a:xfrm flipH="false" flipV="false" rot="0">
              <a:off x="0" y="0"/>
              <a:ext cx="11126298" cy="1181976"/>
            </a:xfrm>
            <a:custGeom>
              <a:avLst/>
              <a:gdLst/>
              <a:ahLst/>
              <a:cxnLst/>
              <a:rect r="r" b="b" t="t" l="l"/>
              <a:pathLst>
                <a:path h="1181976" w="11126298">
                  <a:moveTo>
                    <a:pt x="0" y="0"/>
                  </a:moveTo>
                  <a:lnTo>
                    <a:pt x="11126298" y="0"/>
                  </a:lnTo>
                  <a:lnTo>
                    <a:pt x="11126298" y="1181976"/>
                  </a:lnTo>
                  <a:lnTo>
                    <a:pt x="0" y="1181976"/>
                  </a:lnTo>
                  <a:close/>
                </a:path>
              </a:pathLst>
            </a:custGeom>
            <a:solidFill>
              <a:srgbClr val="000000">
                <a:alpha val="0"/>
              </a:srgbClr>
            </a:solidFill>
          </p:spPr>
        </p:sp>
        <p:sp>
          <p:nvSpPr>
            <p:cNvPr name="TextBox 20" id="20"/>
            <p:cNvSpPr txBox="true"/>
            <p:nvPr/>
          </p:nvSpPr>
          <p:spPr>
            <a:xfrm>
              <a:off x="0" y="-57150"/>
              <a:ext cx="11126298" cy="1239127"/>
            </a:xfrm>
            <a:prstGeom prst="rect">
              <a:avLst/>
            </a:prstGeom>
          </p:spPr>
          <p:txBody>
            <a:bodyPr anchor="t" rtlCol="false" tIns="0" lIns="0" bIns="0" rIns="0"/>
            <a:lstStyle/>
            <a:p>
              <a:pPr algn="l">
                <a:lnSpc>
                  <a:spcPts val="3030"/>
                </a:lnSpc>
              </a:pPr>
              <a:r>
                <a:rPr lang="en-US" sz="2525">
                  <a:solidFill>
                    <a:srgbClr val="2E2B29"/>
                  </a:solidFill>
                  <a:latin typeface="Calibri (MS)"/>
                  <a:ea typeface="Calibri (MS)"/>
                  <a:cs typeface="Calibri (MS)"/>
                  <a:sym typeface="Calibri (MS)"/>
                </a:rPr>
                <a:t>Here are some examples of problema</a:t>
              </a:r>
              <a:r>
                <a:rPr lang="en-US" sz="2525">
                  <a:solidFill>
                    <a:srgbClr val="2E2B29"/>
                  </a:solidFill>
                  <a:latin typeface="Calibri (MS)"/>
                  <a:ea typeface="Calibri (MS)"/>
                  <a:cs typeface="Calibri (MS)"/>
                  <a:sym typeface="Calibri (MS)"/>
                </a:rPr>
                <a:t>tic sentences/situations used with people with ASD or ADHD</a:t>
              </a:r>
            </a:p>
          </p:txBody>
        </p:sp>
      </p:grpSp>
      <p:grpSp>
        <p:nvGrpSpPr>
          <p:cNvPr name="Group 21" id="21"/>
          <p:cNvGrpSpPr/>
          <p:nvPr/>
        </p:nvGrpSpPr>
        <p:grpSpPr>
          <a:xfrm rot="0">
            <a:off x="2201428" y="5247138"/>
            <a:ext cx="8344724" cy="1267482"/>
            <a:chOff x="0" y="0"/>
            <a:chExt cx="11126298" cy="1689977"/>
          </a:xfrm>
        </p:grpSpPr>
        <p:sp>
          <p:nvSpPr>
            <p:cNvPr name="Freeform 22" id="22"/>
            <p:cNvSpPr/>
            <p:nvPr/>
          </p:nvSpPr>
          <p:spPr>
            <a:xfrm flipH="false" flipV="false" rot="0">
              <a:off x="0" y="0"/>
              <a:ext cx="11126298" cy="1689976"/>
            </a:xfrm>
            <a:custGeom>
              <a:avLst/>
              <a:gdLst/>
              <a:ahLst/>
              <a:cxnLst/>
              <a:rect r="r" b="b" t="t" l="l"/>
              <a:pathLst>
                <a:path h="1689976" w="11126298">
                  <a:moveTo>
                    <a:pt x="0" y="0"/>
                  </a:moveTo>
                  <a:lnTo>
                    <a:pt x="11126298" y="0"/>
                  </a:lnTo>
                  <a:lnTo>
                    <a:pt x="11126298" y="1689976"/>
                  </a:lnTo>
                  <a:lnTo>
                    <a:pt x="0" y="1689976"/>
                  </a:lnTo>
                  <a:close/>
                </a:path>
              </a:pathLst>
            </a:custGeom>
            <a:solidFill>
              <a:srgbClr val="000000">
                <a:alpha val="0"/>
              </a:srgbClr>
            </a:solidFill>
          </p:spPr>
        </p:sp>
        <p:sp>
          <p:nvSpPr>
            <p:cNvPr name="TextBox 23" id="23"/>
            <p:cNvSpPr txBox="true"/>
            <p:nvPr/>
          </p:nvSpPr>
          <p:spPr>
            <a:xfrm>
              <a:off x="0" y="-57150"/>
              <a:ext cx="11126298" cy="1747127"/>
            </a:xfrm>
            <a:prstGeom prst="rect">
              <a:avLst/>
            </a:prstGeom>
          </p:spPr>
          <p:txBody>
            <a:bodyPr anchor="t" rtlCol="false" tIns="0" lIns="0" bIns="0" rIns="0"/>
            <a:lstStyle/>
            <a:p>
              <a:pPr algn="l">
                <a:lnSpc>
                  <a:spcPts val="3030"/>
                </a:lnSpc>
              </a:pPr>
              <a:r>
                <a:rPr lang="en-US" sz="2525">
                  <a:solidFill>
                    <a:srgbClr val="2E2B29"/>
                  </a:solidFill>
                  <a:latin typeface="Calibri (MS)"/>
                  <a:ea typeface="Calibri (MS)"/>
                  <a:cs typeface="Calibri (MS)"/>
                  <a:sym typeface="Calibri (MS)"/>
                </a:rPr>
                <a:t>Read the </a:t>
              </a:r>
              <a:r>
                <a:rPr lang="en-US" sz="2525">
                  <a:solidFill>
                    <a:srgbClr val="2E2B29"/>
                  </a:solidFill>
                  <a:latin typeface="Calibri (MS)"/>
                  <a:ea typeface="Calibri (MS)"/>
                  <a:cs typeface="Calibri (MS)"/>
                  <a:sym typeface="Calibri (MS)"/>
                </a:rPr>
                <a:t>sentences carefully and identify where the difficulty lies.</a:t>
              </a:r>
            </a:p>
            <a:p>
              <a:pPr algn="l">
                <a:lnSpc>
                  <a:spcPts val="3030"/>
                </a:lnSpc>
              </a:pPr>
            </a:p>
          </p:txBody>
        </p:sp>
      </p:grpSp>
      <p:grpSp>
        <p:nvGrpSpPr>
          <p:cNvPr name="Group 24" id="24"/>
          <p:cNvGrpSpPr/>
          <p:nvPr/>
        </p:nvGrpSpPr>
        <p:grpSpPr>
          <a:xfrm rot="0">
            <a:off x="2201428" y="6835755"/>
            <a:ext cx="8344724" cy="886482"/>
            <a:chOff x="0" y="0"/>
            <a:chExt cx="11126298" cy="1181977"/>
          </a:xfrm>
        </p:grpSpPr>
        <p:sp>
          <p:nvSpPr>
            <p:cNvPr name="Freeform 25" id="25"/>
            <p:cNvSpPr/>
            <p:nvPr/>
          </p:nvSpPr>
          <p:spPr>
            <a:xfrm flipH="false" flipV="false" rot="0">
              <a:off x="0" y="0"/>
              <a:ext cx="11126298" cy="1181976"/>
            </a:xfrm>
            <a:custGeom>
              <a:avLst/>
              <a:gdLst/>
              <a:ahLst/>
              <a:cxnLst/>
              <a:rect r="r" b="b" t="t" l="l"/>
              <a:pathLst>
                <a:path h="1181976" w="11126298">
                  <a:moveTo>
                    <a:pt x="0" y="0"/>
                  </a:moveTo>
                  <a:lnTo>
                    <a:pt x="11126298" y="0"/>
                  </a:lnTo>
                  <a:lnTo>
                    <a:pt x="11126298" y="1181976"/>
                  </a:lnTo>
                  <a:lnTo>
                    <a:pt x="0" y="1181976"/>
                  </a:lnTo>
                  <a:close/>
                </a:path>
              </a:pathLst>
            </a:custGeom>
            <a:solidFill>
              <a:srgbClr val="000000">
                <a:alpha val="0"/>
              </a:srgbClr>
            </a:solidFill>
          </p:spPr>
        </p:sp>
        <p:sp>
          <p:nvSpPr>
            <p:cNvPr name="TextBox 26" id="26"/>
            <p:cNvSpPr txBox="true"/>
            <p:nvPr/>
          </p:nvSpPr>
          <p:spPr>
            <a:xfrm>
              <a:off x="0" y="-57150"/>
              <a:ext cx="11126298" cy="1239127"/>
            </a:xfrm>
            <a:prstGeom prst="rect">
              <a:avLst/>
            </a:prstGeom>
          </p:spPr>
          <p:txBody>
            <a:bodyPr anchor="t" rtlCol="false" tIns="0" lIns="0" bIns="0" rIns="0"/>
            <a:lstStyle/>
            <a:p>
              <a:pPr algn="l">
                <a:lnSpc>
                  <a:spcPts val="3030"/>
                </a:lnSpc>
              </a:pPr>
              <a:r>
                <a:rPr lang="en-US" sz="2525">
                  <a:solidFill>
                    <a:srgbClr val="2E2B29"/>
                  </a:solidFill>
                  <a:latin typeface="Calibri (MS)"/>
                  <a:ea typeface="Calibri (MS)"/>
                  <a:cs typeface="Calibri (MS)"/>
                  <a:sym typeface="Calibri (MS)"/>
                </a:rPr>
                <a:t>Propose a more re</a:t>
              </a:r>
              <a:r>
                <a:rPr lang="en-US" sz="2525">
                  <a:solidFill>
                    <a:srgbClr val="2E2B29"/>
                  </a:solidFill>
                  <a:latin typeface="Calibri (MS)"/>
                  <a:ea typeface="Calibri (MS)"/>
                  <a:cs typeface="Calibri (MS)"/>
                  <a:sym typeface="Calibri (MS)"/>
                </a:rPr>
                <a:t>spectful alternative, taking into account the characteristics of both disorders.</a:t>
              </a:r>
            </a:p>
          </p:txBody>
        </p:sp>
      </p:grpSp>
      <p:grpSp>
        <p:nvGrpSpPr>
          <p:cNvPr name="Group 27" id="27"/>
          <p:cNvGrpSpPr/>
          <p:nvPr/>
        </p:nvGrpSpPr>
        <p:grpSpPr>
          <a:xfrm rot="0">
            <a:off x="11587789" y="3985600"/>
            <a:ext cx="8344724" cy="588622"/>
            <a:chOff x="0" y="0"/>
            <a:chExt cx="11126298" cy="784830"/>
          </a:xfrm>
        </p:grpSpPr>
        <p:sp>
          <p:nvSpPr>
            <p:cNvPr name="Freeform 28" id="28"/>
            <p:cNvSpPr/>
            <p:nvPr/>
          </p:nvSpPr>
          <p:spPr>
            <a:xfrm flipH="false" flipV="false" rot="0">
              <a:off x="0" y="0"/>
              <a:ext cx="11126298" cy="784830"/>
            </a:xfrm>
            <a:custGeom>
              <a:avLst/>
              <a:gdLst/>
              <a:ahLst/>
              <a:cxnLst/>
              <a:rect r="r" b="b" t="t" l="l"/>
              <a:pathLst>
                <a:path h="784830" w="11126298">
                  <a:moveTo>
                    <a:pt x="0" y="0"/>
                  </a:moveTo>
                  <a:lnTo>
                    <a:pt x="11126298" y="0"/>
                  </a:lnTo>
                  <a:lnTo>
                    <a:pt x="11126298" y="784830"/>
                  </a:lnTo>
                  <a:lnTo>
                    <a:pt x="0" y="784830"/>
                  </a:lnTo>
                  <a:close/>
                </a:path>
              </a:pathLst>
            </a:custGeom>
            <a:solidFill>
              <a:srgbClr val="000000">
                <a:alpha val="0"/>
              </a:srgbClr>
            </a:solidFill>
          </p:spPr>
        </p:sp>
        <p:sp>
          <p:nvSpPr>
            <p:cNvPr name="TextBox 29" id="29"/>
            <p:cNvSpPr txBox="true"/>
            <p:nvPr/>
          </p:nvSpPr>
          <p:spPr>
            <a:xfrm>
              <a:off x="0" y="-57150"/>
              <a:ext cx="11126298" cy="841980"/>
            </a:xfrm>
            <a:prstGeom prst="rect">
              <a:avLst/>
            </a:prstGeom>
          </p:spPr>
          <p:txBody>
            <a:bodyPr anchor="t" rtlCol="false" tIns="0" lIns="0" bIns="0" rIns="0"/>
            <a:lstStyle/>
            <a:p>
              <a:pPr algn="l">
                <a:lnSpc>
                  <a:spcPts val="3030"/>
                </a:lnSpc>
              </a:pPr>
              <a:r>
                <a:rPr lang="en-US" sz="2525">
                  <a:solidFill>
                    <a:srgbClr val="2E2B29"/>
                  </a:solidFill>
                  <a:latin typeface="Calibri (MS)"/>
                  <a:ea typeface="Calibri (MS)"/>
                  <a:cs typeface="Calibri (MS)"/>
                  <a:sym typeface="Calibri (MS)"/>
                </a:rPr>
                <a:t>Share wi</a:t>
              </a:r>
              <a:r>
                <a:rPr lang="en-US" sz="2525">
                  <a:solidFill>
                    <a:srgbClr val="2E2B29"/>
                  </a:solidFill>
                  <a:latin typeface="Calibri (MS)"/>
                  <a:ea typeface="Calibri (MS)"/>
                  <a:cs typeface="Calibri (MS)"/>
                  <a:sym typeface="Calibri (MS)"/>
                </a:rPr>
                <a:t>th the rest of the participants</a:t>
              </a:r>
            </a:p>
          </p:txBody>
        </p:sp>
      </p:grpSp>
      <p:grpSp>
        <p:nvGrpSpPr>
          <p:cNvPr name="Group 30" id="30"/>
          <p:cNvGrpSpPr/>
          <p:nvPr/>
        </p:nvGrpSpPr>
        <p:grpSpPr>
          <a:xfrm rot="0">
            <a:off x="11587789" y="5332206"/>
            <a:ext cx="5671511" cy="886482"/>
            <a:chOff x="0" y="0"/>
            <a:chExt cx="7562014" cy="1181977"/>
          </a:xfrm>
        </p:grpSpPr>
        <p:sp>
          <p:nvSpPr>
            <p:cNvPr name="Freeform 31" id="31"/>
            <p:cNvSpPr/>
            <p:nvPr/>
          </p:nvSpPr>
          <p:spPr>
            <a:xfrm flipH="false" flipV="false" rot="0">
              <a:off x="0" y="0"/>
              <a:ext cx="7562014" cy="1181976"/>
            </a:xfrm>
            <a:custGeom>
              <a:avLst/>
              <a:gdLst/>
              <a:ahLst/>
              <a:cxnLst/>
              <a:rect r="r" b="b" t="t" l="l"/>
              <a:pathLst>
                <a:path h="1181976" w="7562014">
                  <a:moveTo>
                    <a:pt x="0" y="0"/>
                  </a:moveTo>
                  <a:lnTo>
                    <a:pt x="7562014" y="0"/>
                  </a:lnTo>
                  <a:lnTo>
                    <a:pt x="7562014" y="1181976"/>
                  </a:lnTo>
                  <a:lnTo>
                    <a:pt x="0" y="1181976"/>
                  </a:lnTo>
                  <a:close/>
                </a:path>
              </a:pathLst>
            </a:custGeom>
            <a:solidFill>
              <a:srgbClr val="000000">
                <a:alpha val="0"/>
              </a:srgbClr>
            </a:solidFill>
          </p:spPr>
        </p:sp>
        <p:sp>
          <p:nvSpPr>
            <p:cNvPr name="TextBox 32" id="32"/>
            <p:cNvSpPr txBox="true"/>
            <p:nvPr/>
          </p:nvSpPr>
          <p:spPr>
            <a:xfrm>
              <a:off x="0" y="-57150"/>
              <a:ext cx="7562014" cy="1239127"/>
            </a:xfrm>
            <a:prstGeom prst="rect">
              <a:avLst/>
            </a:prstGeom>
          </p:spPr>
          <p:txBody>
            <a:bodyPr anchor="t" rtlCol="false" tIns="0" lIns="0" bIns="0" rIns="0"/>
            <a:lstStyle/>
            <a:p>
              <a:pPr algn="l">
                <a:lnSpc>
                  <a:spcPts val="3030"/>
                </a:lnSpc>
              </a:pPr>
              <a:r>
                <a:rPr lang="en-US" sz="2525">
                  <a:solidFill>
                    <a:srgbClr val="2E2B29"/>
                  </a:solidFill>
                  <a:latin typeface="Calibri (MS)"/>
                  <a:ea typeface="Calibri (MS)"/>
                  <a:cs typeface="Calibri (MS)"/>
                  <a:sym typeface="Calibri (MS)"/>
                </a:rPr>
                <a:t>Shar</a:t>
              </a:r>
              <a:r>
                <a:rPr lang="en-US" sz="2525">
                  <a:solidFill>
                    <a:srgbClr val="2E2B29"/>
                  </a:solidFill>
                  <a:latin typeface="Calibri (MS)"/>
                  <a:ea typeface="Calibri (MS)"/>
                  <a:cs typeface="Calibri (MS)"/>
                  <a:sym typeface="Calibri (MS)"/>
                </a:rPr>
                <a:t>ing and discussion. Extend to examples of good practice based on experience.</a:t>
              </a:r>
            </a:p>
          </p:txBody>
        </p:sp>
      </p:grpSp>
      <p:grpSp>
        <p:nvGrpSpPr>
          <p:cNvPr name="Group 33" id="33"/>
          <p:cNvGrpSpPr/>
          <p:nvPr/>
        </p:nvGrpSpPr>
        <p:grpSpPr>
          <a:xfrm rot="0">
            <a:off x="11587789" y="6934138"/>
            <a:ext cx="8344724" cy="588622"/>
            <a:chOff x="0" y="0"/>
            <a:chExt cx="11126298" cy="784830"/>
          </a:xfrm>
        </p:grpSpPr>
        <p:sp>
          <p:nvSpPr>
            <p:cNvPr name="Freeform 34" id="34"/>
            <p:cNvSpPr/>
            <p:nvPr/>
          </p:nvSpPr>
          <p:spPr>
            <a:xfrm flipH="false" flipV="false" rot="0">
              <a:off x="0" y="0"/>
              <a:ext cx="11126298" cy="784830"/>
            </a:xfrm>
            <a:custGeom>
              <a:avLst/>
              <a:gdLst/>
              <a:ahLst/>
              <a:cxnLst/>
              <a:rect r="r" b="b" t="t" l="l"/>
              <a:pathLst>
                <a:path h="784830" w="11126298">
                  <a:moveTo>
                    <a:pt x="0" y="0"/>
                  </a:moveTo>
                  <a:lnTo>
                    <a:pt x="11126298" y="0"/>
                  </a:lnTo>
                  <a:lnTo>
                    <a:pt x="11126298" y="784830"/>
                  </a:lnTo>
                  <a:lnTo>
                    <a:pt x="0" y="784830"/>
                  </a:lnTo>
                  <a:close/>
                </a:path>
              </a:pathLst>
            </a:custGeom>
            <a:solidFill>
              <a:srgbClr val="000000">
                <a:alpha val="0"/>
              </a:srgbClr>
            </a:solidFill>
          </p:spPr>
        </p:sp>
        <p:sp>
          <p:nvSpPr>
            <p:cNvPr name="TextBox 35" id="35"/>
            <p:cNvSpPr txBox="true"/>
            <p:nvPr/>
          </p:nvSpPr>
          <p:spPr>
            <a:xfrm>
              <a:off x="0" y="-57150"/>
              <a:ext cx="11126298" cy="841980"/>
            </a:xfrm>
            <a:prstGeom prst="rect">
              <a:avLst/>
            </a:prstGeom>
          </p:spPr>
          <p:txBody>
            <a:bodyPr anchor="t" rtlCol="false" tIns="0" lIns="0" bIns="0" rIns="0"/>
            <a:lstStyle/>
            <a:p>
              <a:pPr algn="l">
                <a:lnSpc>
                  <a:spcPts val="3030"/>
                </a:lnSpc>
              </a:pPr>
              <a:r>
                <a:rPr lang="en-US" sz="2525">
                  <a:solidFill>
                    <a:srgbClr val="2E2B29"/>
                  </a:solidFill>
                  <a:latin typeface="Calibri (MS)"/>
                  <a:ea typeface="Calibri (MS)"/>
                  <a:cs typeface="Calibri (MS)"/>
                  <a:sym typeface="Calibri (MS)"/>
                </a:rPr>
                <a:t>Que</a:t>
              </a:r>
              <a:r>
                <a:rPr lang="en-US" sz="2525">
                  <a:solidFill>
                    <a:srgbClr val="2E2B29"/>
                  </a:solidFill>
                  <a:latin typeface="Calibri (MS)"/>
                  <a:ea typeface="Calibri (MS)"/>
                  <a:cs typeface="Calibri (MS)"/>
                  <a:sym typeface="Calibri (MS)"/>
                </a:rPr>
                <a:t>stions &amp; Answers</a:t>
              </a:r>
            </a:p>
          </p:txBody>
        </p:sp>
      </p:grpSp>
      <p:sp>
        <p:nvSpPr>
          <p:cNvPr name="Freeform 36" id="36"/>
          <p:cNvSpPr/>
          <p:nvPr/>
        </p:nvSpPr>
        <p:spPr>
          <a:xfrm flipH="false" flipV="false" rot="0">
            <a:off x="14751202" y="6514621"/>
            <a:ext cx="2885352" cy="3199483"/>
          </a:xfrm>
          <a:custGeom>
            <a:avLst/>
            <a:gdLst/>
            <a:ahLst/>
            <a:cxnLst/>
            <a:rect r="r" b="b" t="t" l="l"/>
            <a:pathLst>
              <a:path h="3199483" w="2885352">
                <a:moveTo>
                  <a:pt x="0" y="0"/>
                </a:moveTo>
                <a:lnTo>
                  <a:pt x="2885352" y="0"/>
                </a:lnTo>
                <a:lnTo>
                  <a:pt x="2885352" y="3199483"/>
                </a:lnTo>
                <a:lnTo>
                  <a:pt x="0" y="3199483"/>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6991480" y="-867538"/>
            <a:ext cx="4649588" cy="24558365"/>
            <a:chOff x="0" y="0"/>
            <a:chExt cx="6199451" cy="32744486"/>
          </a:xfrm>
        </p:grpSpPr>
        <p:sp>
          <p:nvSpPr>
            <p:cNvPr name="Freeform 3" id="3"/>
            <p:cNvSpPr/>
            <p:nvPr/>
          </p:nvSpPr>
          <p:spPr>
            <a:xfrm flipH="false" flipV="false" rot="0">
              <a:off x="0" y="0"/>
              <a:ext cx="6199401" cy="32744485"/>
            </a:xfrm>
            <a:custGeom>
              <a:avLst/>
              <a:gdLst/>
              <a:ahLst/>
              <a:cxnLst/>
              <a:rect r="r" b="b" t="t" l="l"/>
              <a:pathLst>
                <a:path h="32744485" w="6199401">
                  <a:moveTo>
                    <a:pt x="0" y="0"/>
                  </a:moveTo>
                  <a:lnTo>
                    <a:pt x="6199401" y="0"/>
                  </a:lnTo>
                  <a:lnTo>
                    <a:pt x="6199401" y="32744485"/>
                  </a:lnTo>
                  <a:lnTo>
                    <a:pt x="0" y="32744485"/>
                  </a:lnTo>
                  <a:close/>
                </a:path>
              </a:pathLst>
            </a:custGeom>
            <a:solidFill>
              <a:srgbClr val="FBD355"/>
            </a:solidFill>
          </p:spPr>
        </p:sp>
      </p:grpSp>
      <p:sp>
        <p:nvSpPr>
          <p:cNvPr name="Freeform 4" id="4"/>
          <p:cNvSpPr/>
          <p:nvPr/>
        </p:nvSpPr>
        <p:spPr>
          <a:xfrm flipH="false" flipV="false" rot="0">
            <a:off x="770324"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5" id="5"/>
          <p:cNvGrpSpPr/>
          <p:nvPr/>
        </p:nvGrpSpPr>
        <p:grpSpPr>
          <a:xfrm rot="0">
            <a:off x="971550" y="1798101"/>
            <a:ext cx="10941445" cy="784050"/>
            <a:chOff x="0" y="0"/>
            <a:chExt cx="14588593" cy="1045400"/>
          </a:xfrm>
        </p:grpSpPr>
        <p:sp>
          <p:nvSpPr>
            <p:cNvPr name="Freeform 6" id="6"/>
            <p:cNvSpPr/>
            <p:nvPr/>
          </p:nvSpPr>
          <p:spPr>
            <a:xfrm flipH="false" flipV="false" rot="0">
              <a:off x="0" y="0"/>
              <a:ext cx="14588592" cy="1045400"/>
            </a:xfrm>
            <a:custGeom>
              <a:avLst/>
              <a:gdLst/>
              <a:ahLst/>
              <a:cxnLst/>
              <a:rect r="r" b="b" t="t" l="l"/>
              <a:pathLst>
                <a:path h="1045400" w="14588592">
                  <a:moveTo>
                    <a:pt x="0" y="0"/>
                  </a:moveTo>
                  <a:lnTo>
                    <a:pt x="14588592" y="0"/>
                  </a:lnTo>
                  <a:lnTo>
                    <a:pt x="14588592" y="1045400"/>
                  </a:lnTo>
                  <a:lnTo>
                    <a:pt x="0" y="1045400"/>
                  </a:lnTo>
                  <a:close/>
                </a:path>
              </a:pathLst>
            </a:custGeom>
            <a:solidFill>
              <a:srgbClr val="000000">
                <a:alpha val="0"/>
              </a:srgbClr>
            </a:solidFill>
          </p:spPr>
        </p:sp>
        <p:sp>
          <p:nvSpPr>
            <p:cNvPr name="TextBox 7" id="7"/>
            <p:cNvSpPr txBox="true"/>
            <p:nvPr/>
          </p:nvSpPr>
          <p:spPr>
            <a:xfrm>
              <a:off x="0" y="-85725"/>
              <a:ext cx="14588593" cy="1131125"/>
            </a:xfrm>
            <a:prstGeom prst="rect">
              <a:avLst/>
            </a:prstGeom>
          </p:spPr>
          <p:txBody>
            <a:bodyPr anchor="t" rtlCol="false" tIns="0" lIns="0" bIns="0" rIns="0"/>
            <a:lstStyle/>
            <a:p>
              <a:pPr algn="l">
                <a:lnSpc>
                  <a:spcPts val="4709"/>
                </a:lnSpc>
              </a:pPr>
              <a:r>
                <a:rPr lang="en-US" b="true" sz="3924">
                  <a:solidFill>
                    <a:srgbClr val="2E2B29"/>
                  </a:solidFill>
                  <a:latin typeface="Calibri (MS) Bold"/>
                  <a:ea typeface="Calibri (MS) Bold"/>
                  <a:cs typeface="Calibri (MS) Bold"/>
                  <a:sym typeface="Calibri (MS) Bold"/>
                </a:rPr>
                <a:t>Material - Problematic sentences/situations</a:t>
              </a:r>
            </a:p>
          </p:txBody>
        </p:sp>
      </p:grpSp>
      <p:grpSp>
        <p:nvGrpSpPr>
          <p:cNvPr name="Group 8" id="8"/>
          <p:cNvGrpSpPr/>
          <p:nvPr/>
        </p:nvGrpSpPr>
        <p:grpSpPr>
          <a:xfrm rot="0">
            <a:off x="971550" y="467067"/>
            <a:ext cx="76944" cy="161583"/>
            <a:chOff x="0" y="0"/>
            <a:chExt cx="102592" cy="215444"/>
          </a:xfrm>
        </p:grpSpPr>
        <p:sp>
          <p:nvSpPr>
            <p:cNvPr name="Freeform 9" id="9"/>
            <p:cNvSpPr/>
            <p:nvPr/>
          </p:nvSpPr>
          <p:spPr>
            <a:xfrm flipH="false" flipV="false" rot="0">
              <a:off x="0" y="0"/>
              <a:ext cx="102592" cy="215444"/>
            </a:xfrm>
            <a:custGeom>
              <a:avLst/>
              <a:gdLst/>
              <a:ahLst/>
              <a:cxnLst/>
              <a:rect r="r" b="b" t="t" l="l"/>
              <a:pathLst>
                <a:path h="215444" w="102592">
                  <a:moveTo>
                    <a:pt x="0" y="0"/>
                  </a:moveTo>
                  <a:lnTo>
                    <a:pt x="102592" y="0"/>
                  </a:lnTo>
                  <a:lnTo>
                    <a:pt x="102592" y="215444"/>
                  </a:lnTo>
                  <a:lnTo>
                    <a:pt x="0" y="215444"/>
                  </a:lnTo>
                  <a:close/>
                </a:path>
              </a:pathLst>
            </a:custGeom>
            <a:solidFill>
              <a:srgbClr val="000000">
                <a:alpha val="0"/>
              </a:srgbClr>
            </a:solidFill>
          </p:spPr>
        </p:sp>
        <p:sp>
          <p:nvSpPr>
            <p:cNvPr name="TextBox 10" id="10"/>
            <p:cNvSpPr txBox="true"/>
            <p:nvPr/>
          </p:nvSpPr>
          <p:spPr>
            <a:xfrm>
              <a:off x="0" y="-9525"/>
              <a:ext cx="102592" cy="224969"/>
            </a:xfrm>
            <a:prstGeom prst="rect">
              <a:avLst/>
            </a:prstGeom>
          </p:spPr>
          <p:txBody>
            <a:bodyPr anchor="t" rtlCol="false" tIns="0" lIns="0" bIns="0" rIns="0"/>
            <a:lstStyle/>
            <a:p>
              <a:pPr algn="l">
                <a:lnSpc>
                  <a:spcPts val="1260"/>
                </a:lnSpc>
              </a:pPr>
              <a:r>
                <a:rPr lang="en-US" b="true" sz="1050">
                  <a:solidFill>
                    <a:srgbClr val="2E2B29"/>
                  </a:solidFill>
                  <a:latin typeface="Roboto Bold"/>
                  <a:ea typeface="Roboto Bold"/>
                  <a:cs typeface="Roboto Bold"/>
                  <a:sym typeface="Roboto Bold"/>
                </a:rPr>
                <a:t>7</a:t>
              </a:r>
            </a:p>
          </p:txBody>
        </p:sp>
      </p:grpSp>
      <p:sp>
        <p:nvSpPr>
          <p:cNvPr name="Freeform 11" id="11"/>
          <p:cNvSpPr/>
          <p:nvPr/>
        </p:nvSpPr>
        <p:spPr>
          <a:xfrm flipH="false" flipV="false" rot="0">
            <a:off x="311292" y="0"/>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grpSp>
        <p:nvGrpSpPr>
          <p:cNvPr name="Group 12" id="12"/>
          <p:cNvGrpSpPr/>
          <p:nvPr/>
        </p:nvGrpSpPr>
        <p:grpSpPr>
          <a:xfrm rot="0">
            <a:off x="1256360" y="2582151"/>
            <a:ext cx="12139931" cy="6220482"/>
            <a:chOff x="0" y="0"/>
            <a:chExt cx="16186575" cy="8293977"/>
          </a:xfrm>
        </p:grpSpPr>
        <p:sp>
          <p:nvSpPr>
            <p:cNvPr name="Freeform 13" id="13"/>
            <p:cNvSpPr/>
            <p:nvPr/>
          </p:nvSpPr>
          <p:spPr>
            <a:xfrm flipH="false" flipV="false" rot="0">
              <a:off x="0" y="0"/>
              <a:ext cx="16186575" cy="8293977"/>
            </a:xfrm>
            <a:custGeom>
              <a:avLst/>
              <a:gdLst/>
              <a:ahLst/>
              <a:cxnLst/>
              <a:rect r="r" b="b" t="t" l="l"/>
              <a:pathLst>
                <a:path h="8293977" w="16186575">
                  <a:moveTo>
                    <a:pt x="0" y="0"/>
                  </a:moveTo>
                  <a:lnTo>
                    <a:pt x="16186575" y="0"/>
                  </a:lnTo>
                  <a:lnTo>
                    <a:pt x="16186575" y="8293977"/>
                  </a:lnTo>
                  <a:lnTo>
                    <a:pt x="0" y="8293977"/>
                  </a:lnTo>
                  <a:close/>
                </a:path>
              </a:pathLst>
            </a:custGeom>
            <a:solidFill>
              <a:srgbClr val="000000">
                <a:alpha val="0"/>
              </a:srgbClr>
            </a:solidFill>
          </p:spPr>
        </p:sp>
        <p:sp>
          <p:nvSpPr>
            <p:cNvPr name="TextBox 14" id="14"/>
            <p:cNvSpPr txBox="true"/>
            <p:nvPr/>
          </p:nvSpPr>
          <p:spPr>
            <a:xfrm>
              <a:off x="0" y="-57150"/>
              <a:ext cx="16186575" cy="8351127"/>
            </a:xfrm>
            <a:prstGeom prst="rect">
              <a:avLst/>
            </a:prstGeom>
          </p:spPr>
          <p:txBody>
            <a:bodyPr anchor="t" rtlCol="false" tIns="0" lIns="0" bIns="0" rIns="0"/>
            <a:lstStyle/>
            <a:p>
              <a:pPr algn="l" marL="545155" indent="-272577" lvl="1">
                <a:lnSpc>
                  <a:spcPts val="3030"/>
                </a:lnSpc>
                <a:buFont typeface="Arial"/>
                <a:buChar char="•"/>
              </a:pPr>
              <a:r>
                <a:rPr lang="en-US" sz="2525">
                  <a:solidFill>
                    <a:srgbClr val="2E2B29"/>
                  </a:solidFill>
                  <a:latin typeface="Calibri (MS)"/>
                  <a:ea typeface="Calibri (MS)"/>
                  <a:cs typeface="Calibri (MS)"/>
                  <a:sym typeface="Calibri (MS)"/>
                </a:rPr>
                <a:t>‘Hurry up, you should know how this goes!’</a:t>
              </a:r>
            </a:p>
            <a:p>
              <a:pPr algn="l" marL="545155" indent="-272577" lvl="1">
                <a:lnSpc>
                  <a:spcPts val="3030"/>
                </a:lnSpc>
                <a:buFont typeface="Arial"/>
                <a:buChar char="•"/>
              </a:pPr>
              <a:r>
                <a:rPr lang="en-US" sz="2525">
                  <a:solidFill>
                    <a:srgbClr val="2E2B29"/>
                  </a:solidFill>
                  <a:latin typeface="Calibri (MS)"/>
                  <a:ea typeface="Calibri (MS)"/>
                  <a:cs typeface="Calibri (MS)"/>
                  <a:sym typeface="Calibri (MS)"/>
                </a:rPr>
                <a:t>‘Don't you understand what I just told you?</a:t>
              </a:r>
            </a:p>
            <a:p>
              <a:pPr algn="l" marL="545155" indent="-272577" lvl="1">
                <a:lnSpc>
                  <a:spcPts val="3030"/>
                </a:lnSpc>
                <a:buFont typeface="Arial"/>
                <a:buChar char="•"/>
              </a:pPr>
              <a:r>
                <a:rPr lang="en-US" sz="2525">
                  <a:solidFill>
                    <a:srgbClr val="2E2B29"/>
                  </a:solidFill>
                  <a:latin typeface="Calibri (MS)"/>
                  <a:ea typeface="Calibri (MS)"/>
                  <a:cs typeface="Calibri (MS)"/>
                  <a:sym typeface="Calibri (MS)"/>
                </a:rPr>
                <a:t>Do it like everyone else, it's easy.’</a:t>
              </a:r>
            </a:p>
            <a:p>
              <a:pPr algn="l" marL="545155" indent="-272577" lvl="1">
                <a:lnSpc>
                  <a:spcPts val="3030"/>
                </a:lnSpc>
                <a:buFont typeface="Arial"/>
                <a:buChar char="•"/>
              </a:pPr>
              <a:r>
                <a:rPr lang="en-US" sz="2525">
                  <a:solidFill>
                    <a:srgbClr val="2E2B29"/>
                  </a:solidFill>
                  <a:latin typeface="Calibri (MS)"/>
                  <a:ea typeface="Calibri (MS)"/>
                  <a:cs typeface="Calibri (MS)"/>
                  <a:sym typeface="Calibri (MS)"/>
                </a:rPr>
                <a:t>‘Doesn't that seem obvious to you?’</a:t>
              </a:r>
            </a:p>
            <a:p>
              <a:pPr algn="l" marL="545155" indent="-272577" lvl="1">
                <a:lnSpc>
                  <a:spcPts val="3030"/>
                </a:lnSpc>
                <a:buFont typeface="Arial"/>
                <a:buChar char="•"/>
              </a:pPr>
              <a:r>
                <a:rPr lang="en-US" sz="2525">
                  <a:solidFill>
                    <a:srgbClr val="2E2B29"/>
                  </a:solidFill>
                  <a:latin typeface="Calibri (MS)"/>
                  <a:ea typeface="Calibri (MS)"/>
                  <a:cs typeface="Calibri (MS)"/>
                  <a:sym typeface="Calibri (MS)"/>
                </a:rPr>
                <a:t>‘Focus now!’</a:t>
              </a:r>
            </a:p>
            <a:p>
              <a:pPr algn="l" marL="545155" indent="-272577" lvl="1">
                <a:lnSpc>
                  <a:spcPts val="3030"/>
                </a:lnSpc>
                <a:buFont typeface="Arial"/>
                <a:buChar char="•"/>
              </a:pPr>
              <a:r>
                <a:rPr lang="en-US" sz="2525">
                  <a:solidFill>
                    <a:srgbClr val="2E2B29"/>
                  </a:solidFill>
                  <a:latin typeface="Calibri (MS)"/>
                  <a:ea typeface="Calibri (MS)"/>
                  <a:cs typeface="Calibri (MS)"/>
                  <a:sym typeface="Calibri (MS)"/>
                </a:rPr>
                <a:t>‘You're always interrupting.’ </a:t>
              </a:r>
            </a:p>
            <a:p>
              <a:pPr algn="l" marL="545155" indent="-272577" lvl="1">
                <a:lnSpc>
                  <a:spcPts val="3030"/>
                </a:lnSpc>
                <a:buFont typeface="Arial"/>
                <a:buChar char="•"/>
              </a:pPr>
              <a:r>
                <a:rPr lang="en-US" sz="2525">
                  <a:solidFill>
                    <a:srgbClr val="2E2B29"/>
                  </a:solidFill>
                  <a:latin typeface="Calibri (MS)"/>
                  <a:ea typeface="Calibri (MS)"/>
                  <a:cs typeface="Calibri (MS)"/>
                  <a:sym typeface="Calibri (MS)"/>
                </a:rPr>
                <a:t>‘Aren't you paying attention again?’</a:t>
              </a:r>
            </a:p>
            <a:p>
              <a:pPr algn="l" marL="545155" indent="-272577" lvl="1">
                <a:lnSpc>
                  <a:spcPts val="3030"/>
                </a:lnSpc>
                <a:buFont typeface="Arial"/>
                <a:buChar char="•"/>
              </a:pPr>
              <a:r>
                <a:rPr lang="en-US" sz="2525">
                  <a:solidFill>
                    <a:srgbClr val="2E2B29"/>
                  </a:solidFill>
                  <a:latin typeface="Calibri (MS)"/>
                  <a:ea typeface="Calibri (MS)"/>
                  <a:cs typeface="Calibri (MS)"/>
                  <a:sym typeface="Calibri (MS)"/>
                </a:rPr>
                <a:t>‘Just do it, it's not that hard.’ </a:t>
              </a:r>
            </a:p>
            <a:p>
              <a:pPr algn="l" marL="545155" indent="-272577" lvl="1">
                <a:lnSpc>
                  <a:spcPts val="3030"/>
                </a:lnSpc>
                <a:buFont typeface="Arial"/>
                <a:buChar char="•"/>
              </a:pPr>
              <a:r>
                <a:rPr lang="en-US" sz="2525">
                  <a:solidFill>
                    <a:srgbClr val="2E2B29"/>
                  </a:solidFill>
                  <a:latin typeface="Calibri (MS)"/>
                  <a:ea typeface="Calibri (MS)"/>
                  <a:cs typeface="Calibri (MS)"/>
                  <a:sym typeface="Calibri (MS)"/>
                </a:rPr>
                <a:t>‘Why are you acting weird?’</a:t>
              </a:r>
            </a:p>
            <a:p>
              <a:pPr algn="l" marL="545155" indent="-272577" lvl="1">
                <a:lnSpc>
                  <a:spcPts val="3030"/>
                </a:lnSpc>
                <a:buFont typeface="Arial"/>
                <a:buChar char="•"/>
              </a:pPr>
              <a:r>
                <a:rPr lang="en-US" sz="2525">
                  <a:solidFill>
                    <a:srgbClr val="2E2B29"/>
                  </a:solidFill>
                  <a:latin typeface="Calibri (MS)"/>
                  <a:ea typeface="Calibri (MS)"/>
                  <a:cs typeface="Calibri (MS)"/>
                  <a:sym typeface="Calibri (MS)"/>
                </a:rPr>
                <a:t>‘I explained that already, pay attention.’</a:t>
              </a:r>
            </a:p>
            <a:p>
              <a:pPr algn="l" marL="545155" indent="-272577" lvl="1">
                <a:lnSpc>
                  <a:spcPts val="3030"/>
                </a:lnSpc>
                <a:buFont typeface="Arial"/>
                <a:buChar char="•"/>
              </a:pPr>
              <a:r>
                <a:rPr lang="en-US" sz="2525">
                  <a:solidFill>
                    <a:srgbClr val="2E2B29"/>
                  </a:solidFill>
                  <a:latin typeface="Calibri (MS)"/>
                  <a:ea typeface="Calibri (MS)"/>
                  <a:cs typeface="Calibri (MS)"/>
                  <a:sym typeface="Calibri (MS)"/>
                </a:rPr>
                <a:t>‘Don't move around so much, you're disturbing the others.’ </a:t>
              </a:r>
            </a:p>
            <a:p>
              <a:pPr algn="l" marL="545155" indent="-272577" lvl="1">
                <a:lnSpc>
                  <a:spcPts val="3030"/>
                </a:lnSpc>
                <a:buFont typeface="Arial"/>
                <a:buChar char="•"/>
              </a:pPr>
              <a:r>
                <a:rPr lang="en-US" sz="2525">
                  <a:solidFill>
                    <a:srgbClr val="2E2B29"/>
                  </a:solidFill>
                  <a:latin typeface="Calibri (MS)"/>
                  <a:ea typeface="Calibri (MS)"/>
                  <a:cs typeface="Calibri (MS)"/>
                  <a:sym typeface="Calibri (MS)"/>
                </a:rPr>
                <a:t>‘Hurry up or we'll leave without you.’</a:t>
              </a:r>
            </a:p>
            <a:p>
              <a:pPr algn="l" marL="545155" indent="-272577" lvl="1">
                <a:lnSpc>
                  <a:spcPts val="3030"/>
                </a:lnSpc>
                <a:buFont typeface="Arial"/>
                <a:buChar char="•"/>
              </a:pPr>
              <a:r>
                <a:rPr lang="en-US" sz="2525">
                  <a:solidFill>
                    <a:srgbClr val="2E2B29"/>
                  </a:solidFill>
                  <a:latin typeface="Calibri (MS)"/>
                  <a:ea typeface="Calibri (MS)"/>
                  <a:cs typeface="Calibri (MS)"/>
                  <a:sym typeface="Calibri (MS)"/>
                </a:rPr>
                <a:t>‘Stop being so dramatic.’ </a:t>
              </a:r>
            </a:p>
            <a:p>
              <a:pPr algn="l" marL="545155" indent="-272577" lvl="1">
                <a:lnSpc>
                  <a:spcPts val="3030"/>
                </a:lnSpc>
                <a:buFont typeface="Arial"/>
                <a:buChar char="•"/>
              </a:pPr>
              <a:r>
                <a:rPr lang="en-US" sz="2525">
                  <a:solidFill>
                    <a:srgbClr val="2E2B29"/>
                  </a:solidFill>
                  <a:latin typeface="Calibri (MS)"/>
                  <a:ea typeface="Calibri (MS)"/>
                  <a:cs typeface="Calibri (MS)"/>
                  <a:sym typeface="Calibri (MS)"/>
                </a:rPr>
                <a:t>‘Why is it so hard for you to make friends?’</a:t>
              </a:r>
            </a:p>
            <a:p>
              <a:pPr algn="l" marL="545155" indent="-272577" lvl="1">
                <a:lnSpc>
                  <a:spcPts val="3030"/>
                </a:lnSpc>
                <a:buFont typeface="Arial"/>
                <a:buChar char="•"/>
              </a:pPr>
              <a:r>
                <a:rPr lang="en-US" sz="2525">
                  <a:solidFill>
                    <a:srgbClr val="2E2B29"/>
                  </a:solidFill>
                  <a:latin typeface="Calibri (MS)"/>
                  <a:ea typeface="Calibri (MS)"/>
                  <a:cs typeface="Calibri (MS)"/>
                  <a:sym typeface="Calibri (MS)"/>
                </a:rPr>
                <a:t>‘You have to behave like the others.’</a:t>
              </a:r>
            </a:p>
            <a:p>
              <a:pPr algn="l" marL="545155" indent="-272577" lvl="1">
                <a:lnSpc>
                  <a:spcPts val="3030"/>
                </a:lnSpc>
                <a:buFont typeface="Arial"/>
                <a:buChar char="•"/>
              </a:pPr>
              <a:r>
                <a:rPr lang="en-US" sz="2525">
                  <a:solidFill>
                    <a:srgbClr val="2E2B29"/>
                  </a:solidFill>
                  <a:latin typeface="Calibri (MS)"/>
                  <a:ea typeface="Calibri (MS)"/>
                  <a:cs typeface="Calibri (MS)"/>
                  <a:sym typeface="Calibri (MS)"/>
                </a:rPr>
                <a:t>‘I don't understand why you don't like this place.’</a:t>
              </a:r>
            </a:p>
          </p:txBody>
        </p:sp>
      </p:gr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971550" y="467067"/>
            <a:ext cx="76944" cy="161583"/>
            <a:chOff x="0" y="0"/>
            <a:chExt cx="102592" cy="215444"/>
          </a:xfrm>
        </p:grpSpPr>
        <p:sp>
          <p:nvSpPr>
            <p:cNvPr name="Freeform 4" id="4"/>
            <p:cNvSpPr/>
            <p:nvPr/>
          </p:nvSpPr>
          <p:spPr>
            <a:xfrm flipH="false" flipV="false" rot="0">
              <a:off x="0" y="0"/>
              <a:ext cx="102592" cy="215444"/>
            </a:xfrm>
            <a:custGeom>
              <a:avLst/>
              <a:gdLst/>
              <a:ahLst/>
              <a:cxnLst/>
              <a:rect r="r" b="b" t="t" l="l"/>
              <a:pathLst>
                <a:path h="215444" w="102592">
                  <a:moveTo>
                    <a:pt x="0" y="0"/>
                  </a:moveTo>
                  <a:lnTo>
                    <a:pt x="102592" y="0"/>
                  </a:lnTo>
                  <a:lnTo>
                    <a:pt x="102592" y="215444"/>
                  </a:lnTo>
                  <a:lnTo>
                    <a:pt x="0" y="215444"/>
                  </a:lnTo>
                  <a:close/>
                </a:path>
              </a:pathLst>
            </a:custGeom>
            <a:solidFill>
              <a:srgbClr val="000000">
                <a:alpha val="0"/>
              </a:srgbClr>
            </a:solidFill>
          </p:spPr>
        </p:sp>
        <p:sp>
          <p:nvSpPr>
            <p:cNvPr name="TextBox 5" id="5"/>
            <p:cNvSpPr txBox="true"/>
            <p:nvPr/>
          </p:nvSpPr>
          <p:spPr>
            <a:xfrm>
              <a:off x="0" y="-9525"/>
              <a:ext cx="102592" cy="224969"/>
            </a:xfrm>
            <a:prstGeom prst="rect">
              <a:avLst/>
            </a:prstGeom>
          </p:spPr>
          <p:txBody>
            <a:bodyPr anchor="t" rtlCol="false" tIns="0" lIns="0" bIns="0" rIns="0"/>
            <a:lstStyle/>
            <a:p>
              <a:pPr algn="l">
                <a:lnSpc>
                  <a:spcPts val="1260"/>
                </a:lnSpc>
              </a:pPr>
              <a:r>
                <a:rPr lang="en-US" b="true" sz="1050">
                  <a:solidFill>
                    <a:srgbClr val="282121"/>
                  </a:solidFill>
                  <a:latin typeface="Roboto Bold"/>
                  <a:ea typeface="Roboto Bold"/>
                  <a:cs typeface="Roboto Bold"/>
                  <a:sym typeface="Roboto Bold"/>
                </a:rPr>
                <a:t>7</a:t>
              </a:r>
            </a:p>
          </p:txBody>
        </p:sp>
      </p:grpSp>
      <p:sp>
        <p:nvSpPr>
          <p:cNvPr name="Freeform 6" id="6"/>
          <p:cNvSpPr/>
          <p:nvPr/>
        </p:nvSpPr>
        <p:spPr>
          <a:xfrm flipH="false" flipV="false" rot="0">
            <a:off x="15541097" y="8008291"/>
            <a:ext cx="2157117" cy="2157117"/>
          </a:xfrm>
          <a:custGeom>
            <a:avLst/>
            <a:gdLst/>
            <a:ahLst/>
            <a:cxnLst/>
            <a:rect r="r" b="b" t="t" l="l"/>
            <a:pathLst>
              <a:path h="2157117" w="2157117">
                <a:moveTo>
                  <a:pt x="0" y="0"/>
                </a:moveTo>
                <a:lnTo>
                  <a:pt x="2157117" y="0"/>
                </a:lnTo>
                <a:lnTo>
                  <a:pt x="2157117" y="2157118"/>
                </a:lnTo>
                <a:lnTo>
                  <a:pt x="0" y="2157118"/>
                </a:lnTo>
                <a:lnTo>
                  <a:pt x="0" y="0"/>
                </a:lnTo>
                <a:close/>
              </a:path>
            </a:pathLst>
          </a:custGeom>
          <a:blipFill>
            <a:blip r:embed="rId4"/>
            <a:stretch>
              <a:fillRect l="0" t="0" r="0" b="0"/>
            </a:stretch>
          </a:blipFill>
        </p:spPr>
      </p:sp>
      <p:sp>
        <p:nvSpPr>
          <p:cNvPr name="Freeform 7" id="7"/>
          <p:cNvSpPr/>
          <p:nvPr/>
        </p:nvSpPr>
        <p:spPr>
          <a:xfrm flipH="false" flipV="false" rot="0">
            <a:off x="-26852931" y="-10918608"/>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Freeform 8" id="8"/>
          <p:cNvSpPr/>
          <p:nvPr/>
        </p:nvSpPr>
        <p:spPr>
          <a:xfrm flipH="false" flipV="false" rot="0">
            <a:off x="4786589" y="3377610"/>
            <a:ext cx="8174066" cy="5445971"/>
          </a:xfrm>
          <a:custGeom>
            <a:avLst/>
            <a:gdLst/>
            <a:ahLst/>
            <a:cxnLst/>
            <a:rect r="r" b="b" t="t" l="l"/>
            <a:pathLst>
              <a:path h="5445971" w="8174066">
                <a:moveTo>
                  <a:pt x="0" y="0"/>
                </a:moveTo>
                <a:lnTo>
                  <a:pt x="8174066" y="0"/>
                </a:lnTo>
                <a:lnTo>
                  <a:pt x="8174066" y="5445971"/>
                </a:lnTo>
                <a:lnTo>
                  <a:pt x="0" y="5445971"/>
                </a:lnTo>
                <a:lnTo>
                  <a:pt x="0" y="0"/>
                </a:lnTo>
                <a:close/>
              </a:path>
            </a:pathLst>
          </a:custGeom>
          <a:blipFill>
            <a:blip r:embed="rId7"/>
            <a:stretch>
              <a:fillRect l="0" t="0" r="0" b="0"/>
            </a:stretch>
          </a:blipFill>
        </p:spPr>
      </p:sp>
      <p:sp>
        <p:nvSpPr>
          <p:cNvPr name="TextBox 9" id="9"/>
          <p:cNvSpPr txBox="true"/>
          <p:nvPr/>
        </p:nvSpPr>
        <p:spPr>
          <a:xfrm rot="0">
            <a:off x="2412401" y="371817"/>
            <a:ext cx="12638238" cy="3342420"/>
          </a:xfrm>
          <a:prstGeom prst="rect">
            <a:avLst/>
          </a:prstGeom>
        </p:spPr>
        <p:txBody>
          <a:bodyPr anchor="t" rtlCol="false" tIns="0" lIns="0" bIns="0" rIns="0">
            <a:spAutoFit/>
          </a:bodyPr>
          <a:lstStyle/>
          <a:p>
            <a:pPr algn="ctr" marL="0" indent="0" lvl="0">
              <a:lnSpc>
                <a:spcPts val="6323"/>
              </a:lnSpc>
            </a:pPr>
            <a:r>
              <a:rPr lang="en-US" sz="5498">
                <a:solidFill>
                  <a:srgbClr val="282121"/>
                </a:solidFill>
                <a:latin typeface="Calibri (MS)"/>
                <a:ea typeface="Calibri (MS)"/>
                <a:cs typeface="Calibri (MS)"/>
                <a:sym typeface="Calibri (MS)"/>
              </a:rPr>
              <a:t>Quiz</a:t>
            </a:r>
            <a:r>
              <a:rPr lang="en-US" sz="5498" strike="noStrike" u="none">
                <a:solidFill>
                  <a:srgbClr val="282121"/>
                </a:solidFill>
                <a:latin typeface="Calibri (MS)"/>
                <a:ea typeface="Calibri (MS)"/>
                <a:cs typeface="Calibri (MS)"/>
                <a:sym typeface="Calibri (MS)"/>
              </a:rPr>
              <a:t>- Test your knowledge and reflect on what you've learned in this module with this short quiz. </a:t>
            </a:r>
          </a:p>
          <a:p>
            <a:pPr algn="ctr" marL="0" indent="0" lvl="0">
              <a:lnSpc>
                <a:spcPts val="6323"/>
              </a:lnSpc>
            </a:pP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971550" y="467067"/>
            <a:ext cx="76944" cy="161583"/>
            <a:chOff x="0" y="0"/>
            <a:chExt cx="102592" cy="215444"/>
          </a:xfrm>
        </p:grpSpPr>
        <p:sp>
          <p:nvSpPr>
            <p:cNvPr name="Freeform 4" id="4"/>
            <p:cNvSpPr/>
            <p:nvPr/>
          </p:nvSpPr>
          <p:spPr>
            <a:xfrm flipH="false" flipV="false" rot="0">
              <a:off x="0" y="0"/>
              <a:ext cx="102592" cy="215444"/>
            </a:xfrm>
            <a:custGeom>
              <a:avLst/>
              <a:gdLst/>
              <a:ahLst/>
              <a:cxnLst/>
              <a:rect r="r" b="b" t="t" l="l"/>
              <a:pathLst>
                <a:path h="215444" w="102592">
                  <a:moveTo>
                    <a:pt x="0" y="0"/>
                  </a:moveTo>
                  <a:lnTo>
                    <a:pt x="102592" y="0"/>
                  </a:lnTo>
                  <a:lnTo>
                    <a:pt x="102592" y="215444"/>
                  </a:lnTo>
                  <a:lnTo>
                    <a:pt x="0" y="215444"/>
                  </a:lnTo>
                  <a:close/>
                </a:path>
              </a:pathLst>
            </a:custGeom>
            <a:solidFill>
              <a:srgbClr val="000000">
                <a:alpha val="0"/>
              </a:srgbClr>
            </a:solidFill>
          </p:spPr>
        </p:sp>
        <p:sp>
          <p:nvSpPr>
            <p:cNvPr name="TextBox 5" id="5"/>
            <p:cNvSpPr txBox="true"/>
            <p:nvPr/>
          </p:nvSpPr>
          <p:spPr>
            <a:xfrm>
              <a:off x="0" y="-9525"/>
              <a:ext cx="102592" cy="224969"/>
            </a:xfrm>
            <a:prstGeom prst="rect">
              <a:avLst/>
            </a:prstGeom>
          </p:spPr>
          <p:txBody>
            <a:bodyPr anchor="t" rtlCol="false" tIns="0" lIns="0" bIns="0" rIns="0"/>
            <a:lstStyle/>
            <a:p>
              <a:pPr algn="l">
                <a:lnSpc>
                  <a:spcPts val="1260"/>
                </a:lnSpc>
              </a:pPr>
              <a:r>
                <a:rPr lang="en-US" b="true" sz="1050">
                  <a:solidFill>
                    <a:srgbClr val="282121"/>
                  </a:solidFill>
                  <a:latin typeface="Roboto Bold"/>
                  <a:ea typeface="Roboto Bold"/>
                  <a:cs typeface="Roboto Bold"/>
                  <a:sym typeface="Roboto Bold"/>
                </a:rPr>
                <a:t>7</a:t>
              </a:r>
            </a:p>
          </p:txBody>
        </p:sp>
      </p:grpSp>
      <p:sp>
        <p:nvSpPr>
          <p:cNvPr name="Freeform 6" id="6"/>
          <p:cNvSpPr/>
          <p:nvPr/>
        </p:nvSpPr>
        <p:spPr>
          <a:xfrm flipH="false" flipV="false" rot="0">
            <a:off x="15541097" y="8008291"/>
            <a:ext cx="2157117" cy="2157117"/>
          </a:xfrm>
          <a:custGeom>
            <a:avLst/>
            <a:gdLst/>
            <a:ahLst/>
            <a:cxnLst/>
            <a:rect r="r" b="b" t="t" l="l"/>
            <a:pathLst>
              <a:path h="2157117" w="2157117">
                <a:moveTo>
                  <a:pt x="0" y="0"/>
                </a:moveTo>
                <a:lnTo>
                  <a:pt x="2157117" y="0"/>
                </a:lnTo>
                <a:lnTo>
                  <a:pt x="2157117" y="2157118"/>
                </a:lnTo>
                <a:lnTo>
                  <a:pt x="0" y="2157118"/>
                </a:lnTo>
                <a:lnTo>
                  <a:pt x="0" y="0"/>
                </a:lnTo>
                <a:close/>
              </a:path>
            </a:pathLst>
          </a:custGeom>
          <a:blipFill>
            <a:blip r:embed="rId4"/>
            <a:stretch>
              <a:fillRect l="0" t="0" r="0" b="0"/>
            </a:stretch>
          </a:blipFill>
        </p:spPr>
      </p:sp>
      <p:sp>
        <p:nvSpPr>
          <p:cNvPr name="Freeform 7" id="7"/>
          <p:cNvSpPr/>
          <p:nvPr/>
        </p:nvSpPr>
        <p:spPr>
          <a:xfrm flipH="false" flipV="false" rot="0">
            <a:off x="-26911714" y="-10756683"/>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TextBox 8" id="8"/>
          <p:cNvSpPr txBox="true"/>
          <p:nvPr/>
        </p:nvSpPr>
        <p:spPr>
          <a:xfrm rot="0">
            <a:off x="1871967" y="533400"/>
            <a:ext cx="15002726" cy="2762250"/>
          </a:xfrm>
          <a:prstGeom prst="rect">
            <a:avLst/>
          </a:prstGeom>
        </p:spPr>
        <p:txBody>
          <a:bodyPr anchor="t" rtlCol="false" tIns="0" lIns="0" bIns="0" rIns="0">
            <a:spAutoFit/>
          </a:bodyPr>
          <a:lstStyle/>
          <a:p>
            <a:pPr algn="ctr" marL="0" indent="0" lvl="0">
              <a:lnSpc>
                <a:spcPts val="6900"/>
              </a:lnSpc>
            </a:pPr>
            <a:r>
              <a:rPr lang="en-US" sz="6000">
                <a:solidFill>
                  <a:srgbClr val="282121"/>
                </a:solidFill>
                <a:latin typeface="Calibri (MS)"/>
                <a:ea typeface="Calibri (MS)"/>
                <a:cs typeface="Calibri (MS)"/>
                <a:sym typeface="Calibri (MS)"/>
              </a:rPr>
              <a:t>Quiz</a:t>
            </a:r>
            <a:r>
              <a:rPr lang="en-US" sz="6000" strike="noStrike" u="none">
                <a:solidFill>
                  <a:srgbClr val="282121"/>
                </a:solidFill>
                <a:latin typeface="Calibri (MS)"/>
                <a:ea typeface="Calibri (MS)"/>
                <a:cs typeface="Calibri (MS)"/>
                <a:sym typeface="Calibri (MS)"/>
              </a:rPr>
              <a:t>- What barrier might a young person with ADHD experience at a political meeting?</a:t>
            </a:r>
          </a:p>
          <a:p>
            <a:pPr algn="ctr" marL="0" indent="0" lvl="0">
              <a:lnSpc>
                <a:spcPts val="6900"/>
              </a:lnSpc>
            </a:pPr>
          </a:p>
        </p:txBody>
      </p:sp>
      <p:sp>
        <p:nvSpPr>
          <p:cNvPr name="Freeform 9" id="9"/>
          <p:cNvSpPr/>
          <p:nvPr/>
        </p:nvSpPr>
        <p:spPr>
          <a:xfrm flipH="false" flipV="false" rot="0">
            <a:off x="2758404"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0">
            <a:off x="2758404" y="6472957"/>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1" id="11"/>
          <p:cNvSpPr/>
          <p:nvPr/>
        </p:nvSpPr>
        <p:spPr>
          <a:xfrm flipH="false" flipV="false" rot="0">
            <a:off x="9373329" y="4715886"/>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9373329" y="6486584"/>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10399291" y="4926348"/>
            <a:ext cx="4104343" cy="1001764"/>
          </a:xfrm>
          <a:prstGeom prst="rect">
            <a:avLst/>
          </a:prstGeom>
        </p:spPr>
        <p:txBody>
          <a:bodyPr anchor="t" rtlCol="false" tIns="0" lIns="0" bIns="0" rIns="0">
            <a:spAutoFit/>
          </a:bodyPr>
          <a:lstStyle/>
          <a:p>
            <a:pPr algn="ctr" marL="0" indent="0" lvl="0">
              <a:lnSpc>
                <a:spcPts val="3746"/>
              </a:lnSpc>
            </a:pPr>
            <a:r>
              <a:rPr lang="en-US" sz="3258">
                <a:solidFill>
                  <a:srgbClr val="282121"/>
                </a:solidFill>
                <a:latin typeface="Calibri (MS)"/>
                <a:ea typeface="Calibri (MS)"/>
                <a:cs typeface="Calibri (MS)"/>
                <a:sym typeface="Calibri (MS)"/>
              </a:rPr>
              <a:t>B. Slow and unhurried pace of meeting</a:t>
            </a:r>
          </a:p>
        </p:txBody>
      </p:sp>
      <p:sp>
        <p:nvSpPr>
          <p:cNvPr name="TextBox 14" id="14"/>
          <p:cNvSpPr txBox="true"/>
          <p:nvPr/>
        </p:nvSpPr>
        <p:spPr>
          <a:xfrm rot="0">
            <a:off x="10399291" y="6690233"/>
            <a:ext cx="4104343" cy="1001712"/>
          </a:xfrm>
          <a:prstGeom prst="rect">
            <a:avLst/>
          </a:prstGeom>
        </p:spPr>
        <p:txBody>
          <a:bodyPr anchor="t" rtlCol="false" tIns="0" lIns="0" bIns="0" rIns="0">
            <a:spAutoFit/>
          </a:bodyPr>
          <a:lstStyle/>
          <a:p>
            <a:pPr algn="ctr" marL="0" indent="0" lvl="0">
              <a:lnSpc>
                <a:spcPts val="3737"/>
              </a:lnSpc>
            </a:pPr>
            <a:r>
              <a:rPr lang="en-US" sz="3249">
                <a:solidFill>
                  <a:srgbClr val="282121"/>
                </a:solidFill>
                <a:latin typeface="Calibri (MS)"/>
                <a:ea typeface="Calibri (MS)"/>
                <a:cs typeface="Calibri (MS)"/>
                <a:sym typeface="Calibri (MS)"/>
              </a:rPr>
              <a:t>D. Too much structured participation</a:t>
            </a:r>
          </a:p>
        </p:txBody>
      </p:sp>
      <p:sp>
        <p:nvSpPr>
          <p:cNvPr name="TextBox 15" id="15"/>
          <p:cNvSpPr txBox="true"/>
          <p:nvPr/>
        </p:nvSpPr>
        <p:spPr>
          <a:xfrm rot="0">
            <a:off x="2658572" y="6649393"/>
            <a:ext cx="5862123" cy="1001712"/>
          </a:xfrm>
          <a:prstGeom prst="rect">
            <a:avLst/>
          </a:prstGeom>
        </p:spPr>
        <p:txBody>
          <a:bodyPr anchor="t" rtlCol="false" tIns="0" lIns="0" bIns="0" rIns="0">
            <a:spAutoFit/>
          </a:bodyPr>
          <a:lstStyle/>
          <a:p>
            <a:pPr algn="ctr" marL="0" indent="0" lvl="0">
              <a:lnSpc>
                <a:spcPts val="3737"/>
              </a:lnSpc>
            </a:pPr>
            <a:r>
              <a:rPr lang="en-US" sz="3249">
                <a:solidFill>
                  <a:srgbClr val="282121"/>
                </a:solidFill>
                <a:latin typeface="Calibri (MS)"/>
                <a:ea typeface="Calibri (MS)"/>
                <a:cs typeface="Calibri (MS)"/>
                <a:sym typeface="Calibri (MS)"/>
              </a:rPr>
              <a:t>C. Difficulty in maintaining sustained attention</a:t>
            </a:r>
          </a:p>
        </p:txBody>
      </p:sp>
      <p:sp>
        <p:nvSpPr>
          <p:cNvPr name="TextBox 16" id="16"/>
          <p:cNvSpPr txBox="true"/>
          <p:nvPr/>
        </p:nvSpPr>
        <p:spPr>
          <a:xfrm rot="0">
            <a:off x="2658572" y="4874553"/>
            <a:ext cx="6485428" cy="733429"/>
          </a:xfrm>
          <a:prstGeom prst="rect">
            <a:avLst/>
          </a:prstGeom>
        </p:spPr>
        <p:txBody>
          <a:bodyPr anchor="t" rtlCol="false" tIns="0" lIns="0" bIns="0" rIns="0">
            <a:spAutoFit/>
          </a:bodyPr>
          <a:lstStyle/>
          <a:p>
            <a:pPr algn="ctr">
              <a:lnSpc>
                <a:spcPts val="5849"/>
              </a:lnSpc>
              <a:spcBef>
                <a:spcPct val="0"/>
              </a:spcBef>
            </a:pPr>
            <a:r>
              <a:rPr lang="en-US" sz="3249">
                <a:solidFill>
                  <a:srgbClr val="282121"/>
                </a:solidFill>
                <a:latin typeface="Calibri (MS)"/>
                <a:ea typeface="Calibri (MS)"/>
                <a:cs typeface="Calibri (MS)"/>
                <a:sym typeface="Calibri (MS)"/>
              </a:rPr>
              <a:t>A. Too much clarity of information</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971550" y="467067"/>
            <a:ext cx="76944" cy="161583"/>
            <a:chOff x="0" y="0"/>
            <a:chExt cx="102592" cy="215444"/>
          </a:xfrm>
        </p:grpSpPr>
        <p:sp>
          <p:nvSpPr>
            <p:cNvPr name="Freeform 4" id="4"/>
            <p:cNvSpPr/>
            <p:nvPr/>
          </p:nvSpPr>
          <p:spPr>
            <a:xfrm flipH="false" flipV="false" rot="0">
              <a:off x="0" y="0"/>
              <a:ext cx="102592" cy="215444"/>
            </a:xfrm>
            <a:custGeom>
              <a:avLst/>
              <a:gdLst/>
              <a:ahLst/>
              <a:cxnLst/>
              <a:rect r="r" b="b" t="t" l="l"/>
              <a:pathLst>
                <a:path h="215444" w="102592">
                  <a:moveTo>
                    <a:pt x="0" y="0"/>
                  </a:moveTo>
                  <a:lnTo>
                    <a:pt x="102592" y="0"/>
                  </a:lnTo>
                  <a:lnTo>
                    <a:pt x="102592" y="215444"/>
                  </a:lnTo>
                  <a:lnTo>
                    <a:pt x="0" y="215444"/>
                  </a:lnTo>
                  <a:close/>
                </a:path>
              </a:pathLst>
            </a:custGeom>
            <a:solidFill>
              <a:srgbClr val="000000">
                <a:alpha val="0"/>
              </a:srgbClr>
            </a:solidFill>
          </p:spPr>
        </p:sp>
        <p:sp>
          <p:nvSpPr>
            <p:cNvPr name="TextBox 5" id="5"/>
            <p:cNvSpPr txBox="true"/>
            <p:nvPr/>
          </p:nvSpPr>
          <p:spPr>
            <a:xfrm>
              <a:off x="0" y="-9525"/>
              <a:ext cx="102592" cy="224969"/>
            </a:xfrm>
            <a:prstGeom prst="rect">
              <a:avLst/>
            </a:prstGeom>
          </p:spPr>
          <p:txBody>
            <a:bodyPr anchor="t" rtlCol="false" tIns="0" lIns="0" bIns="0" rIns="0"/>
            <a:lstStyle/>
            <a:p>
              <a:pPr algn="l">
                <a:lnSpc>
                  <a:spcPts val="1260"/>
                </a:lnSpc>
              </a:pPr>
              <a:r>
                <a:rPr lang="en-US" b="true" sz="1050">
                  <a:solidFill>
                    <a:srgbClr val="282121"/>
                  </a:solidFill>
                  <a:latin typeface="Roboto Bold"/>
                  <a:ea typeface="Roboto Bold"/>
                  <a:cs typeface="Roboto Bold"/>
                  <a:sym typeface="Roboto Bold"/>
                </a:rPr>
                <a:t>7</a:t>
              </a:r>
            </a:p>
          </p:txBody>
        </p:sp>
      </p:grpSp>
      <p:sp>
        <p:nvSpPr>
          <p:cNvPr name="Freeform 6" id="6"/>
          <p:cNvSpPr/>
          <p:nvPr/>
        </p:nvSpPr>
        <p:spPr>
          <a:xfrm flipH="false" flipV="false" rot="0">
            <a:off x="15541097" y="8008291"/>
            <a:ext cx="2157117" cy="2157117"/>
          </a:xfrm>
          <a:custGeom>
            <a:avLst/>
            <a:gdLst/>
            <a:ahLst/>
            <a:cxnLst/>
            <a:rect r="r" b="b" t="t" l="l"/>
            <a:pathLst>
              <a:path h="2157117" w="2157117">
                <a:moveTo>
                  <a:pt x="0" y="0"/>
                </a:moveTo>
                <a:lnTo>
                  <a:pt x="2157117" y="0"/>
                </a:lnTo>
                <a:lnTo>
                  <a:pt x="2157117" y="2157118"/>
                </a:lnTo>
                <a:lnTo>
                  <a:pt x="0" y="2157118"/>
                </a:lnTo>
                <a:lnTo>
                  <a:pt x="0" y="0"/>
                </a:lnTo>
                <a:close/>
              </a:path>
            </a:pathLst>
          </a:custGeom>
          <a:blipFill>
            <a:blip r:embed="rId4"/>
            <a:stretch>
              <a:fillRect l="0" t="0" r="0" b="0"/>
            </a:stretch>
          </a:blipFill>
        </p:spPr>
      </p:sp>
      <p:sp>
        <p:nvSpPr>
          <p:cNvPr name="Freeform 7" id="7"/>
          <p:cNvSpPr/>
          <p:nvPr/>
        </p:nvSpPr>
        <p:spPr>
          <a:xfrm flipH="false" flipV="false" rot="0">
            <a:off x="-26911714" y="-10756683"/>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TextBox 8" id="8"/>
          <p:cNvSpPr txBox="true"/>
          <p:nvPr/>
        </p:nvSpPr>
        <p:spPr>
          <a:xfrm rot="0">
            <a:off x="1871967" y="533400"/>
            <a:ext cx="15002726" cy="2762250"/>
          </a:xfrm>
          <a:prstGeom prst="rect">
            <a:avLst/>
          </a:prstGeom>
        </p:spPr>
        <p:txBody>
          <a:bodyPr anchor="t" rtlCol="false" tIns="0" lIns="0" bIns="0" rIns="0">
            <a:spAutoFit/>
          </a:bodyPr>
          <a:lstStyle/>
          <a:p>
            <a:pPr algn="ctr" marL="0" indent="0" lvl="0">
              <a:lnSpc>
                <a:spcPts val="6900"/>
              </a:lnSpc>
            </a:pPr>
            <a:r>
              <a:rPr lang="en-US" sz="6000">
                <a:solidFill>
                  <a:srgbClr val="282121"/>
                </a:solidFill>
                <a:latin typeface="Calibri (MS)"/>
                <a:ea typeface="Calibri (MS)"/>
                <a:cs typeface="Calibri (MS)"/>
                <a:sym typeface="Calibri (MS)"/>
              </a:rPr>
              <a:t>Quiz</a:t>
            </a:r>
            <a:r>
              <a:rPr lang="en-US" sz="6000" strike="noStrike" u="none">
                <a:solidFill>
                  <a:srgbClr val="282121"/>
                </a:solidFill>
                <a:latin typeface="Calibri (MS)"/>
                <a:ea typeface="Calibri (MS)"/>
                <a:cs typeface="Calibri (MS)"/>
                <a:sym typeface="Calibri (MS)"/>
              </a:rPr>
              <a:t>- What barrier might a young person with ADHD experience at a political meeting?</a:t>
            </a:r>
          </a:p>
          <a:p>
            <a:pPr algn="ctr" marL="0" indent="0" lvl="0">
              <a:lnSpc>
                <a:spcPts val="6900"/>
              </a:lnSpc>
            </a:pPr>
          </a:p>
        </p:txBody>
      </p:sp>
      <p:sp>
        <p:nvSpPr>
          <p:cNvPr name="Freeform 9" id="9"/>
          <p:cNvSpPr/>
          <p:nvPr/>
        </p:nvSpPr>
        <p:spPr>
          <a:xfrm flipH="false" flipV="false" rot="0">
            <a:off x="2758404"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0">
            <a:off x="2758404" y="6472957"/>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1" id="11"/>
          <p:cNvSpPr/>
          <p:nvPr/>
        </p:nvSpPr>
        <p:spPr>
          <a:xfrm flipH="false" flipV="false" rot="0">
            <a:off x="9373329" y="4715886"/>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9373329" y="6486584"/>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10399291" y="4926348"/>
            <a:ext cx="4104343" cy="1001764"/>
          </a:xfrm>
          <a:prstGeom prst="rect">
            <a:avLst/>
          </a:prstGeom>
        </p:spPr>
        <p:txBody>
          <a:bodyPr anchor="t" rtlCol="false" tIns="0" lIns="0" bIns="0" rIns="0">
            <a:spAutoFit/>
          </a:bodyPr>
          <a:lstStyle/>
          <a:p>
            <a:pPr algn="ctr" marL="0" indent="0" lvl="0">
              <a:lnSpc>
                <a:spcPts val="3746"/>
              </a:lnSpc>
            </a:pPr>
            <a:r>
              <a:rPr lang="en-US" sz="3258">
                <a:solidFill>
                  <a:srgbClr val="282121"/>
                </a:solidFill>
                <a:latin typeface="Calibri (MS)"/>
                <a:ea typeface="Calibri (MS)"/>
                <a:cs typeface="Calibri (MS)"/>
                <a:sym typeface="Calibri (MS)"/>
              </a:rPr>
              <a:t>B. Slow and unhurried pace of meeting</a:t>
            </a:r>
          </a:p>
        </p:txBody>
      </p:sp>
      <p:sp>
        <p:nvSpPr>
          <p:cNvPr name="TextBox 14" id="14"/>
          <p:cNvSpPr txBox="true"/>
          <p:nvPr/>
        </p:nvSpPr>
        <p:spPr>
          <a:xfrm rot="0">
            <a:off x="10399291" y="6690233"/>
            <a:ext cx="4104343" cy="1001712"/>
          </a:xfrm>
          <a:prstGeom prst="rect">
            <a:avLst/>
          </a:prstGeom>
        </p:spPr>
        <p:txBody>
          <a:bodyPr anchor="t" rtlCol="false" tIns="0" lIns="0" bIns="0" rIns="0">
            <a:spAutoFit/>
          </a:bodyPr>
          <a:lstStyle/>
          <a:p>
            <a:pPr algn="ctr" marL="0" indent="0" lvl="0">
              <a:lnSpc>
                <a:spcPts val="3737"/>
              </a:lnSpc>
            </a:pPr>
            <a:r>
              <a:rPr lang="en-US" sz="3249">
                <a:solidFill>
                  <a:srgbClr val="282121"/>
                </a:solidFill>
                <a:latin typeface="Calibri (MS)"/>
                <a:ea typeface="Calibri (MS)"/>
                <a:cs typeface="Calibri (MS)"/>
                <a:sym typeface="Calibri (MS)"/>
              </a:rPr>
              <a:t>D. Too much structured participation</a:t>
            </a:r>
          </a:p>
        </p:txBody>
      </p:sp>
      <p:sp>
        <p:nvSpPr>
          <p:cNvPr name="TextBox 15" id="15"/>
          <p:cNvSpPr txBox="true"/>
          <p:nvPr/>
        </p:nvSpPr>
        <p:spPr>
          <a:xfrm rot="0">
            <a:off x="2658572" y="6649393"/>
            <a:ext cx="5862123" cy="1001712"/>
          </a:xfrm>
          <a:prstGeom prst="rect">
            <a:avLst/>
          </a:prstGeom>
        </p:spPr>
        <p:txBody>
          <a:bodyPr anchor="t" rtlCol="false" tIns="0" lIns="0" bIns="0" rIns="0">
            <a:spAutoFit/>
          </a:bodyPr>
          <a:lstStyle/>
          <a:p>
            <a:pPr algn="ctr" marL="0" indent="0" lvl="0">
              <a:lnSpc>
                <a:spcPts val="3737"/>
              </a:lnSpc>
            </a:pPr>
            <a:r>
              <a:rPr lang="en-US" sz="3249">
                <a:solidFill>
                  <a:srgbClr val="282121"/>
                </a:solidFill>
                <a:latin typeface="Calibri (MS)"/>
                <a:ea typeface="Calibri (MS)"/>
                <a:cs typeface="Calibri (MS)"/>
                <a:sym typeface="Calibri (MS)"/>
              </a:rPr>
              <a:t>C. Difficulty in maintaining sustained attention</a:t>
            </a:r>
          </a:p>
        </p:txBody>
      </p:sp>
      <p:sp>
        <p:nvSpPr>
          <p:cNvPr name="TextBox 16" id="16"/>
          <p:cNvSpPr txBox="true"/>
          <p:nvPr/>
        </p:nvSpPr>
        <p:spPr>
          <a:xfrm rot="0">
            <a:off x="2658572" y="4874553"/>
            <a:ext cx="6485428" cy="733429"/>
          </a:xfrm>
          <a:prstGeom prst="rect">
            <a:avLst/>
          </a:prstGeom>
        </p:spPr>
        <p:txBody>
          <a:bodyPr anchor="t" rtlCol="false" tIns="0" lIns="0" bIns="0" rIns="0">
            <a:spAutoFit/>
          </a:bodyPr>
          <a:lstStyle/>
          <a:p>
            <a:pPr algn="ctr">
              <a:lnSpc>
                <a:spcPts val="5849"/>
              </a:lnSpc>
              <a:spcBef>
                <a:spcPct val="0"/>
              </a:spcBef>
            </a:pPr>
            <a:r>
              <a:rPr lang="en-US" sz="3249">
                <a:solidFill>
                  <a:srgbClr val="282121"/>
                </a:solidFill>
                <a:latin typeface="Calibri (MS)"/>
                <a:ea typeface="Calibri (MS)"/>
                <a:cs typeface="Calibri (MS)"/>
                <a:sym typeface="Calibri (MS)"/>
              </a:rPr>
              <a:t>A. Too much clarity of information</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971550" y="467067"/>
            <a:ext cx="76944" cy="161583"/>
            <a:chOff x="0" y="0"/>
            <a:chExt cx="102592" cy="215444"/>
          </a:xfrm>
        </p:grpSpPr>
        <p:sp>
          <p:nvSpPr>
            <p:cNvPr name="Freeform 4" id="4"/>
            <p:cNvSpPr/>
            <p:nvPr/>
          </p:nvSpPr>
          <p:spPr>
            <a:xfrm flipH="false" flipV="false" rot="0">
              <a:off x="0" y="0"/>
              <a:ext cx="102592" cy="215444"/>
            </a:xfrm>
            <a:custGeom>
              <a:avLst/>
              <a:gdLst/>
              <a:ahLst/>
              <a:cxnLst/>
              <a:rect r="r" b="b" t="t" l="l"/>
              <a:pathLst>
                <a:path h="215444" w="102592">
                  <a:moveTo>
                    <a:pt x="0" y="0"/>
                  </a:moveTo>
                  <a:lnTo>
                    <a:pt x="102592" y="0"/>
                  </a:lnTo>
                  <a:lnTo>
                    <a:pt x="102592" y="215444"/>
                  </a:lnTo>
                  <a:lnTo>
                    <a:pt x="0" y="215444"/>
                  </a:lnTo>
                  <a:close/>
                </a:path>
              </a:pathLst>
            </a:custGeom>
            <a:solidFill>
              <a:srgbClr val="000000">
                <a:alpha val="0"/>
              </a:srgbClr>
            </a:solidFill>
          </p:spPr>
        </p:sp>
        <p:sp>
          <p:nvSpPr>
            <p:cNvPr name="TextBox 5" id="5"/>
            <p:cNvSpPr txBox="true"/>
            <p:nvPr/>
          </p:nvSpPr>
          <p:spPr>
            <a:xfrm>
              <a:off x="0" y="-9525"/>
              <a:ext cx="102592" cy="224969"/>
            </a:xfrm>
            <a:prstGeom prst="rect">
              <a:avLst/>
            </a:prstGeom>
          </p:spPr>
          <p:txBody>
            <a:bodyPr anchor="t" rtlCol="false" tIns="0" lIns="0" bIns="0" rIns="0"/>
            <a:lstStyle/>
            <a:p>
              <a:pPr algn="l">
                <a:lnSpc>
                  <a:spcPts val="1260"/>
                </a:lnSpc>
              </a:pPr>
              <a:r>
                <a:rPr lang="en-US" b="true" sz="1050">
                  <a:solidFill>
                    <a:srgbClr val="282121"/>
                  </a:solidFill>
                  <a:latin typeface="Roboto Bold"/>
                  <a:ea typeface="Roboto Bold"/>
                  <a:cs typeface="Roboto Bold"/>
                  <a:sym typeface="Roboto Bold"/>
                </a:rPr>
                <a:t>7</a:t>
              </a:r>
            </a:p>
          </p:txBody>
        </p:sp>
      </p:grpSp>
      <p:sp>
        <p:nvSpPr>
          <p:cNvPr name="Freeform 6" id="6"/>
          <p:cNvSpPr/>
          <p:nvPr/>
        </p:nvSpPr>
        <p:spPr>
          <a:xfrm flipH="false" flipV="false" rot="0">
            <a:off x="15541097" y="8008291"/>
            <a:ext cx="2157117" cy="2157117"/>
          </a:xfrm>
          <a:custGeom>
            <a:avLst/>
            <a:gdLst/>
            <a:ahLst/>
            <a:cxnLst/>
            <a:rect r="r" b="b" t="t" l="l"/>
            <a:pathLst>
              <a:path h="2157117" w="2157117">
                <a:moveTo>
                  <a:pt x="0" y="0"/>
                </a:moveTo>
                <a:lnTo>
                  <a:pt x="2157117" y="0"/>
                </a:lnTo>
                <a:lnTo>
                  <a:pt x="2157117" y="2157118"/>
                </a:lnTo>
                <a:lnTo>
                  <a:pt x="0" y="2157118"/>
                </a:lnTo>
                <a:lnTo>
                  <a:pt x="0" y="0"/>
                </a:lnTo>
                <a:close/>
              </a:path>
            </a:pathLst>
          </a:custGeom>
          <a:blipFill>
            <a:blip r:embed="rId4"/>
            <a:stretch>
              <a:fillRect l="0" t="0" r="0" b="0"/>
            </a:stretch>
          </a:blipFill>
        </p:spPr>
      </p:sp>
      <p:sp>
        <p:nvSpPr>
          <p:cNvPr name="Freeform 7" id="7"/>
          <p:cNvSpPr/>
          <p:nvPr/>
        </p:nvSpPr>
        <p:spPr>
          <a:xfrm flipH="false" flipV="false" rot="0">
            <a:off x="-26911714" y="-10756683"/>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TextBox 8" id="8"/>
          <p:cNvSpPr txBox="true"/>
          <p:nvPr/>
        </p:nvSpPr>
        <p:spPr>
          <a:xfrm rot="0">
            <a:off x="1871967" y="533400"/>
            <a:ext cx="15002726" cy="2762250"/>
          </a:xfrm>
          <a:prstGeom prst="rect">
            <a:avLst/>
          </a:prstGeom>
        </p:spPr>
        <p:txBody>
          <a:bodyPr anchor="t" rtlCol="false" tIns="0" lIns="0" bIns="0" rIns="0">
            <a:spAutoFit/>
          </a:bodyPr>
          <a:lstStyle/>
          <a:p>
            <a:pPr algn="ctr" marL="0" indent="0" lvl="0">
              <a:lnSpc>
                <a:spcPts val="6900"/>
              </a:lnSpc>
            </a:pPr>
            <a:r>
              <a:rPr lang="en-US" sz="6000">
                <a:solidFill>
                  <a:srgbClr val="282121"/>
                </a:solidFill>
                <a:latin typeface="Calibri (MS)"/>
                <a:ea typeface="Calibri (MS)"/>
                <a:cs typeface="Calibri (MS)"/>
                <a:sym typeface="Calibri (MS)"/>
              </a:rPr>
              <a:t>Quiz</a:t>
            </a:r>
            <a:r>
              <a:rPr lang="en-US" sz="6000" strike="noStrike" u="none">
                <a:solidFill>
                  <a:srgbClr val="282121"/>
                </a:solidFill>
                <a:latin typeface="Calibri (MS)"/>
                <a:ea typeface="Calibri (MS)"/>
                <a:cs typeface="Calibri (MS)"/>
                <a:sym typeface="Calibri (MS)"/>
              </a:rPr>
              <a:t>- Name a useful strategy for facilitating the participation of a young person with autism</a:t>
            </a:r>
          </a:p>
          <a:p>
            <a:pPr algn="ctr" marL="0" indent="0" lvl="0">
              <a:lnSpc>
                <a:spcPts val="6900"/>
              </a:lnSpc>
            </a:pPr>
          </a:p>
        </p:txBody>
      </p:sp>
      <p:sp>
        <p:nvSpPr>
          <p:cNvPr name="Freeform 9" id="9"/>
          <p:cNvSpPr/>
          <p:nvPr/>
        </p:nvSpPr>
        <p:spPr>
          <a:xfrm flipH="false" flipV="false" rot="0">
            <a:off x="2758404"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0">
            <a:off x="2758404" y="6472957"/>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1" id="11"/>
          <p:cNvSpPr/>
          <p:nvPr/>
        </p:nvSpPr>
        <p:spPr>
          <a:xfrm flipH="false" flipV="false" rot="0">
            <a:off x="9373329" y="4715886"/>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9373329" y="6486584"/>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10399291" y="4926348"/>
            <a:ext cx="4104343" cy="1468489"/>
          </a:xfrm>
          <a:prstGeom prst="rect">
            <a:avLst/>
          </a:prstGeom>
        </p:spPr>
        <p:txBody>
          <a:bodyPr anchor="t" rtlCol="false" tIns="0" lIns="0" bIns="0" rIns="0">
            <a:spAutoFit/>
          </a:bodyPr>
          <a:lstStyle/>
          <a:p>
            <a:pPr algn="ctr">
              <a:lnSpc>
                <a:spcPts val="3746"/>
              </a:lnSpc>
            </a:pPr>
            <a:r>
              <a:rPr lang="en-US" sz="3258">
                <a:solidFill>
                  <a:srgbClr val="282121"/>
                </a:solidFill>
                <a:latin typeface="Calibri (MS)"/>
                <a:ea typeface="Calibri (MS)"/>
                <a:cs typeface="Calibri (MS)"/>
                <a:sym typeface="Calibri (MS)"/>
              </a:rPr>
              <a:t>B. Use metaphors and double meanings.</a:t>
            </a:r>
          </a:p>
          <a:p>
            <a:pPr algn="ctr" marL="0" indent="0" lvl="0">
              <a:lnSpc>
                <a:spcPts val="3746"/>
              </a:lnSpc>
            </a:pPr>
          </a:p>
        </p:txBody>
      </p:sp>
      <p:sp>
        <p:nvSpPr>
          <p:cNvPr name="TextBox 14" id="14"/>
          <p:cNvSpPr txBox="true"/>
          <p:nvPr/>
        </p:nvSpPr>
        <p:spPr>
          <a:xfrm rot="0">
            <a:off x="10399291" y="6690233"/>
            <a:ext cx="4104343" cy="1001712"/>
          </a:xfrm>
          <a:prstGeom prst="rect">
            <a:avLst/>
          </a:prstGeom>
        </p:spPr>
        <p:txBody>
          <a:bodyPr anchor="t" rtlCol="false" tIns="0" lIns="0" bIns="0" rIns="0">
            <a:spAutoFit/>
          </a:bodyPr>
          <a:lstStyle/>
          <a:p>
            <a:pPr algn="ctr" marL="0" indent="0" lvl="0">
              <a:lnSpc>
                <a:spcPts val="3737"/>
              </a:lnSpc>
            </a:pPr>
            <a:r>
              <a:rPr lang="en-US" sz="3249">
                <a:solidFill>
                  <a:srgbClr val="282121"/>
                </a:solidFill>
                <a:latin typeface="Calibri (MS)"/>
                <a:ea typeface="Calibri (MS)"/>
                <a:cs typeface="Calibri (MS)"/>
                <a:sym typeface="Calibri (MS)"/>
              </a:rPr>
              <a:t>D. Holding conversations in large</a:t>
            </a:r>
          </a:p>
        </p:txBody>
      </p:sp>
      <p:sp>
        <p:nvSpPr>
          <p:cNvPr name="TextBox 15" id="15"/>
          <p:cNvSpPr txBox="true"/>
          <p:nvPr/>
        </p:nvSpPr>
        <p:spPr>
          <a:xfrm rot="0">
            <a:off x="2658572" y="6649393"/>
            <a:ext cx="5862123" cy="1001712"/>
          </a:xfrm>
          <a:prstGeom prst="rect">
            <a:avLst/>
          </a:prstGeom>
        </p:spPr>
        <p:txBody>
          <a:bodyPr anchor="t" rtlCol="false" tIns="0" lIns="0" bIns="0" rIns="0">
            <a:spAutoFit/>
          </a:bodyPr>
          <a:lstStyle/>
          <a:p>
            <a:pPr algn="ctr" marL="0" indent="0" lvl="0">
              <a:lnSpc>
                <a:spcPts val="3737"/>
              </a:lnSpc>
            </a:pPr>
            <a:r>
              <a:rPr lang="en-US" sz="3249">
                <a:solidFill>
                  <a:srgbClr val="282121"/>
                </a:solidFill>
                <a:latin typeface="Calibri (MS)"/>
                <a:ea typeface="Calibri (MS)"/>
                <a:cs typeface="Calibri (MS)"/>
                <a:sym typeface="Calibri (MS)"/>
              </a:rPr>
              <a:t>C. Explaining clearly what is to be done and showing it with images</a:t>
            </a:r>
          </a:p>
        </p:txBody>
      </p:sp>
      <p:sp>
        <p:nvSpPr>
          <p:cNvPr name="TextBox 16" id="16"/>
          <p:cNvSpPr txBox="true"/>
          <p:nvPr/>
        </p:nvSpPr>
        <p:spPr>
          <a:xfrm rot="0">
            <a:off x="1966177" y="4798934"/>
            <a:ext cx="7740719" cy="1201737"/>
          </a:xfrm>
          <a:prstGeom prst="rect">
            <a:avLst/>
          </a:prstGeom>
        </p:spPr>
        <p:txBody>
          <a:bodyPr anchor="t" rtlCol="false" tIns="0" lIns="0" bIns="0" rIns="0">
            <a:spAutoFit/>
          </a:bodyPr>
          <a:lstStyle/>
          <a:p>
            <a:pPr algn="ctr">
              <a:lnSpc>
                <a:spcPts val="5849"/>
              </a:lnSpc>
              <a:spcBef>
                <a:spcPct val="0"/>
              </a:spcBef>
            </a:pPr>
            <a:r>
              <a:rPr lang="en-US" sz="3249">
                <a:solidFill>
                  <a:srgbClr val="282121"/>
                </a:solidFill>
                <a:latin typeface="Calibri (MS)"/>
                <a:ea typeface="Calibri (MS)"/>
                <a:cs typeface="Calibri (MS)"/>
                <a:sym typeface="Calibri (MS)"/>
              </a:rPr>
              <a:t>A. Changing the venue without </a:t>
            </a:r>
          </a:p>
          <a:p>
            <a:pPr algn="ctr">
              <a:lnSpc>
                <a:spcPts val="1624"/>
              </a:lnSpc>
            </a:pPr>
            <a:r>
              <a:rPr lang="en-US" sz="3249">
                <a:solidFill>
                  <a:srgbClr val="282121"/>
                </a:solidFill>
                <a:latin typeface="Calibri (MS)"/>
                <a:ea typeface="Calibri (MS)"/>
                <a:cs typeface="Calibri (MS)"/>
                <a:sym typeface="Calibri (MS)"/>
              </a:rPr>
              <a:t>prior notice</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3216865" y="465584"/>
            <a:ext cx="12911505" cy="1423038"/>
          </a:xfrm>
          <a:prstGeom prst="rect">
            <a:avLst/>
          </a:prstGeom>
        </p:spPr>
        <p:txBody>
          <a:bodyPr anchor="t" rtlCol="false" tIns="0" lIns="0" bIns="0" rIns="0">
            <a:spAutoFit/>
          </a:bodyPr>
          <a:lstStyle/>
          <a:p>
            <a:pPr algn="ctr">
              <a:lnSpc>
                <a:spcPts val="9120"/>
              </a:lnSpc>
            </a:pPr>
            <a:r>
              <a:rPr lang="en-US" sz="9500" spc="-779">
                <a:solidFill>
                  <a:srgbClr val="272665"/>
                </a:solidFill>
                <a:latin typeface="Calibri (MS)"/>
                <a:ea typeface="Calibri (MS)"/>
                <a:cs typeface="Calibri (MS)"/>
                <a:sym typeface="Calibri (MS)"/>
              </a:rPr>
              <a:t>Learning Outcomes</a:t>
            </a:r>
          </a:p>
        </p:txBody>
      </p:sp>
      <p:sp>
        <p:nvSpPr>
          <p:cNvPr name="TextBox 3" id="3"/>
          <p:cNvSpPr txBox="true"/>
          <p:nvPr/>
        </p:nvSpPr>
        <p:spPr>
          <a:xfrm rot="0">
            <a:off x="2225921" y="2131696"/>
            <a:ext cx="14893392" cy="2045971"/>
          </a:xfrm>
          <a:prstGeom prst="rect">
            <a:avLst/>
          </a:prstGeom>
        </p:spPr>
        <p:txBody>
          <a:bodyPr anchor="t" rtlCol="false" tIns="0" lIns="0" bIns="0" rIns="0">
            <a:spAutoFit/>
          </a:bodyPr>
          <a:lstStyle/>
          <a:p>
            <a:pPr algn="ctr">
              <a:lnSpc>
                <a:spcPts val="3840"/>
              </a:lnSpc>
            </a:pPr>
            <a:r>
              <a:rPr lang="en-US" sz="4000" spc="-328">
                <a:solidFill>
                  <a:srgbClr val="000000"/>
                </a:solidFill>
                <a:latin typeface="Calibri (MS)"/>
                <a:ea typeface="Calibri (MS)"/>
                <a:cs typeface="Calibri (MS)"/>
                <a:sym typeface="Calibri (MS)"/>
              </a:rPr>
              <a:t>After completing this module, you will have gained the following knowledge, skills and attitudes. </a:t>
            </a:r>
          </a:p>
          <a:p>
            <a:pPr algn="ctr">
              <a:lnSpc>
                <a:spcPts val="3840"/>
              </a:lnSpc>
            </a:pPr>
          </a:p>
          <a:p>
            <a:pPr algn="ctr">
              <a:lnSpc>
                <a:spcPts val="3840"/>
              </a:lnSpc>
            </a:pPr>
          </a:p>
        </p:txBody>
      </p:sp>
      <p:grpSp>
        <p:nvGrpSpPr>
          <p:cNvPr name="Group 4" id="4"/>
          <p:cNvGrpSpPr/>
          <p:nvPr/>
        </p:nvGrpSpPr>
        <p:grpSpPr>
          <a:xfrm rot="0">
            <a:off x="1637985" y="4003683"/>
            <a:ext cx="4750393" cy="5096690"/>
            <a:chOff x="0" y="0"/>
            <a:chExt cx="1232151" cy="1321973"/>
          </a:xfrm>
        </p:grpSpPr>
        <p:sp>
          <p:nvSpPr>
            <p:cNvPr name="Freeform 5" id="5"/>
            <p:cNvSpPr/>
            <p:nvPr/>
          </p:nvSpPr>
          <p:spPr>
            <a:xfrm flipH="false" flipV="false" rot="0">
              <a:off x="0" y="0"/>
              <a:ext cx="1232151" cy="1321973"/>
            </a:xfrm>
            <a:custGeom>
              <a:avLst/>
              <a:gdLst/>
              <a:ahLst/>
              <a:cxnLst/>
              <a:rect r="r" b="b" t="t" l="l"/>
              <a:pathLst>
                <a:path h="1321973" w="1232151">
                  <a:moveTo>
                    <a:pt x="29335" y="0"/>
                  </a:moveTo>
                  <a:lnTo>
                    <a:pt x="1202815" y="0"/>
                  </a:lnTo>
                  <a:cubicBezTo>
                    <a:pt x="1210596" y="0"/>
                    <a:pt x="1218057" y="3091"/>
                    <a:pt x="1223559" y="8592"/>
                  </a:cubicBezTo>
                  <a:cubicBezTo>
                    <a:pt x="1229060" y="14094"/>
                    <a:pt x="1232151" y="21555"/>
                    <a:pt x="1232151" y="29335"/>
                  </a:cubicBezTo>
                  <a:lnTo>
                    <a:pt x="1232151" y="1292638"/>
                  </a:lnTo>
                  <a:cubicBezTo>
                    <a:pt x="1232151" y="1300418"/>
                    <a:pt x="1229060" y="1307879"/>
                    <a:pt x="1223559" y="1313381"/>
                  </a:cubicBezTo>
                  <a:cubicBezTo>
                    <a:pt x="1218057" y="1318882"/>
                    <a:pt x="1210596" y="1321973"/>
                    <a:pt x="1202815" y="1321973"/>
                  </a:cubicBezTo>
                  <a:lnTo>
                    <a:pt x="29335" y="1321973"/>
                  </a:lnTo>
                  <a:cubicBezTo>
                    <a:pt x="21555" y="1321973"/>
                    <a:pt x="14094" y="1318882"/>
                    <a:pt x="8592" y="1313381"/>
                  </a:cubicBezTo>
                  <a:cubicBezTo>
                    <a:pt x="3091" y="1307879"/>
                    <a:pt x="0" y="1300418"/>
                    <a:pt x="0" y="1292638"/>
                  </a:cubicBezTo>
                  <a:lnTo>
                    <a:pt x="0" y="29335"/>
                  </a:lnTo>
                  <a:cubicBezTo>
                    <a:pt x="0" y="21555"/>
                    <a:pt x="3091" y="14094"/>
                    <a:pt x="8592" y="8592"/>
                  </a:cubicBezTo>
                  <a:cubicBezTo>
                    <a:pt x="14094" y="3091"/>
                    <a:pt x="21555" y="0"/>
                    <a:pt x="29335" y="0"/>
                  </a:cubicBezTo>
                  <a:close/>
                </a:path>
              </a:pathLst>
            </a:custGeom>
            <a:solidFill>
              <a:srgbClr val="000000">
                <a:alpha val="0"/>
              </a:srgbClr>
            </a:solidFill>
            <a:ln w="57150" cap="sq">
              <a:solidFill>
                <a:srgbClr val="49B381"/>
              </a:solidFill>
              <a:prstDash val="solid"/>
              <a:miter/>
            </a:ln>
          </p:spPr>
        </p:sp>
        <p:sp>
          <p:nvSpPr>
            <p:cNvPr name="TextBox 6" id="6"/>
            <p:cNvSpPr txBox="true"/>
            <p:nvPr/>
          </p:nvSpPr>
          <p:spPr>
            <a:xfrm>
              <a:off x="0" y="47625"/>
              <a:ext cx="1232151" cy="1274348"/>
            </a:xfrm>
            <a:prstGeom prst="rect">
              <a:avLst/>
            </a:prstGeom>
          </p:spPr>
          <p:txBody>
            <a:bodyPr anchor="ctr" rtlCol="false" tIns="50800" lIns="50800" bIns="50800" rIns="50800"/>
            <a:lstStyle/>
            <a:p>
              <a:pPr algn="ctr">
                <a:lnSpc>
                  <a:spcPts val="1925"/>
                </a:lnSpc>
              </a:pPr>
            </a:p>
          </p:txBody>
        </p:sp>
      </p:grpSp>
      <p:sp>
        <p:nvSpPr>
          <p:cNvPr name="TextBox 7" id="7"/>
          <p:cNvSpPr txBox="true"/>
          <p:nvPr/>
        </p:nvSpPr>
        <p:spPr>
          <a:xfrm rot="0">
            <a:off x="2223242" y="5991489"/>
            <a:ext cx="3574521" cy="2372995"/>
          </a:xfrm>
          <a:prstGeom prst="rect">
            <a:avLst/>
          </a:prstGeom>
        </p:spPr>
        <p:txBody>
          <a:bodyPr anchor="t" rtlCol="false" tIns="0" lIns="0" bIns="0" rIns="0">
            <a:spAutoFit/>
          </a:bodyPr>
          <a:lstStyle/>
          <a:p>
            <a:pPr algn="just">
              <a:lnSpc>
                <a:spcPts val="3079"/>
              </a:lnSpc>
              <a:spcBef>
                <a:spcPct val="0"/>
              </a:spcBef>
            </a:pPr>
            <a:r>
              <a:rPr lang="en-US" sz="2199" spc="-37">
                <a:solidFill>
                  <a:srgbClr val="272665"/>
                </a:solidFill>
                <a:latin typeface="Calibri (MS)"/>
                <a:ea typeface="Calibri (MS)"/>
                <a:cs typeface="Calibri (MS)"/>
                <a:sym typeface="Calibri (MS)"/>
              </a:rPr>
              <a:t>Und</a:t>
            </a:r>
            <a:r>
              <a:rPr lang="en-US" sz="2199" spc="-37">
                <a:solidFill>
                  <a:srgbClr val="272665"/>
                </a:solidFill>
                <a:latin typeface="Calibri (MS)"/>
                <a:ea typeface="Calibri (MS)"/>
                <a:cs typeface="Calibri (MS)"/>
                <a:sym typeface="Calibri (MS)"/>
              </a:rPr>
              <a:t>erstand the main characteristics of Autism Spectrum Disorder (ASD) and Attention Deficit Hyperactivity Disorder (ADHD).</a:t>
            </a:r>
          </a:p>
          <a:p>
            <a:pPr algn="just">
              <a:lnSpc>
                <a:spcPts val="3079"/>
              </a:lnSpc>
              <a:spcBef>
                <a:spcPct val="0"/>
              </a:spcBef>
            </a:pPr>
          </a:p>
        </p:txBody>
      </p:sp>
      <p:grpSp>
        <p:nvGrpSpPr>
          <p:cNvPr name="Group 8" id="8"/>
          <p:cNvGrpSpPr/>
          <p:nvPr/>
        </p:nvGrpSpPr>
        <p:grpSpPr>
          <a:xfrm rot="0">
            <a:off x="6769312" y="4003683"/>
            <a:ext cx="4750393" cy="5096690"/>
            <a:chOff x="0" y="0"/>
            <a:chExt cx="1232151" cy="1321973"/>
          </a:xfrm>
        </p:grpSpPr>
        <p:sp>
          <p:nvSpPr>
            <p:cNvPr name="Freeform 9" id="9"/>
            <p:cNvSpPr/>
            <p:nvPr/>
          </p:nvSpPr>
          <p:spPr>
            <a:xfrm flipH="false" flipV="false" rot="0">
              <a:off x="0" y="0"/>
              <a:ext cx="1232151" cy="1321973"/>
            </a:xfrm>
            <a:custGeom>
              <a:avLst/>
              <a:gdLst/>
              <a:ahLst/>
              <a:cxnLst/>
              <a:rect r="r" b="b" t="t" l="l"/>
              <a:pathLst>
                <a:path h="1321973" w="1232151">
                  <a:moveTo>
                    <a:pt x="29335" y="0"/>
                  </a:moveTo>
                  <a:lnTo>
                    <a:pt x="1202815" y="0"/>
                  </a:lnTo>
                  <a:cubicBezTo>
                    <a:pt x="1210596" y="0"/>
                    <a:pt x="1218057" y="3091"/>
                    <a:pt x="1223559" y="8592"/>
                  </a:cubicBezTo>
                  <a:cubicBezTo>
                    <a:pt x="1229060" y="14094"/>
                    <a:pt x="1232151" y="21555"/>
                    <a:pt x="1232151" y="29335"/>
                  </a:cubicBezTo>
                  <a:lnTo>
                    <a:pt x="1232151" y="1292638"/>
                  </a:lnTo>
                  <a:cubicBezTo>
                    <a:pt x="1232151" y="1300418"/>
                    <a:pt x="1229060" y="1307879"/>
                    <a:pt x="1223559" y="1313381"/>
                  </a:cubicBezTo>
                  <a:cubicBezTo>
                    <a:pt x="1218057" y="1318882"/>
                    <a:pt x="1210596" y="1321973"/>
                    <a:pt x="1202815" y="1321973"/>
                  </a:cubicBezTo>
                  <a:lnTo>
                    <a:pt x="29335" y="1321973"/>
                  </a:lnTo>
                  <a:cubicBezTo>
                    <a:pt x="21555" y="1321973"/>
                    <a:pt x="14094" y="1318882"/>
                    <a:pt x="8592" y="1313381"/>
                  </a:cubicBezTo>
                  <a:cubicBezTo>
                    <a:pt x="3091" y="1307879"/>
                    <a:pt x="0" y="1300418"/>
                    <a:pt x="0" y="1292638"/>
                  </a:cubicBezTo>
                  <a:lnTo>
                    <a:pt x="0" y="29335"/>
                  </a:lnTo>
                  <a:cubicBezTo>
                    <a:pt x="0" y="21555"/>
                    <a:pt x="3091" y="14094"/>
                    <a:pt x="8592" y="8592"/>
                  </a:cubicBezTo>
                  <a:cubicBezTo>
                    <a:pt x="14094" y="3091"/>
                    <a:pt x="21555" y="0"/>
                    <a:pt x="29335" y="0"/>
                  </a:cubicBezTo>
                  <a:close/>
                </a:path>
              </a:pathLst>
            </a:custGeom>
            <a:solidFill>
              <a:srgbClr val="000000">
                <a:alpha val="0"/>
              </a:srgbClr>
            </a:solidFill>
            <a:ln w="57150" cap="sq">
              <a:solidFill>
                <a:srgbClr val="49B381"/>
              </a:solidFill>
              <a:prstDash val="solid"/>
              <a:miter/>
            </a:ln>
          </p:spPr>
        </p:sp>
        <p:sp>
          <p:nvSpPr>
            <p:cNvPr name="TextBox 10" id="10"/>
            <p:cNvSpPr txBox="true"/>
            <p:nvPr/>
          </p:nvSpPr>
          <p:spPr>
            <a:xfrm>
              <a:off x="0" y="47625"/>
              <a:ext cx="1232151" cy="1274348"/>
            </a:xfrm>
            <a:prstGeom prst="rect">
              <a:avLst/>
            </a:prstGeom>
          </p:spPr>
          <p:txBody>
            <a:bodyPr anchor="ctr" rtlCol="false" tIns="50800" lIns="50800" bIns="50800" rIns="50800"/>
            <a:lstStyle/>
            <a:p>
              <a:pPr algn="ctr">
                <a:lnSpc>
                  <a:spcPts val="1925"/>
                </a:lnSpc>
              </a:pPr>
            </a:p>
          </p:txBody>
        </p:sp>
      </p:grpSp>
      <p:sp>
        <p:nvSpPr>
          <p:cNvPr name="TextBox 11" id="11"/>
          <p:cNvSpPr txBox="true"/>
          <p:nvPr/>
        </p:nvSpPr>
        <p:spPr>
          <a:xfrm rot="0">
            <a:off x="7357248" y="5991489"/>
            <a:ext cx="3574521" cy="1201420"/>
          </a:xfrm>
          <a:prstGeom prst="rect">
            <a:avLst/>
          </a:prstGeom>
        </p:spPr>
        <p:txBody>
          <a:bodyPr anchor="t" rtlCol="false" tIns="0" lIns="0" bIns="0" rIns="0">
            <a:spAutoFit/>
          </a:bodyPr>
          <a:lstStyle/>
          <a:p>
            <a:pPr algn="just">
              <a:lnSpc>
                <a:spcPts val="3079"/>
              </a:lnSpc>
              <a:spcBef>
                <a:spcPct val="0"/>
              </a:spcBef>
            </a:pPr>
            <a:r>
              <a:rPr lang="en-US" sz="2199" spc="-37">
                <a:solidFill>
                  <a:srgbClr val="272665"/>
                </a:solidFill>
                <a:latin typeface="Calibri (MS)"/>
                <a:ea typeface="Calibri (MS)"/>
                <a:cs typeface="Calibri (MS)"/>
                <a:sym typeface="Calibri (MS)"/>
              </a:rPr>
              <a:t>Re</a:t>
            </a:r>
            <a:r>
              <a:rPr lang="en-US" sz="2199" spc="-37">
                <a:solidFill>
                  <a:srgbClr val="272665"/>
                </a:solidFill>
                <a:latin typeface="Calibri (MS)"/>
                <a:ea typeface="Calibri (MS)"/>
                <a:cs typeface="Calibri (MS)"/>
                <a:sym typeface="Calibri (MS)"/>
              </a:rPr>
              <a:t>cognise the barriers faced by these young people in political processes and participation.</a:t>
            </a:r>
          </a:p>
        </p:txBody>
      </p:sp>
      <p:grpSp>
        <p:nvGrpSpPr>
          <p:cNvPr name="Group 12" id="12"/>
          <p:cNvGrpSpPr/>
          <p:nvPr/>
        </p:nvGrpSpPr>
        <p:grpSpPr>
          <a:xfrm rot="0">
            <a:off x="11900705" y="4003683"/>
            <a:ext cx="4750393" cy="5096690"/>
            <a:chOff x="0" y="0"/>
            <a:chExt cx="1232151" cy="1321973"/>
          </a:xfrm>
        </p:grpSpPr>
        <p:sp>
          <p:nvSpPr>
            <p:cNvPr name="Freeform 13" id="13"/>
            <p:cNvSpPr/>
            <p:nvPr/>
          </p:nvSpPr>
          <p:spPr>
            <a:xfrm flipH="false" flipV="false" rot="0">
              <a:off x="0" y="0"/>
              <a:ext cx="1232151" cy="1321973"/>
            </a:xfrm>
            <a:custGeom>
              <a:avLst/>
              <a:gdLst/>
              <a:ahLst/>
              <a:cxnLst/>
              <a:rect r="r" b="b" t="t" l="l"/>
              <a:pathLst>
                <a:path h="1321973" w="1232151">
                  <a:moveTo>
                    <a:pt x="29335" y="0"/>
                  </a:moveTo>
                  <a:lnTo>
                    <a:pt x="1202815" y="0"/>
                  </a:lnTo>
                  <a:cubicBezTo>
                    <a:pt x="1210596" y="0"/>
                    <a:pt x="1218057" y="3091"/>
                    <a:pt x="1223559" y="8592"/>
                  </a:cubicBezTo>
                  <a:cubicBezTo>
                    <a:pt x="1229060" y="14094"/>
                    <a:pt x="1232151" y="21555"/>
                    <a:pt x="1232151" y="29335"/>
                  </a:cubicBezTo>
                  <a:lnTo>
                    <a:pt x="1232151" y="1292638"/>
                  </a:lnTo>
                  <a:cubicBezTo>
                    <a:pt x="1232151" y="1300418"/>
                    <a:pt x="1229060" y="1307879"/>
                    <a:pt x="1223559" y="1313381"/>
                  </a:cubicBezTo>
                  <a:cubicBezTo>
                    <a:pt x="1218057" y="1318882"/>
                    <a:pt x="1210596" y="1321973"/>
                    <a:pt x="1202815" y="1321973"/>
                  </a:cubicBezTo>
                  <a:lnTo>
                    <a:pt x="29335" y="1321973"/>
                  </a:lnTo>
                  <a:cubicBezTo>
                    <a:pt x="21555" y="1321973"/>
                    <a:pt x="14094" y="1318882"/>
                    <a:pt x="8592" y="1313381"/>
                  </a:cubicBezTo>
                  <a:cubicBezTo>
                    <a:pt x="3091" y="1307879"/>
                    <a:pt x="0" y="1300418"/>
                    <a:pt x="0" y="1292638"/>
                  </a:cubicBezTo>
                  <a:lnTo>
                    <a:pt x="0" y="29335"/>
                  </a:lnTo>
                  <a:cubicBezTo>
                    <a:pt x="0" y="21555"/>
                    <a:pt x="3091" y="14094"/>
                    <a:pt x="8592" y="8592"/>
                  </a:cubicBezTo>
                  <a:cubicBezTo>
                    <a:pt x="14094" y="3091"/>
                    <a:pt x="21555" y="0"/>
                    <a:pt x="29335" y="0"/>
                  </a:cubicBezTo>
                  <a:close/>
                </a:path>
              </a:pathLst>
            </a:custGeom>
            <a:solidFill>
              <a:srgbClr val="000000">
                <a:alpha val="0"/>
              </a:srgbClr>
            </a:solidFill>
            <a:ln w="57150" cap="sq">
              <a:solidFill>
                <a:srgbClr val="49B381"/>
              </a:solidFill>
              <a:prstDash val="solid"/>
              <a:miter/>
            </a:ln>
          </p:spPr>
        </p:sp>
        <p:sp>
          <p:nvSpPr>
            <p:cNvPr name="TextBox 14" id="14"/>
            <p:cNvSpPr txBox="true"/>
            <p:nvPr/>
          </p:nvSpPr>
          <p:spPr>
            <a:xfrm>
              <a:off x="0" y="47625"/>
              <a:ext cx="1232151" cy="1274348"/>
            </a:xfrm>
            <a:prstGeom prst="rect">
              <a:avLst/>
            </a:prstGeom>
          </p:spPr>
          <p:txBody>
            <a:bodyPr anchor="ctr" rtlCol="false" tIns="50800" lIns="50800" bIns="50800" rIns="50800"/>
            <a:lstStyle/>
            <a:p>
              <a:pPr algn="ctr">
                <a:lnSpc>
                  <a:spcPts val="1925"/>
                </a:lnSpc>
              </a:pPr>
            </a:p>
          </p:txBody>
        </p:sp>
      </p:grpSp>
      <p:sp>
        <p:nvSpPr>
          <p:cNvPr name="TextBox 15" id="15"/>
          <p:cNvSpPr txBox="true"/>
          <p:nvPr/>
        </p:nvSpPr>
        <p:spPr>
          <a:xfrm rot="0">
            <a:off x="12487559" y="5991489"/>
            <a:ext cx="3574521" cy="810895"/>
          </a:xfrm>
          <a:prstGeom prst="rect">
            <a:avLst/>
          </a:prstGeom>
        </p:spPr>
        <p:txBody>
          <a:bodyPr anchor="t" rtlCol="false" tIns="0" lIns="0" bIns="0" rIns="0">
            <a:spAutoFit/>
          </a:bodyPr>
          <a:lstStyle/>
          <a:p>
            <a:pPr algn="just">
              <a:lnSpc>
                <a:spcPts val="3079"/>
              </a:lnSpc>
              <a:spcBef>
                <a:spcPct val="0"/>
              </a:spcBef>
            </a:pPr>
            <a:r>
              <a:rPr lang="en-US" sz="2199" spc="-37">
                <a:solidFill>
                  <a:srgbClr val="272665"/>
                </a:solidFill>
                <a:latin typeface="Calibri (MS)"/>
                <a:ea typeface="Calibri (MS)"/>
                <a:cs typeface="Calibri (MS)"/>
                <a:sym typeface="Calibri (MS)"/>
              </a:rPr>
              <a:t>D</a:t>
            </a:r>
            <a:r>
              <a:rPr lang="en-US" sz="2199" spc="-37">
                <a:solidFill>
                  <a:srgbClr val="272665"/>
                </a:solidFill>
                <a:latin typeface="Calibri (MS)"/>
                <a:ea typeface="Calibri (MS)"/>
                <a:cs typeface="Calibri (MS)"/>
                <a:sym typeface="Calibri (MS)"/>
              </a:rPr>
              <a:t>esign activities adapted to target group needs.</a:t>
            </a:r>
          </a:p>
        </p:txBody>
      </p:sp>
      <p:sp>
        <p:nvSpPr>
          <p:cNvPr name="TextBox 16" id="16"/>
          <p:cNvSpPr txBox="true"/>
          <p:nvPr/>
        </p:nvSpPr>
        <p:spPr>
          <a:xfrm rot="0">
            <a:off x="3088645" y="4724816"/>
            <a:ext cx="1849073" cy="1350645"/>
          </a:xfrm>
          <a:prstGeom prst="rect">
            <a:avLst/>
          </a:prstGeom>
        </p:spPr>
        <p:txBody>
          <a:bodyPr anchor="t" rtlCol="false" tIns="0" lIns="0" bIns="0" rIns="0">
            <a:spAutoFit/>
          </a:bodyPr>
          <a:lstStyle/>
          <a:p>
            <a:pPr algn="ctr">
              <a:lnSpc>
                <a:spcPts val="8640"/>
              </a:lnSpc>
            </a:pPr>
            <a:r>
              <a:rPr lang="en-US" sz="9000" spc="-738">
                <a:solidFill>
                  <a:srgbClr val="2B2B2B"/>
                </a:solidFill>
                <a:latin typeface="Calibri (MS)"/>
                <a:ea typeface="Calibri (MS)"/>
                <a:cs typeface="Calibri (MS)"/>
                <a:sym typeface="Calibri (MS)"/>
              </a:rPr>
              <a:t>L01.</a:t>
            </a:r>
          </a:p>
        </p:txBody>
      </p:sp>
      <p:sp>
        <p:nvSpPr>
          <p:cNvPr name="TextBox 17" id="17"/>
          <p:cNvSpPr txBox="true"/>
          <p:nvPr/>
        </p:nvSpPr>
        <p:spPr>
          <a:xfrm rot="0">
            <a:off x="8084403" y="4724816"/>
            <a:ext cx="2119193" cy="1350645"/>
          </a:xfrm>
          <a:prstGeom prst="rect">
            <a:avLst/>
          </a:prstGeom>
        </p:spPr>
        <p:txBody>
          <a:bodyPr anchor="t" rtlCol="false" tIns="0" lIns="0" bIns="0" rIns="0">
            <a:spAutoFit/>
          </a:bodyPr>
          <a:lstStyle/>
          <a:p>
            <a:pPr algn="ctr">
              <a:lnSpc>
                <a:spcPts val="8640"/>
              </a:lnSpc>
            </a:pPr>
            <a:r>
              <a:rPr lang="en-US" sz="9000" spc="-738">
                <a:solidFill>
                  <a:srgbClr val="2B2B2B"/>
                </a:solidFill>
                <a:latin typeface="Calibri (MS)"/>
                <a:ea typeface="Calibri (MS)"/>
                <a:cs typeface="Calibri (MS)"/>
                <a:sym typeface="Calibri (MS)"/>
              </a:rPr>
              <a:t>L02.</a:t>
            </a:r>
          </a:p>
        </p:txBody>
      </p:sp>
      <p:sp>
        <p:nvSpPr>
          <p:cNvPr name="TextBox 18" id="18"/>
          <p:cNvSpPr txBox="true"/>
          <p:nvPr/>
        </p:nvSpPr>
        <p:spPr>
          <a:xfrm rot="0">
            <a:off x="12986451" y="4724816"/>
            <a:ext cx="2576736" cy="1350645"/>
          </a:xfrm>
          <a:prstGeom prst="rect">
            <a:avLst/>
          </a:prstGeom>
        </p:spPr>
        <p:txBody>
          <a:bodyPr anchor="t" rtlCol="false" tIns="0" lIns="0" bIns="0" rIns="0">
            <a:spAutoFit/>
          </a:bodyPr>
          <a:lstStyle/>
          <a:p>
            <a:pPr algn="ctr">
              <a:lnSpc>
                <a:spcPts val="8640"/>
              </a:lnSpc>
            </a:pPr>
            <a:r>
              <a:rPr lang="en-US" sz="9000" spc="-738">
                <a:solidFill>
                  <a:srgbClr val="2B2B2B"/>
                </a:solidFill>
                <a:latin typeface="Calibri (MS)"/>
                <a:ea typeface="Calibri (MS)"/>
                <a:cs typeface="Calibri (MS)"/>
                <a:sym typeface="Calibri (MS)"/>
              </a:rPr>
              <a:t>L03.</a:t>
            </a:r>
          </a:p>
        </p:txBody>
      </p:sp>
      <p:sp>
        <p:nvSpPr>
          <p:cNvPr name="Freeform 19" id="19"/>
          <p:cNvSpPr/>
          <p:nvPr/>
        </p:nvSpPr>
        <p:spPr>
          <a:xfrm flipH="false" flipV="false" rot="0">
            <a:off x="335785" y="222510"/>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2"/>
            <a:stretch>
              <a:fillRect l="0" t="0" r="0" b="0"/>
            </a:stretch>
          </a:blipFill>
        </p:spPr>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971550" y="467067"/>
            <a:ext cx="76944" cy="161583"/>
            <a:chOff x="0" y="0"/>
            <a:chExt cx="102592" cy="215444"/>
          </a:xfrm>
        </p:grpSpPr>
        <p:sp>
          <p:nvSpPr>
            <p:cNvPr name="Freeform 4" id="4"/>
            <p:cNvSpPr/>
            <p:nvPr/>
          </p:nvSpPr>
          <p:spPr>
            <a:xfrm flipH="false" flipV="false" rot="0">
              <a:off x="0" y="0"/>
              <a:ext cx="102592" cy="215444"/>
            </a:xfrm>
            <a:custGeom>
              <a:avLst/>
              <a:gdLst/>
              <a:ahLst/>
              <a:cxnLst/>
              <a:rect r="r" b="b" t="t" l="l"/>
              <a:pathLst>
                <a:path h="215444" w="102592">
                  <a:moveTo>
                    <a:pt x="0" y="0"/>
                  </a:moveTo>
                  <a:lnTo>
                    <a:pt x="102592" y="0"/>
                  </a:lnTo>
                  <a:lnTo>
                    <a:pt x="102592" y="215444"/>
                  </a:lnTo>
                  <a:lnTo>
                    <a:pt x="0" y="215444"/>
                  </a:lnTo>
                  <a:close/>
                </a:path>
              </a:pathLst>
            </a:custGeom>
            <a:solidFill>
              <a:srgbClr val="000000">
                <a:alpha val="0"/>
              </a:srgbClr>
            </a:solidFill>
          </p:spPr>
        </p:sp>
        <p:sp>
          <p:nvSpPr>
            <p:cNvPr name="TextBox 5" id="5"/>
            <p:cNvSpPr txBox="true"/>
            <p:nvPr/>
          </p:nvSpPr>
          <p:spPr>
            <a:xfrm>
              <a:off x="0" y="-9525"/>
              <a:ext cx="102592" cy="224969"/>
            </a:xfrm>
            <a:prstGeom prst="rect">
              <a:avLst/>
            </a:prstGeom>
          </p:spPr>
          <p:txBody>
            <a:bodyPr anchor="t" rtlCol="false" tIns="0" lIns="0" bIns="0" rIns="0"/>
            <a:lstStyle/>
            <a:p>
              <a:pPr algn="l">
                <a:lnSpc>
                  <a:spcPts val="1260"/>
                </a:lnSpc>
              </a:pPr>
              <a:r>
                <a:rPr lang="en-US" b="true" sz="1050">
                  <a:solidFill>
                    <a:srgbClr val="282121"/>
                  </a:solidFill>
                  <a:latin typeface="Roboto Bold"/>
                  <a:ea typeface="Roboto Bold"/>
                  <a:cs typeface="Roboto Bold"/>
                  <a:sym typeface="Roboto Bold"/>
                </a:rPr>
                <a:t>7</a:t>
              </a:r>
            </a:p>
          </p:txBody>
        </p:sp>
      </p:grpSp>
      <p:sp>
        <p:nvSpPr>
          <p:cNvPr name="Freeform 6" id="6"/>
          <p:cNvSpPr/>
          <p:nvPr/>
        </p:nvSpPr>
        <p:spPr>
          <a:xfrm flipH="false" flipV="false" rot="0">
            <a:off x="15541097" y="8008291"/>
            <a:ext cx="2157117" cy="2157117"/>
          </a:xfrm>
          <a:custGeom>
            <a:avLst/>
            <a:gdLst/>
            <a:ahLst/>
            <a:cxnLst/>
            <a:rect r="r" b="b" t="t" l="l"/>
            <a:pathLst>
              <a:path h="2157117" w="2157117">
                <a:moveTo>
                  <a:pt x="0" y="0"/>
                </a:moveTo>
                <a:lnTo>
                  <a:pt x="2157117" y="0"/>
                </a:lnTo>
                <a:lnTo>
                  <a:pt x="2157117" y="2157118"/>
                </a:lnTo>
                <a:lnTo>
                  <a:pt x="0" y="2157118"/>
                </a:lnTo>
                <a:lnTo>
                  <a:pt x="0" y="0"/>
                </a:lnTo>
                <a:close/>
              </a:path>
            </a:pathLst>
          </a:custGeom>
          <a:blipFill>
            <a:blip r:embed="rId4"/>
            <a:stretch>
              <a:fillRect l="0" t="0" r="0" b="0"/>
            </a:stretch>
          </a:blipFill>
        </p:spPr>
      </p:sp>
      <p:sp>
        <p:nvSpPr>
          <p:cNvPr name="Freeform 7" id="7"/>
          <p:cNvSpPr/>
          <p:nvPr/>
        </p:nvSpPr>
        <p:spPr>
          <a:xfrm flipH="false" flipV="false" rot="0">
            <a:off x="-26911714" y="-10756683"/>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TextBox 8" id="8"/>
          <p:cNvSpPr txBox="true"/>
          <p:nvPr/>
        </p:nvSpPr>
        <p:spPr>
          <a:xfrm rot="0">
            <a:off x="1871967" y="533400"/>
            <a:ext cx="15002726" cy="2762250"/>
          </a:xfrm>
          <a:prstGeom prst="rect">
            <a:avLst/>
          </a:prstGeom>
        </p:spPr>
        <p:txBody>
          <a:bodyPr anchor="t" rtlCol="false" tIns="0" lIns="0" bIns="0" rIns="0">
            <a:spAutoFit/>
          </a:bodyPr>
          <a:lstStyle/>
          <a:p>
            <a:pPr algn="ctr" marL="0" indent="0" lvl="0">
              <a:lnSpc>
                <a:spcPts val="6900"/>
              </a:lnSpc>
            </a:pPr>
            <a:r>
              <a:rPr lang="en-US" sz="6000">
                <a:solidFill>
                  <a:srgbClr val="282121"/>
                </a:solidFill>
                <a:latin typeface="Calibri (MS)"/>
                <a:ea typeface="Calibri (MS)"/>
                <a:cs typeface="Calibri (MS)"/>
                <a:sym typeface="Calibri (MS)"/>
              </a:rPr>
              <a:t>Quiz</a:t>
            </a:r>
            <a:r>
              <a:rPr lang="en-US" sz="6000" strike="noStrike" u="none">
                <a:solidFill>
                  <a:srgbClr val="282121"/>
                </a:solidFill>
                <a:latin typeface="Calibri (MS)"/>
                <a:ea typeface="Calibri (MS)"/>
                <a:cs typeface="Calibri (MS)"/>
                <a:sym typeface="Calibri (MS)"/>
              </a:rPr>
              <a:t>- Name a useful strategy for facilitating the participation of a young person with autism</a:t>
            </a:r>
          </a:p>
          <a:p>
            <a:pPr algn="ctr" marL="0" indent="0" lvl="0">
              <a:lnSpc>
                <a:spcPts val="6900"/>
              </a:lnSpc>
            </a:pPr>
          </a:p>
        </p:txBody>
      </p:sp>
      <p:sp>
        <p:nvSpPr>
          <p:cNvPr name="Freeform 9" id="9"/>
          <p:cNvSpPr/>
          <p:nvPr/>
        </p:nvSpPr>
        <p:spPr>
          <a:xfrm flipH="false" flipV="false" rot="0">
            <a:off x="2758404"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0">
            <a:off x="2758404" y="6472957"/>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1" id="11"/>
          <p:cNvSpPr/>
          <p:nvPr/>
        </p:nvSpPr>
        <p:spPr>
          <a:xfrm flipH="false" flipV="false" rot="0">
            <a:off x="9373329" y="4715886"/>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9373329" y="6486584"/>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10399291" y="4926348"/>
            <a:ext cx="4104343" cy="1468489"/>
          </a:xfrm>
          <a:prstGeom prst="rect">
            <a:avLst/>
          </a:prstGeom>
        </p:spPr>
        <p:txBody>
          <a:bodyPr anchor="t" rtlCol="false" tIns="0" lIns="0" bIns="0" rIns="0">
            <a:spAutoFit/>
          </a:bodyPr>
          <a:lstStyle/>
          <a:p>
            <a:pPr algn="ctr">
              <a:lnSpc>
                <a:spcPts val="3746"/>
              </a:lnSpc>
            </a:pPr>
            <a:r>
              <a:rPr lang="en-US" sz="3258">
                <a:solidFill>
                  <a:srgbClr val="282121"/>
                </a:solidFill>
                <a:latin typeface="Calibri (MS)"/>
                <a:ea typeface="Calibri (MS)"/>
                <a:cs typeface="Calibri (MS)"/>
                <a:sym typeface="Calibri (MS)"/>
              </a:rPr>
              <a:t>B. Use metaphors and double meanings.</a:t>
            </a:r>
          </a:p>
          <a:p>
            <a:pPr algn="ctr" marL="0" indent="0" lvl="0">
              <a:lnSpc>
                <a:spcPts val="3746"/>
              </a:lnSpc>
            </a:pPr>
          </a:p>
        </p:txBody>
      </p:sp>
      <p:sp>
        <p:nvSpPr>
          <p:cNvPr name="TextBox 14" id="14"/>
          <p:cNvSpPr txBox="true"/>
          <p:nvPr/>
        </p:nvSpPr>
        <p:spPr>
          <a:xfrm rot="0">
            <a:off x="10399291" y="6690233"/>
            <a:ext cx="4104343" cy="1001712"/>
          </a:xfrm>
          <a:prstGeom prst="rect">
            <a:avLst/>
          </a:prstGeom>
        </p:spPr>
        <p:txBody>
          <a:bodyPr anchor="t" rtlCol="false" tIns="0" lIns="0" bIns="0" rIns="0">
            <a:spAutoFit/>
          </a:bodyPr>
          <a:lstStyle/>
          <a:p>
            <a:pPr algn="ctr" marL="0" indent="0" lvl="0">
              <a:lnSpc>
                <a:spcPts val="3737"/>
              </a:lnSpc>
            </a:pPr>
            <a:r>
              <a:rPr lang="en-US" sz="3249">
                <a:solidFill>
                  <a:srgbClr val="282121"/>
                </a:solidFill>
                <a:latin typeface="Calibri (MS)"/>
                <a:ea typeface="Calibri (MS)"/>
                <a:cs typeface="Calibri (MS)"/>
                <a:sym typeface="Calibri (MS)"/>
              </a:rPr>
              <a:t>D. Holding conversations in large</a:t>
            </a:r>
          </a:p>
        </p:txBody>
      </p:sp>
      <p:sp>
        <p:nvSpPr>
          <p:cNvPr name="TextBox 15" id="15"/>
          <p:cNvSpPr txBox="true"/>
          <p:nvPr/>
        </p:nvSpPr>
        <p:spPr>
          <a:xfrm rot="0">
            <a:off x="2658572" y="6649393"/>
            <a:ext cx="5862123" cy="1001712"/>
          </a:xfrm>
          <a:prstGeom prst="rect">
            <a:avLst/>
          </a:prstGeom>
        </p:spPr>
        <p:txBody>
          <a:bodyPr anchor="t" rtlCol="false" tIns="0" lIns="0" bIns="0" rIns="0">
            <a:spAutoFit/>
          </a:bodyPr>
          <a:lstStyle/>
          <a:p>
            <a:pPr algn="ctr" marL="0" indent="0" lvl="0">
              <a:lnSpc>
                <a:spcPts val="3737"/>
              </a:lnSpc>
            </a:pPr>
            <a:r>
              <a:rPr lang="en-US" sz="3249">
                <a:solidFill>
                  <a:srgbClr val="282121"/>
                </a:solidFill>
                <a:latin typeface="Calibri (MS)"/>
                <a:ea typeface="Calibri (MS)"/>
                <a:cs typeface="Calibri (MS)"/>
                <a:sym typeface="Calibri (MS)"/>
              </a:rPr>
              <a:t>C. Explaining clearly what is to be done and showing it with images</a:t>
            </a:r>
          </a:p>
        </p:txBody>
      </p:sp>
      <p:sp>
        <p:nvSpPr>
          <p:cNvPr name="TextBox 16" id="16"/>
          <p:cNvSpPr txBox="true"/>
          <p:nvPr/>
        </p:nvSpPr>
        <p:spPr>
          <a:xfrm rot="0">
            <a:off x="1966177" y="4798934"/>
            <a:ext cx="7740719" cy="1201737"/>
          </a:xfrm>
          <a:prstGeom prst="rect">
            <a:avLst/>
          </a:prstGeom>
        </p:spPr>
        <p:txBody>
          <a:bodyPr anchor="t" rtlCol="false" tIns="0" lIns="0" bIns="0" rIns="0">
            <a:spAutoFit/>
          </a:bodyPr>
          <a:lstStyle/>
          <a:p>
            <a:pPr algn="ctr">
              <a:lnSpc>
                <a:spcPts val="5849"/>
              </a:lnSpc>
              <a:spcBef>
                <a:spcPct val="0"/>
              </a:spcBef>
            </a:pPr>
            <a:r>
              <a:rPr lang="en-US" sz="3249">
                <a:solidFill>
                  <a:srgbClr val="282121"/>
                </a:solidFill>
                <a:latin typeface="Calibri (MS)"/>
                <a:ea typeface="Calibri (MS)"/>
                <a:cs typeface="Calibri (MS)"/>
                <a:sym typeface="Calibri (MS)"/>
              </a:rPr>
              <a:t>A. Changing the venue without </a:t>
            </a:r>
          </a:p>
          <a:p>
            <a:pPr algn="ctr">
              <a:lnSpc>
                <a:spcPts val="1624"/>
              </a:lnSpc>
            </a:pPr>
            <a:r>
              <a:rPr lang="en-US" sz="3249">
                <a:solidFill>
                  <a:srgbClr val="282121"/>
                </a:solidFill>
                <a:latin typeface="Calibri (MS)"/>
                <a:ea typeface="Calibri (MS)"/>
                <a:cs typeface="Calibri (MS)"/>
                <a:sym typeface="Calibri (MS)"/>
              </a:rPr>
              <a:t>prior notice</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971550" y="467067"/>
            <a:ext cx="76944" cy="161583"/>
            <a:chOff x="0" y="0"/>
            <a:chExt cx="102592" cy="215444"/>
          </a:xfrm>
        </p:grpSpPr>
        <p:sp>
          <p:nvSpPr>
            <p:cNvPr name="Freeform 4" id="4"/>
            <p:cNvSpPr/>
            <p:nvPr/>
          </p:nvSpPr>
          <p:spPr>
            <a:xfrm flipH="false" flipV="false" rot="0">
              <a:off x="0" y="0"/>
              <a:ext cx="102592" cy="215444"/>
            </a:xfrm>
            <a:custGeom>
              <a:avLst/>
              <a:gdLst/>
              <a:ahLst/>
              <a:cxnLst/>
              <a:rect r="r" b="b" t="t" l="l"/>
              <a:pathLst>
                <a:path h="215444" w="102592">
                  <a:moveTo>
                    <a:pt x="0" y="0"/>
                  </a:moveTo>
                  <a:lnTo>
                    <a:pt x="102592" y="0"/>
                  </a:lnTo>
                  <a:lnTo>
                    <a:pt x="102592" y="215444"/>
                  </a:lnTo>
                  <a:lnTo>
                    <a:pt x="0" y="215444"/>
                  </a:lnTo>
                  <a:close/>
                </a:path>
              </a:pathLst>
            </a:custGeom>
            <a:solidFill>
              <a:srgbClr val="000000">
                <a:alpha val="0"/>
              </a:srgbClr>
            </a:solidFill>
          </p:spPr>
        </p:sp>
        <p:sp>
          <p:nvSpPr>
            <p:cNvPr name="TextBox 5" id="5"/>
            <p:cNvSpPr txBox="true"/>
            <p:nvPr/>
          </p:nvSpPr>
          <p:spPr>
            <a:xfrm>
              <a:off x="0" y="-9525"/>
              <a:ext cx="102592" cy="224969"/>
            </a:xfrm>
            <a:prstGeom prst="rect">
              <a:avLst/>
            </a:prstGeom>
          </p:spPr>
          <p:txBody>
            <a:bodyPr anchor="t" rtlCol="false" tIns="0" lIns="0" bIns="0" rIns="0"/>
            <a:lstStyle/>
            <a:p>
              <a:pPr algn="l">
                <a:lnSpc>
                  <a:spcPts val="1260"/>
                </a:lnSpc>
              </a:pPr>
              <a:r>
                <a:rPr lang="en-US" b="true" sz="1050">
                  <a:solidFill>
                    <a:srgbClr val="282121"/>
                  </a:solidFill>
                  <a:latin typeface="Roboto Bold"/>
                  <a:ea typeface="Roboto Bold"/>
                  <a:cs typeface="Roboto Bold"/>
                  <a:sym typeface="Roboto Bold"/>
                </a:rPr>
                <a:t>7</a:t>
              </a:r>
            </a:p>
          </p:txBody>
        </p:sp>
      </p:grpSp>
      <p:sp>
        <p:nvSpPr>
          <p:cNvPr name="Freeform 6" id="6"/>
          <p:cNvSpPr/>
          <p:nvPr/>
        </p:nvSpPr>
        <p:spPr>
          <a:xfrm flipH="false" flipV="false" rot="0">
            <a:off x="15541097" y="8008291"/>
            <a:ext cx="2157117" cy="2157117"/>
          </a:xfrm>
          <a:custGeom>
            <a:avLst/>
            <a:gdLst/>
            <a:ahLst/>
            <a:cxnLst/>
            <a:rect r="r" b="b" t="t" l="l"/>
            <a:pathLst>
              <a:path h="2157117" w="2157117">
                <a:moveTo>
                  <a:pt x="0" y="0"/>
                </a:moveTo>
                <a:lnTo>
                  <a:pt x="2157117" y="0"/>
                </a:lnTo>
                <a:lnTo>
                  <a:pt x="2157117" y="2157118"/>
                </a:lnTo>
                <a:lnTo>
                  <a:pt x="0" y="2157118"/>
                </a:lnTo>
                <a:lnTo>
                  <a:pt x="0" y="0"/>
                </a:lnTo>
                <a:close/>
              </a:path>
            </a:pathLst>
          </a:custGeom>
          <a:blipFill>
            <a:blip r:embed="rId4"/>
            <a:stretch>
              <a:fillRect l="0" t="0" r="0" b="0"/>
            </a:stretch>
          </a:blipFill>
        </p:spPr>
      </p:sp>
      <p:sp>
        <p:nvSpPr>
          <p:cNvPr name="Freeform 7" id="7"/>
          <p:cNvSpPr/>
          <p:nvPr/>
        </p:nvSpPr>
        <p:spPr>
          <a:xfrm flipH="false" flipV="false" rot="0">
            <a:off x="-26911714" y="-10756683"/>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TextBox 8" id="8"/>
          <p:cNvSpPr txBox="true"/>
          <p:nvPr/>
        </p:nvSpPr>
        <p:spPr>
          <a:xfrm rot="0">
            <a:off x="1871967" y="533400"/>
            <a:ext cx="15002726" cy="2762250"/>
          </a:xfrm>
          <a:prstGeom prst="rect">
            <a:avLst/>
          </a:prstGeom>
        </p:spPr>
        <p:txBody>
          <a:bodyPr anchor="t" rtlCol="false" tIns="0" lIns="0" bIns="0" rIns="0">
            <a:spAutoFit/>
          </a:bodyPr>
          <a:lstStyle/>
          <a:p>
            <a:pPr algn="ctr" marL="0" indent="0" lvl="0">
              <a:lnSpc>
                <a:spcPts val="6900"/>
              </a:lnSpc>
            </a:pPr>
            <a:r>
              <a:rPr lang="en-US" sz="6000">
                <a:solidFill>
                  <a:srgbClr val="282121"/>
                </a:solidFill>
                <a:latin typeface="Calibri (MS)"/>
                <a:ea typeface="Calibri (MS)"/>
                <a:cs typeface="Calibri (MS)"/>
                <a:sym typeface="Calibri (MS)"/>
              </a:rPr>
              <a:t>Quiz</a:t>
            </a:r>
            <a:r>
              <a:rPr lang="en-US" sz="6000" strike="noStrike" u="none">
                <a:solidFill>
                  <a:srgbClr val="282121"/>
                </a:solidFill>
                <a:latin typeface="Calibri (MS)"/>
                <a:ea typeface="Calibri (MS)"/>
                <a:cs typeface="Calibri (MS)"/>
                <a:sym typeface="Calibri (MS)"/>
              </a:rPr>
              <a:t>- Which alternative sentence is most inclusive for someone with ASD or ADHD?</a:t>
            </a:r>
          </a:p>
          <a:p>
            <a:pPr algn="ctr" marL="0" indent="0" lvl="0">
              <a:lnSpc>
                <a:spcPts val="6900"/>
              </a:lnSpc>
            </a:pPr>
          </a:p>
        </p:txBody>
      </p:sp>
      <p:sp>
        <p:nvSpPr>
          <p:cNvPr name="Freeform 9" id="9"/>
          <p:cNvSpPr/>
          <p:nvPr/>
        </p:nvSpPr>
        <p:spPr>
          <a:xfrm flipH="false" flipV="false" rot="0">
            <a:off x="2758404"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0">
            <a:off x="2758404" y="6472957"/>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1" id="11"/>
          <p:cNvSpPr/>
          <p:nvPr/>
        </p:nvSpPr>
        <p:spPr>
          <a:xfrm flipH="false" flipV="false" rot="0">
            <a:off x="9373329" y="4715886"/>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9373329" y="6486584"/>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10139619" y="5095875"/>
            <a:ext cx="4104343" cy="1001764"/>
          </a:xfrm>
          <a:prstGeom prst="rect">
            <a:avLst/>
          </a:prstGeom>
        </p:spPr>
        <p:txBody>
          <a:bodyPr anchor="t" rtlCol="false" tIns="0" lIns="0" bIns="0" rIns="0">
            <a:spAutoFit/>
          </a:bodyPr>
          <a:lstStyle/>
          <a:p>
            <a:pPr algn="ctr">
              <a:lnSpc>
                <a:spcPts val="3746"/>
              </a:lnSpc>
            </a:pPr>
            <a:r>
              <a:rPr lang="en-US" sz="3258">
                <a:solidFill>
                  <a:srgbClr val="282121"/>
                </a:solidFill>
                <a:latin typeface="Calibri (MS)"/>
                <a:ea typeface="Calibri (MS)"/>
                <a:cs typeface="Calibri (MS)"/>
                <a:sym typeface="Calibri (MS)"/>
              </a:rPr>
              <a:t>B. It is easy!</a:t>
            </a:r>
          </a:p>
          <a:p>
            <a:pPr algn="ctr" marL="0" indent="0" lvl="0">
              <a:lnSpc>
                <a:spcPts val="3746"/>
              </a:lnSpc>
            </a:pPr>
          </a:p>
        </p:txBody>
      </p:sp>
      <p:sp>
        <p:nvSpPr>
          <p:cNvPr name="TextBox 14" id="14"/>
          <p:cNvSpPr txBox="true"/>
          <p:nvPr/>
        </p:nvSpPr>
        <p:spPr>
          <a:xfrm rot="0">
            <a:off x="10399291" y="6690233"/>
            <a:ext cx="4104343" cy="1001712"/>
          </a:xfrm>
          <a:prstGeom prst="rect">
            <a:avLst/>
          </a:prstGeom>
        </p:spPr>
        <p:txBody>
          <a:bodyPr anchor="t" rtlCol="false" tIns="0" lIns="0" bIns="0" rIns="0">
            <a:spAutoFit/>
          </a:bodyPr>
          <a:lstStyle/>
          <a:p>
            <a:pPr algn="ctr" marL="0" indent="0" lvl="0">
              <a:lnSpc>
                <a:spcPts val="3737"/>
              </a:lnSpc>
            </a:pPr>
            <a:r>
              <a:rPr lang="en-US" sz="3249">
                <a:solidFill>
                  <a:srgbClr val="282121"/>
                </a:solidFill>
                <a:latin typeface="Calibri (MS)"/>
                <a:ea typeface="Calibri (MS)"/>
                <a:cs typeface="Calibri (MS)"/>
                <a:sym typeface="Calibri (MS)"/>
              </a:rPr>
              <a:t>D. I have explained it before</a:t>
            </a:r>
          </a:p>
        </p:txBody>
      </p:sp>
      <p:sp>
        <p:nvSpPr>
          <p:cNvPr name="TextBox 15" id="15"/>
          <p:cNvSpPr txBox="true"/>
          <p:nvPr/>
        </p:nvSpPr>
        <p:spPr>
          <a:xfrm rot="0">
            <a:off x="2758404" y="6830857"/>
            <a:ext cx="5862123" cy="534987"/>
          </a:xfrm>
          <a:prstGeom prst="rect">
            <a:avLst/>
          </a:prstGeom>
        </p:spPr>
        <p:txBody>
          <a:bodyPr anchor="t" rtlCol="false" tIns="0" lIns="0" bIns="0" rIns="0">
            <a:spAutoFit/>
          </a:bodyPr>
          <a:lstStyle/>
          <a:p>
            <a:pPr algn="ctr" marL="0" indent="0" lvl="0">
              <a:lnSpc>
                <a:spcPts val="3737"/>
              </a:lnSpc>
            </a:pPr>
            <a:r>
              <a:rPr lang="en-US" sz="3249">
                <a:solidFill>
                  <a:srgbClr val="282121"/>
                </a:solidFill>
                <a:latin typeface="Calibri (MS)"/>
                <a:ea typeface="Calibri (MS)"/>
                <a:cs typeface="Calibri (MS)"/>
                <a:sym typeface="Calibri (MS)"/>
              </a:rPr>
              <a:t>C. Do you need more steps?’</a:t>
            </a:r>
          </a:p>
        </p:txBody>
      </p:sp>
      <p:sp>
        <p:nvSpPr>
          <p:cNvPr name="TextBox 16" id="16"/>
          <p:cNvSpPr txBox="true"/>
          <p:nvPr/>
        </p:nvSpPr>
        <p:spPr>
          <a:xfrm rot="0">
            <a:off x="1966177" y="5198984"/>
            <a:ext cx="7740719" cy="336546"/>
          </a:xfrm>
          <a:prstGeom prst="rect">
            <a:avLst/>
          </a:prstGeom>
        </p:spPr>
        <p:txBody>
          <a:bodyPr anchor="t" rtlCol="false" tIns="0" lIns="0" bIns="0" rIns="0">
            <a:spAutoFit/>
          </a:bodyPr>
          <a:lstStyle/>
          <a:p>
            <a:pPr algn="ctr">
              <a:lnSpc>
                <a:spcPts val="1624"/>
              </a:lnSpc>
            </a:pPr>
            <a:r>
              <a:rPr lang="en-US" sz="3249">
                <a:solidFill>
                  <a:srgbClr val="282121"/>
                </a:solidFill>
                <a:latin typeface="Calibri (MS)"/>
                <a:ea typeface="Calibri (MS)"/>
                <a:cs typeface="Calibri (MS)"/>
                <a:sym typeface="Calibri (MS)"/>
              </a:rPr>
              <a:t>A. ‘Concentrate, </a:t>
            </a:r>
            <a:r>
              <a:rPr lang="en-US" sz="3249">
                <a:solidFill>
                  <a:srgbClr val="282121"/>
                </a:solidFill>
                <a:latin typeface="Calibri (MS)"/>
                <a:ea typeface="Calibri (MS)"/>
                <a:cs typeface="Calibri (MS)"/>
                <a:sym typeface="Calibri (MS)"/>
              </a:rPr>
              <a:t>please!’</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971550" y="467067"/>
            <a:ext cx="76944" cy="161583"/>
            <a:chOff x="0" y="0"/>
            <a:chExt cx="102592" cy="215444"/>
          </a:xfrm>
        </p:grpSpPr>
        <p:sp>
          <p:nvSpPr>
            <p:cNvPr name="Freeform 4" id="4"/>
            <p:cNvSpPr/>
            <p:nvPr/>
          </p:nvSpPr>
          <p:spPr>
            <a:xfrm flipH="false" flipV="false" rot="0">
              <a:off x="0" y="0"/>
              <a:ext cx="102592" cy="215444"/>
            </a:xfrm>
            <a:custGeom>
              <a:avLst/>
              <a:gdLst/>
              <a:ahLst/>
              <a:cxnLst/>
              <a:rect r="r" b="b" t="t" l="l"/>
              <a:pathLst>
                <a:path h="215444" w="102592">
                  <a:moveTo>
                    <a:pt x="0" y="0"/>
                  </a:moveTo>
                  <a:lnTo>
                    <a:pt x="102592" y="0"/>
                  </a:lnTo>
                  <a:lnTo>
                    <a:pt x="102592" y="215444"/>
                  </a:lnTo>
                  <a:lnTo>
                    <a:pt x="0" y="215444"/>
                  </a:lnTo>
                  <a:close/>
                </a:path>
              </a:pathLst>
            </a:custGeom>
            <a:solidFill>
              <a:srgbClr val="000000">
                <a:alpha val="0"/>
              </a:srgbClr>
            </a:solidFill>
          </p:spPr>
        </p:sp>
        <p:sp>
          <p:nvSpPr>
            <p:cNvPr name="TextBox 5" id="5"/>
            <p:cNvSpPr txBox="true"/>
            <p:nvPr/>
          </p:nvSpPr>
          <p:spPr>
            <a:xfrm>
              <a:off x="0" y="-9525"/>
              <a:ext cx="102592" cy="224969"/>
            </a:xfrm>
            <a:prstGeom prst="rect">
              <a:avLst/>
            </a:prstGeom>
          </p:spPr>
          <p:txBody>
            <a:bodyPr anchor="t" rtlCol="false" tIns="0" lIns="0" bIns="0" rIns="0"/>
            <a:lstStyle/>
            <a:p>
              <a:pPr algn="l">
                <a:lnSpc>
                  <a:spcPts val="1260"/>
                </a:lnSpc>
              </a:pPr>
              <a:r>
                <a:rPr lang="en-US" b="true" sz="1050">
                  <a:solidFill>
                    <a:srgbClr val="282121"/>
                  </a:solidFill>
                  <a:latin typeface="Roboto Bold"/>
                  <a:ea typeface="Roboto Bold"/>
                  <a:cs typeface="Roboto Bold"/>
                  <a:sym typeface="Roboto Bold"/>
                </a:rPr>
                <a:t>7</a:t>
              </a:r>
            </a:p>
          </p:txBody>
        </p:sp>
      </p:grpSp>
      <p:sp>
        <p:nvSpPr>
          <p:cNvPr name="Freeform 6" id="6"/>
          <p:cNvSpPr/>
          <p:nvPr/>
        </p:nvSpPr>
        <p:spPr>
          <a:xfrm flipH="false" flipV="false" rot="0">
            <a:off x="15541097" y="8008291"/>
            <a:ext cx="2157117" cy="2157117"/>
          </a:xfrm>
          <a:custGeom>
            <a:avLst/>
            <a:gdLst/>
            <a:ahLst/>
            <a:cxnLst/>
            <a:rect r="r" b="b" t="t" l="l"/>
            <a:pathLst>
              <a:path h="2157117" w="2157117">
                <a:moveTo>
                  <a:pt x="0" y="0"/>
                </a:moveTo>
                <a:lnTo>
                  <a:pt x="2157117" y="0"/>
                </a:lnTo>
                <a:lnTo>
                  <a:pt x="2157117" y="2157118"/>
                </a:lnTo>
                <a:lnTo>
                  <a:pt x="0" y="2157118"/>
                </a:lnTo>
                <a:lnTo>
                  <a:pt x="0" y="0"/>
                </a:lnTo>
                <a:close/>
              </a:path>
            </a:pathLst>
          </a:custGeom>
          <a:blipFill>
            <a:blip r:embed="rId4"/>
            <a:stretch>
              <a:fillRect l="0" t="0" r="0" b="0"/>
            </a:stretch>
          </a:blipFill>
        </p:spPr>
      </p:sp>
      <p:sp>
        <p:nvSpPr>
          <p:cNvPr name="Freeform 7" id="7"/>
          <p:cNvSpPr/>
          <p:nvPr/>
        </p:nvSpPr>
        <p:spPr>
          <a:xfrm flipH="false" flipV="false" rot="0">
            <a:off x="-26911714" y="-10756683"/>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TextBox 8" id="8"/>
          <p:cNvSpPr txBox="true"/>
          <p:nvPr/>
        </p:nvSpPr>
        <p:spPr>
          <a:xfrm rot="0">
            <a:off x="1871967" y="533400"/>
            <a:ext cx="15002726" cy="2762250"/>
          </a:xfrm>
          <a:prstGeom prst="rect">
            <a:avLst/>
          </a:prstGeom>
        </p:spPr>
        <p:txBody>
          <a:bodyPr anchor="t" rtlCol="false" tIns="0" lIns="0" bIns="0" rIns="0">
            <a:spAutoFit/>
          </a:bodyPr>
          <a:lstStyle/>
          <a:p>
            <a:pPr algn="ctr" marL="0" indent="0" lvl="0">
              <a:lnSpc>
                <a:spcPts val="6900"/>
              </a:lnSpc>
            </a:pPr>
            <a:r>
              <a:rPr lang="en-US" sz="6000">
                <a:solidFill>
                  <a:srgbClr val="282121"/>
                </a:solidFill>
                <a:latin typeface="Calibri (MS)"/>
                <a:ea typeface="Calibri (MS)"/>
                <a:cs typeface="Calibri (MS)"/>
                <a:sym typeface="Calibri (MS)"/>
              </a:rPr>
              <a:t>Quiz</a:t>
            </a:r>
            <a:r>
              <a:rPr lang="en-US" sz="6000" strike="noStrike" u="none">
                <a:solidFill>
                  <a:srgbClr val="282121"/>
                </a:solidFill>
                <a:latin typeface="Calibri (MS)"/>
                <a:ea typeface="Calibri (MS)"/>
                <a:cs typeface="Calibri (MS)"/>
                <a:sym typeface="Calibri (MS)"/>
              </a:rPr>
              <a:t>- Which alternative sentence is most inclusive for someone with ASD or ADHD?</a:t>
            </a:r>
          </a:p>
          <a:p>
            <a:pPr algn="ctr" marL="0" indent="0" lvl="0">
              <a:lnSpc>
                <a:spcPts val="6900"/>
              </a:lnSpc>
            </a:pPr>
          </a:p>
        </p:txBody>
      </p:sp>
      <p:sp>
        <p:nvSpPr>
          <p:cNvPr name="Freeform 9" id="9"/>
          <p:cNvSpPr/>
          <p:nvPr/>
        </p:nvSpPr>
        <p:spPr>
          <a:xfrm flipH="false" flipV="false" rot="0">
            <a:off x="2758404"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0">
            <a:off x="2758404" y="6472957"/>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1" id="11"/>
          <p:cNvSpPr/>
          <p:nvPr/>
        </p:nvSpPr>
        <p:spPr>
          <a:xfrm flipH="false" flipV="false" rot="0">
            <a:off x="9373329" y="4715886"/>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9373329" y="6486584"/>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10139619" y="5095875"/>
            <a:ext cx="4104343" cy="1001764"/>
          </a:xfrm>
          <a:prstGeom prst="rect">
            <a:avLst/>
          </a:prstGeom>
        </p:spPr>
        <p:txBody>
          <a:bodyPr anchor="t" rtlCol="false" tIns="0" lIns="0" bIns="0" rIns="0">
            <a:spAutoFit/>
          </a:bodyPr>
          <a:lstStyle/>
          <a:p>
            <a:pPr algn="ctr">
              <a:lnSpc>
                <a:spcPts val="3746"/>
              </a:lnSpc>
            </a:pPr>
            <a:r>
              <a:rPr lang="en-US" sz="3258">
                <a:solidFill>
                  <a:srgbClr val="282121"/>
                </a:solidFill>
                <a:latin typeface="Calibri (MS)"/>
                <a:ea typeface="Calibri (MS)"/>
                <a:cs typeface="Calibri (MS)"/>
                <a:sym typeface="Calibri (MS)"/>
              </a:rPr>
              <a:t>B. It is easy!</a:t>
            </a:r>
          </a:p>
          <a:p>
            <a:pPr algn="ctr" marL="0" indent="0" lvl="0">
              <a:lnSpc>
                <a:spcPts val="3746"/>
              </a:lnSpc>
            </a:pPr>
          </a:p>
        </p:txBody>
      </p:sp>
      <p:sp>
        <p:nvSpPr>
          <p:cNvPr name="TextBox 14" id="14"/>
          <p:cNvSpPr txBox="true"/>
          <p:nvPr/>
        </p:nvSpPr>
        <p:spPr>
          <a:xfrm rot="0">
            <a:off x="10399291" y="6690233"/>
            <a:ext cx="4104343" cy="1001712"/>
          </a:xfrm>
          <a:prstGeom prst="rect">
            <a:avLst/>
          </a:prstGeom>
        </p:spPr>
        <p:txBody>
          <a:bodyPr anchor="t" rtlCol="false" tIns="0" lIns="0" bIns="0" rIns="0">
            <a:spAutoFit/>
          </a:bodyPr>
          <a:lstStyle/>
          <a:p>
            <a:pPr algn="ctr" marL="0" indent="0" lvl="0">
              <a:lnSpc>
                <a:spcPts val="3737"/>
              </a:lnSpc>
            </a:pPr>
            <a:r>
              <a:rPr lang="en-US" sz="3249">
                <a:solidFill>
                  <a:srgbClr val="282121"/>
                </a:solidFill>
                <a:latin typeface="Calibri (MS)"/>
                <a:ea typeface="Calibri (MS)"/>
                <a:cs typeface="Calibri (MS)"/>
                <a:sym typeface="Calibri (MS)"/>
              </a:rPr>
              <a:t>D. I have explained it before</a:t>
            </a:r>
          </a:p>
        </p:txBody>
      </p:sp>
      <p:sp>
        <p:nvSpPr>
          <p:cNvPr name="TextBox 15" id="15"/>
          <p:cNvSpPr txBox="true"/>
          <p:nvPr/>
        </p:nvSpPr>
        <p:spPr>
          <a:xfrm rot="0">
            <a:off x="2758404" y="6830857"/>
            <a:ext cx="5862123" cy="534987"/>
          </a:xfrm>
          <a:prstGeom prst="rect">
            <a:avLst/>
          </a:prstGeom>
        </p:spPr>
        <p:txBody>
          <a:bodyPr anchor="t" rtlCol="false" tIns="0" lIns="0" bIns="0" rIns="0">
            <a:spAutoFit/>
          </a:bodyPr>
          <a:lstStyle/>
          <a:p>
            <a:pPr algn="ctr" marL="0" indent="0" lvl="0">
              <a:lnSpc>
                <a:spcPts val="3737"/>
              </a:lnSpc>
            </a:pPr>
            <a:r>
              <a:rPr lang="en-US" sz="3249">
                <a:solidFill>
                  <a:srgbClr val="282121"/>
                </a:solidFill>
                <a:latin typeface="Calibri (MS)"/>
                <a:ea typeface="Calibri (MS)"/>
                <a:cs typeface="Calibri (MS)"/>
                <a:sym typeface="Calibri (MS)"/>
              </a:rPr>
              <a:t>C. Do you need more steps?’</a:t>
            </a:r>
          </a:p>
        </p:txBody>
      </p:sp>
      <p:sp>
        <p:nvSpPr>
          <p:cNvPr name="TextBox 16" id="16"/>
          <p:cNvSpPr txBox="true"/>
          <p:nvPr/>
        </p:nvSpPr>
        <p:spPr>
          <a:xfrm rot="0">
            <a:off x="1966177" y="5198984"/>
            <a:ext cx="7740719" cy="336546"/>
          </a:xfrm>
          <a:prstGeom prst="rect">
            <a:avLst/>
          </a:prstGeom>
        </p:spPr>
        <p:txBody>
          <a:bodyPr anchor="t" rtlCol="false" tIns="0" lIns="0" bIns="0" rIns="0">
            <a:spAutoFit/>
          </a:bodyPr>
          <a:lstStyle/>
          <a:p>
            <a:pPr algn="ctr">
              <a:lnSpc>
                <a:spcPts val="1624"/>
              </a:lnSpc>
            </a:pPr>
            <a:r>
              <a:rPr lang="en-US" sz="3249">
                <a:solidFill>
                  <a:srgbClr val="282121"/>
                </a:solidFill>
                <a:latin typeface="Calibri (MS)"/>
                <a:ea typeface="Calibri (MS)"/>
                <a:cs typeface="Calibri (MS)"/>
                <a:sym typeface="Calibri (MS)"/>
              </a:rPr>
              <a:t>A. ‘Concentrate, </a:t>
            </a:r>
            <a:r>
              <a:rPr lang="en-US" sz="3249">
                <a:solidFill>
                  <a:srgbClr val="282121"/>
                </a:solidFill>
                <a:latin typeface="Calibri (MS)"/>
                <a:ea typeface="Calibri (MS)"/>
                <a:cs typeface="Calibri (MS)"/>
                <a:sym typeface="Calibri (MS)"/>
              </a:rPr>
              <a:t>please!’</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971550" y="467067"/>
            <a:ext cx="76944" cy="161583"/>
            <a:chOff x="0" y="0"/>
            <a:chExt cx="102592" cy="215444"/>
          </a:xfrm>
        </p:grpSpPr>
        <p:sp>
          <p:nvSpPr>
            <p:cNvPr name="Freeform 4" id="4"/>
            <p:cNvSpPr/>
            <p:nvPr/>
          </p:nvSpPr>
          <p:spPr>
            <a:xfrm flipH="false" flipV="false" rot="0">
              <a:off x="0" y="0"/>
              <a:ext cx="102592" cy="215444"/>
            </a:xfrm>
            <a:custGeom>
              <a:avLst/>
              <a:gdLst/>
              <a:ahLst/>
              <a:cxnLst/>
              <a:rect r="r" b="b" t="t" l="l"/>
              <a:pathLst>
                <a:path h="215444" w="102592">
                  <a:moveTo>
                    <a:pt x="0" y="0"/>
                  </a:moveTo>
                  <a:lnTo>
                    <a:pt x="102592" y="0"/>
                  </a:lnTo>
                  <a:lnTo>
                    <a:pt x="102592" y="215444"/>
                  </a:lnTo>
                  <a:lnTo>
                    <a:pt x="0" y="215444"/>
                  </a:lnTo>
                  <a:close/>
                </a:path>
              </a:pathLst>
            </a:custGeom>
            <a:solidFill>
              <a:srgbClr val="000000">
                <a:alpha val="0"/>
              </a:srgbClr>
            </a:solidFill>
          </p:spPr>
        </p:sp>
        <p:sp>
          <p:nvSpPr>
            <p:cNvPr name="TextBox 5" id="5"/>
            <p:cNvSpPr txBox="true"/>
            <p:nvPr/>
          </p:nvSpPr>
          <p:spPr>
            <a:xfrm>
              <a:off x="0" y="-9525"/>
              <a:ext cx="102592" cy="224969"/>
            </a:xfrm>
            <a:prstGeom prst="rect">
              <a:avLst/>
            </a:prstGeom>
          </p:spPr>
          <p:txBody>
            <a:bodyPr anchor="t" rtlCol="false" tIns="0" lIns="0" bIns="0" rIns="0"/>
            <a:lstStyle/>
            <a:p>
              <a:pPr algn="l">
                <a:lnSpc>
                  <a:spcPts val="1260"/>
                </a:lnSpc>
              </a:pPr>
              <a:r>
                <a:rPr lang="en-US" b="true" sz="1050">
                  <a:solidFill>
                    <a:srgbClr val="282121"/>
                  </a:solidFill>
                  <a:latin typeface="Roboto Bold"/>
                  <a:ea typeface="Roboto Bold"/>
                  <a:cs typeface="Roboto Bold"/>
                  <a:sym typeface="Roboto Bold"/>
                </a:rPr>
                <a:t>7</a:t>
              </a:r>
            </a:p>
          </p:txBody>
        </p:sp>
      </p:grpSp>
      <p:sp>
        <p:nvSpPr>
          <p:cNvPr name="Freeform 6" id="6"/>
          <p:cNvSpPr/>
          <p:nvPr/>
        </p:nvSpPr>
        <p:spPr>
          <a:xfrm flipH="false" flipV="false" rot="0">
            <a:off x="15541097" y="8008291"/>
            <a:ext cx="2157117" cy="2157117"/>
          </a:xfrm>
          <a:custGeom>
            <a:avLst/>
            <a:gdLst/>
            <a:ahLst/>
            <a:cxnLst/>
            <a:rect r="r" b="b" t="t" l="l"/>
            <a:pathLst>
              <a:path h="2157117" w="2157117">
                <a:moveTo>
                  <a:pt x="0" y="0"/>
                </a:moveTo>
                <a:lnTo>
                  <a:pt x="2157117" y="0"/>
                </a:lnTo>
                <a:lnTo>
                  <a:pt x="2157117" y="2157118"/>
                </a:lnTo>
                <a:lnTo>
                  <a:pt x="0" y="2157118"/>
                </a:lnTo>
                <a:lnTo>
                  <a:pt x="0" y="0"/>
                </a:lnTo>
                <a:close/>
              </a:path>
            </a:pathLst>
          </a:custGeom>
          <a:blipFill>
            <a:blip r:embed="rId4"/>
            <a:stretch>
              <a:fillRect l="0" t="0" r="0" b="0"/>
            </a:stretch>
          </a:blipFill>
        </p:spPr>
      </p:sp>
      <p:sp>
        <p:nvSpPr>
          <p:cNvPr name="Freeform 7" id="7"/>
          <p:cNvSpPr/>
          <p:nvPr/>
        </p:nvSpPr>
        <p:spPr>
          <a:xfrm flipH="false" flipV="false" rot="0">
            <a:off x="-26911714" y="-10756683"/>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TextBox 8" id="8"/>
          <p:cNvSpPr txBox="true"/>
          <p:nvPr/>
        </p:nvSpPr>
        <p:spPr>
          <a:xfrm rot="0">
            <a:off x="1460206" y="339809"/>
            <a:ext cx="15826248" cy="3638550"/>
          </a:xfrm>
          <a:prstGeom prst="rect">
            <a:avLst/>
          </a:prstGeom>
        </p:spPr>
        <p:txBody>
          <a:bodyPr anchor="t" rtlCol="false" tIns="0" lIns="0" bIns="0" rIns="0">
            <a:spAutoFit/>
          </a:bodyPr>
          <a:lstStyle/>
          <a:p>
            <a:pPr algn="ctr" marL="0" indent="0" lvl="0">
              <a:lnSpc>
                <a:spcPts val="6900"/>
              </a:lnSpc>
            </a:pPr>
            <a:r>
              <a:rPr lang="en-US" sz="6000">
                <a:solidFill>
                  <a:srgbClr val="282121"/>
                </a:solidFill>
                <a:latin typeface="Calibri (MS)"/>
                <a:ea typeface="Calibri (MS)"/>
                <a:cs typeface="Calibri (MS)"/>
                <a:sym typeface="Calibri (MS)"/>
              </a:rPr>
              <a:t>Quiz</a:t>
            </a:r>
            <a:r>
              <a:rPr lang="en-US" sz="6000" strike="noStrike" u="none">
                <a:solidFill>
                  <a:srgbClr val="282121"/>
                </a:solidFill>
                <a:latin typeface="Calibri (MS)"/>
                <a:ea typeface="Calibri (MS)"/>
                <a:cs typeface="Calibri (MS)"/>
                <a:sym typeface="Calibri (MS)"/>
              </a:rPr>
              <a:t>- What is one possible effect of using abstract language in youth participation spaces with people with ASD?</a:t>
            </a:r>
          </a:p>
          <a:p>
            <a:pPr algn="ctr" marL="0" indent="0" lvl="0">
              <a:lnSpc>
                <a:spcPts val="6900"/>
              </a:lnSpc>
            </a:pPr>
          </a:p>
        </p:txBody>
      </p:sp>
      <p:sp>
        <p:nvSpPr>
          <p:cNvPr name="Freeform 9" id="9"/>
          <p:cNvSpPr/>
          <p:nvPr/>
        </p:nvSpPr>
        <p:spPr>
          <a:xfrm flipH="false" flipV="false" rot="0">
            <a:off x="2758404"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0">
            <a:off x="2758404" y="6472957"/>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1" id="11"/>
          <p:cNvSpPr/>
          <p:nvPr/>
        </p:nvSpPr>
        <p:spPr>
          <a:xfrm flipH="false" flipV="false" rot="0">
            <a:off x="9373329" y="4715886"/>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9373329" y="6486584"/>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10399291" y="4856178"/>
            <a:ext cx="4104343" cy="1468489"/>
          </a:xfrm>
          <a:prstGeom prst="rect">
            <a:avLst/>
          </a:prstGeom>
        </p:spPr>
        <p:txBody>
          <a:bodyPr anchor="t" rtlCol="false" tIns="0" lIns="0" bIns="0" rIns="0">
            <a:spAutoFit/>
          </a:bodyPr>
          <a:lstStyle/>
          <a:p>
            <a:pPr algn="ctr">
              <a:lnSpc>
                <a:spcPts val="3746"/>
              </a:lnSpc>
            </a:pPr>
            <a:r>
              <a:rPr lang="en-US" sz="3258">
                <a:solidFill>
                  <a:srgbClr val="282121"/>
                </a:solidFill>
                <a:latin typeface="Calibri (MS)"/>
                <a:ea typeface="Calibri (MS)"/>
                <a:cs typeface="Calibri (MS)"/>
                <a:sym typeface="Calibri (MS)"/>
              </a:rPr>
              <a:t>B. It increases the creativity of the group</a:t>
            </a:r>
          </a:p>
          <a:p>
            <a:pPr algn="ctr" marL="0" indent="0" lvl="0">
              <a:lnSpc>
                <a:spcPts val="3746"/>
              </a:lnSpc>
            </a:pPr>
          </a:p>
        </p:txBody>
      </p:sp>
      <p:sp>
        <p:nvSpPr>
          <p:cNvPr name="TextBox 14" id="14"/>
          <p:cNvSpPr txBox="true"/>
          <p:nvPr/>
        </p:nvSpPr>
        <p:spPr>
          <a:xfrm rot="0">
            <a:off x="10399291" y="6830857"/>
            <a:ext cx="4104343" cy="534987"/>
          </a:xfrm>
          <a:prstGeom prst="rect">
            <a:avLst/>
          </a:prstGeom>
        </p:spPr>
        <p:txBody>
          <a:bodyPr anchor="t" rtlCol="false" tIns="0" lIns="0" bIns="0" rIns="0">
            <a:spAutoFit/>
          </a:bodyPr>
          <a:lstStyle/>
          <a:p>
            <a:pPr algn="ctr" marL="0" indent="0" lvl="0">
              <a:lnSpc>
                <a:spcPts val="3737"/>
              </a:lnSpc>
            </a:pPr>
            <a:r>
              <a:rPr lang="en-US" sz="3249">
                <a:solidFill>
                  <a:srgbClr val="282121"/>
                </a:solidFill>
                <a:latin typeface="Calibri (MS)"/>
                <a:ea typeface="Calibri (MS)"/>
                <a:cs typeface="Calibri (MS)"/>
                <a:sym typeface="Calibri (MS)"/>
              </a:rPr>
              <a:t>D. Favours spontaneity</a:t>
            </a:r>
          </a:p>
        </p:txBody>
      </p:sp>
      <p:sp>
        <p:nvSpPr>
          <p:cNvPr name="TextBox 15" id="15"/>
          <p:cNvSpPr txBox="true"/>
          <p:nvPr/>
        </p:nvSpPr>
        <p:spPr>
          <a:xfrm rot="0">
            <a:off x="2758404" y="6676946"/>
            <a:ext cx="5862123" cy="1001712"/>
          </a:xfrm>
          <a:prstGeom prst="rect">
            <a:avLst/>
          </a:prstGeom>
        </p:spPr>
        <p:txBody>
          <a:bodyPr anchor="t" rtlCol="false" tIns="0" lIns="0" bIns="0" rIns="0">
            <a:spAutoFit/>
          </a:bodyPr>
          <a:lstStyle/>
          <a:p>
            <a:pPr algn="ctr" marL="0" indent="0" lvl="0">
              <a:lnSpc>
                <a:spcPts val="3737"/>
              </a:lnSpc>
            </a:pPr>
            <a:r>
              <a:rPr lang="en-US" sz="3249">
                <a:solidFill>
                  <a:srgbClr val="282121"/>
                </a:solidFill>
                <a:latin typeface="Calibri (MS)"/>
                <a:ea typeface="Calibri (MS)"/>
                <a:cs typeface="Calibri (MS)"/>
                <a:sym typeface="Calibri (MS)"/>
              </a:rPr>
              <a:t>C. It can lead to confusion and exclusion</a:t>
            </a:r>
          </a:p>
        </p:txBody>
      </p:sp>
      <p:sp>
        <p:nvSpPr>
          <p:cNvPr name="TextBox 16" id="16"/>
          <p:cNvSpPr txBox="true"/>
          <p:nvPr/>
        </p:nvSpPr>
        <p:spPr>
          <a:xfrm rot="0">
            <a:off x="1966177" y="5198984"/>
            <a:ext cx="7740719" cy="736596"/>
          </a:xfrm>
          <a:prstGeom prst="rect">
            <a:avLst/>
          </a:prstGeom>
        </p:spPr>
        <p:txBody>
          <a:bodyPr anchor="t" rtlCol="false" tIns="0" lIns="0" bIns="0" rIns="0">
            <a:spAutoFit/>
          </a:bodyPr>
          <a:lstStyle/>
          <a:p>
            <a:pPr algn="ctr">
              <a:lnSpc>
                <a:spcPts val="1624"/>
              </a:lnSpc>
              <a:spcBef>
                <a:spcPct val="0"/>
              </a:spcBef>
            </a:pPr>
            <a:r>
              <a:rPr lang="en-US" sz="3249">
                <a:solidFill>
                  <a:srgbClr val="282121"/>
                </a:solidFill>
                <a:latin typeface="Calibri (MS)"/>
                <a:ea typeface="Calibri (MS)"/>
                <a:cs typeface="Calibri (MS)"/>
                <a:sym typeface="Calibri (MS)"/>
              </a:rPr>
              <a:t>A. It makes it easier for everyone to</a:t>
            </a:r>
          </a:p>
          <a:p>
            <a:pPr algn="ctr">
              <a:lnSpc>
                <a:spcPts val="1624"/>
              </a:lnSpc>
              <a:spcBef>
                <a:spcPct val="0"/>
              </a:spcBef>
            </a:pPr>
          </a:p>
          <a:p>
            <a:pPr algn="ctr">
              <a:lnSpc>
                <a:spcPts val="1624"/>
              </a:lnSpc>
            </a:pPr>
            <a:r>
              <a:rPr lang="en-US" sz="3249">
                <a:solidFill>
                  <a:srgbClr val="282121"/>
                </a:solidFill>
                <a:latin typeface="Calibri (MS)"/>
                <a:ea typeface="Calibri (MS)"/>
                <a:cs typeface="Calibri (MS)"/>
                <a:sym typeface="Calibri (MS)"/>
              </a:rPr>
              <a:t> understand b</a:t>
            </a:r>
            <a:r>
              <a:rPr lang="en-US" sz="3249">
                <a:solidFill>
                  <a:srgbClr val="282121"/>
                </a:solidFill>
                <a:latin typeface="Calibri (MS)"/>
                <a:ea typeface="Calibri (MS)"/>
                <a:cs typeface="Calibri (MS)"/>
                <a:sym typeface="Calibri (MS)"/>
              </a:rPr>
              <a:t>etter</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971550" y="467067"/>
            <a:ext cx="76944" cy="161583"/>
            <a:chOff x="0" y="0"/>
            <a:chExt cx="102592" cy="215444"/>
          </a:xfrm>
        </p:grpSpPr>
        <p:sp>
          <p:nvSpPr>
            <p:cNvPr name="Freeform 4" id="4"/>
            <p:cNvSpPr/>
            <p:nvPr/>
          </p:nvSpPr>
          <p:spPr>
            <a:xfrm flipH="false" flipV="false" rot="0">
              <a:off x="0" y="0"/>
              <a:ext cx="102592" cy="215444"/>
            </a:xfrm>
            <a:custGeom>
              <a:avLst/>
              <a:gdLst/>
              <a:ahLst/>
              <a:cxnLst/>
              <a:rect r="r" b="b" t="t" l="l"/>
              <a:pathLst>
                <a:path h="215444" w="102592">
                  <a:moveTo>
                    <a:pt x="0" y="0"/>
                  </a:moveTo>
                  <a:lnTo>
                    <a:pt x="102592" y="0"/>
                  </a:lnTo>
                  <a:lnTo>
                    <a:pt x="102592" y="215444"/>
                  </a:lnTo>
                  <a:lnTo>
                    <a:pt x="0" y="215444"/>
                  </a:lnTo>
                  <a:close/>
                </a:path>
              </a:pathLst>
            </a:custGeom>
            <a:solidFill>
              <a:srgbClr val="000000">
                <a:alpha val="0"/>
              </a:srgbClr>
            </a:solidFill>
          </p:spPr>
        </p:sp>
        <p:sp>
          <p:nvSpPr>
            <p:cNvPr name="TextBox 5" id="5"/>
            <p:cNvSpPr txBox="true"/>
            <p:nvPr/>
          </p:nvSpPr>
          <p:spPr>
            <a:xfrm>
              <a:off x="0" y="-9525"/>
              <a:ext cx="102592" cy="224969"/>
            </a:xfrm>
            <a:prstGeom prst="rect">
              <a:avLst/>
            </a:prstGeom>
          </p:spPr>
          <p:txBody>
            <a:bodyPr anchor="t" rtlCol="false" tIns="0" lIns="0" bIns="0" rIns="0"/>
            <a:lstStyle/>
            <a:p>
              <a:pPr algn="l">
                <a:lnSpc>
                  <a:spcPts val="1260"/>
                </a:lnSpc>
              </a:pPr>
              <a:r>
                <a:rPr lang="en-US" b="true" sz="1050">
                  <a:solidFill>
                    <a:srgbClr val="282121"/>
                  </a:solidFill>
                  <a:latin typeface="Roboto Bold"/>
                  <a:ea typeface="Roboto Bold"/>
                  <a:cs typeface="Roboto Bold"/>
                  <a:sym typeface="Roboto Bold"/>
                </a:rPr>
                <a:t>7</a:t>
              </a:r>
            </a:p>
          </p:txBody>
        </p:sp>
      </p:grpSp>
      <p:sp>
        <p:nvSpPr>
          <p:cNvPr name="Freeform 6" id="6"/>
          <p:cNvSpPr/>
          <p:nvPr/>
        </p:nvSpPr>
        <p:spPr>
          <a:xfrm flipH="false" flipV="false" rot="0">
            <a:off x="15541097" y="8008291"/>
            <a:ext cx="2157117" cy="2157117"/>
          </a:xfrm>
          <a:custGeom>
            <a:avLst/>
            <a:gdLst/>
            <a:ahLst/>
            <a:cxnLst/>
            <a:rect r="r" b="b" t="t" l="l"/>
            <a:pathLst>
              <a:path h="2157117" w="2157117">
                <a:moveTo>
                  <a:pt x="0" y="0"/>
                </a:moveTo>
                <a:lnTo>
                  <a:pt x="2157117" y="0"/>
                </a:lnTo>
                <a:lnTo>
                  <a:pt x="2157117" y="2157118"/>
                </a:lnTo>
                <a:lnTo>
                  <a:pt x="0" y="2157118"/>
                </a:lnTo>
                <a:lnTo>
                  <a:pt x="0" y="0"/>
                </a:lnTo>
                <a:close/>
              </a:path>
            </a:pathLst>
          </a:custGeom>
          <a:blipFill>
            <a:blip r:embed="rId4"/>
            <a:stretch>
              <a:fillRect l="0" t="0" r="0" b="0"/>
            </a:stretch>
          </a:blipFill>
        </p:spPr>
      </p:sp>
      <p:sp>
        <p:nvSpPr>
          <p:cNvPr name="Freeform 7" id="7"/>
          <p:cNvSpPr/>
          <p:nvPr/>
        </p:nvSpPr>
        <p:spPr>
          <a:xfrm flipH="false" flipV="false" rot="0">
            <a:off x="-26911714" y="-10756683"/>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TextBox 8" id="8"/>
          <p:cNvSpPr txBox="true"/>
          <p:nvPr/>
        </p:nvSpPr>
        <p:spPr>
          <a:xfrm rot="0">
            <a:off x="1460206" y="339809"/>
            <a:ext cx="15826248" cy="3638550"/>
          </a:xfrm>
          <a:prstGeom prst="rect">
            <a:avLst/>
          </a:prstGeom>
        </p:spPr>
        <p:txBody>
          <a:bodyPr anchor="t" rtlCol="false" tIns="0" lIns="0" bIns="0" rIns="0">
            <a:spAutoFit/>
          </a:bodyPr>
          <a:lstStyle/>
          <a:p>
            <a:pPr algn="ctr" marL="0" indent="0" lvl="0">
              <a:lnSpc>
                <a:spcPts val="6900"/>
              </a:lnSpc>
            </a:pPr>
            <a:r>
              <a:rPr lang="en-US" sz="6000">
                <a:solidFill>
                  <a:srgbClr val="282121"/>
                </a:solidFill>
                <a:latin typeface="Calibri (MS)"/>
                <a:ea typeface="Calibri (MS)"/>
                <a:cs typeface="Calibri (MS)"/>
                <a:sym typeface="Calibri (MS)"/>
              </a:rPr>
              <a:t>Quiz</a:t>
            </a:r>
            <a:r>
              <a:rPr lang="en-US" sz="6000" strike="noStrike" u="none">
                <a:solidFill>
                  <a:srgbClr val="282121"/>
                </a:solidFill>
                <a:latin typeface="Calibri (MS)"/>
                <a:ea typeface="Calibri (MS)"/>
                <a:cs typeface="Calibri (MS)"/>
                <a:sym typeface="Calibri (MS)"/>
              </a:rPr>
              <a:t>- What is one possible effect of using abstract language in youth participation spaces with people with ASD?</a:t>
            </a:r>
          </a:p>
          <a:p>
            <a:pPr algn="ctr" marL="0" indent="0" lvl="0">
              <a:lnSpc>
                <a:spcPts val="6900"/>
              </a:lnSpc>
            </a:pPr>
          </a:p>
        </p:txBody>
      </p:sp>
      <p:sp>
        <p:nvSpPr>
          <p:cNvPr name="Freeform 9" id="9"/>
          <p:cNvSpPr/>
          <p:nvPr/>
        </p:nvSpPr>
        <p:spPr>
          <a:xfrm flipH="false" flipV="false" rot="0">
            <a:off x="2758404"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0">
            <a:off x="2758404" y="6472957"/>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1" id="11"/>
          <p:cNvSpPr/>
          <p:nvPr/>
        </p:nvSpPr>
        <p:spPr>
          <a:xfrm flipH="false" flipV="false" rot="0">
            <a:off x="9373329" y="4715886"/>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9373329" y="6486584"/>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10399291" y="4856178"/>
            <a:ext cx="4104343" cy="1468489"/>
          </a:xfrm>
          <a:prstGeom prst="rect">
            <a:avLst/>
          </a:prstGeom>
        </p:spPr>
        <p:txBody>
          <a:bodyPr anchor="t" rtlCol="false" tIns="0" lIns="0" bIns="0" rIns="0">
            <a:spAutoFit/>
          </a:bodyPr>
          <a:lstStyle/>
          <a:p>
            <a:pPr algn="ctr">
              <a:lnSpc>
                <a:spcPts val="3746"/>
              </a:lnSpc>
            </a:pPr>
            <a:r>
              <a:rPr lang="en-US" sz="3258">
                <a:solidFill>
                  <a:srgbClr val="282121"/>
                </a:solidFill>
                <a:latin typeface="Calibri (MS)"/>
                <a:ea typeface="Calibri (MS)"/>
                <a:cs typeface="Calibri (MS)"/>
                <a:sym typeface="Calibri (MS)"/>
              </a:rPr>
              <a:t>B. It increases the creativity of the group</a:t>
            </a:r>
          </a:p>
          <a:p>
            <a:pPr algn="ctr" marL="0" indent="0" lvl="0">
              <a:lnSpc>
                <a:spcPts val="3746"/>
              </a:lnSpc>
            </a:pPr>
          </a:p>
        </p:txBody>
      </p:sp>
      <p:sp>
        <p:nvSpPr>
          <p:cNvPr name="TextBox 14" id="14"/>
          <p:cNvSpPr txBox="true"/>
          <p:nvPr/>
        </p:nvSpPr>
        <p:spPr>
          <a:xfrm rot="0">
            <a:off x="10399291" y="6830857"/>
            <a:ext cx="4104343" cy="534987"/>
          </a:xfrm>
          <a:prstGeom prst="rect">
            <a:avLst/>
          </a:prstGeom>
        </p:spPr>
        <p:txBody>
          <a:bodyPr anchor="t" rtlCol="false" tIns="0" lIns="0" bIns="0" rIns="0">
            <a:spAutoFit/>
          </a:bodyPr>
          <a:lstStyle/>
          <a:p>
            <a:pPr algn="ctr" marL="0" indent="0" lvl="0">
              <a:lnSpc>
                <a:spcPts val="3737"/>
              </a:lnSpc>
            </a:pPr>
            <a:r>
              <a:rPr lang="en-US" sz="3249">
                <a:solidFill>
                  <a:srgbClr val="282121"/>
                </a:solidFill>
                <a:latin typeface="Calibri (MS)"/>
                <a:ea typeface="Calibri (MS)"/>
                <a:cs typeface="Calibri (MS)"/>
                <a:sym typeface="Calibri (MS)"/>
              </a:rPr>
              <a:t>D. Favours spontaneity</a:t>
            </a:r>
          </a:p>
        </p:txBody>
      </p:sp>
      <p:sp>
        <p:nvSpPr>
          <p:cNvPr name="TextBox 15" id="15"/>
          <p:cNvSpPr txBox="true"/>
          <p:nvPr/>
        </p:nvSpPr>
        <p:spPr>
          <a:xfrm rot="0">
            <a:off x="2758404" y="6676946"/>
            <a:ext cx="5862123" cy="1001712"/>
          </a:xfrm>
          <a:prstGeom prst="rect">
            <a:avLst/>
          </a:prstGeom>
        </p:spPr>
        <p:txBody>
          <a:bodyPr anchor="t" rtlCol="false" tIns="0" lIns="0" bIns="0" rIns="0">
            <a:spAutoFit/>
          </a:bodyPr>
          <a:lstStyle/>
          <a:p>
            <a:pPr algn="ctr" marL="0" indent="0" lvl="0">
              <a:lnSpc>
                <a:spcPts val="3737"/>
              </a:lnSpc>
            </a:pPr>
            <a:r>
              <a:rPr lang="en-US" sz="3249">
                <a:solidFill>
                  <a:srgbClr val="282121"/>
                </a:solidFill>
                <a:latin typeface="Calibri (MS)"/>
                <a:ea typeface="Calibri (MS)"/>
                <a:cs typeface="Calibri (MS)"/>
                <a:sym typeface="Calibri (MS)"/>
              </a:rPr>
              <a:t>C. It can lead to confusion and exclusion</a:t>
            </a:r>
          </a:p>
        </p:txBody>
      </p:sp>
      <p:sp>
        <p:nvSpPr>
          <p:cNvPr name="TextBox 16" id="16"/>
          <p:cNvSpPr txBox="true"/>
          <p:nvPr/>
        </p:nvSpPr>
        <p:spPr>
          <a:xfrm rot="0">
            <a:off x="1966177" y="5198984"/>
            <a:ext cx="7740719" cy="736596"/>
          </a:xfrm>
          <a:prstGeom prst="rect">
            <a:avLst/>
          </a:prstGeom>
        </p:spPr>
        <p:txBody>
          <a:bodyPr anchor="t" rtlCol="false" tIns="0" lIns="0" bIns="0" rIns="0">
            <a:spAutoFit/>
          </a:bodyPr>
          <a:lstStyle/>
          <a:p>
            <a:pPr algn="ctr">
              <a:lnSpc>
                <a:spcPts val="1624"/>
              </a:lnSpc>
              <a:spcBef>
                <a:spcPct val="0"/>
              </a:spcBef>
            </a:pPr>
            <a:r>
              <a:rPr lang="en-US" sz="3249">
                <a:solidFill>
                  <a:srgbClr val="282121"/>
                </a:solidFill>
                <a:latin typeface="Calibri (MS)"/>
                <a:ea typeface="Calibri (MS)"/>
                <a:cs typeface="Calibri (MS)"/>
                <a:sym typeface="Calibri (MS)"/>
              </a:rPr>
              <a:t>A. It makes it easier for everyone to</a:t>
            </a:r>
          </a:p>
          <a:p>
            <a:pPr algn="ctr">
              <a:lnSpc>
                <a:spcPts val="1624"/>
              </a:lnSpc>
              <a:spcBef>
                <a:spcPct val="0"/>
              </a:spcBef>
            </a:pPr>
          </a:p>
          <a:p>
            <a:pPr algn="ctr">
              <a:lnSpc>
                <a:spcPts val="1624"/>
              </a:lnSpc>
            </a:pPr>
            <a:r>
              <a:rPr lang="en-US" sz="3249">
                <a:solidFill>
                  <a:srgbClr val="282121"/>
                </a:solidFill>
                <a:latin typeface="Calibri (MS)"/>
                <a:ea typeface="Calibri (MS)"/>
                <a:cs typeface="Calibri (MS)"/>
                <a:sym typeface="Calibri (MS)"/>
              </a:rPr>
              <a:t> understand b</a:t>
            </a:r>
            <a:r>
              <a:rPr lang="en-US" sz="3249">
                <a:solidFill>
                  <a:srgbClr val="282121"/>
                </a:solidFill>
                <a:latin typeface="Calibri (MS)"/>
                <a:ea typeface="Calibri (MS)"/>
                <a:cs typeface="Calibri (MS)"/>
                <a:sym typeface="Calibri (MS)"/>
              </a:rPr>
              <a:t>etter</a:t>
            </a:r>
          </a:p>
        </p:txBody>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971550" y="467067"/>
            <a:ext cx="76944" cy="161583"/>
            <a:chOff x="0" y="0"/>
            <a:chExt cx="102592" cy="215444"/>
          </a:xfrm>
        </p:grpSpPr>
        <p:sp>
          <p:nvSpPr>
            <p:cNvPr name="Freeform 4" id="4"/>
            <p:cNvSpPr/>
            <p:nvPr/>
          </p:nvSpPr>
          <p:spPr>
            <a:xfrm flipH="false" flipV="false" rot="0">
              <a:off x="0" y="0"/>
              <a:ext cx="102592" cy="215444"/>
            </a:xfrm>
            <a:custGeom>
              <a:avLst/>
              <a:gdLst/>
              <a:ahLst/>
              <a:cxnLst/>
              <a:rect r="r" b="b" t="t" l="l"/>
              <a:pathLst>
                <a:path h="215444" w="102592">
                  <a:moveTo>
                    <a:pt x="0" y="0"/>
                  </a:moveTo>
                  <a:lnTo>
                    <a:pt x="102592" y="0"/>
                  </a:lnTo>
                  <a:lnTo>
                    <a:pt x="102592" y="215444"/>
                  </a:lnTo>
                  <a:lnTo>
                    <a:pt x="0" y="215444"/>
                  </a:lnTo>
                  <a:close/>
                </a:path>
              </a:pathLst>
            </a:custGeom>
            <a:solidFill>
              <a:srgbClr val="000000">
                <a:alpha val="0"/>
              </a:srgbClr>
            </a:solidFill>
          </p:spPr>
        </p:sp>
        <p:sp>
          <p:nvSpPr>
            <p:cNvPr name="TextBox 5" id="5"/>
            <p:cNvSpPr txBox="true"/>
            <p:nvPr/>
          </p:nvSpPr>
          <p:spPr>
            <a:xfrm>
              <a:off x="0" y="-9525"/>
              <a:ext cx="102592" cy="224969"/>
            </a:xfrm>
            <a:prstGeom prst="rect">
              <a:avLst/>
            </a:prstGeom>
          </p:spPr>
          <p:txBody>
            <a:bodyPr anchor="t" rtlCol="false" tIns="0" lIns="0" bIns="0" rIns="0"/>
            <a:lstStyle/>
            <a:p>
              <a:pPr algn="l">
                <a:lnSpc>
                  <a:spcPts val="1260"/>
                </a:lnSpc>
              </a:pPr>
              <a:r>
                <a:rPr lang="en-US" b="true" sz="1050">
                  <a:solidFill>
                    <a:srgbClr val="282121"/>
                  </a:solidFill>
                  <a:latin typeface="Roboto Bold"/>
                  <a:ea typeface="Roboto Bold"/>
                  <a:cs typeface="Roboto Bold"/>
                  <a:sym typeface="Roboto Bold"/>
                </a:rPr>
                <a:t>7</a:t>
              </a:r>
            </a:p>
          </p:txBody>
        </p:sp>
      </p:grpSp>
      <p:sp>
        <p:nvSpPr>
          <p:cNvPr name="Freeform 6" id="6"/>
          <p:cNvSpPr/>
          <p:nvPr/>
        </p:nvSpPr>
        <p:spPr>
          <a:xfrm flipH="false" flipV="false" rot="0">
            <a:off x="15541097" y="8008291"/>
            <a:ext cx="2157117" cy="2157117"/>
          </a:xfrm>
          <a:custGeom>
            <a:avLst/>
            <a:gdLst/>
            <a:ahLst/>
            <a:cxnLst/>
            <a:rect r="r" b="b" t="t" l="l"/>
            <a:pathLst>
              <a:path h="2157117" w="2157117">
                <a:moveTo>
                  <a:pt x="0" y="0"/>
                </a:moveTo>
                <a:lnTo>
                  <a:pt x="2157117" y="0"/>
                </a:lnTo>
                <a:lnTo>
                  <a:pt x="2157117" y="2157118"/>
                </a:lnTo>
                <a:lnTo>
                  <a:pt x="0" y="2157118"/>
                </a:lnTo>
                <a:lnTo>
                  <a:pt x="0" y="0"/>
                </a:lnTo>
                <a:close/>
              </a:path>
            </a:pathLst>
          </a:custGeom>
          <a:blipFill>
            <a:blip r:embed="rId4"/>
            <a:stretch>
              <a:fillRect l="0" t="0" r="0" b="0"/>
            </a:stretch>
          </a:blipFill>
        </p:spPr>
      </p:sp>
      <p:sp>
        <p:nvSpPr>
          <p:cNvPr name="Freeform 7" id="7"/>
          <p:cNvSpPr/>
          <p:nvPr/>
        </p:nvSpPr>
        <p:spPr>
          <a:xfrm flipH="false" flipV="false" rot="0">
            <a:off x="-26911714" y="-10756683"/>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TextBox 8" id="8"/>
          <p:cNvSpPr txBox="true"/>
          <p:nvPr/>
        </p:nvSpPr>
        <p:spPr>
          <a:xfrm rot="0">
            <a:off x="1460206" y="339809"/>
            <a:ext cx="15826248" cy="2762250"/>
          </a:xfrm>
          <a:prstGeom prst="rect">
            <a:avLst/>
          </a:prstGeom>
        </p:spPr>
        <p:txBody>
          <a:bodyPr anchor="t" rtlCol="false" tIns="0" lIns="0" bIns="0" rIns="0">
            <a:spAutoFit/>
          </a:bodyPr>
          <a:lstStyle/>
          <a:p>
            <a:pPr algn="ctr" marL="0" indent="0" lvl="0">
              <a:lnSpc>
                <a:spcPts val="6900"/>
              </a:lnSpc>
            </a:pPr>
            <a:r>
              <a:rPr lang="en-US" sz="6000">
                <a:solidFill>
                  <a:srgbClr val="282121"/>
                </a:solidFill>
                <a:latin typeface="Calibri (MS)"/>
                <a:ea typeface="Calibri (MS)"/>
                <a:cs typeface="Calibri (MS)"/>
                <a:sym typeface="Calibri (MS)"/>
              </a:rPr>
              <a:t>Quiz</a:t>
            </a:r>
            <a:r>
              <a:rPr lang="en-US" sz="6000" strike="noStrike" u="none">
                <a:solidFill>
                  <a:srgbClr val="282121"/>
                </a:solidFill>
                <a:latin typeface="Calibri (MS)"/>
                <a:ea typeface="Calibri (MS)"/>
                <a:cs typeface="Calibri (MS)"/>
                <a:sym typeface="Calibri (MS)"/>
              </a:rPr>
              <a:t>- What represents good practice in cognitive accessibility?</a:t>
            </a:r>
          </a:p>
          <a:p>
            <a:pPr algn="ctr" marL="0" indent="0" lvl="0">
              <a:lnSpc>
                <a:spcPts val="6900"/>
              </a:lnSpc>
            </a:pPr>
          </a:p>
        </p:txBody>
      </p:sp>
      <p:sp>
        <p:nvSpPr>
          <p:cNvPr name="Freeform 9" id="9"/>
          <p:cNvSpPr/>
          <p:nvPr/>
        </p:nvSpPr>
        <p:spPr>
          <a:xfrm flipH="false" flipV="false" rot="0">
            <a:off x="2758404"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0">
            <a:off x="2758404" y="6472957"/>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1" id="11"/>
          <p:cNvSpPr/>
          <p:nvPr/>
        </p:nvSpPr>
        <p:spPr>
          <a:xfrm flipH="false" flipV="false" rot="0">
            <a:off x="9373329" y="4715886"/>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9373329" y="6486584"/>
            <a:ext cx="6167767" cy="1300838"/>
          </a:xfrm>
          <a:custGeom>
            <a:avLst/>
            <a:gdLst/>
            <a:ahLst/>
            <a:cxnLst/>
            <a:rect r="r" b="b" t="t" l="l"/>
            <a:pathLst>
              <a:path h="1300838" w="6167767">
                <a:moveTo>
                  <a:pt x="0" y="0"/>
                </a:moveTo>
                <a:lnTo>
                  <a:pt x="6167768" y="0"/>
                </a:lnTo>
                <a:lnTo>
                  <a:pt x="6167768" y="1300839"/>
                </a:lnTo>
                <a:lnTo>
                  <a:pt x="0" y="130083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9780073" y="4856178"/>
            <a:ext cx="4783485" cy="1001764"/>
          </a:xfrm>
          <a:prstGeom prst="rect">
            <a:avLst/>
          </a:prstGeom>
        </p:spPr>
        <p:txBody>
          <a:bodyPr anchor="t" rtlCol="false" tIns="0" lIns="0" bIns="0" rIns="0">
            <a:spAutoFit/>
          </a:bodyPr>
          <a:lstStyle/>
          <a:p>
            <a:pPr algn="ctr" marL="0" indent="0" lvl="0">
              <a:lnSpc>
                <a:spcPts val="3746"/>
              </a:lnSpc>
            </a:pPr>
            <a:r>
              <a:rPr lang="en-US" sz="3258">
                <a:solidFill>
                  <a:srgbClr val="282121"/>
                </a:solidFill>
                <a:latin typeface="Calibri (MS)"/>
                <a:ea typeface="Calibri (MS)"/>
                <a:cs typeface="Calibri (MS)"/>
                <a:sym typeface="Calibri (MS)"/>
              </a:rPr>
              <a:t>B. Speak quickly so that their attention is not lost</a:t>
            </a:r>
          </a:p>
        </p:txBody>
      </p:sp>
      <p:sp>
        <p:nvSpPr>
          <p:cNvPr name="TextBox 14" id="14"/>
          <p:cNvSpPr txBox="true"/>
          <p:nvPr/>
        </p:nvSpPr>
        <p:spPr>
          <a:xfrm rot="0">
            <a:off x="9640250" y="6667421"/>
            <a:ext cx="5889346" cy="952818"/>
          </a:xfrm>
          <a:prstGeom prst="rect">
            <a:avLst/>
          </a:prstGeom>
        </p:spPr>
        <p:txBody>
          <a:bodyPr anchor="t" rtlCol="false" tIns="0" lIns="0" bIns="0" rIns="0">
            <a:spAutoFit/>
          </a:bodyPr>
          <a:lstStyle/>
          <a:p>
            <a:pPr algn="ctr" marL="0" indent="0" lvl="0">
              <a:lnSpc>
                <a:spcPts val="3507"/>
              </a:lnSpc>
            </a:pPr>
            <a:r>
              <a:rPr lang="en-US" sz="3050">
                <a:solidFill>
                  <a:srgbClr val="282121"/>
                </a:solidFill>
                <a:latin typeface="Calibri (MS)"/>
                <a:ea typeface="Calibri (MS)"/>
                <a:cs typeface="Calibri (MS)"/>
                <a:sym typeface="Calibri (MS)"/>
              </a:rPr>
              <a:t>D. Presenting all information without filtering it to be transparent</a:t>
            </a:r>
          </a:p>
        </p:txBody>
      </p:sp>
      <p:sp>
        <p:nvSpPr>
          <p:cNvPr name="TextBox 15" id="15"/>
          <p:cNvSpPr txBox="true"/>
          <p:nvPr/>
        </p:nvSpPr>
        <p:spPr>
          <a:xfrm rot="0">
            <a:off x="2758404" y="6676946"/>
            <a:ext cx="5862123" cy="1001712"/>
          </a:xfrm>
          <a:prstGeom prst="rect">
            <a:avLst/>
          </a:prstGeom>
        </p:spPr>
        <p:txBody>
          <a:bodyPr anchor="t" rtlCol="false" tIns="0" lIns="0" bIns="0" rIns="0">
            <a:spAutoFit/>
          </a:bodyPr>
          <a:lstStyle/>
          <a:p>
            <a:pPr algn="ctr" marL="0" indent="0" lvl="0">
              <a:lnSpc>
                <a:spcPts val="3737"/>
              </a:lnSpc>
            </a:pPr>
            <a:r>
              <a:rPr lang="en-US" sz="3249">
                <a:solidFill>
                  <a:srgbClr val="282121"/>
                </a:solidFill>
                <a:latin typeface="Calibri (MS)"/>
                <a:ea typeface="Calibri (MS)"/>
                <a:cs typeface="Calibri (MS)"/>
                <a:sym typeface="Calibri (MS)"/>
              </a:rPr>
              <a:t>C. Using technical language to sound more professional</a:t>
            </a:r>
          </a:p>
        </p:txBody>
      </p:sp>
      <p:sp>
        <p:nvSpPr>
          <p:cNvPr name="TextBox 16" id="16"/>
          <p:cNvSpPr txBox="true"/>
          <p:nvPr/>
        </p:nvSpPr>
        <p:spPr>
          <a:xfrm rot="0">
            <a:off x="2758404" y="5121346"/>
            <a:ext cx="6194930" cy="736596"/>
          </a:xfrm>
          <a:prstGeom prst="rect">
            <a:avLst/>
          </a:prstGeom>
        </p:spPr>
        <p:txBody>
          <a:bodyPr anchor="t" rtlCol="false" tIns="0" lIns="0" bIns="0" rIns="0">
            <a:spAutoFit/>
          </a:bodyPr>
          <a:lstStyle/>
          <a:p>
            <a:pPr algn="ctr">
              <a:lnSpc>
                <a:spcPts val="1624"/>
              </a:lnSpc>
              <a:spcBef>
                <a:spcPct val="0"/>
              </a:spcBef>
            </a:pPr>
            <a:r>
              <a:rPr lang="en-US" sz="3249">
                <a:solidFill>
                  <a:srgbClr val="282121"/>
                </a:solidFill>
                <a:latin typeface="Calibri (MS)"/>
                <a:ea typeface="Calibri (MS)"/>
                <a:cs typeface="Calibri (MS)"/>
                <a:sym typeface="Calibri (MS)"/>
              </a:rPr>
              <a:t>A. Include visuals and outlines along </a:t>
            </a:r>
          </a:p>
          <a:p>
            <a:pPr algn="ctr">
              <a:lnSpc>
                <a:spcPts val="1624"/>
              </a:lnSpc>
              <a:spcBef>
                <a:spcPct val="0"/>
              </a:spcBef>
            </a:pPr>
          </a:p>
          <a:p>
            <a:pPr algn="ctr">
              <a:lnSpc>
                <a:spcPts val="1624"/>
              </a:lnSpc>
            </a:pPr>
            <a:r>
              <a:rPr lang="en-US" sz="3249">
                <a:solidFill>
                  <a:srgbClr val="282121"/>
                </a:solidFill>
                <a:latin typeface="Calibri (MS)"/>
                <a:ea typeface="Calibri (MS)"/>
                <a:cs typeface="Calibri (MS)"/>
                <a:sym typeface="Calibri (MS)"/>
              </a:rPr>
              <a:t>with the written text.</a:t>
            </a:r>
          </a:p>
        </p:txBody>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971550" y="467067"/>
            <a:ext cx="76944" cy="161583"/>
            <a:chOff x="0" y="0"/>
            <a:chExt cx="102592" cy="215444"/>
          </a:xfrm>
        </p:grpSpPr>
        <p:sp>
          <p:nvSpPr>
            <p:cNvPr name="Freeform 4" id="4"/>
            <p:cNvSpPr/>
            <p:nvPr/>
          </p:nvSpPr>
          <p:spPr>
            <a:xfrm flipH="false" flipV="false" rot="0">
              <a:off x="0" y="0"/>
              <a:ext cx="102592" cy="215444"/>
            </a:xfrm>
            <a:custGeom>
              <a:avLst/>
              <a:gdLst/>
              <a:ahLst/>
              <a:cxnLst/>
              <a:rect r="r" b="b" t="t" l="l"/>
              <a:pathLst>
                <a:path h="215444" w="102592">
                  <a:moveTo>
                    <a:pt x="0" y="0"/>
                  </a:moveTo>
                  <a:lnTo>
                    <a:pt x="102592" y="0"/>
                  </a:lnTo>
                  <a:lnTo>
                    <a:pt x="102592" y="215444"/>
                  </a:lnTo>
                  <a:lnTo>
                    <a:pt x="0" y="215444"/>
                  </a:lnTo>
                  <a:close/>
                </a:path>
              </a:pathLst>
            </a:custGeom>
            <a:solidFill>
              <a:srgbClr val="000000">
                <a:alpha val="0"/>
              </a:srgbClr>
            </a:solidFill>
          </p:spPr>
        </p:sp>
        <p:sp>
          <p:nvSpPr>
            <p:cNvPr name="TextBox 5" id="5"/>
            <p:cNvSpPr txBox="true"/>
            <p:nvPr/>
          </p:nvSpPr>
          <p:spPr>
            <a:xfrm>
              <a:off x="0" y="-9525"/>
              <a:ext cx="102592" cy="224969"/>
            </a:xfrm>
            <a:prstGeom prst="rect">
              <a:avLst/>
            </a:prstGeom>
          </p:spPr>
          <p:txBody>
            <a:bodyPr anchor="t" rtlCol="false" tIns="0" lIns="0" bIns="0" rIns="0"/>
            <a:lstStyle/>
            <a:p>
              <a:pPr algn="l">
                <a:lnSpc>
                  <a:spcPts val="1260"/>
                </a:lnSpc>
              </a:pPr>
              <a:r>
                <a:rPr lang="en-US" b="true" sz="1050">
                  <a:solidFill>
                    <a:srgbClr val="282121"/>
                  </a:solidFill>
                  <a:latin typeface="Roboto Bold"/>
                  <a:ea typeface="Roboto Bold"/>
                  <a:cs typeface="Roboto Bold"/>
                  <a:sym typeface="Roboto Bold"/>
                </a:rPr>
                <a:t>7</a:t>
              </a:r>
            </a:p>
          </p:txBody>
        </p:sp>
      </p:grpSp>
      <p:sp>
        <p:nvSpPr>
          <p:cNvPr name="Freeform 6" id="6"/>
          <p:cNvSpPr/>
          <p:nvPr/>
        </p:nvSpPr>
        <p:spPr>
          <a:xfrm flipH="false" flipV="false" rot="0">
            <a:off x="15541097" y="8008291"/>
            <a:ext cx="2157117" cy="2157117"/>
          </a:xfrm>
          <a:custGeom>
            <a:avLst/>
            <a:gdLst/>
            <a:ahLst/>
            <a:cxnLst/>
            <a:rect r="r" b="b" t="t" l="l"/>
            <a:pathLst>
              <a:path h="2157117" w="2157117">
                <a:moveTo>
                  <a:pt x="0" y="0"/>
                </a:moveTo>
                <a:lnTo>
                  <a:pt x="2157117" y="0"/>
                </a:lnTo>
                <a:lnTo>
                  <a:pt x="2157117" y="2157118"/>
                </a:lnTo>
                <a:lnTo>
                  <a:pt x="0" y="2157118"/>
                </a:lnTo>
                <a:lnTo>
                  <a:pt x="0" y="0"/>
                </a:lnTo>
                <a:close/>
              </a:path>
            </a:pathLst>
          </a:custGeom>
          <a:blipFill>
            <a:blip r:embed="rId4"/>
            <a:stretch>
              <a:fillRect l="0" t="0" r="0" b="0"/>
            </a:stretch>
          </a:blipFill>
        </p:spPr>
      </p:sp>
      <p:sp>
        <p:nvSpPr>
          <p:cNvPr name="Freeform 7" id="7"/>
          <p:cNvSpPr/>
          <p:nvPr/>
        </p:nvSpPr>
        <p:spPr>
          <a:xfrm flipH="false" flipV="false" rot="0">
            <a:off x="-26911714" y="-10756683"/>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TextBox 8" id="8"/>
          <p:cNvSpPr txBox="true"/>
          <p:nvPr/>
        </p:nvSpPr>
        <p:spPr>
          <a:xfrm rot="0">
            <a:off x="1460206" y="339809"/>
            <a:ext cx="15826248" cy="2762250"/>
          </a:xfrm>
          <a:prstGeom prst="rect">
            <a:avLst/>
          </a:prstGeom>
        </p:spPr>
        <p:txBody>
          <a:bodyPr anchor="t" rtlCol="false" tIns="0" lIns="0" bIns="0" rIns="0">
            <a:spAutoFit/>
          </a:bodyPr>
          <a:lstStyle/>
          <a:p>
            <a:pPr algn="ctr" marL="0" indent="0" lvl="0">
              <a:lnSpc>
                <a:spcPts val="6900"/>
              </a:lnSpc>
            </a:pPr>
            <a:r>
              <a:rPr lang="en-US" sz="6000">
                <a:solidFill>
                  <a:srgbClr val="282121"/>
                </a:solidFill>
                <a:latin typeface="Calibri (MS)"/>
                <a:ea typeface="Calibri (MS)"/>
                <a:cs typeface="Calibri (MS)"/>
                <a:sym typeface="Calibri (MS)"/>
              </a:rPr>
              <a:t>Quiz</a:t>
            </a:r>
            <a:r>
              <a:rPr lang="en-US" sz="6000" strike="noStrike" u="none">
                <a:solidFill>
                  <a:srgbClr val="282121"/>
                </a:solidFill>
                <a:latin typeface="Calibri (MS)"/>
                <a:ea typeface="Calibri (MS)"/>
                <a:cs typeface="Calibri (MS)"/>
                <a:sym typeface="Calibri (MS)"/>
              </a:rPr>
              <a:t>- What represents good practice in cognitive accessibility?</a:t>
            </a:r>
          </a:p>
          <a:p>
            <a:pPr algn="ctr" marL="0" indent="0" lvl="0">
              <a:lnSpc>
                <a:spcPts val="6900"/>
              </a:lnSpc>
            </a:pPr>
          </a:p>
        </p:txBody>
      </p:sp>
      <p:sp>
        <p:nvSpPr>
          <p:cNvPr name="Freeform 9" id="9"/>
          <p:cNvSpPr/>
          <p:nvPr/>
        </p:nvSpPr>
        <p:spPr>
          <a:xfrm flipH="false" flipV="false" rot="0">
            <a:off x="2758404"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0">
            <a:off x="2758404" y="6472957"/>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1" id="11"/>
          <p:cNvSpPr/>
          <p:nvPr/>
        </p:nvSpPr>
        <p:spPr>
          <a:xfrm flipH="false" flipV="false" rot="0">
            <a:off x="9373329" y="4715886"/>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2" id="12"/>
          <p:cNvSpPr/>
          <p:nvPr/>
        </p:nvSpPr>
        <p:spPr>
          <a:xfrm flipH="false" flipV="false" rot="0">
            <a:off x="9373329" y="6486584"/>
            <a:ext cx="6167767" cy="1300838"/>
          </a:xfrm>
          <a:custGeom>
            <a:avLst/>
            <a:gdLst/>
            <a:ahLst/>
            <a:cxnLst/>
            <a:rect r="r" b="b" t="t" l="l"/>
            <a:pathLst>
              <a:path h="1300838" w="6167767">
                <a:moveTo>
                  <a:pt x="0" y="0"/>
                </a:moveTo>
                <a:lnTo>
                  <a:pt x="6167768" y="0"/>
                </a:lnTo>
                <a:lnTo>
                  <a:pt x="6167768" y="1300839"/>
                </a:lnTo>
                <a:lnTo>
                  <a:pt x="0" y="1300839"/>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3" id="13"/>
          <p:cNvSpPr txBox="true"/>
          <p:nvPr/>
        </p:nvSpPr>
        <p:spPr>
          <a:xfrm rot="0">
            <a:off x="9780073" y="4856178"/>
            <a:ext cx="4783485" cy="1001764"/>
          </a:xfrm>
          <a:prstGeom prst="rect">
            <a:avLst/>
          </a:prstGeom>
        </p:spPr>
        <p:txBody>
          <a:bodyPr anchor="t" rtlCol="false" tIns="0" lIns="0" bIns="0" rIns="0">
            <a:spAutoFit/>
          </a:bodyPr>
          <a:lstStyle/>
          <a:p>
            <a:pPr algn="ctr" marL="0" indent="0" lvl="0">
              <a:lnSpc>
                <a:spcPts val="3746"/>
              </a:lnSpc>
            </a:pPr>
            <a:r>
              <a:rPr lang="en-US" sz="3258">
                <a:solidFill>
                  <a:srgbClr val="282121"/>
                </a:solidFill>
                <a:latin typeface="Calibri (MS)"/>
                <a:ea typeface="Calibri (MS)"/>
                <a:cs typeface="Calibri (MS)"/>
                <a:sym typeface="Calibri (MS)"/>
              </a:rPr>
              <a:t>B. Speak quickly so that their attention is not lost</a:t>
            </a:r>
          </a:p>
        </p:txBody>
      </p:sp>
      <p:sp>
        <p:nvSpPr>
          <p:cNvPr name="TextBox 14" id="14"/>
          <p:cNvSpPr txBox="true"/>
          <p:nvPr/>
        </p:nvSpPr>
        <p:spPr>
          <a:xfrm rot="0">
            <a:off x="9640250" y="6667421"/>
            <a:ext cx="5889346" cy="952818"/>
          </a:xfrm>
          <a:prstGeom prst="rect">
            <a:avLst/>
          </a:prstGeom>
        </p:spPr>
        <p:txBody>
          <a:bodyPr anchor="t" rtlCol="false" tIns="0" lIns="0" bIns="0" rIns="0">
            <a:spAutoFit/>
          </a:bodyPr>
          <a:lstStyle/>
          <a:p>
            <a:pPr algn="ctr" marL="0" indent="0" lvl="0">
              <a:lnSpc>
                <a:spcPts val="3507"/>
              </a:lnSpc>
            </a:pPr>
            <a:r>
              <a:rPr lang="en-US" sz="3050">
                <a:solidFill>
                  <a:srgbClr val="282121"/>
                </a:solidFill>
                <a:latin typeface="Calibri (MS)"/>
                <a:ea typeface="Calibri (MS)"/>
                <a:cs typeface="Calibri (MS)"/>
                <a:sym typeface="Calibri (MS)"/>
              </a:rPr>
              <a:t>D. Presenting all information without filtering it to be transparent</a:t>
            </a:r>
          </a:p>
        </p:txBody>
      </p:sp>
      <p:sp>
        <p:nvSpPr>
          <p:cNvPr name="TextBox 15" id="15"/>
          <p:cNvSpPr txBox="true"/>
          <p:nvPr/>
        </p:nvSpPr>
        <p:spPr>
          <a:xfrm rot="0">
            <a:off x="2758404" y="6676946"/>
            <a:ext cx="5862123" cy="1001712"/>
          </a:xfrm>
          <a:prstGeom prst="rect">
            <a:avLst/>
          </a:prstGeom>
        </p:spPr>
        <p:txBody>
          <a:bodyPr anchor="t" rtlCol="false" tIns="0" lIns="0" bIns="0" rIns="0">
            <a:spAutoFit/>
          </a:bodyPr>
          <a:lstStyle/>
          <a:p>
            <a:pPr algn="ctr" marL="0" indent="0" lvl="0">
              <a:lnSpc>
                <a:spcPts val="3737"/>
              </a:lnSpc>
            </a:pPr>
            <a:r>
              <a:rPr lang="en-US" sz="3249">
                <a:solidFill>
                  <a:srgbClr val="282121"/>
                </a:solidFill>
                <a:latin typeface="Calibri (MS)"/>
                <a:ea typeface="Calibri (MS)"/>
                <a:cs typeface="Calibri (MS)"/>
                <a:sym typeface="Calibri (MS)"/>
              </a:rPr>
              <a:t>C. Using technical language to sound more professional</a:t>
            </a:r>
          </a:p>
        </p:txBody>
      </p:sp>
      <p:sp>
        <p:nvSpPr>
          <p:cNvPr name="TextBox 16" id="16"/>
          <p:cNvSpPr txBox="true"/>
          <p:nvPr/>
        </p:nvSpPr>
        <p:spPr>
          <a:xfrm rot="0">
            <a:off x="2758404" y="5121346"/>
            <a:ext cx="6194930" cy="736596"/>
          </a:xfrm>
          <a:prstGeom prst="rect">
            <a:avLst/>
          </a:prstGeom>
        </p:spPr>
        <p:txBody>
          <a:bodyPr anchor="t" rtlCol="false" tIns="0" lIns="0" bIns="0" rIns="0">
            <a:spAutoFit/>
          </a:bodyPr>
          <a:lstStyle/>
          <a:p>
            <a:pPr algn="ctr">
              <a:lnSpc>
                <a:spcPts val="1624"/>
              </a:lnSpc>
              <a:spcBef>
                <a:spcPct val="0"/>
              </a:spcBef>
            </a:pPr>
            <a:r>
              <a:rPr lang="en-US" sz="3249">
                <a:solidFill>
                  <a:srgbClr val="282121"/>
                </a:solidFill>
                <a:latin typeface="Calibri (MS)"/>
                <a:ea typeface="Calibri (MS)"/>
                <a:cs typeface="Calibri (MS)"/>
                <a:sym typeface="Calibri (MS)"/>
              </a:rPr>
              <a:t>A. Include visuals and outlines along </a:t>
            </a:r>
          </a:p>
          <a:p>
            <a:pPr algn="ctr">
              <a:lnSpc>
                <a:spcPts val="1624"/>
              </a:lnSpc>
              <a:spcBef>
                <a:spcPct val="0"/>
              </a:spcBef>
            </a:pPr>
          </a:p>
          <a:p>
            <a:pPr algn="ctr">
              <a:lnSpc>
                <a:spcPts val="1624"/>
              </a:lnSpc>
            </a:pPr>
            <a:r>
              <a:rPr lang="en-US" sz="3249">
                <a:solidFill>
                  <a:srgbClr val="282121"/>
                </a:solidFill>
                <a:latin typeface="Calibri (MS)"/>
                <a:ea typeface="Calibri (MS)"/>
                <a:cs typeface="Calibri (MS)"/>
                <a:sym typeface="Calibri (MS)"/>
              </a:rPr>
              <a:t>with the written text.</a:t>
            </a:r>
          </a:p>
        </p:txBody>
      </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4633341"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6639399" y="1484899"/>
            <a:ext cx="5009201" cy="984515"/>
            <a:chOff x="0" y="0"/>
            <a:chExt cx="6678935" cy="1312687"/>
          </a:xfrm>
        </p:grpSpPr>
        <p:sp>
          <p:nvSpPr>
            <p:cNvPr name="Freeform 4" id="4"/>
            <p:cNvSpPr/>
            <p:nvPr/>
          </p:nvSpPr>
          <p:spPr>
            <a:xfrm flipH="false" flipV="false" rot="0">
              <a:off x="0" y="0"/>
              <a:ext cx="6678935" cy="1312687"/>
            </a:xfrm>
            <a:custGeom>
              <a:avLst/>
              <a:gdLst/>
              <a:ahLst/>
              <a:cxnLst/>
              <a:rect r="r" b="b" t="t" l="l"/>
              <a:pathLst>
                <a:path h="1312687" w="6678935">
                  <a:moveTo>
                    <a:pt x="0" y="0"/>
                  </a:moveTo>
                  <a:lnTo>
                    <a:pt x="6678935" y="0"/>
                  </a:lnTo>
                  <a:lnTo>
                    <a:pt x="6678935" y="1312687"/>
                  </a:lnTo>
                  <a:lnTo>
                    <a:pt x="0" y="1312687"/>
                  </a:lnTo>
                  <a:close/>
                </a:path>
              </a:pathLst>
            </a:custGeom>
            <a:solidFill>
              <a:srgbClr val="000000">
                <a:alpha val="0"/>
              </a:srgbClr>
            </a:solidFill>
          </p:spPr>
        </p:sp>
        <p:sp>
          <p:nvSpPr>
            <p:cNvPr name="TextBox 5" id="5"/>
            <p:cNvSpPr txBox="true"/>
            <p:nvPr/>
          </p:nvSpPr>
          <p:spPr>
            <a:xfrm>
              <a:off x="0" y="-95250"/>
              <a:ext cx="6678935" cy="1407937"/>
            </a:xfrm>
            <a:prstGeom prst="rect">
              <a:avLst/>
            </a:prstGeom>
          </p:spPr>
          <p:txBody>
            <a:bodyPr anchor="t" rtlCol="false" tIns="0" lIns="0" bIns="0" rIns="0"/>
            <a:lstStyle/>
            <a:p>
              <a:pPr algn="ctr">
                <a:lnSpc>
                  <a:spcPts val="5879"/>
                </a:lnSpc>
              </a:pPr>
              <a:r>
                <a:rPr lang="en-US" b="true" sz="4899">
                  <a:solidFill>
                    <a:srgbClr val="4C5270"/>
                  </a:solidFill>
                  <a:latin typeface="Calibri (MS) Bold"/>
                  <a:ea typeface="Calibri (MS) Bold"/>
                  <a:cs typeface="Calibri (MS) Bold"/>
                  <a:sym typeface="Calibri (MS) Bold"/>
                </a:rPr>
                <a:t>Conclusion</a:t>
              </a:r>
            </a:p>
          </p:txBody>
        </p:sp>
      </p:grpSp>
      <p:grpSp>
        <p:nvGrpSpPr>
          <p:cNvPr name="Group 6" id="6"/>
          <p:cNvGrpSpPr/>
          <p:nvPr/>
        </p:nvGrpSpPr>
        <p:grpSpPr>
          <a:xfrm rot="0">
            <a:off x="971550" y="467067"/>
            <a:ext cx="76944" cy="161583"/>
            <a:chOff x="0" y="0"/>
            <a:chExt cx="102592" cy="215444"/>
          </a:xfrm>
        </p:grpSpPr>
        <p:sp>
          <p:nvSpPr>
            <p:cNvPr name="Freeform 7" id="7"/>
            <p:cNvSpPr/>
            <p:nvPr/>
          </p:nvSpPr>
          <p:spPr>
            <a:xfrm flipH="false" flipV="false" rot="0">
              <a:off x="0" y="0"/>
              <a:ext cx="102592" cy="215444"/>
            </a:xfrm>
            <a:custGeom>
              <a:avLst/>
              <a:gdLst/>
              <a:ahLst/>
              <a:cxnLst/>
              <a:rect r="r" b="b" t="t" l="l"/>
              <a:pathLst>
                <a:path h="215444" w="102592">
                  <a:moveTo>
                    <a:pt x="0" y="0"/>
                  </a:moveTo>
                  <a:lnTo>
                    <a:pt x="102592" y="0"/>
                  </a:lnTo>
                  <a:lnTo>
                    <a:pt x="102592" y="215444"/>
                  </a:lnTo>
                  <a:lnTo>
                    <a:pt x="0" y="215444"/>
                  </a:lnTo>
                  <a:close/>
                </a:path>
              </a:pathLst>
            </a:custGeom>
            <a:solidFill>
              <a:srgbClr val="000000">
                <a:alpha val="0"/>
              </a:srgbClr>
            </a:solidFill>
          </p:spPr>
        </p:sp>
        <p:sp>
          <p:nvSpPr>
            <p:cNvPr name="TextBox 8" id="8"/>
            <p:cNvSpPr txBox="true"/>
            <p:nvPr/>
          </p:nvSpPr>
          <p:spPr>
            <a:xfrm>
              <a:off x="0" y="-9525"/>
              <a:ext cx="102592" cy="224969"/>
            </a:xfrm>
            <a:prstGeom prst="rect">
              <a:avLst/>
            </a:prstGeom>
          </p:spPr>
          <p:txBody>
            <a:bodyPr anchor="t" rtlCol="false" tIns="0" lIns="0" bIns="0" rIns="0"/>
            <a:lstStyle/>
            <a:p>
              <a:pPr algn="l">
                <a:lnSpc>
                  <a:spcPts val="1260"/>
                </a:lnSpc>
              </a:pPr>
              <a:r>
                <a:rPr lang="en-US" b="true" sz="1050">
                  <a:solidFill>
                    <a:srgbClr val="F652A0"/>
                  </a:solidFill>
                  <a:latin typeface="Roboto Bold"/>
                  <a:ea typeface="Roboto Bold"/>
                  <a:cs typeface="Roboto Bold"/>
                  <a:sym typeface="Roboto Bold"/>
                </a:rPr>
                <a:t>7</a:t>
              </a:r>
            </a:p>
          </p:txBody>
        </p:sp>
      </p:grpSp>
      <p:sp>
        <p:nvSpPr>
          <p:cNvPr name="Freeform 9" id="9"/>
          <p:cNvSpPr/>
          <p:nvPr/>
        </p:nvSpPr>
        <p:spPr>
          <a:xfrm flipH="false" flipV="false" rot="0">
            <a:off x="311292" y="207263"/>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0" id="10"/>
          <p:cNvSpPr/>
          <p:nvPr/>
        </p:nvSpPr>
        <p:spPr>
          <a:xfrm flipH="false" flipV="false" rot="0">
            <a:off x="-32247" y="6153150"/>
            <a:ext cx="4467350" cy="4467350"/>
          </a:xfrm>
          <a:custGeom>
            <a:avLst/>
            <a:gdLst/>
            <a:ahLst/>
            <a:cxnLst/>
            <a:rect r="r" b="b" t="t" l="l"/>
            <a:pathLst>
              <a:path h="4467350" w="4467350">
                <a:moveTo>
                  <a:pt x="0" y="0"/>
                </a:moveTo>
                <a:lnTo>
                  <a:pt x="4467350" y="0"/>
                </a:lnTo>
                <a:lnTo>
                  <a:pt x="4467350" y="4467350"/>
                </a:lnTo>
                <a:lnTo>
                  <a:pt x="0" y="4467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2" id="12"/>
          <p:cNvGrpSpPr/>
          <p:nvPr/>
        </p:nvGrpSpPr>
        <p:grpSpPr>
          <a:xfrm rot="0">
            <a:off x="1256360" y="3114018"/>
            <a:ext cx="12139931" cy="5916977"/>
            <a:chOff x="0" y="0"/>
            <a:chExt cx="16186575" cy="7889303"/>
          </a:xfrm>
        </p:grpSpPr>
        <p:sp>
          <p:nvSpPr>
            <p:cNvPr name="Freeform 13" id="13"/>
            <p:cNvSpPr/>
            <p:nvPr/>
          </p:nvSpPr>
          <p:spPr>
            <a:xfrm flipH="false" flipV="false" rot="0">
              <a:off x="0" y="0"/>
              <a:ext cx="16186575" cy="7889303"/>
            </a:xfrm>
            <a:custGeom>
              <a:avLst/>
              <a:gdLst/>
              <a:ahLst/>
              <a:cxnLst/>
              <a:rect r="r" b="b" t="t" l="l"/>
              <a:pathLst>
                <a:path h="7889303" w="16186575">
                  <a:moveTo>
                    <a:pt x="0" y="0"/>
                  </a:moveTo>
                  <a:lnTo>
                    <a:pt x="16186575" y="0"/>
                  </a:lnTo>
                  <a:lnTo>
                    <a:pt x="16186575" y="7889303"/>
                  </a:lnTo>
                  <a:lnTo>
                    <a:pt x="0" y="7889303"/>
                  </a:lnTo>
                  <a:close/>
                </a:path>
              </a:pathLst>
            </a:custGeom>
            <a:solidFill>
              <a:srgbClr val="000000">
                <a:alpha val="0"/>
              </a:srgbClr>
            </a:solidFill>
          </p:spPr>
        </p:sp>
        <p:sp>
          <p:nvSpPr>
            <p:cNvPr name="TextBox 14" id="14"/>
            <p:cNvSpPr txBox="true"/>
            <p:nvPr/>
          </p:nvSpPr>
          <p:spPr>
            <a:xfrm>
              <a:off x="0" y="-47625"/>
              <a:ext cx="16186575" cy="7936928"/>
            </a:xfrm>
            <a:prstGeom prst="rect">
              <a:avLst/>
            </a:prstGeom>
          </p:spPr>
          <p:txBody>
            <a:bodyPr anchor="t" rtlCol="false" tIns="0" lIns="0" bIns="0" rIns="0"/>
            <a:lstStyle/>
            <a:p>
              <a:pPr algn="l">
                <a:lnSpc>
                  <a:spcPts val="3390"/>
                </a:lnSpc>
              </a:pPr>
              <a:r>
                <a:rPr lang="en-US" sz="2825">
                  <a:solidFill>
                    <a:srgbClr val="2E2B29"/>
                  </a:solidFill>
                  <a:latin typeface="Calibri (MS)"/>
                  <a:ea typeface="Calibri (MS)"/>
                  <a:cs typeface="Calibri (MS)"/>
                  <a:sym typeface="Calibri (MS)"/>
                </a:rPr>
                <a:t>Inclusion is not only physical accessibility, but also cognitive, emotional and communicative accessibility.</a:t>
              </a:r>
            </a:p>
            <a:p>
              <a:pPr algn="l">
                <a:lnSpc>
                  <a:spcPts val="3390"/>
                </a:lnSpc>
              </a:pPr>
            </a:p>
            <a:p>
              <a:pPr algn="l">
                <a:lnSpc>
                  <a:spcPts val="3390"/>
                </a:lnSpc>
              </a:pPr>
              <a:r>
                <a:rPr lang="en-US" sz="2825">
                  <a:solidFill>
                    <a:srgbClr val="2E2B29"/>
                  </a:solidFill>
                  <a:latin typeface="Calibri (MS)"/>
                  <a:ea typeface="Calibri (MS)"/>
                  <a:cs typeface="Calibri (MS)"/>
                  <a:sym typeface="Calibri (MS)"/>
                </a:rPr>
                <a:t>People with ASD and ADHD have different ways of perceiving, processing and responding to the environment. Understanding their specific characteristics is key to fostering their real participation.</a:t>
              </a:r>
            </a:p>
            <a:p>
              <a:pPr algn="l">
                <a:lnSpc>
                  <a:spcPts val="3390"/>
                </a:lnSpc>
              </a:pPr>
            </a:p>
            <a:p>
              <a:pPr algn="l">
                <a:lnSpc>
                  <a:spcPts val="3390"/>
                </a:lnSpc>
              </a:pPr>
              <a:r>
                <a:rPr lang="en-US" b="true" sz="2825">
                  <a:solidFill>
                    <a:srgbClr val="2E2B29"/>
                  </a:solidFill>
                  <a:latin typeface="Calibri (MS) Bold"/>
                  <a:ea typeface="Calibri (MS) Bold"/>
                  <a:cs typeface="Calibri (MS) Bold"/>
                  <a:sym typeface="Calibri (MS) Bold"/>
                </a:rPr>
                <a:t>It works:</a:t>
              </a:r>
            </a:p>
            <a:p>
              <a:pPr algn="l" marL="609923" indent="-304961" lvl="1">
                <a:lnSpc>
                  <a:spcPts val="4802"/>
                </a:lnSpc>
                <a:buFont typeface="Arial"/>
                <a:buChar char="•"/>
              </a:pPr>
              <a:r>
                <a:rPr lang="en-US" sz="2825">
                  <a:solidFill>
                    <a:srgbClr val="2E2B29"/>
                  </a:solidFill>
                  <a:latin typeface="Calibri (MS)"/>
                  <a:ea typeface="Calibri (MS)"/>
                  <a:cs typeface="Calibri (MS)"/>
                  <a:sym typeface="Calibri (MS)"/>
                </a:rPr>
                <a:t>Use clear, concrete and structured language</a:t>
              </a:r>
            </a:p>
            <a:p>
              <a:pPr algn="l" marL="609923" indent="-304961" lvl="1">
                <a:lnSpc>
                  <a:spcPts val="4802"/>
                </a:lnSpc>
                <a:buFont typeface="Arial"/>
                <a:buChar char="•"/>
              </a:pPr>
              <a:r>
                <a:rPr lang="en-US" sz="2825">
                  <a:solidFill>
                    <a:srgbClr val="2E2B29"/>
                  </a:solidFill>
                  <a:latin typeface="Calibri (MS)"/>
                  <a:ea typeface="Calibri (MS)"/>
                  <a:cs typeface="Calibri (MS)"/>
                  <a:sym typeface="Calibri (MS)"/>
                </a:rPr>
                <a:t>Support communication with visual or written elements</a:t>
              </a:r>
            </a:p>
            <a:p>
              <a:pPr algn="l" marL="609923" indent="-304961" lvl="1">
                <a:lnSpc>
                  <a:spcPts val="4802"/>
                </a:lnSpc>
                <a:buFont typeface="Arial"/>
                <a:buChar char="•"/>
              </a:pPr>
              <a:r>
                <a:rPr lang="en-US" sz="2825">
                  <a:solidFill>
                    <a:srgbClr val="2E2B29"/>
                  </a:solidFill>
                  <a:latin typeface="Calibri (MS)"/>
                  <a:ea typeface="Calibri (MS)"/>
                  <a:cs typeface="Calibri (MS)"/>
                  <a:sym typeface="Calibri (MS)"/>
                </a:rPr>
                <a:t>Anticipate changes, give step-by-step instructions and allow pauses</a:t>
              </a:r>
            </a:p>
            <a:p>
              <a:pPr algn="l" marL="609923" indent="-304961" lvl="1">
                <a:lnSpc>
                  <a:spcPts val="4802"/>
                </a:lnSpc>
                <a:buFont typeface="Arial"/>
                <a:buChar char="•"/>
              </a:pPr>
              <a:r>
                <a:rPr lang="en-US" sz="2825">
                  <a:solidFill>
                    <a:srgbClr val="2E2B29"/>
                  </a:solidFill>
                  <a:latin typeface="Calibri (MS)"/>
                  <a:ea typeface="Calibri (MS)"/>
                  <a:cs typeface="Calibri (MS)"/>
                  <a:sym typeface="Calibri (MS)"/>
                </a:rPr>
                <a:t>Promote an environment without sensory overload.</a:t>
              </a:r>
            </a:p>
          </p:txBody>
        </p:sp>
      </p:grpSp>
      <p:sp>
        <p:nvSpPr>
          <p:cNvPr name="Freeform 15" id="15"/>
          <p:cNvSpPr/>
          <p:nvPr/>
        </p:nvSpPr>
        <p:spPr>
          <a:xfrm flipH="false" flipV="false" rot="0">
            <a:off x="13396291" y="3425671"/>
            <a:ext cx="4230710" cy="4114800"/>
          </a:xfrm>
          <a:custGeom>
            <a:avLst/>
            <a:gdLst/>
            <a:ahLst/>
            <a:cxnLst/>
            <a:rect r="r" b="b" t="t" l="l"/>
            <a:pathLst>
              <a:path h="4114800" w="4230710">
                <a:moveTo>
                  <a:pt x="0" y="0"/>
                </a:moveTo>
                <a:lnTo>
                  <a:pt x="4230710" y="0"/>
                </a:lnTo>
                <a:lnTo>
                  <a:pt x="4230710"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909270"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5897732" y="6663966"/>
            <a:ext cx="6412593" cy="6525351"/>
            <a:chOff x="0" y="0"/>
            <a:chExt cx="9587987" cy="9756581"/>
          </a:xfrm>
        </p:grpSpPr>
        <p:sp>
          <p:nvSpPr>
            <p:cNvPr name="Freeform 4" id="4"/>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FBD355"/>
            </a:solidFill>
          </p:spPr>
        </p:sp>
      </p:grpSp>
      <p:sp>
        <p:nvSpPr>
          <p:cNvPr name="Freeform 5" id="5"/>
          <p:cNvSpPr/>
          <p:nvPr/>
        </p:nvSpPr>
        <p:spPr>
          <a:xfrm flipH="false" flipV="false" rot="0">
            <a:off x="7452852" y="132748"/>
            <a:ext cx="4341351" cy="4341351"/>
          </a:xfrm>
          <a:custGeom>
            <a:avLst/>
            <a:gdLst/>
            <a:ahLst/>
            <a:cxnLst/>
            <a:rect r="r" b="b" t="t" l="l"/>
            <a:pathLst>
              <a:path h="4341351" w="4341351">
                <a:moveTo>
                  <a:pt x="0" y="0"/>
                </a:moveTo>
                <a:lnTo>
                  <a:pt x="4341352" y="0"/>
                </a:lnTo>
                <a:lnTo>
                  <a:pt x="4341352" y="4341351"/>
                </a:lnTo>
                <a:lnTo>
                  <a:pt x="0" y="4341351"/>
                </a:lnTo>
                <a:lnTo>
                  <a:pt x="0" y="0"/>
                </a:lnTo>
                <a:close/>
              </a:path>
            </a:pathLst>
          </a:custGeom>
          <a:blipFill>
            <a:blip r:embed="rId4"/>
            <a:stretch>
              <a:fillRect l="0" t="0" r="0" b="0"/>
            </a:stretch>
          </a:blipFill>
        </p:spPr>
      </p:sp>
      <p:sp>
        <p:nvSpPr>
          <p:cNvPr name="Freeform 6" id="6"/>
          <p:cNvSpPr/>
          <p:nvPr/>
        </p:nvSpPr>
        <p:spPr>
          <a:xfrm flipH="false" flipV="false" rot="0">
            <a:off x="14265675" y="7783661"/>
            <a:ext cx="3264113" cy="5144018"/>
          </a:xfrm>
          <a:custGeom>
            <a:avLst/>
            <a:gdLst/>
            <a:ahLst/>
            <a:cxnLst/>
            <a:rect r="r" b="b" t="t" l="l"/>
            <a:pathLst>
              <a:path h="5144018" w="3264113">
                <a:moveTo>
                  <a:pt x="0" y="0"/>
                </a:moveTo>
                <a:lnTo>
                  <a:pt x="3264114" y="0"/>
                </a:lnTo>
                <a:lnTo>
                  <a:pt x="3264114" y="5144017"/>
                </a:lnTo>
                <a:lnTo>
                  <a:pt x="0" y="514401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7" id="7"/>
          <p:cNvGrpSpPr/>
          <p:nvPr/>
        </p:nvGrpSpPr>
        <p:grpSpPr>
          <a:xfrm rot="0">
            <a:off x="-3567911" y="-1918835"/>
            <a:ext cx="6412593" cy="6525351"/>
            <a:chOff x="0" y="0"/>
            <a:chExt cx="9587987" cy="9756581"/>
          </a:xfrm>
        </p:grpSpPr>
        <p:sp>
          <p:nvSpPr>
            <p:cNvPr name="Freeform 8" id="8"/>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49B381"/>
            </a:solidFill>
          </p:spPr>
        </p:sp>
      </p:grpSp>
      <p:sp>
        <p:nvSpPr>
          <p:cNvPr name="Freeform 9" id="9"/>
          <p:cNvSpPr/>
          <p:nvPr/>
        </p:nvSpPr>
        <p:spPr>
          <a:xfrm flipH="false" flipV="false" rot="-10800000">
            <a:off x="1212625" y="-1543309"/>
            <a:ext cx="3264113" cy="5144018"/>
          </a:xfrm>
          <a:custGeom>
            <a:avLst/>
            <a:gdLst/>
            <a:ahLst/>
            <a:cxnLst/>
            <a:rect r="r" b="b" t="t" l="l"/>
            <a:pathLst>
              <a:path h="5144018" w="3264113">
                <a:moveTo>
                  <a:pt x="0" y="0"/>
                </a:moveTo>
                <a:lnTo>
                  <a:pt x="3264113" y="0"/>
                </a:lnTo>
                <a:lnTo>
                  <a:pt x="3264113" y="5144018"/>
                </a:lnTo>
                <a:lnTo>
                  <a:pt x="0" y="514401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10" id="10"/>
          <p:cNvGrpSpPr/>
          <p:nvPr/>
        </p:nvGrpSpPr>
        <p:grpSpPr>
          <a:xfrm rot="0">
            <a:off x="4331599" y="937077"/>
            <a:ext cx="235179" cy="239314"/>
            <a:chOff x="0" y="0"/>
            <a:chExt cx="9587987" cy="9756581"/>
          </a:xfrm>
        </p:grpSpPr>
        <p:sp>
          <p:nvSpPr>
            <p:cNvPr name="Freeform 11" id="11"/>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2" id="12"/>
          <p:cNvGrpSpPr/>
          <p:nvPr/>
        </p:nvGrpSpPr>
        <p:grpSpPr>
          <a:xfrm rot="0">
            <a:off x="3831208" y="1697248"/>
            <a:ext cx="235179" cy="239314"/>
            <a:chOff x="0" y="0"/>
            <a:chExt cx="9587987" cy="9756581"/>
          </a:xfrm>
        </p:grpSpPr>
        <p:sp>
          <p:nvSpPr>
            <p:cNvPr name="Freeform 13" id="13"/>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4" id="14"/>
          <p:cNvGrpSpPr/>
          <p:nvPr/>
        </p:nvGrpSpPr>
        <p:grpSpPr>
          <a:xfrm rot="0">
            <a:off x="2340375" y="1697248"/>
            <a:ext cx="235179" cy="239314"/>
            <a:chOff x="0" y="0"/>
            <a:chExt cx="9587987" cy="9756581"/>
          </a:xfrm>
        </p:grpSpPr>
        <p:sp>
          <p:nvSpPr>
            <p:cNvPr name="Freeform 15" id="15"/>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6" id="16"/>
          <p:cNvGrpSpPr/>
          <p:nvPr/>
        </p:nvGrpSpPr>
        <p:grpSpPr>
          <a:xfrm rot="0">
            <a:off x="2340375" y="2840090"/>
            <a:ext cx="235179" cy="239314"/>
            <a:chOff x="0" y="0"/>
            <a:chExt cx="9587987" cy="9756581"/>
          </a:xfrm>
        </p:grpSpPr>
        <p:sp>
          <p:nvSpPr>
            <p:cNvPr name="Freeform 17" id="17"/>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8" id="18"/>
          <p:cNvGrpSpPr/>
          <p:nvPr/>
        </p:nvGrpSpPr>
        <p:grpSpPr>
          <a:xfrm rot="0">
            <a:off x="1625224" y="256606"/>
            <a:ext cx="235179" cy="239314"/>
            <a:chOff x="0" y="0"/>
            <a:chExt cx="9587987" cy="9756581"/>
          </a:xfrm>
        </p:grpSpPr>
        <p:sp>
          <p:nvSpPr>
            <p:cNvPr name="Freeform 19" id="19"/>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0" id="20"/>
          <p:cNvGrpSpPr/>
          <p:nvPr/>
        </p:nvGrpSpPr>
        <p:grpSpPr>
          <a:xfrm rot="0">
            <a:off x="1212625" y="2303423"/>
            <a:ext cx="235179" cy="239314"/>
            <a:chOff x="0" y="0"/>
            <a:chExt cx="9587987" cy="9756581"/>
          </a:xfrm>
        </p:grpSpPr>
        <p:sp>
          <p:nvSpPr>
            <p:cNvPr name="Freeform 21" id="21"/>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2" id="22"/>
          <p:cNvGrpSpPr/>
          <p:nvPr/>
        </p:nvGrpSpPr>
        <p:grpSpPr>
          <a:xfrm rot="0">
            <a:off x="1390045" y="1224184"/>
            <a:ext cx="235179" cy="239314"/>
            <a:chOff x="0" y="0"/>
            <a:chExt cx="9587987" cy="9756581"/>
          </a:xfrm>
        </p:grpSpPr>
        <p:sp>
          <p:nvSpPr>
            <p:cNvPr name="Freeform 23" id="23"/>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4" id="24"/>
          <p:cNvGrpSpPr/>
          <p:nvPr/>
        </p:nvGrpSpPr>
        <p:grpSpPr>
          <a:xfrm rot="0">
            <a:off x="4066386" y="2720433"/>
            <a:ext cx="235179" cy="239314"/>
            <a:chOff x="0" y="0"/>
            <a:chExt cx="9587987" cy="9756581"/>
          </a:xfrm>
        </p:grpSpPr>
        <p:sp>
          <p:nvSpPr>
            <p:cNvPr name="Freeform 25" id="25"/>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6" id="26"/>
          <p:cNvGrpSpPr/>
          <p:nvPr/>
        </p:nvGrpSpPr>
        <p:grpSpPr>
          <a:xfrm rot="0">
            <a:off x="3339272" y="495920"/>
            <a:ext cx="235179" cy="239314"/>
            <a:chOff x="0" y="0"/>
            <a:chExt cx="9587987" cy="9756581"/>
          </a:xfrm>
        </p:grpSpPr>
        <p:sp>
          <p:nvSpPr>
            <p:cNvPr name="Freeform 27" id="27"/>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8" id="28"/>
          <p:cNvGrpSpPr/>
          <p:nvPr/>
        </p:nvGrpSpPr>
        <p:grpSpPr>
          <a:xfrm rot="0">
            <a:off x="14138030" y="9567671"/>
            <a:ext cx="235179" cy="239314"/>
            <a:chOff x="0" y="0"/>
            <a:chExt cx="9587987" cy="9756581"/>
          </a:xfrm>
        </p:grpSpPr>
        <p:sp>
          <p:nvSpPr>
            <p:cNvPr name="Freeform 29" id="29"/>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0" id="30"/>
          <p:cNvGrpSpPr/>
          <p:nvPr/>
        </p:nvGrpSpPr>
        <p:grpSpPr>
          <a:xfrm rot="0">
            <a:off x="14525587" y="8835203"/>
            <a:ext cx="235179" cy="239314"/>
            <a:chOff x="0" y="0"/>
            <a:chExt cx="9587987" cy="9756581"/>
          </a:xfrm>
        </p:grpSpPr>
        <p:sp>
          <p:nvSpPr>
            <p:cNvPr name="Freeform 31" id="31"/>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2" id="32"/>
          <p:cNvGrpSpPr/>
          <p:nvPr/>
        </p:nvGrpSpPr>
        <p:grpSpPr>
          <a:xfrm rot="0">
            <a:off x="14925597" y="9515878"/>
            <a:ext cx="235179" cy="239314"/>
            <a:chOff x="0" y="0"/>
            <a:chExt cx="9587987" cy="9756581"/>
          </a:xfrm>
        </p:grpSpPr>
        <p:sp>
          <p:nvSpPr>
            <p:cNvPr name="Freeform 33" id="33"/>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4" id="34"/>
          <p:cNvGrpSpPr/>
          <p:nvPr/>
        </p:nvGrpSpPr>
        <p:grpSpPr>
          <a:xfrm rot="0">
            <a:off x="16090949" y="9074517"/>
            <a:ext cx="235179" cy="239314"/>
            <a:chOff x="0" y="0"/>
            <a:chExt cx="9587987" cy="9756581"/>
          </a:xfrm>
        </p:grpSpPr>
        <p:sp>
          <p:nvSpPr>
            <p:cNvPr name="Freeform 35" id="35"/>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6" id="36"/>
          <p:cNvGrpSpPr/>
          <p:nvPr/>
        </p:nvGrpSpPr>
        <p:grpSpPr>
          <a:xfrm rot="0">
            <a:off x="16090949" y="7975015"/>
            <a:ext cx="235179" cy="239314"/>
            <a:chOff x="0" y="0"/>
            <a:chExt cx="9587987" cy="9756581"/>
          </a:xfrm>
        </p:grpSpPr>
        <p:sp>
          <p:nvSpPr>
            <p:cNvPr name="Freeform 37" id="37"/>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8" id="38"/>
          <p:cNvGrpSpPr/>
          <p:nvPr/>
        </p:nvGrpSpPr>
        <p:grpSpPr>
          <a:xfrm rot="0">
            <a:off x="16641530" y="9996699"/>
            <a:ext cx="235179" cy="239314"/>
            <a:chOff x="0" y="0"/>
            <a:chExt cx="9587987" cy="9756581"/>
          </a:xfrm>
        </p:grpSpPr>
        <p:sp>
          <p:nvSpPr>
            <p:cNvPr name="Freeform 39" id="39"/>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aphicFrame>
        <p:nvGraphicFramePr>
          <p:cNvPr name="Table 40" id="40"/>
          <p:cNvGraphicFramePr>
            <a:graphicFrameLocks noGrp="true"/>
          </p:cNvGraphicFramePr>
          <p:nvPr/>
        </p:nvGraphicFramePr>
        <p:xfrm>
          <a:off x="4183975" y="8877304"/>
          <a:ext cx="8958025" cy="1049338"/>
        </p:xfrm>
        <a:graphic>
          <a:graphicData uri="http://schemas.openxmlformats.org/drawingml/2006/table">
            <a:tbl>
              <a:tblPr/>
              <a:tblGrid>
                <a:gridCol w="8958025"/>
              </a:tblGrid>
              <a:tr h="1049338">
                <a:tc>
                  <a:txBody>
                    <a:bodyPr anchor="t" rtlCol="false"/>
                    <a:lstStyle/>
                    <a:p>
                      <a:pPr algn="just">
                        <a:lnSpc>
                          <a:spcPts val="2138"/>
                        </a:lnSpc>
                        <a:defRPr/>
                      </a:pPr>
                      <a:r>
                        <a:rPr lang="en-US" sz="1549">
                          <a:solidFill>
                            <a:srgbClr val="000000"/>
                          </a:solidFill>
                          <a:latin typeface="Calibri (MS)"/>
                          <a:ea typeface="Calibri (MS)"/>
                          <a:cs typeface="Calibri (MS)"/>
                          <a:sym typeface="Calibri (MS)"/>
                        </a:rPr>
                        <a:t>Funded by the European Union. Views and opinions expressed are however those of the author(s) only and do not necessarily reflect those of the European Union or European Education and Culture Executive Agency (EACEA). Neither the European Union nor the granting authority can be held responsible for them.</a:t>
                      </a:r>
                      <a:endParaRPr lang="en-US" sz="1100"/>
                    </a:p>
                  </a:txBody>
                  <a:tcPr marL="91450" marR="91450" marT="91450" marB="9145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12700">
                      <a:solidFill>
                        <a:srgbClr val="CFCFCF"/>
                      </a:solidFill>
                      <a:prstDash val="solid"/>
                      <a:round/>
                      <a:headEnd type="none" w="med" len="med"/>
                      <a:tailEnd type="none" w="med" len="med"/>
                    </a:lnT>
                    <a:lnB cmpd="sng" algn="ctr" cap="flat" w="9525">
                      <a:solidFill>
                        <a:srgbClr val="CFCFCF"/>
                      </a:solidFill>
                      <a:prstDash val="solid"/>
                      <a:round/>
                      <a:headEnd type="none" w="med" len="med"/>
                      <a:tailEnd type="none" w="med" len="med"/>
                    </a:lnB>
                  </a:tcPr>
                </a:tc>
              </a:tr>
            </a:tbl>
          </a:graphicData>
        </a:graphic>
      </p:graphicFrame>
      <p:sp>
        <p:nvSpPr>
          <p:cNvPr name="Freeform 41" id="41"/>
          <p:cNvSpPr/>
          <p:nvPr/>
        </p:nvSpPr>
        <p:spPr>
          <a:xfrm flipH="false" flipV="false" rot="0">
            <a:off x="11143120" y="5092291"/>
            <a:ext cx="3122556" cy="1135960"/>
          </a:xfrm>
          <a:custGeom>
            <a:avLst/>
            <a:gdLst/>
            <a:ahLst/>
            <a:cxnLst/>
            <a:rect r="r" b="b" t="t" l="l"/>
            <a:pathLst>
              <a:path h="1135960" w="3122556">
                <a:moveTo>
                  <a:pt x="0" y="0"/>
                </a:moveTo>
                <a:lnTo>
                  <a:pt x="3122555" y="0"/>
                </a:lnTo>
                <a:lnTo>
                  <a:pt x="3122555" y="1135960"/>
                </a:lnTo>
                <a:lnTo>
                  <a:pt x="0" y="1135960"/>
                </a:lnTo>
                <a:lnTo>
                  <a:pt x="0" y="0"/>
                </a:lnTo>
                <a:close/>
              </a:path>
            </a:pathLst>
          </a:custGeom>
          <a:blipFill>
            <a:blip r:embed="rId9"/>
            <a:stretch>
              <a:fillRect l="0" t="0" r="0" b="0"/>
            </a:stretch>
          </a:blipFill>
        </p:spPr>
      </p:sp>
      <p:sp>
        <p:nvSpPr>
          <p:cNvPr name="Freeform 42" id="42"/>
          <p:cNvSpPr/>
          <p:nvPr/>
        </p:nvSpPr>
        <p:spPr>
          <a:xfrm flipH="false" flipV="false" rot="0">
            <a:off x="14723864" y="5156831"/>
            <a:ext cx="2152844" cy="1112087"/>
          </a:xfrm>
          <a:custGeom>
            <a:avLst/>
            <a:gdLst/>
            <a:ahLst/>
            <a:cxnLst/>
            <a:rect r="r" b="b" t="t" l="l"/>
            <a:pathLst>
              <a:path h="1112087" w="2152844">
                <a:moveTo>
                  <a:pt x="0" y="0"/>
                </a:moveTo>
                <a:lnTo>
                  <a:pt x="2152845" y="0"/>
                </a:lnTo>
                <a:lnTo>
                  <a:pt x="2152845" y="1112087"/>
                </a:lnTo>
                <a:lnTo>
                  <a:pt x="0" y="1112087"/>
                </a:lnTo>
                <a:lnTo>
                  <a:pt x="0" y="0"/>
                </a:lnTo>
                <a:close/>
              </a:path>
            </a:pathLst>
          </a:custGeom>
          <a:blipFill>
            <a:blip r:embed="rId10"/>
            <a:stretch>
              <a:fillRect l="0" t="-211" r="0" b="-211"/>
            </a:stretch>
          </a:blipFill>
        </p:spPr>
      </p:sp>
      <p:sp>
        <p:nvSpPr>
          <p:cNvPr name="Freeform 43" id="43"/>
          <p:cNvSpPr/>
          <p:nvPr/>
        </p:nvSpPr>
        <p:spPr>
          <a:xfrm flipH="false" flipV="false" rot="0">
            <a:off x="5192019" y="7038323"/>
            <a:ext cx="2959511" cy="1056349"/>
          </a:xfrm>
          <a:custGeom>
            <a:avLst/>
            <a:gdLst/>
            <a:ahLst/>
            <a:cxnLst/>
            <a:rect r="r" b="b" t="t" l="l"/>
            <a:pathLst>
              <a:path h="1056349" w="2959511">
                <a:moveTo>
                  <a:pt x="0" y="0"/>
                </a:moveTo>
                <a:lnTo>
                  <a:pt x="2959511" y="0"/>
                </a:lnTo>
                <a:lnTo>
                  <a:pt x="2959511" y="1056349"/>
                </a:lnTo>
                <a:lnTo>
                  <a:pt x="0" y="1056349"/>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44" id="44"/>
          <p:cNvSpPr/>
          <p:nvPr/>
        </p:nvSpPr>
        <p:spPr>
          <a:xfrm flipH="false" flipV="false" rot="0">
            <a:off x="7791552" y="4765846"/>
            <a:ext cx="2572986" cy="1373599"/>
          </a:xfrm>
          <a:custGeom>
            <a:avLst/>
            <a:gdLst/>
            <a:ahLst/>
            <a:cxnLst/>
            <a:rect r="r" b="b" t="t" l="l"/>
            <a:pathLst>
              <a:path h="1373599" w="2572986">
                <a:moveTo>
                  <a:pt x="0" y="0"/>
                </a:moveTo>
                <a:lnTo>
                  <a:pt x="2572985" y="0"/>
                </a:lnTo>
                <a:lnTo>
                  <a:pt x="2572985" y="1373599"/>
                </a:lnTo>
                <a:lnTo>
                  <a:pt x="0" y="1373599"/>
                </a:lnTo>
                <a:lnTo>
                  <a:pt x="0" y="0"/>
                </a:lnTo>
                <a:close/>
              </a:path>
            </a:pathLst>
          </a:custGeom>
          <a:blipFill>
            <a:blip r:embed="rId13"/>
            <a:stretch>
              <a:fillRect l="-4233" t="0" r="0" b="0"/>
            </a:stretch>
          </a:blipFill>
        </p:spPr>
      </p:sp>
      <p:sp>
        <p:nvSpPr>
          <p:cNvPr name="Freeform 45" id="45"/>
          <p:cNvSpPr/>
          <p:nvPr/>
        </p:nvSpPr>
        <p:spPr>
          <a:xfrm flipH="false" flipV="false" rot="0">
            <a:off x="9402421" y="6663966"/>
            <a:ext cx="2653172" cy="1550362"/>
          </a:xfrm>
          <a:custGeom>
            <a:avLst/>
            <a:gdLst/>
            <a:ahLst/>
            <a:cxnLst/>
            <a:rect r="r" b="b" t="t" l="l"/>
            <a:pathLst>
              <a:path h="1550362" w="2653172">
                <a:moveTo>
                  <a:pt x="0" y="0"/>
                </a:moveTo>
                <a:lnTo>
                  <a:pt x="2653172" y="0"/>
                </a:lnTo>
                <a:lnTo>
                  <a:pt x="2653172" y="1550363"/>
                </a:lnTo>
                <a:lnTo>
                  <a:pt x="0" y="1550363"/>
                </a:lnTo>
                <a:lnTo>
                  <a:pt x="0" y="0"/>
                </a:lnTo>
                <a:close/>
              </a:path>
            </a:pathLst>
          </a:custGeom>
          <a:blipFill>
            <a:blip r:embed="rId14"/>
            <a:stretch>
              <a:fillRect l="0" t="0" r="0" b="0"/>
            </a:stretch>
          </a:blipFill>
        </p:spPr>
      </p:sp>
      <p:sp>
        <p:nvSpPr>
          <p:cNvPr name="Freeform 46" id="46"/>
          <p:cNvSpPr/>
          <p:nvPr/>
        </p:nvSpPr>
        <p:spPr>
          <a:xfrm flipH="false" flipV="false" rot="0">
            <a:off x="987250" y="5092291"/>
            <a:ext cx="2706249" cy="1241167"/>
          </a:xfrm>
          <a:custGeom>
            <a:avLst/>
            <a:gdLst/>
            <a:ahLst/>
            <a:cxnLst/>
            <a:rect r="r" b="b" t="t" l="l"/>
            <a:pathLst>
              <a:path h="1241167" w="2706249">
                <a:moveTo>
                  <a:pt x="0" y="0"/>
                </a:moveTo>
                <a:lnTo>
                  <a:pt x="2706249" y="0"/>
                </a:lnTo>
                <a:lnTo>
                  <a:pt x="2706249" y="1241167"/>
                </a:lnTo>
                <a:lnTo>
                  <a:pt x="0" y="1241167"/>
                </a:lnTo>
                <a:lnTo>
                  <a:pt x="0" y="0"/>
                </a:lnTo>
                <a:close/>
              </a:path>
            </a:pathLst>
          </a:custGeom>
          <a:blipFill>
            <a:blip r:embed="rId15"/>
            <a:stretch>
              <a:fillRect l="0" t="0" r="0" b="0"/>
            </a:stretch>
          </a:blipFill>
        </p:spPr>
      </p:sp>
      <p:sp>
        <p:nvSpPr>
          <p:cNvPr name="Freeform 47" id="47"/>
          <p:cNvSpPr/>
          <p:nvPr/>
        </p:nvSpPr>
        <p:spPr>
          <a:xfrm flipH="false" flipV="false" rot="0">
            <a:off x="4301565" y="5143500"/>
            <a:ext cx="2946583" cy="995945"/>
          </a:xfrm>
          <a:custGeom>
            <a:avLst/>
            <a:gdLst/>
            <a:ahLst/>
            <a:cxnLst/>
            <a:rect r="r" b="b" t="t" l="l"/>
            <a:pathLst>
              <a:path h="995945" w="2946583">
                <a:moveTo>
                  <a:pt x="0" y="0"/>
                </a:moveTo>
                <a:lnTo>
                  <a:pt x="2946583" y="0"/>
                </a:lnTo>
                <a:lnTo>
                  <a:pt x="2946583" y="995945"/>
                </a:lnTo>
                <a:lnTo>
                  <a:pt x="0" y="995945"/>
                </a:lnTo>
                <a:lnTo>
                  <a:pt x="0" y="0"/>
                </a:lnTo>
                <a:close/>
              </a:path>
            </a:pathLst>
          </a:custGeom>
          <a:blipFill>
            <a:blip r:embed="rId16"/>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466717" y="2165723"/>
            <a:ext cx="4523214" cy="494724"/>
            <a:chOff x="0" y="0"/>
            <a:chExt cx="6030952" cy="659632"/>
          </a:xfrm>
        </p:grpSpPr>
        <p:sp>
          <p:nvSpPr>
            <p:cNvPr name="Freeform 4" id="4"/>
            <p:cNvSpPr/>
            <p:nvPr/>
          </p:nvSpPr>
          <p:spPr>
            <a:xfrm flipH="false" flipV="false" rot="0">
              <a:off x="0" y="0"/>
              <a:ext cx="6030952" cy="659632"/>
            </a:xfrm>
            <a:custGeom>
              <a:avLst/>
              <a:gdLst/>
              <a:ahLst/>
              <a:cxnLst/>
              <a:rect r="r" b="b" t="t" l="l"/>
              <a:pathLst>
                <a:path h="659632" w="6030952">
                  <a:moveTo>
                    <a:pt x="0" y="0"/>
                  </a:moveTo>
                  <a:lnTo>
                    <a:pt x="6030952" y="0"/>
                  </a:lnTo>
                  <a:lnTo>
                    <a:pt x="6030952" y="659632"/>
                  </a:lnTo>
                  <a:lnTo>
                    <a:pt x="0" y="659632"/>
                  </a:lnTo>
                  <a:close/>
                </a:path>
              </a:pathLst>
            </a:custGeom>
            <a:solidFill>
              <a:srgbClr val="000000">
                <a:alpha val="0"/>
              </a:srgbClr>
            </a:solidFill>
          </p:spPr>
        </p:sp>
        <p:sp>
          <p:nvSpPr>
            <p:cNvPr name="TextBox 5" id="5"/>
            <p:cNvSpPr txBox="true"/>
            <p:nvPr/>
          </p:nvSpPr>
          <p:spPr>
            <a:xfrm>
              <a:off x="0" y="-190500"/>
              <a:ext cx="6030952" cy="850132"/>
            </a:xfrm>
            <a:prstGeom prst="rect">
              <a:avLst/>
            </a:prstGeom>
          </p:spPr>
          <p:txBody>
            <a:bodyPr anchor="t" rtlCol="false" tIns="0" lIns="0" bIns="0" rIns="0"/>
            <a:lstStyle/>
            <a:p>
              <a:pPr algn="l">
                <a:lnSpc>
                  <a:spcPts val="4499"/>
                </a:lnSpc>
              </a:pPr>
              <a:r>
                <a:rPr lang="en-US" b="true" sz="2499">
                  <a:solidFill>
                    <a:srgbClr val="181A3C"/>
                  </a:solidFill>
                  <a:latin typeface="Calibri (MS) Bold"/>
                  <a:ea typeface="Calibri (MS) Bold"/>
                  <a:cs typeface="Calibri (MS) Bold"/>
                  <a:sym typeface="Calibri (MS) Bold"/>
                </a:rPr>
                <a:t>Background information</a:t>
              </a:r>
            </a:p>
          </p:txBody>
        </p:sp>
      </p:grpSp>
      <p:grpSp>
        <p:nvGrpSpPr>
          <p:cNvPr name="Group 6" id="6"/>
          <p:cNvGrpSpPr/>
          <p:nvPr/>
        </p:nvGrpSpPr>
        <p:grpSpPr>
          <a:xfrm rot="0">
            <a:off x="466717" y="2850946"/>
            <a:ext cx="4997757" cy="2777704"/>
            <a:chOff x="0" y="0"/>
            <a:chExt cx="6663676" cy="3703605"/>
          </a:xfrm>
        </p:grpSpPr>
        <p:sp>
          <p:nvSpPr>
            <p:cNvPr name="Freeform 7" id="7"/>
            <p:cNvSpPr/>
            <p:nvPr/>
          </p:nvSpPr>
          <p:spPr>
            <a:xfrm flipH="false" flipV="false" rot="0">
              <a:off x="0" y="0"/>
              <a:ext cx="6663676" cy="3703605"/>
            </a:xfrm>
            <a:custGeom>
              <a:avLst/>
              <a:gdLst/>
              <a:ahLst/>
              <a:cxnLst/>
              <a:rect r="r" b="b" t="t" l="l"/>
              <a:pathLst>
                <a:path h="3703605" w="6663676">
                  <a:moveTo>
                    <a:pt x="0" y="0"/>
                  </a:moveTo>
                  <a:lnTo>
                    <a:pt x="6663676" y="0"/>
                  </a:lnTo>
                  <a:lnTo>
                    <a:pt x="6663676" y="3703605"/>
                  </a:lnTo>
                  <a:lnTo>
                    <a:pt x="0" y="3703605"/>
                  </a:lnTo>
                  <a:close/>
                </a:path>
              </a:pathLst>
            </a:custGeom>
            <a:solidFill>
              <a:srgbClr val="000000">
                <a:alpha val="0"/>
              </a:srgbClr>
            </a:solidFill>
          </p:spPr>
        </p:sp>
        <p:sp>
          <p:nvSpPr>
            <p:cNvPr name="TextBox 8" id="8"/>
            <p:cNvSpPr txBox="true"/>
            <p:nvPr/>
          </p:nvSpPr>
          <p:spPr>
            <a:xfrm>
              <a:off x="0" y="-123825"/>
              <a:ext cx="6663676" cy="3827430"/>
            </a:xfrm>
            <a:prstGeom prst="rect">
              <a:avLst/>
            </a:prstGeom>
          </p:spPr>
          <p:txBody>
            <a:bodyPr anchor="t" rtlCol="false" tIns="0" lIns="0" bIns="0" rIns="0"/>
            <a:lstStyle/>
            <a:p>
              <a:pPr algn="just">
                <a:lnSpc>
                  <a:spcPts val="2789"/>
                </a:lnSpc>
              </a:pPr>
              <a:r>
                <a:rPr lang="en-US" sz="1549">
                  <a:solidFill>
                    <a:srgbClr val="000000"/>
                  </a:solidFill>
                  <a:latin typeface="Calibri (MS)"/>
                  <a:ea typeface="Calibri (MS)"/>
                  <a:cs typeface="Calibri (MS)"/>
                  <a:sym typeface="Calibri (MS)"/>
                </a:rPr>
                <a:t>T</a:t>
              </a:r>
              <a:r>
                <a:rPr lang="en-US" sz="1549">
                  <a:solidFill>
                    <a:srgbClr val="000000"/>
                  </a:solidFill>
                  <a:latin typeface="Calibri (MS)"/>
                  <a:ea typeface="Calibri (MS)"/>
                  <a:cs typeface="Calibri (MS)"/>
                  <a:sym typeface="Calibri (MS)"/>
                </a:rPr>
                <a:t>raditionally, political and youth participation spaces have been inaccessible to neurodivergent young people.</a:t>
              </a:r>
            </a:p>
            <a:p>
              <a:pPr algn="just">
                <a:lnSpc>
                  <a:spcPts val="2789"/>
                </a:lnSpc>
              </a:pPr>
              <a:r>
                <a:rPr lang="en-US" sz="1549">
                  <a:solidFill>
                    <a:srgbClr val="000000"/>
                  </a:solidFill>
                  <a:latin typeface="Calibri (MS)"/>
                  <a:ea typeface="Calibri (MS)"/>
                  <a:cs typeface="Calibri (MS)"/>
                  <a:sym typeface="Calibri (MS)"/>
                </a:rPr>
                <a:t>Fast-paced group dynamics, noisy environments or implicit social norms can be exclusionary.</a:t>
              </a:r>
            </a:p>
            <a:p>
              <a:pPr algn="just">
                <a:lnSpc>
                  <a:spcPts val="2789"/>
                </a:lnSpc>
              </a:pPr>
              <a:r>
                <a:rPr lang="en-US" sz="1549">
                  <a:solidFill>
                    <a:srgbClr val="000000"/>
                  </a:solidFill>
                  <a:latin typeface="Calibri (MS)"/>
                  <a:ea typeface="Calibri (MS)"/>
                  <a:cs typeface="Calibri (MS)"/>
                  <a:sym typeface="Calibri (MS)"/>
                </a:rPr>
                <a:t>Many youth workers have not received specific training on how to adapt activities for young people with ASD or ADHD.</a:t>
              </a:r>
            </a:p>
            <a:p>
              <a:pPr algn="just">
                <a:lnSpc>
                  <a:spcPts val="2789"/>
                </a:lnSpc>
              </a:pPr>
              <a:r>
                <a:rPr lang="en-US" sz="1549">
                  <a:solidFill>
                    <a:srgbClr val="000000"/>
                  </a:solidFill>
                  <a:latin typeface="Calibri (MS)"/>
                  <a:ea typeface="Calibri (MS)"/>
                  <a:cs typeface="Calibri (MS)"/>
                  <a:sym typeface="Calibri (MS)"/>
                </a:rPr>
                <a:t>The need for an inclusive and rights-based approach increases.</a:t>
              </a:r>
            </a:p>
          </p:txBody>
        </p:sp>
      </p:grpSp>
      <p:grpSp>
        <p:nvGrpSpPr>
          <p:cNvPr name="Group 9" id="9"/>
          <p:cNvGrpSpPr/>
          <p:nvPr/>
        </p:nvGrpSpPr>
        <p:grpSpPr>
          <a:xfrm rot="0">
            <a:off x="6687680" y="751210"/>
            <a:ext cx="4334433" cy="1085366"/>
            <a:chOff x="0" y="0"/>
            <a:chExt cx="5779245" cy="1447155"/>
          </a:xfrm>
        </p:grpSpPr>
        <p:sp>
          <p:nvSpPr>
            <p:cNvPr name="Freeform 10" id="10"/>
            <p:cNvSpPr/>
            <p:nvPr/>
          </p:nvSpPr>
          <p:spPr>
            <a:xfrm flipH="false" flipV="false" rot="0">
              <a:off x="0" y="0"/>
              <a:ext cx="5779245" cy="1447155"/>
            </a:xfrm>
            <a:custGeom>
              <a:avLst/>
              <a:gdLst/>
              <a:ahLst/>
              <a:cxnLst/>
              <a:rect r="r" b="b" t="t" l="l"/>
              <a:pathLst>
                <a:path h="1447155" w="5779245">
                  <a:moveTo>
                    <a:pt x="0" y="0"/>
                  </a:moveTo>
                  <a:lnTo>
                    <a:pt x="5779245" y="0"/>
                  </a:lnTo>
                  <a:lnTo>
                    <a:pt x="5779245" y="1447155"/>
                  </a:lnTo>
                  <a:lnTo>
                    <a:pt x="0" y="1447155"/>
                  </a:lnTo>
                  <a:close/>
                </a:path>
              </a:pathLst>
            </a:custGeom>
            <a:solidFill>
              <a:srgbClr val="000000">
                <a:alpha val="0"/>
              </a:srgbClr>
            </a:solidFill>
          </p:spPr>
        </p:sp>
        <p:sp>
          <p:nvSpPr>
            <p:cNvPr name="TextBox 11" id="11"/>
            <p:cNvSpPr txBox="true"/>
            <p:nvPr/>
          </p:nvSpPr>
          <p:spPr>
            <a:xfrm>
              <a:off x="0" y="-114300"/>
              <a:ext cx="5779245" cy="1561455"/>
            </a:xfrm>
            <a:prstGeom prst="rect">
              <a:avLst/>
            </a:prstGeom>
          </p:spPr>
          <p:txBody>
            <a:bodyPr anchor="t" rtlCol="false" tIns="0" lIns="0" bIns="0" rIns="0"/>
            <a:lstStyle/>
            <a:p>
              <a:pPr algn="ctr">
                <a:lnSpc>
                  <a:spcPts val="6480"/>
                </a:lnSpc>
              </a:pPr>
              <a:r>
                <a:rPr lang="en-US" b="true" sz="5400">
                  <a:solidFill>
                    <a:srgbClr val="000000"/>
                  </a:solidFill>
                  <a:latin typeface="Calibri (MS) Bold"/>
                  <a:ea typeface="Calibri (MS) Bold"/>
                  <a:cs typeface="Calibri (MS) Bold"/>
                  <a:sym typeface="Calibri (MS) Bold"/>
                </a:rPr>
                <a:t>Key Concepts</a:t>
              </a:r>
            </a:p>
          </p:txBody>
        </p:sp>
      </p:grpSp>
      <p:sp>
        <p:nvSpPr>
          <p:cNvPr name="AutoShape 12" id="12"/>
          <p:cNvSpPr/>
          <p:nvPr/>
        </p:nvSpPr>
        <p:spPr>
          <a:xfrm flipV="true">
            <a:off x="16216210" y="5540768"/>
            <a:ext cx="2086173" cy="9525"/>
          </a:xfrm>
          <a:prstGeom prst="line">
            <a:avLst/>
          </a:prstGeom>
          <a:ln cap="rnd" w="19050">
            <a:solidFill>
              <a:srgbClr val="343434"/>
            </a:solidFill>
            <a:prstDash val="solid"/>
            <a:headEnd type="none" len="sm" w="sm"/>
            <a:tailEnd type="none" len="sm" w="sm"/>
          </a:ln>
        </p:spPr>
      </p:sp>
      <p:grpSp>
        <p:nvGrpSpPr>
          <p:cNvPr name="Group 13" id="13"/>
          <p:cNvGrpSpPr/>
          <p:nvPr/>
        </p:nvGrpSpPr>
        <p:grpSpPr>
          <a:xfrm rot="0">
            <a:off x="12155560" y="6048936"/>
            <a:ext cx="4523214" cy="494724"/>
            <a:chOff x="0" y="0"/>
            <a:chExt cx="6030952" cy="659632"/>
          </a:xfrm>
        </p:grpSpPr>
        <p:sp>
          <p:nvSpPr>
            <p:cNvPr name="Freeform 14" id="14"/>
            <p:cNvSpPr/>
            <p:nvPr/>
          </p:nvSpPr>
          <p:spPr>
            <a:xfrm flipH="false" flipV="false" rot="0">
              <a:off x="0" y="0"/>
              <a:ext cx="6030952" cy="659632"/>
            </a:xfrm>
            <a:custGeom>
              <a:avLst/>
              <a:gdLst/>
              <a:ahLst/>
              <a:cxnLst/>
              <a:rect r="r" b="b" t="t" l="l"/>
              <a:pathLst>
                <a:path h="659632" w="6030952">
                  <a:moveTo>
                    <a:pt x="0" y="0"/>
                  </a:moveTo>
                  <a:lnTo>
                    <a:pt x="6030952" y="0"/>
                  </a:lnTo>
                  <a:lnTo>
                    <a:pt x="6030952" y="659632"/>
                  </a:lnTo>
                  <a:lnTo>
                    <a:pt x="0" y="659632"/>
                  </a:lnTo>
                  <a:close/>
                </a:path>
              </a:pathLst>
            </a:custGeom>
            <a:solidFill>
              <a:srgbClr val="000000">
                <a:alpha val="0"/>
              </a:srgbClr>
            </a:solidFill>
          </p:spPr>
        </p:sp>
        <p:sp>
          <p:nvSpPr>
            <p:cNvPr name="TextBox 15" id="15"/>
            <p:cNvSpPr txBox="true"/>
            <p:nvPr/>
          </p:nvSpPr>
          <p:spPr>
            <a:xfrm>
              <a:off x="0" y="-190500"/>
              <a:ext cx="6030952" cy="850132"/>
            </a:xfrm>
            <a:prstGeom prst="rect">
              <a:avLst/>
            </a:prstGeom>
          </p:spPr>
          <p:txBody>
            <a:bodyPr anchor="t" rtlCol="false" tIns="0" lIns="0" bIns="0" rIns="0"/>
            <a:lstStyle/>
            <a:p>
              <a:pPr algn="l">
                <a:lnSpc>
                  <a:spcPts val="4499"/>
                </a:lnSpc>
              </a:pPr>
              <a:r>
                <a:rPr lang="en-US" b="true" sz="2499">
                  <a:solidFill>
                    <a:srgbClr val="181A3C"/>
                  </a:solidFill>
                  <a:latin typeface="Calibri (MS) Bold"/>
                  <a:ea typeface="Calibri (MS) Bold"/>
                  <a:cs typeface="Calibri (MS) Bold"/>
                  <a:sym typeface="Calibri (MS) Bold"/>
                </a:rPr>
                <a:t>Definition 2</a:t>
              </a:r>
            </a:p>
          </p:txBody>
        </p:sp>
      </p:grpSp>
      <p:grpSp>
        <p:nvGrpSpPr>
          <p:cNvPr name="Group 16" id="16"/>
          <p:cNvGrpSpPr/>
          <p:nvPr/>
        </p:nvGrpSpPr>
        <p:grpSpPr>
          <a:xfrm rot="0">
            <a:off x="12012101" y="6596537"/>
            <a:ext cx="5561075" cy="3090791"/>
            <a:chOff x="0" y="0"/>
            <a:chExt cx="6663676" cy="3703605"/>
          </a:xfrm>
        </p:grpSpPr>
        <p:sp>
          <p:nvSpPr>
            <p:cNvPr name="Freeform 17" id="17"/>
            <p:cNvSpPr/>
            <p:nvPr/>
          </p:nvSpPr>
          <p:spPr>
            <a:xfrm flipH="false" flipV="false" rot="0">
              <a:off x="0" y="0"/>
              <a:ext cx="6663676" cy="3703605"/>
            </a:xfrm>
            <a:custGeom>
              <a:avLst/>
              <a:gdLst/>
              <a:ahLst/>
              <a:cxnLst/>
              <a:rect r="r" b="b" t="t" l="l"/>
              <a:pathLst>
                <a:path h="3703605" w="6663676">
                  <a:moveTo>
                    <a:pt x="0" y="0"/>
                  </a:moveTo>
                  <a:lnTo>
                    <a:pt x="6663676" y="0"/>
                  </a:lnTo>
                  <a:lnTo>
                    <a:pt x="6663676" y="3703605"/>
                  </a:lnTo>
                  <a:lnTo>
                    <a:pt x="0" y="3703605"/>
                  </a:lnTo>
                  <a:close/>
                </a:path>
              </a:pathLst>
            </a:custGeom>
            <a:solidFill>
              <a:srgbClr val="000000">
                <a:alpha val="0"/>
              </a:srgbClr>
            </a:solidFill>
          </p:spPr>
        </p:sp>
        <p:sp>
          <p:nvSpPr>
            <p:cNvPr name="TextBox 18" id="18"/>
            <p:cNvSpPr txBox="true"/>
            <p:nvPr/>
          </p:nvSpPr>
          <p:spPr>
            <a:xfrm>
              <a:off x="0" y="-123825"/>
              <a:ext cx="6663676" cy="3827430"/>
            </a:xfrm>
            <a:prstGeom prst="rect">
              <a:avLst/>
            </a:prstGeom>
          </p:spPr>
          <p:txBody>
            <a:bodyPr anchor="t" rtlCol="false" tIns="0" lIns="0" bIns="0" rIns="0"/>
            <a:lstStyle/>
            <a:p>
              <a:pPr algn="just">
                <a:lnSpc>
                  <a:spcPts val="2789"/>
                </a:lnSpc>
              </a:pPr>
              <a:r>
                <a:rPr lang="en-US" sz="1549">
                  <a:solidFill>
                    <a:srgbClr val="000000"/>
                  </a:solidFill>
                  <a:latin typeface="Calibri (MS)"/>
                  <a:ea typeface="Calibri (MS)"/>
                  <a:cs typeface="Calibri (MS)"/>
                  <a:sym typeface="Calibri (MS)"/>
                </a:rPr>
                <a:t>ADHD:</a:t>
              </a:r>
              <a:r>
                <a:rPr lang="en-US" sz="1549">
                  <a:solidFill>
                    <a:srgbClr val="000000"/>
                  </a:solidFill>
                  <a:latin typeface="Calibri (MS)"/>
                  <a:ea typeface="Calibri (MS)"/>
                  <a:cs typeface="Calibri (MS)"/>
                  <a:sym typeface="Calibri (MS)"/>
                </a:rPr>
                <a:t> Attention Deficit Hyperactivity Disorder.</a:t>
              </a:r>
            </a:p>
            <a:p>
              <a:pPr algn="just">
                <a:lnSpc>
                  <a:spcPts val="2789"/>
                </a:lnSpc>
              </a:pPr>
              <a:r>
                <a:rPr lang="en-US" sz="1549">
                  <a:solidFill>
                    <a:srgbClr val="000000"/>
                  </a:solidFill>
                  <a:latin typeface="Calibri (MS)"/>
                  <a:ea typeface="Calibri (MS)"/>
                  <a:cs typeface="Calibri (MS)"/>
                  <a:sym typeface="Calibri (MS)"/>
                </a:rPr>
                <a:t>What it is: A neurodevelopmental disorder characterised by high levels of inattention, impulsivity and/or hyperactivity.</a:t>
              </a:r>
            </a:p>
            <a:p>
              <a:pPr algn="just">
                <a:lnSpc>
                  <a:spcPts val="2789"/>
                </a:lnSpc>
              </a:pPr>
              <a:r>
                <a:rPr lang="en-US" sz="1549">
                  <a:solidFill>
                    <a:srgbClr val="000000"/>
                  </a:solidFill>
                  <a:latin typeface="Calibri (MS)"/>
                  <a:ea typeface="Calibri (MS)"/>
                  <a:cs typeface="Calibri (MS)"/>
                  <a:sym typeface="Calibri (MS)"/>
                </a:rPr>
                <a:t>How it manifests: Difficulty sustaining prolonged attention, need to move, impulsivity in speaking or acting, organisational problems.</a:t>
              </a:r>
            </a:p>
            <a:p>
              <a:pPr algn="just">
                <a:lnSpc>
                  <a:spcPts val="2789"/>
                </a:lnSpc>
              </a:pPr>
              <a:r>
                <a:rPr lang="en-US" sz="1549">
                  <a:solidFill>
                    <a:srgbClr val="000000"/>
                  </a:solidFill>
                  <a:latin typeface="Calibri (MS)"/>
                  <a:ea typeface="Calibri (MS)"/>
                  <a:cs typeface="Calibri (MS)"/>
                  <a:sym typeface="Calibri (MS)"/>
                </a:rPr>
                <a:t>Political involvement: Can benefit from short, dynamic tasks, clear structures, frequent pauses and visual tools.</a:t>
              </a:r>
            </a:p>
          </p:txBody>
        </p:sp>
      </p:grpSp>
      <p:grpSp>
        <p:nvGrpSpPr>
          <p:cNvPr name="Group 19" id="19"/>
          <p:cNvGrpSpPr/>
          <p:nvPr/>
        </p:nvGrpSpPr>
        <p:grpSpPr>
          <a:xfrm rot="0">
            <a:off x="11904944" y="2165723"/>
            <a:ext cx="4523214" cy="494724"/>
            <a:chOff x="0" y="0"/>
            <a:chExt cx="6030952" cy="659632"/>
          </a:xfrm>
        </p:grpSpPr>
        <p:sp>
          <p:nvSpPr>
            <p:cNvPr name="Freeform 20" id="20"/>
            <p:cNvSpPr/>
            <p:nvPr/>
          </p:nvSpPr>
          <p:spPr>
            <a:xfrm flipH="false" flipV="false" rot="0">
              <a:off x="0" y="0"/>
              <a:ext cx="6030952" cy="659632"/>
            </a:xfrm>
            <a:custGeom>
              <a:avLst/>
              <a:gdLst/>
              <a:ahLst/>
              <a:cxnLst/>
              <a:rect r="r" b="b" t="t" l="l"/>
              <a:pathLst>
                <a:path h="659632" w="6030952">
                  <a:moveTo>
                    <a:pt x="0" y="0"/>
                  </a:moveTo>
                  <a:lnTo>
                    <a:pt x="6030952" y="0"/>
                  </a:lnTo>
                  <a:lnTo>
                    <a:pt x="6030952" y="659632"/>
                  </a:lnTo>
                  <a:lnTo>
                    <a:pt x="0" y="659632"/>
                  </a:lnTo>
                  <a:close/>
                </a:path>
              </a:pathLst>
            </a:custGeom>
            <a:solidFill>
              <a:srgbClr val="000000">
                <a:alpha val="0"/>
              </a:srgbClr>
            </a:solidFill>
          </p:spPr>
        </p:sp>
        <p:sp>
          <p:nvSpPr>
            <p:cNvPr name="TextBox 21" id="21"/>
            <p:cNvSpPr txBox="true"/>
            <p:nvPr/>
          </p:nvSpPr>
          <p:spPr>
            <a:xfrm>
              <a:off x="0" y="-190500"/>
              <a:ext cx="6030952" cy="850132"/>
            </a:xfrm>
            <a:prstGeom prst="rect">
              <a:avLst/>
            </a:prstGeom>
          </p:spPr>
          <p:txBody>
            <a:bodyPr anchor="t" rtlCol="false" tIns="0" lIns="0" bIns="0" rIns="0"/>
            <a:lstStyle/>
            <a:p>
              <a:pPr algn="l">
                <a:lnSpc>
                  <a:spcPts val="4499"/>
                </a:lnSpc>
              </a:pPr>
              <a:r>
                <a:rPr lang="en-US" b="true" sz="2499">
                  <a:solidFill>
                    <a:srgbClr val="181A3C"/>
                  </a:solidFill>
                  <a:latin typeface="Calibri (MS) Bold"/>
                  <a:ea typeface="Calibri (MS) Bold"/>
                  <a:cs typeface="Calibri (MS) Bold"/>
                  <a:sym typeface="Calibri (MS) Bold"/>
                </a:rPr>
                <a:t>Definition 1</a:t>
              </a:r>
            </a:p>
          </p:txBody>
        </p:sp>
      </p:grpSp>
      <p:grpSp>
        <p:nvGrpSpPr>
          <p:cNvPr name="Group 22" id="22"/>
          <p:cNvGrpSpPr/>
          <p:nvPr/>
        </p:nvGrpSpPr>
        <p:grpSpPr>
          <a:xfrm rot="0">
            <a:off x="11904944" y="2660446"/>
            <a:ext cx="5891842" cy="3482554"/>
            <a:chOff x="0" y="0"/>
            <a:chExt cx="7855790" cy="4643405"/>
          </a:xfrm>
        </p:grpSpPr>
        <p:sp>
          <p:nvSpPr>
            <p:cNvPr name="Freeform 23" id="23"/>
            <p:cNvSpPr/>
            <p:nvPr/>
          </p:nvSpPr>
          <p:spPr>
            <a:xfrm flipH="false" flipV="false" rot="0">
              <a:off x="0" y="0"/>
              <a:ext cx="7855790" cy="4643405"/>
            </a:xfrm>
            <a:custGeom>
              <a:avLst/>
              <a:gdLst/>
              <a:ahLst/>
              <a:cxnLst/>
              <a:rect r="r" b="b" t="t" l="l"/>
              <a:pathLst>
                <a:path h="4643405" w="7855790">
                  <a:moveTo>
                    <a:pt x="0" y="0"/>
                  </a:moveTo>
                  <a:lnTo>
                    <a:pt x="7855790" y="0"/>
                  </a:lnTo>
                  <a:lnTo>
                    <a:pt x="7855790" y="4643405"/>
                  </a:lnTo>
                  <a:lnTo>
                    <a:pt x="0" y="4643405"/>
                  </a:lnTo>
                  <a:close/>
                </a:path>
              </a:pathLst>
            </a:custGeom>
            <a:solidFill>
              <a:srgbClr val="000000">
                <a:alpha val="0"/>
              </a:srgbClr>
            </a:solidFill>
          </p:spPr>
        </p:sp>
        <p:sp>
          <p:nvSpPr>
            <p:cNvPr name="TextBox 24" id="24"/>
            <p:cNvSpPr txBox="true"/>
            <p:nvPr/>
          </p:nvSpPr>
          <p:spPr>
            <a:xfrm>
              <a:off x="0" y="-123825"/>
              <a:ext cx="7855790" cy="4767230"/>
            </a:xfrm>
            <a:prstGeom prst="rect">
              <a:avLst/>
            </a:prstGeom>
          </p:spPr>
          <p:txBody>
            <a:bodyPr anchor="t" rtlCol="false" tIns="0" lIns="0" bIns="0" rIns="0"/>
            <a:lstStyle/>
            <a:p>
              <a:pPr algn="just">
                <a:lnSpc>
                  <a:spcPts val="2789"/>
                </a:lnSpc>
              </a:pPr>
              <a:r>
                <a:rPr lang="en-US" sz="1549">
                  <a:solidFill>
                    <a:srgbClr val="000000"/>
                  </a:solidFill>
                  <a:latin typeface="Calibri (MS)"/>
                  <a:ea typeface="Calibri (MS)"/>
                  <a:cs typeface="Calibri (MS)"/>
                  <a:sym typeface="Calibri (MS)"/>
                </a:rPr>
                <a:t>ASD:</a:t>
              </a:r>
              <a:r>
                <a:rPr lang="en-US" sz="1549">
                  <a:solidFill>
                    <a:srgbClr val="000000"/>
                  </a:solidFill>
                  <a:latin typeface="Calibri (MS)"/>
                  <a:ea typeface="Calibri (MS)"/>
                  <a:cs typeface="Calibri (MS)"/>
                  <a:sym typeface="Calibri (MS)"/>
                </a:rPr>
                <a:t> Autism Spectrum Disorder. </a:t>
              </a:r>
            </a:p>
            <a:p>
              <a:pPr algn="just">
                <a:lnSpc>
                  <a:spcPts val="2789"/>
                </a:lnSpc>
              </a:pPr>
              <a:r>
                <a:rPr lang="en-US" sz="1549">
                  <a:solidFill>
                    <a:srgbClr val="000000"/>
                  </a:solidFill>
                  <a:latin typeface="Calibri (MS)"/>
                  <a:ea typeface="Calibri (MS)"/>
                  <a:cs typeface="Calibri (MS)"/>
                  <a:sym typeface="Calibri (MS)"/>
                </a:rPr>
                <a:t>What it is: A neurodevelopmental condition that affects the way a person communicates, interacts socially and perceives the world.</a:t>
              </a:r>
            </a:p>
            <a:p>
              <a:pPr algn="just">
                <a:lnSpc>
                  <a:spcPts val="2789"/>
                </a:lnSpc>
              </a:pPr>
              <a:r>
                <a:rPr lang="en-US" sz="1549">
                  <a:solidFill>
                    <a:srgbClr val="000000"/>
                  </a:solidFill>
                  <a:latin typeface="Calibri (MS)"/>
                  <a:ea typeface="Calibri (MS)"/>
                  <a:cs typeface="Calibri (MS)"/>
                  <a:sym typeface="Calibri (MS)"/>
                </a:rPr>
                <a:t>How it manifests: Difficulties interpreting implicit social norms, need for routines, sensory sensitivity, different ways of processing information.</a:t>
              </a:r>
            </a:p>
            <a:p>
              <a:pPr algn="just">
                <a:lnSpc>
                  <a:spcPts val="2789"/>
                </a:lnSpc>
              </a:pPr>
              <a:r>
                <a:rPr lang="en-US" sz="1549">
                  <a:solidFill>
                    <a:srgbClr val="000000"/>
                  </a:solidFill>
                  <a:latin typeface="Calibri (MS)"/>
                  <a:ea typeface="Calibri (MS)"/>
                  <a:cs typeface="Calibri (MS)"/>
                  <a:sym typeface="Calibri (MS)"/>
                </a:rPr>
                <a:t>Political participation: May require clear instructions, more time to process ideas, alternative forms of expression (written, visual, structured).</a:t>
              </a:r>
            </a:p>
            <a:p>
              <a:pPr algn="just">
                <a:lnSpc>
                  <a:spcPts val="2789"/>
                </a:lnSpc>
              </a:pPr>
            </a:p>
            <a:p>
              <a:pPr algn="just">
                <a:lnSpc>
                  <a:spcPts val="2789"/>
                </a:lnSpc>
              </a:pPr>
            </a:p>
          </p:txBody>
        </p:sp>
      </p:grpSp>
      <p:grpSp>
        <p:nvGrpSpPr>
          <p:cNvPr name="Group 25" id="25"/>
          <p:cNvGrpSpPr/>
          <p:nvPr/>
        </p:nvGrpSpPr>
        <p:grpSpPr>
          <a:xfrm rot="0">
            <a:off x="466717" y="6143000"/>
            <a:ext cx="4997757" cy="2294632"/>
            <a:chOff x="0" y="0"/>
            <a:chExt cx="6663676" cy="3059509"/>
          </a:xfrm>
        </p:grpSpPr>
        <p:grpSp>
          <p:nvGrpSpPr>
            <p:cNvPr name="Group 26" id="26"/>
            <p:cNvGrpSpPr/>
            <p:nvPr/>
          </p:nvGrpSpPr>
          <p:grpSpPr>
            <a:xfrm rot="0">
              <a:off x="0" y="0"/>
              <a:ext cx="6030952" cy="659632"/>
              <a:chOff x="0" y="0"/>
              <a:chExt cx="6030952" cy="659632"/>
            </a:xfrm>
          </p:grpSpPr>
          <p:sp>
            <p:nvSpPr>
              <p:cNvPr name="Freeform 27" id="27"/>
              <p:cNvSpPr/>
              <p:nvPr/>
            </p:nvSpPr>
            <p:spPr>
              <a:xfrm flipH="false" flipV="false" rot="0">
                <a:off x="0" y="0"/>
                <a:ext cx="6030952" cy="659632"/>
              </a:xfrm>
              <a:custGeom>
                <a:avLst/>
                <a:gdLst/>
                <a:ahLst/>
                <a:cxnLst/>
                <a:rect r="r" b="b" t="t" l="l"/>
                <a:pathLst>
                  <a:path h="659632" w="6030952">
                    <a:moveTo>
                      <a:pt x="0" y="0"/>
                    </a:moveTo>
                    <a:lnTo>
                      <a:pt x="6030952" y="0"/>
                    </a:lnTo>
                    <a:lnTo>
                      <a:pt x="6030952" y="659632"/>
                    </a:lnTo>
                    <a:lnTo>
                      <a:pt x="0" y="659632"/>
                    </a:lnTo>
                    <a:close/>
                  </a:path>
                </a:pathLst>
              </a:custGeom>
              <a:solidFill>
                <a:srgbClr val="000000">
                  <a:alpha val="0"/>
                </a:srgbClr>
              </a:solidFill>
            </p:spPr>
          </p:sp>
          <p:sp>
            <p:nvSpPr>
              <p:cNvPr name="TextBox 28" id="28"/>
              <p:cNvSpPr txBox="true"/>
              <p:nvPr/>
            </p:nvSpPr>
            <p:spPr>
              <a:xfrm>
                <a:off x="0" y="-190500"/>
                <a:ext cx="6030952" cy="850132"/>
              </a:xfrm>
              <a:prstGeom prst="rect">
                <a:avLst/>
              </a:prstGeom>
            </p:spPr>
            <p:txBody>
              <a:bodyPr anchor="t" rtlCol="false" tIns="0" lIns="0" bIns="0" rIns="0"/>
              <a:lstStyle/>
              <a:p>
                <a:pPr algn="l">
                  <a:lnSpc>
                    <a:spcPts val="4499"/>
                  </a:lnSpc>
                </a:pPr>
                <a:r>
                  <a:rPr lang="en-US" b="true" sz="2499">
                    <a:solidFill>
                      <a:srgbClr val="181A3C"/>
                    </a:solidFill>
                    <a:latin typeface="Calibri (MS) Bold"/>
                    <a:ea typeface="Calibri (MS) Bold"/>
                    <a:cs typeface="Calibri (MS) Bold"/>
                    <a:sym typeface="Calibri (MS) Bold"/>
                  </a:rPr>
                  <a:t>Key Concept </a:t>
                </a:r>
                <a:r>
                  <a:rPr lang="en-US" b="true" sz="2499">
                    <a:solidFill>
                      <a:srgbClr val="181A3C"/>
                    </a:solidFill>
                    <a:latin typeface="Calibri (MS) Bold"/>
                    <a:ea typeface="Calibri (MS) Bold"/>
                    <a:cs typeface="Calibri (MS) Bold"/>
                    <a:sym typeface="Calibri (MS) Bold"/>
                  </a:rPr>
                  <a:t>1 </a:t>
                </a:r>
              </a:p>
            </p:txBody>
          </p:sp>
        </p:grpSp>
        <p:grpSp>
          <p:nvGrpSpPr>
            <p:cNvPr name="Group 29" id="29"/>
            <p:cNvGrpSpPr/>
            <p:nvPr/>
          </p:nvGrpSpPr>
          <p:grpSpPr>
            <a:xfrm rot="0">
              <a:off x="0" y="765604"/>
              <a:ext cx="6663676" cy="2293905"/>
              <a:chOff x="0" y="0"/>
              <a:chExt cx="6663676" cy="2293905"/>
            </a:xfrm>
          </p:grpSpPr>
          <p:sp>
            <p:nvSpPr>
              <p:cNvPr name="Freeform 30" id="30"/>
              <p:cNvSpPr/>
              <p:nvPr/>
            </p:nvSpPr>
            <p:spPr>
              <a:xfrm flipH="false" flipV="false" rot="0">
                <a:off x="0" y="0"/>
                <a:ext cx="6663676" cy="2293906"/>
              </a:xfrm>
              <a:custGeom>
                <a:avLst/>
                <a:gdLst/>
                <a:ahLst/>
                <a:cxnLst/>
                <a:rect r="r" b="b" t="t" l="l"/>
                <a:pathLst>
                  <a:path h="2293906" w="6663676">
                    <a:moveTo>
                      <a:pt x="0" y="0"/>
                    </a:moveTo>
                    <a:lnTo>
                      <a:pt x="6663676" y="0"/>
                    </a:lnTo>
                    <a:lnTo>
                      <a:pt x="6663676" y="2293906"/>
                    </a:lnTo>
                    <a:lnTo>
                      <a:pt x="0" y="2293906"/>
                    </a:lnTo>
                    <a:close/>
                  </a:path>
                </a:pathLst>
              </a:custGeom>
              <a:solidFill>
                <a:srgbClr val="000000">
                  <a:alpha val="0"/>
                </a:srgbClr>
              </a:solidFill>
            </p:spPr>
          </p:sp>
          <p:sp>
            <p:nvSpPr>
              <p:cNvPr name="TextBox 31" id="31"/>
              <p:cNvSpPr txBox="true"/>
              <p:nvPr/>
            </p:nvSpPr>
            <p:spPr>
              <a:xfrm>
                <a:off x="0" y="-123825"/>
                <a:ext cx="6663676" cy="2417730"/>
              </a:xfrm>
              <a:prstGeom prst="rect">
                <a:avLst/>
              </a:prstGeom>
            </p:spPr>
            <p:txBody>
              <a:bodyPr anchor="t" rtlCol="false" tIns="0" lIns="0" bIns="0" rIns="0"/>
              <a:lstStyle/>
              <a:p>
                <a:pPr algn="just">
                  <a:lnSpc>
                    <a:spcPts val="2789"/>
                  </a:lnSpc>
                </a:pPr>
                <a:r>
                  <a:rPr lang="en-US" sz="1549">
                    <a:solidFill>
                      <a:srgbClr val="000000"/>
                    </a:solidFill>
                    <a:latin typeface="Calibri (MS)"/>
                    <a:ea typeface="Calibri (MS)"/>
                    <a:cs typeface="Calibri (MS)"/>
                    <a:sym typeface="Calibri (MS)"/>
                  </a:rPr>
                  <a:t>Neurodiversity recognises that neurologi</a:t>
                </a:r>
                <a:r>
                  <a:rPr lang="en-US" sz="1549">
                    <a:solidFill>
                      <a:srgbClr val="000000"/>
                    </a:solidFill>
                    <a:latin typeface="Calibri (MS)"/>
                    <a:ea typeface="Calibri (MS)"/>
                    <a:cs typeface="Calibri (MS)"/>
                    <a:sym typeface="Calibri (MS)"/>
                  </a:rPr>
                  <a:t>cal differences such as autism and ADHD are part of human variability. From this perspective, the aim is not to ‘normalise’ behaviour, but to adapt environments so that all young people can participate fully in democratic and community life.</a:t>
                </a:r>
              </a:p>
            </p:txBody>
          </p:sp>
        </p:grpSp>
      </p:grpSp>
      <p:grpSp>
        <p:nvGrpSpPr>
          <p:cNvPr name="Group 32" id="32"/>
          <p:cNvGrpSpPr/>
          <p:nvPr/>
        </p:nvGrpSpPr>
        <p:grpSpPr>
          <a:xfrm rot="0">
            <a:off x="6538836" y="2799419"/>
            <a:ext cx="4396940" cy="4080362"/>
            <a:chOff x="0" y="0"/>
            <a:chExt cx="7615548" cy="7067231"/>
          </a:xfrm>
        </p:grpSpPr>
        <p:sp>
          <p:nvSpPr>
            <p:cNvPr name="Freeform 33" id="33"/>
            <p:cNvSpPr/>
            <p:nvPr/>
          </p:nvSpPr>
          <p:spPr>
            <a:xfrm flipH="false" flipV="false" rot="0">
              <a:off x="12700" y="12700"/>
              <a:ext cx="7590155" cy="7041769"/>
            </a:xfrm>
            <a:custGeom>
              <a:avLst/>
              <a:gdLst/>
              <a:ahLst/>
              <a:cxnLst/>
              <a:rect r="r" b="b" t="t" l="l"/>
              <a:pathLst>
                <a:path h="7041769" w="7590155">
                  <a:moveTo>
                    <a:pt x="0" y="3520948"/>
                  </a:moveTo>
                  <a:cubicBezTo>
                    <a:pt x="0" y="1576324"/>
                    <a:pt x="1699133" y="0"/>
                    <a:pt x="3795014" y="0"/>
                  </a:cubicBezTo>
                  <a:cubicBezTo>
                    <a:pt x="5890895" y="0"/>
                    <a:pt x="7590155" y="1576324"/>
                    <a:pt x="7590155" y="3520948"/>
                  </a:cubicBezTo>
                  <a:cubicBezTo>
                    <a:pt x="7590155" y="5465572"/>
                    <a:pt x="5891022" y="7041769"/>
                    <a:pt x="3795014" y="7041769"/>
                  </a:cubicBezTo>
                  <a:cubicBezTo>
                    <a:pt x="1699006" y="7041769"/>
                    <a:pt x="0" y="5465445"/>
                    <a:pt x="0" y="3520948"/>
                  </a:cubicBezTo>
                  <a:close/>
                </a:path>
              </a:pathLst>
            </a:custGeom>
            <a:solidFill>
              <a:srgbClr val="FBD355"/>
            </a:solidFill>
          </p:spPr>
        </p:sp>
        <p:sp>
          <p:nvSpPr>
            <p:cNvPr name="Freeform 34" id="34"/>
            <p:cNvSpPr/>
            <p:nvPr/>
          </p:nvSpPr>
          <p:spPr>
            <a:xfrm flipH="false" flipV="false" rot="0">
              <a:off x="0" y="0"/>
              <a:ext cx="7615555" cy="7067296"/>
            </a:xfrm>
            <a:custGeom>
              <a:avLst/>
              <a:gdLst/>
              <a:ahLst/>
              <a:cxnLst/>
              <a:rect r="r" b="b" t="t" l="l"/>
              <a:pathLst>
                <a:path h="7067296" w="7615555">
                  <a:moveTo>
                    <a:pt x="0" y="3533648"/>
                  </a:moveTo>
                  <a:cubicBezTo>
                    <a:pt x="0" y="1581150"/>
                    <a:pt x="1705737" y="0"/>
                    <a:pt x="3807714" y="0"/>
                  </a:cubicBezTo>
                  <a:lnTo>
                    <a:pt x="3807714" y="12700"/>
                  </a:lnTo>
                  <a:lnTo>
                    <a:pt x="3807714" y="25400"/>
                  </a:lnTo>
                  <a:lnTo>
                    <a:pt x="3807714" y="12700"/>
                  </a:lnTo>
                  <a:lnTo>
                    <a:pt x="3807714" y="0"/>
                  </a:lnTo>
                  <a:cubicBezTo>
                    <a:pt x="5909818" y="0"/>
                    <a:pt x="7615555" y="1581150"/>
                    <a:pt x="7615555" y="3533648"/>
                  </a:cubicBezTo>
                  <a:lnTo>
                    <a:pt x="7602855" y="3533648"/>
                  </a:lnTo>
                  <a:lnTo>
                    <a:pt x="7615555" y="3533648"/>
                  </a:lnTo>
                  <a:cubicBezTo>
                    <a:pt x="7615555" y="5486146"/>
                    <a:pt x="5909818" y="7067296"/>
                    <a:pt x="3807841" y="7067296"/>
                  </a:cubicBezTo>
                  <a:lnTo>
                    <a:pt x="3807841" y="7054596"/>
                  </a:lnTo>
                  <a:lnTo>
                    <a:pt x="3807841" y="7067296"/>
                  </a:lnTo>
                  <a:cubicBezTo>
                    <a:pt x="1705737" y="7067169"/>
                    <a:pt x="0" y="5486019"/>
                    <a:pt x="0" y="3533648"/>
                  </a:cubicBezTo>
                  <a:lnTo>
                    <a:pt x="12700" y="3533648"/>
                  </a:lnTo>
                  <a:lnTo>
                    <a:pt x="25400" y="3533648"/>
                  </a:lnTo>
                  <a:lnTo>
                    <a:pt x="12700" y="3533648"/>
                  </a:lnTo>
                  <a:lnTo>
                    <a:pt x="0" y="3533648"/>
                  </a:lnTo>
                  <a:moveTo>
                    <a:pt x="25400" y="3533648"/>
                  </a:moveTo>
                  <a:cubicBezTo>
                    <a:pt x="25400" y="3540633"/>
                    <a:pt x="19685" y="3546348"/>
                    <a:pt x="12700" y="3546348"/>
                  </a:cubicBezTo>
                  <a:cubicBezTo>
                    <a:pt x="5715" y="3546348"/>
                    <a:pt x="0" y="3540633"/>
                    <a:pt x="0" y="3533648"/>
                  </a:cubicBezTo>
                  <a:cubicBezTo>
                    <a:pt x="0" y="3526663"/>
                    <a:pt x="5715" y="3520948"/>
                    <a:pt x="12700" y="3520948"/>
                  </a:cubicBezTo>
                  <a:cubicBezTo>
                    <a:pt x="19685" y="3520948"/>
                    <a:pt x="25400" y="3526663"/>
                    <a:pt x="25400" y="3533648"/>
                  </a:cubicBezTo>
                  <a:cubicBezTo>
                    <a:pt x="25400" y="5470271"/>
                    <a:pt x="1717929" y="7041769"/>
                    <a:pt x="3807714" y="7041769"/>
                  </a:cubicBezTo>
                  <a:cubicBezTo>
                    <a:pt x="5897499" y="7041769"/>
                    <a:pt x="7590155" y="5470271"/>
                    <a:pt x="7590155" y="3533648"/>
                  </a:cubicBezTo>
                  <a:cubicBezTo>
                    <a:pt x="7590155" y="1597025"/>
                    <a:pt x="5897626" y="25400"/>
                    <a:pt x="3807714" y="25400"/>
                  </a:cubicBezTo>
                  <a:cubicBezTo>
                    <a:pt x="3800729" y="25400"/>
                    <a:pt x="3795014" y="19685"/>
                    <a:pt x="3795014" y="12700"/>
                  </a:cubicBezTo>
                  <a:cubicBezTo>
                    <a:pt x="3795014" y="5715"/>
                    <a:pt x="3800729" y="0"/>
                    <a:pt x="3807714" y="0"/>
                  </a:cubicBezTo>
                  <a:cubicBezTo>
                    <a:pt x="3814699" y="0"/>
                    <a:pt x="3820414" y="5715"/>
                    <a:pt x="3820414" y="12700"/>
                  </a:cubicBezTo>
                  <a:cubicBezTo>
                    <a:pt x="3820414" y="19685"/>
                    <a:pt x="3814699" y="25400"/>
                    <a:pt x="3807714" y="25400"/>
                  </a:cubicBezTo>
                  <a:cubicBezTo>
                    <a:pt x="1717929" y="25400"/>
                    <a:pt x="25400" y="1597025"/>
                    <a:pt x="25400" y="3533648"/>
                  </a:cubicBezTo>
                  <a:close/>
                </a:path>
              </a:pathLst>
            </a:custGeom>
            <a:solidFill>
              <a:srgbClr val="FBD355"/>
            </a:solidFill>
          </p:spPr>
        </p:sp>
      </p:grpSp>
      <p:sp>
        <p:nvSpPr>
          <p:cNvPr name="Freeform 35" id="35"/>
          <p:cNvSpPr/>
          <p:nvPr/>
        </p:nvSpPr>
        <p:spPr>
          <a:xfrm flipH="false" flipV="false" rot="0">
            <a:off x="311292" y="83632"/>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36" id="36"/>
          <p:cNvSpPr/>
          <p:nvPr/>
        </p:nvSpPr>
        <p:spPr>
          <a:xfrm flipH="false" flipV="false" rot="0">
            <a:off x="7224830" y="3499510"/>
            <a:ext cx="3260134" cy="3044150"/>
          </a:xfrm>
          <a:custGeom>
            <a:avLst/>
            <a:gdLst/>
            <a:ahLst/>
            <a:cxnLst/>
            <a:rect r="r" b="b" t="t" l="l"/>
            <a:pathLst>
              <a:path h="3044150" w="3260134">
                <a:moveTo>
                  <a:pt x="0" y="0"/>
                </a:moveTo>
                <a:lnTo>
                  <a:pt x="3260134" y="0"/>
                </a:lnTo>
                <a:lnTo>
                  <a:pt x="3260134" y="3044150"/>
                </a:lnTo>
                <a:lnTo>
                  <a:pt x="0" y="30441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018960"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2666562" y="376170"/>
            <a:ext cx="15214607" cy="2124596"/>
            <a:chOff x="0" y="0"/>
            <a:chExt cx="20286143" cy="2832795"/>
          </a:xfrm>
        </p:grpSpPr>
        <p:sp>
          <p:nvSpPr>
            <p:cNvPr name="Freeform 4" id="4"/>
            <p:cNvSpPr/>
            <p:nvPr/>
          </p:nvSpPr>
          <p:spPr>
            <a:xfrm flipH="false" flipV="false" rot="0">
              <a:off x="0" y="0"/>
              <a:ext cx="20286142" cy="2832795"/>
            </a:xfrm>
            <a:custGeom>
              <a:avLst/>
              <a:gdLst/>
              <a:ahLst/>
              <a:cxnLst/>
              <a:rect r="r" b="b" t="t" l="l"/>
              <a:pathLst>
                <a:path h="2832795" w="20286142">
                  <a:moveTo>
                    <a:pt x="0" y="0"/>
                  </a:moveTo>
                  <a:lnTo>
                    <a:pt x="20286142" y="0"/>
                  </a:lnTo>
                  <a:lnTo>
                    <a:pt x="20286142" y="2832795"/>
                  </a:lnTo>
                  <a:lnTo>
                    <a:pt x="0" y="2832795"/>
                  </a:lnTo>
                  <a:close/>
                </a:path>
              </a:pathLst>
            </a:custGeom>
            <a:solidFill>
              <a:srgbClr val="000000">
                <a:alpha val="0"/>
              </a:srgbClr>
            </a:solidFill>
          </p:spPr>
        </p:sp>
        <p:sp>
          <p:nvSpPr>
            <p:cNvPr name="TextBox 5" id="5"/>
            <p:cNvSpPr txBox="true"/>
            <p:nvPr/>
          </p:nvSpPr>
          <p:spPr>
            <a:xfrm>
              <a:off x="0" y="-123825"/>
              <a:ext cx="20286143" cy="2956620"/>
            </a:xfrm>
            <a:prstGeom prst="rect">
              <a:avLst/>
            </a:prstGeom>
          </p:spPr>
          <p:txBody>
            <a:bodyPr anchor="t" rtlCol="false" tIns="0" lIns="0" bIns="0" rIns="0"/>
            <a:lstStyle/>
            <a:p>
              <a:pPr algn="l">
                <a:lnSpc>
                  <a:spcPts val="7200"/>
                </a:lnSpc>
              </a:pPr>
              <a:r>
                <a:rPr lang="en-US" sz="6000" b="true">
                  <a:solidFill>
                    <a:srgbClr val="282121"/>
                  </a:solidFill>
                  <a:latin typeface="Calibri (MS) Bold"/>
                  <a:ea typeface="Calibri (MS) Bold"/>
                  <a:cs typeface="Calibri (MS) Bold"/>
                  <a:sym typeface="Calibri (MS) Bold"/>
                </a:rPr>
                <a:t>Understanding ASD &amp; ADHD: </a:t>
              </a:r>
            </a:p>
            <a:p>
              <a:pPr algn="l">
                <a:lnSpc>
                  <a:spcPts val="7200"/>
                </a:lnSpc>
              </a:pPr>
              <a:r>
                <a:rPr lang="en-US" b="true" sz="6000">
                  <a:solidFill>
                    <a:srgbClr val="282121"/>
                  </a:solidFill>
                  <a:latin typeface="Calibri (MS) Bold"/>
                  <a:ea typeface="Calibri (MS) Bold"/>
                  <a:cs typeface="Calibri (MS) Bold"/>
                  <a:sym typeface="Calibri (MS) Bold"/>
                </a:rPr>
                <a:t>behavioral and communication needs</a:t>
              </a:r>
            </a:p>
          </p:txBody>
        </p:sp>
      </p:grpSp>
      <p:sp>
        <p:nvSpPr>
          <p:cNvPr name="Freeform 6" id="6"/>
          <p:cNvSpPr/>
          <p:nvPr/>
        </p:nvSpPr>
        <p:spPr>
          <a:xfrm flipH="false" flipV="false" rot="0">
            <a:off x="448435" y="83632"/>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7" id="7"/>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0">
            <a:off x="-384986" y="6668387"/>
            <a:ext cx="4107804" cy="4107804"/>
          </a:xfrm>
          <a:custGeom>
            <a:avLst/>
            <a:gdLst/>
            <a:ahLst/>
            <a:cxnLst/>
            <a:rect r="r" b="b" t="t" l="l"/>
            <a:pathLst>
              <a:path h="4107804" w="4107804">
                <a:moveTo>
                  <a:pt x="0" y="0"/>
                </a:moveTo>
                <a:lnTo>
                  <a:pt x="4107803" y="0"/>
                </a:lnTo>
                <a:lnTo>
                  <a:pt x="4107803" y="4107804"/>
                </a:lnTo>
                <a:lnTo>
                  <a:pt x="0" y="410780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9" id="9"/>
          <p:cNvSpPr/>
          <p:nvPr/>
        </p:nvSpPr>
        <p:spPr>
          <a:xfrm flipH="false" flipV="false" rot="0">
            <a:off x="13313556" y="5443849"/>
            <a:ext cx="4567613" cy="1729983"/>
          </a:xfrm>
          <a:custGeom>
            <a:avLst/>
            <a:gdLst/>
            <a:ahLst/>
            <a:cxnLst/>
            <a:rect r="r" b="b" t="t" l="l"/>
            <a:pathLst>
              <a:path h="1729983" w="4567613">
                <a:moveTo>
                  <a:pt x="0" y="0"/>
                </a:moveTo>
                <a:lnTo>
                  <a:pt x="4567613" y="0"/>
                </a:lnTo>
                <a:lnTo>
                  <a:pt x="4567613" y="1729984"/>
                </a:lnTo>
                <a:lnTo>
                  <a:pt x="0" y="1729984"/>
                </a:lnTo>
                <a:lnTo>
                  <a:pt x="0" y="0"/>
                </a:lnTo>
                <a:close/>
              </a:path>
            </a:pathLst>
          </a:custGeom>
          <a:blipFill>
            <a:blip r:embed="rId7"/>
            <a:stretch>
              <a:fillRect l="0" t="0" r="0" b="0"/>
            </a:stretch>
          </a:blipFill>
        </p:spPr>
      </p:sp>
      <p:sp>
        <p:nvSpPr>
          <p:cNvPr name="TextBox 10" id="10"/>
          <p:cNvSpPr txBox="true"/>
          <p:nvPr/>
        </p:nvSpPr>
        <p:spPr>
          <a:xfrm rot="0">
            <a:off x="1393503" y="2552699"/>
            <a:ext cx="11840631" cy="6705601"/>
          </a:xfrm>
          <a:prstGeom prst="rect">
            <a:avLst/>
          </a:prstGeom>
        </p:spPr>
        <p:txBody>
          <a:bodyPr anchor="t" rtlCol="false" tIns="0" lIns="0" bIns="0" rIns="0">
            <a:spAutoFit/>
          </a:bodyPr>
          <a:lstStyle/>
          <a:p>
            <a:pPr algn="l">
              <a:lnSpc>
                <a:spcPts val="4499"/>
              </a:lnSpc>
            </a:pPr>
            <a:r>
              <a:rPr lang="en-US" sz="2999">
                <a:solidFill>
                  <a:srgbClr val="4C4457"/>
                </a:solidFill>
                <a:latin typeface="Nunito"/>
                <a:ea typeface="Nunito"/>
                <a:cs typeface="Nunito"/>
                <a:sym typeface="Nunito"/>
              </a:rPr>
              <a:t>ASD and ADHD are neurodevelopmental disorders that affect behaviour, communication and attention.</a:t>
            </a:r>
          </a:p>
          <a:p>
            <a:pPr algn="l">
              <a:lnSpc>
                <a:spcPts val="4499"/>
              </a:lnSpc>
            </a:pPr>
          </a:p>
          <a:p>
            <a:pPr algn="l">
              <a:lnSpc>
                <a:spcPts val="4499"/>
              </a:lnSpc>
            </a:pPr>
            <a:r>
              <a:rPr lang="en-US" sz="2999">
                <a:solidFill>
                  <a:srgbClr val="4C4457"/>
                </a:solidFill>
                <a:latin typeface="Nunito"/>
                <a:ea typeface="Nunito"/>
                <a:cs typeface="Nunito"/>
                <a:sym typeface="Nunito"/>
              </a:rPr>
              <a:t>In youth settings, it is essential to understand their characteristics in order to ensure equitable participation.</a:t>
            </a:r>
          </a:p>
          <a:p>
            <a:pPr algn="l">
              <a:lnSpc>
                <a:spcPts val="4499"/>
              </a:lnSpc>
            </a:pPr>
          </a:p>
          <a:p>
            <a:pPr algn="l">
              <a:lnSpc>
                <a:spcPts val="4499"/>
              </a:lnSpc>
            </a:pPr>
            <a:r>
              <a:rPr lang="en-US" sz="2999">
                <a:solidFill>
                  <a:srgbClr val="4C4457"/>
                </a:solidFill>
                <a:latin typeface="Nunito"/>
                <a:ea typeface="Nunito"/>
                <a:cs typeface="Nunito"/>
                <a:sym typeface="Nunito"/>
              </a:rPr>
              <a:t>Youth workers must be prepared to create accessible, respectful and adapted environments that encourage the active participation of young people with ASD and ADHD.</a:t>
            </a:r>
          </a:p>
          <a:p>
            <a:pPr algn="l">
              <a:lnSpc>
                <a:spcPts val="4499"/>
              </a:lnSpc>
            </a:pPr>
          </a:p>
          <a:p>
            <a:pPr algn="l">
              <a:lnSpc>
                <a:spcPts val="4499"/>
              </a:lnSpc>
            </a:pPr>
            <a:r>
              <a:rPr lang="en-US" sz="2999">
                <a:solidFill>
                  <a:srgbClr val="4C4457"/>
                </a:solidFill>
                <a:latin typeface="Nunito"/>
                <a:ea typeface="Nunito"/>
                <a:cs typeface="Nunito"/>
                <a:sym typeface="Nunito"/>
              </a:rPr>
              <a:t>This presentation provides practical tools to support inclusion and enhance the quality of life of young people with ASD and ADHD.</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018960"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393503" y="2091414"/>
            <a:ext cx="10267318" cy="1210196"/>
            <a:chOff x="0" y="0"/>
            <a:chExt cx="13689758" cy="1613595"/>
          </a:xfrm>
        </p:grpSpPr>
        <p:sp>
          <p:nvSpPr>
            <p:cNvPr name="Freeform 4" id="4"/>
            <p:cNvSpPr/>
            <p:nvPr/>
          </p:nvSpPr>
          <p:spPr>
            <a:xfrm flipH="false" flipV="false" rot="0">
              <a:off x="0" y="0"/>
              <a:ext cx="13689758" cy="1613595"/>
            </a:xfrm>
            <a:custGeom>
              <a:avLst/>
              <a:gdLst/>
              <a:ahLst/>
              <a:cxnLst/>
              <a:rect r="r" b="b" t="t" l="l"/>
              <a:pathLst>
                <a:path h="1613595" w="13689758">
                  <a:moveTo>
                    <a:pt x="0" y="0"/>
                  </a:moveTo>
                  <a:lnTo>
                    <a:pt x="13689758" y="0"/>
                  </a:lnTo>
                  <a:lnTo>
                    <a:pt x="13689758" y="1613595"/>
                  </a:lnTo>
                  <a:lnTo>
                    <a:pt x="0" y="1613595"/>
                  </a:lnTo>
                  <a:close/>
                </a:path>
              </a:pathLst>
            </a:custGeom>
            <a:solidFill>
              <a:srgbClr val="000000">
                <a:alpha val="0"/>
              </a:srgbClr>
            </a:solidFill>
          </p:spPr>
        </p:sp>
        <p:sp>
          <p:nvSpPr>
            <p:cNvPr name="TextBox 5" id="5"/>
            <p:cNvSpPr txBox="true"/>
            <p:nvPr/>
          </p:nvSpPr>
          <p:spPr>
            <a:xfrm>
              <a:off x="0" y="-123825"/>
              <a:ext cx="13689758" cy="1737420"/>
            </a:xfrm>
            <a:prstGeom prst="rect">
              <a:avLst/>
            </a:prstGeom>
          </p:spPr>
          <p:txBody>
            <a:bodyPr anchor="t" rtlCol="false" tIns="0" lIns="0" bIns="0" rIns="0"/>
            <a:lstStyle/>
            <a:p>
              <a:pPr algn="l">
                <a:lnSpc>
                  <a:spcPts val="7200"/>
                </a:lnSpc>
              </a:pPr>
              <a:r>
                <a:rPr lang="en-US" b="true" sz="6000">
                  <a:solidFill>
                    <a:srgbClr val="282121"/>
                  </a:solidFill>
                  <a:latin typeface="Calibri (MS) Bold"/>
                  <a:ea typeface="Calibri (MS) Bold"/>
                  <a:cs typeface="Calibri (MS) Bold"/>
                  <a:sym typeface="Calibri (MS) Bold"/>
                </a:rPr>
                <a:t>Understanding </a:t>
              </a:r>
              <a:r>
                <a:rPr lang="en-US" b="true" sz="6000">
                  <a:solidFill>
                    <a:srgbClr val="282121"/>
                  </a:solidFill>
                  <a:latin typeface="Calibri (MS) Bold"/>
                  <a:ea typeface="Calibri (MS) Bold"/>
                  <a:cs typeface="Calibri (MS) Bold"/>
                  <a:sym typeface="Calibri (MS) Bold"/>
                </a:rPr>
                <a:t>ASD</a:t>
              </a:r>
            </a:p>
          </p:txBody>
        </p:sp>
      </p:grpSp>
      <p:sp>
        <p:nvSpPr>
          <p:cNvPr name="Freeform 6" id="6"/>
          <p:cNvSpPr/>
          <p:nvPr/>
        </p:nvSpPr>
        <p:spPr>
          <a:xfrm flipH="false" flipV="false" rot="0">
            <a:off x="448435" y="83632"/>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7" id="7"/>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0">
            <a:off x="-319596" y="6448664"/>
            <a:ext cx="4467350" cy="4467350"/>
          </a:xfrm>
          <a:custGeom>
            <a:avLst/>
            <a:gdLst/>
            <a:ahLst/>
            <a:cxnLst/>
            <a:rect r="r" b="b" t="t" l="l"/>
            <a:pathLst>
              <a:path h="4467350" w="4467350">
                <a:moveTo>
                  <a:pt x="0" y="0"/>
                </a:moveTo>
                <a:lnTo>
                  <a:pt x="4467349" y="0"/>
                </a:lnTo>
                <a:lnTo>
                  <a:pt x="4467349" y="4467350"/>
                </a:lnTo>
                <a:lnTo>
                  <a:pt x="0" y="4467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9" id="9"/>
          <p:cNvSpPr/>
          <p:nvPr/>
        </p:nvSpPr>
        <p:spPr>
          <a:xfrm flipH="false" flipV="false" rot="0">
            <a:off x="12288435" y="2935901"/>
            <a:ext cx="4454171" cy="4415197"/>
          </a:xfrm>
          <a:custGeom>
            <a:avLst/>
            <a:gdLst/>
            <a:ahLst/>
            <a:cxnLst/>
            <a:rect r="r" b="b" t="t" l="l"/>
            <a:pathLst>
              <a:path h="4415197" w="4454171">
                <a:moveTo>
                  <a:pt x="0" y="0"/>
                </a:moveTo>
                <a:lnTo>
                  <a:pt x="4454172" y="0"/>
                </a:lnTo>
                <a:lnTo>
                  <a:pt x="4454172" y="4415198"/>
                </a:lnTo>
                <a:lnTo>
                  <a:pt x="0" y="441519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0" id="10"/>
          <p:cNvSpPr txBox="true"/>
          <p:nvPr/>
        </p:nvSpPr>
        <p:spPr>
          <a:xfrm rot="0">
            <a:off x="1446544" y="3339709"/>
            <a:ext cx="10841892" cy="6256020"/>
          </a:xfrm>
          <a:prstGeom prst="rect">
            <a:avLst/>
          </a:prstGeom>
        </p:spPr>
        <p:txBody>
          <a:bodyPr anchor="t" rtlCol="false" tIns="0" lIns="0" bIns="0" rIns="0">
            <a:spAutoFit/>
          </a:bodyPr>
          <a:lstStyle/>
          <a:p>
            <a:pPr algn="l" marL="604518" indent="-302259" lvl="1">
              <a:lnSpc>
                <a:spcPts val="4199"/>
              </a:lnSpc>
              <a:buFont typeface="Arial"/>
              <a:buChar char="•"/>
            </a:pPr>
            <a:r>
              <a:rPr lang="en-US" sz="2799" u="sng">
                <a:solidFill>
                  <a:srgbClr val="4C4457"/>
                </a:solidFill>
                <a:latin typeface="Nunito"/>
                <a:ea typeface="Nunito"/>
                <a:cs typeface="Nunito"/>
                <a:sym typeface="Nunito"/>
              </a:rPr>
              <a:t>Sensory processing:</a:t>
            </a:r>
            <a:r>
              <a:rPr lang="en-US" sz="2799">
                <a:solidFill>
                  <a:srgbClr val="4C4457"/>
                </a:solidFill>
                <a:latin typeface="Nunito"/>
                <a:ea typeface="Nunito"/>
                <a:cs typeface="Nunito"/>
                <a:sym typeface="Nunito"/>
              </a:rPr>
              <a:t> Autistic people may be hypersensitive to noise, bright lights or highly stimulating environments. Political meetings or discussion spaces should be as sensory accessible as possible.</a:t>
            </a:r>
          </a:p>
          <a:p>
            <a:pPr algn="l" marL="604518" indent="-302259" lvl="1">
              <a:lnSpc>
                <a:spcPts val="4199"/>
              </a:lnSpc>
              <a:buFont typeface="Arial"/>
              <a:buChar char="•"/>
            </a:pPr>
            <a:r>
              <a:rPr lang="en-US" sz="2799" u="sng">
                <a:solidFill>
                  <a:srgbClr val="4C4457"/>
                </a:solidFill>
                <a:latin typeface="Nunito"/>
                <a:ea typeface="Nunito"/>
                <a:cs typeface="Nunito"/>
                <a:sym typeface="Nunito"/>
              </a:rPr>
              <a:t>Communication and social interaction:</a:t>
            </a:r>
            <a:r>
              <a:rPr lang="en-US" sz="2799">
                <a:solidFill>
                  <a:srgbClr val="4C4457"/>
                </a:solidFill>
                <a:latin typeface="Nunito"/>
                <a:ea typeface="Nunito"/>
                <a:cs typeface="Nunito"/>
                <a:sym typeface="Nunito"/>
              </a:rPr>
              <a:t> Some young people with autism may have difficulty interpreting non-verbal expressions, irony or implicit social norms. It is essential to ensure clear, structured and direct communication.</a:t>
            </a:r>
          </a:p>
          <a:p>
            <a:pPr algn="l" marL="604518" indent="-302259" lvl="1">
              <a:lnSpc>
                <a:spcPts val="4199"/>
              </a:lnSpc>
              <a:buFont typeface="Arial"/>
              <a:buChar char="•"/>
            </a:pPr>
            <a:r>
              <a:rPr lang="en-US" sz="2799" u="sng">
                <a:solidFill>
                  <a:srgbClr val="4C4457"/>
                </a:solidFill>
                <a:latin typeface="Nunito"/>
                <a:ea typeface="Nunito"/>
                <a:cs typeface="Nunito"/>
                <a:sym typeface="Nunito"/>
              </a:rPr>
              <a:t>Need for routine and predictability</a:t>
            </a:r>
            <a:r>
              <a:rPr lang="en-US" sz="2799">
                <a:solidFill>
                  <a:srgbClr val="4C4457"/>
                </a:solidFill>
                <a:latin typeface="Nunito"/>
                <a:ea typeface="Nunito"/>
                <a:cs typeface="Nunito"/>
                <a:sym typeface="Nunito"/>
              </a:rPr>
              <a:t>: Unexpected changes in schedules, activities or interlocutors may cause stress. It is recommended to provide advance agendas, accessible materials and structured environments.</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018960"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393503" y="2091414"/>
            <a:ext cx="10267318" cy="1210196"/>
            <a:chOff x="0" y="0"/>
            <a:chExt cx="13689758" cy="1613595"/>
          </a:xfrm>
        </p:grpSpPr>
        <p:sp>
          <p:nvSpPr>
            <p:cNvPr name="Freeform 4" id="4"/>
            <p:cNvSpPr/>
            <p:nvPr/>
          </p:nvSpPr>
          <p:spPr>
            <a:xfrm flipH="false" flipV="false" rot="0">
              <a:off x="0" y="0"/>
              <a:ext cx="13689758" cy="1613595"/>
            </a:xfrm>
            <a:custGeom>
              <a:avLst/>
              <a:gdLst/>
              <a:ahLst/>
              <a:cxnLst/>
              <a:rect r="r" b="b" t="t" l="l"/>
              <a:pathLst>
                <a:path h="1613595" w="13689758">
                  <a:moveTo>
                    <a:pt x="0" y="0"/>
                  </a:moveTo>
                  <a:lnTo>
                    <a:pt x="13689758" y="0"/>
                  </a:lnTo>
                  <a:lnTo>
                    <a:pt x="13689758" y="1613595"/>
                  </a:lnTo>
                  <a:lnTo>
                    <a:pt x="0" y="1613595"/>
                  </a:lnTo>
                  <a:close/>
                </a:path>
              </a:pathLst>
            </a:custGeom>
            <a:solidFill>
              <a:srgbClr val="000000">
                <a:alpha val="0"/>
              </a:srgbClr>
            </a:solidFill>
          </p:spPr>
        </p:sp>
        <p:sp>
          <p:nvSpPr>
            <p:cNvPr name="TextBox 5" id="5"/>
            <p:cNvSpPr txBox="true"/>
            <p:nvPr/>
          </p:nvSpPr>
          <p:spPr>
            <a:xfrm>
              <a:off x="0" y="-123825"/>
              <a:ext cx="13689758" cy="1737420"/>
            </a:xfrm>
            <a:prstGeom prst="rect">
              <a:avLst/>
            </a:prstGeom>
          </p:spPr>
          <p:txBody>
            <a:bodyPr anchor="t" rtlCol="false" tIns="0" lIns="0" bIns="0" rIns="0"/>
            <a:lstStyle/>
            <a:p>
              <a:pPr algn="l">
                <a:lnSpc>
                  <a:spcPts val="7200"/>
                </a:lnSpc>
              </a:pPr>
              <a:r>
                <a:rPr lang="en-US" b="true" sz="6000">
                  <a:solidFill>
                    <a:srgbClr val="282121"/>
                  </a:solidFill>
                  <a:latin typeface="Calibri (MS) Bold"/>
                  <a:ea typeface="Calibri (MS) Bold"/>
                  <a:cs typeface="Calibri (MS) Bold"/>
                  <a:sym typeface="Calibri (MS) Bold"/>
                </a:rPr>
                <a:t>Understanding </a:t>
              </a:r>
              <a:r>
                <a:rPr lang="en-US" b="true" sz="6000">
                  <a:solidFill>
                    <a:srgbClr val="282121"/>
                  </a:solidFill>
                  <a:latin typeface="Calibri (MS) Bold"/>
                  <a:ea typeface="Calibri (MS) Bold"/>
                  <a:cs typeface="Calibri (MS) Bold"/>
                  <a:sym typeface="Calibri (MS) Bold"/>
                </a:rPr>
                <a:t>ADHD</a:t>
              </a:r>
            </a:p>
          </p:txBody>
        </p:sp>
      </p:grpSp>
      <p:sp>
        <p:nvSpPr>
          <p:cNvPr name="Freeform 6" id="6"/>
          <p:cNvSpPr/>
          <p:nvPr/>
        </p:nvSpPr>
        <p:spPr>
          <a:xfrm flipH="false" flipV="false" rot="0">
            <a:off x="448435" y="83632"/>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7" id="7"/>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0">
            <a:off x="-319596" y="6448664"/>
            <a:ext cx="4467350" cy="4467350"/>
          </a:xfrm>
          <a:custGeom>
            <a:avLst/>
            <a:gdLst/>
            <a:ahLst/>
            <a:cxnLst/>
            <a:rect r="r" b="b" t="t" l="l"/>
            <a:pathLst>
              <a:path h="4467350" w="4467350">
                <a:moveTo>
                  <a:pt x="0" y="0"/>
                </a:moveTo>
                <a:lnTo>
                  <a:pt x="4467349" y="0"/>
                </a:lnTo>
                <a:lnTo>
                  <a:pt x="4467349" y="4467350"/>
                </a:lnTo>
                <a:lnTo>
                  <a:pt x="0" y="4467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9" id="9"/>
          <p:cNvSpPr txBox="true"/>
          <p:nvPr/>
        </p:nvSpPr>
        <p:spPr>
          <a:xfrm rot="0">
            <a:off x="1446544" y="3339709"/>
            <a:ext cx="10841892" cy="5732145"/>
          </a:xfrm>
          <a:prstGeom prst="rect">
            <a:avLst/>
          </a:prstGeom>
        </p:spPr>
        <p:txBody>
          <a:bodyPr anchor="t" rtlCol="false" tIns="0" lIns="0" bIns="0" rIns="0">
            <a:spAutoFit/>
          </a:bodyPr>
          <a:lstStyle/>
          <a:p>
            <a:pPr algn="l" marL="604518" indent="-302259" lvl="1">
              <a:lnSpc>
                <a:spcPts val="4199"/>
              </a:lnSpc>
              <a:buFont typeface="Arial"/>
              <a:buChar char="•"/>
            </a:pPr>
            <a:r>
              <a:rPr lang="en-US" sz="2799" u="sng">
                <a:solidFill>
                  <a:srgbClr val="4C4457"/>
                </a:solidFill>
                <a:latin typeface="Nunito"/>
                <a:ea typeface="Nunito"/>
                <a:cs typeface="Nunito"/>
                <a:sym typeface="Nunito"/>
              </a:rPr>
              <a:t>Attention deficit</a:t>
            </a:r>
            <a:r>
              <a:rPr lang="en-US" sz="2799">
                <a:solidFill>
                  <a:srgbClr val="4C4457"/>
                </a:solidFill>
                <a:latin typeface="Nunito"/>
                <a:ea typeface="Nunito"/>
                <a:cs typeface="Nunito"/>
                <a:sym typeface="Nunito"/>
              </a:rPr>
              <a:t>: People with ADHD may have difficulty sustaining attention for long tasks, extended conversations or complex instructions. Brief, visual and concrete messages should be used.</a:t>
            </a:r>
          </a:p>
          <a:p>
            <a:pPr algn="l" marL="604518" indent="-302259" lvl="1">
              <a:lnSpc>
                <a:spcPts val="4199"/>
              </a:lnSpc>
              <a:buFont typeface="Arial"/>
              <a:buChar char="•"/>
            </a:pPr>
            <a:r>
              <a:rPr lang="en-US" sz="2799" u="sng">
                <a:solidFill>
                  <a:srgbClr val="4C4457"/>
                </a:solidFill>
                <a:latin typeface="Nunito"/>
                <a:ea typeface="Nunito"/>
                <a:cs typeface="Nunito"/>
                <a:sym typeface="Nunito"/>
              </a:rPr>
              <a:t>Hyperactivity and impulsivity</a:t>
            </a:r>
            <a:r>
              <a:rPr lang="en-US" sz="2799">
                <a:solidFill>
                  <a:srgbClr val="4C4457"/>
                </a:solidFill>
                <a:latin typeface="Nunito"/>
                <a:ea typeface="Nunito"/>
                <a:cs typeface="Nunito"/>
                <a:sym typeface="Nunito"/>
              </a:rPr>
              <a:t>: It is important to allow for pauses, movement and active participation rather than demanding prolonged attention in passive formats (such as long lectures).</a:t>
            </a:r>
          </a:p>
          <a:p>
            <a:pPr algn="l" marL="604518" indent="-302259" lvl="1">
              <a:lnSpc>
                <a:spcPts val="4199"/>
              </a:lnSpc>
              <a:buFont typeface="Arial"/>
              <a:buChar char="•"/>
            </a:pPr>
            <a:r>
              <a:rPr lang="en-US" sz="2799" u="sng">
                <a:solidFill>
                  <a:srgbClr val="4C4457"/>
                </a:solidFill>
                <a:latin typeface="Nunito"/>
                <a:ea typeface="Nunito"/>
                <a:cs typeface="Nunito"/>
                <a:sym typeface="Nunito"/>
              </a:rPr>
              <a:t>Time management and organisation</a:t>
            </a:r>
            <a:r>
              <a:rPr lang="en-US" sz="2799">
                <a:solidFill>
                  <a:srgbClr val="4C4457"/>
                </a:solidFill>
                <a:latin typeface="Nunito"/>
                <a:ea typeface="Nunito"/>
                <a:cs typeface="Nunito"/>
                <a:sym typeface="Nunito"/>
              </a:rPr>
              <a:t>: The use of visual reminders, accessible calendars and planning support helps facilitate their participation.</a:t>
            </a:r>
          </a:p>
          <a:p>
            <a:pPr algn="l">
              <a:lnSpc>
                <a:spcPts val="4199"/>
              </a:lnSpc>
            </a:pPr>
          </a:p>
        </p:txBody>
      </p:sp>
      <p:sp>
        <p:nvSpPr>
          <p:cNvPr name="Freeform 10" id="10"/>
          <p:cNvSpPr/>
          <p:nvPr/>
        </p:nvSpPr>
        <p:spPr>
          <a:xfrm flipH="false" flipV="false" rot="0">
            <a:off x="12154668" y="3545520"/>
            <a:ext cx="5728582" cy="3707955"/>
          </a:xfrm>
          <a:custGeom>
            <a:avLst/>
            <a:gdLst/>
            <a:ahLst/>
            <a:cxnLst/>
            <a:rect r="r" b="b" t="t" l="l"/>
            <a:pathLst>
              <a:path h="3707955" w="5728582">
                <a:moveTo>
                  <a:pt x="0" y="0"/>
                </a:moveTo>
                <a:lnTo>
                  <a:pt x="5728583" y="0"/>
                </a:lnTo>
                <a:lnTo>
                  <a:pt x="5728583" y="3707955"/>
                </a:lnTo>
                <a:lnTo>
                  <a:pt x="0" y="370795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2155560" y="2018679"/>
            <a:ext cx="4523214" cy="494724"/>
            <a:chOff x="0" y="0"/>
            <a:chExt cx="6030952" cy="659632"/>
          </a:xfrm>
        </p:grpSpPr>
        <p:sp>
          <p:nvSpPr>
            <p:cNvPr name="Freeform 4" id="4"/>
            <p:cNvSpPr/>
            <p:nvPr/>
          </p:nvSpPr>
          <p:spPr>
            <a:xfrm flipH="false" flipV="false" rot="0">
              <a:off x="0" y="0"/>
              <a:ext cx="6030952" cy="659632"/>
            </a:xfrm>
            <a:custGeom>
              <a:avLst/>
              <a:gdLst/>
              <a:ahLst/>
              <a:cxnLst/>
              <a:rect r="r" b="b" t="t" l="l"/>
              <a:pathLst>
                <a:path h="659632" w="6030952">
                  <a:moveTo>
                    <a:pt x="0" y="0"/>
                  </a:moveTo>
                  <a:lnTo>
                    <a:pt x="6030952" y="0"/>
                  </a:lnTo>
                  <a:lnTo>
                    <a:pt x="6030952" y="659632"/>
                  </a:lnTo>
                  <a:lnTo>
                    <a:pt x="0" y="659632"/>
                  </a:lnTo>
                  <a:close/>
                </a:path>
              </a:pathLst>
            </a:custGeom>
            <a:solidFill>
              <a:srgbClr val="000000">
                <a:alpha val="0"/>
              </a:srgbClr>
            </a:solidFill>
          </p:spPr>
        </p:sp>
        <p:sp>
          <p:nvSpPr>
            <p:cNvPr name="TextBox 5" id="5"/>
            <p:cNvSpPr txBox="true"/>
            <p:nvPr/>
          </p:nvSpPr>
          <p:spPr>
            <a:xfrm>
              <a:off x="0" y="-190500"/>
              <a:ext cx="6030952" cy="850132"/>
            </a:xfrm>
            <a:prstGeom prst="rect">
              <a:avLst/>
            </a:prstGeom>
          </p:spPr>
          <p:txBody>
            <a:bodyPr anchor="t" rtlCol="false" tIns="0" lIns="0" bIns="0" rIns="0"/>
            <a:lstStyle/>
            <a:p>
              <a:pPr algn="l">
                <a:lnSpc>
                  <a:spcPts val="4499"/>
                </a:lnSpc>
              </a:pPr>
              <a:r>
                <a:rPr lang="en-US" b="true" sz="2499">
                  <a:solidFill>
                    <a:srgbClr val="181A3C"/>
                  </a:solidFill>
                  <a:latin typeface="Calibri (MS) Bold"/>
                  <a:ea typeface="Calibri (MS) Bold"/>
                  <a:cs typeface="Calibri (MS) Bold"/>
                  <a:sym typeface="Calibri (MS) Bold"/>
                </a:rPr>
                <a:t>Routines and predictibility</a:t>
              </a:r>
            </a:p>
          </p:txBody>
        </p:sp>
      </p:grpSp>
      <p:grpSp>
        <p:nvGrpSpPr>
          <p:cNvPr name="Group 6" id="6"/>
          <p:cNvGrpSpPr/>
          <p:nvPr/>
        </p:nvGrpSpPr>
        <p:grpSpPr>
          <a:xfrm rot="0">
            <a:off x="12155560" y="2772589"/>
            <a:ext cx="4997757" cy="2777704"/>
            <a:chOff x="0" y="0"/>
            <a:chExt cx="6663676" cy="3703605"/>
          </a:xfrm>
        </p:grpSpPr>
        <p:sp>
          <p:nvSpPr>
            <p:cNvPr name="Freeform 7" id="7"/>
            <p:cNvSpPr/>
            <p:nvPr/>
          </p:nvSpPr>
          <p:spPr>
            <a:xfrm flipH="false" flipV="false" rot="0">
              <a:off x="0" y="0"/>
              <a:ext cx="6663676" cy="3703605"/>
            </a:xfrm>
            <a:custGeom>
              <a:avLst/>
              <a:gdLst/>
              <a:ahLst/>
              <a:cxnLst/>
              <a:rect r="r" b="b" t="t" l="l"/>
              <a:pathLst>
                <a:path h="3703605" w="6663676">
                  <a:moveTo>
                    <a:pt x="0" y="0"/>
                  </a:moveTo>
                  <a:lnTo>
                    <a:pt x="6663676" y="0"/>
                  </a:lnTo>
                  <a:lnTo>
                    <a:pt x="6663676" y="3703605"/>
                  </a:lnTo>
                  <a:lnTo>
                    <a:pt x="0" y="3703605"/>
                  </a:lnTo>
                  <a:close/>
                </a:path>
              </a:pathLst>
            </a:custGeom>
            <a:solidFill>
              <a:srgbClr val="000000">
                <a:alpha val="0"/>
              </a:srgbClr>
            </a:solidFill>
          </p:spPr>
        </p:sp>
        <p:sp>
          <p:nvSpPr>
            <p:cNvPr name="TextBox 8" id="8"/>
            <p:cNvSpPr txBox="true"/>
            <p:nvPr/>
          </p:nvSpPr>
          <p:spPr>
            <a:xfrm>
              <a:off x="0" y="-123825"/>
              <a:ext cx="6663676" cy="3827430"/>
            </a:xfrm>
            <a:prstGeom prst="rect">
              <a:avLst/>
            </a:prstGeom>
          </p:spPr>
          <p:txBody>
            <a:bodyPr anchor="t" rtlCol="false" tIns="0" lIns="0" bIns="0" rIns="0"/>
            <a:lstStyle/>
            <a:p>
              <a:pPr algn="just">
                <a:lnSpc>
                  <a:spcPts val="2789"/>
                </a:lnSpc>
              </a:pPr>
              <a:r>
                <a:rPr lang="en-US" sz="1549">
                  <a:solidFill>
                    <a:srgbClr val="000000"/>
                  </a:solidFill>
                  <a:latin typeface="Calibri (MS)"/>
                  <a:ea typeface="Calibri (MS)"/>
                  <a:cs typeface="Calibri (MS)"/>
                  <a:sym typeface="Calibri (MS)"/>
                </a:rPr>
                <a:t>Communicate changes or adjustments well in advance.</a:t>
              </a:r>
            </a:p>
            <a:p>
              <a:pPr algn="just">
                <a:lnSpc>
                  <a:spcPts val="2789"/>
                </a:lnSpc>
              </a:pPr>
              <a:r>
                <a:rPr lang="en-US" sz="1549">
                  <a:solidFill>
                    <a:srgbClr val="000000"/>
                  </a:solidFill>
                  <a:latin typeface="Calibri (MS)"/>
                  <a:ea typeface="Calibri (MS)"/>
                  <a:cs typeface="Calibri (MS)"/>
                  <a:sym typeface="Calibri (MS)"/>
                </a:rPr>
                <a:t>Clearly outline daily or weekly schedules to establish predictable routines.</a:t>
              </a:r>
            </a:p>
            <a:p>
              <a:pPr algn="just">
                <a:lnSpc>
                  <a:spcPts val="2789"/>
                </a:lnSpc>
              </a:pPr>
              <a:r>
                <a:rPr lang="en-US" sz="1549">
                  <a:solidFill>
                    <a:srgbClr val="000000"/>
                  </a:solidFill>
                  <a:latin typeface="Calibri (MS)"/>
                  <a:ea typeface="Calibri (MS)"/>
                  <a:cs typeface="Calibri (MS)"/>
                  <a:sym typeface="Calibri (MS)"/>
                </a:rPr>
                <a:t>Consistency provides a sense of security and helps manage stress levels.</a:t>
              </a:r>
            </a:p>
            <a:p>
              <a:pPr algn="just">
                <a:lnSpc>
                  <a:spcPts val="2789"/>
                </a:lnSpc>
              </a:pPr>
            </a:p>
          </p:txBody>
        </p:sp>
      </p:grpSp>
      <p:grpSp>
        <p:nvGrpSpPr>
          <p:cNvPr name="Group 9" id="9"/>
          <p:cNvGrpSpPr/>
          <p:nvPr/>
        </p:nvGrpSpPr>
        <p:grpSpPr>
          <a:xfrm rot="0">
            <a:off x="6687680" y="751210"/>
            <a:ext cx="4334433" cy="1085366"/>
            <a:chOff x="0" y="0"/>
            <a:chExt cx="5779245" cy="1447155"/>
          </a:xfrm>
        </p:grpSpPr>
        <p:sp>
          <p:nvSpPr>
            <p:cNvPr name="Freeform 10" id="10"/>
            <p:cNvSpPr/>
            <p:nvPr/>
          </p:nvSpPr>
          <p:spPr>
            <a:xfrm flipH="false" flipV="false" rot="0">
              <a:off x="0" y="0"/>
              <a:ext cx="5779245" cy="1447155"/>
            </a:xfrm>
            <a:custGeom>
              <a:avLst/>
              <a:gdLst/>
              <a:ahLst/>
              <a:cxnLst/>
              <a:rect r="r" b="b" t="t" l="l"/>
              <a:pathLst>
                <a:path h="1447155" w="5779245">
                  <a:moveTo>
                    <a:pt x="0" y="0"/>
                  </a:moveTo>
                  <a:lnTo>
                    <a:pt x="5779245" y="0"/>
                  </a:lnTo>
                  <a:lnTo>
                    <a:pt x="5779245" y="1447155"/>
                  </a:lnTo>
                  <a:lnTo>
                    <a:pt x="0" y="1447155"/>
                  </a:lnTo>
                  <a:close/>
                </a:path>
              </a:pathLst>
            </a:custGeom>
            <a:solidFill>
              <a:srgbClr val="000000">
                <a:alpha val="0"/>
              </a:srgbClr>
            </a:solidFill>
          </p:spPr>
        </p:sp>
        <p:sp>
          <p:nvSpPr>
            <p:cNvPr name="TextBox 11" id="11"/>
            <p:cNvSpPr txBox="true"/>
            <p:nvPr/>
          </p:nvSpPr>
          <p:spPr>
            <a:xfrm>
              <a:off x="0" y="-114300"/>
              <a:ext cx="5779245" cy="1561455"/>
            </a:xfrm>
            <a:prstGeom prst="rect">
              <a:avLst/>
            </a:prstGeom>
          </p:spPr>
          <p:txBody>
            <a:bodyPr anchor="t" rtlCol="false" tIns="0" lIns="0" bIns="0" rIns="0"/>
            <a:lstStyle/>
            <a:p>
              <a:pPr algn="ctr">
                <a:lnSpc>
                  <a:spcPts val="6480"/>
                </a:lnSpc>
              </a:pPr>
            </a:p>
          </p:txBody>
        </p:sp>
      </p:grpSp>
      <p:grpSp>
        <p:nvGrpSpPr>
          <p:cNvPr name="Group 12" id="12"/>
          <p:cNvGrpSpPr/>
          <p:nvPr/>
        </p:nvGrpSpPr>
        <p:grpSpPr>
          <a:xfrm rot="0">
            <a:off x="12155560" y="5816993"/>
            <a:ext cx="4523214" cy="494724"/>
            <a:chOff x="0" y="0"/>
            <a:chExt cx="6030952" cy="659632"/>
          </a:xfrm>
        </p:grpSpPr>
        <p:sp>
          <p:nvSpPr>
            <p:cNvPr name="Freeform 13" id="13"/>
            <p:cNvSpPr/>
            <p:nvPr/>
          </p:nvSpPr>
          <p:spPr>
            <a:xfrm flipH="false" flipV="false" rot="0">
              <a:off x="0" y="0"/>
              <a:ext cx="6030952" cy="659632"/>
            </a:xfrm>
            <a:custGeom>
              <a:avLst/>
              <a:gdLst/>
              <a:ahLst/>
              <a:cxnLst/>
              <a:rect r="r" b="b" t="t" l="l"/>
              <a:pathLst>
                <a:path h="659632" w="6030952">
                  <a:moveTo>
                    <a:pt x="0" y="0"/>
                  </a:moveTo>
                  <a:lnTo>
                    <a:pt x="6030952" y="0"/>
                  </a:lnTo>
                  <a:lnTo>
                    <a:pt x="6030952" y="659632"/>
                  </a:lnTo>
                  <a:lnTo>
                    <a:pt x="0" y="659632"/>
                  </a:lnTo>
                  <a:close/>
                </a:path>
              </a:pathLst>
            </a:custGeom>
            <a:solidFill>
              <a:srgbClr val="000000">
                <a:alpha val="0"/>
              </a:srgbClr>
            </a:solidFill>
          </p:spPr>
        </p:sp>
        <p:sp>
          <p:nvSpPr>
            <p:cNvPr name="TextBox 14" id="14"/>
            <p:cNvSpPr txBox="true"/>
            <p:nvPr/>
          </p:nvSpPr>
          <p:spPr>
            <a:xfrm>
              <a:off x="0" y="-190500"/>
              <a:ext cx="6030952" cy="850132"/>
            </a:xfrm>
            <a:prstGeom prst="rect">
              <a:avLst/>
            </a:prstGeom>
          </p:spPr>
          <p:txBody>
            <a:bodyPr anchor="t" rtlCol="false" tIns="0" lIns="0" bIns="0" rIns="0"/>
            <a:lstStyle/>
            <a:p>
              <a:pPr algn="l">
                <a:lnSpc>
                  <a:spcPts val="4499"/>
                </a:lnSpc>
              </a:pPr>
              <a:r>
                <a:rPr lang="en-US" b="true" sz="2499">
                  <a:solidFill>
                    <a:srgbClr val="181A3C"/>
                  </a:solidFill>
                  <a:latin typeface="Calibri (MS) Bold"/>
                  <a:ea typeface="Calibri (MS) Bold"/>
                  <a:cs typeface="Calibri (MS) Bold"/>
                  <a:sym typeface="Calibri (MS) Bold"/>
                </a:rPr>
                <a:t>Patience and respect</a:t>
              </a:r>
            </a:p>
          </p:txBody>
        </p:sp>
      </p:grpSp>
      <p:grpSp>
        <p:nvGrpSpPr>
          <p:cNvPr name="Group 15" id="15"/>
          <p:cNvGrpSpPr/>
          <p:nvPr/>
        </p:nvGrpSpPr>
        <p:grpSpPr>
          <a:xfrm rot="0">
            <a:off x="12155560" y="6609385"/>
            <a:ext cx="4997757" cy="2072854"/>
            <a:chOff x="0" y="0"/>
            <a:chExt cx="6663676" cy="2763805"/>
          </a:xfrm>
        </p:grpSpPr>
        <p:sp>
          <p:nvSpPr>
            <p:cNvPr name="Freeform 16" id="16"/>
            <p:cNvSpPr/>
            <p:nvPr/>
          </p:nvSpPr>
          <p:spPr>
            <a:xfrm flipH="false" flipV="false" rot="0">
              <a:off x="0" y="0"/>
              <a:ext cx="6663676" cy="2763806"/>
            </a:xfrm>
            <a:custGeom>
              <a:avLst/>
              <a:gdLst/>
              <a:ahLst/>
              <a:cxnLst/>
              <a:rect r="r" b="b" t="t" l="l"/>
              <a:pathLst>
                <a:path h="2763806" w="6663676">
                  <a:moveTo>
                    <a:pt x="0" y="0"/>
                  </a:moveTo>
                  <a:lnTo>
                    <a:pt x="6663676" y="0"/>
                  </a:lnTo>
                  <a:lnTo>
                    <a:pt x="6663676" y="2763806"/>
                  </a:lnTo>
                  <a:lnTo>
                    <a:pt x="0" y="2763806"/>
                  </a:lnTo>
                  <a:close/>
                </a:path>
              </a:pathLst>
            </a:custGeom>
            <a:solidFill>
              <a:srgbClr val="000000">
                <a:alpha val="0"/>
              </a:srgbClr>
            </a:solidFill>
          </p:spPr>
        </p:sp>
        <p:sp>
          <p:nvSpPr>
            <p:cNvPr name="TextBox 17" id="17"/>
            <p:cNvSpPr txBox="true"/>
            <p:nvPr/>
          </p:nvSpPr>
          <p:spPr>
            <a:xfrm>
              <a:off x="0" y="-123825"/>
              <a:ext cx="6663676" cy="2887630"/>
            </a:xfrm>
            <a:prstGeom prst="rect">
              <a:avLst/>
            </a:prstGeom>
          </p:spPr>
          <p:txBody>
            <a:bodyPr anchor="t" rtlCol="false" tIns="0" lIns="0" bIns="0" rIns="0"/>
            <a:lstStyle/>
            <a:p>
              <a:pPr algn="just">
                <a:lnSpc>
                  <a:spcPts val="2789"/>
                </a:lnSpc>
              </a:pPr>
              <a:r>
                <a:rPr lang="en-US" sz="1549">
                  <a:solidFill>
                    <a:srgbClr val="000000"/>
                  </a:solidFill>
                  <a:latin typeface="Calibri (MS)"/>
                  <a:ea typeface="Calibri (MS)"/>
                  <a:cs typeface="Calibri (MS)"/>
                  <a:sym typeface="Calibri (MS)"/>
                </a:rPr>
                <a:t>Allow sufficient time for the person to respond or process new information.</a:t>
              </a:r>
            </a:p>
            <a:p>
              <a:pPr algn="just">
                <a:lnSpc>
                  <a:spcPts val="2789"/>
                </a:lnSpc>
              </a:pPr>
              <a:r>
                <a:rPr lang="en-US" sz="1549">
                  <a:solidFill>
                    <a:srgbClr val="000000"/>
                  </a:solidFill>
                  <a:latin typeface="Calibri (MS)"/>
                  <a:ea typeface="Calibri (MS)"/>
                  <a:cs typeface="Calibri (MS)"/>
                  <a:sym typeface="Calibri (MS)"/>
                </a:rPr>
                <a:t>Listen actively and validate their feelings or concerns.</a:t>
              </a:r>
            </a:p>
            <a:p>
              <a:pPr algn="just">
                <a:lnSpc>
                  <a:spcPts val="2789"/>
                </a:lnSpc>
              </a:pPr>
              <a:r>
                <a:rPr lang="en-US" sz="1549">
                  <a:solidFill>
                    <a:srgbClr val="000000"/>
                  </a:solidFill>
                  <a:latin typeface="Calibri (MS)"/>
                  <a:ea typeface="Calibri (MS)"/>
                  <a:cs typeface="Calibri (MS)"/>
                  <a:sym typeface="Calibri (MS)"/>
                </a:rPr>
                <a:t>Respect individual communication preferences, such as preferred methods or comfort with eye contact</a:t>
              </a:r>
            </a:p>
            <a:p>
              <a:pPr algn="just">
                <a:lnSpc>
                  <a:spcPts val="2789"/>
                </a:lnSpc>
              </a:pPr>
            </a:p>
          </p:txBody>
        </p:sp>
      </p:grpSp>
      <p:grpSp>
        <p:nvGrpSpPr>
          <p:cNvPr name="Group 18" id="18"/>
          <p:cNvGrpSpPr/>
          <p:nvPr/>
        </p:nvGrpSpPr>
        <p:grpSpPr>
          <a:xfrm rot="0">
            <a:off x="795838" y="5335524"/>
            <a:ext cx="4523214" cy="494724"/>
            <a:chOff x="0" y="0"/>
            <a:chExt cx="6030952" cy="659632"/>
          </a:xfrm>
        </p:grpSpPr>
        <p:sp>
          <p:nvSpPr>
            <p:cNvPr name="Freeform 19" id="19"/>
            <p:cNvSpPr/>
            <p:nvPr/>
          </p:nvSpPr>
          <p:spPr>
            <a:xfrm flipH="false" flipV="false" rot="0">
              <a:off x="0" y="0"/>
              <a:ext cx="6030952" cy="659632"/>
            </a:xfrm>
            <a:custGeom>
              <a:avLst/>
              <a:gdLst/>
              <a:ahLst/>
              <a:cxnLst/>
              <a:rect r="r" b="b" t="t" l="l"/>
              <a:pathLst>
                <a:path h="659632" w="6030952">
                  <a:moveTo>
                    <a:pt x="0" y="0"/>
                  </a:moveTo>
                  <a:lnTo>
                    <a:pt x="6030952" y="0"/>
                  </a:lnTo>
                  <a:lnTo>
                    <a:pt x="6030952" y="659632"/>
                  </a:lnTo>
                  <a:lnTo>
                    <a:pt x="0" y="659632"/>
                  </a:lnTo>
                  <a:close/>
                </a:path>
              </a:pathLst>
            </a:custGeom>
            <a:solidFill>
              <a:srgbClr val="000000">
                <a:alpha val="0"/>
              </a:srgbClr>
            </a:solidFill>
          </p:spPr>
        </p:sp>
        <p:sp>
          <p:nvSpPr>
            <p:cNvPr name="TextBox 20" id="20"/>
            <p:cNvSpPr txBox="true"/>
            <p:nvPr/>
          </p:nvSpPr>
          <p:spPr>
            <a:xfrm>
              <a:off x="0" y="-190500"/>
              <a:ext cx="6030952" cy="850132"/>
            </a:xfrm>
            <a:prstGeom prst="rect">
              <a:avLst/>
            </a:prstGeom>
          </p:spPr>
          <p:txBody>
            <a:bodyPr anchor="t" rtlCol="false" tIns="0" lIns="0" bIns="0" rIns="0"/>
            <a:lstStyle/>
            <a:p>
              <a:pPr algn="l">
                <a:lnSpc>
                  <a:spcPts val="4499"/>
                </a:lnSpc>
              </a:pPr>
              <a:r>
                <a:rPr lang="en-US" b="true" sz="2499">
                  <a:solidFill>
                    <a:srgbClr val="181A3C"/>
                  </a:solidFill>
                  <a:latin typeface="Calibri (MS) Bold"/>
                  <a:ea typeface="Calibri (MS) Bold"/>
                  <a:cs typeface="Calibri (MS) Bold"/>
                  <a:sym typeface="Calibri (MS) Bold"/>
                </a:rPr>
                <a:t>Visual Support</a:t>
              </a:r>
            </a:p>
          </p:txBody>
        </p:sp>
      </p:grpSp>
      <p:grpSp>
        <p:nvGrpSpPr>
          <p:cNvPr name="Group 21" id="21"/>
          <p:cNvGrpSpPr/>
          <p:nvPr/>
        </p:nvGrpSpPr>
        <p:grpSpPr>
          <a:xfrm rot="0">
            <a:off x="795838" y="6007993"/>
            <a:ext cx="5891842" cy="3130129"/>
            <a:chOff x="0" y="0"/>
            <a:chExt cx="7855790" cy="4173505"/>
          </a:xfrm>
        </p:grpSpPr>
        <p:sp>
          <p:nvSpPr>
            <p:cNvPr name="Freeform 22" id="22"/>
            <p:cNvSpPr/>
            <p:nvPr/>
          </p:nvSpPr>
          <p:spPr>
            <a:xfrm flipH="false" flipV="false" rot="0">
              <a:off x="0" y="0"/>
              <a:ext cx="7855790" cy="4173505"/>
            </a:xfrm>
            <a:custGeom>
              <a:avLst/>
              <a:gdLst/>
              <a:ahLst/>
              <a:cxnLst/>
              <a:rect r="r" b="b" t="t" l="l"/>
              <a:pathLst>
                <a:path h="4173505" w="7855790">
                  <a:moveTo>
                    <a:pt x="0" y="0"/>
                  </a:moveTo>
                  <a:lnTo>
                    <a:pt x="7855790" y="0"/>
                  </a:lnTo>
                  <a:lnTo>
                    <a:pt x="7855790" y="4173505"/>
                  </a:lnTo>
                  <a:lnTo>
                    <a:pt x="0" y="4173505"/>
                  </a:lnTo>
                  <a:close/>
                </a:path>
              </a:pathLst>
            </a:custGeom>
            <a:solidFill>
              <a:srgbClr val="000000">
                <a:alpha val="0"/>
              </a:srgbClr>
            </a:solidFill>
          </p:spPr>
        </p:sp>
        <p:sp>
          <p:nvSpPr>
            <p:cNvPr name="TextBox 23" id="23"/>
            <p:cNvSpPr txBox="true"/>
            <p:nvPr/>
          </p:nvSpPr>
          <p:spPr>
            <a:xfrm>
              <a:off x="0" y="-123825"/>
              <a:ext cx="7855790" cy="4297330"/>
            </a:xfrm>
            <a:prstGeom prst="rect">
              <a:avLst/>
            </a:prstGeom>
          </p:spPr>
          <p:txBody>
            <a:bodyPr anchor="t" rtlCol="false" tIns="0" lIns="0" bIns="0" rIns="0"/>
            <a:lstStyle/>
            <a:p>
              <a:pPr algn="just">
                <a:lnSpc>
                  <a:spcPts val="2789"/>
                </a:lnSpc>
              </a:pPr>
              <a:r>
                <a:rPr lang="en-US" sz="1549">
                  <a:solidFill>
                    <a:srgbClr val="000000"/>
                  </a:solidFill>
                  <a:latin typeface="Calibri (MS)"/>
                  <a:ea typeface="Calibri (MS)"/>
                  <a:cs typeface="Calibri (MS)"/>
                  <a:sym typeface="Calibri (MS)"/>
                </a:rPr>
                <a:t>Integrate visuals such as images, pictograms, or diagrams to enhance comprehension.</a:t>
              </a:r>
            </a:p>
            <a:p>
              <a:pPr algn="just">
                <a:lnSpc>
                  <a:spcPts val="2789"/>
                </a:lnSpc>
              </a:pPr>
              <a:r>
                <a:rPr lang="en-US" sz="1549">
                  <a:solidFill>
                    <a:srgbClr val="000000"/>
                  </a:solidFill>
                  <a:latin typeface="Calibri (MS)"/>
                  <a:ea typeface="Calibri (MS)"/>
                  <a:cs typeface="Calibri (MS)"/>
                  <a:sym typeface="Calibri (MS)"/>
                </a:rPr>
                <a:t>Visual aids help individuals with autism process information more effectively.</a:t>
              </a:r>
            </a:p>
            <a:p>
              <a:pPr algn="just">
                <a:lnSpc>
                  <a:spcPts val="2789"/>
                </a:lnSpc>
              </a:pPr>
              <a:r>
                <a:rPr lang="en-US" sz="1549">
                  <a:solidFill>
                    <a:srgbClr val="000000"/>
                  </a:solidFill>
                  <a:latin typeface="Calibri (MS)"/>
                  <a:ea typeface="Calibri (MS)"/>
                  <a:cs typeface="Calibri (MS)"/>
                  <a:sym typeface="Calibri (MS)"/>
                </a:rPr>
                <a:t>Tools such as social stories or visual schedules can improve engagement and reduce anxiety.</a:t>
              </a:r>
            </a:p>
            <a:p>
              <a:pPr algn="just">
                <a:lnSpc>
                  <a:spcPts val="2789"/>
                </a:lnSpc>
              </a:pPr>
            </a:p>
            <a:p>
              <a:pPr algn="just">
                <a:lnSpc>
                  <a:spcPts val="2789"/>
                </a:lnSpc>
              </a:pPr>
            </a:p>
            <a:p>
              <a:pPr algn="just">
                <a:lnSpc>
                  <a:spcPts val="2789"/>
                </a:lnSpc>
              </a:pPr>
            </a:p>
          </p:txBody>
        </p:sp>
      </p:grpSp>
      <p:grpSp>
        <p:nvGrpSpPr>
          <p:cNvPr name="Group 24" id="24"/>
          <p:cNvGrpSpPr/>
          <p:nvPr/>
        </p:nvGrpSpPr>
        <p:grpSpPr>
          <a:xfrm rot="0">
            <a:off x="738208" y="2225216"/>
            <a:ext cx="4523214" cy="494724"/>
            <a:chOff x="0" y="0"/>
            <a:chExt cx="6030952" cy="659632"/>
          </a:xfrm>
        </p:grpSpPr>
        <p:sp>
          <p:nvSpPr>
            <p:cNvPr name="Freeform 25" id="25"/>
            <p:cNvSpPr/>
            <p:nvPr/>
          </p:nvSpPr>
          <p:spPr>
            <a:xfrm flipH="false" flipV="false" rot="0">
              <a:off x="0" y="0"/>
              <a:ext cx="6030952" cy="659632"/>
            </a:xfrm>
            <a:custGeom>
              <a:avLst/>
              <a:gdLst/>
              <a:ahLst/>
              <a:cxnLst/>
              <a:rect r="r" b="b" t="t" l="l"/>
              <a:pathLst>
                <a:path h="659632" w="6030952">
                  <a:moveTo>
                    <a:pt x="0" y="0"/>
                  </a:moveTo>
                  <a:lnTo>
                    <a:pt x="6030952" y="0"/>
                  </a:lnTo>
                  <a:lnTo>
                    <a:pt x="6030952" y="659632"/>
                  </a:lnTo>
                  <a:lnTo>
                    <a:pt x="0" y="659632"/>
                  </a:lnTo>
                  <a:close/>
                </a:path>
              </a:pathLst>
            </a:custGeom>
            <a:solidFill>
              <a:srgbClr val="000000">
                <a:alpha val="0"/>
              </a:srgbClr>
            </a:solidFill>
          </p:spPr>
        </p:sp>
        <p:sp>
          <p:nvSpPr>
            <p:cNvPr name="TextBox 26" id="26"/>
            <p:cNvSpPr txBox="true"/>
            <p:nvPr/>
          </p:nvSpPr>
          <p:spPr>
            <a:xfrm>
              <a:off x="0" y="-190500"/>
              <a:ext cx="6030952" cy="850132"/>
            </a:xfrm>
            <a:prstGeom prst="rect">
              <a:avLst/>
            </a:prstGeom>
          </p:spPr>
          <p:txBody>
            <a:bodyPr anchor="t" rtlCol="false" tIns="0" lIns="0" bIns="0" rIns="0"/>
            <a:lstStyle/>
            <a:p>
              <a:pPr algn="l">
                <a:lnSpc>
                  <a:spcPts val="4499"/>
                </a:lnSpc>
              </a:pPr>
              <a:r>
                <a:rPr lang="en-US" b="true" sz="2499">
                  <a:solidFill>
                    <a:srgbClr val="181A3C"/>
                  </a:solidFill>
                  <a:latin typeface="Calibri (MS) Bold"/>
                  <a:ea typeface="Calibri (MS) Bold"/>
                  <a:cs typeface="Calibri (MS) Bold"/>
                  <a:sym typeface="Calibri (MS) Bold"/>
                </a:rPr>
                <a:t>Clarity and Specificity</a:t>
              </a:r>
            </a:p>
          </p:txBody>
        </p:sp>
      </p:grpSp>
      <p:grpSp>
        <p:nvGrpSpPr>
          <p:cNvPr name="Group 27" id="27"/>
          <p:cNvGrpSpPr/>
          <p:nvPr/>
        </p:nvGrpSpPr>
        <p:grpSpPr>
          <a:xfrm rot="0">
            <a:off x="738208" y="2799419"/>
            <a:ext cx="4997757" cy="1720429"/>
            <a:chOff x="0" y="0"/>
            <a:chExt cx="6663676" cy="2293905"/>
          </a:xfrm>
        </p:grpSpPr>
        <p:sp>
          <p:nvSpPr>
            <p:cNvPr name="Freeform 28" id="28"/>
            <p:cNvSpPr/>
            <p:nvPr/>
          </p:nvSpPr>
          <p:spPr>
            <a:xfrm flipH="false" flipV="false" rot="0">
              <a:off x="0" y="0"/>
              <a:ext cx="6663676" cy="2293906"/>
            </a:xfrm>
            <a:custGeom>
              <a:avLst/>
              <a:gdLst/>
              <a:ahLst/>
              <a:cxnLst/>
              <a:rect r="r" b="b" t="t" l="l"/>
              <a:pathLst>
                <a:path h="2293906" w="6663676">
                  <a:moveTo>
                    <a:pt x="0" y="0"/>
                  </a:moveTo>
                  <a:lnTo>
                    <a:pt x="6663676" y="0"/>
                  </a:lnTo>
                  <a:lnTo>
                    <a:pt x="6663676" y="2293906"/>
                  </a:lnTo>
                  <a:lnTo>
                    <a:pt x="0" y="2293906"/>
                  </a:lnTo>
                  <a:close/>
                </a:path>
              </a:pathLst>
            </a:custGeom>
            <a:solidFill>
              <a:srgbClr val="000000">
                <a:alpha val="0"/>
              </a:srgbClr>
            </a:solidFill>
          </p:spPr>
        </p:sp>
        <p:sp>
          <p:nvSpPr>
            <p:cNvPr name="TextBox 29" id="29"/>
            <p:cNvSpPr txBox="true"/>
            <p:nvPr/>
          </p:nvSpPr>
          <p:spPr>
            <a:xfrm>
              <a:off x="0" y="-123825"/>
              <a:ext cx="6663676" cy="2417730"/>
            </a:xfrm>
            <a:prstGeom prst="rect">
              <a:avLst/>
            </a:prstGeom>
          </p:spPr>
          <p:txBody>
            <a:bodyPr anchor="t" rtlCol="false" tIns="0" lIns="0" bIns="0" rIns="0"/>
            <a:lstStyle/>
            <a:p>
              <a:pPr algn="just">
                <a:lnSpc>
                  <a:spcPts val="2789"/>
                </a:lnSpc>
              </a:pPr>
              <a:r>
                <a:rPr lang="en-US" sz="1549">
                  <a:solidFill>
                    <a:srgbClr val="000000"/>
                  </a:solidFill>
                  <a:latin typeface="Calibri (MS)"/>
                  <a:ea typeface="Calibri (MS)"/>
                  <a:cs typeface="Calibri (MS)"/>
                  <a:sym typeface="Calibri (MS)"/>
                </a:rPr>
                <a:t>Use short, direct, and clear instructions.</a:t>
              </a:r>
            </a:p>
            <a:p>
              <a:pPr algn="just">
                <a:lnSpc>
                  <a:spcPts val="2789"/>
                </a:lnSpc>
              </a:pPr>
              <a:r>
                <a:rPr lang="en-US" sz="1549">
                  <a:solidFill>
                    <a:srgbClr val="000000"/>
                  </a:solidFill>
                  <a:latin typeface="Calibri (MS)"/>
                  <a:ea typeface="Calibri (MS)"/>
                  <a:cs typeface="Calibri (MS)"/>
                  <a:sym typeface="Calibri (MS)"/>
                </a:rPr>
                <a:t>Clearly define tasks step-by-step.</a:t>
              </a:r>
            </a:p>
            <a:p>
              <a:pPr algn="just">
                <a:lnSpc>
                  <a:spcPts val="2789"/>
                </a:lnSpc>
              </a:pPr>
              <a:r>
                <a:rPr lang="en-US" sz="1549">
                  <a:solidFill>
                    <a:srgbClr val="000000"/>
                  </a:solidFill>
                  <a:latin typeface="Calibri (MS)"/>
                  <a:ea typeface="Calibri (MS)"/>
                  <a:cs typeface="Calibri (MS)"/>
                  <a:sym typeface="Calibri (MS)"/>
                </a:rPr>
                <a:t>Avoid using idioms, metaphors, or figurative language, as these can be confusing.</a:t>
              </a:r>
            </a:p>
            <a:p>
              <a:pPr algn="just">
                <a:lnSpc>
                  <a:spcPts val="2789"/>
                </a:lnSpc>
              </a:pPr>
            </a:p>
          </p:txBody>
        </p:sp>
      </p:grpSp>
      <p:grpSp>
        <p:nvGrpSpPr>
          <p:cNvPr name="Group 30" id="30"/>
          <p:cNvGrpSpPr/>
          <p:nvPr/>
        </p:nvGrpSpPr>
        <p:grpSpPr>
          <a:xfrm rot="0">
            <a:off x="6945530" y="2772589"/>
            <a:ext cx="4396940" cy="4080362"/>
            <a:chOff x="0" y="0"/>
            <a:chExt cx="7615548" cy="7067231"/>
          </a:xfrm>
        </p:grpSpPr>
        <p:sp>
          <p:nvSpPr>
            <p:cNvPr name="Freeform 31" id="31"/>
            <p:cNvSpPr/>
            <p:nvPr/>
          </p:nvSpPr>
          <p:spPr>
            <a:xfrm flipH="false" flipV="false" rot="0">
              <a:off x="12700" y="12700"/>
              <a:ext cx="7590155" cy="7041769"/>
            </a:xfrm>
            <a:custGeom>
              <a:avLst/>
              <a:gdLst/>
              <a:ahLst/>
              <a:cxnLst/>
              <a:rect r="r" b="b" t="t" l="l"/>
              <a:pathLst>
                <a:path h="7041769" w="7590155">
                  <a:moveTo>
                    <a:pt x="0" y="3520948"/>
                  </a:moveTo>
                  <a:cubicBezTo>
                    <a:pt x="0" y="1576324"/>
                    <a:pt x="1699133" y="0"/>
                    <a:pt x="3795014" y="0"/>
                  </a:cubicBezTo>
                  <a:cubicBezTo>
                    <a:pt x="5890895" y="0"/>
                    <a:pt x="7590155" y="1576324"/>
                    <a:pt x="7590155" y="3520948"/>
                  </a:cubicBezTo>
                  <a:cubicBezTo>
                    <a:pt x="7590155" y="5465572"/>
                    <a:pt x="5891022" y="7041769"/>
                    <a:pt x="3795014" y="7041769"/>
                  </a:cubicBezTo>
                  <a:cubicBezTo>
                    <a:pt x="1699006" y="7041769"/>
                    <a:pt x="0" y="5465445"/>
                    <a:pt x="0" y="3520948"/>
                  </a:cubicBezTo>
                  <a:close/>
                </a:path>
              </a:pathLst>
            </a:custGeom>
            <a:solidFill>
              <a:srgbClr val="FBD355"/>
            </a:solidFill>
          </p:spPr>
        </p:sp>
        <p:sp>
          <p:nvSpPr>
            <p:cNvPr name="Freeform 32" id="32"/>
            <p:cNvSpPr/>
            <p:nvPr/>
          </p:nvSpPr>
          <p:spPr>
            <a:xfrm flipH="false" flipV="false" rot="0">
              <a:off x="0" y="0"/>
              <a:ext cx="7615555" cy="7067296"/>
            </a:xfrm>
            <a:custGeom>
              <a:avLst/>
              <a:gdLst/>
              <a:ahLst/>
              <a:cxnLst/>
              <a:rect r="r" b="b" t="t" l="l"/>
              <a:pathLst>
                <a:path h="7067296" w="7615555">
                  <a:moveTo>
                    <a:pt x="0" y="3533648"/>
                  </a:moveTo>
                  <a:cubicBezTo>
                    <a:pt x="0" y="1581150"/>
                    <a:pt x="1705737" y="0"/>
                    <a:pt x="3807714" y="0"/>
                  </a:cubicBezTo>
                  <a:lnTo>
                    <a:pt x="3807714" y="12700"/>
                  </a:lnTo>
                  <a:lnTo>
                    <a:pt x="3807714" y="25400"/>
                  </a:lnTo>
                  <a:lnTo>
                    <a:pt x="3807714" y="12700"/>
                  </a:lnTo>
                  <a:lnTo>
                    <a:pt x="3807714" y="0"/>
                  </a:lnTo>
                  <a:cubicBezTo>
                    <a:pt x="5909818" y="0"/>
                    <a:pt x="7615555" y="1581150"/>
                    <a:pt x="7615555" y="3533648"/>
                  </a:cubicBezTo>
                  <a:lnTo>
                    <a:pt x="7602855" y="3533648"/>
                  </a:lnTo>
                  <a:lnTo>
                    <a:pt x="7615555" y="3533648"/>
                  </a:lnTo>
                  <a:cubicBezTo>
                    <a:pt x="7615555" y="5486146"/>
                    <a:pt x="5909818" y="7067296"/>
                    <a:pt x="3807841" y="7067296"/>
                  </a:cubicBezTo>
                  <a:lnTo>
                    <a:pt x="3807841" y="7054596"/>
                  </a:lnTo>
                  <a:lnTo>
                    <a:pt x="3807841" y="7067296"/>
                  </a:lnTo>
                  <a:cubicBezTo>
                    <a:pt x="1705737" y="7067169"/>
                    <a:pt x="0" y="5486019"/>
                    <a:pt x="0" y="3533648"/>
                  </a:cubicBezTo>
                  <a:lnTo>
                    <a:pt x="12700" y="3533648"/>
                  </a:lnTo>
                  <a:lnTo>
                    <a:pt x="25400" y="3533648"/>
                  </a:lnTo>
                  <a:lnTo>
                    <a:pt x="12700" y="3533648"/>
                  </a:lnTo>
                  <a:lnTo>
                    <a:pt x="0" y="3533648"/>
                  </a:lnTo>
                  <a:moveTo>
                    <a:pt x="25400" y="3533648"/>
                  </a:moveTo>
                  <a:cubicBezTo>
                    <a:pt x="25400" y="3540633"/>
                    <a:pt x="19685" y="3546348"/>
                    <a:pt x="12700" y="3546348"/>
                  </a:cubicBezTo>
                  <a:cubicBezTo>
                    <a:pt x="5715" y="3546348"/>
                    <a:pt x="0" y="3540633"/>
                    <a:pt x="0" y="3533648"/>
                  </a:cubicBezTo>
                  <a:cubicBezTo>
                    <a:pt x="0" y="3526663"/>
                    <a:pt x="5715" y="3520948"/>
                    <a:pt x="12700" y="3520948"/>
                  </a:cubicBezTo>
                  <a:cubicBezTo>
                    <a:pt x="19685" y="3520948"/>
                    <a:pt x="25400" y="3526663"/>
                    <a:pt x="25400" y="3533648"/>
                  </a:cubicBezTo>
                  <a:cubicBezTo>
                    <a:pt x="25400" y="5470271"/>
                    <a:pt x="1717929" y="7041769"/>
                    <a:pt x="3807714" y="7041769"/>
                  </a:cubicBezTo>
                  <a:cubicBezTo>
                    <a:pt x="5897499" y="7041769"/>
                    <a:pt x="7590155" y="5470271"/>
                    <a:pt x="7590155" y="3533648"/>
                  </a:cubicBezTo>
                  <a:cubicBezTo>
                    <a:pt x="7590155" y="1597025"/>
                    <a:pt x="5897626" y="25400"/>
                    <a:pt x="3807714" y="25400"/>
                  </a:cubicBezTo>
                  <a:cubicBezTo>
                    <a:pt x="3800729" y="25400"/>
                    <a:pt x="3795014" y="19685"/>
                    <a:pt x="3795014" y="12700"/>
                  </a:cubicBezTo>
                  <a:cubicBezTo>
                    <a:pt x="3795014" y="5715"/>
                    <a:pt x="3800729" y="0"/>
                    <a:pt x="3807714" y="0"/>
                  </a:cubicBezTo>
                  <a:cubicBezTo>
                    <a:pt x="3814699" y="0"/>
                    <a:pt x="3820414" y="5715"/>
                    <a:pt x="3820414" y="12700"/>
                  </a:cubicBezTo>
                  <a:cubicBezTo>
                    <a:pt x="3820414" y="19685"/>
                    <a:pt x="3814699" y="25400"/>
                    <a:pt x="3807714" y="25400"/>
                  </a:cubicBezTo>
                  <a:cubicBezTo>
                    <a:pt x="1717929" y="25400"/>
                    <a:pt x="25400" y="1597025"/>
                    <a:pt x="25400" y="3533648"/>
                  </a:cubicBezTo>
                  <a:close/>
                </a:path>
              </a:pathLst>
            </a:custGeom>
            <a:solidFill>
              <a:srgbClr val="FBD355"/>
            </a:solidFill>
          </p:spPr>
        </p:sp>
      </p:grpSp>
      <p:sp>
        <p:nvSpPr>
          <p:cNvPr name="Freeform 33" id="33"/>
          <p:cNvSpPr/>
          <p:nvPr/>
        </p:nvSpPr>
        <p:spPr>
          <a:xfrm flipH="false" flipV="false" rot="0">
            <a:off x="311292" y="83632"/>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34" id="34"/>
          <p:cNvSpPr/>
          <p:nvPr/>
        </p:nvSpPr>
        <p:spPr>
          <a:xfrm flipH="false" flipV="false" rot="0">
            <a:off x="7513933" y="3290695"/>
            <a:ext cx="3260134" cy="3044150"/>
          </a:xfrm>
          <a:custGeom>
            <a:avLst/>
            <a:gdLst/>
            <a:ahLst/>
            <a:cxnLst/>
            <a:rect r="r" b="b" t="t" l="l"/>
            <a:pathLst>
              <a:path h="3044150" w="3260134">
                <a:moveTo>
                  <a:pt x="0" y="0"/>
                </a:moveTo>
                <a:lnTo>
                  <a:pt x="3260134" y="0"/>
                </a:lnTo>
                <a:lnTo>
                  <a:pt x="3260134" y="3044150"/>
                </a:lnTo>
                <a:lnTo>
                  <a:pt x="0" y="30441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35" id="35"/>
          <p:cNvSpPr txBox="true"/>
          <p:nvPr/>
        </p:nvSpPr>
        <p:spPr>
          <a:xfrm rot="0">
            <a:off x="5416735" y="354468"/>
            <a:ext cx="7454529" cy="1664210"/>
          </a:xfrm>
          <a:prstGeom prst="rect">
            <a:avLst/>
          </a:prstGeom>
        </p:spPr>
        <p:txBody>
          <a:bodyPr anchor="t" rtlCol="false" tIns="0" lIns="0" bIns="0" rIns="0">
            <a:spAutoFit/>
          </a:bodyPr>
          <a:lstStyle/>
          <a:p>
            <a:pPr algn="ctr">
              <a:lnSpc>
                <a:spcPts val="6102"/>
              </a:lnSpc>
              <a:spcBef>
                <a:spcPct val="0"/>
              </a:spcBef>
            </a:pPr>
            <a:r>
              <a:rPr lang="en-US" b="true" sz="5085">
                <a:solidFill>
                  <a:srgbClr val="000000"/>
                </a:solidFill>
                <a:latin typeface="Calibri (MS) Bold"/>
                <a:ea typeface="Calibri (MS) Bold"/>
                <a:cs typeface="Calibri (MS) Bold"/>
                <a:sym typeface="Calibri (MS) Bold"/>
              </a:rPr>
              <a:t>Communication styles: what works</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2155560" y="2018679"/>
            <a:ext cx="4523214" cy="494724"/>
            <a:chOff x="0" y="0"/>
            <a:chExt cx="6030952" cy="659632"/>
          </a:xfrm>
        </p:grpSpPr>
        <p:sp>
          <p:nvSpPr>
            <p:cNvPr name="Freeform 4" id="4"/>
            <p:cNvSpPr/>
            <p:nvPr/>
          </p:nvSpPr>
          <p:spPr>
            <a:xfrm flipH="false" flipV="false" rot="0">
              <a:off x="0" y="0"/>
              <a:ext cx="6030952" cy="659632"/>
            </a:xfrm>
            <a:custGeom>
              <a:avLst/>
              <a:gdLst/>
              <a:ahLst/>
              <a:cxnLst/>
              <a:rect r="r" b="b" t="t" l="l"/>
              <a:pathLst>
                <a:path h="659632" w="6030952">
                  <a:moveTo>
                    <a:pt x="0" y="0"/>
                  </a:moveTo>
                  <a:lnTo>
                    <a:pt x="6030952" y="0"/>
                  </a:lnTo>
                  <a:lnTo>
                    <a:pt x="6030952" y="659632"/>
                  </a:lnTo>
                  <a:lnTo>
                    <a:pt x="0" y="659632"/>
                  </a:lnTo>
                  <a:close/>
                </a:path>
              </a:pathLst>
            </a:custGeom>
            <a:solidFill>
              <a:srgbClr val="000000">
                <a:alpha val="0"/>
              </a:srgbClr>
            </a:solidFill>
          </p:spPr>
        </p:sp>
        <p:sp>
          <p:nvSpPr>
            <p:cNvPr name="TextBox 5" id="5"/>
            <p:cNvSpPr txBox="true"/>
            <p:nvPr/>
          </p:nvSpPr>
          <p:spPr>
            <a:xfrm>
              <a:off x="0" y="-190500"/>
              <a:ext cx="6030952" cy="850132"/>
            </a:xfrm>
            <a:prstGeom prst="rect">
              <a:avLst/>
            </a:prstGeom>
          </p:spPr>
          <p:txBody>
            <a:bodyPr anchor="t" rtlCol="false" tIns="0" lIns="0" bIns="0" rIns="0"/>
            <a:lstStyle/>
            <a:p>
              <a:pPr algn="l">
                <a:lnSpc>
                  <a:spcPts val="4499"/>
                </a:lnSpc>
              </a:pPr>
              <a:r>
                <a:rPr lang="en-US" b="true" sz="2499">
                  <a:solidFill>
                    <a:srgbClr val="181A3C"/>
                  </a:solidFill>
                  <a:latin typeface="Calibri (MS) Bold"/>
                  <a:ea typeface="Calibri (MS) Bold"/>
                  <a:cs typeface="Calibri (MS) Bold"/>
                  <a:sym typeface="Calibri (MS) Bold"/>
                </a:rPr>
                <a:t>Unexpected changes</a:t>
              </a:r>
            </a:p>
          </p:txBody>
        </p:sp>
      </p:grpSp>
      <p:grpSp>
        <p:nvGrpSpPr>
          <p:cNvPr name="Group 6" id="6"/>
          <p:cNvGrpSpPr/>
          <p:nvPr/>
        </p:nvGrpSpPr>
        <p:grpSpPr>
          <a:xfrm rot="0">
            <a:off x="12155560" y="2772589"/>
            <a:ext cx="4997757" cy="3130129"/>
            <a:chOff x="0" y="0"/>
            <a:chExt cx="6663676" cy="4173505"/>
          </a:xfrm>
        </p:grpSpPr>
        <p:sp>
          <p:nvSpPr>
            <p:cNvPr name="Freeform 7" id="7"/>
            <p:cNvSpPr/>
            <p:nvPr/>
          </p:nvSpPr>
          <p:spPr>
            <a:xfrm flipH="false" flipV="false" rot="0">
              <a:off x="0" y="0"/>
              <a:ext cx="6663676" cy="4173505"/>
            </a:xfrm>
            <a:custGeom>
              <a:avLst/>
              <a:gdLst/>
              <a:ahLst/>
              <a:cxnLst/>
              <a:rect r="r" b="b" t="t" l="l"/>
              <a:pathLst>
                <a:path h="4173505" w="6663676">
                  <a:moveTo>
                    <a:pt x="0" y="0"/>
                  </a:moveTo>
                  <a:lnTo>
                    <a:pt x="6663676" y="0"/>
                  </a:lnTo>
                  <a:lnTo>
                    <a:pt x="6663676" y="4173505"/>
                  </a:lnTo>
                  <a:lnTo>
                    <a:pt x="0" y="4173505"/>
                  </a:lnTo>
                  <a:close/>
                </a:path>
              </a:pathLst>
            </a:custGeom>
            <a:solidFill>
              <a:srgbClr val="000000">
                <a:alpha val="0"/>
              </a:srgbClr>
            </a:solidFill>
          </p:spPr>
        </p:sp>
        <p:sp>
          <p:nvSpPr>
            <p:cNvPr name="TextBox 8" id="8"/>
            <p:cNvSpPr txBox="true"/>
            <p:nvPr/>
          </p:nvSpPr>
          <p:spPr>
            <a:xfrm>
              <a:off x="0" y="-123825"/>
              <a:ext cx="6663676" cy="4297330"/>
            </a:xfrm>
            <a:prstGeom prst="rect">
              <a:avLst/>
            </a:prstGeom>
          </p:spPr>
          <p:txBody>
            <a:bodyPr anchor="t" rtlCol="false" tIns="0" lIns="0" bIns="0" rIns="0"/>
            <a:lstStyle/>
            <a:p>
              <a:pPr algn="just" marL="334644" indent="-167322" lvl="1">
                <a:lnSpc>
                  <a:spcPts val="2789"/>
                </a:lnSpc>
                <a:buFont typeface="Arial"/>
                <a:buChar char="•"/>
              </a:pPr>
              <a:r>
                <a:rPr lang="en-US" sz="1549">
                  <a:solidFill>
                    <a:srgbClr val="000000"/>
                  </a:solidFill>
                  <a:latin typeface="Calibri (MS)"/>
                  <a:ea typeface="Calibri (MS)"/>
                  <a:cs typeface="Calibri (MS)"/>
                  <a:sym typeface="Calibri (MS)"/>
                </a:rPr>
                <a:t>Abrupt changes to schedules or routines without prior notice often create anxiety and distress.</a:t>
              </a:r>
            </a:p>
            <a:p>
              <a:pPr algn="just" marL="334644" indent="-167322" lvl="1">
                <a:lnSpc>
                  <a:spcPts val="2789"/>
                </a:lnSpc>
                <a:buFont typeface="Arial"/>
                <a:buChar char="•"/>
              </a:pPr>
              <a:r>
                <a:rPr lang="en-US" sz="1549">
                  <a:solidFill>
                    <a:srgbClr val="000000"/>
                  </a:solidFill>
                  <a:latin typeface="Calibri (MS)"/>
                  <a:ea typeface="Calibri (MS)"/>
                  <a:cs typeface="Calibri (MS)"/>
                  <a:sym typeface="Calibri (MS)"/>
                </a:rPr>
                <a:t>Lack of advance preparation can significantly disrupt daily functioning.</a:t>
              </a:r>
            </a:p>
            <a:p>
              <a:pPr algn="just" marL="334644" indent="-167322" lvl="1">
                <a:lnSpc>
                  <a:spcPts val="2789"/>
                </a:lnSpc>
                <a:buFont typeface="Arial"/>
                <a:buChar char="•"/>
              </a:pPr>
              <a:r>
                <a:rPr lang="en-US" sz="1549">
                  <a:solidFill>
                    <a:srgbClr val="000000"/>
                  </a:solidFill>
                  <a:latin typeface="Calibri (MS)"/>
                  <a:ea typeface="Calibri (MS)"/>
                  <a:cs typeface="Calibri (MS)"/>
                  <a:sym typeface="Calibri (MS)"/>
                </a:rPr>
                <a:t>Always communicate anticipated changes clearly and provide reassurance or support strategies when necessary.</a:t>
              </a:r>
            </a:p>
            <a:p>
              <a:pPr algn="just">
                <a:lnSpc>
                  <a:spcPts val="2789"/>
                </a:lnSpc>
              </a:pPr>
            </a:p>
            <a:p>
              <a:pPr algn="just">
                <a:lnSpc>
                  <a:spcPts val="2789"/>
                </a:lnSpc>
              </a:pPr>
            </a:p>
          </p:txBody>
        </p:sp>
      </p:grpSp>
      <p:grpSp>
        <p:nvGrpSpPr>
          <p:cNvPr name="Group 9" id="9"/>
          <p:cNvGrpSpPr/>
          <p:nvPr/>
        </p:nvGrpSpPr>
        <p:grpSpPr>
          <a:xfrm rot="0">
            <a:off x="6687680" y="751210"/>
            <a:ext cx="4334433" cy="1085366"/>
            <a:chOff x="0" y="0"/>
            <a:chExt cx="5779245" cy="1447155"/>
          </a:xfrm>
        </p:grpSpPr>
        <p:sp>
          <p:nvSpPr>
            <p:cNvPr name="Freeform 10" id="10"/>
            <p:cNvSpPr/>
            <p:nvPr/>
          </p:nvSpPr>
          <p:spPr>
            <a:xfrm flipH="false" flipV="false" rot="0">
              <a:off x="0" y="0"/>
              <a:ext cx="5779245" cy="1447155"/>
            </a:xfrm>
            <a:custGeom>
              <a:avLst/>
              <a:gdLst/>
              <a:ahLst/>
              <a:cxnLst/>
              <a:rect r="r" b="b" t="t" l="l"/>
              <a:pathLst>
                <a:path h="1447155" w="5779245">
                  <a:moveTo>
                    <a:pt x="0" y="0"/>
                  </a:moveTo>
                  <a:lnTo>
                    <a:pt x="5779245" y="0"/>
                  </a:lnTo>
                  <a:lnTo>
                    <a:pt x="5779245" y="1447155"/>
                  </a:lnTo>
                  <a:lnTo>
                    <a:pt x="0" y="1447155"/>
                  </a:lnTo>
                  <a:close/>
                </a:path>
              </a:pathLst>
            </a:custGeom>
            <a:solidFill>
              <a:srgbClr val="000000">
                <a:alpha val="0"/>
              </a:srgbClr>
            </a:solidFill>
          </p:spPr>
        </p:sp>
        <p:sp>
          <p:nvSpPr>
            <p:cNvPr name="TextBox 11" id="11"/>
            <p:cNvSpPr txBox="true"/>
            <p:nvPr/>
          </p:nvSpPr>
          <p:spPr>
            <a:xfrm>
              <a:off x="0" y="-114300"/>
              <a:ext cx="5779245" cy="1561455"/>
            </a:xfrm>
            <a:prstGeom prst="rect">
              <a:avLst/>
            </a:prstGeom>
          </p:spPr>
          <p:txBody>
            <a:bodyPr anchor="t" rtlCol="false" tIns="0" lIns="0" bIns="0" rIns="0"/>
            <a:lstStyle/>
            <a:p>
              <a:pPr algn="ctr">
                <a:lnSpc>
                  <a:spcPts val="6480"/>
                </a:lnSpc>
              </a:pPr>
            </a:p>
          </p:txBody>
        </p:sp>
      </p:grpSp>
      <p:grpSp>
        <p:nvGrpSpPr>
          <p:cNvPr name="Group 12" id="12"/>
          <p:cNvGrpSpPr/>
          <p:nvPr/>
        </p:nvGrpSpPr>
        <p:grpSpPr>
          <a:xfrm rot="0">
            <a:off x="12155560" y="5816993"/>
            <a:ext cx="4523214" cy="494724"/>
            <a:chOff x="0" y="0"/>
            <a:chExt cx="6030952" cy="659632"/>
          </a:xfrm>
        </p:grpSpPr>
        <p:sp>
          <p:nvSpPr>
            <p:cNvPr name="Freeform 13" id="13"/>
            <p:cNvSpPr/>
            <p:nvPr/>
          </p:nvSpPr>
          <p:spPr>
            <a:xfrm flipH="false" flipV="false" rot="0">
              <a:off x="0" y="0"/>
              <a:ext cx="6030952" cy="659632"/>
            </a:xfrm>
            <a:custGeom>
              <a:avLst/>
              <a:gdLst/>
              <a:ahLst/>
              <a:cxnLst/>
              <a:rect r="r" b="b" t="t" l="l"/>
              <a:pathLst>
                <a:path h="659632" w="6030952">
                  <a:moveTo>
                    <a:pt x="0" y="0"/>
                  </a:moveTo>
                  <a:lnTo>
                    <a:pt x="6030952" y="0"/>
                  </a:lnTo>
                  <a:lnTo>
                    <a:pt x="6030952" y="659632"/>
                  </a:lnTo>
                  <a:lnTo>
                    <a:pt x="0" y="659632"/>
                  </a:lnTo>
                  <a:close/>
                </a:path>
              </a:pathLst>
            </a:custGeom>
            <a:solidFill>
              <a:srgbClr val="000000">
                <a:alpha val="0"/>
              </a:srgbClr>
            </a:solidFill>
          </p:spPr>
        </p:sp>
        <p:sp>
          <p:nvSpPr>
            <p:cNvPr name="TextBox 14" id="14"/>
            <p:cNvSpPr txBox="true"/>
            <p:nvPr/>
          </p:nvSpPr>
          <p:spPr>
            <a:xfrm>
              <a:off x="0" y="-190500"/>
              <a:ext cx="6030952" cy="850132"/>
            </a:xfrm>
            <a:prstGeom prst="rect">
              <a:avLst/>
            </a:prstGeom>
          </p:spPr>
          <p:txBody>
            <a:bodyPr anchor="t" rtlCol="false" tIns="0" lIns="0" bIns="0" rIns="0"/>
            <a:lstStyle/>
            <a:p>
              <a:pPr algn="l">
                <a:lnSpc>
                  <a:spcPts val="4499"/>
                </a:lnSpc>
              </a:pPr>
              <a:r>
                <a:rPr lang="en-US" b="true" sz="2499">
                  <a:solidFill>
                    <a:srgbClr val="181A3C"/>
                  </a:solidFill>
                  <a:latin typeface="Calibri (MS) Bold"/>
                  <a:ea typeface="Calibri (MS) Bold"/>
                  <a:cs typeface="Calibri (MS) Bold"/>
                  <a:sym typeface="Calibri (MS) Bold"/>
                </a:rPr>
                <a:t>Ambiguity and Vague Instructions</a:t>
              </a:r>
            </a:p>
          </p:txBody>
        </p:sp>
      </p:grpSp>
      <p:grpSp>
        <p:nvGrpSpPr>
          <p:cNvPr name="Group 15" id="15"/>
          <p:cNvGrpSpPr/>
          <p:nvPr/>
        </p:nvGrpSpPr>
        <p:grpSpPr>
          <a:xfrm rot="0">
            <a:off x="12155560" y="6609385"/>
            <a:ext cx="4997757" cy="2777704"/>
            <a:chOff x="0" y="0"/>
            <a:chExt cx="6663676" cy="3703605"/>
          </a:xfrm>
        </p:grpSpPr>
        <p:sp>
          <p:nvSpPr>
            <p:cNvPr name="Freeform 16" id="16"/>
            <p:cNvSpPr/>
            <p:nvPr/>
          </p:nvSpPr>
          <p:spPr>
            <a:xfrm flipH="false" flipV="false" rot="0">
              <a:off x="0" y="0"/>
              <a:ext cx="6663676" cy="3703605"/>
            </a:xfrm>
            <a:custGeom>
              <a:avLst/>
              <a:gdLst/>
              <a:ahLst/>
              <a:cxnLst/>
              <a:rect r="r" b="b" t="t" l="l"/>
              <a:pathLst>
                <a:path h="3703605" w="6663676">
                  <a:moveTo>
                    <a:pt x="0" y="0"/>
                  </a:moveTo>
                  <a:lnTo>
                    <a:pt x="6663676" y="0"/>
                  </a:lnTo>
                  <a:lnTo>
                    <a:pt x="6663676" y="3703605"/>
                  </a:lnTo>
                  <a:lnTo>
                    <a:pt x="0" y="3703605"/>
                  </a:lnTo>
                  <a:close/>
                </a:path>
              </a:pathLst>
            </a:custGeom>
            <a:solidFill>
              <a:srgbClr val="000000">
                <a:alpha val="0"/>
              </a:srgbClr>
            </a:solidFill>
          </p:spPr>
        </p:sp>
        <p:sp>
          <p:nvSpPr>
            <p:cNvPr name="TextBox 17" id="17"/>
            <p:cNvSpPr txBox="true"/>
            <p:nvPr/>
          </p:nvSpPr>
          <p:spPr>
            <a:xfrm>
              <a:off x="0" y="-123825"/>
              <a:ext cx="6663676" cy="3827430"/>
            </a:xfrm>
            <a:prstGeom prst="rect">
              <a:avLst/>
            </a:prstGeom>
          </p:spPr>
          <p:txBody>
            <a:bodyPr anchor="t" rtlCol="false" tIns="0" lIns="0" bIns="0" rIns="0"/>
            <a:lstStyle/>
            <a:p>
              <a:pPr algn="just" marL="334644" indent="-167322" lvl="1">
                <a:lnSpc>
                  <a:spcPts val="2789"/>
                </a:lnSpc>
                <a:buFont typeface="Arial"/>
                <a:buChar char="•"/>
              </a:pPr>
              <a:r>
                <a:rPr lang="en-US" sz="1549">
                  <a:solidFill>
                    <a:srgbClr val="000000"/>
                  </a:solidFill>
                  <a:latin typeface="Calibri (MS)"/>
                  <a:ea typeface="Calibri (MS)"/>
                  <a:cs typeface="Calibri (MS)"/>
                  <a:sym typeface="Calibri (MS)"/>
                </a:rPr>
                <a:t>Avoid instructions that are unclear, abstract, or open-ended.</a:t>
              </a:r>
            </a:p>
            <a:p>
              <a:pPr algn="just" marL="334644" indent="-167322" lvl="1">
                <a:lnSpc>
                  <a:spcPts val="2789"/>
                </a:lnSpc>
                <a:buFont typeface="Arial"/>
                <a:buChar char="•"/>
              </a:pPr>
              <a:r>
                <a:rPr lang="en-US" sz="1549">
                  <a:solidFill>
                    <a:srgbClr val="000000"/>
                  </a:solidFill>
                  <a:latin typeface="Calibri (MS)"/>
                  <a:ea typeface="Calibri (MS)"/>
                  <a:cs typeface="Calibri (MS)"/>
                  <a:sym typeface="Calibri (MS)"/>
                </a:rPr>
                <a:t>Indirect statements or questions can lead to confusion or misinterpretation.</a:t>
              </a:r>
            </a:p>
            <a:p>
              <a:pPr algn="just" marL="334644" indent="-167322" lvl="1">
                <a:lnSpc>
                  <a:spcPts val="2789"/>
                </a:lnSpc>
                <a:buFont typeface="Arial"/>
                <a:buChar char="•"/>
              </a:pPr>
              <a:r>
                <a:rPr lang="en-US" sz="1549">
                  <a:solidFill>
                    <a:srgbClr val="000000"/>
                  </a:solidFill>
                  <a:latin typeface="Calibri (MS)"/>
                  <a:ea typeface="Calibri (MS)"/>
                  <a:cs typeface="Calibri (MS)"/>
                  <a:sym typeface="Calibri (MS)"/>
                </a:rPr>
                <a:t>Always aim for concrete language and clearly defined expectations.</a:t>
              </a:r>
            </a:p>
            <a:p>
              <a:pPr algn="just">
                <a:lnSpc>
                  <a:spcPts val="2789"/>
                </a:lnSpc>
              </a:pPr>
            </a:p>
            <a:p>
              <a:pPr algn="just">
                <a:lnSpc>
                  <a:spcPts val="2789"/>
                </a:lnSpc>
              </a:pPr>
            </a:p>
          </p:txBody>
        </p:sp>
      </p:grpSp>
      <p:grpSp>
        <p:nvGrpSpPr>
          <p:cNvPr name="Group 18" id="18"/>
          <p:cNvGrpSpPr/>
          <p:nvPr/>
        </p:nvGrpSpPr>
        <p:grpSpPr>
          <a:xfrm rot="0">
            <a:off x="795838" y="5335524"/>
            <a:ext cx="5423616" cy="494724"/>
            <a:chOff x="0" y="0"/>
            <a:chExt cx="7231487" cy="659632"/>
          </a:xfrm>
        </p:grpSpPr>
        <p:sp>
          <p:nvSpPr>
            <p:cNvPr name="Freeform 19" id="19"/>
            <p:cNvSpPr/>
            <p:nvPr/>
          </p:nvSpPr>
          <p:spPr>
            <a:xfrm flipH="false" flipV="false" rot="0">
              <a:off x="0" y="0"/>
              <a:ext cx="7231487" cy="659632"/>
            </a:xfrm>
            <a:custGeom>
              <a:avLst/>
              <a:gdLst/>
              <a:ahLst/>
              <a:cxnLst/>
              <a:rect r="r" b="b" t="t" l="l"/>
              <a:pathLst>
                <a:path h="659632" w="7231487">
                  <a:moveTo>
                    <a:pt x="0" y="0"/>
                  </a:moveTo>
                  <a:lnTo>
                    <a:pt x="7231487" y="0"/>
                  </a:lnTo>
                  <a:lnTo>
                    <a:pt x="7231487" y="659632"/>
                  </a:lnTo>
                  <a:lnTo>
                    <a:pt x="0" y="659632"/>
                  </a:lnTo>
                  <a:close/>
                </a:path>
              </a:pathLst>
            </a:custGeom>
            <a:solidFill>
              <a:srgbClr val="000000">
                <a:alpha val="0"/>
              </a:srgbClr>
            </a:solidFill>
          </p:spPr>
        </p:sp>
        <p:sp>
          <p:nvSpPr>
            <p:cNvPr name="TextBox 20" id="20"/>
            <p:cNvSpPr txBox="true"/>
            <p:nvPr/>
          </p:nvSpPr>
          <p:spPr>
            <a:xfrm>
              <a:off x="0" y="-190500"/>
              <a:ext cx="7231487" cy="850132"/>
            </a:xfrm>
            <a:prstGeom prst="rect">
              <a:avLst/>
            </a:prstGeom>
          </p:spPr>
          <p:txBody>
            <a:bodyPr anchor="t" rtlCol="false" tIns="0" lIns="0" bIns="0" rIns="0"/>
            <a:lstStyle/>
            <a:p>
              <a:pPr algn="l">
                <a:lnSpc>
                  <a:spcPts val="4499"/>
                </a:lnSpc>
              </a:pPr>
              <a:r>
                <a:rPr lang="en-US" b="true" sz="2499">
                  <a:solidFill>
                    <a:srgbClr val="181A3C"/>
                  </a:solidFill>
                  <a:latin typeface="Calibri (MS) Bold"/>
                  <a:ea typeface="Calibri (MS) Bold"/>
                  <a:cs typeface="Calibri (MS) Bold"/>
                  <a:sym typeface="Calibri (MS) Bold"/>
                </a:rPr>
                <a:t> Ignoring Non-Verbal Communication</a:t>
              </a:r>
            </a:p>
          </p:txBody>
        </p:sp>
      </p:grpSp>
      <p:grpSp>
        <p:nvGrpSpPr>
          <p:cNvPr name="Group 21" id="21"/>
          <p:cNvGrpSpPr/>
          <p:nvPr/>
        </p:nvGrpSpPr>
        <p:grpSpPr>
          <a:xfrm rot="0">
            <a:off x="795838" y="6007993"/>
            <a:ext cx="5891842" cy="3130129"/>
            <a:chOff x="0" y="0"/>
            <a:chExt cx="7855790" cy="4173505"/>
          </a:xfrm>
        </p:grpSpPr>
        <p:sp>
          <p:nvSpPr>
            <p:cNvPr name="Freeform 22" id="22"/>
            <p:cNvSpPr/>
            <p:nvPr/>
          </p:nvSpPr>
          <p:spPr>
            <a:xfrm flipH="false" flipV="false" rot="0">
              <a:off x="0" y="0"/>
              <a:ext cx="7855790" cy="4173505"/>
            </a:xfrm>
            <a:custGeom>
              <a:avLst/>
              <a:gdLst/>
              <a:ahLst/>
              <a:cxnLst/>
              <a:rect r="r" b="b" t="t" l="l"/>
              <a:pathLst>
                <a:path h="4173505" w="7855790">
                  <a:moveTo>
                    <a:pt x="0" y="0"/>
                  </a:moveTo>
                  <a:lnTo>
                    <a:pt x="7855790" y="0"/>
                  </a:lnTo>
                  <a:lnTo>
                    <a:pt x="7855790" y="4173505"/>
                  </a:lnTo>
                  <a:lnTo>
                    <a:pt x="0" y="4173505"/>
                  </a:lnTo>
                  <a:close/>
                </a:path>
              </a:pathLst>
            </a:custGeom>
            <a:solidFill>
              <a:srgbClr val="000000">
                <a:alpha val="0"/>
              </a:srgbClr>
            </a:solidFill>
          </p:spPr>
        </p:sp>
        <p:sp>
          <p:nvSpPr>
            <p:cNvPr name="TextBox 23" id="23"/>
            <p:cNvSpPr txBox="true"/>
            <p:nvPr/>
          </p:nvSpPr>
          <p:spPr>
            <a:xfrm>
              <a:off x="0" y="-123825"/>
              <a:ext cx="7855790" cy="4297330"/>
            </a:xfrm>
            <a:prstGeom prst="rect">
              <a:avLst/>
            </a:prstGeom>
          </p:spPr>
          <p:txBody>
            <a:bodyPr anchor="t" rtlCol="false" tIns="0" lIns="0" bIns="0" rIns="0"/>
            <a:lstStyle/>
            <a:p>
              <a:pPr algn="just" marL="334644" indent="-167322" lvl="1">
                <a:lnSpc>
                  <a:spcPts val="2789"/>
                </a:lnSpc>
                <a:buFont typeface="Arial"/>
                <a:buChar char="•"/>
              </a:pPr>
              <a:r>
                <a:rPr lang="en-US" sz="1549">
                  <a:solidFill>
                    <a:srgbClr val="000000"/>
                  </a:solidFill>
                  <a:latin typeface="Calibri (MS)"/>
                  <a:ea typeface="Calibri (MS)"/>
                  <a:cs typeface="Calibri (MS)"/>
                  <a:sym typeface="Calibri (MS)"/>
                </a:rPr>
                <a:t>Failing to recognize or respect an individual’s non-verbal cues such as body language, facial expressions, or gestures.</a:t>
              </a:r>
            </a:p>
            <a:p>
              <a:pPr algn="just" marL="334644" indent="-167322" lvl="1">
                <a:lnSpc>
                  <a:spcPts val="2789"/>
                </a:lnSpc>
                <a:buFont typeface="Arial"/>
                <a:buChar char="•"/>
              </a:pPr>
              <a:r>
                <a:rPr lang="en-US" sz="1549">
                  <a:solidFill>
                    <a:srgbClr val="000000"/>
                  </a:solidFill>
                  <a:latin typeface="Calibri (MS)"/>
                  <a:ea typeface="Calibri (MS)"/>
                  <a:cs typeface="Calibri (MS)"/>
                  <a:sym typeface="Calibri (MS)"/>
                </a:rPr>
                <a:t>Avoid insisting on eye contact or physical interactions if it causes discomfort.</a:t>
              </a:r>
            </a:p>
            <a:p>
              <a:pPr algn="just" marL="334644" indent="-167322" lvl="1">
                <a:lnSpc>
                  <a:spcPts val="2789"/>
                </a:lnSpc>
                <a:buFont typeface="Arial"/>
                <a:buChar char="•"/>
              </a:pPr>
              <a:r>
                <a:rPr lang="en-US" sz="1549">
                  <a:solidFill>
                    <a:srgbClr val="000000"/>
                  </a:solidFill>
                  <a:latin typeface="Calibri (MS)"/>
                  <a:ea typeface="Calibri (MS)"/>
                  <a:cs typeface="Calibri (MS)"/>
                  <a:sym typeface="Calibri (MS)"/>
                </a:rPr>
                <a:t>Recognize and accommodate individual differences in communication preferences.</a:t>
              </a:r>
            </a:p>
            <a:p>
              <a:pPr algn="just">
                <a:lnSpc>
                  <a:spcPts val="2789"/>
                </a:lnSpc>
              </a:pPr>
            </a:p>
            <a:p>
              <a:pPr algn="just">
                <a:lnSpc>
                  <a:spcPts val="2789"/>
                </a:lnSpc>
              </a:pPr>
            </a:p>
            <a:p>
              <a:pPr algn="just">
                <a:lnSpc>
                  <a:spcPts val="2789"/>
                </a:lnSpc>
              </a:pPr>
            </a:p>
          </p:txBody>
        </p:sp>
      </p:grpSp>
      <p:grpSp>
        <p:nvGrpSpPr>
          <p:cNvPr name="Group 24" id="24"/>
          <p:cNvGrpSpPr/>
          <p:nvPr/>
        </p:nvGrpSpPr>
        <p:grpSpPr>
          <a:xfrm rot="0">
            <a:off x="738208" y="2225216"/>
            <a:ext cx="4523214" cy="494724"/>
            <a:chOff x="0" y="0"/>
            <a:chExt cx="6030952" cy="659632"/>
          </a:xfrm>
        </p:grpSpPr>
        <p:sp>
          <p:nvSpPr>
            <p:cNvPr name="Freeform 25" id="25"/>
            <p:cNvSpPr/>
            <p:nvPr/>
          </p:nvSpPr>
          <p:spPr>
            <a:xfrm flipH="false" flipV="false" rot="0">
              <a:off x="0" y="0"/>
              <a:ext cx="6030952" cy="659632"/>
            </a:xfrm>
            <a:custGeom>
              <a:avLst/>
              <a:gdLst/>
              <a:ahLst/>
              <a:cxnLst/>
              <a:rect r="r" b="b" t="t" l="l"/>
              <a:pathLst>
                <a:path h="659632" w="6030952">
                  <a:moveTo>
                    <a:pt x="0" y="0"/>
                  </a:moveTo>
                  <a:lnTo>
                    <a:pt x="6030952" y="0"/>
                  </a:lnTo>
                  <a:lnTo>
                    <a:pt x="6030952" y="659632"/>
                  </a:lnTo>
                  <a:lnTo>
                    <a:pt x="0" y="659632"/>
                  </a:lnTo>
                  <a:close/>
                </a:path>
              </a:pathLst>
            </a:custGeom>
            <a:solidFill>
              <a:srgbClr val="000000">
                <a:alpha val="0"/>
              </a:srgbClr>
            </a:solidFill>
          </p:spPr>
        </p:sp>
        <p:sp>
          <p:nvSpPr>
            <p:cNvPr name="TextBox 26" id="26"/>
            <p:cNvSpPr txBox="true"/>
            <p:nvPr/>
          </p:nvSpPr>
          <p:spPr>
            <a:xfrm>
              <a:off x="0" y="-190500"/>
              <a:ext cx="6030952" cy="850132"/>
            </a:xfrm>
            <a:prstGeom prst="rect">
              <a:avLst/>
            </a:prstGeom>
          </p:spPr>
          <p:txBody>
            <a:bodyPr anchor="t" rtlCol="false" tIns="0" lIns="0" bIns="0" rIns="0"/>
            <a:lstStyle/>
            <a:p>
              <a:pPr algn="l">
                <a:lnSpc>
                  <a:spcPts val="4499"/>
                </a:lnSpc>
              </a:pPr>
              <a:r>
                <a:rPr lang="en-US" b="true" sz="2499">
                  <a:solidFill>
                    <a:srgbClr val="181A3C"/>
                  </a:solidFill>
                  <a:latin typeface="Calibri (MS) Bold"/>
                  <a:ea typeface="Calibri (MS) Bold"/>
                  <a:cs typeface="Calibri (MS) Bold"/>
                  <a:sym typeface="Calibri (MS) Bold"/>
                </a:rPr>
                <a:t>Excesive verbal communication</a:t>
              </a:r>
            </a:p>
          </p:txBody>
        </p:sp>
      </p:grpSp>
      <p:grpSp>
        <p:nvGrpSpPr>
          <p:cNvPr name="Group 27" id="27"/>
          <p:cNvGrpSpPr/>
          <p:nvPr/>
        </p:nvGrpSpPr>
        <p:grpSpPr>
          <a:xfrm rot="0">
            <a:off x="738208" y="2799419"/>
            <a:ext cx="4997757" cy="2425279"/>
            <a:chOff x="0" y="0"/>
            <a:chExt cx="6663676" cy="3233705"/>
          </a:xfrm>
        </p:grpSpPr>
        <p:sp>
          <p:nvSpPr>
            <p:cNvPr name="Freeform 28" id="28"/>
            <p:cNvSpPr/>
            <p:nvPr/>
          </p:nvSpPr>
          <p:spPr>
            <a:xfrm flipH="false" flipV="false" rot="0">
              <a:off x="0" y="0"/>
              <a:ext cx="6663676" cy="3233706"/>
            </a:xfrm>
            <a:custGeom>
              <a:avLst/>
              <a:gdLst/>
              <a:ahLst/>
              <a:cxnLst/>
              <a:rect r="r" b="b" t="t" l="l"/>
              <a:pathLst>
                <a:path h="3233706" w="6663676">
                  <a:moveTo>
                    <a:pt x="0" y="0"/>
                  </a:moveTo>
                  <a:lnTo>
                    <a:pt x="6663676" y="0"/>
                  </a:lnTo>
                  <a:lnTo>
                    <a:pt x="6663676" y="3233706"/>
                  </a:lnTo>
                  <a:lnTo>
                    <a:pt x="0" y="3233706"/>
                  </a:lnTo>
                  <a:close/>
                </a:path>
              </a:pathLst>
            </a:custGeom>
            <a:solidFill>
              <a:srgbClr val="000000">
                <a:alpha val="0"/>
              </a:srgbClr>
            </a:solidFill>
          </p:spPr>
        </p:sp>
        <p:sp>
          <p:nvSpPr>
            <p:cNvPr name="TextBox 29" id="29"/>
            <p:cNvSpPr txBox="true"/>
            <p:nvPr/>
          </p:nvSpPr>
          <p:spPr>
            <a:xfrm>
              <a:off x="0" y="-123825"/>
              <a:ext cx="6663676" cy="3357530"/>
            </a:xfrm>
            <a:prstGeom prst="rect">
              <a:avLst/>
            </a:prstGeom>
          </p:spPr>
          <p:txBody>
            <a:bodyPr anchor="t" rtlCol="false" tIns="0" lIns="0" bIns="0" rIns="0"/>
            <a:lstStyle/>
            <a:p>
              <a:pPr algn="just" marL="334644" indent="-167322" lvl="1">
                <a:lnSpc>
                  <a:spcPts val="2789"/>
                </a:lnSpc>
                <a:buFont typeface="Arial"/>
                <a:buChar char="•"/>
              </a:pPr>
              <a:r>
                <a:rPr lang="en-US" sz="1549">
                  <a:solidFill>
                    <a:srgbClr val="000000"/>
                  </a:solidFill>
                  <a:latin typeface="Calibri (MS)"/>
                  <a:ea typeface="Calibri (MS)"/>
                  <a:cs typeface="Calibri (MS)"/>
                  <a:sym typeface="Calibri (MS)"/>
                </a:rPr>
                <a:t>Using too many words or giving overly detailed explanations can overwhelm.</a:t>
              </a:r>
            </a:p>
            <a:p>
              <a:pPr algn="just" marL="334644" indent="-167322" lvl="1">
                <a:lnSpc>
                  <a:spcPts val="2789"/>
                </a:lnSpc>
                <a:buFont typeface="Arial"/>
                <a:buChar char="•"/>
              </a:pPr>
              <a:r>
                <a:rPr lang="en-US" sz="1549">
                  <a:solidFill>
                    <a:srgbClr val="000000"/>
                  </a:solidFill>
                  <a:latin typeface="Calibri (MS)"/>
                  <a:ea typeface="Calibri (MS)"/>
                  <a:cs typeface="Calibri (MS)"/>
                  <a:sym typeface="Calibri (MS)"/>
                </a:rPr>
                <a:t>Limit verbal overload by focusing on essential information and providing brief, structured explanations.</a:t>
              </a:r>
            </a:p>
            <a:p>
              <a:pPr algn="just" marL="334644" indent="-167322" lvl="1">
                <a:lnSpc>
                  <a:spcPts val="2789"/>
                </a:lnSpc>
                <a:buFont typeface="Arial"/>
                <a:buChar char="•"/>
              </a:pPr>
              <a:r>
                <a:rPr lang="en-US" sz="1549">
                  <a:solidFill>
                    <a:srgbClr val="000000"/>
                  </a:solidFill>
                  <a:latin typeface="Calibri (MS)"/>
                  <a:ea typeface="Calibri (MS)"/>
                  <a:cs typeface="Calibri (MS)"/>
                  <a:sym typeface="Calibri (MS)"/>
                </a:rPr>
                <a:t>Pair verbal instructions with visuals whenever possible.</a:t>
              </a:r>
            </a:p>
            <a:p>
              <a:pPr algn="just">
                <a:lnSpc>
                  <a:spcPts val="2789"/>
                </a:lnSpc>
              </a:pPr>
            </a:p>
            <a:p>
              <a:pPr algn="just">
                <a:lnSpc>
                  <a:spcPts val="2789"/>
                </a:lnSpc>
              </a:pPr>
            </a:p>
          </p:txBody>
        </p:sp>
      </p:grpSp>
      <p:grpSp>
        <p:nvGrpSpPr>
          <p:cNvPr name="Group 30" id="30"/>
          <p:cNvGrpSpPr/>
          <p:nvPr/>
        </p:nvGrpSpPr>
        <p:grpSpPr>
          <a:xfrm rot="0">
            <a:off x="6945530" y="2799419"/>
            <a:ext cx="4396940" cy="4080362"/>
            <a:chOff x="0" y="0"/>
            <a:chExt cx="7615548" cy="7067231"/>
          </a:xfrm>
        </p:grpSpPr>
        <p:sp>
          <p:nvSpPr>
            <p:cNvPr name="Freeform 31" id="31"/>
            <p:cNvSpPr/>
            <p:nvPr/>
          </p:nvSpPr>
          <p:spPr>
            <a:xfrm flipH="false" flipV="false" rot="0">
              <a:off x="12700" y="12700"/>
              <a:ext cx="7590155" cy="7041769"/>
            </a:xfrm>
            <a:custGeom>
              <a:avLst/>
              <a:gdLst/>
              <a:ahLst/>
              <a:cxnLst/>
              <a:rect r="r" b="b" t="t" l="l"/>
              <a:pathLst>
                <a:path h="7041769" w="7590155">
                  <a:moveTo>
                    <a:pt x="0" y="3520948"/>
                  </a:moveTo>
                  <a:cubicBezTo>
                    <a:pt x="0" y="1576324"/>
                    <a:pt x="1699133" y="0"/>
                    <a:pt x="3795014" y="0"/>
                  </a:cubicBezTo>
                  <a:cubicBezTo>
                    <a:pt x="5890895" y="0"/>
                    <a:pt x="7590155" y="1576324"/>
                    <a:pt x="7590155" y="3520948"/>
                  </a:cubicBezTo>
                  <a:cubicBezTo>
                    <a:pt x="7590155" y="5465572"/>
                    <a:pt x="5891022" y="7041769"/>
                    <a:pt x="3795014" y="7041769"/>
                  </a:cubicBezTo>
                  <a:cubicBezTo>
                    <a:pt x="1699006" y="7041769"/>
                    <a:pt x="0" y="5465445"/>
                    <a:pt x="0" y="3520948"/>
                  </a:cubicBezTo>
                  <a:close/>
                </a:path>
              </a:pathLst>
            </a:custGeom>
            <a:solidFill>
              <a:srgbClr val="FBD355"/>
            </a:solidFill>
          </p:spPr>
        </p:sp>
        <p:sp>
          <p:nvSpPr>
            <p:cNvPr name="Freeform 32" id="32"/>
            <p:cNvSpPr/>
            <p:nvPr/>
          </p:nvSpPr>
          <p:spPr>
            <a:xfrm flipH="false" flipV="false" rot="0">
              <a:off x="0" y="0"/>
              <a:ext cx="7615555" cy="7067296"/>
            </a:xfrm>
            <a:custGeom>
              <a:avLst/>
              <a:gdLst/>
              <a:ahLst/>
              <a:cxnLst/>
              <a:rect r="r" b="b" t="t" l="l"/>
              <a:pathLst>
                <a:path h="7067296" w="7615555">
                  <a:moveTo>
                    <a:pt x="0" y="3533648"/>
                  </a:moveTo>
                  <a:cubicBezTo>
                    <a:pt x="0" y="1581150"/>
                    <a:pt x="1705737" y="0"/>
                    <a:pt x="3807714" y="0"/>
                  </a:cubicBezTo>
                  <a:lnTo>
                    <a:pt x="3807714" y="12700"/>
                  </a:lnTo>
                  <a:lnTo>
                    <a:pt x="3807714" y="25400"/>
                  </a:lnTo>
                  <a:lnTo>
                    <a:pt x="3807714" y="12700"/>
                  </a:lnTo>
                  <a:lnTo>
                    <a:pt x="3807714" y="0"/>
                  </a:lnTo>
                  <a:cubicBezTo>
                    <a:pt x="5909818" y="0"/>
                    <a:pt x="7615555" y="1581150"/>
                    <a:pt x="7615555" y="3533648"/>
                  </a:cubicBezTo>
                  <a:lnTo>
                    <a:pt x="7602855" y="3533648"/>
                  </a:lnTo>
                  <a:lnTo>
                    <a:pt x="7615555" y="3533648"/>
                  </a:lnTo>
                  <a:cubicBezTo>
                    <a:pt x="7615555" y="5486146"/>
                    <a:pt x="5909818" y="7067296"/>
                    <a:pt x="3807841" y="7067296"/>
                  </a:cubicBezTo>
                  <a:lnTo>
                    <a:pt x="3807841" y="7054596"/>
                  </a:lnTo>
                  <a:lnTo>
                    <a:pt x="3807841" y="7067296"/>
                  </a:lnTo>
                  <a:cubicBezTo>
                    <a:pt x="1705737" y="7067169"/>
                    <a:pt x="0" y="5486019"/>
                    <a:pt x="0" y="3533648"/>
                  </a:cubicBezTo>
                  <a:lnTo>
                    <a:pt x="12700" y="3533648"/>
                  </a:lnTo>
                  <a:lnTo>
                    <a:pt x="25400" y="3533648"/>
                  </a:lnTo>
                  <a:lnTo>
                    <a:pt x="12700" y="3533648"/>
                  </a:lnTo>
                  <a:lnTo>
                    <a:pt x="0" y="3533648"/>
                  </a:lnTo>
                  <a:moveTo>
                    <a:pt x="25400" y="3533648"/>
                  </a:moveTo>
                  <a:cubicBezTo>
                    <a:pt x="25400" y="3540633"/>
                    <a:pt x="19685" y="3546348"/>
                    <a:pt x="12700" y="3546348"/>
                  </a:cubicBezTo>
                  <a:cubicBezTo>
                    <a:pt x="5715" y="3546348"/>
                    <a:pt x="0" y="3540633"/>
                    <a:pt x="0" y="3533648"/>
                  </a:cubicBezTo>
                  <a:cubicBezTo>
                    <a:pt x="0" y="3526663"/>
                    <a:pt x="5715" y="3520948"/>
                    <a:pt x="12700" y="3520948"/>
                  </a:cubicBezTo>
                  <a:cubicBezTo>
                    <a:pt x="19685" y="3520948"/>
                    <a:pt x="25400" y="3526663"/>
                    <a:pt x="25400" y="3533648"/>
                  </a:cubicBezTo>
                  <a:cubicBezTo>
                    <a:pt x="25400" y="5470271"/>
                    <a:pt x="1717929" y="7041769"/>
                    <a:pt x="3807714" y="7041769"/>
                  </a:cubicBezTo>
                  <a:cubicBezTo>
                    <a:pt x="5897499" y="7041769"/>
                    <a:pt x="7590155" y="5470271"/>
                    <a:pt x="7590155" y="3533648"/>
                  </a:cubicBezTo>
                  <a:cubicBezTo>
                    <a:pt x="7590155" y="1597025"/>
                    <a:pt x="5897626" y="25400"/>
                    <a:pt x="3807714" y="25400"/>
                  </a:cubicBezTo>
                  <a:cubicBezTo>
                    <a:pt x="3800729" y="25400"/>
                    <a:pt x="3795014" y="19685"/>
                    <a:pt x="3795014" y="12700"/>
                  </a:cubicBezTo>
                  <a:cubicBezTo>
                    <a:pt x="3795014" y="5715"/>
                    <a:pt x="3800729" y="0"/>
                    <a:pt x="3807714" y="0"/>
                  </a:cubicBezTo>
                  <a:cubicBezTo>
                    <a:pt x="3814699" y="0"/>
                    <a:pt x="3820414" y="5715"/>
                    <a:pt x="3820414" y="12700"/>
                  </a:cubicBezTo>
                  <a:cubicBezTo>
                    <a:pt x="3820414" y="19685"/>
                    <a:pt x="3814699" y="25400"/>
                    <a:pt x="3807714" y="25400"/>
                  </a:cubicBezTo>
                  <a:cubicBezTo>
                    <a:pt x="1717929" y="25400"/>
                    <a:pt x="25400" y="1597025"/>
                    <a:pt x="25400" y="3533648"/>
                  </a:cubicBezTo>
                  <a:close/>
                </a:path>
              </a:pathLst>
            </a:custGeom>
            <a:solidFill>
              <a:srgbClr val="FBD355"/>
            </a:solidFill>
          </p:spPr>
        </p:sp>
      </p:grpSp>
      <p:sp>
        <p:nvSpPr>
          <p:cNvPr name="Freeform 33" id="33"/>
          <p:cNvSpPr/>
          <p:nvPr/>
        </p:nvSpPr>
        <p:spPr>
          <a:xfrm flipH="false" flipV="false" rot="0">
            <a:off x="311292" y="83632"/>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34" id="34"/>
          <p:cNvSpPr/>
          <p:nvPr/>
        </p:nvSpPr>
        <p:spPr>
          <a:xfrm flipH="false" flipV="false" rot="0">
            <a:off x="7513933" y="3317525"/>
            <a:ext cx="3260134" cy="3044150"/>
          </a:xfrm>
          <a:custGeom>
            <a:avLst/>
            <a:gdLst/>
            <a:ahLst/>
            <a:cxnLst/>
            <a:rect r="r" b="b" t="t" l="l"/>
            <a:pathLst>
              <a:path h="3044150" w="3260134">
                <a:moveTo>
                  <a:pt x="0" y="0"/>
                </a:moveTo>
                <a:lnTo>
                  <a:pt x="3260134" y="0"/>
                </a:lnTo>
                <a:lnTo>
                  <a:pt x="3260134" y="3044150"/>
                </a:lnTo>
                <a:lnTo>
                  <a:pt x="0" y="30441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35" id="35"/>
          <p:cNvSpPr txBox="true"/>
          <p:nvPr/>
        </p:nvSpPr>
        <p:spPr>
          <a:xfrm rot="0">
            <a:off x="5259012" y="309558"/>
            <a:ext cx="7769975" cy="1664210"/>
          </a:xfrm>
          <a:prstGeom prst="rect">
            <a:avLst/>
          </a:prstGeom>
        </p:spPr>
        <p:txBody>
          <a:bodyPr anchor="t" rtlCol="false" tIns="0" lIns="0" bIns="0" rIns="0">
            <a:spAutoFit/>
          </a:bodyPr>
          <a:lstStyle/>
          <a:p>
            <a:pPr algn="ctr">
              <a:lnSpc>
                <a:spcPts val="6102"/>
              </a:lnSpc>
              <a:spcBef>
                <a:spcPct val="0"/>
              </a:spcBef>
            </a:pPr>
            <a:r>
              <a:rPr lang="en-US" b="true" sz="5085">
                <a:solidFill>
                  <a:srgbClr val="000000"/>
                </a:solidFill>
                <a:latin typeface="Calibri (MS) Bold"/>
                <a:ea typeface="Calibri (MS) Bold"/>
                <a:cs typeface="Calibri (MS) Bold"/>
                <a:sym typeface="Calibri (MS) Bold"/>
              </a:rPr>
              <a:t>Communication styles:</a:t>
            </a:r>
          </a:p>
          <a:p>
            <a:pPr algn="ctr">
              <a:lnSpc>
                <a:spcPts val="6102"/>
              </a:lnSpc>
              <a:spcBef>
                <a:spcPct val="0"/>
              </a:spcBef>
            </a:pPr>
            <a:r>
              <a:rPr lang="en-US" b="true" sz="5085">
                <a:solidFill>
                  <a:srgbClr val="000000"/>
                </a:solidFill>
                <a:latin typeface="Calibri (MS) Bold"/>
                <a:ea typeface="Calibri (MS) Bold"/>
                <a:cs typeface="Calibri (MS) Bold"/>
                <a:sym typeface="Calibri (MS) Bold"/>
              </a:rPr>
              <a:t>What doesn’t work </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590243" y="8958061"/>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3573120" y="0"/>
            <a:ext cx="4649588" cy="10287000"/>
            <a:chOff x="0" y="0"/>
            <a:chExt cx="6199451" cy="13716000"/>
          </a:xfrm>
        </p:grpSpPr>
        <p:sp>
          <p:nvSpPr>
            <p:cNvPr name="Freeform 4" id="4"/>
            <p:cNvSpPr/>
            <p:nvPr/>
          </p:nvSpPr>
          <p:spPr>
            <a:xfrm flipH="false" flipV="false" rot="0">
              <a:off x="0" y="0"/>
              <a:ext cx="6199401" cy="13716000"/>
            </a:xfrm>
            <a:custGeom>
              <a:avLst/>
              <a:gdLst/>
              <a:ahLst/>
              <a:cxnLst/>
              <a:rect r="r" b="b" t="t" l="l"/>
              <a:pathLst>
                <a:path h="13716000" w="6199401">
                  <a:moveTo>
                    <a:pt x="0" y="0"/>
                  </a:moveTo>
                  <a:lnTo>
                    <a:pt x="6199401" y="0"/>
                  </a:lnTo>
                  <a:lnTo>
                    <a:pt x="6199401" y="13716000"/>
                  </a:lnTo>
                  <a:lnTo>
                    <a:pt x="0" y="13716000"/>
                  </a:lnTo>
                  <a:close/>
                </a:path>
              </a:pathLst>
            </a:custGeom>
            <a:solidFill>
              <a:srgbClr val="49B381"/>
            </a:solidFill>
          </p:spPr>
        </p:sp>
      </p:grpSp>
      <p:grpSp>
        <p:nvGrpSpPr>
          <p:cNvPr name="Group 5" id="5"/>
          <p:cNvGrpSpPr/>
          <p:nvPr/>
        </p:nvGrpSpPr>
        <p:grpSpPr>
          <a:xfrm rot="0">
            <a:off x="770323" y="2624933"/>
            <a:ext cx="6229350" cy="5177185"/>
            <a:chOff x="0" y="0"/>
            <a:chExt cx="8305800" cy="6902914"/>
          </a:xfrm>
        </p:grpSpPr>
        <p:sp>
          <p:nvSpPr>
            <p:cNvPr name="Freeform 6" id="6"/>
            <p:cNvSpPr/>
            <p:nvPr/>
          </p:nvSpPr>
          <p:spPr>
            <a:xfrm flipH="false" flipV="false" rot="0">
              <a:off x="0" y="0"/>
              <a:ext cx="8305800" cy="6902914"/>
            </a:xfrm>
            <a:custGeom>
              <a:avLst/>
              <a:gdLst/>
              <a:ahLst/>
              <a:cxnLst/>
              <a:rect r="r" b="b" t="t" l="l"/>
              <a:pathLst>
                <a:path h="6902914" w="8305800">
                  <a:moveTo>
                    <a:pt x="0" y="0"/>
                  </a:moveTo>
                  <a:lnTo>
                    <a:pt x="8305800" y="0"/>
                  </a:lnTo>
                  <a:lnTo>
                    <a:pt x="8305800" y="6902914"/>
                  </a:lnTo>
                  <a:lnTo>
                    <a:pt x="0" y="6902914"/>
                  </a:lnTo>
                  <a:close/>
                </a:path>
              </a:pathLst>
            </a:custGeom>
            <a:solidFill>
              <a:srgbClr val="000000">
                <a:alpha val="0"/>
              </a:srgbClr>
            </a:solidFill>
          </p:spPr>
        </p:sp>
        <p:sp>
          <p:nvSpPr>
            <p:cNvPr name="TextBox 7" id="7"/>
            <p:cNvSpPr txBox="true"/>
            <p:nvPr/>
          </p:nvSpPr>
          <p:spPr>
            <a:xfrm>
              <a:off x="0" y="-209550"/>
              <a:ext cx="8305800" cy="7112464"/>
            </a:xfrm>
            <a:prstGeom prst="rect">
              <a:avLst/>
            </a:prstGeom>
          </p:spPr>
          <p:txBody>
            <a:bodyPr anchor="t" rtlCol="false" tIns="0" lIns="0" bIns="0" rIns="0"/>
            <a:lstStyle/>
            <a:p>
              <a:pPr algn="just">
                <a:lnSpc>
                  <a:spcPts val="4859"/>
                </a:lnSpc>
              </a:pPr>
            </a:p>
            <a:p>
              <a:pPr algn="just">
                <a:lnSpc>
                  <a:spcPts val="4859"/>
                </a:lnSpc>
              </a:pPr>
            </a:p>
            <a:p>
              <a:pPr algn="just">
                <a:lnSpc>
                  <a:spcPts val="4320"/>
                </a:lnSpc>
              </a:pPr>
            </a:p>
            <a:p>
              <a:pPr algn="just">
                <a:lnSpc>
                  <a:spcPts val="1890"/>
                </a:lnSpc>
              </a:pPr>
            </a:p>
          </p:txBody>
        </p:sp>
      </p:grpSp>
      <p:grpSp>
        <p:nvGrpSpPr>
          <p:cNvPr name="Group 8" id="8"/>
          <p:cNvGrpSpPr/>
          <p:nvPr/>
        </p:nvGrpSpPr>
        <p:grpSpPr>
          <a:xfrm rot="0">
            <a:off x="973931" y="971551"/>
            <a:ext cx="700088" cy="136922"/>
            <a:chOff x="0" y="0"/>
            <a:chExt cx="933450" cy="182563"/>
          </a:xfrm>
        </p:grpSpPr>
        <p:sp>
          <p:nvSpPr>
            <p:cNvPr name="Freeform 9" id="9"/>
            <p:cNvSpPr/>
            <p:nvPr/>
          </p:nvSpPr>
          <p:spPr>
            <a:xfrm flipH="false" flipV="false" rot="0">
              <a:off x="0" y="0"/>
              <a:ext cx="933450" cy="182626"/>
            </a:xfrm>
            <a:custGeom>
              <a:avLst/>
              <a:gdLst/>
              <a:ahLst/>
              <a:cxnLst/>
              <a:rect r="r" b="b" t="t" l="l"/>
              <a:pathLst>
                <a:path h="182626" w="933450">
                  <a:moveTo>
                    <a:pt x="93345" y="182626"/>
                  </a:moveTo>
                  <a:cubicBezTo>
                    <a:pt x="844296" y="182626"/>
                    <a:pt x="844296" y="182626"/>
                    <a:pt x="844296" y="182626"/>
                  </a:cubicBezTo>
                  <a:cubicBezTo>
                    <a:pt x="895223" y="182626"/>
                    <a:pt x="933450" y="140208"/>
                    <a:pt x="933450" y="89281"/>
                  </a:cubicBezTo>
                  <a:cubicBezTo>
                    <a:pt x="933450" y="38354"/>
                    <a:pt x="895223" y="0"/>
                    <a:pt x="844296" y="0"/>
                  </a:cubicBezTo>
                  <a:cubicBezTo>
                    <a:pt x="93345" y="0"/>
                    <a:pt x="93345" y="0"/>
                    <a:pt x="93345" y="0"/>
                  </a:cubicBezTo>
                  <a:cubicBezTo>
                    <a:pt x="42418" y="0"/>
                    <a:pt x="0" y="38227"/>
                    <a:pt x="0" y="89154"/>
                  </a:cubicBezTo>
                  <a:cubicBezTo>
                    <a:pt x="0" y="140081"/>
                    <a:pt x="42418" y="182499"/>
                    <a:pt x="93345" y="182499"/>
                  </a:cubicBezTo>
                </a:path>
              </a:pathLst>
            </a:custGeom>
            <a:solidFill>
              <a:srgbClr val="D91B5C"/>
            </a:solidFill>
          </p:spPr>
        </p:sp>
      </p:grpSp>
      <p:sp>
        <p:nvSpPr>
          <p:cNvPr name="Freeform 10" id="10"/>
          <p:cNvSpPr/>
          <p:nvPr/>
        </p:nvSpPr>
        <p:spPr>
          <a:xfrm flipH="false" flipV="false" rot="0">
            <a:off x="311292" y="207263"/>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1" id="11"/>
          <p:cNvSpPr/>
          <p:nvPr/>
        </p:nvSpPr>
        <p:spPr>
          <a:xfrm flipH="false" flipV="false" rot="0">
            <a:off x="1470619" y="3272739"/>
            <a:ext cx="7256319" cy="4054468"/>
          </a:xfrm>
          <a:custGeom>
            <a:avLst/>
            <a:gdLst/>
            <a:ahLst/>
            <a:cxnLst/>
            <a:rect r="r" b="b" t="t" l="l"/>
            <a:pathLst>
              <a:path h="4054468" w="7256319">
                <a:moveTo>
                  <a:pt x="0" y="0"/>
                </a:moveTo>
                <a:lnTo>
                  <a:pt x="7256319" y="0"/>
                </a:lnTo>
                <a:lnTo>
                  <a:pt x="7256319" y="4054469"/>
                </a:lnTo>
                <a:lnTo>
                  <a:pt x="0" y="4054469"/>
                </a:lnTo>
                <a:lnTo>
                  <a:pt x="0" y="0"/>
                </a:lnTo>
                <a:close/>
              </a:path>
            </a:pathLst>
          </a:custGeom>
          <a:blipFill>
            <a:blip r:embed="rId5"/>
            <a:stretch>
              <a:fillRect l="0" t="0" r="0" b="0"/>
            </a:stretch>
          </a:blipFill>
        </p:spPr>
      </p:sp>
      <p:sp>
        <p:nvSpPr>
          <p:cNvPr name="TextBox 12" id="12"/>
          <p:cNvSpPr txBox="true"/>
          <p:nvPr/>
        </p:nvSpPr>
        <p:spPr>
          <a:xfrm rot="0">
            <a:off x="8936129" y="7154653"/>
            <a:ext cx="1567160" cy="887095"/>
          </a:xfrm>
          <a:prstGeom prst="rect">
            <a:avLst/>
          </a:prstGeom>
        </p:spPr>
        <p:txBody>
          <a:bodyPr anchor="t" rtlCol="false" tIns="0" lIns="0" bIns="0" rIns="0">
            <a:spAutoFit/>
          </a:bodyPr>
          <a:lstStyle/>
          <a:p>
            <a:pPr algn="ctr">
              <a:lnSpc>
                <a:spcPts val="7279"/>
              </a:lnSpc>
            </a:pPr>
            <a:r>
              <a:rPr lang="en-US" b="true" sz="5199" u="sng">
                <a:solidFill>
                  <a:srgbClr val="000000"/>
                </a:solidFill>
                <a:latin typeface="Open Sans Bold"/>
                <a:ea typeface="Open Sans Bold"/>
                <a:cs typeface="Open Sans Bold"/>
                <a:sym typeface="Open Sans Bold"/>
                <a:hlinkClick r:id="rId6" tooltip="https://youtu.be/79HMPQj55yc"/>
              </a:rPr>
              <a:t>LINK</a:t>
            </a:r>
          </a:p>
        </p:txBody>
      </p:sp>
      <p:sp>
        <p:nvSpPr>
          <p:cNvPr name="TextBox 13" id="13"/>
          <p:cNvSpPr txBox="true"/>
          <p:nvPr/>
        </p:nvSpPr>
        <p:spPr>
          <a:xfrm rot="0">
            <a:off x="13993090" y="1548262"/>
            <a:ext cx="3809650" cy="6493486"/>
          </a:xfrm>
          <a:prstGeom prst="rect">
            <a:avLst/>
          </a:prstGeom>
        </p:spPr>
        <p:txBody>
          <a:bodyPr anchor="t" rtlCol="false" tIns="0" lIns="0" bIns="0" rIns="0">
            <a:spAutoFit/>
          </a:bodyPr>
          <a:lstStyle/>
          <a:p>
            <a:pPr algn="r">
              <a:lnSpc>
                <a:spcPts val="4341"/>
              </a:lnSpc>
            </a:pPr>
            <a:r>
              <a:rPr lang="en-US" sz="3100">
                <a:solidFill>
                  <a:srgbClr val="F8FBFD"/>
                </a:solidFill>
                <a:latin typeface="Open Sans"/>
                <a:ea typeface="Open Sans"/>
                <a:cs typeface="Open Sans"/>
                <a:sym typeface="Open Sans"/>
              </a:rPr>
              <a:t>Kalen Sieja is a student at the University of Colorado Boulder. In his capacity as an engaged political activist, he hopes to utilize his strengths as an autistic person to advance justice, equity, and inclusion</a:t>
            </a:r>
            <a:r>
              <a:rPr lang="en-US" sz="3100">
                <a:solidFill>
                  <a:srgbClr val="000000"/>
                </a:solidFill>
                <a:latin typeface="Open Sans"/>
                <a:ea typeface="Open Sans"/>
                <a:cs typeface="Open Sans"/>
                <a:sym typeface="Open Sans"/>
              </a:rPr>
              <a:t>.</a:t>
            </a:r>
          </a:p>
        </p:txBody>
      </p:sp>
      <p:sp>
        <p:nvSpPr>
          <p:cNvPr name="Freeform 14" id="14"/>
          <p:cNvSpPr/>
          <p:nvPr/>
        </p:nvSpPr>
        <p:spPr>
          <a:xfrm flipH="false" flipV="false" rot="6879210">
            <a:off x="8585847" y="5164160"/>
            <a:ext cx="1426262" cy="1535116"/>
          </a:xfrm>
          <a:custGeom>
            <a:avLst/>
            <a:gdLst/>
            <a:ahLst/>
            <a:cxnLst/>
            <a:rect r="r" b="b" t="t" l="l"/>
            <a:pathLst>
              <a:path h="1535116" w="1426262">
                <a:moveTo>
                  <a:pt x="0" y="0"/>
                </a:moveTo>
                <a:lnTo>
                  <a:pt x="1426262" y="0"/>
                </a:lnTo>
                <a:lnTo>
                  <a:pt x="1426262" y="1535116"/>
                </a:lnTo>
                <a:lnTo>
                  <a:pt x="0" y="153511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5" id="15"/>
          <p:cNvSpPr/>
          <p:nvPr/>
        </p:nvSpPr>
        <p:spPr>
          <a:xfrm flipH="false" flipV="false" rot="0">
            <a:off x="10651247" y="7802118"/>
            <a:ext cx="1727450" cy="1931092"/>
          </a:xfrm>
          <a:custGeom>
            <a:avLst/>
            <a:gdLst/>
            <a:ahLst/>
            <a:cxnLst/>
            <a:rect r="r" b="b" t="t" l="l"/>
            <a:pathLst>
              <a:path h="1931092" w="1727450">
                <a:moveTo>
                  <a:pt x="0" y="0"/>
                </a:moveTo>
                <a:lnTo>
                  <a:pt x="1727450" y="0"/>
                </a:lnTo>
                <a:lnTo>
                  <a:pt x="1727450" y="1931092"/>
                </a:lnTo>
                <a:lnTo>
                  <a:pt x="0" y="1931092"/>
                </a:lnTo>
                <a:lnTo>
                  <a:pt x="0" y="0"/>
                </a:lnTo>
                <a:close/>
              </a:path>
            </a:pathLst>
          </a:custGeom>
          <a:blipFill>
            <a:blip r:embed="rId9">
              <a:extLst>
                <a:ext uri="{96DAC541-7B7A-43D3-8B79-37D633B846F1}">
                  <asvg:svgBlip xmlns:asvg="http://schemas.microsoft.com/office/drawing/2016/SVG/main" r:embed="rId10"/>
                </a:ext>
              </a:extLst>
            </a:blip>
            <a:stretch>
              <a:fillRect l="0" t="-21" r="0" b="-21"/>
            </a:stretch>
          </a:blipFill>
        </p:spPr>
      </p:sp>
      <p:sp>
        <p:nvSpPr>
          <p:cNvPr name="TextBox 16" id="16"/>
          <p:cNvSpPr txBox="true"/>
          <p:nvPr/>
        </p:nvSpPr>
        <p:spPr>
          <a:xfrm rot="0">
            <a:off x="590243" y="2355693"/>
            <a:ext cx="11646076" cy="481329"/>
          </a:xfrm>
          <a:prstGeom prst="rect">
            <a:avLst/>
          </a:prstGeom>
        </p:spPr>
        <p:txBody>
          <a:bodyPr anchor="t" rtlCol="false" tIns="0" lIns="0" bIns="0" rIns="0">
            <a:spAutoFit/>
          </a:bodyPr>
          <a:lstStyle/>
          <a:p>
            <a:pPr algn="just">
              <a:lnSpc>
                <a:spcPts val="3920"/>
              </a:lnSpc>
            </a:pPr>
            <a:r>
              <a:rPr lang="en-US" sz="2800" b="true">
                <a:solidFill>
                  <a:srgbClr val="000000"/>
                </a:solidFill>
                <a:latin typeface="Open Sans Bold"/>
                <a:ea typeface="Open Sans Bold"/>
                <a:cs typeface="Open Sans Bold"/>
                <a:sym typeface="Open Sans Bold"/>
              </a:rPr>
              <a:t>What autistic people can teach you about communication</a:t>
            </a:r>
          </a:p>
        </p:txBody>
      </p:sp>
      <p:grpSp>
        <p:nvGrpSpPr>
          <p:cNvPr name="Group 17" id="17"/>
          <p:cNvGrpSpPr/>
          <p:nvPr/>
        </p:nvGrpSpPr>
        <p:grpSpPr>
          <a:xfrm rot="0">
            <a:off x="2338571" y="268100"/>
            <a:ext cx="12068122" cy="1210196"/>
            <a:chOff x="0" y="0"/>
            <a:chExt cx="16090829" cy="1613595"/>
          </a:xfrm>
        </p:grpSpPr>
        <p:sp>
          <p:nvSpPr>
            <p:cNvPr name="Freeform 18" id="18"/>
            <p:cNvSpPr/>
            <p:nvPr/>
          </p:nvSpPr>
          <p:spPr>
            <a:xfrm flipH="false" flipV="false" rot="0">
              <a:off x="0" y="0"/>
              <a:ext cx="16090829" cy="1613595"/>
            </a:xfrm>
            <a:custGeom>
              <a:avLst/>
              <a:gdLst/>
              <a:ahLst/>
              <a:cxnLst/>
              <a:rect r="r" b="b" t="t" l="l"/>
              <a:pathLst>
                <a:path h="1613595" w="16090829">
                  <a:moveTo>
                    <a:pt x="0" y="0"/>
                  </a:moveTo>
                  <a:lnTo>
                    <a:pt x="16090829" y="0"/>
                  </a:lnTo>
                  <a:lnTo>
                    <a:pt x="16090829" y="1613595"/>
                  </a:lnTo>
                  <a:lnTo>
                    <a:pt x="0" y="1613595"/>
                  </a:lnTo>
                  <a:close/>
                </a:path>
              </a:pathLst>
            </a:custGeom>
            <a:solidFill>
              <a:srgbClr val="000000">
                <a:alpha val="0"/>
              </a:srgbClr>
            </a:solidFill>
          </p:spPr>
        </p:sp>
        <p:sp>
          <p:nvSpPr>
            <p:cNvPr name="TextBox 19" id="19"/>
            <p:cNvSpPr txBox="true"/>
            <p:nvPr/>
          </p:nvSpPr>
          <p:spPr>
            <a:xfrm>
              <a:off x="0" y="-123825"/>
              <a:ext cx="16090829" cy="1737420"/>
            </a:xfrm>
            <a:prstGeom prst="rect">
              <a:avLst/>
            </a:prstGeom>
          </p:spPr>
          <p:txBody>
            <a:bodyPr anchor="t" rtlCol="false" tIns="0" lIns="0" bIns="0" rIns="0"/>
            <a:lstStyle/>
            <a:p>
              <a:pPr algn="l">
                <a:lnSpc>
                  <a:spcPts val="7200"/>
                </a:lnSpc>
              </a:pPr>
              <a:r>
                <a:rPr lang="en-US" b="true" sz="6000">
                  <a:solidFill>
                    <a:srgbClr val="282121"/>
                  </a:solidFill>
                  <a:latin typeface="Calibri (MS) Bold"/>
                  <a:ea typeface="Calibri (MS) Bold"/>
                  <a:cs typeface="Calibri (MS) Bold"/>
                  <a:sym typeface="Calibri (MS) Bold"/>
                </a:rPr>
                <a:t>Communication styles:</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DAGn_u7mfFA</dc:identifier>
  <dcterms:modified xsi:type="dcterms:W3CDTF">2011-08-01T06:04:30Z</dcterms:modified>
  <cp:revision>1</cp:revision>
  <dc:title>SPARK_CBP_Inclusive Communication &amp; Engagement  (with focus on ASD and ADHD)</dc:title>
</cp:coreProperties>
</file>