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Calibri (MS)" charset="1" panose="020F0502020204030204"/>
      <p:regular r:id="rId35"/>
    </p:embeddedFont>
    <p:embeddedFont>
      <p:font typeface="Nunito" charset="1" panose="00000500000000000000"/>
      <p:regular r:id="rId37"/>
    </p:embeddedFont>
    <p:embeddedFont>
      <p:font typeface="Lato" charset="1" panose="020F0502020204030203"/>
      <p:regular r:id="rId42"/>
    </p:embeddedFont>
    <p:embeddedFont>
      <p:font typeface="Lato Bold" charset="1" panose="020F0502020204030203"/>
      <p:regular r:id="rId43"/>
    </p:embeddedFont>
    <p:embeddedFont>
      <p:font typeface="Roboto Bold" charset="1" panose="020000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fonts/font42.fntdata" Type="http://schemas.openxmlformats.org/officeDocument/2006/relationships/font"/><Relationship Id="rId43" Target="fonts/font43.fntdata" Type="http://schemas.openxmlformats.org/officeDocument/2006/relationships/font"/><Relationship Id="rId44" Target="notesSlides/notesSlide7.xml" Type="http://schemas.openxmlformats.org/officeDocument/2006/relationships/notesSlide"/><Relationship Id="rId45" Target="notesSlides/notesSlide8.xml" Type="http://schemas.openxmlformats.org/officeDocument/2006/relationships/notesSlide"/><Relationship Id="rId46" Target="notesSlides/notesSlide9.xml" Type="http://schemas.openxmlformats.org/officeDocument/2006/relationships/notesSlide"/><Relationship Id="rId47" Target="notesSlides/notesSlide10.xml" Type="http://schemas.openxmlformats.org/officeDocument/2006/relationships/notesSlide"/><Relationship Id="rId48" Target="notesSlides/notesSlide11.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notesSlides/notesSlide12.xml" Type="http://schemas.openxmlformats.org/officeDocument/2006/relationships/notesSlide"/><Relationship Id="rId51" Target="notesSlides/notesSlide13.xml" Type="http://schemas.openxmlformats.org/officeDocument/2006/relationships/notesSlide"/><Relationship Id="rId52" Target="notesSlides/notesSlide14.xml" Type="http://schemas.openxmlformats.org/officeDocument/2006/relationships/notesSlide"/><Relationship Id="rId53" Target="notesSlides/notesSlide15.xml" Type="http://schemas.openxmlformats.org/officeDocument/2006/relationships/notesSlide"/><Relationship Id="rId54" Target="notesSlides/notesSlide16.xml" Type="http://schemas.openxmlformats.org/officeDocument/2006/relationships/notesSlide"/><Relationship Id="rId55" Target="notesSlides/notesSlide17.xml" Type="http://schemas.openxmlformats.org/officeDocument/2006/relationships/notesSlide"/><Relationship Id="rId56" Target="notesSlides/notesSlide18.xml" Type="http://schemas.openxmlformats.org/officeDocument/2006/relationships/notesSlide"/><Relationship Id="rId57" Target="notesSlides/notesSlide19.xml" Type="http://schemas.openxmlformats.org/officeDocument/2006/relationships/notesSlide"/><Relationship Id="rId58" Target="notesSlides/notesSlide20.xml" Type="http://schemas.openxmlformats.org/officeDocument/2006/relationships/notesSlide"/><Relationship Id="rId59" Target="notesSlides/notesSlide21.xml" Type="http://schemas.openxmlformats.org/officeDocument/2006/relationships/notesSlide"/><Relationship Id="rId6" Target="slides/slide1.xml" Type="http://schemas.openxmlformats.org/officeDocument/2006/relationships/slide"/><Relationship Id="rId60" Target="notesSlides/notesSlide22.xml" Type="http://schemas.openxmlformats.org/officeDocument/2006/relationships/notesSlide"/><Relationship Id="rId61" Target="notesSlides/notesSlide23.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jpeg" Type="http://schemas.openxmlformats.org/officeDocument/2006/relationships/image"/><Relationship Id="rId9" Target="https://www.youtube.com/watch?v=q-Y-z6HmRgI&amp;feature=youtu.be" TargetMode="External" Type="http://schemas.openxmlformats.org/officeDocument/2006/relationships/video"/></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31.png" Type="http://schemas.openxmlformats.org/officeDocument/2006/relationships/image"/><Relationship Id="rId16" Target="../media/image32.svg" Type="http://schemas.openxmlformats.org/officeDocument/2006/relationships/image"/><Relationship Id="rId17" Target="../media/image33.png" Type="http://schemas.openxmlformats.org/officeDocument/2006/relationships/image"/><Relationship Id="rId18" Target="../media/image34.svg" Type="http://schemas.openxmlformats.org/officeDocument/2006/relationships/image"/><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jpeg" Type="http://schemas.openxmlformats.org/officeDocument/2006/relationships/image"/><Relationship Id="rId14" Target="../media/image49.png" Type="http://schemas.openxmlformats.org/officeDocument/2006/relationships/image"/><Relationship Id="rId15" Target="../media/image50.png" Type="http://schemas.openxmlformats.org/officeDocument/2006/relationships/image"/><Relationship Id="rId16" Target="../media/image51.pn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6770846"/>
            <a:ext cx="12587177" cy="2678630"/>
            <a:chOff x="0" y="0"/>
            <a:chExt cx="16782902" cy="3571507"/>
          </a:xfrm>
        </p:grpSpPr>
        <p:sp>
          <p:nvSpPr>
            <p:cNvPr name="Freeform 4" id="4"/>
            <p:cNvSpPr/>
            <p:nvPr/>
          </p:nvSpPr>
          <p:spPr>
            <a:xfrm flipH="false" flipV="false" rot="0">
              <a:off x="0" y="0"/>
              <a:ext cx="16782903" cy="3571507"/>
            </a:xfrm>
            <a:custGeom>
              <a:avLst/>
              <a:gdLst/>
              <a:ahLst/>
              <a:cxnLst/>
              <a:rect r="r" b="b" t="t" l="l"/>
              <a:pathLst>
                <a:path h="3571507" w="16782903">
                  <a:moveTo>
                    <a:pt x="0" y="0"/>
                  </a:moveTo>
                  <a:lnTo>
                    <a:pt x="16782903" y="0"/>
                  </a:lnTo>
                  <a:lnTo>
                    <a:pt x="16782903" y="3571507"/>
                  </a:lnTo>
                  <a:lnTo>
                    <a:pt x="0" y="3571507"/>
                  </a:lnTo>
                  <a:close/>
                </a:path>
              </a:pathLst>
            </a:custGeom>
            <a:solidFill>
              <a:srgbClr val="000000">
                <a:alpha val="0"/>
              </a:srgbClr>
            </a:solidFill>
          </p:spPr>
        </p:sp>
        <p:sp>
          <p:nvSpPr>
            <p:cNvPr name="TextBox 5" id="5"/>
            <p:cNvSpPr txBox="true"/>
            <p:nvPr/>
          </p:nvSpPr>
          <p:spPr>
            <a:xfrm>
              <a:off x="0" y="-85725"/>
              <a:ext cx="16782902" cy="3657232"/>
            </a:xfrm>
            <a:prstGeom prst="rect">
              <a:avLst/>
            </a:prstGeom>
          </p:spPr>
          <p:txBody>
            <a:bodyPr anchor="t" rtlCol="false" tIns="0" lIns="0" bIns="0" rIns="0"/>
            <a:lstStyle/>
            <a:p>
              <a:pPr algn="l">
                <a:lnSpc>
                  <a:spcPts val="4920"/>
                </a:lnSpc>
              </a:pPr>
              <a:r>
                <a:rPr lang="en-US" b="true" sz="4100">
                  <a:solidFill>
                    <a:srgbClr val="282829"/>
                  </a:solidFill>
                  <a:latin typeface="Calibri (MS) Bold"/>
                  <a:ea typeface="Calibri (MS) Bold"/>
                  <a:cs typeface="Calibri (MS) Bold"/>
                  <a:sym typeface="Calibri (MS) Bold"/>
                </a:rPr>
                <a:t>Media Literacy &amp; Critical Thinking for Political Participation</a:t>
              </a:r>
            </a:p>
            <a:p>
              <a:pPr algn="l">
                <a:lnSpc>
                  <a:spcPts val="4920"/>
                </a:lnSpc>
              </a:pPr>
              <a:r>
                <a:rPr lang="en-US" b="true" sz="4100">
                  <a:solidFill>
                    <a:srgbClr val="282829"/>
                  </a:solidFill>
                  <a:latin typeface="Calibri (MS) Bold"/>
                  <a:ea typeface="Calibri (MS) Bold"/>
                  <a:cs typeface="Calibri (MS) Bold"/>
                  <a:sym typeface="Calibri (MS) Bold"/>
                </a:rPr>
                <a:t>Developed by: Polska Rada Organizacji Młodzieżowych PROM</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99388" y="5713571"/>
            <a:ext cx="16911886" cy="2215586"/>
            <a:chOff x="0" y="0"/>
            <a:chExt cx="22549182" cy="2954115"/>
          </a:xfrm>
        </p:grpSpPr>
        <p:sp>
          <p:nvSpPr>
            <p:cNvPr name="Freeform 48" id="48"/>
            <p:cNvSpPr/>
            <p:nvPr/>
          </p:nvSpPr>
          <p:spPr>
            <a:xfrm flipH="false" flipV="false" rot="0">
              <a:off x="0" y="0"/>
              <a:ext cx="22549182" cy="2954115"/>
            </a:xfrm>
            <a:custGeom>
              <a:avLst/>
              <a:gdLst/>
              <a:ahLst/>
              <a:cxnLst/>
              <a:rect r="r" b="b" t="t" l="l"/>
              <a:pathLst>
                <a:path h="2954115" w="22549182">
                  <a:moveTo>
                    <a:pt x="0" y="0"/>
                  </a:moveTo>
                  <a:lnTo>
                    <a:pt x="22549182" y="0"/>
                  </a:lnTo>
                  <a:lnTo>
                    <a:pt x="22549182" y="2954115"/>
                  </a:lnTo>
                  <a:lnTo>
                    <a:pt x="0" y="2954115"/>
                  </a:lnTo>
                  <a:close/>
                </a:path>
              </a:pathLst>
            </a:custGeom>
            <a:solidFill>
              <a:srgbClr val="000000">
                <a:alpha val="0"/>
              </a:srgbClr>
            </a:solidFill>
          </p:spPr>
        </p:sp>
        <p:sp>
          <p:nvSpPr>
            <p:cNvPr name="TextBox 49" id="49"/>
            <p:cNvSpPr txBox="true"/>
            <p:nvPr/>
          </p:nvSpPr>
          <p:spPr>
            <a:xfrm>
              <a:off x="0" y="-133350"/>
              <a:ext cx="22549182" cy="3087465"/>
            </a:xfrm>
            <a:prstGeom prst="rect">
              <a:avLst/>
            </a:prstGeom>
          </p:spPr>
          <p:txBody>
            <a:bodyPr anchor="t" rtlCol="false" tIns="0" lIns="0" bIns="0" rIns="0"/>
            <a:lstStyle/>
            <a:p>
              <a:pPr algn="ctr">
                <a:lnSpc>
                  <a:spcPts val="7560"/>
                </a:lnSpc>
              </a:pPr>
              <a:r>
                <a:rPr lang="en-US" b="true" sz="6300">
                  <a:solidFill>
                    <a:srgbClr val="282829"/>
                  </a:solidFill>
                  <a:latin typeface="Calibri (MS) Bold"/>
                  <a:ea typeface="Calibri (MS) Bold"/>
                  <a:cs typeface="Calibri (MS) Bold"/>
                  <a:sym typeface="Calibri (MS) Bold"/>
                </a:rPr>
                <a:t>Capac</a:t>
              </a:r>
              <a:r>
                <a:rPr lang="en-US" b="true" sz="6300">
                  <a:solidFill>
                    <a:srgbClr val="282829"/>
                  </a:solidFill>
                  <a:latin typeface="Calibri (MS) Bold"/>
                  <a:ea typeface="Calibri (MS) Bold"/>
                  <a:cs typeface="Calibri (MS) Bold"/>
                  <a:sym typeface="Calibri (MS) Bold"/>
                </a:rPr>
                <a:t>ity Building Program for Youth Workers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How to Apply This in Practice: A Step-by-Step Guide for Youth Workers pt.4</a:t>
              </a:r>
            </a:p>
          </p:txBody>
        </p:sp>
      </p:grpSp>
      <p:grpSp>
        <p:nvGrpSpPr>
          <p:cNvPr name="Group 6" id="6"/>
          <p:cNvGrpSpPr/>
          <p:nvPr/>
        </p:nvGrpSpPr>
        <p:grpSpPr>
          <a:xfrm rot="0">
            <a:off x="1393503" y="2091414"/>
            <a:ext cx="10388408" cy="1210196"/>
            <a:chOff x="0" y="0"/>
            <a:chExt cx="13851211" cy="1613595"/>
          </a:xfrm>
        </p:grpSpPr>
        <p:sp>
          <p:nvSpPr>
            <p:cNvPr name="Freeform 7" id="7"/>
            <p:cNvSpPr/>
            <p:nvPr/>
          </p:nvSpPr>
          <p:spPr>
            <a:xfrm flipH="false" flipV="false" rot="0">
              <a:off x="0" y="0"/>
              <a:ext cx="13851210" cy="1613595"/>
            </a:xfrm>
            <a:custGeom>
              <a:avLst/>
              <a:gdLst/>
              <a:ahLst/>
              <a:cxnLst/>
              <a:rect r="r" b="b" t="t" l="l"/>
              <a:pathLst>
                <a:path h="1613595" w="13851210">
                  <a:moveTo>
                    <a:pt x="0" y="0"/>
                  </a:moveTo>
                  <a:lnTo>
                    <a:pt x="13851210" y="0"/>
                  </a:lnTo>
                  <a:lnTo>
                    <a:pt x="13851210" y="1613595"/>
                  </a:lnTo>
                  <a:lnTo>
                    <a:pt x="0" y="1613595"/>
                  </a:lnTo>
                  <a:close/>
                </a:path>
              </a:pathLst>
            </a:custGeom>
            <a:solidFill>
              <a:srgbClr val="000000">
                <a:alpha val="0"/>
              </a:srgbClr>
            </a:solidFill>
          </p:spPr>
        </p:sp>
        <p:sp>
          <p:nvSpPr>
            <p:cNvPr name="TextBox 8" id="8"/>
            <p:cNvSpPr txBox="true"/>
            <p:nvPr/>
          </p:nvSpPr>
          <p:spPr>
            <a:xfrm>
              <a:off x="0" y="-123825"/>
              <a:ext cx="1385121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Media Framing </a:t>
              </a:r>
              <a:r>
                <a:rPr lang="en-US" b="true" sz="6000">
                  <a:solidFill>
                    <a:srgbClr val="282121"/>
                  </a:solidFill>
                  <a:latin typeface="Calibri (MS) Bold"/>
                  <a:ea typeface="Calibri (MS) Bold"/>
                  <a:cs typeface="Calibri (MS) Bold"/>
                  <a:sym typeface="Calibri (MS) Bold"/>
                </a:rPr>
                <a:t>in Action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4098838"/>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3" id="13"/>
          <p:cNvSpPr txBox="true"/>
          <p:nvPr/>
        </p:nvSpPr>
        <p:spPr>
          <a:xfrm rot="0">
            <a:off x="8073949" y="3778048"/>
            <a:ext cx="9185351" cy="4918711"/>
          </a:xfrm>
          <a:prstGeom prst="rect">
            <a:avLst/>
          </a:prstGeom>
        </p:spPr>
        <p:txBody>
          <a:bodyPr anchor="t" rtlCol="false" tIns="0" lIns="0" bIns="0" rIns="0">
            <a:spAutoFit/>
          </a:bodyPr>
          <a:lstStyle/>
          <a:p>
            <a:pPr algn="just">
              <a:lnSpc>
                <a:spcPts val="4349"/>
              </a:lnSpc>
            </a:pPr>
            <a:r>
              <a:rPr lang="en-US" b="true" sz="2899">
                <a:solidFill>
                  <a:srgbClr val="000000"/>
                </a:solidFill>
                <a:latin typeface="Calibri (MS) Bold"/>
                <a:ea typeface="Calibri (MS) Bold"/>
                <a:cs typeface="Calibri (MS) Bold"/>
                <a:sym typeface="Calibri (MS) Bold"/>
              </a:rPr>
              <a:t>4</a:t>
            </a:r>
            <a:r>
              <a:rPr lang="en-US" b="true" sz="2899">
                <a:solidFill>
                  <a:srgbClr val="000000"/>
                </a:solidFill>
                <a:latin typeface="Calibri (MS) Bold"/>
                <a:ea typeface="Calibri (MS) Bold"/>
                <a:cs typeface="Calibri (MS) Bold"/>
                <a:sym typeface="Calibri (MS) Bold"/>
              </a:rPr>
              <a:t>. Reflection &amp; Real-World Connection</a:t>
            </a:r>
          </a:p>
          <a:p>
            <a:pPr algn="just">
              <a:lnSpc>
                <a:spcPts val="4349"/>
              </a:lnSpc>
            </a:pPr>
            <a:r>
              <a:rPr lang="en-US" b="true" sz="2899">
                <a:solidFill>
                  <a:srgbClr val="000000"/>
                </a:solidFill>
                <a:latin typeface="Calibri (MS) Bold"/>
                <a:ea typeface="Calibri (MS) Bold"/>
                <a:cs typeface="Calibri (MS) Bold"/>
                <a:sym typeface="Calibri (MS) Bold"/>
              </a:rPr>
              <a:t>Ask:</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How might framing influence voting, civic engagement, or public outrage?</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Where do we see framing used in youth-targeted media?</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How can we fact-check and seek neutral or m</a:t>
            </a:r>
            <a:r>
              <a:rPr lang="en-US" b="true" sz="2899">
                <a:solidFill>
                  <a:srgbClr val="000000"/>
                </a:solidFill>
                <a:latin typeface="Calibri (MS) Bold"/>
                <a:ea typeface="Calibri (MS) Bold"/>
                <a:cs typeface="Calibri (MS) Bold"/>
                <a:sym typeface="Calibri (MS) Bold"/>
              </a:rPr>
              <a:t>ul</a:t>
            </a:r>
            <a:r>
              <a:rPr lang="en-US" b="true" sz="2899">
                <a:solidFill>
                  <a:srgbClr val="000000"/>
                </a:solidFill>
                <a:latin typeface="Calibri (MS) Bold"/>
                <a:ea typeface="Calibri (MS) Bold"/>
                <a:cs typeface="Calibri (MS) Bold"/>
                <a:sym typeface="Calibri (MS) Bold"/>
              </a:rPr>
              <a:t>tiple perspectives?</a:t>
            </a:r>
          </a:p>
          <a:p>
            <a:pPr algn="just">
              <a:lnSpc>
                <a:spcPts val="434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3048533" cy="784050"/>
            <a:chOff x="0" y="0"/>
            <a:chExt cx="17398044" cy="1045400"/>
          </a:xfrm>
        </p:grpSpPr>
        <p:sp>
          <p:nvSpPr>
            <p:cNvPr name="Freeform 6" id="6"/>
            <p:cNvSpPr/>
            <p:nvPr/>
          </p:nvSpPr>
          <p:spPr>
            <a:xfrm flipH="false" flipV="false" rot="0">
              <a:off x="0" y="0"/>
              <a:ext cx="17398043" cy="1045400"/>
            </a:xfrm>
            <a:custGeom>
              <a:avLst/>
              <a:gdLst/>
              <a:ahLst/>
              <a:cxnLst/>
              <a:rect r="r" b="b" t="t" l="l"/>
              <a:pathLst>
                <a:path h="1045400" w="17398043">
                  <a:moveTo>
                    <a:pt x="0" y="0"/>
                  </a:moveTo>
                  <a:lnTo>
                    <a:pt x="17398043" y="0"/>
                  </a:lnTo>
                  <a:lnTo>
                    <a:pt x="17398043" y="1045400"/>
                  </a:lnTo>
                  <a:lnTo>
                    <a:pt x="0" y="1045400"/>
                  </a:lnTo>
                  <a:close/>
                </a:path>
              </a:pathLst>
            </a:custGeom>
            <a:solidFill>
              <a:srgbClr val="000000">
                <a:alpha val="0"/>
              </a:srgbClr>
            </a:solidFill>
          </p:spPr>
        </p:sp>
        <p:sp>
          <p:nvSpPr>
            <p:cNvPr name="TextBox 7" id="7"/>
            <p:cNvSpPr txBox="true"/>
            <p:nvPr/>
          </p:nvSpPr>
          <p:spPr>
            <a:xfrm>
              <a:off x="0" y="-85725"/>
              <a:ext cx="17398044" cy="11311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Recognizing Media Bias: Types and Impacts</a:t>
              </a:r>
            </a:p>
          </p:txBody>
        </p:sp>
      </p:grpSp>
      <p:grpSp>
        <p:nvGrpSpPr>
          <p:cNvPr name="Group 8" id="8"/>
          <p:cNvGrpSpPr/>
          <p:nvPr/>
        </p:nvGrpSpPr>
        <p:grpSpPr>
          <a:xfrm rot="0">
            <a:off x="770323" y="2715768"/>
            <a:ext cx="6229350" cy="6150336"/>
            <a:chOff x="0" y="0"/>
            <a:chExt cx="8305800" cy="8200448"/>
          </a:xfrm>
        </p:grpSpPr>
        <p:sp>
          <p:nvSpPr>
            <p:cNvPr name="Freeform 9" id="9"/>
            <p:cNvSpPr/>
            <p:nvPr/>
          </p:nvSpPr>
          <p:spPr>
            <a:xfrm flipH="false" flipV="false" rot="0">
              <a:off x="0" y="0"/>
              <a:ext cx="8305800" cy="8200448"/>
            </a:xfrm>
            <a:custGeom>
              <a:avLst/>
              <a:gdLst/>
              <a:ahLst/>
              <a:cxnLst/>
              <a:rect r="r" b="b" t="t" l="l"/>
              <a:pathLst>
                <a:path h="8200448" w="8305800">
                  <a:moveTo>
                    <a:pt x="0" y="0"/>
                  </a:moveTo>
                  <a:lnTo>
                    <a:pt x="8305800" y="0"/>
                  </a:lnTo>
                  <a:lnTo>
                    <a:pt x="8305800" y="8200448"/>
                  </a:lnTo>
                  <a:lnTo>
                    <a:pt x="0" y="8200448"/>
                  </a:lnTo>
                  <a:close/>
                </a:path>
              </a:pathLst>
            </a:custGeom>
            <a:solidFill>
              <a:srgbClr val="000000">
                <a:alpha val="0"/>
              </a:srgbClr>
            </a:solidFill>
          </p:spPr>
        </p:sp>
        <p:sp>
          <p:nvSpPr>
            <p:cNvPr name="TextBox 10" id="10"/>
            <p:cNvSpPr txBox="true"/>
            <p:nvPr/>
          </p:nvSpPr>
          <p:spPr>
            <a:xfrm>
              <a:off x="0" y="-209550"/>
              <a:ext cx="8305800" cy="8409998"/>
            </a:xfrm>
            <a:prstGeom prst="rect">
              <a:avLst/>
            </a:prstGeom>
          </p:spPr>
          <p:txBody>
            <a:bodyPr anchor="t" rtlCol="false" tIns="0" lIns="0" bIns="0" rIns="0"/>
            <a:lstStyle/>
            <a:p>
              <a:pPr algn="just">
                <a:lnSpc>
                  <a:spcPts val="4859"/>
                </a:lnSpc>
              </a:pPr>
              <a:r>
                <a:rPr lang="en-US" sz="2699" b="true">
                  <a:solidFill>
                    <a:srgbClr val="000000"/>
                  </a:solidFill>
                  <a:latin typeface="Calibri (MS) Bold"/>
                  <a:ea typeface="Calibri (MS) Bold"/>
                  <a:cs typeface="Calibri (MS) Bold"/>
                  <a:sym typeface="Calibri (MS) Bold"/>
                </a:rPr>
                <a:t>Watch the video: </a:t>
              </a:r>
            </a:p>
            <a:p>
              <a:pPr algn="just">
                <a:lnSpc>
                  <a:spcPts val="4859"/>
                </a:lnSpc>
              </a:pPr>
              <a:r>
                <a:rPr lang="en-US" b="true" sz="2699">
                  <a:solidFill>
                    <a:srgbClr val="000000"/>
                  </a:solidFill>
                  <a:latin typeface="Calibri (MS) Bold"/>
                  <a:ea typeface="Calibri (MS) Bold"/>
                  <a:cs typeface="Calibri (MS) Bold"/>
                  <a:sym typeface="Calibri (MS) Bold"/>
                </a:rPr>
                <a:t>TED-Ed "How to Choose Your News" (4:48)</a:t>
              </a:r>
            </a:p>
            <a:p>
              <a:pPr algn="just">
                <a:lnSpc>
                  <a:spcPts val="4859"/>
                </a:lnSpc>
              </a:pPr>
            </a:p>
            <a:p>
              <a:pPr algn="just">
                <a:lnSpc>
                  <a:spcPts val="4859"/>
                </a:lnSpc>
              </a:pPr>
            </a:p>
            <a:p>
              <a:pPr algn="just">
                <a:lnSpc>
                  <a:spcPts val="4859"/>
                </a:lnSpc>
              </a:pPr>
            </a:p>
            <a:p>
              <a:pPr algn="just">
                <a:lnSpc>
                  <a:spcPts val="4859"/>
                </a:lnSpc>
              </a:pPr>
            </a:p>
            <a:p>
              <a:pPr algn="just">
                <a:lnSpc>
                  <a:spcPts val="4859"/>
                </a:lnSpc>
              </a:pPr>
            </a:p>
            <a:p>
              <a:pPr algn="just">
                <a:lnSpc>
                  <a:spcPts val="4859"/>
                </a:lnSpc>
              </a:pPr>
            </a:p>
            <a:p>
              <a:pPr algn="just">
                <a:lnSpc>
                  <a:spcPts val="4320"/>
                </a:lnSpc>
              </a:pPr>
              <a:r>
                <a:rPr lang="en-US" b="true" sz="2400">
                  <a:solidFill>
                    <a:srgbClr val="000000"/>
                  </a:solidFill>
                  <a:latin typeface="Calibri (MS) Bold"/>
                  <a:ea typeface="Calibri (MS) Bold"/>
                  <a:cs typeface="Calibri (MS) Bold"/>
                  <a:sym typeface="Calibri (MS) Bold"/>
                </a:rPr>
                <a:t>The video teaches critical analysis skills perfect for discussing disability representation.</a:t>
              </a:r>
            </a:p>
            <a:p>
              <a:pPr algn="just">
                <a:lnSpc>
                  <a:spcPts val="18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9346399" y="152127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051595" y="1741248"/>
            <a:ext cx="6804504" cy="6804504"/>
          </a:xfrm>
          <a:custGeom>
            <a:avLst/>
            <a:gdLst/>
            <a:ahLst/>
            <a:cxnLst/>
            <a:rect r="r" b="b" t="t" l="l"/>
            <a:pathLst>
              <a:path h="6804504" w="6804504">
                <a:moveTo>
                  <a:pt x="0" y="0"/>
                </a:moveTo>
                <a:lnTo>
                  <a:pt x="6804504" y="0"/>
                </a:lnTo>
                <a:lnTo>
                  <a:pt x="6804504" y="6804504"/>
                </a:lnTo>
                <a:lnTo>
                  <a:pt x="0" y="6804504"/>
                </a:lnTo>
                <a:lnTo>
                  <a:pt x="0" y="0"/>
                </a:lnTo>
                <a:close/>
              </a:path>
            </a:pathLst>
          </a:custGeom>
          <a:blipFill>
            <a:blip r:embed="rId7"/>
            <a:stretch>
              <a:fillRect l="0" t="0" r="0" b="0"/>
            </a:stretch>
          </a:blipFill>
        </p:spPr>
      </p:sp>
      <p:pic>
        <p:nvPicPr>
          <p:cNvPr name="Picture 16" id="16"/>
          <p:cNvPicPr>
            <a:picLocks noChangeAspect="true"/>
          </p:cNvPicPr>
          <p:nvPr>
            <a:videoFile r:link="rId9"/>
          </p:nvPr>
        </p:nvPicPr>
        <p:blipFill>
          <a:blip r:embed="rId8"/>
          <a:stretch>
            <a:fillRect/>
          </a:stretch>
        </p:blipFill>
        <p:spPr>
          <a:xfrm rot="0">
            <a:off x="1256360" y="4159808"/>
            <a:ext cx="5401698" cy="3036083"/>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895473" y="945068"/>
            <a:ext cx="7074831" cy="784050"/>
            <a:chOff x="0" y="0"/>
            <a:chExt cx="9433107" cy="1045400"/>
          </a:xfrm>
        </p:grpSpPr>
        <p:sp>
          <p:nvSpPr>
            <p:cNvPr name="Freeform 6" id="6"/>
            <p:cNvSpPr/>
            <p:nvPr/>
          </p:nvSpPr>
          <p:spPr>
            <a:xfrm flipH="false" flipV="false" rot="0">
              <a:off x="0" y="0"/>
              <a:ext cx="9433107" cy="1045400"/>
            </a:xfrm>
            <a:custGeom>
              <a:avLst/>
              <a:gdLst/>
              <a:ahLst/>
              <a:cxnLst/>
              <a:rect r="r" b="b" t="t" l="l"/>
              <a:pathLst>
                <a:path h="1045400" w="9433107">
                  <a:moveTo>
                    <a:pt x="0" y="0"/>
                  </a:moveTo>
                  <a:lnTo>
                    <a:pt x="9433107" y="0"/>
                  </a:lnTo>
                  <a:lnTo>
                    <a:pt x="9433107" y="1045400"/>
                  </a:lnTo>
                  <a:lnTo>
                    <a:pt x="0" y="1045400"/>
                  </a:lnTo>
                  <a:close/>
                </a:path>
              </a:pathLst>
            </a:custGeom>
            <a:solidFill>
              <a:srgbClr val="000000">
                <a:alpha val="0"/>
              </a:srgbClr>
            </a:solidFill>
          </p:spPr>
        </p:sp>
        <p:sp>
          <p:nvSpPr>
            <p:cNvPr name="TextBox 7" id="7"/>
            <p:cNvSpPr txBox="true"/>
            <p:nvPr/>
          </p:nvSpPr>
          <p:spPr>
            <a:xfrm>
              <a:off x="0" y="-85725"/>
              <a:ext cx="9433107"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Fake News Dete</a:t>
              </a:r>
              <a:r>
                <a:rPr lang="en-US" b="true" sz="3924">
                  <a:solidFill>
                    <a:srgbClr val="2E2B29"/>
                  </a:solidFill>
                  <a:latin typeface="Calibri (MS) Bold"/>
                  <a:ea typeface="Calibri (MS) Bold"/>
                  <a:cs typeface="Calibri (MS) Bold"/>
                  <a:sym typeface="Calibri (MS) Bold"/>
                </a:rPr>
                <a:t>ctor Challenge</a:t>
              </a:r>
            </a:p>
          </p:txBody>
        </p:sp>
      </p:grpSp>
      <p:grpSp>
        <p:nvGrpSpPr>
          <p:cNvPr name="Group 8" id="8"/>
          <p:cNvGrpSpPr/>
          <p:nvPr/>
        </p:nvGrpSpPr>
        <p:grpSpPr>
          <a:xfrm rot="0">
            <a:off x="632900" y="2653859"/>
            <a:ext cx="15763900" cy="6613699"/>
            <a:chOff x="0" y="0"/>
            <a:chExt cx="21018533" cy="8818265"/>
          </a:xfrm>
        </p:grpSpPr>
        <p:sp>
          <p:nvSpPr>
            <p:cNvPr name="Freeform 9" id="9"/>
            <p:cNvSpPr/>
            <p:nvPr/>
          </p:nvSpPr>
          <p:spPr>
            <a:xfrm flipH="false" flipV="false" rot="0">
              <a:off x="0" y="0"/>
              <a:ext cx="21018534" cy="8818265"/>
            </a:xfrm>
            <a:custGeom>
              <a:avLst/>
              <a:gdLst/>
              <a:ahLst/>
              <a:cxnLst/>
              <a:rect r="r" b="b" t="t" l="l"/>
              <a:pathLst>
                <a:path h="8818265" w="21018534">
                  <a:moveTo>
                    <a:pt x="0" y="0"/>
                  </a:moveTo>
                  <a:lnTo>
                    <a:pt x="21018534" y="0"/>
                  </a:lnTo>
                  <a:lnTo>
                    <a:pt x="21018534" y="8818265"/>
                  </a:lnTo>
                  <a:lnTo>
                    <a:pt x="0" y="8818265"/>
                  </a:lnTo>
                  <a:close/>
                </a:path>
              </a:pathLst>
            </a:custGeom>
            <a:solidFill>
              <a:srgbClr val="000000">
                <a:alpha val="0"/>
              </a:srgbClr>
            </a:solidFill>
          </p:spPr>
        </p:sp>
        <p:sp>
          <p:nvSpPr>
            <p:cNvPr name="TextBox 10" id="10"/>
            <p:cNvSpPr txBox="true"/>
            <p:nvPr/>
          </p:nvSpPr>
          <p:spPr>
            <a:xfrm>
              <a:off x="0" y="-180975"/>
              <a:ext cx="21018533" cy="8999240"/>
            </a:xfrm>
            <a:prstGeom prst="rect">
              <a:avLst/>
            </a:prstGeom>
          </p:spPr>
          <p:txBody>
            <a:bodyPr anchor="t" rtlCol="false" tIns="0" lIns="0" bIns="0" rIns="0"/>
            <a:lstStyle/>
            <a:p>
              <a:pPr algn="just">
                <a:lnSpc>
                  <a:spcPts val="4139"/>
                </a:lnSpc>
              </a:pPr>
              <a:r>
                <a:rPr lang="en-US" sz="2299" b="true">
                  <a:solidFill>
                    <a:srgbClr val="282121"/>
                  </a:solidFill>
                  <a:latin typeface="Calibri (MS) Bold"/>
                  <a:ea typeface="Calibri (MS) Bold"/>
                  <a:cs typeface="Calibri (MS) Bold"/>
                  <a:sym typeface="Calibri (MS) Bold"/>
                </a:rPr>
                <a:t>Participants practice identifying red flags in disability-related misinformation using a 3-step verification method.</a:t>
              </a:r>
            </a:p>
            <a:p>
              <a:pPr algn="just">
                <a:lnSpc>
                  <a:spcPts val="4139"/>
                </a:lnSpc>
              </a:pPr>
              <a:r>
                <a:rPr lang="en-US" sz="2299" b="true">
                  <a:solidFill>
                    <a:srgbClr val="282121"/>
                  </a:solidFill>
                  <a:latin typeface="Calibri (MS) Bold"/>
                  <a:ea typeface="Calibri (MS) Bold"/>
                  <a:cs typeface="Calibri (MS) Bold"/>
                  <a:sym typeface="Calibri (MS) Bold"/>
                </a:rPr>
                <a:t>Materials Needed:</a:t>
              </a:r>
            </a:p>
            <a:p>
              <a:pPr algn="just" marL="496569" indent="-248284" lvl="1">
                <a:lnSpc>
                  <a:spcPts val="4139"/>
                </a:lnSpc>
                <a:buFont typeface="Arial"/>
                <a:buChar char="•"/>
              </a:pPr>
              <a:r>
                <a:rPr lang="en-US" b="true" sz="2299">
                  <a:solidFill>
                    <a:srgbClr val="282121"/>
                  </a:solidFill>
                  <a:latin typeface="Calibri (MS) Bold"/>
                  <a:ea typeface="Calibri (MS) Bold"/>
                  <a:cs typeface="Calibri (MS) Bold"/>
                  <a:sym typeface="Calibri (MS) Bold"/>
                </a:rPr>
                <a:t>3 printed examples of viral claims about disability policies (1 true, 2 false), Fact-checking tools cheat sheet (Snopes, ADA National Network), Timer</a:t>
              </a:r>
            </a:p>
            <a:p>
              <a:pPr algn="just">
                <a:lnSpc>
                  <a:spcPts val="4139"/>
                </a:lnSpc>
              </a:pPr>
              <a:r>
                <a:rPr lang="en-US" sz="2299" b="true">
                  <a:solidFill>
                    <a:srgbClr val="282121"/>
                  </a:solidFill>
                  <a:latin typeface="Calibri (MS) Bold"/>
                  <a:ea typeface="Calibri (MS) Bold"/>
                  <a:cs typeface="Calibri (MS) Bold"/>
                  <a:sym typeface="Calibri (MS) Bold"/>
                </a:rPr>
                <a:t>Duration: 15 minutes</a:t>
              </a:r>
            </a:p>
            <a:p>
              <a:pPr algn="just">
                <a:lnSpc>
                  <a:spcPts val="4139"/>
                </a:lnSpc>
              </a:pPr>
              <a:r>
                <a:rPr lang="en-US" sz="2299" b="true">
                  <a:solidFill>
                    <a:srgbClr val="282121"/>
                  </a:solidFill>
                  <a:latin typeface="Calibri (MS) Bold"/>
                  <a:ea typeface="Calibri (MS) Bold"/>
                  <a:cs typeface="Calibri (MS) Bold"/>
                  <a:sym typeface="Calibri (MS) Bold"/>
                </a:rPr>
                <a:t>Steps:</a:t>
              </a:r>
            </a:p>
            <a:p>
              <a:pPr algn="just" marL="496569" indent="-248284" lvl="1">
                <a:lnSpc>
                  <a:spcPts val="4139"/>
                </a:lnSpc>
                <a:buAutoNum type="arabicPeriod" startAt="1"/>
              </a:pPr>
              <a:r>
                <a:rPr lang="en-US" b="true" sz="2299">
                  <a:solidFill>
                    <a:srgbClr val="282121"/>
                  </a:solidFill>
                  <a:latin typeface="Calibri (MS) Bold"/>
                  <a:ea typeface="Calibri (MS) Bold"/>
                  <a:cs typeface="Calibri (MS) Bold"/>
                  <a:sym typeface="Calibri (MS) Bold"/>
                </a:rPr>
                <a:t>Small groups analyse each claim using the "S.A.M." method:</a:t>
              </a:r>
            </a:p>
            <a:p>
              <a:pPr algn="just" marL="993138" indent="-331046" lvl="2">
                <a:lnSpc>
                  <a:spcPts val="4139"/>
                </a:lnSpc>
                <a:buFont typeface="Arial"/>
                <a:buChar char="⚬"/>
              </a:pPr>
              <a:r>
                <a:rPr lang="en-US" b="true" sz="2299">
                  <a:solidFill>
                    <a:srgbClr val="282121"/>
                  </a:solidFill>
                  <a:latin typeface="Calibri (MS) Bold"/>
                  <a:ea typeface="Calibri (MS) Bold"/>
                  <a:cs typeface="Calibri (MS) Bold"/>
                  <a:sym typeface="Calibri (MS) Bold"/>
                </a:rPr>
                <a:t>Source (Who posted this?)</a:t>
              </a:r>
            </a:p>
            <a:p>
              <a:pPr algn="just" marL="993138" indent="-331046" lvl="2">
                <a:lnSpc>
                  <a:spcPts val="4139"/>
                </a:lnSpc>
                <a:buFont typeface="Arial"/>
                <a:buChar char="⚬"/>
              </a:pPr>
              <a:r>
                <a:rPr lang="en-US" b="true" sz="2299">
                  <a:solidFill>
                    <a:srgbClr val="282121"/>
                  </a:solidFill>
                  <a:latin typeface="Calibri (MS) Bold"/>
                  <a:ea typeface="Calibri (MS) Bold"/>
                  <a:cs typeface="Calibri (MS) Bold"/>
                  <a:sym typeface="Calibri (MS) Bold"/>
                </a:rPr>
                <a:t>Agenda (Why might they share this?)</a:t>
              </a:r>
            </a:p>
            <a:p>
              <a:pPr algn="just" marL="993138" indent="-331046" lvl="2">
                <a:lnSpc>
                  <a:spcPts val="4139"/>
                </a:lnSpc>
                <a:buFont typeface="Arial"/>
                <a:buChar char="⚬"/>
              </a:pPr>
              <a:r>
                <a:rPr lang="en-US" b="true" sz="2299">
                  <a:solidFill>
                    <a:srgbClr val="282121"/>
                  </a:solidFill>
                  <a:latin typeface="Calibri (MS) Bold"/>
                  <a:ea typeface="Calibri (MS) Bold"/>
                  <a:cs typeface="Calibri (MS) Bold"/>
                  <a:sym typeface="Calibri (MS) Bold"/>
                </a:rPr>
                <a:t>Money (Who profits if this spreads?)</a:t>
              </a:r>
            </a:p>
            <a:p>
              <a:pPr algn="just" marL="496569" indent="-248284" lvl="1">
                <a:lnSpc>
                  <a:spcPts val="4139"/>
                </a:lnSpc>
                <a:buAutoNum type="arabicPeriod" startAt="1"/>
              </a:pPr>
              <a:r>
                <a:rPr lang="en-US" b="true" sz="2299">
                  <a:solidFill>
                    <a:srgbClr val="282121"/>
                  </a:solidFill>
                  <a:latin typeface="Calibri (MS) Bold"/>
                  <a:ea typeface="Calibri (MS) Bold"/>
                  <a:cs typeface="Calibri (MS) Bold"/>
                  <a:sym typeface="Calibri (MS) Bold"/>
                </a:rPr>
                <a:t>Groups present their findings using a "Warning Sign" rating (1-5)</a:t>
              </a:r>
            </a:p>
            <a:p>
              <a:pPr algn="just" marL="496569" indent="-248284" lvl="1">
                <a:lnSpc>
                  <a:spcPts val="4139"/>
                </a:lnSpc>
                <a:buAutoNum type="arabicPeriod" startAt="1"/>
              </a:pPr>
              <a:r>
                <a:rPr lang="en-US" b="true" sz="2299">
                  <a:solidFill>
                    <a:srgbClr val="282121"/>
                  </a:solidFill>
                  <a:latin typeface="Calibri (MS) Bold"/>
                  <a:ea typeface="Calibri (MS) Bold"/>
                  <a:cs typeface="Calibri (MS) Bold"/>
                  <a:sym typeface="Calibri (MS) Bold"/>
                </a:rPr>
                <a:t>Debrief on how misinformation uniquely harms disability communities</a:t>
              </a:r>
            </a:p>
            <a:p>
              <a:pPr algn="just">
                <a:lnSpc>
                  <a:spcPts val="3060"/>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2223730"/>
            <a:ext cx="9319675" cy="1374600"/>
            <a:chOff x="0" y="0"/>
            <a:chExt cx="12426234" cy="1832800"/>
          </a:xfrm>
        </p:grpSpPr>
        <p:sp>
          <p:nvSpPr>
            <p:cNvPr name="Freeform 6" id="6"/>
            <p:cNvSpPr/>
            <p:nvPr/>
          </p:nvSpPr>
          <p:spPr>
            <a:xfrm flipH="false" flipV="false" rot="0">
              <a:off x="0" y="0"/>
              <a:ext cx="12426233" cy="1832800"/>
            </a:xfrm>
            <a:custGeom>
              <a:avLst/>
              <a:gdLst/>
              <a:ahLst/>
              <a:cxnLst/>
              <a:rect r="r" b="b" t="t" l="l"/>
              <a:pathLst>
                <a:path h="1832800" w="12426233">
                  <a:moveTo>
                    <a:pt x="0" y="0"/>
                  </a:moveTo>
                  <a:lnTo>
                    <a:pt x="12426233" y="0"/>
                  </a:lnTo>
                  <a:lnTo>
                    <a:pt x="12426233" y="1832800"/>
                  </a:lnTo>
                  <a:lnTo>
                    <a:pt x="0" y="1832800"/>
                  </a:lnTo>
                  <a:close/>
                </a:path>
              </a:pathLst>
            </a:custGeom>
            <a:solidFill>
              <a:srgbClr val="000000">
                <a:alpha val="0"/>
              </a:srgbClr>
            </a:solidFill>
          </p:spPr>
        </p:sp>
        <p:sp>
          <p:nvSpPr>
            <p:cNvPr name="TextBox 7" id="7"/>
            <p:cNvSpPr txBox="true"/>
            <p:nvPr/>
          </p:nvSpPr>
          <p:spPr>
            <a:xfrm>
              <a:off x="0" y="-85725"/>
              <a:ext cx="12426234" cy="19185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"Headline Analysis"</a:t>
              </a:r>
            </a:p>
            <a:p>
              <a:pPr algn="l">
                <a:lnSpc>
                  <a:spcPts val="4709"/>
                </a:lnSpc>
              </a:pPr>
            </a:p>
          </p:txBody>
        </p:sp>
      </p:grpSp>
      <p:grpSp>
        <p:nvGrpSpPr>
          <p:cNvPr name="Group 8" id="8"/>
          <p:cNvGrpSpPr/>
          <p:nvPr/>
        </p:nvGrpSpPr>
        <p:grpSpPr>
          <a:xfrm rot="0">
            <a:off x="2060891" y="3008517"/>
            <a:ext cx="7916224" cy="3827239"/>
            <a:chOff x="0" y="0"/>
            <a:chExt cx="10554966" cy="5102985"/>
          </a:xfrm>
        </p:grpSpPr>
        <p:sp>
          <p:nvSpPr>
            <p:cNvPr name="Freeform 9" id="9"/>
            <p:cNvSpPr/>
            <p:nvPr/>
          </p:nvSpPr>
          <p:spPr>
            <a:xfrm flipH="false" flipV="false" rot="0">
              <a:off x="0" y="0"/>
              <a:ext cx="10554967" cy="5102985"/>
            </a:xfrm>
            <a:custGeom>
              <a:avLst/>
              <a:gdLst/>
              <a:ahLst/>
              <a:cxnLst/>
              <a:rect r="r" b="b" t="t" l="l"/>
              <a:pathLst>
                <a:path h="5102985" w="10554967">
                  <a:moveTo>
                    <a:pt x="0" y="0"/>
                  </a:moveTo>
                  <a:lnTo>
                    <a:pt x="10554967" y="0"/>
                  </a:lnTo>
                  <a:lnTo>
                    <a:pt x="10554967" y="5102985"/>
                  </a:lnTo>
                  <a:lnTo>
                    <a:pt x="0" y="5102985"/>
                  </a:lnTo>
                  <a:close/>
                </a:path>
              </a:pathLst>
            </a:custGeom>
            <a:solidFill>
              <a:srgbClr val="000000">
                <a:alpha val="0"/>
              </a:srgbClr>
            </a:solidFill>
          </p:spPr>
        </p:sp>
        <p:sp>
          <p:nvSpPr>
            <p:cNvPr name="TextBox 10" id="10"/>
            <p:cNvSpPr txBox="true"/>
            <p:nvPr/>
          </p:nvSpPr>
          <p:spPr>
            <a:xfrm>
              <a:off x="0" y="-228600"/>
              <a:ext cx="10554966" cy="5331585"/>
            </a:xfrm>
            <a:prstGeom prst="rect">
              <a:avLst/>
            </a:prstGeom>
          </p:spPr>
          <p:txBody>
            <a:bodyPr anchor="t" rtlCol="false" tIns="0" lIns="0" bIns="0" rIns="0"/>
            <a:lstStyle/>
            <a:p>
              <a:pPr algn="just">
                <a:lnSpc>
                  <a:spcPts val="5219"/>
                </a:lnSpc>
              </a:pPr>
            </a:p>
            <a:p>
              <a:pPr algn="just">
                <a:lnSpc>
                  <a:spcPts val="5039"/>
                </a:lnSpc>
              </a:pPr>
              <a:r>
                <a:rPr lang="en-US" sz="2799" b="true">
                  <a:solidFill>
                    <a:srgbClr val="000000"/>
                  </a:solidFill>
                  <a:latin typeface="Calibri (MS) Bold"/>
                  <a:ea typeface="Calibri (MS) Bold"/>
                  <a:cs typeface="Calibri (MS) Bold"/>
                  <a:sym typeface="Calibri (MS) Bold"/>
                </a:rPr>
                <a:t>Distribute two contrasting headlines about the same disability rights bill.</a:t>
              </a:r>
            </a:p>
            <a:p>
              <a:pPr algn="just">
                <a:lnSpc>
                  <a:spcPts val="5219"/>
                </a:lnSpc>
              </a:pPr>
            </a:p>
            <a:p>
              <a:pPr algn="just">
                <a:lnSpc>
                  <a:spcPts val="5219"/>
                </a:lnSpc>
              </a:pPr>
            </a:p>
            <a:p>
              <a:pPr algn="just">
                <a:lnSpc>
                  <a:spcPts val="521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291225" y="381394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0291225" y="5208927"/>
            <a:ext cx="909212" cy="909212"/>
          </a:xfrm>
          <a:custGeom>
            <a:avLst/>
            <a:gdLst/>
            <a:ahLst/>
            <a:cxnLst/>
            <a:rect r="r" b="b" t="t" l="l"/>
            <a:pathLst>
              <a:path h="909212" w="909212">
                <a:moveTo>
                  <a:pt x="0" y="0"/>
                </a:moveTo>
                <a:lnTo>
                  <a:pt x="909213" y="0"/>
                </a:lnTo>
                <a:lnTo>
                  <a:pt x="909213" y="909213"/>
                </a:lnTo>
                <a:lnTo>
                  <a:pt x="0" y="9092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10291225" y="6835755"/>
            <a:ext cx="878469" cy="878469"/>
          </a:xfrm>
          <a:custGeom>
            <a:avLst/>
            <a:gdLst/>
            <a:ahLst/>
            <a:cxnLst/>
            <a:rect r="r" b="b" t="t" l="l"/>
            <a:pathLst>
              <a:path h="878469" w="878469">
                <a:moveTo>
                  <a:pt x="0" y="0"/>
                </a:moveTo>
                <a:lnTo>
                  <a:pt x="878469" y="0"/>
                </a:lnTo>
                <a:lnTo>
                  <a:pt x="878469" y="878469"/>
                </a:lnTo>
                <a:lnTo>
                  <a:pt x="0" y="87846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2" id="22"/>
          <p:cNvGrpSpPr/>
          <p:nvPr/>
        </p:nvGrpSpPr>
        <p:grpSpPr>
          <a:xfrm rot="0">
            <a:off x="2060891" y="4204520"/>
            <a:ext cx="8348125" cy="3827239"/>
            <a:chOff x="0" y="0"/>
            <a:chExt cx="11130834" cy="5102985"/>
          </a:xfrm>
        </p:grpSpPr>
        <p:sp>
          <p:nvSpPr>
            <p:cNvPr name="Freeform 23" id="23"/>
            <p:cNvSpPr/>
            <p:nvPr/>
          </p:nvSpPr>
          <p:spPr>
            <a:xfrm flipH="false" flipV="false" rot="0">
              <a:off x="0" y="0"/>
              <a:ext cx="11130835" cy="5102985"/>
            </a:xfrm>
            <a:custGeom>
              <a:avLst/>
              <a:gdLst/>
              <a:ahLst/>
              <a:cxnLst/>
              <a:rect r="r" b="b" t="t" l="l"/>
              <a:pathLst>
                <a:path h="5102985" w="11130835">
                  <a:moveTo>
                    <a:pt x="0" y="0"/>
                  </a:moveTo>
                  <a:lnTo>
                    <a:pt x="11130835" y="0"/>
                  </a:lnTo>
                  <a:lnTo>
                    <a:pt x="11130835" y="5102985"/>
                  </a:lnTo>
                  <a:lnTo>
                    <a:pt x="0" y="5102985"/>
                  </a:lnTo>
                  <a:close/>
                </a:path>
              </a:pathLst>
            </a:custGeom>
            <a:solidFill>
              <a:srgbClr val="000000">
                <a:alpha val="0"/>
              </a:srgbClr>
            </a:solidFill>
          </p:spPr>
        </p:sp>
        <p:sp>
          <p:nvSpPr>
            <p:cNvPr name="TextBox 24" id="24"/>
            <p:cNvSpPr txBox="true"/>
            <p:nvPr/>
          </p:nvSpPr>
          <p:spPr>
            <a:xfrm>
              <a:off x="0" y="-228600"/>
              <a:ext cx="11130834" cy="5331585"/>
            </a:xfrm>
            <a:prstGeom prst="rect">
              <a:avLst/>
            </a:prstGeom>
          </p:spPr>
          <p:txBody>
            <a:bodyPr anchor="t" rtlCol="false" tIns="0" lIns="0" bIns="0" rIns="0"/>
            <a:lstStyle/>
            <a:p>
              <a:pPr algn="just">
                <a:lnSpc>
                  <a:spcPts val="5219"/>
                </a:lnSpc>
              </a:pPr>
            </a:p>
            <a:p>
              <a:pPr algn="just">
                <a:lnSpc>
                  <a:spcPts val="5039"/>
                </a:lnSpc>
              </a:pPr>
            </a:p>
            <a:p>
              <a:pPr algn="just">
                <a:lnSpc>
                  <a:spcPts val="5039"/>
                </a:lnSpc>
              </a:pPr>
              <a:r>
                <a:rPr lang="en-US" sz="2799" b="true">
                  <a:solidFill>
                    <a:srgbClr val="000000"/>
                  </a:solidFill>
                  <a:latin typeface="Calibri (MS) Bold"/>
                  <a:ea typeface="Calibri (MS) Bold"/>
                  <a:cs typeface="Calibri (MS) Bold"/>
                  <a:sym typeface="Calibri (MS) Bold"/>
                </a:rPr>
                <a:t>R</a:t>
              </a:r>
              <a:r>
                <a:rPr lang="en-US" sz="2799" b="true">
                  <a:solidFill>
                    <a:srgbClr val="000000"/>
                  </a:solidFill>
                  <a:latin typeface="Calibri (MS) Bold"/>
                  <a:ea typeface="Calibri (MS) Bold"/>
                  <a:cs typeface="Calibri (MS) Bold"/>
                  <a:sym typeface="Calibri (MS) Bold"/>
                </a:rPr>
                <a:t>ead the headlines aloud for all participants.</a:t>
              </a:r>
            </a:p>
            <a:p>
              <a:pPr algn="just">
                <a:lnSpc>
                  <a:spcPts val="5219"/>
                </a:lnSpc>
              </a:pPr>
            </a:p>
            <a:p>
              <a:pPr algn="just">
                <a:lnSpc>
                  <a:spcPts val="5219"/>
                </a:lnSpc>
              </a:pPr>
            </a:p>
            <a:p>
              <a:pPr algn="just">
                <a:lnSpc>
                  <a:spcPts val="5219"/>
                </a:lnSpc>
              </a:pPr>
            </a:p>
          </p:txBody>
        </p:sp>
      </p:grpSp>
      <p:grpSp>
        <p:nvGrpSpPr>
          <p:cNvPr name="Group 25" id="25"/>
          <p:cNvGrpSpPr/>
          <p:nvPr/>
        </p:nvGrpSpPr>
        <p:grpSpPr>
          <a:xfrm rot="0">
            <a:off x="2060891" y="5663533"/>
            <a:ext cx="7916224" cy="4465414"/>
            <a:chOff x="0" y="0"/>
            <a:chExt cx="10554966" cy="5953885"/>
          </a:xfrm>
        </p:grpSpPr>
        <p:sp>
          <p:nvSpPr>
            <p:cNvPr name="Freeform 26" id="26"/>
            <p:cNvSpPr/>
            <p:nvPr/>
          </p:nvSpPr>
          <p:spPr>
            <a:xfrm flipH="false" flipV="false" rot="0">
              <a:off x="0" y="0"/>
              <a:ext cx="10554967" cy="5953885"/>
            </a:xfrm>
            <a:custGeom>
              <a:avLst/>
              <a:gdLst/>
              <a:ahLst/>
              <a:cxnLst/>
              <a:rect r="r" b="b" t="t" l="l"/>
              <a:pathLst>
                <a:path h="5953885" w="10554967">
                  <a:moveTo>
                    <a:pt x="0" y="0"/>
                  </a:moveTo>
                  <a:lnTo>
                    <a:pt x="10554967" y="0"/>
                  </a:lnTo>
                  <a:lnTo>
                    <a:pt x="10554967" y="5953885"/>
                  </a:lnTo>
                  <a:lnTo>
                    <a:pt x="0" y="5953885"/>
                  </a:lnTo>
                  <a:close/>
                </a:path>
              </a:pathLst>
            </a:custGeom>
            <a:solidFill>
              <a:srgbClr val="000000">
                <a:alpha val="0"/>
              </a:srgbClr>
            </a:solidFill>
          </p:spPr>
        </p:sp>
        <p:sp>
          <p:nvSpPr>
            <p:cNvPr name="TextBox 27" id="27"/>
            <p:cNvSpPr txBox="true"/>
            <p:nvPr/>
          </p:nvSpPr>
          <p:spPr>
            <a:xfrm>
              <a:off x="0" y="-228600"/>
              <a:ext cx="10554966" cy="6182485"/>
            </a:xfrm>
            <a:prstGeom prst="rect">
              <a:avLst/>
            </a:prstGeom>
          </p:spPr>
          <p:txBody>
            <a:bodyPr anchor="t" rtlCol="false" tIns="0" lIns="0" bIns="0" rIns="0"/>
            <a:lstStyle/>
            <a:p>
              <a:pPr algn="just">
                <a:lnSpc>
                  <a:spcPts val="5219"/>
                </a:lnSpc>
              </a:pPr>
            </a:p>
            <a:p>
              <a:pPr algn="just">
                <a:lnSpc>
                  <a:spcPts val="5039"/>
                </a:lnSpc>
              </a:pPr>
            </a:p>
            <a:p>
              <a:pPr algn="just">
                <a:lnSpc>
                  <a:spcPts val="5039"/>
                </a:lnSpc>
              </a:pPr>
              <a:r>
                <a:rPr lang="en-US" sz="2799" b="true">
                  <a:solidFill>
                    <a:srgbClr val="000000"/>
                  </a:solidFill>
                  <a:latin typeface="Calibri (MS) Bold"/>
                  <a:ea typeface="Calibri (MS) Bold"/>
                  <a:cs typeface="Calibri (MS) Bold"/>
                  <a:sym typeface="Calibri (MS) Bold"/>
                </a:rPr>
                <a:t>Analys</a:t>
              </a:r>
              <a:r>
                <a:rPr lang="en-US" sz="2799" b="true">
                  <a:solidFill>
                    <a:srgbClr val="000000"/>
                  </a:solidFill>
                  <a:latin typeface="Calibri (MS) Bold"/>
                  <a:ea typeface="Calibri (MS) Bold"/>
                  <a:cs typeface="Calibri (MS) Bold"/>
                  <a:sym typeface="Calibri (MS) Bold"/>
                </a:rPr>
                <a:t>e word choices, framing, and emotional tone in small groups.</a:t>
              </a:r>
            </a:p>
            <a:p>
              <a:pPr algn="just">
                <a:lnSpc>
                  <a:spcPts val="5219"/>
                </a:lnSpc>
              </a:pPr>
            </a:p>
            <a:p>
              <a:pPr algn="just">
                <a:lnSpc>
                  <a:spcPts val="5219"/>
                </a:lnSpc>
              </a:pPr>
            </a:p>
            <a:p>
              <a:pPr algn="just">
                <a:lnSpc>
                  <a:spcPts val="5219"/>
                </a:lnSpc>
              </a:pPr>
            </a:p>
          </p:txBody>
        </p:sp>
      </p:grpSp>
      <p:grpSp>
        <p:nvGrpSpPr>
          <p:cNvPr name="Group 28" id="28"/>
          <p:cNvGrpSpPr/>
          <p:nvPr/>
        </p:nvGrpSpPr>
        <p:grpSpPr>
          <a:xfrm rot="0">
            <a:off x="11514763" y="3008517"/>
            <a:ext cx="6404571" cy="3827239"/>
            <a:chOff x="0" y="0"/>
            <a:chExt cx="8539428" cy="5102985"/>
          </a:xfrm>
        </p:grpSpPr>
        <p:sp>
          <p:nvSpPr>
            <p:cNvPr name="Freeform 29" id="29"/>
            <p:cNvSpPr/>
            <p:nvPr/>
          </p:nvSpPr>
          <p:spPr>
            <a:xfrm flipH="false" flipV="false" rot="0">
              <a:off x="0" y="0"/>
              <a:ext cx="8539428" cy="5102985"/>
            </a:xfrm>
            <a:custGeom>
              <a:avLst/>
              <a:gdLst/>
              <a:ahLst/>
              <a:cxnLst/>
              <a:rect r="r" b="b" t="t" l="l"/>
              <a:pathLst>
                <a:path h="5102985" w="8539428">
                  <a:moveTo>
                    <a:pt x="0" y="0"/>
                  </a:moveTo>
                  <a:lnTo>
                    <a:pt x="8539428" y="0"/>
                  </a:lnTo>
                  <a:lnTo>
                    <a:pt x="8539428" y="5102985"/>
                  </a:lnTo>
                  <a:lnTo>
                    <a:pt x="0" y="5102985"/>
                  </a:lnTo>
                  <a:close/>
                </a:path>
              </a:pathLst>
            </a:custGeom>
            <a:solidFill>
              <a:srgbClr val="000000">
                <a:alpha val="0"/>
              </a:srgbClr>
            </a:solidFill>
          </p:spPr>
        </p:sp>
        <p:sp>
          <p:nvSpPr>
            <p:cNvPr name="TextBox 30" id="30"/>
            <p:cNvSpPr txBox="true"/>
            <p:nvPr/>
          </p:nvSpPr>
          <p:spPr>
            <a:xfrm>
              <a:off x="0" y="-228600"/>
              <a:ext cx="8539428" cy="5331585"/>
            </a:xfrm>
            <a:prstGeom prst="rect">
              <a:avLst/>
            </a:prstGeom>
          </p:spPr>
          <p:txBody>
            <a:bodyPr anchor="t" rtlCol="false" tIns="0" lIns="0" bIns="0" rIns="0"/>
            <a:lstStyle/>
            <a:p>
              <a:pPr algn="just">
                <a:lnSpc>
                  <a:spcPts val="5219"/>
                </a:lnSpc>
              </a:pPr>
            </a:p>
            <a:p>
              <a:pPr algn="just">
                <a:lnSpc>
                  <a:spcPts val="5039"/>
                </a:lnSpc>
              </a:pPr>
              <a:r>
                <a:rPr lang="en-US" sz="2799" b="true">
                  <a:solidFill>
                    <a:srgbClr val="000000"/>
                  </a:solidFill>
                  <a:latin typeface="Calibri (MS) Bold"/>
                  <a:ea typeface="Calibri (MS) Bold"/>
                  <a:cs typeface="Calibri (MS) Bold"/>
                  <a:sym typeface="Calibri (MS) Bold"/>
                </a:rPr>
                <a:t>Discuss how each headline might influence public perception of disability issues.</a:t>
              </a:r>
            </a:p>
            <a:p>
              <a:pPr algn="just">
                <a:lnSpc>
                  <a:spcPts val="5219"/>
                </a:lnSpc>
              </a:pPr>
            </a:p>
            <a:p>
              <a:pPr algn="just">
                <a:lnSpc>
                  <a:spcPts val="5219"/>
                </a:lnSpc>
              </a:pPr>
            </a:p>
            <a:p>
              <a:pPr algn="just">
                <a:lnSpc>
                  <a:spcPts val="5219"/>
                </a:lnSpc>
              </a:pPr>
            </a:p>
          </p:txBody>
        </p:sp>
      </p:grpSp>
      <p:sp>
        <p:nvSpPr>
          <p:cNvPr name="TextBox 31" id="31"/>
          <p:cNvSpPr txBox="true"/>
          <p:nvPr/>
        </p:nvSpPr>
        <p:spPr>
          <a:xfrm rot="0">
            <a:off x="11514763" y="5216810"/>
            <a:ext cx="6618238" cy="664847"/>
          </a:xfrm>
          <a:prstGeom prst="rect">
            <a:avLst/>
          </a:prstGeom>
        </p:spPr>
        <p:txBody>
          <a:bodyPr anchor="t" rtlCol="false" tIns="0" lIns="0" bIns="0" rIns="0">
            <a:spAutoFit/>
          </a:bodyPr>
          <a:lstStyle/>
          <a:p>
            <a:pPr algn="ctr">
              <a:lnSpc>
                <a:spcPts val="5219"/>
              </a:lnSpc>
              <a:spcBef>
                <a:spcPct val="0"/>
              </a:spcBef>
            </a:pPr>
            <a:r>
              <a:rPr lang="en-US" b="true" sz="2899">
                <a:solidFill>
                  <a:srgbClr val="000000"/>
                </a:solidFill>
                <a:latin typeface="Calibri (MS) Bold"/>
                <a:ea typeface="Calibri (MS) Bold"/>
                <a:cs typeface="Calibri (MS) Bold"/>
                <a:sym typeface="Calibri (MS) Bold"/>
              </a:rPr>
              <a:t>Share group insights with the larger cohort.</a:t>
            </a:r>
          </a:p>
        </p:txBody>
      </p:sp>
      <p:sp>
        <p:nvSpPr>
          <p:cNvPr name="TextBox 32" id="32"/>
          <p:cNvSpPr txBox="true"/>
          <p:nvPr/>
        </p:nvSpPr>
        <p:spPr>
          <a:xfrm rot="0">
            <a:off x="11484019" y="6610276"/>
            <a:ext cx="6803981" cy="1979297"/>
          </a:xfrm>
          <a:prstGeom prst="rect">
            <a:avLst/>
          </a:prstGeom>
        </p:spPr>
        <p:txBody>
          <a:bodyPr anchor="t" rtlCol="false" tIns="0" lIns="0" bIns="0" rIns="0">
            <a:spAutoFit/>
          </a:bodyPr>
          <a:lstStyle/>
          <a:p>
            <a:pPr algn="l">
              <a:lnSpc>
                <a:spcPts val="5219"/>
              </a:lnSpc>
              <a:spcBef>
                <a:spcPct val="0"/>
              </a:spcBef>
            </a:pPr>
            <a:r>
              <a:rPr lang="en-US" b="true" sz="2899">
                <a:solidFill>
                  <a:srgbClr val="000000"/>
                </a:solidFill>
                <a:latin typeface="Calibri (MS) Bold"/>
                <a:ea typeface="Calibri (MS) Bold"/>
                <a:cs typeface="Calibri (MS) Bold"/>
                <a:sym typeface="Calibri (MS) Bold"/>
              </a:rPr>
              <a:t>Reflect on </a:t>
            </a:r>
            <a:r>
              <a:rPr lang="en-US" b="true" sz="2899">
                <a:solidFill>
                  <a:srgbClr val="000000"/>
                </a:solidFill>
                <a:latin typeface="Calibri (MS) Bold"/>
                <a:ea typeface="Calibri (MS) Bold"/>
                <a:cs typeface="Calibri (MS) Bold"/>
                <a:sym typeface="Calibri (MS) Bold"/>
              </a:rPr>
              <a:t>how to identify bias in real-world media.</a:t>
            </a:r>
          </a:p>
          <a:p>
            <a:pPr algn="l">
              <a:lnSpc>
                <a:spcPts val="521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161583"/>
            <a:chOff x="0" y="0"/>
            <a:chExt cx="102592" cy="215444"/>
          </a:xfrm>
        </p:grpSpPr>
        <p:sp>
          <p:nvSpPr>
            <p:cNvPr name="Freeform 6" id="6"/>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7" id="7"/>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696340" y="1152331"/>
            <a:ext cx="9728036" cy="1085366"/>
            <a:chOff x="0" y="0"/>
            <a:chExt cx="12970715" cy="1447155"/>
          </a:xfrm>
        </p:grpSpPr>
        <p:sp>
          <p:nvSpPr>
            <p:cNvPr name="Freeform 11" id="11"/>
            <p:cNvSpPr/>
            <p:nvPr/>
          </p:nvSpPr>
          <p:spPr>
            <a:xfrm flipH="false" flipV="false" rot="0">
              <a:off x="0" y="0"/>
              <a:ext cx="12970715" cy="1447155"/>
            </a:xfrm>
            <a:custGeom>
              <a:avLst/>
              <a:gdLst/>
              <a:ahLst/>
              <a:cxnLst/>
              <a:rect r="r" b="b" t="t" l="l"/>
              <a:pathLst>
                <a:path h="1447155" w="12970715">
                  <a:moveTo>
                    <a:pt x="0" y="0"/>
                  </a:moveTo>
                  <a:lnTo>
                    <a:pt x="12970715" y="0"/>
                  </a:lnTo>
                  <a:lnTo>
                    <a:pt x="12970715" y="1447155"/>
                  </a:lnTo>
                  <a:lnTo>
                    <a:pt x="0" y="1447155"/>
                  </a:lnTo>
                  <a:close/>
                </a:path>
              </a:pathLst>
            </a:custGeom>
            <a:solidFill>
              <a:srgbClr val="000000">
                <a:alpha val="0"/>
              </a:srgbClr>
            </a:solidFill>
          </p:spPr>
        </p:sp>
        <p:sp>
          <p:nvSpPr>
            <p:cNvPr name="TextBox 12" id="12"/>
            <p:cNvSpPr txBox="true"/>
            <p:nvPr/>
          </p:nvSpPr>
          <p:spPr>
            <a:xfrm>
              <a:off x="0" y="-114300"/>
              <a:ext cx="12970715" cy="1561455"/>
            </a:xfrm>
            <a:prstGeom prst="rect">
              <a:avLst/>
            </a:prstGeom>
          </p:spPr>
          <p:txBody>
            <a:bodyPr anchor="t" rtlCol="false" tIns="0" lIns="0" bIns="0" rIns="0"/>
            <a:lstStyle/>
            <a:p>
              <a:pPr algn="l">
                <a:lnSpc>
                  <a:spcPts val="6480"/>
                </a:lnSpc>
              </a:pPr>
              <a:r>
                <a:rPr lang="en-US" b="true" sz="5400">
                  <a:solidFill>
                    <a:srgbClr val="1E83DA"/>
                  </a:solidFill>
                  <a:latin typeface="Calibri (MS) Bold"/>
                  <a:ea typeface="Calibri (MS) Bold"/>
                  <a:cs typeface="Calibri (MS) Bold"/>
                  <a:sym typeface="Calibri (MS) Bold"/>
                </a:rPr>
                <a:t>What to remember? </a:t>
              </a:r>
            </a:p>
          </p:txBody>
        </p:sp>
      </p:grpSp>
      <p:grpSp>
        <p:nvGrpSpPr>
          <p:cNvPr name="Group 13" id="13"/>
          <p:cNvGrpSpPr/>
          <p:nvPr/>
        </p:nvGrpSpPr>
        <p:grpSpPr>
          <a:xfrm rot="0">
            <a:off x="1256360" y="2653859"/>
            <a:ext cx="16002940" cy="2946574"/>
            <a:chOff x="0" y="0"/>
            <a:chExt cx="21337253" cy="3928765"/>
          </a:xfrm>
        </p:grpSpPr>
        <p:sp>
          <p:nvSpPr>
            <p:cNvPr name="Freeform 14" id="14"/>
            <p:cNvSpPr/>
            <p:nvPr/>
          </p:nvSpPr>
          <p:spPr>
            <a:xfrm flipH="false" flipV="false" rot="0">
              <a:off x="0" y="0"/>
              <a:ext cx="21337254" cy="3928765"/>
            </a:xfrm>
            <a:custGeom>
              <a:avLst/>
              <a:gdLst/>
              <a:ahLst/>
              <a:cxnLst/>
              <a:rect r="r" b="b" t="t" l="l"/>
              <a:pathLst>
                <a:path h="3928765" w="21337254">
                  <a:moveTo>
                    <a:pt x="0" y="0"/>
                  </a:moveTo>
                  <a:lnTo>
                    <a:pt x="21337254" y="0"/>
                  </a:lnTo>
                  <a:lnTo>
                    <a:pt x="21337254" y="3928765"/>
                  </a:lnTo>
                  <a:lnTo>
                    <a:pt x="0" y="3928765"/>
                  </a:lnTo>
                  <a:close/>
                </a:path>
              </a:pathLst>
            </a:custGeom>
            <a:solidFill>
              <a:srgbClr val="000000">
                <a:alpha val="0"/>
              </a:srgbClr>
            </a:solidFill>
          </p:spPr>
        </p:sp>
        <p:sp>
          <p:nvSpPr>
            <p:cNvPr name="TextBox 15" id="15"/>
            <p:cNvSpPr txBox="true"/>
            <p:nvPr/>
          </p:nvSpPr>
          <p:spPr>
            <a:xfrm>
              <a:off x="0" y="-180975"/>
              <a:ext cx="21337253" cy="4109740"/>
            </a:xfrm>
            <a:prstGeom prst="rect">
              <a:avLst/>
            </a:prstGeom>
          </p:spPr>
          <p:txBody>
            <a:bodyPr anchor="t" rtlCol="false" tIns="0" lIns="0" bIns="0" rIns="0"/>
            <a:lstStyle/>
            <a:p>
              <a:pPr algn="just">
                <a:lnSpc>
                  <a:spcPts val="4139"/>
                </a:lnSpc>
              </a:pPr>
              <a:r>
                <a:rPr lang="en-US" sz="2299" b="true">
                  <a:solidFill>
                    <a:srgbClr val="282121"/>
                  </a:solidFill>
                  <a:latin typeface="Calibri (MS) Bold"/>
                  <a:ea typeface="Calibri (MS) Bold"/>
                  <a:cs typeface="Calibri (MS) Bold"/>
                  <a:sym typeface="Calibri (MS) Bold"/>
                </a:rPr>
                <a:t>You have explored a set of practical activities to help young people engage more critically with media and political content.</a:t>
              </a:r>
            </a:p>
            <a:p>
              <a:pPr algn="just">
                <a:lnSpc>
                  <a:spcPts val="4139"/>
                </a:lnSpc>
              </a:pPr>
              <a:r>
                <a:rPr lang="en-US" sz="2299" b="true">
                  <a:solidFill>
                    <a:srgbClr val="282121"/>
                  </a:solidFill>
                  <a:latin typeface="Calibri (MS) Bold"/>
                  <a:ea typeface="Calibri (MS) Bold"/>
                  <a:cs typeface="Calibri (MS) Bold"/>
                  <a:sym typeface="Calibri (MS) Bold"/>
                </a:rPr>
                <a:t>In all activities, encourage the consistent use of the 5 Ws method — asking Who, What, Where, When, and Why — to promote deeper thinking and analysis.</a:t>
              </a:r>
            </a:p>
            <a:p>
              <a:pPr algn="just">
                <a:lnSpc>
                  <a:spcPts val="4139"/>
                </a:lnSpc>
              </a:pPr>
              <a:r>
                <a:rPr lang="en-US" sz="2299" b="true">
                  <a:solidFill>
                    <a:srgbClr val="282121"/>
                  </a:solidFill>
                  <a:latin typeface="Calibri (MS) Bold"/>
                  <a:ea typeface="Calibri (MS) Bold"/>
                  <a:cs typeface="Calibri (MS) Bold"/>
                  <a:sym typeface="Calibri (MS) Bold"/>
                </a:rPr>
                <a:t>C</a:t>
              </a:r>
              <a:r>
                <a:rPr lang="en-US" sz="2299" b="true">
                  <a:solidFill>
                    <a:srgbClr val="282121"/>
                  </a:solidFill>
                  <a:latin typeface="Calibri (MS) Bold"/>
                  <a:ea typeface="Calibri (MS) Bold"/>
                  <a:cs typeface="Calibri (MS) Bold"/>
                  <a:sym typeface="Calibri (MS) Bold"/>
                </a:rPr>
                <a:t>reate space for reflection and discussion. Critical thinking develops when young people are guided to question information, consider different perspectives, and form their own informed opinions.</a:t>
              </a:r>
            </a:p>
            <a:p>
              <a:pPr algn="just">
                <a:lnSpc>
                  <a:spcPts val="3060"/>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696340" y="1152331"/>
            <a:ext cx="9728036" cy="1085366"/>
            <a:chOff x="0" y="0"/>
            <a:chExt cx="12970715" cy="1447155"/>
          </a:xfrm>
        </p:grpSpPr>
        <p:sp>
          <p:nvSpPr>
            <p:cNvPr name="Freeform 3" id="3"/>
            <p:cNvSpPr/>
            <p:nvPr/>
          </p:nvSpPr>
          <p:spPr>
            <a:xfrm flipH="false" flipV="false" rot="0">
              <a:off x="0" y="0"/>
              <a:ext cx="12970715" cy="1447155"/>
            </a:xfrm>
            <a:custGeom>
              <a:avLst/>
              <a:gdLst/>
              <a:ahLst/>
              <a:cxnLst/>
              <a:rect r="r" b="b" t="t" l="l"/>
              <a:pathLst>
                <a:path h="1447155" w="12970715">
                  <a:moveTo>
                    <a:pt x="0" y="0"/>
                  </a:moveTo>
                  <a:lnTo>
                    <a:pt x="12970715" y="0"/>
                  </a:lnTo>
                  <a:lnTo>
                    <a:pt x="12970715" y="1447155"/>
                  </a:lnTo>
                  <a:lnTo>
                    <a:pt x="0" y="1447155"/>
                  </a:lnTo>
                  <a:close/>
                </a:path>
              </a:pathLst>
            </a:custGeom>
            <a:solidFill>
              <a:srgbClr val="000000">
                <a:alpha val="0"/>
              </a:srgbClr>
            </a:solidFill>
          </p:spPr>
        </p:sp>
        <p:sp>
          <p:nvSpPr>
            <p:cNvPr name="TextBox 4" id="4"/>
            <p:cNvSpPr txBox="true"/>
            <p:nvPr/>
          </p:nvSpPr>
          <p:spPr>
            <a:xfrm>
              <a:off x="0" y="-114300"/>
              <a:ext cx="12970715" cy="1561455"/>
            </a:xfrm>
            <a:prstGeom prst="rect">
              <a:avLst/>
            </a:prstGeom>
          </p:spPr>
          <p:txBody>
            <a:bodyPr anchor="t" rtlCol="false" tIns="0" lIns="0" bIns="0" rIns="0"/>
            <a:lstStyle/>
            <a:p>
              <a:pPr algn="l">
                <a:lnSpc>
                  <a:spcPts val="6480"/>
                </a:lnSpc>
              </a:pPr>
              <a:r>
                <a:rPr lang="en-US" b="true" sz="5400">
                  <a:solidFill>
                    <a:srgbClr val="1E83DA"/>
                  </a:solidFill>
                  <a:latin typeface="Calibri (MS) Bold"/>
                  <a:ea typeface="Calibri (MS) Bold"/>
                  <a:cs typeface="Calibri (MS) Bold"/>
                  <a:sym typeface="Calibri (MS) Bold"/>
                </a:rPr>
                <a:t>Tips or Steps for Youth Workers</a:t>
              </a:r>
            </a:p>
          </p:txBody>
        </p:sp>
      </p:grpSp>
      <p:grpSp>
        <p:nvGrpSpPr>
          <p:cNvPr name="Group 5" id="5"/>
          <p:cNvGrpSpPr/>
          <p:nvPr/>
        </p:nvGrpSpPr>
        <p:grpSpPr>
          <a:xfrm rot="0">
            <a:off x="745418" y="6127367"/>
            <a:ext cx="4523214" cy="478363"/>
            <a:chOff x="0" y="0"/>
            <a:chExt cx="6030952" cy="637818"/>
          </a:xfrm>
        </p:grpSpPr>
        <p:sp>
          <p:nvSpPr>
            <p:cNvPr name="Freeform 6" id="6"/>
            <p:cNvSpPr/>
            <p:nvPr/>
          </p:nvSpPr>
          <p:spPr>
            <a:xfrm flipH="false" flipV="false" rot="0">
              <a:off x="0" y="0"/>
              <a:ext cx="6030952" cy="637818"/>
            </a:xfrm>
            <a:custGeom>
              <a:avLst/>
              <a:gdLst/>
              <a:ahLst/>
              <a:cxnLst/>
              <a:rect r="r" b="b" t="t" l="l"/>
              <a:pathLst>
                <a:path h="637818" w="6030952">
                  <a:moveTo>
                    <a:pt x="0" y="0"/>
                  </a:moveTo>
                  <a:lnTo>
                    <a:pt x="6030952" y="0"/>
                  </a:lnTo>
                  <a:lnTo>
                    <a:pt x="6030952" y="637818"/>
                  </a:lnTo>
                  <a:lnTo>
                    <a:pt x="0" y="637818"/>
                  </a:lnTo>
                  <a:close/>
                </a:path>
              </a:pathLst>
            </a:custGeom>
            <a:solidFill>
              <a:srgbClr val="000000">
                <a:alpha val="0"/>
              </a:srgbClr>
            </a:solidFill>
          </p:spPr>
        </p:sp>
        <p:sp>
          <p:nvSpPr>
            <p:cNvPr name="TextBox 7" id="7"/>
            <p:cNvSpPr txBox="true"/>
            <p:nvPr/>
          </p:nvSpPr>
          <p:spPr>
            <a:xfrm>
              <a:off x="0" y="-180975"/>
              <a:ext cx="6030952" cy="818793"/>
            </a:xfrm>
            <a:prstGeom prst="rect">
              <a:avLst/>
            </a:prstGeom>
          </p:spPr>
          <p:txBody>
            <a:bodyPr anchor="t" rtlCol="false" tIns="0" lIns="0" bIns="0" rIns="0"/>
            <a:lstStyle/>
            <a:p>
              <a:pPr algn="l">
                <a:lnSpc>
                  <a:spcPts val="4320"/>
                </a:lnSpc>
              </a:pPr>
              <a:r>
                <a:rPr lang="en-US" b="true" sz="2400">
                  <a:solidFill>
                    <a:srgbClr val="000000"/>
                  </a:solidFill>
                  <a:latin typeface="Calibri (MS) Bold"/>
                  <a:ea typeface="Calibri (MS) Bold"/>
                  <a:cs typeface="Calibri (MS) Bold"/>
                  <a:sym typeface="Calibri (MS) Bold"/>
                </a:rPr>
                <a:t>Systemat</a:t>
              </a:r>
              <a:r>
                <a:rPr lang="en-US" b="true" sz="2400">
                  <a:solidFill>
                    <a:srgbClr val="000000"/>
                  </a:solidFill>
                  <a:latin typeface="Calibri (MS) Bold"/>
                  <a:ea typeface="Calibri (MS) Bold"/>
                  <a:cs typeface="Calibri (MS) Bold"/>
                  <a:sym typeface="Calibri (MS) Bold"/>
                </a:rPr>
                <a:t>ically Highlight Omissions</a:t>
              </a:r>
            </a:p>
          </p:txBody>
        </p:sp>
      </p:grpSp>
      <p:grpSp>
        <p:nvGrpSpPr>
          <p:cNvPr name="Group 8" id="8"/>
          <p:cNvGrpSpPr/>
          <p:nvPr/>
        </p:nvGrpSpPr>
        <p:grpSpPr>
          <a:xfrm rot="0">
            <a:off x="745418" y="6854651"/>
            <a:ext cx="10134090" cy="2232199"/>
            <a:chOff x="0" y="0"/>
            <a:chExt cx="13512119" cy="2976265"/>
          </a:xfrm>
        </p:grpSpPr>
        <p:sp>
          <p:nvSpPr>
            <p:cNvPr name="Freeform 9" id="9"/>
            <p:cNvSpPr/>
            <p:nvPr/>
          </p:nvSpPr>
          <p:spPr>
            <a:xfrm flipH="false" flipV="false" rot="0">
              <a:off x="0" y="0"/>
              <a:ext cx="13512119" cy="2976265"/>
            </a:xfrm>
            <a:custGeom>
              <a:avLst/>
              <a:gdLst/>
              <a:ahLst/>
              <a:cxnLst/>
              <a:rect r="r" b="b" t="t" l="l"/>
              <a:pathLst>
                <a:path h="2976265" w="13512119">
                  <a:moveTo>
                    <a:pt x="0" y="0"/>
                  </a:moveTo>
                  <a:lnTo>
                    <a:pt x="13512119" y="0"/>
                  </a:lnTo>
                  <a:lnTo>
                    <a:pt x="13512119" y="2976265"/>
                  </a:lnTo>
                  <a:lnTo>
                    <a:pt x="0" y="2976265"/>
                  </a:lnTo>
                  <a:close/>
                </a:path>
              </a:pathLst>
            </a:custGeom>
            <a:solidFill>
              <a:srgbClr val="000000">
                <a:alpha val="0"/>
              </a:srgbClr>
            </a:solidFill>
          </p:spPr>
        </p:sp>
        <p:sp>
          <p:nvSpPr>
            <p:cNvPr name="TextBox 10" id="10"/>
            <p:cNvSpPr txBox="true"/>
            <p:nvPr/>
          </p:nvSpPr>
          <p:spPr>
            <a:xfrm>
              <a:off x="0" y="-152400"/>
              <a:ext cx="13512119" cy="31286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Guid</a:t>
              </a:r>
              <a:r>
                <a:rPr lang="en-US" sz="2000">
                  <a:solidFill>
                    <a:srgbClr val="000000"/>
                  </a:solidFill>
                  <a:latin typeface="Calibri (MS)"/>
                  <a:ea typeface="Calibri (MS)"/>
                  <a:cs typeface="Calibri (MS)"/>
                  <a:sym typeface="Calibri (MS)"/>
                </a:rPr>
                <a:t>e participants to detect missing perspectives by posing targeted questions like "Whose voice isn't represented here?" Illustrate how exclusions distort understanding - for instance, showing education reform articles that never mention disabled students. Provide a practical "Missing Voices" checklist (including disabled individuals, caregivers, and subject experts) as an analytical tool to help groups identify these gaps consistently.</a:t>
              </a:r>
            </a:p>
          </p:txBody>
        </p:sp>
      </p:grpSp>
      <p:grpSp>
        <p:nvGrpSpPr>
          <p:cNvPr name="Group 11" id="11"/>
          <p:cNvGrpSpPr/>
          <p:nvPr/>
        </p:nvGrpSpPr>
        <p:grpSpPr>
          <a:xfrm rot="0">
            <a:off x="745418" y="2380778"/>
            <a:ext cx="4523214" cy="478363"/>
            <a:chOff x="0" y="0"/>
            <a:chExt cx="6030952" cy="637818"/>
          </a:xfrm>
        </p:grpSpPr>
        <p:sp>
          <p:nvSpPr>
            <p:cNvPr name="Freeform 12" id="12"/>
            <p:cNvSpPr/>
            <p:nvPr/>
          </p:nvSpPr>
          <p:spPr>
            <a:xfrm flipH="false" flipV="false" rot="0">
              <a:off x="0" y="0"/>
              <a:ext cx="6030952" cy="637818"/>
            </a:xfrm>
            <a:custGeom>
              <a:avLst/>
              <a:gdLst/>
              <a:ahLst/>
              <a:cxnLst/>
              <a:rect r="r" b="b" t="t" l="l"/>
              <a:pathLst>
                <a:path h="637818" w="6030952">
                  <a:moveTo>
                    <a:pt x="0" y="0"/>
                  </a:moveTo>
                  <a:lnTo>
                    <a:pt x="6030952" y="0"/>
                  </a:lnTo>
                  <a:lnTo>
                    <a:pt x="6030952" y="637818"/>
                  </a:lnTo>
                  <a:lnTo>
                    <a:pt x="0" y="637818"/>
                  </a:lnTo>
                  <a:close/>
                </a:path>
              </a:pathLst>
            </a:custGeom>
            <a:solidFill>
              <a:srgbClr val="000000">
                <a:alpha val="0"/>
              </a:srgbClr>
            </a:solidFill>
          </p:spPr>
        </p:sp>
        <p:sp>
          <p:nvSpPr>
            <p:cNvPr name="TextBox 13" id="13"/>
            <p:cNvSpPr txBox="true"/>
            <p:nvPr/>
          </p:nvSpPr>
          <p:spPr>
            <a:xfrm>
              <a:off x="0" y="-180975"/>
              <a:ext cx="6030952" cy="818793"/>
            </a:xfrm>
            <a:prstGeom prst="rect">
              <a:avLst/>
            </a:prstGeom>
          </p:spPr>
          <p:txBody>
            <a:bodyPr anchor="t" rtlCol="false" tIns="0" lIns="0" bIns="0" rIns="0"/>
            <a:lstStyle/>
            <a:p>
              <a:pPr algn="l">
                <a:lnSpc>
                  <a:spcPts val="4320"/>
                </a:lnSpc>
              </a:pPr>
              <a:r>
                <a:rPr lang="en-US" b="true" sz="2400">
                  <a:solidFill>
                    <a:srgbClr val="000000"/>
                  </a:solidFill>
                  <a:latin typeface="Calibri (MS) Bold"/>
                  <a:ea typeface="Calibri (MS) Bold"/>
                  <a:cs typeface="Calibri (MS) Bold"/>
                  <a:sym typeface="Calibri (MS) Bold"/>
                </a:rPr>
                <a:t>Pre</a:t>
              </a:r>
              <a:r>
                <a:rPr lang="en-US" b="true" sz="2400">
                  <a:solidFill>
                    <a:srgbClr val="000000"/>
                  </a:solidFill>
                  <a:latin typeface="Calibri (MS) Bold"/>
                  <a:ea typeface="Calibri (MS) Bold"/>
                  <a:cs typeface="Calibri (MS) Bold"/>
                  <a:sym typeface="Calibri (MS) Bold"/>
                </a:rPr>
                <a:t>pare Clear Framing Contrasts</a:t>
              </a:r>
            </a:p>
          </p:txBody>
        </p:sp>
      </p:grpSp>
      <p:grpSp>
        <p:nvGrpSpPr>
          <p:cNvPr name="Group 14" id="14"/>
          <p:cNvGrpSpPr/>
          <p:nvPr/>
        </p:nvGrpSpPr>
        <p:grpSpPr>
          <a:xfrm rot="0">
            <a:off x="745418" y="3180324"/>
            <a:ext cx="10191720" cy="2689399"/>
            <a:chOff x="0" y="0"/>
            <a:chExt cx="13588959" cy="3585865"/>
          </a:xfrm>
        </p:grpSpPr>
        <p:sp>
          <p:nvSpPr>
            <p:cNvPr name="Freeform 15" id="15"/>
            <p:cNvSpPr/>
            <p:nvPr/>
          </p:nvSpPr>
          <p:spPr>
            <a:xfrm flipH="false" flipV="false" rot="0">
              <a:off x="0" y="0"/>
              <a:ext cx="13588960" cy="3585865"/>
            </a:xfrm>
            <a:custGeom>
              <a:avLst/>
              <a:gdLst/>
              <a:ahLst/>
              <a:cxnLst/>
              <a:rect r="r" b="b" t="t" l="l"/>
              <a:pathLst>
                <a:path h="3585865" w="13588960">
                  <a:moveTo>
                    <a:pt x="0" y="0"/>
                  </a:moveTo>
                  <a:lnTo>
                    <a:pt x="13588960" y="0"/>
                  </a:lnTo>
                  <a:lnTo>
                    <a:pt x="13588960" y="3585865"/>
                  </a:lnTo>
                  <a:lnTo>
                    <a:pt x="0" y="3585865"/>
                  </a:lnTo>
                  <a:close/>
                </a:path>
              </a:pathLst>
            </a:custGeom>
            <a:solidFill>
              <a:srgbClr val="000000">
                <a:alpha val="0"/>
              </a:srgbClr>
            </a:solidFill>
          </p:spPr>
        </p:sp>
        <p:sp>
          <p:nvSpPr>
            <p:cNvPr name="TextBox 16" id="16"/>
            <p:cNvSpPr txBox="true"/>
            <p:nvPr/>
          </p:nvSpPr>
          <p:spPr>
            <a:xfrm>
              <a:off x="0" y="-152400"/>
              <a:ext cx="13588959" cy="37382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Begin by s</a:t>
              </a:r>
              <a:r>
                <a:rPr lang="en-US" sz="2000">
                  <a:solidFill>
                    <a:srgbClr val="000000"/>
                  </a:solidFill>
                  <a:latin typeface="Calibri (MS)"/>
                  <a:ea typeface="Calibri (MS)"/>
                  <a:cs typeface="Calibri (MS)"/>
                  <a:sym typeface="Calibri (MS)"/>
                </a:rPr>
                <a:t>electing paired headlines that present opposing narratives about identical disability policies, such as "New Disability Law Will Bankrupt States" versus "Landmark Bill Ends Transportation Barriers for Disabled Youth." Enhance visibility of bias by using color-coded text boxes (red for negative framing like "burden," green for positive terms like "opportunity"), and prioritize locally relevant examples to strengthen participant engagement through familiar contexts.</a:t>
              </a:r>
            </a:p>
          </p:txBody>
        </p:sp>
      </p:grpSp>
      <p:sp>
        <p:nvSpPr>
          <p:cNvPr name="Freeform 17" id="17"/>
          <p:cNvSpPr/>
          <p:nvPr/>
        </p:nvSpPr>
        <p:spPr>
          <a:xfrm flipH="false" flipV="false" rot="0">
            <a:off x="12389687" y="2859141"/>
            <a:ext cx="3819291" cy="1733003"/>
          </a:xfrm>
          <a:custGeom>
            <a:avLst/>
            <a:gdLst/>
            <a:ahLst/>
            <a:cxnLst/>
            <a:rect r="r" b="b" t="t" l="l"/>
            <a:pathLst>
              <a:path h="1733003" w="3819291">
                <a:moveTo>
                  <a:pt x="0" y="0"/>
                </a:moveTo>
                <a:lnTo>
                  <a:pt x="3819291" y="0"/>
                </a:lnTo>
                <a:lnTo>
                  <a:pt x="3819291" y="1733003"/>
                </a:lnTo>
                <a:lnTo>
                  <a:pt x="0" y="1733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5400000">
            <a:off x="6991480" y="-867538"/>
            <a:ext cx="4649588" cy="24558365"/>
            <a:chOff x="0" y="0"/>
            <a:chExt cx="6199451" cy="32744486"/>
          </a:xfrm>
        </p:grpSpPr>
        <p:sp>
          <p:nvSpPr>
            <p:cNvPr name="Freeform 19" id="19"/>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20" id="20"/>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5"/>
            <a:stretch>
              <a:fillRect l="0" t="0" r="0" b="-211"/>
            </a:stretch>
          </a:blipFill>
        </p:spPr>
      </p:sp>
      <p:sp>
        <p:nvSpPr>
          <p:cNvPr name="Freeform 21" id="2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22" id="2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028700" y="2354595"/>
            <a:ext cx="7731410" cy="478364"/>
            <a:chOff x="0" y="0"/>
            <a:chExt cx="10308547" cy="637818"/>
          </a:xfrm>
        </p:grpSpPr>
        <p:sp>
          <p:nvSpPr>
            <p:cNvPr name="Freeform 3" id="3"/>
            <p:cNvSpPr/>
            <p:nvPr/>
          </p:nvSpPr>
          <p:spPr>
            <a:xfrm flipH="false" flipV="false" rot="0">
              <a:off x="0" y="0"/>
              <a:ext cx="10308548" cy="637818"/>
            </a:xfrm>
            <a:custGeom>
              <a:avLst/>
              <a:gdLst/>
              <a:ahLst/>
              <a:cxnLst/>
              <a:rect r="r" b="b" t="t" l="l"/>
              <a:pathLst>
                <a:path h="637818" w="10308548">
                  <a:moveTo>
                    <a:pt x="0" y="0"/>
                  </a:moveTo>
                  <a:lnTo>
                    <a:pt x="10308548" y="0"/>
                  </a:lnTo>
                  <a:lnTo>
                    <a:pt x="10308548" y="637818"/>
                  </a:lnTo>
                  <a:lnTo>
                    <a:pt x="0" y="637818"/>
                  </a:lnTo>
                  <a:close/>
                </a:path>
              </a:pathLst>
            </a:custGeom>
            <a:solidFill>
              <a:srgbClr val="000000">
                <a:alpha val="0"/>
              </a:srgbClr>
            </a:solidFill>
          </p:spPr>
        </p:sp>
        <p:sp>
          <p:nvSpPr>
            <p:cNvPr name="TextBox 4" id="4"/>
            <p:cNvSpPr txBox="true"/>
            <p:nvPr/>
          </p:nvSpPr>
          <p:spPr>
            <a:xfrm>
              <a:off x="0" y="-200025"/>
              <a:ext cx="10308547" cy="837843"/>
            </a:xfrm>
            <a:prstGeom prst="rect">
              <a:avLst/>
            </a:prstGeom>
          </p:spPr>
          <p:txBody>
            <a:bodyPr anchor="t" rtlCol="false" tIns="0" lIns="0" bIns="0" rIns="0"/>
            <a:lstStyle/>
            <a:p>
              <a:pPr algn="l">
                <a:lnSpc>
                  <a:spcPts val="4319"/>
                </a:lnSpc>
              </a:pPr>
              <a:r>
                <a:rPr lang="en-US" b="true" sz="2399">
                  <a:solidFill>
                    <a:srgbClr val="000000"/>
                  </a:solidFill>
                  <a:latin typeface="Calibri (MS) Bold"/>
                  <a:ea typeface="Calibri (MS) Bold"/>
                  <a:cs typeface="Calibri (MS) Bold"/>
                  <a:sym typeface="Calibri (MS) Bold"/>
                </a:rPr>
                <a:t>Deploy Strategic Prob</a:t>
              </a:r>
              <a:r>
                <a:rPr lang="en-US" b="true" sz="2399">
                  <a:solidFill>
                    <a:srgbClr val="000000"/>
                  </a:solidFill>
                  <a:latin typeface="Calibri (MS) Bold"/>
                  <a:ea typeface="Calibri (MS) Bold"/>
                  <a:cs typeface="Calibri (MS) Bold"/>
                  <a:sym typeface="Calibri (MS) Bold"/>
                </a:rPr>
                <a:t>ing Questions</a:t>
              </a:r>
            </a:p>
          </p:txBody>
        </p:sp>
      </p:grpSp>
      <p:grpSp>
        <p:nvGrpSpPr>
          <p:cNvPr name="Group 5" id="5"/>
          <p:cNvGrpSpPr/>
          <p:nvPr/>
        </p:nvGrpSpPr>
        <p:grpSpPr>
          <a:xfrm rot="0">
            <a:off x="1028700" y="3080609"/>
            <a:ext cx="9515665" cy="2232199"/>
            <a:chOff x="0" y="0"/>
            <a:chExt cx="12687553" cy="2976265"/>
          </a:xfrm>
        </p:grpSpPr>
        <p:sp>
          <p:nvSpPr>
            <p:cNvPr name="Freeform 6" id="6"/>
            <p:cNvSpPr/>
            <p:nvPr/>
          </p:nvSpPr>
          <p:spPr>
            <a:xfrm flipH="false" flipV="false" rot="0">
              <a:off x="0" y="0"/>
              <a:ext cx="12687553" cy="2976265"/>
            </a:xfrm>
            <a:custGeom>
              <a:avLst/>
              <a:gdLst/>
              <a:ahLst/>
              <a:cxnLst/>
              <a:rect r="r" b="b" t="t" l="l"/>
              <a:pathLst>
                <a:path h="2976265" w="12687553">
                  <a:moveTo>
                    <a:pt x="0" y="0"/>
                  </a:moveTo>
                  <a:lnTo>
                    <a:pt x="12687553" y="0"/>
                  </a:lnTo>
                  <a:lnTo>
                    <a:pt x="12687553" y="2976265"/>
                  </a:lnTo>
                  <a:lnTo>
                    <a:pt x="0" y="2976265"/>
                  </a:lnTo>
                  <a:close/>
                </a:path>
              </a:pathLst>
            </a:custGeom>
            <a:solidFill>
              <a:srgbClr val="000000">
                <a:alpha val="0"/>
              </a:srgbClr>
            </a:solidFill>
          </p:spPr>
        </p:sp>
        <p:sp>
          <p:nvSpPr>
            <p:cNvPr name="TextBox 7" id="7"/>
            <p:cNvSpPr txBox="true"/>
            <p:nvPr/>
          </p:nvSpPr>
          <p:spPr>
            <a:xfrm>
              <a:off x="0" y="-152400"/>
              <a:ext cx="12687553" cy="31286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M</a:t>
              </a:r>
              <a:r>
                <a:rPr lang="en-US" sz="2000">
                  <a:solidFill>
                    <a:srgbClr val="000000"/>
                  </a:solidFill>
                  <a:latin typeface="Calibri (MS)"/>
                  <a:ea typeface="Calibri (MS)"/>
                  <a:cs typeface="Calibri (MS)"/>
                  <a:sym typeface="Calibri (MS)"/>
                </a:rPr>
                <a:t>ove beyond surface-level analysis by asking questions that reveal underlying power structures: "Who benefits when people accept this framing?" or "How might a wheelchair user interpret this headline?" Demonstrate the questioning process by modeling with one headline first, then transition to small group practice. This scaffolds critical thinking while encouraging participants to consider both explicit messages and subtle omissions.</a:t>
              </a:r>
            </a:p>
          </p:txBody>
        </p:sp>
      </p:grpSp>
      <p:grpSp>
        <p:nvGrpSpPr>
          <p:cNvPr name="Group 8" id="8"/>
          <p:cNvGrpSpPr/>
          <p:nvPr/>
        </p:nvGrpSpPr>
        <p:grpSpPr>
          <a:xfrm rot="0">
            <a:off x="1028700" y="5494451"/>
            <a:ext cx="9644115" cy="478364"/>
            <a:chOff x="0" y="0"/>
            <a:chExt cx="12858820" cy="637818"/>
          </a:xfrm>
        </p:grpSpPr>
        <p:sp>
          <p:nvSpPr>
            <p:cNvPr name="Freeform 9" id="9"/>
            <p:cNvSpPr/>
            <p:nvPr/>
          </p:nvSpPr>
          <p:spPr>
            <a:xfrm flipH="false" flipV="false" rot="0">
              <a:off x="0" y="0"/>
              <a:ext cx="12858821" cy="637818"/>
            </a:xfrm>
            <a:custGeom>
              <a:avLst/>
              <a:gdLst/>
              <a:ahLst/>
              <a:cxnLst/>
              <a:rect r="r" b="b" t="t" l="l"/>
              <a:pathLst>
                <a:path h="637818" w="12858821">
                  <a:moveTo>
                    <a:pt x="0" y="0"/>
                  </a:moveTo>
                  <a:lnTo>
                    <a:pt x="12858821" y="0"/>
                  </a:lnTo>
                  <a:lnTo>
                    <a:pt x="12858821" y="637818"/>
                  </a:lnTo>
                  <a:lnTo>
                    <a:pt x="0" y="637818"/>
                  </a:lnTo>
                  <a:close/>
                </a:path>
              </a:pathLst>
            </a:custGeom>
            <a:solidFill>
              <a:srgbClr val="000000">
                <a:alpha val="0"/>
              </a:srgbClr>
            </a:solidFill>
          </p:spPr>
        </p:sp>
        <p:sp>
          <p:nvSpPr>
            <p:cNvPr name="TextBox 10" id="10"/>
            <p:cNvSpPr txBox="true"/>
            <p:nvPr/>
          </p:nvSpPr>
          <p:spPr>
            <a:xfrm>
              <a:off x="0" y="-200025"/>
              <a:ext cx="12858820" cy="837843"/>
            </a:xfrm>
            <a:prstGeom prst="rect">
              <a:avLst/>
            </a:prstGeom>
          </p:spPr>
          <p:txBody>
            <a:bodyPr anchor="t" rtlCol="false" tIns="0" lIns="0" bIns="0" rIns="0"/>
            <a:lstStyle/>
            <a:p>
              <a:pPr algn="l">
                <a:lnSpc>
                  <a:spcPts val="4319"/>
                </a:lnSpc>
              </a:pPr>
              <a:r>
                <a:rPr lang="en-US" b="true" sz="2399">
                  <a:solidFill>
                    <a:srgbClr val="000000"/>
                  </a:solidFill>
                  <a:latin typeface="Calibri (MS) Bold"/>
                  <a:ea typeface="Calibri (MS) Bold"/>
                  <a:cs typeface="Calibri (MS) Bold"/>
                  <a:sym typeface="Calibri (MS) Bold"/>
                </a:rPr>
                <a:t>Implement Un</a:t>
              </a:r>
              <a:r>
                <a:rPr lang="en-US" b="true" sz="2399">
                  <a:solidFill>
                    <a:srgbClr val="000000"/>
                  </a:solidFill>
                  <a:latin typeface="Calibri (MS) Bold"/>
                  <a:ea typeface="Calibri (MS) Bold"/>
                  <a:cs typeface="Calibri (MS) Bold"/>
                  <a:sym typeface="Calibri (MS) Bold"/>
                </a:rPr>
                <a:t>iversal Accessibility Adaptations</a:t>
              </a:r>
            </a:p>
          </p:txBody>
        </p:sp>
      </p:grpSp>
      <p:grpSp>
        <p:nvGrpSpPr>
          <p:cNvPr name="Group 11" id="11"/>
          <p:cNvGrpSpPr/>
          <p:nvPr/>
        </p:nvGrpSpPr>
        <p:grpSpPr>
          <a:xfrm rot="0">
            <a:off x="1028700" y="6154459"/>
            <a:ext cx="9515665" cy="2689399"/>
            <a:chOff x="0" y="0"/>
            <a:chExt cx="12687553" cy="3585865"/>
          </a:xfrm>
        </p:grpSpPr>
        <p:sp>
          <p:nvSpPr>
            <p:cNvPr name="Freeform 12" id="12"/>
            <p:cNvSpPr/>
            <p:nvPr/>
          </p:nvSpPr>
          <p:spPr>
            <a:xfrm flipH="false" flipV="false" rot="0">
              <a:off x="0" y="0"/>
              <a:ext cx="12687553" cy="3585865"/>
            </a:xfrm>
            <a:custGeom>
              <a:avLst/>
              <a:gdLst/>
              <a:ahLst/>
              <a:cxnLst/>
              <a:rect r="r" b="b" t="t" l="l"/>
              <a:pathLst>
                <a:path h="3585865" w="12687553">
                  <a:moveTo>
                    <a:pt x="0" y="0"/>
                  </a:moveTo>
                  <a:lnTo>
                    <a:pt x="12687553" y="0"/>
                  </a:lnTo>
                  <a:lnTo>
                    <a:pt x="12687553" y="3585865"/>
                  </a:lnTo>
                  <a:lnTo>
                    <a:pt x="0" y="3585865"/>
                  </a:lnTo>
                  <a:close/>
                </a:path>
              </a:pathLst>
            </a:custGeom>
            <a:solidFill>
              <a:srgbClr val="000000">
                <a:alpha val="0"/>
              </a:srgbClr>
            </a:solidFill>
          </p:spPr>
        </p:sp>
        <p:sp>
          <p:nvSpPr>
            <p:cNvPr name="TextBox 13" id="13"/>
            <p:cNvSpPr txBox="true"/>
            <p:nvPr/>
          </p:nvSpPr>
          <p:spPr>
            <a:xfrm>
              <a:off x="0" y="-152400"/>
              <a:ext cx="12687553" cy="37382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Ensu</a:t>
              </a:r>
              <a:r>
                <a:rPr lang="en-US" sz="2000">
                  <a:solidFill>
                    <a:srgbClr val="000000"/>
                  </a:solidFill>
                  <a:latin typeface="Calibri (MS)"/>
                  <a:ea typeface="Calibri (MS)"/>
                  <a:cs typeface="Calibri (MS)"/>
                  <a:sym typeface="Calibri (MS)"/>
                </a:rPr>
                <a:t>re full participation by preparing multiple access formats: audio clips with alt-text descriptions for visually impaired learners; Easy Read versions using symbols e.g. (💰/♿) for cognitive accessibility; emoji response cards (👍/👎) or clicker polls for nonverbal engagement; and printed transcripts with bolded key terms for deaf/hard of hearing participants. These intentional adaptations maintain analytical rigor while removing participation barriers.</a:t>
              </a:r>
            </a:p>
          </p:txBody>
        </p:sp>
      </p:grpSp>
      <p:grpSp>
        <p:nvGrpSpPr>
          <p:cNvPr name="Group 14" id="14"/>
          <p:cNvGrpSpPr/>
          <p:nvPr/>
        </p:nvGrpSpPr>
        <p:grpSpPr>
          <a:xfrm rot="-5400000">
            <a:off x="6991480" y="-867538"/>
            <a:ext cx="4649588" cy="24558365"/>
            <a:chOff x="0" y="0"/>
            <a:chExt cx="6199451" cy="32744486"/>
          </a:xfrm>
        </p:grpSpPr>
        <p:sp>
          <p:nvSpPr>
            <p:cNvPr name="Freeform 15" id="15"/>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16" id="16"/>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2"/>
            <a:stretch>
              <a:fillRect l="0" t="0" r="0" b="-211"/>
            </a:stretch>
          </a:blipFill>
        </p:spPr>
      </p:sp>
      <p:sp>
        <p:nvSpPr>
          <p:cNvPr name="Freeform 17" id="17"/>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3"/>
            <a:stretch>
              <a:fillRect l="0" t="0" r="0" b="0"/>
            </a:stretch>
          </a:blipFill>
        </p:spPr>
      </p:sp>
      <p:sp>
        <p:nvSpPr>
          <p:cNvPr name="Freeform 18" id="18"/>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153609" y="1573708"/>
            <a:ext cx="4496169" cy="2040137"/>
          </a:xfrm>
          <a:custGeom>
            <a:avLst/>
            <a:gdLst/>
            <a:ahLst/>
            <a:cxnLst/>
            <a:rect r="r" b="b" t="t" l="l"/>
            <a:pathLst>
              <a:path h="2040137" w="4496169">
                <a:moveTo>
                  <a:pt x="0" y="0"/>
                </a:moveTo>
                <a:lnTo>
                  <a:pt x="4496170" y="0"/>
                </a:lnTo>
                <a:lnTo>
                  <a:pt x="4496170" y="2040137"/>
                </a:lnTo>
                <a:lnTo>
                  <a:pt x="0" y="2040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3342420"/>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Quiz</a:t>
            </a:r>
            <a:r>
              <a:rPr lang="en-US" sz="5498" strike="noStrike" u="none">
                <a:solidFill>
                  <a:srgbClr val="282121"/>
                </a:solidFill>
                <a:latin typeface="Calibri (MS)"/>
                <a:ea typeface="Calibri (MS)"/>
                <a:cs typeface="Calibri (MS)"/>
                <a:sym typeface="Calibri (MS)"/>
              </a:rPr>
              <a:t>- Test your knowledge and reflect on what you've learned in this module with this short quiz. </a:t>
            </a:r>
          </a:p>
          <a:p>
            <a:pPr algn="ctr" marL="0" indent="0" lvl="0">
              <a:lnSpc>
                <a:spcPts val="6323"/>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Wha</a:t>
            </a:r>
            <a:r>
              <a:rPr lang="en-US" sz="6000" strike="noStrike" u="none">
                <a:solidFill>
                  <a:srgbClr val="282121"/>
                </a:solidFill>
                <a:latin typeface="Calibri (MS)"/>
                <a:ea typeface="Calibri (MS)"/>
                <a:cs typeface="Calibri (MS)"/>
                <a:sym typeface="Calibri (MS)"/>
              </a:rPr>
              <a:t>t is agenda-setting?</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704692"/>
            <a:ext cx="4104343" cy="1254125"/>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Choosing important topics</a:t>
            </a:r>
          </a:p>
        </p:txBody>
      </p:sp>
      <p:sp>
        <p:nvSpPr>
          <p:cNvPr name="TextBox 17" id="17"/>
          <p:cNvSpPr txBox="true"/>
          <p:nvPr/>
        </p:nvSpPr>
        <p:spPr>
          <a:xfrm rot="0">
            <a:off x="378436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TV schedules</a:t>
            </a:r>
          </a:p>
        </p:txBody>
      </p:sp>
      <p:sp>
        <p:nvSpPr>
          <p:cNvPr name="TextBox 18" id="18"/>
          <p:cNvSpPr txBox="true"/>
          <p:nvPr/>
        </p:nvSpPr>
        <p:spPr>
          <a:xfrm rot="0">
            <a:off x="3784366"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Meeting times</a:t>
            </a:r>
          </a:p>
        </p:txBody>
      </p:sp>
      <p:sp>
        <p:nvSpPr>
          <p:cNvPr name="TextBox 19" id="19"/>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Public topics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043246"/>
            <a:chOff x="0" y="0"/>
            <a:chExt cx="20812845" cy="1390995"/>
          </a:xfrm>
        </p:grpSpPr>
        <p:sp>
          <p:nvSpPr>
            <p:cNvPr name="Freeform 4" id="4"/>
            <p:cNvSpPr/>
            <p:nvPr/>
          </p:nvSpPr>
          <p:spPr>
            <a:xfrm flipH="false" flipV="false" rot="0">
              <a:off x="0" y="0"/>
              <a:ext cx="20812846" cy="1390995"/>
            </a:xfrm>
            <a:custGeom>
              <a:avLst/>
              <a:gdLst/>
              <a:ahLst/>
              <a:cxnLst/>
              <a:rect r="r" b="b" t="t" l="l"/>
              <a:pathLst>
                <a:path h="1390995" w="20812846">
                  <a:moveTo>
                    <a:pt x="0" y="0"/>
                  </a:moveTo>
                  <a:lnTo>
                    <a:pt x="20812846" y="0"/>
                  </a:lnTo>
                  <a:lnTo>
                    <a:pt x="20812846" y="1390995"/>
                  </a:lnTo>
                  <a:lnTo>
                    <a:pt x="0" y="1390995"/>
                  </a:lnTo>
                  <a:close/>
                </a:path>
              </a:pathLst>
            </a:custGeom>
            <a:solidFill>
              <a:srgbClr val="000000">
                <a:alpha val="0"/>
              </a:srgbClr>
            </a:solidFill>
          </p:spPr>
        </p:sp>
        <p:sp>
          <p:nvSpPr>
            <p:cNvPr name="TextBox 5" id="5"/>
            <p:cNvSpPr txBox="true"/>
            <p:nvPr/>
          </p:nvSpPr>
          <p:spPr>
            <a:xfrm>
              <a:off x="0" y="-57150"/>
              <a:ext cx="20812845" cy="1448145"/>
            </a:xfrm>
            <a:prstGeom prst="rect">
              <a:avLst/>
            </a:prstGeom>
          </p:spPr>
          <p:txBody>
            <a:bodyPr anchor="t" rtlCol="false" tIns="0" lIns="0" bIns="0" rIns="0"/>
            <a:lstStyle/>
            <a:p>
              <a:pPr algn="l">
                <a:lnSpc>
                  <a:spcPts val="3599"/>
                </a:lnSpc>
              </a:pPr>
              <a:r>
                <a:rPr lang="en-US" b="true" sz="2999">
                  <a:solidFill>
                    <a:srgbClr val="282121"/>
                  </a:solidFill>
                  <a:latin typeface="Calibri (MS) Bold"/>
                  <a:ea typeface="Calibri (MS) Bold"/>
                  <a:cs typeface="Calibri (MS) Bold"/>
                  <a:sym typeface="Calibri (MS) Bold"/>
                </a:rPr>
                <a:t>Age</a:t>
              </a:r>
              <a:r>
                <a:rPr lang="en-US" b="true" sz="2999">
                  <a:solidFill>
                    <a:srgbClr val="282121"/>
                  </a:solidFill>
                  <a:latin typeface="Calibri (MS) Bold"/>
                  <a:ea typeface="Calibri (MS) Bold"/>
                  <a:cs typeface="Calibri (MS) Bold"/>
                  <a:sym typeface="Calibri (MS) Bold"/>
                </a:rPr>
                <a:t>nda-setting refers to how media influences what issues the public perceives as important by deciding which topics to cover prominently. </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What is</a:t>
            </a:r>
            <a:r>
              <a:rPr lang="en-US" sz="6000" strike="noStrike" u="none">
                <a:solidFill>
                  <a:srgbClr val="282121"/>
                </a:solidFill>
                <a:latin typeface="Calibri (MS)"/>
                <a:ea typeface="Calibri (MS)"/>
                <a:cs typeface="Calibri (MS)"/>
                <a:sym typeface="Calibri (MS)"/>
              </a:rPr>
              <a:t> agenda-setting?</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704692"/>
            <a:ext cx="4104343" cy="1254125"/>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Choosing important topics</a:t>
            </a:r>
          </a:p>
        </p:txBody>
      </p:sp>
      <p:sp>
        <p:nvSpPr>
          <p:cNvPr name="TextBox 17" id="17"/>
          <p:cNvSpPr txBox="true"/>
          <p:nvPr/>
        </p:nvSpPr>
        <p:spPr>
          <a:xfrm rot="0">
            <a:off x="378436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TV schedules</a:t>
            </a:r>
          </a:p>
        </p:txBody>
      </p:sp>
      <p:sp>
        <p:nvSpPr>
          <p:cNvPr name="TextBox 18" id="18"/>
          <p:cNvSpPr txBox="true"/>
          <p:nvPr/>
        </p:nvSpPr>
        <p:spPr>
          <a:xfrm rot="0">
            <a:off x="3784366"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Meeting times</a:t>
            </a:r>
          </a:p>
        </p:txBody>
      </p:sp>
      <p:sp>
        <p:nvSpPr>
          <p:cNvPr name="TextBox 19" id="19"/>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Public topics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Learning Outcomes</a:t>
            </a:r>
          </a:p>
        </p:txBody>
      </p:sp>
      <p:sp>
        <p:nvSpPr>
          <p:cNvPr name="TextBox 3" id="3"/>
          <p:cNvSpPr txBox="true"/>
          <p:nvPr/>
        </p:nvSpPr>
        <p:spPr>
          <a:xfrm rot="0">
            <a:off x="2225921" y="2131696"/>
            <a:ext cx="14893392" cy="1560196"/>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After completing this module, you will have gained the following knowledge, skills and attitudes. </a:t>
            </a: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176592"/>
            <a:ext cx="3574521" cy="2714625"/>
          </a:xfrm>
          <a:prstGeom prst="rect">
            <a:avLst/>
          </a:prstGeom>
        </p:spPr>
        <p:txBody>
          <a:bodyPr anchor="t" rtlCol="false" tIns="0" lIns="0" bIns="0" rIns="0">
            <a:spAutoFit/>
          </a:bodyPr>
          <a:lstStyle/>
          <a:p>
            <a:pPr algn="just">
              <a:lnSpc>
                <a:spcPts val="4200"/>
              </a:lnSpc>
              <a:spcBef>
                <a:spcPct val="0"/>
              </a:spcBef>
            </a:pPr>
            <a:r>
              <a:rPr lang="en-US" sz="3000" spc="-51">
                <a:solidFill>
                  <a:srgbClr val="272665"/>
                </a:solidFill>
                <a:latin typeface="Calibri (MS)"/>
                <a:ea typeface="Calibri (MS)"/>
                <a:cs typeface="Calibri (MS)"/>
                <a:sym typeface="Calibri (MS)"/>
              </a:rPr>
              <a:t>Un</a:t>
            </a:r>
            <a:r>
              <a:rPr lang="en-US" sz="3000" spc="-51">
                <a:solidFill>
                  <a:srgbClr val="272665"/>
                </a:solidFill>
                <a:latin typeface="Calibri (MS)"/>
                <a:ea typeface="Calibri (MS)"/>
                <a:cs typeface="Calibri (MS)"/>
                <a:sym typeface="Calibri (MS)"/>
              </a:rPr>
              <a:t>derstand how media shapes political beliefs, especially for youth with disabilities.</a:t>
            </a:r>
          </a:p>
          <a:p>
            <a:pPr algn="just">
              <a:lnSpc>
                <a:spcPts val="4200"/>
              </a:lnSpc>
              <a:spcBef>
                <a:spcPct val="0"/>
              </a:spcBef>
            </a:pP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6176592"/>
            <a:ext cx="3574521" cy="2181225"/>
          </a:xfrm>
          <a:prstGeom prst="rect">
            <a:avLst/>
          </a:prstGeom>
        </p:spPr>
        <p:txBody>
          <a:bodyPr anchor="t" rtlCol="false" tIns="0" lIns="0" bIns="0" rIns="0">
            <a:spAutoFit/>
          </a:bodyPr>
          <a:lstStyle/>
          <a:p>
            <a:pPr algn="just">
              <a:lnSpc>
                <a:spcPts val="4200"/>
              </a:lnSpc>
              <a:spcBef>
                <a:spcPct val="0"/>
              </a:spcBef>
            </a:pPr>
            <a:r>
              <a:rPr lang="en-US" sz="3000" spc="-51">
                <a:solidFill>
                  <a:srgbClr val="272665"/>
                </a:solidFill>
                <a:latin typeface="Calibri (MS)"/>
                <a:ea typeface="Calibri (MS)"/>
                <a:cs typeface="Calibri (MS)"/>
                <a:sym typeface="Calibri (MS)"/>
              </a:rPr>
              <a:t>I</a:t>
            </a:r>
            <a:r>
              <a:rPr lang="en-US" sz="3000" spc="-51">
                <a:solidFill>
                  <a:srgbClr val="272665"/>
                </a:solidFill>
                <a:latin typeface="Calibri (MS)"/>
                <a:ea typeface="Calibri (MS)"/>
                <a:cs typeface="Calibri (MS)"/>
                <a:sym typeface="Calibri (MS)"/>
              </a:rPr>
              <a:t>dentify misinformation and bias in political content.</a:t>
            </a:r>
          </a:p>
          <a:p>
            <a:pPr algn="just">
              <a:lnSpc>
                <a:spcPts val="4200"/>
              </a:lnSpc>
              <a:spcBef>
                <a:spcPct val="0"/>
              </a:spcBef>
            </a:pP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176592"/>
            <a:ext cx="3574521" cy="2714625"/>
          </a:xfrm>
          <a:prstGeom prst="rect">
            <a:avLst/>
          </a:prstGeom>
        </p:spPr>
        <p:txBody>
          <a:bodyPr anchor="t" rtlCol="false" tIns="0" lIns="0" bIns="0" rIns="0">
            <a:spAutoFit/>
          </a:bodyPr>
          <a:lstStyle/>
          <a:p>
            <a:pPr algn="just">
              <a:lnSpc>
                <a:spcPts val="4200"/>
              </a:lnSpc>
              <a:spcBef>
                <a:spcPct val="0"/>
              </a:spcBef>
            </a:pPr>
            <a:r>
              <a:rPr lang="en-US" sz="3000" spc="-51">
                <a:solidFill>
                  <a:srgbClr val="272665"/>
                </a:solidFill>
                <a:latin typeface="Calibri (MS)"/>
                <a:ea typeface="Calibri (MS)"/>
                <a:cs typeface="Calibri (MS)"/>
                <a:sym typeface="Calibri (MS)"/>
              </a:rPr>
              <a:t>A</a:t>
            </a:r>
            <a:r>
              <a:rPr lang="en-US" sz="3000" spc="-51">
                <a:solidFill>
                  <a:srgbClr val="272665"/>
                </a:solidFill>
                <a:latin typeface="Calibri (MS)"/>
                <a:ea typeface="Calibri (MS)"/>
                <a:cs typeface="Calibri (MS)"/>
                <a:sym typeface="Calibri (MS)"/>
              </a:rPr>
              <a:t>pply critical thinking tools to support informed youth participation.</a:t>
            </a:r>
          </a:p>
          <a:p>
            <a:pPr algn="just">
              <a:lnSpc>
                <a:spcPts val="4200"/>
              </a:lnSpc>
              <a:spcBef>
                <a:spcPct val="0"/>
              </a:spcBef>
            </a:pPr>
          </a:p>
        </p:txBody>
      </p:sp>
      <p:sp>
        <p:nvSpPr>
          <p:cNvPr name="TextBox 16" id="16"/>
          <p:cNvSpPr txBox="true"/>
          <p:nvPr/>
        </p:nvSpPr>
        <p:spPr>
          <a:xfrm rot="0">
            <a:off x="3088645" y="4724816"/>
            <a:ext cx="184907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8859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Choose the bes</a:t>
            </a:r>
            <a:r>
              <a:rPr lang="en-US" sz="6000" strike="noStrike" u="none">
                <a:solidFill>
                  <a:srgbClr val="282121"/>
                </a:solidFill>
                <a:latin typeface="Calibri (MS)"/>
                <a:ea typeface="Calibri (MS)"/>
                <a:cs typeface="Calibri (MS)"/>
                <a:sym typeface="Calibri (MS)"/>
              </a:rPr>
              <a:t>t disability headline.</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"Wastes millions"</a:t>
            </a:r>
          </a:p>
        </p:txBody>
      </p:sp>
      <p:sp>
        <p:nvSpPr>
          <p:cNvPr name="TextBox 17" id="17"/>
          <p:cNvSpPr txBox="true"/>
          <p:nvPr/>
        </p:nvSpPr>
        <p:spPr>
          <a:xfrm rot="0">
            <a:off x="378436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"Costly new law"</a:t>
            </a:r>
          </a:p>
        </p:txBody>
      </p:sp>
      <p:sp>
        <p:nvSpPr>
          <p:cNvPr name="TextBox 18" id="18"/>
          <p:cNvSpPr txBox="true"/>
          <p:nvPr/>
        </p:nvSpPr>
        <p:spPr>
          <a:xfrm rot="0">
            <a:off x="3321301" y="6752276"/>
            <a:ext cx="503047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"Grants independence"</a:t>
            </a:r>
          </a:p>
        </p:txBody>
      </p:sp>
      <p:sp>
        <p:nvSpPr>
          <p:cNvPr name="TextBox 19" id="19"/>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“Another demand”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043246"/>
            <a:chOff x="0" y="0"/>
            <a:chExt cx="20812845" cy="1390995"/>
          </a:xfrm>
        </p:grpSpPr>
        <p:sp>
          <p:nvSpPr>
            <p:cNvPr name="Freeform 4" id="4"/>
            <p:cNvSpPr/>
            <p:nvPr/>
          </p:nvSpPr>
          <p:spPr>
            <a:xfrm flipH="false" flipV="false" rot="0">
              <a:off x="0" y="0"/>
              <a:ext cx="20812846" cy="1390995"/>
            </a:xfrm>
            <a:custGeom>
              <a:avLst/>
              <a:gdLst/>
              <a:ahLst/>
              <a:cxnLst/>
              <a:rect r="r" b="b" t="t" l="l"/>
              <a:pathLst>
                <a:path h="1390995" w="20812846">
                  <a:moveTo>
                    <a:pt x="0" y="0"/>
                  </a:moveTo>
                  <a:lnTo>
                    <a:pt x="20812846" y="0"/>
                  </a:lnTo>
                  <a:lnTo>
                    <a:pt x="20812846" y="1390995"/>
                  </a:lnTo>
                  <a:lnTo>
                    <a:pt x="0" y="1390995"/>
                  </a:lnTo>
                  <a:close/>
                </a:path>
              </a:pathLst>
            </a:custGeom>
            <a:solidFill>
              <a:srgbClr val="000000">
                <a:alpha val="0"/>
              </a:srgbClr>
            </a:solidFill>
          </p:spPr>
        </p:sp>
        <p:sp>
          <p:nvSpPr>
            <p:cNvPr name="TextBox 5" id="5"/>
            <p:cNvSpPr txBox="true"/>
            <p:nvPr/>
          </p:nvSpPr>
          <p:spPr>
            <a:xfrm>
              <a:off x="0" y="-57150"/>
              <a:ext cx="20812845" cy="1448145"/>
            </a:xfrm>
            <a:prstGeom prst="rect">
              <a:avLst/>
            </a:prstGeom>
          </p:spPr>
          <p:txBody>
            <a:bodyPr anchor="t" rtlCol="false" tIns="0" lIns="0" bIns="0" rIns="0"/>
            <a:lstStyle/>
            <a:p>
              <a:pPr algn="l">
                <a:lnSpc>
                  <a:spcPts val="3599"/>
                </a:lnSpc>
              </a:pPr>
              <a:r>
                <a:rPr lang="en-US" b="true" sz="2999">
                  <a:solidFill>
                    <a:srgbClr val="282121"/>
                  </a:solidFill>
                  <a:latin typeface="Calibri (MS) Bold"/>
                  <a:ea typeface="Calibri (MS) Bold"/>
                  <a:cs typeface="Calibri (MS) Bold"/>
                  <a:sym typeface="Calibri (MS) Bold"/>
                </a:rPr>
                <a:t>This </a:t>
              </a:r>
              <a:r>
                <a:rPr lang="en-US" b="true" sz="2999">
                  <a:solidFill>
                    <a:srgbClr val="282121"/>
                  </a:solidFill>
                  <a:latin typeface="Calibri (MS) Bold"/>
                  <a:ea typeface="Calibri (MS) Bold"/>
                  <a:cs typeface="Calibri (MS) Bold"/>
                  <a:sym typeface="Calibri (MS) Bold"/>
                </a:rPr>
                <a:t>is rights-based language that frames disability policy positively, aligning with inclusive messaging. The other options use negative framing ("costly," "wastes") that perpetuates stigma.</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8859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Choose the be</a:t>
            </a:r>
            <a:r>
              <a:rPr lang="en-US" sz="6000" strike="noStrike" u="none">
                <a:solidFill>
                  <a:srgbClr val="282121"/>
                </a:solidFill>
                <a:latin typeface="Calibri (MS)"/>
                <a:ea typeface="Calibri (MS)"/>
                <a:cs typeface="Calibri (MS)"/>
                <a:sym typeface="Calibri (MS)"/>
              </a:rPr>
              <a:t>st disability headline.</a:t>
            </a:r>
          </a:p>
        </p:txBody>
      </p:sp>
      <p:sp>
        <p:nvSpPr>
          <p:cNvPr name="TextBox 12" id="12"/>
          <p:cNvSpPr txBox="true"/>
          <p:nvPr/>
        </p:nvSpPr>
        <p:spPr>
          <a:xfrm rot="0">
            <a:off x="10399291" y="4888248"/>
            <a:ext cx="4104343" cy="84070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xxx</a:t>
            </a:r>
          </a:p>
        </p:txBody>
      </p:sp>
      <p:sp>
        <p:nvSpPr>
          <p:cNvPr name="TextBox 13" id="13"/>
          <p:cNvSpPr txBox="true"/>
          <p:nvPr/>
        </p:nvSpPr>
        <p:spPr>
          <a:xfrm rot="0">
            <a:off x="10399291" y="6652133"/>
            <a:ext cx="4104343" cy="84070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D. xxx</a:t>
            </a:r>
          </a:p>
        </p:txBody>
      </p:sp>
      <p:sp>
        <p:nvSpPr>
          <p:cNvPr name="Freeform 14" id="14"/>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3321301" y="6752276"/>
            <a:ext cx="503047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"Grants independence"</a:t>
            </a:r>
          </a:p>
        </p:txBody>
      </p:sp>
      <p:sp>
        <p:nvSpPr>
          <p:cNvPr name="TextBox 19" id="19"/>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“Another demand”</a:t>
            </a:r>
          </a:p>
        </p:txBody>
      </p:sp>
      <p:sp>
        <p:nvSpPr>
          <p:cNvPr name="TextBox 20" id="20"/>
          <p:cNvSpPr txBox="true"/>
          <p:nvPr/>
        </p:nvSpPr>
        <p:spPr>
          <a:xfrm rot="0">
            <a:off x="378436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"Costly new law"</a:t>
            </a:r>
          </a:p>
        </p:txBody>
      </p:sp>
      <p:sp>
        <p:nvSpPr>
          <p:cNvPr name="TextBox 21" id="21"/>
          <p:cNvSpPr txBox="true"/>
          <p:nvPr/>
        </p:nvSpPr>
        <p:spPr>
          <a:xfrm rot="0">
            <a:off x="10399291"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"Wastes millions"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 Ec</a:t>
            </a:r>
            <a:r>
              <a:rPr lang="en-US" sz="6000" strike="noStrike" u="none">
                <a:solidFill>
                  <a:srgbClr val="282121"/>
                </a:solidFill>
                <a:latin typeface="Calibri (MS)"/>
                <a:ea typeface="Calibri (MS)"/>
                <a:cs typeface="Calibri (MS)"/>
                <a:sym typeface="Calibri (MS)"/>
              </a:rPr>
              <a:t>ho chambers...?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Add facts</a:t>
            </a:r>
          </a:p>
        </p:txBody>
      </p:sp>
      <p:sp>
        <p:nvSpPr>
          <p:cNvPr name="TextBox 14" id="14"/>
          <p:cNvSpPr txBox="true"/>
          <p:nvPr/>
        </p:nvSpPr>
        <p:spPr>
          <a:xfrm rot="0">
            <a:off x="378436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Help everyone</a:t>
            </a:r>
          </a:p>
        </p:txBody>
      </p:sp>
      <p:sp>
        <p:nvSpPr>
          <p:cNvPr name="TextBox 15" id="15"/>
          <p:cNvSpPr txBox="true"/>
          <p:nvPr/>
        </p:nvSpPr>
        <p:spPr>
          <a:xfrm rot="0">
            <a:off x="3321301" y="6752276"/>
            <a:ext cx="503047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Fix bias</a:t>
            </a:r>
          </a:p>
        </p:txBody>
      </p:sp>
      <p:sp>
        <p:nvSpPr>
          <p:cNvPr name="TextBox 16" id="16"/>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Hide views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70324" y="3375103"/>
            <a:ext cx="16983864" cy="1490921"/>
            <a:chOff x="0" y="0"/>
            <a:chExt cx="22645152" cy="1987895"/>
          </a:xfrm>
        </p:grpSpPr>
        <p:sp>
          <p:nvSpPr>
            <p:cNvPr name="Freeform 4" id="4"/>
            <p:cNvSpPr/>
            <p:nvPr/>
          </p:nvSpPr>
          <p:spPr>
            <a:xfrm flipH="false" flipV="false" rot="0">
              <a:off x="0" y="0"/>
              <a:ext cx="22645153" cy="1987895"/>
            </a:xfrm>
            <a:custGeom>
              <a:avLst/>
              <a:gdLst/>
              <a:ahLst/>
              <a:cxnLst/>
              <a:rect r="r" b="b" t="t" l="l"/>
              <a:pathLst>
                <a:path h="1987895" w="22645153">
                  <a:moveTo>
                    <a:pt x="0" y="0"/>
                  </a:moveTo>
                  <a:lnTo>
                    <a:pt x="22645153" y="0"/>
                  </a:lnTo>
                  <a:lnTo>
                    <a:pt x="22645153" y="1987895"/>
                  </a:lnTo>
                  <a:lnTo>
                    <a:pt x="0" y="1987895"/>
                  </a:lnTo>
                  <a:close/>
                </a:path>
              </a:pathLst>
            </a:custGeom>
            <a:solidFill>
              <a:srgbClr val="000000">
                <a:alpha val="0"/>
              </a:srgbClr>
            </a:solidFill>
          </p:spPr>
        </p:sp>
        <p:sp>
          <p:nvSpPr>
            <p:cNvPr name="TextBox 5" id="5"/>
            <p:cNvSpPr txBox="true"/>
            <p:nvPr/>
          </p:nvSpPr>
          <p:spPr>
            <a:xfrm>
              <a:off x="0" y="-57150"/>
              <a:ext cx="22645152" cy="2045045"/>
            </a:xfrm>
            <a:prstGeom prst="rect">
              <a:avLst/>
            </a:prstGeom>
          </p:spPr>
          <p:txBody>
            <a:bodyPr anchor="t" rtlCol="false" tIns="0" lIns="0" bIns="0" rIns="0"/>
            <a:lstStyle/>
            <a:p>
              <a:pPr algn="l">
                <a:lnSpc>
                  <a:spcPts val="3599"/>
                </a:lnSpc>
              </a:pPr>
              <a:r>
                <a:rPr lang="en-US" b="true" sz="2999">
                  <a:solidFill>
                    <a:srgbClr val="282121"/>
                  </a:solidFill>
                  <a:latin typeface="Calibri (MS) Bold"/>
                  <a:ea typeface="Calibri (MS) Bold"/>
                  <a:cs typeface="Calibri (MS) Bold"/>
                  <a:sym typeface="Calibri (MS) Bold"/>
                </a:rPr>
                <a:t>Echo</a:t>
              </a:r>
              <a:r>
                <a:rPr lang="en-US" b="true" sz="2999">
                  <a:solidFill>
                    <a:srgbClr val="282121"/>
                  </a:solidFill>
                  <a:latin typeface="Calibri (MS) Bold"/>
                  <a:ea typeface="Calibri (MS) Bold"/>
                  <a:cs typeface="Calibri (MS) Bold"/>
                  <a:sym typeface="Calibri (MS) Bold"/>
                </a:rPr>
                <a:t> chambers occur when social media algorithms show users only content that aligns with their existing views. This hides diverse perspectives (like disability advocacy content from non-disabled users).</a:t>
              </a:r>
            </a:p>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Be</a:t>
            </a:r>
            <a:r>
              <a:rPr lang="en-US" sz="6000" strike="noStrike" u="none">
                <a:solidFill>
                  <a:srgbClr val="282121"/>
                </a:solidFill>
                <a:latin typeface="Calibri (MS)"/>
                <a:ea typeface="Calibri (MS)"/>
                <a:cs typeface="Calibri (MS)"/>
                <a:sym typeface="Calibri (MS)"/>
              </a:rPr>
              <a:t>st disability headline?</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10399291"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Add facts</a:t>
            </a:r>
          </a:p>
        </p:txBody>
      </p:sp>
      <p:sp>
        <p:nvSpPr>
          <p:cNvPr name="TextBox 17" id="17"/>
          <p:cNvSpPr txBox="true"/>
          <p:nvPr/>
        </p:nvSpPr>
        <p:spPr>
          <a:xfrm rot="0">
            <a:off x="3803416" y="4981577"/>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Help everyone</a:t>
            </a:r>
          </a:p>
        </p:txBody>
      </p:sp>
      <p:sp>
        <p:nvSpPr>
          <p:cNvPr name="TextBox 18" id="18"/>
          <p:cNvSpPr txBox="true"/>
          <p:nvPr/>
        </p:nvSpPr>
        <p:spPr>
          <a:xfrm rot="0">
            <a:off x="3321301" y="6752276"/>
            <a:ext cx="503047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Fix bias</a:t>
            </a:r>
          </a:p>
        </p:txBody>
      </p:sp>
      <p:sp>
        <p:nvSpPr>
          <p:cNvPr name="TextBox 19" id="19"/>
          <p:cNvSpPr txBox="true"/>
          <p:nvPr/>
        </p:nvSpPr>
        <p:spPr>
          <a:xfrm rot="0">
            <a:off x="10399291" y="6752276"/>
            <a:ext cx="4104343" cy="673100"/>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Hide views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399406" y="1431764"/>
            <a:ext cx="5009201" cy="922101"/>
            <a:chOff x="0" y="0"/>
            <a:chExt cx="6678935" cy="1229468"/>
          </a:xfrm>
        </p:grpSpPr>
        <p:sp>
          <p:nvSpPr>
            <p:cNvPr name="Freeform 4" id="4"/>
            <p:cNvSpPr/>
            <p:nvPr/>
          </p:nvSpPr>
          <p:spPr>
            <a:xfrm flipH="false" flipV="false" rot="0">
              <a:off x="0" y="0"/>
              <a:ext cx="6678935" cy="1229468"/>
            </a:xfrm>
            <a:custGeom>
              <a:avLst/>
              <a:gdLst/>
              <a:ahLst/>
              <a:cxnLst/>
              <a:rect r="r" b="b" t="t" l="l"/>
              <a:pathLst>
                <a:path h="1229468" w="6678935">
                  <a:moveTo>
                    <a:pt x="0" y="0"/>
                  </a:moveTo>
                  <a:lnTo>
                    <a:pt x="6678935" y="0"/>
                  </a:lnTo>
                  <a:lnTo>
                    <a:pt x="6678935" y="1229468"/>
                  </a:lnTo>
                  <a:lnTo>
                    <a:pt x="0" y="1229468"/>
                  </a:lnTo>
                  <a:close/>
                </a:path>
              </a:pathLst>
            </a:custGeom>
            <a:solidFill>
              <a:srgbClr val="000000">
                <a:alpha val="0"/>
              </a:srgbClr>
            </a:solidFill>
          </p:spPr>
        </p:sp>
        <p:sp>
          <p:nvSpPr>
            <p:cNvPr name="TextBox 5" id="5"/>
            <p:cNvSpPr txBox="true"/>
            <p:nvPr/>
          </p:nvSpPr>
          <p:spPr>
            <a:xfrm>
              <a:off x="0" y="-95250"/>
              <a:ext cx="6678935" cy="1324718"/>
            </a:xfrm>
            <a:prstGeom prst="rect">
              <a:avLst/>
            </a:prstGeom>
          </p:spPr>
          <p:txBody>
            <a:bodyPr anchor="t" rtlCol="false" tIns="0" lIns="0" bIns="0" rIns="0"/>
            <a:lstStyle/>
            <a:p>
              <a:pPr algn="ctr">
                <a:lnSpc>
                  <a:spcPts val="5519"/>
                </a:lnSpc>
              </a:pPr>
              <a:r>
                <a:rPr lang="en-US" b="true" sz="4599">
                  <a:solidFill>
                    <a:srgbClr val="4C5270"/>
                  </a:solidFill>
                  <a:latin typeface="Calibri (MS) Bold"/>
                  <a:ea typeface="Calibri (MS) Bold"/>
                  <a:cs typeface="Calibri (MS) Bold"/>
                  <a:sym typeface="Calibri (MS) Bold"/>
                </a:rPr>
                <a:t>Conclusion </a:t>
              </a:r>
            </a:p>
          </p:txBody>
        </p:sp>
      </p:grpSp>
      <p:grpSp>
        <p:nvGrpSpPr>
          <p:cNvPr name="Group 6" id="6"/>
          <p:cNvGrpSpPr/>
          <p:nvPr/>
        </p:nvGrpSpPr>
        <p:grpSpPr>
          <a:xfrm rot="0">
            <a:off x="1048494" y="2678863"/>
            <a:ext cx="16554297" cy="6686307"/>
            <a:chOff x="0" y="0"/>
            <a:chExt cx="22072396" cy="8915077"/>
          </a:xfrm>
        </p:grpSpPr>
        <p:sp>
          <p:nvSpPr>
            <p:cNvPr name="Freeform 7" id="7"/>
            <p:cNvSpPr/>
            <p:nvPr/>
          </p:nvSpPr>
          <p:spPr>
            <a:xfrm flipH="false" flipV="false" rot="0">
              <a:off x="0" y="0"/>
              <a:ext cx="22072397" cy="8915077"/>
            </a:xfrm>
            <a:custGeom>
              <a:avLst/>
              <a:gdLst/>
              <a:ahLst/>
              <a:cxnLst/>
              <a:rect r="r" b="b" t="t" l="l"/>
              <a:pathLst>
                <a:path h="8915077" w="22072397">
                  <a:moveTo>
                    <a:pt x="0" y="0"/>
                  </a:moveTo>
                  <a:lnTo>
                    <a:pt x="22072397" y="0"/>
                  </a:lnTo>
                  <a:lnTo>
                    <a:pt x="22072397" y="8915077"/>
                  </a:lnTo>
                  <a:lnTo>
                    <a:pt x="0" y="8915077"/>
                  </a:lnTo>
                  <a:close/>
                </a:path>
              </a:pathLst>
            </a:custGeom>
            <a:solidFill>
              <a:srgbClr val="000000">
                <a:alpha val="0"/>
              </a:srgbClr>
            </a:solidFill>
          </p:spPr>
        </p:sp>
        <p:sp>
          <p:nvSpPr>
            <p:cNvPr name="TextBox 8" id="8"/>
            <p:cNvSpPr txBox="true"/>
            <p:nvPr/>
          </p:nvSpPr>
          <p:spPr>
            <a:xfrm>
              <a:off x="0" y="-57150"/>
              <a:ext cx="22072396" cy="8972227"/>
            </a:xfrm>
            <a:prstGeom prst="rect">
              <a:avLst/>
            </a:prstGeom>
          </p:spPr>
          <p:txBody>
            <a:bodyPr anchor="t" rtlCol="false" tIns="0" lIns="0" bIns="0" rIns="0"/>
            <a:lstStyle/>
            <a:p>
              <a:pPr algn="l">
                <a:lnSpc>
                  <a:spcPts val="3239"/>
                </a:lnSpc>
              </a:pPr>
              <a:r>
                <a:rPr lang="en-US" sz="2699">
                  <a:solidFill>
                    <a:srgbClr val="4C5270"/>
                  </a:solidFill>
                  <a:latin typeface="Calibri (MS)"/>
                  <a:ea typeface="Calibri (MS)"/>
                  <a:cs typeface="Calibri (MS)"/>
                  <a:sym typeface="Calibri (MS)"/>
                </a:rPr>
                <a:t>This modul</a:t>
              </a:r>
              <a:r>
                <a:rPr lang="en-US" sz="2699">
                  <a:solidFill>
                    <a:srgbClr val="4C5270"/>
                  </a:solidFill>
                  <a:latin typeface="Calibri (MS)"/>
                  <a:ea typeface="Calibri (MS)"/>
                  <a:cs typeface="Calibri (MS)"/>
                  <a:sym typeface="Calibri (MS)"/>
                </a:rPr>
                <a:t>e equipped you with essential media literacy skills to support youth with disabilities in political participation. We covered:</a:t>
              </a:r>
            </a:p>
            <a:p>
              <a:pPr algn="l" marL="582927" indent="-291463" lvl="1">
                <a:lnSpc>
                  <a:spcPts val="3239"/>
                </a:lnSpc>
                <a:buAutoNum type="arabicPeriod" startAt="1"/>
              </a:pPr>
              <a:r>
                <a:rPr lang="en-US" sz="2699">
                  <a:solidFill>
                    <a:srgbClr val="4C5270"/>
                  </a:solidFill>
                  <a:latin typeface="Calibri (MS)"/>
                  <a:ea typeface="Calibri (MS)"/>
                  <a:cs typeface="Calibri (MS)"/>
                  <a:sym typeface="Calibri (MS)"/>
                </a:rPr>
                <a:t>Media’s Influence</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Agenda-setting and framing shape how disability policies are perceived (e.g., "cost" vs. "rights" language).</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Echo chambers hide disabled voices, limiting inclusive dialogue.</a:t>
              </a:r>
            </a:p>
            <a:p>
              <a:pPr algn="l" marL="582927" indent="-291463" lvl="1">
                <a:lnSpc>
                  <a:spcPts val="3239"/>
                </a:lnSpc>
                <a:buAutoNum type="arabicPeriod" startAt="1"/>
              </a:pPr>
              <a:r>
                <a:rPr lang="en-US" sz="2699">
                  <a:solidFill>
                    <a:srgbClr val="4C5270"/>
                  </a:solidFill>
                  <a:latin typeface="Calibri (MS)"/>
                  <a:ea typeface="Calibri (MS)"/>
                  <a:cs typeface="Calibri (MS)"/>
                  <a:sym typeface="Calibri (MS)"/>
                </a:rPr>
                <a:t>Bias &amp; Misinformation</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Identified 4 bias types (partisan, sensationalism, omission, tone) in disability coverage.</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Practiced spotting red flags like missing perspectives and emotional manipulation.</a:t>
              </a:r>
            </a:p>
            <a:p>
              <a:pPr algn="l" marL="582927" indent="-291463" lvl="1">
                <a:lnSpc>
                  <a:spcPts val="3239"/>
                </a:lnSpc>
                <a:buAutoNum type="arabicPeriod" startAt="1"/>
              </a:pPr>
              <a:r>
                <a:rPr lang="en-US" sz="2699">
                  <a:solidFill>
                    <a:srgbClr val="4C5270"/>
                  </a:solidFill>
                  <a:latin typeface="Calibri (MS)"/>
                  <a:ea typeface="Calibri (MS)"/>
                  <a:cs typeface="Calibri (MS)"/>
                  <a:sym typeface="Calibri (MS)"/>
                </a:rPr>
                <a:t>Critical Thinking Tools</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5Ws Method: Who, What, Where, When, Why? </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S.A.M. Method: Analyze Source, Agenda, and Money behind content.</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Headline Analysis: Contrasted frames to expose bias (Activity 1).</a:t>
              </a:r>
            </a:p>
            <a:p>
              <a:pPr algn="l" marL="582927" indent="-291463" lvl="1">
                <a:lnSpc>
                  <a:spcPts val="3239"/>
                </a:lnSpc>
                <a:buAutoNum type="arabicPeriod" startAt="1"/>
              </a:pPr>
              <a:r>
                <a:rPr lang="en-US" sz="2699">
                  <a:solidFill>
                    <a:srgbClr val="4C5270"/>
                  </a:solidFill>
                  <a:latin typeface="Calibri (MS)"/>
                  <a:ea typeface="Calibri (MS)"/>
                  <a:cs typeface="Calibri (MS)"/>
                  <a:sym typeface="Calibri (MS)"/>
                </a:rPr>
                <a:t>Accessible Advocacy</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Adapt activities for diverse needs (audio descriptions, Easy Read, emoji responses).</a:t>
              </a:r>
            </a:p>
            <a:p>
              <a:pPr algn="l" marL="1165854" indent="-388618" lvl="2">
                <a:lnSpc>
                  <a:spcPts val="3239"/>
                </a:lnSpc>
                <a:buFont typeface="Arial"/>
                <a:buChar char="⚬"/>
              </a:pPr>
              <a:r>
                <a:rPr lang="en-US" sz="2699">
                  <a:solidFill>
                    <a:srgbClr val="4C5270"/>
                  </a:solidFill>
                  <a:latin typeface="Calibri (MS)"/>
                  <a:ea typeface="Calibri (MS)"/>
                  <a:cs typeface="Calibri (MS)"/>
                  <a:sym typeface="Calibri (MS)"/>
                </a:rPr>
                <a:t>Amplify disabled youth’s voices in media analysis and creation.</a:t>
              </a:r>
            </a:p>
            <a:p>
              <a:pPr algn="l">
                <a:lnSpc>
                  <a:spcPts val="323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What is Critical Thinking</a:t>
              </a:r>
            </a:p>
          </p:txBody>
        </p:sp>
      </p:grpSp>
      <p:grpSp>
        <p:nvGrpSpPr>
          <p:cNvPr name="Group 6" id="6"/>
          <p:cNvGrpSpPr/>
          <p:nvPr/>
        </p:nvGrpSpPr>
        <p:grpSpPr>
          <a:xfrm rot="0">
            <a:off x="1258443" y="1952683"/>
            <a:ext cx="5377720" cy="1210196"/>
            <a:chOff x="0" y="0"/>
            <a:chExt cx="7170293" cy="1613595"/>
          </a:xfrm>
        </p:grpSpPr>
        <p:sp>
          <p:nvSpPr>
            <p:cNvPr name="Freeform 7" id="7"/>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a:solidFill>
              <a:srgbClr val="000000">
                <a:alpha val="0"/>
              </a:srgbClr>
            </a:solidFill>
          </p:spPr>
        </p:sp>
        <p:sp>
          <p:nvSpPr>
            <p:cNvPr name="TextBox 8" id="8"/>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Introduction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20941" y="3716253"/>
            <a:ext cx="4838359" cy="4826263"/>
          </a:xfrm>
          <a:custGeom>
            <a:avLst/>
            <a:gdLst/>
            <a:ahLst/>
            <a:cxnLst/>
            <a:rect r="r" b="b" t="t" l="l"/>
            <a:pathLst>
              <a:path h="4826263" w="4838359">
                <a:moveTo>
                  <a:pt x="0" y="0"/>
                </a:moveTo>
                <a:lnTo>
                  <a:pt x="4838359" y="0"/>
                </a:lnTo>
                <a:lnTo>
                  <a:pt x="4838359" y="4826263"/>
                </a:lnTo>
                <a:lnTo>
                  <a:pt x="0" y="4826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296236"/>
            <a:ext cx="10189080" cy="1577340"/>
          </a:xfrm>
          <a:prstGeom prst="rect">
            <a:avLst/>
          </a:prstGeom>
        </p:spPr>
        <p:txBody>
          <a:bodyPr anchor="t" rtlCol="false" tIns="0" lIns="0" bIns="0" rIns="0">
            <a:spAutoFit/>
          </a:bodyPr>
          <a:lstStyle/>
          <a:p>
            <a:pPr algn="just">
              <a:lnSpc>
                <a:spcPts val="3150"/>
              </a:lnSpc>
            </a:pPr>
            <a:r>
              <a:rPr lang="en-US" sz="2100">
                <a:solidFill>
                  <a:srgbClr val="4C4457"/>
                </a:solidFill>
                <a:latin typeface="Nunito"/>
                <a:ea typeface="Nunito"/>
                <a:cs typeface="Nunito"/>
                <a:sym typeface="Nunito"/>
              </a:rPr>
              <a:t>Critical thinking is the ability to analyse information objectively, evaluate different perspectives, and make reasoned judgments. It involves asking questions, checking facts, and reflecting on one's own assumptions to better understand complex issues—especially important in political and media contexts.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How to implement Critical Thinking: The 5 Ws Method.</a:t>
              </a:r>
            </a:p>
          </p:txBody>
        </p:sp>
      </p:grpSp>
      <p:grpSp>
        <p:nvGrpSpPr>
          <p:cNvPr name="Group 6" id="6"/>
          <p:cNvGrpSpPr/>
          <p:nvPr/>
        </p:nvGrpSpPr>
        <p:grpSpPr>
          <a:xfrm rot="0">
            <a:off x="1258443" y="1952683"/>
            <a:ext cx="5377720" cy="1210196"/>
            <a:chOff x="0" y="0"/>
            <a:chExt cx="7170293" cy="1613595"/>
          </a:xfrm>
        </p:grpSpPr>
        <p:sp>
          <p:nvSpPr>
            <p:cNvPr name="Freeform 7" id="7"/>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a:solidFill>
              <a:srgbClr val="000000">
                <a:alpha val="0"/>
              </a:srgbClr>
            </a:solidFill>
          </p:spPr>
        </p:sp>
        <p:sp>
          <p:nvSpPr>
            <p:cNvPr name="TextBox 8" id="8"/>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Introduction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600983" y="3162879"/>
            <a:ext cx="5802958" cy="3873475"/>
          </a:xfrm>
          <a:custGeom>
            <a:avLst/>
            <a:gdLst/>
            <a:ahLst/>
            <a:cxnLst/>
            <a:rect r="r" b="b" t="t" l="l"/>
            <a:pathLst>
              <a:path h="3873475" w="5802958">
                <a:moveTo>
                  <a:pt x="0" y="0"/>
                </a:moveTo>
                <a:lnTo>
                  <a:pt x="5802958" y="0"/>
                </a:lnTo>
                <a:lnTo>
                  <a:pt x="5802958" y="3873474"/>
                </a:lnTo>
                <a:lnTo>
                  <a:pt x="0" y="3873474"/>
                </a:lnTo>
                <a:lnTo>
                  <a:pt x="0" y="0"/>
                </a:lnTo>
                <a:close/>
              </a:path>
            </a:pathLst>
          </a:custGeom>
          <a:blipFill>
            <a:blip r:embed="rId7"/>
            <a:stretch>
              <a:fillRect l="0" t="0" r="0" b="0"/>
            </a:stretch>
          </a:blipFill>
        </p:spPr>
      </p:sp>
      <p:sp>
        <p:nvSpPr>
          <p:cNvPr name="TextBox 13" id="13"/>
          <p:cNvSpPr txBox="true"/>
          <p:nvPr/>
        </p:nvSpPr>
        <p:spPr>
          <a:xfrm rot="0">
            <a:off x="1258443" y="3520684"/>
            <a:ext cx="10189080" cy="5577840"/>
          </a:xfrm>
          <a:prstGeom prst="rect">
            <a:avLst/>
          </a:prstGeom>
        </p:spPr>
        <p:txBody>
          <a:bodyPr anchor="t" rtlCol="false" tIns="0" lIns="0" bIns="0" rIns="0">
            <a:spAutoFit/>
          </a:bodyPr>
          <a:lstStyle/>
          <a:p>
            <a:pPr algn="just">
              <a:lnSpc>
                <a:spcPts val="3150"/>
              </a:lnSpc>
            </a:pPr>
            <a:r>
              <a:rPr lang="en-US" sz="2100">
                <a:solidFill>
                  <a:srgbClr val="4C4457"/>
                </a:solidFill>
                <a:latin typeface="Nunito"/>
                <a:ea typeface="Nunito"/>
                <a:cs typeface="Nunito"/>
                <a:sym typeface="Nunito"/>
              </a:rPr>
              <a:t>It is a </a:t>
            </a:r>
            <a:r>
              <a:rPr lang="en-US" sz="2100">
                <a:solidFill>
                  <a:srgbClr val="4C4457"/>
                </a:solidFill>
                <a:latin typeface="Nunito"/>
                <a:ea typeface="Nunito"/>
                <a:cs typeface="Nunito"/>
                <a:sym typeface="Nunito"/>
              </a:rPr>
              <a:t>simple technique that encourages young people to ask key questions when they encounter any piece of information - especially in news, social media, or political messages.</a:t>
            </a:r>
          </a:p>
          <a:p>
            <a:pPr algn="just">
              <a:lnSpc>
                <a:spcPts val="3150"/>
              </a:lnSpc>
            </a:pPr>
          </a:p>
          <a:p>
            <a:pPr algn="just" marL="453392" indent="-226696" lvl="1">
              <a:lnSpc>
                <a:spcPts val="3150"/>
              </a:lnSpc>
              <a:buFont typeface="Arial"/>
              <a:buChar char="•"/>
            </a:pPr>
            <a:r>
              <a:rPr lang="en-US" sz="2100">
                <a:solidFill>
                  <a:srgbClr val="4C4457"/>
                </a:solidFill>
                <a:latin typeface="Nunito"/>
                <a:ea typeface="Nunito"/>
                <a:cs typeface="Nunito"/>
                <a:sym typeface="Nunito"/>
              </a:rPr>
              <a:t>Who created this message?</a:t>
            </a:r>
          </a:p>
          <a:p>
            <a:pPr algn="just" marL="453392" indent="-226696" lvl="1">
              <a:lnSpc>
                <a:spcPts val="3150"/>
              </a:lnSpc>
              <a:buFont typeface="Arial"/>
              <a:buChar char="•"/>
            </a:pPr>
            <a:r>
              <a:rPr lang="en-US" sz="2100">
                <a:solidFill>
                  <a:srgbClr val="4C4457"/>
                </a:solidFill>
                <a:latin typeface="Nunito"/>
                <a:ea typeface="Nunito"/>
                <a:cs typeface="Nunito"/>
                <a:sym typeface="Nunito"/>
              </a:rPr>
              <a:t>What is being said (and what’s missing)?</a:t>
            </a:r>
          </a:p>
          <a:p>
            <a:pPr algn="just" marL="453392" indent="-226696" lvl="1">
              <a:lnSpc>
                <a:spcPts val="3150"/>
              </a:lnSpc>
              <a:buFont typeface="Arial"/>
              <a:buChar char="•"/>
            </a:pPr>
            <a:r>
              <a:rPr lang="en-US" sz="2100">
                <a:solidFill>
                  <a:srgbClr val="4C4457"/>
                </a:solidFill>
                <a:latin typeface="Nunito"/>
                <a:ea typeface="Nunito"/>
                <a:cs typeface="Nunito"/>
                <a:sym typeface="Nunito"/>
              </a:rPr>
              <a:t>Where is this information from?</a:t>
            </a:r>
          </a:p>
          <a:p>
            <a:pPr algn="just" marL="453392" indent="-226696" lvl="1">
              <a:lnSpc>
                <a:spcPts val="3150"/>
              </a:lnSpc>
              <a:buFont typeface="Arial"/>
              <a:buChar char="•"/>
            </a:pPr>
            <a:r>
              <a:rPr lang="en-US" sz="2100">
                <a:solidFill>
                  <a:srgbClr val="4C4457"/>
                </a:solidFill>
                <a:latin typeface="Nunito"/>
                <a:ea typeface="Nunito"/>
                <a:cs typeface="Nunito"/>
                <a:sym typeface="Nunito"/>
              </a:rPr>
              <a:t>When was it produced or shared?</a:t>
            </a:r>
          </a:p>
          <a:p>
            <a:pPr algn="just" marL="453392" indent="-226696" lvl="1">
              <a:lnSpc>
                <a:spcPts val="3150"/>
              </a:lnSpc>
              <a:buFont typeface="Arial"/>
              <a:buChar char="•"/>
            </a:pPr>
            <a:r>
              <a:rPr lang="en-US" sz="2100">
                <a:solidFill>
                  <a:srgbClr val="4C4457"/>
                </a:solidFill>
                <a:latin typeface="Nunito"/>
                <a:ea typeface="Nunito"/>
                <a:cs typeface="Nunito"/>
                <a:sym typeface="Nunito"/>
              </a:rPr>
              <a:t>Why was it created—what’s the purpose?</a:t>
            </a:r>
          </a:p>
          <a:p>
            <a:pPr algn="just">
              <a:lnSpc>
                <a:spcPts val="3150"/>
              </a:lnSpc>
            </a:pPr>
          </a:p>
          <a:p>
            <a:pPr algn="just">
              <a:lnSpc>
                <a:spcPts val="3150"/>
              </a:lnSpc>
            </a:pPr>
            <a:r>
              <a:rPr lang="en-US" sz="2100">
                <a:solidFill>
                  <a:srgbClr val="4C4457"/>
                </a:solidFill>
                <a:latin typeface="Nunito"/>
                <a:ea typeface="Nunito"/>
                <a:cs typeface="Nunito"/>
                <a:sym typeface="Nunito"/>
              </a:rPr>
              <a:t>The 5 Ws method helps young people slow down, think critically, and analyze information, rather than just accept it. It’s a simple but powerful tool to build Media Literacy and support Critical Thinking for active, informed participation in society.</a:t>
            </a:r>
          </a:p>
          <a:p>
            <a:pPr algn="just">
              <a:lnSpc>
                <a:spcPts val="315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1201029"/>
            <a:chOff x="0" y="0"/>
            <a:chExt cx="15278404" cy="1937733"/>
          </a:xfrm>
        </p:grpSpPr>
        <p:sp>
          <p:nvSpPr>
            <p:cNvPr name="Freeform 4" id="4"/>
            <p:cNvSpPr/>
            <p:nvPr/>
          </p:nvSpPr>
          <p:spPr>
            <a:xfrm flipH="false" flipV="false" rot="0">
              <a:off x="0" y="0"/>
              <a:ext cx="15278404" cy="1937733"/>
            </a:xfrm>
            <a:custGeom>
              <a:avLst/>
              <a:gdLst/>
              <a:ahLst/>
              <a:cxnLst/>
              <a:rect r="r" b="b" t="t" l="l"/>
              <a:pathLst>
                <a:path h="1937733" w="15278404">
                  <a:moveTo>
                    <a:pt x="0" y="0"/>
                  </a:moveTo>
                  <a:lnTo>
                    <a:pt x="15278404" y="0"/>
                  </a:lnTo>
                  <a:lnTo>
                    <a:pt x="15278404" y="1937733"/>
                  </a:lnTo>
                  <a:lnTo>
                    <a:pt x="0" y="1937733"/>
                  </a:lnTo>
                  <a:close/>
                </a:path>
              </a:pathLst>
            </a:custGeom>
            <a:solidFill>
              <a:srgbClr val="000000">
                <a:alpha val="0"/>
              </a:srgbClr>
            </a:solidFill>
          </p:spPr>
        </p:sp>
        <p:sp>
          <p:nvSpPr>
            <p:cNvPr name="TextBox 5" id="5"/>
            <p:cNvSpPr txBox="true"/>
            <p:nvPr/>
          </p:nvSpPr>
          <p:spPr>
            <a:xfrm>
              <a:off x="0" y="-228600"/>
              <a:ext cx="15278404" cy="2166333"/>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Misinformation often erases or misrepresents disability perspectives in policy debates.</a:t>
              </a:r>
            </a:p>
          </p:txBody>
        </p:sp>
      </p:grpSp>
      <p:grpSp>
        <p:nvGrpSpPr>
          <p:cNvPr name="Group 6" id="6"/>
          <p:cNvGrpSpPr/>
          <p:nvPr/>
        </p:nvGrpSpPr>
        <p:grpSpPr>
          <a:xfrm rot="0">
            <a:off x="1258443" y="1952683"/>
            <a:ext cx="16622726" cy="1210196"/>
            <a:chOff x="0" y="0"/>
            <a:chExt cx="22163634" cy="1613595"/>
          </a:xfrm>
        </p:grpSpPr>
        <p:sp>
          <p:nvSpPr>
            <p:cNvPr name="Freeform 7" id="7"/>
            <p:cNvSpPr/>
            <p:nvPr/>
          </p:nvSpPr>
          <p:spPr>
            <a:xfrm flipH="false" flipV="false" rot="0">
              <a:off x="0" y="0"/>
              <a:ext cx="22163633" cy="1613595"/>
            </a:xfrm>
            <a:custGeom>
              <a:avLst/>
              <a:gdLst/>
              <a:ahLst/>
              <a:cxnLst/>
              <a:rect r="r" b="b" t="t" l="l"/>
              <a:pathLst>
                <a:path h="1613595" w="22163633">
                  <a:moveTo>
                    <a:pt x="0" y="0"/>
                  </a:moveTo>
                  <a:lnTo>
                    <a:pt x="22163633" y="0"/>
                  </a:lnTo>
                  <a:lnTo>
                    <a:pt x="22163633" y="1613595"/>
                  </a:lnTo>
                  <a:lnTo>
                    <a:pt x="0" y="1613595"/>
                  </a:lnTo>
                  <a:close/>
                </a:path>
              </a:pathLst>
            </a:custGeom>
            <a:solidFill>
              <a:srgbClr val="000000">
                <a:alpha val="0"/>
              </a:srgbClr>
            </a:solidFill>
          </p:spPr>
        </p:sp>
        <p:sp>
          <p:nvSpPr>
            <p:cNvPr name="TextBox 8" id="8"/>
            <p:cNvSpPr txBox="true"/>
            <p:nvPr/>
          </p:nvSpPr>
          <p:spPr>
            <a:xfrm>
              <a:off x="0" y="-123825"/>
              <a:ext cx="221636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Media Literacy &amp; Critical Thinki</a:t>
              </a:r>
              <a:r>
                <a:rPr lang="en-US" b="true" sz="6000">
                  <a:solidFill>
                    <a:srgbClr val="282121"/>
                  </a:solidFill>
                  <a:latin typeface="Calibri (MS) Bold"/>
                  <a:ea typeface="Calibri (MS) Bold"/>
                  <a:cs typeface="Calibri (MS) Bold"/>
                  <a:sym typeface="Calibri (MS) Bold"/>
                </a:rPr>
                <a:t>ng</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99056" y="4202381"/>
            <a:ext cx="5617228" cy="4212921"/>
          </a:xfrm>
          <a:custGeom>
            <a:avLst/>
            <a:gdLst/>
            <a:ahLst/>
            <a:cxnLst/>
            <a:rect r="r" b="b" t="t" l="l"/>
            <a:pathLst>
              <a:path h="4212921" w="5617228">
                <a:moveTo>
                  <a:pt x="0" y="0"/>
                </a:moveTo>
                <a:lnTo>
                  <a:pt x="5617228" y="0"/>
                </a:lnTo>
                <a:lnTo>
                  <a:pt x="5617228" y="4212921"/>
                </a:lnTo>
                <a:lnTo>
                  <a:pt x="0" y="4212921"/>
                </a:lnTo>
                <a:lnTo>
                  <a:pt x="0" y="0"/>
                </a:lnTo>
                <a:close/>
              </a:path>
            </a:pathLst>
          </a:custGeom>
          <a:blipFill>
            <a:blip r:embed="rId7"/>
            <a:stretch>
              <a:fillRect l="0" t="0" r="0" b="0"/>
            </a:stretch>
          </a:blipFill>
        </p:spPr>
      </p:sp>
      <p:sp>
        <p:nvSpPr>
          <p:cNvPr name="TextBox 13" id="13"/>
          <p:cNvSpPr txBox="true"/>
          <p:nvPr/>
        </p:nvSpPr>
        <p:spPr>
          <a:xfrm rot="0">
            <a:off x="1258443" y="4277186"/>
            <a:ext cx="10189080" cy="4973955"/>
          </a:xfrm>
          <a:prstGeom prst="rect">
            <a:avLst/>
          </a:prstGeom>
        </p:spPr>
        <p:txBody>
          <a:bodyPr anchor="t" rtlCol="false" tIns="0" lIns="0" bIns="0" rIns="0">
            <a:spAutoFit/>
          </a:bodyPr>
          <a:lstStyle/>
          <a:p>
            <a:pPr algn="just">
              <a:lnSpc>
                <a:spcPts val="4199"/>
              </a:lnSpc>
            </a:pPr>
            <a:r>
              <a:rPr lang="en-US" sz="2799">
                <a:solidFill>
                  <a:srgbClr val="4C4457"/>
                </a:solidFill>
                <a:latin typeface="Nunito"/>
                <a:ea typeface="Nunito"/>
                <a:cs typeface="Nunito"/>
                <a:sym typeface="Nunito"/>
              </a:rPr>
              <a:t>Media powerfully shapes political views, especially for youth with disabilities who frequently engage with online civic content. While 78% encounter political information digitally, they're also more vulnerable to misinformation and biased narratives about disability policies. Teaching media literacy helps them recognize bias, reject false claims, and advocate effectively—turning media consumption into meaningful political participation.</a:t>
            </a:r>
          </a:p>
          <a:p>
            <a:pPr algn="just">
              <a:lnSpc>
                <a:spcPts val="3150"/>
              </a:lnSpc>
            </a:pPr>
          </a:p>
          <a:p>
            <a:pPr algn="just">
              <a:lnSpc>
                <a:spcPts val="315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Background information</a:t>
              </a:r>
            </a:p>
          </p:txBody>
        </p:sp>
      </p:grpSp>
      <p:grpSp>
        <p:nvGrpSpPr>
          <p:cNvPr name="Group 6" id="6"/>
          <p:cNvGrpSpPr/>
          <p:nvPr/>
        </p:nvGrpSpPr>
        <p:grpSpPr>
          <a:xfrm rot="0">
            <a:off x="12155560" y="2772589"/>
            <a:ext cx="4997757" cy="1588897"/>
            <a:chOff x="0" y="0"/>
            <a:chExt cx="6663676" cy="2118529"/>
          </a:xfrm>
        </p:grpSpPr>
        <p:sp>
          <p:nvSpPr>
            <p:cNvPr name="Freeform 7" id="7"/>
            <p:cNvSpPr/>
            <p:nvPr/>
          </p:nvSpPr>
          <p:spPr>
            <a:xfrm flipH="false" flipV="false" rot="0">
              <a:off x="0" y="0"/>
              <a:ext cx="6663676" cy="2118529"/>
            </a:xfrm>
            <a:custGeom>
              <a:avLst/>
              <a:gdLst/>
              <a:ahLst/>
              <a:cxnLst/>
              <a:rect r="r" b="b" t="t" l="l"/>
              <a:pathLst>
                <a:path h="2118529" w="6663676">
                  <a:moveTo>
                    <a:pt x="0" y="0"/>
                  </a:moveTo>
                  <a:lnTo>
                    <a:pt x="6663676" y="0"/>
                  </a:lnTo>
                  <a:lnTo>
                    <a:pt x="6663676" y="2118529"/>
                  </a:lnTo>
                  <a:lnTo>
                    <a:pt x="0" y="2118529"/>
                  </a:lnTo>
                  <a:close/>
                </a:path>
              </a:pathLst>
            </a:custGeom>
            <a:solidFill>
              <a:srgbClr val="000000">
                <a:alpha val="0"/>
              </a:srgbClr>
            </a:solidFill>
          </p:spPr>
        </p:sp>
        <p:sp>
          <p:nvSpPr>
            <p:cNvPr name="TextBox 8" id="8"/>
            <p:cNvSpPr txBox="true"/>
            <p:nvPr/>
          </p:nvSpPr>
          <p:spPr>
            <a:xfrm>
              <a:off x="0" y="-104775"/>
              <a:ext cx="6663676" cy="2223304"/>
            </a:xfrm>
            <a:prstGeom prst="rect">
              <a:avLst/>
            </a:prstGeom>
          </p:spPr>
          <p:txBody>
            <a:bodyPr anchor="t" rtlCol="false" tIns="0" lIns="0" bIns="0" rIns="0"/>
            <a:lstStyle/>
            <a:p>
              <a:pPr algn="just">
                <a:lnSpc>
                  <a:spcPts val="2430"/>
                </a:lnSpc>
              </a:pPr>
              <a:r>
                <a:rPr lang="en-US" sz="1350">
                  <a:solidFill>
                    <a:srgbClr val="7F7F7F"/>
                  </a:solidFill>
                  <a:latin typeface="Calibri (MS)"/>
                  <a:ea typeface="Calibri (MS)"/>
                  <a:cs typeface="Calibri (MS)"/>
                  <a:sym typeface="Calibri (MS)"/>
                </a:rPr>
                <a:t>M</a:t>
              </a:r>
              <a:r>
                <a:rPr lang="en-US" sz="1350">
                  <a:solidFill>
                    <a:srgbClr val="7F7F7F"/>
                  </a:solidFill>
                  <a:latin typeface="Calibri (MS)"/>
                  <a:ea typeface="Calibri (MS)"/>
                  <a:cs typeface="Calibri (MS)"/>
                  <a:sym typeface="Calibri (MS)"/>
                </a:rPr>
                <a:t>edia serves as a primary gateway to political information, shaping how citizens—especially young people with disabilities—understand and engage with civic issues. Its power lies not just in reporting events, but in selecting which topics are highlighted (agenda-setting), how they are presented (framing), and who gets heard (echo chambers).</a:t>
              </a: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Key Concepts</a:t>
              </a:r>
            </a:p>
          </p:txBody>
        </p:sp>
      </p:grpSp>
      <p:grpSp>
        <p:nvGrpSpPr>
          <p:cNvPr name="Group 12" id="12"/>
          <p:cNvGrpSpPr/>
          <p:nvPr/>
        </p:nvGrpSpPr>
        <p:grpSpPr>
          <a:xfrm rot="0">
            <a:off x="12314801" y="5588251"/>
            <a:ext cx="4523214" cy="494724"/>
            <a:chOff x="0" y="0"/>
            <a:chExt cx="6030952" cy="659632"/>
          </a:xfrm>
        </p:grpSpPr>
        <p:sp>
          <p:nvSpPr>
            <p:cNvPr name="Freeform 13" id="13"/>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4" id="14"/>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Echo Chambers</a:t>
              </a:r>
            </a:p>
          </p:txBody>
        </p:sp>
      </p:grpSp>
      <p:grpSp>
        <p:nvGrpSpPr>
          <p:cNvPr name="Group 15" id="15"/>
          <p:cNvGrpSpPr/>
          <p:nvPr/>
        </p:nvGrpSpPr>
        <p:grpSpPr>
          <a:xfrm rot="0">
            <a:off x="12314801" y="6260721"/>
            <a:ext cx="4997757" cy="2097284"/>
            <a:chOff x="0" y="0"/>
            <a:chExt cx="6663676" cy="2796379"/>
          </a:xfrm>
        </p:grpSpPr>
        <p:sp>
          <p:nvSpPr>
            <p:cNvPr name="Freeform 16" id="16"/>
            <p:cNvSpPr/>
            <p:nvPr/>
          </p:nvSpPr>
          <p:spPr>
            <a:xfrm flipH="false" flipV="false" rot="0">
              <a:off x="0" y="0"/>
              <a:ext cx="6663676" cy="2796379"/>
            </a:xfrm>
            <a:custGeom>
              <a:avLst/>
              <a:gdLst/>
              <a:ahLst/>
              <a:cxnLst/>
              <a:rect r="r" b="b" t="t" l="l"/>
              <a:pathLst>
                <a:path h="2796379" w="6663676">
                  <a:moveTo>
                    <a:pt x="0" y="0"/>
                  </a:moveTo>
                  <a:lnTo>
                    <a:pt x="6663676" y="0"/>
                  </a:lnTo>
                  <a:lnTo>
                    <a:pt x="6663676" y="2796379"/>
                  </a:lnTo>
                  <a:lnTo>
                    <a:pt x="0" y="2796379"/>
                  </a:lnTo>
                  <a:close/>
                </a:path>
              </a:pathLst>
            </a:custGeom>
            <a:solidFill>
              <a:srgbClr val="000000">
                <a:alpha val="0"/>
              </a:srgbClr>
            </a:solidFill>
          </p:spPr>
        </p:sp>
        <p:sp>
          <p:nvSpPr>
            <p:cNvPr name="TextBox 17" id="17"/>
            <p:cNvSpPr txBox="true"/>
            <p:nvPr/>
          </p:nvSpPr>
          <p:spPr>
            <a:xfrm>
              <a:off x="0" y="-104775"/>
              <a:ext cx="6663676" cy="2901154"/>
            </a:xfrm>
            <a:prstGeom prst="rect">
              <a:avLst/>
            </a:prstGeom>
          </p:spPr>
          <p:txBody>
            <a:bodyPr anchor="t" rtlCol="false" tIns="0" lIns="0" bIns="0" rIns="0"/>
            <a:lstStyle/>
            <a:p>
              <a:pPr algn="just">
                <a:lnSpc>
                  <a:spcPts val="2430"/>
                </a:lnSpc>
              </a:pPr>
              <a:r>
                <a:rPr lang="en-US" sz="1350">
                  <a:solidFill>
                    <a:srgbClr val="7F7F7F"/>
                  </a:solidFill>
                  <a:latin typeface="Calibri (MS)"/>
                  <a:ea typeface="Calibri (MS)"/>
                  <a:cs typeface="Calibri (MS)"/>
                  <a:sym typeface="Calibri (MS)"/>
                </a:rPr>
                <a:t>S</a:t>
              </a:r>
              <a:r>
                <a:rPr lang="en-US" sz="1350">
                  <a:solidFill>
                    <a:srgbClr val="7F7F7F"/>
                  </a:solidFill>
                  <a:latin typeface="Calibri (MS)"/>
                  <a:ea typeface="Calibri (MS)"/>
                  <a:cs typeface="Calibri (MS)"/>
                  <a:sym typeface="Calibri (MS)"/>
                </a:rPr>
                <a:t>ocial media platforms use algorithms that show users content aligning with their existing views, creating informational bubbles. For disability advocacy, this means many users never encounter perspectives from disabled activists or see balanced coverage of disability issues. These echo chambers can reinforce stereotypes and make it harder for inclusive policies to gain mainstream support, as opposing viewpoints get systematically filtered out of users' feeds.</a:t>
              </a:r>
            </a:p>
          </p:txBody>
        </p:sp>
      </p:grpSp>
      <p:grpSp>
        <p:nvGrpSpPr>
          <p:cNvPr name="Group 18" id="18"/>
          <p:cNvGrpSpPr/>
          <p:nvPr/>
        </p:nvGrpSpPr>
        <p:grpSpPr>
          <a:xfrm rot="0">
            <a:off x="795838" y="5335524"/>
            <a:ext cx="4523214" cy="494724"/>
            <a:chOff x="0" y="0"/>
            <a:chExt cx="6030952" cy="659632"/>
          </a:xfrm>
        </p:grpSpPr>
        <p:sp>
          <p:nvSpPr>
            <p:cNvPr name="Freeform 19" id="19"/>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0" id="20"/>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Framing</a:t>
              </a:r>
            </a:p>
          </p:txBody>
        </p:sp>
      </p:grpSp>
      <p:grpSp>
        <p:nvGrpSpPr>
          <p:cNvPr name="Group 21" id="21"/>
          <p:cNvGrpSpPr/>
          <p:nvPr/>
        </p:nvGrpSpPr>
        <p:grpSpPr>
          <a:xfrm rot="0">
            <a:off x="738208" y="5952707"/>
            <a:ext cx="4997757" cy="3011684"/>
            <a:chOff x="0" y="0"/>
            <a:chExt cx="6663676" cy="4015579"/>
          </a:xfrm>
        </p:grpSpPr>
        <p:sp>
          <p:nvSpPr>
            <p:cNvPr name="Freeform 22" id="22"/>
            <p:cNvSpPr/>
            <p:nvPr/>
          </p:nvSpPr>
          <p:spPr>
            <a:xfrm flipH="false" flipV="false" rot="0">
              <a:off x="0" y="0"/>
              <a:ext cx="6663676" cy="4015579"/>
            </a:xfrm>
            <a:custGeom>
              <a:avLst/>
              <a:gdLst/>
              <a:ahLst/>
              <a:cxnLst/>
              <a:rect r="r" b="b" t="t" l="l"/>
              <a:pathLst>
                <a:path h="4015579" w="6663676">
                  <a:moveTo>
                    <a:pt x="0" y="0"/>
                  </a:moveTo>
                  <a:lnTo>
                    <a:pt x="6663676" y="0"/>
                  </a:lnTo>
                  <a:lnTo>
                    <a:pt x="6663676" y="4015579"/>
                  </a:lnTo>
                  <a:lnTo>
                    <a:pt x="0" y="4015579"/>
                  </a:lnTo>
                  <a:close/>
                </a:path>
              </a:pathLst>
            </a:custGeom>
            <a:solidFill>
              <a:srgbClr val="000000">
                <a:alpha val="0"/>
              </a:srgbClr>
            </a:solidFill>
          </p:spPr>
        </p:sp>
        <p:sp>
          <p:nvSpPr>
            <p:cNvPr name="TextBox 23" id="23"/>
            <p:cNvSpPr txBox="true"/>
            <p:nvPr/>
          </p:nvSpPr>
          <p:spPr>
            <a:xfrm>
              <a:off x="0" y="-104775"/>
              <a:ext cx="6663676" cy="4120354"/>
            </a:xfrm>
            <a:prstGeom prst="rect">
              <a:avLst/>
            </a:prstGeom>
          </p:spPr>
          <p:txBody>
            <a:bodyPr anchor="t" rtlCol="false" tIns="0" lIns="0" bIns="0" rIns="0"/>
            <a:lstStyle/>
            <a:p>
              <a:pPr algn="just">
                <a:lnSpc>
                  <a:spcPts val="2430"/>
                </a:lnSpc>
              </a:pPr>
              <a:r>
                <a:rPr lang="en-US" sz="1350">
                  <a:solidFill>
                    <a:srgbClr val="7F7F7F"/>
                  </a:solidFill>
                  <a:latin typeface="Calibri (MS)"/>
                  <a:ea typeface="Calibri (MS)"/>
                  <a:cs typeface="Calibri (MS)"/>
                  <a:sym typeface="Calibri (MS)"/>
                </a:rPr>
                <a:t>The way media p</a:t>
              </a:r>
              <a:r>
                <a:rPr lang="en-US" sz="1350">
                  <a:solidFill>
                    <a:srgbClr val="7F7F7F"/>
                  </a:solidFill>
                  <a:latin typeface="Calibri (MS)"/>
                  <a:ea typeface="Calibri (MS)"/>
                  <a:cs typeface="Calibri (MS)"/>
                  <a:sym typeface="Calibri (MS)"/>
                </a:rPr>
                <a:t>resents issues significantly influences how audiences interpret them. Identical policies can be framed positively or negatively to evoke different reactions. When covering disability-related legislation, negative framing might emphasize costs ("Budget Drain: New Disability Law Costs Millions") while positive framing highlights benefits ("Landmark Law Grants Independence to Disabled Youth"). These framing choices can determine whether the public views disability rights as burdensome or as necessary steps toward equality.</a:t>
              </a:r>
            </a:p>
            <a:p>
              <a:pPr algn="just">
                <a:lnSpc>
                  <a:spcPts val="2430"/>
                </a:lnSpc>
              </a:pPr>
            </a:p>
            <a:p>
              <a:pPr algn="just">
                <a:lnSpc>
                  <a:spcPts val="2430"/>
                </a:lnSpc>
              </a:pPr>
            </a:p>
          </p:txBody>
        </p:sp>
      </p:grpSp>
      <p:grpSp>
        <p:nvGrpSpPr>
          <p:cNvPr name="Group 24" id="24"/>
          <p:cNvGrpSpPr/>
          <p:nvPr/>
        </p:nvGrpSpPr>
        <p:grpSpPr>
          <a:xfrm rot="0">
            <a:off x="738208" y="2225216"/>
            <a:ext cx="4523214" cy="494724"/>
            <a:chOff x="0" y="0"/>
            <a:chExt cx="6030952" cy="659632"/>
          </a:xfrm>
        </p:grpSpPr>
        <p:sp>
          <p:nvSpPr>
            <p:cNvPr name="Freeform 25" id="25"/>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6" id="26"/>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Media Influence</a:t>
              </a:r>
            </a:p>
          </p:txBody>
        </p:sp>
      </p:grpSp>
      <p:grpSp>
        <p:nvGrpSpPr>
          <p:cNvPr name="Group 27" id="27"/>
          <p:cNvGrpSpPr/>
          <p:nvPr/>
        </p:nvGrpSpPr>
        <p:grpSpPr>
          <a:xfrm rot="0">
            <a:off x="770323" y="2772589"/>
            <a:ext cx="4997757" cy="3030829"/>
            <a:chOff x="0" y="0"/>
            <a:chExt cx="6663676" cy="4041105"/>
          </a:xfrm>
        </p:grpSpPr>
        <p:sp>
          <p:nvSpPr>
            <p:cNvPr name="Freeform 28" id="28"/>
            <p:cNvSpPr/>
            <p:nvPr/>
          </p:nvSpPr>
          <p:spPr>
            <a:xfrm flipH="false" flipV="false" rot="0">
              <a:off x="0" y="0"/>
              <a:ext cx="6663676" cy="4041105"/>
            </a:xfrm>
            <a:custGeom>
              <a:avLst/>
              <a:gdLst/>
              <a:ahLst/>
              <a:cxnLst/>
              <a:rect r="r" b="b" t="t" l="l"/>
              <a:pathLst>
                <a:path h="4041105" w="6663676">
                  <a:moveTo>
                    <a:pt x="0" y="0"/>
                  </a:moveTo>
                  <a:lnTo>
                    <a:pt x="6663676" y="0"/>
                  </a:lnTo>
                  <a:lnTo>
                    <a:pt x="6663676" y="4041105"/>
                  </a:lnTo>
                  <a:lnTo>
                    <a:pt x="0" y="4041105"/>
                  </a:lnTo>
                  <a:close/>
                </a:path>
              </a:pathLst>
            </a:custGeom>
            <a:solidFill>
              <a:srgbClr val="000000">
                <a:alpha val="0"/>
              </a:srgbClr>
            </a:solidFill>
          </p:spPr>
        </p:sp>
        <p:sp>
          <p:nvSpPr>
            <p:cNvPr name="TextBox 29" id="29"/>
            <p:cNvSpPr txBox="true"/>
            <p:nvPr/>
          </p:nvSpPr>
          <p:spPr>
            <a:xfrm>
              <a:off x="0" y="-104775"/>
              <a:ext cx="6663676" cy="4145880"/>
            </a:xfrm>
            <a:prstGeom prst="rect">
              <a:avLst/>
            </a:prstGeom>
          </p:spPr>
          <p:txBody>
            <a:bodyPr anchor="t" rtlCol="false" tIns="0" lIns="0" bIns="0" rIns="0"/>
            <a:lstStyle/>
            <a:p>
              <a:pPr algn="just">
                <a:lnSpc>
                  <a:spcPts val="2430"/>
                </a:lnSpc>
              </a:pPr>
              <a:r>
                <a:rPr lang="en-US" sz="1350">
                  <a:solidFill>
                    <a:srgbClr val="7F7F7F"/>
                  </a:solidFill>
                  <a:latin typeface="Calibri (MS)"/>
                  <a:ea typeface="Calibri (MS)"/>
                  <a:cs typeface="Calibri (MS)"/>
                  <a:sym typeface="Calibri (MS)"/>
                </a:rPr>
                <a:t>M</a:t>
              </a:r>
              <a:r>
                <a:rPr lang="en-US" sz="1350">
                  <a:solidFill>
                    <a:srgbClr val="7F7F7F"/>
                  </a:solidFill>
                  <a:latin typeface="Calibri (MS)"/>
                  <a:ea typeface="Calibri (MS)"/>
                  <a:cs typeface="Calibri (MS)"/>
                  <a:sym typeface="Calibri (MS)"/>
                </a:rPr>
                <a:t>edia plays a powerful role in determining which political and social issues receive public attention. By choosing what to cover - and what to ignore - news outlets shape perceptions of importance. For disability issues, this often means critical topics like accessibility rights or inclusive policies get minimal coverage unless framed as controversial or costly. For example, a news outlet might extensively report on healthcare budget debates while consistently excluding perspectives from disability advocates, creating an imbalanced public narrative.</a:t>
              </a:r>
            </a:p>
          </p:txBody>
        </p:sp>
      </p:grpSp>
      <p:grpSp>
        <p:nvGrpSpPr>
          <p:cNvPr name="Group 30" id="30"/>
          <p:cNvGrpSpPr/>
          <p:nvPr/>
        </p:nvGrpSpPr>
        <p:grpSpPr>
          <a:xfrm rot="0">
            <a:off x="6370973" y="2616161"/>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How to Apply This in Practice: A Step-by-Step Guide for Youth Workers</a:t>
              </a:r>
            </a:p>
          </p:txBody>
        </p:sp>
      </p:grpSp>
      <p:grpSp>
        <p:nvGrpSpPr>
          <p:cNvPr name="Group 6" id="6"/>
          <p:cNvGrpSpPr/>
          <p:nvPr/>
        </p:nvGrpSpPr>
        <p:grpSpPr>
          <a:xfrm rot="0">
            <a:off x="1393503" y="2091414"/>
            <a:ext cx="10388408" cy="1210196"/>
            <a:chOff x="0" y="0"/>
            <a:chExt cx="13851211" cy="1613595"/>
          </a:xfrm>
        </p:grpSpPr>
        <p:sp>
          <p:nvSpPr>
            <p:cNvPr name="Freeform 7" id="7"/>
            <p:cNvSpPr/>
            <p:nvPr/>
          </p:nvSpPr>
          <p:spPr>
            <a:xfrm flipH="false" flipV="false" rot="0">
              <a:off x="0" y="0"/>
              <a:ext cx="13851210" cy="1613595"/>
            </a:xfrm>
            <a:custGeom>
              <a:avLst/>
              <a:gdLst/>
              <a:ahLst/>
              <a:cxnLst/>
              <a:rect r="r" b="b" t="t" l="l"/>
              <a:pathLst>
                <a:path h="1613595" w="13851210">
                  <a:moveTo>
                    <a:pt x="0" y="0"/>
                  </a:moveTo>
                  <a:lnTo>
                    <a:pt x="13851210" y="0"/>
                  </a:lnTo>
                  <a:lnTo>
                    <a:pt x="13851210" y="1613595"/>
                  </a:lnTo>
                  <a:lnTo>
                    <a:pt x="0" y="1613595"/>
                  </a:lnTo>
                  <a:close/>
                </a:path>
              </a:pathLst>
            </a:custGeom>
            <a:solidFill>
              <a:srgbClr val="000000">
                <a:alpha val="0"/>
              </a:srgbClr>
            </a:solidFill>
          </p:spPr>
        </p:sp>
        <p:sp>
          <p:nvSpPr>
            <p:cNvPr name="TextBox 8" id="8"/>
            <p:cNvSpPr txBox="true"/>
            <p:nvPr/>
          </p:nvSpPr>
          <p:spPr>
            <a:xfrm>
              <a:off x="0" y="-123825"/>
              <a:ext cx="1385121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Media Framing </a:t>
              </a:r>
              <a:r>
                <a:rPr lang="en-US" b="true" sz="6000">
                  <a:solidFill>
                    <a:srgbClr val="282121"/>
                  </a:solidFill>
                  <a:latin typeface="Calibri (MS) Bold"/>
                  <a:ea typeface="Calibri (MS) Bold"/>
                  <a:cs typeface="Calibri (MS) Bold"/>
                  <a:sym typeface="Calibri (MS) Bold"/>
                </a:rPr>
                <a:t>in Action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083240" y="387520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3" id="13"/>
          <p:cNvSpPr txBox="true"/>
          <p:nvPr/>
        </p:nvSpPr>
        <p:spPr>
          <a:xfrm rot="0">
            <a:off x="1258443" y="3330184"/>
            <a:ext cx="9323809" cy="7780020"/>
          </a:xfrm>
          <a:prstGeom prst="rect">
            <a:avLst/>
          </a:prstGeom>
        </p:spPr>
        <p:txBody>
          <a:bodyPr anchor="t" rtlCol="false" tIns="0" lIns="0" bIns="0" rIns="0">
            <a:spAutoFit/>
          </a:bodyPr>
          <a:lstStyle/>
          <a:p>
            <a:pPr algn="l">
              <a:lnSpc>
                <a:spcPts val="4199"/>
              </a:lnSpc>
            </a:pPr>
          </a:p>
          <a:p>
            <a:pPr algn="l">
              <a:lnSpc>
                <a:spcPts val="4199"/>
              </a:lnSpc>
            </a:pPr>
            <a:r>
              <a:rPr lang="en-US" sz="2799">
                <a:solidFill>
                  <a:srgbClr val="4C4457"/>
                </a:solidFill>
                <a:latin typeface="Lato"/>
                <a:ea typeface="Lato"/>
                <a:cs typeface="Lato"/>
                <a:sym typeface="Lato"/>
              </a:rPr>
              <a:t>1. Present Two Contrasting Headlines</a:t>
            </a:r>
          </a:p>
          <a:p>
            <a:pPr algn="l">
              <a:lnSpc>
                <a:spcPts val="4199"/>
              </a:lnSpc>
            </a:pPr>
            <a:r>
              <a:rPr lang="en-US" sz="2799">
                <a:solidFill>
                  <a:srgbClr val="4C4457"/>
                </a:solidFill>
                <a:latin typeface="Lato"/>
                <a:ea typeface="Lato"/>
                <a:cs typeface="Lato"/>
                <a:sym typeface="Lato"/>
              </a:rPr>
              <a:t>Show two headlines reporting the same event (as below). </a:t>
            </a:r>
          </a:p>
          <a:p>
            <a:pPr algn="l">
              <a:lnSpc>
                <a:spcPts val="4199"/>
              </a:lnSpc>
            </a:pPr>
            <a:r>
              <a:rPr lang="en-US" sz="2799">
                <a:solidFill>
                  <a:srgbClr val="4C4457"/>
                </a:solidFill>
                <a:latin typeface="Lato"/>
                <a:ea typeface="Lato"/>
                <a:cs typeface="Lato"/>
                <a:sym typeface="Lato"/>
              </a:rPr>
              <a:t>Negative f</a:t>
            </a:r>
            <a:r>
              <a:rPr lang="en-US" sz="2799">
                <a:solidFill>
                  <a:srgbClr val="4C4457"/>
                </a:solidFill>
                <a:latin typeface="Lato"/>
                <a:ea typeface="Lato"/>
                <a:cs typeface="Lato"/>
                <a:sym typeface="Lato"/>
              </a:rPr>
              <a:t>rame: </a:t>
            </a:r>
            <a:r>
              <a:rPr lang="en-US" sz="2799" b="true">
                <a:solidFill>
                  <a:srgbClr val="4C4457"/>
                </a:solidFill>
                <a:latin typeface="Lato Bold"/>
                <a:ea typeface="Lato Bold"/>
                <a:cs typeface="Lato Bold"/>
                <a:sym typeface="Lato Bold"/>
              </a:rPr>
              <a:t>"Taxpayers to Foot $20M Bill for New Disability Accommodations"</a:t>
            </a:r>
          </a:p>
          <a:p>
            <a:pPr algn="l">
              <a:lnSpc>
                <a:spcPts val="4199"/>
              </a:lnSpc>
            </a:pPr>
            <a:r>
              <a:rPr lang="en-US" sz="2799">
                <a:solidFill>
                  <a:srgbClr val="4C4457"/>
                </a:solidFill>
                <a:latin typeface="Lato"/>
                <a:ea typeface="Lato"/>
                <a:cs typeface="Lato"/>
                <a:sym typeface="Lato"/>
              </a:rPr>
              <a:t>Positive frame: </a:t>
            </a:r>
            <a:r>
              <a:rPr lang="en-US" sz="2799" b="true">
                <a:solidFill>
                  <a:srgbClr val="4C4457"/>
                </a:solidFill>
                <a:latin typeface="Lato Bold"/>
                <a:ea typeface="Lato Bold"/>
                <a:cs typeface="Lato Bold"/>
                <a:sym typeface="Lato Bold"/>
              </a:rPr>
              <a:t>"Historic $20M Investment Will Make Schools Accessible for All Students"</a:t>
            </a:r>
          </a:p>
          <a:p>
            <a:pPr algn="l">
              <a:lnSpc>
                <a:spcPts val="4199"/>
              </a:lnSpc>
            </a:pPr>
            <a:r>
              <a:rPr lang="en-US" sz="2799">
                <a:solidFill>
                  <a:srgbClr val="4C4457"/>
                </a:solidFill>
                <a:latin typeface="Lato"/>
                <a:ea typeface="Lato"/>
                <a:cs typeface="Lato"/>
                <a:sym typeface="Lato"/>
              </a:rPr>
              <a:t>Ask participants to:</a:t>
            </a:r>
          </a:p>
          <a:p>
            <a:pPr algn="just" marL="604518" indent="-302259" lvl="1">
              <a:lnSpc>
                <a:spcPts val="4199"/>
              </a:lnSpc>
              <a:buFont typeface="Arial"/>
              <a:buChar char="•"/>
            </a:pPr>
            <a:r>
              <a:rPr lang="en-US" sz="2799">
                <a:solidFill>
                  <a:srgbClr val="4C4457"/>
                </a:solidFill>
                <a:latin typeface="Lato"/>
                <a:ea typeface="Lato"/>
                <a:cs typeface="Lato"/>
                <a:sym typeface="Lato"/>
              </a:rPr>
              <a:t>Identify emotionally charged words</a:t>
            </a:r>
          </a:p>
          <a:p>
            <a:pPr algn="just" marL="604518" indent="-302259" lvl="1">
              <a:lnSpc>
                <a:spcPts val="4199"/>
              </a:lnSpc>
              <a:buFont typeface="Arial"/>
              <a:buChar char="•"/>
            </a:pPr>
            <a:r>
              <a:rPr lang="en-US" sz="2799">
                <a:solidFill>
                  <a:srgbClr val="4C4457"/>
                </a:solidFill>
                <a:latin typeface="Lato"/>
                <a:ea typeface="Lato"/>
                <a:cs typeface="Lato"/>
                <a:sym typeface="Lato"/>
              </a:rPr>
              <a:t>Guess the likely source (tabloid? advocacy group?)</a:t>
            </a:r>
          </a:p>
          <a:p>
            <a:pPr algn="just" marL="604518" indent="-302259" lvl="1">
              <a:lnSpc>
                <a:spcPts val="4199"/>
              </a:lnSpc>
              <a:buFont typeface="Arial"/>
              <a:buChar char="•"/>
            </a:pPr>
            <a:r>
              <a:rPr lang="en-US" sz="2799">
                <a:solidFill>
                  <a:srgbClr val="4C4457"/>
                </a:solidFill>
                <a:latin typeface="Lato"/>
                <a:ea typeface="Lato"/>
                <a:cs typeface="Lato"/>
                <a:sym typeface="Lato"/>
              </a:rPr>
              <a:t>Predict how readers with different political leanings might respond</a:t>
            </a:r>
          </a:p>
          <a:p>
            <a:pPr algn="l">
              <a:lnSpc>
                <a:spcPts val="4199"/>
              </a:lnSpc>
            </a:pPr>
          </a:p>
          <a:p>
            <a:pPr algn="l">
              <a:lnSpc>
                <a:spcPts val="3749"/>
              </a:lnSpc>
            </a:pPr>
          </a:p>
          <a:p>
            <a:pPr algn="l">
              <a:lnSpc>
                <a:spcPts val="419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How to Apply This in Practice: A Step-by-Step Guide for Youth Workers pt.2</a:t>
              </a:r>
            </a:p>
          </p:txBody>
        </p:sp>
      </p:grpSp>
      <p:grpSp>
        <p:nvGrpSpPr>
          <p:cNvPr name="Group 6" id="6"/>
          <p:cNvGrpSpPr/>
          <p:nvPr/>
        </p:nvGrpSpPr>
        <p:grpSpPr>
          <a:xfrm rot="0">
            <a:off x="1393503" y="2091414"/>
            <a:ext cx="10388408" cy="1210196"/>
            <a:chOff x="0" y="0"/>
            <a:chExt cx="13851211" cy="1613595"/>
          </a:xfrm>
        </p:grpSpPr>
        <p:sp>
          <p:nvSpPr>
            <p:cNvPr name="Freeform 7" id="7"/>
            <p:cNvSpPr/>
            <p:nvPr/>
          </p:nvSpPr>
          <p:spPr>
            <a:xfrm flipH="false" flipV="false" rot="0">
              <a:off x="0" y="0"/>
              <a:ext cx="13851210" cy="1613595"/>
            </a:xfrm>
            <a:custGeom>
              <a:avLst/>
              <a:gdLst/>
              <a:ahLst/>
              <a:cxnLst/>
              <a:rect r="r" b="b" t="t" l="l"/>
              <a:pathLst>
                <a:path h="1613595" w="13851210">
                  <a:moveTo>
                    <a:pt x="0" y="0"/>
                  </a:moveTo>
                  <a:lnTo>
                    <a:pt x="13851210" y="0"/>
                  </a:lnTo>
                  <a:lnTo>
                    <a:pt x="13851210" y="1613595"/>
                  </a:lnTo>
                  <a:lnTo>
                    <a:pt x="0" y="1613595"/>
                  </a:lnTo>
                  <a:close/>
                </a:path>
              </a:pathLst>
            </a:custGeom>
            <a:solidFill>
              <a:srgbClr val="000000">
                <a:alpha val="0"/>
              </a:srgbClr>
            </a:solidFill>
          </p:spPr>
        </p:sp>
        <p:sp>
          <p:nvSpPr>
            <p:cNvPr name="TextBox 8" id="8"/>
            <p:cNvSpPr txBox="true"/>
            <p:nvPr/>
          </p:nvSpPr>
          <p:spPr>
            <a:xfrm>
              <a:off x="0" y="-123825"/>
              <a:ext cx="1385121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Media Framing </a:t>
              </a:r>
              <a:r>
                <a:rPr lang="en-US" b="true" sz="6000">
                  <a:solidFill>
                    <a:srgbClr val="282121"/>
                  </a:solidFill>
                  <a:latin typeface="Calibri (MS) Bold"/>
                  <a:ea typeface="Calibri (MS) Bold"/>
                  <a:cs typeface="Calibri (MS) Bold"/>
                  <a:sym typeface="Calibri (MS) Bold"/>
                </a:rPr>
                <a:t>in Action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3962838"/>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13" id="13"/>
          <p:cNvSpPr txBox="true"/>
          <p:nvPr/>
        </p:nvSpPr>
        <p:spPr>
          <a:xfrm rot="0">
            <a:off x="8695818" y="4227425"/>
            <a:ext cx="9185351" cy="4375786"/>
          </a:xfrm>
          <a:prstGeom prst="rect">
            <a:avLst/>
          </a:prstGeom>
        </p:spPr>
        <p:txBody>
          <a:bodyPr anchor="t" rtlCol="false" tIns="0" lIns="0" bIns="0" rIns="0">
            <a:spAutoFit/>
          </a:bodyPr>
          <a:lstStyle/>
          <a:p>
            <a:pPr algn="just">
              <a:lnSpc>
                <a:spcPts val="4349"/>
              </a:lnSpc>
            </a:pPr>
            <a:r>
              <a:rPr lang="en-US" b="true" sz="2899">
                <a:solidFill>
                  <a:srgbClr val="000000"/>
                </a:solidFill>
                <a:latin typeface="Calibri (MS) Bold"/>
                <a:ea typeface="Calibri (MS) Bold"/>
                <a:cs typeface="Calibri (MS) Bold"/>
                <a:sym typeface="Calibri (MS) Bold"/>
              </a:rPr>
              <a:t>2</a:t>
            </a:r>
            <a:r>
              <a:rPr lang="en-US" b="true" sz="2899">
                <a:solidFill>
                  <a:srgbClr val="000000"/>
                </a:solidFill>
                <a:latin typeface="Calibri (MS) Bold"/>
                <a:ea typeface="Calibri (MS) Bold"/>
                <a:cs typeface="Calibri (MS) Bold"/>
                <a:sym typeface="Calibri (MS) Bold"/>
              </a:rPr>
              <a:t>. Facilitate a Guided Discussion</a:t>
            </a:r>
          </a:p>
          <a:p>
            <a:pPr algn="just">
              <a:lnSpc>
                <a:spcPts val="4349"/>
              </a:lnSpc>
            </a:pPr>
            <a:r>
              <a:rPr lang="en-US" b="true" sz="2899">
                <a:solidFill>
                  <a:srgbClr val="000000"/>
                </a:solidFill>
                <a:latin typeface="Calibri (MS) Bold"/>
                <a:ea typeface="Calibri (MS) Bold"/>
                <a:cs typeface="Calibri (MS) Bold"/>
                <a:sym typeface="Calibri (MS) Bold"/>
              </a:rPr>
              <a:t>Use prompt questions like:</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What emotions do the headlines trigger?</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Which stakeholders are centered or omitted (e.g., taxpayers vs students)?</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What assumptions do each make about the audience's values?</a:t>
            </a:r>
          </a:p>
          <a:p>
            <a:pPr algn="just">
              <a:lnSpc>
                <a:spcPts val="434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How to Apply This in Practice: A Step-by-Step Guide for Youth Workers pt.3</a:t>
              </a:r>
            </a:p>
          </p:txBody>
        </p:sp>
      </p:grpSp>
      <p:grpSp>
        <p:nvGrpSpPr>
          <p:cNvPr name="Group 6" id="6"/>
          <p:cNvGrpSpPr/>
          <p:nvPr/>
        </p:nvGrpSpPr>
        <p:grpSpPr>
          <a:xfrm rot="0">
            <a:off x="1393503" y="2091414"/>
            <a:ext cx="10388408" cy="1210196"/>
            <a:chOff x="0" y="0"/>
            <a:chExt cx="13851211" cy="1613595"/>
          </a:xfrm>
        </p:grpSpPr>
        <p:sp>
          <p:nvSpPr>
            <p:cNvPr name="Freeform 7" id="7"/>
            <p:cNvSpPr/>
            <p:nvPr/>
          </p:nvSpPr>
          <p:spPr>
            <a:xfrm flipH="false" flipV="false" rot="0">
              <a:off x="0" y="0"/>
              <a:ext cx="13851210" cy="1613595"/>
            </a:xfrm>
            <a:custGeom>
              <a:avLst/>
              <a:gdLst/>
              <a:ahLst/>
              <a:cxnLst/>
              <a:rect r="r" b="b" t="t" l="l"/>
              <a:pathLst>
                <a:path h="1613595" w="13851210">
                  <a:moveTo>
                    <a:pt x="0" y="0"/>
                  </a:moveTo>
                  <a:lnTo>
                    <a:pt x="13851210" y="0"/>
                  </a:lnTo>
                  <a:lnTo>
                    <a:pt x="13851210" y="1613595"/>
                  </a:lnTo>
                  <a:lnTo>
                    <a:pt x="0" y="1613595"/>
                  </a:lnTo>
                  <a:close/>
                </a:path>
              </a:pathLst>
            </a:custGeom>
            <a:solidFill>
              <a:srgbClr val="000000">
                <a:alpha val="0"/>
              </a:srgbClr>
            </a:solidFill>
          </p:spPr>
        </p:sp>
        <p:sp>
          <p:nvSpPr>
            <p:cNvPr name="TextBox 8" id="8"/>
            <p:cNvSpPr txBox="true"/>
            <p:nvPr/>
          </p:nvSpPr>
          <p:spPr>
            <a:xfrm>
              <a:off x="0" y="-123825"/>
              <a:ext cx="1385121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Media Framing </a:t>
              </a:r>
              <a:r>
                <a:rPr lang="en-US" b="true" sz="6000">
                  <a:solidFill>
                    <a:srgbClr val="282121"/>
                  </a:solidFill>
                  <a:latin typeface="Calibri (MS) Bold"/>
                  <a:ea typeface="Calibri (MS) Bold"/>
                  <a:cs typeface="Calibri (MS) Bold"/>
                  <a:sym typeface="Calibri (MS) Bold"/>
                </a:rPr>
                <a:t>in Action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258443" y="3796664"/>
            <a:ext cx="9185351" cy="5461636"/>
          </a:xfrm>
          <a:prstGeom prst="rect">
            <a:avLst/>
          </a:prstGeom>
        </p:spPr>
        <p:txBody>
          <a:bodyPr anchor="t" rtlCol="false" tIns="0" lIns="0" bIns="0" rIns="0">
            <a:spAutoFit/>
          </a:bodyPr>
          <a:lstStyle/>
          <a:p>
            <a:pPr algn="just">
              <a:lnSpc>
                <a:spcPts val="4349"/>
              </a:lnSpc>
            </a:pPr>
            <a:r>
              <a:rPr lang="en-US" b="true" sz="2899">
                <a:solidFill>
                  <a:srgbClr val="000000"/>
                </a:solidFill>
                <a:latin typeface="Calibri (MS) Bold"/>
                <a:ea typeface="Calibri (MS) Bold"/>
                <a:cs typeface="Calibri (MS) Bold"/>
                <a:sym typeface="Calibri (MS) Bold"/>
              </a:rPr>
              <a:t>3</a:t>
            </a:r>
            <a:r>
              <a:rPr lang="en-US" b="true" sz="2899">
                <a:solidFill>
                  <a:srgbClr val="000000"/>
                </a:solidFill>
                <a:latin typeface="Calibri (MS) Bold"/>
                <a:ea typeface="Calibri (MS) Bold"/>
                <a:cs typeface="Calibri (MS) Bold"/>
                <a:sym typeface="Calibri (MS) Bold"/>
              </a:rPr>
              <a:t>. Deconstruction Activity</a:t>
            </a:r>
          </a:p>
          <a:p>
            <a:pPr algn="just">
              <a:lnSpc>
                <a:spcPts val="4349"/>
              </a:lnSpc>
            </a:pPr>
            <a:r>
              <a:rPr lang="en-US" b="true" sz="2899">
                <a:solidFill>
                  <a:srgbClr val="000000"/>
                </a:solidFill>
                <a:latin typeface="Calibri (MS) Bold"/>
                <a:ea typeface="Calibri (MS) Bold"/>
                <a:cs typeface="Calibri (MS) Bold"/>
                <a:sym typeface="Calibri (MS) Bold"/>
              </a:rPr>
              <a:t>Provide short articles or headlines on other political or social issues (e.g., climate action, migration, education reform). Ask youth to:</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Highlight biased wording</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Reframe the headline from another perspective (positive, neutral, opposing viewpoint)</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Discu</a:t>
            </a:r>
            <a:r>
              <a:rPr lang="en-US" b="true" sz="2899">
                <a:solidFill>
                  <a:srgbClr val="000000"/>
                </a:solidFill>
                <a:latin typeface="Calibri (MS) Bold"/>
                <a:ea typeface="Calibri (MS) Bold"/>
                <a:cs typeface="Calibri (MS) Bold"/>
                <a:sym typeface="Calibri (MS) Bold"/>
              </a:rPr>
              <a:t>ss the intended and unintended impacts of each frame</a:t>
            </a:r>
          </a:p>
          <a:p>
            <a:pPr algn="just">
              <a:lnSpc>
                <a:spcPts val="4349"/>
              </a:lnSpc>
            </a:pPr>
          </a:p>
        </p:txBody>
      </p:sp>
      <p:sp>
        <p:nvSpPr>
          <p:cNvPr name="Freeform 13" id="13"/>
          <p:cNvSpPr/>
          <p:nvPr/>
        </p:nvSpPr>
        <p:spPr>
          <a:xfrm flipH="false" flipV="false" rot="0">
            <a:off x="10863592" y="3715211"/>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DAGnQ33ltjU</dc:identifier>
  <dcterms:modified xsi:type="dcterms:W3CDTF">2011-08-01T06:04:30Z</dcterms:modified>
  <cp:revision>1</cp:revision>
  <dc:title>SPARK_CBP_Media Literacy &amp; Critical Thinking for Political Participation</dc:title>
</cp:coreProperties>
</file>