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Nunito" charset="1" panose="00000500000000000000"/>
      <p:regular r:id="rId36"/>
    </p:embeddedFont>
    <p:embeddedFont>
      <p:font typeface="Nunito Bold" charset="1" panose="00000800000000000000"/>
      <p:regular r:id="rId37"/>
    </p:embeddedFont>
    <p:embeddedFont>
      <p:font typeface="Calibri (MS)" charset="1" panose="020F0502020204030204"/>
      <p:regular r:id="rId38"/>
    </p:embeddedFont>
    <p:embeddedFont>
      <p:font typeface="Roboto Bold" charset="1" panose="020000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notesSlides/notesSlide3.xml" Type="http://schemas.openxmlformats.org/officeDocument/2006/relationships/notesSlide"/><Relationship Id="rId4" Target="theme/theme1.xml" Type="http://schemas.openxmlformats.org/officeDocument/2006/relationships/theme"/><Relationship Id="rId40" Target="notesSlides/notesSlide4.xml" Type="http://schemas.openxmlformats.org/officeDocument/2006/relationships/notesSlide"/><Relationship Id="rId41" Target="notesSlides/notesSlide5.xml" Type="http://schemas.openxmlformats.org/officeDocument/2006/relationships/notesSlide"/><Relationship Id="rId42" Target="notesSlides/notesSlide6.xml" Type="http://schemas.openxmlformats.org/officeDocument/2006/relationships/notesSlide"/><Relationship Id="rId43" Target="notesSlides/notesSlide7.xml" Type="http://schemas.openxmlformats.org/officeDocument/2006/relationships/notesSlide"/><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notesSlides/notesSlide11.xml" Type="http://schemas.openxmlformats.org/officeDocument/2006/relationships/notesSlide"/><Relationship Id="rId48" Target="notesSlides/notesSlide12.xml" Type="http://schemas.openxmlformats.org/officeDocument/2006/relationships/notesSlide"/><Relationship Id="rId49" Target="fonts/font49.fntdata" Type="http://schemas.openxmlformats.org/officeDocument/2006/relationships/font"/><Relationship Id="rId5" Target="tableStyles.xml" Type="http://schemas.openxmlformats.org/officeDocument/2006/relationships/tableStyles"/><Relationship Id="rId50" Target="notesSlides/notesSlide13.xml" Type="http://schemas.openxmlformats.org/officeDocument/2006/relationships/notesSlide"/><Relationship Id="rId51" Target="notesSlides/notesSlide14.xml" Type="http://schemas.openxmlformats.org/officeDocument/2006/relationships/notesSlide"/><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57" Target="notesSlides/notesSlide20.xml" Type="http://schemas.openxmlformats.org/officeDocument/2006/relationships/notesSlide"/><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notesSlides/notesSlide23.xml" Type="http://schemas.openxmlformats.org/officeDocument/2006/relationships/notesSlide"/><Relationship Id="rId61" Target="notesSlides/notesSlide24.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https://www.youtube.com/watch?v=24KE__OCKMw" TargetMode="External" Type="http://schemas.openxmlformats.org/officeDocument/2006/relationships/hyperlink"/><Relationship Id="rId5" Target="../media/image2.png" Type="http://schemas.openxmlformats.org/officeDocument/2006/relationships/image"/><Relationship Id="rId6"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33.png" Type="http://schemas.openxmlformats.org/officeDocument/2006/relationships/image"/><Relationship Id="rId12" Target="../media/image34.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https://www.youtube.com/watch?v=NCIDkMbJslA&amp;t=178s" TargetMode="External" Type="http://schemas.openxmlformats.org/officeDocument/2006/relationships/hyperlink"/><Relationship Id="rId5" Target="../media/image2.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https://www.hrw.org/news/2022/05/17/maria-fernanda-castro-statement" TargetMode="External" Type="http://schemas.openxmlformats.org/officeDocument/2006/relationships/hyperlink"/><Relationship Id="rId5" Target="../media/image19.jpeg" Type="http://schemas.openxmlformats.org/officeDocument/2006/relationships/image"/><Relationship Id="rId6" Target="../media/image2.pn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429298" y="6870507"/>
            <a:ext cx="12740471" cy="2400944"/>
            <a:chOff x="0" y="0"/>
            <a:chExt cx="16832568" cy="3172101"/>
          </a:xfrm>
        </p:grpSpPr>
        <p:sp>
          <p:nvSpPr>
            <p:cNvPr name="Freeform 4" id="4"/>
            <p:cNvSpPr/>
            <p:nvPr/>
          </p:nvSpPr>
          <p:spPr>
            <a:xfrm flipH="false" flipV="false" rot="0">
              <a:off x="0" y="0"/>
              <a:ext cx="16832568" cy="3172101"/>
            </a:xfrm>
            <a:custGeom>
              <a:avLst/>
              <a:gdLst/>
              <a:ahLst/>
              <a:cxnLst/>
              <a:rect r="r" b="b" t="t" l="l"/>
              <a:pathLst>
                <a:path h="3172101" w="16832568">
                  <a:moveTo>
                    <a:pt x="0" y="0"/>
                  </a:moveTo>
                  <a:lnTo>
                    <a:pt x="16832568" y="0"/>
                  </a:lnTo>
                  <a:lnTo>
                    <a:pt x="16832568" y="3172101"/>
                  </a:lnTo>
                  <a:lnTo>
                    <a:pt x="0" y="3172101"/>
                  </a:lnTo>
                  <a:close/>
                </a:path>
              </a:pathLst>
            </a:custGeom>
            <a:solidFill>
              <a:srgbClr val="000000">
                <a:alpha val="0"/>
              </a:srgbClr>
            </a:solidFill>
          </p:spPr>
        </p:sp>
        <p:sp>
          <p:nvSpPr>
            <p:cNvPr name="TextBox 5" id="5"/>
            <p:cNvSpPr txBox="true"/>
            <p:nvPr/>
          </p:nvSpPr>
          <p:spPr>
            <a:xfrm>
              <a:off x="0" y="-114300"/>
              <a:ext cx="16832568" cy="3286401"/>
            </a:xfrm>
            <a:prstGeom prst="rect">
              <a:avLst/>
            </a:prstGeom>
          </p:spPr>
          <p:txBody>
            <a:bodyPr anchor="t" rtlCol="false" tIns="0" lIns="0" bIns="0" rIns="0"/>
            <a:lstStyle/>
            <a:p>
              <a:pPr algn="l">
                <a:lnSpc>
                  <a:spcPts val="6000"/>
                </a:lnSpc>
              </a:pPr>
              <a:r>
                <a:rPr lang="en-US" b="true" sz="5000">
                  <a:solidFill>
                    <a:srgbClr val="282829"/>
                  </a:solidFill>
                  <a:latin typeface="Calibri (MS) Bold"/>
                  <a:ea typeface="Calibri (MS) Bold"/>
                  <a:cs typeface="Calibri (MS) Bold"/>
                  <a:sym typeface="Calibri (MS) Bold"/>
                </a:rPr>
                <a:t>Understanding Psychosocial Disabilities and Participation</a:t>
              </a:r>
            </a:p>
            <a:p>
              <a:pPr algn="l">
                <a:lnSpc>
                  <a:spcPts val="5160"/>
                </a:lnSpc>
              </a:pPr>
              <a:r>
                <a:rPr lang="en-US" b="true" sz="4300">
                  <a:solidFill>
                    <a:srgbClr val="282829"/>
                  </a:solidFill>
                  <a:latin typeface="Calibri (MS) Bold"/>
                  <a:ea typeface="Calibri (MS) Bold"/>
                  <a:cs typeface="Calibri (MS) Bold"/>
                  <a:sym typeface="Calibri (MS) Bold"/>
                </a:rPr>
                <a:t>Developed by: KMOP</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7186152" y="615577"/>
            <a:ext cx="5017626" cy="5017626"/>
          </a:xfrm>
          <a:custGeom>
            <a:avLst/>
            <a:gdLst/>
            <a:ahLst/>
            <a:cxnLst/>
            <a:rect r="r" b="b" t="t" l="l"/>
            <a:pathLst>
              <a:path h="5017626" w="5017626">
                <a:moveTo>
                  <a:pt x="0" y="0"/>
                </a:moveTo>
                <a:lnTo>
                  <a:pt x="5017627" y="0"/>
                </a:lnTo>
                <a:lnTo>
                  <a:pt x="5017627"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902" y="5779825"/>
            <a:ext cx="15886773" cy="2215586"/>
            <a:chOff x="0" y="0"/>
            <a:chExt cx="21182364" cy="2954115"/>
          </a:xfrm>
        </p:grpSpPr>
        <p:sp>
          <p:nvSpPr>
            <p:cNvPr name="Freeform 48" id="48"/>
            <p:cNvSpPr/>
            <p:nvPr/>
          </p:nvSpPr>
          <p:spPr>
            <a:xfrm flipH="false" flipV="false" rot="0">
              <a:off x="0" y="0"/>
              <a:ext cx="21182364" cy="2954115"/>
            </a:xfrm>
            <a:custGeom>
              <a:avLst/>
              <a:gdLst/>
              <a:ahLst/>
              <a:cxnLst/>
              <a:rect r="r" b="b" t="t" l="l"/>
              <a:pathLst>
                <a:path h="2954115" w="21182364">
                  <a:moveTo>
                    <a:pt x="0" y="0"/>
                  </a:moveTo>
                  <a:lnTo>
                    <a:pt x="21182364" y="0"/>
                  </a:lnTo>
                  <a:lnTo>
                    <a:pt x="21182364" y="2954115"/>
                  </a:lnTo>
                  <a:lnTo>
                    <a:pt x="0" y="2954115"/>
                  </a:lnTo>
                  <a:close/>
                </a:path>
              </a:pathLst>
            </a:custGeom>
            <a:solidFill>
              <a:srgbClr val="000000">
                <a:alpha val="0"/>
              </a:srgbClr>
            </a:solidFill>
          </p:spPr>
        </p:sp>
        <p:sp>
          <p:nvSpPr>
            <p:cNvPr name="TextBox 49" id="49"/>
            <p:cNvSpPr txBox="true"/>
            <p:nvPr/>
          </p:nvSpPr>
          <p:spPr>
            <a:xfrm>
              <a:off x="0" y="-133350"/>
              <a:ext cx="21182364" cy="3087465"/>
            </a:xfrm>
            <a:prstGeom prst="rect">
              <a:avLst/>
            </a:prstGeom>
          </p:spPr>
          <p:txBody>
            <a:bodyPr anchor="t" rtlCol="false" tIns="0" lIns="0" bIns="0" rIns="0"/>
            <a:lstStyle/>
            <a:p>
              <a:pPr algn="ctr">
                <a:lnSpc>
                  <a:spcPts val="7560"/>
                </a:lnSpc>
              </a:pPr>
              <a:r>
                <a:rPr lang="en-US" b="true" sz="6300">
                  <a:solidFill>
                    <a:srgbClr val="282829"/>
                  </a:solidFill>
                  <a:latin typeface="Calibri (MS) Bold"/>
                  <a:ea typeface="Calibri (MS) Bold"/>
                  <a:cs typeface="Calibri (MS) Bold"/>
                  <a:sym typeface="Calibri (MS) Bold"/>
                </a:rPr>
                <a:t>Capac</a:t>
              </a:r>
              <a:r>
                <a:rPr lang="en-US" b="true" sz="6300">
                  <a:solidFill>
                    <a:srgbClr val="282829"/>
                  </a:solidFill>
                  <a:latin typeface="Calibri (MS) Bold"/>
                  <a:ea typeface="Calibri (MS) Bold"/>
                  <a:cs typeface="Calibri (MS) Bold"/>
                  <a:sym typeface="Calibri (MS) Bold"/>
                </a:rPr>
                <a:t>ity Building Program for Youth Workers</a:t>
              </a:r>
            </a:p>
            <a:p>
              <a:pPr algn="ctr">
                <a:lnSpc>
                  <a:spcPts val="7560"/>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319821" cy="1861487"/>
            <a:chOff x="0" y="0"/>
            <a:chExt cx="16426428" cy="2481983"/>
          </a:xfrm>
        </p:grpSpPr>
        <p:sp>
          <p:nvSpPr>
            <p:cNvPr name="Freeform 7" id="7"/>
            <p:cNvSpPr/>
            <p:nvPr/>
          </p:nvSpPr>
          <p:spPr>
            <a:xfrm flipH="false" flipV="false" rot="0">
              <a:off x="0" y="0"/>
              <a:ext cx="16426427" cy="2481983"/>
            </a:xfrm>
            <a:custGeom>
              <a:avLst/>
              <a:gdLst/>
              <a:ahLst/>
              <a:cxnLst/>
              <a:rect r="r" b="b" t="t" l="l"/>
              <a:pathLst>
                <a:path h="2481983" w="16426427">
                  <a:moveTo>
                    <a:pt x="0" y="0"/>
                  </a:moveTo>
                  <a:lnTo>
                    <a:pt x="16426427" y="0"/>
                  </a:lnTo>
                  <a:lnTo>
                    <a:pt x="16426427" y="2481983"/>
                  </a:lnTo>
                  <a:lnTo>
                    <a:pt x="0" y="2481983"/>
                  </a:lnTo>
                  <a:close/>
                </a:path>
              </a:pathLst>
            </a:custGeom>
            <a:solidFill>
              <a:srgbClr val="000000">
                <a:alpha val="0"/>
              </a:srgbClr>
            </a:solidFill>
          </p:spPr>
        </p:sp>
        <p:sp>
          <p:nvSpPr>
            <p:cNvPr name="TextBox 8" id="8"/>
            <p:cNvSpPr txBox="true"/>
            <p:nvPr/>
          </p:nvSpPr>
          <p:spPr>
            <a:xfrm>
              <a:off x="0" y="-114300"/>
              <a:ext cx="16426428" cy="2596283"/>
            </a:xfrm>
            <a:prstGeom prst="rect">
              <a:avLst/>
            </a:prstGeom>
          </p:spPr>
          <p:txBody>
            <a:bodyPr anchor="t" rtlCol="false" tIns="0" lIns="0" bIns="0" rIns="0"/>
            <a:lstStyle/>
            <a:p>
              <a:pPr algn="l">
                <a:lnSpc>
                  <a:spcPts val="6360"/>
                </a:lnSpc>
              </a:pPr>
              <a:r>
                <a:rPr lang="en-US" b="true" sz="5300">
                  <a:solidFill>
                    <a:srgbClr val="282121"/>
                  </a:solidFill>
                  <a:latin typeface="Calibri (MS) Bold"/>
                  <a:ea typeface="Calibri (MS) Bold"/>
                  <a:cs typeface="Calibri (MS) Bold"/>
                  <a:sym typeface="Calibri (MS) Bold"/>
                </a:rPr>
                <a:t>Common Barriers: Stigma, Access, Confidence, and Representation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999776" y="2551211"/>
            <a:ext cx="5094690" cy="4859061"/>
          </a:xfrm>
          <a:custGeom>
            <a:avLst/>
            <a:gdLst/>
            <a:ahLst/>
            <a:cxnLst/>
            <a:rect r="r" b="b" t="t" l="l"/>
            <a:pathLst>
              <a:path h="4859061" w="5094690">
                <a:moveTo>
                  <a:pt x="0" y="0"/>
                </a:moveTo>
                <a:lnTo>
                  <a:pt x="5094691" y="0"/>
                </a:lnTo>
                <a:lnTo>
                  <a:pt x="5094691" y="4859061"/>
                </a:lnTo>
                <a:lnTo>
                  <a:pt x="0" y="48590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494061"/>
            <a:ext cx="9667892" cy="6563891"/>
          </a:xfrm>
          <a:prstGeom prst="rect">
            <a:avLst/>
          </a:prstGeom>
        </p:spPr>
        <p:txBody>
          <a:bodyPr anchor="t" rtlCol="false" tIns="0" lIns="0" bIns="0" rIns="0">
            <a:spAutoFit/>
          </a:bodyPr>
          <a:lstStyle/>
          <a:p>
            <a:pPr algn="just">
              <a:lnSpc>
                <a:spcPts val="3072"/>
              </a:lnSpc>
            </a:pPr>
            <a:r>
              <a:rPr lang="en-US" sz="2048">
                <a:solidFill>
                  <a:srgbClr val="4C4457"/>
                </a:solidFill>
                <a:latin typeface="Nunito"/>
                <a:ea typeface="Nunito"/>
                <a:cs typeface="Nunito"/>
                <a:sym typeface="Nunito"/>
              </a:rPr>
              <a:t>According to Kleintjes et al. (2013) and UNPD (2021) people with psychosocial disabilities face the following barriers: </a:t>
            </a:r>
          </a:p>
          <a:p>
            <a:pPr algn="just">
              <a:lnSpc>
                <a:spcPts val="3072"/>
              </a:lnSpc>
            </a:pPr>
            <a:r>
              <a:rPr lang="en-US" sz="2048" b="true">
                <a:solidFill>
                  <a:srgbClr val="4C4457"/>
                </a:solidFill>
                <a:latin typeface="Nunito Bold"/>
                <a:ea typeface="Nunito Bold"/>
                <a:cs typeface="Nunito Bold"/>
                <a:sym typeface="Nunito Bold"/>
              </a:rPr>
              <a:t>Stigma &amp; Discrimination:</a:t>
            </a:r>
            <a:r>
              <a:rPr lang="en-US" sz="2048">
                <a:solidFill>
                  <a:srgbClr val="4C4457"/>
                </a:solidFill>
                <a:latin typeface="Nunito"/>
                <a:ea typeface="Nunito"/>
                <a:cs typeface="Nunito"/>
                <a:sym typeface="Nunito"/>
              </a:rPr>
              <a:t> Persistent negative attitudes and misconceptions lead to exclusion, bullying, and internalized shame. This reduces self-worth and discourages social participation.</a:t>
            </a:r>
          </a:p>
          <a:p>
            <a:pPr algn="just">
              <a:lnSpc>
                <a:spcPts val="3072"/>
              </a:lnSpc>
            </a:pPr>
          </a:p>
          <a:p>
            <a:pPr algn="just">
              <a:lnSpc>
                <a:spcPts val="3072"/>
              </a:lnSpc>
            </a:pPr>
            <a:r>
              <a:rPr lang="en-US" sz="2048" b="true">
                <a:solidFill>
                  <a:srgbClr val="4C4457"/>
                </a:solidFill>
                <a:latin typeface="Nunito Bold"/>
                <a:ea typeface="Nunito Bold"/>
                <a:cs typeface="Nunito Bold"/>
                <a:sym typeface="Nunito Bold"/>
              </a:rPr>
              <a:t>Lack of access:</a:t>
            </a:r>
            <a:r>
              <a:rPr lang="en-US" sz="2048">
                <a:solidFill>
                  <a:srgbClr val="4C4457"/>
                </a:solidFill>
                <a:latin typeface="Nunito"/>
                <a:ea typeface="Nunito"/>
                <a:cs typeface="Nunito"/>
                <a:sym typeface="Nunito"/>
              </a:rPr>
              <a:t> Inaccessible mental health services, education, and public spaces hinder full participation. Youth</a:t>
            </a:r>
            <a:r>
              <a:rPr lang="en-US" sz="2048">
                <a:solidFill>
                  <a:srgbClr val="4C4457"/>
                </a:solidFill>
                <a:latin typeface="Nunito"/>
                <a:ea typeface="Nunito"/>
                <a:cs typeface="Nunito"/>
                <a:sym typeface="Nunito"/>
              </a:rPr>
              <a:t> often face financial, geographic, or systemic barriers to support.</a:t>
            </a:r>
          </a:p>
          <a:p>
            <a:pPr algn="just">
              <a:lnSpc>
                <a:spcPts val="3072"/>
              </a:lnSpc>
            </a:pPr>
          </a:p>
          <a:p>
            <a:pPr algn="just">
              <a:lnSpc>
                <a:spcPts val="3072"/>
              </a:lnSpc>
            </a:pPr>
            <a:r>
              <a:rPr lang="en-US" sz="2048" b="true">
                <a:solidFill>
                  <a:srgbClr val="4C4457"/>
                </a:solidFill>
                <a:latin typeface="Nunito Bold"/>
                <a:ea typeface="Nunito Bold"/>
                <a:cs typeface="Nunito Bold"/>
                <a:sym typeface="Nunito Bold"/>
              </a:rPr>
              <a:t>Low confidence &amp; self-esteem:</a:t>
            </a:r>
            <a:r>
              <a:rPr lang="en-US" sz="2048">
                <a:solidFill>
                  <a:srgbClr val="4C4457"/>
                </a:solidFill>
                <a:latin typeface="Nunito"/>
                <a:ea typeface="Nunito"/>
                <a:cs typeface="Nunito"/>
                <a:sym typeface="Nunito"/>
              </a:rPr>
              <a:t> A history of disempowerment, institutionalization, or exclusion can erode self-confidence, limiting engagement in community or leadership roles.</a:t>
            </a:r>
          </a:p>
          <a:p>
            <a:pPr algn="just">
              <a:lnSpc>
                <a:spcPts val="3072"/>
              </a:lnSpc>
            </a:pPr>
          </a:p>
          <a:p>
            <a:pPr algn="just">
              <a:lnSpc>
                <a:spcPts val="3072"/>
              </a:lnSpc>
            </a:pPr>
            <a:r>
              <a:rPr lang="en-US" sz="2048" b="true">
                <a:solidFill>
                  <a:srgbClr val="4C4457"/>
                </a:solidFill>
                <a:latin typeface="Nunito Bold"/>
                <a:ea typeface="Nunito Bold"/>
                <a:cs typeface="Nunito Bold"/>
                <a:sym typeface="Nunito Bold"/>
              </a:rPr>
              <a:t>Underrepresentation:</a:t>
            </a:r>
            <a:r>
              <a:rPr lang="en-US" sz="2048">
                <a:solidFill>
                  <a:srgbClr val="4C4457"/>
                </a:solidFill>
                <a:latin typeface="Nunito"/>
                <a:ea typeface="Nunito"/>
                <a:cs typeface="Nunito"/>
                <a:sym typeface="Nunito"/>
              </a:rPr>
              <a:t> Young people with psychosocial disabilities are rarely included in decision-making processes. Their voices are often overlooked in youth, disability, and policy spaces.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3627855" y="1410099"/>
            <a:ext cx="9805716" cy="1374600"/>
            <a:chOff x="0" y="0"/>
            <a:chExt cx="13074288" cy="1832800"/>
          </a:xfrm>
        </p:grpSpPr>
        <p:sp>
          <p:nvSpPr>
            <p:cNvPr name="Freeform 6" id="6"/>
            <p:cNvSpPr/>
            <p:nvPr/>
          </p:nvSpPr>
          <p:spPr>
            <a:xfrm flipH="false" flipV="false" rot="0">
              <a:off x="0" y="0"/>
              <a:ext cx="13074289" cy="1832800"/>
            </a:xfrm>
            <a:custGeom>
              <a:avLst/>
              <a:gdLst/>
              <a:ahLst/>
              <a:cxnLst/>
              <a:rect r="r" b="b" t="t" l="l"/>
              <a:pathLst>
                <a:path h="1832800" w="13074289">
                  <a:moveTo>
                    <a:pt x="0" y="0"/>
                  </a:moveTo>
                  <a:lnTo>
                    <a:pt x="13074289" y="0"/>
                  </a:lnTo>
                  <a:lnTo>
                    <a:pt x="13074289" y="1832800"/>
                  </a:lnTo>
                  <a:lnTo>
                    <a:pt x="0" y="1832800"/>
                  </a:lnTo>
                  <a:close/>
                </a:path>
              </a:pathLst>
            </a:custGeom>
            <a:solidFill>
              <a:srgbClr val="000000">
                <a:alpha val="0"/>
              </a:srgbClr>
            </a:solidFill>
          </p:spPr>
        </p:sp>
        <p:sp>
          <p:nvSpPr>
            <p:cNvPr name="TextBox 7" id="7"/>
            <p:cNvSpPr txBox="true"/>
            <p:nvPr/>
          </p:nvSpPr>
          <p:spPr>
            <a:xfrm>
              <a:off x="0" y="-85725"/>
              <a:ext cx="13074288" cy="1918525"/>
            </a:xfrm>
            <a:prstGeom prst="rect">
              <a:avLst/>
            </a:prstGeom>
          </p:spPr>
          <p:txBody>
            <a:bodyPr anchor="t" rtlCol="false" tIns="0" lIns="0" bIns="0" rIns="0"/>
            <a:lstStyle/>
            <a:p>
              <a:pPr algn="l">
                <a:lnSpc>
                  <a:spcPts val="4709"/>
                </a:lnSpc>
              </a:pPr>
              <a:r>
                <a:rPr lang="en-US" sz="3924" b="true">
                  <a:solidFill>
                    <a:srgbClr val="000000"/>
                  </a:solidFill>
                  <a:latin typeface="Calibri (MS) Bold"/>
                  <a:ea typeface="Calibri (MS) Bold"/>
                  <a:cs typeface="Calibri (MS) Bold"/>
                  <a:sym typeface="Calibri (MS) Bold"/>
                </a:rPr>
                <a:t>Video- Social Model of Disability</a:t>
              </a:r>
            </a:p>
            <a:p>
              <a:pPr algn="l">
                <a:lnSpc>
                  <a:spcPts val="4709"/>
                </a:lnSpc>
              </a:pPr>
            </a:p>
          </p:txBody>
        </p:sp>
      </p:grpSp>
      <p:grpSp>
        <p:nvGrpSpPr>
          <p:cNvPr name="Group 8" id="8"/>
          <p:cNvGrpSpPr/>
          <p:nvPr/>
        </p:nvGrpSpPr>
        <p:grpSpPr>
          <a:xfrm rot="0">
            <a:off x="3627855" y="1853588"/>
            <a:ext cx="7956284" cy="12970772"/>
            <a:chOff x="0" y="0"/>
            <a:chExt cx="10608379" cy="17294363"/>
          </a:xfrm>
        </p:grpSpPr>
        <p:sp>
          <p:nvSpPr>
            <p:cNvPr name="Freeform 9" id="9"/>
            <p:cNvSpPr/>
            <p:nvPr/>
          </p:nvSpPr>
          <p:spPr>
            <a:xfrm flipH="false" flipV="false" rot="0">
              <a:off x="0" y="0"/>
              <a:ext cx="10608379" cy="17294363"/>
            </a:xfrm>
            <a:custGeom>
              <a:avLst/>
              <a:gdLst/>
              <a:ahLst/>
              <a:cxnLst/>
              <a:rect r="r" b="b" t="t" l="l"/>
              <a:pathLst>
                <a:path h="17294363" w="10608379">
                  <a:moveTo>
                    <a:pt x="0" y="0"/>
                  </a:moveTo>
                  <a:lnTo>
                    <a:pt x="10608379" y="0"/>
                  </a:lnTo>
                  <a:lnTo>
                    <a:pt x="10608379" y="17294363"/>
                  </a:lnTo>
                  <a:lnTo>
                    <a:pt x="0" y="17294363"/>
                  </a:lnTo>
                  <a:close/>
                </a:path>
              </a:pathLst>
            </a:custGeom>
            <a:solidFill>
              <a:srgbClr val="000000">
                <a:alpha val="0"/>
              </a:srgbClr>
            </a:solidFill>
          </p:spPr>
        </p:sp>
        <p:sp>
          <p:nvSpPr>
            <p:cNvPr name="TextBox 10" id="10"/>
            <p:cNvSpPr txBox="true"/>
            <p:nvPr/>
          </p:nvSpPr>
          <p:spPr>
            <a:xfrm>
              <a:off x="0" y="-180975"/>
              <a:ext cx="10608379" cy="17475338"/>
            </a:xfrm>
            <a:prstGeom prst="rect">
              <a:avLst/>
            </a:prstGeom>
          </p:spPr>
          <p:txBody>
            <a:bodyPr anchor="t" rtlCol="false" tIns="0" lIns="0" bIns="0" rIns="0"/>
            <a:lstStyle/>
            <a:p>
              <a:pPr algn="just">
                <a:lnSpc>
                  <a:spcPts val="4320"/>
                </a:lnSpc>
              </a:pPr>
            </a:p>
            <a:p>
              <a:pPr algn="just">
                <a:lnSpc>
                  <a:spcPts val="3960"/>
                </a:lnSpc>
              </a:pPr>
            </a:p>
            <a:p>
              <a:pPr algn="just">
                <a:lnSpc>
                  <a:spcPts val="4320"/>
                </a:lnSpc>
              </a:pPr>
              <a:r>
                <a:rPr lang="en-US" b="true" sz="2400" u="sng">
                  <a:solidFill>
                    <a:srgbClr val="000000"/>
                  </a:solidFill>
                  <a:latin typeface="Calibri (MS) Bold"/>
                  <a:ea typeface="Calibri (MS) Bold"/>
                  <a:cs typeface="Calibri (MS) Bold"/>
                  <a:sym typeface="Calibri (MS) Bold"/>
                  <a:hlinkClick r:id="rId4" tooltip="https://www.youtube.com/watch?v=24KE__OCKMw"/>
                </a:rPr>
                <a:t>https://www.youtube.com/watch?v=24KE__OCKMw</a:t>
              </a:r>
            </a:p>
            <a:p>
              <a:pPr algn="just">
                <a:lnSpc>
                  <a:spcPts val="1890"/>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452452" y="3800900"/>
            <a:ext cx="7554403" cy="4900919"/>
          </a:xfrm>
          <a:custGeom>
            <a:avLst/>
            <a:gdLst/>
            <a:ahLst/>
            <a:cxnLst/>
            <a:rect r="r" b="b" t="t" l="l"/>
            <a:pathLst>
              <a:path h="4900919" w="7554403">
                <a:moveTo>
                  <a:pt x="0" y="0"/>
                </a:moveTo>
                <a:lnTo>
                  <a:pt x="7554403" y="0"/>
                </a:lnTo>
                <a:lnTo>
                  <a:pt x="7554403" y="4900919"/>
                </a:lnTo>
                <a:lnTo>
                  <a:pt x="0" y="4900919"/>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62770" y="2974373"/>
            <a:ext cx="5253742" cy="896009"/>
            <a:chOff x="0" y="0"/>
            <a:chExt cx="7004989" cy="1194678"/>
          </a:xfrm>
        </p:grpSpPr>
        <p:sp>
          <p:nvSpPr>
            <p:cNvPr name="Freeform 4" id="4"/>
            <p:cNvSpPr/>
            <p:nvPr/>
          </p:nvSpPr>
          <p:spPr>
            <a:xfrm flipH="false" flipV="false" rot="0">
              <a:off x="0" y="0"/>
              <a:ext cx="7004989" cy="1194678"/>
            </a:xfrm>
            <a:custGeom>
              <a:avLst/>
              <a:gdLst/>
              <a:ahLst/>
              <a:cxnLst/>
              <a:rect r="r" b="b" t="t" l="l"/>
              <a:pathLst>
                <a:path h="1194678" w="7004989">
                  <a:moveTo>
                    <a:pt x="0" y="0"/>
                  </a:moveTo>
                  <a:lnTo>
                    <a:pt x="7004989" y="0"/>
                  </a:lnTo>
                  <a:lnTo>
                    <a:pt x="7004989" y="1194678"/>
                  </a:lnTo>
                  <a:lnTo>
                    <a:pt x="0" y="1194678"/>
                  </a:lnTo>
                  <a:close/>
                </a:path>
              </a:pathLst>
            </a:custGeom>
            <a:solidFill>
              <a:srgbClr val="000000">
                <a:alpha val="0"/>
              </a:srgbClr>
            </a:solidFill>
          </p:spPr>
        </p:sp>
        <p:sp>
          <p:nvSpPr>
            <p:cNvPr name="TextBox 5" id="5"/>
            <p:cNvSpPr txBox="true"/>
            <p:nvPr/>
          </p:nvSpPr>
          <p:spPr>
            <a:xfrm>
              <a:off x="0" y="-161925"/>
              <a:ext cx="7004989"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3 - Connect political participation to personal interests</a:t>
              </a:r>
            </a:p>
          </p:txBody>
        </p:sp>
      </p:grpSp>
      <p:grpSp>
        <p:nvGrpSpPr>
          <p:cNvPr name="Group 6" id="6"/>
          <p:cNvGrpSpPr/>
          <p:nvPr/>
        </p:nvGrpSpPr>
        <p:grpSpPr>
          <a:xfrm rot="0">
            <a:off x="12162770" y="3884035"/>
            <a:ext cx="4997757" cy="1720429"/>
            <a:chOff x="0" y="0"/>
            <a:chExt cx="6663676" cy="2293905"/>
          </a:xfrm>
        </p:grpSpPr>
        <p:sp>
          <p:nvSpPr>
            <p:cNvPr name="Freeform 7" id="7"/>
            <p:cNvSpPr/>
            <p:nvPr/>
          </p:nvSpPr>
          <p:spPr>
            <a:xfrm flipH="false" flipV="false" rot="0">
              <a:off x="0" y="0"/>
              <a:ext cx="6663676" cy="2293906"/>
            </a:xfrm>
            <a:custGeom>
              <a:avLst/>
              <a:gdLst/>
              <a:ahLst/>
              <a:cxnLst/>
              <a:rect r="r" b="b" t="t" l="l"/>
              <a:pathLst>
                <a:path h="2293906" w="6663676">
                  <a:moveTo>
                    <a:pt x="0" y="0"/>
                  </a:moveTo>
                  <a:lnTo>
                    <a:pt x="6663676" y="0"/>
                  </a:lnTo>
                  <a:lnTo>
                    <a:pt x="6663676" y="2293906"/>
                  </a:lnTo>
                  <a:lnTo>
                    <a:pt x="0" y="2293906"/>
                  </a:lnTo>
                  <a:close/>
                </a:path>
              </a:pathLst>
            </a:custGeom>
            <a:solidFill>
              <a:srgbClr val="000000">
                <a:alpha val="0"/>
              </a:srgbClr>
            </a:solidFill>
          </p:spPr>
        </p:sp>
        <p:sp>
          <p:nvSpPr>
            <p:cNvPr name="TextBox 8" id="8"/>
            <p:cNvSpPr txBox="true"/>
            <p:nvPr/>
          </p:nvSpPr>
          <p:spPr>
            <a:xfrm>
              <a:off x="0" y="-123825"/>
              <a:ext cx="6663676" cy="24177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Id</a:t>
              </a:r>
              <a:r>
                <a:rPr lang="en-US" sz="1549">
                  <a:solidFill>
                    <a:srgbClr val="000000"/>
                  </a:solidFill>
                  <a:latin typeface="Calibri (MS)"/>
                  <a:ea typeface="Calibri (MS)"/>
                  <a:cs typeface="Calibri (MS)"/>
                  <a:sym typeface="Calibri (MS)"/>
                </a:rPr>
                <a:t>entify issues the young person already cares about—whether it's music, gaming, sports, or local parks—and show how these connect to political decisions. Help them discover advocacy groups or local initiatives related to their interests where they can start engaging.</a:t>
              </a:r>
            </a:p>
          </p:txBody>
        </p:sp>
      </p:grpSp>
      <p:grpSp>
        <p:nvGrpSpPr>
          <p:cNvPr name="Group 9" id="9"/>
          <p:cNvGrpSpPr/>
          <p:nvPr/>
        </p:nvGrpSpPr>
        <p:grpSpPr>
          <a:xfrm rot="0">
            <a:off x="5800805" y="609648"/>
            <a:ext cx="9728036" cy="1085366"/>
            <a:chOff x="0" y="0"/>
            <a:chExt cx="12970715" cy="1447155"/>
          </a:xfrm>
        </p:grpSpPr>
        <p:sp>
          <p:nvSpPr>
            <p:cNvPr name="Freeform 10" id="10"/>
            <p:cNvSpPr/>
            <p:nvPr/>
          </p:nvSpPr>
          <p:spPr>
            <a:xfrm flipH="false" flipV="false" rot="0">
              <a:off x="0" y="0"/>
              <a:ext cx="12970715" cy="1447155"/>
            </a:xfrm>
            <a:custGeom>
              <a:avLst/>
              <a:gdLst/>
              <a:ahLst/>
              <a:cxnLst/>
              <a:rect r="r" b="b" t="t" l="l"/>
              <a:pathLst>
                <a:path h="1447155" w="12970715">
                  <a:moveTo>
                    <a:pt x="0" y="0"/>
                  </a:moveTo>
                  <a:lnTo>
                    <a:pt x="12970715" y="0"/>
                  </a:lnTo>
                  <a:lnTo>
                    <a:pt x="12970715" y="1447155"/>
                  </a:lnTo>
                  <a:lnTo>
                    <a:pt x="0" y="1447155"/>
                  </a:lnTo>
                  <a:close/>
                </a:path>
              </a:pathLst>
            </a:custGeom>
            <a:solidFill>
              <a:srgbClr val="000000">
                <a:alpha val="0"/>
              </a:srgbClr>
            </a:solidFill>
          </p:spPr>
        </p:sp>
        <p:sp>
          <p:nvSpPr>
            <p:cNvPr name="TextBox 11" id="11"/>
            <p:cNvSpPr txBox="true"/>
            <p:nvPr/>
          </p:nvSpPr>
          <p:spPr>
            <a:xfrm>
              <a:off x="0" y="-114300"/>
              <a:ext cx="12970715" cy="1561455"/>
            </a:xfrm>
            <a:prstGeom prst="rect">
              <a:avLst/>
            </a:prstGeom>
          </p:spPr>
          <p:txBody>
            <a:bodyPr anchor="t" rtlCol="false" tIns="0" lIns="0" bIns="0" rIns="0"/>
            <a:lstStyle/>
            <a:p>
              <a:pPr algn="l">
                <a:lnSpc>
                  <a:spcPts val="6480"/>
                </a:lnSpc>
              </a:pPr>
              <a:r>
                <a:rPr lang="en-US" b="true" sz="5400">
                  <a:solidFill>
                    <a:srgbClr val="1E83DA"/>
                  </a:solidFill>
                  <a:latin typeface="Calibri (MS) Bold"/>
                  <a:ea typeface="Calibri (MS) Bold"/>
                  <a:cs typeface="Calibri (MS) Bold"/>
                  <a:sym typeface="Calibri (MS) Bold"/>
                </a:rPr>
                <a:t>Tips for Youth Workers</a:t>
              </a:r>
            </a:p>
          </p:txBody>
        </p:sp>
      </p:grpSp>
      <p:grpSp>
        <p:nvGrpSpPr>
          <p:cNvPr name="Group 12" id="12"/>
          <p:cNvGrpSpPr/>
          <p:nvPr/>
        </p:nvGrpSpPr>
        <p:grpSpPr>
          <a:xfrm rot="0">
            <a:off x="12290762" y="6190905"/>
            <a:ext cx="5094500" cy="896009"/>
            <a:chOff x="0" y="0"/>
            <a:chExt cx="6792667" cy="1194678"/>
          </a:xfrm>
        </p:grpSpPr>
        <p:sp>
          <p:nvSpPr>
            <p:cNvPr name="Freeform 13" id="13"/>
            <p:cNvSpPr/>
            <p:nvPr/>
          </p:nvSpPr>
          <p:spPr>
            <a:xfrm flipH="false" flipV="false" rot="0">
              <a:off x="0" y="0"/>
              <a:ext cx="6792667" cy="1194678"/>
            </a:xfrm>
            <a:custGeom>
              <a:avLst/>
              <a:gdLst/>
              <a:ahLst/>
              <a:cxnLst/>
              <a:rect r="r" b="b" t="t" l="l"/>
              <a:pathLst>
                <a:path h="1194678" w="6792667">
                  <a:moveTo>
                    <a:pt x="0" y="0"/>
                  </a:moveTo>
                  <a:lnTo>
                    <a:pt x="6792667" y="0"/>
                  </a:lnTo>
                  <a:lnTo>
                    <a:pt x="6792667" y="1194678"/>
                  </a:lnTo>
                  <a:lnTo>
                    <a:pt x="0" y="1194678"/>
                  </a:lnTo>
                  <a:close/>
                </a:path>
              </a:pathLst>
            </a:custGeom>
            <a:solidFill>
              <a:srgbClr val="000000">
                <a:alpha val="0"/>
              </a:srgbClr>
            </a:solidFill>
          </p:spPr>
        </p:sp>
        <p:sp>
          <p:nvSpPr>
            <p:cNvPr name="TextBox 14" id="14"/>
            <p:cNvSpPr txBox="true"/>
            <p:nvPr/>
          </p:nvSpPr>
          <p:spPr>
            <a:xfrm>
              <a:off x="0" y="-161925"/>
              <a:ext cx="6792667"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4 - Develop a personalised accommodation plan</a:t>
              </a:r>
            </a:p>
          </p:txBody>
        </p:sp>
      </p:grpSp>
      <p:grpSp>
        <p:nvGrpSpPr>
          <p:cNvPr name="Group 15" id="15"/>
          <p:cNvGrpSpPr/>
          <p:nvPr/>
        </p:nvGrpSpPr>
        <p:grpSpPr>
          <a:xfrm rot="0">
            <a:off x="12290762" y="7178572"/>
            <a:ext cx="4997757" cy="1588897"/>
            <a:chOff x="0" y="0"/>
            <a:chExt cx="6663676" cy="2118529"/>
          </a:xfrm>
        </p:grpSpPr>
        <p:sp>
          <p:nvSpPr>
            <p:cNvPr name="Freeform 16" id="16"/>
            <p:cNvSpPr/>
            <p:nvPr/>
          </p:nvSpPr>
          <p:spPr>
            <a:xfrm flipH="false" flipV="false" rot="0">
              <a:off x="0" y="0"/>
              <a:ext cx="6663676" cy="2118529"/>
            </a:xfrm>
            <a:custGeom>
              <a:avLst/>
              <a:gdLst/>
              <a:ahLst/>
              <a:cxnLst/>
              <a:rect r="r" b="b" t="t" l="l"/>
              <a:pathLst>
                <a:path h="2118529" w="6663676">
                  <a:moveTo>
                    <a:pt x="0" y="0"/>
                  </a:moveTo>
                  <a:lnTo>
                    <a:pt x="6663676" y="0"/>
                  </a:lnTo>
                  <a:lnTo>
                    <a:pt x="6663676" y="2118529"/>
                  </a:lnTo>
                  <a:lnTo>
                    <a:pt x="0" y="2118529"/>
                  </a:lnTo>
                  <a:close/>
                </a:path>
              </a:pathLst>
            </a:custGeom>
            <a:solidFill>
              <a:srgbClr val="000000">
                <a:alpha val="0"/>
              </a:srgbClr>
            </a:solidFill>
          </p:spPr>
        </p:sp>
        <p:sp>
          <p:nvSpPr>
            <p:cNvPr name="TextBox 17" id="17"/>
            <p:cNvSpPr txBox="true"/>
            <p:nvPr/>
          </p:nvSpPr>
          <p:spPr>
            <a:xfrm>
              <a:off x="0" y="-123825"/>
              <a:ext cx="6663676" cy="2242354"/>
            </a:xfrm>
            <a:prstGeom prst="rect">
              <a:avLst/>
            </a:prstGeom>
          </p:spPr>
          <p:txBody>
            <a:bodyPr anchor="t" rtlCol="false" tIns="0" lIns="0" bIns="0" rIns="0"/>
            <a:lstStyle/>
            <a:p>
              <a:pPr algn="just">
                <a:lnSpc>
                  <a:spcPts val="2609"/>
                </a:lnSpc>
              </a:pPr>
              <a:r>
                <a:rPr lang="en-US" sz="1449">
                  <a:solidFill>
                    <a:srgbClr val="000000"/>
                  </a:solidFill>
                  <a:latin typeface="Calibri (MS)"/>
                  <a:ea typeface="Calibri (MS)"/>
                  <a:cs typeface="Calibri (MS)"/>
                  <a:sym typeface="Calibri (MS)"/>
                </a:rPr>
                <a:t>W</a:t>
              </a:r>
              <a:r>
                <a:rPr lang="en-US" sz="1449">
                  <a:solidFill>
                    <a:srgbClr val="000000"/>
                  </a:solidFill>
                  <a:latin typeface="Calibri (MS)"/>
                  <a:ea typeface="Calibri (MS)"/>
                  <a:cs typeface="Calibri (MS)"/>
                  <a:sym typeface="Calibri (MS)"/>
                </a:rPr>
                <a:t>ork together to create a simple written plan identifying their specific challenges (like crowds, complicated forms, or social anxiety) and corresponding solutions. Include helpful accommodations like bringing a support person to events, using noise-canceling headphones, or requesting early voting options. </a:t>
              </a:r>
            </a:p>
          </p:txBody>
        </p:sp>
      </p:grpSp>
      <p:grpSp>
        <p:nvGrpSpPr>
          <p:cNvPr name="Group 18" id="18"/>
          <p:cNvGrpSpPr/>
          <p:nvPr/>
        </p:nvGrpSpPr>
        <p:grpSpPr>
          <a:xfrm rot="0">
            <a:off x="803048" y="6190905"/>
            <a:ext cx="4813444" cy="433388"/>
            <a:chOff x="0" y="0"/>
            <a:chExt cx="6417925" cy="577850"/>
          </a:xfrm>
        </p:grpSpPr>
        <p:sp>
          <p:nvSpPr>
            <p:cNvPr name="Freeform 19" id="19"/>
            <p:cNvSpPr/>
            <p:nvPr/>
          </p:nvSpPr>
          <p:spPr>
            <a:xfrm flipH="false" flipV="false" rot="0">
              <a:off x="0" y="0"/>
              <a:ext cx="6417925" cy="577850"/>
            </a:xfrm>
            <a:custGeom>
              <a:avLst/>
              <a:gdLst/>
              <a:ahLst/>
              <a:cxnLst/>
              <a:rect r="r" b="b" t="t" l="l"/>
              <a:pathLst>
                <a:path h="577850" w="6417925">
                  <a:moveTo>
                    <a:pt x="0" y="0"/>
                  </a:moveTo>
                  <a:lnTo>
                    <a:pt x="6417925" y="0"/>
                  </a:lnTo>
                  <a:lnTo>
                    <a:pt x="6417925" y="577850"/>
                  </a:lnTo>
                  <a:lnTo>
                    <a:pt x="0" y="577850"/>
                  </a:lnTo>
                  <a:close/>
                </a:path>
              </a:pathLst>
            </a:custGeom>
            <a:solidFill>
              <a:srgbClr val="000000">
                <a:alpha val="0"/>
              </a:srgbClr>
            </a:solidFill>
          </p:spPr>
        </p:sp>
        <p:sp>
          <p:nvSpPr>
            <p:cNvPr name="TextBox 20" id="20"/>
            <p:cNvSpPr txBox="true"/>
            <p:nvPr/>
          </p:nvSpPr>
          <p:spPr>
            <a:xfrm>
              <a:off x="0" y="-161925"/>
              <a:ext cx="6417925"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2 - Use role-playing to build confidence</a:t>
              </a:r>
            </a:p>
          </p:txBody>
        </p:sp>
      </p:grpSp>
      <p:grpSp>
        <p:nvGrpSpPr>
          <p:cNvPr name="Group 21" id="21"/>
          <p:cNvGrpSpPr/>
          <p:nvPr/>
        </p:nvGrpSpPr>
        <p:grpSpPr>
          <a:xfrm rot="0">
            <a:off x="803048" y="6863375"/>
            <a:ext cx="4997757" cy="1904094"/>
            <a:chOff x="0" y="0"/>
            <a:chExt cx="6663676" cy="2538792"/>
          </a:xfrm>
        </p:grpSpPr>
        <p:sp>
          <p:nvSpPr>
            <p:cNvPr name="Freeform 22" id="22"/>
            <p:cNvSpPr/>
            <p:nvPr/>
          </p:nvSpPr>
          <p:spPr>
            <a:xfrm flipH="false" flipV="false" rot="0">
              <a:off x="0" y="0"/>
              <a:ext cx="6663676" cy="2538792"/>
            </a:xfrm>
            <a:custGeom>
              <a:avLst/>
              <a:gdLst/>
              <a:ahLst/>
              <a:cxnLst/>
              <a:rect r="r" b="b" t="t" l="l"/>
              <a:pathLst>
                <a:path h="2538792" w="6663676">
                  <a:moveTo>
                    <a:pt x="0" y="0"/>
                  </a:moveTo>
                  <a:lnTo>
                    <a:pt x="6663676" y="0"/>
                  </a:lnTo>
                  <a:lnTo>
                    <a:pt x="6663676" y="2538792"/>
                  </a:lnTo>
                  <a:lnTo>
                    <a:pt x="0" y="2538792"/>
                  </a:lnTo>
                  <a:close/>
                </a:path>
              </a:pathLst>
            </a:custGeom>
            <a:solidFill>
              <a:srgbClr val="000000">
                <a:alpha val="0"/>
              </a:srgbClr>
            </a:solidFill>
          </p:spPr>
        </p:sp>
        <p:sp>
          <p:nvSpPr>
            <p:cNvPr name="TextBox 23" id="23"/>
            <p:cNvSpPr txBox="true"/>
            <p:nvPr/>
          </p:nvSpPr>
          <p:spPr>
            <a:xfrm>
              <a:off x="0" y="-123825"/>
              <a:ext cx="6663676" cy="2662617"/>
            </a:xfrm>
            <a:prstGeom prst="rect">
              <a:avLst/>
            </a:prstGeom>
          </p:spPr>
          <p:txBody>
            <a:bodyPr anchor="t" rtlCol="false" tIns="0" lIns="0" bIns="0" rIns="0"/>
            <a:lstStyle/>
            <a:p>
              <a:pPr algn="just">
                <a:lnSpc>
                  <a:spcPts val="2609"/>
                </a:lnSpc>
              </a:pPr>
              <a:r>
                <a:rPr lang="en-US" sz="1449">
                  <a:solidFill>
                    <a:srgbClr val="000000"/>
                  </a:solidFill>
                  <a:latin typeface="Calibri (MS)"/>
                  <a:ea typeface="Calibri (MS)"/>
                  <a:cs typeface="Calibri (MS)"/>
                  <a:sym typeface="Calibri (MS)"/>
                </a:rPr>
                <a:t>S</a:t>
              </a:r>
              <a:r>
                <a:rPr lang="en-US" sz="1449">
                  <a:solidFill>
                    <a:srgbClr val="000000"/>
                  </a:solidFill>
                  <a:latin typeface="Calibri (MS)"/>
                  <a:ea typeface="Calibri (MS)"/>
                  <a:cs typeface="Calibri (MS)"/>
                  <a:sym typeface="Calibri (MS)"/>
                </a:rPr>
                <a:t>et up informal practice sessions for potentially stressful situations like registering to vote or speaking at a community meeting. Take turns playing different roles (voter, election official, etc.) in a supportive environment. Provide constructive feedback focused primarily on what went well, helping build confidence through simulation before real-world experiences.</a:t>
              </a:r>
            </a:p>
          </p:txBody>
        </p:sp>
      </p:grpSp>
      <p:grpSp>
        <p:nvGrpSpPr>
          <p:cNvPr name="Group 24" id="24"/>
          <p:cNvGrpSpPr/>
          <p:nvPr/>
        </p:nvGrpSpPr>
        <p:grpSpPr>
          <a:xfrm rot="0">
            <a:off x="745417" y="2974373"/>
            <a:ext cx="5380827" cy="433388"/>
            <a:chOff x="0" y="0"/>
            <a:chExt cx="7174436" cy="577850"/>
          </a:xfrm>
        </p:grpSpPr>
        <p:sp>
          <p:nvSpPr>
            <p:cNvPr name="Freeform 25" id="25"/>
            <p:cNvSpPr/>
            <p:nvPr/>
          </p:nvSpPr>
          <p:spPr>
            <a:xfrm flipH="false" flipV="false" rot="0">
              <a:off x="0" y="0"/>
              <a:ext cx="7174436" cy="577850"/>
            </a:xfrm>
            <a:custGeom>
              <a:avLst/>
              <a:gdLst/>
              <a:ahLst/>
              <a:cxnLst/>
              <a:rect r="r" b="b" t="t" l="l"/>
              <a:pathLst>
                <a:path h="577850" w="7174436">
                  <a:moveTo>
                    <a:pt x="0" y="0"/>
                  </a:moveTo>
                  <a:lnTo>
                    <a:pt x="7174436" y="0"/>
                  </a:lnTo>
                  <a:lnTo>
                    <a:pt x="7174436" y="577850"/>
                  </a:lnTo>
                  <a:lnTo>
                    <a:pt x="0" y="577850"/>
                  </a:lnTo>
                  <a:close/>
                </a:path>
              </a:pathLst>
            </a:custGeom>
            <a:solidFill>
              <a:srgbClr val="000000">
                <a:alpha val="0"/>
              </a:srgbClr>
            </a:solidFill>
          </p:spPr>
        </p:sp>
        <p:sp>
          <p:nvSpPr>
            <p:cNvPr name="TextBox 26" id="26"/>
            <p:cNvSpPr txBox="true"/>
            <p:nvPr/>
          </p:nvSpPr>
          <p:spPr>
            <a:xfrm>
              <a:off x="0" y="-161925"/>
              <a:ext cx="7174436"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1 -Create a step-by-step participation ladder</a:t>
              </a:r>
              <a:r>
                <a:rPr lang="en-US" sz="2099">
                  <a:solidFill>
                    <a:srgbClr val="000000"/>
                  </a:solidFill>
                  <a:latin typeface="Calibri (MS)"/>
                  <a:ea typeface="Calibri (MS)"/>
                  <a:cs typeface="Calibri (MS)"/>
                  <a:sym typeface="Calibri (MS)"/>
                </a:rPr>
                <a:t> </a:t>
              </a:r>
            </a:p>
          </p:txBody>
        </p:sp>
      </p:grpSp>
      <p:grpSp>
        <p:nvGrpSpPr>
          <p:cNvPr name="Group 27" id="27"/>
          <p:cNvGrpSpPr/>
          <p:nvPr/>
        </p:nvGrpSpPr>
        <p:grpSpPr>
          <a:xfrm rot="0">
            <a:off x="745417" y="3531610"/>
            <a:ext cx="4997757" cy="2072854"/>
            <a:chOff x="0" y="0"/>
            <a:chExt cx="6663676" cy="2763805"/>
          </a:xfrm>
        </p:grpSpPr>
        <p:sp>
          <p:nvSpPr>
            <p:cNvPr name="Freeform 28" id="28"/>
            <p:cNvSpPr/>
            <p:nvPr/>
          </p:nvSpPr>
          <p:spPr>
            <a:xfrm flipH="false" flipV="false" rot="0">
              <a:off x="0" y="0"/>
              <a:ext cx="6663676" cy="2763806"/>
            </a:xfrm>
            <a:custGeom>
              <a:avLst/>
              <a:gdLst/>
              <a:ahLst/>
              <a:cxnLst/>
              <a:rect r="r" b="b" t="t" l="l"/>
              <a:pathLst>
                <a:path h="2763806" w="6663676">
                  <a:moveTo>
                    <a:pt x="0" y="0"/>
                  </a:moveTo>
                  <a:lnTo>
                    <a:pt x="6663676" y="0"/>
                  </a:lnTo>
                  <a:lnTo>
                    <a:pt x="6663676" y="2763806"/>
                  </a:lnTo>
                  <a:lnTo>
                    <a:pt x="0" y="2763806"/>
                  </a:lnTo>
                  <a:close/>
                </a:path>
              </a:pathLst>
            </a:custGeom>
            <a:solidFill>
              <a:srgbClr val="000000">
                <a:alpha val="0"/>
              </a:srgbClr>
            </a:solidFill>
          </p:spPr>
        </p:sp>
        <p:sp>
          <p:nvSpPr>
            <p:cNvPr name="TextBox 29" id="29"/>
            <p:cNvSpPr txBox="true"/>
            <p:nvPr/>
          </p:nvSpPr>
          <p:spPr>
            <a:xfrm>
              <a:off x="0" y="-123825"/>
              <a:ext cx="6663676" cy="28876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B</a:t>
              </a:r>
              <a:r>
                <a:rPr lang="en-US" sz="1549">
                  <a:solidFill>
                    <a:srgbClr val="000000"/>
                  </a:solidFill>
                  <a:latin typeface="Calibri (MS)"/>
                  <a:ea typeface="Calibri (MS)"/>
                  <a:cs typeface="Calibri (MS)"/>
                  <a:sym typeface="Calibri (MS)"/>
                </a:rPr>
                <a:t>egin with small, manageable activities like watching a short political video together or discussing a single issue that matters to the young person. Gradually increase complexity toward activities like attending a small community meeting, then perhaps contacting a representative about an issue they care about.</a:t>
              </a:r>
            </a:p>
          </p:txBody>
        </p:sp>
      </p:grpSp>
      <p:grpSp>
        <p:nvGrpSpPr>
          <p:cNvPr name="Group 30" id="30"/>
          <p:cNvGrpSpPr/>
          <p:nvPr/>
        </p:nvGrpSpPr>
        <p:grpSpPr>
          <a:xfrm rot="0">
            <a:off x="6288170" y="3227411"/>
            <a:ext cx="5711661" cy="5300423"/>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33" id="33"/>
          <p:cNvSpPr/>
          <p:nvPr/>
        </p:nvSpPr>
        <p:spPr>
          <a:xfrm flipH="false" flipV="false" rot="0">
            <a:off x="7234355" y="5011121"/>
            <a:ext cx="3819291" cy="1733003"/>
          </a:xfrm>
          <a:custGeom>
            <a:avLst/>
            <a:gdLst/>
            <a:ahLst/>
            <a:cxnLst/>
            <a:rect r="r" b="b" t="t" l="l"/>
            <a:pathLst>
              <a:path h="1733003" w="3819291">
                <a:moveTo>
                  <a:pt x="0" y="0"/>
                </a:moveTo>
                <a:lnTo>
                  <a:pt x="3819290" y="0"/>
                </a:lnTo>
                <a:lnTo>
                  <a:pt x="3819290" y="1733004"/>
                </a:lnTo>
                <a:lnTo>
                  <a:pt x="0" y="17330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35" id="35"/>
          <p:cNvGrpSpPr/>
          <p:nvPr/>
        </p:nvGrpSpPr>
        <p:grpSpPr>
          <a:xfrm rot="0">
            <a:off x="3244296" y="1818864"/>
            <a:ext cx="12284545" cy="931371"/>
            <a:chOff x="0" y="0"/>
            <a:chExt cx="20719838" cy="1570905"/>
          </a:xfrm>
        </p:grpSpPr>
        <p:sp>
          <p:nvSpPr>
            <p:cNvPr name="Freeform 36" id="36"/>
            <p:cNvSpPr/>
            <p:nvPr/>
          </p:nvSpPr>
          <p:spPr>
            <a:xfrm flipH="false" flipV="false" rot="0">
              <a:off x="0" y="0"/>
              <a:ext cx="20719838" cy="1570905"/>
            </a:xfrm>
            <a:custGeom>
              <a:avLst/>
              <a:gdLst/>
              <a:ahLst/>
              <a:cxnLst/>
              <a:rect r="r" b="b" t="t" l="l"/>
              <a:pathLst>
                <a:path h="1570905" w="20719838">
                  <a:moveTo>
                    <a:pt x="0" y="0"/>
                  </a:moveTo>
                  <a:lnTo>
                    <a:pt x="20719838" y="0"/>
                  </a:lnTo>
                  <a:lnTo>
                    <a:pt x="20719838" y="1570905"/>
                  </a:lnTo>
                  <a:lnTo>
                    <a:pt x="0" y="1570905"/>
                  </a:lnTo>
                  <a:close/>
                </a:path>
              </a:pathLst>
            </a:custGeom>
            <a:solidFill>
              <a:srgbClr val="000000">
                <a:alpha val="0"/>
              </a:srgbClr>
            </a:solidFill>
          </p:spPr>
        </p:sp>
        <p:sp>
          <p:nvSpPr>
            <p:cNvPr name="TextBox 37" id="37"/>
            <p:cNvSpPr txBox="true"/>
            <p:nvPr/>
          </p:nvSpPr>
          <p:spPr>
            <a:xfrm>
              <a:off x="0" y="-161925"/>
              <a:ext cx="20719838" cy="1732830"/>
            </a:xfrm>
            <a:prstGeom prst="rect">
              <a:avLst/>
            </a:prstGeom>
          </p:spPr>
          <p:txBody>
            <a:bodyPr anchor="t" rtlCol="false" tIns="0" lIns="0" bIns="0" rIns="0"/>
            <a:lstStyle/>
            <a:p>
              <a:pPr algn="ctr">
                <a:lnSpc>
                  <a:spcPts val="3509"/>
                </a:lnSpc>
              </a:pPr>
              <a:r>
                <a:rPr lang="en-US" b="true" sz="1949">
                  <a:solidFill>
                    <a:srgbClr val="6C9FC2"/>
                  </a:solidFill>
                  <a:latin typeface="Calibri (MS) Bold"/>
                  <a:ea typeface="Calibri (MS) Bold"/>
                  <a:cs typeface="Calibri (MS) Bold"/>
                  <a:sym typeface="Calibri (MS) Bold"/>
                </a:rPr>
                <a:t>W</a:t>
              </a:r>
              <a:r>
                <a:rPr lang="en-US" b="true" sz="1949">
                  <a:solidFill>
                    <a:srgbClr val="6C9FC2"/>
                  </a:solidFill>
                  <a:latin typeface="Calibri (MS) Bold"/>
                  <a:ea typeface="Calibri (MS) Bold"/>
                  <a:cs typeface="Calibri (MS) Bold"/>
                  <a:sym typeface="Calibri (MS) Bold"/>
                </a:rPr>
                <a:t>orking with young people who have psychosocial disabilities requires thoughtful approaches to encourage political participation. Here are some practical, feasible tips for youth workers: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770323" y="1951125"/>
            <a:ext cx="6643204" cy="784050"/>
            <a:chOff x="0" y="0"/>
            <a:chExt cx="8857605" cy="1045400"/>
          </a:xfrm>
        </p:grpSpPr>
        <p:sp>
          <p:nvSpPr>
            <p:cNvPr name="Freeform 6" id="6"/>
            <p:cNvSpPr/>
            <p:nvPr/>
          </p:nvSpPr>
          <p:spPr>
            <a:xfrm flipH="false" flipV="false" rot="0">
              <a:off x="0" y="0"/>
              <a:ext cx="8857604" cy="1045400"/>
            </a:xfrm>
            <a:custGeom>
              <a:avLst/>
              <a:gdLst/>
              <a:ahLst/>
              <a:cxnLst/>
              <a:rect r="r" b="b" t="t" l="l"/>
              <a:pathLst>
                <a:path h="1045400" w="8857604">
                  <a:moveTo>
                    <a:pt x="0" y="0"/>
                  </a:moveTo>
                  <a:lnTo>
                    <a:pt x="8857604" y="0"/>
                  </a:lnTo>
                  <a:lnTo>
                    <a:pt x="8857604" y="1045400"/>
                  </a:lnTo>
                  <a:lnTo>
                    <a:pt x="0" y="1045400"/>
                  </a:lnTo>
                  <a:close/>
                </a:path>
              </a:pathLst>
            </a:custGeom>
            <a:solidFill>
              <a:srgbClr val="000000">
                <a:alpha val="0"/>
              </a:srgbClr>
            </a:solidFill>
          </p:spPr>
        </p:sp>
        <p:sp>
          <p:nvSpPr>
            <p:cNvPr name="TextBox 7" id="7"/>
            <p:cNvSpPr txBox="true"/>
            <p:nvPr/>
          </p:nvSpPr>
          <p:spPr>
            <a:xfrm>
              <a:off x="0" y="-85725"/>
              <a:ext cx="8857605"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Activity - “Step into my shoes” </a:t>
              </a:r>
            </a:p>
          </p:txBody>
        </p:sp>
      </p:grpSp>
      <p:grpSp>
        <p:nvGrpSpPr>
          <p:cNvPr name="Group 8" id="8"/>
          <p:cNvGrpSpPr/>
          <p:nvPr/>
        </p:nvGrpSpPr>
        <p:grpSpPr>
          <a:xfrm rot="0">
            <a:off x="770323" y="2792325"/>
            <a:ext cx="15763900" cy="6494239"/>
            <a:chOff x="0" y="0"/>
            <a:chExt cx="21018533" cy="8658985"/>
          </a:xfrm>
        </p:grpSpPr>
        <p:sp>
          <p:nvSpPr>
            <p:cNvPr name="Freeform 9" id="9"/>
            <p:cNvSpPr/>
            <p:nvPr/>
          </p:nvSpPr>
          <p:spPr>
            <a:xfrm flipH="false" flipV="false" rot="0">
              <a:off x="0" y="0"/>
              <a:ext cx="21018534" cy="8658985"/>
            </a:xfrm>
            <a:custGeom>
              <a:avLst/>
              <a:gdLst/>
              <a:ahLst/>
              <a:cxnLst/>
              <a:rect r="r" b="b" t="t" l="l"/>
              <a:pathLst>
                <a:path h="8658985" w="21018534">
                  <a:moveTo>
                    <a:pt x="0" y="0"/>
                  </a:moveTo>
                  <a:lnTo>
                    <a:pt x="21018534" y="0"/>
                  </a:lnTo>
                  <a:lnTo>
                    <a:pt x="21018534" y="8658985"/>
                  </a:lnTo>
                  <a:lnTo>
                    <a:pt x="0" y="8658985"/>
                  </a:lnTo>
                  <a:close/>
                </a:path>
              </a:pathLst>
            </a:custGeom>
            <a:solidFill>
              <a:srgbClr val="000000">
                <a:alpha val="0"/>
              </a:srgbClr>
            </a:solidFill>
          </p:spPr>
        </p:sp>
        <p:sp>
          <p:nvSpPr>
            <p:cNvPr name="TextBox 10" id="10"/>
            <p:cNvSpPr txBox="true"/>
            <p:nvPr/>
          </p:nvSpPr>
          <p:spPr>
            <a:xfrm>
              <a:off x="0" y="-228600"/>
              <a:ext cx="21018533" cy="8887585"/>
            </a:xfrm>
            <a:prstGeom prst="rect">
              <a:avLst/>
            </a:prstGeom>
          </p:spPr>
          <p:txBody>
            <a:bodyPr anchor="t" rtlCol="false" tIns="0" lIns="0" bIns="0" rIns="0"/>
            <a:lstStyle/>
            <a:p>
              <a:pPr algn="just">
                <a:lnSpc>
                  <a:spcPts val="5219"/>
                </a:lnSpc>
              </a:pPr>
              <a:r>
                <a:rPr lang="en-US" sz="2899" b="true">
                  <a:solidFill>
                    <a:srgbClr val="282121"/>
                  </a:solidFill>
                  <a:latin typeface="Calibri (MS) Bold"/>
                  <a:ea typeface="Calibri (MS) Bold"/>
                  <a:cs typeface="Calibri (MS) Bold"/>
                  <a:sym typeface="Calibri (MS) Bold"/>
                </a:rPr>
                <a:t>Goal:</a:t>
              </a:r>
            </a:p>
            <a:p>
              <a:pPr algn="just">
                <a:lnSpc>
                  <a:spcPts val="5219"/>
                </a:lnSpc>
              </a:pPr>
              <a:r>
                <a:rPr lang="en-US" sz="2899">
                  <a:solidFill>
                    <a:srgbClr val="282121"/>
                  </a:solidFill>
                  <a:latin typeface="Calibri (MS)"/>
                  <a:ea typeface="Calibri (MS)"/>
                  <a:cs typeface="Calibri (MS)"/>
                  <a:sym typeface="Calibri (MS)"/>
                </a:rPr>
                <a:t>This activity will help you</a:t>
              </a:r>
              <a:r>
                <a:rPr lang="en-US" b="true" sz="2899">
                  <a:solidFill>
                    <a:srgbClr val="282121"/>
                  </a:solidFill>
                  <a:latin typeface="Calibri (MS) Bold"/>
                  <a:ea typeface="Calibri (MS) Bold"/>
                  <a:cs typeface="Calibri (MS) Bold"/>
                  <a:sym typeface="Calibri (MS) Bold"/>
                </a:rPr>
                <a:t> </a:t>
              </a:r>
              <a:r>
                <a:rPr lang="en-US" sz="2899">
                  <a:solidFill>
                    <a:srgbClr val="282121"/>
                  </a:solidFill>
                  <a:latin typeface="Calibri (MS)"/>
                  <a:ea typeface="Calibri (MS)"/>
                  <a:cs typeface="Calibri (MS)"/>
                  <a:sym typeface="Calibri (MS)"/>
                </a:rPr>
                <a:t>understand the barriers (stigma, access, confidence, representation) and how they affect political participation of young people with psychosocial disabilities.</a:t>
              </a:r>
            </a:p>
            <a:p>
              <a:pPr algn="just">
                <a:lnSpc>
                  <a:spcPts val="5219"/>
                </a:lnSpc>
              </a:pPr>
              <a:r>
                <a:rPr lang="en-US" b="true" sz="2899">
                  <a:solidFill>
                    <a:srgbClr val="282121"/>
                  </a:solidFill>
                  <a:latin typeface="Calibri (MS) Bold"/>
                  <a:ea typeface="Calibri (MS) Bold"/>
                  <a:cs typeface="Calibri (MS) Bold"/>
                  <a:sym typeface="Calibri (MS) Bold"/>
                </a:rPr>
                <a:t>Duration: </a:t>
              </a:r>
              <a:r>
                <a:rPr lang="en-US" sz="2899">
                  <a:solidFill>
                    <a:srgbClr val="282121"/>
                  </a:solidFill>
                  <a:latin typeface="Calibri (MS)"/>
                  <a:ea typeface="Calibri (MS)"/>
                  <a:cs typeface="Calibri (MS)"/>
                  <a:sym typeface="Calibri (MS)"/>
                </a:rPr>
                <a:t>30 minutes</a:t>
              </a:r>
            </a:p>
            <a:p>
              <a:pPr algn="just">
                <a:lnSpc>
                  <a:spcPts val="5219"/>
                </a:lnSpc>
              </a:pPr>
              <a:r>
                <a:rPr lang="en-US" b="true" sz="2899">
                  <a:solidFill>
                    <a:srgbClr val="282121"/>
                  </a:solidFill>
                  <a:latin typeface="Calibri (MS) Bold"/>
                  <a:ea typeface="Calibri (MS) Bold"/>
                  <a:cs typeface="Calibri (MS) Bold"/>
                  <a:sym typeface="Calibri (MS) Bold"/>
                </a:rPr>
                <a:t>Key Learning Outcomes:</a:t>
              </a:r>
            </a:p>
            <a:p>
              <a:pPr algn="just" marL="626106" indent="-313053" lvl="1">
                <a:lnSpc>
                  <a:spcPts val="5219"/>
                </a:lnSpc>
                <a:buFont typeface="Arial"/>
                <a:buChar char="•"/>
              </a:pPr>
              <a:r>
                <a:rPr lang="en-US" sz="2899">
                  <a:solidFill>
                    <a:srgbClr val="282121"/>
                  </a:solidFill>
                  <a:latin typeface="Calibri (MS)"/>
                  <a:ea typeface="Calibri (MS)"/>
                  <a:cs typeface="Calibri (MS)"/>
                  <a:sym typeface="Calibri (MS)"/>
                </a:rPr>
                <a:t>Experience how exclusion operates.</a:t>
              </a:r>
            </a:p>
            <a:p>
              <a:pPr algn="just" marL="626106" indent="-313053" lvl="1">
                <a:lnSpc>
                  <a:spcPts val="5219"/>
                </a:lnSpc>
                <a:buFont typeface="Arial"/>
                <a:buChar char="•"/>
              </a:pPr>
              <a:r>
                <a:rPr lang="en-US" sz="2899">
                  <a:solidFill>
                    <a:srgbClr val="282121"/>
                  </a:solidFill>
                  <a:latin typeface="Calibri (MS)"/>
                  <a:ea typeface="Calibri (MS)"/>
                  <a:cs typeface="Calibri (MS)"/>
                  <a:sym typeface="Calibri (MS)"/>
                </a:rPr>
                <a:t>Understand why political participation is about more than voting.</a:t>
              </a:r>
            </a:p>
            <a:p>
              <a:pPr algn="just" marL="626106" indent="-313053" lvl="1">
                <a:lnSpc>
                  <a:spcPts val="5219"/>
                </a:lnSpc>
                <a:buFont typeface="Arial"/>
                <a:buChar char="•"/>
              </a:pPr>
              <a:r>
                <a:rPr lang="en-US" sz="2899">
                  <a:solidFill>
                    <a:srgbClr val="282121"/>
                  </a:solidFill>
                  <a:latin typeface="Calibri (MS)"/>
                  <a:ea typeface="Calibri (MS)"/>
                  <a:cs typeface="Calibri (MS)"/>
                  <a:sym typeface="Calibri (MS)"/>
                </a:rPr>
                <a:t>Reflect on how to reduce barriers in their own youth work.</a:t>
              </a:r>
            </a:p>
            <a:p>
              <a:pPr algn="just">
                <a:lnSpc>
                  <a:spcPts val="5219"/>
                </a:lnSpc>
              </a:pPr>
            </a:p>
            <a:p>
              <a:pPr algn="just">
                <a:lnSpc>
                  <a:spcPts val="521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6419548" y="547859"/>
            <a:ext cx="6643204" cy="862035"/>
            <a:chOff x="0" y="0"/>
            <a:chExt cx="8857605" cy="1149380"/>
          </a:xfrm>
        </p:grpSpPr>
        <p:sp>
          <p:nvSpPr>
            <p:cNvPr name="Freeform 6" id="6"/>
            <p:cNvSpPr/>
            <p:nvPr/>
          </p:nvSpPr>
          <p:spPr>
            <a:xfrm flipH="false" flipV="false" rot="0">
              <a:off x="0" y="0"/>
              <a:ext cx="8857604" cy="1149380"/>
            </a:xfrm>
            <a:custGeom>
              <a:avLst/>
              <a:gdLst/>
              <a:ahLst/>
              <a:cxnLst/>
              <a:rect r="r" b="b" t="t" l="l"/>
              <a:pathLst>
                <a:path h="1149380" w="8857604">
                  <a:moveTo>
                    <a:pt x="0" y="0"/>
                  </a:moveTo>
                  <a:lnTo>
                    <a:pt x="8857604" y="0"/>
                  </a:lnTo>
                  <a:lnTo>
                    <a:pt x="8857604" y="1149380"/>
                  </a:lnTo>
                  <a:lnTo>
                    <a:pt x="0" y="1149380"/>
                  </a:lnTo>
                  <a:close/>
                </a:path>
              </a:pathLst>
            </a:custGeom>
            <a:solidFill>
              <a:srgbClr val="000000">
                <a:alpha val="0"/>
              </a:srgbClr>
            </a:solidFill>
          </p:spPr>
        </p:sp>
        <p:sp>
          <p:nvSpPr>
            <p:cNvPr name="TextBox 7" id="7"/>
            <p:cNvSpPr txBox="true"/>
            <p:nvPr/>
          </p:nvSpPr>
          <p:spPr>
            <a:xfrm>
              <a:off x="0" y="-85725"/>
              <a:ext cx="8857605" cy="123510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Activity - “Step into my shoes”</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62719" y="2740646"/>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562719" y="6715125"/>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260596" y="4400811"/>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6" id="16"/>
          <p:cNvGrpSpPr/>
          <p:nvPr/>
        </p:nvGrpSpPr>
        <p:grpSpPr>
          <a:xfrm rot="0">
            <a:off x="1924231" y="2085578"/>
            <a:ext cx="7539722" cy="2801009"/>
            <a:chOff x="0" y="0"/>
            <a:chExt cx="10052962" cy="3734678"/>
          </a:xfrm>
        </p:grpSpPr>
        <p:sp>
          <p:nvSpPr>
            <p:cNvPr name="Freeform 17" id="17"/>
            <p:cNvSpPr/>
            <p:nvPr/>
          </p:nvSpPr>
          <p:spPr>
            <a:xfrm flipH="false" flipV="false" rot="0">
              <a:off x="0" y="0"/>
              <a:ext cx="10052963" cy="3734678"/>
            </a:xfrm>
            <a:custGeom>
              <a:avLst/>
              <a:gdLst/>
              <a:ahLst/>
              <a:cxnLst/>
              <a:rect r="r" b="b" t="t" l="l"/>
              <a:pathLst>
                <a:path h="3734678" w="10052963">
                  <a:moveTo>
                    <a:pt x="0" y="0"/>
                  </a:moveTo>
                  <a:lnTo>
                    <a:pt x="10052963" y="0"/>
                  </a:lnTo>
                  <a:lnTo>
                    <a:pt x="10052963" y="3734678"/>
                  </a:lnTo>
                  <a:lnTo>
                    <a:pt x="0" y="3734678"/>
                  </a:lnTo>
                  <a:close/>
                </a:path>
              </a:pathLst>
            </a:custGeom>
            <a:solidFill>
              <a:srgbClr val="000000">
                <a:alpha val="0"/>
              </a:srgbClr>
            </a:solidFill>
          </p:spPr>
        </p:sp>
        <p:sp>
          <p:nvSpPr>
            <p:cNvPr name="TextBox 18" id="18"/>
            <p:cNvSpPr txBox="true"/>
            <p:nvPr/>
          </p:nvSpPr>
          <p:spPr>
            <a:xfrm>
              <a:off x="0" y="-161925"/>
              <a:ext cx="10052962" cy="3896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Intro &amp; Setup (5 minut</a:t>
              </a:r>
              <a:r>
                <a:rPr lang="en-US" sz="2100" b="true">
                  <a:solidFill>
                    <a:srgbClr val="000000"/>
                  </a:solidFill>
                  <a:latin typeface="Calibri (MS) Bold"/>
                  <a:ea typeface="Calibri (MS) Bold"/>
                  <a:cs typeface="Calibri (MS) Bold"/>
                  <a:sym typeface="Calibri (MS) Bold"/>
                </a:rPr>
                <a:t>es)</a:t>
              </a:r>
              <a:r>
                <a:rPr lang="en-US" sz="2100">
                  <a:solidFill>
                    <a:srgbClr val="000000"/>
                  </a:solidFill>
                  <a:latin typeface="Calibri (MS)"/>
                  <a:ea typeface="Calibri (MS)"/>
                  <a:cs typeface="Calibri (MS)"/>
                  <a:sym typeface="Calibri (MS)"/>
                </a:rPr>
                <a:t>- Briefly introduce the activity: “We’re going to experience how different people face unequal opportunities to participate in society and politics.”</a:t>
              </a:r>
            </a:p>
            <a:p>
              <a:pPr algn="just">
                <a:lnSpc>
                  <a:spcPts val="3780"/>
                </a:lnSpc>
              </a:pPr>
              <a:r>
                <a:rPr lang="en-US" sz="2100">
                  <a:solidFill>
                    <a:srgbClr val="000000"/>
                  </a:solidFill>
                  <a:latin typeface="Calibri (MS)"/>
                  <a:ea typeface="Calibri (MS)"/>
                  <a:cs typeface="Calibri (MS)"/>
                  <a:sym typeface="Calibri (MS)"/>
                </a:rPr>
                <a:t>Hand out role cards (prepared in advance) with short character profiles (e.g., "19-year-old with bipolar disorder in a rural town", "22-year-old non-disabled law student").</a:t>
              </a:r>
            </a:p>
          </p:txBody>
        </p:sp>
      </p:grpSp>
      <p:grpSp>
        <p:nvGrpSpPr>
          <p:cNvPr name="Group 19" id="19"/>
          <p:cNvGrpSpPr/>
          <p:nvPr/>
        </p:nvGrpSpPr>
        <p:grpSpPr>
          <a:xfrm rot="0">
            <a:off x="1924231" y="5509242"/>
            <a:ext cx="7539722" cy="3277259"/>
            <a:chOff x="0" y="0"/>
            <a:chExt cx="10052962" cy="4369678"/>
          </a:xfrm>
        </p:grpSpPr>
        <p:sp>
          <p:nvSpPr>
            <p:cNvPr name="Freeform 20" id="20"/>
            <p:cNvSpPr/>
            <p:nvPr/>
          </p:nvSpPr>
          <p:spPr>
            <a:xfrm flipH="false" flipV="false" rot="0">
              <a:off x="0" y="0"/>
              <a:ext cx="10052963" cy="4369678"/>
            </a:xfrm>
            <a:custGeom>
              <a:avLst/>
              <a:gdLst/>
              <a:ahLst/>
              <a:cxnLst/>
              <a:rect r="r" b="b" t="t" l="l"/>
              <a:pathLst>
                <a:path h="4369678" w="10052963">
                  <a:moveTo>
                    <a:pt x="0" y="0"/>
                  </a:moveTo>
                  <a:lnTo>
                    <a:pt x="10052963" y="0"/>
                  </a:lnTo>
                  <a:lnTo>
                    <a:pt x="10052963" y="4369678"/>
                  </a:lnTo>
                  <a:lnTo>
                    <a:pt x="0" y="4369678"/>
                  </a:lnTo>
                  <a:close/>
                </a:path>
              </a:pathLst>
            </a:custGeom>
            <a:solidFill>
              <a:srgbClr val="000000">
                <a:alpha val="0"/>
              </a:srgbClr>
            </a:solidFill>
          </p:spPr>
        </p:sp>
        <p:sp>
          <p:nvSpPr>
            <p:cNvPr name="TextBox 21" id="21"/>
            <p:cNvSpPr txBox="true"/>
            <p:nvPr/>
          </p:nvSpPr>
          <p:spPr>
            <a:xfrm>
              <a:off x="0" y="-161925"/>
              <a:ext cx="10052962" cy="4531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Simulation: Step Forward Game (10 minut</a:t>
              </a:r>
              <a:r>
                <a:rPr lang="en-US" sz="2100" b="true">
                  <a:solidFill>
                    <a:srgbClr val="000000"/>
                  </a:solidFill>
                  <a:latin typeface="Calibri (MS) Bold"/>
                  <a:ea typeface="Calibri (MS) Bold"/>
                  <a:cs typeface="Calibri (MS) Bold"/>
                  <a:sym typeface="Calibri (MS) Bold"/>
                </a:rPr>
                <a:t>es)</a:t>
              </a:r>
            </a:p>
            <a:p>
              <a:pPr algn="just">
                <a:lnSpc>
                  <a:spcPts val="3780"/>
                </a:lnSpc>
              </a:pPr>
              <a:r>
                <a:rPr lang="en-US" sz="2100">
                  <a:solidFill>
                    <a:srgbClr val="000000"/>
                  </a:solidFill>
                  <a:latin typeface="Calibri (MS)"/>
                  <a:ea typeface="Calibri (MS)"/>
                  <a:cs typeface="Calibri (MS)"/>
                  <a:sym typeface="Calibri (MS)"/>
                </a:rPr>
                <a:t>Mark a line on the floor (starting point). Then read ~8 statements aloud. Participants step forward if the statement applies to their role.</a:t>
              </a:r>
            </a:p>
            <a:p>
              <a:pPr algn="just">
                <a:lnSpc>
                  <a:spcPts val="3780"/>
                </a:lnSpc>
              </a:pPr>
              <a:r>
                <a:rPr lang="en-US" sz="2100">
                  <a:solidFill>
                    <a:srgbClr val="000000"/>
                  </a:solidFill>
                  <a:latin typeface="Calibri (MS)"/>
                  <a:ea typeface="Calibri (MS)"/>
                  <a:cs typeface="Calibri (MS)"/>
                  <a:sym typeface="Calibri (MS)"/>
                </a:rPr>
                <a:t>Example statements:</a:t>
              </a:r>
            </a:p>
            <a:p>
              <a:pPr algn="just">
                <a:lnSpc>
                  <a:spcPts val="3780"/>
                </a:lnSpc>
              </a:pPr>
              <a:r>
                <a:rPr lang="en-US" sz="2100">
                  <a:solidFill>
                    <a:srgbClr val="000000"/>
                  </a:solidFill>
                  <a:latin typeface="Calibri (MS)"/>
                  <a:ea typeface="Calibri (MS)"/>
                  <a:cs typeface="Calibri (MS)"/>
                  <a:sym typeface="Calibri (MS)"/>
                </a:rPr>
                <a:t>“I have access to reliable mental health services.”</a:t>
              </a:r>
            </a:p>
            <a:p>
              <a:pPr algn="just">
                <a:lnSpc>
                  <a:spcPts val="3780"/>
                </a:lnSpc>
              </a:pPr>
              <a:r>
                <a:rPr lang="en-US" sz="2100">
                  <a:solidFill>
                    <a:srgbClr val="000000"/>
                  </a:solidFill>
                  <a:latin typeface="Calibri (MS)"/>
                  <a:ea typeface="Calibri (MS)"/>
                  <a:cs typeface="Calibri (MS)"/>
                  <a:sym typeface="Calibri (MS)"/>
                </a:rPr>
                <a:t>“People in my community take my opinions seriously.”</a:t>
              </a:r>
            </a:p>
            <a:p>
              <a:pPr algn="just">
                <a:lnSpc>
                  <a:spcPts val="3780"/>
                </a:lnSpc>
              </a:pPr>
              <a:r>
                <a:rPr lang="en-US" sz="2100">
                  <a:solidFill>
                    <a:srgbClr val="000000"/>
                  </a:solidFill>
                  <a:latin typeface="Calibri (MS)"/>
                  <a:ea typeface="Calibri (MS)"/>
                  <a:cs typeface="Calibri (MS)"/>
                  <a:sym typeface="Calibri (MS)"/>
                </a:rPr>
                <a:t>“I can run for youth leadership positions.”</a:t>
              </a:r>
            </a:p>
          </p:txBody>
        </p:sp>
      </p:grpSp>
      <p:grpSp>
        <p:nvGrpSpPr>
          <p:cNvPr name="Group 22" id="22"/>
          <p:cNvGrpSpPr/>
          <p:nvPr/>
        </p:nvGrpSpPr>
        <p:grpSpPr>
          <a:xfrm rot="0">
            <a:off x="11500962" y="3156238"/>
            <a:ext cx="6074111" cy="4706009"/>
            <a:chOff x="0" y="0"/>
            <a:chExt cx="8098814" cy="6274678"/>
          </a:xfrm>
        </p:grpSpPr>
        <p:sp>
          <p:nvSpPr>
            <p:cNvPr name="Freeform 23" id="23"/>
            <p:cNvSpPr/>
            <p:nvPr/>
          </p:nvSpPr>
          <p:spPr>
            <a:xfrm flipH="false" flipV="false" rot="0">
              <a:off x="0" y="0"/>
              <a:ext cx="8098815" cy="6274678"/>
            </a:xfrm>
            <a:custGeom>
              <a:avLst/>
              <a:gdLst/>
              <a:ahLst/>
              <a:cxnLst/>
              <a:rect r="r" b="b" t="t" l="l"/>
              <a:pathLst>
                <a:path h="6274678" w="8098815">
                  <a:moveTo>
                    <a:pt x="0" y="0"/>
                  </a:moveTo>
                  <a:lnTo>
                    <a:pt x="8098815" y="0"/>
                  </a:lnTo>
                  <a:lnTo>
                    <a:pt x="8098815" y="6274678"/>
                  </a:lnTo>
                  <a:lnTo>
                    <a:pt x="0" y="6274678"/>
                  </a:lnTo>
                  <a:close/>
                </a:path>
              </a:pathLst>
            </a:custGeom>
            <a:solidFill>
              <a:srgbClr val="000000">
                <a:alpha val="0"/>
              </a:srgbClr>
            </a:solidFill>
          </p:spPr>
        </p:sp>
        <p:sp>
          <p:nvSpPr>
            <p:cNvPr name="TextBox 24" id="24"/>
            <p:cNvSpPr txBox="true"/>
            <p:nvPr/>
          </p:nvSpPr>
          <p:spPr>
            <a:xfrm>
              <a:off x="0" y="-161925"/>
              <a:ext cx="8098814" cy="6436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Debrief &amp; Discussion (15 minut</a:t>
              </a:r>
              <a:r>
                <a:rPr lang="en-US" sz="2100" b="true">
                  <a:solidFill>
                    <a:srgbClr val="000000"/>
                  </a:solidFill>
                  <a:latin typeface="Calibri (MS) Bold"/>
                  <a:ea typeface="Calibri (MS) Bold"/>
                  <a:cs typeface="Calibri (MS) Bold"/>
                  <a:sym typeface="Calibri (MS) Bold"/>
                </a:rPr>
                <a:t>es)</a:t>
              </a:r>
            </a:p>
            <a:p>
              <a:pPr algn="just">
                <a:lnSpc>
                  <a:spcPts val="3780"/>
                </a:lnSpc>
              </a:pPr>
              <a:r>
                <a:rPr lang="en-US" sz="2100">
                  <a:solidFill>
                    <a:srgbClr val="000000"/>
                  </a:solidFill>
                  <a:latin typeface="Calibri (MS)"/>
                  <a:ea typeface="Calibri (MS)"/>
                  <a:cs typeface="Calibri (MS)"/>
                  <a:sym typeface="Calibri (MS)"/>
                </a:rPr>
                <a:t>Ask reflection questions:</a:t>
              </a:r>
            </a:p>
            <a:p>
              <a:pPr algn="just">
                <a:lnSpc>
                  <a:spcPts val="3780"/>
                </a:lnSpc>
              </a:pPr>
              <a:r>
                <a:rPr lang="en-US" sz="2100">
                  <a:solidFill>
                    <a:srgbClr val="000000"/>
                  </a:solidFill>
                  <a:latin typeface="Calibri (MS)"/>
                  <a:ea typeface="Calibri (MS)"/>
                  <a:cs typeface="Calibri (MS)"/>
                  <a:sym typeface="Calibri (MS)"/>
                </a:rPr>
                <a:t>“How did it feel to take more or fewer steps?”</a:t>
              </a:r>
            </a:p>
            <a:p>
              <a:pPr algn="just">
                <a:lnSpc>
                  <a:spcPts val="3780"/>
                </a:lnSpc>
              </a:pPr>
              <a:r>
                <a:rPr lang="en-US" sz="2100">
                  <a:solidFill>
                    <a:srgbClr val="000000"/>
                  </a:solidFill>
                  <a:latin typeface="Calibri (MS)"/>
                  <a:ea typeface="Calibri (MS)"/>
                  <a:cs typeface="Calibri (MS)"/>
                  <a:sym typeface="Calibri (MS)"/>
                </a:rPr>
                <a:t>“What were the main barriers your character faced?”</a:t>
              </a:r>
            </a:p>
            <a:p>
              <a:pPr algn="just">
                <a:lnSpc>
                  <a:spcPts val="3780"/>
                </a:lnSpc>
              </a:pPr>
              <a:r>
                <a:rPr lang="en-US" sz="2100">
                  <a:solidFill>
                    <a:srgbClr val="000000"/>
                  </a:solidFill>
                  <a:latin typeface="Calibri (MS)"/>
                  <a:ea typeface="Calibri (MS)"/>
                  <a:cs typeface="Calibri (MS)"/>
                  <a:sym typeface="Calibri (MS)"/>
                </a:rPr>
                <a:t>“What does this say about real-life political participation for people with psychosocial disabilities?”</a:t>
              </a:r>
            </a:p>
            <a:p>
              <a:pPr algn="just">
                <a:lnSpc>
                  <a:spcPts val="3780"/>
                </a:lnSpc>
              </a:pPr>
            </a:p>
            <a:p>
              <a:pPr algn="just">
                <a:lnSpc>
                  <a:spcPts val="3780"/>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71817"/>
            <a:ext cx="12638238" cy="3342420"/>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Quiz</a:t>
            </a:r>
            <a:r>
              <a:rPr lang="en-US" sz="5498" strike="noStrike" u="none">
                <a:solidFill>
                  <a:srgbClr val="282121"/>
                </a:solidFill>
                <a:latin typeface="Calibri (MS)"/>
                <a:ea typeface="Calibri (MS)"/>
                <a:cs typeface="Calibri (MS)"/>
                <a:sym typeface="Calibri (MS)"/>
              </a:rPr>
              <a:t>- Test your knowledge and reflect on what you've learned in this module with this short quiz. </a:t>
            </a:r>
          </a:p>
          <a:p>
            <a:pPr algn="ctr" marL="0" indent="0" lvl="0">
              <a:lnSpc>
                <a:spcPts val="6323"/>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933450"/>
            <a:ext cx="13790799"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- 1. Which of the following best defines psychosocial disability? </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564507" y="4749009"/>
            <a:ext cx="5965089" cy="1265289"/>
          </a:xfrm>
          <a:prstGeom prst="rect">
            <a:avLst/>
          </a:prstGeom>
        </p:spPr>
        <p:txBody>
          <a:bodyPr anchor="t" rtlCol="false" tIns="0" lIns="0" bIns="0" rIns="0">
            <a:spAutoFit/>
          </a:bodyPr>
          <a:lstStyle/>
          <a:p>
            <a:pPr algn="ctr" marL="0" indent="0" lvl="0">
              <a:lnSpc>
                <a:spcPts val="3171"/>
              </a:lnSpc>
            </a:pPr>
            <a:r>
              <a:rPr lang="en-US" sz="2758">
                <a:solidFill>
                  <a:srgbClr val="282121"/>
                </a:solidFill>
                <a:latin typeface="Calibri (MS)"/>
                <a:ea typeface="Calibri (MS)"/>
                <a:cs typeface="Calibri (MS)"/>
                <a:sym typeface="Calibri (MS)"/>
              </a:rPr>
              <a:t>B. The impact of mental health conditions combined with societal barriers on a person’s ability to participate fully</a:t>
            </a:r>
          </a:p>
        </p:txBody>
      </p:sp>
      <p:sp>
        <p:nvSpPr>
          <p:cNvPr name="TextBox 14" id="14"/>
          <p:cNvSpPr txBox="true"/>
          <p:nvPr/>
        </p:nvSpPr>
        <p:spPr>
          <a:xfrm rot="0">
            <a:off x="2758404" y="4930450"/>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A. A diagnosis of a mental health condition</a:t>
            </a:r>
          </a:p>
        </p:txBody>
      </p:sp>
      <p:sp>
        <p:nvSpPr>
          <p:cNvPr name="TextBox 15" id="15"/>
          <p:cNvSpPr txBox="true"/>
          <p:nvPr/>
        </p:nvSpPr>
        <p:spPr>
          <a:xfrm rot="0">
            <a:off x="9373329" y="6539367"/>
            <a:ext cx="6156267"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A temporary emotional reaction to stress</a:t>
            </a:r>
          </a:p>
        </p:txBody>
      </p:sp>
      <p:sp>
        <p:nvSpPr>
          <p:cNvPr name="TextBox 16" id="16"/>
          <p:cNvSpPr txBox="true"/>
          <p:nvPr/>
        </p:nvSpPr>
        <p:spPr>
          <a:xfrm rot="0">
            <a:off x="2941554" y="6565875"/>
            <a:ext cx="5789965" cy="1680579"/>
          </a:xfrm>
          <a:prstGeom prst="rect">
            <a:avLst/>
          </a:prstGeom>
        </p:spPr>
        <p:txBody>
          <a:bodyPr anchor="t" rtlCol="false" tIns="0" lIns="0" bIns="0" rIns="0">
            <a:spAutoFit/>
          </a:bodyPr>
          <a:lstStyle/>
          <a:p>
            <a:pPr algn="ctr">
              <a:lnSpc>
                <a:spcPts val="4206"/>
              </a:lnSpc>
            </a:pPr>
            <a:r>
              <a:rPr lang="en-US" sz="3658">
                <a:solidFill>
                  <a:srgbClr val="282121"/>
                </a:solidFill>
                <a:latin typeface="Calibri (MS)"/>
                <a:ea typeface="Calibri (MS)"/>
                <a:cs typeface="Calibri (MS)"/>
                <a:sym typeface="Calibri (MS)"/>
              </a:rPr>
              <a:t>C. Any disability caused by a psychological trauma</a:t>
            </a:r>
          </a:p>
          <a:p>
            <a:pPr algn="ctr" marL="0" indent="0" lvl="0">
              <a:lnSpc>
                <a:spcPts val="4206"/>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028700" y="933450"/>
            <a:ext cx="16087275"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Understanding Psychosocial Disability and Barriers to Participation </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373329" y="4754253"/>
            <a:ext cx="6156267" cy="1156324"/>
          </a:xfrm>
          <a:prstGeom prst="rect">
            <a:avLst/>
          </a:prstGeom>
        </p:spPr>
        <p:txBody>
          <a:bodyPr anchor="t" rtlCol="false" tIns="0" lIns="0" bIns="0" rIns="0">
            <a:spAutoFit/>
          </a:bodyPr>
          <a:lstStyle/>
          <a:p>
            <a:pPr algn="ctr" marL="0" indent="0" lvl="0">
              <a:lnSpc>
                <a:spcPts val="2947"/>
              </a:lnSpc>
            </a:pPr>
            <a:r>
              <a:rPr lang="en-US" sz="2562">
                <a:solidFill>
                  <a:srgbClr val="282121"/>
                </a:solidFill>
                <a:latin typeface="Calibri (MS)"/>
                <a:ea typeface="Calibri (MS)"/>
                <a:cs typeface="Calibri (MS)"/>
                <a:sym typeface="Calibri (MS)"/>
              </a:rPr>
              <a:t>B. The impact of mental health conditions combined with societal barriers on a person’s ability to participate fully</a:t>
            </a:r>
          </a:p>
        </p:txBody>
      </p:sp>
      <p:sp>
        <p:nvSpPr>
          <p:cNvPr name="TextBox 14" id="14"/>
          <p:cNvSpPr txBox="true"/>
          <p:nvPr/>
        </p:nvSpPr>
        <p:spPr>
          <a:xfrm rot="0">
            <a:off x="2758404" y="4730595"/>
            <a:ext cx="6313934" cy="1283704"/>
          </a:xfrm>
          <a:prstGeom prst="rect">
            <a:avLst/>
          </a:prstGeom>
        </p:spPr>
        <p:txBody>
          <a:bodyPr anchor="t" rtlCol="false" tIns="0" lIns="0" bIns="0" rIns="0">
            <a:spAutoFit/>
          </a:bodyPr>
          <a:lstStyle/>
          <a:p>
            <a:pPr algn="ctr" marL="0" indent="0" lvl="0">
              <a:lnSpc>
                <a:spcPts val="4781"/>
              </a:lnSpc>
            </a:pPr>
            <a:r>
              <a:rPr lang="en-US" sz="4158">
                <a:solidFill>
                  <a:srgbClr val="282121"/>
                </a:solidFill>
                <a:latin typeface="Calibri (MS)"/>
                <a:ea typeface="Calibri (MS)"/>
                <a:cs typeface="Calibri (MS)"/>
                <a:sym typeface="Calibri (MS)"/>
              </a:rPr>
              <a:t>A. A diagnosis of a mental health condition</a:t>
            </a:r>
          </a:p>
        </p:txBody>
      </p:sp>
      <p:sp>
        <p:nvSpPr>
          <p:cNvPr name="TextBox 15" id="15"/>
          <p:cNvSpPr txBox="true"/>
          <p:nvPr/>
        </p:nvSpPr>
        <p:spPr>
          <a:xfrm rot="0">
            <a:off x="9861752" y="6539367"/>
            <a:ext cx="5324413"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A temporary emotional reaction to stress</a:t>
            </a:r>
          </a:p>
        </p:txBody>
      </p:sp>
      <p:sp>
        <p:nvSpPr>
          <p:cNvPr name="TextBox 16" id="16"/>
          <p:cNvSpPr txBox="true"/>
          <p:nvPr/>
        </p:nvSpPr>
        <p:spPr>
          <a:xfrm rot="0">
            <a:off x="3005769" y="6454766"/>
            <a:ext cx="5661537" cy="1264019"/>
          </a:xfrm>
          <a:prstGeom prst="rect">
            <a:avLst/>
          </a:prstGeom>
        </p:spPr>
        <p:txBody>
          <a:bodyPr anchor="t" rtlCol="false" tIns="0" lIns="0" bIns="0" rIns="0">
            <a:spAutoFit/>
          </a:bodyPr>
          <a:lstStyle/>
          <a:p>
            <a:pPr algn="ctr" marL="0" indent="0" lvl="0">
              <a:lnSpc>
                <a:spcPts val="4666"/>
              </a:lnSpc>
            </a:pPr>
            <a:r>
              <a:rPr lang="en-US" sz="4058">
                <a:solidFill>
                  <a:srgbClr val="282121"/>
                </a:solidFill>
                <a:latin typeface="Calibri (MS)"/>
                <a:ea typeface="Calibri (MS)"/>
                <a:cs typeface="Calibri (MS)"/>
                <a:sym typeface="Calibri (MS)"/>
              </a:rPr>
              <a:t>C. Any disability caused by a psychological trauma</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371817"/>
            <a:ext cx="13790799" cy="3446145"/>
          </a:xfrm>
          <a:prstGeom prst="rect">
            <a:avLst/>
          </a:prstGeom>
        </p:spPr>
        <p:txBody>
          <a:bodyPr anchor="t" rtlCol="false" tIns="0" lIns="0" bIns="0" rIns="0">
            <a:spAutoFit/>
          </a:bodyPr>
          <a:lstStyle/>
          <a:p>
            <a:pPr algn="ctr" marL="0" indent="0" lvl="0">
              <a:lnSpc>
                <a:spcPts val="6555"/>
              </a:lnSpc>
            </a:pPr>
            <a:r>
              <a:rPr lang="en-US" sz="5700">
                <a:solidFill>
                  <a:srgbClr val="282121"/>
                </a:solidFill>
                <a:latin typeface="Calibri (MS)"/>
                <a:ea typeface="Calibri (MS)"/>
                <a:cs typeface="Calibri (MS)"/>
                <a:sym typeface="Calibri (MS)"/>
              </a:rPr>
              <a:t>Quiz</a:t>
            </a:r>
            <a:r>
              <a:rPr lang="en-US" sz="5700" strike="noStrike" u="none">
                <a:solidFill>
                  <a:srgbClr val="282121"/>
                </a:solidFill>
                <a:latin typeface="Calibri (MS)"/>
                <a:ea typeface="Calibri (MS)"/>
                <a:cs typeface="Calibri (MS)"/>
                <a:sym typeface="Calibri (MS)"/>
              </a:rPr>
              <a:t>- 2. Why is stigma considered a major barrier for youth with psychosocial disabilities? </a:t>
            </a:r>
          </a:p>
          <a:p>
            <a:pPr algn="ctr" marL="0" indent="0" lvl="0">
              <a:lnSpc>
                <a:spcPts val="6555"/>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564507" y="4939975"/>
            <a:ext cx="5965089" cy="865239"/>
          </a:xfrm>
          <a:prstGeom prst="rect">
            <a:avLst/>
          </a:prstGeom>
        </p:spPr>
        <p:txBody>
          <a:bodyPr anchor="t" rtlCol="false" tIns="0" lIns="0" bIns="0" rIns="0">
            <a:spAutoFit/>
          </a:bodyPr>
          <a:lstStyle/>
          <a:p>
            <a:pPr algn="ctr" marL="0" indent="0" lvl="0">
              <a:lnSpc>
                <a:spcPts val="3171"/>
              </a:lnSpc>
            </a:pPr>
            <a:r>
              <a:rPr lang="en-US" sz="2758">
                <a:solidFill>
                  <a:srgbClr val="282121"/>
                </a:solidFill>
                <a:latin typeface="Calibri (MS)"/>
                <a:ea typeface="Calibri (MS)"/>
                <a:cs typeface="Calibri (MS)"/>
                <a:sym typeface="Calibri (MS)"/>
              </a:rPr>
              <a:t>B. It leads to exclusion, internalized shame, and reduced social participation</a:t>
            </a:r>
          </a:p>
        </p:txBody>
      </p:sp>
      <p:sp>
        <p:nvSpPr>
          <p:cNvPr name="TextBox 14" id="14"/>
          <p:cNvSpPr txBox="true"/>
          <p:nvPr/>
        </p:nvSpPr>
        <p:spPr>
          <a:xfrm rot="0">
            <a:off x="2758404" y="4930450"/>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A. It increases their dependence on others</a:t>
            </a:r>
          </a:p>
        </p:txBody>
      </p:sp>
      <p:sp>
        <p:nvSpPr>
          <p:cNvPr name="TextBox 15" id="15"/>
          <p:cNvSpPr txBox="true"/>
          <p:nvPr/>
        </p:nvSpPr>
        <p:spPr>
          <a:xfrm rot="0">
            <a:off x="9373329" y="6539367"/>
            <a:ext cx="6156267"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It prevents them from getting a formal diagnosis</a:t>
            </a:r>
          </a:p>
        </p:txBody>
      </p:sp>
      <p:sp>
        <p:nvSpPr>
          <p:cNvPr name="TextBox 16" id="16"/>
          <p:cNvSpPr txBox="true"/>
          <p:nvPr/>
        </p:nvSpPr>
        <p:spPr>
          <a:xfrm rot="0">
            <a:off x="2941554" y="6565875"/>
            <a:ext cx="5789965" cy="1680579"/>
          </a:xfrm>
          <a:prstGeom prst="rect">
            <a:avLst/>
          </a:prstGeom>
        </p:spPr>
        <p:txBody>
          <a:bodyPr anchor="t" rtlCol="false" tIns="0" lIns="0" bIns="0" rIns="0">
            <a:spAutoFit/>
          </a:bodyPr>
          <a:lstStyle/>
          <a:p>
            <a:pPr algn="ctr">
              <a:lnSpc>
                <a:spcPts val="4206"/>
              </a:lnSpc>
            </a:pPr>
            <a:r>
              <a:rPr lang="en-US" sz="3658">
                <a:solidFill>
                  <a:srgbClr val="282121"/>
                </a:solidFill>
                <a:latin typeface="Calibri (MS)"/>
                <a:ea typeface="Calibri (MS)"/>
                <a:cs typeface="Calibri (MS)"/>
                <a:sym typeface="Calibri (MS)"/>
              </a:rPr>
              <a:t>C. It causes physical symptoms that prevent education</a:t>
            </a:r>
          </a:p>
          <a:p>
            <a:pPr algn="ctr" marL="0" indent="0" lvl="0">
              <a:lnSpc>
                <a:spcPts val="4206"/>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586926" y="243147"/>
            <a:ext cx="14573392" cy="36385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- 2. Why is stigma considered a major barrier for youth with psychosocial disabilities?</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45825" y="4987468"/>
            <a:ext cx="6156267" cy="789007"/>
          </a:xfrm>
          <a:prstGeom prst="rect">
            <a:avLst/>
          </a:prstGeom>
        </p:spPr>
        <p:txBody>
          <a:bodyPr anchor="t" rtlCol="false" tIns="0" lIns="0" bIns="0" rIns="0">
            <a:spAutoFit/>
          </a:bodyPr>
          <a:lstStyle/>
          <a:p>
            <a:pPr algn="ctr" marL="0" indent="0" lvl="0">
              <a:lnSpc>
                <a:spcPts val="2947"/>
              </a:lnSpc>
            </a:pPr>
            <a:r>
              <a:rPr lang="en-US" sz="2562">
                <a:solidFill>
                  <a:srgbClr val="282121"/>
                </a:solidFill>
                <a:latin typeface="Calibri (MS)"/>
                <a:ea typeface="Calibri (MS)"/>
                <a:cs typeface="Calibri (MS)"/>
                <a:sym typeface="Calibri (MS)"/>
              </a:rPr>
              <a:t>B. It leads to exclusion, internalized shame, and reduced social participation</a:t>
            </a:r>
          </a:p>
        </p:txBody>
      </p:sp>
      <p:sp>
        <p:nvSpPr>
          <p:cNvPr name="TextBox 14" id="14"/>
          <p:cNvSpPr txBox="true"/>
          <p:nvPr/>
        </p:nvSpPr>
        <p:spPr>
          <a:xfrm rot="0">
            <a:off x="2758404" y="4730595"/>
            <a:ext cx="6313934" cy="1283704"/>
          </a:xfrm>
          <a:prstGeom prst="rect">
            <a:avLst/>
          </a:prstGeom>
        </p:spPr>
        <p:txBody>
          <a:bodyPr anchor="t" rtlCol="false" tIns="0" lIns="0" bIns="0" rIns="0">
            <a:spAutoFit/>
          </a:bodyPr>
          <a:lstStyle/>
          <a:p>
            <a:pPr algn="ctr" marL="0" indent="0" lvl="0">
              <a:lnSpc>
                <a:spcPts val="4781"/>
              </a:lnSpc>
            </a:pPr>
            <a:r>
              <a:rPr lang="en-US" sz="4158">
                <a:solidFill>
                  <a:srgbClr val="282121"/>
                </a:solidFill>
                <a:latin typeface="Calibri (MS)"/>
                <a:ea typeface="Calibri (MS)"/>
                <a:cs typeface="Calibri (MS)"/>
                <a:sym typeface="Calibri (MS)"/>
              </a:rPr>
              <a:t>A. It increases their dependence on others</a:t>
            </a:r>
          </a:p>
        </p:txBody>
      </p:sp>
      <p:sp>
        <p:nvSpPr>
          <p:cNvPr name="TextBox 15" id="15"/>
          <p:cNvSpPr txBox="true"/>
          <p:nvPr/>
        </p:nvSpPr>
        <p:spPr>
          <a:xfrm rot="0">
            <a:off x="9861752" y="6539367"/>
            <a:ext cx="5324413"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It prevents them from getting a formal diagnosis</a:t>
            </a:r>
          </a:p>
        </p:txBody>
      </p:sp>
      <p:sp>
        <p:nvSpPr>
          <p:cNvPr name="TextBox 16" id="16"/>
          <p:cNvSpPr txBox="true"/>
          <p:nvPr/>
        </p:nvSpPr>
        <p:spPr>
          <a:xfrm rot="0">
            <a:off x="2882086" y="6539367"/>
            <a:ext cx="5908902" cy="11471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C. It causes physical symptoms that prevent education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93503" y="1942329"/>
            <a:ext cx="5377720" cy="1210196"/>
            <a:chOff x="0" y="0"/>
            <a:chExt cx="7170293" cy="1613595"/>
          </a:xfrm>
        </p:grpSpPr>
        <p:sp>
          <p:nvSpPr>
            <p:cNvPr name="Freeform 4" id="4"/>
            <p:cNvSpPr/>
            <p:nvPr/>
          </p:nvSpPr>
          <p:spPr>
            <a:xfrm flipH="false" flipV="false" rot="0">
              <a:off x="0" y="0"/>
              <a:ext cx="7170293" cy="1613595"/>
            </a:xfrm>
            <a:custGeom>
              <a:avLst/>
              <a:gdLst/>
              <a:ahLst/>
              <a:cxnLst/>
              <a:rect r="r" b="b" t="t" l="l"/>
              <a:pathLst>
                <a:path h="1613595" w="7170293">
                  <a:moveTo>
                    <a:pt x="0" y="0"/>
                  </a:moveTo>
                  <a:lnTo>
                    <a:pt x="7170293" y="0"/>
                  </a:lnTo>
                  <a:lnTo>
                    <a:pt x="7170293" y="1613595"/>
                  </a:lnTo>
                  <a:lnTo>
                    <a:pt x="0" y="1613595"/>
                  </a:lnTo>
                  <a:close/>
                </a:path>
              </a:pathLst>
            </a:custGeom>
            <a:solidFill>
              <a:srgbClr val="000000">
                <a:alpha val="0"/>
              </a:srgbClr>
            </a:solidFill>
          </p:spPr>
        </p:sp>
        <p:sp>
          <p:nvSpPr>
            <p:cNvPr name="TextBox 5" id="5"/>
            <p:cNvSpPr txBox="true"/>
            <p:nvPr/>
          </p:nvSpPr>
          <p:spPr>
            <a:xfrm>
              <a:off x="0" y="-123825"/>
              <a:ext cx="7170293"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Introduction</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00198" y="6539838"/>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231952" y="4973242"/>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393503" y="2966161"/>
            <a:ext cx="9323809" cy="6048375"/>
          </a:xfrm>
          <a:prstGeom prst="rect">
            <a:avLst/>
          </a:prstGeom>
        </p:spPr>
        <p:txBody>
          <a:bodyPr anchor="t" rtlCol="false" tIns="0" lIns="0" bIns="0" rIns="0">
            <a:spAutoFit/>
          </a:bodyPr>
          <a:lstStyle/>
          <a:p>
            <a:pPr algn="just">
              <a:lnSpc>
                <a:spcPts val="3749"/>
              </a:lnSpc>
            </a:pPr>
            <a:r>
              <a:rPr lang="en-US" sz="2499">
                <a:solidFill>
                  <a:srgbClr val="4C4457"/>
                </a:solidFill>
                <a:latin typeface="Nunito"/>
                <a:ea typeface="Nunito"/>
                <a:cs typeface="Nunito"/>
                <a:sym typeface="Nunito"/>
              </a:rPr>
              <a:t>In this module, we will explore what psychosocial disability means and how it affects young people’s daily lives, not just through mental health conditions, but through the barriers created by society. </a:t>
            </a:r>
          </a:p>
          <a:p>
            <a:pPr algn="just">
              <a:lnSpc>
                <a:spcPts val="3749"/>
              </a:lnSpc>
            </a:pPr>
          </a:p>
          <a:p>
            <a:pPr algn="just">
              <a:lnSpc>
                <a:spcPts val="3749"/>
              </a:lnSpc>
            </a:pPr>
            <a:r>
              <a:rPr lang="en-US" sz="2499">
                <a:solidFill>
                  <a:srgbClr val="4C4457"/>
                </a:solidFill>
                <a:latin typeface="Nunito"/>
                <a:ea typeface="Nunito"/>
                <a:cs typeface="Nunito"/>
                <a:sym typeface="Nunito"/>
              </a:rPr>
              <a:t>We’ll focus on four key challenges:</a:t>
            </a:r>
            <a:r>
              <a:rPr lang="en-US" sz="2499" b="true">
                <a:solidFill>
                  <a:srgbClr val="4C4457"/>
                </a:solidFill>
                <a:latin typeface="Nunito Bold"/>
                <a:ea typeface="Nunito Bold"/>
                <a:cs typeface="Nunito Bold"/>
                <a:sym typeface="Nunito Bold"/>
              </a:rPr>
              <a:t> stigma, lack of access, low confidence, and underrepresentation</a:t>
            </a:r>
            <a:r>
              <a:rPr lang="en-US" sz="2499">
                <a:solidFill>
                  <a:srgbClr val="4C4457"/>
                </a:solidFill>
                <a:latin typeface="Nunito"/>
                <a:ea typeface="Nunito"/>
                <a:cs typeface="Nunito"/>
                <a:sym typeface="Nunito"/>
              </a:rPr>
              <a:t> and their impact on political participation. </a:t>
            </a:r>
          </a:p>
          <a:p>
            <a:pPr algn="just">
              <a:lnSpc>
                <a:spcPts val="3749"/>
              </a:lnSpc>
            </a:pPr>
          </a:p>
          <a:p>
            <a:pPr algn="just">
              <a:lnSpc>
                <a:spcPts val="3749"/>
              </a:lnSpc>
            </a:pPr>
            <a:r>
              <a:rPr lang="en-US" sz="2499">
                <a:solidFill>
                  <a:srgbClr val="4C4457"/>
                </a:solidFill>
                <a:latin typeface="Nunito"/>
                <a:ea typeface="Nunito"/>
                <a:cs typeface="Nunito"/>
                <a:sym typeface="Nunito"/>
              </a:rPr>
              <a:t>This module is especially relevant for youth workers, as you play an important role in recognising these barriers, supporting inclusion, and empowering all young people to participate fully in community life and decision-making.</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371817"/>
            <a:ext cx="13790799"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- 3. How does underrepresentation affect young people with psychosocial disabilities?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32512"/>
            <a:ext cx="5965089" cy="1448804"/>
          </a:xfrm>
          <a:prstGeom prst="rect">
            <a:avLst/>
          </a:prstGeom>
        </p:spPr>
        <p:txBody>
          <a:bodyPr anchor="t" rtlCol="false" tIns="0" lIns="0" bIns="0" rIns="0">
            <a:spAutoFit/>
          </a:bodyPr>
          <a:lstStyle/>
          <a:p>
            <a:pPr algn="ctr">
              <a:lnSpc>
                <a:spcPts val="3631"/>
              </a:lnSpc>
            </a:pPr>
            <a:r>
              <a:rPr lang="en-US" sz="3158">
                <a:solidFill>
                  <a:srgbClr val="282121"/>
                </a:solidFill>
                <a:latin typeface="Calibri (MS)"/>
                <a:ea typeface="Calibri (MS)"/>
                <a:cs typeface="Calibri (MS)"/>
                <a:sym typeface="Calibri (MS)"/>
              </a:rPr>
              <a:t>B. It improves their chances of leadership roles</a:t>
            </a:r>
          </a:p>
          <a:p>
            <a:pPr algn="ctr" marL="0" indent="0" lvl="0">
              <a:lnSpc>
                <a:spcPts val="3631"/>
              </a:lnSpc>
            </a:pPr>
          </a:p>
        </p:txBody>
      </p:sp>
      <p:sp>
        <p:nvSpPr>
          <p:cNvPr name="TextBox 14" id="14"/>
          <p:cNvSpPr txBox="true"/>
          <p:nvPr/>
        </p:nvSpPr>
        <p:spPr>
          <a:xfrm rot="0">
            <a:off x="2881237" y="4832512"/>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A. It increases their access to mental health services</a:t>
            </a:r>
          </a:p>
        </p:txBody>
      </p:sp>
      <p:sp>
        <p:nvSpPr>
          <p:cNvPr name="TextBox 15" id="15"/>
          <p:cNvSpPr txBox="true"/>
          <p:nvPr/>
        </p:nvSpPr>
        <p:spPr>
          <a:xfrm rot="0">
            <a:off x="9373329" y="6539367"/>
            <a:ext cx="6156267"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It only impacts adults, not youth</a:t>
            </a:r>
          </a:p>
        </p:txBody>
      </p:sp>
      <p:sp>
        <p:nvSpPr>
          <p:cNvPr name="TextBox 16" id="16"/>
          <p:cNvSpPr txBox="true"/>
          <p:nvPr/>
        </p:nvSpPr>
        <p:spPr>
          <a:xfrm rot="0">
            <a:off x="2799452" y="6539367"/>
            <a:ext cx="6115218"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C. It limits their inclusion in decision-making and policy spaces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276860" y="371817"/>
            <a:ext cx="1559095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- 3. How does underrepresentation affect young people with psychosocial disabilities? </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373329" y="4817231"/>
            <a:ext cx="6156267" cy="1020843"/>
          </a:xfrm>
          <a:prstGeom prst="rect">
            <a:avLst/>
          </a:prstGeom>
        </p:spPr>
        <p:txBody>
          <a:bodyPr anchor="t" rtlCol="false" tIns="0" lIns="0" bIns="0" rIns="0">
            <a:spAutoFit/>
          </a:bodyPr>
          <a:lstStyle/>
          <a:p>
            <a:pPr algn="ctr" marL="0" indent="0" lvl="0">
              <a:lnSpc>
                <a:spcPts val="3752"/>
              </a:lnSpc>
            </a:pPr>
            <a:r>
              <a:rPr lang="en-US" sz="3262">
                <a:solidFill>
                  <a:srgbClr val="282121"/>
                </a:solidFill>
                <a:latin typeface="Calibri (MS)"/>
                <a:ea typeface="Calibri (MS)"/>
                <a:cs typeface="Calibri (MS)"/>
                <a:sym typeface="Calibri (MS)"/>
              </a:rPr>
              <a:t>B. It improves their chances of leadership roles</a:t>
            </a:r>
          </a:p>
        </p:txBody>
      </p:sp>
      <p:sp>
        <p:nvSpPr>
          <p:cNvPr name="TextBox 14" id="14"/>
          <p:cNvSpPr txBox="true"/>
          <p:nvPr/>
        </p:nvSpPr>
        <p:spPr>
          <a:xfrm rot="0">
            <a:off x="2758404" y="4721070"/>
            <a:ext cx="6313934" cy="1234809"/>
          </a:xfrm>
          <a:prstGeom prst="rect">
            <a:avLst/>
          </a:prstGeom>
        </p:spPr>
        <p:txBody>
          <a:bodyPr anchor="t" rtlCol="false" tIns="0" lIns="0" bIns="0" rIns="0">
            <a:spAutoFit/>
          </a:bodyPr>
          <a:lstStyle/>
          <a:p>
            <a:pPr algn="ctr" marL="0" indent="0" lvl="0">
              <a:lnSpc>
                <a:spcPts val="4551"/>
              </a:lnSpc>
            </a:pPr>
            <a:r>
              <a:rPr lang="en-US" sz="3958">
                <a:solidFill>
                  <a:srgbClr val="282121"/>
                </a:solidFill>
                <a:latin typeface="Calibri (MS)"/>
                <a:ea typeface="Calibri (MS)"/>
                <a:cs typeface="Calibri (MS)"/>
                <a:sym typeface="Calibri (MS)"/>
              </a:rPr>
              <a:t>A. It increases their access to mental health services</a:t>
            </a:r>
          </a:p>
        </p:txBody>
      </p:sp>
      <p:sp>
        <p:nvSpPr>
          <p:cNvPr name="TextBox 15" id="15"/>
          <p:cNvSpPr txBox="true"/>
          <p:nvPr/>
        </p:nvSpPr>
        <p:spPr>
          <a:xfrm rot="0">
            <a:off x="9861752" y="6539367"/>
            <a:ext cx="5324413"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D.It only impacts adults, not youth</a:t>
            </a:r>
          </a:p>
        </p:txBody>
      </p:sp>
      <p:sp>
        <p:nvSpPr>
          <p:cNvPr name="TextBox 16" id="16"/>
          <p:cNvSpPr txBox="true"/>
          <p:nvPr/>
        </p:nvSpPr>
        <p:spPr>
          <a:xfrm rot="0">
            <a:off x="2679570" y="6415807"/>
            <a:ext cx="6313934"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C. It limits their inclusion in decision-making and policy spaces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302343"/>
            <a:ext cx="13790799" cy="4399915"/>
          </a:xfrm>
          <a:prstGeom prst="rect">
            <a:avLst/>
          </a:prstGeom>
        </p:spPr>
        <p:txBody>
          <a:bodyPr anchor="t" rtlCol="false" tIns="0" lIns="0" bIns="0" rIns="0">
            <a:spAutoFit/>
          </a:bodyPr>
          <a:lstStyle/>
          <a:p>
            <a:pPr algn="ctr" marL="0" indent="0" lvl="0">
              <a:lnSpc>
                <a:spcPts val="6670"/>
              </a:lnSpc>
            </a:pPr>
            <a:r>
              <a:rPr lang="en-US" sz="5800">
                <a:solidFill>
                  <a:srgbClr val="282121"/>
                </a:solidFill>
                <a:latin typeface="Calibri (MS)"/>
                <a:ea typeface="Calibri (MS)"/>
                <a:cs typeface="Calibri (MS)"/>
                <a:sym typeface="Calibri (MS)"/>
              </a:rPr>
              <a:t>Quiz</a:t>
            </a:r>
            <a:r>
              <a:rPr lang="en-US" sz="5800" strike="noStrike" u="none">
                <a:solidFill>
                  <a:srgbClr val="282121"/>
                </a:solidFill>
                <a:latin typeface="Calibri (MS)"/>
                <a:ea typeface="Calibri (MS)"/>
                <a:cs typeface="Calibri (MS)"/>
                <a:sym typeface="Calibri (MS)"/>
              </a:rPr>
              <a:t>- 4. What is a possible long-term effect of disempowerment and exclusion on youth with psychosocial disabilities?</a:t>
            </a:r>
          </a:p>
          <a:p>
            <a:pPr algn="ctr" marL="0" indent="0" lvl="0">
              <a:lnSpc>
                <a:spcPts val="6900"/>
              </a:lnSpc>
            </a:pP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5060133"/>
            <a:ext cx="5965089" cy="535039"/>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B. Improved resilience and coping</a:t>
            </a:r>
          </a:p>
        </p:txBody>
      </p:sp>
      <p:sp>
        <p:nvSpPr>
          <p:cNvPr name="TextBox 14" id="14"/>
          <p:cNvSpPr txBox="true"/>
          <p:nvPr/>
        </p:nvSpPr>
        <p:spPr>
          <a:xfrm rot="0">
            <a:off x="2820920" y="4832512"/>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A. Enhanced political engagement</a:t>
            </a:r>
          </a:p>
        </p:txBody>
      </p:sp>
      <p:sp>
        <p:nvSpPr>
          <p:cNvPr name="TextBox 15" id="15"/>
          <p:cNvSpPr txBox="true"/>
          <p:nvPr/>
        </p:nvSpPr>
        <p:spPr>
          <a:xfrm rot="0">
            <a:off x="9373329" y="6539367"/>
            <a:ext cx="6156267"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D. Low confidence and reduced participation in community roles</a:t>
            </a:r>
          </a:p>
        </p:txBody>
      </p:sp>
      <p:sp>
        <p:nvSpPr>
          <p:cNvPr name="TextBox 16" id="16"/>
          <p:cNvSpPr txBox="true"/>
          <p:nvPr/>
        </p:nvSpPr>
        <p:spPr>
          <a:xfrm rot="0">
            <a:off x="2941554" y="6786699"/>
            <a:ext cx="5789965" cy="6137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C. Better access to healthcare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871033" y="381342"/>
            <a:ext cx="16087275" cy="3427730"/>
          </a:xfrm>
          <a:prstGeom prst="rect">
            <a:avLst/>
          </a:prstGeom>
        </p:spPr>
        <p:txBody>
          <a:bodyPr anchor="t" rtlCol="false" tIns="0" lIns="0" bIns="0" rIns="0">
            <a:spAutoFit/>
          </a:bodyPr>
          <a:lstStyle/>
          <a:p>
            <a:pPr algn="ctr" marL="0" indent="0" lvl="0">
              <a:lnSpc>
                <a:spcPts val="6440"/>
              </a:lnSpc>
            </a:pPr>
            <a:r>
              <a:rPr lang="en-US" sz="5600">
                <a:solidFill>
                  <a:srgbClr val="282121"/>
                </a:solidFill>
                <a:latin typeface="Calibri (MS)"/>
                <a:ea typeface="Calibri (MS)"/>
                <a:cs typeface="Calibri (MS)"/>
                <a:sym typeface="Calibri (MS)"/>
              </a:rPr>
              <a:t>Quiz</a:t>
            </a:r>
            <a:r>
              <a:rPr lang="en-US" sz="5600" strike="noStrike" u="none">
                <a:solidFill>
                  <a:srgbClr val="282121"/>
                </a:solidFill>
                <a:latin typeface="Calibri (MS)"/>
                <a:ea typeface="Calibri (MS)"/>
                <a:cs typeface="Calibri (MS)"/>
                <a:sym typeface="Calibri (MS)"/>
              </a:rPr>
              <a:t>- 4. What is a possible long-term effect of disempowerment and exclusion on youth with psychosocial disabilities?</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87745"/>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51191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45825" y="5030908"/>
            <a:ext cx="6156267" cy="583963"/>
          </a:xfrm>
          <a:prstGeom prst="rect">
            <a:avLst/>
          </a:prstGeom>
        </p:spPr>
        <p:txBody>
          <a:bodyPr anchor="t" rtlCol="false" tIns="0" lIns="0" bIns="0" rIns="0">
            <a:spAutoFit/>
          </a:bodyPr>
          <a:lstStyle/>
          <a:p>
            <a:pPr algn="ctr" marL="0" indent="0" lvl="0">
              <a:lnSpc>
                <a:spcPts val="3982"/>
              </a:lnSpc>
            </a:pPr>
            <a:r>
              <a:rPr lang="en-US" sz="3462">
                <a:solidFill>
                  <a:srgbClr val="282121"/>
                </a:solidFill>
                <a:latin typeface="Calibri (MS)"/>
                <a:ea typeface="Calibri (MS)"/>
                <a:cs typeface="Calibri (MS)"/>
                <a:sym typeface="Calibri (MS)"/>
              </a:rPr>
              <a:t>B. Improved resilience and coping</a:t>
            </a:r>
          </a:p>
        </p:txBody>
      </p:sp>
      <p:sp>
        <p:nvSpPr>
          <p:cNvPr name="TextBox 14" id="14"/>
          <p:cNvSpPr txBox="true"/>
          <p:nvPr/>
        </p:nvSpPr>
        <p:spPr>
          <a:xfrm rot="0">
            <a:off x="2758404" y="4730595"/>
            <a:ext cx="6313934" cy="1283704"/>
          </a:xfrm>
          <a:prstGeom prst="rect">
            <a:avLst/>
          </a:prstGeom>
        </p:spPr>
        <p:txBody>
          <a:bodyPr anchor="t" rtlCol="false" tIns="0" lIns="0" bIns="0" rIns="0">
            <a:spAutoFit/>
          </a:bodyPr>
          <a:lstStyle/>
          <a:p>
            <a:pPr algn="ctr" marL="0" indent="0" lvl="0">
              <a:lnSpc>
                <a:spcPts val="4781"/>
              </a:lnSpc>
            </a:pPr>
            <a:r>
              <a:rPr lang="en-US" sz="4158">
                <a:solidFill>
                  <a:srgbClr val="282121"/>
                </a:solidFill>
                <a:latin typeface="Calibri (MS)"/>
                <a:ea typeface="Calibri (MS)"/>
                <a:cs typeface="Calibri (MS)"/>
                <a:sym typeface="Calibri (MS)"/>
              </a:rPr>
              <a:t>A. Enhanced political engagement</a:t>
            </a:r>
          </a:p>
        </p:txBody>
      </p:sp>
      <p:sp>
        <p:nvSpPr>
          <p:cNvPr name="TextBox 15" id="15"/>
          <p:cNvSpPr txBox="true"/>
          <p:nvPr/>
        </p:nvSpPr>
        <p:spPr>
          <a:xfrm rot="0">
            <a:off x="9612668" y="6571288"/>
            <a:ext cx="5677591" cy="1040499"/>
          </a:xfrm>
          <a:prstGeom prst="rect">
            <a:avLst/>
          </a:prstGeom>
        </p:spPr>
        <p:txBody>
          <a:bodyPr anchor="t" rtlCol="false" tIns="0" lIns="0" bIns="0" rIns="0">
            <a:spAutoFit/>
          </a:bodyPr>
          <a:lstStyle/>
          <a:p>
            <a:pPr algn="ctr" marL="0" indent="0" lvl="0">
              <a:lnSpc>
                <a:spcPts val="3861"/>
              </a:lnSpc>
            </a:pPr>
            <a:r>
              <a:rPr lang="en-US" sz="3358">
                <a:solidFill>
                  <a:srgbClr val="282121"/>
                </a:solidFill>
                <a:latin typeface="Calibri (MS)"/>
                <a:ea typeface="Calibri (MS)"/>
                <a:cs typeface="Calibri (MS)"/>
                <a:sym typeface="Calibri (MS)"/>
              </a:rPr>
              <a:t>D. Low confidence and reduced participation in community roles</a:t>
            </a:r>
          </a:p>
        </p:txBody>
      </p:sp>
      <p:sp>
        <p:nvSpPr>
          <p:cNvPr name="TextBox 16" id="16"/>
          <p:cNvSpPr txBox="true"/>
          <p:nvPr/>
        </p:nvSpPr>
        <p:spPr>
          <a:xfrm rot="0">
            <a:off x="3005769" y="6454766"/>
            <a:ext cx="5661537" cy="1264019"/>
          </a:xfrm>
          <a:prstGeom prst="rect">
            <a:avLst/>
          </a:prstGeom>
        </p:spPr>
        <p:txBody>
          <a:bodyPr anchor="t" rtlCol="false" tIns="0" lIns="0" bIns="0" rIns="0">
            <a:spAutoFit/>
          </a:bodyPr>
          <a:lstStyle/>
          <a:p>
            <a:pPr algn="ctr" marL="0" indent="0" lvl="0">
              <a:lnSpc>
                <a:spcPts val="4666"/>
              </a:lnSpc>
            </a:pPr>
            <a:r>
              <a:rPr lang="en-US" sz="4058">
                <a:solidFill>
                  <a:srgbClr val="282121"/>
                </a:solidFill>
                <a:latin typeface="Calibri (MS)"/>
                <a:ea typeface="Calibri (MS)"/>
                <a:cs typeface="Calibri (MS)"/>
                <a:sym typeface="Calibri (MS)"/>
              </a:rPr>
              <a:t>C. Better access to healthcare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48494" y="2549852"/>
            <a:ext cx="5009201" cy="769595"/>
            <a:chOff x="0" y="0"/>
            <a:chExt cx="6678935" cy="1026127"/>
          </a:xfrm>
        </p:grpSpPr>
        <p:sp>
          <p:nvSpPr>
            <p:cNvPr name="Freeform 4" id="4"/>
            <p:cNvSpPr/>
            <p:nvPr/>
          </p:nvSpPr>
          <p:spPr>
            <a:xfrm flipH="false" flipV="false" rot="0">
              <a:off x="0" y="0"/>
              <a:ext cx="6678935" cy="1026127"/>
            </a:xfrm>
            <a:custGeom>
              <a:avLst/>
              <a:gdLst/>
              <a:ahLst/>
              <a:cxnLst/>
              <a:rect r="r" b="b" t="t" l="l"/>
              <a:pathLst>
                <a:path h="1026127" w="6678935">
                  <a:moveTo>
                    <a:pt x="0" y="0"/>
                  </a:moveTo>
                  <a:lnTo>
                    <a:pt x="6678935" y="0"/>
                  </a:lnTo>
                  <a:lnTo>
                    <a:pt x="6678935" y="1026127"/>
                  </a:lnTo>
                  <a:lnTo>
                    <a:pt x="0" y="1026127"/>
                  </a:lnTo>
                  <a:close/>
                </a:path>
              </a:pathLst>
            </a:custGeom>
            <a:solidFill>
              <a:srgbClr val="000000">
                <a:alpha val="0"/>
              </a:srgbClr>
            </a:solidFill>
          </p:spPr>
        </p:sp>
        <p:sp>
          <p:nvSpPr>
            <p:cNvPr name="TextBox 5" id="5"/>
            <p:cNvSpPr txBox="true"/>
            <p:nvPr/>
          </p:nvSpPr>
          <p:spPr>
            <a:xfrm>
              <a:off x="0" y="-76200"/>
              <a:ext cx="6678935" cy="1102327"/>
            </a:xfrm>
            <a:prstGeom prst="rect">
              <a:avLst/>
            </a:prstGeom>
          </p:spPr>
          <p:txBody>
            <a:bodyPr anchor="t" rtlCol="false" tIns="0" lIns="0" bIns="0" rIns="0"/>
            <a:lstStyle/>
            <a:p>
              <a:pPr algn="l">
                <a:lnSpc>
                  <a:spcPts val="4590"/>
                </a:lnSpc>
              </a:pPr>
              <a:r>
                <a:rPr lang="en-US" b="true" sz="3825">
                  <a:solidFill>
                    <a:srgbClr val="4C5270"/>
                  </a:solidFill>
                  <a:latin typeface="Calibri (MS) Bold"/>
                  <a:ea typeface="Calibri (MS) Bold"/>
                  <a:cs typeface="Calibri (MS) Bold"/>
                  <a:sym typeface="Calibri (MS) Bold"/>
                </a:rPr>
                <a:t>References</a:t>
              </a:r>
            </a:p>
          </p:txBody>
        </p:sp>
      </p:grpSp>
      <p:grpSp>
        <p:nvGrpSpPr>
          <p:cNvPr name="Group 6" id="6"/>
          <p:cNvGrpSpPr/>
          <p:nvPr/>
        </p:nvGrpSpPr>
        <p:grpSpPr>
          <a:xfrm rot="0">
            <a:off x="770323" y="3771900"/>
            <a:ext cx="17202148" cy="4228857"/>
            <a:chOff x="0" y="0"/>
            <a:chExt cx="22936198" cy="5638477"/>
          </a:xfrm>
        </p:grpSpPr>
        <p:sp>
          <p:nvSpPr>
            <p:cNvPr name="Freeform 7" id="7"/>
            <p:cNvSpPr/>
            <p:nvPr/>
          </p:nvSpPr>
          <p:spPr>
            <a:xfrm flipH="false" flipV="false" rot="0">
              <a:off x="0" y="0"/>
              <a:ext cx="22936198" cy="5638476"/>
            </a:xfrm>
            <a:custGeom>
              <a:avLst/>
              <a:gdLst/>
              <a:ahLst/>
              <a:cxnLst/>
              <a:rect r="r" b="b" t="t" l="l"/>
              <a:pathLst>
                <a:path h="5638476" w="22936198">
                  <a:moveTo>
                    <a:pt x="0" y="0"/>
                  </a:moveTo>
                  <a:lnTo>
                    <a:pt x="22936198" y="0"/>
                  </a:lnTo>
                  <a:lnTo>
                    <a:pt x="22936198" y="5638476"/>
                  </a:lnTo>
                  <a:lnTo>
                    <a:pt x="0" y="5638476"/>
                  </a:lnTo>
                  <a:close/>
                </a:path>
              </a:pathLst>
            </a:custGeom>
            <a:solidFill>
              <a:srgbClr val="000000">
                <a:alpha val="0"/>
              </a:srgbClr>
            </a:solidFill>
          </p:spPr>
        </p:sp>
        <p:sp>
          <p:nvSpPr>
            <p:cNvPr name="TextBox 8" id="8"/>
            <p:cNvSpPr txBox="true"/>
            <p:nvPr/>
          </p:nvSpPr>
          <p:spPr>
            <a:xfrm>
              <a:off x="0" y="-57150"/>
              <a:ext cx="22936198" cy="5695627"/>
            </a:xfrm>
            <a:prstGeom prst="rect">
              <a:avLst/>
            </a:prstGeom>
          </p:spPr>
          <p:txBody>
            <a:bodyPr anchor="t" rtlCol="false" tIns="0" lIns="0" bIns="0" rIns="0"/>
            <a:lstStyle/>
            <a:p>
              <a:pPr algn="l">
                <a:lnSpc>
                  <a:spcPts val="3239"/>
                </a:lnSpc>
              </a:pPr>
              <a:r>
                <a:rPr lang="en-US" sz="2699">
                  <a:solidFill>
                    <a:srgbClr val="4C5270"/>
                  </a:solidFill>
                  <a:latin typeface="Calibri (MS)"/>
                  <a:ea typeface="Calibri (MS)"/>
                  <a:cs typeface="Calibri (MS)"/>
                  <a:sym typeface="Calibri (MS)"/>
                </a:rPr>
                <a:t>Kleintjes, S., Lund, C., &amp; Swartz, L. (2013). Barriers to the participation of people with psychosocial disability in mental health policy development in South Africa: a qualitative study of perspectives of policy makers, professionals, religious leaders and academics. </a:t>
              </a:r>
              <a:r>
                <a:rPr lang="en-US" sz="2699">
                  <a:solidFill>
                    <a:srgbClr val="4C5270"/>
                  </a:solidFill>
                  <a:latin typeface="Calibri (MS)"/>
                  <a:ea typeface="Calibri (MS)"/>
                  <a:cs typeface="Calibri (MS)"/>
                  <a:sym typeface="Calibri (MS)"/>
                </a:rPr>
                <a:t>BMC International Health and Human Rights, 13(1). https://doi.org/10.1186/1472-698x-13-17</a:t>
              </a:r>
            </a:p>
            <a:p>
              <a:pPr algn="l">
                <a:lnSpc>
                  <a:spcPts val="3239"/>
                </a:lnSpc>
              </a:pPr>
            </a:p>
            <a:p>
              <a:pPr algn="l">
                <a:lnSpc>
                  <a:spcPts val="3239"/>
                </a:lnSpc>
              </a:pPr>
              <a:r>
                <a:rPr lang="en-US" sz="2699">
                  <a:solidFill>
                    <a:srgbClr val="4C5270"/>
                  </a:solidFill>
                  <a:latin typeface="Calibri (MS)"/>
                  <a:ea typeface="Calibri (MS)"/>
                  <a:cs typeface="Calibri (MS)"/>
                  <a:sym typeface="Calibri (MS)"/>
                </a:rPr>
                <a:t>NSW (2020) What is psychosocial disability? https://www.health.nsw.gov.au/mentalhealth/psychosocial/foundations/Pages/psychosocial-whatis.aspx</a:t>
              </a:r>
            </a:p>
            <a:p>
              <a:pPr algn="l">
                <a:lnSpc>
                  <a:spcPts val="3239"/>
                </a:lnSpc>
              </a:pPr>
            </a:p>
            <a:p>
              <a:pPr algn="l">
                <a:lnSpc>
                  <a:spcPts val="3239"/>
                </a:lnSpc>
              </a:pPr>
              <a:r>
                <a:rPr lang="en-US" sz="2699">
                  <a:solidFill>
                    <a:srgbClr val="4C5270"/>
                  </a:solidFill>
                  <a:latin typeface="Calibri (MS)"/>
                  <a:ea typeface="Calibri (MS)"/>
                  <a:cs typeface="Calibri (MS)"/>
                  <a:sym typeface="Calibri (MS)"/>
                </a:rPr>
                <a:t>UNDP (2021) Politi</a:t>
              </a:r>
              <a:r>
                <a:rPr lang="en-US" sz="2699">
                  <a:solidFill>
                    <a:srgbClr val="4C5270"/>
                  </a:solidFill>
                  <a:latin typeface="Calibri (MS)"/>
                  <a:ea typeface="Calibri (MS)"/>
                  <a:cs typeface="Calibri (MS)"/>
                  <a:sym typeface="Calibri (MS)"/>
                </a:rPr>
                <a:t>cal Participation of Persons with Intellectual or Psychosocial Disabilities. (n.d.). UNDP. https://www.undp.org/publications/political-participation-persons-intellectual-or-psychosocial-disabilities</a:t>
              </a:r>
            </a:p>
            <a:p>
              <a:pPr algn="l">
                <a:lnSpc>
                  <a:spcPts val="3239"/>
                </a:lnSpc>
              </a:pPr>
            </a:p>
          </p:txBody>
        </p:sp>
      </p:grpSp>
      <p:grpSp>
        <p:nvGrpSpPr>
          <p:cNvPr name="Group 9" id="9"/>
          <p:cNvGrpSpPr/>
          <p:nvPr/>
        </p:nvGrpSpPr>
        <p:grpSpPr>
          <a:xfrm rot="0">
            <a:off x="971550" y="467067"/>
            <a:ext cx="76944" cy="161583"/>
            <a:chOff x="0" y="0"/>
            <a:chExt cx="102592" cy="215444"/>
          </a:xfrm>
        </p:grpSpPr>
        <p:sp>
          <p:nvSpPr>
            <p:cNvPr name="Freeform 10" id="10"/>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1" id="11"/>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241560"/>
            <a:ext cx="12911505" cy="1423038"/>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Learning Outcomes</a:t>
            </a:r>
          </a:p>
        </p:txBody>
      </p:sp>
      <p:sp>
        <p:nvSpPr>
          <p:cNvPr name="TextBox 3" id="3"/>
          <p:cNvSpPr txBox="true"/>
          <p:nvPr/>
        </p:nvSpPr>
        <p:spPr>
          <a:xfrm rot="0">
            <a:off x="2225921" y="1683648"/>
            <a:ext cx="14893392" cy="2531746"/>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After completing this module, you will have gained the following knowledge, skills and attitudes. </a:t>
            </a:r>
          </a:p>
          <a:p>
            <a:pPr algn="ctr">
              <a:lnSpc>
                <a:spcPts val="3840"/>
              </a:lnSpc>
            </a:pPr>
            <a:r>
              <a:rPr lang="en-US" sz="4000" spc="-328">
                <a:solidFill>
                  <a:srgbClr val="000000"/>
                </a:solidFill>
                <a:latin typeface="Calibri (MS)"/>
                <a:ea typeface="Calibri (MS)"/>
                <a:cs typeface="Calibri (MS)"/>
                <a:sym typeface="Calibri (MS)"/>
              </a:rPr>
              <a:t>Understand psychosocial disabilities , common barriers and impact in political participation</a:t>
            </a:r>
          </a:p>
          <a:p>
            <a:pPr algn="ctr">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5989736"/>
            <a:ext cx="3574521" cy="2854325"/>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D</a:t>
            </a:r>
            <a:r>
              <a:rPr lang="en-US" sz="1999" spc="-33">
                <a:solidFill>
                  <a:srgbClr val="272665"/>
                </a:solidFill>
                <a:latin typeface="Calibri (MS)"/>
                <a:ea typeface="Calibri (MS)"/>
                <a:cs typeface="Calibri (MS)"/>
                <a:sym typeface="Calibri (MS)"/>
              </a:rPr>
              <a:t>efine psychosocial disabilities, recognize the diversity of experiences through personal stories or multimedia content, and reflect on how these conditions affect daily life, especially in the context of social and political engagement.</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6740" y="5989736"/>
            <a:ext cx="3574521" cy="2501900"/>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You</a:t>
            </a:r>
            <a:r>
              <a:rPr lang="en-US" sz="1999" spc="-33">
                <a:solidFill>
                  <a:srgbClr val="272665"/>
                </a:solidFill>
                <a:latin typeface="Calibri (MS)"/>
                <a:ea typeface="Calibri (MS)"/>
                <a:cs typeface="Calibri (MS)"/>
                <a:sym typeface="Calibri (MS)"/>
              </a:rPr>
              <a:t> will be able to explain the unique challenges faced by individuals with psychosocial disabilities in political processes, including voting, advocacy, community involvement, and leadership roles.</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5989736"/>
            <a:ext cx="3574521" cy="1797050"/>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You w</a:t>
            </a:r>
            <a:r>
              <a:rPr lang="en-US" sz="1999" spc="-33">
                <a:solidFill>
                  <a:srgbClr val="272665"/>
                </a:solidFill>
                <a:latin typeface="Calibri (MS)"/>
                <a:ea typeface="Calibri (MS)"/>
                <a:cs typeface="Calibri (MS)"/>
                <a:sym typeface="Calibri (MS)"/>
              </a:rPr>
              <a:t>ill be able to identify key barriers such as stigma, lack of accessible environments, low confidence, and limited representation.</a:t>
            </a:r>
          </a:p>
        </p:txBody>
      </p:sp>
      <p:sp>
        <p:nvSpPr>
          <p:cNvPr name="TextBox 16" id="16"/>
          <p:cNvSpPr txBox="true"/>
          <p:nvPr/>
        </p:nvSpPr>
        <p:spPr>
          <a:xfrm rot="0">
            <a:off x="3088645" y="4724816"/>
            <a:ext cx="184907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L01.</a:t>
            </a:r>
          </a:p>
        </p:txBody>
      </p:sp>
      <p:sp>
        <p:nvSpPr>
          <p:cNvPr name="TextBox 17" id="17"/>
          <p:cNvSpPr txBox="true"/>
          <p:nvPr/>
        </p:nvSpPr>
        <p:spPr>
          <a:xfrm rot="0">
            <a:off x="8084403" y="4724816"/>
            <a:ext cx="211919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L02.</a:t>
            </a:r>
          </a:p>
        </p:txBody>
      </p:sp>
      <p:sp>
        <p:nvSpPr>
          <p:cNvPr name="TextBox 18" id="18"/>
          <p:cNvSpPr txBox="true"/>
          <p:nvPr/>
        </p:nvSpPr>
        <p:spPr>
          <a:xfrm rot="0">
            <a:off x="12986451" y="4724816"/>
            <a:ext cx="2576736"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498814" y="2324571"/>
            <a:ext cx="4523214" cy="595574"/>
            <a:chOff x="0" y="0"/>
            <a:chExt cx="6030952" cy="794098"/>
          </a:xfrm>
        </p:grpSpPr>
        <p:sp>
          <p:nvSpPr>
            <p:cNvPr name="Freeform 4" id="4"/>
            <p:cNvSpPr/>
            <p:nvPr/>
          </p:nvSpPr>
          <p:spPr>
            <a:xfrm flipH="false" flipV="false" rot="0">
              <a:off x="0" y="0"/>
              <a:ext cx="6030952" cy="794098"/>
            </a:xfrm>
            <a:custGeom>
              <a:avLst/>
              <a:gdLst/>
              <a:ahLst/>
              <a:cxnLst/>
              <a:rect r="r" b="b" t="t" l="l"/>
              <a:pathLst>
                <a:path h="794098" w="6030952">
                  <a:moveTo>
                    <a:pt x="0" y="0"/>
                  </a:moveTo>
                  <a:lnTo>
                    <a:pt x="6030952" y="0"/>
                  </a:lnTo>
                  <a:lnTo>
                    <a:pt x="6030952" y="794098"/>
                  </a:lnTo>
                  <a:lnTo>
                    <a:pt x="0" y="794098"/>
                  </a:lnTo>
                  <a:close/>
                </a:path>
              </a:pathLst>
            </a:custGeom>
            <a:solidFill>
              <a:srgbClr val="000000">
                <a:alpha val="0"/>
              </a:srgbClr>
            </a:solidFill>
          </p:spPr>
        </p:sp>
        <p:sp>
          <p:nvSpPr>
            <p:cNvPr name="TextBox 5" id="5"/>
            <p:cNvSpPr txBox="true"/>
            <p:nvPr/>
          </p:nvSpPr>
          <p:spPr>
            <a:xfrm>
              <a:off x="0" y="-228600"/>
              <a:ext cx="6030952" cy="1022698"/>
            </a:xfrm>
            <a:prstGeom prst="rect">
              <a:avLst/>
            </a:prstGeom>
          </p:spPr>
          <p:txBody>
            <a:bodyPr anchor="t" rtlCol="false" tIns="0" lIns="0" bIns="0" rIns="0"/>
            <a:lstStyle/>
            <a:p>
              <a:pPr algn="l">
                <a:lnSpc>
                  <a:spcPts val="5399"/>
                </a:lnSpc>
              </a:pPr>
              <a:r>
                <a:rPr lang="en-US" b="true" sz="2999">
                  <a:solidFill>
                    <a:srgbClr val="181A3C"/>
                  </a:solidFill>
                  <a:latin typeface="Calibri (MS) Bold"/>
                  <a:ea typeface="Calibri (MS) Bold"/>
                  <a:cs typeface="Calibri (MS) Bold"/>
                  <a:sym typeface="Calibri (MS) Bold"/>
                </a:rPr>
                <a:t>Stigma</a:t>
              </a:r>
            </a:p>
          </p:txBody>
        </p:sp>
      </p:grpSp>
      <p:grpSp>
        <p:nvGrpSpPr>
          <p:cNvPr name="Group 6" id="6"/>
          <p:cNvGrpSpPr/>
          <p:nvPr/>
        </p:nvGrpSpPr>
        <p:grpSpPr>
          <a:xfrm rot="0">
            <a:off x="12498814" y="2920145"/>
            <a:ext cx="4082705" cy="1588897"/>
            <a:chOff x="0" y="0"/>
            <a:chExt cx="5443606" cy="2118529"/>
          </a:xfrm>
        </p:grpSpPr>
        <p:sp>
          <p:nvSpPr>
            <p:cNvPr name="Freeform 7" id="7"/>
            <p:cNvSpPr/>
            <p:nvPr/>
          </p:nvSpPr>
          <p:spPr>
            <a:xfrm flipH="false" flipV="false" rot="0">
              <a:off x="0" y="0"/>
              <a:ext cx="5443606" cy="2118529"/>
            </a:xfrm>
            <a:custGeom>
              <a:avLst/>
              <a:gdLst/>
              <a:ahLst/>
              <a:cxnLst/>
              <a:rect r="r" b="b" t="t" l="l"/>
              <a:pathLst>
                <a:path h="2118529" w="5443606">
                  <a:moveTo>
                    <a:pt x="0" y="0"/>
                  </a:moveTo>
                  <a:lnTo>
                    <a:pt x="5443606" y="0"/>
                  </a:lnTo>
                  <a:lnTo>
                    <a:pt x="5443606" y="2118529"/>
                  </a:lnTo>
                  <a:lnTo>
                    <a:pt x="0" y="2118529"/>
                  </a:lnTo>
                  <a:close/>
                </a:path>
              </a:pathLst>
            </a:custGeom>
            <a:solidFill>
              <a:srgbClr val="000000">
                <a:alpha val="0"/>
              </a:srgbClr>
            </a:solidFill>
          </p:spPr>
        </p:sp>
        <p:sp>
          <p:nvSpPr>
            <p:cNvPr name="TextBox 8" id="8"/>
            <p:cNvSpPr txBox="true"/>
            <p:nvPr/>
          </p:nvSpPr>
          <p:spPr>
            <a:xfrm>
              <a:off x="0" y="-142875"/>
              <a:ext cx="5443606" cy="2261404"/>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N</a:t>
              </a:r>
              <a:r>
                <a:rPr lang="en-US" sz="1800">
                  <a:solidFill>
                    <a:srgbClr val="000000"/>
                  </a:solidFill>
                  <a:latin typeface="Calibri (MS)"/>
                  <a:ea typeface="Calibri (MS)"/>
                  <a:cs typeface="Calibri (MS)"/>
                  <a:sym typeface="Calibri (MS)"/>
                </a:rPr>
                <a:t>egative stereotypes and discrimination that create social exclusion and discourage participation in public life.</a:t>
              </a:r>
            </a:p>
          </p:txBody>
        </p:sp>
      </p:grpSp>
      <p:grpSp>
        <p:nvGrpSpPr>
          <p:cNvPr name="Group 9" id="9"/>
          <p:cNvGrpSpPr/>
          <p:nvPr/>
        </p:nvGrpSpPr>
        <p:grpSpPr>
          <a:xfrm rot="0">
            <a:off x="6976783" y="888402"/>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Key Concepts</a:t>
              </a:r>
            </a:p>
          </p:txBody>
        </p:sp>
      </p:grpSp>
      <p:grpSp>
        <p:nvGrpSpPr>
          <p:cNvPr name="Group 12" id="12"/>
          <p:cNvGrpSpPr/>
          <p:nvPr/>
        </p:nvGrpSpPr>
        <p:grpSpPr>
          <a:xfrm rot="0">
            <a:off x="12498814" y="5412486"/>
            <a:ext cx="4523214" cy="595574"/>
            <a:chOff x="0" y="0"/>
            <a:chExt cx="6030952" cy="794098"/>
          </a:xfrm>
        </p:grpSpPr>
        <p:sp>
          <p:nvSpPr>
            <p:cNvPr name="Freeform 13" id="13"/>
            <p:cNvSpPr/>
            <p:nvPr/>
          </p:nvSpPr>
          <p:spPr>
            <a:xfrm flipH="false" flipV="false" rot="0">
              <a:off x="0" y="0"/>
              <a:ext cx="6030952" cy="794098"/>
            </a:xfrm>
            <a:custGeom>
              <a:avLst/>
              <a:gdLst/>
              <a:ahLst/>
              <a:cxnLst/>
              <a:rect r="r" b="b" t="t" l="l"/>
              <a:pathLst>
                <a:path h="794098" w="6030952">
                  <a:moveTo>
                    <a:pt x="0" y="0"/>
                  </a:moveTo>
                  <a:lnTo>
                    <a:pt x="6030952" y="0"/>
                  </a:lnTo>
                  <a:lnTo>
                    <a:pt x="6030952" y="794098"/>
                  </a:lnTo>
                  <a:lnTo>
                    <a:pt x="0" y="794098"/>
                  </a:lnTo>
                  <a:close/>
                </a:path>
              </a:pathLst>
            </a:custGeom>
            <a:solidFill>
              <a:srgbClr val="000000">
                <a:alpha val="0"/>
              </a:srgbClr>
            </a:solidFill>
          </p:spPr>
        </p:sp>
        <p:sp>
          <p:nvSpPr>
            <p:cNvPr name="TextBox 14" id="14"/>
            <p:cNvSpPr txBox="true"/>
            <p:nvPr/>
          </p:nvSpPr>
          <p:spPr>
            <a:xfrm>
              <a:off x="0" y="-228600"/>
              <a:ext cx="6030952" cy="1022698"/>
            </a:xfrm>
            <a:prstGeom prst="rect">
              <a:avLst/>
            </a:prstGeom>
          </p:spPr>
          <p:txBody>
            <a:bodyPr anchor="t" rtlCol="false" tIns="0" lIns="0" bIns="0" rIns="0"/>
            <a:lstStyle/>
            <a:p>
              <a:pPr algn="l">
                <a:lnSpc>
                  <a:spcPts val="5399"/>
                </a:lnSpc>
              </a:pPr>
              <a:r>
                <a:rPr lang="en-US" b="true" sz="2999">
                  <a:solidFill>
                    <a:srgbClr val="181A3C"/>
                  </a:solidFill>
                  <a:latin typeface="Calibri (MS) Bold"/>
                  <a:ea typeface="Calibri (MS) Bold"/>
                  <a:cs typeface="Calibri (MS) Bold"/>
                  <a:sym typeface="Calibri (MS) Bold"/>
                </a:rPr>
                <a:t>Lived experiences</a:t>
              </a:r>
            </a:p>
          </p:txBody>
        </p:sp>
      </p:grpSp>
      <p:grpSp>
        <p:nvGrpSpPr>
          <p:cNvPr name="Group 15" id="15"/>
          <p:cNvGrpSpPr/>
          <p:nvPr/>
        </p:nvGrpSpPr>
        <p:grpSpPr>
          <a:xfrm rot="0">
            <a:off x="12498814" y="6084955"/>
            <a:ext cx="3986384" cy="1589879"/>
            <a:chOff x="0" y="0"/>
            <a:chExt cx="5315178" cy="2119838"/>
          </a:xfrm>
        </p:grpSpPr>
        <p:sp>
          <p:nvSpPr>
            <p:cNvPr name="Freeform 16" id="16"/>
            <p:cNvSpPr/>
            <p:nvPr/>
          </p:nvSpPr>
          <p:spPr>
            <a:xfrm flipH="false" flipV="false" rot="0">
              <a:off x="0" y="0"/>
              <a:ext cx="5315178" cy="2119838"/>
            </a:xfrm>
            <a:custGeom>
              <a:avLst/>
              <a:gdLst/>
              <a:ahLst/>
              <a:cxnLst/>
              <a:rect r="r" b="b" t="t" l="l"/>
              <a:pathLst>
                <a:path h="2119838" w="5315178">
                  <a:moveTo>
                    <a:pt x="0" y="0"/>
                  </a:moveTo>
                  <a:lnTo>
                    <a:pt x="5315178" y="0"/>
                  </a:lnTo>
                  <a:lnTo>
                    <a:pt x="5315178" y="2119838"/>
                  </a:lnTo>
                  <a:lnTo>
                    <a:pt x="0" y="2119838"/>
                  </a:lnTo>
                  <a:close/>
                </a:path>
              </a:pathLst>
            </a:custGeom>
            <a:solidFill>
              <a:srgbClr val="000000">
                <a:alpha val="0"/>
              </a:srgbClr>
            </a:solidFill>
          </p:spPr>
        </p:sp>
        <p:sp>
          <p:nvSpPr>
            <p:cNvPr name="TextBox 17" id="17"/>
            <p:cNvSpPr txBox="true"/>
            <p:nvPr/>
          </p:nvSpPr>
          <p:spPr>
            <a:xfrm>
              <a:off x="0" y="-142875"/>
              <a:ext cx="5315178" cy="2262713"/>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Pe</a:t>
              </a:r>
              <a:r>
                <a:rPr lang="en-US" sz="1800">
                  <a:solidFill>
                    <a:srgbClr val="000000"/>
                  </a:solidFill>
                  <a:latin typeface="Calibri (MS)"/>
                  <a:ea typeface="Calibri (MS)"/>
                  <a:cs typeface="Calibri (MS)"/>
                  <a:sym typeface="Calibri (MS)"/>
                </a:rPr>
                <a:t>rsonal stories and insights from individuals with psychosocial disabilities, which highlight the real-world impact of stigma, exclusion, and resilience.</a:t>
              </a:r>
            </a:p>
          </p:txBody>
        </p:sp>
      </p:grpSp>
      <p:grpSp>
        <p:nvGrpSpPr>
          <p:cNvPr name="Group 18" id="18"/>
          <p:cNvGrpSpPr/>
          <p:nvPr/>
        </p:nvGrpSpPr>
        <p:grpSpPr>
          <a:xfrm rot="0">
            <a:off x="1498788" y="5567971"/>
            <a:ext cx="4523214" cy="605098"/>
            <a:chOff x="0" y="0"/>
            <a:chExt cx="6030952" cy="806797"/>
          </a:xfrm>
        </p:grpSpPr>
        <p:sp>
          <p:nvSpPr>
            <p:cNvPr name="Freeform 19" id="19"/>
            <p:cNvSpPr/>
            <p:nvPr/>
          </p:nvSpPr>
          <p:spPr>
            <a:xfrm flipH="false" flipV="false" rot="0">
              <a:off x="0" y="0"/>
              <a:ext cx="6030952" cy="806797"/>
            </a:xfrm>
            <a:custGeom>
              <a:avLst/>
              <a:gdLst/>
              <a:ahLst/>
              <a:cxnLst/>
              <a:rect r="r" b="b" t="t" l="l"/>
              <a:pathLst>
                <a:path h="806797" w="6030952">
                  <a:moveTo>
                    <a:pt x="0" y="0"/>
                  </a:moveTo>
                  <a:lnTo>
                    <a:pt x="6030952" y="0"/>
                  </a:lnTo>
                  <a:lnTo>
                    <a:pt x="6030952" y="806797"/>
                  </a:lnTo>
                  <a:lnTo>
                    <a:pt x="0" y="806797"/>
                  </a:lnTo>
                  <a:close/>
                </a:path>
              </a:pathLst>
            </a:custGeom>
            <a:solidFill>
              <a:srgbClr val="000000">
                <a:alpha val="0"/>
              </a:srgbClr>
            </a:solidFill>
          </p:spPr>
        </p:sp>
        <p:sp>
          <p:nvSpPr>
            <p:cNvPr name="TextBox 20" id="20"/>
            <p:cNvSpPr txBox="true"/>
            <p:nvPr/>
          </p:nvSpPr>
          <p:spPr>
            <a:xfrm>
              <a:off x="0" y="-238125"/>
              <a:ext cx="6030952" cy="1044922"/>
            </a:xfrm>
            <a:prstGeom prst="rect">
              <a:avLst/>
            </a:prstGeom>
          </p:spPr>
          <p:txBody>
            <a:bodyPr anchor="t" rtlCol="false" tIns="0" lIns="0" bIns="0" rIns="0"/>
            <a:lstStyle/>
            <a:p>
              <a:pPr algn="l">
                <a:lnSpc>
                  <a:spcPts val="5400"/>
                </a:lnSpc>
              </a:pPr>
              <a:r>
                <a:rPr lang="en-US" b="true" sz="3000">
                  <a:solidFill>
                    <a:srgbClr val="181A3C"/>
                  </a:solidFill>
                  <a:latin typeface="Calibri (MS) Bold"/>
                  <a:ea typeface="Calibri (MS) Bold"/>
                  <a:cs typeface="Calibri (MS) Bold"/>
                  <a:sym typeface="Calibri (MS) Bold"/>
                </a:rPr>
                <a:t>Political participation</a:t>
              </a:r>
            </a:p>
          </p:txBody>
        </p:sp>
      </p:grpSp>
      <p:grpSp>
        <p:nvGrpSpPr>
          <p:cNvPr name="Group 21" id="21"/>
          <p:cNvGrpSpPr/>
          <p:nvPr/>
        </p:nvGrpSpPr>
        <p:grpSpPr>
          <a:xfrm rot="0">
            <a:off x="1498788" y="6240440"/>
            <a:ext cx="4098758" cy="1588897"/>
            <a:chOff x="0" y="0"/>
            <a:chExt cx="5465011" cy="2118529"/>
          </a:xfrm>
        </p:grpSpPr>
        <p:sp>
          <p:nvSpPr>
            <p:cNvPr name="Freeform 22" id="22"/>
            <p:cNvSpPr/>
            <p:nvPr/>
          </p:nvSpPr>
          <p:spPr>
            <a:xfrm flipH="false" flipV="false" rot="0">
              <a:off x="0" y="0"/>
              <a:ext cx="5465011" cy="2118529"/>
            </a:xfrm>
            <a:custGeom>
              <a:avLst/>
              <a:gdLst/>
              <a:ahLst/>
              <a:cxnLst/>
              <a:rect r="r" b="b" t="t" l="l"/>
              <a:pathLst>
                <a:path h="2118529" w="5465011">
                  <a:moveTo>
                    <a:pt x="0" y="0"/>
                  </a:moveTo>
                  <a:lnTo>
                    <a:pt x="5465011" y="0"/>
                  </a:lnTo>
                  <a:lnTo>
                    <a:pt x="5465011" y="2118529"/>
                  </a:lnTo>
                  <a:lnTo>
                    <a:pt x="0" y="2118529"/>
                  </a:lnTo>
                  <a:close/>
                </a:path>
              </a:pathLst>
            </a:custGeom>
            <a:solidFill>
              <a:srgbClr val="000000">
                <a:alpha val="0"/>
              </a:srgbClr>
            </a:solidFill>
          </p:spPr>
        </p:sp>
        <p:sp>
          <p:nvSpPr>
            <p:cNvPr name="TextBox 23" id="23"/>
            <p:cNvSpPr txBox="true"/>
            <p:nvPr/>
          </p:nvSpPr>
          <p:spPr>
            <a:xfrm>
              <a:off x="0" y="-142875"/>
              <a:ext cx="5465011" cy="2261404"/>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Inv</a:t>
              </a:r>
              <a:r>
                <a:rPr lang="en-US" sz="1800">
                  <a:solidFill>
                    <a:srgbClr val="000000"/>
                  </a:solidFill>
                  <a:latin typeface="Calibri (MS)"/>
                  <a:ea typeface="Calibri (MS)"/>
                  <a:cs typeface="Calibri (MS)"/>
                  <a:sym typeface="Calibri (MS)"/>
                </a:rPr>
                <a:t>olvement in civic and democratic life, including voting, activism, public discourse, and decision-making processes.</a:t>
              </a:r>
            </a:p>
          </p:txBody>
        </p:sp>
      </p:grpSp>
      <p:grpSp>
        <p:nvGrpSpPr>
          <p:cNvPr name="Group 24" id="24"/>
          <p:cNvGrpSpPr/>
          <p:nvPr/>
        </p:nvGrpSpPr>
        <p:grpSpPr>
          <a:xfrm rot="0">
            <a:off x="1441158" y="2457663"/>
            <a:ext cx="4523214" cy="595574"/>
            <a:chOff x="0" y="0"/>
            <a:chExt cx="6030952" cy="794098"/>
          </a:xfrm>
        </p:grpSpPr>
        <p:sp>
          <p:nvSpPr>
            <p:cNvPr name="Freeform 25" id="25"/>
            <p:cNvSpPr/>
            <p:nvPr/>
          </p:nvSpPr>
          <p:spPr>
            <a:xfrm flipH="false" flipV="false" rot="0">
              <a:off x="0" y="0"/>
              <a:ext cx="6030952" cy="794098"/>
            </a:xfrm>
            <a:custGeom>
              <a:avLst/>
              <a:gdLst/>
              <a:ahLst/>
              <a:cxnLst/>
              <a:rect r="r" b="b" t="t" l="l"/>
              <a:pathLst>
                <a:path h="794098" w="6030952">
                  <a:moveTo>
                    <a:pt x="0" y="0"/>
                  </a:moveTo>
                  <a:lnTo>
                    <a:pt x="6030952" y="0"/>
                  </a:lnTo>
                  <a:lnTo>
                    <a:pt x="6030952" y="794098"/>
                  </a:lnTo>
                  <a:lnTo>
                    <a:pt x="0" y="794098"/>
                  </a:lnTo>
                  <a:close/>
                </a:path>
              </a:pathLst>
            </a:custGeom>
            <a:solidFill>
              <a:srgbClr val="000000">
                <a:alpha val="0"/>
              </a:srgbClr>
            </a:solidFill>
          </p:spPr>
        </p:sp>
        <p:sp>
          <p:nvSpPr>
            <p:cNvPr name="TextBox 26" id="26"/>
            <p:cNvSpPr txBox="true"/>
            <p:nvPr/>
          </p:nvSpPr>
          <p:spPr>
            <a:xfrm>
              <a:off x="0" y="-228600"/>
              <a:ext cx="6030952" cy="1022698"/>
            </a:xfrm>
            <a:prstGeom prst="rect">
              <a:avLst/>
            </a:prstGeom>
          </p:spPr>
          <p:txBody>
            <a:bodyPr anchor="t" rtlCol="false" tIns="0" lIns="0" bIns="0" rIns="0"/>
            <a:lstStyle/>
            <a:p>
              <a:pPr algn="l">
                <a:lnSpc>
                  <a:spcPts val="5399"/>
                </a:lnSpc>
              </a:pPr>
              <a:r>
                <a:rPr lang="en-US" b="true" sz="2999">
                  <a:solidFill>
                    <a:srgbClr val="181A3C"/>
                  </a:solidFill>
                  <a:latin typeface="Calibri (MS) Bold"/>
                  <a:ea typeface="Calibri (MS) Bold"/>
                  <a:cs typeface="Calibri (MS) Bold"/>
                  <a:sym typeface="Calibri (MS) Bold"/>
                </a:rPr>
                <a:t>Psychosocial disability</a:t>
              </a:r>
            </a:p>
          </p:txBody>
        </p:sp>
      </p:grpSp>
      <p:grpSp>
        <p:nvGrpSpPr>
          <p:cNvPr name="Group 27" id="27"/>
          <p:cNvGrpSpPr/>
          <p:nvPr/>
        </p:nvGrpSpPr>
        <p:grpSpPr>
          <a:xfrm rot="0">
            <a:off x="1441158" y="3185864"/>
            <a:ext cx="3713473" cy="1589879"/>
            <a:chOff x="0" y="0"/>
            <a:chExt cx="4951298" cy="2119839"/>
          </a:xfrm>
        </p:grpSpPr>
        <p:sp>
          <p:nvSpPr>
            <p:cNvPr name="Freeform 28" id="28"/>
            <p:cNvSpPr/>
            <p:nvPr/>
          </p:nvSpPr>
          <p:spPr>
            <a:xfrm flipH="false" flipV="false" rot="0">
              <a:off x="0" y="0"/>
              <a:ext cx="4951298" cy="2119839"/>
            </a:xfrm>
            <a:custGeom>
              <a:avLst/>
              <a:gdLst/>
              <a:ahLst/>
              <a:cxnLst/>
              <a:rect r="r" b="b" t="t" l="l"/>
              <a:pathLst>
                <a:path h="2119839" w="4951298">
                  <a:moveTo>
                    <a:pt x="0" y="0"/>
                  </a:moveTo>
                  <a:lnTo>
                    <a:pt x="4951298" y="0"/>
                  </a:lnTo>
                  <a:lnTo>
                    <a:pt x="4951298" y="2119839"/>
                  </a:lnTo>
                  <a:lnTo>
                    <a:pt x="0" y="2119839"/>
                  </a:lnTo>
                  <a:close/>
                </a:path>
              </a:pathLst>
            </a:custGeom>
            <a:solidFill>
              <a:srgbClr val="000000">
                <a:alpha val="0"/>
              </a:srgbClr>
            </a:solidFill>
          </p:spPr>
        </p:sp>
        <p:sp>
          <p:nvSpPr>
            <p:cNvPr name="TextBox 29" id="29"/>
            <p:cNvSpPr txBox="true"/>
            <p:nvPr/>
          </p:nvSpPr>
          <p:spPr>
            <a:xfrm>
              <a:off x="0" y="-142875"/>
              <a:ext cx="4951298" cy="2262714"/>
            </a:xfrm>
            <a:prstGeom prst="rect">
              <a:avLst/>
            </a:prstGeom>
          </p:spPr>
          <p:txBody>
            <a:bodyPr anchor="t" rtlCol="false" tIns="0" lIns="0" bIns="0" rIns="0"/>
            <a:lstStyle/>
            <a:p>
              <a:pPr algn="just">
                <a:lnSpc>
                  <a:spcPts val="3239"/>
                </a:lnSpc>
              </a:pPr>
              <a:r>
                <a:rPr lang="en-US" sz="1799">
                  <a:solidFill>
                    <a:srgbClr val="000000"/>
                  </a:solidFill>
                  <a:latin typeface="Calibri (MS)"/>
                  <a:ea typeface="Calibri (MS)"/>
                  <a:cs typeface="Calibri (MS)"/>
                  <a:sym typeface="Calibri (MS)"/>
                </a:rPr>
                <a:t>A f</a:t>
              </a:r>
              <a:r>
                <a:rPr lang="en-US" sz="1799">
                  <a:solidFill>
                    <a:srgbClr val="000000"/>
                  </a:solidFill>
                  <a:latin typeface="Calibri (MS)"/>
                  <a:ea typeface="Calibri (MS)"/>
                  <a:cs typeface="Calibri (MS)"/>
                  <a:sym typeface="Calibri (MS)"/>
                </a:rPr>
                <a:t>orm of disability that arises from the interaction between mental health conditions and social barriers that limit full participation in society.</a:t>
              </a:r>
            </a:p>
          </p:txBody>
        </p:sp>
      </p:grpSp>
      <p:grpSp>
        <p:nvGrpSpPr>
          <p:cNvPr name="Group 30" id="30"/>
          <p:cNvGrpSpPr/>
          <p:nvPr/>
        </p:nvGrpSpPr>
        <p:grpSpPr>
          <a:xfrm rot="0">
            <a:off x="6660076" y="2716503"/>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9542557" cy="2124596"/>
            <a:chOff x="0" y="0"/>
            <a:chExt cx="12723410" cy="2832795"/>
          </a:xfrm>
        </p:grpSpPr>
        <p:sp>
          <p:nvSpPr>
            <p:cNvPr name="Freeform 7" id="7"/>
            <p:cNvSpPr/>
            <p:nvPr/>
          </p:nvSpPr>
          <p:spPr>
            <a:xfrm flipH="false" flipV="false" rot="0">
              <a:off x="0" y="0"/>
              <a:ext cx="12723409" cy="2832795"/>
            </a:xfrm>
            <a:custGeom>
              <a:avLst/>
              <a:gdLst/>
              <a:ahLst/>
              <a:cxnLst/>
              <a:rect r="r" b="b" t="t" l="l"/>
              <a:pathLst>
                <a:path h="2832795" w="12723409">
                  <a:moveTo>
                    <a:pt x="0" y="0"/>
                  </a:moveTo>
                  <a:lnTo>
                    <a:pt x="12723409" y="0"/>
                  </a:lnTo>
                  <a:lnTo>
                    <a:pt x="12723409" y="2832795"/>
                  </a:lnTo>
                  <a:lnTo>
                    <a:pt x="0" y="2832795"/>
                  </a:lnTo>
                  <a:close/>
                </a:path>
              </a:pathLst>
            </a:custGeom>
            <a:solidFill>
              <a:srgbClr val="000000">
                <a:alpha val="0"/>
              </a:srgbClr>
            </a:solidFill>
          </p:spPr>
        </p:sp>
        <p:sp>
          <p:nvSpPr>
            <p:cNvPr name="TextBox 8" id="8"/>
            <p:cNvSpPr txBox="true"/>
            <p:nvPr/>
          </p:nvSpPr>
          <p:spPr>
            <a:xfrm>
              <a:off x="0" y="-123825"/>
              <a:ext cx="12723410" cy="29566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What is psychosocial disability?</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3733" y="2091414"/>
            <a:ext cx="5236331" cy="5190513"/>
          </a:xfrm>
          <a:custGeom>
            <a:avLst/>
            <a:gdLst/>
            <a:ahLst/>
            <a:cxnLst/>
            <a:rect r="r" b="b" t="t" l="l"/>
            <a:pathLst>
              <a:path h="5190513" w="5236331">
                <a:moveTo>
                  <a:pt x="0" y="0"/>
                </a:moveTo>
                <a:lnTo>
                  <a:pt x="5236331" y="0"/>
                </a:lnTo>
                <a:lnTo>
                  <a:pt x="5236331" y="5190513"/>
                </a:lnTo>
                <a:lnTo>
                  <a:pt x="0" y="51905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698575"/>
            <a:ext cx="8842272" cy="5966460"/>
          </a:xfrm>
          <a:prstGeom prst="rect">
            <a:avLst/>
          </a:prstGeom>
        </p:spPr>
        <p:txBody>
          <a:bodyPr anchor="t" rtlCol="false" tIns="0" lIns="0" bIns="0" rIns="0">
            <a:spAutoFit/>
          </a:bodyPr>
          <a:lstStyle/>
          <a:p>
            <a:pPr algn="just">
              <a:lnSpc>
                <a:spcPts val="3600"/>
              </a:lnSpc>
            </a:pPr>
            <a:r>
              <a:rPr lang="en-US" sz="2400">
                <a:solidFill>
                  <a:srgbClr val="4C4457"/>
                </a:solidFill>
                <a:latin typeface="Calibri (MS)"/>
                <a:ea typeface="Calibri (MS)"/>
                <a:cs typeface="Calibri (MS)"/>
                <a:sym typeface="Calibri (MS)"/>
              </a:rPr>
              <a:t>According to NSW health (2020), psychosocial disability doesn’t refer to a mental health diagnosis itself,</a:t>
            </a:r>
            <a:r>
              <a:rPr lang="en-US" sz="2400" b="true">
                <a:solidFill>
                  <a:srgbClr val="4C4457"/>
                </a:solidFill>
                <a:latin typeface="Calibri (MS) Bold"/>
                <a:ea typeface="Calibri (MS) Bold"/>
                <a:cs typeface="Calibri (MS) Bold"/>
                <a:sym typeface="Calibri (MS) Bold"/>
              </a:rPr>
              <a:t> </a:t>
            </a:r>
            <a:r>
              <a:rPr lang="en-US" sz="2400">
                <a:solidFill>
                  <a:srgbClr val="4C4457"/>
                </a:solidFill>
                <a:latin typeface="Calibri (MS)"/>
                <a:ea typeface="Calibri (MS)"/>
                <a:cs typeface="Calibri (MS)"/>
                <a:sym typeface="Calibri (MS)"/>
              </a:rPr>
              <a:t>but rather to how a mental health condition affects a person’s ability to function and the obstacles they encounter in daily life. It occurs when societal barriers prevent someone with a mental health condition from having the same opportunities and participation as others.</a:t>
            </a:r>
          </a:p>
          <a:p>
            <a:pPr algn="just">
              <a:lnSpc>
                <a:spcPts val="3600"/>
              </a:lnSpc>
            </a:pPr>
          </a:p>
          <a:p>
            <a:pPr algn="just">
              <a:lnSpc>
                <a:spcPts val="3600"/>
              </a:lnSpc>
            </a:pPr>
            <a:r>
              <a:rPr lang="en-US" sz="2400">
                <a:solidFill>
                  <a:srgbClr val="4C4457"/>
                </a:solidFill>
                <a:latin typeface="Calibri (MS)"/>
                <a:ea typeface="Calibri (MS)"/>
                <a:cs typeface="Calibri (MS)"/>
                <a:sym typeface="Calibri (MS)"/>
              </a:rPr>
              <a:t>For example, someone with anxiety may manage it well with support and experience no major limitations. However, another person with the same condition might face discrimination, lack of support, or stigma at work or in public, leading to restricted participation. In this case, the interaction between the condition and the environment creates a psychosocial disability.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914673" y="722799"/>
            <a:ext cx="9805716" cy="1965150"/>
            <a:chOff x="0" y="0"/>
            <a:chExt cx="13074288" cy="2620200"/>
          </a:xfrm>
        </p:grpSpPr>
        <p:sp>
          <p:nvSpPr>
            <p:cNvPr name="Freeform 6" id="6"/>
            <p:cNvSpPr/>
            <p:nvPr/>
          </p:nvSpPr>
          <p:spPr>
            <a:xfrm flipH="false" flipV="false" rot="0">
              <a:off x="0" y="0"/>
              <a:ext cx="13074289" cy="2620200"/>
            </a:xfrm>
            <a:custGeom>
              <a:avLst/>
              <a:gdLst/>
              <a:ahLst/>
              <a:cxnLst/>
              <a:rect r="r" b="b" t="t" l="l"/>
              <a:pathLst>
                <a:path h="2620200" w="13074289">
                  <a:moveTo>
                    <a:pt x="0" y="0"/>
                  </a:moveTo>
                  <a:lnTo>
                    <a:pt x="13074289" y="0"/>
                  </a:lnTo>
                  <a:lnTo>
                    <a:pt x="13074289" y="2620200"/>
                  </a:lnTo>
                  <a:lnTo>
                    <a:pt x="0" y="2620200"/>
                  </a:lnTo>
                  <a:close/>
                </a:path>
              </a:pathLst>
            </a:custGeom>
            <a:solidFill>
              <a:srgbClr val="000000">
                <a:alpha val="0"/>
              </a:srgbClr>
            </a:solidFill>
          </p:spPr>
        </p:sp>
        <p:sp>
          <p:nvSpPr>
            <p:cNvPr name="TextBox 7" id="7"/>
            <p:cNvSpPr txBox="true"/>
            <p:nvPr/>
          </p:nvSpPr>
          <p:spPr>
            <a:xfrm>
              <a:off x="0" y="-85725"/>
              <a:ext cx="13074288" cy="2705925"/>
            </a:xfrm>
            <a:prstGeom prst="rect">
              <a:avLst/>
            </a:prstGeom>
          </p:spPr>
          <p:txBody>
            <a:bodyPr anchor="t" rtlCol="false" tIns="0" lIns="0" bIns="0" rIns="0"/>
            <a:lstStyle/>
            <a:p>
              <a:pPr algn="l">
                <a:lnSpc>
                  <a:spcPts val="4709"/>
                </a:lnSpc>
              </a:pPr>
              <a:r>
                <a:rPr lang="en-US" sz="3924" b="true">
                  <a:solidFill>
                    <a:srgbClr val="000000"/>
                  </a:solidFill>
                  <a:latin typeface="Calibri (MS) Bold"/>
                  <a:ea typeface="Calibri (MS) Bold"/>
                  <a:cs typeface="Calibri (MS) Bold"/>
                  <a:sym typeface="Calibri (MS) Bold"/>
                </a:rPr>
                <a:t>Video- UNCRPD: What is a psychosocial model of disability?</a:t>
              </a:r>
            </a:p>
            <a:p>
              <a:pPr algn="l">
                <a:lnSpc>
                  <a:spcPts val="4709"/>
                </a:lnSpc>
              </a:pPr>
            </a:p>
          </p:txBody>
        </p:sp>
      </p:grpSp>
      <p:grpSp>
        <p:nvGrpSpPr>
          <p:cNvPr name="Group 8" id="8"/>
          <p:cNvGrpSpPr/>
          <p:nvPr/>
        </p:nvGrpSpPr>
        <p:grpSpPr>
          <a:xfrm rot="0">
            <a:off x="3452452" y="1398327"/>
            <a:ext cx="7956284" cy="8624350"/>
            <a:chOff x="0" y="0"/>
            <a:chExt cx="10608379" cy="11499133"/>
          </a:xfrm>
        </p:grpSpPr>
        <p:sp>
          <p:nvSpPr>
            <p:cNvPr name="Freeform 9" id="9"/>
            <p:cNvSpPr/>
            <p:nvPr/>
          </p:nvSpPr>
          <p:spPr>
            <a:xfrm flipH="false" flipV="false" rot="0">
              <a:off x="0" y="0"/>
              <a:ext cx="10608379" cy="11499133"/>
            </a:xfrm>
            <a:custGeom>
              <a:avLst/>
              <a:gdLst/>
              <a:ahLst/>
              <a:cxnLst/>
              <a:rect r="r" b="b" t="t" l="l"/>
              <a:pathLst>
                <a:path h="11499133" w="10608379">
                  <a:moveTo>
                    <a:pt x="0" y="0"/>
                  </a:moveTo>
                  <a:lnTo>
                    <a:pt x="10608379" y="0"/>
                  </a:lnTo>
                  <a:lnTo>
                    <a:pt x="10608379" y="11499133"/>
                  </a:lnTo>
                  <a:lnTo>
                    <a:pt x="0" y="11499133"/>
                  </a:lnTo>
                  <a:close/>
                </a:path>
              </a:pathLst>
            </a:custGeom>
            <a:solidFill>
              <a:srgbClr val="000000">
                <a:alpha val="0"/>
              </a:srgbClr>
            </a:solidFill>
          </p:spPr>
        </p:sp>
        <p:sp>
          <p:nvSpPr>
            <p:cNvPr name="TextBox 10" id="10"/>
            <p:cNvSpPr txBox="true"/>
            <p:nvPr/>
          </p:nvSpPr>
          <p:spPr>
            <a:xfrm>
              <a:off x="0" y="-180975"/>
              <a:ext cx="10608379" cy="11680108"/>
            </a:xfrm>
            <a:prstGeom prst="rect">
              <a:avLst/>
            </a:prstGeom>
          </p:spPr>
          <p:txBody>
            <a:bodyPr anchor="t" rtlCol="false" tIns="0" lIns="0" bIns="0" rIns="0"/>
            <a:lstStyle/>
            <a:p>
              <a:pPr algn="just">
                <a:lnSpc>
                  <a:spcPts val="4320"/>
                </a:lnSpc>
              </a:pPr>
            </a:p>
            <a:p>
              <a:pPr algn="just">
                <a:lnSpc>
                  <a:spcPts val="3960"/>
                </a:lnSpc>
              </a:pPr>
            </a:p>
            <a:p>
              <a:pPr algn="just">
                <a:lnSpc>
                  <a:spcPts val="4320"/>
                </a:lnSpc>
              </a:pPr>
              <a:r>
                <a:rPr lang="en-US" b="true" sz="2400" u="sng">
                  <a:solidFill>
                    <a:srgbClr val="000000"/>
                  </a:solidFill>
                  <a:latin typeface="Calibri (MS) Bold"/>
                  <a:ea typeface="Calibri (MS) Bold"/>
                  <a:cs typeface="Calibri (MS) Bold"/>
                  <a:sym typeface="Calibri (MS) Bold"/>
                  <a:hlinkClick r:id="rId4" tooltip="https://www.youtube.com/watch?v=NCIDkMbJslA&amp;t=178s"/>
                </a:rPr>
                <a:t>https://www.youtube.com/watch?v=NCIDkMbJslA&amp;t=178s</a:t>
              </a:r>
            </a:p>
            <a:p>
              <a:pPr algn="just">
                <a:lnSpc>
                  <a:spcPts val="1890"/>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744906" y="4004763"/>
            <a:ext cx="7308703" cy="4114800"/>
          </a:xfrm>
          <a:custGeom>
            <a:avLst/>
            <a:gdLst/>
            <a:ahLst/>
            <a:cxnLst/>
            <a:rect r="r" b="b" t="t" l="l"/>
            <a:pathLst>
              <a:path h="4114800" w="7308703">
                <a:moveTo>
                  <a:pt x="0" y="0"/>
                </a:moveTo>
                <a:lnTo>
                  <a:pt x="7308704" y="0"/>
                </a:lnTo>
                <a:lnTo>
                  <a:pt x="73087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319821" cy="2661587"/>
            <a:chOff x="0" y="0"/>
            <a:chExt cx="16426428" cy="3548783"/>
          </a:xfrm>
        </p:grpSpPr>
        <p:sp>
          <p:nvSpPr>
            <p:cNvPr name="Freeform 7" id="7"/>
            <p:cNvSpPr/>
            <p:nvPr/>
          </p:nvSpPr>
          <p:spPr>
            <a:xfrm flipH="false" flipV="false" rot="0">
              <a:off x="0" y="0"/>
              <a:ext cx="16426427" cy="3548783"/>
            </a:xfrm>
            <a:custGeom>
              <a:avLst/>
              <a:gdLst/>
              <a:ahLst/>
              <a:cxnLst/>
              <a:rect r="r" b="b" t="t" l="l"/>
              <a:pathLst>
                <a:path h="3548783" w="16426427">
                  <a:moveTo>
                    <a:pt x="0" y="0"/>
                  </a:moveTo>
                  <a:lnTo>
                    <a:pt x="16426427" y="0"/>
                  </a:lnTo>
                  <a:lnTo>
                    <a:pt x="16426427" y="3548783"/>
                  </a:lnTo>
                  <a:lnTo>
                    <a:pt x="0" y="3548783"/>
                  </a:lnTo>
                  <a:close/>
                </a:path>
              </a:pathLst>
            </a:custGeom>
            <a:solidFill>
              <a:srgbClr val="000000">
                <a:alpha val="0"/>
              </a:srgbClr>
            </a:solidFill>
          </p:spPr>
        </p:sp>
        <p:sp>
          <p:nvSpPr>
            <p:cNvPr name="TextBox 8" id="8"/>
            <p:cNvSpPr txBox="true"/>
            <p:nvPr/>
          </p:nvSpPr>
          <p:spPr>
            <a:xfrm>
              <a:off x="0" y="-114300"/>
              <a:ext cx="16426428" cy="3663083"/>
            </a:xfrm>
            <a:prstGeom prst="rect">
              <a:avLst/>
            </a:prstGeom>
          </p:spPr>
          <p:txBody>
            <a:bodyPr anchor="t" rtlCol="false" tIns="0" lIns="0" bIns="0" rIns="0"/>
            <a:lstStyle/>
            <a:p>
              <a:pPr algn="l">
                <a:lnSpc>
                  <a:spcPts val="6360"/>
                </a:lnSpc>
              </a:pPr>
              <a:r>
                <a:rPr lang="en-US" sz="5300" b="true">
                  <a:solidFill>
                    <a:srgbClr val="282121"/>
                  </a:solidFill>
                  <a:latin typeface="Calibri (MS) Bold"/>
                  <a:ea typeface="Calibri (MS) Bold"/>
                  <a:cs typeface="Calibri (MS) Bold"/>
                  <a:sym typeface="Calibri (MS) Bold"/>
                </a:rPr>
                <a:t>How do psychosocial disabilities impact political participation?</a:t>
              </a:r>
            </a:p>
            <a:p>
              <a:pPr algn="l">
                <a:lnSpc>
                  <a:spcPts val="6360"/>
                </a:lnSpc>
              </a:pP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140869" y="3433784"/>
            <a:ext cx="4309196" cy="4989595"/>
          </a:xfrm>
          <a:custGeom>
            <a:avLst/>
            <a:gdLst/>
            <a:ahLst/>
            <a:cxnLst/>
            <a:rect r="r" b="b" t="t" l="l"/>
            <a:pathLst>
              <a:path h="4989595" w="4309196">
                <a:moveTo>
                  <a:pt x="0" y="0"/>
                </a:moveTo>
                <a:lnTo>
                  <a:pt x="4309195" y="0"/>
                </a:lnTo>
                <a:lnTo>
                  <a:pt x="4309195" y="4989595"/>
                </a:lnTo>
                <a:lnTo>
                  <a:pt x="0" y="49895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2484536"/>
            <a:ext cx="9106017" cy="6437983"/>
          </a:xfrm>
          <a:prstGeom prst="rect">
            <a:avLst/>
          </a:prstGeom>
        </p:spPr>
        <p:txBody>
          <a:bodyPr anchor="t" rtlCol="false" tIns="0" lIns="0" bIns="0" rIns="0">
            <a:spAutoFit/>
          </a:bodyPr>
          <a:lstStyle/>
          <a:p>
            <a:pPr algn="just">
              <a:lnSpc>
                <a:spcPts val="3600"/>
              </a:lnSpc>
            </a:pPr>
            <a:r>
              <a:rPr lang="en-US" sz="2400" b="true">
                <a:solidFill>
                  <a:srgbClr val="4C4457"/>
                </a:solidFill>
                <a:latin typeface="Nunito Bold"/>
                <a:ea typeface="Nunito Bold"/>
                <a:cs typeface="Nunito Bold"/>
                <a:sym typeface="Nunito Bold"/>
              </a:rPr>
              <a:t>Key Impact Areas</a:t>
            </a:r>
          </a:p>
          <a:p>
            <a:pPr algn="just">
              <a:lnSpc>
                <a:spcPts val="3222"/>
              </a:lnSpc>
            </a:pPr>
            <a:r>
              <a:rPr lang="en-US" sz="2148" b="true">
                <a:solidFill>
                  <a:srgbClr val="4C4457"/>
                </a:solidFill>
                <a:latin typeface="Nunito Bold"/>
                <a:ea typeface="Nunito Bold"/>
                <a:cs typeface="Nunito Bold"/>
                <a:sym typeface="Nunito Bold"/>
              </a:rPr>
              <a:t>Legal and administrative barriers:</a:t>
            </a:r>
          </a:p>
          <a:p>
            <a:pPr algn="just" marL="463784" indent="-231892" lvl="1">
              <a:lnSpc>
                <a:spcPts val="3222"/>
              </a:lnSpc>
              <a:buFont typeface="Arial"/>
              <a:buChar char="•"/>
            </a:pPr>
            <a:r>
              <a:rPr lang="en-US" sz="2148">
                <a:solidFill>
                  <a:srgbClr val="4C4457"/>
                </a:solidFill>
                <a:latin typeface="Nunito"/>
                <a:ea typeface="Nunito"/>
                <a:cs typeface="Nunito"/>
                <a:sym typeface="Nunito"/>
              </a:rPr>
              <a:t>Many countries maintain legal restrictions that limit voting rights for persons with psychosocial disabilities, especially those under </a:t>
            </a:r>
            <a:r>
              <a:rPr lang="en-US" sz="2148">
                <a:solidFill>
                  <a:srgbClr val="4C4457"/>
                </a:solidFill>
                <a:latin typeface="Nunito"/>
                <a:ea typeface="Nunito"/>
                <a:cs typeface="Nunito"/>
                <a:sym typeface="Nunito"/>
              </a:rPr>
              <a:t>g</a:t>
            </a:r>
            <a:r>
              <a:rPr lang="en-US" sz="2148">
                <a:solidFill>
                  <a:srgbClr val="4C4457"/>
                </a:solidFill>
                <a:latin typeface="Nunito"/>
                <a:ea typeface="Nunito"/>
                <a:cs typeface="Nunito"/>
                <a:sym typeface="Nunito"/>
              </a:rPr>
              <a:t>u</a:t>
            </a:r>
            <a:r>
              <a:rPr lang="en-US" sz="2148">
                <a:solidFill>
                  <a:srgbClr val="4C4457"/>
                </a:solidFill>
                <a:latin typeface="Nunito"/>
                <a:ea typeface="Nunito"/>
                <a:cs typeface="Nunito"/>
                <a:sym typeface="Nunito"/>
              </a:rPr>
              <a:t>ar</a:t>
            </a:r>
            <a:r>
              <a:rPr lang="en-US" sz="2148">
                <a:solidFill>
                  <a:srgbClr val="4C4457"/>
                </a:solidFill>
                <a:latin typeface="Nunito"/>
                <a:ea typeface="Nunito"/>
                <a:cs typeface="Nunito"/>
                <a:sym typeface="Nunito"/>
              </a:rPr>
              <a:t>d</a:t>
            </a:r>
            <a:r>
              <a:rPr lang="en-US" sz="2148">
                <a:solidFill>
                  <a:srgbClr val="4C4457"/>
                </a:solidFill>
                <a:latin typeface="Nunito"/>
                <a:ea typeface="Nunito"/>
                <a:cs typeface="Nunito"/>
                <a:sym typeface="Nunito"/>
              </a:rPr>
              <a:t>ian</a:t>
            </a:r>
            <a:r>
              <a:rPr lang="en-US" sz="2148">
                <a:solidFill>
                  <a:srgbClr val="4C4457"/>
                </a:solidFill>
                <a:latin typeface="Nunito"/>
                <a:ea typeface="Nunito"/>
                <a:cs typeface="Nunito"/>
                <a:sym typeface="Nunito"/>
              </a:rPr>
              <a:t>ship or in institutional care.</a:t>
            </a:r>
          </a:p>
          <a:p>
            <a:pPr algn="just" marL="463784" indent="-231892" lvl="1">
              <a:lnSpc>
                <a:spcPts val="3222"/>
              </a:lnSpc>
              <a:buFont typeface="Arial"/>
              <a:buChar char="•"/>
            </a:pPr>
            <a:r>
              <a:rPr lang="en-US" sz="2148">
                <a:solidFill>
                  <a:srgbClr val="4C4457"/>
                </a:solidFill>
                <a:latin typeface="Nunito"/>
                <a:ea typeface="Nunito"/>
                <a:cs typeface="Nunito"/>
                <a:sym typeface="Nunito"/>
              </a:rPr>
              <a:t>Complex voter registration processes may be particularly challenging to navigate.</a:t>
            </a:r>
          </a:p>
          <a:p>
            <a:pPr algn="just" marL="463784" indent="-231892" lvl="1">
              <a:lnSpc>
                <a:spcPts val="3222"/>
              </a:lnSpc>
              <a:buFont typeface="Arial"/>
              <a:buChar char="•"/>
            </a:pPr>
            <a:r>
              <a:rPr lang="en-US" sz="2148">
                <a:solidFill>
                  <a:srgbClr val="4C4457"/>
                </a:solidFill>
                <a:latin typeface="Nunito"/>
                <a:ea typeface="Nunito"/>
                <a:cs typeface="Nunito"/>
                <a:sym typeface="Nunito"/>
              </a:rPr>
              <a:t>Identification requirements can pose additional obstacles.</a:t>
            </a:r>
          </a:p>
          <a:p>
            <a:pPr algn="just">
              <a:lnSpc>
                <a:spcPts val="3222"/>
              </a:lnSpc>
            </a:pPr>
          </a:p>
          <a:p>
            <a:pPr algn="just">
              <a:lnSpc>
                <a:spcPts val="3222"/>
              </a:lnSpc>
            </a:pPr>
            <a:r>
              <a:rPr lang="en-US" sz="2148" b="true">
                <a:solidFill>
                  <a:srgbClr val="4C4457"/>
                </a:solidFill>
                <a:latin typeface="Nunito Bold"/>
                <a:ea typeface="Nunito Bold"/>
                <a:cs typeface="Nunito Bold"/>
                <a:sym typeface="Nunito Bold"/>
              </a:rPr>
              <a:t>Physical and environmental barriers:</a:t>
            </a:r>
          </a:p>
          <a:p>
            <a:pPr algn="just" marL="463784" indent="-231892" lvl="1">
              <a:lnSpc>
                <a:spcPts val="3222"/>
              </a:lnSpc>
              <a:buFont typeface="Arial"/>
              <a:buChar char="•"/>
            </a:pPr>
            <a:r>
              <a:rPr lang="en-US" sz="2148">
                <a:solidFill>
                  <a:srgbClr val="4C4457"/>
                </a:solidFill>
                <a:latin typeface="Nunito"/>
                <a:ea typeface="Nunito"/>
                <a:cs typeface="Nunito"/>
                <a:sym typeface="Nunito"/>
              </a:rPr>
              <a:t>Polling stations may lack proper accommodations for those with anxiety disorders or</a:t>
            </a:r>
            <a:r>
              <a:rPr lang="en-US" sz="2148">
                <a:solidFill>
                  <a:srgbClr val="4C4457"/>
                </a:solidFill>
                <a:latin typeface="Nunito"/>
                <a:ea typeface="Nunito"/>
                <a:cs typeface="Nunito"/>
                <a:sym typeface="Nunito"/>
              </a:rPr>
              <a:t> ot</a:t>
            </a:r>
            <a:r>
              <a:rPr lang="en-US" sz="2148">
                <a:solidFill>
                  <a:srgbClr val="4C4457"/>
                </a:solidFill>
                <a:latin typeface="Nunito"/>
                <a:ea typeface="Nunito"/>
                <a:cs typeface="Nunito"/>
                <a:sym typeface="Nunito"/>
              </a:rPr>
              <a:t>h</a:t>
            </a:r>
            <a:r>
              <a:rPr lang="en-US" sz="2148">
                <a:solidFill>
                  <a:srgbClr val="4C4457"/>
                </a:solidFill>
                <a:latin typeface="Nunito"/>
                <a:ea typeface="Nunito"/>
                <a:cs typeface="Nunito"/>
                <a:sym typeface="Nunito"/>
              </a:rPr>
              <a:t>e</a:t>
            </a:r>
            <a:r>
              <a:rPr lang="en-US" sz="2148">
                <a:solidFill>
                  <a:srgbClr val="4C4457"/>
                </a:solidFill>
                <a:latin typeface="Nunito"/>
                <a:ea typeface="Nunito"/>
                <a:cs typeface="Nunito"/>
                <a:sym typeface="Nunito"/>
              </a:rPr>
              <a:t>r psychosocial disabilities.</a:t>
            </a:r>
          </a:p>
          <a:p>
            <a:pPr algn="just" marL="463784" indent="-231892" lvl="1">
              <a:lnSpc>
                <a:spcPts val="3222"/>
              </a:lnSpc>
              <a:buFont typeface="Arial"/>
              <a:buChar char="•"/>
            </a:pPr>
            <a:r>
              <a:rPr lang="en-US" sz="2148">
                <a:solidFill>
                  <a:srgbClr val="4C4457"/>
                </a:solidFill>
                <a:latin typeface="Nunito"/>
                <a:ea typeface="Nunito"/>
                <a:cs typeface="Nunito"/>
                <a:sym typeface="Nunito"/>
              </a:rPr>
              <a:t>Long lines and crowded spaces can trigger symptoms for many individuals.</a:t>
            </a:r>
          </a:p>
          <a:p>
            <a:pPr algn="just" marL="463784" indent="-231892" lvl="1">
              <a:lnSpc>
                <a:spcPts val="3222"/>
              </a:lnSpc>
              <a:buFont typeface="Arial"/>
              <a:buChar char="•"/>
            </a:pPr>
            <a:r>
              <a:rPr lang="en-US" sz="2148">
                <a:solidFill>
                  <a:srgbClr val="4C4457"/>
                </a:solidFill>
                <a:latin typeface="Nunito"/>
                <a:ea typeface="Nunito"/>
                <a:cs typeface="Nunito"/>
                <a:sym typeface="Nunito"/>
              </a:rPr>
              <a:t>T</a:t>
            </a:r>
            <a:r>
              <a:rPr lang="en-US" sz="2148">
                <a:solidFill>
                  <a:srgbClr val="4C4457"/>
                </a:solidFill>
                <a:latin typeface="Nunito"/>
                <a:ea typeface="Nunito"/>
                <a:cs typeface="Nunito"/>
                <a:sym typeface="Nunito"/>
              </a:rPr>
              <a:t>r</a:t>
            </a:r>
            <a:r>
              <a:rPr lang="en-US" sz="2148">
                <a:solidFill>
                  <a:srgbClr val="4C4457"/>
                </a:solidFill>
                <a:latin typeface="Nunito"/>
                <a:ea typeface="Nunito"/>
                <a:cs typeface="Nunito"/>
                <a:sym typeface="Nunito"/>
              </a:rPr>
              <a:t>ans</a:t>
            </a:r>
            <a:r>
              <a:rPr lang="en-US" sz="2148">
                <a:solidFill>
                  <a:srgbClr val="4C4457"/>
                </a:solidFill>
                <a:latin typeface="Nunito"/>
                <a:ea typeface="Nunito"/>
                <a:cs typeface="Nunito"/>
                <a:sym typeface="Nunito"/>
              </a:rPr>
              <a:t>p</a:t>
            </a:r>
            <a:r>
              <a:rPr lang="en-US" sz="2148">
                <a:solidFill>
                  <a:srgbClr val="4C4457"/>
                </a:solidFill>
                <a:latin typeface="Nunito"/>
                <a:ea typeface="Nunito"/>
                <a:cs typeface="Nunito"/>
                <a:sym typeface="Nunito"/>
              </a:rPr>
              <a:t>o</a:t>
            </a:r>
            <a:r>
              <a:rPr lang="en-US" sz="2148">
                <a:solidFill>
                  <a:srgbClr val="4C4457"/>
                </a:solidFill>
                <a:latin typeface="Nunito"/>
                <a:ea typeface="Nunito"/>
                <a:cs typeface="Nunito"/>
                <a:sym typeface="Nunito"/>
              </a:rPr>
              <a:t>rtation</a:t>
            </a:r>
            <a:r>
              <a:rPr lang="en-US" sz="2148">
                <a:solidFill>
                  <a:srgbClr val="4C4457"/>
                </a:solidFill>
                <a:latin typeface="Nunito"/>
                <a:ea typeface="Nunito"/>
                <a:cs typeface="Nunito"/>
                <a:sym typeface="Nunito"/>
              </a:rPr>
              <a:t> difficulties can limit access to political events and voting locations.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806215" y="522937"/>
            <a:ext cx="12319821" cy="2661587"/>
            <a:chOff x="0" y="0"/>
            <a:chExt cx="16426428" cy="3548783"/>
          </a:xfrm>
        </p:grpSpPr>
        <p:sp>
          <p:nvSpPr>
            <p:cNvPr name="Freeform 7" id="7"/>
            <p:cNvSpPr/>
            <p:nvPr/>
          </p:nvSpPr>
          <p:spPr>
            <a:xfrm flipH="false" flipV="false" rot="0">
              <a:off x="0" y="0"/>
              <a:ext cx="16426427" cy="3548783"/>
            </a:xfrm>
            <a:custGeom>
              <a:avLst/>
              <a:gdLst/>
              <a:ahLst/>
              <a:cxnLst/>
              <a:rect r="r" b="b" t="t" l="l"/>
              <a:pathLst>
                <a:path h="3548783" w="16426427">
                  <a:moveTo>
                    <a:pt x="0" y="0"/>
                  </a:moveTo>
                  <a:lnTo>
                    <a:pt x="16426427" y="0"/>
                  </a:lnTo>
                  <a:lnTo>
                    <a:pt x="16426427" y="3548783"/>
                  </a:lnTo>
                  <a:lnTo>
                    <a:pt x="0" y="3548783"/>
                  </a:lnTo>
                  <a:close/>
                </a:path>
              </a:pathLst>
            </a:custGeom>
            <a:solidFill>
              <a:srgbClr val="000000">
                <a:alpha val="0"/>
              </a:srgbClr>
            </a:solidFill>
          </p:spPr>
        </p:sp>
        <p:sp>
          <p:nvSpPr>
            <p:cNvPr name="TextBox 8" id="8"/>
            <p:cNvSpPr txBox="true"/>
            <p:nvPr/>
          </p:nvSpPr>
          <p:spPr>
            <a:xfrm>
              <a:off x="0" y="-114300"/>
              <a:ext cx="16426428" cy="3663083"/>
            </a:xfrm>
            <a:prstGeom prst="rect">
              <a:avLst/>
            </a:prstGeom>
          </p:spPr>
          <p:txBody>
            <a:bodyPr anchor="t" rtlCol="false" tIns="0" lIns="0" bIns="0" rIns="0"/>
            <a:lstStyle/>
            <a:p>
              <a:pPr algn="l">
                <a:lnSpc>
                  <a:spcPts val="6360"/>
                </a:lnSpc>
              </a:pPr>
              <a:r>
                <a:rPr lang="en-US" sz="5300" b="true">
                  <a:solidFill>
                    <a:srgbClr val="282121"/>
                  </a:solidFill>
                  <a:latin typeface="Calibri (MS) Bold"/>
                  <a:ea typeface="Calibri (MS) Bold"/>
                  <a:cs typeface="Calibri (MS) Bold"/>
                  <a:sym typeface="Calibri (MS) Bold"/>
                </a:rPr>
                <a:t>How do psychosocial disabilities impact political participation?</a:t>
              </a:r>
            </a:p>
            <a:p>
              <a:pPr algn="l">
                <a:lnSpc>
                  <a:spcPts val="6360"/>
                </a:lnSpc>
              </a:pP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7063" y="3152358"/>
            <a:ext cx="6286201" cy="4188181"/>
          </a:xfrm>
          <a:custGeom>
            <a:avLst/>
            <a:gdLst/>
            <a:ahLst/>
            <a:cxnLst/>
            <a:rect r="r" b="b" t="t" l="l"/>
            <a:pathLst>
              <a:path h="4188181" w="6286201">
                <a:moveTo>
                  <a:pt x="0" y="0"/>
                </a:moveTo>
                <a:lnTo>
                  <a:pt x="6286201" y="0"/>
                </a:lnTo>
                <a:lnTo>
                  <a:pt x="6286201" y="4188181"/>
                </a:lnTo>
                <a:lnTo>
                  <a:pt x="0" y="4188181"/>
                </a:lnTo>
                <a:lnTo>
                  <a:pt x="0" y="0"/>
                </a:lnTo>
                <a:close/>
              </a:path>
            </a:pathLst>
          </a:custGeom>
          <a:blipFill>
            <a:blip r:embed="rId7"/>
            <a:stretch>
              <a:fillRect l="0" t="0" r="0" b="0"/>
            </a:stretch>
          </a:blipFill>
        </p:spPr>
      </p:sp>
      <p:sp>
        <p:nvSpPr>
          <p:cNvPr name="TextBox 13" id="13"/>
          <p:cNvSpPr txBox="true"/>
          <p:nvPr/>
        </p:nvSpPr>
        <p:spPr>
          <a:xfrm rot="0">
            <a:off x="1393503" y="2394169"/>
            <a:ext cx="9106017" cy="5637883"/>
          </a:xfrm>
          <a:prstGeom prst="rect">
            <a:avLst/>
          </a:prstGeom>
        </p:spPr>
        <p:txBody>
          <a:bodyPr anchor="t" rtlCol="false" tIns="0" lIns="0" bIns="0" rIns="0">
            <a:spAutoFit/>
          </a:bodyPr>
          <a:lstStyle/>
          <a:p>
            <a:pPr algn="just">
              <a:lnSpc>
                <a:spcPts val="3600"/>
              </a:lnSpc>
            </a:pPr>
            <a:r>
              <a:rPr lang="en-US" sz="2400" b="true">
                <a:solidFill>
                  <a:srgbClr val="4C4457"/>
                </a:solidFill>
                <a:latin typeface="Nunito Bold"/>
                <a:ea typeface="Nunito Bold"/>
                <a:cs typeface="Nunito Bold"/>
                <a:sym typeface="Nunito Bold"/>
              </a:rPr>
              <a:t>Key Impact Areas</a:t>
            </a:r>
          </a:p>
          <a:p>
            <a:pPr algn="just">
              <a:lnSpc>
                <a:spcPts val="3222"/>
              </a:lnSpc>
            </a:pPr>
            <a:r>
              <a:rPr lang="en-US" sz="2148" b="true">
                <a:solidFill>
                  <a:srgbClr val="4C4457"/>
                </a:solidFill>
                <a:latin typeface="Nunito Bold"/>
                <a:ea typeface="Nunito Bold"/>
                <a:cs typeface="Nunito Bold"/>
                <a:sym typeface="Nunito Bold"/>
              </a:rPr>
              <a:t>Social and attitudinal barriers:</a:t>
            </a:r>
          </a:p>
          <a:p>
            <a:pPr algn="just" marL="463784" indent="-231892" lvl="1">
              <a:lnSpc>
                <a:spcPts val="3222"/>
              </a:lnSpc>
              <a:buFont typeface="Arial"/>
              <a:buChar char="•"/>
            </a:pPr>
            <a:r>
              <a:rPr lang="en-US" sz="2148">
                <a:solidFill>
                  <a:srgbClr val="4C4457"/>
                </a:solidFill>
                <a:latin typeface="Nunito"/>
                <a:ea typeface="Nunito"/>
                <a:cs typeface="Nunito"/>
                <a:sym typeface="Nunito"/>
              </a:rPr>
              <a:t>Stigma and discrimination may discourage political participation.</a:t>
            </a:r>
          </a:p>
          <a:p>
            <a:pPr algn="just" marL="463784" indent="-231892" lvl="1">
              <a:lnSpc>
                <a:spcPts val="3222"/>
              </a:lnSpc>
              <a:buFont typeface="Arial"/>
              <a:buChar char="•"/>
            </a:pPr>
            <a:r>
              <a:rPr lang="en-US" sz="2148">
                <a:solidFill>
                  <a:srgbClr val="4C4457"/>
                </a:solidFill>
                <a:latin typeface="Nunito"/>
                <a:ea typeface="Nunito"/>
                <a:cs typeface="Nunito"/>
                <a:sym typeface="Nunito"/>
              </a:rPr>
              <a:t>Social isolation can reduce exposure to political information and mobilization networks.</a:t>
            </a:r>
          </a:p>
          <a:p>
            <a:pPr algn="just" marL="463784" indent="-231892" lvl="1">
              <a:lnSpc>
                <a:spcPts val="3222"/>
              </a:lnSpc>
              <a:buFont typeface="Arial"/>
              <a:buChar char="•"/>
            </a:pPr>
            <a:r>
              <a:rPr lang="en-US" sz="2148">
                <a:solidFill>
                  <a:srgbClr val="4C4457"/>
                </a:solidFill>
                <a:latin typeface="Nunito"/>
                <a:ea typeface="Nunito"/>
                <a:cs typeface="Nunito"/>
                <a:sym typeface="Nunito"/>
              </a:rPr>
              <a:t>Interactions with officials or other voters may be difficult due to social anxiety.</a:t>
            </a:r>
          </a:p>
          <a:p>
            <a:pPr algn="just">
              <a:lnSpc>
                <a:spcPts val="3222"/>
              </a:lnSpc>
            </a:pPr>
          </a:p>
          <a:p>
            <a:pPr algn="just">
              <a:lnSpc>
                <a:spcPts val="3222"/>
              </a:lnSpc>
            </a:pPr>
            <a:r>
              <a:rPr lang="en-US" sz="2148" b="true">
                <a:solidFill>
                  <a:srgbClr val="4C4457"/>
                </a:solidFill>
                <a:latin typeface="Nunito Bold"/>
                <a:ea typeface="Nunito Bold"/>
                <a:cs typeface="Nunito Bold"/>
                <a:sym typeface="Nunito Bold"/>
              </a:rPr>
              <a:t>Individual challenges:</a:t>
            </a:r>
          </a:p>
          <a:p>
            <a:pPr algn="just" marL="463784" indent="-231892" lvl="1">
              <a:lnSpc>
                <a:spcPts val="3222"/>
              </a:lnSpc>
              <a:buFont typeface="Arial"/>
              <a:buChar char="•"/>
            </a:pPr>
            <a:r>
              <a:rPr lang="en-US" sz="2148">
                <a:solidFill>
                  <a:srgbClr val="4C4457"/>
                </a:solidFill>
                <a:latin typeface="Nunito"/>
                <a:ea typeface="Nunito"/>
                <a:cs typeface="Nunito"/>
                <a:sym typeface="Nunito"/>
              </a:rPr>
              <a:t>Symptoms such as low motivation or difficulty in concentrating, can interfere with political activities.</a:t>
            </a:r>
          </a:p>
          <a:p>
            <a:pPr algn="just" marL="463784" indent="-231892" lvl="1">
              <a:lnSpc>
                <a:spcPts val="3222"/>
              </a:lnSpc>
              <a:buFont typeface="Arial"/>
              <a:buChar char="•"/>
            </a:pPr>
            <a:r>
              <a:rPr lang="en-US" sz="2148">
                <a:solidFill>
                  <a:srgbClr val="4C4457"/>
                </a:solidFill>
                <a:latin typeface="Nunito"/>
                <a:ea typeface="Nunito"/>
                <a:cs typeface="Nunito"/>
                <a:sym typeface="Nunito"/>
              </a:rPr>
              <a:t>Medication side effects may impact energy levels or cognitive functioning.</a:t>
            </a:r>
          </a:p>
          <a:p>
            <a:pPr algn="just">
              <a:lnSpc>
                <a:spcPts val="3222"/>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9537375" cy="1374600"/>
            <a:chOff x="0" y="0"/>
            <a:chExt cx="12716501" cy="1832800"/>
          </a:xfrm>
        </p:grpSpPr>
        <p:sp>
          <p:nvSpPr>
            <p:cNvPr name="Freeform 6" id="6"/>
            <p:cNvSpPr/>
            <p:nvPr/>
          </p:nvSpPr>
          <p:spPr>
            <a:xfrm flipH="false" flipV="false" rot="0">
              <a:off x="0" y="0"/>
              <a:ext cx="12716501" cy="1832800"/>
            </a:xfrm>
            <a:custGeom>
              <a:avLst/>
              <a:gdLst/>
              <a:ahLst/>
              <a:cxnLst/>
              <a:rect r="r" b="b" t="t" l="l"/>
              <a:pathLst>
                <a:path h="1832800" w="12716501">
                  <a:moveTo>
                    <a:pt x="0" y="0"/>
                  </a:moveTo>
                  <a:lnTo>
                    <a:pt x="12716501" y="0"/>
                  </a:lnTo>
                  <a:lnTo>
                    <a:pt x="12716501" y="1832800"/>
                  </a:lnTo>
                  <a:lnTo>
                    <a:pt x="0" y="1832800"/>
                  </a:lnTo>
                  <a:close/>
                </a:path>
              </a:pathLst>
            </a:custGeom>
            <a:solidFill>
              <a:srgbClr val="000000">
                <a:alpha val="0"/>
              </a:srgbClr>
            </a:solidFill>
          </p:spPr>
        </p:sp>
        <p:sp>
          <p:nvSpPr>
            <p:cNvPr name="TextBox 7" id="7"/>
            <p:cNvSpPr txBox="true"/>
            <p:nvPr/>
          </p:nvSpPr>
          <p:spPr>
            <a:xfrm>
              <a:off x="0" y="-85725"/>
              <a:ext cx="12716501" cy="1918525"/>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Case Study: María Fernanda Castro Maya – Disability rights activist</a:t>
              </a:r>
            </a:p>
          </p:txBody>
        </p:sp>
      </p:grpSp>
      <p:grpSp>
        <p:nvGrpSpPr>
          <p:cNvPr name="Group 8" id="8"/>
          <p:cNvGrpSpPr/>
          <p:nvPr/>
        </p:nvGrpSpPr>
        <p:grpSpPr>
          <a:xfrm rot="0">
            <a:off x="711515" y="2899343"/>
            <a:ext cx="8263088" cy="7202121"/>
            <a:chOff x="0" y="0"/>
            <a:chExt cx="11017450" cy="9602828"/>
          </a:xfrm>
        </p:grpSpPr>
        <p:sp>
          <p:nvSpPr>
            <p:cNvPr name="Freeform 9" id="9"/>
            <p:cNvSpPr/>
            <p:nvPr/>
          </p:nvSpPr>
          <p:spPr>
            <a:xfrm flipH="false" flipV="false" rot="0">
              <a:off x="0" y="0"/>
              <a:ext cx="11017450" cy="9602829"/>
            </a:xfrm>
            <a:custGeom>
              <a:avLst/>
              <a:gdLst/>
              <a:ahLst/>
              <a:cxnLst/>
              <a:rect r="r" b="b" t="t" l="l"/>
              <a:pathLst>
                <a:path h="9602829" w="11017450">
                  <a:moveTo>
                    <a:pt x="0" y="0"/>
                  </a:moveTo>
                  <a:lnTo>
                    <a:pt x="11017450" y="0"/>
                  </a:lnTo>
                  <a:lnTo>
                    <a:pt x="11017450" y="9602829"/>
                  </a:lnTo>
                  <a:lnTo>
                    <a:pt x="0" y="9602829"/>
                  </a:lnTo>
                  <a:close/>
                </a:path>
              </a:pathLst>
            </a:custGeom>
            <a:solidFill>
              <a:srgbClr val="000000">
                <a:alpha val="0"/>
              </a:srgbClr>
            </a:solidFill>
          </p:spPr>
        </p:sp>
        <p:sp>
          <p:nvSpPr>
            <p:cNvPr name="TextBox 10" id="10"/>
            <p:cNvSpPr txBox="true"/>
            <p:nvPr/>
          </p:nvSpPr>
          <p:spPr>
            <a:xfrm>
              <a:off x="0" y="-180975"/>
              <a:ext cx="11017450" cy="9783803"/>
            </a:xfrm>
            <a:prstGeom prst="rect">
              <a:avLst/>
            </a:prstGeom>
          </p:spPr>
          <p:txBody>
            <a:bodyPr anchor="t" rtlCol="false" tIns="0" lIns="0" bIns="0" rIns="0"/>
            <a:lstStyle/>
            <a:p>
              <a:pPr algn="just">
                <a:lnSpc>
                  <a:spcPts val="4320"/>
                </a:lnSpc>
              </a:pPr>
              <a:r>
                <a:rPr lang="en-US" sz="2400">
                  <a:solidFill>
                    <a:srgbClr val="000000"/>
                  </a:solidFill>
                  <a:latin typeface="Calibri (MS)"/>
                  <a:ea typeface="Calibri (MS)"/>
                  <a:cs typeface="Calibri (MS)"/>
                  <a:sym typeface="Calibri (MS)"/>
                </a:rPr>
                <a:t>María Fernanda Castro Maya, </a:t>
              </a:r>
              <a:r>
                <a:rPr lang="en-US" sz="2400">
                  <a:solidFill>
                    <a:srgbClr val="000000"/>
                  </a:solidFill>
                  <a:latin typeface="Calibri (MS)"/>
                  <a:ea typeface="Calibri (MS)"/>
                  <a:cs typeface="Calibri (MS)"/>
                  <a:sym typeface="Calibri (MS)"/>
                </a:rPr>
                <a:t>a Mexican disability rights activist with an intellectual disability, has been a prominent advocate for the political inclusion of persons with disabilities.</a:t>
              </a:r>
            </a:p>
            <a:p>
              <a:pPr algn="just" marL="518160" indent="-259080" lvl="1">
                <a:lnSpc>
                  <a:spcPts val="4320"/>
                </a:lnSpc>
                <a:buFont typeface="Arial"/>
                <a:buChar char="•"/>
              </a:pPr>
              <a:r>
                <a:rPr lang="en-US" sz="2400">
                  <a:solidFill>
                    <a:srgbClr val="000000"/>
                  </a:solidFill>
                  <a:latin typeface="Calibri (MS)"/>
                  <a:ea typeface="Calibri (MS)"/>
                  <a:cs typeface="Calibri (MS)"/>
                  <a:sym typeface="Calibri (MS)"/>
                </a:rPr>
                <a:t>She proposed an amendment to the Mexico City Civil Code to abolish the requirement for adults with disabilities to have a legal guardian, aiming to enhance their autonomy.</a:t>
              </a:r>
            </a:p>
            <a:p>
              <a:pPr algn="just" marL="518160" indent="-259080" lvl="1">
                <a:lnSpc>
                  <a:spcPts val="4320"/>
                </a:lnSpc>
                <a:buFont typeface="Arial"/>
                <a:buChar char="•"/>
              </a:pPr>
              <a:r>
                <a:rPr lang="en-US" sz="2400">
                  <a:solidFill>
                    <a:srgbClr val="000000"/>
                  </a:solidFill>
                  <a:latin typeface="Calibri (MS)"/>
                  <a:ea typeface="Calibri (MS)"/>
                  <a:cs typeface="Calibri (MS)"/>
                  <a:sym typeface="Calibri (MS)"/>
                </a:rPr>
                <a:t>María Fernanda has actively engaged with political parties, urging them to consider intellectual disabilities in their platforms and to promote linguistic accessibility in political documents.</a:t>
              </a:r>
            </a:p>
            <a:p>
              <a:pPr algn="just">
                <a:lnSpc>
                  <a:spcPts val="4320"/>
                </a:lnSpc>
              </a:pPr>
              <a:r>
                <a:rPr lang="en-US" sz="2400">
                  <a:solidFill>
                    <a:srgbClr val="000000"/>
                  </a:solidFill>
                  <a:latin typeface="Calibri (MS)"/>
                  <a:ea typeface="Calibri (MS)"/>
                  <a:cs typeface="Calibri (MS)"/>
                  <a:sym typeface="Calibri (MS)"/>
                </a:rPr>
                <a:t> Click </a:t>
              </a:r>
              <a:r>
                <a:rPr lang="en-US" sz="2400" u="sng">
                  <a:solidFill>
                    <a:srgbClr val="000000"/>
                  </a:solidFill>
                  <a:latin typeface="Calibri (MS)"/>
                  <a:ea typeface="Calibri (MS)"/>
                  <a:cs typeface="Calibri (MS)"/>
                  <a:sym typeface="Calibri (MS)"/>
                  <a:hlinkClick r:id="rId4" tooltip="https://www.hrw.org/news/2022/05/17/maria-fernanda-castro-statement"/>
                </a:rPr>
                <a:t>here</a:t>
              </a:r>
              <a:r>
                <a:rPr lang="en-US" sz="2400">
                  <a:solidFill>
                    <a:srgbClr val="000000"/>
                  </a:solidFill>
                  <a:latin typeface="Calibri (MS)"/>
                  <a:ea typeface="Calibri (MS)"/>
                  <a:cs typeface="Calibri (MS)"/>
                  <a:sym typeface="Calibri (MS)"/>
                </a:rPr>
                <a:t> to learn more about María Fernanda Castro Maya.</a:t>
              </a:r>
            </a:p>
            <a:p>
              <a:pPr algn="just">
                <a:lnSpc>
                  <a:spcPts val="3960"/>
                </a:lnSpc>
              </a:pPr>
            </a:p>
            <a:p>
              <a:pPr algn="just">
                <a:lnSpc>
                  <a:spcPts val="4320"/>
                </a:lnSpc>
              </a:pPr>
            </a:p>
            <a:p>
              <a:pPr algn="just">
                <a:lnSpc>
                  <a:spcPts val="1890"/>
                </a:lnSpc>
              </a:pPr>
            </a:p>
          </p:txBody>
        </p:sp>
      </p:grpSp>
      <p:sp>
        <p:nvSpPr>
          <p:cNvPr name="Freeform 11" id="11"/>
          <p:cNvSpPr/>
          <p:nvPr/>
        </p:nvSpPr>
        <p:spPr>
          <a:xfrm flipH="false" flipV="false" rot="0">
            <a:off x="10237968" y="3417499"/>
            <a:ext cx="7021332" cy="4092690"/>
          </a:xfrm>
          <a:custGeom>
            <a:avLst/>
            <a:gdLst/>
            <a:ahLst/>
            <a:cxnLst/>
            <a:rect r="r" b="b" t="t" l="l"/>
            <a:pathLst>
              <a:path h="4092690" w="7021332">
                <a:moveTo>
                  <a:pt x="0" y="0"/>
                </a:moveTo>
                <a:lnTo>
                  <a:pt x="7021332" y="0"/>
                </a:lnTo>
                <a:lnTo>
                  <a:pt x="7021332" y="4092691"/>
                </a:lnTo>
                <a:lnTo>
                  <a:pt x="0" y="4092691"/>
                </a:lnTo>
                <a:lnTo>
                  <a:pt x="0" y="0"/>
                </a:lnTo>
                <a:close/>
              </a:path>
            </a:pathLst>
          </a:custGeom>
          <a:blipFill>
            <a:blip r:embed="rId5"/>
            <a:stretch>
              <a:fillRect l="0" t="-8022" r="-1526" b="-8022"/>
            </a:stretch>
          </a:blipFill>
        </p:spPr>
      </p:sp>
      <p:grpSp>
        <p:nvGrpSpPr>
          <p:cNvPr name="Group 12" id="12"/>
          <p:cNvGrpSpPr/>
          <p:nvPr/>
        </p:nvGrpSpPr>
        <p:grpSpPr>
          <a:xfrm rot="0">
            <a:off x="973931" y="971551"/>
            <a:ext cx="700088" cy="136922"/>
            <a:chOff x="0" y="0"/>
            <a:chExt cx="933450" cy="182563"/>
          </a:xfrm>
        </p:grpSpPr>
        <p:sp>
          <p:nvSpPr>
            <p:cNvPr name="Freeform 13" id="13"/>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4" id="1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
        <p:nvSpPr>
          <p:cNvPr name="Freeform 15" id="15"/>
          <p:cNvSpPr/>
          <p:nvPr/>
        </p:nvSpPr>
        <p:spPr>
          <a:xfrm flipH="false" flipV="false" rot="0">
            <a:off x="9144000" y="2121379"/>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DAGnU-YlNvc</dc:identifier>
  <dcterms:modified xsi:type="dcterms:W3CDTF">2011-08-01T06:04:30Z</dcterms:modified>
  <cp:revision>1</cp:revision>
  <dc:title>SPARK_CBP_Understanding Psychosocial Disabilities and Participation</dc:title>
</cp:coreProperties>
</file>