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803" y="276319"/>
            <a:ext cx="12719050" cy="1437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50" y="1753044"/>
            <a:ext cx="10953750" cy="494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41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Relationship Id="rId4" Type="http://schemas.openxmlformats.org/officeDocument/2006/relationships/image" Target="../media/image15.jp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1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jpg"/><Relationship Id="rId4" Type="http://schemas.openxmlformats.org/officeDocument/2006/relationships/image" Target="../media/image59.png"/><Relationship Id="rId5" Type="http://schemas.openxmlformats.org/officeDocument/2006/relationships/image" Target="../media/image1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0.png"/><Relationship Id="rId5" Type="http://schemas.openxmlformats.org/officeDocument/2006/relationships/image" Target="../media/image8.png"/><Relationship Id="rId6" Type="http://schemas.openxmlformats.org/officeDocument/2006/relationships/image" Target="../media/image6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jp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61652" cy="6004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138030" y="5471469"/>
            <a:ext cx="4150360" cy="4815840"/>
            <a:chOff x="14138030" y="5471469"/>
            <a:chExt cx="4150360" cy="4815840"/>
          </a:xfrm>
        </p:grpSpPr>
        <p:sp>
          <p:nvSpPr>
            <p:cNvPr id="4" name="object 4" descr=""/>
            <p:cNvSpPr/>
            <p:nvPr/>
          </p:nvSpPr>
          <p:spPr>
            <a:xfrm>
              <a:off x="15785948" y="5471469"/>
              <a:ext cx="2502535" cy="4815840"/>
            </a:xfrm>
            <a:custGeom>
              <a:avLst/>
              <a:gdLst/>
              <a:ahLst/>
              <a:cxnLst/>
              <a:rect l="l" t="t" r="r" b="b"/>
              <a:pathLst>
                <a:path w="2502534" h="4815840">
                  <a:moveTo>
                    <a:pt x="2502052" y="4815530"/>
                  </a:moveTo>
                  <a:lnTo>
                    <a:pt x="432896" y="4815530"/>
                  </a:lnTo>
                  <a:lnTo>
                    <a:pt x="415454" y="4785731"/>
                  </a:lnTo>
                  <a:lnTo>
                    <a:pt x="393680" y="4747631"/>
                  </a:lnTo>
                  <a:lnTo>
                    <a:pt x="372435" y="4709531"/>
                  </a:lnTo>
                  <a:lnTo>
                    <a:pt x="351725" y="4671431"/>
                  </a:lnTo>
                  <a:lnTo>
                    <a:pt x="331555" y="4620631"/>
                  </a:lnTo>
                  <a:lnTo>
                    <a:pt x="311930" y="4582531"/>
                  </a:lnTo>
                  <a:lnTo>
                    <a:pt x="292854" y="4544431"/>
                  </a:lnTo>
                  <a:lnTo>
                    <a:pt x="274332" y="4506331"/>
                  </a:lnTo>
                  <a:lnTo>
                    <a:pt x="256370" y="4455531"/>
                  </a:lnTo>
                  <a:lnTo>
                    <a:pt x="238971" y="4417431"/>
                  </a:lnTo>
                  <a:lnTo>
                    <a:pt x="222141" y="4379331"/>
                  </a:lnTo>
                  <a:lnTo>
                    <a:pt x="205885" y="4328531"/>
                  </a:lnTo>
                  <a:lnTo>
                    <a:pt x="190207" y="4290431"/>
                  </a:lnTo>
                  <a:lnTo>
                    <a:pt x="175112" y="4252331"/>
                  </a:lnTo>
                  <a:lnTo>
                    <a:pt x="160605" y="4201531"/>
                  </a:lnTo>
                  <a:lnTo>
                    <a:pt x="146691" y="4163431"/>
                  </a:lnTo>
                  <a:lnTo>
                    <a:pt x="133375" y="4112631"/>
                  </a:lnTo>
                  <a:lnTo>
                    <a:pt x="120661" y="4074531"/>
                  </a:lnTo>
                  <a:lnTo>
                    <a:pt x="108555" y="4023731"/>
                  </a:lnTo>
                  <a:lnTo>
                    <a:pt x="97061" y="3985631"/>
                  </a:lnTo>
                  <a:lnTo>
                    <a:pt x="86184" y="3934831"/>
                  </a:lnTo>
                  <a:lnTo>
                    <a:pt x="75928" y="3884031"/>
                  </a:lnTo>
                  <a:lnTo>
                    <a:pt x="66300" y="3845931"/>
                  </a:lnTo>
                  <a:lnTo>
                    <a:pt x="57302" y="3795131"/>
                  </a:lnTo>
                  <a:lnTo>
                    <a:pt x="48941" y="3757031"/>
                  </a:lnTo>
                  <a:lnTo>
                    <a:pt x="41222" y="3706231"/>
                  </a:lnTo>
                  <a:lnTo>
                    <a:pt x="34148" y="3655431"/>
                  </a:lnTo>
                  <a:lnTo>
                    <a:pt x="27725" y="3617331"/>
                  </a:lnTo>
                  <a:lnTo>
                    <a:pt x="21957" y="3566531"/>
                  </a:lnTo>
                  <a:lnTo>
                    <a:pt x="16850" y="3515731"/>
                  </a:lnTo>
                  <a:lnTo>
                    <a:pt x="12409" y="3464931"/>
                  </a:lnTo>
                  <a:lnTo>
                    <a:pt x="8637" y="3426831"/>
                  </a:lnTo>
                  <a:lnTo>
                    <a:pt x="5540" y="3376031"/>
                  </a:lnTo>
                  <a:lnTo>
                    <a:pt x="3124" y="3325231"/>
                  </a:lnTo>
                  <a:lnTo>
                    <a:pt x="1391" y="3274431"/>
                  </a:lnTo>
                  <a:lnTo>
                    <a:pt x="348" y="3223631"/>
                  </a:lnTo>
                  <a:lnTo>
                    <a:pt x="0" y="3185531"/>
                  </a:lnTo>
                  <a:lnTo>
                    <a:pt x="348" y="3134731"/>
                  </a:lnTo>
                  <a:lnTo>
                    <a:pt x="1391" y="3083931"/>
                  </a:lnTo>
                  <a:lnTo>
                    <a:pt x="3124" y="3033131"/>
                  </a:lnTo>
                  <a:lnTo>
                    <a:pt x="5540" y="2982331"/>
                  </a:lnTo>
                  <a:lnTo>
                    <a:pt x="8637" y="2944231"/>
                  </a:lnTo>
                  <a:lnTo>
                    <a:pt x="12409" y="2893431"/>
                  </a:lnTo>
                  <a:lnTo>
                    <a:pt x="16850" y="2842631"/>
                  </a:lnTo>
                  <a:lnTo>
                    <a:pt x="21957" y="2791831"/>
                  </a:lnTo>
                  <a:lnTo>
                    <a:pt x="27725" y="2753731"/>
                  </a:lnTo>
                  <a:lnTo>
                    <a:pt x="34148" y="2702931"/>
                  </a:lnTo>
                  <a:lnTo>
                    <a:pt x="41222" y="2652131"/>
                  </a:lnTo>
                  <a:lnTo>
                    <a:pt x="48941" y="2614031"/>
                  </a:lnTo>
                  <a:lnTo>
                    <a:pt x="57302" y="2563231"/>
                  </a:lnTo>
                  <a:lnTo>
                    <a:pt x="66300" y="2512431"/>
                  </a:lnTo>
                  <a:lnTo>
                    <a:pt x="75928" y="2474331"/>
                  </a:lnTo>
                  <a:lnTo>
                    <a:pt x="86184" y="2423531"/>
                  </a:lnTo>
                  <a:lnTo>
                    <a:pt x="97061" y="2385431"/>
                  </a:lnTo>
                  <a:lnTo>
                    <a:pt x="108555" y="2334631"/>
                  </a:lnTo>
                  <a:lnTo>
                    <a:pt x="120661" y="2296531"/>
                  </a:lnTo>
                  <a:lnTo>
                    <a:pt x="133375" y="2245731"/>
                  </a:lnTo>
                  <a:lnTo>
                    <a:pt x="146691" y="2207631"/>
                  </a:lnTo>
                  <a:lnTo>
                    <a:pt x="160605" y="2156831"/>
                  </a:lnTo>
                  <a:lnTo>
                    <a:pt x="175112" y="2118731"/>
                  </a:lnTo>
                  <a:lnTo>
                    <a:pt x="190207" y="2067931"/>
                  </a:lnTo>
                  <a:lnTo>
                    <a:pt x="205885" y="2029831"/>
                  </a:lnTo>
                  <a:lnTo>
                    <a:pt x="222141" y="1979031"/>
                  </a:lnTo>
                  <a:lnTo>
                    <a:pt x="238971" y="1940931"/>
                  </a:lnTo>
                  <a:lnTo>
                    <a:pt x="256370" y="1902831"/>
                  </a:lnTo>
                  <a:lnTo>
                    <a:pt x="274332" y="1852031"/>
                  </a:lnTo>
                  <a:lnTo>
                    <a:pt x="292854" y="1813931"/>
                  </a:lnTo>
                  <a:lnTo>
                    <a:pt x="311930" y="1775831"/>
                  </a:lnTo>
                  <a:lnTo>
                    <a:pt x="331555" y="1737731"/>
                  </a:lnTo>
                  <a:lnTo>
                    <a:pt x="351725" y="1686931"/>
                  </a:lnTo>
                  <a:lnTo>
                    <a:pt x="372435" y="1648831"/>
                  </a:lnTo>
                  <a:lnTo>
                    <a:pt x="393680" y="1610731"/>
                  </a:lnTo>
                  <a:lnTo>
                    <a:pt x="415454" y="1572631"/>
                  </a:lnTo>
                  <a:lnTo>
                    <a:pt x="437754" y="1534531"/>
                  </a:lnTo>
                  <a:lnTo>
                    <a:pt x="460575" y="1496431"/>
                  </a:lnTo>
                  <a:lnTo>
                    <a:pt x="483911" y="1458331"/>
                  </a:lnTo>
                  <a:lnTo>
                    <a:pt x="507758" y="1420231"/>
                  </a:lnTo>
                  <a:lnTo>
                    <a:pt x="532111" y="1382131"/>
                  </a:lnTo>
                  <a:lnTo>
                    <a:pt x="556965" y="1344031"/>
                  </a:lnTo>
                  <a:lnTo>
                    <a:pt x="582315" y="1305931"/>
                  </a:lnTo>
                  <a:lnTo>
                    <a:pt x="608157" y="1267831"/>
                  </a:lnTo>
                  <a:lnTo>
                    <a:pt x="634486" y="1229731"/>
                  </a:lnTo>
                  <a:lnTo>
                    <a:pt x="661296" y="1191631"/>
                  </a:lnTo>
                  <a:lnTo>
                    <a:pt x="688584" y="1166231"/>
                  </a:lnTo>
                  <a:lnTo>
                    <a:pt x="716344" y="1128131"/>
                  </a:lnTo>
                  <a:lnTo>
                    <a:pt x="744571" y="1090031"/>
                  </a:lnTo>
                  <a:lnTo>
                    <a:pt x="773260" y="1051931"/>
                  </a:lnTo>
                  <a:lnTo>
                    <a:pt x="802407" y="1026531"/>
                  </a:lnTo>
                  <a:lnTo>
                    <a:pt x="832008" y="988431"/>
                  </a:lnTo>
                  <a:lnTo>
                    <a:pt x="862056" y="950331"/>
                  </a:lnTo>
                  <a:lnTo>
                    <a:pt x="892547" y="924931"/>
                  </a:lnTo>
                  <a:lnTo>
                    <a:pt x="923477" y="886831"/>
                  </a:lnTo>
                  <a:lnTo>
                    <a:pt x="954841" y="861431"/>
                  </a:lnTo>
                  <a:lnTo>
                    <a:pt x="986633" y="823331"/>
                  </a:lnTo>
                  <a:lnTo>
                    <a:pt x="1018849" y="797931"/>
                  </a:lnTo>
                  <a:lnTo>
                    <a:pt x="1051484" y="759831"/>
                  </a:lnTo>
                  <a:lnTo>
                    <a:pt x="1117992" y="709031"/>
                  </a:lnTo>
                  <a:lnTo>
                    <a:pt x="1151856" y="670931"/>
                  </a:lnTo>
                  <a:lnTo>
                    <a:pt x="1220778" y="620131"/>
                  </a:lnTo>
                  <a:lnTo>
                    <a:pt x="1291260" y="569331"/>
                  </a:lnTo>
                  <a:lnTo>
                    <a:pt x="1327074" y="531231"/>
                  </a:lnTo>
                  <a:lnTo>
                    <a:pt x="1399825" y="480431"/>
                  </a:lnTo>
                  <a:lnTo>
                    <a:pt x="1511683" y="404231"/>
                  </a:lnTo>
                  <a:lnTo>
                    <a:pt x="1549679" y="391531"/>
                  </a:lnTo>
                  <a:lnTo>
                    <a:pt x="1665727" y="315331"/>
                  </a:lnTo>
                  <a:lnTo>
                    <a:pt x="1705081" y="302631"/>
                  </a:lnTo>
                  <a:lnTo>
                    <a:pt x="1784765" y="251831"/>
                  </a:lnTo>
                  <a:lnTo>
                    <a:pt x="1825087" y="239131"/>
                  </a:lnTo>
                  <a:lnTo>
                    <a:pt x="1865721" y="213731"/>
                  </a:lnTo>
                  <a:lnTo>
                    <a:pt x="1906663" y="201031"/>
                  </a:lnTo>
                  <a:lnTo>
                    <a:pt x="1947908" y="175631"/>
                  </a:lnTo>
                  <a:lnTo>
                    <a:pt x="1989452" y="162931"/>
                  </a:lnTo>
                  <a:lnTo>
                    <a:pt x="2031290" y="137531"/>
                  </a:lnTo>
                  <a:lnTo>
                    <a:pt x="2201479" y="86731"/>
                  </a:lnTo>
                  <a:lnTo>
                    <a:pt x="2244712" y="61331"/>
                  </a:lnTo>
                  <a:lnTo>
                    <a:pt x="2420243" y="10531"/>
                  </a:lnTo>
                  <a:lnTo>
                    <a:pt x="2464751" y="10531"/>
                  </a:lnTo>
                  <a:lnTo>
                    <a:pt x="2502052" y="0"/>
                  </a:lnTo>
                  <a:lnTo>
                    <a:pt x="2502052" y="481553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5618" y="7115319"/>
              <a:ext cx="3261364" cy="317168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38030" y="9567671"/>
              <a:ext cx="235172" cy="2393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15541" y="8847535"/>
              <a:ext cx="235172" cy="2393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9511" y="8166860"/>
              <a:ext cx="235172" cy="2393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80892" y="8509791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2142" y="8847535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80892" y="7306672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31475" y="9328356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0720" y="10047685"/>
              <a:ext cx="235172" cy="239363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59380" y="1181754"/>
            <a:ext cx="3182013" cy="3149284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16" name="object 16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2360" y="495919"/>
              <a:ext cx="235172" cy="239363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742841" y="4503299"/>
            <a:ext cx="15615919" cy="4100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9500"/>
              </a:lnSpc>
              <a:spcBef>
                <a:spcPts val="100"/>
              </a:spcBef>
              <a:tabLst>
                <a:tab pos="875030" algn="l"/>
                <a:tab pos="3676015" algn="l"/>
                <a:tab pos="3840479" algn="l"/>
                <a:tab pos="4405630" algn="l"/>
                <a:tab pos="9133205" algn="l"/>
                <a:tab pos="10769600" algn="l"/>
                <a:tab pos="14592300" algn="l"/>
              </a:tabLst>
            </a:pP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25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potenziamento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competenze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25" b="1">
                <a:solidFill>
                  <a:srgbClr val="282829"/>
                </a:solidFill>
                <a:latin typeface="Calibri"/>
                <a:cs typeface="Calibri"/>
              </a:rPr>
              <a:t>per gli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57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700" spc="-1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5700">
              <a:latin typeface="Calibri"/>
              <a:cs typeface="Calibri"/>
            </a:endParaRPr>
          </a:p>
          <a:p>
            <a:pPr algn="ctr" marL="570865">
              <a:lnSpc>
                <a:spcPct val="100000"/>
              </a:lnSpc>
              <a:spcBef>
                <a:spcPts val="2790"/>
              </a:spcBef>
              <a:tabLst>
                <a:tab pos="3637915" algn="l"/>
                <a:tab pos="5351780" algn="l"/>
              </a:tabLst>
            </a:pPr>
            <a:r>
              <a:rPr dirty="0" sz="4800" spc="-10" b="1">
                <a:solidFill>
                  <a:srgbClr val="282829"/>
                </a:solidFill>
                <a:latin typeface="Calibri"/>
                <a:cs typeface="Calibri"/>
              </a:rPr>
              <a:t>“Pianificare</a:t>
            </a:r>
            <a:r>
              <a:rPr dirty="0" sz="48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4800" spc="-10" b="1">
                <a:solidFill>
                  <a:srgbClr val="282829"/>
                </a:solidFill>
                <a:latin typeface="Calibri"/>
                <a:cs typeface="Calibri"/>
              </a:rPr>
              <a:t>eventi</a:t>
            </a:r>
            <a:r>
              <a:rPr dirty="0" sz="48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4800" spc="-10" b="1">
                <a:solidFill>
                  <a:srgbClr val="282829"/>
                </a:solidFill>
                <a:latin typeface="Calibri"/>
                <a:cs typeface="Calibri"/>
              </a:rPr>
              <a:t>inclusivi”</a:t>
            </a:r>
            <a:endParaRPr sz="4800">
              <a:latin typeface="Calibri"/>
              <a:cs typeface="Calibri"/>
            </a:endParaRPr>
          </a:p>
          <a:p>
            <a:pPr algn="ctr" marL="548005">
              <a:lnSpc>
                <a:spcPct val="100000"/>
              </a:lnSpc>
              <a:spcBef>
                <a:spcPts val="2390"/>
              </a:spcBef>
            </a:pPr>
            <a:r>
              <a:rPr dirty="0" sz="4000" spc="-1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4000" spc="-8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829"/>
                </a:solidFill>
                <a:latin typeface="Calibri"/>
                <a:cs typeface="Calibri"/>
              </a:rPr>
              <a:t>da:</a:t>
            </a:r>
            <a:r>
              <a:rPr dirty="0" sz="4000" spc="-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829"/>
                </a:solidFill>
                <a:latin typeface="Calibri"/>
                <a:cs typeface="Calibri"/>
              </a:rPr>
              <a:t>CARDET</a:t>
            </a:r>
            <a:r>
              <a:rPr dirty="0" sz="4000" spc="-8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4000" spc="-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829"/>
                </a:solidFill>
                <a:latin typeface="Calibri"/>
                <a:cs typeface="Calibri"/>
              </a:rPr>
              <a:t>KOKEN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3474" y="6615438"/>
              <a:ext cx="85725" cy="85724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5521" y="4267173"/>
            <a:ext cx="4741384" cy="278008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474" y="3348364"/>
            <a:ext cx="85725" cy="8572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474" y="4748538"/>
            <a:ext cx="85725" cy="857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474" y="5681988"/>
            <a:ext cx="85725" cy="85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337899" y="2430953"/>
            <a:ext cx="10634980" cy="486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4.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Creare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ambienti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eventi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sicuri,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sereni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e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versatili</a:t>
            </a:r>
            <a:endParaRPr sz="2800">
              <a:latin typeface="Calibri"/>
              <a:cs typeface="Calibri"/>
            </a:endParaRPr>
          </a:p>
          <a:p>
            <a:pPr marL="394970" marR="1289050">
              <a:lnSpc>
                <a:spcPct val="113399"/>
              </a:lnSpc>
              <a:spcBef>
                <a:spcPts val="1680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Predisporre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ambienti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silenziosi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pause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gestione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del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sovraccarico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sensoriale.</a:t>
            </a:r>
            <a:endParaRPr sz="2700">
              <a:latin typeface="Calibri"/>
              <a:cs typeface="Calibri"/>
            </a:endParaRPr>
          </a:p>
          <a:p>
            <a:pPr marL="394970" marR="5080">
              <a:lnSpc>
                <a:spcPts val="7350"/>
              </a:lnSpc>
              <a:spcBef>
                <a:spcPts val="930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Mantenete</a:t>
            </a:r>
            <a:r>
              <a:rPr dirty="0" sz="2700" spc="-8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programma</a:t>
            </a:r>
            <a:r>
              <a:rPr dirty="0" sz="2700" spc="-8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coerente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comunicatelo</a:t>
            </a:r>
            <a:r>
              <a:rPr dirty="0" sz="2700" spc="-8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anticipo.</a:t>
            </a:r>
            <a:r>
              <a:rPr dirty="0" sz="2700" spc="6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Utilizzare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segnaletica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chiara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27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facilitare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l'orientamento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nello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spazio.</a:t>
            </a:r>
            <a:endParaRPr sz="2700">
              <a:latin typeface="Calibri"/>
              <a:cs typeface="Calibri"/>
            </a:endParaRPr>
          </a:p>
          <a:p>
            <a:pPr marL="394970" marR="1414145">
              <a:lnSpc>
                <a:spcPct val="113399"/>
              </a:lnSpc>
              <a:spcBef>
                <a:spcPts val="2745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Consentire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ai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partecipanti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decidere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modalità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tempistiche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di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partecipazione.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325" rIns="0" bIns="0" rtlCol="0" vert="horz">
            <a:spAutoFit/>
          </a:bodyPr>
          <a:lstStyle/>
          <a:p>
            <a:pPr marL="61849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Come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possiamo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creare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un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ambiente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soddisfi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esigenze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diverse?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961572" y="14287"/>
            <a:ext cx="6326505" cy="10273030"/>
            <a:chOff x="11961572" y="14287"/>
            <a:chExt cx="6326505" cy="10273030"/>
          </a:xfrm>
        </p:grpSpPr>
        <p:sp>
          <p:nvSpPr>
            <p:cNvPr id="4" name="object 4" descr=""/>
            <p:cNvSpPr/>
            <p:nvPr/>
          </p:nvSpPr>
          <p:spPr>
            <a:xfrm>
              <a:off x="13638411" y="14287"/>
              <a:ext cx="4650105" cy="10273030"/>
            </a:xfrm>
            <a:custGeom>
              <a:avLst/>
              <a:gdLst/>
              <a:ahLst/>
              <a:cxnLst/>
              <a:rect l="l" t="t" r="r" b="b"/>
              <a:pathLst>
                <a:path w="4650105" h="10273030">
                  <a:moveTo>
                    <a:pt x="4649533" y="10272712"/>
                  </a:moveTo>
                  <a:lnTo>
                    <a:pt x="0" y="10272712"/>
                  </a:lnTo>
                  <a:lnTo>
                    <a:pt x="0" y="0"/>
                  </a:lnTo>
                  <a:lnTo>
                    <a:pt x="4649533" y="0"/>
                  </a:lnTo>
                  <a:lnTo>
                    <a:pt x="4649533" y="1027271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1572" y="3429141"/>
              <a:ext cx="1402991" cy="19135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0899" y="4201124"/>
              <a:ext cx="4895088" cy="43086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4930" y="122422"/>
            <a:ext cx="10849610" cy="14541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Strategie</a:t>
            </a:r>
            <a:r>
              <a:rPr dirty="0" sz="39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comunicative:</a:t>
            </a:r>
            <a:r>
              <a:rPr dirty="0" sz="39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linguaggio</a:t>
            </a:r>
            <a:r>
              <a:rPr dirty="0" sz="39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chiaro</a:t>
            </a:r>
            <a:r>
              <a:rPr dirty="0" sz="39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39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materiali visivi.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237" y="5917025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237" y="6517099"/>
            <a:ext cx="76200" cy="7619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</a:t>
            </a:r>
            <a:r>
              <a:rPr dirty="0" spc="-55"/>
              <a:t> </a:t>
            </a:r>
            <a:r>
              <a:rPr dirty="0"/>
              <a:t>quale</a:t>
            </a:r>
            <a:r>
              <a:rPr dirty="0" spc="-50"/>
              <a:t> </a:t>
            </a:r>
            <a:r>
              <a:rPr dirty="0"/>
              <a:t>motivo</a:t>
            </a:r>
            <a:r>
              <a:rPr dirty="0" spc="-50"/>
              <a:t> </a:t>
            </a:r>
            <a:r>
              <a:rPr dirty="0"/>
              <a:t>è</a:t>
            </a:r>
            <a:r>
              <a:rPr dirty="0" spc="-50"/>
              <a:t> </a:t>
            </a:r>
            <a:r>
              <a:rPr dirty="0" spc="-10"/>
              <a:t>rilevante?</a:t>
            </a:r>
          </a:p>
          <a:p>
            <a:pPr algn="just" marL="12700" marR="5080">
              <a:lnSpc>
                <a:spcPct val="179000"/>
              </a:lnSpc>
            </a:pPr>
            <a:r>
              <a:rPr dirty="0"/>
              <a:t>È</a:t>
            </a:r>
            <a:r>
              <a:rPr dirty="0" spc="40"/>
              <a:t> </a:t>
            </a:r>
            <a:r>
              <a:rPr dirty="0"/>
              <a:t>fondamentale</a:t>
            </a:r>
            <a:r>
              <a:rPr dirty="0" spc="40"/>
              <a:t> </a:t>
            </a:r>
            <a:r>
              <a:rPr dirty="0"/>
              <a:t>riconoscere</a:t>
            </a:r>
            <a:r>
              <a:rPr dirty="0" spc="40"/>
              <a:t> </a:t>
            </a:r>
            <a:r>
              <a:rPr dirty="0"/>
              <a:t>che</a:t>
            </a:r>
            <a:r>
              <a:rPr dirty="0" spc="40"/>
              <a:t> </a:t>
            </a:r>
            <a:r>
              <a:rPr dirty="0"/>
              <a:t>le</a:t>
            </a:r>
            <a:r>
              <a:rPr dirty="0" spc="40"/>
              <a:t> </a:t>
            </a:r>
            <a:r>
              <a:rPr dirty="0"/>
              <a:t>persone</a:t>
            </a:r>
            <a:r>
              <a:rPr dirty="0" spc="40"/>
              <a:t> </a:t>
            </a:r>
            <a:r>
              <a:rPr dirty="0"/>
              <a:t>non</a:t>
            </a:r>
            <a:r>
              <a:rPr dirty="0" spc="40"/>
              <a:t> </a:t>
            </a:r>
            <a:r>
              <a:rPr dirty="0"/>
              <a:t>elaborano</a:t>
            </a:r>
            <a:r>
              <a:rPr dirty="0" spc="40"/>
              <a:t> </a:t>
            </a:r>
            <a:r>
              <a:rPr dirty="0"/>
              <a:t>le</a:t>
            </a:r>
            <a:r>
              <a:rPr dirty="0" spc="40"/>
              <a:t> </a:t>
            </a:r>
            <a:r>
              <a:rPr dirty="0"/>
              <a:t>informazioni</a:t>
            </a:r>
            <a:r>
              <a:rPr dirty="0" spc="40"/>
              <a:t> </a:t>
            </a:r>
            <a:r>
              <a:rPr dirty="0"/>
              <a:t>in</a:t>
            </a:r>
            <a:r>
              <a:rPr dirty="0" spc="40"/>
              <a:t> </a:t>
            </a:r>
            <a:r>
              <a:rPr dirty="0"/>
              <a:t>modo</a:t>
            </a:r>
            <a:r>
              <a:rPr dirty="0" spc="40"/>
              <a:t> </a:t>
            </a:r>
            <a:r>
              <a:rPr dirty="0" spc="-10"/>
              <a:t>uniforme. </a:t>
            </a:r>
            <a:r>
              <a:rPr dirty="0"/>
              <a:t>L'impiego</a:t>
            </a:r>
            <a:r>
              <a:rPr dirty="0" spc="25"/>
              <a:t> </a:t>
            </a:r>
            <a:r>
              <a:rPr dirty="0"/>
              <a:t>di</a:t>
            </a:r>
            <a:r>
              <a:rPr dirty="0" spc="30"/>
              <a:t> </a:t>
            </a:r>
            <a:r>
              <a:rPr dirty="0"/>
              <a:t>un</a:t>
            </a:r>
            <a:r>
              <a:rPr dirty="0" spc="30"/>
              <a:t> </a:t>
            </a:r>
            <a:r>
              <a:rPr dirty="0"/>
              <a:t>linguaggio</a:t>
            </a:r>
            <a:r>
              <a:rPr dirty="0" spc="30"/>
              <a:t> </a:t>
            </a:r>
            <a:r>
              <a:rPr dirty="0"/>
              <a:t>chiaro</a:t>
            </a:r>
            <a:r>
              <a:rPr dirty="0" spc="30"/>
              <a:t> </a:t>
            </a:r>
            <a:r>
              <a:rPr dirty="0"/>
              <a:t>e</a:t>
            </a:r>
            <a:r>
              <a:rPr dirty="0" spc="30"/>
              <a:t> </a:t>
            </a:r>
            <a:r>
              <a:rPr dirty="0"/>
              <a:t>semplice,</a:t>
            </a:r>
            <a:r>
              <a:rPr dirty="0" spc="30"/>
              <a:t> </a:t>
            </a:r>
            <a:r>
              <a:rPr dirty="0"/>
              <a:t>insieme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30"/>
              <a:t> </a:t>
            </a:r>
            <a:r>
              <a:rPr dirty="0"/>
              <a:t>supporti</a:t>
            </a:r>
            <a:r>
              <a:rPr dirty="0" spc="30"/>
              <a:t> </a:t>
            </a:r>
            <a:r>
              <a:rPr dirty="0"/>
              <a:t>visivi</a:t>
            </a:r>
            <a:r>
              <a:rPr dirty="0" spc="30"/>
              <a:t> </a:t>
            </a:r>
            <a:r>
              <a:rPr dirty="0"/>
              <a:t>efficaci,</a:t>
            </a:r>
            <a:r>
              <a:rPr dirty="0" spc="30"/>
              <a:t> </a:t>
            </a:r>
            <a:r>
              <a:rPr dirty="0" spc="-10"/>
              <a:t>rappresenta</a:t>
            </a:r>
            <a:r>
              <a:rPr dirty="0" spc="25"/>
              <a:t> </a:t>
            </a:r>
            <a:r>
              <a:rPr dirty="0" spc="-25"/>
              <a:t>un </a:t>
            </a:r>
            <a:r>
              <a:rPr dirty="0"/>
              <a:t>elemento</a:t>
            </a:r>
            <a:r>
              <a:rPr dirty="0" spc="325"/>
              <a:t> </a:t>
            </a:r>
            <a:r>
              <a:rPr dirty="0"/>
              <a:t>cruciale</a:t>
            </a:r>
            <a:r>
              <a:rPr dirty="0" spc="325"/>
              <a:t> </a:t>
            </a:r>
            <a:r>
              <a:rPr dirty="0"/>
              <a:t>per</a:t>
            </a:r>
            <a:r>
              <a:rPr dirty="0" spc="325"/>
              <a:t> </a:t>
            </a:r>
            <a:r>
              <a:rPr dirty="0"/>
              <a:t>garantire</a:t>
            </a:r>
            <a:r>
              <a:rPr dirty="0" spc="325"/>
              <a:t> </a:t>
            </a:r>
            <a:r>
              <a:rPr dirty="0"/>
              <a:t>che</a:t>
            </a:r>
            <a:r>
              <a:rPr dirty="0" spc="325"/>
              <a:t> </a:t>
            </a:r>
            <a:r>
              <a:rPr dirty="0"/>
              <a:t>un</a:t>
            </a:r>
            <a:r>
              <a:rPr dirty="0" spc="325"/>
              <a:t> </a:t>
            </a:r>
            <a:r>
              <a:rPr dirty="0"/>
              <a:t>evento</a:t>
            </a:r>
            <a:r>
              <a:rPr dirty="0" spc="325"/>
              <a:t> </a:t>
            </a:r>
            <a:r>
              <a:rPr dirty="0"/>
              <a:t>sia</a:t>
            </a:r>
            <a:r>
              <a:rPr dirty="0" spc="325"/>
              <a:t> </a:t>
            </a:r>
            <a:r>
              <a:rPr dirty="0"/>
              <a:t>realmente</a:t>
            </a:r>
            <a:r>
              <a:rPr dirty="0" spc="325"/>
              <a:t> </a:t>
            </a:r>
            <a:r>
              <a:rPr dirty="0"/>
              <a:t>inclusivo,</a:t>
            </a:r>
            <a:r>
              <a:rPr dirty="0" spc="325"/>
              <a:t> </a:t>
            </a:r>
            <a:r>
              <a:rPr dirty="0"/>
              <a:t>specialmente</a:t>
            </a:r>
            <a:r>
              <a:rPr dirty="0" spc="325"/>
              <a:t> </a:t>
            </a:r>
            <a:r>
              <a:rPr dirty="0"/>
              <a:t>per</a:t>
            </a:r>
            <a:r>
              <a:rPr dirty="0" spc="325"/>
              <a:t> </a:t>
            </a:r>
            <a:r>
              <a:rPr dirty="0" spc="-50"/>
              <a:t>i </a:t>
            </a:r>
            <a:r>
              <a:rPr dirty="0"/>
              <a:t>giovani</a:t>
            </a:r>
            <a:r>
              <a:rPr dirty="0" spc="-70"/>
              <a:t> </a:t>
            </a:r>
            <a:r>
              <a:rPr dirty="0"/>
              <a:t>con</a:t>
            </a:r>
            <a:r>
              <a:rPr dirty="0" spc="-70"/>
              <a:t> </a:t>
            </a:r>
            <a:r>
              <a:rPr dirty="0"/>
              <a:t>disabilità</a:t>
            </a:r>
            <a:r>
              <a:rPr dirty="0" spc="-65"/>
              <a:t> </a:t>
            </a:r>
            <a:r>
              <a:rPr dirty="0"/>
              <a:t>psicosociali</a:t>
            </a:r>
            <a:r>
              <a:rPr dirty="0" spc="-70"/>
              <a:t> </a:t>
            </a:r>
            <a:r>
              <a:rPr dirty="0"/>
              <a:t>o</a:t>
            </a:r>
            <a:r>
              <a:rPr dirty="0" spc="-70"/>
              <a:t> </a:t>
            </a:r>
            <a:r>
              <a:rPr dirty="0" spc="-10"/>
              <a:t>intellettive.</a:t>
            </a:r>
          </a:p>
          <a:p>
            <a:pPr>
              <a:lnSpc>
                <a:spcPct val="100000"/>
              </a:lnSpc>
              <a:spcBef>
                <a:spcPts val="2395"/>
              </a:spcBef>
            </a:pPr>
          </a:p>
          <a:p>
            <a:pPr algn="just" marL="12700">
              <a:lnSpc>
                <a:spcPct val="100000"/>
              </a:lnSpc>
            </a:pPr>
            <a:r>
              <a:rPr dirty="0"/>
              <a:t>Questa</a:t>
            </a:r>
            <a:r>
              <a:rPr dirty="0" spc="-85"/>
              <a:t> </a:t>
            </a:r>
            <a:r>
              <a:rPr dirty="0"/>
              <a:t>sezione</a:t>
            </a:r>
            <a:r>
              <a:rPr dirty="0" spc="-80"/>
              <a:t> </a:t>
            </a:r>
            <a:r>
              <a:rPr dirty="0"/>
              <a:t>è</a:t>
            </a:r>
            <a:r>
              <a:rPr dirty="0" spc="-80"/>
              <a:t> </a:t>
            </a:r>
            <a:r>
              <a:rPr dirty="0"/>
              <a:t>concepita</a:t>
            </a:r>
            <a:r>
              <a:rPr dirty="0" spc="-80"/>
              <a:t> </a:t>
            </a:r>
            <a:r>
              <a:rPr dirty="0"/>
              <a:t>per</a:t>
            </a:r>
            <a:r>
              <a:rPr dirty="0" spc="-80"/>
              <a:t> </a:t>
            </a:r>
            <a:r>
              <a:rPr dirty="0"/>
              <a:t>assisterti</a:t>
            </a:r>
            <a:r>
              <a:rPr dirty="0" spc="-80"/>
              <a:t> </a:t>
            </a:r>
            <a:r>
              <a:rPr dirty="0" spc="-25"/>
              <a:t>a:</a:t>
            </a:r>
          </a:p>
          <a:p>
            <a:pPr marL="532130" marR="5080">
              <a:lnSpc>
                <a:spcPct val="179000"/>
              </a:lnSpc>
              <a:tabLst>
                <a:tab pos="1870710" algn="l"/>
                <a:tab pos="3420110" algn="l"/>
                <a:tab pos="4869815" algn="l"/>
                <a:tab pos="5225415" algn="l"/>
                <a:tab pos="6515100" algn="l"/>
                <a:tab pos="7277100" algn="l"/>
                <a:tab pos="7554595" algn="l"/>
                <a:tab pos="9156065" algn="l"/>
                <a:tab pos="10550525" algn="l"/>
              </a:tabLst>
            </a:pPr>
            <a:r>
              <a:rPr dirty="0"/>
              <a:t>acquisire</a:t>
            </a:r>
            <a:r>
              <a:rPr dirty="0" spc="-50"/>
              <a:t> </a:t>
            </a:r>
            <a:r>
              <a:rPr dirty="0"/>
              <a:t>una</a:t>
            </a:r>
            <a:r>
              <a:rPr dirty="0" spc="-45"/>
              <a:t> </a:t>
            </a:r>
            <a:r>
              <a:rPr dirty="0" spc="-10"/>
              <a:t>comprensione</a:t>
            </a:r>
            <a:r>
              <a:rPr dirty="0" spc="-50"/>
              <a:t> </a:t>
            </a:r>
            <a:r>
              <a:rPr dirty="0" spc="-10"/>
              <a:t>approfondita</a:t>
            </a:r>
            <a:r>
              <a:rPr dirty="0" spc="-45"/>
              <a:t> </a:t>
            </a:r>
            <a:r>
              <a:rPr dirty="0"/>
              <a:t>del</a:t>
            </a:r>
            <a:r>
              <a:rPr dirty="0" spc="-50"/>
              <a:t> </a:t>
            </a:r>
            <a:r>
              <a:rPr dirty="0"/>
              <a:t>significato</a:t>
            </a:r>
            <a:r>
              <a:rPr dirty="0" spc="-45"/>
              <a:t> </a:t>
            </a:r>
            <a:r>
              <a:rPr dirty="0"/>
              <a:t>di</a:t>
            </a:r>
            <a:r>
              <a:rPr dirty="0" spc="-50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linguaggio</a:t>
            </a:r>
            <a:r>
              <a:rPr dirty="0" spc="-50"/>
              <a:t> </a:t>
            </a:r>
            <a:r>
              <a:rPr dirty="0" spc="-10"/>
              <a:t>accessibile, sviluppare</a:t>
            </a:r>
            <a:r>
              <a:rPr dirty="0"/>
              <a:t>	</a:t>
            </a:r>
            <a:r>
              <a:rPr dirty="0" spc="-10"/>
              <a:t>competenze</a:t>
            </a:r>
            <a:r>
              <a:rPr dirty="0"/>
              <a:t>	</a:t>
            </a:r>
            <a:r>
              <a:rPr dirty="0" spc="-10"/>
              <a:t>nell'utilizzo</a:t>
            </a:r>
            <a:r>
              <a:rPr dirty="0"/>
              <a:t>	</a:t>
            </a:r>
            <a:r>
              <a:rPr dirty="0" spc="-25"/>
              <a:t>di</a:t>
            </a:r>
            <a:r>
              <a:rPr dirty="0"/>
              <a:t>	</a:t>
            </a:r>
            <a:r>
              <a:rPr dirty="0" spc="-10"/>
              <a:t>immagini,</a:t>
            </a:r>
            <a:r>
              <a:rPr dirty="0"/>
              <a:t>	</a:t>
            </a:r>
            <a:r>
              <a:rPr dirty="0" spc="-10"/>
              <a:t>icone</a:t>
            </a:r>
            <a:r>
              <a:rPr dirty="0"/>
              <a:t>	</a:t>
            </a:r>
            <a:r>
              <a:rPr dirty="0" spc="-50"/>
              <a:t>e</a:t>
            </a:r>
            <a:r>
              <a:rPr dirty="0"/>
              <a:t>	</a:t>
            </a:r>
            <a:r>
              <a:rPr dirty="0" spc="-10"/>
              <a:t>informazioni</a:t>
            </a:r>
            <a:r>
              <a:rPr dirty="0"/>
              <a:t>	</a:t>
            </a:r>
            <a:r>
              <a:rPr dirty="0" spc="-10"/>
              <a:t>strutturate</a:t>
            </a:r>
            <a:r>
              <a:rPr dirty="0"/>
              <a:t>	</a:t>
            </a:r>
            <a:r>
              <a:rPr dirty="0" spc="-25"/>
              <a:t>per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818455" y="6934644"/>
            <a:ext cx="6082665" cy="156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Calibri"/>
                <a:cs typeface="Calibri"/>
              </a:rPr>
              <a:t>ottimizzare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la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comprensione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durante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un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evento,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79000"/>
              </a:lnSpc>
              <a:tabLst>
                <a:tab pos="894715" algn="l"/>
                <a:tab pos="1694814" algn="l"/>
                <a:tab pos="3500120" algn="l"/>
                <a:tab pos="4082415" algn="l"/>
                <a:tab pos="5286375" algn="l"/>
              </a:tabLst>
            </a:pPr>
            <a:r>
              <a:rPr dirty="0" sz="2200" spc="-10" b="1">
                <a:latin typeface="Calibri"/>
                <a:cs typeface="Calibri"/>
              </a:rPr>
              <a:t>Scopri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20" b="1">
                <a:latin typeface="Calibri"/>
                <a:cs typeface="Calibri"/>
              </a:rPr>
              <a:t>come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10" b="1">
                <a:latin typeface="Calibri"/>
                <a:cs typeface="Calibri"/>
              </a:rPr>
              <a:t>implementare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25" b="1">
                <a:latin typeface="Calibri"/>
                <a:cs typeface="Calibri"/>
              </a:rPr>
              <a:t>con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10" b="1">
                <a:latin typeface="Calibri"/>
                <a:cs typeface="Calibri"/>
              </a:rPr>
              <a:t>sicurezza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20" b="1">
                <a:latin typeface="Calibri"/>
                <a:cs typeface="Calibri"/>
              </a:rPr>
              <a:t>queste </a:t>
            </a:r>
            <a:r>
              <a:rPr dirty="0" sz="2200" b="1">
                <a:latin typeface="Calibri"/>
                <a:cs typeface="Calibri"/>
              </a:rPr>
              <a:t>pianificazione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delle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tue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azioni.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237" y="7717249"/>
            <a:ext cx="76200" cy="7619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041998" y="7534719"/>
            <a:ext cx="42100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8085" algn="l"/>
                <a:tab pos="2911475" algn="l"/>
                <a:tab pos="3990340" algn="l"/>
              </a:tabLst>
            </a:pPr>
            <a:r>
              <a:rPr dirty="0" sz="2200" spc="-10" b="1">
                <a:latin typeface="Calibri"/>
                <a:cs typeface="Calibri"/>
              </a:rPr>
              <a:t>strategie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10" b="1">
                <a:latin typeface="Calibri"/>
                <a:cs typeface="Calibri"/>
              </a:rPr>
              <a:t>fondamentali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10" b="1">
                <a:latin typeface="Calibri"/>
                <a:cs typeface="Calibri"/>
              </a:rPr>
              <a:t>durante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-25" b="1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0"/>
            <a:ext cx="1890395" cy="1817370"/>
            <a:chOff x="0" y="0"/>
            <a:chExt cx="1890395" cy="1817370"/>
          </a:xfrm>
        </p:grpSpPr>
        <p:sp>
          <p:nvSpPr>
            <p:cNvPr id="15" name="object 15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890128" cy="1817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4802" y="1368997"/>
            <a:ext cx="97872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Calibri"/>
                <a:cs typeface="Calibri"/>
              </a:rPr>
              <a:t>Strategie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comunicative: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linguaggio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chiaro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materiali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visivi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9424" y="6769170"/>
              <a:ext cx="85725" cy="85724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4775" y="4501199"/>
            <a:ext cx="4166408" cy="356713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424" y="5492819"/>
            <a:ext cx="85725" cy="857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424" y="6130994"/>
            <a:ext cx="85725" cy="85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94324" y="2493709"/>
            <a:ext cx="12185015" cy="5768975"/>
          </a:xfrm>
          <a:prstGeom prst="rect">
            <a:avLst/>
          </a:prstGeom>
        </p:spPr>
        <p:txBody>
          <a:bodyPr wrap="square" lIns="0" tIns="2241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Utilizzare</a:t>
            </a:r>
            <a:r>
              <a:rPr dirty="0" sz="2800" spc="-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chiaro</a:t>
            </a:r>
            <a:r>
              <a:rPr dirty="0" sz="2800" spc="-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ed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evitare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2800" spc="-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gergo.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5030"/>
              </a:lnSpc>
              <a:spcBef>
                <a:spcPts val="440"/>
              </a:spcBef>
              <a:tabLst>
                <a:tab pos="631825" algn="l"/>
                <a:tab pos="2346960" algn="l"/>
                <a:tab pos="3458845" algn="l"/>
                <a:tab pos="4643755" algn="l"/>
                <a:tab pos="5102860" algn="l"/>
                <a:tab pos="7399655" algn="l"/>
                <a:tab pos="8319134" algn="l"/>
                <a:tab pos="10470515" algn="l"/>
              </a:tabLst>
            </a:pPr>
            <a:r>
              <a:rPr dirty="0" sz="2800" spc="-25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chiaro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facilita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25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comprensione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informazioni,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rendendole dirette</a:t>
            </a:r>
            <a:r>
              <a:rPr dirty="0" sz="2800" spc="-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accessibili</a:t>
            </a:r>
            <a:r>
              <a:rPr dirty="0" sz="2800" spc="-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senza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complicazioni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superflue.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800" spc="-1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ricerca</a:t>
            </a:r>
            <a:r>
              <a:rPr dirty="0" sz="2800" spc="-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evidenzia</a:t>
            </a:r>
            <a:r>
              <a:rPr dirty="0" sz="2800" spc="-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4B4457"/>
                </a:solidFill>
                <a:latin typeface="Calibri"/>
                <a:cs typeface="Calibri"/>
              </a:rPr>
              <a:t>che:</a:t>
            </a:r>
            <a:endParaRPr sz="2800">
              <a:latin typeface="Calibri"/>
              <a:cs typeface="Calibri"/>
            </a:endParaRPr>
          </a:p>
          <a:p>
            <a:pPr marL="400685" marR="476884">
              <a:lnSpc>
                <a:spcPts val="5030"/>
              </a:lnSpc>
              <a:spcBef>
                <a:spcPts val="440"/>
              </a:spcBef>
            </a:pP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L'impiego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semplice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non</a:t>
            </a:r>
            <a:r>
              <a:rPr dirty="0" sz="2800" spc="-4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tecnico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favorisce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800" spc="-5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comprensione.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riduce</a:t>
            </a:r>
            <a:r>
              <a:rPr dirty="0" sz="2800" spc="-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lo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stress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informazioni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intricate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possono</a:t>
            </a:r>
            <a:r>
              <a:rPr dirty="0" sz="2800" spc="-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generare,</a:t>
            </a:r>
            <a:endParaRPr sz="28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1215"/>
              </a:spcBef>
            </a:pP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supporta</a:t>
            </a:r>
            <a:r>
              <a:rPr dirty="0" sz="2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particolare</a:t>
            </a:r>
            <a:r>
              <a:rPr dirty="0" sz="2800" spc="2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persone</a:t>
            </a:r>
            <a:r>
              <a:rPr dirty="0" sz="2800" spc="2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2800" spc="2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psicosociali</a:t>
            </a:r>
            <a:r>
              <a:rPr dirty="0" sz="2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nell'elaborazione</a:t>
            </a:r>
            <a:endParaRPr sz="2800">
              <a:latin typeface="Calibri"/>
              <a:cs typeface="Calibri"/>
            </a:endParaRPr>
          </a:p>
          <a:p>
            <a:pPr marL="400685" marR="3058160">
              <a:lnSpc>
                <a:spcPts val="5030"/>
              </a:lnSpc>
              <a:spcBef>
                <a:spcPts val="240"/>
              </a:spcBef>
            </a:pP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2800" spc="-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informazioni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più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agevole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800" spc="-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minore</a:t>
            </a:r>
            <a:r>
              <a:rPr dirty="0" sz="280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sforzo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(Fondazione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salute</a:t>
            </a:r>
            <a:r>
              <a:rPr dirty="0" sz="2800" spc="-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B4457"/>
                </a:solidFill>
                <a:latin typeface="Calibri"/>
                <a:cs typeface="Calibri"/>
              </a:rPr>
              <a:t>mentale,</a:t>
            </a:r>
            <a:r>
              <a:rPr dirty="0" sz="2800" spc="-8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B4457"/>
                </a:solidFill>
                <a:latin typeface="Calibri"/>
                <a:cs typeface="Calibri"/>
              </a:rPr>
              <a:t>2019).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7827" y="367176"/>
            <a:ext cx="8849360" cy="1187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dirty="0" sz="3200" spc="-10" b="1">
                <a:latin typeface="Calibri"/>
                <a:cs typeface="Calibri"/>
              </a:rPr>
              <a:t>Strategie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comunicative: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linguaggio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chiaro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materiali visivi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821923" y="0"/>
            <a:ext cx="5466080" cy="8637905"/>
            <a:chOff x="12821923" y="0"/>
            <a:chExt cx="5466080" cy="863790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21923" y="4060987"/>
              <a:ext cx="4767224" cy="457691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9100" y="6610678"/>
              <a:ext cx="85725" cy="857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9100" y="7239328"/>
              <a:ext cx="85725" cy="8572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9100" y="4724728"/>
            <a:ext cx="85725" cy="857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9100" y="5982028"/>
            <a:ext cx="85725" cy="8572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163525" y="1772347"/>
            <a:ext cx="11219180" cy="694055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Combinare</a:t>
            </a:r>
            <a:r>
              <a:rPr dirty="0" sz="275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materiali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visivi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5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comunicazione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verbale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scritta.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50" spc="3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comunicazione</a:t>
            </a:r>
            <a:r>
              <a:rPr dirty="0" sz="2750" spc="3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risulta</a:t>
            </a:r>
            <a:r>
              <a:rPr dirty="0" sz="2750" spc="3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notevolmente</a:t>
            </a:r>
            <a:r>
              <a:rPr dirty="0" sz="2750" spc="3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più</a:t>
            </a:r>
            <a:r>
              <a:rPr dirty="0" sz="2750" spc="3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efficace</a:t>
            </a:r>
            <a:r>
              <a:rPr dirty="0" sz="2750" spc="3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quando</a:t>
            </a:r>
            <a:r>
              <a:rPr dirty="0" sz="2750" spc="3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750" spc="3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parole</a:t>
            </a:r>
            <a:r>
              <a:rPr dirty="0" sz="2750" spc="3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sono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supportate</a:t>
            </a:r>
            <a:r>
              <a:rPr dirty="0" sz="2750" spc="-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da</a:t>
            </a:r>
            <a:r>
              <a:rPr dirty="0" sz="2750" spc="-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elementi</a:t>
            </a:r>
            <a:r>
              <a:rPr dirty="0" sz="2750" spc="-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visivi.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5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ricerca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evidenzia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che:</a:t>
            </a:r>
            <a:endParaRPr sz="2750">
              <a:latin typeface="Calibri"/>
              <a:cs typeface="Calibri"/>
            </a:endParaRPr>
          </a:p>
          <a:p>
            <a:pPr marL="396240" marR="5080">
              <a:lnSpc>
                <a:spcPct val="150000"/>
              </a:lnSpc>
              <a:tabLst>
                <a:tab pos="1971675" algn="l"/>
                <a:tab pos="2479040" algn="l"/>
                <a:tab pos="4159885" algn="l"/>
                <a:tab pos="5267960" algn="l"/>
                <a:tab pos="7063105" algn="l"/>
                <a:tab pos="7484109" algn="l"/>
                <a:tab pos="8308975" algn="l"/>
                <a:tab pos="9967595" algn="l"/>
                <a:tab pos="10930890" algn="l"/>
              </a:tabLst>
            </a:pP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l'impiego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25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immagini,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icone,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diagrammi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50" b="1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altri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strumenti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visivi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750" spc="-25" b="1">
                <a:solidFill>
                  <a:srgbClr val="4B4457"/>
                </a:solidFill>
                <a:latin typeface="Calibri"/>
                <a:cs typeface="Calibri"/>
              </a:rPr>
              <a:t>in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combinazione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verbale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scritto</a:t>
            </a:r>
            <a:endParaRPr sz="2750"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  <a:spcBef>
                <a:spcPts val="1650"/>
              </a:spcBef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migliora</a:t>
            </a:r>
            <a:r>
              <a:rPr dirty="0" sz="2750" spc="-4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comprensione.</a:t>
            </a:r>
            <a:endParaRPr sz="2750"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  <a:spcBef>
                <a:spcPts val="1650"/>
              </a:spcBef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aiuta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memorizzare</a:t>
            </a:r>
            <a:r>
              <a:rPr dirty="0" sz="2750" spc="-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informazioni</a:t>
            </a:r>
            <a:r>
              <a:rPr dirty="0" sz="2750" spc="-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2750" spc="-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più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efficace,</a:t>
            </a:r>
            <a:endParaRPr sz="2750">
              <a:latin typeface="Calibri"/>
              <a:cs typeface="Calibri"/>
            </a:endParaRPr>
          </a:p>
          <a:p>
            <a:pPr marL="396240" marR="5080">
              <a:lnSpc>
                <a:spcPct val="150000"/>
              </a:lnSpc>
            </a:pP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5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serve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persone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psicosociali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elaborano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75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informazioni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visive</a:t>
            </a:r>
            <a:r>
              <a:rPr dirty="0" sz="2750" spc="-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2750" spc="-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più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efficace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rispetto</a:t>
            </a:r>
            <a:r>
              <a:rPr dirty="0" sz="2750" spc="-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quelle</a:t>
            </a:r>
            <a:r>
              <a:rPr dirty="0" sz="2750" spc="-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esclusivamente</a:t>
            </a:r>
            <a:r>
              <a:rPr dirty="0" sz="275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verbali.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(Bourne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et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4B4457"/>
                </a:solidFill>
                <a:latin typeface="Calibri"/>
                <a:cs typeface="Calibri"/>
              </a:rPr>
              <a:t>al.,</a:t>
            </a:r>
            <a:r>
              <a:rPr dirty="0" sz="2750" spc="-10" b="1">
                <a:solidFill>
                  <a:srgbClr val="4B4457"/>
                </a:solidFill>
                <a:latin typeface="Calibri"/>
                <a:cs typeface="Calibri"/>
              </a:rPr>
              <a:t> 2018).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3638410" y="14287"/>
            <a:ext cx="4650105" cy="10273030"/>
            <a:chOff x="13638410" y="14287"/>
            <a:chExt cx="4650105" cy="10273030"/>
          </a:xfrm>
        </p:grpSpPr>
        <p:sp>
          <p:nvSpPr>
            <p:cNvPr id="4" name="object 4" descr=""/>
            <p:cNvSpPr/>
            <p:nvPr/>
          </p:nvSpPr>
          <p:spPr>
            <a:xfrm>
              <a:off x="13638411" y="14287"/>
              <a:ext cx="4650105" cy="10273030"/>
            </a:xfrm>
            <a:custGeom>
              <a:avLst/>
              <a:gdLst/>
              <a:ahLst/>
              <a:cxnLst/>
              <a:rect l="l" t="t" r="r" b="b"/>
              <a:pathLst>
                <a:path w="4650105" h="10273030">
                  <a:moveTo>
                    <a:pt x="4649533" y="10272712"/>
                  </a:moveTo>
                  <a:lnTo>
                    <a:pt x="0" y="10272712"/>
                  </a:lnTo>
                  <a:lnTo>
                    <a:pt x="0" y="0"/>
                  </a:lnTo>
                  <a:lnTo>
                    <a:pt x="4649533" y="0"/>
                  </a:lnTo>
                  <a:lnTo>
                    <a:pt x="4649533" y="1027271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8410" y="3100386"/>
              <a:ext cx="4319773" cy="41106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1132" y="424099"/>
            <a:ext cx="1033272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dirty="0" sz="39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puoi</a:t>
            </a:r>
            <a:r>
              <a:rPr dirty="0" sz="39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assicurare</a:t>
            </a:r>
            <a:r>
              <a:rPr dirty="0" sz="39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l'accessibilità</a:t>
            </a:r>
            <a:r>
              <a:rPr dirty="0" sz="39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dirty="0" sz="39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tuoi</a:t>
            </a:r>
            <a:r>
              <a:rPr dirty="0" sz="39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eventi?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7625" y="1967707"/>
            <a:ext cx="12179935" cy="108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170" algn="l"/>
                <a:tab pos="1391285" algn="l"/>
                <a:tab pos="2249170" algn="l"/>
                <a:tab pos="3552825" algn="l"/>
                <a:tab pos="5578475" algn="l"/>
                <a:tab pos="5955665" algn="l"/>
                <a:tab pos="7115175" algn="l"/>
                <a:tab pos="7540625" algn="l"/>
                <a:tab pos="8389620" algn="l"/>
                <a:tab pos="9841230" algn="l"/>
                <a:tab pos="11703050" algn="l"/>
              </a:tabLst>
            </a:pPr>
            <a:r>
              <a:rPr dirty="0" sz="2500" spc="-10" b="1">
                <a:latin typeface="Calibri"/>
                <a:cs typeface="Calibri"/>
              </a:rPr>
              <a:t>Guarda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25" b="1">
                <a:latin typeface="Calibri"/>
                <a:cs typeface="Calibri"/>
              </a:rPr>
              <a:t>il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video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prodotto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dall'Università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25" b="1">
                <a:latin typeface="Calibri"/>
                <a:cs typeface="Calibri"/>
              </a:rPr>
              <a:t>di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Dundee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25" b="1">
                <a:latin typeface="Calibri"/>
                <a:cs typeface="Calibri"/>
              </a:rPr>
              <a:t>su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20" b="1">
                <a:latin typeface="Calibri"/>
                <a:cs typeface="Calibri"/>
              </a:rPr>
              <a:t>come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assicurare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10" b="1">
                <a:latin typeface="Calibri"/>
                <a:cs typeface="Calibri"/>
              </a:rPr>
              <a:t>l'accessibilità</a:t>
            </a:r>
            <a:r>
              <a:rPr dirty="0" sz="2500" b="1">
                <a:latin typeface="Calibri"/>
                <a:cs typeface="Calibri"/>
              </a:rPr>
              <a:t>	</a:t>
            </a:r>
            <a:r>
              <a:rPr dirty="0" sz="2500" spc="-20" b="1">
                <a:latin typeface="Calibri"/>
                <a:cs typeface="Calibri"/>
              </a:rPr>
              <a:t>agli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dirty="0" sz="2500" spc="-10" b="1">
                <a:latin typeface="Calibri"/>
                <a:cs typeface="Calibri"/>
              </a:rPr>
              <a:t>eventi.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9" name="object 9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85153" y="3244117"/>
            <a:ext cx="1269396" cy="238896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054" y="3719715"/>
            <a:ext cx="9380834" cy="46189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169950"/>
            <a:ext cx="18288000" cy="2117090"/>
            <a:chOff x="0" y="8169950"/>
            <a:chExt cx="18288000" cy="211709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62475" y="8169950"/>
              <a:ext cx="4688395" cy="16888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4850" y="220672"/>
            <a:ext cx="934974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0" spc="-1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4000" spc="-10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1:</a:t>
            </a:r>
            <a:r>
              <a:rPr dirty="0" sz="4000" spc="-8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Progetta</a:t>
            </a:r>
            <a:r>
              <a:rPr dirty="0" sz="4000" spc="-8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il</a:t>
            </a:r>
            <a:r>
              <a:rPr dirty="0" sz="4000" spc="-8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tuo</a:t>
            </a:r>
            <a:r>
              <a:rPr dirty="0" sz="4000" spc="-8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evento</a:t>
            </a:r>
            <a:r>
              <a:rPr dirty="0" sz="4000" spc="-8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E2A29"/>
                </a:solidFill>
                <a:latin typeface="Calibri"/>
                <a:cs typeface="Calibri"/>
              </a:rPr>
              <a:t>accessibile!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35843" y="560806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35843" y="622718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35843" y="684631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03993" y="1652014"/>
            <a:ext cx="17359630" cy="598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552A0"/>
                </a:solidFill>
                <a:latin typeface="Calibri"/>
                <a:cs typeface="Calibri"/>
              </a:rPr>
              <a:t>Attività</a:t>
            </a:r>
            <a:r>
              <a:rPr dirty="0" sz="24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552A0"/>
                </a:solidFill>
                <a:latin typeface="Calibri"/>
                <a:cs typeface="Calibri"/>
              </a:rPr>
              <a:t>di</a:t>
            </a:r>
            <a:r>
              <a:rPr dirty="0" sz="2400" spc="-4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552A0"/>
                </a:solidFill>
                <a:latin typeface="Calibri"/>
                <a:cs typeface="Calibri"/>
              </a:rPr>
              <a:t>gruppo:</a:t>
            </a:r>
            <a:r>
              <a:rPr dirty="0" sz="24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552A0"/>
                </a:solidFill>
                <a:latin typeface="Calibri"/>
                <a:cs typeface="Calibri"/>
              </a:rPr>
              <a:t>applichiamo</a:t>
            </a:r>
            <a:r>
              <a:rPr dirty="0" sz="2400" spc="-4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552A0"/>
                </a:solidFill>
                <a:latin typeface="Calibri"/>
                <a:cs typeface="Calibri"/>
              </a:rPr>
              <a:t>le</a:t>
            </a:r>
            <a:r>
              <a:rPr dirty="0" sz="24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552A0"/>
                </a:solidFill>
                <a:latin typeface="Calibri"/>
                <a:cs typeface="Calibri"/>
              </a:rPr>
              <a:t>nostre</a:t>
            </a:r>
            <a:r>
              <a:rPr dirty="0" sz="2400" spc="-4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552A0"/>
                </a:solidFill>
                <a:latin typeface="Calibri"/>
                <a:cs typeface="Calibri"/>
              </a:rPr>
              <a:t>conoscenze!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Istruzioni:</a:t>
            </a:r>
            <a:endParaRPr sz="2100">
              <a:latin typeface="Calibri"/>
              <a:cs typeface="Calibri"/>
            </a:endParaRPr>
          </a:p>
          <a:p>
            <a:pPr marL="564515" indent="-228600">
              <a:lnSpc>
                <a:spcPct val="100000"/>
              </a:lnSpc>
              <a:spcBef>
                <a:spcPts val="2355"/>
              </a:spcBef>
              <a:buFont typeface="Calibri"/>
              <a:buAutoNum type="arabicPeriod"/>
              <a:tabLst>
                <a:tab pos="564515" algn="l"/>
              </a:tabLst>
            </a:pP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Dividetevi</a:t>
            </a:r>
            <a:r>
              <a:rPr dirty="0" sz="21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gruppi.</a:t>
            </a:r>
            <a:endParaRPr sz="2100">
              <a:latin typeface="Calibri"/>
              <a:cs typeface="Calibri"/>
            </a:endParaRPr>
          </a:p>
          <a:p>
            <a:pPr marL="563880" marR="5080" indent="-228600">
              <a:lnSpc>
                <a:spcPts val="4880"/>
              </a:lnSpc>
              <a:spcBef>
                <a:spcPts val="550"/>
              </a:spcBef>
              <a:buFont typeface="Calibri"/>
              <a:buAutoNum type="arabicPeriod"/>
              <a:tabLst>
                <a:tab pos="565150" algn="l"/>
              </a:tabLst>
            </a:pP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Scenario: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immagina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al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tuo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team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venga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richiesto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organizzare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workshop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della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durata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un'ora,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progettato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specificamente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100" spc="2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100" spc="25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1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psicosociali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intellettive.</a:t>
            </a:r>
            <a:endParaRPr sz="2100">
              <a:latin typeface="Calibri"/>
              <a:cs typeface="Calibri"/>
            </a:endParaRPr>
          </a:p>
          <a:p>
            <a:pPr marL="564515" indent="-228600">
              <a:lnSpc>
                <a:spcPct val="100000"/>
              </a:lnSpc>
              <a:spcBef>
                <a:spcPts val="1795"/>
              </a:spcBef>
              <a:buFont typeface="Calibri"/>
              <a:buAutoNum type="arabicPeriod"/>
              <a:tabLst>
                <a:tab pos="564515" algn="l"/>
              </a:tabLst>
            </a:pP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Discutetene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all'interno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vostro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gruppo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prendete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decisione:</a:t>
            </a:r>
            <a:endParaRPr sz="2100">
              <a:latin typeface="Calibri"/>
              <a:cs typeface="Calibri"/>
            </a:endParaRPr>
          </a:p>
          <a:p>
            <a:pPr marL="1033144" marR="1809114">
              <a:lnSpc>
                <a:spcPts val="4880"/>
              </a:lnSpc>
              <a:spcBef>
                <a:spcPts val="550"/>
              </a:spcBef>
            </a:pP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sono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tre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esigenze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accessibilità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rilevanti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considerare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prioritarie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affrontare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specifico</a:t>
            </a:r>
            <a:r>
              <a:rPr dirty="0" sz="21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workshop?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due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strategie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comunicazione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inclusiva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efficaci</a:t>
            </a:r>
            <a:r>
              <a:rPr dirty="0" sz="21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implementeresti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durante</a:t>
            </a:r>
            <a:r>
              <a:rPr dirty="0" sz="21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l'evento?</a:t>
            </a:r>
            <a:endParaRPr sz="2100">
              <a:latin typeface="Calibri"/>
              <a:cs typeface="Calibri"/>
            </a:endParaRPr>
          </a:p>
          <a:p>
            <a:pPr marL="1033144">
              <a:lnSpc>
                <a:spcPct val="100000"/>
              </a:lnSpc>
              <a:spcBef>
                <a:spcPts val="1795"/>
              </a:spcBef>
            </a:pP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ostacolo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rilevante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potresti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eliminarlo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attenuarlo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affinché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costituisca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100" spc="-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impedimento?</a:t>
            </a:r>
            <a:endParaRPr sz="2100">
              <a:latin typeface="Calibri"/>
              <a:cs typeface="Calibri"/>
            </a:endParaRPr>
          </a:p>
          <a:p>
            <a:pPr marL="564515" indent="-228600">
              <a:lnSpc>
                <a:spcPct val="100000"/>
              </a:lnSpc>
              <a:spcBef>
                <a:spcPts val="2355"/>
              </a:spcBef>
              <a:buFont typeface="Calibri"/>
              <a:buAutoNum type="arabicPeriod" startAt="4"/>
              <a:tabLst>
                <a:tab pos="564515" algn="l"/>
              </a:tabLst>
            </a:pP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Presenta</a:t>
            </a:r>
            <a:r>
              <a:rPr dirty="0" sz="21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tua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idea!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conclusione,</a:t>
            </a:r>
            <a:r>
              <a:rPr dirty="0" sz="21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ogni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gruppo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esporrà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proprio</a:t>
            </a:r>
            <a:r>
              <a:rPr dirty="0" sz="21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piano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soluzioni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suggerite</a:t>
            </a:r>
            <a:r>
              <a:rPr dirty="0" sz="21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282020"/>
                </a:solidFill>
                <a:latin typeface="Calibri"/>
                <a:cs typeface="Calibri"/>
              </a:rPr>
              <a:t>all'assemblea</a:t>
            </a:r>
            <a:r>
              <a:rPr dirty="0" sz="21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282020"/>
                </a:solidFill>
                <a:latin typeface="Calibri"/>
                <a:cs typeface="Calibri"/>
              </a:rPr>
              <a:t>plenaria.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90128" cy="17976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924544"/>
            <a:ext cx="18288000" cy="2362835"/>
            <a:chOff x="0" y="7924544"/>
            <a:chExt cx="18288000" cy="236283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5772" y="7924544"/>
              <a:ext cx="5914277" cy="21445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027" rIns="0" bIns="0" rtlCol="0" vert="horz">
            <a:spAutoFit/>
          </a:bodyPr>
          <a:lstStyle/>
          <a:p>
            <a:pPr marL="2515870">
              <a:lnSpc>
                <a:spcPct val="100000"/>
              </a:lnSpc>
              <a:spcBef>
                <a:spcPts val="125"/>
              </a:spcBef>
            </a:pPr>
            <a:r>
              <a:rPr dirty="0" sz="4000" spc="-1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4000" spc="-6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2:</a:t>
            </a:r>
            <a:r>
              <a:rPr dirty="0" sz="4000" spc="-5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Rifletti</a:t>
            </a:r>
            <a:r>
              <a:rPr dirty="0" sz="4000" spc="-5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4000" spc="-5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condividi</a:t>
            </a:r>
            <a:r>
              <a:rPr dirty="0" sz="4000" spc="-5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E2A29"/>
                </a:solidFill>
                <a:latin typeface="Calibri"/>
                <a:cs typeface="Calibri"/>
              </a:rPr>
              <a:t>le</a:t>
            </a:r>
            <a:r>
              <a:rPr dirty="0" sz="4000" spc="-4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2E2A29"/>
                </a:solidFill>
                <a:latin typeface="Calibri"/>
                <a:cs typeface="Calibri"/>
              </a:rPr>
              <a:t>idee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255" y="188115"/>
            <a:ext cx="1428942" cy="140710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946" y="5078085"/>
            <a:ext cx="76200" cy="76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946" y="5706735"/>
            <a:ext cx="76200" cy="7619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48634" y="1768211"/>
            <a:ext cx="16279494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Discussione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incentrata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su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scenari: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consideriamo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un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ulteriore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scenario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reale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per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applicare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le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nostre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competenze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nella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pianificazione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di</a:t>
            </a:r>
            <a:r>
              <a:rPr dirty="0" sz="2000" spc="-5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552A0"/>
                </a:solidFill>
                <a:latin typeface="Calibri"/>
                <a:cs typeface="Calibri"/>
              </a:rPr>
              <a:t>eventi</a:t>
            </a:r>
            <a:r>
              <a:rPr dirty="0" sz="2000" spc="-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552A0"/>
                </a:solidFill>
                <a:latin typeface="Calibri"/>
                <a:cs typeface="Calibri"/>
              </a:rPr>
              <a:t>inclusivi.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Scenario: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206199"/>
              </a:lnSpc>
              <a:spcBef>
                <a:spcPts val="5"/>
              </a:spcBef>
            </a:pP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Sei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parte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del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comitato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F2F2F"/>
                </a:solidFill>
                <a:latin typeface="Calibri"/>
                <a:cs typeface="Calibri"/>
              </a:rPr>
              <a:t>organizzatore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delle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elezioni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del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Consiglio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dei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Giovani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del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tuo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comune.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Il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tuo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compito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consiste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nel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progettare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lo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spazio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000" spc="-3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la</a:t>
            </a: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procedura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di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voto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per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il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giorno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delle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elezioni,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F2F2F"/>
                </a:solidFill>
                <a:latin typeface="Calibri"/>
                <a:cs typeface="Calibri"/>
              </a:rPr>
              <a:t>garantendo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che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siano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completamente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inclusivi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accessibili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a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tutti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giovani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elettori,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senza</a:t>
            </a:r>
            <a:r>
              <a:rPr dirty="0" sz="2000" spc="-5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eccezioni.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Come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discutere.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Calibri"/>
              <a:cs typeface="Calibri"/>
            </a:endParaRPr>
          </a:p>
          <a:p>
            <a:pPr marL="534035">
              <a:lnSpc>
                <a:spcPct val="100000"/>
              </a:lnSpc>
            </a:pP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Brainstorming: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discuti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liberamente,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condividi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opinioni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000" spc="-5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suggerisci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il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maggior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numero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possibile</a:t>
            </a:r>
            <a:r>
              <a:rPr dirty="0" sz="2000" spc="-5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di</a:t>
            </a:r>
            <a:r>
              <a:rPr dirty="0" sz="2000" spc="-6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idee.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Calibri"/>
              <a:cs typeface="Calibri"/>
            </a:endParaRPr>
          </a:p>
          <a:p>
            <a:pPr marL="534035">
              <a:lnSpc>
                <a:spcPct val="100000"/>
              </a:lnSpc>
            </a:pPr>
            <a:r>
              <a:rPr dirty="0" sz="2000" spc="-35" b="1">
                <a:solidFill>
                  <a:srgbClr val="2F2F2F"/>
                </a:solidFill>
                <a:latin typeface="Calibri"/>
                <a:cs typeface="Calibri"/>
              </a:rPr>
              <a:t>Post-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it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su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parete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o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lavagna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condivisa: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utilizza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questi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strumenti</a:t>
            </a:r>
            <a:r>
              <a:rPr dirty="0" sz="2000" spc="-4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per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annotare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F2F2F"/>
                </a:solidFill>
                <a:latin typeface="Calibri"/>
                <a:cs typeface="Calibri"/>
              </a:rPr>
              <a:t>organizzare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i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tuoi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risultati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000" spc="-45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suggerimenti</a:t>
            </a:r>
            <a:r>
              <a:rPr dirty="0" sz="2000" spc="-40" b="1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F2F2F"/>
                </a:solidFill>
                <a:latin typeface="Calibri"/>
                <a:cs typeface="Calibri"/>
              </a:rPr>
              <a:t>principali.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429545" y="2366488"/>
            <a:ext cx="5072380" cy="2480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Calibri"/>
                <a:cs typeface="Calibri"/>
              </a:rPr>
              <a:t>Rispettare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le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necessità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individuali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limiti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100" spc="-10" b="1">
                <a:latin typeface="Calibri"/>
                <a:cs typeface="Calibri"/>
              </a:rPr>
              <a:t>personali</a:t>
            </a:r>
            <a:endParaRPr sz="2100">
              <a:latin typeface="Calibri"/>
              <a:cs typeface="Calibri"/>
            </a:endParaRPr>
          </a:p>
          <a:p>
            <a:pPr algn="just" marL="61594" marR="5080">
              <a:lnSpc>
                <a:spcPts val="4200"/>
              </a:lnSpc>
            </a:pPr>
            <a:r>
              <a:rPr dirty="0" sz="1950">
                <a:latin typeface="Calibri"/>
                <a:cs typeface="Calibri"/>
              </a:rPr>
              <a:t>Consentire</a:t>
            </a:r>
            <a:r>
              <a:rPr dirty="0" sz="1950" spc="24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ai</a:t>
            </a:r>
            <a:r>
              <a:rPr dirty="0" sz="1950" spc="24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partecipanti</a:t>
            </a:r>
            <a:r>
              <a:rPr dirty="0" sz="1950" spc="245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di</a:t>
            </a:r>
            <a:r>
              <a:rPr dirty="0" sz="1950" spc="24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ritirarsi</a:t>
            </a:r>
            <a:r>
              <a:rPr dirty="0" sz="1950" spc="245">
                <a:latin typeface="Calibri"/>
                <a:cs typeface="Calibri"/>
              </a:rPr>
              <a:t>   </a:t>
            </a:r>
            <a:r>
              <a:rPr dirty="0" sz="1950" spc="-25">
                <a:latin typeface="Calibri"/>
                <a:cs typeface="Calibri"/>
              </a:rPr>
              <a:t>da </a:t>
            </a:r>
            <a:r>
              <a:rPr dirty="0" sz="1950">
                <a:latin typeface="Calibri"/>
                <a:cs typeface="Calibri"/>
              </a:rPr>
              <a:t>un'attività</a:t>
            </a:r>
            <a:r>
              <a:rPr dirty="0" sz="1950" spc="4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di</a:t>
            </a:r>
            <a:r>
              <a:rPr dirty="0" sz="1950" spc="4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gruppo</a:t>
            </a:r>
            <a:r>
              <a:rPr dirty="0" sz="1950" spc="4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o</a:t>
            </a:r>
            <a:r>
              <a:rPr dirty="0" sz="1950" spc="4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di</a:t>
            </a:r>
            <a:r>
              <a:rPr dirty="0" sz="1950" spc="4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contribuire</a:t>
            </a:r>
            <a:r>
              <a:rPr dirty="0" sz="1950" spc="4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</a:t>
            </a:r>
            <a:r>
              <a:rPr dirty="0" sz="1950" spc="4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modi</a:t>
            </a:r>
            <a:r>
              <a:rPr dirty="0" sz="1950" spc="40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non </a:t>
            </a:r>
            <a:r>
              <a:rPr dirty="0" sz="1950">
                <a:latin typeface="Calibri"/>
                <a:cs typeface="Calibri"/>
              </a:rPr>
              <a:t>verbali,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come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disegnare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o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prendere</a:t>
            </a:r>
            <a:r>
              <a:rPr dirty="0" sz="1950" spc="-10">
                <a:latin typeface="Calibri"/>
                <a:cs typeface="Calibri"/>
              </a:rPr>
              <a:t> appunti.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2189" y="34721"/>
            <a:ext cx="8131809" cy="18732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42135" marR="5080" indent="-1830070">
              <a:lnSpc>
                <a:spcPct val="120000"/>
              </a:lnSpc>
              <a:spcBef>
                <a:spcPts val="100"/>
              </a:spcBef>
            </a:pPr>
            <a:r>
              <a:rPr dirty="0" sz="5050" b="1">
                <a:solidFill>
                  <a:srgbClr val="1D82D9"/>
                </a:solidFill>
                <a:latin typeface="Calibri"/>
                <a:cs typeface="Calibri"/>
              </a:rPr>
              <a:t>Consigli</a:t>
            </a:r>
            <a:r>
              <a:rPr dirty="0" sz="5050" spc="-5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5050" b="1">
                <a:solidFill>
                  <a:srgbClr val="1D82D9"/>
                </a:solidFill>
                <a:latin typeface="Calibri"/>
                <a:cs typeface="Calibri"/>
              </a:rPr>
              <a:t>per</a:t>
            </a:r>
            <a:r>
              <a:rPr dirty="0" sz="5050" spc="-5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5050" b="1">
                <a:solidFill>
                  <a:srgbClr val="1D82D9"/>
                </a:solidFill>
                <a:latin typeface="Calibri"/>
                <a:cs typeface="Calibri"/>
              </a:rPr>
              <a:t>i</a:t>
            </a:r>
            <a:r>
              <a:rPr dirty="0" sz="5050" spc="-5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5050" b="1">
                <a:solidFill>
                  <a:srgbClr val="1D82D9"/>
                </a:solidFill>
                <a:latin typeface="Calibri"/>
                <a:cs typeface="Calibri"/>
              </a:rPr>
              <a:t>professionisti</a:t>
            </a:r>
            <a:r>
              <a:rPr dirty="0" sz="5050" spc="-5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5050" spc="-25" b="1">
                <a:solidFill>
                  <a:srgbClr val="1D82D9"/>
                </a:solidFill>
                <a:latin typeface="Calibri"/>
                <a:cs typeface="Calibri"/>
              </a:rPr>
              <a:t>del </a:t>
            </a:r>
            <a:r>
              <a:rPr dirty="0" sz="5050" b="1">
                <a:solidFill>
                  <a:srgbClr val="1D82D9"/>
                </a:solidFill>
                <a:latin typeface="Calibri"/>
                <a:cs typeface="Calibri"/>
              </a:rPr>
              <a:t>settore</a:t>
            </a:r>
            <a:r>
              <a:rPr dirty="0" sz="5050" spc="-204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5050" spc="-10" b="1">
                <a:solidFill>
                  <a:srgbClr val="1D82D9"/>
                </a:solidFill>
                <a:latin typeface="Calibri"/>
                <a:cs typeface="Calibri"/>
              </a:rPr>
              <a:t>giovanile</a:t>
            </a:r>
            <a:endParaRPr sz="50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208867" y="5855627"/>
            <a:ext cx="2079625" cy="38100"/>
          </a:xfrm>
          <a:custGeom>
            <a:avLst/>
            <a:gdLst/>
            <a:ahLst/>
            <a:cxnLst/>
            <a:rect l="l" t="t" r="r" b="b"/>
            <a:pathLst>
              <a:path w="2079625" h="38100">
                <a:moveTo>
                  <a:pt x="2079132" y="37846"/>
                </a:moveTo>
                <a:lnTo>
                  <a:pt x="0" y="19049"/>
                </a:lnTo>
                <a:lnTo>
                  <a:pt x="172" y="0"/>
                </a:lnTo>
                <a:lnTo>
                  <a:pt x="2079132" y="18795"/>
                </a:lnTo>
                <a:lnTo>
                  <a:pt x="2079132" y="3784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2415684" y="6588023"/>
            <a:ext cx="5086350" cy="2493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Calibri"/>
                <a:cs typeface="Calibri"/>
              </a:rPr>
              <a:t>Promuovere</a:t>
            </a:r>
            <a:r>
              <a:rPr dirty="0" sz="2100" spc="-5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il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supporto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reciproco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la</a:t>
            </a:r>
            <a:endParaRPr sz="2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980"/>
              </a:spcBef>
            </a:pPr>
            <a:r>
              <a:rPr dirty="0" sz="2100" b="1">
                <a:latin typeface="Calibri"/>
                <a:cs typeface="Calibri"/>
              </a:rPr>
              <a:t>partecipazione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tra</a:t>
            </a:r>
            <a:r>
              <a:rPr dirty="0" sz="2100" spc="-4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giovani.</a:t>
            </a:r>
            <a:endParaRPr sz="2100">
              <a:latin typeface="Calibri"/>
              <a:cs typeface="Calibri"/>
            </a:endParaRPr>
          </a:p>
          <a:p>
            <a:pPr algn="just" marL="75565" marR="5080">
              <a:lnSpc>
                <a:spcPct val="180900"/>
              </a:lnSpc>
              <a:spcBef>
                <a:spcPts val="25"/>
              </a:spcBef>
            </a:pPr>
            <a:r>
              <a:rPr dirty="0" sz="1900">
                <a:latin typeface="Calibri"/>
                <a:cs typeface="Calibri"/>
              </a:rPr>
              <a:t>Collegate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partecipanti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con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colleghi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mentori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che </a:t>
            </a:r>
            <a:r>
              <a:rPr dirty="0" sz="1900">
                <a:latin typeface="Calibri"/>
                <a:cs typeface="Calibri"/>
              </a:rPr>
              <a:t>possano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fornire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supporto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preferite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piccoli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gruppi </a:t>
            </a:r>
            <a:r>
              <a:rPr dirty="0" sz="1900">
                <a:latin typeface="Calibri"/>
                <a:cs typeface="Calibri"/>
              </a:rPr>
              <a:t>di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discussione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gruppi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più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ampi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stressanti.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2247" y="5613279"/>
            <a:ext cx="5023485" cy="261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Calibri"/>
                <a:cs typeface="Calibri"/>
              </a:rPr>
              <a:t>Utilizzare</a:t>
            </a:r>
            <a:r>
              <a:rPr dirty="0" sz="2100" spc="-7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diverse</a:t>
            </a:r>
            <a:r>
              <a:rPr dirty="0" sz="2100" spc="-7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modalità</a:t>
            </a:r>
            <a:r>
              <a:rPr dirty="0" sz="2100" spc="-70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100" spc="-10" b="1">
                <a:latin typeface="Calibri"/>
                <a:cs typeface="Calibri"/>
              </a:rPr>
              <a:t>comunicazione</a:t>
            </a: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ct val="178100"/>
              </a:lnSpc>
              <a:spcBef>
                <a:spcPts val="509"/>
              </a:spcBef>
            </a:pPr>
            <a:r>
              <a:rPr dirty="0" sz="2000">
                <a:latin typeface="Calibri"/>
                <a:cs typeface="Calibri"/>
              </a:rPr>
              <a:t>Combinare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istruzioni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verbali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elementi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visivi,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immagini,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icone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diagrammi,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fornire promemoria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riepiloghi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scritti.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2239" y="2530492"/>
            <a:ext cx="5023485" cy="1971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9855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Calibri"/>
                <a:cs typeface="Calibri"/>
              </a:rPr>
              <a:t>Scegli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ambienti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bassa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tensione</a:t>
            </a: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ts val="4280"/>
              </a:lnSpc>
              <a:spcBef>
                <a:spcPts val="220"/>
              </a:spcBef>
            </a:pPr>
            <a:r>
              <a:rPr dirty="0" sz="2000">
                <a:latin typeface="Calibri"/>
                <a:cs typeface="Calibri"/>
              </a:rPr>
              <a:t>Preferisci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ambienti</a:t>
            </a:r>
            <a:r>
              <a:rPr dirty="0" sz="2000" spc="2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2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luce</a:t>
            </a:r>
            <a:r>
              <a:rPr dirty="0" sz="2000" spc="2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naturale,</a:t>
            </a:r>
            <a:r>
              <a:rPr dirty="0" sz="2000" spc="240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aree </a:t>
            </a:r>
            <a:r>
              <a:rPr dirty="0" sz="2000">
                <a:latin typeface="Calibri"/>
                <a:cs typeface="Calibri"/>
              </a:rPr>
              <a:t>tranquille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poche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distrazioni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minimizzare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il </a:t>
            </a:r>
            <a:r>
              <a:rPr dirty="0" sz="2000" spc="-10">
                <a:latin typeface="Calibri"/>
                <a:cs typeface="Calibri"/>
              </a:rPr>
              <a:t>sovraccarico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sensoriale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stress.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288182" y="3227411"/>
            <a:ext cx="5715000" cy="5295900"/>
            <a:chOff x="6288182" y="3227411"/>
            <a:chExt cx="5715000" cy="529590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8182" y="3227411"/>
              <a:ext cx="5714866" cy="52958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354" y="5024751"/>
              <a:ext cx="3818021" cy="1733002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449200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588" y="3809234"/>
            <a:ext cx="8174066" cy="5443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5397" y="144614"/>
            <a:ext cx="12472035" cy="26828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3999"/>
              </a:lnSpc>
              <a:spcBef>
                <a:spcPts val="95"/>
              </a:spcBef>
              <a:tabLst>
                <a:tab pos="1339215" algn="l"/>
                <a:tab pos="1684020" algn="l"/>
                <a:tab pos="1959610" algn="l"/>
                <a:tab pos="2035810" algn="l"/>
                <a:tab pos="3787775" algn="l"/>
                <a:tab pos="4307840" algn="l"/>
                <a:tab pos="4404995" algn="l"/>
                <a:tab pos="4942840" algn="l"/>
                <a:tab pos="5431155" algn="l"/>
                <a:tab pos="6858000" algn="l"/>
                <a:tab pos="8622665" algn="l"/>
                <a:tab pos="8982075" algn="l"/>
                <a:tab pos="9091295" algn="l"/>
                <a:tab pos="10850880" algn="l"/>
              </a:tabLst>
            </a:pPr>
            <a:r>
              <a:rPr dirty="0" sz="5100" spc="-20"/>
              <a:t>Quiz</a:t>
            </a:r>
            <a:r>
              <a:rPr dirty="0" sz="5100"/>
              <a:t>	</a:t>
            </a:r>
            <a:r>
              <a:rPr dirty="0" sz="5100" spc="-50"/>
              <a:t>-</a:t>
            </a:r>
            <a:r>
              <a:rPr dirty="0" sz="5100"/>
              <a:t>	</a:t>
            </a:r>
            <a:r>
              <a:rPr dirty="0" sz="5100" spc="-10"/>
              <a:t>Verifica</a:t>
            </a:r>
            <a:r>
              <a:rPr dirty="0" sz="5100"/>
              <a:t>	</a:t>
            </a:r>
            <a:r>
              <a:rPr dirty="0" sz="5100" spc="-25"/>
              <a:t>le</a:t>
            </a:r>
            <a:r>
              <a:rPr dirty="0" sz="5100"/>
              <a:t>		</a:t>
            </a:r>
            <a:r>
              <a:rPr dirty="0" sz="5100" spc="-25"/>
              <a:t>tue</a:t>
            </a:r>
            <a:r>
              <a:rPr dirty="0" sz="5100"/>
              <a:t>	</a:t>
            </a:r>
            <a:r>
              <a:rPr dirty="0" sz="5100" spc="-10"/>
              <a:t>conoscenze</a:t>
            </a:r>
            <a:r>
              <a:rPr dirty="0" sz="5100"/>
              <a:t>	</a:t>
            </a:r>
            <a:r>
              <a:rPr dirty="0" sz="5100" spc="-50"/>
              <a:t>e</a:t>
            </a:r>
            <a:r>
              <a:rPr dirty="0" sz="5100"/>
              <a:t>		</a:t>
            </a:r>
            <a:r>
              <a:rPr dirty="0" sz="5100" spc="-10"/>
              <a:t>rifletti</a:t>
            </a:r>
            <a:r>
              <a:rPr dirty="0" sz="5100"/>
              <a:t>	</a:t>
            </a:r>
            <a:r>
              <a:rPr dirty="0" sz="5100" spc="-25"/>
              <a:t>su </a:t>
            </a:r>
            <a:r>
              <a:rPr dirty="0" sz="5100" spc="-10"/>
              <a:t>quanto</a:t>
            </a:r>
            <a:r>
              <a:rPr dirty="0" sz="5100"/>
              <a:t>		</a:t>
            </a:r>
            <a:r>
              <a:rPr dirty="0" sz="5100" spc="-10"/>
              <a:t>appreso</a:t>
            </a:r>
            <a:r>
              <a:rPr dirty="0" sz="5100"/>
              <a:t>	</a:t>
            </a:r>
            <a:r>
              <a:rPr dirty="0" sz="5100" spc="-25"/>
              <a:t>in</a:t>
            </a:r>
            <a:r>
              <a:rPr dirty="0" sz="5100"/>
              <a:t>	</a:t>
            </a:r>
            <a:r>
              <a:rPr dirty="0" sz="5100" spc="-10"/>
              <a:t>questa</a:t>
            </a:r>
            <a:r>
              <a:rPr dirty="0" sz="5100"/>
              <a:t>	</a:t>
            </a:r>
            <a:r>
              <a:rPr dirty="0" sz="5100" spc="-10"/>
              <a:t>sezione</a:t>
            </a:r>
            <a:r>
              <a:rPr dirty="0" sz="5100"/>
              <a:t>	</a:t>
            </a:r>
            <a:r>
              <a:rPr dirty="0" sz="5100" spc="-20"/>
              <a:t>completando </a:t>
            </a:r>
            <a:r>
              <a:rPr dirty="0" sz="5100" spc="-10"/>
              <a:t>questo</a:t>
            </a:r>
            <a:r>
              <a:rPr dirty="0" sz="5100"/>
              <a:t>	</a:t>
            </a:r>
            <a:r>
              <a:rPr dirty="0" sz="5100" spc="-10"/>
              <a:t>quiz.</a:t>
            </a:r>
            <a:endParaRPr sz="5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97321" y="3205430"/>
            <a:ext cx="135794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Domanda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1: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principio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essenziale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degli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eventi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inclusivi?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0925" rIns="0" bIns="0" rtlCol="0" vert="horz">
            <a:spAutoFit/>
          </a:bodyPr>
          <a:lstStyle/>
          <a:p>
            <a:pPr marL="302895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Quiz/Autovalutazione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163" y="6286267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405543" y="4745793"/>
            <a:ext cx="4381500" cy="659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1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41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150">
                <a:solidFill>
                  <a:srgbClr val="282020"/>
                </a:solidFill>
                <a:latin typeface="Calibri"/>
                <a:cs typeface="Calibri"/>
              </a:rPr>
              <a:t>Accessibilità</a:t>
            </a:r>
            <a:r>
              <a:rPr dirty="0" sz="41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150" spc="-10">
                <a:solidFill>
                  <a:srgbClr val="282020"/>
                </a:solidFill>
                <a:latin typeface="Calibri"/>
                <a:cs typeface="Calibri"/>
              </a:rPr>
              <a:t>fisica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82218" y="4608029"/>
            <a:ext cx="4048125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4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Costo</a:t>
            </a:r>
            <a:r>
              <a:rPr dirty="0" sz="49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10">
                <a:solidFill>
                  <a:srgbClr val="282020"/>
                </a:solidFill>
                <a:latin typeface="Calibri"/>
                <a:cs typeface="Calibri"/>
              </a:rPr>
              <a:t>ridotto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665791" y="6432776"/>
            <a:ext cx="3571240" cy="116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8425" marR="5080" indent="-86360">
              <a:lnSpc>
                <a:spcPct val="113599"/>
              </a:lnSpc>
              <a:spcBef>
                <a:spcPts val="95"/>
              </a:spcBef>
            </a:pP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2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Assicurati</a:t>
            </a:r>
            <a:r>
              <a:rPr dirty="0" sz="22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2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2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esigenze</a:t>
            </a:r>
            <a:r>
              <a:rPr dirty="0" sz="22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22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tuo</a:t>
            </a:r>
            <a:r>
              <a:rPr dirty="0" sz="22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pubblico</a:t>
            </a:r>
            <a:r>
              <a:rPr dirty="0" sz="22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20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  <a:spcBef>
                <a:spcPts val="360"/>
              </a:spcBef>
            </a:pP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adattarti</a:t>
            </a:r>
            <a:r>
              <a:rPr dirty="0" sz="22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2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82020"/>
                </a:solidFill>
                <a:latin typeface="Calibri"/>
                <a:cs typeface="Calibri"/>
              </a:rPr>
              <a:t>conseguenza.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98590" y="6269075"/>
            <a:ext cx="5193665" cy="575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Presenza</a:t>
            </a:r>
            <a:r>
              <a:rPr dirty="0" sz="36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social</a:t>
            </a:r>
            <a:r>
              <a:rPr dirty="0" sz="36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media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250">
                <a:solidFill>
                  <a:srgbClr val="262565"/>
                </a:solidFill>
              </a:rPr>
              <a:t>Risultati</a:t>
            </a:r>
            <a:r>
              <a:rPr dirty="0" sz="9250" spc="-105">
                <a:solidFill>
                  <a:srgbClr val="262565"/>
                </a:solidFill>
              </a:rPr>
              <a:t> </a:t>
            </a:r>
            <a:r>
              <a:rPr dirty="0" sz="9250">
                <a:solidFill>
                  <a:srgbClr val="262565"/>
                </a:solidFill>
              </a:rPr>
              <a:t>di</a:t>
            </a:r>
            <a:r>
              <a:rPr dirty="0" sz="9250" spc="-100">
                <a:solidFill>
                  <a:srgbClr val="262565"/>
                </a:solidFill>
              </a:rPr>
              <a:t> </a:t>
            </a:r>
            <a:r>
              <a:rPr dirty="0" sz="9250" spc="-10">
                <a:solidFill>
                  <a:srgbClr val="262565"/>
                </a:solidFill>
              </a:rPr>
              <a:t>apprendimento</a:t>
            </a:r>
            <a:endParaRPr sz="9250"/>
          </a:p>
        </p:txBody>
      </p:sp>
      <p:sp>
        <p:nvSpPr>
          <p:cNvPr id="3" name="object 3" descr=""/>
          <p:cNvSpPr txBox="1"/>
          <p:nvPr/>
        </p:nvSpPr>
        <p:spPr>
          <a:xfrm>
            <a:off x="2487064" y="2032794"/>
            <a:ext cx="14371319" cy="121602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4181475" marR="5080" indent="-4169410">
              <a:lnSpc>
                <a:spcPts val="4580"/>
              </a:lnSpc>
              <a:spcBef>
                <a:spcPts val="414"/>
              </a:spcBef>
            </a:pPr>
            <a:r>
              <a:rPr dirty="0" sz="4000">
                <a:latin typeface="Calibri"/>
                <a:cs typeface="Calibri"/>
              </a:rPr>
              <a:t>Al</a:t>
            </a:r>
            <a:r>
              <a:rPr dirty="0" sz="4000" spc="-11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termine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questo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modulo,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avrai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sviluppato</a:t>
            </a:r>
            <a:r>
              <a:rPr dirty="0" sz="4000" spc="-11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seguenti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conoscenze, competenze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atteggiamenti.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49158" y="3914890"/>
            <a:ext cx="4752340" cy="5095240"/>
          </a:xfrm>
          <a:custGeom>
            <a:avLst/>
            <a:gdLst/>
            <a:ahLst/>
            <a:cxnLst/>
            <a:rect l="l" t="t" r="r" b="b"/>
            <a:pathLst>
              <a:path w="4752340" h="5095240">
                <a:moveTo>
                  <a:pt x="113185" y="95"/>
                </a:moveTo>
                <a:lnTo>
                  <a:pt x="4638591" y="95"/>
                </a:lnTo>
                <a:lnTo>
                  <a:pt x="4681893" y="8699"/>
                </a:lnTo>
                <a:lnTo>
                  <a:pt x="4718621" y="33228"/>
                </a:lnTo>
                <a:lnTo>
                  <a:pt x="4743166" y="69932"/>
                </a:lnTo>
                <a:lnTo>
                  <a:pt x="4751776" y="113205"/>
                </a:lnTo>
                <a:lnTo>
                  <a:pt x="4751776" y="4981710"/>
                </a:lnTo>
                <a:lnTo>
                  <a:pt x="4743166" y="5024983"/>
                </a:lnTo>
                <a:lnTo>
                  <a:pt x="4718621" y="5061687"/>
                </a:lnTo>
                <a:lnTo>
                  <a:pt x="4681893" y="5086216"/>
                </a:lnTo>
                <a:lnTo>
                  <a:pt x="4638591" y="5094821"/>
                </a:lnTo>
                <a:lnTo>
                  <a:pt x="113185" y="5094821"/>
                </a:lnTo>
                <a:lnTo>
                  <a:pt x="69883" y="5086216"/>
                </a:lnTo>
                <a:lnTo>
                  <a:pt x="33155" y="5061687"/>
                </a:lnTo>
                <a:lnTo>
                  <a:pt x="8610" y="5024984"/>
                </a:lnTo>
                <a:lnTo>
                  <a:pt x="0" y="4981710"/>
                </a:lnTo>
                <a:lnTo>
                  <a:pt x="0" y="113110"/>
                </a:lnTo>
                <a:lnTo>
                  <a:pt x="8610" y="69837"/>
                </a:lnTo>
                <a:lnTo>
                  <a:pt x="33155" y="33133"/>
                </a:lnTo>
                <a:lnTo>
                  <a:pt x="69883" y="8604"/>
                </a:lnTo>
                <a:lnTo>
                  <a:pt x="113185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087280" y="3551487"/>
            <a:ext cx="3851910" cy="4530725"/>
          </a:xfrm>
          <a:prstGeom prst="rect">
            <a:avLst/>
          </a:prstGeom>
        </p:spPr>
        <p:txBody>
          <a:bodyPr wrap="square" lIns="0" tIns="759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980"/>
              </a:spcBef>
            </a:pPr>
            <a:r>
              <a:rPr dirty="0" sz="8650" spc="-20">
                <a:solidFill>
                  <a:srgbClr val="2A2A2A"/>
                </a:solidFill>
                <a:latin typeface="Calibri"/>
                <a:cs typeface="Calibri"/>
              </a:rPr>
              <a:t>MA1.</a:t>
            </a:r>
            <a:endParaRPr sz="8650">
              <a:latin typeface="Calibri"/>
              <a:cs typeface="Calibri"/>
            </a:endParaRPr>
          </a:p>
          <a:p>
            <a:pPr algn="ctr" marL="12700" marR="5080">
              <a:lnSpc>
                <a:spcPct val="138400"/>
              </a:lnSpc>
              <a:spcBef>
                <a:spcPts val="610"/>
              </a:spcBef>
            </a:pP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Comprendere</a:t>
            </a:r>
            <a:r>
              <a:rPr dirty="0" sz="2800" spc="-4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i</a:t>
            </a:r>
            <a:r>
              <a:rPr dirty="0" sz="2800" spc="-4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principi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essenziali</a:t>
            </a:r>
            <a:r>
              <a:rPr dirty="0" sz="2800" spc="-8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dell'accessibilità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e</a:t>
            </a:r>
            <a:r>
              <a:rPr dirty="0" sz="2800" spc="-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la</a:t>
            </a:r>
            <a:r>
              <a:rPr dirty="0" sz="2800" spc="-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loro</a:t>
            </a:r>
            <a:r>
              <a:rPr dirty="0" sz="2800" spc="-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integrazione</a:t>
            </a:r>
            <a:r>
              <a:rPr dirty="0" sz="2800" spc="-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nella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pianificazione</a:t>
            </a:r>
            <a:r>
              <a:rPr dirty="0" sz="2800" spc="-8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F2F"/>
                </a:solidFill>
                <a:latin typeface="Calibri"/>
                <a:cs typeface="Calibri"/>
              </a:rPr>
              <a:t>degli</a:t>
            </a:r>
            <a:r>
              <a:rPr dirty="0" sz="2800" spc="-8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F2F"/>
                </a:solidFill>
                <a:latin typeface="Calibri"/>
                <a:cs typeface="Calibri"/>
              </a:rPr>
              <a:t>eventi.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680485" y="3914890"/>
            <a:ext cx="4752340" cy="5095240"/>
          </a:xfrm>
          <a:custGeom>
            <a:avLst/>
            <a:gdLst/>
            <a:ahLst/>
            <a:cxnLst/>
            <a:rect l="l" t="t" r="r" b="b"/>
            <a:pathLst>
              <a:path w="4752340" h="5095240">
                <a:moveTo>
                  <a:pt x="113185" y="95"/>
                </a:moveTo>
                <a:lnTo>
                  <a:pt x="4638591" y="95"/>
                </a:lnTo>
                <a:lnTo>
                  <a:pt x="4681893" y="8699"/>
                </a:lnTo>
                <a:lnTo>
                  <a:pt x="4718621" y="33228"/>
                </a:lnTo>
                <a:lnTo>
                  <a:pt x="4743166" y="69932"/>
                </a:lnTo>
                <a:lnTo>
                  <a:pt x="4751776" y="113205"/>
                </a:lnTo>
                <a:lnTo>
                  <a:pt x="4751776" y="4981710"/>
                </a:lnTo>
                <a:lnTo>
                  <a:pt x="4743166" y="5024983"/>
                </a:lnTo>
                <a:lnTo>
                  <a:pt x="4718621" y="5061687"/>
                </a:lnTo>
                <a:lnTo>
                  <a:pt x="4681893" y="5086216"/>
                </a:lnTo>
                <a:lnTo>
                  <a:pt x="4638591" y="5094821"/>
                </a:lnTo>
                <a:lnTo>
                  <a:pt x="113185" y="5094821"/>
                </a:lnTo>
                <a:lnTo>
                  <a:pt x="69883" y="5086216"/>
                </a:lnTo>
                <a:lnTo>
                  <a:pt x="33155" y="5061687"/>
                </a:lnTo>
                <a:lnTo>
                  <a:pt x="8610" y="5024984"/>
                </a:lnTo>
                <a:lnTo>
                  <a:pt x="0" y="4981710"/>
                </a:lnTo>
                <a:lnTo>
                  <a:pt x="0" y="113110"/>
                </a:lnTo>
                <a:lnTo>
                  <a:pt x="8610" y="69837"/>
                </a:lnTo>
                <a:lnTo>
                  <a:pt x="33155" y="33133"/>
                </a:lnTo>
                <a:lnTo>
                  <a:pt x="69883" y="8604"/>
                </a:lnTo>
                <a:lnTo>
                  <a:pt x="113185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031246" y="4296990"/>
            <a:ext cx="4226560" cy="3202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91565">
              <a:lnSpc>
                <a:spcPct val="100000"/>
              </a:lnSpc>
              <a:spcBef>
                <a:spcPts val="110"/>
              </a:spcBef>
            </a:pPr>
            <a:r>
              <a:rPr dirty="0" sz="8650" spc="-20">
                <a:solidFill>
                  <a:srgbClr val="2A2A2A"/>
                </a:solidFill>
                <a:latin typeface="Calibri"/>
                <a:cs typeface="Calibri"/>
              </a:rPr>
              <a:t>MA2.</a:t>
            </a:r>
            <a:endParaRPr sz="8650">
              <a:latin typeface="Calibri"/>
              <a:cs typeface="Calibri"/>
            </a:endParaRPr>
          </a:p>
          <a:p>
            <a:pPr algn="ctr" marL="12700" marR="5080">
              <a:lnSpc>
                <a:spcPct val="139400"/>
              </a:lnSpc>
              <a:spcBef>
                <a:spcPts val="1570"/>
              </a:spcBef>
            </a:pP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Individuare</a:t>
            </a:r>
            <a:r>
              <a:rPr dirty="0" sz="2600" spc="-10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F2F2F"/>
                </a:solidFill>
                <a:latin typeface="Calibri"/>
                <a:cs typeface="Calibri"/>
              </a:rPr>
              <a:t>strategie</a:t>
            </a:r>
            <a:r>
              <a:rPr dirty="0" sz="2600" spc="-9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per</a:t>
            </a:r>
            <a:r>
              <a:rPr dirty="0" sz="2600" spc="-9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F2F2F"/>
                </a:solidFill>
                <a:latin typeface="Calibri"/>
                <a:cs typeface="Calibri"/>
              </a:rPr>
              <a:t>creare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un</a:t>
            </a:r>
            <a:r>
              <a:rPr dirty="0" sz="2600" spc="-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ambiente</a:t>
            </a:r>
            <a:r>
              <a:rPr dirty="0" sz="2600" spc="-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che</a:t>
            </a:r>
            <a:r>
              <a:rPr dirty="0" sz="2600" spc="-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F2F2F"/>
                </a:solidFill>
                <a:latin typeface="Calibri"/>
                <a:cs typeface="Calibri"/>
              </a:rPr>
              <a:t>accolga</a:t>
            </a:r>
            <a:r>
              <a:rPr dirty="0" sz="2600" spc="-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2F2F2F"/>
                </a:solidFill>
                <a:latin typeface="Calibri"/>
                <a:cs typeface="Calibri"/>
              </a:rPr>
              <a:t>e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soddisfi</a:t>
            </a:r>
            <a:r>
              <a:rPr dirty="0" sz="2600" spc="-8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le</a:t>
            </a:r>
            <a:r>
              <a:rPr dirty="0" sz="2600" spc="-7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F2F2F"/>
                </a:solidFill>
                <a:latin typeface="Calibri"/>
                <a:cs typeface="Calibri"/>
              </a:rPr>
              <a:t>diverse</a:t>
            </a:r>
            <a:r>
              <a:rPr dirty="0" sz="2600" spc="-7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F2F2F"/>
                </a:solidFill>
                <a:latin typeface="Calibri"/>
                <a:cs typeface="Calibri"/>
              </a:rPr>
              <a:t>esigenze.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181195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2383048" y="4286619"/>
            <a:ext cx="3785870" cy="4546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808355">
              <a:lnSpc>
                <a:spcPct val="100000"/>
              </a:lnSpc>
              <a:spcBef>
                <a:spcPts val="110"/>
              </a:spcBef>
            </a:pPr>
            <a:r>
              <a:rPr dirty="0" sz="8650" spc="-20">
                <a:solidFill>
                  <a:srgbClr val="2A2A2A"/>
                </a:solidFill>
                <a:latin typeface="Calibri"/>
                <a:cs typeface="Calibri"/>
              </a:rPr>
              <a:t>MA3.</a:t>
            </a:r>
            <a:endParaRPr sz="8650">
              <a:latin typeface="Calibri"/>
              <a:cs typeface="Calibri"/>
            </a:endParaRPr>
          </a:p>
          <a:p>
            <a:pPr algn="ctr" marL="73660" marR="66040" indent="-635">
              <a:lnSpc>
                <a:spcPct val="138900"/>
              </a:lnSpc>
              <a:spcBef>
                <a:spcPts val="2705"/>
              </a:spcBef>
            </a:pP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Per</a:t>
            </a:r>
            <a:r>
              <a:rPr dirty="0" sz="2700" spc="-7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F2F2F"/>
                </a:solidFill>
                <a:latin typeface="Calibri"/>
                <a:cs typeface="Calibri"/>
              </a:rPr>
              <a:t>ottimizzare</a:t>
            </a:r>
            <a:r>
              <a:rPr dirty="0" sz="2700" spc="-7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2F2F2F"/>
                </a:solidFill>
                <a:latin typeface="Calibri"/>
                <a:cs typeface="Calibri"/>
              </a:rPr>
              <a:t>la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comunicazione,</a:t>
            </a:r>
            <a:r>
              <a:rPr dirty="0" sz="2700" spc="-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F2F2F"/>
                </a:solidFill>
                <a:latin typeface="Calibri"/>
                <a:cs typeface="Calibri"/>
              </a:rPr>
              <a:t>impiegare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un</a:t>
            </a:r>
            <a:r>
              <a:rPr dirty="0" sz="2700" spc="-5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linguaggio</a:t>
            </a:r>
            <a:r>
              <a:rPr dirty="0" sz="2700" spc="-5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chiaro</a:t>
            </a:r>
            <a:r>
              <a:rPr dirty="0" sz="2700" spc="-50">
                <a:solidFill>
                  <a:srgbClr val="2F2F2F"/>
                </a:solidFill>
                <a:latin typeface="Calibri"/>
                <a:cs typeface="Calibri"/>
              </a:rPr>
              <a:t> e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comprensibile,</a:t>
            </a:r>
            <a:r>
              <a:rPr dirty="0" sz="2700" spc="-4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insieme</a:t>
            </a:r>
            <a:r>
              <a:rPr dirty="0" sz="2700" spc="-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2F2F2F"/>
                </a:solidFill>
                <a:latin typeface="Calibri"/>
                <a:cs typeface="Calibri"/>
              </a:rPr>
              <a:t>a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elementi</a:t>
            </a:r>
            <a:r>
              <a:rPr dirty="0" sz="2700" spc="-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visivi</a:t>
            </a:r>
            <a:r>
              <a:rPr dirty="0" sz="2700" spc="-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F2F2F"/>
                </a:solidFill>
                <a:latin typeface="Calibri"/>
                <a:cs typeface="Calibri"/>
              </a:rPr>
              <a:t>di</a:t>
            </a:r>
            <a:r>
              <a:rPr dirty="0" sz="2700" spc="-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F2F2F"/>
                </a:solidFill>
                <a:latin typeface="Calibri"/>
                <a:cs typeface="Calibri"/>
              </a:rPr>
              <a:t>supporto.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5" y="464447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97324" y="3205421"/>
            <a:ext cx="135794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Domanda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1: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principio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essenziale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degli</a:t>
            </a:r>
            <a:r>
              <a:rPr dirty="0" sz="40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eventi</a:t>
            </a:r>
            <a:r>
              <a:rPr dirty="0" sz="40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inclusivi?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0925" rIns="0" bIns="0" rtlCol="0" vert="horz">
            <a:spAutoFit/>
          </a:bodyPr>
          <a:lstStyle/>
          <a:p>
            <a:pPr marL="302895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Quiz/Autovalutazione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405543" y="4902004"/>
            <a:ext cx="4381500" cy="659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1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41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150">
                <a:solidFill>
                  <a:srgbClr val="282020"/>
                </a:solidFill>
                <a:latin typeface="Calibri"/>
                <a:cs typeface="Calibri"/>
              </a:rPr>
              <a:t>Accessibilità</a:t>
            </a:r>
            <a:r>
              <a:rPr dirty="0" sz="41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150" spc="-10">
                <a:solidFill>
                  <a:srgbClr val="282020"/>
                </a:solidFill>
                <a:latin typeface="Calibri"/>
                <a:cs typeface="Calibri"/>
              </a:rPr>
              <a:t>fisica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14427" y="4474262"/>
            <a:ext cx="4048125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4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Costo</a:t>
            </a:r>
            <a:r>
              <a:rPr dirty="0" sz="49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10">
                <a:solidFill>
                  <a:srgbClr val="282020"/>
                </a:solidFill>
                <a:latin typeface="Calibri"/>
                <a:cs typeface="Calibri"/>
              </a:rPr>
              <a:t>ridotto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39865" y="6501822"/>
            <a:ext cx="5193665" cy="575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Presenza</a:t>
            </a:r>
            <a:r>
              <a:rPr dirty="0" sz="36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social</a:t>
            </a:r>
            <a:r>
              <a:rPr dirty="0" sz="36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media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7" y="6472956"/>
            <a:ext cx="6167723" cy="17185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0394626" y="6386453"/>
            <a:ext cx="4113529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760" marR="5080" indent="-99695">
              <a:lnSpc>
                <a:spcPct val="112700"/>
              </a:lnSpc>
              <a:spcBef>
                <a:spcPts val="100"/>
              </a:spcBef>
            </a:pP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5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Assicurati</a:t>
            </a:r>
            <a:r>
              <a:rPr dirty="0" sz="25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5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5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25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esigenze</a:t>
            </a:r>
            <a:r>
              <a:rPr dirty="0" sz="25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25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tuo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pubblico</a:t>
            </a:r>
            <a:r>
              <a:rPr dirty="0" sz="25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550">
              <a:latin typeface="Calibri"/>
              <a:cs typeface="Calibri"/>
            </a:endParaRPr>
          </a:p>
          <a:p>
            <a:pPr marL="402590">
              <a:lnSpc>
                <a:spcPct val="100000"/>
              </a:lnSpc>
              <a:spcBef>
                <a:spcPts val="390"/>
              </a:spcBef>
            </a:pP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adattarti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5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82020"/>
                </a:solidFill>
                <a:latin typeface="Calibri"/>
                <a:cs typeface="Calibri"/>
              </a:rPr>
              <a:t>conseguenza.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6104" y="3156010"/>
            <a:ext cx="15450819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Domanda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2: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40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semplice</a:t>
            </a:r>
            <a:r>
              <a:rPr dirty="0" sz="40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supporta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scarse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competenze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4000" spc="-1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alfabetizzazione.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0925" rIns="0" bIns="0" rtlCol="0" vert="horz">
            <a:spAutoFit/>
          </a:bodyPr>
          <a:lstStyle/>
          <a:p>
            <a:pPr marL="302895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Quiz/Autovalutazione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3725" y="5473584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8008" y="5539006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512727" y="5712533"/>
            <a:ext cx="1967230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49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20">
                <a:solidFill>
                  <a:srgbClr val="282020"/>
                </a:solidFill>
                <a:latin typeface="Calibri"/>
                <a:cs typeface="Calibri"/>
              </a:rPr>
              <a:t>Falso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48270" y="5659233"/>
            <a:ext cx="1687195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 spc="-105">
                <a:solidFill>
                  <a:srgbClr val="282020"/>
                </a:solidFill>
                <a:latin typeface="Calibri"/>
                <a:cs typeface="Calibri"/>
              </a:rPr>
              <a:t>A.Vero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97153" y="3156010"/>
            <a:ext cx="15450819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Domanda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2: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40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semplice</a:t>
            </a:r>
            <a:r>
              <a:rPr dirty="0" sz="40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supporta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4000" spc="-1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scarse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competenze</a:t>
            </a:r>
            <a:r>
              <a:rPr dirty="0" sz="40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4000" spc="-1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82020"/>
                </a:solidFill>
                <a:latin typeface="Calibri"/>
                <a:cs typeface="Calibri"/>
              </a:rPr>
              <a:t>alfabetizzazione.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0925" rIns="0" bIns="0" rtlCol="0" vert="horz">
            <a:spAutoFit/>
          </a:bodyPr>
          <a:lstStyle/>
          <a:p>
            <a:pPr marL="302895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Quiz/Autovalutazione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5757717"/>
            <a:ext cx="6156293" cy="12984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898442" y="5975128"/>
            <a:ext cx="1876425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495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70">
                <a:solidFill>
                  <a:srgbClr val="282020"/>
                </a:solidFill>
                <a:latin typeface="Calibri"/>
                <a:cs typeface="Calibri"/>
              </a:rPr>
              <a:t>Vero</a:t>
            </a:r>
            <a:endParaRPr sz="495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0631" y="5787828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965284" y="5984199"/>
            <a:ext cx="1967230" cy="781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49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20">
                <a:solidFill>
                  <a:srgbClr val="282020"/>
                </a:solidFill>
                <a:latin typeface="Calibri"/>
                <a:cs typeface="Calibri"/>
              </a:rPr>
              <a:t>Falso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7786" y="208204"/>
            <a:ext cx="9312910" cy="18542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31165">
              <a:lnSpc>
                <a:spcPct val="115399"/>
              </a:lnSpc>
              <a:spcBef>
                <a:spcPts val="90"/>
              </a:spcBef>
            </a:pPr>
            <a:r>
              <a:rPr dirty="0" sz="5200"/>
              <a:t>Qual</a:t>
            </a:r>
            <a:r>
              <a:rPr dirty="0" sz="5200" spc="-30"/>
              <a:t> </a:t>
            </a:r>
            <a:r>
              <a:rPr dirty="0" sz="5200"/>
              <a:t>è</a:t>
            </a:r>
            <a:r>
              <a:rPr dirty="0" sz="5200" spc="-25"/>
              <a:t> </a:t>
            </a:r>
            <a:r>
              <a:rPr dirty="0" sz="5200"/>
              <a:t>un</a:t>
            </a:r>
            <a:r>
              <a:rPr dirty="0" sz="5200" spc="-25"/>
              <a:t> </a:t>
            </a:r>
            <a:r>
              <a:rPr dirty="0" sz="5200"/>
              <a:t>metodo</a:t>
            </a:r>
            <a:r>
              <a:rPr dirty="0" sz="5200" spc="-30"/>
              <a:t> </a:t>
            </a:r>
            <a:r>
              <a:rPr dirty="0" sz="5200"/>
              <a:t>inclusivo</a:t>
            </a:r>
            <a:r>
              <a:rPr dirty="0" sz="5200" spc="-25"/>
              <a:t> per </a:t>
            </a:r>
            <a:r>
              <a:rPr dirty="0" sz="5200"/>
              <a:t>fornire</a:t>
            </a:r>
            <a:r>
              <a:rPr dirty="0" sz="5200" spc="-105"/>
              <a:t> </a:t>
            </a:r>
            <a:r>
              <a:rPr dirty="0" sz="5200"/>
              <a:t>la</a:t>
            </a:r>
            <a:r>
              <a:rPr dirty="0" sz="5200" spc="-105"/>
              <a:t> </a:t>
            </a:r>
            <a:r>
              <a:rPr dirty="0" sz="5200"/>
              <a:t>registrazione</a:t>
            </a:r>
            <a:r>
              <a:rPr dirty="0" sz="5200" spc="-105"/>
              <a:t> </a:t>
            </a:r>
            <a:r>
              <a:rPr dirty="0" sz="5200"/>
              <a:t>agli</a:t>
            </a:r>
            <a:r>
              <a:rPr dirty="0" sz="5200" spc="-100"/>
              <a:t> </a:t>
            </a:r>
            <a:r>
              <a:rPr dirty="0" sz="5200" spc="-10"/>
              <a:t>eventi?</a:t>
            </a:r>
            <a:endParaRPr sz="52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822954" y="4630803"/>
            <a:ext cx="4136390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Richiedere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alle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interessate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</a:pP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registrarsi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persona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06644" y="4683371"/>
            <a:ext cx="4600575" cy="281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endParaRPr sz="2800">
              <a:latin typeface="Calibri"/>
              <a:cs typeface="Calibri"/>
            </a:endParaRPr>
          </a:p>
          <a:p>
            <a:pPr marL="1019175">
              <a:lnSpc>
                <a:spcPct val="100000"/>
              </a:lnSpc>
              <a:spcBef>
                <a:spcPts val="2115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moduli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elettronici</a:t>
            </a:r>
            <a:endParaRPr sz="2800">
              <a:latin typeface="Calibri"/>
              <a:cs typeface="Calibri"/>
            </a:endParaRPr>
          </a:p>
          <a:p>
            <a:pPr marL="357505" marR="5080" indent="-345440">
              <a:lnSpc>
                <a:spcPct val="190100"/>
              </a:lnSpc>
              <a:spcBef>
                <a:spcPts val="216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Consentire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registrazione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tramite telefono,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e-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mail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rete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Internet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516934" y="6615424"/>
            <a:ext cx="4101465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17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82020"/>
                </a:solidFill>
                <a:latin typeface="Calibri"/>
                <a:cs typeface="Calibri"/>
              </a:rPr>
              <a:t>Inviare</a:t>
            </a:r>
            <a:r>
              <a:rPr dirty="0" sz="17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17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82020"/>
                </a:solidFill>
                <a:latin typeface="Calibri"/>
                <a:cs typeface="Calibri"/>
              </a:rPr>
              <a:t>materiale</a:t>
            </a:r>
            <a:r>
              <a:rPr dirty="0" sz="17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82020"/>
                </a:solidFill>
                <a:latin typeface="Calibri"/>
                <a:cs typeface="Calibri"/>
              </a:rPr>
              <a:t>stampato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05970" y="-104712"/>
            <a:ext cx="92919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Qual</a:t>
            </a:r>
            <a:r>
              <a:rPr dirty="0" sz="4400" spc="-120"/>
              <a:t> </a:t>
            </a:r>
            <a:r>
              <a:rPr dirty="0" sz="4400"/>
              <a:t>è</a:t>
            </a:r>
            <a:r>
              <a:rPr dirty="0" sz="4400" spc="-120"/>
              <a:t> </a:t>
            </a:r>
            <a:r>
              <a:rPr dirty="0" sz="4400"/>
              <a:t>un</a:t>
            </a:r>
            <a:r>
              <a:rPr dirty="0" sz="4400" spc="-120"/>
              <a:t> </a:t>
            </a:r>
            <a:r>
              <a:rPr dirty="0" sz="4400"/>
              <a:t>metodo</a:t>
            </a:r>
            <a:r>
              <a:rPr dirty="0" sz="4400" spc="-114"/>
              <a:t> </a:t>
            </a:r>
            <a:r>
              <a:rPr dirty="0" sz="4400"/>
              <a:t>inclusivo</a:t>
            </a:r>
            <a:r>
              <a:rPr dirty="0" sz="4400" spc="-120"/>
              <a:t> </a:t>
            </a:r>
            <a:r>
              <a:rPr dirty="0" sz="4400"/>
              <a:t>per</a:t>
            </a:r>
            <a:r>
              <a:rPr dirty="0" sz="4400" spc="-120"/>
              <a:t> </a:t>
            </a:r>
            <a:r>
              <a:rPr dirty="0" sz="4400" spc="-10"/>
              <a:t>fornire</a:t>
            </a:r>
            <a:r>
              <a:rPr dirty="0" sz="4400" spc="-120"/>
              <a:t> </a:t>
            </a:r>
            <a:r>
              <a:rPr dirty="0" sz="4400" spc="-25"/>
              <a:t>la</a:t>
            </a:r>
            <a:endParaRPr sz="4400"/>
          </a:p>
        </p:txBody>
      </p:sp>
      <p:sp>
        <p:nvSpPr>
          <p:cNvPr id="7" name="object 7" descr=""/>
          <p:cNvSpPr txBox="1"/>
          <p:nvPr/>
        </p:nvSpPr>
        <p:spPr>
          <a:xfrm>
            <a:off x="7126733" y="943037"/>
            <a:ext cx="56502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282020"/>
                </a:solidFill>
                <a:latin typeface="Calibri"/>
                <a:cs typeface="Calibri"/>
              </a:rPr>
              <a:t>registrazione</a:t>
            </a:r>
            <a:r>
              <a:rPr dirty="0" sz="4400" spc="-1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4400" spc="-1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10">
                <a:solidFill>
                  <a:srgbClr val="282020"/>
                </a:solidFill>
                <a:latin typeface="Calibri"/>
                <a:cs typeface="Calibri"/>
              </a:rPr>
              <a:t>eventi?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386590" y="4625026"/>
            <a:ext cx="4960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Richiedere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alle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Calibri"/>
                <a:cs typeface="Calibri"/>
              </a:rPr>
              <a:t>interessate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386590" y="5320351"/>
            <a:ext cx="4584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registrarsi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persona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64101" y="4496353"/>
            <a:ext cx="4085590" cy="1263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45490" marR="5080" indent="-733425">
              <a:lnSpc>
                <a:spcPct val="145100"/>
              </a:lnSpc>
              <a:spcBef>
                <a:spcPts val="9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8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28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esclusivamente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moduli</a:t>
            </a:r>
            <a:r>
              <a:rPr dirty="0" sz="280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elettronici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805690" y="6345208"/>
            <a:ext cx="3291204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 marR="5080" indent="-374650">
              <a:lnSpc>
                <a:spcPct val="114999"/>
              </a:lnSpc>
              <a:spcBef>
                <a:spcPts val="100"/>
              </a:spcBef>
            </a:pP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5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Inviare</a:t>
            </a:r>
            <a:r>
              <a:rPr dirty="0" sz="25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82020"/>
                </a:solidFill>
                <a:latin typeface="Calibri"/>
                <a:cs typeface="Calibri"/>
              </a:rPr>
              <a:t>esclusivamente materiale</a:t>
            </a:r>
            <a:r>
              <a:rPr dirty="0" sz="25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82020"/>
                </a:solidFill>
                <a:latin typeface="Calibri"/>
                <a:cs typeface="Calibri"/>
              </a:rPr>
              <a:t>stampato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06793" y="6409351"/>
            <a:ext cx="4600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Consentire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registrazione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tramite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51776" y="7104676"/>
            <a:ext cx="3841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telefono,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e-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mail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rete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Internet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86688" y="3273610"/>
            <a:ext cx="12140565" cy="977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147945" marR="5080" indent="-5135880">
              <a:lnSpc>
                <a:spcPct val="115700"/>
              </a:lnSpc>
              <a:spcBef>
                <a:spcPts val="90"/>
              </a:spcBef>
            </a:pP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Opzioni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variegate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semplificano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registrazione,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rendendola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7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accessibile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82020"/>
                </a:solidFill>
                <a:latin typeface="Calibri"/>
                <a:cs typeface="Calibri"/>
              </a:rPr>
              <a:t>tutti</a:t>
            </a:r>
            <a:r>
              <a:rPr dirty="0" sz="27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00" spc="-50" b="1">
                <a:solidFill>
                  <a:srgbClr val="282020"/>
                </a:solidFill>
                <a:latin typeface="Calibri"/>
                <a:cs typeface="Calibri"/>
              </a:rPr>
              <a:t>i </a:t>
            </a:r>
            <a:r>
              <a:rPr dirty="0" sz="2700" spc="-10" b="1">
                <a:solidFill>
                  <a:srgbClr val="282020"/>
                </a:solidFill>
                <a:latin typeface="Calibri"/>
                <a:cs typeface="Calibri"/>
              </a:rPr>
              <a:t>partecipanti.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4656" y="1100018"/>
            <a:ext cx="3233420" cy="7912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0" spc="-10" b="1">
                <a:solidFill>
                  <a:srgbClr val="4B526F"/>
                </a:solidFill>
                <a:latin typeface="Calibri"/>
                <a:cs typeface="Calibri"/>
              </a:rPr>
              <a:t>Conclusione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06815" y="1948086"/>
            <a:ext cx="16156940" cy="6835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300"/>
              </a:lnSpc>
              <a:spcBef>
                <a:spcPts val="95"/>
              </a:spcBef>
            </a:pP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Gli</a:t>
            </a:r>
            <a:r>
              <a:rPr dirty="0" sz="2650" spc="2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eventi</a:t>
            </a:r>
            <a:r>
              <a:rPr dirty="0" sz="2650" spc="27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inclusivi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rivestono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un'importanza</a:t>
            </a:r>
            <a:r>
              <a:rPr dirty="0" sz="2650" spc="27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cruciale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per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assicurare</a:t>
            </a:r>
            <a:r>
              <a:rPr dirty="0" sz="2650" spc="27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pari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opportunità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partecipazione</a:t>
            </a:r>
            <a:r>
              <a:rPr dirty="0" sz="2650" spc="27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politica</a:t>
            </a:r>
            <a:r>
              <a:rPr dirty="0" sz="2650" spc="2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ai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giovani</a:t>
            </a:r>
            <a:r>
              <a:rPr dirty="0" sz="2650" spc="7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con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disabilità.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Oltre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garantire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l'accesso,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favoriscono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la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creazione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ambiente</a:t>
            </a:r>
            <a:r>
              <a:rPr dirty="0" sz="2650" spc="8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autenticamente accogliente.</a:t>
            </a:r>
            <a:endParaRPr sz="2650">
              <a:latin typeface="Calibri"/>
              <a:cs typeface="Calibri"/>
            </a:endParaRPr>
          </a:p>
          <a:p>
            <a:pPr algn="just" marL="12700" marR="5080">
              <a:lnSpc>
                <a:spcPct val="120300"/>
              </a:lnSpc>
              <a:spcBef>
                <a:spcPts val="1950"/>
              </a:spcBef>
            </a:pP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L'accessibilità</a:t>
            </a:r>
            <a:r>
              <a:rPr dirty="0" sz="2650" spc="31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è</a:t>
            </a:r>
            <a:r>
              <a:rPr dirty="0" sz="2650" spc="33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32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concetto</a:t>
            </a:r>
            <a:r>
              <a:rPr dirty="0" sz="2650" spc="33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multidimensionale</a:t>
            </a:r>
            <a:r>
              <a:rPr dirty="0" sz="2650" spc="32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650" spc="32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comprende</a:t>
            </a:r>
            <a:r>
              <a:rPr dirty="0" sz="2650" spc="33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aspetti</a:t>
            </a:r>
            <a:r>
              <a:rPr dirty="0" sz="2650" spc="32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fisici,</a:t>
            </a:r>
            <a:r>
              <a:rPr dirty="0" sz="2650" spc="33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sensoriali,</a:t>
            </a:r>
            <a:r>
              <a:rPr dirty="0" sz="2650" spc="32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comunicativi</a:t>
            </a:r>
            <a:r>
              <a:rPr dirty="0" sz="2650" spc="33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spc="-50" b="1">
                <a:solidFill>
                  <a:srgbClr val="4B526F"/>
                </a:solidFill>
                <a:latin typeface="Calibri"/>
                <a:cs typeface="Calibri"/>
              </a:rPr>
              <a:t>e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comportamentali.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Affrontare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tutti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quattro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</a:t>
            </a:r>
            <a:r>
              <a:rPr dirty="0" sz="2650" spc="160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pilastri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è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essenziale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per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garantire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una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piena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inclusione.</a:t>
            </a:r>
            <a:r>
              <a:rPr dirty="0" sz="2650" spc="155" b="1">
                <a:solidFill>
                  <a:srgbClr val="4B526F"/>
                </a:solidFill>
                <a:latin typeface="Calibri"/>
                <a:cs typeface="Calibri"/>
              </a:rPr>
              <a:t>  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La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pianificazione</a:t>
            </a:r>
            <a:r>
              <a:rPr dirty="0" sz="2650" spc="5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dell'inclusione</a:t>
            </a:r>
            <a:r>
              <a:rPr dirty="0" sz="2650" spc="58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rappresenta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processo</a:t>
            </a:r>
            <a:r>
              <a:rPr dirty="0" sz="2650" spc="58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continuo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deve</a:t>
            </a:r>
            <a:r>
              <a:rPr dirty="0" sz="2650" spc="58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essere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integrato</a:t>
            </a:r>
            <a:r>
              <a:rPr dirty="0" sz="2650" spc="58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ogni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fase</a:t>
            </a:r>
            <a:r>
              <a:rPr dirty="0" sz="2650" spc="58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57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un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evento: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dalla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valutazione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iniziale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dei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bisogni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dalla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registrazione,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all'esecuzione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dell'evento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con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tempistiche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chiare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3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personale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supporto,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fino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alla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raccolta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feedback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30" b="1">
                <a:solidFill>
                  <a:srgbClr val="4B526F"/>
                </a:solidFill>
                <a:latin typeface="Calibri"/>
                <a:cs typeface="Calibri"/>
              </a:rPr>
              <a:t>post-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evento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formati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accessibili.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Infine,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è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cruciale</a:t>
            </a:r>
            <a:r>
              <a:rPr dirty="0" sz="2650" spc="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adottare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strategie</a:t>
            </a:r>
            <a:r>
              <a:rPr dirty="0" sz="2650" spc="1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comunicazione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chiare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inclusive,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comprendano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l'uso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linguaggio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semplice,</a:t>
            </a:r>
            <a:r>
              <a:rPr dirty="0" sz="2650" spc="204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l'integrazione</a:t>
            </a:r>
            <a:r>
              <a:rPr dirty="0" sz="2650" spc="21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di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elementi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visivi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simboli,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la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disponibilità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tempo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elaborazione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adeguato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per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garantire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le</a:t>
            </a:r>
            <a:r>
              <a:rPr dirty="0" sz="2650" spc="6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informazioni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siano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accessibili</a:t>
            </a:r>
            <a:r>
              <a:rPr dirty="0" sz="2650" spc="-2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</a:t>
            </a:r>
            <a:r>
              <a:rPr dirty="0" sz="2650" spc="-2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tutti.</a:t>
            </a:r>
            <a:endParaRPr sz="2650">
              <a:latin typeface="Calibri"/>
              <a:cs typeface="Calibri"/>
            </a:endParaRPr>
          </a:p>
          <a:p>
            <a:pPr algn="just" marL="12700" marR="5080">
              <a:lnSpc>
                <a:spcPct val="120300"/>
              </a:lnSpc>
              <a:spcBef>
                <a:spcPts val="1950"/>
              </a:spcBef>
            </a:pP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Applicando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questi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principi,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è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possibile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realizzare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eventi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non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solo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accessibili,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ma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anche</a:t>
            </a:r>
            <a:r>
              <a:rPr dirty="0" sz="2650" spc="29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autenticamente</a:t>
            </a:r>
            <a:r>
              <a:rPr dirty="0" sz="2650" spc="30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inclusivi,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che</a:t>
            </a:r>
            <a:r>
              <a:rPr dirty="0" sz="2650" spc="-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favoriscano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senso</a:t>
            </a:r>
            <a:r>
              <a:rPr dirty="0" sz="2650" spc="-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appartenenza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e</a:t>
            </a:r>
            <a:r>
              <a:rPr dirty="0" sz="2650" spc="-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permettano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una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partecipazione</a:t>
            </a:r>
            <a:r>
              <a:rPr dirty="0" sz="2650" spc="-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significativa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da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parte</a:t>
            </a:r>
            <a:r>
              <a:rPr dirty="0" sz="2650" spc="-40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4B526F"/>
                </a:solidFill>
                <a:latin typeface="Calibri"/>
                <a:cs typeface="Calibri"/>
              </a:rPr>
              <a:t>di</a:t>
            </a:r>
            <a:r>
              <a:rPr dirty="0" sz="2650" spc="-35" b="1">
                <a:solidFill>
                  <a:srgbClr val="4B526F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B526F"/>
                </a:solidFill>
                <a:latin typeface="Calibri"/>
                <a:cs typeface="Calibri"/>
              </a:rPr>
              <a:t>tutti.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207263"/>
            <a:ext cx="1890136" cy="18901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53150"/>
            <a:ext cx="4435072" cy="41338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28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71"/>
                </a:moveTo>
                <a:lnTo>
                  <a:pt x="18725" y="3515171"/>
                </a:lnTo>
                <a:lnTo>
                  <a:pt x="16850" y="3496524"/>
                </a:lnTo>
                <a:lnTo>
                  <a:pt x="12409" y="3445724"/>
                </a:lnTo>
                <a:lnTo>
                  <a:pt x="8637" y="3407624"/>
                </a:lnTo>
                <a:lnTo>
                  <a:pt x="5540" y="3356824"/>
                </a:lnTo>
                <a:lnTo>
                  <a:pt x="3124" y="3306024"/>
                </a:lnTo>
                <a:lnTo>
                  <a:pt x="1391" y="3255224"/>
                </a:lnTo>
                <a:lnTo>
                  <a:pt x="348" y="3204424"/>
                </a:lnTo>
                <a:lnTo>
                  <a:pt x="0" y="3166324"/>
                </a:lnTo>
                <a:lnTo>
                  <a:pt x="348" y="3115524"/>
                </a:lnTo>
                <a:lnTo>
                  <a:pt x="1391" y="3064724"/>
                </a:lnTo>
                <a:lnTo>
                  <a:pt x="3124" y="3013924"/>
                </a:lnTo>
                <a:lnTo>
                  <a:pt x="5540" y="2963124"/>
                </a:lnTo>
                <a:lnTo>
                  <a:pt x="8637" y="2925024"/>
                </a:lnTo>
                <a:lnTo>
                  <a:pt x="12409" y="2874224"/>
                </a:lnTo>
                <a:lnTo>
                  <a:pt x="16850" y="2823424"/>
                </a:lnTo>
                <a:lnTo>
                  <a:pt x="21957" y="2772624"/>
                </a:lnTo>
                <a:lnTo>
                  <a:pt x="27725" y="2734524"/>
                </a:lnTo>
                <a:lnTo>
                  <a:pt x="34148" y="2683724"/>
                </a:lnTo>
                <a:lnTo>
                  <a:pt x="41222" y="2632924"/>
                </a:lnTo>
                <a:lnTo>
                  <a:pt x="48941" y="2594824"/>
                </a:lnTo>
                <a:lnTo>
                  <a:pt x="57302" y="2544024"/>
                </a:lnTo>
                <a:lnTo>
                  <a:pt x="66300" y="2493224"/>
                </a:lnTo>
                <a:lnTo>
                  <a:pt x="75928" y="2455124"/>
                </a:lnTo>
                <a:lnTo>
                  <a:pt x="86184" y="2404324"/>
                </a:lnTo>
                <a:lnTo>
                  <a:pt x="97061" y="2366224"/>
                </a:lnTo>
                <a:lnTo>
                  <a:pt x="108555" y="2315424"/>
                </a:lnTo>
                <a:lnTo>
                  <a:pt x="120661" y="2277324"/>
                </a:lnTo>
                <a:lnTo>
                  <a:pt x="133375" y="2226524"/>
                </a:lnTo>
                <a:lnTo>
                  <a:pt x="146691" y="2188424"/>
                </a:lnTo>
                <a:lnTo>
                  <a:pt x="160605" y="2137624"/>
                </a:lnTo>
                <a:lnTo>
                  <a:pt x="175112" y="2099524"/>
                </a:lnTo>
                <a:lnTo>
                  <a:pt x="190207" y="2048724"/>
                </a:lnTo>
                <a:lnTo>
                  <a:pt x="205885" y="2010624"/>
                </a:lnTo>
                <a:lnTo>
                  <a:pt x="222141" y="1959824"/>
                </a:lnTo>
                <a:lnTo>
                  <a:pt x="238971" y="1921724"/>
                </a:lnTo>
                <a:lnTo>
                  <a:pt x="256370" y="1883624"/>
                </a:lnTo>
                <a:lnTo>
                  <a:pt x="274332" y="1832824"/>
                </a:lnTo>
                <a:lnTo>
                  <a:pt x="292854" y="1794724"/>
                </a:lnTo>
                <a:lnTo>
                  <a:pt x="311930" y="1756624"/>
                </a:lnTo>
                <a:lnTo>
                  <a:pt x="331555" y="1718524"/>
                </a:lnTo>
                <a:lnTo>
                  <a:pt x="351725" y="1667724"/>
                </a:lnTo>
                <a:lnTo>
                  <a:pt x="372435" y="1629624"/>
                </a:lnTo>
                <a:lnTo>
                  <a:pt x="393680" y="1591524"/>
                </a:lnTo>
                <a:lnTo>
                  <a:pt x="415454" y="1553424"/>
                </a:lnTo>
                <a:lnTo>
                  <a:pt x="437754" y="1515324"/>
                </a:lnTo>
                <a:lnTo>
                  <a:pt x="460575" y="1477224"/>
                </a:lnTo>
                <a:lnTo>
                  <a:pt x="483911" y="1439124"/>
                </a:lnTo>
                <a:lnTo>
                  <a:pt x="507758" y="1401024"/>
                </a:lnTo>
                <a:lnTo>
                  <a:pt x="532111" y="1362924"/>
                </a:lnTo>
                <a:lnTo>
                  <a:pt x="556965" y="1324824"/>
                </a:lnTo>
                <a:lnTo>
                  <a:pt x="582316" y="1286724"/>
                </a:lnTo>
                <a:lnTo>
                  <a:pt x="608157" y="1248624"/>
                </a:lnTo>
                <a:lnTo>
                  <a:pt x="634486" y="1210524"/>
                </a:lnTo>
                <a:lnTo>
                  <a:pt x="661297" y="1172424"/>
                </a:lnTo>
                <a:lnTo>
                  <a:pt x="688584" y="1147024"/>
                </a:lnTo>
                <a:lnTo>
                  <a:pt x="716344" y="1108924"/>
                </a:lnTo>
                <a:lnTo>
                  <a:pt x="744571" y="1070824"/>
                </a:lnTo>
                <a:lnTo>
                  <a:pt x="773260" y="1032724"/>
                </a:lnTo>
                <a:lnTo>
                  <a:pt x="802408" y="1007324"/>
                </a:lnTo>
                <a:lnTo>
                  <a:pt x="832008" y="969224"/>
                </a:lnTo>
                <a:lnTo>
                  <a:pt x="862056" y="931124"/>
                </a:lnTo>
                <a:lnTo>
                  <a:pt x="892547" y="905724"/>
                </a:lnTo>
                <a:lnTo>
                  <a:pt x="923477" y="867624"/>
                </a:lnTo>
                <a:lnTo>
                  <a:pt x="954841" y="842224"/>
                </a:lnTo>
                <a:lnTo>
                  <a:pt x="986633" y="804124"/>
                </a:lnTo>
                <a:lnTo>
                  <a:pt x="1018849" y="778724"/>
                </a:lnTo>
                <a:lnTo>
                  <a:pt x="1051484" y="740624"/>
                </a:lnTo>
                <a:lnTo>
                  <a:pt x="1117993" y="689824"/>
                </a:lnTo>
                <a:lnTo>
                  <a:pt x="1151856" y="651724"/>
                </a:lnTo>
                <a:lnTo>
                  <a:pt x="1220778" y="600924"/>
                </a:lnTo>
                <a:lnTo>
                  <a:pt x="1291260" y="550124"/>
                </a:lnTo>
                <a:lnTo>
                  <a:pt x="1327074" y="512024"/>
                </a:lnTo>
                <a:lnTo>
                  <a:pt x="1399825" y="461224"/>
                </a:lnTo>
                <a:lnTo>
                  <a:pt x="1511684" y="385024"/>
                </a:lnTo>
                <a:lnTo>
                  <a:pt x="1549679" y="372324"/>
                </a:lnTo>
                <a:lnTo>
                  <a:pt x="1665727" y="296124"/>
                </a:lnTo>
                <a:lnTo>
                  <a:pt x="1705081" y="283424"/>
                </a:lnTo>
                <a:lnTo>
                  <a:pt x="1784765" y="232624"/>
                </a:lnTo>
                <a:lnTo>
                  <a:pt x="1825087" y="219924"/>
                </a:lnTo>
                <a:lnTo>
                  <a:pt x="1865721" y="194524"/>
                </a:lnTo>
                <a:lnTo>
                  <a:pt x="1906663" y="181824"/>
                </a:lnTo>
                <a:lnTo>
                  <a:pt x="1947908" y="156424"/>
                </a:lnTo>
                <a:lnTo>
                  <a:pt x="1989452" y="143724"/>
                </a:lnTo>
                <a:lnTo>
                  <a:pt x="2031290" y="118324"/>
                </a:lnTo>
                <a:lnTo>
                  <a:pt x="2201479" y="67524"/>
                </a:lnTo>
                <a:lnTo>
                  <a:pt x="2244712" y="42124"/>
                </a:lnTo>
                <a:lnTo>
                  <a:pt x="2390267" y="0"/>
                </a:lnTo>
                <a:lnTo>
                  <a:pt x="2390267" y="3515171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412" y="714482"/>
            <a:ext cx="3221247" cy="31951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5673" y="7783660"/>
            <a:ext cx="3261364" cy="250333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271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25584" y="8835202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5597" y="9515877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9074517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7975013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41529" y="9996698"/>
            <a:ext cx="235172" cy="2393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272180" y="8878561"/>
            <a:ext cx="877760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71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È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finanziato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dall'Unione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Tuttavia,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punti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vista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appartengono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all'autore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agli </a:t>
            </a:r>
            <a:r>
              <a:rPr dirty="0" sz="1550">
                <a:latin typeface="Calibri"/>
                <a:cs typeface="Calibri"/>
              </a:rPr>
              <a:t>autori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riflettono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necessariamente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posizioni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dell'Unione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dell'Agenzia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esecutiva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 </a:t>
            </a:r>
            <a:r>
              <a:rPr dirty="0" sz="1550">
                <a:latin typeface="Calibri"/>
                <a:cs typeface="Calibri"/>
              </a:rPr>
              <a:t>l'istruzione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(EACEA).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l'Unione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l'ente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erogatore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finanziamento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essere </a:t>
            </a:r>
            <a:r>
              <a:rPr dirty="0" sz="1550">
                <a:latin typeface="Calibri"/>
                <a:cs typeface="Calibri"/>
              </a:rPr>
              <a:t>ritenuti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responsabili.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183975" y="8877303"/>
            <a:ext cx="8953500" cy="1409700"/>
            <a:chOff x="4183975" y="8877303"/>
            <a:chExt cx="8953500" cy="1409700"/>
          </a:xfrm>
        </p:grpSpPr>
        <p:sp>
          <p:nvSpPr>
            <p:cNvPr id="26" name="object 26" descr=""/>
            <p:cNvSpPr/>
            <p:nvPr/>
          </p:nvSpPr>
          <p:spPr>
            <a:xfrm>
              <a:off x="4188737" y="8890003"/>
              <a:ext cx="8943975" cy="1397000"/>
            </a:xfrm>
            <a:custGeom>
              <a:avLst/>
              <a:gdLst/>
              <a:ahLst/>
              <a:cxnLst/>
              <a:rect l="l" t="t" r="r" b="b"/>
              <a:pathLst>
                <a:path w="8943975" h="1397000">
                  <a:moveTo>
                    <a:pt x="0" y="0"/>
                  </a:moveTo>
                  <a:lnTo>
                    <a:pt x="0" y="1396996"/>
                  </a:lnTo>
                </a:path>
                <a:path w="8943975" h="1397000">
                  <a:moveTo>
                    <a:pt x="8943973" y="0"/>
                  </a:moveTo>
                  <a:lnTo>
                    <a:pt x="8943973" y="139699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83975" y="8883653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499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3119" y="5092290"/>
            <a:ext cx="3122581" cy="11359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3864" y="5156831"/>
            <a:ext cx="2152840" cy="11120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2018" y="7038322"/>
            <a:ext cx="2958047" cy="10563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54307" y="4765845"/>
            <a:ext cx="2463165" cy="131865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02420" y="6663966"/>
            <a:ext cx="2652572" cy="155036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7249" y="5092290"/>
            <a:ext cx="2705355" cy="124116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564" y="5143500"/>
            <a:ext cx="2945040" cy="995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899" y="384060"/>
            <a:ext cx="32169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Calibri"/>
                <a:cs typeface="Calibri"/>
              </a:rPr>
              <a:t>Importare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485" y="241944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60216"/>
            <a:ext cx="4302894" cy="39267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34700" y="4422400"/>
            <a:ext cx="5469731" cy="38576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94865" y="1993513"/>
            <a:ext cx="11813540" cy="6245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Organizzare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eventi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inclusivi</a:t>
            </a:r>
            <a:r>
              <a:rPr dirty="0" sz="2600" spc="5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assicura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tutti</a:t>
            </a:r>
            <a:r>
              <a:rPr dirty="0" sz="2600" spc="5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gli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individui,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600" spc="5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particolare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quelli</a:t>
            </a:r>
            <a:r>
              <a:rPr dirty="0" sz="2600" spc="5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4B4457"/>
                </a:solidFill>
                <a:latin typeface="Calibri"/>
                <a:cs typeface="Calibri"/>
              </a:rPr>
              <a:t>con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2600" spc="31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psicosociali,</a:t>
            </a:r>
            <a:r>
              <a:rPr dirty="0" sz="2600" spc="31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si</a:t>
            </a:r>
            <a:r>
              <a:rPr dirty="0" sz="2600" spc="31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sentano</a:t>
            </a:r>
            <a:r>
              <a:rPr dirty="0" sz="2600" spc="31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accolti,</a:t>
            </a:r>
            <a:r>
              <a:rPr dirty="0" sz="2600" spc="31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apprezzati</a:t>
            </a:r>
            <a:r>
              <a:rPr dirty="0" sz="2600" spc="31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600" spc="31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600" spc="31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grado</a:t>
            </a:r>
            <a:r>
              <a:rPr dirty="0" sz="2600" spc="31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600" spc="31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600" spc="-10">
                <a:solidFill>
                  <a:srgbClr val="4B4457"/>
                </a:solidFill>
                <a:latin typeface="Calibri"/>
                <a:cs typeface="Calibri"/>
              </a:rPr>
              <a:t>partecipare attivamente.</a:t>
            </a:r>
            <a:endParaRPr sz="2600">
              <a:latin typeface="Calibri"/>
              <a:cs typeface="Calibri"/>
            </a:endParaRPr>
          </a:p>
          <a:p>
            <a:pPr algn="just" marL="12700" marR="5080">
              <a:lnSpc>
                <a:spcPct val="149000"/>
              </a:lnSpc>
              <a:spcBef>
                <a:spcPts val="2475"/>
              </a:spcBef>
            </a:pP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Gli</a:t>
            </a:r>
            <a:r>
              <a:rPr dirty="0" sz="2600" spc="6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operatori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F552A0"/>
                </a:solidFill>
                <a:latin typeface="Calibri"/>
                <a:cs typeface="Calibri"/>
              </a:rPr>
              <a:t>socio-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educativi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rivestono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un</a:t>
            </a:r>
            <a:r>
              <a:rPr dirty="0" sz="2600" spc="6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ruolo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fondamentale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nella</a:t>
            </a:r>
            <a:r>
              <a:rPr dirty="0" sz="2600" spc="63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creazione</a:t>
            </a:r>
            <a:r>
              <a:rPr dirty="0" sz="2600" spc="6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552A0"/>
                </a:solidFill>
                <a:latin typeface="Calibri"/>
                <a:cs typeface="Calibri"/>
              </a:rPr>
              <a:t>di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ambienti</a:t>
            </a:r>
            <a:r>
              <a:rPr dirty="0" sz="2600" spc="-5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accessibili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che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rispondano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esigenze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variegate.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Nell'Unione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Europea,</a:t>
            </a:r>
            <a:r>
              <a:rPr dirty="0" sz="2600" spc="-5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circa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552A0"/>
                </a:solidFill>
                <a:latin typeface="Calibri"/>
                <a:cs typeface="Calibri"/>
              </a:rPr>
              <a:t>il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70%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delle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persone</a:t>
            </a:r>
            <a:r>
              <a:rPr dirty="0" sz="2600" spc="18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con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disabilità</a:t>
            </a:r>
            <a:r>
              <a:rPr dirty="0" sz="2600" spc="18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psicosociali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riporta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di</a:t>
            </a:r>
            <a:r>
              <a:rPr dirty="0" sz="2600" spc="18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incontrare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ostacoli</a:t>
            </a:r>
            <a:r>
              <a:rPr dirty="0" sz="2600" spc="18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alla</a:t>
            </a:r>
            <a:r>
              <a:rPr dirty="0" sz="2600" spc="17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piena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partecipazione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alle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attività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sociali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(Commissione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Europea,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2021).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Questa</a:t>
            </a:r>
            <a:r>
              <a:rPr dirty="0" sz="2600" spc="5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sezione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delinea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le</a:t>
            </a:r>
            <a:r>
              <a:rPr dirty="0" sz="2600" spc="26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modalità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per</a:t>
            </a:r>
            <a:r>
              <a:rPr dirty="0" sz="2600" spc="26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realizzare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ambienti</a:t>
            </a:r>
            <a:r>
              <a:rPr dirty="0" sz="2600" spc="26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che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valorizzino</a:t>
            </a:r>
            <a:r>
              <a:rPr dirty="0" sz="2600" spc="26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la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diversità,</a:t>
            </a:r>
            <a:r>
              <a:rPr dirty="0" sz="2600" spc="26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fornendo</a:t>
            </a:r>
            <a:r>
              <a:rPr dirty="0" sz="2600" spc="26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552A0"/>
                </a:solidFill>
                <a:latin typeface="Calibri"/>
                <a:cs typeface="Calibri"/>
              </a:rPr>
              <a:t>al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contempo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supporto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agli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operatori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spc="-20" b="1">
                <a:solidFill>
                  <a:srgbClr val="F552A0"/>
                </a:solidFill>
                <a:latin typeface="Calibri"/>
                <a:cs typeface="Calibri"/>
              </a:rPr>
              <a:t>socio-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educativi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nella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progettazione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di</a:t>
            </a:r>
            <a:r>
              <a:rPr dirty="0" sz="2600" spc="160" b="1">
                <a:solidFill>
                  <a:srgbClr val="F552A0"/>
                </a:solidFill>
                <a:latin typeface="Calibri"/>
                <a:cs typeface="Calibri"/>
              </a:rPr>
              <a:t> 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eventi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inclusivi</a:t>
            </a:r>
            <a:r>
              <a:rPr dirty="0" sz="2600" spc="-5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e</a:t>
            </a:r>
            <a:r>
              <a:rPr dirty="0" sz="2600" spc="-5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accoglienti</a:t>
            </a:r>
            <a:r>
              <a:rPr dirty="0" sz="2600" spc="-5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552A0"/>
                </a:solidFill>
                <a:latin typeface="Calibri"/>
                <a:cs typeface="Calibri"/>
              </a:rPr>
              <a:t>per</a:t>
            </a:r>
            <a:r>
              <a:rPr dirty="0" sz="2600" spc="-4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552A0"/>
                </a:solidFill>
                <a:latin typeface="Calibri"/>
                <a:cs typeface="Calibri"/>
              </a:rPr>
              <a:t>tutti.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373" y="9446524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42849" y="2018210"/>
            <a:ext cx="5336540" cy="2543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Spazi</a:t>
            </a:r>
            <a:r>
              <a:rPr dirty="0" sz="2500" spc="-6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accessibili</a:t>
            </a:r>
            <a:r>
              <a:rPr dirty="0" sz="2500" spc="-6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e</a:t>
            </a:r>
            <a:r>
              <a:rPr dirty="0" sz="2500" spc="-5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confortevoli.</a:t>
            </a:r>
            <a:endParaRPr sz="2500">
              <a:latin typeface="Calibri"/>
              <a:cs typeface="Calibri"/>
            </a:endParaRPr>
          </a:p>
          <a:p>
            <a:pPr algn="just" marL="12700" marR="5080">
              <a:lnSpc>
                <a:spcPts val="4280"/>
              </a:lnSpc>
            </a:pPr>
            <a:r>
              <a:rPr dirty="0" sz="2000" spc="-10">
                <a:solidFill>
                  <a:srgbClr val="7E7E7E"/>
                </a:solidFill>
                <a:latin typeface="Calibri"/>
                <a:cs typeface="Calibri"/>
              </a:rPr>
              <a:t>Garantire</a:t>
            </a:r>
            <a:r>
              <a:rPr dirty="0" sz="2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gli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ambienti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siano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sicuri,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accoglienti</a:t>
            </a:r>
            <a:r>
              <a:rPr dirty="0" sz="20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facilmente</a:t>
            </a:r>
            <a:r>
              <a:rPr dirty="0" sz="20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fruibili</a:t>
            </a:r>
            <a:r>
              <a:rPr dirty="0" sz="20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20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ridurre</a:t>
            </a:r>
            <a:r>
              <a:rPr dirty="0" sz="20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lo</a:t>
            </a:r>
            <a:r>
              <a:rPr dirty="0" sz="20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stress</a:t>
            </a:r>
            <a:r>
              <a:rPr dirty="0" sz="20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20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E7E7E"/>
                </a:solidFill>
                <a:latin typeface="Calibri"/>
                <a:cs typeface="Calibri"/>
              </a:rPr>
              <a:t>accrescere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2000" spc="5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senso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comfort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persone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2000" spc="-10">
                <a:solidFill>
                  <a:srgbClr val="7E7E7E"/>
                </a:solidFill>
                <a:latin typeface="Calibri"/>
                <a:cs typeface="Calibri"/>
              </a:rPr>
              <a:t>disabilità psicosociali.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22084" y="429739"/>
            <a:ext cx="3065780" cy="1587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69290">
              <a:lnSpc>
                <a:spcPct val="119200"/>
              </a:lnSpc>
              <a:spcBef>
                <a:spcPts val="100"/>
              </a:spcBef>
            </a:pPr>
            <a:r>
              <a:rPr dirty="0" sz="4300" spc="-10" b="1">
                <a:solidFill>
                  <a:srgbClr val="000000"/>
                </a:solidFill>
                <a:latin typeface="Calibri"/>
                <a:cs typeface="Calibri"/>
              </a:rPr>
              <a:t>Principi </a:t>
            </a:r>
            <a:r>
              <a:rPr dirty="0" sz="4300" spc="-25" b="1">
                <a:solidFill>
                  <a:srgbClr val="000000"/>
                </a:solidFill>
                <a:latin typeface="Calibri"/>
                <a:cs typeface="Calibri"/>
              </a:rPr>
              <a:t>fondamentali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201764" y="5012219"/>
            <a:ext cx="2086610" cy="33655"/>
          </a:xfrm>
          <a:custGeom>
            <a:avLst/>
            <a:gdLst/>
            <a:ahLst/>
            <a:cxnLst/>
            <a:rect l="l" t="t" r="r" b="b"/>
            <a:pathLst>
              <a:path w="2086609" h="33654">
                <a:moveTo>
                  <a:pt x="0" y="0"/>
                </a:moveTo>
                <a:lnTo>
                  <a:pt x="2086170" y="33027"/>
                </a:lnTo>
              </a:path>
            </a:pathLst>
          </a:custGeom>
          <a:ln w="19049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962951" y="5550132"/>
            <a:ext cx="5475605" cy="314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Partecipazione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inclusiva</a:t>
            </a:r>
            <a:endParaRPr sz="2500">
              <a:latin typeface="Calibri"/>
              <a:cs typeface="Calibri"/>
            </a:endParaRPr>
          </a:p>
          <a:p>
            <a:pPr algn="just" marL="67310" marR="5080">
              <a:lnSpc>
                <a:spcPct val="177600"/>
              </a:lnSpc>
              <a:spcBef>
                <a:spcPts val="1300"/>
              </a:spcBef>
            </a:pP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Coinvolgere</a:t>
            </a:r>
            <a:r>
              <a:rPr dirty="0" sz="190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900" spc="2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persone</a:t>
            </a:r>
            <a:r>
              <a:rPr dirty="0" sz="1900" spc="2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900" spc="2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disabilità</a:t>
            </a:r>
            <a:r>
              <a:rPr dirty="0" sz="1900" spc="2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psicosociali</a:t>
            </a:r>
            <a:r>
              <a:rPr dirty="0" sz="190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nel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processo</a:t>
            </a:r>
            <a:r>
              <a:rPr dirty="0" sz="1900" spc="40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900" spc="40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pianificazione</a:t>
            </a:r>
            <a:r>
              <a:rPr dirty="0" sz="1900" spc="40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900" spc="40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fornire</a:t>
            </a:r>
            <a:r>
              <a:rPr dirty="0" sz="1900" spc="409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900" spc="40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supporti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necessari,</a:t>
            </a:r>
            <a:r>
              <a:rPr dirty="0" sz="1900" spc="2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quali</a:t>
            </a:r>
            <a:r>
              <a:rPr dirty="0" sz="1900" spc="2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pause,</a:t>
            </a:r>
            <a:r>
              <a:rPr dirty="0" sz="1900" spc="2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opzioni</a:t>
            </a:r>
            <a:r>
              <a:rPr dirty="0" sz="1900" spc="2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900" spc="2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partecipazione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flessibili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spazi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sicuri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tranquilli,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promuovere</a:t>
            </a:r>
            <a:r>
              <a:rPr dirty="0" sz="1900" spc="20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loro</a:t>
            </a:r>
            <a:r>
              <a:rPr dirty="0" sz="19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partecipazione</a:t>
            </a:r>
            <a:r>
              <a:rPr dirty="0" sz="19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significativa</a:t>
            </a:r>
            <a:r>
              <a:rPr dirty="0" sz="19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9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integrale.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674" y="5372369"/>
            <a:ext cx="402907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Esigenze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sensoriali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ed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emotive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674" y="6647907"/>
            <a:ext cx="5210810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Creare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ambienti</a:t>
            </a:r>
            <a:r>
              <a:rPr dirty="0" sz="1900" spc="17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caratterizzati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dirty="0" sz="1900" spc="17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bassi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livelli</a:t>
            </a:r>
            <a:r>
              <a:rPr dirty="0" sz="1900" spc="17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algn="just" marL="12700" marR="5080">
              <a:lnSpc>
                <a:spcPct val="177600"/>
              </a:lnSpc>
            </a:pP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rumore,</a:t>
            </a:r>
            <a:r>
              <a:rPr dirty="0" sz="190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aree</a:t>
            </a:r>
            <a:r>
              <a:rPr dirty="0" sz="190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serene</a:t>
            </a:r>
            <a:r>
              <a:rPr dirty="0" sz="190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90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illuminazione</a:t>
            </a:r>
            <a:r>
              <a:rPr dirty="0" sz="190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regolabile</a:t>
            </a:r>
            <a:r>
              <a:rPr dirty="0" sz="1900" spc="2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per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supportare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persone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sensibilità</a:t>
            </a:r>
            <a:r>
              <a:rPr dirty="0" sz="1900" spc="16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sensoriali,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come</a:t>
            </a:r>
            <a:r>
              <a:rPr dirty="0" sz="1900" spc="8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quelle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nello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spettro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autistico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affette</a:t>
            </a:r>
            <a:r>
              <a:rPr dirty="0" sz="1900" spc="9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da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ADHD.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8674" y="1947572"/>
            <a:ext cx="4993005" cy="2503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Comunicazione</a:t>
            </a:r>
            <a:endParaRPr sz="2500">
              <a:latin typeface="Calibri"/>
              <a:cs typeface="Calibri"/>
            </a:endParaRPr>
          </a:p>
          <a:p>
            <a:pPr algn="just" marL="12700" marR="5080">
              <a:lnSpc>
                <a:spcPct val="177600"/>
              </a:lnSpc>
              <a:spcBef>
                <a:spcPts val="315"/>
              </a:spcBef>
            </a:pP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Adottare</a:t>
            </a:r>
            <a:r>
              <a:rPr dirty="0" sz="1900" spc="229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900" spc="23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linguaggio</a:t>
            </a:r>
            <a:r>
              <a:rPr dirty="0" sz="1900" spc="23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chiaro,</a:t>
            </a:r>
            <a:r>
              <a:rPr dirty="0" sz="1900" spc="23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ausili</a:t>
            </a:r>
            <a:r>
              <a:rPr dirty="0" sz="1900" spc="23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visivi</a:t>
            </a:r>
            <a:r>
              <a:rPr dirty="0" sz="1900" spc="23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5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modalità</a:t>
            </a:r>
            <a:r>
              <a:rPr dirty="0" sz="1900" spc="225">
                <a:solidFill>
                  <a:srgbClr val="7E7E7E"/>
                </a:solidFill>
                <a:latin typeface="Calibri"/>
                <a:cs typeface="Calibri"/>
              </a:rPr>
              <a:t> 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alternative</a:t>
            </a:r>
            <a:r>
              <a:rPr dirty="0" sz="1900" spc="229">
                <a:solidFill>
                  <a:srgbClr val="7E7E7E"/>
                </a:solidFill>
                <a:latin typeface="Calibri"/>
                <a:cs typeface="Calibri"/>
              </a:rPr>
              <a:t> 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900" spc="229">
                <a:solidFill>
                  <a:srgbClr val="7E7E7E"/>
                </a:solidFill>
                <a:latin typeface="Calibri"/>
                <a:cs typeface="Calibri"/>
              </a:rPr>
              <a:t> 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comunicazione</a:t>
            </a:r>
            <a:r>
              <a:rPr dirty="0" sz="1900" spc="229">
                <a:solidFill>
                  <a:srgbClr val="7E7E7E"/>
                </a:solidFill>
                <a:latin typeface="Calibri"/>
                <a:cs typeface="Calibri"/>
              </a:rPr>
              <a:t>  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per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facilitare</a:t>
            </a:r>
            <a:r>
              <a:rPr dirty="0" sz="1900" spc="24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900" spc="24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comprensione</a:t>
            </a:r>
            <a:r>
              <a:rPr dirty="0" sz="1900" spc="250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900" spc="24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persone</a:t>
            </a:r>
            <a:r>
              <a:rPr dirty="0" sz="1900" spc="245">
                <a:solidFill>
                  <a:srgbClr val="7E7E7E"/>
                </a:solidFill>
                <a:latin typeface="Calibri"/>
                <a:cs typeface="Calibri"/>
              </a:rPr>
              <a:t>  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con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disabilità</a:t>
            </a:r>
            <a:r>
              <a:rPr dirty="0" sz="19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psicosociali,</a:t>
            </a:r>
            <a:r>
              <a:rPr dirty="0" sz="19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sensoriali</a:t>
            </a:r>
            <a:r>
              <a:rPr dirty="0" sz="19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9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7E7E"/>
                </a:solidFill>
                <a:latin typeface="Calibri"/>
                <a:cs typeface="Calibri"/>
              </a:rPr>
              <a:t>comunicative.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70972" y="2616171"/>
            <a:ext cx="4972050" cy="4610100"/>
            <a:chOff x="6370972" y="2616171"/>
            <a:chExt cx="4972050" cy="46101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972" y="2616171"/>
              <a:ext cx="4971926" cy="46100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4829" y="3499509"/>
              <a:ext cx="3260133" cy="3041009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417" y="241944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325871" y="2015498"/>
            <a:ext cx="79311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I</a:t>
            </a:r>
            <a:r>
              <a:rPr dirty="0" sz="2800" spc="-65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quattro</a:t>
            </a:r>
            <a:r>
              <a:rPr dirty="0" sz="2800" spc="-6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pilastri</a:t>
            </a:r>
            <a:r>
              <a:rPr dirty="0" sz="2800" spc="-6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dell'organizzazione</a:t>
            </a:r>
            <a:r>
              <a:rPr dirty="0" sz="2800" spc="-6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di</a:t>
            </a:r>
            <a:r>
              <a:rPr dirty="0" sz="2800" spc="-6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eventi</a:t>
            </a:r>
            <a:r>
              <a:rPr dirty="0" sz="2800" spc="-6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161615"/>
                </a:solidFill>
                <a:latin typeface="Calibri"/>
                <a:cs typeface="Calibri"/>
              </a:rPr>
              <a:t>inclusivi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6325" y="337719"/>
            <a:ext cx="12173585" cy="1320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dirty="0" sz="3550" b="1">
                <a:latin typeface="Calibri"/>
                <a:cs typeface="Calibri"/>
              </a:rPr>
              <a:t>Principi</a:t>
            </a:r>
            <a:r>
              <a:rPr dirty="0" sz="3550" spc="-60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essenziali</a:t>
            </a:r>
            <a:r>
              <a:rPr dirty="0" sz="3550" spc="-55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di</a:t>
            </a:r>
            <a:r>
              <a:rPr dirty="0" sz="3550" spc="-60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accessibilità</a:t>
            </a:r>
            <a:r>
              <a:rPr dirty="0" sz="3550" spc="-55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e</a:t>
            </a:r>
            <a:r>
              <a:rPr dirty="0" sz="3550" spc="-60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inclusione</a:t>
            </a:r>
            <a:r>
              <a:rPr dirty="0" sz="3550" spc="-55" b="1">
                <a:latin typeface="Calibri"/>
                <a:cs typeface="Calibri"/>
              </a:rPr>
              <a:t> </a:t>
            </a:r>
            <a:r>
              <a:rPr dirty="0" sz="3550" b="1">
                <a:latin typeface="Calibri"/>
                <a:cs typeface="Calibri"/>
              </a:rPr>
              <a:t>nella</a:t>
            </a:r>
            <a:r>
              <a:rPr dirty="0" sz="3550" spc="-55" b="1">
                <a:latin typeface="Calibri"/>
                <a:cs typeface="Calibri"/>
              </a:rPr>
              <a:t> </a:t>
            </a:r>
            <a:r>
              <a:rPr dirty="0" sz="3550" spc="-10" b="1">
                <a:latin typeface="Calibri"/>
                <a:cs typeface="Calibri"/>
              </a:rPr>
              <a:t>pianificazione </a:t>
            </a:r>
            <a:r>
              <a:rPr dirty="0" sz="3550" b="1">
                <a:latin typeface="Calibri"/>
                <a:cs typeface="Calibri"/>
              </a:rPr>
              <a:t>di</a:t>
            </a:r>
            <a:r>
              <a:rPr dirty="0" sz="3550" spc="-15" b="1">
                <a:latin typeface="Calibri"/>
                <a:cs typeface="Calibri"/>
              </a:rPr>
              <a:t> </a:t>
            </a:r>
            <a:r>
              <a:rPr dirty="0" sz="3550" spc="-10" b="1">
                <a:latin typeface="Calibri"/>
                <a:cs typeface="Calibri"/>
              </a:rPr>
              <a:t>eventi.</a:t>
            </a:r>
            <a:endParaRPr sz="35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037" y="3965137"/>
            <a:ext cx="66675" cy="666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037" y="4955737"/>
            <a:ext cx="66675" cy="6667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037" y="6441637"/>
              <a:ext cx="66675" cy="666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037" y="7432237"/>
              <a:ext cx="66675" cy="6667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66874" y="3319025"/>
            <a:ext cx="16148050" cy="525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garantire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evento</a:t>
            </a:r>
            <a:r>
              <a:rPr dirty="0" sz="18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sia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realmente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inclusivo,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ci</a:t>
            </a:r>
            <a:r>
              <a:rPr dirty="0" sz="18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fondiamo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su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quattro</a:t>
            </a:r>
            <a:r>
              <a:rPr dirty="0" sz="18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B4457"/>
                </a:solidFill>
                <a:latin typeface="Calibri"/>
                <a:cs typeface="Calibri"/>
              </a:rPr>
              <a:t>pilastri</a:t>
            </a:r>
            <a:r>
              <a:rPr dirty="0" sz="18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B4457"/>
                </a:solidFill>
                <a:latin typeface="Calibri"/>
                <a:cs typeface="Calibri"/>
              </a:rPr>
              <a:t>essenziali:</a:t>
            </a:r>
            <a:endParaRPr sz="1800">
              <a:latin typeface="Calibri"/>
              <a:cs typeface="Calibri"/>
            </a:endParaRPr>
          </a:p>
          <a:p>
            <a:pPr algn="just" marL="466725" marR="5080">
              <a:lnSpc>
                <a:spcPct val="1806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Accessibilità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fisica: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riferisce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agli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aspetti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pratici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tangibili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dello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spazio.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Comprende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presenza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rampe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accesso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agevole,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segnaletica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chiara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leggibile,</a:t>
            </a:r>
            <a:r>
              <a:rPr dirty="0" sz="1800" spc="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4B4457"/>
                </a:solidFill>
                <a:latin typeface="Calibri"/>
                <a:cs typeface="Calibri"/>
              </a:rPr>
              <a:t>e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varietà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posti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sedere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soddisfare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diverse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esigenze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preferenze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partecipanti.</a:t>
            </a:r>
            <a:endParaRPr sz="1800">
              <a:latin typeface="Calibri"/>
              <a:cs typeface="Calibri"/>
            </a:endParaRPr>
          </a:p>
          <a:p>
            <a:pPr algn="just" marL="466725" marR="5080">
              <a:lnSpc>
                <a:spcPct val="1806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Accessibilità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sensoriale: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essenziale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creare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ambiente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consideri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diverse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sensibilità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sensoriali.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Ciò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comprende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predisposizione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stanze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silenziose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1800" spc="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aree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4B4457"/>
                </a:solidFill>
                <a:latin typeface="Calibri"/>
                <a:cs typeface="Calibri"/>
              </a:rPr>
              <a:t>a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bassa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stimolazione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sensoriale,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nonché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l'assicurazione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adeguato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contrasto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visivo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nei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materiali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nell'ambiente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supportare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persone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varie</a:t>
            </a:r>
            <a:r>
              <a:rPr dirty="0" sz="1800" spc="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esigenze</a:t>
            </a:r>
            <a:r>
              <a:rPr dirty="0" sz="1800" spc="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di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elaborazione</a:t>
            </a:r>
            <a:r>
              <a:rPr dirty="0" sz="1800" spc="-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sensoriale.</a:t>
            </a:r>
            <a:endParaRPr sz="1800">
              <a:latin typeface="Calibri"/>
              <a:cs typeface="Calibri"/>
            </a:endParaRPr>
          </a:p>
          <a:p>
            <a:pPr marL="466725" marR="5080">
              <a:lnSpc>
                <a:spcPct val="1806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Accessibilità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nella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comunicazione: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questo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principio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concerne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disponibilità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degli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strumenti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comunicativi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essenziali,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quali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interpreti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della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lingua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dei</a:t>
            </a:r>
            <a:r>
              <a:rPr dirty="0" sz="1800" spc="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segni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1800" spc="4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materiali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facile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lettura.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L'intento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assicurare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informazioni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siano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comunicate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chiaro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comprensibile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tutti,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prescindere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dalle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loro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esigenze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comunicative.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Atteggiamento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mentalità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inclusivi:</a:t>
            </a:r>
            <a:r>
              <a:rPr dirty="0" sz="1800" spc="3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oltre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alle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soluzioni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pratiche,</a:t>
            </a:r>
            <a:r>
              <a:rPr dirty="0" sz="1800" spc="3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fondamentale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promuovere</a:t>
            </a:r>
            <a:r>
              <a:rPr dirty="0" sz="1800" spc="3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atteggiamento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rispetto</a:t>
            </a:r>
            <a:r>
              <a:rPr dirty="0" sz="1800" spc="3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accoglienza.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Ciò</a:t>
            </a:r>
            <a:r>
              <a:rPr dirty="0" sz="1800" spc="36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comprende</a:t>
            </a:r>
            <a:r>
              <a:rPr dirty="0" sz="1800" spc="3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la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formazione</a:t>
            </a:r>
            <a:r>
              <a:rPr dirty="0" sz="1800" spc="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personale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degli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operatori</a:t>
            </a:r>
            <a:r>
              <a:rPr dirty="0" sz="1800" spc="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giovanili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riguardo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alla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disabilità,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particolare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alle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invisibili,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l'adozione</a:t>
            </a:r>
            <a:r>
              <a:rPr dirty="0" sz="1800" spc="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costante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1800" spc="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amichevole,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educato</a:t>
            </a:r>
            <a:r>
              <a:rPr dirty="0" sz="1800" spc="-3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inclusivo.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22939" y="1414954"/>
            <a:ext cx="82594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Pianificazione</a:t>
            </a:r>
            <a:r>
              <a:rPr dirty="0" sz="2800" spc="-5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inclusiva:</a:t>
            </a:r>
            <a:r>
              <a:rPr dirty="0" sz="2800" spc="-45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prima,</a:t>
            </a:r>
            <a:r>
              <a:rPr dirty="0" sz="2800" spc="-45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durante</a:t>
            </a:r>
            <a:r>
              <a:rPr dirty="0" sz="2800" spc="-50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e</a:t>
            </a:r>
            <a:r>
              <a:rPr dirty="0" sz="2800" spc="-45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161615"/>
                </a:solidFill>
                <a:latin typeface="Calibri"/>
                <a:cs typeface="Calibri"/>
              </a:rPr>
              <a:t>dopo</a:t>
            </a:r>
            <a:r>
              <a:rPr dirty="0" sz="2800" spc="-45" b="1" i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161615"/>
                </a:solidFill>
                <a:latin typeface="Calibri"/>
                <a:cs typeface="Calibri"/>
              </a:rPr>
              <a:t>l'evento.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2949" y="-114429"/>
            <a:ext cx="1349756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100"/>
              </a:spcBef>
            </a:pPr>
            <a:r>
              <a:rPr dirty="0" sz="3800" b="1">
                <a:latin typeface="Calibri"/>
                <a:cs typeface="Calibri"/>
              </a:rPr>
              <a:t>Principi</a:t>
            </a:r>
            <a:r>
              <a:rPr dirty="0" sz="3800" spc="-80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essenziali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di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accessibilità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e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inclusione</a:t>
            </a:r>
            <a:r>
              <a:rPr dirty="0" sz="3800" spc="-80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nella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b="1">
                <a:latin typeface="Calibri"/>
                <a:cs typeface="Calibri"/>
              </a:rPr>
              <a:t>pianificazione</a:t>
            </a:r>
            <a:r>
              <a:rPr dirty="0" sz="3800" spc="-75" b="1">
                <a:latin typeface="Calibri"/>
                <a:cs typeface="Calibri"/>
              </a:rPr>
              <a:t> </a:t>
            </a:r>
            <a:r>
              <a:rPr dirty="0" sz="3800" spc="-25" b="1">
                <a:latin typeface="Calibri"/>
                <a:cs typeface="Calibri"/>
              </a:rPr>
              <a:t>di </a:t>
            </a:r>
            <a:r>
              <a:rPr dirty="0" sz="3800" spc="-10" b="1">
                <a:latin typeface="Calibri"/>
                <a:cs typeface="Calibri"/>
              </a:rPr>
              <a:t>eventi.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310" y="241944"/>
            <a:ext cx="1428942" cy="14138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76885" y="0"/>
            <a:ext cx="2011114" cy="342894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145374" y="1966615"/>
            <a:ext cx="10401935" cy="6388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9300"/>
              </a:lnSpc>
              <a:spcBef>
                <a:spcPts val="100"/>
              </a:spcBef>
            </a:pP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Una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pianificazione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efficace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di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eventi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inclusivi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è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un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processo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continuo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che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si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sviluppa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prima,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durante</a:t>
            </a:r>
            <a:r>
              <a:rPr dirty="0" sz="1800" spc="125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e</a:t>
            </a:r>
            <a:r>
              <a:rPr dirty="0" sz="1800" spc="13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552A0"/>
                </a:solidFill>
                <a:latin typeface="Calibri"/>
                <a:cs typeface="Calibri"/>
              </a:rPr>
              <a:t>dopo </a:t>
            </a:r>
            <a:r>
              <a:rPr dirty="0" sz="1800" b="1">
                <a:solidFill>
                  <a:srgbClr val="F552A0"/>
                </a:solidFill>
                <a:latin typeface="Calibri"/>
                <a:cs typeface="Calibri"/>
              </a:rPr>
              <a:t>l'evento</a:t>
            </a:r>
            <a:r>
              <a:rPr dirty="0" sz="1800" spc="-80" b="1">
                <a:solidFill>
                  <a:srgbClr val="F552A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52A0"/>
                </a:solidFill>
                <a:latin typeface="Calibri"/>
                <a:cs typeface="Calibri"/>
              </a:rPr>
              <a:t>stesso.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493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Prima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dell'evento: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fondamentale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condurre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1800" spc="4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valutazione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approfondita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necessità.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</a:t>
            </a:r>
            <a:r>
              <a:rPr dirty="0" sz="1800" spc="47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moduli</a:t>
            </a:r>
            <a:r>
              <a:rPr dirty="0" sz="1800" spc="47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di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registrazione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devono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delineare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chiaramente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esigenze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supporto,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accesso,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ecc.,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affinché</a:t>
            </a:r>
            <a:r>
              <a:rPr dirty="0" sz="1800" spc="1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gli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organizzatori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possano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prepararsi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adeguato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fornire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soluzioni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misura.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493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Durante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l'evento: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essenziale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1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programma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venga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presentato</a:t>
            </a:r>
            <a:r>
              <a:rPr dirty="0" sz="1800" spc="1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chiaro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facilmente</a:t>
            </a:r>
            <a:r>
              <a:rPr dirty="0" sz="1800" spc="1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fruibile</a:t>
            </a:r>
            <a:r>
              <a:rPr dirty="0" sz="1800" spc="1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da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tutti.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Assicuratevi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sia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disponibile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personale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supporto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adeguatamente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formato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assistere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chiunque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avesse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necessità.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Allo</a:t>
            </a:r>
            <a:r>
              <a:rPr dirty="0" sz="1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stesso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tempo,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fornite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sia</a:t>
            </a:r>
            <a:r>
              <a:rPr dirty="0" sz="1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versioni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visive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audio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programma,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29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modo</a:t>
            </a:r>
            <a:r>
              <a:rPr dirty="0" sz="1800" spc="28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da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soddisfare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diverse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esigenze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stili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comunicativi.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Dopo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l'evento: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l'impegno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l'inclusione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si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estende</a:t>
            </a:r>
            <a:r>
              <a:rPr dirty="0" sz="1800" spc="1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oltre</a:t>
            </a:r>
            <a:r>
              <a:rPr dirty="0" sz="1800" spc="114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la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conclusione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dell'evento.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Implementate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meccanismi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raccogliere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feedback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265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formati</a:t>
            </a:r>
            <a:r>
              <a:rPr dirty="0" sz="1800" spc="260" b="1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accessibili,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consentendo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tutti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partecipanti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condividere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proprie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esperienze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contribuire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futuri</a:t>
            </a:r>
            <a:r>
              <a:rPr dirty="0" sz="18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miglioramenti.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49300"/>
              </a:lnSpc>
            </a:pP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Suggerimento</a:t>
            </a:r>
            <a:r>
              <a:rPr dirty="0" sz="1800" spc="3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aggiuntivo: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ottimizzare</a:t>
            </a:r>
            <a:r>
              <a:rPr dirty="0" sz="1800" spc="3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l'organizzazione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azioni</a:t>
            </a:r>
            <a:r>
              <a:rPr dirty="0" sz="1800" spc="3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accessibilità,</a:t>
            </a:r>
            <a:r>
              <a:rPr dirty="0" sz="1800" spc="40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è</a:t>
            </a:r>
            <a:r>
              <a:rPr dirty="0" sz="1800" spc="39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particolarmente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vantaggioso</a:t>
            </a:r>
            <a:r>
              <a:rPr dirty="0" sz="1800" spc="44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ogni</a:t>
            </a:r>
            <a:r>
              <a:rPr dirty="0" sz="1800" spc="4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team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designi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1800" spc="4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individuo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come</a:t>
            </a:r>
            <a:r>
              <a:rPr dirty="0" sz="1800" spc="4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"Coordinatore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dell'accessibilità",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1800" spc="4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quale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avrà</a:t>
            </a:r>
            <a:r>
              <a:rPr dirty="0" sz="1800" spc="459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il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compito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supervisionare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garantire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l'implementazione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coerente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pratiche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inclusive</a:t>
            </a:r>
            <a:r>
              <a:rPr dirty="0" sz="18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tutte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18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B4457"/>
                </a:solidFill>
                <a:latin typeface="Calibri"/>
                <a:cs typeface="Calibri"/>
              </a:rPr>
              <a:t>fasi.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74898" y="3644523"/>
            <a:ext cx="2917318" cy="2660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325" rIns="0" bIns="0" rtlCol="0" vert="horz">
            <a:spAutoFit/>
          </a:bodyPr>
          <a:lstStyle/>
          <a:p>
            <a:pPr marL="61849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Come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possiamo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creare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un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ambiente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soddisfi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esigenze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diverse?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493601" y="0"/>
            <a:ext cx="6794500" cy="7790180"/>
            <a:chOff x="11493601" y="0"/>
            <a:chExt cx="6794500" cy="779018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3601" y="3026017"/>
              <a:ext cx="6056821" cy="476361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0574" y="6790167"/>
              <a:ext cx="95250" cy="95249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0574" y="3113517"/>
            <a:ext cx="95250" cy="952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0574" y="4647042"/>
            <a:ext cx="95250" cy="9524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788429" y="1928043"/>
            <a:ext cx="8951595" cy="569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Rendere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il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processo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di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registrazione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fruibile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tutti.</a:t>
            </a:r>
            <a:endParaRPr sz="2800">
              <a:latin typeface="Calibri"/>
              <a:cs typeface="Calibri"/>
            </a:endParaRPr>
          </a:p>
          <a:p>
            <a:pPr marL="322580" marR="252095">
              <a:lnSpc>
                <a:spcPct val="148100"/>
              </a:lnSpc>
              <a:spcBef>
                <a:spcPts val="2700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Consenti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registrazione</a:t>
            </a:r>
            <a:r>
              <a:rPr dirty="0" sz="2700" spc="-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attraverso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diversi</a:t>
            </a:r>
            <a:r>
              <a:rPr dirty="0" sz="2700" spc="-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metodi:</a:t>
            </a:r>
            <a:r>
              <a:rPr dirty="0" sz="2700" spc="-7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telefono, 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e-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mail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online.</a:t>
            </a:r>
            <a:endParaRPr sz="2700">
              <a:latin typeface="Calibri"/>
              <a:cs typeface="Calibri"/>
            </a:endParaRPr>
          </a:p>
          <a:p>
            <a:pPr marL="322580" marR="5080">
              <a:lnSpc>
                <a:spcPct val="148100"/>
              </a:lnSpc>
              <a:spcBef>
                <a:spcPts val="2480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Richiedi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informazioni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riguardo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alle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necessità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supporto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(ad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esempio,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aree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silenziose,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assistenza,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disposizione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flessibile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dei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posti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sedere).</a:t>
            </a:r>
            <a:endParaRPr sz="2700">
              <a:latin typeface="Calibri"/>
              <a:cs typeface="Calibri"/>
            </a:endParaRPr>
          </a:p>
          <a:p>
            <a:pPr marL="322580" marR="358775">
              <a:lnSpc>
                <a:spcPct val="148100"/>
              </a:lnSpc>
              <a:spcBef>
                <a:spcPts val="2475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Gestire</a:t>
            </a:r>
            <a:r>
              <a:rPr dirty="0" sz="27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attenzione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privacy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personale</a:t>
            </a:r>
            <a:r>
              <a:rPr dirty="0" sz="27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predisporre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in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anticipo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gli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adeguamenti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necessari.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210" y="0"/>
            <a:ext cx="1428942" cy="11278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2180899" y="0"/>
            <a:ext cx="6107430" cy="8117205"/>
            <a:chOff x="12180899" y="0"/>
            <a:chExt cx="6107430" cy="811720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80899" y="3647701"/>
              <a:ext cx="4849703" cy="446933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9730" y="6917421"/>
              <a:ext cx="95250" cy="95249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730" y="2926446"/>
            <a:ext cx="95250" cy="952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730" y="3850371"/>
            <a:ext cx="95250" cy="952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9730" y="5383896"/>
            <a:ext cx="95250" cy="9524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02199" y="1859499"/>
            <a:ext cx="9135110" cy="5887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2.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Comunicare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con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rispetto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e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attenzione</a:t>
            </a:r>
            <a:endParaRPr sz="2800">
              <a:latin typeface="Calibri"/>
              <a:cs typeface="Calibri"/>
            </a:endParaRPr>
          </a:p>
          <a:p>
            <a:pPr marL="508000">
              <a:lnSpc>
                <a:spcPct val="100000"/>
              </a:lnSpc>
              <a:spcBef>
                <a:spcPts val="3325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Rivolgiti</a:t>
            </a:r>
            <a:r>
              <a:rPr dirty="0" sz="2700" spc="-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direttamente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alla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persona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non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chi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accompagna.</a:t>
            </a:r>
            <a:endParaRPr sz="2700">
              <a:latin typeface="Calibri"/>
              <a:cs typeface="Calibri"/>
            </a:endParaRPr>
          </a:p>
          <a:p>
            <a:pPr marL="508000" marR="220979">
              <a:lnSpc>
                <a:spcPct val="148100"/>
              </a:lnSpc>
              <a:spcBef>
                <a:spcPts val="2480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Non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presumere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abbiano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bisogno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aiuto;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chiedi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prima</a:t>
            </a:r>
            <a:r>
              <a:rPr dirty="0" sz="2700" spc="-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e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ascolta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attentamente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7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risposta.</a:t>
            </a:r>
            <a:endParaRPr sz="2700">
              <a:latin typeface="Calibri"/>
              <a:cs typeface="Calibri"/>
            </a:endParaRPr>
          </a:p>
          <a:p>
            <a:pPr marL="508000" marR="818515">
              <a:lnSpc>
                <a:spcPct val="148100"/>
              </a:lnSpc>
              <a:spcBef>
                <a:spcPts val="2475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Utilizza</a:t>
            </a:r>
            <a:r>
              <a:rPr dirty="0" sz="27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tono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sereno,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un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linguaggio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chiaro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concedi</a:t>
            </a:r>
            <a:r>
              <a:rPr dirty="0" sz="27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il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tempo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necessario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per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elaborare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rispondere.</a:t>
            </a:r>
            <a:endParaRPr sz="2700">
              <a:latin typeface="Calibri"/>
              <a:cs typeface="Calibri"/>
            </a:endParaRPr>
          </a:p>
          <a:p>
            <a:pPr marL="508000" marR="608330">
              <a:lnSpc>
                <a:spcPct val="148100"/>
              </a:lnSpc>
              <a:spcBef>
                <a:spcPts val="2475"/>
              </a:spcBef>
            </a:pP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Rispettare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i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vari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stili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comunicazione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(ad</a:t>
            </a:r>
            <a:r>
              <a:rPr dirty="0" sz="2700" spc="-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esempio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pause,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strumenti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4B4457"/>
                </a:solidFill>
                <a:latin typeface="Calibri"/>
                <a:cs typeface="Calibri"/>
              </a:rPr>
              <a:t>supporto).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2250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Come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possiamo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creare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un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ambiente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soddisfi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esigenze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diverse?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2287665" y="0"/>
            <a:ext cx="6000750" cy="8348980"/>
            <a:chOff x="12287665" y="0"/>
            <a:chExt cx="6000750" cy="83489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87665" y="3261821"/>
              <a:ext cx="4649721" cy="5087118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555" y="3634546"/>
            <a:ext cx="95250" cy="952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555" y="5168071"/>
            <a:ext cx="95250" cy="952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555" y="6091996"/>
            <a:ext cx="95250" cy="9524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55525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161615"/>
                </a:solidFill>
              </a:rPr>
              <a:t>3.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 spc="-35">
                <a:solidFill>
                  <a:srgbClr val="161615"/>
                </a:solidFill>
              </a:rPr>
              <a:t>Trasmettere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le</a:t>
            </a:r>
            <a:r>
              <a:rPr dirty="0" sz="2800" spc="-45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informazioni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in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un</a:t>
            </a:r>
            <a:r>
              <a:rPr dirty="0" sz="2800" spc="-45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modo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accessibile</a:t>
            </a:r>
            <a:r>
              <a:rPr dirty="0" sz="2800" spc="-45">
                <a:solidFill>
                  <a:srgbClr val="161615"/>
                </a:solidFill>
              </a:rPr>
              <a:t> </a:t>
            </a:r>
            <a:r>
              <a:rPr dirty="0" sz="2800">
                <a:solidFill>
                  <a:srgbClr val="161615"/>
                </a:solidFill>
              </a:rPr>
              <a:t>a</a:t>
            </a:r>
            <a:r>
              <a:rPr dirty="0" sz="2800" spc="-50">
                <a:solidFill>
                  <a:srgbClr val="161615"/>
                </a:solidFill>
              </a:rPr>
              <a:t> </a:t>
            </a:r>
            <a:r>
              <a:rPr dirty="0" sz="2800" spc="-10">
                <a:solidFill>
                  <a:srgbClr val="161615"/>
                </a:solidFill>
              </a:rPr>
              <a:t>tutti</a:t>
            </a:r>
            <a:endParaRPr sz="2800"/>
          </a:p>
          <a:p>
            <a:pPr marL="1720214" marR="76835">
              <a:lnSpc>
                <a:spcPct val="148100"/>
              </a:lnSpc>
              <a:spcBef>
                <a:spcPts val="3120"/>
              </a:spcBef>
            </a:pP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Utilizzate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grafici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chiari,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sobri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facile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lettura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nei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30" b="0">
                <a:solidFill>
                  <a:srgbClr val="4B4457"/>
                </a:solidFill>
                <a:latin typeface="Calibri"/>
                <a:cs typeface="Calibri"/>
              </a:rPr>
              <a:t>poster,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nelle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presentazioni</a:t>
            </a:r>
            <a:r>
              <a:rPr dirty="0" sz="2700" spc="-2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2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sui</a:t>
            </a:r>
            <a:r>
              <a:rPr dirty="0" sz="2700" spc="-2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social</a:t>
            </a:r>
            <a:r>
              <a:rPr dirty="0" sz="2700" spc="-2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media.</a:t>
            </a:r>
            <a:endParaRPr sz="2700">
              <a:latin typeface="Calibri"/>
              <a:cs typeface="Calibri"/>
            </a:endParaRPr>
          </a:p>
          <a:p>
            <a:pPr marL="1720214" marR="5080">
              <a:lnSpc>
                <a:spcPct val="224500"/>
              </a:lnSpc>
            </a:pP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Evitare</a:t>
            </a:r>
            <a:r>
              <a:rPr dirty="0" sz="2700" spc="-6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contenuti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visivi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elaborati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suoni/video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ad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alto</a:t>
            </a:r>
            <a:r>
              <a:rPr dirty="0" sz="2700" spc="-4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volume.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Aggiungi</a:t>
            </a:r>
            <a:r>
              <a:rPr dirty="0" sz="2700" spc="-5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descrizioni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delle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immagini,</a:t>
            </a:r>
            <a:r>
              <a:rPr dirty="0" sz="2700" spc="-5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sottotitoli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700" spc="-50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b="0">
                <a:solidFill>
                  <a:srgbClr val="4B4457"/>
                </a:solidFill>
                <a:latin typeface="Calibri"/>
                <a:cs typeface="Calibri"/>
              </a:rPr>
              <a:t>titoli</a:t>
            </a:r>
            <a:r>
              <a:rPr dirty="0" sz="2700" spc="-55" b="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700" spc="-10" b="0">
                <a:solidFill>
                  <a:srgbClr val="4B4457"/>
                </a:solidFill>
                <a:latin typeface="Calibri"/>
                <a:cs typeface="Calibri"/>
              </a:rPr>
              <a:t>espliciti.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325" rIns="0" bIns="0" rtlCol="0" vert="horz">
            <a:spAutoFit/>
          </a:bodyPr>
          <a:lstStyle/>
          <a:p>
            <a:pPr marL="61849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Come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possiamo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creare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un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ambiente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che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soddisfi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esigenze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diverse?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DAG7MQdwHKk,BAEV7B-eGMs,0</cp:keywords>
  <dc:title>IT_SPARK_CBP_ Organising Inclusive Events</dc:title>
  <dcterms:created xsi:type="dcterms:W3CDTF">2026-01-13T06:48:16Z</dcterms:created>
  <dcterms:modified xsi:type="dcterms:W3CDTF">2026-01-13T06:48:16Z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