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B4457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B4457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97" y="9258300"/>
            <a:ext cx="2861652" cy="60047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785948" y="5471469"/>
            <a:ext cx="2502535" cy="4815840"/>
          </a:xfrm>
          <a:custGeom>
            <a:avLst/>
            <a:gdLst/>
            <a:ahLst/>
            <a:cxnLst/>
            <a:rect l="l" t="t" r="r" b="b"/>
            <a:pathLst>
              <a:path w="2502534" h="4815840">
                <a:moveTo>
                  <a:pt x="2502052" y="4815530"/>
                </a:moveTo>
                <a:lnTo>
                  <a:pt x="432896" y="4815530"/>
                </a:lnTo>
                <a:lnTo>
                  <a:pt x="415454" y="4785731"/>
                </a:lnTo>
                <a:lnTo>
                  <a:pt x="393680" y="4747631"/>
                </a:lnTo>
                <a:lnTo>
                  <a:pt x="372435" y="4709531"/>
                </a:lnTo>
                <a:lnTo>
                  <a:pt x="351725" y="4671431"/>
                </a:lnTo>
                <a:lnTo>
                  <a:pt x="331555" y="4620631"/>
                </a:lnTo>
                <a:lnTo>
                  <a:pt x="311930" y="4582531"/>
                </a:lnTo>
                <a:lnTo>
                  <a:pt x="292854" y="4544431"/>
                </a:lnTo>
                <a:lnTo>
                  <a:pt x="274332" y="4506331"/>
                </a:lnTo>
                <a:lnTo>
                  <a:pt x="256370" y="4455531"/>
                </a:lnTo>
                <a:lnTo>
                  <a:pt x="238971" y="4417431"/>
                </a:lnTo>
                <a:lnTo>
                  <a:pt x="222141" y="4379331"/>
                </a:lnTo>
                <a:lnTo>
                  <a:pt x="205885" y="4328531"/>
                </a:lnTo>
                <a:lnTo>
                  <a:pt x="190207" y="4290431"/>
                </a:lnTo>
                <a:lnTo>
                  <a:pt x="175112" y="4252331"/>
                </a:lnTo>
                <a:lnTo>
                  <a:pt x="160605" y="4201531"/>
                </a:lnTo>
                <a:lnTo>
                  <a:pt x="146691" y="4163431"/>
                </a:lnTo>
                <a:lnTo>
                  <a:pt x="133375" y="4112631"/>
                </a:lnTo>
                <a:lnTo>
                  <a:pt x="120661" y="4074531"/>
                </a:lnTo>
                <a:lnTo>
                  <a:pt x="108555" y="4023731"/>
                </a:lnTo>
                <a:lnTo>
                  <a:pt x="97061" y="3985631"/>
                </a:lnTo>
                <a:lnTo>
                  <a:pt x="86184" y="3934831"/>
                </a:lnTo>
                <a:lnTo>
                  <a:pt x="75928" y="3884031"/>
                </a:lnTo>
                <a:lnTo>
                  <a:pt x="66300" y="3845931"/>
                </a:lnTo>
                <a:lnTo>
                  <a:pt x="57302" y="3795131"/>
                </a:lnTo>
                <a:lnTo>
                  <a:pt x="48941" y="3757031"/>
                </a:lnTo>
                <a:lnTo>
                  <a:pt x="41222" y="3706231"/>
                </a:lnTo>
                <a:lnTo>
                  <a:pt x="34148" y="3655431"/>
                </a:lnTo>
                <a:lnTo>
                  <a:pt x="27725" y="3617331"/>
                </a:lnTo>
                <a:lnTo>
                  <a:pt x="21957" y="3566531"/>
                </a:lnTo>
                <a:lnTo>
                  <a:pt x="16850" y="3515731"/>
                </a:lnTo>
                <a:lnTo>
                  <a:pt x="12409" y="3464931"/>
                </a:lnTo>
                <a:lnTo>
                  <a:pt x="8637" y="3426831"/>
                </a:lnTo>
                <a:lnTo>
                  <a:pt x="5540" y="3376031"/>
                </a:lnTo>
                <a:lnTo>
                  <a:pt x="3124" y="3325231"/>
                </a:lnTo>
                <a:lnTo>
                  <a:pt x="1391" y="3274431"/>
                </a:lnTo>
                <a:lnTo>
                  <a:pt x="348" y="3223631"/>
                </a:lnTo>
                <a:lnTo>
                  <a:pt x="0" y="3185531"/>
                </a:lnTo>
                <a:lnTo>
                  <a:pt x="348" y="3134731"/>
                </a:lnTo>
                <a:lnTo>
                  <a:pt x="1391" y="3083931"/>
                </a:lnTo>
                <a:lnTo>
                  <a:pt x="3124" y="3033131"/>
                </a:lnTo>
                <a:lnTo>
                  <a:pt x="5540" y="2982331"/>
                </a:lnTo>
                <a:lnTo>
                  <a:pt x="8637" y="2944231"/>
                </a:lnTo>
                <a:lnTo>
                  <a:pt x="12409" y="2893431"/>
                </a:lnTo>
                <a:lnTo>
                  <a:pt x="16850" y="2842631"/>
                </a:lnTo>
                <a:lnTo>
                  <a:pt x="21957" y="2791831"/>
                </a:lnTo>
                <a:lnTo>
                  <a:pt x="27725" y="2753731"/>
                </a:lnTo>
                <a:lnTo>
                  <a:pt x="34148" y="2702931"/>
                </a:lnTo>
                <a:lnTo>
                  <a:pt x="41222" y="2652131"/>
                </a:lnTo>
                <a:lnTo>
                  <a:pt x="48941" y="2614031"/>
                </a:lnTo>
                <a:lnTo>
                  <a:pt x="57302" y="2563231"/>
                </a:lnTo>
                <a:lnTo>
                  <a:pt x="66300" y="2512431"/>
                </a:lnTo>
                <a:lnTo>
                  <a:pt x="75928" y="2474331"/>
                </a:lnTo>
                <a:lnTo>
                  <a:pt x="86184" y="2423531"/>
                </a:lnTo>
                <a:lnTo>
                  <a:pt x="97061" y="2385431"/>
                </a:lnTo>
                <a:lnTo>
                  <a:pt x="108555" y="2334631"/>
                </a:lnTo>
                <a:lnTo>
                  <a:pt x="120661" y="2296531"/>
                </a:lnTo>
                <a:lnTo>
                  <a:pt x="133375" y="2245731"/>
                </a:lnTo>
                <a:lnTo>
                  <a:pt x="146691" y="2207631"/>
                </a:lnTo>
                <a:lnTo>
                  <a:pt x="160605" y="2156831"/>
                </a:lnTo>
                <a:lnTo>
                  <a:pt x="175112" y="2118731"/>
                </a:lnTo>
                <a:lnTo>
                  <a:pt x="190207" y="2067931"/>
                </a:lnTo>
                <a:lnTo>
                  <a:pt x="205885" y="2029831"/>
                </a:lnTo>
                <a:lnTo>
                  <a:pt x="222141" y="1979031"/>
                </a:lnTo>
                <a:lnTo>
                  <a:pt x="238971" y="1940931"/>
                </a:lnTo>
                <a:lnTo>
                  <a:pt x="256370" y="1902831"/>
                </a:lnTo>
                <a:lnTo>
                  <a:pt x="274332" y="1852031"/>
                </a:lnTo>
                <a:lnTo>
                  <a:pt x="292854" y="1813931"/>
                </a:lnTo>
                <a:lnTo>
                  <a:pt x="311930" y="1775831"/>
                </a:lnTo>
                <a:lnTo>
                  <a:pt x="331555" y="1737731"/>
                </a:lnTo>
                <a:lnTo>
                  <a:pt x="351725" y="1686931"/>
                </a:lnTo>
                <a:lnTo>
                  <a:pt x="372435" y="1648831"/>
                </a:lnTo>
                <a:lnTo>
                  <a:pt x="393680" y="1610731"/>
                </a:lnTo>
                <a:lnTo>
                  <a:pt x="415454" y="1572631"/>
                </a:lnTo>
                <a:lnTo>
                  <a:pt x="437754" y="1534531"/>
                </a:lnTo>
                <a:lnTo>
                  <a:pt x="460575" y="1496431"/>
                </a:lnTo>
                <a:lnTo>
                  <a:pt x="483911" y="1458331"/>
                </a:lnTo>
                <a:lnTo>
                  <a:pt x="507758" y="1420231"/>
                </a:lnTo>
                <a:lnTo>
                  <a:pt x="532111" y="1382131"/>
                </a:lnTo>
                <a:lnTo>
                  <a:pt x="556965" y="1344031"/>
                </a:lnTo>
                <a:lnTo>
                  <a:pt x="582315" y="1305931"/>
                </a:lnTo>
                <a:lnTo>
                  <a:pt x="608157" y="1267831"/>
                </a:lnTo>
                <a:lnTo>
                  <a:pt x="634486" y="1229731"/>
                </a:lnTo>
                <a:lnTo>
                  <a:pt x="661296" y="1191631"/>
                </a:lnTo>
                <a:lnTo>
                  <a:pt x="688584" y="1166231"/>
                </a:lnTo>
                <a:lnTo>
                  <a:pt x="716344" y="1128131"/>
                </a:lnTo>
                <a:lnTo>
                  <a:pt x="744571" y="1090031"/>
                </a:lnTo>
                <a:lnTo>
                  <a:pt x="773260" y="1051931"/>
                </a:lnTo>
                <a:lnTo>
                  <a:pt x="802407" y="1026531"/>
                </a:lnTo>
                <a:lnTo>
                  <a:pt x="832008" y="988431"/>
                </a:lnTo>
                <a:lnTo>
                  <a:pt x="862056" y="950331"/>
                </a:lnTo>
                <a:lnTo>
                  <a:pt x="892547" y="924931"/>
                </a:lnTo>
                <a:lnTo>
                  <a:pt x="923477" y="886831"/>
                </a:lnTo>
                <a:lnTo>
                  <a:pt x="954841" y="861431"/>
                </a:lnTo>
                <a:lnTo>
                  <a:pt x="986633" y="823331"/>
                </a:lnTo>
                <a:lnTo>
                  <a:pt x="1018849" y="797931"/>
                </a:lnTo>
                <a:lnTo>
                  <a:pt x="1051484" y="759831"/>
                </a:lnTo>
                <a:lnTo>
                  <a:pt x="1117992" y="709031"/>
                </a:lnTo>
                <a:lnTo>
                  <a:pt x="1151856" y="670931"/>
                </a:lnTo>
                <a:lnTo>
                  <a:pt x="1220778" y="620131"/>
                </a:lnTo>
                <a:lnTo>
                  <a:pt x="1291260" y="569331"/>
                </a:lnTo>
                <a:lnTo>
                  <a:pt x="1327074" y="531231"/>
                </a:lnTo>
                <a:lnTo>
                  <a:pt x="1399825" y="480431"/>
                </a:lnTo>
                <a:lnTo>
                  <a:pt x="1511683" y="404231"/>
                </a:lnTo>
                <a:lnTo>
                  <a:pt x="1549679" y="391531"/>
                </a:lnTo>
                <a:lnTo>
                  <a:pt x="1665727" y="315331"/>
                </a:lnTo>
                <a:lnTo>
                  <a:pt x="1705081" y="302631"/>
                </a:lnTo>
                <a:lnTo>
                  <a:pt x="1784765" y="251831"/>
                </a:lnTo>
                <a:lnTo>
                  <a:pt x="1825087" y="239131"/>
                </a:lnTo>
                <a:lnTo>
                  <a:pt x="1865721" y="213731"/>
                </a:lnTo>
                <a:lnTo>
                  <a:pt x="1906663" y="201031"/>
                </a:lnTo>
                <a:lnTo>
                  <a:pt x="1947908" y="175631"/>
                </a:lnTo>
                <a:lnTo>
                  <a:pt x="1989452" y="162931"/>
                </a:lnTo>
                <a:lnTo>
                  <a:pt x="2031290" y="137531"/>
                </a:lnTo>
                <a:lnTo>
                  <a:pt x="2201479" y="86731"/>
                </a:lnTo>
                <a:lnTo>
                  <a:pt x="2244712" y="61331"/>
                </a:lnTo>
                <a:lnTo>
                  <a:pt x="2420243" y="10531"/>
                </a:lnTo>
                <a:lnTo>
                  <a:pt x="2464751" y="10531"/>
                </a:lnTo>
                <a:lnTo>
                  <a:pt x="2502052" y="0"/>
                </a:lnTo>
                <a:lnTo>
                  <a:pt x="2502052" y="4815530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7894" y="591422"/>
            <a:ext cx="3723043" cy="36888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55618" y="7115319"/>
            <a:ext cx="3261364" cy="317168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38030" y="9567671"/>
            <a:ext cx="235172" cy="2393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15541" y="8847535"/>
            <a:ext cx="235172" cy="23936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89511" y="8166860"/>
            <a:ext cx="235172" cy="23936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80892" y="8509791"/>
            <a:ext cx="235172" cy="23936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80892" y="7306672"/>
            <a:ext cx="235172" cy="23936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402142" y="8847535"/>
            <a:ext cx="235172" cy="23936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631475" y="9328356"/>
            <a:ext cx="235172" cy="23936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50720" y="10047685"/>
            <a:ext cx="235172" cy="239363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0" y="0"/>
            <a:ext cx="2843530" cy="4594225"/>
          </a:xfrm>
          <a:custGeom>
            <a:avLst/>
            <a:gdLst/>
            <a:ahLst/>
            <a:cxnLst/>
            <a:rect l="l" t="t" r="r" b="b"/>
            <a:pathLst>
              <a:path w="2843530" h="4594225">
                <a:moveTo>
                  <a:pt x="15632" y="4593852"/>
                </a:moveTo>
                <a:lnTo>
                  <a:pt x="0" y="4593852"/>
                </a:lnTo>
                <a:lnTo>
                  <a:pt x="0" y="0"/>
                </a:lnTo>
                <a:lnTo>
                  <a:pt x="2559744" y="0"/>
                </a:lnTo>
                <a:lnTo>
                  <a:pt x="2570367" y="21851"/>
                </a:lnTo>
                <a:lnTo>
                  <a:pt x="2588329" y="72651"/>
                </a:lnTo>
                <a:lnTo>
                  <a:pt x="2605728" y="110751"/>
                </a:lnTo>
                <a:lnTo>
                  <a:pt x="2622558" y="148851"/>
                </a:lnTo>
                <a:lnTo>
                  <a:pt x="2638815" y="199651"/>
                </a:lnTo>
                <a:lnTo>
                  <a:pt x="2654493" y="237751"/>
                </a:lnTo>
                <a:lnTo>
                  <a:pt x="2669587" y="288551"/>
                </a:lnTo>
                <a:lnTo>
                  <a:pt x="2684094" y="326651"/>
                </a:lnTo>
                <a:lnTo>
                  <a:pt x="2698008" y="377451"/>
                </a:lnTo>
                <a:lnTo>
                  <a:pt x="2711324" y="415551"/>
                </a:lnTo>
                <a:lnTo>
                  <a:pt x="2724038" y="466351"/>
                </a:lnTo>
                <a:lnTo>
                  <a:pt x="2736144" y="504451"/>
                </a:lnTo>
                <a:lnTo>
                  <a:pt x="2747638" y="555251"/>
                </a:lnTo>
                <a:lnTo>
                  <a:pt x="2758516" y="593351"/>
                </a:lnTo>
                <a:lnTo>
                  <a:pt x="2768771" y="644151"/>
                </a:lnTo>
                <a:lnTo>
                  <a:pt x="2778400" y="682251"/>
                </a:lnTo>
                <a:lnTo>
                  <a:pt x="2787397" y="733051"/>
                </a:lnTo>
                <a:lnTo>
                  <a:pt x="2795758" y="783851"/>
                </a:lnTo>
                <a:lnTo>
                  <a:pt x="2803478" y="821951"/>
                </a:lnTo>
                <a:lnTo>
                  <a:pt x="2810551" y="872751"/>
                </a:lnTo>
                <a:lnTo>
                  <a:pt x="2816974" y="923551"/>
                </a:lnTo>
                <a:lnTo>
                  <a:pt x="2822742" y="961651"/>
                </a:lnTo>
                <a:lnTo>
                  <a:pt x="2827849" y="1012451"/>
                </a:lnTo>
                <a:lnTo>
                  <a:pt x="2832290" y="1063251"/>
                </a:lnTo>
                <a:lnTo>
                  <a:pt x="2836062" y="1114051"/>
                </a:lnTo>
                <a:lnTo>
                  <a:pt x="2839159" y="1152151"/>
                </a:lnTo>
                <a:lnTo>
                  <a:pt x="2841576" y="1202951"/>
                </a:lnTo>
                <a:lnTo>
                  <a:pt x="2843338" y="1253751"/>
                </a:lnTo>
                <a:lnTo>
                  <a:pt x="2843338" y="1444251"/>
                </a:lnTo>
                <a:lnTo>
                  <a:pt x="2841576" y="1495051"/>
                </a:lnTo>
                <a:lnTo>
                  <a:pt x="2839159" y="1545851"/>
                </a:lnTo>
                <a:lnTo>
                  <a:pt x="2836062" y="1596651"/>
                </a:lnTo>
                <a:lnTo>
                  <a:pt x="2832290" y="1634751"/>
                </a:lnTo>
                <a:lnTo>
                  <a:pt x="2827849" y="1685551"/>
                </a:lnTo>
                <a:lnTo>
                  <a:pt x="2822742" y="1736351"/>
                </a:lnTo>
                <a:lnTo>
                  <a:pt x="2816974" y="1787151"/>
                </a:lnTo>
                <a:lnTo>
                  <a:pt x="2810551" y="1825251"/>
                </a:lnTo>
                <a:lnTo>
                  <a:pt x="2803478" y="1876051"/>
                </a:lnTo>
                <a:lnTo>
                  <a:pt x="2795758" y="1926851"/>
                </a:lnTo>
                <a:lnTo>
                  <a:pt x="2787397" y="1964951"/>
                </a:lnTo>
                <a:lnTo>
                  <a:pt x="2778400" y="2015752"/>
                </a:lnTo>
                <a:lnTo>
                  <a:pt x="2768771" y="2053852"/>
                </a:lnTo>
                <a:lnTo>
                  <a:pt x="2758516" y="2104652"/>
                </a:lnTo>
                <a:lnTo>
                  <a:pt x="2747638" y="2155452"/>
                </a:lnTo>
                <a:lnTo>
                  <a:pt x="2736144" y="2193552"/>
                </a:lnTo>
                <a:lnTo>
                  <a:pt x="2724038" y="2244352"/>
                </a:lnTo>
                <a:lnTo>
                  <a:pt x="2711324" y="2282452"/>
                </a:lnTo>
                <a:lnTo>
                  <a:pt x="2698008" y="2333252"/>
                </a:lnTo>
                <a:lnTo>
                  <a:pt x="2684094" y="2371352"/>
                </a:lnTo>
                <a:lnTo>
                  <a:pt x="2669587" y="2422152"/>
                </a:lnTo>
                <a:lnTo>
                  <a:pt x="2654493" y="2460252"/>
                </a:lnTo>
                <a:lnTo>
                  <a:pt x="2638815" y="2498352"/>
                </a:lnTo>
                <a:lnTo>
                  <a:pt x="2622558" y="2549152"/>
                </a:lnTo>
                <a:lnTo>
                  <a:pt x="2605728" y="2587252"/>
                </a:lnTo>
                <a:lnTo>
                  <a:pt x="2588329" y="2625352"/>
                </a:lnTo>
                <a:lnTo>
                  <a:pt x="2570367" y="2676152"/>
                </a:lnTo>
                <a:lnTo>
                  <a:pt x="2551845" y="2714252"/>
                </a:lnTo>
                <a:lnTo>
                  <a:pt x="2532769" y="2752352"/>
                </a:lnTo>
                <a:lnTo>
                  <a:pt x="2513144" y="2790452"/>
                </a:lnTo>
                <a:lnTo>
                  <a:pt x="2492974" y="2841252"/>
                </a:lnTo>
                <a:lnTo>
                  <a:pt x="2472264" y="2879352"/>
                </a:lnTo>
                <a:lnTo>
                  <a:pt x="2451020" y="2917452"/>
                </a:lnTo>
                <a:lnTo>
                  <a:pt x="2429245" y="2955552"/>
                </a:lnTo>
                <a:lnTo>
                  <a:pt x="2406945" y="2993652"/>
                </a:lnTo>
                <a:lnTo>
                  <a:pt x="2384124" y="3031752"/>
                </a:lnTo>
                <a:lnTo>
                  <a:pt x="2360788" y="3069852"/>
                </a:lnTo>
                <a:lnTo>
                  <a:pt x="2336941" y="3107952"/>
                </a:lnTo>
                <a:lnTo>
                  <a:pt x="2312588" y="3146052"/>
                </a:lnTo>
                <a:lnTo>
                  <a:pt x="2287734" y="3184152"/>
                </a:lnTo>
                <a:lnTo>
                  <a:pt x="2262384" y="3222252"/>
                </a:lnTo>
                <a:lnTo>
                  <a:pt x="2236542" y="3260352"/>
                </a:lnTo>
                <a:lnTo>
                  <a:pt x="2210213" y="3298452"/>
                </a:lnTo>
                <a:lnTo>
                  <a:pt x="2183403" y="3336552"/>
                </a:lnTo>
                <a:lnTo>
                  <a:pt x="2156115" y="3374652"/>
                </a:lnTo>
                <a:lnTo>
                  <a:pt x="2128356" y="3400052"/>
                </a:lnTo>
                <a:lnTo>
                  <a:pt x="2100129" y="3438152"/>
                </a:lnTo>
                <a:lnTo>
                  <a:pt x="2071439" y="3476252"/>
                </a:lnTo>
                <a:lnTo>
                  <a:pt x="2042292" y="3514352"/>
                </a:lnTo>
                <a:lnTo>
                  <a:pt x="2012692" y="3539752"/>
                </a:lnTo>
                <a:lnTo>
                  <a:pt x="1982643" y="3577852"/>
                </a:lnTo>
                <a:lnTo>
                  <a:pt x="1952152" y="3603252"/>
                </a:lnTo>
                <a:lnTo>
                  <a:pt x="1921222" y="3641352"/>
                </a:lnTo>
                <a:lnTo>
                  <a:pt x="1889859" y="3679452"/>
                </a:lnTo>
                <a:lnTo>
                  <a:pt x="1858066" y="3704852"/>
                </a:lnTo>
                <a:lnTo>
                  <a:pt x="1825850" y="3730252"/>
                </a:lnTo>
                <a:lnTo>
                  <a:pt x="1793215" y="3768352"/>
                </a:lnTo>
                <a:lnTo>
                  <a:pt x="1760166" y="3793752"/>
                </a:lnTo>
                <a:lnTo>
                  <a:pt x="1726707" y="3831852"/>
                </a:lnTo>
                <a:lnTo>
                  <a:pt x="1692843" y="3857252"/>
                </a:lnTo>
                <a:lnTo>
                  <a:pt x="1623922" y="3908052"/>
                </a:lnTo>
                <a:lnTo>
                  <a:pt x="1588873" y="3946152"/>
                </a:lnTo>
                <a:lnTo>
                  <a:pt x="1553439" y="3971552"/>
                </a:lnTo>
                <a:lnTo>
                  <a:pt x="1481435" y="4022352"/>
                </a:lnTo>
                <a:lnTo>
                  <a:pt x="1407948" y="4073152"/>
                </a:lnTo>
                <a:lnTo>
                  <a:pt x="1295020" y="4149352"/>
                </a:lnTo>
                <a:lnTo>
                  <a:pt x="1256678" y="4162052"/>
                </a:lnTo>
                <a:lnTo>
                  <a:pt x="1139618" y="4238252"/>
                </a:lnTo>
                <a:lnTo>
                  <a:pt x="1099937" y="4250952"/>
                </a:lnTo>
                <a:lnTo>
                  <a:pt x="1019613" y="4301752"/>
                </a:lnTo>
                <a:lnTo>
                  <a:pt x="978979" y="4314452"/>
                </a:lnTo>
                <a:lnTo>
                  <a:pt x="938036" y="4339852"/>
                </a:lnTo>
                <a:lnTo>
                  <a:pt x="855247" y="4365252"/>
                </a:lnTo>
                <a:lnTo>
                  <a:pt x="813409" y="4390652"/>
                </a:lnTo>
                <a:lnTo>
                  <a:pt x="686184" y="4428752"/>
                </a:lnTo>
                <a:lnTo>
                  <a:pt x="643220" y="4454152"/>
                </a:lnTo>
                <a:lnTo>
                  <a:pt x="379948" y="4530352"/>
                </a:lnTo>
                <a:lnTo>
                  <a:pt x="335200" y="4530352"/>
                </a:lnTo>
                <a:lnTo>
                  <a:pt x="199560" y="4568452"/>
                </a:lnTo>
                <a:lnTo>
                  <a:pt x="153897" y="4568452"/>
                </a:lnTo>
                <a:lnTo>
                  <a:pt x="108019" y="4581152"/>
                </a:lnTo>
                <a:lnTo>
                  <a:pt x="61928" y="4581152"/>
                </a:lnTo>
                <a:lnTo>
                  <a:pt x="15632" y="4593852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5358" y="0"/>
            <a:ext cx="3261364" cy="360063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31599" y="937076"/>
            <a:ext cx="235172" cy="23936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31207" y="1697247"/>
            <a:ext cx="235172" cy="23936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40375" y="1697247"/>
            <a:ext cx="235172" cy="23936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40375" y="2840089"/>
            <a:ext cx="235172" cy="239363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5223" y="256605"/>
            <a:ext cx="235172" cy="23936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2624" y="2303423"/>
            <a:ext cx="235172" cy="23936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90044" y="1224183"/>
            <a:ext cx="235172" cy="23936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66386" y="2720432"/>
            <a:ext cx="235172" cy="23936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62360" y="495919"/>
            <a:ext cx="235172" cy="2393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9976" y="689337"/>
            <a:ext cx="1206119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2279" y="2994922"/>
            <a:ext cx="16843440" cy="545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B4457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31.png"/><Relationship Id="rId6" Type="http://schemas.openxmlformats.org/officeDocument/2006/relationships/image" Target="../media/image18.png"/><Relationship Id="rId7" Type="http://schemas.openxmlformats.org/officeDocument/2006/relationships/image" Target="../media/image3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Relationship Id="rId4" Type="http://schemas.openxmlformats.org/officeDocument/2006/relationships/image" Target="../media/image3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jpg"/><Relationship Id="rId4" Type="http://schemas.openxmlformats.org/officeDocument/2006/relationships/image" Target="../media/image3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Relationship Id="rId4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1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35.jpg"/><Relationship Id="rId7" Type="http://schemas.openxmlformats.org/officeDocument/2006/relationships/image" Target="../media/image49.png"/><Relationship Id="rId8" Type="http://schemas.openxmlformats.org/officeDocument/2006/relationships/image" Target="../media/image16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8.png"/><Relationship Id="rId6" Type="http://schemas.openxmlformats.org/officeDocument/2006/relationships/image" Target="../media/image5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4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jp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25.jp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18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30.png"/><Relationship Id="rId6" Type="http://schemas.openxmlformats.org/officeDocument/2006/relationships/image" Target="../media/image18.png"/><Relationship Id="rId7" Type="http://schemas.openxmlformats.org/officeDocument/2006/relationships/image" Target="../media/image3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32.jpg"/><Relationship Id="rId6" Type="http://schemas.openxmlformats.org/officeDocument/2006/relationships/image" Target="../media/image18.png"/><Relationship Id="rId7" Type="http://schemas.openxmlformats.org/officeDocument/2006/relationships/image" Target="../media/image3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3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31.png"/><Relationship Id="rId7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3928" y="4577282"/>
            <a:ext cx="15959455" cy="39160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22700" marR="5080" indent="-3810635">
              <a:lnSpc>
                <a:spcPct val="119000"/>
              </a:lnSpc>
              <a:spcBef>
                <a:spcPts val="100"/>
              </a:spcBef>
              <a:tabLst>
                <a:tab pos="4061460" algn="l"/>
                <a:tab pos="4868545" algn="l"/>
                <a:tab pos="5120005" algn="l"/>
                <a:tab pos="6073140" algn="l"/>
                <a:tab pos="9351645" algn="l"/>
                <a:tab pos="10093325" algn="l"/>
                <a:tab pos="11901805" algn="l"/>
              </a:tabLst>
            </a:pP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Programma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25" b="1">
                <a:solidFill>
                  <a:srgbClr val="282829"/>
                </a:solidFill>
                <a:latin typeface="Calibri"/>
                <a:cs typeface="Calibri"/>
              </a:rPr>
              <a:t>di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potenziamento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delle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40" b="1">
                <a:solidFill>
                  <a:srgbClr val="282829"/>
                </a:solidFill>
                <a:latin typeface="Calibri"/>
                <a:cs typeface="Calibri"/>
              </a:rPr>
              <a:t>competenze </a:t>
            </a:r>
            <a:r>
              <a:rPr dirty="0" sz="6300" spc="-25" b="1">
                <a:solidFill>
                  <a:srgbClr val="282829"/>
                </a:solidFill>
                <a:latin typeface="Calibri"/>
                <a:cs typeface="Calibri"/>
              </a:rPr>
              <a:t>per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25" b="1">
                <a:solidFill>
                  <a:srgbClr val="282829"/>
                </a:solidFill>
                <a:latin typeface="Calibri"/>
                <a:cs typeface="Calibri"/>
              </a:rPr>
              <a:t>gli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operatori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giovanili</a:t>
            </a:r>
            <a:endParaRPr sz="6300">
              <a:latin typeface="Calibri"/>
              <a:cs typeface="Calibri"/>
            </a:endParaRPr>
          </a:p>
          <a:p>
            <a:pPr marL="4359275" marR="3100070" indent="-3592829">
              <a:lnSpc>
                <a:spcPct val="142900"/>
              </a:lnSpc>
              <a:spcBef>
                <a:spcPts val="630"/>
              </a:spcBef>
            </a:pP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Sviluppo</a:t>
            </a:r>
            <a:r>
              <a:rPr dirty="0" sz="3500" spc="-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delle</a:t>
            </a:r>
            <a:r>
              <a:rPr dirty="0" sz="3500" spc="-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capacità</a:t>
            </a:r>
            <a:r>
              <a:rPr dirty="0" sz="3500" spc="-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di</a:t>
            </a:r>
            <a:r>
              <a:rPr dirty="0" sz="3500" spc="-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spc="-10" b="1">
                <a:solidFill>
                  <a:srgbClr val="282829"/>
                </a:solidFill>
                <a:latin typeface="Calibri"/>
                <a:cs typeface="Calibri"/>
              </a:rPr>
              <a:t>autodeterminazione</a:t>
            </a:r>
            <a:r>
              <a:rPr dirty="0" sz="3500" spc="-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e</a:t>
            </a:r>
            <a:r>
              <a:rPr dirty="0" sz="3500" spc="-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di</a:t>
            </a:r>
            <a:r>
              <a:rPr dirty="0" sz="3500" spc="-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vita</a:t>
            </a:r>
            <a:r>
              <a:rPr dirty="0" sz="3500" spc="-6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spc="-10" b="1">
                <a:solidFill>
                  <a:srgbClr val="282829"/>
                </a:solidFill>
                <a:latin typeface="Calibri"/>
                <a:cs typeface="Calibri"/>
              </a:rPr>
              <a:t>autonoma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Sviluppato</a:t>
            </a:r>
            <a:r>
              <a:rPr dirty="0" sz="3500" spc="-11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da:</a:t>
            </a:r>
            <a:r>
              <a:rPr dirty="0" sz="3500" spc="-11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OTB</a:t>
            </a:r>
            <a:r>
              <a:rPr dirty="0" sz="3500" spc="-10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spc="-10" b="1">
                <a:solidFill>
                  <a:srgbClr val="282829"/>
                </a:solidFill>
                <a:latin typeface="Calibri"/>
                <a:cs typeface="Calibri"/>
              </a:rPr>
              <a:t>Europa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724" y="62913"/>
            <a:ext cx="22980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Sviluppo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del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capitale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umano: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255" y="1787869"/>
            <a:ext cx="16121380" cy="894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4570" algn="l"/>
                <a:tab pos="4407535" algn="l"/>
                <a:tab pos="7241540" algn="l"/>
                <a:tab pos="8482330" algn="l"/>
                <a:tab pos="12439650" algn="l"/>
              </a:tabLst>
            </a:pPr>
            <a:r>
              <a:rPr dirty="0" sz="5700" spc="-10" b="1">
                <a:latin typeface="Calibri"/>
                <a:cs typeface="Calibri"/>
              </a:rPr>
              <a:t>Supportare</a:t>
            </a:r>
            <a:r>
              <a:rPr dirty="0" sz="5700" b="1">
                <a:latin typeface="Calibri"/>
                <a:cs typeface="Calibri"/>
              </a:rPr>
              <a:t>	</a:t>
            </a:r>
            <a:r>
              <a:rPr dirty="0" sz="5700" spc="-25" b="1">
                <a:latin typeface="Calibri"/>
                <a:cs typeface="Calibri"/>
              </a:rPr>
              <a:t>gli</a:t>
            </a:r>
            <a:r>
              <a:rPr dirty="0" sz="5700" b="1">
                <a:latin typeface="Calibri"/>
                <a:cs typeface="Calibri"/>
              </a:rPr>
              <a:t>	</a:t>
            </a:r>
            <a:r>
              <a:rPr dirty="0" sz="5700" spc="-10" b="1">
                <a:latin typeface="Calibri"/>
                <a:cs typeface="Calibri"/>
              </a:rPr>
              <a:t>elementi</a:t>
            </a:r>
            <a:r>
              <a:rPr dirty="0" sz="5700" b="1">
                <a:latin typeface="Calibri"/>
                <a:cs typeface="Calibri"/>
              </a:rPr>
              <a:t>	</a:t>
            </a:r>
            <a:r>
              <a:rPr dirty="0" sz="5700" spc="-25" b="1">
                <a:latin typeface="Calibri"/>
                <a:cs typeface="Calibri"/>
              </a:rPr>
              <a:t>con</a:t>
            </a:r>
            <a:r>
              <a:rPr dirty="0" sz="5700" b="1">
                <a:latin typeface="Calibri"/>
                <a:cs typeface="Calibri"/>
              </a:rPr>
              <a:t>	</a:t>
            </a:r>
            <a:r>
              <a:rPr dirty="0" sz="5700" spc="-10" b="1">
                <a:latin typeface="Calibri"/>
                <a:cs typeface="Calibri"/>
              </a:rPr>
              <a:t>informazioni</a:t>
            </a:r>
            <a:r>
              <a:rPr dirty="0" sz="5700" b="1">
                <a:latin typeface="Calibri"/>
                <a:cs typeface="Calibri"/>
              </a:rPr>
              <a:t>	</a:t>
            </a:r>
            <a:r>
              <a:rPr dirty="0" sz="5700" spc="-20" b="1">
                <a:latin typeface="Calibri"/>
                <a:cs typeface="Calibri"/>
              </a:rPr>
              <a:t>quantitative</a:t>
            </a:r>
            <a:endParaRPr sz="57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5557" y="4427800"/>
            <a:ext cx="104775" cy="104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5557" y="4970725"/>
            <a:ext cx="104775" cy="104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5557" y="6056575"/>
            <a:ext cx="104775" cy="10477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557" y="6599500"/>
              <a:ext cx="104775" cy="10477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557" y="7685350"/>
              <a:ext cx="104775" cy="10477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9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pc="-10"/>
              <a:t>Risultati:</a:t>
            </a: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pc="-55"/>
              <a:t>Occupazione:</a:t>
            </a:r>
          </a:p>
          <a:p>
            <a:pPr marL="560705" marR="2608580">
              <a:lnSpc>
                <a:spcPct val="148400"/>
              </a:lnSpc>
            </a:pPr>
            <a:r>
              <a:rPr dirty="0" spc="-30"/>
              <a:t>Il</a:t>
            </a:r>
            <a:r>
              <a:rPr dirty="0" spc="-130"/>
              <a:t> </a:t>
            </a:r>
            <a:r>
              <a:rPr dirty="0" spc="155"/>
              <a:t>73%</a:t>
            </a:r>
            <a:r>
              <a:rPr dirty="0" spc="-130"/>
              <a:t> </a:t>
            </a:r>
            <a:r>
              <a:rPr dirty="0" spc="-120"/>
              <a:t>dei</a:t>
            </a:r>
            <a:r>
              <a:rPr dirty="0" spc="-125"/>
              <a:t> </a:t>
            </a:r>
            <a:r>
              <a:rPr dirty="0" spc="-114"/>
              <a:t>giovani</a:t>
            </a:r>
            <a:r>
              <a:rPr dirty="0" spc="-130"/>
              <a:t> </a:t>
            </a:r>
            <a:r>
              <a:rPr dirty="0" spc="-70"/>
              <a:t>del</a:t>
            </a:r>
            <a:r>
              <a:rPr dirty="0" spc="-130"/>
              <a:t> gruppo</a:t>
            </a:r>
            <a:r>
              <a:rPr dirty="0" spc="-125"/>
              <a:t> </a:t>
            </a:r>
            <a:r>
              <a:rPr dirty="0" spc="95"/>
              <a:t>A</a:t>
            </a:r>
            <a:r>
              <a:rPr dirty="0" spc="-130"/>
              <a:t> </a:t>
            </a:r>
            <a:r>
              <a:rPr dirty="0" spc="-100"/>
              <a:t>ha</a:t>
            </a:r>
            <a:r>
              <a:rPr dirty="0" spc="-130"/>
              <a:t> </a:t>
            </a:r>
            <a:r>
              <a:rPr dirty="0" spc="-114"/>
              <a:t>ottenuto</a:t>
            </a:r>
            <a:r>
              <a:rPr dirty="0" spc="-125"/>
              <a:t> </a:t>
            </a:r>
            <a:r>
              <a:rPr dirty="0" spc="-150"/>
              <a:t>un</a:t>
            </a:r>
            <a:r>
              <a:rPr dirty="0" spc="-130"/>
              <a:t> </a:t>
            </a:r>
            <a:r>
              <a:rPr dirty="0" spc="-135"/>
              <a:t>impiego</a:t>
            </a:r>
            <a:r>
              <a:rPr dirty="0" spc="-130"/>
              <a:t> </a:t>
            </a:r>
            <a:r>
              <a:rPr dirty="0" spc="-150"/>
              <a:t>un</a:t>
            </a:r>
            <a:r>
              <a:rPr dirty="0" spc="-125"/>
              <a:t> anno</a:t>
            </a:r>
            <a:r>
              <a:rPr dirty="0" spc="-130"/>
              <a:t> </a:t>
            </a:r>
            <a:r>
              <a:rPr dirty="0" spc="-140"/>
              <a:t>dopo</a:t>
            </a:r>
            <a:r>
              <a:rPr dirty="0" spc="-130"/>
              <a:t> </a:t>
            </a:r>
            <a:r>
              <a:rPr dirty="0" spc="-75"/>
              <a:t>il</a:t>
            </a:r>
            <a:r>
              <a:rPr dirty="0" spc="-125"/>
              <a:t> conseguimento</a:t>
            </a:r>
            <a:r>
              <a:rPr dirty="0" spc="-130"/>
              <a:t> </a:t>
            </a:r>
            <a:r>
              <a:rPr dirty="0" spc="-55"/>
              <a:t>della</a:t>
            </a:r>
            <a:r>
              <a:rPr dirty="0" spc="-130"/>
              <a:t> </a:t>
            </a:r>
            <a:r>
              <a:rPr dirty="0" spc="-30"/>
              <a:t>laurea. </a:t>
            </a:r>
            <a:r>
              <a:rPr dirty="0" spc="-90"/>
              <a:t>Rispetto</a:t>
            </a:r>
            <a:r>
              <a:rPr dirty="0" spc="-130"/>
              <a:t> </a:t>
            </a:r>
            <a:r>
              <a:rPr dirty="0" spc="-10"/>
              <a:t>al</a:t>
            </a:r>
            <a:r>
              <a:rPr dirty="0" spc="-125"/>
              <a:t> </a:t>
            </a:r>
            <a:r>
              <a:rPr dirty="0" spc="155"/>
              <a:t>43%</a:t>
            </a:r>
            <a:r>
              <a:rPr dirty="0" spc="-125"/>
              <a:t> </a:t>
            </a:r>
            <a:r>
              <a:rPr dirty="0" spc="-70"/>
              <a:t>del</a:t>
            </a:r>
            <a:r>
              <a:rPr dirty="0" spc="-125"/>
              <a:t> </a:t>
            </a:r>
            <a:r>
              <a:rPr dirty="0" spc="-130"/>
              <a:t>gruppo</a:t>
            </a:r>
            <a:r>
              <a:rPr dirty="0" spc="-125"/>
              <a:t> </a:t>
            </a:r>
            <a:r>
              <a:rPr dirty="0" spc="-25"/>
              <a:t>B.</a:t>
            </a:r>
          </a:p>
          <a:p>
            <a:pPr marL="560705">
              <a:lnSpc>
                <a:spcPct val="100000"/>
              </a:lnSpc>
              <a:spcBef>
                <a:spcPts val="1395"/>
              </a:spcBef>
            </a:pPr>
            <a:r>
              <a:rPr dirty="0" spc="-40"/>
              <a:t>Vita</a:t>
            </a:r>
            <a:r>
              <a:rPr dirty="0" spc="-130"/>
              <a:t> </a:t>
            </a:r>
            <a:r>
              <a:rPr dirty="0" spc="-25"/>
              <a:t>autonoma:</a:t>
            </a:r>
          </a:p>
          <a:p>
            <a:pPr marL="560705" marR="4710430">
              <a:lnSpc>
                <a:spcPct val="148400"/>
              </a:lnSpc>
            </a:pPr>
            <a:r>
              <a:rPr dirty="0" spc="-30"/>
              <a:t>Il</a:t>
            </a:r>
            <a:r>
              <a:rPr dirty="0" spc="-125"/>
              <a:t> </a:t>
            </a:r>
            <a:r>
              <a:rPr dirty="0" spc="155"/>
              <a:t>40%</a:t>
            </a:r>
            <a:r>
              <a:rPr dirty="0" spc="-125"/>
              <a:t> </a:t>
            </a:r>
            <a:r>
              <a:rPr dirty="0" spc="-120"/>
              <a:t>dei</a:t>
            </a:r>
            <a:r>
              <a:rPr dirty="0" spc="-125"/>
              <a:t> </a:t>
            </a:r>
            <a:r>
              <a:rPr dirty="0" spc="-114"/>
              <a:t>giovani</a:t>
            </a:r>
            <a:r>
              <a:rPr dirty="0" spc="-125"/>
              <a:t> </a:t>
            </a:r>
            <a:r>
              <a:rPr dirty="0" spc="-70"/>
              <a:t>del</a:t>
            </a:r>
            <a:r>
              <a:rPr dirty="0" spc="-125"/>
              <a:t> </a:t>
            </a:r>
            <a:r>
              <a:rPr dirty="0" spc="-130"/>
              <a:t>gruppo</a:t>
            </a:r>
            <a:r>
              <a:rPr dirty="0" spc="-125"/>
              <a:t> </a:t>
            </a:r>
            <a:r>
              <a:rPr dirty="0" spc="95"/>
              <a:t>A</a:t>
            </a:r>
            <a:r>
              <a:rPr dirty="0" spc="-120"/>
              <a:t> </a:t>
            </a:r>
            <a:r>
              <a:rPr dirty="0" spc="-70"/>
              <a:t>viveva</a:t>
            </a:r>
            <a:r>
              <a:rPr dirty="0" spc="-125"/>
              <a:t> </a:t>
            </a:r>
            <a:r>
              <a:rPr dirty="0" spc="-150"/>
              <a:t>in</a:t>
            </a:r>
            <a:r>
              <a:rPr dirty="0" spc="-125"/>
              <a:t> </a:t>
            </a:r>
            <a:r>
              <a:rPr dirty="0" spc="-114"/>
              <a:t>maniera</a:t>
            </a:r>
            <a:r>
              <a:rPr dirty="0" spc="-125"/>
              <a:t> </a:t>
            </a:r>
            <a:r>
              <a:rPr dirty="0" spc="-114"/>
              <a:t>indipendente</a:t>
            </a:r>
            <a:r>
              <a:rPr dirty="0" spc="-125"/>
              <a:t> </a:t>
            </a:r>
            <a:r>
              <a:rPr dirty="0" spc="-155"/>
              <a:t>o</a:t>
            </a:r>
            <a:r>
              <a:rPr dirty="0" spc="-125"/>
              <a:t> </a:t>
            </a:r>
            <a:r>
              <a:rPr dirty="0" spc="-180"/>
              <a:t>semi-</a:t>
            </a:r>
            <a:r>
              <a:rPr dirty="0" spc="-90"/>
              <a:t>indipendente. Rispetto</a:t>
            </a:r>
            <a:r>
              <a:rPr dirty="0" spc="-130"/>
              <a:t> </a:t>
            </a:r>
            <a:r>
              <a:rPr dirty="0" spc="-10"/>
              <a:t>al</a:t>
            </a:r>
            <a:r>
              <a:rPr dirty="0" spc="-125"/>
              <a:t> </a:t>
            </a:r>
            <a:r>
              <a:rPr dirty="0" spc="155"/>
              <a:t>23%</a:t>
            </a:r>
            <a:r>
              <a:rPr dirty="0" spc="-125"/>
              <a:t> </a:t>
            </a:r>
            <a:r>
              <a:rPr dirty="0" spc="-70"/>
              <a:t>del</a:t>
            </a:r>
            <a:r>
              <a:rPr dirty="0" spc="-125"/>
              <a:t> </a:t>
            </a:r>
            <a:r>
              <a:rPr dirty="0" spc="-130"/>
              <a:t>gruppo</a:t>
            </a:r>
            <a:r>
              <a:rPr dirty="0" spc="-125"/>
              <a:t> </a:t>
            </a:r>
            <a:r>
              <a:rPr dirty="0" spc="-25"/>
              <a:t>B.</a:t>
            </a:r>
          </a:p>
          <a:p>
            <a:pPr marL="560705">
              <a:lnSpc>
                <a:spcPct val="100000"/>
              </a:lnSpc>
              <a:spcBef>
                <a:spcPts val="1395"/>
              </a:spcBef>
            </a:pPr>
            <a:r>
              <a:rPr dirty="0" spc="-100"/>
              <a:t>Partecipazione </a:t>
            </a:r>
            <a:r>
              <a:rPr dirty="0" spc="-55"/>
              <a:t>della</a:t>
            </a:r>
            <a:r>
              <a:rPr dirty="0" spc="-100"/>
              <a:t> </a:t>
            </a:r>
            <a:r>
              <a:rPr dirty="0" spc="-25"/>
              <a:t>comunità:</a:t>
            </a:r>
          </a:p>
          <a:p>
            <a:pPr marL="560705" marR="5080">
              <a:lnSpc>
                <a:spcPct val="148400"/>
              </a:lnSpc>
            </a:pPr>
            <a:r>
              <a:rPr dirty="0"/>
              <a:t>I</a:t>
            </a:r>
            <a:r>
              <a:rPr dirty="0" spc="-60"/>
              <a:t> </a:t>
            </a:r>
            <a:r>
              <a:rPr dirty="0" spc="-90"/>
              <a:t>giovani</a:t>
            </a:r>
            <a:r>
              <a:rPr dirty="0" spc="-60"/>
              <a:t> </a:t>
            </a:r>
            <a:r>
              <a:rPr dirty="0"/>
              <a:t>del</a:t>
            </a:r>
            <a:r>
              <a:rPr dirty="0" spc="-55"/>
              <a:t> </a:t>
            </a:r>
            <a:r>
              <a:rPr dirty="0" spc="-100"/>
              <a:t>gruppo</a:t>
            </a:r>
            <a:r>
              <a:rPr dirty="0" spc="-60"/>
              <a:t> </a:t>
            </a:r>
            <a:r>
              <a:rPr dirty="0" spc="95"/>
              <a:t>A</a:t>
            </a:r>
            <a:r>
              <a:rPr dirty="0" spc="-60"/>
              <a:t> </a:t>
            </a:r>
            <a:r>
              <a:rPr dirty="0" spc="-75"/>
              <a:t>presentavano</a:t>
            </a:r>
            <a:r>
              <a:rPr dirty="0" spc="-55"/>
              <a:t> </a:t>
            </a:r>
            <a:r>
              <a:rPr dirty="0" spc="-20"/>
              <a:t>una</a:t>
            </a:r>
            <a:r>
              <a:rPr dirty="0" spc="-60"/>
              <a:t> </a:t>
            </a:r>
            <a:r>
              <a:rPr dirty="0" spc="-90"/>
              <a:t>probabilità</a:t>
            </a:r>
            <a:r>
              <a:rPr dirty="0" spc="-60"/>
              <a:t> </a:t>
            </a:r>
            <a:r>
              <a:rPr dirty="0" spc="-95"/>
              <a:t>significativamente</a:t>
            </a:r>
            <a:r>
              <a:rPr dirty="0" spc="-55"/>
              <a:t> </a:t>
            </a:r>
            <a:r>
              <a:rPr dirty="0" spc="-100"/>
              <a:t>superiore</a:t>
            </a:r>
            <a:r>
              <a:rPr dirty="0" spc="-60"/>
              <a:t> </a:t>
            </a:r>
            <a:r>
              <a:rPr dirty="0"/>
              <a:t>di</a:t>
            </a:r>
            <a:r>
              <a:rPr dirty="0" spc="-55"/>
              <a:t> </a:t>
            </a:r>
            <a:r>
              <a:rPr dirty="0" spc="-90"/>
              <a:t>affermare</a:t>
            </a:r>
            <a:r>
              <a:rPr dirty="0" spc="-60"/>
              <a:t> </a:t>
            </a:r>
            <a:r>
              <a:rPr dirty="0"/>
              <a:t>di</a:t>
            </a:r>
            <a:r>
              <a:rPr dirty="0" spc="-60"/>
              <a:t> </a:t>
            </a:r>
            <a:r>
              <a:rPr dirty="0" spc="-75"/>
              <a:t>partecipare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60"/>
              <a:t> </a:t>
            </a:r>
            <a:r>
              <a:rPr dirty="0" spc="-10"/>
              <a:t>eventi </a:t>
            </a:r>
            <a:r>
              <a:rPr dirty="0" spc="-110"/>
              <a:t>politici</a:t>
            </a:r>
            <a:r>
              <a:rPr dirty="0" spc="-125"/>
              <a:t> </a:t>
            </a:r>
            <a:r>
              <a:rPr dirty="0" spc="-70"/>
              <a:t>e</a:t>
            </a:r>
            <a:r>
              <a:rPr dirty="0" spc="-125"/>
              <a:t> </a:t>
            </a:r>
            <a:r>
              <a:rPr dirty="0" spc="-145"/>
              <a:t>comunitari,</a:t>
            </a:r>
            <a:r>
              <a:rPr dirty="0" spc="-125"/>
              <a:t> </a:t>
            </a:r>
            <a:r>
              <a:rPr dirty="0" spc="-150"/>
              <a:t>come</a:t>
            </a:r>
            <a:r>
              <a:rPr dirty="0" spc="-120"/>
              <a:t> </a:t>
            </a:r>
            <a:r>
              <a:rPr dirty="0" spc="-75"/>
              <a:t>il</a:t>
            </a:r>
            <a:r>
              <a:rPr dirty="0" spc="-125"/>
              <a:t> </a:t>
            </a:r>
            <a:r>
              <a:rPr dirty="0" spc="-114"/>
              <a:t>voto</a:t>
            </a:r>
            <a:r>
              <a:rPr dirty="0" spc="-125"/>
              <a:t> </a:t>
            </a:r>
            <a:r>
              <a:rPr dirty="0" spc="-155"/>
              <a:t>o</a:t>
            </a:r>
            <a:r>
              <a:rPr dirty="0" spc="-120"/>
              <a:t> </a:t>
            </a:r>
            <a:r>
              <a:rPr dirty="0" spc="-10"/>
              <a:t>la</a:t>
            </a:r>
            <a:r>
              <a:rPr dirty="0" spc="-125"/>
              <a:t> </a:t>
            </a:r>
            <a:r>
              <a:rPr dirty="0" spc="-120"/>
              <a:t>partecipazione</a:t>
            </a:r>
            <a:r>
              <a:rPr dirty="0" spc="-125"/>
              <a:t> </a:t>
            </a:r>
            <a:r>
              <a:rPr dirty="0" spc="-60"/>
              <a:t>a</a:t>
            </a:r>
            <a:r>
              <a:rPr dirty="0" spc="-120"/>
              <a:t> </a:t>
            </a:r>
            <a:r>
              <a:rPr dirty="0" spc="-10"/>
              <a:t>riunioni.</a:t>
            </a: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81741" y="7454718"/>
            <a:ext cx="4619148" cy="1604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10" y="14287"/>
            <a:ext cx="4650105" cy="10273030"/>
          </a:xfrm>
          <a:custGeom>
            <a:avLst/>
            <a:gdLst/>
            <a:ahLst/>
            <a:cxnLst/>
            <a:rect l="l" t="t" r="r" b="b"/>
            <a:pathLst>
              <a:path w="4650105" h="10273030">
                <a:moveTo>
                  <a:pt x="4649533" y="10272712"/>
                </a:moveTo>
                <a:lnTo>
                  <a:pt x="0" y="10272712"/>
                </a:lnTo>
                <a:lnTo>
                  <a:pt x="0" y="0"/>
                </a:lnTo>
                <a:lnTo>
                  <a:pt x="4649533" y="0"/>
                </a:lnTo>
                <a:lnTo>
                  <a:pt x="4649533" y="10272712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11291" y="207263"/>
            <a:ext cx="1890395" cy="1890395"/>
            <a:chOff x="311291" y="207263"/>
            <a:chExt cx="1890395" cy="1890395"/>
          </a:xfrm>
        </p:grpSpPr>
        <p:sp>
          <p:nvSpPr>
            <p:cNvPr id="5" name="object 5" descr=""/>
            <p:cNvSpPr/>
            <p:nvPr/>
          </p:nvSpPr>
          <p:spPr>
            <a:xfrm>
              <a:off x="973931" y="971551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8"/>
                  </a:moveTo>
                  <a:lnTo>
                    <a:pt x="70471" y="136968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699825" y="65591"/>
                  </a:lnTo>
                  <a:lnTo>
                    <a:pt x="699825" y="68354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68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91" y="207263"/>
              <a:ext cx="1890136" cy="1890136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1325" y="722556"/>
            <a:ext cx="14270312" cy="80252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55"/>
            <a:ext cx="18288000" cy="1200150"/>
            <a:chOff x="0" y="9086855"/>
            <a:chExt cx="18288000" cy="120015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61652" cy="6004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8918" y="1687141"/>
            <a:ext cx="8681085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Attività</a:t>
            </a:r>
            <a:r>
              <a:rPr dirty="0" sz="3900" spc="-3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1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–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“Le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mie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decisioni,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la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mia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voce”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525519" y="654765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525519" y="717630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525519" y="780495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79394" y="2575792"/>
            <a:ext cx="15789275" cy="6033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Scopo</a:t>
            </a:r>
            <a:r>
              <a:rPr dirty="0" sz="23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dell’attività:</a:t>
            </a:r>
            <a:endParaRPr sz="2300">
              <a:latin typeface="Calibri"/>
              <a:cs typeface="Calibri"/>
            </a:endParaRPr>
          </a:p>
          <a:p>
            <a:pPr marL="12700" marR="5080" indent="67945">
              <a:lnSpc>
                <a:spcPct val="179300"/>
              </a:lnSpc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Assistere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partecipanti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nell'apprendimento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come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supportare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nel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prendere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decisioni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20" b="1">
                <a:solidFill>
                  <a:srgbClr val="282020"/>
                </a:solidFill>
                <a:latin typeface="Calibri"/>
                <a:cs typeface="Calibri"/>
              </a:rPr>
              <a:t>autonomamente,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senza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esercitare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 controllo.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79300"/>
              </a:lnSpc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Durata: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30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minuti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Dimensione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del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gruppo: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3–5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partecipanti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Materiali: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Schede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3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situazione,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fogli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lavagna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fogli</a:t>
            </a:r>
            <a:r>
              <a:rPr dirty="0" sz="2300" spc="3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mobili, pennarelli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Passaggi</a:t>
            </a:r>
            <a:endParaRPr sz="2300">
              <a:latin typeface="Calibri"/>
              <a:cs typeface="Calibri"/>
            </a:endParaRPr>
          </a:p>
          <a:p>
            <a:pPr marL="537845" marR="9135745" indent="-251460">
              <a:lnSpc>
                <a:spcPct val="179300"/>
              </a:lnSpc>
              <a:buFont typeface="Calibri"/>
              <a:buAutoNum type="arabicPeriod"/>
              <a:tabLst>
                <a:tab pos="951865" algn="l"/>
              </a:tabLst>
            </a:pP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Distribuisci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carte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scenari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vita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reale,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come: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"Andare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dal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medico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sola."</a:t>
            </a:r>
            <a:endParaRPr sz="2300">
              <a:latin typeface="Calibri"/>
              <a:cs typeface="Calibri"/>
            </a:endParaRPr>
          </a:p>
          <a:p>
            <a:pPr marL="951865" marR="8673465">
              <a:lnSpc>
                <a:spcPct val="179300"/>
              </a:lnSpc>
              <a:spcBef>
                <a:spcPts val="5"/>
              </a:spcBef>
            </a:pP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"Selezionare</a:t>
            </a:r>
            <a:r>
              <a:rPr dirty="0" sz="23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l'abbigliamento</a:t>
            </a:r>
            <a:r>
              <a:rPr dirty="0" sz="23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3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colloquio"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"Scelta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partecipare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incontro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politico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locale"</a:t>
            </a:r>
            <a:endParaRPr sz="2300">
              <a:latin typeface="Calibri"/>
              <a:cs typeface="Calibri"/>
            </a:endParaRPr>
          </a:p>
          <a:p>
            <a:pPr marL="538480" indent="-251460">
              <a:lnSpc>
                <a:spcPct val="100000"/>
              </a:lnSpc>
              <a:spcBef>
                <a:spcPts val="2190"/>
              </a:spcBef>
              <a:buFont typeface="Calibri"/>
              <a:buAutoNum type="arabicPeriod" startAt="2"/>
              <a:tabLst>
                <a:tab pos="538480" algn="l"/>
              </a:tabLst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Ogni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gruppo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discute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su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come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assistere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giovane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nel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prendere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questa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decisione,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senza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imporre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propria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scelta.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91" y="0"/>
            <a:ext cx="1890136" cy="1890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14223"/>
            <a:ext cx="18288000" cy="2573020"/>
            <a:chOff x="0" y="7714223"/>
            <a:chExt cx="18288000" cy="257302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61652" cy="6004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15772" y="7714223"/>
              <a:ext cx="5914277" cy="21445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7623" y="1951936"/>
            <a:ext cx="8681085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Attività</a:t>
            </a:r>
            <a:r>
              <a:rPr dirty="0" sz="3900" spc="-3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1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–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“Le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mie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decisioni,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la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mia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voce”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503748" y="41962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503748" y="48249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03748" y="54535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032211" y="3367653"/>
            <a:ext cx="10603230" cy="3519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1.</a:t>
            </a:r>
            <a:r>
              <a:rPr dirty="0" sz="2300" spc="-2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gruppi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documentano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20" b="1">
                <a:solidFill>
                  <a:srgbClr val="282020"/>
                </a:solidFill>
                <a:latin typeface="Calibri"/>
                <a:cs typeface="Calibri"/>
              </a:rPr>
              <a:t>strategie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pratiche,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ad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esempio:</a:t>
            </a:r>
            <a:endParaRPr sz="2300">
              <a:latin typeface="Calibri"/>
              <a:cs typeface="Calibri"/>
            </a:endParaRPr>
          </a:p>
          <a:p>
            <a:pPr marL="677545" marR="4836160">
              <a:lnSpc>
                <a:spcPct val="179300"/>
              </a:lnSpc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Fornire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informazioni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formati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accessibili. Discutere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opzioni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3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serenità.</a:t>
            </a:r>
            <a:endParaRPr sz="2300">
              <a:latin typeface="Calibri"/>
              <a:cs typeface="Calibri"/>
            </a:endParaRPr>
          </a:p>
          <a:p>
            <a:pPr marL="677545">
              <a:lnSpc>
                <a:spcPct val="100000"/>
              </a:lnSpc>
              <a:spcBef>
                <a:spcPts val="2190"/>
              </a:spcBef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Utilizzo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ausili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visivi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simboli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comprensione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ottimale.</a:t>
            </a:r>
            <a:endParaRPr sz="23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2190"/>
              </a:spcBef>
              <a:buFont typeface="Calibri"/>
              <a:buAutoNum type="arabicPeriod" startAt="2"/>
              <a:tabLst>
                <a:tab pos="264160" algn="l"/>
              </a:tabLst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team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condividono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proprie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20" b="1">
                <a:solidFill>
                  <a:srgbClr val="282020"/>
                </a:solidFill>
                <a:latin typeface="Calibri"/>
                <a:cs typeface="Calibri"/>
              </a:rPr>
              <a:t>strategie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tra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loro.</a:t>
            </a:r>
            <a:endParaRPr sz="23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2190"/>
              </a:spcBef>
              <a:buFont typeface="Calibri"/>
              <a:buAutoNum type="arabicPeriod" startAt="2"/>
              <a:tabLst>
                <a:tab pos="264160" algn="l"/>
              </a:tabLst>
            </a:pP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Considerazione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finale: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cosa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implica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realmente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rispettare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l'autonomia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individuo?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291" y="0"/>
            <a:ext cx="1890136" cy="1890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55"/>
            <a:ext cx="18288000" cy="1200150"/>
            <a:chOff x="0" y="9086855"/>
            <a:chExt cx="18288000" cy="120015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61652" cy="6004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8536" y="1723452"/>
            <a:ext cx="12033885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Attività</a:t>
            </a:r>
            <a:r>
              <a:rPr dirty="0" sz="3900" spc="-7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2</a:t>
            </a:r>
            <a:r>
              <a:rPr dirty="0" sz="3900" spc="-6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–</a:t>
            </a:r>
            <a:r>
              <a:rPr dirty="0" sz="3900" spc="-6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“Vita</a:t>
            </a:r>
            <a:r>
              <a:rPr dirty="0" sz="3900" spc="-6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Indipendente:</a:t>
            </a:r>
            <a:r>
              <a:rPr dirty="0" sz="3900" spc="-6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Il</a:t>
            </a:r>
            <a:r>
              <a:rPr dirty="0" sz="3900" spc="-6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Programma</a:t>
            </a:r>
            <a:r>
              <a:rPr dirty="0" sz="3900" spc="-6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Quotidiano”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739818" y="661544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39818" y="724409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739818" y="787274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993694" y="2643579"/>
            <a:ext cx="16057244" cy="5405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 b="1">
                <a:latin typeface="Calibri"/>
                <a:cs typeface="Calibri"/>
              </a:rPr>
              <a:t>Bersaglio:</a:t>
            </a:r>
            <a:endParaRPr sz="2300">
              <a:latin typeface="Calibri"/>
              <a:cs typeface="Calibri"/>
            </a:endParaRPr>
          </a:p>
          <a:p>
            <a:pPr marL="12700" marR="5080" indent="66040">
              <a:lnSpc>
                <a:spcPct val="179300"/>
              </a:lnSpc>
            </a:pPr>
            <a:r>
              <a:rPr dirty="0" sz="2300" spc="-10" b="1">
                <a:latin typeface="Calibri"/>
                <a:cs typeface="Calibri"/>
              </a:rPr>
              <a:t>Incoraggiare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i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partecipanti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sviluppare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routine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quotidiane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ben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20" b="1">
                <a:latin typeface="Calibri"/>
                <a:cs typeface="Calibri"/>
              </a:rPr>
              <a:t>strutturate,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personalizzate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in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base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alle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esigenze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ai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punti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di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forza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25" b="1">
                <a:latin typeface="Calibri"/>
                <a:cs typeface="Calibri"/>
              </a:rPr>
              <a:t>dei </a:t>
            </a:r>
            <a:r>
              <a:rPr dirty="0" sz="2300" spc="-10" b="1">
                <a:latin typeface="Calibri"/>
                <a:cs typeface="Calibri"/>
              </a:rPr>
              <a:t>giovani.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dirty="0" sz="2300" spc="-10" b="1">
                <a:latin typeface="Calibri"/>
                <a:cs typeface="Calibri"/>
              </a:rPr>
              <a:t>Durata: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40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minuti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Materiali: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modello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di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programma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di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grandi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dimensioni,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icone/adesivi,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penne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20" b="1">
                <a:latin typeface="Calibri"/>
                <a:cs typeface="Calibri"/>
              </a:rPr>
              <a:t>Fasi</a:t>
            </a:r>
            <a:endParaRPr sz="2300">
              <a:latin typeface="Calibri"/>
              <a:cs typeface="Calibri"/>
            </a:endParaRPr>
          </a:p>
          <a:p>
            <a:pPr marL="538480" indent="-251460">
              <a:lnSpc>
                <a:spcPct val="100000"/>
              </a:lnSpc>
              <a:spcBef>
                <a:spcPts val="2190"/>
              </a:spcBef>
              <a:buFont typeface="Calibri"/>
              <a:buAutoNum type="arabicPeriod"/>
              <a:tabLst>
                <a:tab pos="538480" algn="l"/>
              </a:tabLst>
            </a:pPr>
            <a:r>
              <a:rPr dirty="0" sz="2300" spc="-10" b="1">
                <a:latin typeface="Calibri"/>
                <a:cs typeface="Calibri"/>
              </a:rPr>
              <a:t>Mostra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un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esempio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di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routine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quotidiana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caotica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per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un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giovane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che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fatica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raggiungere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l'indipendenza.</a:t>
            </a:r>
            <a:endParaRPr sz="2300">
              <a:latin typeface="Calibri"/>
              <a:cs typeface="Calibri"/>
            </a:endParaRPr>
          </a:p>
          <a:p>
            <a:pPr marL="537845" marR="3191510" indent="-251460">
              <a:lnSpc>
                <a:spcPct val="179300"/>
              </a:lnSpc>
              <a:buFont typeface="Calibri"/>
              <a:buAutoNum type="arabicPeriod"/>
              <a:tabLst>
                <a:tab pos="951865" algn="l"/>
              </a:tabLst>
            </a:pPr>
            <a:r>
              <a:rPr dirty="0" sz="2300" spc="-10" b="1">
                <a:latin typeface="Calibri"/>
                <a:cs typeface="Calibri"/>
              </a:rPr>
              <a:t>Chiedete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ciascun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gruppo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di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elaborare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un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programma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giornaliero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visivo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20" b="1">
                <a:latin typeface="Calibri"/>
                <a:cs typeface="Calibri"/>
              </a:rPr>
              <a:t>dettagliato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che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comprenda: </a:t>
            </a:r>
            <a:r>
              <a:rPr dirty="0" sz="2300" spc="-10" b="1">
                <a:latin typeface="Calibri"/>
                <a:cs typeface="Calibri"/>
              </a:rPr>
              <a:t>	</a:t>
            </a:r>
            <a:r>
              <a:rPr dirty="0" sz="2300" b="1">
                <a:latin typeface="Calibri"/>
                <a:cs typeface="Calibri"/>
              </a:rPr>
              <a:t>Pausa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e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spc="-20" b="1">
                <a:latin typeface="Calibri"/>
                <a:cs typeface="Calibri"/>
              </a:rPr>
              <a:t>pasti</a:t>
            </a:r>
            <a:endParaRPr sz="2300">
              <a:latin typeface="Calibri"/>
              <a:cs typeface="Calibri"/>
            </a:endParaRPr>
          </a:p>
          <a:p>
            <a:pPr marL="951865" marR="11050270">
              <a:lnSpc>
                <a:spcPct val="179300"/>
              </a:lnSpc>
            </a:pPr>
            <a:r>
              <a:rPr dirty="0" sz="2300" b="1">
                <a:latin typeface="Calibri"/>
                <a:cs typeface="Calibri"/>
              </a:rPr>
              <a:t>Vita</a:t>
            </a:r>
            <a:r>
              <a:rPr dirty="0" sz="2300" spc="-7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sociale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e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tempo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libero Attività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di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igiene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e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cura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personale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91" y="0"/>
            <a:ext cx="1890136" cy="189013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53608" y="7714223"/>
            <a:ext cx="5914277" cy="21445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14223"/>
            <a:ext cx="18288000" cy="2573020"/>
            <a:chOff x="0" y="7714223"/>
            <a:chExt cx="18288000" cy="257302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61652" cy="6004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53608" y="7714223"/>
              <a:ext cx="5914277" cy="214455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24024" y="793303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1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76199" y="0"/>
                  </a:lnTo>
                  <a:lnTo>
                    <a:pt x="76199" y="76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8850" y="2055200"/>
            <a:ext cx="12033885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Attività</a:t>
            </a:r>
            <a:r>
              <a:rPr dirty="0" sz="3900" spc="-7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2</a:t>
            </a:r>
            <a:r>
              <a:rPr dirty="0" sz="3900" spc="-6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–</a:t>
            </a:r>
            <a:r>
              <a:rPr dirty="0" sz="3900" spc="-6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“Vita</a:t>
            </a:r>
            <a:r>
              <a:rPr dirty="0" sz="3900" spc="-6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Indipendente:</a:t>
            </a:r>
            <a:r>
              <a:rPr dirty="0" sz="3900" spc="-6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Il</a:t>
            </a:r>
            <a:r>
              <a:rPr dirty="0" sz="3900" spc="-6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Programma</a:t>
            </a:r>
            <a:r>
              <a:rPr dirty="0" sz="3900" spc="-6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Quotidiano”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592" y="241937"/>
            <a:ext cx="1428942" cy="1413821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724024" y="416113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724024" y="478978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724024" y="541843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724024" y="730438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252487" y="3332522"/>
            <a:ext cx="10108565" cy="4776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264160" algn="l"/>
              </a:tabLst>
            </a:pPr>
            <a:r>
              <a:rPr dirty="0" sz="2300" spc="-10" b="1">
                <a:latin typeface="Calibri"/>
                <a:cs typeface="Calibri"/>
              </a:rPr>
              <a:t>Includere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spc="-20" b="1">
                <a:latin typeface="Calibri"/>
                <a:cs typeface="Calibri"/>
              </a:rPr>
              <a:t>strategie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di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sostegno</a:t>
            </a:r>
            <a:r>
              <a:rPr dirty="0" sz="2300" spc="-4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quali:</a:t>
            </a:r>
            <a:endParaRPr sz="2300">
              <a:latin typeface="Calibri"/>
              <a:cs typeface="Calibri"/>
            </a:endParaRPr>
          </a:p>
          <a:p>
            <a:pPr marL="677545" marR="5473700">
              <a:lnSpc>
                <a:spcPct val="179300"/>
              </a:lnSpc>
            </a:pPr>
            <a:r>
              <a:rPr dirty="0" sz="2300" b="1">
                <a:latin typeface="Calibri"/>
                <a:cs typeface="Calibri"/>
              </a:rPr>
              <a:t>Allarmi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o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promemoria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visivi. </a:t>
            </a:r>
            <a:r>
              <a:rPr dirty="0" sz="2300" b="1">
                <a:latin typeface="Calibri"/>
                <a:cs typeface="Calibri"/>
              </a:rPr>
              <a:t>Zona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tranquilla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o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spazi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sensoriali</a:t>
            </a:r>
            <a:endParaRPr sz="2300">
              <a:latin typeface="Calibri"/>
              <a:cs typeface="Calibri"/>
            </a:endParaRPr>
          </a:p>
          <a:p>
            <a:pPr marL="677545">
              <a:lnSpc>
                <a:spcPct val="100000"/>
              </a:lnSpc>
              <a:spcBef>
                <a:spcPts val="2190"/>
              </a:spcBef>
            </a:pPr>
            <a:r>
              <a:rPr dirty="0" sz="2300" spc="-10" b="1">
                <a:latin typeface="Calibri"/>
                <a:cs typeface="Calibri"/>
              </a:rPr>
              <a:t>Supporto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da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parte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dei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pari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o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della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famiglia</a:t>
            </a:r>
            <a:endParaRPr sz="23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2190"/>
              </a:spcBef>
              <a:buFont typeface="Calibri"/>
              <a:buAutoNum type="arabicPeriod" startAt="2"/>
              <a:tabLst>
                <a:tab pos="264160" algn="l"/>
              </a:tabLst>
            </a:pPr>
            <a:r>
              <a:rPr dirty="0" sz="2300" b="1">
                <a:latin typeface="Calibri"/>
                <a:cs typeface="Calibri"/>
              </a:rPr>
              <a:t>I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gruppi</a:t>
            </a:r>
            <a:r>
              <a:rPr dirty="0" sz="2300" spc="-4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espongono</a:t>
            </a:r>
            <a:r>
              <a:rPr dirty="0" sz="2300" spc="-4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i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loro</a:t>
            </a:r>
            <a:r>
              <a:rPr dirty="0" sz="2300" spc="-4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progetti.</a:t>
            </a:r>
            <a:endParaRPr sz="23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2190"/>
              </a:spcBef>
              <a:buFont typeface="Calibri"/>
              <a:buAutoNum type="arabicPeriod" startAt="2"/>
              <a:tabLst>
                <a:tab pos="264160" algn="l"/>
              </a:tabLst>
            </a:pPr>
            <a:r>
              <a:rPr dirty="0" sz="2300" spc="-10" b="1">
                <a:latin typeface="Calibri"/>
                <a:cs typeface="Calibri"/>
              </a:rPr>
              <a:t>Discutere:</a:t>
            </a:r>
            <a:endParaRPr sz="2300">
              <a:latin typeface="Calibri"/>
              <a:cs typeface="Calibri"/>
            </a:endParaRPr>
          </a:p>
          <a:p>
            <a:pPr marL="677545" marR="5080">
              <a:lnSpc>
                <a:spcPct val="179300"/>
              </a:lnSpc>
            </a:pPr>
            <a:r>
              <a:rPr dirty="0" sz="2300" b="1">
                <a:latin typeface="Calibri"/>
                <a:cs typeface="Calibri"/>
              </a:rPr>
              <a:t>Quali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difficoltà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potrebbero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affrontare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i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giovani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nel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20" b="1">
                <a:latin typeface="Calibri"/>
                <a:cs typeface="Calibri"/>
              </a:rPr>
              <a:t>mantenere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questa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routine? </a:t>
            </a:r>
            <a:r>
              <a:rPr dirty="0" sz="2300" b="1">
                <a:latin typeface="Calibri"/>
                <a:cs typeface="Calibri"/>
              </a:rPr>
              <a:t>In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che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modo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possono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contribuire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gli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operatori</a:t>
            </a:r>
            <a:r>
              <a:rPr dirty="0" sz="2300" spc="-6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giovanili?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977610" y="2503138"/>
            <a:ext cx="59924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Suggerimento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3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-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Suggerimento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3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–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Sostenere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il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processo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977610" y="3046063"/>
            <a:ext cx="12115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decisionale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072038" y="3592841"/>
            <a:ext cx="50234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Incoraggia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scelte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quotidiane: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cosa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indossare,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dove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sedersi,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072038" y="4011941"/>
            <a:ext cx="186753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se</a:t>
            </a:r>
            <a:r>
              <a:rPr dirty="0" sz="1550" spc="-10">
                <a:latin typeface="Calibri"/>
                <a:cs typeface="Calibri"/>
              </a:rPr>
              <a:t> partecipare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meno.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072038" y="4431041"/>
            <a:ext cx="491998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Il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processo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decisionale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potenzia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fiducia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sé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l'autonomia.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25532" y="649672"/>
            <a:ext cx="13180060" cy="6292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950" b="1">
                <a:solidFill>
                  <a:srgbClr val="1D82D9"/>
                </a:solidFill>
                <a:latin typeface="Calibri"/>
                <a:cs typeface="Calibri"/>
              </a:rPr>
              <a:t>Suggerimenti</a:t>
            </a:r>
            <a:r>
              <a:rPr dirty="0" sz="3950" spc="-95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1D82D9"/>
                </a:solidFill>
                <a:latin typeface="Calibri"/>
                <a:cs typeface="Calibri"/>
              </a:rPr>
              <a:t>o</a:t>
            </a:r>
            <a:r>
              <a:rPr dirty="0" sz="3950" spc="-8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1D82D9"/>
                </a:solidFill>
                <a:latin typeface="Calibri"/>
                <a:cs typeface="Calibri"/>
              </a:rPr>
              <a:t>indicazioni</a:t>
            </a:r>
            <a:r>
              <a:rPr dirty="0" sz="3950" spc="-8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1D82D9"/>
                </a:solidFill>
                <a:latin typeface="Calibri"/>
                <a:cs typeface="Calibri"/>
              </a:rPr>
              <a:t>per</a:t>
            </a:r>
            <a:r>
              <a:rPr dirty="0" sz="3950" spc="-8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1D82D9"/>
                </a:solidFill>
                <a:latin typeface="Calibri"/>
                <a:cs typeface="Calibri"/>
              </a:rPr>
              <a:t>coloro</a:t>
            </a:r>
            <a:r>
              <a:rPr dirty="0" sz="3950" spc="-85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1D82D9"/>
                </a:solidFill>
                <a:latin typeface="Calibri"/>
                <a:cs typeface="Calibri"/>
              </a:rPr>
              <a:t>che</a:t>
            </a:r>
            <a:r>
              <a:rPr dirty="0" sz="3950" spc="-8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1D82D9"/>
                </a:solidFill>
                <a:latin typeface="Calibri"/>
                <a:cs typeface="Calibri"/>
              </a:rPr>
              <a:t>operano</a:t>
            </a:r>
            <a:r>
              <a:rPr dirty="0" sz="3950" spc="-8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1D82D9"/>
                </a:solidFill>
                <a:latin typeface="Calibri"/>
                <a:cs typeface="Calibri"/>
              </a:rPr>
              <a:t>con</a:t>
            </a:r>
            <a:r>
              <a:rPr dirty="0" sz="3950" spc="-8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1D82D9"/>
                </a:solidFill>
                <a:latin typeface="Calibri"/>
                <a:cs typeface="Calibri"/>
              </a:rPr>
              <a:t>i</a:t>
            </a:r>
            <a:r>
              <a:rPr dirty="0" sz="3950" spc="-8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1D82D9"/>
                </a:solidFill>
                <a:latin typeface="Calibri"/>
                <a:cs typeface="Calibri"/>
              </a:rPr>
              <a:t>giovani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309309" y="6267007"/>
            <a:ext cx="37407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Suggerimento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4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-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Rispettare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limiti.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309309" y="6976147"/>
            <a:ext cx="502348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Calibri"/>
                <a:cs typeface="Calibri"/>
              </a:rPr>
              <a:t>Insegnate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loro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che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è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accettabile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dire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"no"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che</a:t>
            </a:r>
            <a:r>
              <a:rPr dirty="0" sz="1450" spc="9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devono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riflettere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309309" y="7366672"/>
            <a:ext cx="252984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>
                <a:latin typeface="Calibri"/>
                <a:cs typeface="Calibri"/>
              </a:rPr>
              <a:t>seriamente</a:t>
            </a:r>
            <a:r>
              <a:rPr dirty="0" sz="1450" spc="-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quando</a:t>
            </a:r>
            <a:r>
              <a:rPr dirty="0" sz="1450" spc="-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lo</a:t>
            </a:r>
            <a:r>
              <a:rPr dirty="0" sz="1450" spc="-3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affermano.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309309" y="7757197"/>
            <a:ext cx="3354704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>
                <a:latin typeface="Calibri"/>
                <a:cs typeface="Calibri"/>
              </a:rPr>
              <a:t>L'autonomia</a:t>
            </a:r>
            <a:r>
              <a:rPr dirty="0" sz="1450" spc="-3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comprende</a:t>
            </a:r>
            <a:r>
              <a:rPr dirty="0" sz="1450" spc="-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il</a:t>
            </a:r>
            <a:r>
              <a:rPr dirty="0" sz="1450" spc="-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diritto</a:t>
            </a:r>
            <a:r>
              <a:rPr dirty="0" sz="1450" spc="-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di</a:t>
            </a:r>
            <a:r>
              <a:rPr dirty="0" sz="1450" spc="-3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rifiutare.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9872" y="5782685"/>
            <a:ext cx="47815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Suggerimento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2: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suddividere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attività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fasi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90347" y="6197554"/>
            <a:ext cx="5023485" cy="77279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110"/>
              </a:spcBef>
            </a:pPr>
            <a:r>
              <a:rPr dirty="0" sz="2000" spc="-10" b="1">
                <a:latin typeface="Calibri"/>
                <a:cs typeface="Calibri"/>
              </a:rPr>
              <a:t>distinte.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450">
                <a:latin typeface="Calibri"/>
                <a:cs typeface="Calibri"/>
              </a:rPr>
              <a:t>Utilizzare</a:t>
            </a:r>
            <a:r>
              <a:rPr dirty="0" sz="1450" spc="2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ausili</a:t>
            </a:r>
            <a:r>
              <a:rPr dirty="0" sz="1450" spc="2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visivi</a:t>
            </a:r>
            <a:r>
              <a:rPr dirty="0" sz="1450" spc="2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</a:t>
            </a:r>
            <a:r>
              <a:rPr dirty="0" sz="1450" spc="2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un</a:t>
            </a:r>
            <a:r>
              <a:rPr dirty="0" sz="1450" spc="27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linguaggio</a:t>
            </a:r>
            <a:r>
              <a:rPr dirty="0" sz="1450" spc="2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chiaro</a:t>
            </a:r>
            <a:r>
              <a:rPr dirty="0" sz="1450" spc="2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per</a:t>
            </a:r>
            <a:r>
              <a:rPr dirty="0" sz="1450" spc="2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semplificare</a:t>
            </a:r>
            <a:r>
              <a:rPr dirty="0" sz="1450" spc="27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la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90347" y="7113944"/>
            <a:ext cx="270383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>
                <a:latin typeface="Calibri"/>
                <a:cs typeface="Calibri"/>
              </a:rPr>
              <a:t>comprensione</a:t>
            </a:r>
            <a:r>
              <a:rPr dirty="0" sz="1450" spc="-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di</a:t>
            </a:r>
            <a:r>
              <a:rPr dirty="0" sz="1450" spc="-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compiti</a:t>
            </a:r>
            <a:r>
              <a:rPr dirty="0" sz="1450" spc="-3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complessi.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90347" y="7504469"/>
            <a:ext cx="474027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>
                <a:latin typeface="Calibri"/>
                <a:cs typeface="Calibri"/>
              </a:rPr>
              <a:t>Lavarsi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le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mani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→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Scegliere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un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panino</a:t>
            </a:r>
            <a:r>
              <a:rPr dirty="0" sz="1450" spc="-2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→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Utilizzare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il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tostapane.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2718" y="2682515"/>
            <a:ext cx="3515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Suggerimento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1: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inizia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la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loro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2718" y="3091558"/>
            <a:ext cx="5023485" cy="803910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2000" spc="-10" b="1">
                <a:latin typeface="Calibri"/>
                <a:cs typeface="Calibri"/>
              </a:rPr>
              <a:t>espressione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vocale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550">
                <a:latin typeface="Calibri"/>
                <a:cs typeface="Calibri"/>
              </a:rPr>
              <a:t>Inizia</a:t>
            </a:r>
            <a:r>
              <a:rPr dirty="0" sz="1550" spc="4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sempre</a:t>
            </a:r>
            <a:r>
              <a:rPr dirty="0" sz="1550" spc="4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ponendo</a:t>
            </a:r>
            <a:r>
              <a:rPr dirty="0" sz="1550" spc="4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</a:t>
            </a:r>
            <a:r>
              <a:rPr dirty="0" sz="1550" spc="4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giovane</a:t>
            </a:r>
            <a:r>
              <a:rPr dirty="0" sz="1550" spc="4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4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domanda</a:t>
            </a:r>
            <a:r>
              <a:rPr dirty="0" sz="1550" spc="4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</a:t>
            </a:r>
            <a:r>
              <a:rPr dirty="0" sz="1550" spc="4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ciò</a:t>
            </a:r>
            <a:r>
              <a:rPr dirty="0" sz="1550" spc="4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che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32718" y="4053015"/>
            <a:ext cx="50234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desidera.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Sostieni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suoi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obiettivi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preferenze,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anche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se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2718" y="4472115"/>
            <a:ext cx="270510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latin typeface="Calibri"/>
                <a:cs typeface="Calibri"/>
              </a:rPr>
              <a:t>divergono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dalle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aspettative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altrui.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32718" y="4891215"/>
            <a:ext cx="491934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latin typeface="Calibri"/>
                <a:cs typeface="Calibri"/>
              </a:rPr>
              <a:t>L'autorappresentazione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inizia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l'esprimere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propria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voce.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288182" y="3227411"/>
            <a:ext cx="5715000" cy="5295900"/>
            <a:chOff x="6288182" y="3227411"/>
            <a:chExt cx="5715000" cy="5295900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182" y="3227411"/>
              <a:ext cx="5714866" cy="529589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4354" y="5024751"/>
              <a:ext cx="3818021" cy="1733002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592" y="449200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3489" y="576665"/>
            <a:ext cx="11701145" cy="18351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544195">
              <a:lnSpc>
                <a:spcPct val="114199"/>
              </a:lnSpc>
              <a:spcBef>
                <a:spcPts val="95"/>
              </a:spcBef>
            </a:pPr>
            <a:r>
              <a:rPr dirty="0" sz="5200"/>
              <a:t>Quale</a:t>
            </a:r>
            <a:r>
              <a:rPr dirty="0" sz="5200" spc="-180"/>
              <a:t> </a:t>
            </a:r>
            <a:r>
              <a:rPr dirty="0" sz="5200"/>
              <a:t>delle</a:t>
            </a:r>
            <a:r>
              <a:rPr dirty="0" sz="5200" spc="-175"/>
              <a:t> </a:t>
            </a:r>
            <a:r>
              <a:rPr dirty="0" sz="5200"/>
              <a:t>seguenti</a:t>
            </a:r>
            <a:r>
              <a:rPr dirty="0" sz="5200" spc="-160"/>
              <a:t> </a:t>
            </a:r>
            <a:r>
              <a:rPr dirty="0" sz="5200"/>
              <a:t>opzioni</a:t>
            </a:r>
            <a:r>
              <a:rPr dirty="0" sz="5200" spc="-165"/>
              <a:t> </a:t>
            </a:r>
            <a:r>
              <a:rPr dirty="0" sz="5200"/>
              <a:t>descrive</a:t>
            </a:r>
            <a:r>
              <a:rPr dirty="0" sz="5200" spc="-175"/>
              <a:t> </a:t>
            </a:r>
            <a:r>
              <a:rPr dirty="0" sz="5200" spc="-25"/>
              <a:t>in </a:t>
            </a:r>
            <a:r>
              <a:rPr dirty="0" sz="5200"/>
              <a:t>modo</a:t>
            </a:r>
            <a:r>
              <a:rPr dirty="0" sz="5200" spc="-114"/>
              <a:t> </a:t>
            </a:r>
            <a:r>
              <a:rPr dirty="0" sz="5200"/>
              <a:t>più</a:t>
            </a:r>
            <a:r>
              <a:rPr dirty="0" sz="5200" spc="-114"/>
              <a:t> </a:t>
            </a:r>
            <a:r>
              <a:rPr dirty="0" sz="5200" spc="-10"/>
              <a:t>accurato</a:t>
            </a:r>
            <a:r>
              <a:rPr dirty="0" sz="5200" spc="-114"/>
              <a:t> </a:t>
            </a:r>
            <a:r>
              <a:rPr dirty="0" sz="5200" spc="-10"/>
              <a:t>l'autorappresentazione?</a:t>
            </a:r>
            <a:endParaRPr sz="52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493" y="3161211"/>
            <a:ext cx="6154592" cy="128934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8493" y="6208055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4165" y="3161210"/>
            <a:ext cx="6156292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4165" y="6266119"/>
            <a:ext cx="6156292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002145" y="3135297"/>
            <a:ext cx="5320665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93115" marR="5080" indent="-781050">
              <a:lnSpc>
                <a:spcPct val="143600"/>
              </a:lnSpc>
              <a:spcBef>
                <a:spcPts val="95"/>
              </a:spcBef>
            </a:pP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3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Consentire</a:t>
            </a:r>
            <a:r>
              <a:rPr dirty="0" sz="23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ai</a:t>
            </a:r>
            <a:r>
              <a:rPr dirty="0" sz="23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3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prendere</a:t>
            </a:r>
            <a:r>
              <a:rPr dirty="0" sz="23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tutte</a:t>
            </a:r>
            <a:r>
              <a:rPr dirty="0" sz="23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le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decisioni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senza</a:t>
            </a:r>
            <a:r>
              <a:rPr dirty="0" sz="23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alcun</a:t>
            </a:r>
            <a:r>
              <a:rPr dirty="0" sz="23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 spc="-10">
                <a:solidFill>
                  <a:srgbClr val="282020"/>
                </a:solidFill>
                <a:latin typeface="Calibri"/>
                <a:cs typeface="Calibri"/>
              </a:rPr>
              <a:t>supporto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12522" y="3211402"/>
            <a:ext cx="5628005" cy="977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675764" marR="5080" indent="-1663700">
              <a:lnSpc>
                <a:spcPct val="115700"/>
              </a:lnSpc>
              <a:spcBef>
                <a:spcPts val="90"/>
              </a:spcBef>
            </a:pP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700" spc="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Comunicare</a:t>
            </a:r>
            <a:r>
              <a:rPr dirty="0" sz="2700" spc="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agli</a:t>
            </a:r>
            <a:r>
              <a:rPr dirty="0" sz="2700" spc="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altri</a:t>
            </a:r>
            <a:r>
              <a:rPr dirty="0" sz="2700" spc="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cosa</a:t>
            </a:r>
            <a:r>
              <a:rPr dirty="0" sz="2700" spc="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700" spc="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282020"/>
                </a:solidFill>
                <a:latin typeface="Calibri"/>
                <a:cs typeface="Calibri"/>
              </a:rPr>
              <a:t>giovane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desidera</a:t>
            </a:r>
            <a:r>
              <a:rPr dirty="0" sz="270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270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621621" y="6283642"/>
            <a:ext cx="6081395" cy="977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1454" marR="5080" indent="-199390">
              <a:lnSpc>
                <a:spcPct val="115700"/>
              </a:lnSpc>
              <a:spcBef>
                <a:spcPts val="90"/>
              </a:spcBef>
            </a:pP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700" spc="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Evitare</a:t>
            </a:r>
            <a:r>
              <a:rPr dirty="0" sz="2700" spc="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700" spc="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prendere</a:t>
            </a:r>
            <a:r>
              <a:rPr dirty="0" sz="2700" spc="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decisioni</a:t>
            </a:r>
            <a:r>
              <a:rPr dirty="0" sz="2700" spc="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700" spc="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270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282020"/>
                </a:solidFill>
                <a:latin typeface="Calibri"/>
                <a:cs typeface="Calibri"/>
              </a:rPr>
              <a:t>da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non</a:t>
            </a:r>
            <a:r>
              <a:rPr dirty="0" sz="270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far</a:t>
            </a:r>
            <a:r>
              <a:rPr dirty="0" sz="270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sentire</a:t>
            </a:r>
            <a:r>
              <a:rPr dirty="0" sz="270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nessuno</a:t>
            </a:r>
            <a:r>
              <a:rPr dirty="0" sz="270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sotto</a:t>
            </a:r>
            <a:r>
              <a:rPr dirty="0" sz="270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282020"/>
                </a:solidFill>
                <a:latin typeface="Calibri"/>
                <a:cs typeface="Calibri"/>
              </a:rPr>
              <a:t>pressione.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97352" y="6130128"/>
            <a:ext cx="5542915" cy="1377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Supportare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nell'esprimere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propri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bisogni,</a:t>
            </a:r>
            <a:endParaRPr sz="2000">
              <a:latin typeface="Calibri"/>
              <a:cs typeface="Calibri"/>
            </a:endParaRPr>
          </a:p>
          <a:p>
            <a:pPr marL="2355850" marR="182245" indent="-2166620">
              <a:lnSpc>
                <a:spcPct val="171900"/>
              </a:lnSpc>
            </a:pP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nel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prendere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decisioni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nel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comunicare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conto proprio.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3597" y="-341447"/>
            <a:ext cx="9201150" cy="2120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81200" marR="5080" indent="-1969135">
              <a:lnSpc>
                <a:spcPct val="143200"/>
              </a:lnSpc>
              <a:spcBef>
                <a:spcPts val="100"/>
              </a:spcBef>
              <a:tabLst>
                <a:tab pos="1616075" algn="l"/>
                <a:tab pos="2578735" algn="l"/>
                <a:tab pos="2960370" algn="l"/>
                <a:tab pos="4166870" algn="l"/>
                <a:tab pos="5085080" algn="l"/>
                <a:tab pos="5208905" algn="l"/>
                <a:tab pos="7142480" algn="l"/>
              </a:tabLst>
            </a:pPr>
            <a:r>
              <a:rPr dirty="0" sz="4800" spc="-10"/>
              <a:t>Quale</a:t>
            </a:r>
            <a:r>
              <a:rPr dirty="0" sz="4800"/>
              <a:t>	</a:t>
            </a:r>
            <a:r>
              <a:rPr dirty="0" sz="4800" spc="-10"/>
              <a:t>delle</a:t>
            </a:r>
            <a:r>
              <a:rPr dirty="0" sz="4800"/>
              <a:t>	</a:t>
            </a:r>
            <a:r>
              <a:rPr dirty="0" sz="4800" spc="-10"/>
              <a:t>seguenti</a:t>
            </a:r>
            <a:r>
              <a:rPr dirty="0" sz="4800"/>
              <a:t>		</a:t>
            </a:r>
            <a:r>
              <a:rPr dirty="0" sz="4800" spc="-10"/>
              <a:t>opzioni</a:t>
            </a:r>
            <a:r>
              <a:rPr dirty="0" sz="4800"/>
              <a:t>	</a:t>
            </a:r>
            <a:r>
              <a:rPr dirty="0" sz="4800" spc="-10"/>
              <a:t>descrive </a:t>
            </a:r>
            <a:r>
              <a:rPr dirty="0" sz="4800" spc="-25"/>
              <a:t>in</a:t>
            </a:r>
            <a:r>
              <a:rPr dirty="0" sz="4800"/>
              <a:t>	</a:t>
            </a:r>
            <a:r>
              <a:rPr dirty="0" sz="4800" spc="-20"/>
              <a:t>modo</a:t>
            </a:r>
            <a:r>
              <a:rPr dirty="0" sz="4800"/>
              <a:t>	</a:t>
            </a:r>
            <a:r>
              <a:rPr dirty="0" sz="4800" spc="-25"/>
              <a:t>più</a:t>
            </a:r>
            <a:r>
              <a:rPr dirty="0" sz="4800"/>
              <a:t>	</a:t>
            </a:r>
            <a:r>
              <a:rPr dirty="0" sz="4800" spc="-10"/>
              <a:t>accurato</a:t>
            </a:r>
            <a:endParaRPr sz="4800"/>
          </a:p>
        </p:txBody>
      </p:sp>
      <p:sp>
        <p:nvSpPr>
          <p:cNvPr id="7" name="object 7" descr=""/>
          <p:cNvSpPr txBox="1"/>
          <p:nvPr/>
        </p:nvSpPr>
        <p:spPr>
          <a:xfrm>
            <a:off x="6131146" y="2070280"/>
            <a:ext cx="60261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0">
                <a:solidFill>
                  <a:srgbClr val="282020"/>
                </a:solidFill>
                <a:latin typeface="Calibri"/>
                <a:cs typeface="Calibri"/>
              </a:rPr>
              <a:t>l'autorappresentazione?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8493" y="3161210"/>
            <a:ext cx="6156293" cy="129841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770329" y="6208055"/>
            <a:ext cx="6434455" cy="2372995"/>
            <a:chOff x="770329" y="6208055"/>
            <a:chExt cx="6434455" cy="237299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493" y="6208055"/>
              <a:ext cx="6156293" cy="12984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329" y="6857155"/>
              <a:ext cx="1346739" cy="1723834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4165" y="3161210"/>
            <a:ext cx="6156292" cy="129841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4165" y="6266119"/>
            <a:ext cx="6156292" cy="129841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0890822" y="3115447"/>
            <a:ext cx="554291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26135" marR="5080" indent="-814069">
              <a:lnSpc>
                <a:spcPct val="142900"/>
              </a:lnSpc>
              <a:spcBef>
                <a:spcPts val="95"/>
              </a:spcBef>
            </a:pP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4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Consentire</a:t>
            </a:r>
            <a:r>
              <a:rPr dirty="0" sz="24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ai</a:t>
            </a:r>
            <a:r>
              <a:rPr dirty="0" sz="24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4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4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prendere</a:t>
            </a:r>
            <a:r>
              <a:rPr dirty="0" sz="24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tutte</a:t>
            </a:r>
            <a:r>
              <a:rPr dirty="0" sz="24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 spc="-25">
                <a:solidFill>
                  <a:srgbClr val="282020"/>
                </a:solidFill>
                <a:latin typeface="Calibri"/>
                <a:cs typeface="Calibri"/>
              </a:rPr>
              <a:t>le </a:t>
            </a: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decisioni</a:t>
            </a:r>
            <a:r>
              <a:rPr dirty="0" sz="24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senza</a:t>
            </a:r>
            <a:r>
              <a:rPr dirty="0" sz="24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82020"/>
                </a:solidFill>
                <a:latin typeface="Calibri"/>
                <a:cs typeface="Calibri"/>
              </a:rPr>
              <a:t>alcun</a:t>
            </a:r>
            <a:r>
              <a:rPr dirty="0" sz="24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82020"/>
                </a:solidFill>
                <a:latin typeface="Calibri"/>
                <a:cs typeface="Calibri"/>
              </a:rPr>
              <a:t>supporto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12522" y="3211402"/>
            <a:ext cx="5628005" cy="977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675764" marR="5080" indent="-1663700">
              <a:lnSpc>
                <a:spcPct val="115700"/>
              </a:lnSpc>
              <a:spcBef>
                <a:spcPts val="90"/>
              </a:spcBef>
            </a:pP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700" spc="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Comunicare</a:t>
            </a:r>
            <a:r>
              <a:rPr dirty="0" sz="2700" spc="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agli</a:t>
            </a:r>
            <a:r>
              <a:rPr dirty="0" sz="2700" spc="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altri</a:t>
            </a:r>
            <a:r>
              <a:rPr dirty="0" sz="2700" spc="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cosa</a:t>
            </a:r>
            <a:r>
              <a:rPr dirty="0" sz="2700" spc="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700" spc="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282020"/>
                </a:solidFill>
                <a:latin typeface="Calibri"/>
                <a:cs typeface="Calibri"/>
              </a:rPr>
              <a:t>giovane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desidera</a:t>
            </a:r>
            <a:r>
              <a:rPr dirty="0" sz="270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270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843226" y="6290366"/>
            <a:ext cx="5638165" cy="9017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6850" marR="5080" indent="-184785">
              <a:lnSpc>
                <a:spcPct val="114999"/>
              </a:lnSpc>
              <a:spcBef>
                <a:spcPts val="90"/>
              </a:spcBef>
            </a:pP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5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Evitare di prendere decisioni in modo </a:t>
            </a:r>
            <a:r>
              <a:rPr dirty="0" sz="2500" spc="-25">
                <a:solidFill>
                  <a:srgbClr val="282020"/>
                </a:solidFill>
                <a:latin typeface="Calibri"/>
                <a:cs typeface="Calibri"/>
              </a:rPr>
              <a:t>da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non far</a:t>
            </a:r>
            <a:r>
              <a:rPr dirty="0" sz="25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sentire</a:t>
            </a:r>
            <a:r>
              <a:rPr dirty="0" sz="25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nessuno</a:t>
            </a:r>
            <a:r>
              <a:rPr dirty="0" sz="25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sotto</a:t>
            </a:r>
            <a:r>
              <a:rPr dirty="0" sz="25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82020"/>
                </a:solidFill>
                <a:latin typeface="Calibri"/>
                <a:cs typeface="Calibri"/>
              </a:rPr>
              <a:t>pressione.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59401" y="5981396"/>
            <a:ext cx="5618480" cy="148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3355">
              <a:lnSpc>
                <a:spcPct val="141700"/>
              </a:lnSpc>
              <a:spcBef>
                <a:spcPts val="100"/>
              </a:spcBef>
            </a:pP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2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solidFill>
                  <a:srgbClr val="282020"/>
                </a:solidFill>
                <a:latin typeface="Calibri"/>
                <a:cs typeface="Calibri"/>
              </a:rPr>
              <a:t>Supportare</a:t>
            </a:r>
            <a:r>
              <a:rPr dirty="0" sz="22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2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2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solidFill>
                  <a:srgbClr val="282020"/>
                </a:solidFill>
                <a:latin typeface="Calibri"/>
                <a:cs typeface="Calibri"/>
              </a:rPr>
              <a:t>nell'esprimere</a:t>
            </a:r>
            <a:r>
              <a:rPr dirty="0" sz="22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2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solidFill>
                  <a:srgbClr val="282020"/>
                </a:solidFill>
                <a:latin typeface="Calibri"/>
                <a:cs typeface="Calibri"/>
              </a:rPr>
              <a:t>propri </a:t>
            </a: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bisogni,</a:t>
            </a:r>
            <a:r>
              <a:rPr dirty="0" sz="22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nel</a:t>
            </a:r>
            <a:r>
              <a:rPr dirty="0" sz="22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solidFill>
                  <a:srgbClr val="282020"/>
                </a:solidFill>
                <a:latin typeface="Calibri"/>
                <a:cs typeface="Calibri"/>
              </a:rPr>
              <a:t>prendere</a:t>
            </a:r>
            <a:r>
              <a:rPr dirty="0" sz="22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decisioni</a:t>
            </a:r>
            <a:r>
              <a:rPr dirty="0" sz="22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2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nel</a:t>
            </a:r>
            <a:r>
              <a:rPr dirty="0" sz="22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solidFill>
                  <a:srgbClr val="282020"/>
                </a:solidFill>
                <a:latin typeface="Calibri"/>
                <a:cs typeface="Calibri"/>
              </a:rPr>
              <a:t>comunicar</a:t>
            </a:r>
            <a:r>
              <a:rPr dirty="0" sz="2250" spc="-1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endParaRPr sz="2250">
              <a:latin typeface="Calibri"/>
              <a:cs typeface="Calibri"/>
            </a:endParaRPr>
          </a:p>
          <a:p>
            <a:pPr marL="1751330">
              <a:lnSpc>
                <a:spcPct val="100000"/>
              </a:lnSpc>
              <a:spcBef>
                <a:spcPts val="1125"/>
              </a:spcBef>
            </a:pP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2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282020"/>
                </a:solidFill>
                <a:latin typeface="Calibri"/>
                <a:cs typeface="Calibri"/>
              </a:rPr>
              <a:t>conto</a:t>
            </a:r>
            <a:r>
              <a:rPr dirty="0" sz="22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solidFill>
                  <a:srgbClr val="282020"/>
                </a:solidFill>
                <a:latin typeface="Calibri"/>
                <a:cs typeface="Calibri"/>
              </a:rPr>
              <a:t>proprio.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198699" y="7687243"/>
            <a:ext cx="7695565" cy="90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8125" marR="5080" indent="-226060">
              <a:lnSpc>
                <a:spcPct val="114999"/>
              </a:lnSpc>
              <a:spcBef>
                <a:spcPts val="95"/>
              </a:spcBef>
            </a:pP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L'autodifesa</a:t>
            </a:r>
            <a:r>
              <a:rPr dirty="0" sz="25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implica</a:t>
            </a:r>
            <a:r>
              <a:rPr dirty="0" sz="25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supportare</a:t>
            </a:r>
            <a:r>
              <a:rPr dirty="0" sz="25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5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5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affinché</a:t>
            </a:r>
            <a:r>
              <a:rPr dirty="0" sz="25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possano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esprimere</a:t>
            </a:r>
            <a:r>
              <a:rPr dirty="0" sz="25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5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proprie</a:t>
            </a:r>
            <a:r>
              <a:rPr dirty="0" sz="25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opinioni</a:t>
            </a:r>
            <a:r>
              <a:rPr dirty="0" sz="25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5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agire</a:t>
            </a:r>
            <a:r>
              <a:rPr dirty="0" sz="25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autonomamente.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339" rIns="0" bIns="0" rtlCol="0" vert="horz">
            <a:spAutoFit/>
          </a:bodyPr>
          <a:lstStyle/>
          <a:p>
            <a:pPr marL="2282190">
              <a:lnSpc>
                <a:spcPct val="100000"/>
              </a:lnSpc>
              <a:spcBef>
                <a:spcPts val="100"/>
              </a:spcBef>
            </a:pPr>
            <a:r>
              <a:rPr dirty="0"/>
              <a:t>Qual</a:t>
            </a:r>
            <a:r>
              <a:rPr dirty="0" spc="-55"/>
              <a:t> </a:t>
            </a:r>
            <a:r>
              <a:rPr dirty="0"/>
              <a:t>è</a:t>
            </a:r>
            <a:r>
              <a:rPr dirty="0" spc="-50"/>
              <a:t> </a:t>
            </a:r>
            <a:r>
              <a:rPr dirty="0"/>
              <a:t>un</a:t>
            </a:r>
            <a:r>
              <a:rPr dirty="0" spc="-55"/>
              <a:t> </a:t>
            </a:r>
            <a:r>
              <a:rPr dirty="0"/>
              <a:t>modo</a:t>
            </a:r>
            <a:r>
              <a:rPr dirty="0" spc="-50"/>
              <a:t> </a:t>
            </a:r>
            <a:r>
              <a:rPr dirty="0"/>
              <a:t>efficace</a:t>
            </a:r>
            <a:r>
              <a:rPr dirty="0" spc="-55"/>
              <a:t> </a:t>
            </a:r>
            <a:r>
              <a:rPr dirty="0"/>
              <a:t>per</a:t>
            </a:r>
            <a:r>
              <a:rPr dirty="0" spc="-50"/>
              <a:t> </a:t>
            </a:r>
            <a:r>
              <a:rPr dirty="0" spc="-10"/>
              <a:t>promuovere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70102" y="1877727"/>
            <a:ext cx="41478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4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vita</a:t>
            </a:r>
            <a:r>
              <a:rPr dirty="0" sz="4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82020"/>
                </a:solidFill>
                <a:latin typeface="Calibri"/>
                <a:cs typeface="Calibri"/>
              </a:rPr>
              <a:t>autonoma?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493" y="3161210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493" y="6208055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4165" y="3161210"/>
            <a:ext cx="6156292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4165" y="6266119"/>
            <a:ext cx="6156292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162297" y="3172876"/>
            <a:ext cx="5888990" cy="1073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60625" marR="5080" indent="-2448560">
              <a:lnSpc>
                <a:spcPct val="114599"/>
              </a:lnSpc>
              <a:spcBef>
                <a:spcPts val="100"/>
              </a:spcBef>
            </a:pP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0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Fai</a:t>
            </a:r>
            <a:r>
              <a:rPr dirty="0" sz="30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tutto</a:t>
            </a:r>
            <a:r>
              <a:rPr dirty="0" sz="30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30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necessario</a:t>
            </a:r>
            <a:r>
              <a:rPr dirty="0" sz="30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30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prevenire errori.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118408" y="3250767"/>
            <a:ext cx="5087620" cy="386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Fornire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grande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istruzione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 spc="-10">
                <a:solidFill>
                  <a:srgbClr val="282020"/>
                </a:solidFill>
                <a:latin typeface="Calibri"/>
                <a:cs typeface="Calibri"/>
              </a:rPr>
              <a:t>volta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83171" y="6217657"/>
            <a:ext cx="5267325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72819" marR="5080" indent="-960755">
              <a:lnSpc>
                <a:spcPct val="143600"/>
              </a:lnSpc>
              <a:spcBef>
                <a:spcPts val="95"/>
              </a:spcBef>
            </a:pP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Stabilire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routine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quotidiana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 spc="-20">
                <a:solidFill>
                  <a:srgbClr val="282020"/>
                </a:solidFill>
                <a:latin typeface="Calibri"/>
                <a:cs typeface="Calibri"/>
              </a:rPr>
              <a:t>loro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utilizzando</a:t>
            </a:r>
            <a:r>
              <a:rPr dirty="0" sz="23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strumenti</a:t>
            </a:r>
            <a:r>
              <a:rPr dirty="0" sz="23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 spc="-10">
                <a:solidFill>
                  <a:srgbClr val="282020"/>
                </a:solidFill>
                <a:latin typeface="Calibri"/>
                <a:cs typeface="Calibri"/>
              </a:rPr>
              <a:t>visivi.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978785" y="6310689"/>
            <a:ext cx="4675505" cy="920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02360" marR="5080" indent="-1090295">
              <a:lnSpc>
                <a:spcPct val="115199"/>
              </a:lnSpc>
              <a:spcBef>
                <a:spcPts val="90"/>
              </a:spcBef>
            </a:pP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5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Focalizzarsi</a:t>
            </a:r>
            <a:r>
              <a:rPr dirty="0" sz="25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25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282020"/>
                </a:solidFill>
                <a:latin typeface="Calibri"/>
                <a:cs typeface="Calibri"/>
              </a:rPr>
              <a:t>sulle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questioni</a:t>
            </a:r>
            <a:r>
              <a:rPr dirty="0" sz="255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282020"/>
                </a:solidFill>
                <a:latin typeface="Calibri"/>
                <a:cs typeface="Calibri"/>
              </a:rPr>
              <a:t>politiche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460" y="268594"/>
            <a:ext cx="12872085" cy="13646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750">
                <a:solidFill>
                  <a:srgbClr val="262565"/>
                </a:solidFill>
              </a:rPr>
              <a:t>Risultati</a:t>
            </a:r>
            <a:r>
              <a:rPr dirty="0" sz="8750" spc="-220">
                <a:solidFill>
                  <a:srgbClr val="262565"/>
                </a:solidFill>
              </a:rPr>
              <a:t> </a:t>
            </a:r>
            <a:r>
              <a:rPr dirty="0" sz="8750" spc="-10">
                <a:solidFill>
                  <a:srgbClr val="262565"/>
                </a:solidFill>
              </a:rPr>
              <a:t>dell'apprendimento</a:t>
            </a:r>
            <a:endParaRPr sz="8750"/>
          </a:p>
        </p:txBody>
      </p:sp>
      <p:sp>
        <p:nvSpPr>
          <p:cNvPr id="3" name="object 3" descr=""/>
          <p:cNvSpPr txBox="1"/>
          <p:nvPr/>
        </p:nvSpPr>
        <p:spPr>
          <a:xfrm>
            <a:off x="2860771" y="2032794"/>
            <a:ext cx="13623925" cy="121602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3750310" marR="5080" indent="-3738245">
              <a:lnSpc>
                <a:spcPts val="4580"/>
              </a:lnSpc>
              <a:spcBef>
                <a:spcPts val="414"/>
              </a:spcBef>
            </a:pPr>
            <a:r>
              <a:rPr dirty="0" sz="4000">
                <a:latin typeface="Calibri"/>
                <a:cs typeface="Calibri"/>
              </a:rPr>
              <a:t>Al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termine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di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questo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corso,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avrai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acquisito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le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seguenti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conoscenze, competenze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e</a:t>
            </a:r>
            <a:r>
              <a:rPr dirty="0" sz="4000" spc="-9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atteggiamenti.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085" y="464447"/>
            <a:ext cx="1428942" cy="1413821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998367" y="3411864"/>
            <a:ext cx="2703830" cy="4399280"/>
          </a:xfrm>
          <a:custGeom>
            <a:avLst/>
            <a:gdLst/>
            <a:ahLst/>
            <a:cxnLst/>
            <a:rect l="l" t="t" r="r" b="b"/>
            <a:pathLst>
              <a:path w="2703829" h="4399280">
                <a:moveTo>
                  <a:pt x="199057" y="0"/>
                </a:moveTo>
                <a:lnTo>
                  <a:pt x="2504515" y="0"/>
                </a:lnTo>
                <a:lnTo>
                  <a:pt x="2550152" y="5257"/>
                </a:lnTo>
                <a:lnTo>
                  <a:pt x="2592048" y="20234"/>
                </a:lnTo>
                <a:lnTo>
                  <a:pt x="2629008" y="43733"/>
                </a:lnTo>
                <a:lnTo>
                  <a:pt x="2659836" y="74560"/>
                </a:lnTo>
                <a:lnTo>
                  <a:pt x="2683337" y="111518"/>
                </a:lnTo>
                <a:lnTo>
                  <a:pt x="2698314" y="153413"/>
                </a:lnTo>
                <a:lnTo>
                  <a:pt x="2703572" y="199047"/>
                </a:lnTo>
                <a:lnTo>
                  <a:pt x="2703572" y="4199928"/>
                </a:lnTo>
                <a:lnTo>
                  <a:pt x="2699711" y="4238953"/>
                </a:lnTo>
                <a:lnTo>
                  <a:pt x="2688414" y="4276120"/>
                </a:lnTo>
                <a:lnTo>
                  <a:pt x="2670110" y="4310391"/>
                </a:lnTo>
                <a:lnTo>
                  <a:pt x="2645228" y="4340729"/>
                </a:lnTo>
                <a:lnTo>
                  <a:pt x="2614888" y="4365610"/>
                </a:lnTo>
                <a:lnTo>
                  <a:pt x="2580615" y="4383914"/>
                </a:lnTo>
                <a:lnTo>
                  <a:pt x="2543447" y="4395210"/>
                </a:lnTo>
                <a:lnTo>
                  <a:pt x="2504420" y="4399071"/>
                </a:lnTo>
                <a:lnTo>
                  <a:pt x="199057" y="4399071"/>
                </a:lnTo>
                <a:lnTo>
                  <a:pt x="153420" y="4393813"/>
                </a:lnTo>
                <a:lnTo>
                  <a:pt x="111523" y="4378837"/>
                </a:lnTo>
                <a:lnTo>
                  <a:pt x="74563" y="4355337"/>
                </a:lnTo>
                <a:lnTo>
                  <a:pt x="43735" y="4324511"/>
                </a:lnTo>
                <a:lnTo>
                  <a:pt x="20235" y="4287552"/>
                </a:lnTo>
                <a:lnTo>
                  <a:pt x="5258" y="4245658"/>
                </a:lnTo>
                <a:lnTo>
                  <a:pt x="0" y="4200023"/>
                </a:lnTo>
                <a:lnTo>
                  <a:pt x="0" y="199047"/>
                </a:lnTo>
                <a:lnTo>
                  <a:pt x="5258" y="153413"/>
                </a:lnTo>
                <a:lnTo>
                  <a:pt x="20235" y="111518"/>
                </a:lnTo>
                <a:lnTo>
                  <a:pt x="43735" y="74560"/>
                </a:lnTo>
                <a:lnTo>
                  <a:pt x="74563" y="43733"/>
                </a:lnTo>
                <a:lnTo>
                  <a:pt x="111523" y="20234"/>
                </a:lnTo>
                <a:lnTo>
                  <a:pt x="153420" y="5257"/>
                </a:lnTo>
                <a:lnTo>
                  <a:pt x="199057" y="0"/>
                </a:lnTo>
                <a:close/>
              </a:path>
            </a:pathLst>
          </a:custGeom>
          <a:ln w="9533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121861" y="3334263"/>
            <a:ext cx="2632075" cy="420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0" spc="-20">
                <a:solidFill>
                  <a:srgbClr val="2A2A2A"/>
                </a:solidFill>
                <a:latin typeface="Calibri"/>
                <a:cs typeface="Calibri"/>
              </a:rPr>
              <a:t>L01.</a:t>
            </a:r>
            <a:endParaRPr sz="9000">
              <a:latin typeface="Calibri"/>
              <a:cs typeface="Calibri"/>
            </a:endParaRPr>
          </a:p>
          <a:p>
            <a:pPr algn="ctr" marL="12700" marR="5080" indent="-635">
              <a:lnSpc>
                <a:spcPct val="75000"/>
              </a:lnSpc>
              <a:spcBef>
                <a:spcPts val="6325"/>
              </a:spcBef>
            </a:pPr>
            <a:r>
              <a:rPr dirty="0" sz="2500" spc="-10">
                <a:latin typeface="Calibri"/>
                <a:cs typeface="Calibri"/>
              </a:rPr>
              <a:t>Comprendere</a:t>
            </a:r>
            <a:r>
              <a:rPr dirty="0" sz="2500" spc="-95">
                <a:latin typeface="Calibri"/>
                <a:cs typeface="Calibri"/>
              </a:rPr>
              <a:t> </a:t>
            </a:r>
            <a:r>
              <a:rPr dirty="0" sz="2500" spc="-50">
                <a:latin typeface="Calibri"/>
                <a:cs typeface="Calibri"/>
              </a:rPr>
              <a:t>i </a:t>
            </a:r>
            <a:r>
              <a:rPr dirty="0" sz="2500">
                <a:latin typeface="Calibri"/>
                <a:cs typeface="Calibri"/>
              </a:rPr>
              <a:t>principi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essenziali dell'autodifesa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50">
                <a:latin typeface="Calibri"/>
                <a:cs typeface="Calibri"/>
              </a:rPr>
              <a:t>e </a:t>
            </a:r>
            <a:r>
              <a:rPr dirty="0" sz="2500">
                <a:latin typeface="Calibri"/>
                <a:cs typeface="Calibri"/>
              </a:rPr>
              <a:t>della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vita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autonoma </a:t>
            </a:r>
            <a:r>
              <a:rPr dirty="0" sz="2500">
                <a:latin typeface="Calibri"/>
                <a:cs typeface="Calibri"/>
              </a:rPr>
              <a:t>per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giovani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con </a:t>
            </a:r>
            <a:r>
              <a:rPr dirty="0" sz="2500">
                <a:latin typeface="Calibri"/>
                <a:cs typeface="Calibri"/>
              </a:rPr>
              <a:t>disabilità</a:t>
            </a:r>
            <a:r>
              <a:rPr dirty="0" sz="2500" spc="-1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intellettive </a:t>
            </a:r>
            <a:r>
              <a:rPr dirty="0" sz="2500">
                <a:latin typeface="Calibri"/>
                <a:cs typeface="Calibri"/>
              </a:rPr>
              <a:t>e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psicosociali.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704663" y="3411864"/>
            <a:ext cx="2703830" cy="4399280"/>
          </a:xfrm>
          <a:custGeom>
            <a:avLst/>
            <a:gdLst/>
            <a:ahLst/>
            <a:cxnLst/>
            <a:rect l="l" t="t" r="r" b="b"/>
            <a:pathLst>
              <a:path w="2703829" h="4399280">
                <a:moveTo>
                  <a:pt x="199057" y="0"/>
                </a:moveTo>
                <a:lnTo>
                  <a:pt x="2504515" y="0"/>
                </a:lnTo>
                <a:lnTo>
                  <a:pt x="2550152" y="5257"/>
                </a:lnTo>
                <a:lnTo>
                  <a:pt x="2592048" y="20234"/>
                </a:lnTo>
                <a:lnTo>
                  <a:pt x="2629008" y="43733"/>
                </a:lnTo>
                <a:lnTo>
                  <a:pt x="2659836" y="74560"/>
                </a:lnTo>
                <a:lnTo>
                  <a:pt x="2683337" y="111518"/>
                </a:lnTo>
                <a:lnTo>
                  <a:pt x="2698314" y="153413"/>
                </a:lnTo>
                <a:lnTo>
                  <a:pt x="2703572" y="199047"/>
                </a:lnTo>
                <a:lnTo>
                  <a:pt x="2703572" y="4199928"/>
                </a:lnTo>
                <a:lnTo>
                  <a:pt x="2699711" y="4238953"/>
                </a:lnTo>
                <a:lnTo>
                  <a:pt x="2688414" y="4276120"/>
                </a:lnTo>
                <a:lnTo>
                  <a:pt x="2670110" y="4310391"/>
                </a:lnTo>
                <a:lnTo>
                  <a:pt x="2645228" y="4340729"/>
                </a:lnTo>
                <a:lnTo>
                  <a:pt x="2614888" y="4365610"/>
                </a:lnTo>
                <a:lnTo>
                  <a:pt x="2580615" y="4383914"/>
                </a:lnTo>
                <a:lnTo>
                  <a:pt x="2543447" y="4395210"/>
                </a:lnTo>
                <a:lnTo>
                  <a:pt x="2504420" y="4399071"/>
                </a:lnTo>
                <a:lnTo>
                  <a:pt x="199057" y="4399071"/>
                </a:lnTo>
                <a:lnTo>
                  <a:pt x="153420" y="4393813"/>
                </a:lnTo>
                <a:lnTo>
                  <a:pt x="111523" y="4378837"/>
                </a:lnTo>
                <a:lnTo>
                  <a:pt x="74563" y="4355337"/>
                </a:lnTo>
                <a:lnTo>
                  <a:pt x="43735" y="4324511"/>
                </a:lnTo>
                <a:lnTo>
                  <a:pt x="20235" y="4287552"/>
                </a:lnTo>
                <a:lnTo>
                  <a:pt x="5258" y="4245658"/>
                </a:lnTo>
                <a:lnTo>
                  <a:pt x="0" y="4200023"/>
                </a:lnTo>
                <a:lnTo>
                  <a:pt x="0" y="199047"/>
                </a:lnTo>
                <a:lnTo>
                  <a:pt x="5258" y="153413"/>
                </a:lnTo>
                <a:lnTo>
                  <a:pt x="20235" y="111518"/>
                </a:lnTo>
                <a:lnTo>
                  <a:pt x="43735" y="74560"/>
                </a:lnTo>
                <a:lnTo>
                  <a:pt x="74563" y="43733"/>
                </a:lnTo>
                <a:lnTo>
                  <a:pt x="111523" y="20234"/>
                </a:lnTo>
                <a:lnTo>
                  <a:pt x="153420" y="5257"/>
                </a:lnTo>
                <a:lnTo>
                  <a:pt x="199057" y="0"/>
                </a:lnTo>
                <a:close/>
              </a:path>
            </a:pathLst>
          </a:custGeom>
          <a:ln w="9533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827412" y="3339567"/>
            <a:ext cx="2633345" cy="422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>
              <a:lnSpc>
                <a:spcPct val="100000"/>
              </a:lnSpc>
              <a:spcBef>
                <a:spcPts val="100"/>
              </a:spcBef>
            </a:pPr>
            <a:r>
              <a:rPr dirty="0" sz="9000" spc="-20">
                <a:solidFill>
                  <a:srgbClr val="2A2A2A"/>
                </a:solidFill>
                <a:latin typeface="Calibri"/>
                <a:cs typeface="Calibri"/>
              </a:rPr>
              <a:t>L02.</a:t>
            </a:r>
            <a:endParaRPr sz="9000">
              <a:latin typeface="Calibri"/>
              <a:cs typeface="Calibri"/>
            </a:endParaRPr>
          </a:p>
          <a:p>
            <a:pPr algn="ctr" marL="12065" marR="5080">
              <a:lnSpc>
                <a:spcPct val="75000"/>
              </a:lnSpc>
              <a:spcBef>
                <a:spcPts val="4260"/>
              </a:spcBef>
            </a:pPr>
            <a:r>
              <a:rPr dirty="0" sz="2500">
                <a:latin typeface="Calibri"/>
                <a:cs typeface="Calibri"/>
              </a:rPr>
              <a:t>Scopri</a:t>
            </a:r>
            <a:r>
              <a:rPr dirty="0" sz="2500" spc="-8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strategie efficaci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per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assistere </a:t>
            </a:r>
            <a:r>
              <a:rPr dirty="0" sz="2500">
                <a:latin typeface="Calibri"/>
                <a:cs typeface="Calibri"/>
              </a:rPr>
              <a:t>i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giovani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nello </a:t>
            </a:r>
            <a:r>
              <a:rPr dirty="0" sz="2500">
                <a:latin typeface="Calibri"/>
                <a:cs typeface="Calibri"/>
              </a:rPr>
              <a:t>sviluppo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delle competenze decisionali, comunicative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e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di </a:t>
            </a:r>
            <a:r>
              <a:rPr dirty="0" sz="2500">
                <a:latin typeface="Calibri"/>
                <a:cs typeface="Calibri"/>
              </a:rPr>
              <a:t>gestione</a:t>
            </a:r>
            <a:r>
              <a:rPr dirty="0" sz="2500" spc="-8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della</a:t>
            </a:r>
            <a:r>
              <a:rPr dirty="0" sz="2500" spc="-8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vita.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1325640" y="3417168"/>
            <a:ext cx="2703830" cy="4399280"/>
          </a:xfrm>
          <a:custGeom>
            <a:avLst/>
            <a:gdLst/>
            <a:ahLst/>
            <a:cxnLst/>
            <a:rect l="l" t="t" r="r" b="b"/>
            <a:pathLst>
              <a:path w="2703830" h="4399280">
                <a:moveTo>
                  <a:pt x="199057" y="0"/>
                </a:moveTo>
                <a:lnTo>
                  <a:pt x="2504515" y="0"/>
                </a:lnTo>
                <a:lnTo>
                  <a:pt x="2550152" y="5257"/>
                </a:lnTo>
                <a:lnTo>
                  <a:pt x="2592048" y="20234"/>
                </a:lnTo>
                <a:lnTo>
                  <a:pt x="2629008" y="43733"/>
                </a:lnTo>
                <a:lnTo>
                  <a:pt x="2659836" y="74560"/>
                </a:lnTo>
                <a:lnTo>
                  <a:pt x="2683337" y="111518"/>
                </a:lnTo>
                <a:lnTo>
                  <a:pt x="2698314" y="153413"/>
                </a:lnTo>
                <a:lnTo>
                  <a:pt x="2703572" y="199047"/>
                </a:lnTo>
                <a:lnTo>
                  <a:pt x="2703572" y="4199928"/>
                </a:lnTo>
                <a:lnTo>
                  <a:pt x="2699711" y="4238953"/>
                </a:lnTo>
                <a:lnTo>
                  <a:pt x="2688414" y="4276120"/>
                </a:lnTo>
                <a:lnTo>
                  <a:pt x="2670110" y="4310391"/>
                </a:lnTo>
                <a:lnTo>
                  <a:pt x="2645228" y="4340729"/>
                </a:lnTo>
                <a:lnTo>
                  <a:pt x="2614888" y="4365610"/>
                </a:lnTo>
                <a:lnTo>
                  <a:pt x="2580615" y="4383914"/>
                </a:lnTo>
                <a:lnTo>
                  <a:pt x="2543447" y="4395210"/>
                </a:lnTo>
                <a:lnTo>
                  <a:pt x="2504420" y="4399071"/>
                </a:lnTo>
                <a:lnTo>
                  <a:pt x="199057" y="4399071"/>
                </a:lnTo>
                <a:lnTo>
                  <a:pt x="153420" y="4393813"/>
                </a:lnTo>
                <a:lnTo>
                  <a:pt x="111523" y="4378837"/>
                </a:lnTo>
                <a:lnTo>
                  <a:pt x="74563" y="4355337"/>
                </a:lnTo>
                <a:lnTo>
                  <a:pt x="43735" y="4324511"/>
                </a:lnTo>
                <a:lnTo>
                  <a:pt x="20235" y="4287552"/>
                </a:lnTo>
                <a:lnTo>
                  <a:pt x="5258" y="4245658"/>
                </a:lnTo>
                <a:lnTo>
                  <a:pt x="0" y="4200023"/>
                </a:lnTo>
                <a:lnTo>
                  <a:pt x="0" y="199047"/>
                </a:lnTo>
                <a:lnTo>
                  <a:pt x="5258" y="153413"/>
                </a:lnTo>
                <a:lnTo>
                  <a:pt x="20235" y="111518"/>
                </a:lnTo>
                <a:lnTo>
                  <a:pt x="43735" y="74560"/>
                </a:lnTo>
                <a:lnTo>
                  <a:pt x="74563" y="43733"/>
                </a:lnTo>
                <a:lnTo>
                  <a:pt x="111523" y="20234"/>
                </a:lnTo>
                <a:lnTo>
                  <a:pt x="153420" y="5257"/>
                </a:lnTo>
                <a:lnTo>
                  <a:pt x="199057" y="0"/>
                </a:lnTo>
                <a:close/>
              </a:path>
            </a:pathLst>
          </a:custGeom>
          <a:ln w="9533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1441543" y="3339567"/>
            <a:ext cx="2647315" cy="401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0" spc="-20">
                <a:solidFill>
                  <a:srgbClr val="2A2A2A"/>
                </a:solidFill>
                <a:latin typeface="Calibri"/>
                <a:cs typeface="Calibri"/>
              </a:rPr>
              <a:t>L03.</a:t>
            </a:r>
            <a:endParaRPr sz="9000">
              <a:latin typeface="Calibri"/>
              <a:cs typeface="Calibri"/>
            </a:endParaRPr>
          </a:p>
          <a:p>
            <a:pPr algn="ctr" marL="12700" marR="5080" indent="-635">
              <a:lnSpc>
                <a:spcPct val="75000"/>
              </a:lnSpc>
              <a:spcBef>
                <a:spcPts val="2575"/>
              </a:spcBef>
            </a:pPr>
            <a:r>
              <a:rPr dirty="0" sz="2500">
                <a:latin typeface="Calibri"/>
                <a:cs typeface="Calibri"/>
              </a:rPr>
              <a:t>Acquisire</a:t>
            </a:r>
            <a:r>
              <a:rPr dirty="0" sz="2500" spc="-12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strumenti </a:t>
            </a:r>
            <a:r>
              <a:rPr dirty="0" sz="2500">
                <a:latin typeface="Calibri"/>
                <a:cs typeface="Calibri"/>
              </a:rPr>
              <a:t>per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favorire l'autonomia, sviluppare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la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fiducia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se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stessi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 spc="-50">
                <a:latin typeface="Calibri"/>
                <a:cs typeface="Calibri"/>
              </a:rPr>
              <a:t>e </a:t>
            </a:r>
            <a:r>
              <a:rPr dirty="0" sz="2500" spc="-10">
                <a:latin typeface="Calibri"/>
                <a:cs typeface="Calibri"/>
              </a:rPr>
              <a:t>partecipare </a:t>
            </a:r>
            <a:r>
              <a:rPr dirty="0" sz="2500" spc="-20">
                <a:latin typeface="Calibri"/>
                <a:cs typeface="Calibri"/>
              </a:rPr>
              <a:t>attivamente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alla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vita </a:t>
            </a:r>
            <a:r>
              <a:rPr dirty="0" sz="2500">
                <a:latin typeface="Calibri"/>
                <a:cs typeface="Calibri"/>
              </a:rPr>
              <a:t>personale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e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politica.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339" rIns="0" bIns="0" rtlCol="0" vert="horz">
            <a:spAutoFit/>
          </a:bodyPr>
          <a:lstStyle/>
          <a:p>
            <a:pPr marL="2282190">
              <a:lnSpc>
                <a:spcPct val="100000"/>
              </a:lnSpc>
              <a:spcBef>
                <a:spcPts val="100"/>
              </a:spcBef>
            </a:pPr>
            <a:r>
              <a:rPr dirty="0"/>
              <a:t>Qual</a:t>
            </a:r>
            <a:r>
              <a:rPr dirty="0" spc="-55"/>
              <a:t> </a:t>
            </a:r>
            <a:r>
              <a:rPr dirty="0"/>
              <a:t>è</a:t>
            </a:r>
            <a:r>
              <a:rPr dirty="0" spc="-50"/>
              <a:t> </a:t>
            </a:r>
            <a:r>
              <a:rPr dirty="0"/>
              <a:t>un</a:t>
            </a:r>
            <a:r>
              <a:rPr dirty="0" spc="-55"/>
              <a:t> </a:t>
            </a:r>
            <a:r>
              <a:rPr dirty="0"/>
              <a:t>modo</a:t>
            </a:r>
            <a:r>
              <a:rPr dirty="0" spc="-50"/>
              <a:t> </a:t>
            </a:r>
            <a:r>
              <a:rPr dirty="0"/>
              <a:t>efficace</a:t>
            </a:r>
            <a:r>
              <a:rPr dirty="0" spc="-55"/>
              <a:t> </a:t>
            </a:r>
            <a:r>
              <a:rPr dirty="0"/>
              <a:t>per</a:t>
            </a:r>
            <a:r>
              <a:rPr dirty="0" spc="-50"/>
              <a:t> </a:t>
            </a:r>
            <a:r>
              <a:rPr dirty="0" spc="-10"/>
              <a:t>promuovere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0102" y="1877727"/>
            <a:ext cx="41478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4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vita</a:t>
            </a:r>
            <a:r>
              <a:rPr dirty="0" sz="4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82020"/>
                </a:solidFill>
                <a:latin typeface="Calibri"/>
                <a:cs typeface="Calibri"/>
              </a:rPr>
              <a:t>autonoma?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8493" y="3161210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8493" y="620805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4165" y="3161210"/>
            <a:ext cx="6156292" cy="12984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4165" y="6266119"/>
            <a:ext cx="6156292" cy="12984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162297" y="3172876"/>
            <a:ext cx="5888990" cy="1073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60625" marR="5080" indent="-2448560">
              <a:lnSpc>
                <a:spcPct val="114599"/>
              </a:lnSpc>
              <a:spcBef>
                <a:spcPts val="100"/>
              </a:spcBef>
            </a:pP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0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Fai</a:t>
            </a:r>
            <a:r>
              <a:rPr dirty="0" sz="30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tutto</a:t>
            </a:r>
            <a:r>
              <a:rPr dirty="0" sz="30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30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necessario</a:t>
            </a:r>
            <a:r>
              <a:rPr dirty="0" sz="30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30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prevenire errori.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797833" y="3247338"/>
            <a:ext cx="5728970" cy="4324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6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Fornire</a:t>
            </a:r>
            <a:r>
              <a:rPr dirty="0" sz="2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2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grande</a:t>
            </a:r>
            <a:r>
              <a:rPr dirty="0" sz="26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istruzione</a:t>
            </a:r>
            <a:r>
              <a:rPr dirty="0" sz="2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282020"/>
                </a:solidFill>
                <a:latin typeface="Calibri"/>
                <a:cs typeface="Calibri"/>
              </a:rPr>
              <a:t>volta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83171" y="6217657"/>
            <a:ext cx="5267325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72819" marR="5080" indent="-960755">
              <a:lnSpc>
                <a:spcPct val="143600"/>
              </a:lnSpc>
              <a:spcBef>
                <a:spcPts val="95"/>
              </a:spcBef>
            </a:pP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Stabilire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routine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quotidiana</a:t>
            </a:r>
            <a:r>
              <a:rPr dirty="0" sz="23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 spc="-20">
                <a:solidFill>
                  <a:srgbClr val="282020"/>
                </a:solidFill>
                <a:latin typeface="Calibri"/>
                <a:cs typeface="Calibri"/>
              </a:rPr>
              <a:t>loro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utilizzando</a:t>
            </a:r>
            <a:r>
              <a:rPr dirty="0" sz="23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282020"/>
                </a:solidFill>
                <a:latin typeface="Calibri"/>
                <a:cs typeface="Calibri"/>
              </a:rPr>
              <a:t>strumenti</a:t>
            </a:r>
            <a:r>
              <a:rPr dirty="0" sz="23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50" spc="-10">
                <a:solidFill>
                  <a:srgbClr val="282020"/>
                </a:solidFill>
                <a:latin typeface="Calibri"/>
                <a:cs typeface="Calibri"/>
              </a:rPr>
              <a:t>visivi.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978785" y="6310689"/>
            <a:ext cx="4675505" cy="920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02360" marR="5080" indent="-1090295">
              <a:lnSpc>
                <a:spcPct val="115199"/>
              </a:lnSpc>
              <a:spcBef>
                <a:spcPts val="90"/>
              </a:spcBef>
            </a:pP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5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Focalizzarsi</a:t>
            </a:r>
            <a:r>
              <a:rPr dirty="0" sz="25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25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282020"/>
                </a:solidFill>
                <a:latin typeface="Calibri"/>
                <a:cs typeface="Calibri"/>
              </a:rPr>
              <a:t>sulle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questioni</a:t>
            </a:r>
            <a:r>
              <a:rPr dirty="0" sz="255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282020"/>
                </a:solidFill>
                <a:latin typeface="Calibri"/>
                <a:cs typeface="Calibri"/>
              </a:rPr>
              <a:t>politiche</a:t>
            </a:r>
            <a:endParaRPr sz="255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329" y="6857155"/>
            <a:ext cx="1346739" cy="1723834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198997" y="7570971"/>
            <a:ext cx="6642734" cy="148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3799"/>
              </a:lnSpc>
              <a:spcBef>
                <a:spcPts val="100"/>
              </a:spcBef>
            </a:pP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8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routine</a:t>
            </a:r>
            <a:r>
              <a:rPr dirty="0" sz="28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visive</a:t>
            </a:r>
            <a:r>
              <a:rPr dirty="0" sz="28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8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282020"/>
                </a:solidFill>
                <a:latin typeface="Calibri"/>
                <a:cs typeface="Calibri"/>
              </a:rPr>
              <a:t>strutturate</a:t>
            </a:r>
            <a:r>
              <a:rPr dirty="0" sz="28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282020"/>
                </a:solidFill>
                <a:latin typeface="Calibri"/>
                <a:cs typeface="Calibri"/>
              </a:rPr>
              <a:t>contribuiscono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allo</a:t>
            </a:r>
            <a:r>
              <a:rPr dirty="0" sz="28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sviluppo</a:t>
            </a:r>
            <a:r>
              <a:rPr dirty="0" sz="28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delle</a:t>
            </a:r>
            <a:r>
              <a:rPr dirty="0" sz="28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282020"/>
                </a:solidFill>
                <a:latin typeface="Calibri"/>
                <a:cs typeface="Calibri"/>
              </a:rPr>
              <a:t>competenze</a:t>
            </a:r>
            <a:r>
              <a:rPr dirty="0" sz="28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8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vita</a:t>
            </a:r>
            <a:r>
              <a:rPr dirty="0" sz="28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8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282020"/>
                </a:solidFill>
                <a:latin typeface="Calibri"/>
                <a:cs typeface="Calibri"/>
              </a:rPr>
              <a:t>alla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diminuzione</a:t>
            </a:r>
            <a:r>
              <a:rPr dirty="0" sz="28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82020"/>
                </a:solidFill>
                <a:latin typeface="Calibri"/>
                <a:cs typeface="Calibri"/>
              </a:rPr>
              <a:t>dello</a:t>
            </a:r>
            <a:r>
              <a:rPr dirty="0" sz="28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282020"/>
                </a:solidFill>
                <a:latin typeface="Calibri"/>
                <a:cs typeface="Calibri"/>
              </a:rPr>
              <a:t>stress.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75894" y="511174"/>
            <a:ext cx="10374630" cy="2120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93440" marR="5080" indent="-3381375">
              <a:lnSpc>
                <a:spcPct val="143200"/>
              </a:lnSpc>
              <a:spcBef>
                <a:spcPts val="100"/>
              </a:spcBef>
              <a:tabLst>
                <a:tab pos="1840864" algn="l"/>
                <a:tab pos="2282190" algn="l"/>
                <a:tab pos="3991610" algn="l"/>
                <a:tab pos="4770120" algn="l"/>
                <a:tab pos="5883910" algn="l"/>
                <a:tab pos="8425180" algn="l"/>
                <a:tab pos="8843010" algn="l"/>
              </a:tabLst>
            </a:pPr>
            <a:r>
              <a:rPr dirty="0" sz="4800" spc="-10"/>
              <a:t>Perché</a:t>
            </a:r>
            <a:r>
              <a:rPr dirty="0" sz="4800"/>
              <a:t>	</a:t>
            </a:r>
            <a:r>
              <a:rPr dirty="0" sz="4800" spc="-50"/>
              <a:t>è</a:t>
            </a:r>
            <a:r>
              <a:rPr dirty="0" sz="4800"/>
              <a:t>	</a:t>
            </a:r>
            <a:r>
              <a:rPr dirty="0" sz="4800" spc="-10"/>
              <a:t>fondamentale</a:t>
            </a:r>
            <a:r>
              <a:rPr dirty="0" sz="4800"/>
              <a:t>	</a:t>
            </a:r>
            <a:r>
              <a:rPr dirty="0" sz="4800" spc="-10"/>
              <a:t>rispettare</a:t>
            </a:r>
            <a:r>
              <a:rPr dirty="0" sz="4800"/>
              <a:t>	</a:t>
            </a:r>
            <a:r>
              <a:rPr dirty="0" sz="4800" spc="-25"/>
              <a:t>il</a:t>
            </a:r>
            <a:r>
              <a:rPr dirty="0" sz="4800"/>
              <a:t>	</a:t>
            </a:r>
            <a:r>
              <a:rPr dirty="0" sz="4800" spc="-20"/>
              <a:t>rifiuto </a:t>
            </a:r>
            <a:r>
              <a:rPr dirty="0" sz="4800" spc="-25"/>
              <a:t>di</a:t>
            </a:r>
            <a:r>
              <a:rPr dirty="0" sz="4800"/>
              <a:t>	</a:t>
            </a:r>
            <a:r>
              <a:rPr dirty="0" sz="4800" spc="-25"/>
              <a:t>un</a:t>
            </a:r>
            <a:r>
              <a:rPr dirty="0" sz="4800"/>
              <a:t>	</a:t>
            </a:r>
            <a:r>
              <a:rPr dirty="0" sz="4800" spc="-10"/>
              <a:t>giovane?</a:t>
            </a:r>
            <a:endParaRPr sz="48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493" y="3161210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493" y="6208055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4165" y="3161210"/>
            <a:ext cx="6156292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4165" y="6266119"/>
            <a:ext cx="6156292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809620" y="3458844"/>
            <a:ext cx="41478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0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30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prevenire</a:t>
            </a:r>
            <a:r>
              <a:rPr dirty="0" sz="30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disaccordi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956667" y="3180830"/>
            <a:ext cx="5439410" cy="1035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43735" marR="5080" indent="-1931670">
              <a:lnSpc>
                <a:spcPct val="116199"/>
              </a:lnSpc>
              <a:spcBef>
                <a:spcPts val="90"/>
              </a:spcBef>
            </a:pP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B. Rispettare</a:t>
            </a:r>
            <a:r>
              <a:rPr dirty="0" sz="28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85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8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diritto</a:t>
            </a:r>
            <a:r>
              <a:rPr dirty="0" sz="28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8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282020"/>
                </a:solidFill>
                <a:latin typeface="Calibri"/>
                <a:cs typeface="Calibri"/>
              </a:rPr>
              <a:t>definire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dei</a:t>
            </a:r>
            <a:r>
              <a:rPr dirty="0" sz="2850" spc="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282020"/>
                </a:solidFill>
                <a:latin typeface="Calibri"/>
                <a:cs typeface="Calibri"/>
              </a:rPr>
              <a:t>confini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60725" y="6563535"/>
            <a:ext cx="51320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00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Perché</a:t>
            </a:r>
            <a:r>
              <a:rPr dirty="0" sz="30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hanno</a:t>
            </a:r>
            <a:r>
              <a:rPr dirty="0" sz="30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sempre</a:t>
            </a:r>
            <a:r>
              <a:rPr dirty="0" sz="30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ragione.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060055" y="6521388"/>
            <a:ext cx="5205095" cy="328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0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concludere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82020"/>
                </a:solidFill>
                <a:latin typeface="Calibri"/>
                <a:cs typeface="Calibri"/>
              </a:rPr>
              <a:t>conversazione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rapido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0602" y="591189"/>
            <a:ext cx="9805035" cy="2120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53260" marR="5080" indent="-1941195">
              <a:lnSpc>
                <a:spcPct val="127299"/>
              </a:lnSpc>
              <a:spcBef>
                <a:spcPts val="100"/>
              </a:spcBef>
              <a:tabLst>
                <a:tab pos="2069464" algn="l"/>
                <a:tab pos="2566035" algn="l"/>
                <a:tab pos="3816350" algn="l"/>
                <a:tab pos="4488815" algn="l"/>
                <a:tab pos="5364480" algn="l"/>
                <a:tab pos="6617970" algn="l"/>
                <a:tab pos="9476740" algn="l"/>
              </a:tabLst>
            </a:pPr>
            <a:r>
              <a:rPr dirty="0" sz="5400" spc="-10"/>
              <a:t>Perché</a:t>
            </a:r>
            <a:r>
              <a:rPr dirty="0" sz="5400"/>
              <a:t>		</a:t>
            </a:r>
            <a:r>
              <a:rPr dirty="0" sz="5400" spc="-50"/>
              <a:t>è</a:t>
            </a:r>
            <a:r>
              <a:rPr dirty="0" sz="5400"/>
              <a:t>	</a:t>
            </a:r>
            <a:r>
              <a:rPr dirty="0" sz="5400" spc="-10"/>
              <a:t>fondamentale</a:t>
            </a:r>
            <a:r>
              <a:rPr dirty="0" sz="5400"/>
              <a:t>	</a:t>
            </a:r>
            <a:r>
              <a:rPr dirty="0" sz="5400" spc="-10"/>
              <a:t>rispettare</a:t>
            </a:r>
            <a:r>
              <a:rPr dirty="0" sz="5400"/>
              <a:t>	</a:t>
            </a:r>
            <a:r>
              <a:rPr dirty="0" sz="5400" spc="-25"/>
              <a:t>il </a:t>
            </a:r>
            <a:r>
              <a:rPr dirty="0" sz="5400" spc="-10"/>
              <a:t>rifiuto</a:t>
            </a:r>
            <a:r>
              <a:rPr dirty="0" sz="5400"/>
              <a:t>	</a:t>
            </a:r>
            <a:r>
              <a:rPr dirty="0" sz="5400" spc="-25"/>
              <a:t>di</a:t>
            </a:r>
            <a:r>
              <a:rPr dirty="0" sz="5400"/>
              <a:t>	</a:t>
            </a:r>
            <a:r>
              <a:rPr dirty="0" sz="5400" spc="-25"/>
              <a:t>un</a:t>
            </a:r>
            <a:r>
              <a:rPr dirty="0" sz="5400"/>
              <a:t>	</a:t>
            </a:r>
            <a:r>
              <a:rPr dirty="0" sz="5400" spc="-10"/>
              <a:t>giovane?</a:t>
            </a:r>
            <a:endParaRPr sz="54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493" y="3161210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493" y="6208055"/>
            <a:ext cx="6156293" cy="129841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0351162" y="3161210"/>
            <a:ext cx="6389370" cy="2160270"/>
            <a:chOff x="10351162" y="3161210"/>
            <a:chExt cx="6389370" cy="216027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4165" y="3161210"/>
              <a:ext cx="6156292" cy="12984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1162" y="3597590"/>
              <a:ext cx="1346739" cy="1723834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4165" y="6266119"/>
            <a:ext cx="6156292" cy="12984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504797" y="3481133"/>
            <a:ext cx="27724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prevenire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disaccordi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956667" y="3180830"/>
            <a:ext cx="7233284" cy="2259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43735" marR="1798320" indent="-1931670">
              <a:lnSpc>
                <a:spcPct val="116199"/>
              </a:lnSpc>
              <a:spcBef>
                <a:spcPts val="90"/>
              </a:spcBef>
            </a:pP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B. Rispettare</a:t>
            </a:r>
            <a:r>
              <a:rPr dirty="0" sz="28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85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8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diritto</a:t>
            </a:r>
            <a:r>
              <a:rPr dirty="0" sz="28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8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282020"/>
                </a:solidFill>
                <a:latin typeface="Calibri"/>
                <a:cs typeface="Calibri"/>
              </a:rPr>
              <a:t>definire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dei</a:t>
            </a:r>
            <a:r>
              <a:rPr dirty="0" sz="2850" spc="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282020"/>
                </a:solidFill>
                <a:latin typeface="Calibri"/>
                <a:cs typeface="Calibri"/>
              </a:rPr>
              <a:t>confini</a:t>
            </a:r>
            <a:endParaRPr sz="2850">
              <a:latin typeface="Calibri"/>
              <a:cs typeface="Calibri"/>
            </a:endParaRPr>
          </a:p>
          <a:p>
            <a:pPr marL="862330" marR="5080">
              <a:lnSpc>
                <a:spcPct val="114599"/>
              </a:lnSpc>
              <a:spcBef>
                <a:spcPts val="3050"/>
              </a:spcBef>
            </a:pP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Dire</a:t>
            </a:r>
            <a:r>
              <a:rPr dirty="0" sz="24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"no"</a:t>
            </a:r>
            <a:r>
              <a:rPr dirty="0" sz="24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rappresenta</a:t>
            </a:r>
            <a:r>
              <a:rPr dirty="0" sz="24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4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elemento</a:t>
            </a:r>
            <a:r>
              <a:rPr dirty="0" sz="24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fondamentale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400" spc="-1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l'autonomia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 l'autodeterminazione.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60725" y="6563535"/>
            <a:ext cx="51320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00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Perché</a:t>
            </a:r>
            <a:r>
              <a:rPr dirty="0" sz="30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hanno</a:t>
            </a:r>
            <a:r>
              <a:rPr dirty="0" sz="30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sempre</a:t>
            </a:r>
            <a:r>
              <a:rPr dirty="0" sz="30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ragione.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060055" y="6521388"/>
            <a:ext cx="5205095" cy="328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0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concludere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82020"/>
                </a:solidFill>
                <a:latin typeface="Calibri"/>
                <a:cs typeface="Calibri"/>
              </a:rPr>
              <a:t>conversazione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20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rapido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7622" y="1940832"/>
            <a:ext cx="4124960" cy="6083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800" b="1">
                <a:solidFill>
                  <a:srgbClr val="4B526F"/>
                </a:solidFill>
                <a:latin typeface="Calibri"/>
                <a:cs typeface="Calibri"/>
              </a:rPr>
              <a:t>Conclusione</a:t>
            </a:r>
            <a:r>
              <a:rPr dirty="0" sz="3800" spc="-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4B526F"/>
                </a:solidFill>
                <a:latin typeface="Calibri"/>
                <a:cs typeface="Calibri"/>
              </a:rPr>
              <a:t>-</a:t>
            </a:r>
            <a:r>
              <a:rPr dirty="0" sz="3800" spc="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4B526F"/>
                </a:solidFill>
                <a:latin typeface="Calibri"/>
                <a:cs typeface="Calibri"/>
              </a:rPr>
              <a:t>sintesi</a:t>
            </a:r>
            <a:endParaRPr sz="3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510" y="4156178"/>
            <a:ext cx="95250" cy="952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510" y="4622903"/>
            <a:ext cx="95250" cy="952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510" y="5089628"/>
            <a:ext cx="95250" cy="952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7510" y="6023078"/>
            <a:ext cx="95250" cy="952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510" y="6956528"/>
            <a:ext cx="95250" cy="9524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7510" y="7889978"/>
            <a:ext cx="95250" cy="9524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57622" y="2470736"/>
            <a:ext cx="16344265" cy="5626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0"/>
              </a:spcBef>
            </a:pP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Sviluppare</a:t>
            </a:r>
            <a:r>
              <a:rPr dirty="0" sz="2550" spc="10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l'autostima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le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abilità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per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una</a:t>
            </a:r>
            <a:r>
              <a:rPr dirty="0" sz="2550" spc="1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vita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indipendente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non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implica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soltanto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l'insegnamento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competenze</a:t>
            </a:r>
            <a:r>
              <a:rPr dirty="0" sz="2550" spc="114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pratiche,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ma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comporta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anche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una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trasformazione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nella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percezione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che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giovani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hanno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se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stessi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come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il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mondo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li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percepisce.</a:t>
            </a:r>
            <a:endParaRPr sz="2550">
              <a:latin typeface="Calibri"/>
              <a:cs typeface="Calibri"/>
            </a:endParaRPr>
          </a:p>
          <a:p>
            <a:pPr marL="602615" marR="6543675" indent="-590550">
              <a:lnSpc>
                <a:spcPct val="120100"/>
              </a:lnSpc>
            </a:pP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In</a:t>
            </a:r>
            <a:r>
              <a:rPr dirty="0" sz="2550" spc="-2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qualità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operatore</a:t>
            </a:r>
            <a:r>
              <a:rPr dirty="0" sz="2550" spc="-2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giovanile,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occupi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una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posizione</a:t>
            </a:r>
            <a:r>
              <a:rPr dirty="0" sz="2550" spc="-2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privilegiata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20">
                <a:solidFill>
                  <a:srgbClr val="4B526F"/>
                </a:solidFill>
                <a:latin typeface="Calibri"/>
                <a:cs typeface="Calibri"/>
              </a:rPr>
              <a:t>per: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Creare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un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ambiente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in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cui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giovani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possano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esprimere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la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propria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vita.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Spostare</a:t>
            </a:r>
            <a:r>
              <a:rPr dirty="0" sz="2550" spc="-4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il</a:t>
            </a:r>
            <a:r>
              <a:rPr dirty="0" sz="2550" spc="-4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potere</a:t>
            </a:r>
            <a:r>
              <a:rPr dirty="0" sz="2550" spc="-4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fornendo</a:t>
            </a:r>
            <a:r>
              <a:rPr dirty="0" sz="2550" spc="-4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supporto</a:t>
            </a:r>
            <a:r>
              <a:rPr dirty="0" sz="2550" spc="-4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senza</a:t>
            </a:r>
            <a:r>
              <a:rPr dirty="0" sz="2550" spc="-4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esercitare</a:t>
            </a:r>
            <a:r>
              <a:rPr dirty="0" sz="2550" spc="-4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controllo.</a:t>
            </a:r>
            <a:endParaRPr sz="2550">
              <a:latin typeface="Calibri"/>
              <a:cs typeface="Calibri"/>
            </a:endParaRPr>
          </a:p>
          <a:p>
            <a:pPr marL="602615" marR="6610350">
              <a:lnSpc>
                <a:spcPct val="120100"/>
              </a:lnSpc>
            </a:pP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Difendi</a:t>
            </a:r>
            <a:r>
              <a:rPr dirty="0" sz="2550" spc="-2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quotidianamente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loro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diritti,</a:t>
            </a:r>
            <a:r>
              <a:rPr dirty="0" sz="2550" spc="-2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le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loro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opinioni</a:t>
            </a:r>
            <a:r>
              <a:rPr dirty="0" sz="2550" spc="-2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le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loro</a:t>
            </a:r>
            <a:r>
              <a:rPr dirty="0" sz="2550" spc="-1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scelte. Ricordare:</a:t>
            </a:r>
            <a:endParaRPr sz="2550">
              <a:latin typeface="Calibri"/>
              <a:cs typeface="Calibri"/>
            </a:endParaRPr>
          </a:p>
          <a:p>
            <a:pPr marL="602615" marR="5080">
              <a:lnSpc>
                <a:spcPct val="120100"/>
              </a:lnSpc>
            </a:pP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L'autonomia</a:t>
            </a:r>
            <a:r>
              <a:rPr dirty="0" sz="2550" spc="38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non</a:t>
            </a:r>
            <a:r>
              <a:rPr dirty="0" sz="2550" spc="3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implica</a:t>
            </a:r>
            <a:r>
              <a:rPr dirty="0" sz="2550" spc="3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agire</a:t>
            </a:r>
            <a:r>
              <a:rPr dirty="0" sz="2550" spc="3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completamente</a:t>
            </a:r>
            <a:r>
              <a:rPr dirty="0" sz="2550" spc="3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in</a:t>
            </a:r>
            <a:r>
              <a:rPr dirty="0" sz="2550" spc="3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solitudine,</a:t>
            </a:r>
            <a:r>
              <a:rPr dirty="0" sz="2550" spc="3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ma</a:t>
            </a:r>
            <a:r>
              <a:rPr dirty="0" sz="2550" spc="3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piuttosto</a:t>
            </a:r>
            <a:r>
              <a:rPr dirty="0" sz="2550" spc="3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avere</a:t>
            </a:r>
            <a:r>
              <a:rPr dirty="0" sz="2550" spc="3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il</a:t>
            </a:r>
            <a:r>
              <a:rPr dirty="0" sz="2550" spc="3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controllo</a:t>
            </a:r>
            <a:r>
              <a:rPr dirty="0" sz="2550" spc="3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del</a:t>
            </a:r>
            <a:r>
              <a:rPr dirty="0" sz="2550" spc="3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proprio</a:t>
            </a:r>
            <a:r>
              <a:rPr dirty="0" sz="2550" spc="3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cammino,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ricevendo supporto</a:t>
            </a:r>
            <a:r>
              <a:rPr dirty="0" sz="2550" spc="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quando</a:t>
            </a:r>
            <a:r>
              <a:rPr dirty="0" sz="2550" spc="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necessario.</a:t>
            </a:r>
            <a:endParaRPr sz="2550">
              <a:latin typeface="Calibri"/>
              <a:cs typeface="Calibri"/>
            </a:endParaRPr>
          </a:p>
          <a:p>
            <a:pPr marL="602615" marR="5080">
              <a:lnSpc>
                <a:spcPct val="120100"/>
              </a:lnSpc>
            </a:pP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La</a:t>
            </a:r>
            <a:r>
              <a:rPr dirty="0" sz="2550" spc="28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partecipazione</a:t>
            </a:r>
            <a:r>
              <a:rPr dirty="0" sz="2550" spc="2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inizia</a:t>
            </a:r>
            <a:r>
              <a:rPr dirty="0" sz="2550" spc="2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nella</a:t>
            </a:r>
            <a:r>
              <a:rPr dirty="0" sz="2550" spc="2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vita</a:t>
            </a:r>
            <a:r>
              <a:rPr dirty="0" sz="2550" spc="2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quotidiana:</a:t>
            </a:r>
            <a:r>
              <a:rPr dirty="0" sz="2550" spc="2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nelle</a:t>
            </a:r>
            <a:r>
              <a:rPr dirty="0" sz="2550" spc="2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piccole</a:t>
            </a:r>
            <a:r>
              <a:rPr dirty="0" sz="2550" spc="2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decisioni,</a:t>
            </a:r>
            <a:r>
              <a:rPr dirty="0" sz="2550" spc="2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nelle</a:t>
            </a:r>
            <a:r>
              <a:rPr dirty="0" sz="2550" spc="2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routine</a:t>
            </a:r>
            <a:r>
              <a:rPr dirty="0" sz="2550" spc="2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giornaliere</a:t>
            </a:r>
            <a:r>
              <a:rPr dirty="0" sz="2550" spc="2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550" spc="2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nei</a:t>
            </a:r>
            <a:r>
              <a:rPr dirty="0" sz="2550" spc="2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dialoghi</a:t>
            </a:r>
            <a:r>
              <a:rPr dirty="0" sz="2550" spc="2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in</a:t>
            </a:r>
            <a:r>
              <a:rPr dirty="0" sz="2550" spc="29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cui</a:t>
            </a:r>
            <a:r>
              <a:rPr dirty="0" sz="2550" spc="29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50">
                <a:solidFill>
                  <a:srgbClr val="4B526F"/>
                </a:solidFill>
                <a:latin typeface="Calibri"/>
                <a:cs typeface="Calibri"/>
              </a:rPr>
              <a:t>i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giovani</a:t>
            </a:r>
            <a:r>
              <a:rPr dirty="0" sz="2550" spc="-3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sono</a:t>
            </a:r>
            <a:r>
              <a:rPr dirty="0" sz="2550" spc="-2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ascoltati</a:t>
            </a:r>
            <a:r>
              <a:rPr dirty="0" sz="2550" spc="-2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550" spc="-2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rispettati.</a:t>
            </a:r>
            <a:endParaRPr sz="2550">
              <a:latin typeface="Calibri"/>
              <a:cs typeface="Calibri"/>
            </a:endParaRPr>
          </a:p>
          <a:p>
            <a:pPr marL="602615">
              <a:lnSpc>
                <a:spcPct val="100000"/>
              </a:lnSpc>
              <a:spcBef>
                <a:spcPts val="615"/>
              </a:spcBef>
            </a:pP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L'inclusione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implica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più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della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semplice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presenza:</a:t>
            </a:r>
            <a:r>
              <a:rPr dirty="0" sz="2550" spc="-5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comporta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voce,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influenza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550" spc="-10">
                <a:solidFill>
                  <a:srgbClr val="4B526F"/>
                </a:solidFill>
                <a:latin typeface="Calibri"/>
                <a:cs typeface="Calibri"/>
              </a:rPr>
              <a:t> dignità.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F552A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291" y="207263"/>
            <a:ext cx="1890136" cy="189013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53150"/>
            <a:ext cx="4435072" cy="413384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69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897733" y="6771828"/>
            <a:ext cx="2390775" cy="3515360"/>
          </a:xfrm>
          <a:custGeom>
            <a:avLst/>
            <a:gdLst/>
            <a:ahLst/>
            <a:cxnLst/>
            <a:rect l="l" t="t" r="r" b="b"/>
            <a:pathLst>
              <a:path w="2390775" h="3515359">
                <a:moveTo>
                  <a:pt x="2390267" y="3515171"/>
                </a:moveTo>
                <a:lnTo>
                  <a:pt x="18725" y="3515171"/>
                </a:lnTo>
                <a:lnTo>
                  <a:pt x="16850" y="3496524"/>
                </a:lnTo>
                <a:lnTo>
                  <a:pt x="12409" y="3445724"/>
                </a:lnTo>
                <a:lnTo>
                  <a:pt x="8637" y="3407624"/>
                </a:lnTo>
                <a:lnTo>
                  <a:pt x="5540" y="3356824"/>
                </a:lnTo>
                <a:lnTo>
                  <a:pt x="3124" y="3306024"/>
                </a:lnTo>
                <a:lnTo>
                  <a:pt x="1391" y="3255224"/>
                </a:lnTo>
                <a:lnTo>
                  <a:pt x="348" y="3204424"/>
                </a:lnTo>
                <a:lnTo>
                  <a:pt x="0" y="3166324"/>
                </a:lnTo>
                <a:lnTo>
                  <a:pt x="348" y="3115524"/>
                </a:lnTo>
                <a:lnTo>
                  <a:pt x="1391" y="3064724"/>
                </a:lnTo>
                <a:lnTo>
                  <a:pt x="3124" y="3013924"/>
                </a:lnTo>
                <a:lnTo>
                  <a:pt x="5540" y="2963124"/>
                </a:lnTo>
                <a:lnTo>
                  <a:pt x="8637" y="2925024"/>
                </a:lnTo>
                <a:lnTo>
                  <a:pt x="12409" y="2874224"/>
                </a:lnTo>
                <a:lnTo>
                  <a:pt x="16850" y="2823424"/>
                </a:lnTo>
                <a:lnTo>
                  <a:pt x="21957" y="2772624"/>
                </a:lnTo>
                <a:lnTo>
                  <a:pt x="27725" y="2734524"/>
                </a:lnTo>
                <a:lnTo>
                  <a:pt x="34148" y="2683724"/>
                </a:lnTo>
                <a:lnTo>
                  <a:pt x="41222" y="2632924"/>
                </a:lnTo>
                <a:lnTo>
                  <a:pt x="48941" y="2594824"/>
                </a:lnTo>
                <a:lnTo>
                  <a:pt x="57302" y="2544024"/>
                </a:lnTo>
                <a:lnTo>
                  <a:pt x="66300" y="2493224"/>
                </a:lnTo>
                <a:lnTo>
                  <a:pt x="75928" y="2455124"/>
                </a:lnTo>
                <a:lnTo>
                  <a:pt x="86184" y="2404324"/>
                </a:lnTo>
                <a:lnTo>
                  <a:pt x="97061" y="2366224"/>
                </a:lnTo>
                <a:lnTo>
                  <a:pt x="108555" y="2315424"/>
                </a:lnTo>
                <a:lnTo>
                  <a:pt x="120661" y="2277324"/>
                </a:lnTo>
                <a:lnTo>
                  <a:pt x="133375" y="2226524"/>
                </a:lnTo>
                <a:lnTo>
                  <a:pt x="146691" y="2188424"/>
                </a:lnTo>
                <a:lnTo>
                  <a:pt x="160605" y="2137624"/>
                </a:lnTo>
                <a:lnTo>
                  <a:pt x="175112" y="2099524"/>
                </a:lnTo>
                <a:lnTo>
                  <a:pt x="190207" y="2048724"/>
                </a:lnTo>
                <a:lnTo>
                  <a:pt x="205885" y="2010624"/>
                </a:lnTo>
                <a:lnTo>
                  <a:pt x="222141" y="1959824"/>
                </a:lnTo>
                <a:lnTo>
                  <a:pt x="238971" y="1921724"/>
                </a:lnTo>
                <a:lnTo>
                  <a:pt x="256370" y="1883624"/>
                </a:lnTo>
                <a:lnTo>
                  <a:pt x="274332" y="1832824"/>
                </a:lnTo>
                <a:lnTo>
                  <a:pt x="292854" y="1794724"/>
                </a:lnTo>
                <a:lnTo>
                  <a:pt x="311930" y="1756624"/>
                </a:lnTo>
                <a:lnTo>
                  <a:pt x="331555" y="1718524"/>
                </a:lnTo>
                <a:lnTo>
                  <a:pt x="351725" y="1667724"/>
                </a:lnTo>
                <a:lnTo>
                  <a:pt x="372435" y="1629624"/>
                </a:lnTo>
                <a:lnTo>
                  <a:pt x="393680" y="1591524"/>
                </a:lnTo>
                <a:lnTo>
                  <a:pt x="415454" y="1553424"/>
                </a:lnTo>
                <a:lnTo>
                  <a:pt x="437754" y="1515324"/>
                </a:lnTo>
                <a:lnTo>
                  <a:pt x="460575" y="1477224"/>
                </a:lnTo>
                <a:lnTo>
                  <a:pt x="483911" y="1439124"/>
                </a:lnTo>
                <a:lnTo>
                  <a:pt x="507758" y="1401024"/>
                </a:lnTo>
                <a:lnTo>
                  <a:pt x="532111" y="1362924"/>
                </a:lnTo>
                <a:lnTo>
                  <a:pt x="556965" y="1324824"/>
                </a:lnTo>
                <a:lnTo>
                  <a:pt x="582316" y="1286724"/>
                </a:lnTo>
                <a:lnTo>
                  <a:pt x="608157" y="1248624"/>
                </a:lnTo>
                <a:lnTo>
                  <a:pt x="634486" y="1210524"/>
                </a:lnTo>
                <a:lnTo>
                  <a:pt x="661297" y="1172424"/>
                </a:lnTo>
                <a:lnTo>
                  <a:pt x="688584" y="1147024"/>
                </a:lnTo>
                <a:lnTo>
                  <a:pt x="716344" y="1108924"/>
                </a:lnTo>
                <a:lnTo>
                  <a:pt x="744571" y="1070824"/>
                </a:lnTo>
                <a:lnTo>
                  <a:pt x="773260" y="1032724"/>
                </a:lnTo>
                <a:lnTo>
                  <a:pt x="802408" y="1007324"/>
                </a:lnTo>
                <a:lnTo>
                  <a:pt x="832008" y="969224"/>
                </a:lnTo>
                <a:lnTo>
                  <a:pt x="862056" y="931124"/>
                </a:lnTo>
                <a:lnTo>
                  <a:pt x="892547" y="905724"/>
                </a:lnTo>
                <a:lnTo>
                  <a:pt x="923477" y="867624"/>
                </a:lnTo>
                <a:lnTo>
                  <a:pt x="954841" y="842224"/>
                </a:lnTo>
                <a:lnTo>
                  <a:pt x="986633" y="804124"/>
                </a:lnTo>
                <a:lnTo>
                  <a:pt x="1018849" y="778724"/>
                </a:lnTo>
                <a:lnTo>
                  <a:pt x="1051484" y="740624"/>
                </a:lnTo>
                <a:lnTo>
                  <a:pt x="1117993" y="689824"/>
                </a:lnTo>
                <a:lnTo>
                  <a:pt x="1151856" y="651724"/>
                </a:lnTo>
                <a:lnTo>
                  <a:pt x="1220778" y="600924"/>
                </a:lnTo>
                <a:lnTo>
                  <a:pt x="1291260" y="550124"/>
                </a:lnTo>
                <a:lnTo>
                  <a:pt x="1327074" y="512024"/>
                </a:lnTo>
                <a:lnTo>
                  <a:pt x="1399825" y="461224"/>
                </a:lnTo>
                <a:lnTo>
                  <a:pt x="1511684" y="385024"/>
                </a:lnTo>
                <a:lnTo>
                  <a:pt x="1549679" y="372324"/>
                </a:lnTo>
                <a:lnTo>
                  <a:pt x="1665727" y="296124"/>
                </a:lnTo>
                <a:lnTo>
                  <a:pt x="1705081" y="283424"/>
                </a:lnTo>
                <a:lnTo>
                  <a:pt x="1784765" y="232624"/>
                </a:lnTo>
                <a:lnTo>
                  <a:pt x="1825087" y="219924"/>
                </a:lnTo>
                <a:lnTo>
                  <a:pt x="1865721" y="194524"/>
                </a:lnTo>
                <a:lnTo>
                  <a:pt x="1906663" y="181824"/>
                </a:lnTo>
                <a:lnTo>
                  <a:pt x="1947908" y="156424"/>
                </a:lnTo>
                <a:lnTo>
                  <a:pt x="1989452" y="143724"/>
                </a:lnTo>
                <a:lnTo>
                  <a:pt x="2031290" y="118324"/>
                </a:lnTo>
                <a:lnTo>
                  <a:pt x="2201479" y="67524"/>
                </a:lnTo>
                <a:lnTo>
                  <a:pt x="2244712" y="42124"/>
                </a:lnTo>
                <a:lnTo>
                  <a:pt x="2390267" y="0"/>
                </a:lnTo>
                <a:lnTo>
                  <a:pt x="2390267" y="3515171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1412" y="714482"/>
            <a:ext cx="3221247" cy="31951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65673" y="7783660"/>
            <a:ext cx="3261364" cy="250333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0"/>
            <a:ext cx="4566920" cy="4594225"/>
            <a:chOff x="0" y="0"/>
            <a:chExt cx="4566920" cy="4594225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2843530" cy="4594225"/>
            </a:xfrm>
            <a:custGeom>
              <a:avLst/>
              <a:gdLst/>
              <a:ahLst/>
              <a:cxnLst/>
              <a:rect l="l" t="t" r="r" b="b"/>
              <a:pathLst>
                <a:path w="2843530" h="4594225">
                  <a:moveTo>
                    <a:pt x="15632" y="4593852"/>
                  </a:moveTo>
                  <a:lnTo>
                    <a:pt x="0" y="4593852"/>
                  </a:lnTo>
                  <a:lnTo>
                    <a:pt x="0" y="0"/>
                  </a:lnTo>
                  <a:lnTo>
                    <a:pt x="2559744" y="0"/>
                  </a:lnTo>
                  <a:lnTo>
                    <a:pt x="2570367" y="21851"/>
                  </a:lnTo>
                  <a:lnTo>
                    <a:pt x="2588329" y="72651"/>
                  </a:lnTo>
                  <a:lnTo>
                    <a:pt x="2605728" y="110751"/>
                  </a:lnTo>
                  <a:lnTo>
                    <a:pt x="2622558" y="148851"/>
                  </a:lnTo>
                  <a:lnTo>
                    <a:pt x="2638815" y="199651"/>
                  </a:lnTo>
                  <a:lnTo>
                    <a:pt x="2654493" y="237751"/>
                  </a:lnTo>
                  <a:lnTo>
                    <a:pt x="2669587" y="288551"/>
                  </a:lnTo>
                  <a:lnTo>
                    <a:pt x="2684094" y="326651"/>
                  </a:lnTo>
                  <a:lnTo>
                    <a:pt x="2698008" y="377451"/>
                  </a:lnTo>
                  <a:lnTo>
                    <a:pt x="2711324" y="415551"/>
                  </a:lnTo>
                  <a:lnTo>
                    <a:pt x="2724038" y="466351"/>
                  </a:lnTo>
                  <a:lnTo>
                    <a:pt x="2736144" y="504451"/>
                  </a:lnTo>
                  <a:lnTo>
                    <a:pt x="2747638" y="555251"/>
                  </a:lnTo>
                  <a:lnTo>
                    <a:pt x="2758516" y="593351"/>
                  </a:lnTo>
                  <a:lnTo>
                    <a:pt x="2768771" y="644151"/>
                  </a:lnTo>
                  <a:lnTo>
                    <a:pt x="2778400" y="682251"/>
                  </a:lnTo>
                  <a:lnTo>
                    <a:pt x="2787397" y="733051"/>
                  </a:lnTo>
                  <a:lnTo>
                    <a:pt x="2795758" y="783851"/>
                  </a:lnTo>
                  <a:lnTo>
                    <a:pt x="2803478" y="821951"/>
                  </a:lnTo>
                  <a:lnTo>
                    <a:pt x="2810551" y="872751"/>
                  </a:lnTo>
                  <a:lnTo>
                    <a:pt x="2816974" y="923551"/>
                  </a:lnTo>
                  <a:lnTo>
                    <a:pt x="2822742" y="961651"/>
                  </a:lnTo>
                  <a:lnTo>
                    <a:pt x="2827849" y="1012451"/>
                  </a:lnTo>
                  <a:lnTo>
                    <a:pt x="2832290" y="1063251"/>
                  </a:lnTo>
                  <a:lnTo>
                    <a:pt x="2836062" y="1114051"/>
                  </a:lnTo>
                  <a:lnTo>
                    <a:pt x="2839159" y="1152151"/>
                  </a:lnTo>
                  <a:lnTo>
                    <a:pt x="2841576" y="1202951"/>
                  </a:lnTo>
                  <a:lnTo>
                    <a:pt x="2843338" y="1253751"/>
                  </a:lnTo>
                  <a:lnTo>
                    <a:pt x="2843338" y="1444251"/>
                  </a:lnTo>
                  <a:lnTo>
                    <a:pt x="2841576" y="1495051"/>
                  </a:lnTo>
                  <a:lnTo>
                    <a:pt x="2839159" y="1545851"/>
                  </a:lnTo>
                  <a:lnTo>
                    <a:pt x="2836062" y="1596651"/>
                  </a:lnTo>
                  <a:lnTo>
                    <a:pt x="2832290" y="1634751"/>
                  </a:lnTo>
                  <a:lnTo>
                    <a:pt x="2827849" y="1685551"/>
                  </a:lnTo>
                  <a:lnTo>
                    <a:pt x="2822742" y="1736351"/>
                  </a:lnTo>
                  <a:lnTo>
                    <a:pt x="2816974" y="1787151"/>
                  </a:lnTo>
                  <a:lnTo>
                    <a:pt x="2810551" y="1825251"/>
                  </a:lnTo>
                  <a:lnTo>
                    <a:pt x="2803478" y="1876051"/>
                  </a:lnTo>
                  <a:lnTo>
                    <a:pt x="2795758" y="1926851"/>
                  </a:lnTo>
                  <a:lnTo>
                    <a:pt x="2787397" y="1964951"/>
                  </a:lnTo>
                  <a:lnTo>
                    <a:pt x="2778400" y="2015752"/>
                  </a:lnTo>
                  <a:lnTo>
                    <a:pt x="2768771" y="2053852"/>
                  </a:lnTo>
                  <a:lnTo>
                    <a:pt x="2758516" y="2104652"/>
                  </a:lnTo>
                  <a:lnTo>
                    <a:pt x="2747638" y="2155452"/>
                  </a:lnTo>
                  <a:lnTo>
                    <a:pt x="2736144" y="2193552"/>
                  </a:lnTo>
                  <a:lnTo>
                    <a:pt x="2724038" y="2244352"/>
                  </a:lnTo>
                  <a:lnTo>
                    <a:pt x="2711324" y="2282452"/>
                  </a:lnTo>
                  <a:lnTo>
                    <a:pt x="2698008" y="2333252"/>
                  </a:lnTo>
                  <a:lnTo>
                    <a:pt x="2684094" y="2371352"/>
                  </a:lnTo>
                  <a:lnTo>
                    <a:pt x="2669587" y="2422152"/>
                  </a:lnTo>
                  <a:lnTo>
                    <a:pt x="2654493" y="2460252"/>
                  </a:lnTo>
                  <a:lnTo>
                    <a:pt x="2638815" y="2498352"/>
                  </a:lnTo>
                  <a:lnTo>
                    <a:pt x="2622558" y="2549152"/>
                  </a:lnTo>
                  <a:lnTo>
                    <a:pt x="2605728" y="2587252"/>
                  </a:lnTo>
                  <a:lnTo>
                    <a:pt x="2588329" y="2625352"/>
                  </a:lnTo>
                  <a:lnTo>
                    <a:pt x="2570367" y="2676152"/>
                  </a:lnTo>
                  <a:lnTo>
                    <a:pt x="2551845" y="2714252"/>
                  </a:lnTo>
                  <a:lnTo>
                    <a:pt x="2532769" y="2752352"/>
                  </a:lnTo>
                  <a:lnTo>
                    <a:pt x="2513144" y="2790452"/>
                  </a:lnTo>
                  <a:lnTo>
                    <a:pt x="2492974" y="2841252"/>
                  </a:lnTo>
                  <a:lnTo>
                    <a:pt x="2472264" y="2879352"/>
                  </a:lnTo>
                  <a:lnTo>
                    <a:pt x="2451020" y="2917452"/>
                  </a:lnTo>
                  <a:lnTo>
                    <a:pt x="2429245" y="2955552"/>
                  </a:lnTo>
                  <a:lnTo>
                    <a:pt x="2406945" y="2993652"/>
                  </a:lnTo>
                  <a:lnTo>
                    <a:pt x="2384124" y="3031752"/>
                  </a:lnTo>
                  <a:lnTo>
                    <a:pt x="2360788" y="3069852"/>
                  </a:lnTo>
                  <a:lnTo>
                    <a:pt x="2336941" y="3107952"/>
                  </a:lnTo>
                  <a:lnTo>
                    <a:pt x="2312588" y="3146052"/>
                  </a:lnTo>
                  <a:lnTo>
                    <a:pt x="2287734" y="3184152"/>
                  </a:lnTo>
                  <a:lnTo>
                    <a:pt x="2262384" y="3222252"/>
                  </a:lnTo>
                  <a:lnTo>
                    <a:pt x="2236542" y="3260352"/>
                  </a:lnTo>
                  <a:lnTo>
                    <a:pt x="2210213" y="3298452"/>
                  </a:lnTo>
                  <a:lnTo>
                    <a:pt x="2183403" y="3336552"/>
                  </a:lnTo>
                  <a:lnTo>
                    <a:pt x="2156115" y="3374652"/>
                  </a:lnTo>
                  <a:lnTo>
                    <a:pt x="2128356" y="3400052"/>
                  </a:lnTo>
                  <a:lnTo>
                    <a:pt x="2100129" y="3438152"/>
                  </a:lnTo>
                  <a:lnTo>
                    <a:pt x="2071439" y="3476252"/>
                  </a:lnTo>
                  <a:lnTo>
                    <a:pt x="2042292" y="3514352"/>
                  </a:lnTo>
                  <a:lnTo>
                    <a:pt x="2012692" y="3539752"/>
                  </a:lnTo>
                  <a:lnTo>
                    <a:pt x="1982643" y="3577852"/>
                  </a:lnTo>
                  <a:lnTo>
                    <a:pt x="1952152" y="3603252"/>
                  </a:lnTo>
                  <a:lnTo>
                    <a:pt x="1921222" y="3641352"/>
                  </a:lnTo>
                  <a:lnTo>
                    <a:pt x="1889859" y="3679452"/>
                  </a:lnTo>
                  <a:lnTo>
                    <a:pt x="1858066" y="3704852"/>
                  </a:lnTo>
                  <a:lnTo>
                    <a:pt x="1825850" y="3730252"/>
                  </a:lnTo>
                  <a:lnTo>
                    <a:pt x="1793215" y="3768352"/>
                  </a:lnTo>
                  <a:lnTo>
                    <a:pt x="1760166" y="3793752"/>
                  </a:lnTo>
                  <a:lnTo>
                    <a:pt x="1726707" y="3831852"/>
                  </a:lnTo>
                  <a:lnTo>
                    <a:pt x="1692843" y="3857252"/>
                  </a:lnTo>
                  <a:lnTo>
                    <a:pt x="1623922" y="3908052"/>
                  </a:lnTo>
                  <a:lnTo>
                    <a:pt x="1588873" y="3946152"/>
                  </a:lnTo>
                  <a:lnTo>
                    <a:pt x="1553439" y="3971552"/>
                  </a:lnTo>
                  <a:lnTo>
                    <a:pt x="1481435" y="4022352"/>
                  </a:lnTo>
                  <a:lnTo>
                    <a:pt x="1407948" y="4073152"/>
                  </a:lnTo>
                  <a:lnTo>
                    <a:pt x="1295020" y="4149352"/>
                  </a:lnTo>
                  <a:lnTo>
                    <a:pt x="1256678" y="4162052"/>
                  </a:lnTo>
                  <a:lnTo>
                    <a:pt x="1139618" y="4238252"/>
                  </a:lnTo>
                  <a:lnTo>
                    <a:pt x="1099937" y="4250952"/>
                  </a:lnTo>
                  <a:lnTo>
                    <a:pt x="1019613" y="4301752"/>
                  </a:lnTo>
                  <a:lnTo>
                    <a:pt x="978979" y="4314452"/>
                  </a:lnTo>
                  <a:lnTo>
                    <a:pt x="938036" y="4339852"/>
                  </a:lnTo>
                  <a:lnTo>
                    <a:pt x="855247" y="4365252"/>
                  </a:lnTo>
                  <a:lnTo>
                    <a:pt x="813409" y="4390652"/>
                  </a:lnTo>
                  <a:lnTo>
                    <a:pt x="686184" y="4428752"/>
                  </a:lnTo>
                  <a:lnTo>
                    <a:pt x="643220" y="4454152"/>
                  </a:lnTo>
                  <a:lnTo>
                    <a:pt x="379948" y="4530352"/>
                  </a:lnTo>
                  <a:lnTo>
                    <a:pt x="335200" y="4530352"/>
                  </a:lnTo>
                  <a:lnTo>
                    <a:pt x="199560" y="4568452"/>
                  </a:lnTo>
                  <a:lnTo>
                    <a:pt x="153897" y="4568452"/>
                  </a:lnTo>
                  <a:lnTo>
                    <a:pt x="108019" y="4581152"/>
                  </a:lnTo>
                  <a:lnTo>
                    <a:pt x="61928" y="4581152"/>
                  </a:lnTo>
                  <a:lnTo>
                    <a:pt x="15632" y="459385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5358" y="0"/>
              <a:ext cx="3261364" cy="3600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1599" y="937076"/>
              <a:ext cx="235172" cy="2393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207" y="1697247"/>
              <a:ext cx="235172" cy="239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0375" y="1697247"/>
              <a:ext cx="235172" cy="2393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0375" y="2840089"/>
              <a:ext cx="235172" cy="2393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223" y="256605"/>
              <a:ext cx="235172" cy="2393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624" y="2303423"/>
              <a:ext cx="235172" cy="23936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0044" y="1224183"/>
              <a:ext cx="235172" cy="23936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9271" y="495919"/>
              <a:ext cx="235172" cy="2393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6386" y="2720432"/>
              <a:ext cx="235172" cy="239363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38030" y="9567671"/>
            <a:ext cx="235172" cy="23936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525584" y="8835202"/>
            <a:ext cx="235172" cy="23936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25597" y="9515877"/>
            <a:ext cx="235172" cy="23936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9074517"/>
            <a:ext cx="235172" cy="23936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7975013"/>
            <a:ext cx="235172" cy="23936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641529" y="9996698"/>
            <a:ext cx="235172" cy="23936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4272180" y="8878561"/>
            <a:ext cx="877760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71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È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finanziato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dall'Unione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Europea.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Tuttavia,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opinioni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punti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vista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espressi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appartengono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all'autore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agli </a:t>
            </a:r>
            <a:r>
              <a:rPr dirty="0" sz="1550">
                <a:latin typeface="Calibri"/>
                <a:cs typeface="Calibri"/>
              </a:rPr>
              <a:t>autori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riflettono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necessariamente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posizioni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dell'Unione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dell'Agenzia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esecutiva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per </a:t>
            </a:r>
            <a:r>
              <a:rPr dirty="0" sz="1550">
                <a:latin typeface="Calibri"/>
                <a:cs typeface="Calibri"/>
              </a:rPr>
              <a:t>l'istruzione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cultura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(EACEA).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l'Unione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l'ente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erogatore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finanziamento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possono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essere </a:t>
            </a:r>
            <a:r>
              <a:rPr dirty="0" sz="1550">
                <a:latin typeface="Calibri"/>
                <a:cs typeface="Calibri"/>
              </a:rPr>
              <a:t>ritenuti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responsabili.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183975" y="8877303"/>
            <a:ext cx="8953500" cy="1409700"/>
            <a:chOff x="4183975" y="8877303"/>
            <a:chExt cx="8953500" cy="1409700"/>
          </a:xfrm>
        </p:grpSpPr>
        <p:sp>
          <p:nvSpPr>
            <p:cNvPr id="26" name="object 26" descr=""/>
            <p:cNvSpPr/>
            <p:nvPr/>
          </p:nvSpPr>
          <p:spPr>
            <a:xfrm>
              <a:off x="4188737" y="8890003"/>
              <a:ext cx="8943975" cy="1397000"/>
            </a:xfrm>
            <a:custGeom>
              <a:avLst/>
              <a:gdLst/>
              <a:ahLst/>
              <a:cxnLst/>
              <a:rect l="l" t="t" r="r" b="b"/>
              <a:pathLst>
                <a:path w="8943975" h="1397000">
                  <a:moveTo>
                    <a:pt x="0" y="0"/>
                  </a:moveTo>
                  <a:lnTo>
                    <a:pt x="0" y="1396996"/>
                  </a:lnTo>
                </a:path>
                <a:path w="8943975" h="1397000">
                  <a:moveTo>
                    <a:pt x="8943973" y="0"/>
                  </a:moveTo>
                  <a:lnTo>
                    <a:pt x="8943973" y="139699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183975" y="8883653"/>
              <a:ext cx="8953500" cy="0"/>
            </a:xfrm>
            <a:custGeom>
              <a:avLst/>
              <a:gdLst/>
              <a:ahLst/>
              <a:cxnLst/>
              <a:rect l="l" t="t" r="r" b="b"/>
              <a:pathLst>
                <a:path w="8953500" h="0">
                  <a:moveTo>
                    <a:pt x="0" y="0"/>
                  </a:moveTo>
                  <a:lnTo>
                    <a:pt x="8953499" y="0"/>
                  </a:lnTo>
                </a:path>
              </a:pathLst>
            </a:custGeom>
            <a:ln w="12699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43119" y="5092290"/>
            <a:ext cx="3122581" cy="113595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723864" y="5156831"/>
            <a:ext cx="2152840" cy="111204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92018" y="7038322"/>
            <a:ext cx="2958047" cy="105634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54307" y="4765845"/>
            <a:ext cx="2463165" cy="131865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02420" y="6663966"/>
            <a:ext cx="2652572" cy="155036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7249" y="5092290"/>
            <a:ext cx="2705355" cy="124116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01564" y="5143500"/>
            <a:ext cx="2945040" cy="995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9812" y="896184"/>
            <a:ext cx="32169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latin typeface="Calibri"/>
                <a:cs typeface="Calibri"/>
              </a:rPr>
              <a:t>Importare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2517453" y="0"/>
            <a:ext cx="5770880" cy="7675245"/>
            <a:chOff x="12517453" y="0"/>
            <a:chExt cx="5770880" cy="767524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7453" y="4024295"/>
              <a:ext cx="5476017" cy="3650646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08841"/>
            <a:ext cx="4467319" cy="397815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49172" y="2250097"/>
            <a:ext cx="11770995" cy="6182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271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Sviluppare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competenze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di</a:t>
            </a:r>
            <a:r>
              <a:rPr dirty="0" sz="2800" spc="-5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autodeterminazione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e</a:t>
            </a:r>
            <a:r>
              <a:rPr dirty="0" sz="2800" spc="-5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di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vita</a:t>
            </a:r>
            <a:r>
              <a:rPr dirty="0" sz="2800" spc="-5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autonoma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206300"/>
              </a:lnSpc>
              <a:spcBef>
                <a:spcPts val="570"/>
              </a:spcBef>
            </a:pP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giovani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4B4457"/>
                </a:solidFill>
                <a:latin typeface="Lucida Sans Unicode"/>
                <a:cs typeface="Lucida Sans Unicode"/>
              </a:rPr>
              <a:t>disabilità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intellettive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psicosociali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si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trovano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frequentemente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ad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affrontare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barriere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4B4457"/>
                </a:solidFill>
                <a:latin typeface="Lucida Sans Unicode"/>
                <a:cs typeface="Lucida Sans Unicode"/>
              </a:rPr>
              <a:t>non 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solo </a:t>
            </a:r>
            <a:r>
              <a:rPr dirty="0" sz="2000" spc="-30">
                <a:solidFill>
                  <a:srgbClr val="4B4457"/>
                </a:solidFill>
                <a:latin typeface="Lucida Sans Unicode"/>
                <a:cs typeface="Lucida Sans Unicode"/>
              </a:rPr>
              <a:t>nella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partecipazione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politica,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4B4457"/>
                </a:solidFill>
                <a:latin typeface="Lucida Sans Unicode"/>
                <a:cs typeface="Lucida Sans Unicode"/>
              </a:rPr>
              <a:t>ma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anche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nel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0">
                <a:solidFill>
                  <a:srgbClr val="4B4457"/>
                </a:solidFill>
                <a:latin typeface="Lucida Sans Unicode"/>
                <a:cs typeface="Lucida Sans Unicode"/>
              </a:rPr>
              <a:t>processo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4B4457"/>
                </a:solidFill>
                <a:latin typeface="Lucida Sans Unicode"/>
                <a:cs typeface="Lucida Sans Unicode"/>
              </a:rPr>
              <a:t>decisionale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4B4457"/>
                </a:solidFill>
                <a:latin typeface="Lucida Sans Unicode"/>
                <a:cs typeface="Lucida Sans Unicode"/>
              </a:rPr>
              <a:t>quotidiano,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4B4457"/>
                </a:solidFill>
                <a:latin typeface="Lucida Sans Unicode"/>
                <a:cs typeface="Lucida Sans Unicode"/>
              </a:rPr>
              <a:t>nella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35">
                <a:solidFill>
                  <a:srgbClr val="4B4457"/>
                </a:solidFill>
                <a:latin typeface="Lucida Sans Unicode"/>
                <a:cs typeface="Lucida Sans Unicode"/>
              </a:rPr>
              <a:t>comunicazione</a:t>
            </a:r>
            <a:r>
              <a:rPr dirty="0" sz="20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e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nell'autonomia.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 In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 assenza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4B4457"/>
                </a:solidFill>
                <a:latin typeface="Lucida Sans Unicode"/>
                <a:cs typeface="Lucida Sans Unicode"/>
              </a:rPr>
              <a:t>delle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4B4457"/>
                </a:solidFill>
                <a:latin typeface="Lucida Sans Unicode"/>
                <a:cs typeface="Lucida Sans Unicode"/>
              </a:rPr>
              <a:t>competenze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4B4457"/>
                </a:solidFill>
                <a:latin typeface="Lucida Sans Unicode"/>
                <a:cs typeface="Lucida Sans Unicode"/>
              </a:rPr>
              <a:t>del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supporto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necessari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 vivere </a:t>
            </a:r>
            <a:r>
              <a:rPr dirty="0" sz="2000" spc="-114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45">
                <a:solidFill>
                  <a:srgbClr val="4B4457"/>
                </a:solidFill>
                <a:latin typeface="Lucida Sans Unicode"/>
                <a:cs typeface="Lucida Sans Unicode"/>
              </a:rPr>
              <a:t>modo</a:t>
            </a:r>
            <a:r>
              <a:rPr dirty="0" sz="2000" spc="-1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indipendente 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0">
                <a:solidFill>
                  <a:srgbClr val="4B4457"/>
                </a:solidFill>
                <a:latin typeface="Lucida Sans Unicode"/>
                <a:cs typeface="Lucida Sans Unicode"/>
              </a:rPr>
              <a:t>affermarsi,</a:t>
            </a:r>
            <a:r>
              <a:rPr dirty="0" sz="20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piena</a:t>
            </a:r>
            <a:r>
              <a:rPr dirty="0" sz="20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inclusione 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risulta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4B4457"/>
                </a:solidFill>
                <a:latin typeface="Lucida Sans Unicode"/>
                <a:cs typeface="Lucida Sans Unicode"/>
              </a:rPr>
              <a:t>complessa.</a:t>
            </a:r>
            <a:endParaRPr sz="2000">
              <a:latin typeface="Lucida Sans Unicode"/>
              <a:cs typeface="Lucida Sans Unicode"/>
            </a:endParaRPr>
          </a:p>
          <a:p>
            <a:pPr algn="just" marL="12700" marR="5080">
              <a:lnSpc>
                <a:spcPts val="4950"/>
              </a:lnSpc>
              <a:spcBef>
                <a:spcPts val="390"/>
              </a:spcBef>
            </a:pPr>
            <a:r>
              <a:rPr dirty="0" sz="2000" spc="-20">
                <a:solidFill>
                  <a:srgbClr val="4B4457"/>
                </a:solidFill>
                <a:latin typeface="Lucida Sans Unicode"/>
                <a:cs typeface="Lucida Sans Unicode"/>
              </a:rPr>
              <a:t>Ǫuesto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programma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formazione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4B4457"/>
                </a:solidFill>
                <a:latin typeface="Lucida Sans Unicode"/>
                <a:cs typeface="Lucida Sans Unicode"/>
              </a:rPr>
              <a:t>offre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agli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operatori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giovanili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strumenti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4B4457"/>
                </a:solidFill>
                <a:latin typeface="Lucida Sans Unicode"/>
                <a:cs typeface="Lucida Sans Unicode"/>
              </a:rPr>
              <a:t>integrazione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fondati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4B4457"/>
                </a:solidFill>
                <a:latin typeface="Lucida Sans Unicode"/>
                <a:cs typeface="Lucida Sans Unicode"/>
              </a:rPr>
              <a:t>sui 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diritti,</a:t>
            </a:r>
            <a:r>
              <a:rPr dirty="0" sz="2000" spc="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finalizzati</a:t>
            </a:r>
            <a:r>
              <a:rPr dirty="0" sz="2000" spc="1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promuovere</a:t>
            </a:r>
            <a:r>
              <a:rPr dirty="0" sz="2000" spc="1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l'autodifesa</a:t>
            </a:r>
            <a:r>
              <a:rPr dirty="0" sz="2000" spc="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1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le</a:t>
            </a:r>
            <a:r>
              <a:rPr dirty="0" sz="2000" spc="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competenze</a:t>
            </a:r>
            <a:r>
              <a:rPr dirty="0" sz="2000" spc="1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necessarie</a:t>
            </a:r>
            <a:r>
              <a:rPr dirty="0" sz="2000" spc="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000" spc="1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una</a:t>
            </a:r>
            <a:r>
              <a:rPr dirty="0" sz="2000" spc="1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vita</a:t>
            </a:r>
            <a:r>
              <a:rPr dirty="0" sz="2000" spc="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autonoma.</a:t>
            </a:r>
            <a:r>
              <a:rPr dirty="0" sz="2000" spc="1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4B4457"/>
                </a:solidFill>
                <a:latin typeface="Lucida Sans Unicode"/>
                <a:cs typeface="Lucida Sans Unicode"/>
              </a:rPr>
              <a:t>Tali 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strumenti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0">
                <a:solidFill>
                  <a:srgbClr val="4B4457"/>
                </a:solidFill>
                <a:latin typeface="Lucida Sans Unicode"/>
                <a:cs typeface="Lucida Sans Unicode"/>
              </a:rPr>
              <a:t>sono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fondamentali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4B4457"/>
                </a:solidFill>
                <a:latin typeface="Lucida Sans Unicode"/>
                <a:cs typeface="Lucida Sans Unicode"/>
              </a:rPr>
              <a:t>non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solo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4B4457"/>
                </a:solidFill>
                <a:latin typeface="Lucida Sans Unicode"/>
                <a:cs typeface="Lucida Sans Unicode"/>
              </a:rPr>
              <a:t>lo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sviluppo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personale,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ma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4B4457"/>
                </a:solidFill>
                <a:latin typeface="Lucida Sans Unicode"/>
                <a:cs typeface="Lucida Sans Unicode"/>
              </a:rPr>
              <a:t>anche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5">
                <a:solidFill>
                  <a:srgbClr val="4B4457"/>
                </a:solidFill>
                <a:latin typeface="Lucida Sans Unicode"/>
                <a:cs typeface="Lucida Sans Unicode"/>
              </a:rPr>
              <a:t>partecipazione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4B4457"/>
                </a:solidFill>
                <a:latin typeface="Lucida Sans Unicode"/>
                <a:cs typeface="Lucida Sans Unicode"/>
              </a:rPr>
              <a:t>attiva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alla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vita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civica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politica,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un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obiettivo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centrale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del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programma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SPARK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della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4B4457"/>
                </a:solidFill>
                <a:latin typeface="Lucida Sans Unicode"/>
                <a:cs typeface="Lucida Sans Unicode"/>
              </a:rPr>
              <a:t>Strategia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dell'UE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000" spc="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i </a:t>
            </a:r>
            <a:r>
              <a:rPr dirty="0" sz="2000" spc="-100">
                <a:solidFill>
                  <a:srgbClr val="4B4457"/>
                </a:solidFill>
                <a:latin typeface="Lucida Sans Unicode"/>
                <a:cs typeface="Lucida Sans Unicode"/>
              </a:rPr>
              <a:t>diritti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4B4457"/>
                </a:solidFill>
                <a:latin typeface="Lucida Sans Unicode"/>
                <a:cs typeface="Lucida Sans Unicode"/>
              </a:rPr>
              <a:t>delle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persone </a:t>
            </a:r>
            <a:r>
              <a:rPr dirty="0" sz="2000" spc="-130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4B4457"/>
                </a:solidFill>
                <a:latin typeface="Lucida Sans Unicode"/>
                <a:cs typeface="Lucida Sans Unicode"/>
              </a:rPr>
              <a:t>disabilità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0">
                <a:solidFill>
                  <a:srgbClr val="4B4457"/>
                </a:solidFill>
                <a:latin typeface="Lucida Sans Unicode"/>
                <a:cs typeface="Lucida Sans Unicode"/>
              </a:rPr>
              <a:t>(2021-</a:t>
            </a:r>
            <a:r>
              <a:rPr dirty="0" sz="2000" spc="-10">
                <a:solidFill>
                  <a:srgbClr val="4B4457"/>
                </a:solidFill>
                <a:latin typeface="Lucida Sans Unicode"/>
                <a:cs typeface="Lucida Sans Unicode"/>
              </a:rPr>
              <a:t>2030).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142859" y="1802810"/>
            <a:ext cx="313880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Progettazione</a:t>
            </a:r>
            <a:r>
              <a:rPr dirty="0" sz="2500" spc="-12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orientata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142859" y="2479085"/>
            <a:ext cx="5023485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all'individuo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384175" algn="l"/>
                <a:tab pos="1311910" algn="l"/>
                <a:tab pos="1738630" algn="l"/>
                <a:tab pos="2435860" algn="l"/>
                <a:tab pos="2668270" algn="l"/>
                <a:tab pos="3432810" algn="l"/>
                <a:tab pos="3714115" algn="l"/>
                <a:tab pos="4374515" algn="l"/>
                <a:tab pos="4665345" algn="l"/>
              </a:tabLst>
            </a:pP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approccio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che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colloca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giovane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al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centro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20">
                <a:solidFill>
                  <a:srgbClr val="7E7E7E"/>
                </a:solidFill>
                <a:latin typeface="Calibri"/>
                <a:cs typeface="Calibri"/>
              </a:rPr>
              <a:t>ogni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142859" y="3286330"/>
            <a:ext cx="50234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pianificazione</a:t>
            </a:r>
            <a:r>
              <a:rPr dirty="0" sz="1550" spc="1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5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decisione,</a:t>
            </a:r>
            <a:r>
              <a:rPr dirty="0" sz="1550" spc="1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rispettando</a:t>
            </a:r>
            <a:r>
              <a:rPr dirty="0" sz="15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550" spc="1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sue</a:t>
            </a:r>
            <a:r>
              <a:rPr dirty="0" sz="15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opinioni,</a:t>
            </a:r>
            <a:r>
              <a:rPr dirty="0" sz="1550" spc="1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5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7E7E7E"/>
                </a:solidFill>
                <a:latin typeface="Calibri"/>
                <a:cs typeface="Calibri"/>
              </a:rPr>
              <a:t>suoi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142859" y="3705430"/>
            <a:ext cx="229235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obiettivi</a:t>
            </a:r>
            <a:r>
              <a:rPr dirty="0" sz="1550" spc="-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sue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 esperienze.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02068" y="555964"/>
            <a:ext cx="190563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0" b="1">
                <a:solidFill>
                  <a:srgbClr val="000000"/>
                </a:solidFill>
                <a:latin typeface="Calibri"/>
                <a:cs typeface="Calibri"/>
              </a:rPr>
              <a:t>Concetti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322084" y="1337014"/>
            <a:ext cx="306578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0" b="1">
                <a:latin typeface="Calibri"/>
                <a:cs typeface="Calibri"/>
              </a:rPr>
              <a:t>fondamentali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5021" y="5119655"/>
            <a:ext cx="198755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Vita</a:t>
            </a:r>
            <a:r>
              <a:rPr dirty="0" sz="2500" spc="-5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autonoma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3137" y="5873087"/>
            <a:ext cx="5023485" cy="193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r>
              <a:rPr dirty="0" sz="15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diritto</a:t>
            </a:r>
            <a:r>
              <a:rPr dirty="0" sz="15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5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prendere</a:t>
            </a:r>
            <a:r>
              <a:rPr dirty="0" sz="15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decisioni</a:t>
            </a:r>
            <a:r>
              <a:rPr dirty="0" sz="15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riguardanti</a:t>
            </a:r>
            <a:r>
              <a:rPr dirty="0" sz="15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550" spc="1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propria</a:t>
            </a:r>
            <a:r>
              <a:rPr dirty="0" sz="15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vita</a:t>
            </a:r>
            <a:r>
              <a:rPr dirty="0" sz="15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5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77400"/>
              </a:lnSpc>
            </a:pP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vivere</a:t>
            </a:r>
            <a:r>
              <a:rPr dirty="0" sz="155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155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55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massima</a:t>
            </a:r>
            <a:r>
              <a:rPr dirty="0" sz="155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autonomia</a:t>
            </a:r>
            <a:r>
              <a:rPr dirty="0" sz="1550" spc="9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possibile,</a:t>
            </a:r>
            <a:r>
              <a:rPr dirty="0" sz="155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155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55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senza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assistenza.</a:t>
            </a:r>
            <a:r>
              <a:rPr dirty="0" sz="1550" spc="41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Ciò</a:t>
            </a:r>
            <a:r>
              <a:rPr dirty="0" sz="1550" spc="41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comprende</a:t>
            </a:r>
            <a:r>
              <a:rPr dirty="0" sz="1550" spc="42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550" spc="41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gestione</a:t>
            </a:r>
            <a:r>
              <a:rPr dirty="0" sz="1550" spc="41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delle</a:t>
            </a:r>
            <a:r>
              <a:rPr dirty="0" sz="1550" spc="42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attività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quotidiane,</a:t>
            </a:r>
            <a:r>
              <a:rPr dirty="0" sz="1550" spc="8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550" spc="8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creazione</a:t>
            </a:r>
            <a:r>
              <a:rPr dirty="0" sz="1550" spc="8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550" spc="8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relazioni</a:t>
            </a:r>
            <a:r>
              <a:rPr dirty="0" sz="1550" spc="8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550" spc="8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l'orientamento</a:t>
            </a:r>
            <a:r>
              <a:rPr dirty="0" sz="1550" spc="8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nei 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sistemi.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97391" y="2009347"/>
            <a:ext cx="296100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Autorappresentazione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5507" y="2664513"/>
            <a:ext cx="50234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550" spc="459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capacità</a:t>
            </a:r>
            <a:r>
              <a:rPr dirty="0" sz="1550" spc="459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550" spc="459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comunicare,</a:t>
            </a:r>
            <a:r>
              <a:rPr dirty="0" sz="1550" spc="4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manifestare</a:t>
            </a:r>
            <a:r>
              <a:rPr dirty="0" sz="1550" spc="459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550" spc="459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propri</a:t>
            </a:r>
            <a:r>
              <a:rPr dirty="0" sz="1550" spc="4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bisogni</a:t>
            </a:r>
            <a:r>
              <a:rPr dirty="0" sz="1550" spc="459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5507" y="3083613"/>
            <a:ext cx="50234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preferenze,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5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prendere</a:t>
            </a:r>
            <a:r>
              <a:rPr dirty="0" sz="15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decisioni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informate.</a:t>
            </a:r>
            <a:r>
              <a:rPr dirty="0" sz="15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Nel</a:t>
            </a:r>
            <a:r>
              <a:rPr dirty="0" sz="15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contesto</a:t>
            </a:r>
            <a:r>
              <a:rPr dirty="0" sz="15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della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25507" y="3502713"/>
            <a:ext cx="50234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225" algn="l"/>
                <a:tab pos="1971675" algn="l"/>
                <a:tab pos="3068320" algn="l"/>
                <a:tab pos="3418204" algn="l"/>
                <a:tab pos="3758565" algn="l"/>
                <a:tab pos="4385310" algn="l"/>
                <a:tab pos="4803140" algn="l"/>
              </a:tabLst>
            </a:pP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disabilità,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l'autodifesa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rappresenta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sia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diritto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che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550" spc="-25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5507" y="3921813"/>
            <a:ext cx="475234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insieme</a:t>
            </a:r>
            <a:r>
              <a:rPr dirty="0" sz="155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5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competenze</a:t>
            </a:r>
            <a:r>
              <a:rPr dirty="0" sz="15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da</a:t>
            </a:r>
            <a:r>
              <a:rPr dirty="0" sz="15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sviluppare</a:t>
            </a:r>
            <a:r>
              <a:rPr dirty="0" sz="15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5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E7E7E"/>
                </a:solidFill>
                <a:latin typeface="Calibri"/>
                <a:cs typeface="Calibri"/>
              </a:rPr>
              <a:t>modo</a:t>
            </a:r>
            <a:r>
              <a:rPr dirty="0" sz="155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7E7E7E"/>
                </a:solidFill>
                <a:latin typeface="Calibri"/>
                <a:cs typeface="Calibri"/>
              </a:rPr>
              <a:t>intenzionale.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370972" y="2616171"/>
            <a:ext cx="4972050" cy="4610100"/>
            <a:chOff x="6370972" y="2616171"/>
            <a:chExt cx="4972050" cy="4610100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972" y="2616171"/>
              <a:ext cx="4971926" cy="46100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4829" y="3499509"/>
              <a:ext cx="3260133" cy="3041009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592" y="325569"/>
            <a:ext cx="1428942" cy="1413821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12142859" y="4216135"/>
            <a:ext cx="490410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latin typeface="Calibri"/>
                <a:cs typeface="Calibri"/>
              </a:rPr>
              <a:t>Il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ruolo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dell'assistente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sociale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per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spc="-50" b="1">
                <a:latin typeface="Calibri"/>
                <a:cs typeface="Calibri"/>
              </a:rPr>
              <a:t>i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142859" y="4949560"/>
            <a:ext cx="10502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 b="1">
                <a:latin typeface="Calibri"/>
                <a:cs typeface="Calibri"/>
              </a:rPr>
              <a:t>giovani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142859" y="5628978"/>
            <a:ext cx="513905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Gli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operatori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giovanili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sono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facilitatori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dell'emancipazione,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non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142859" y="6048078"/>
            <a:ext cx="175323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custodi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del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supporto.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142859" y="6467178"/>
            <a:ext cx="203517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r>
              <a:rPr dirty="0" sz="155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loro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ruolo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consiste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20" b="1">
                <a:solidFill>
                  <a:srgbClr val="7E7E7E"/>
                </a:solidFill>
                <a:latin typeface="Calibri"/>
                <a:cs typeface="Calibri"/>
              </a:rPr>
              <a:t>nel: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2355584" y="702909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1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30007" y="604"/>
                </a:lnTo>
                <a:lnTo>
                  <a:pt x="32925" y="1812"/>
                </a:lnTo>
                <a:lnTo>
                  <a:pt x="35842" y="3021"/>
                </a:lnTo>
                <a:lnTo>
                  <a:pt x="38417" y="4741"/>
                </a:lnTo>
                <a:lnTo>
                  <a:pt x="40650" y="6974"/>
                </a:lnTo>
                <a:lnTo>
                  <a:pt x="42883" y="9207"/>
                </a:lnTo>
                <a:lnTo>
                  <a:pt x="44603" y="11782"/>
                </a:lnTo>
                <a:lnTo>
                  <a:pt x="45812" y="14699"/>
                </a:lnTo>
                <a:lnTo>
                  <a:pt x="47020" y="17616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2497517" y="6886278"/>
            <a:ext cx="468122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Promuovere</a:t>
            </a:r>
            <a:r>
              <a:rPr dirty="0" sz="155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l'autonomia</a:t>
            </a:r>
            <a:r>
              <a:rPr dirty="0" sz="155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55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55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responsabilità</a:t>
            </a:r>
            <a:r>
              <a:rPr dirty="0" sz="155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nella</a:t>
            </a:r>
            <a:r>
              <a:rPr dirty="0" sz="155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vita</a:t>
            </a:r>
            <a:r>
              <a:rPr dirty="0" sz="155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dei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497517" y="7305378"/>
            <a:ext cx="66611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giovani.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2355584" y="786729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32925" y="45811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1"/>
                </a:lnTo>
                <a:lnTo>
                  <a:pt x="11782" y="44603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0650" y="6974"/>
                </a:lnTo>
                <a:lnTo>
                  <a:pt x="42883" y="9206"/>
                </a:lnTo>
                <a:lnTo>
                  <a:pt x="44603" y="11781"/>
                </a:lnTo>
                <a:lnTo>
                  <a:pt x="45812" y="14699"/>
                </a:lnTo>
                <a:lnTo>
                  <a:pt x="47020" y="17616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2497517" y="7724478"/>
            <a:ext cx="427228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Adattano</a:t>
            </a:r>
            <a:r>
              <a:rPr dirty="0" sz="155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comunicazione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affinché</a:t>
            </a:r>
            <a:r>
              <a:rPr dirty="0" sz="155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sia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accessibile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497517" y="8143578"/>
            <a:ext cx="89217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rispettosa.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12355584" y="870549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32925" y="45812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0650" y="6974"/>
                </a:lnTo>
                <a:lnTo>
                  <a:pt x="42883" y="9206"/>
                </a:lnTo>
                <a:lnTo>
                  <a:pt x="44603" y="11781"/>
                </a:lnTo>
                <a:lnTo>
                  <a:pt x="45812" y="14699"/>
                </a:lnTo>
                <a:lnTo>
                  <a:pt x="47020" y="17616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12497517" y="8562678"/>
            <a:ext cx="439928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Incoraggiare</a:t>
            </a:r>
            <a:r>
              <a:rPr dirty="0" sz="155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r>
              <a:rPr dirty="0" sz="155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coinvolgimento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nei</a:t>
            </a:r>
            <a:r>
              <a:rPr dirty="0" sz="155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processi</a:t>
            </a:r>
            <a:r>
              <a:rPr dirty="0" sz="155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decisionali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2355584" y="912459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40650" y="40650"/>
                </a:lnTo>
                <a:lnTo>
                  <a:pt x="38417" y="42883"/>
                </a:lnTo>
                <a:lnTo>
                  <a:pt x="35842" y="44603"/>
                </a:lnTo>
                <a:lnTo>
                  <a:pt x="32925" y="45811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1"/>
                </a:lnTo>
                <a:lnTo>
                  <a:pt x="11782" y="44603"/>
                </a:lnTo>
                <a:lnTo>
                  <a:pt x="9207" y="42883"/>
                </a:lnTo>
                <a:lnTo>
                  <a:pt x="6974" y="40650"/>
                </a:lnTo>
                <a:lnTo>
                  <a:pt x="4741" y="38417"/>
                </a:lnTo>
                <a:lnTo>
                  <a:pt x="3021" y="35842"/>
                </a:lnTo>
                <a:lnTo>
                  <a:pt x="1812" y="32924"/>
                </a:lnTo>
                <a:lnTo>
                  <a:pt x="604" y="30007"/>
                </a:lnTo>
                <a:lnTo>
                  <a:pt x="0" y="26969"/>
                </a:lnTo>
                <a:lnTo>
                  <a:pt x="0" y="23812"/>
                </a:lnTo>
                <a:lnTo>
                  <a:pt x="0" y="20654"/>
                </a:lnTo>
                <a:lnTo>
                  <a:pt x="604" y="17616"/>
                </a:lnTo>
                <a:lnTo>
                  <a:pt x="1812" y="14699"/>
                </a:lnTo>
                <a:lnTo>
                  <a:pt x="3021" y="11781"/>
                </a:lnTo>
                <a:lnTo>
                  <a:pt x="4741" y="9206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0650" y="6974"/>
                </a:lnTo>
                <a:lnTo>
                  <a:pt x="42883" y="9206"/>
                </a:lnTo>
                <a:lnTo>
                  <a:pt x="44603" y="11781"/>
                </a:lnTo>
                <a:lnTo>
                  <a:pt x="45812" y="14699"/>
                </a:lnTo>
                <a:lnTo>
                  <a:pt x="47020" y="17616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12497517" y="8981778"/>
            <a:ext cx="452882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Offrire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opportunità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per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lo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sviluppo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delle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competenze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2497517" y="9400878"/>
            <a:ext cx="2050414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contesti</a:t>
            </a:r>
            <a:r>
              <a:rPr dirty="0" sz="155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sicuri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55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7E7E7E"/>
                </a:solidFill>
                <a:latin typeface="Calibri"/>
                <a:cs typeface="Calibri"/>
              </a:rPr>
              <a:t>inclusivi.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9295" algn="l"/>
              </a:tabLst>
            </a:pPr>
            <a:r>
              <a:rPr dirty="0" sz="6000" spc="-10" b="1">
                <a:latin typeface="Calibri"/>
                <a:cs typeface="Calibri"/>
              </a:rPr>
              <a:t>Comprendere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25" b="1">
                <a:latin typeface="Calibri"/>
                <a:cs typeface="Calibri"/>
              </a:rPr>
              <a:t>l'autorappresentazione.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656" y="6903943"/>
              <a:ext cx="104775" cy="10477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6656" y="7989793"/>
              <a:ext cx="104775" cy="104774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6656" y="5818092"/>
            <a:ext cx="104775" cy="10477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63443" y="1670591"/>
            <a:ext cx="13258800" cy="6540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8400"/>
              </a:lnSpc>
              <a:spcBef>
                <a:spcPts val="100"/>
              </a:spcBef>
            </a:pP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L'autodifesa</a:t>
            </a:r>
            <a:r>
              <a:rPr dirty="0" sz="2400" spc="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rappresenta</a:t>
            </a:r>
            <a:r>
              <a:rPr dirty="0" sz="2400" spc="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400" spc="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capacità</a:t>
            </a:r>
            <a:r>
              <a:rPr dirty="0" sz="2400" spc="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400" spc="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riconoscere</a:t>
            </a:r>
            <a:r>
              <a:rPr dirty="0" sz="2400" spc="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ed</a:t>
            </a:r>
            <a:r>
              <a:rPr dirty="0" sz="2400" spc="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esprimere</a:t>
            </a:r>
            <a:r>
              <a:rPr dirty="0" sz="2400" spc="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propri</a:t>
            </a:r>
            <a:r>
              <a:rPr dirty="0" sz="2400" spc="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4B4457"/>
                </a:solidFill>
                <a:latin typeface="Lucida Sans Unicode"/>
                <a:cs typeface="Lucida Sans Unicode"/>
              </a:rPr>
              <a:t>bisogni,</a:t>
            </a:r>
            <a:r>
              <a:rPr dirty="0" sz="2400" spc="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diritti</a:t>
            </a:r>
            <a:r>
              <a:rPr dirty="0" sz="2400" spc="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e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preferenze.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Essa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riveste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un'importanza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particolare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giovani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disabilità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intellettive</a:t>
            </a:r>
            <a:r>
              <a:rPr dirty="0" sz="2400" spc="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e 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psicosociali,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5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quali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frequentemente vengono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esclusi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dalle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decisioni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che impattano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sulla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loro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vita.</a:t>
            </a:r>
            <a:endParaRPr sz="24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48400"/>
              </a:lnSpc>
            </a:pP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400" spc="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molti,</a:t>
            </a:r>
            <a:r>
              <a:rPr dirty="0" sz="2400" spc="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le</a:t>
            </a:r>
            <a:r>
              <a:rPr dirty="0" sz="2400" spc="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decisioni</a:t>
            </a:r>
            <a:r>
              <a:rPr dirty="0" sz="2400" spc="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riguardanti</a:t>
            </a:r>
            <a:r>
              <a:rPr dirty="0" sz="2400" spc="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4B4457"/>
                </a:solidFill>
                <a:latin typeface="Lucida Sans Unicode"/>
                <a:cs typeface="Lucida Sans Unicode"/>
              </a:rPr>
              <a:t>istruzione,</a:t>
            </a:r>
            <a:r>
              <a:rPr dirty="0" sz="2400" spc="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salute,</a:t>
            </a:r>
            <a:r>
              <a:rPr dirty="0" sz="2400" spc="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alloggio</a:t>
            </a:r>
            <a:r>
              <a:rPr dirty="0" sz="2400" spc="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400" spc="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partecipazione</a:t>
            </a:r>
            <a:r>
              <a:rPr dirty="0" sz="2400" spc="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sociale</a:t>
            </a:r>
            <a:r>
              <a:rPr dirty="0" sz="2400" spc="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sono 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assunte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da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familiari,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professionisti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istituzioni.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L'autodifesa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potenzia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l'individuo,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supportando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i 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giovani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nell'assumere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4B4457"/>
                </a:solidFill>
                <a:latin typeface="Lucida Sans Unicode"/>
                <a:cs typeface="Lucida Sans Unicode"/>
              </a:rPr>
              <a:t>il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controllo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del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proprio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futuro.</a:t>
            </a:r>
            <a:endParaRPr sz="24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1395"/>
              </a:spcBef>
            </a:pP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Gli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aspetti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fondamentali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dell'autodifesa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comprendono:</a:t>
            </a:r>
            <a:endParaRPr sz="2400">
              <a:latin typeface="Lucida Sans Unicode"/>
              <a:cs typeface="Lucida Sans Unicode"/>
            </a:endParaRPr>
          </a:p>
          <a:p>
            <a:pPr marL="560705" marR="5080">
              <a:lnSpc>
                <a:spcPct val="148400"/>
              </a:lnSpc>
            </a:pPr>
            <a:r>
              <a:rPr dirty="0" sz="2400" spc="-145">
                <a:solidFill>
                  <a:srgbClr val="4B4457"/>
                </a:solidFill>
                <a:latin typeface="Lucida Sans Unicode"/>
                <a:cs typeface="Lucida Sans Unicode"/>
              </a:rPr>
              <a:t>Informazioni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sui 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diritti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(ad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esempio,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conformità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Convenzione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delle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Nazioni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Unite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sui 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diritti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delle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persone </a:t>
            </a:r>
            <a:r>
              <a:rPr dirty="0" sz="2400" spc="-150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disabilità)</a:t>
            </a:r>
            <a:endParaRPr sz="2400">
              <a:latin typeface="Lucida Sans Unicode"/>
              <a:cs typeface="Lucida Sans Unicode"/>
            </a:endParaRPr>
          </a:p>
          <a:p>
            <a:pPr marL="560705" marR="5080">
              <a:lnSpc>
                <a:spcPct val="148400"/>
              </a:lnSpc>
              <a:spcBef>
                <a:spcPts val="5"/>
              </a:spcBef>
            </a:pP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Fiducia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4B4457"/>
                </a:solidFill>
                <a:latin typeface="Lucida Sans Unicode"/>
                <a:cs typeface="Lucida Sans Unicode"/>
              </a:rPr>
              <a:t>nell'esprimere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le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4B4457"/>
                </a:solidFill>
                <a:latin typeface="Lucida Sans Unicode"/>
                <a:cs typeface="Lucida Sans Unicode"/>
              </a:rPr>
              <a:t>proprie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opinioni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durante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riunioni,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luoghi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pubblici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situazioni 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quotidiane.</a:t>
            </a:r>
            <a:endParaRPr sz="2400">
              <a:latin typeface="Lucida Sans Unicode"/>
              <a:cs typeface="Lucida Sans Unicode"/>
            </a:endParaRPr>
          </a:p>
          <a:p>
            <a:pPr marL="560705">
              <a:lnSpc>
                <a:spcPct val="100000"/>
              </a:lnSpc>
              <a:spcBef>
                <a:spcPts val="1395"/>
              </a:spcBef>
            </a:pPr>
            <a:r>
              <a:rPr dirty="0" sz="2400" spc="-85">
                <a:solidFill>
                  <a:srgbClr val="4B4457"/>
                </a:solidFill>
                <a:latin typeface="Lucida Sans Unicode"/>
                <a:cs typeface="Lucida Sans Unicode"/>
              </a:rPr>
              <a:t>Supporto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4B4457"/>
                </a:solidFill>
                <a:latin typeface="Lucida Sans Unicode"/>
                <a:cs typeface="Lucida Sans Unicode"/>
              </a:rPr>
              <a:t>alle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decisioni: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mediante </a:t>
            </a:r>
            <a:r>
              <a:rPr dirty="0" sz="2400" spc="-155">
                <a:solidFill>
                  <a:srgbClr val="4B4457"/>
                </a:solidFill>
                <a:latin typeface="Lucida Sans Unicode"/>
                <a:cs typeface="Lucida Sans Unicode"/>
              </a:rPr>
              <a:t>informazioni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accessibili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partner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affidabili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7786" y="4352000"/>
            <a:ext cx="4205190" cy="4205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835" y="761155"/>
            <a:ext cx="758380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3089" algn="l"/>
                <a:tab pos="2598420" algn="l"/>
                <a:tab pos="3951604" algn="l"/>
              </a:tabLst>
            </a:pPr>
            <a:r>
              <a:rPr dirty="0" sz="6000" spc="-10" b="1">
                <a:latin typeface="Calibri"/>
                <a:cs typeface="Calibri"/>
              </a:rPr>
              <a:t>Cos'è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25" b="1">
                <a:latin typeface="Calibri"/>
                <a:cs typeface="Calibri"/>
              </a:rPr>
              <a:t>la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20" b="1">
                <a:latin typeface="Calibri"/>
                <a:cs typeface="Calibri"/>
              </a:rPr>
              <a:t>vita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autonoma?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3981182" y="0"/>
            <a:ext cx="4307205" cy="7538720"/>
            <a:chOff x="13981182" y="0"/>
            <a:chExt cx="4307205" cy="753872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81182" y="3619500"/>
              <a:ext cx="3918844" cy="3918844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142" y="3627173"/>
            <a:ext cx="104775" cy="104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142" y="4160573"/>
            <a:ext cx="104775" cy="104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4142" y="4693973"/>
            <a:ext cx="104775" cy="104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4142" y="5760773"/>
            <a:ext cx="104775" cy="104774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0" y="6294173"/>
            <a:ext cx="4467860" cy="3992879"/>
            <a:chOff x="0" y="6294173"/>
            <a:chExt cx="4467860" cy="3992879"/>
          </a:xfrm>
        </p:grpSpPr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142" y="6294173"/>
              <a:ext cx="104775" cy="10477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4142" y="6827573"/>
              <a:ext cx="104775" cy="10477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4142" y="7360973"/>
              <a:ext cx="104775" cy="104774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20454" y="1688708"/>
            <a:ext cx="13328650" cy="6959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8900"/>
              </a:lnSpc>
              <a:spcBef>
                <a:spcPts val="95"/>
              </a:spcBef>
            </a:pPr>
            <a:r>
              <a:rPr dirty="0" sz="2350" spc="-30">
                <a:solidFill>
                  <a:srgbClr val="4B4457"/>
                </a:solidFill>
                <a:latin typeface="Lucida Sans Unicode"/>
                <a:cs typeface="Lucida Sans Unicode"/>
              </a:rPr>
              <a:t>Vivere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350" spc="-5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modo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indipendente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non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implica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necessariamente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5">
                <a:solidFill>
                  <a:srgbClr val="4B4457"/>
                </a:solidFill>
                <a:latin typeface="Lucida Sans Unicode"/>
                <a:cs typeface="Lucida Sans Unicode"/>
              </a:rPr>
              <a:t>vivere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45">
                <a:solidFill>
                  <a:srgbClr val="4B4457"/>
                </a:solidFill>
                <a:latin typeface="Lucida Sans Unicode"/>
                <a:cs typeface="Lucida Sans Unicode"/>
              </a:rPr>
              <a:t>da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soli.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85">
                <a:solidFill>
                  <a:srgbClr val="4B4457"/>
                </a:solidFill>
                <a:latin typeface="Lucida Sans Unicode"/>
                <a:cs typeface="Lucida Sans Unicode"/>
              </a:rPr>
              <a:t>Significa,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0">
                <a:solidFill>
                  <a:srgbClr val="4B4457"/>
                </a:solidFill>
                <a:latin typeface="Lucida Sans Unicode"/>
                <a:cs typeface="Lucida Sans Unicode"/>
              </a:rPr>
              <a:t>piuttosto,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20">
                <a:solidFill>
                  <a:srgbClr val="4B4457"/>
                </a:solidFill>
                <a:latin typeface="Lucida Sans Unicode"/>
                <a:cs typeface="Lucida Sans Unicode"/>
              </a:rPr>
              <a:t>avere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35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libertà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il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sostegno</a:t>
            </a:r>
            <a:r>
              <a:rPr dirty="0" sz="235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necessari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condurre</a:t>
            </a:r>
            <a:r>
              <a:rPr dirty="0" sz="235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propria</a:t>
            </a:r>
            <a:r>
              <a:rPr dirty="0" sz="235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vita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secondo</a:t>
            </a:r>
            <a:r>
              <a:rPr dirty="0" sz="235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le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proprie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25">
                <a:solidFill>
                  <a:srgbClr val="4B4457"/>
                </a:solidFill>
                <a:latin typeface="Lucida Sans Unicode"/>
                <a:cs typeface="Lucida Sans Unicode"/>
              </a:rPr>
              <a:t>condizioni.</a:t>
            </a:r>
            <a:endParaRPr sz="2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Ciò </a:t>
            </a:r>
            <a:r>
              <a:rPr dirty="0" sz="2350" spc="-10">
                <a:solidFill>
                  <a:srgbClr val="4B4457"/>
                </a:solidFill>
                <a:latin typeface="Lucida Sans Unicode"/>
                <a:cs typeface="Lucida Sans Unicode"/>
              </a:rPr>
              <a:t>include:</a:t>
            </a:r>
            <a:endParaRPr sz="2350">
              <a:latin typeface="Lucida Sans Unicode"/>
              <a:cs typeface="Lucida Sans Unicode"/>
            </a:endParaRPr>
          </a:p>
          <a:p>
            <a:pPr marL="554355" marR="6706234">
              <a:lnSpc>
                <a:spcPct val="148900"/>
              </a:lnSpc>
            </a:pP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Prendere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decisioni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riguardo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al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tuo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stile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20">
                <a:solidFill>
                  <a:srgbClr val="4B4457"/>
                </a:solidFill>
                <a:latin typeface="Lucida Sans Unicode"/>
                <a:cs typeface="Lucida Sans Unicode"/>
              </a:rPr>
              <a:t>vita </a:t>
            </a:r>
            <a:r>
              <a:rPr dirty="0" sz="2350" spc="-55">
                <a:solidFill>
                  <a:srgbClr val="4B4457"/>
                </a:solidFill>
                <a:latin typeface="Lucida Sans Unicode"/>
                <a:cs typeface="Lucida Sans Unicode"/>
              </a:rPr>
              <a:t>Scegliere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0">
                <a:solidFill>
                  <a:srgbClr val="4B4457"/>
                </a:solidFill>
                <a:latin typeface="Lucida Sans Unicode"/>
                <a:cs typeface="Lucida Sans Unicode"/>
              </a:rPr>
              <a:t>chi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ti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sosterrà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80">
                <a:solidFill>
                  <a:srgbClr val="4B4457"/>
                </a:solidFill>
                <a:latin typeface="Lucida Sans Unicode"/>
                <a:cs typeface="Lucida Sans Unicode"/>
              </a:rPr>
              <a:t>quale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20">
                <a:solidFill>
                  <a:srgbClr val="4B4457"/>
                </a:solidFill>
                <a:latin typeface="Lucida Sans Unicode"/>
                <a:cs typeface="Lucida Sans Unicode"/>
              </a:rPr>
              <a:t>modo</a:t>
            </a:r>
            <a:endParaRPr sz="2350">
              <a:latin typeface="Lucida Sans Unicode"/>
              <a:cs typeface="Lucida Sans Unicode"/>
            </a:endParaRPr>
          </a:p>
          <a:p>
            <a:pPr marL="554355">
              <a:lnSpc>
                <a:spcPct val="100000"/>
              </a:lnSpc>
              <a:spcBef>
                <a:spcPts val="1380"/>
              </a:spcBef>
            </a:pPr>
            <a:r>
              <a:rPr dirty="0" sz="2350" spc="-75">
                <a:solidFill>
                  <a:srgbClr val="4B4457"/>
                </a:solidFill>
                <a:latin typeface="Lucida Sans Unicode"/>
                <a:cs typeface="Lucida Sans Unicode"/>
              </a:rPr>
              <a:t>Accesso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ai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servizi,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ai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trasporti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20">
                <a:solidFill>
                  <a:srgbClr val="4B4457"/>
                </a:solidFill>
                <a:latin typeface="Lucida Sans Unicode"/>
                <a:cs typeface="Lucida Sans Unicode"/>
              </a:rPr>
              <a:t>alle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opportunità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85">
                <a:solidFill>
                  <a:srgbClr val="4B4457"/>
                </a:solidFill>
                <a:latin typeface="Lucida Sans Unicode"/>
                <a:cs typeface="Lucida Sans Unicode"/>
              </a:rPr>
              <a:t>all'interno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35">
                <a:solidFill>
                  <a:srgbClr val="4B4457"/>
                </a:solidFill>
                <a:latin typeface="Lucida Sans Unicode"/>
                <a:cs typeface="Lucida Sans Unicode"/>
              </a:rPr>
              <a:t>della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">
                <a:solidFill>
                  <a:srgbClr val="4B4457"/>
                </a:solidFill>
                <a:latin typeface="Lucida Sans Unicode"/>
                <a:cs typeface="Lucida Sans Unicode"/>
              </a:rPr>
              <a:t>comunità</a:t>
            </a:r>
            <a:endParaRPr sz="2350">
              <a:latin typeface="Lucida Sans Unicode"/>
              <a:cs typeface="Lucida Sans Unicode"/>
            </a:endParaRPr>
          </a:p>
          <a:p>
            <a:pPr marL="554355" marR="146685">
              <a:lnSpc>
                <a:spcPct val="148900"/>
              </a:lnSpc>
              <a:spcBef>
                <a:spcPts val="5"/>
              </a:spcBef>
            </a:pP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giovani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disabilità,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lo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sviluppo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competenze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una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vita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indipendente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può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30">
                <a:solidFill>
                  <a:srgbClr val="4B4457"/>
                </a:solidFill>
                <a:latin typeface="Lucida Sans Unicode"/>
                <a:cs typeface="Lucida Sans Unicode"/>
              </a:rPr>
              <a:t>includere: </a:t>
            </a:r>
            <a:r>
              <a:rPr dirty="0" sz="2350" spc="-80">
                <a:solidFill>
                  <a:srgbClr val="4B4457"/>
                </a:solidFill>
                <a:latin typeface="Lucida Sans Unicode"/>
                <a:cs typeface="Lucida Sans Unicode"/>
              </a:rPr>
              <a:t>Gestione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0">
                <a:solidFill>
                  <a:srgbClr val="4B4457"/>
                </a:solidFill>
                <a:latin typeface="Lucida Sans Unicode"/>
                <a:cs typeface="Lucida Sans Unicode"/>
              </a:rPr>
              <a:t>del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tempo 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abitudini </a:t>
            </a:r>
            <a:r>
              <a:rPr dirty="0" sz="2350" spc="-10">
                <a:solidFill>
                  <a:srgbClr val="4B4457"/>
                </a:solidFill>
                <a:latin typeface="Lucida Sans Unicode"/>
                <a:cs typeface="Lucida Sans Unicode"/>
              </a:rPr>
              <a:t>quotidiane</a:t>
            </a:r>
            <a:endParaRPr sz="2350">
              <a:latin typeface="Lucida Sans Unicode"/>
              <a:cs typeface="Lucida Sans Unicode"/>
            </a:endParaRPr>
          </a:p>
          <a:p>
            <a:pPr marL="554355" marR="5683250">
              <a:lnSpc>
                <a:spcPct val="148900"/>
              </a:lnSpc>
            </a:pP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Educazione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finanziaria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gestione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0">
                <a:solidFill>
                  <a:srgbClr val="4B4457"/>
                </a:solidFill>
                <a:latin typeface="Lucida Sans Unicode"/>
                <a:cs typeface="Lucida Sans Unicode"/>
              </a:rPr>
              <a:t>del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">
                <a:solidFill>
                  <a:srgbClr val="4B4457"/>
                </a:solidFill>
                <a:latin typeface="Lucida Sans Unicode"/>
                <a:cs typeface="Lucida Sans Unicode"/>
              </a:rPr>
              <a:t>bilancio 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Orientarsi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nei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sistemi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sanitari,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educativi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residenziali</a:t>
            </a:r>
            <a:endParaRPr sz="2350">
              <a:latin typeface="Lucida Sans Unicode"/>
              <a:cs typeface="Lucida Sans Unicode"/>
            </a:endParaRPr>
          </a:p>
          <a:p>
            <a:pPr marL="554355">
              <a:lnSpc>
                <a:spcPct val="100000"/>
              </a:lnSpc>
              <a:spcBef>
                <a:spcPts val="1380"/>
              </a:spcBef>
            </a:pPr>
            <a:r>
              <a:rPr dirty="0" sz="2350" spc="-85">
                <a:solidFill>
                  <a:srgbClr val="4B4457"/>
                </a:solidFill>
                <a:latin typeface="Lucida Sans Unicode"/>
                <a:cs typeface="Lucida Sans Unicode"/>
              </a:rPr>
              <a:t>Richiedere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supporto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avvalersi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strumenti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">
                <a:solidFill>
                  <a:srgbClr val="4B4457"/>
                </a:solidFill>
                <a:latin typeface="Lucida Sans Unicode"/>
                <a:cs typeface="Lucida Sans Unicode"/>
              </a:rPr>
              <a:t>assistenza</a:t>
            </a:r>
            <a:endParaRPr sz="2350">
              <a:latin typeface="Lucida Sans Unicode"/>
              <a:cs typeface="Lucida Sans Unicode"/>
            </a:endParaRPr>
          </a:p>
          <a:p>
            <a:pPr marL="554355" marR="5080">
              <a:lnSpc>
                <a:spcPct val="148900"/>
              </a:lnSpc>
            </a:pP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Ǫueste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competenze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35">
                <a:solidFill>
                  <a:srgbClr val="4B4457"/>
                </a:solidFill>
                <a:latin typeface="Lucida Sans Unicode"/>
                <a:cs typeface="Lucida Sans Unicode"/>
              </a:rPr>
              <a:t>si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affinano</a:t>
            </a:r>
            <a:r>
              <a:rPr dirty="0" sz="2350" spc="-5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80">
                <a:solidFill>
                  <a:srgbClr val="4B4457"/>
                </a:solidFill>
                <a:latin typeface="Lucida Sans Unicode"/>
                <a:cs typeface="Lucida Sans Unicode"/>
              </a:rPr>
              <a:t>attraverso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85">
                <a:solidFill>
                  <a:srgbClr val="4B4457"/>
                </a:solidFill>
                <a:latin typeface="Lucida Sans Unicode"/>
                <a:cs typeface="Lucida Sans Unicode"/>
              </a:rPr>
              <a:t>pratica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20">
                <a:solidFill>
                  <a:srgbClr val="4B4457"/>
                </a:solidFill>
                <a:latin typeface="Lucida Sans Unicode"/>
                <a:cs typeface="Lucida Sans Unicode"/>
              </a:rPr>
              <a:t>gli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operatori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giovanili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rivestono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un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">
                <a:solidFill>
                  <a:srgbClr val="4B4457"/>
                </a:solidFill>
                <a:latin typeface="Lucida Sans Unicode"/>
                <a:cs typeface="Lucida Sans Unicode"/>
              </a:rPr>
              <a:t>ruolo 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cruciale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5">
                <a:solidFill>
                  <a:srgbClr val="4B4457"/>
                </a:solidFill>
                <a:latin typeface="Lucida Sans Unicode"/>
                <a:cs typeface="Lucida Sans Unicode"/>
              </a:rPr>
              <a:t>nel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promuovere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questo </a:t>
            </a:r>
            <a:r>
              <a:rPr dirty="0" sz="2350" spc="-10">
                <a:solidFill>
                  <a:srgbClr val="4B4457"/>
                </a:solidFill>
                <a:latin typeface="Lucida Sans Unicode"/>
                <a:cs typeface="Lucida Sans Unicode"/>
              </a:rPr>
              <a:t>progresso.</a:t>
            </a:r>
            <a:endParaRPr sz="2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0803" y="1865829"/>
            <a:ext cx="256857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0" b="1">
                <a:latin typeface="Calibri"/>
                <a:cs typeface="Calibri"/>
              </a:rPr>
              <a:t>Ostacoli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0925064" y="0"/>
            <a:ext cx="7363459" cy="9033510"/>
            <a:chOff x="10925064" y="0"/>
            <a:chExt cx="7363459" cy="903351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3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5064" y="1693793"/>
              <a:ext cx="7290387" cy="7339169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186730"/>
            <a:ext cx="4467860" cy="4100829"/>
            <a:chOff x="0" y="6186730"/>
            <a:chExt cx="4467860" cy="4100829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5318" y="6186730"/>
              <a:ext cx="104775" cy="104774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9546487" y="3302243"/>
            <a:ext cx="10648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trovano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5318" y="4557955"/>
            <a:ext cx="104775" cy="104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5318" y="5100880"/>
            <a:ext cx="104775" cy="104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5318" y="5643805"/>
            <a:ext cx="104775" cy="10477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262106" y="3125078"/>
            <a:ext cx="8043545" cy="3282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400"/>
              </a:lnSpc>
              <a:spcBef>
                <a:spcPts val="100"/>
              </a:spcBef>
              <a:tabLst>
                <a:tab pos="356870" algn="l"/>
                <a:tab pos="1599565" algn="l"/>
                <a:tab pos="2346960" algn="l"/>
                <a:tab pos="3847465" algn="l"/>
                <a:tab pos="5565140" algn="l"/>
                <a:tab pos="5993765" algn="l"/>
                <a:tab pos="7813040" algn="l"/>
              </a:tabLst>
            </a:pP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giovani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disabilità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intellettive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psicosociali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si 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frequentemente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dover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affrontare:</a:t>
            </a:r>
            <a:endParaRPr sz="2400">
              <a:latin typeface="Lucida Sans Unicode"/>
              <a:cs typeface="Lucida Sans Unicode"/>
            </a:endParaRPr>
          </a:p>
          <a:p>
            <a:pPr marL="560705" marR="102235">
              <a:lnSpc>
                <a:spcPct val="148400"/>
              </a:lnSpc>
            </a:pP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Iperprotezione,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che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restringe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loro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indipendenza.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Stigma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5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aspettative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ridotte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da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4B4457"/>
                </a:solidFill>
                <a:latin typeface="Lucida Sans Unicode"/>
                <a:cs typeface="Lucida Sans Unicode"/>
              </a:rPr>
              <a:t>parte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degli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adulti </a:t>
            </a:r>
            <a:r>
              <a:rPr dirty="0" sz="2400" spc="-145">
                <a:solidFill>
                  <a:srgbClr val="4B4457"/>
                </a:solidFill>
                <a:latin typeface="Lucida Sans Unicode"/>
                <a:cs typeface="Lucida Sans Unicode"/>
              </a:rPr>
              <a:t>Informazioni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eccessivamente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complesse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5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inaccessibili 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Mancanza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65">
                <a:solidFill>
                  <a:srgbClr val="4B4457"/>
                </a:solidFill>
                <a:latin typeface="Lucida Sans Unicode"/>
                <a:cs typeface="Lucida Sans Unicode"/>
              </a:rPr>
              <a:t>opzioni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5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voce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nelle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decisioni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617" y="555276"/>
            <a:ext cx="9347200" cy="17208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00"/>
              </a:spcBef>
              <a:tabLst>
                <a:tab pos="1431925" algn="l"/>
                <a:tab pos="4469765" algn="l"/>
                <a:tab pos="7277100" algn="l"/>
              </a:tabLst>
            </a:pPr>
            <a:r>
              <a:rPr dirty="0" sz="4650" spc="-25" b="1">
                <a:latin typeface="Calibri"/>
                <a:cs typeface="Calibri"/>
              </a:rPr>
              <a:t>Gli</a:t>
            </a:r>
            <a:r>
              <a:rPr dirty="0" sz="4650" b="1">
                <a:latin typeface="Calibri"/>
                <a:cs typeface="Calibri"/>
              </a:rPr>
              <a:t>	</a:t>
            </a:r>
            <a:r>
              <a:rPr dirty="0" sz="4650" spc="-10" b="1">
                <a:latin typeface="Calibri"/>
                <a:cs typeface="Calibri"/>
              </a:rPr>
              <a:t>operatori</a:t>
            </a:r>
            <a:r>
              <a:rPr dirty="0" sz="4650" b="1">
                <a:latin typeface="Calibri"/>
                <a:cs typeface="Calibri"/>
              </a:rPr>
              <a:t>	</a:t>
            </a:r>
            <a:r>
              <a:rPr dirty="0" sz="4650" spc="-10" b="1">
                <a:latin typeface="Calibri"/>
                <a:cs typeface="Calibri"/>
              </a:rPr>
              <a:t>giovanili</a:t>
            </a:r>
            <a:r>
              <a:rPr dirty="0" sz="4650" b="1">
                <a:latin typeface="Calibri"/>
                <a:cs typeface="Calibri"/>
              </a:rPr>
              <a:t>	</a:t>
            </a:r>
            <a:r>
              <a:rPr dirty="0" sz="4650" spc="-10" b="1">
                <a:latin typeface="Calibri"/>
                <a:cs typeface="Calibri"/>
              </a:rPr>
              <a:t>possono contribuire</a:t>
            </a:r>
            <a:r>
              <a:rPr dirty="0" sz="4650" spc="-130" b="1">
                <a:latin typeface="Calibri"/>
                <a:cs typeface="Calibri"/>
              </a:rPr>
              <a:t> </a:t>
            </a:r>
            <a:r>
              <a:rPr dirty="0" sz="4650" b="1">
                <a:latin typeface="Calibri"/>
                <a:cs typeface="Calibri"/>
              </a:rPr>
              <a:t>nei</a:t>
            </a:r>
            <a:r>
              <a:rPr dirty="0" sz="4650" spc="-125" b="1">
                <a:latin typeface="Calibri"/>
                <a:cs typeface="Calibri"/>
              </a:rPr>
              <a:t> </a:t>
            </a:r>
            <a:r>
              <a:rPr dirty="0" sz="4650" b="1">
                <a:latin typeface="Calibri"/>
                <a:cs typeface="Calibri"/>
              </a:rPr>
              <a:t>seguenti</a:t>
            </a:r>
            <a:r>
              <a:rPr dirty="0" sz="4650" spc="-125" b="1">
                <a:latin typeface="Calibri"/>
                <a:cs typeface="Calibri"/>
              </a:rPr>
              <a:t> </a:t>
            </a:r>
            <a:r>
              <a:rPr dirty="0" sz="4650" spc="-10" b="1">
                <a:latin typeface="Calibri"/>
                <a:cs typeface="Calibri"/>
              </a:rPr>
              <a:t>modi:</a:t>
            </a:r>
            <a:endParaRPr sz="46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515025" y="0"/>
            <a:ext cx="6773545" cy="8542655"/>
            <a:chOff x="11515025" y="0"/>
            <a:chExt cx="6773545" cy="854265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3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5025" y="2578339"/>
              <a:ext cx="5964174" cy="596417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08841"/>
            <a:ext cx="4467319" cy="397815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1137" y="4029890"/>
            <a:ext cx="104775" cy="10477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734542" y="3699626"/>
            <a:ext cx="8814435" cy="2120900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Utilizzo 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formati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chiari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4B4457"/>
                </a:solidFill>
                <a:latin typeface="Lucida Sans Unicode"/>
                <a:cs typeface="Lucida Sans Unicode"/>
              </a:rPr>
              <a:t>visivi.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Fornire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assistenza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4B4457"/>
                </a:solidFill>
                <a:latin typeface="Lucida Sans Unicode"/>
                <a:cs typeface="Lucida Sans Unicode"/>
              </a:rPr>
              <a:t>strutturata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4B4457"/>
                </a:solidFill>
                <a:latin typeface="Lucida Sans Unicode"/>
                <a:cs typeface="Lucida Sans Unicode"/>
              </a:rPr>
              <a:t>il</a:t>
            </a:r>
            <a:r>
              <a:rPr dirty="0" sz="23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processo </a:t>
            </a:r>
            <a:r>
              <a:rPr dirty="0" sz="2300" spc="-10">
                <a:solidFill>
                  <a:srgbClr val="4B4457"/>
                </a:solidFill>
                <a:latin typeface="Lucida Sans Unicode"/>
                <a:cs typeface="Lucida Sans Unicode"/>
              </a:rPr>
              <a:t>decisionale.</a:t>
            </a:r>
            <a:endParaRPr sz="2300">
              <a:latin typeface="Lucida Sans Unicode"/>
              <a:cs typeface="Lucida Sans Unicode"/>
            </a:endParaRPr>
          </a:p>
          <a:p>
            <a:pPr marL="12700" marR="5080">
              <a:lnSpc>
                <a:spcPts val="4130"/>
              </a:lnSpc>
              <a:spcBef>
                <a:spcPts val="165"/>
              </a:spcBef>
            </a:pPr>
            <a:r>
              <a:rPr dirty="0" sz="2300" spc="-1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fornire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0">
                <a:solidFill>
                  <a:srgbClr val="4B4457"/>
                </a:solidFill>
                <a:latin typeface="Lucida Sans Unicode"/>
                <a:cs typeface="Lucida Sans Unicode"/>
              </a:rPr>
              <a:t>un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5">
                <a:solidFill>
                  <a:srgbClr val="4B4457"/>
                </a:solidFill>
                <a:latin typeface="Lucida Sans Unicode"/>
                <a:cs typeface="Lucida Sans Unicode"/>
              </a:rPr>
              <a:t>esempio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rispetto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nella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0">
                <a:solidFill>
                  <a:srgbClr val="4B4457"/>
                </a:solidFill>
                <a:latin typeface="Lucida Sans Unicode"/>
                <a:cs typeface="Lucida Sans Unicode"/>
              </a:rPr>
              <a:t>comunicazione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nei </a:t>
            </a:r>
            <a:r>
              <a:rPr dirty="0" sz="2300" spc="-65">
                <a:solidFill>
                  <a:srgbClr val="4B4457"/>
                </a:solidFill>
                <a:latin typeface="Lucida Sans Unicode"/>
                <a:cs typeface="Lucida Sans Unicode"/>
              </a:rPr>
              <a:t>confini. </a:t>
            </a: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Incoraggiare </a:t>
            </a:r>
            <a:r>
              <a:rPr dirty="0" sz="2300" spc="-110">
                <a:solidFill>
                  <a:srgbClr val="4B4457"/>
                </a:solidFill>
                <a:latin typeface="Lucida Sans Unicode"/>
                <a:cs typeface="Lucida Sans Unicode"/>
              </a:rPr>
              <a:t>l'assunzione</a:t>
            </a: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5">
                <a:solidFill>
                  <a:srgbClr val="4B4457"/>
                </a:solidFill>
                <a:latin typeface="Lucida Sans Unicode"/>
                <a:cs typeface="Lucida Sans Unicode"/>
              </a:rPr>
              <a:t>rischi</a:t>
            </a: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contesti </a:t>
            </a:r>
            <a:r>
              <a:rPr dirty="0" sz="2300" spc="-10">
                <a:solidFill>
                  <a:srgbClr val="4B4457"/>
                </a:solidFill>
                <a:latin typeface="Lucida Sans Unicode"/>
                <a:cs typeface="Lucida Sans Unicode"/>
              </a:rPr>
              <a:t>sicuri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1137" y="4553765"/>
            <a:ext cx="104775" cy="104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1137" y="5077640"/>
            <a:ext cx="104775" cy="104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1137" y="5601515"/>
            <a:ext cx="104775" cy="104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276085" y="7370175"/>
            <a:ext cx="5605145" cy="2489200"/>
            <a:chOff x="12276085" y="7370175"/>
            <a:chExt cx="5605145" cy="2489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8959" y="9258300"/>
              <a:ext cx="2861652" cy="60047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76085" y="7370175"/>
              <a:ext cx="5605080" cy="18881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1048" y="2035431"/>
            <a:ext cx="1384046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0625" algn="l"/>
                <a:tab pos="4473575" algn="l"/>
                <a:tab pos="7447280" algn="l"/>
                <a:tab pos="8753475" algn="l"/>
                <a:tab pos="10154920" algn="l"/>
              </a:tabLst>
            </a:pPr>
            <a:r>
              <a:rPr dirty="0" sz="6000" spc="-10" b="1">
                <a:latin typeface="Calibri"/>
                <a:cs typeface="Calibri"/>
              </a:rPr>
              <a:t>Supportare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25" b="1">
                <a:latin typeface="Calibri"/>
                <a:cs typeface="Calibri"/>
              </a:rPr>
              <a:t>le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evidenze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25" b="1">
                <a:latin typeface="Calibri"/>
                <a:cs typeface="Calibri"/>
              </a:rPr>
              <a:t>con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20" b="1">
                <a:latin typeface="Calibri"/>
                <a:cs typeface="Calibri"/>
              </a:rPr>
              <a:t>dati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quantitativi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5558" y="5965661"/>
            <a:ext cx="104775" cy="10477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558" y="7051512"/>
              <a:ext cx="104775" cy="104774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0386" rIns="0" bIns="0" rtlCol="0" vert="horz">
            <a:spAutoFit/>
          </a:bodyPr>
          <a:lstStyle/>
          <a:p>
            <a:pPr algn="just" marL="12700" marR="5080">
              <a:lnSpc>
                <a:spcPct val="148400"/>
              </a:lnSpc>
              <a:spcBef>
                <a:spcPts val="100"/>
              </a:spcBef>
            </a:pPr>
            <a:r>
              <a:rPr dirty="0" spc="-10"/>
              <a:t>“L’impatto</a:t>
            </a:r>
            <a:r>
              <a:rPr dirty="0" spc="240"/>
              <a:t> </a:t>
            </a:r>
            <a:r>
              <a:rPr dirty="0" spc="-80"/>
              <a:t>dell’autodeterminazione</a:t>
            </a:r>
            <a:r>
              <a:rPr dirty="0" spc="245"/>
              <a:t> </a:t>
            </a:r>
            <a:r>
              <a:rPr dirty="0"/>
              <a:t>sui</a:t>
            </a:r>
            <a:r>
              <a:rPr dirty="0" spc="245"/>
              <a:t> </a:t>
            </a:r>
            <a:r>
              <a:rPr dirty="0"/>
              <a:t>risultati</a:t>
            </a:r>
            <a:r>
              <a:rPr dirty="0" spc="245"/>
              <a:t> </a:t>
            </a:r>
            <a:r>
              <a:rPr dirty="0" spc="-170"/>
              <a:t>post-</a:t>
            </a:r>
            <a:r>
              <a:rPr dirty="0"/>
              <a:t>scolastici</a:t>
            </a:r>
            <a:r>
              <a:rPr dirty="0" spc="245"/>
              <a:t> </a:t>
            </a:r>
            <a:r>
              <a:rPr dirty="0"/>
              <a:t>dei</a:t>
            </a:r>
            <a:r>
              <a:rPr dirty="0" spc="245"/>
              <a:t> </a:t>
            </a:r>
            <a:r>
              <a:rPr dirty="0"/>
              <a:t>giovani</a:t>
            </a:r>
            <a:r>
              <a:rPr dirty="0" spc="245"/>
              <a:t> </a:t>
            </a:r>
            <a:r>
              <a:rPr dirty="0"/>
              <a:t>con</a:t>
            </a:r>
            <a:r>
              <a:rPr dirty="0" spc="245"/>
              <a:t> </a:t>
            </a:r>
            <a:r>
              <a:rPr dirty="0"/>
              <a:t>disabilità”</a:t>
            </a:r>
            <a:r>
              <a:rPr dirty="0" spc="245"/>
              <a:t> </a:t>
            </a:r>
            <a:r>
              <a:rPr dirty="0"/>
              <a:t>(Michael</a:t>
            </a:r>
            <a:r>
              <a:rPr dirty="0" spc="245"/>
              <a:t> </a:t>
            </a:r>
            <a:r>
              <a:rPr dirty="0"/>
              <a:t>L.</a:t>
            </a:r>
            <a:r>
              <a:rPr dirty="0" spc="245"/>
              <a:t> </a:t>
            </a:r>
            <a:r>
              <a:rPr dirty="0"/>
              <a:t>Wehmeyer</a:t>
            </a:r>
            <a:r>
              <a:rPr dirty="0" spc="245"/>
              <a:t> </a:t>
            </a:r>
            <a:r>
              <a:rPr dirty="0" spc="-50"/>
              <a:t>e </a:t>
            </a:r>
            <a:r>
              <a:rPr dirty="0" spc="-110"/>
              <a:t>collaboratori,</a:t>
            </a:r>
            <a:r>
              <a:rPr dirty="0" spc="-85"/>
              <a:t> </a:t>
            </a:r>
            <a:r>
              <a:rPr dirty="0" spc="-65"/>
              <a:t>2012</a:t>
            </a:r>
            <a:r>
              <a:rPr dirty="0" spc="-120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-75"/>
              <a:t>Università</a:t>
            </a:r>
            <a:r>
              <a:rPr dirty="0" spc="-70"/>
              <a:t> </a:t>
            </a:r>
            <a:r>
              <a:rPr dirty="0" spc="-40"/>
              <a:t>del</a:t>
            </a:r>
            <a:r>
              <a:rPr dirty="0" spc="-70"/>
              <a:t> </a:t>
            </a:r>
            <a:r>
              <a:rPr dirty="0" spc="-65"/>
              <a:t>Kansas) </a:t>
            </a:r>
            <a:r>
              <a:rPr dirty="0" spc="-95"/>
              <a:t>Ǫuesto</a:t>
            </a:r>
            <a:r>
              <a:rPr dirty="0" spc="-70"/>
              <a:t> </a:t>
            </a:r>
            <a:r>
              <a:rPr dirty="0" spc="-125"/>
              <a:t>studio</a:t>
            </a:r>
            <a:r>
              <a:rPr dirty="0" spc="-70"/>
              <a:t> </a:t>
            </a:r>
            <a:r>
              <a:rPr dirty="0" spc="-105"/>
              <a:t>longitudinale</a:t>
            </a:r>
            <a:r>
              <a:rPr dirty="0" spc="-65"/>
              <a:t> </a:t>
            </a:r>
            <a:r>
              <a:rPr dirty="0" spc="-80"/>
              <a:t>ha</a:t>
            </a:r>
            <a:r>
              <a:rPr dirty="0" spc="-70"/>
              <a:t> </a:t>
            </a:r>
            <a:r>
              <a:rPr dirty="0" spc="-135"/>
              <a:t>monitorato</a:t>
            </a:r>
            <a:r>
              <a:rPr dirty="0" spc="-60"/>
              <a:t> </a:t>
            </a:r>
            <a:r>
              <a:rPr dirty="0" spc="-45"/>
              <a:t>80</a:t>
            </a:r>
            <a:r>
              <a:rPr dirty="0" spc="-65"/>
              <a:t> </a:t>
            </a:r>
            <a:r>
              <a:rPr dirty="0" spc="-120"/>
              <a:t>giovani</a:t>
            </a:r>
            <a:r>
              <a:rPr dirty="0" spc="-70"/>
              <a:t> </a:t>
            </a:r>
            <a:r>
              <a:rPr dirty="0" spc="-165"/>
              <a:t>con</a:t>
            </a:r>
            <a:r>
              <a:rPr dirty="0" spc="-30"/>
              <a:t> </a:t>
            </a:r>
            <a:r>
              <a:rPr dirty="0" spc="-90"/>
              <a:t>disabilità</a:t>
            </a:r>
            <a:r>
              <a:rPr dirty="0" spc="-65"/>
              <a:t> </a:t>
            </a:r>
            <a:r>
              <a:rPr dirty="0" spc="-35"/>
              <a:t>intellettive </a:t>
            </a:r>
            <a:r>
              <a:rPr dirty="0" spc="-70"/>
              <a:t>e</a:t>
            </a:r>
            <a:r>
              <a:rPr dirty="0" spc="-125"/>
              <a:t> </a:t>
            </a:r>
            <a:r>
              <a:rPr dirty="0" spc="-75"/>
              <a:t>dello</a:t>
            </a:r>
            <a:r>
              <a:rPr dirty="0" spc="-125"/>
              <a:t> </a:t>
            </a:r>
            <a:r>
              <a:rPr dirty="0" spc="-100"/>
              <a:t>sviluppo</a:t>
            </a:r>
            <a:r>
              <a:rPr dirty="0" spc="-125"/>
              <a:t> </a:t>
            </a:r>
            <a:r>
              <a:rPr dirty="0" spc="-114"/>
              <a:t>per</a:t>
            </a:r>
            <a:r>
              <a:rPr dirty="0" spc="-125"/>
              <a:t> </a:t>
            </a:r>
            <a:r>
              <a:rPr dirty="0" spc="-150"/>
              <a:t>un</a:t>
            </a:r>
            <a:r>
              <a:rPr dirty="0" spc="-125"/>
              <a:t> </a:t>
            </a:r>
            <a:r>
              <a:rPr dirty="0" spc="-135"/>
              <a:t>periodo</a:t>
            </a:r>
            <a:r>
              <a:rPr dirty="0" spc="-125"/>
              <a:t> </a:t>
            </a:r>
            <a:r>
              <a:rPr dirty="0" spc="-140"/>
              <a:t>di</a:t>
            </a:r>
            <a:r>
              <a:rPr dirty="0" spc="-120"/>
              <a:t> </a:t>
            </a:r>
            <a:r>
              <a:rPr dirty="0" spc="-235"/>
              <a:t>1-</a:t>
            </a:r>
            <a:r>
              <a:rPr dirty="0" spc="-85"/>
              <a:t>3</a:t>
            </a:r>
            <a:r>
              <a:rPr dirty="0" spc="-125"/>
              <a:t> anni </a:t>
            </a:r>
            <a:r>
              <a:rPr dirty="0" spc="-140"/>
              <a:t>dopo</a:t>
            </a:r>
            <a:r>
              <a:rPr dirty="0" spc="-125"/>
              <a:t> </a:t>
            </a:r>
            <a:r>
              <a:rPr dirty="0" spc="-75"/>
              <a:t>il</a:t>
            </a:r>
            <a:r>
              <a:rPr dirty="0" spc="-125"/>
              <a:t> </a:t>
            </a:r>
            <a:r>
              <a:rPr dirty="0" spc="-114"/>
              <a:t>diploma</a:t>
            </a:r>
            <a:r>
              <a:rPr dirty="0" spc="-125"/>
              <a:t> </a:t>
            </a:r>
            <a:r>
              <a:rPr dirty="0" spc="-140"/>
              <a:t>di</a:t>
            </a:r>
            <a:r>
              <a:rPr dirty="0" spc="-120"/>
              <a:t> </a:t>
            </a:r>
            <a:r>
              <a:rPr dirty="0" spc="-90"/>
              <a:t>scuola</a:t>
            </a:r>
            <a:r>
              <a:rPr dirty="0" spc="-125"/>
              <a:t> </a:t>
            </a:r>
            <a:r>
              <a:rPr dirty="0" spc="-10"/>
              <a:t>superiore.</a:t>
            </a:r>
          </a:p>
          <a:p>
            <a:pPr>
              <a:lnSpc>
                <a:spcPct val="100000"/>
              </a:lnSpc>
              <a:spcBef>
                <a:spcPts val="180"/>
              </a:spcBef>
            </a:pPr>
          </a:p>
          <a:p>
            <a:pPr marL="12700">
              <a:lnSpc>
                <a:spcPct val="100000"/>
              </a:lnSpc>
            </a:pPr>
            <a:r>
              <a:rPr dirty="0" spc="-85"/>
              <a:t>I</a:t>
            </a:r>
            <a:r>
              <a:rPr dirty="0" spc="-114"/>
              <a:t> </a:t>
            </a:r>
            <a:r>
              <a:rPr dirty="0" spc="-100"/>
              <a:t>partecipanti</a:t>
            </a:r>
            <a:r>
              <a:rPr dirty="0" spc="-114"/>
              <a:t> </a:t>
            </a:r>
            <a:r>
              <a:rPr dirty="0" spc="-135"/>
              <a:t>sono</a:t>
            </a:r>
            <a:r>
              <a:rPr dirty="0" spc="-114"/>
              <a:t> </a:t>
            </a:r>
            <a:r>
              <a:rPr dirty="0" spc="-90"/>
              <a:t>stati</a:t>
            </a:r>
            <a:r>
              <a:rPr dirty="0" spc="-114"/>
              <a:t> suddivisi </a:t>
            </a:r>
            <a:r>
              <a:rPr dirty="0" spc="-150"/>
              <a:t>in</a:t>
            </a:r>
            <a:r>
              <a:rPr dirty="0" spc="-114"/>
              <a:t> </a:t>
            </a:r>
            <a:r>
              <a:rPr dirty="0" spc="-120"/>
              <a:t>due</a:t>
            </a:r>
            <a:r>
              <a:rPr dirty="0" spc="-114"/>
              <a:t> </a:t>
            </a:r>
            <a:r>
              <a:rPr dirty="0" spc="-10"/>
              <a:t>gruppi:</a:t>
            </a:r>
          </a:p>
          <a:p>
            <a:pPr marL="560705" marR="5080">
              <a:lnSpc>
                <a:spcPct val="148400"/>
              </a:lnSpc>
              <a:spcBef>
                <a:spcPts val="5"/>
              </a:spcBef>
            </a:pPr>
            <a:r>
              <a:rPr dirty="0"/>
              <a:t>Il</a:t>
            </a:r>
            <a:r>
              <a:rPr dirty="0" spc="-10"/>
              <a:t> </a:t>
            </a:r>
            <a:r>
              <a:rPr dirty="0" spc="-90"/>
              <a:t>gruppo</a:t>
            </a:r>
            <a:r>
              <a:rPr dirty="0" spc="-5"/>
              <a:t> </a:t>
            </a:r>
            <a:r>
              <a:rPr dirty="0" spc="95"/>
              <a:t>A</a:t>
            </a:r>
            <a:r>
              <a:rPr dirty="0" spc="-5"/>
              <a:t> </a:t>
            </a:r>
            <a:r>
              <a:rPr dirty="0"/>
              <a:t>ha</a:t>
            </a:r>
            <a:r>
              <a:rPr dirty="0" spc="-5"/>
              <a:t> </a:t>
            </a:r>
            <a:r>
              <a:rPr dirty="0" spc="-80"/>
              <a:t>ricevuto</a:t>
            </a:r>
            <a:r>
              <a:rPr dirty="0" spc="-5"/>
              <a:t> </a:t>
            </a:r>
            <a:r>
              <a:rPr dirty="0" spc="-10"/>
              <a:t>una</a:t>
            </a:r>
            <a:r>
              <a:rPr dirty="0" spc="-5"/>
              <a:t> </a:t>
            </a:r>
            <a:r>
              <a:rPr dirty="0" spc="-120"/>
              <a:t>formazione</a:t>
            </a:r>
            <a:r>
              <a:rPr dirty="0" spc="-5"/>
              <a:t> </a:t>
            </a:r>
            <a:r>
              <a:rPr dirty="0" spc="-75"/>
              <a:t>specifica</a:t>
            </a:r>
            <a:r>
              <a:rPr dirty="0" spc="-5"/>
              <a:t> </a:t>
            </a:r>
            <a:r>
              <a:rPr dirty="0" spc="-105"/>
              <a:t>sull'autodeterminazione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85"/>
              <a:t>l'autodifesa,</a:t>
            </a:r>
            <a:r>
              <a:rPr dirty="0" spc="-5"/>
              <a:t> </a:t>
            </a:r>
            <a:r>
              <a:rPr dirty="0" spc="-100"/>
              <a:t>comprendente</a:t>
            </a:r>
            <a:r>
              <a:rPr dirty="0" spc="-5"/>
              <a:t> </a:t>
            </a:r>
            <a:r>
              <a:rPr dirty="0"/>
              <a:t>la</a:t>
            </a:r>
            <a:r>
              <a:rPr dirty="0" spc="-10"/>
              <a:t> </a:t>
            </a:r>
            <a:r>
              <a:rPr dirty="0" spc="-90"/>
              <a:t>definizione </a:t>
            </a:r>
            <a:r>
              <a:rPr dirty="0" spc="-95"/>
              <a:t>degli</a:t>
            </a:r>
            <a:r>
              <a:rPr dirty="0" spc="-114"/>
              <a:t> </a:t>
            </a:r>
            <a:r>
              <a:rPr dirty="0" spc="-120"/>
              <a:t>obiettivi,</a:t>
            </a:r>
            <a:r>
              <a:rPr dirty="0" spc="-114"/>
              <a:t> </a:t>
            </a:r>
            <a:r>
              <a:rPr dirty="0" spc="-75"/>
              <a:t>il</a:t>
            </a:r>
            <a:r>
              <a:rPr dirty="0" spc="-114"/>
              <a:t> </a:t>
            </a:r>
            <a:r>
              <a:rPr dirty="0" spc="-125"/>
              <a:t>processo</a:t>
            </a:r>
            <a:r>
              <a:rPr dirty="0" spc="-114"/>
              <a:t> </a:t>
            </a:r>
            <a:r>
              <a:rPr dirty="0" spc="-100"/>
              <a:t>decisionale</a:t>
            </a:r>
            <a:r>
              <a:rPr dirty="0" spc="-110"/>
              <a:t> </a:t>
            </a:r>
            <a:r>
              <a:rPr dirty="0" spc="-70"/>
              <a:t>e</a:t>
            </a:r>
            <a:r>
              <a:rPr dirty="0" spc="-114"/>
              <a:t> </a:t>
            </a:r>
            <a:r>
              <a:rPr dirty="0" spc="-65"/>
              <a:t>l'autoregolamentazione.</a:t>
            </a:r>
          </a:p>
          <a:p>
            <a:pPr marL="560705">
              <a:lnSpc>
                <a:spcPct val="100000"/>
              </a:lnSpc>
              <a:spcBef>
                <a:spcPts val="1395"/>
              </a:spcBef>
            </a:pPr>
            <a:r>
              <a:rPr dirty="0" spc="-30"/>
              <a:t>Il</a:t>
            </a:r>
            <a:r>
              <a:rPr dirty="0" spc="-125"/>
              <a:t> </a:t>
            </a:r>
            <a:r>
              <a:rPr dirty="0" spc="-130"/>
              <a:t>gruppo</a:t>
            </a:r>
            <a:r>
              <a:rPr dirty="0" spc="-125"/>
              <a:t> </a:t>
            </a:r>
            <a:r>
              <a:rPr dirty="0" spc="229"/>
              <a:t>B</a:t>
            </a:r>
            <a:r>
              <a:rPr dirty="0" spc="-120"/>
              <a:t> </a:t>
            </a:r>
            <a:r>
              <a:rPr dirty="0" spc="-100"/>
              <a:t>ha</a:t>
            </a:r>
            <a:r>
              <a:rPr dirty="0" spc="-125"/>
              <a:t> </a:t>
            </a:r>
            <a:r>
              <a:rPr dirty="0" spc="-114"/>
              <a:t>ricevuto</a:t>
            </a:r>
            <a:r>
              <a:rPr dirty="0" spc="-120"/>
              <a:t> servizi</a:t>
            </a:r>
            <a:r>
              <a:rPr dirty="0" spc="-125"/>
              <a:t> </a:t>
            </a:r>
            <a:r>
              <a:rPr dirty="0" spc="-140"/>
              <a:t>di</a:t>
            </a:r>
            <a:r>
              <a:rPr dirty="0" spc="-120"/>
              <a:t> </a:t>
            </a:r>
            <a:r>
              <a:rPr dirty="0" spc="-114"/>
              <a:t>supporto</a:t>
            </a:r>
            <a:r>
              <a:rPr dirty="0" spc="-125"/>
              <a:t> </a:t>
            </a:r>
            <a:r>
              <a:rPr dirty="0" spc="-100"/>
              <a:t>standard</a:t>
            </a:r>
            <a:r>
              <a:rPr dirty="0" spc="-125"/>
              <a:t> </a:t>
            </a:r>
            <a:r>
              <a:rPr dirty="0" spc="-120"/>
              <a:t>privi </a:t>
            </a:r>
            <a:r>
              <a:rPr dirty="0" spc="-140"/>
              <a:t>di</a:t>
            </a:r>
            <a:r>
              <a:rPr dirty="0" spc="-125"/>
              <a:t> </a:t>
            </a:r>
            <a:r>
              <a:rPr dirty="0" spc="-120"/>
              <a:t>una </a:t>
            </a:r>
            <a:r>
              <a:rPr dirty="0" spc="-145"/>
              <a:t>formazione</a:t>
            </a:r>
            <a:r>
              <a:rPr dirty="0" spc="-125"/>
              <a:t> </a:t>
            </a:r>
            <a:r>
              <a:rPr dirty="0" spc="-100"/>
              <a:t>strutturata</a:t>
            </a:r>
            <a:r>
              <a:rPr dirty="0" spc="-120"/>
              <a:t> </a:t>
            </a:r>
            <a:r>
              <a:rPr dirty="0" spc="-60"/>
              <a:t>sull'autodeterminazione.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Simone Benazzi</dc:creator>
  <cp:keywords>DAG7MQdwHKk,BAEV7B-eGMs,0</cp:keywords>
  <dc:title>IT_SPARK_CBP_Buils self-advocacy and indipendent and indipendent living skills</dc:title>
  <dcterms:created xsi:type="dcterms:W3CDTF">2026-01-13T07:00:21Z</dcterms:created>
  <dcterms:modified xsi:type="dcterms:W3CDTF">2026-01-13T07:00:21Z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2026-01-13T00:00:00Z</vt:filetime>
  </property>
  <property fmtid="{D5CDD505-2E9C-101B-9397-08002B2CF9AE}" pid="5" name="Producer">
    <vt:lpwstr>Canva</vt:lpwstr>
  </property>
</Properties>
</file>