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4B526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4B526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7504" y="135138"/>
            <a:ext cx="11329035" cy="274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1385" y="1872784"/>
            <a:ext cx="15970250" cy="682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4B526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9.jp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0.jpg"/><Relationship Id="rId4" Type="http://schemas.openxmlformats.org/officeDocument/2006/relationships/image" Target="../media/image16.jpg"/><Relationship Id="rId5" Type="http://schemas.openxmlformats.org/officeDocument/2006/relationships/image" Target="../media/image41.png"/><Relationship Id="rId6" Type="http://schemas.openxmlformats.org/officeDocument/2006/relationships/image" Target="../media/image4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3.png"/><Relationship Id="rId4" Type="http://schemas.openxmlformats.org/officeDocument/2006/relationships/image" Target="../media/image16.jpg"/><Relationship Id="rId5" Type="http://schemas.openxmlformats.org/officeDocument/2006/relationships/image" Target="../media/image4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15.jp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4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1.png"/><Relationship Id="rId4" Type="http://schemas.openxmlformats.org/officeDocument/2006/relationships/image" Target="../media/image45.png"/><Relationship Id="rId5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5.png"/><Relationship Id="rId4" Type="http://schemas.openxmlformats.org/officeDocument/2006/relationships/image" Target="../media/image53.jpg"/><Relationship Id="rId5" Type="http://schemas.openxmlformats.org/officeDocument/2006/relationships/image" Target="../media/image5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5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7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jpg"/><Relationship Id="rId4" Type="http://schemas.openxmlformats.org/officeDocument/2006/relationships/image" Target="../media/image59.png"/><Relationship Id="rId5" Type="http://schemas.openxmlformats.org/officeDocument/2006/relationships/image" Target="../media/image17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60.png"/><Relationship Id="rId5" Type="http://schemas.openxmlformats.org/officeDocument/2006/relationships/image" Target="../media/image8.png"/><Relationship Id="rId6" Type="http://schemas.openxmlformats.org/officeDocument/2006/relationships/image" Target="../media/image61.png"/><Relationship Id="rId7" Type="http://schemas.openxmlformats.org/officeDocument/2006/relationships/image" Target="../media/image9.png"/><Relationship Id="rId8" Type="http://schemas.openxmlformats.org/officeDocument/2006/relationships/image" Target="../media/image1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jp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20.jp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7.png"/><Relationship Id="rId5" Type="http://schemas.openxmlformats.org/officeDocument/2006/relationships/image" Target="../media/image26.jpg"/><Relationship Id="rId6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7.png"/><Relationship Id="rId5" Type="http://schemas.openxmlformats.org/officeDocument/2006/relationships/image" Target="../media/image29.jpg"/><Relationship Id="rId6" Type="http://schemas.openxmlformats.org/officeDocument/2006/relationships/image" Target="../media/image1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33.jp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37.png"/><Relationship Id="rId7" Type="http://schemas.openxmlformats.org/officeDocument/2006/relationships/image" Target="../media/image3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07" y="9447207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88440" y="6751166"/>
            <a:ext cx="11209020" cy="1961514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dirty="0" sz="3700" b="1">
                <a:solidFill>
                  <a:srgbClr val="282829"/>
                </a:solidFill>
                <a:latin typeface="Calibri"/>
                <a:cs typeface="Calibri"/>
              </a:rPr>
              <a:t>Mass</a:t>
            </a:r>
            <a:r>
              <a:rPr dirty="0" sz="3700" spc="-6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b="1">
                <a:solidFill>
                  <a:srgbClr val="282829"/>
                </a:solidFill>
                <a:latin typeface="Calibri"/>
                <a:cs typeface="Calibri"/>
              </a:rPr>
              <a:t>media</a:t>
            </a:r>
            <a:r>
              <a:rPr dirty="0" sz="3700" spc="-6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b="1">
                <a:solidFill>
                  <a:srgbClr val="282829"/>
                </a:solidFill>
                <a:latin typeface="Calibri"/>
                <a:cs typeface="Calibri"/>
              </a:rPr>
              <a:t>e</a:t>
            </a:r>
            <a:r>
              <a:rPr dirty="0" sz="3700" spc="-6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b="1">
                <a:solidFill>
                  <a:srgbClr val="282829"/>
                </a:solidFill>
                <a:latin typeface="Calibri"/>
                <a:cs typeface="Calibri"/>
              </a:rPr>
              <a:t>pensiero</a:t>
            </a:r>
            <a:r>
              <a:rPr dirty="0" sz="3700" spc="-6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b="1">
                <a:solidFill>
                  <a:srgbClr val="282829"/>
                </a:solidFill>
                <a:latin typeface="Calibri"/>
                <a:cs typeface="Calibri"/>
              </a:rPr>
              <a:t>critico</a:t>
            </a:r>
            <a:r>
              <a:rPr dirty="0" sz="3700" spc="-6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b="1">
                <a:solidFill>
                  <a:srgbClr val="282829"/>
                </a:solidFill>
                <a:latin typeface="Calibri"/>
                <a:cs typeface="Calibri"/>
              </a:rPr>
              <a:t>per</a:t>
            </a:r>
            <a:r>
              <a:rPr dirty="0" sz="3700" spc="-6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b="1">
                <a:solidFill>
                  <a:srgbClr val="282829"/>
                </a:solidFill>
                <a:latin typeface="Calibri"/>
                <a:cs typeface="Calibri"/>
              </a:rPr>
              <a:t>la</a:t>
            </a:r>
            <a:r>
              <a:rPr dirty="0" sz="3700" spc="-6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spc="-10" b="1">
                <a:solidFill>
                  <a:srgbClr val="282829"/>
                </a:solidFill>
                <a:latin typeface="Calibri"/>
                <a:cs typeface="Calibri"/>
              </a:rPr>
              <a:t>partecipazione</a:t>
            </a:r>
            <a:r>
              <a:rPr dirty="0" sz="3700" spc="-6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spc="-10" b="1">
                <a:solidFill>
                  <a:srgbClr val="282829"/>
                </a:solidFill>
                <a:latin typeface="Calibri"/>
                <a:cs typeface="Calibri"/>
              </a:rPr>
              <a:t>civica</a:t>
            </a:r>
            <a:endParaRPr sz="3700">
              <a:latin typeface="Calibri"/>
              <a:cs typeface="Calibri"/>
            </a:endParaRPr>
          </a:p>
          <a:p>
            <a:pPr algn="ctr" marR="89535">
              <a:lnSpc>
                <a:spcPct val="100000"/>
              </a:lnSpc>
              <a:spcBef>
                <a:spcPts val="885"/>
              </a:spcBef>
            </a:pPr>
            <a:r>
              <a:rPr dirty="0" sz="3400" spc="-10" b="1">
                <a:solidFill>
                  <a:srgbClr val="282829"/>
                </a:solidFill>
                <a:latin typeface="Calibri"/>
                <a:cs typeface="Calibri"/>
              </a:rPr>
              <a:t>Sviluppato</a:t>
            </a:r>
            <a:r>
              <a:rPr dirty="0" sz="3400" spc="-14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400" spc="-25" b="1">
                <a:solidFill>
                  <a:srgbClr val="282829"/>
                </a:solidFill>
                <a:latin typeface="Calibri"/>
                <a:cs typeface="Calibri"/>
              </a:rPr>
              <a:t>da:</a:t>
            </a:r>
            <a:endParaRPr sz="3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dirty="0" sz="3400" b="1">
                <a:solidFill>
                  <a:srgbClr val="282829"/>
                </a:solidFill>
                <a:latin typeface="Calibri"/>
                <a:cs typeface="Calibri"/>
              </a:rPr>
              <a:t>Consiglio</a:t>
            </a:r>
            <a:r>
              <a:rPr dirty="0" sz="3400" spc="-12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282829"/>
                </a:solidFill>
                <a:latin typeface="Calibri"/>
                <a:cs typeface="Calibri"/>
              </a:rPr>
              <a:t>polacco</a:t>
            </a:r>
            <a:r>
              <a:rPr dirty="0" sz="3400" spc="-12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282829"/>
                </a:solidFill>
                <a:latin typeface="Calibri"/>
                <a:cs typeface="Calibri"/>
              </a:rPr>
              <a:t>delle</a:t>
            </a:r>
            <a:r>
              <a:rPr dirty="0" sz="3400" spc="-12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400" spc="-10" b="1">
                <a:solidFill>
                  <a:srgbClr val="282829"/>
                </a:solidFill>
                <a:latin typeface="Calibri"/>
                <a:cs typeface="Calibri"/>
              </a:rPr>
              <a:t>organizzazioni</a:t>
            </a:r>
            <a:r>
              <a:rPr dirty="0" sz="3400" spc="-12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282829"/>
                </a:solidFill>
                <a:latin typeface="Calibri"/>
                <a:cs typeface="Calibri"/>
              </a:rPr>
              <a:t>giovanili</a:t>
            </a:r>
            <a:r>
              <a:rPr dirty="0" sz="3400" spc="-12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400" spc="-20" b="1">
                <a:solidFill>
                  <a:srgbClr val="282829"/>
                </a:solidFill>
                <a:latin typeface="Calibri"/>
                <a:cs typeface="Calibri"/>
              </a:rPr>
              <a:t>PROM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4138030" y="5471469"/>
            <a:ext cx="4150360" cy="4815840"/>
            <a:chOff x="14138030" y="5471469"/>
            <a:chExt cx="4150360" cy="4815840"/>
          </a:xfrm>
        </p:grpSpPr>
        <p:sp>
          <p:nvSpPr>
            <p:cNvPr id="5" name="object 5" descr=""/>
            <p:cNvSpPr/>
            <p:nvPr/>
          </p:nvSpPr>
          <p:spPr>
            <a:xfrm>
              <a:off x="15785948" y="5471469"/>
              <a:ext cx="2502535" cy="4815840"/>
            </a:xfrm>
            <a:custGeom>
              <a:avLst/>
              <a:gdLst/>
              <a:ahLst/>
              <a:cxnLst/>
              <a:rect l="l" t="t" r="r" b="b"/>
              <a:pathLst>
                <a:path w="2502534" h="4815840">
                  <a:moveTo>
                    <a:pt x="2502052" y="4815530"/>
                  </a:moveTo>
                  <a:lnTo>
                    <a:pt x="432896" y="4815530"/>
                  </a:lnTo>
                  <a:lnTo>
                    <a:pt x="415454" y="4785731"/>
                  </a:lnTo>
                  <a:lnTo>
                    <a:pt x="393680" y="4747631"/>
                  </a:lnTo>
                  <a:lnTo>
                    <a:pt x="372435" y="4709531"/>
                  </a:lnTo>
                  <a:lnTo>
                    <a:pt x="351725" y="4671431"/>
                  </a:lnTo>
                  <a:lnTo>
                    <a:pt x="331555" y="4620631"/>
                  </a:lnTo>
                  <a:lnTo>
                    <a:pt x="311930" y="4582531"/>
                  </a:lnTo>
                  <a:lnTo>
                    <a:pt x="292854" y="4544431"/>
                  </a:lnTo>
                  <a:lnTo>
                    <a:pt x="274332" y="4506331"/>
                  </a:lnTo>
                  <a:lnTo>
                    <a:pt x="256370" y="4455531"/>
                  </a:lnTo>
                  <a:lnTo>
                    <a:pt x="238971" y="4417431"/>
                  </a:lnTo>
                  <a:lnTo>
                    <a:pt x="222141" y="4379331"/>
                  </a:lnTo>
                  <a:lnTo>
                    <a:pt x="205885" y="4328531"/>
                  </a:lnTo>
                  <a:lnTo>
                    <a:pt x="190207" y="4290431"/>
                  </a:lnTo>
                  <a:lnTo>
                    <a:pt x="175112" y="4252331"/>
                  </a:lnTo>
                  <a:lnTo>
                    <a:pt x="160605" y="4201531"/>
                  </a:lnTo>
                  <a:lnTo>
                    <a:pt x="146691" y="4163431"/>
                  </a:lnTo>
                  <a:lnTo>
                    <a:pt x="133375" y="4112631"/>
                  </a:lnTo>
                  <a:lnTo>
                    <a:pt x="120661" y="4074531"/>
                  </a:lnTo>
                  <a:lnTo>
                    <a:pt x="108555" y="4023731"/>
                  </a:lnTo>
                  <a:lnTo>
                    <a:pt x="97061" y="3985631"/>
                  </a:lnTo>
                  <a:lnTo>
                    <a:pt x="86184" y="3934831"/>
                  </a:lnTo>
                  <a:lnTo>
                    <a:pt x="75928" y="3884031"/>
                  </a:lnTo>
                  <a:lnTo>
                    <a:pt x="66300" y="3845931"/>
                  </a:lnTo>
                  <a:lnTo>
                    <a:pt x="57302" y="3795131"/>
                  </a:lnTo>
                  <a:lnTo>
                    <a:pt x="48941" y="3757031"/>
                  </a:lnTo>
                  <a:lnTo>
                    <a:pt x="41222" y="3706231"/>
                  </a:lnTo>
                  <a:lnTo>
                    <a:pt x="34148" y="3655431"/>
                  </a:lnTo>
                  <a:lnTo>
                    <a:pt x="27725" y="3617331"/>
                  </a:lnTo>
                  <a:lnTo>
                    <a:pt x="21957" y="3566531"/>
                  </a:lnTo>
                  <a:lnTo>
                    <a:pt x="16850" y="3515731"/>
                  </a:lnTo>
                  <a:lnTo>
                    <a:pt x="12409" y="3464931"/>
                  </a:lnTo>
                  <a:lnTo>
                    <a:pt x="8637" y="3426831"/>
                  </a:lnTo>
                  <a:lnTo>
                    <a:pt x="5540" y="3376031"/>
                  </a:lnTo>
                  <a:lnTo>
                    <a:pt x="3124" y="3325231"/>
                  </a:lnTo>
                  <a:lnTo>
                    <a:pt x="1391" y="3274431"/>
                  </a:lnTo>
                  <a:lnTo>
                    <a:pt x="348" y="3223631"/>
                  </a:lnTo>
                  <a:lnTo>
                    <a:pt x="0" y="3185531"/>
                  </a:lnTo>
                  <a:lnTo>
                    <a:pt x="348" y="3134731"/>
                  </a:lnTo>
                  <a:lnTo>
                    <a:pt x="1391" y="3083931"/>
                  </a:lnTo>
                  <a:lnTo>
                    <a:pt x="3124" y="3033131"/>
                  </a:lnTo>
                  <a:lnTo>
                    <a:pt x="5540" y="2982331"/>
                  </a:lnTo>
                  <a:lnTo>
                    <a:pt x="8637" y="2944231"/>
                  </a:lnTo>
                  <a:lnTo>
                    <a:pt x="12409" y="2893431"/>
                  </a:lnTo>
                  <a:lnTo>
                    <a:pt x="16850" y="2842631"/>
                  </a:lnTo>
                  <a:lnTo>
                    <a:pt x="21957" y="2791831"/>
                  </a:lnTo>
                  <a:lnTo>
                    <a:pt x="27725" y="2753731"/>
                  </a:lnTo>
                  <a:lnTo>
                    <a:pt x="34148" y="2702931"/>
                  </a:lnTo>
                  <a:lnTo>
                    <a:pt x="41222" y="2652131"/>
                  </a:lnTo>
                  <a:lnTo>
                    <a:pt x="48941" y="2614031"/>
                  </a:lnTo>
                  <a:lnTo>
                    <a:pt x="57302" y="2563231"/>
                  </a:lnTo>
                  <a:lnTo>
                    <a:pt x="66300" y="2512431"/>
                  </a:lnTo>
                  <a:lnTo>
                    <a:pt x="75928" y="2474331"/>
                  </a:lnTo>
                  <a:lnTo>
                    <a:pt x="86184" y="2423531"/>
                  </a:lnTo>
                  <a:lnTo>
                    <a:pt x="97061" y="2385431"/>
                  </a:lnTo>
                  <a:lnTo>
                    <a:pt x="108555" y="2334631"/>
                  </a:lnTo>
                  <a:lnTo>
                    <a:pt x="120661" y="2296531"/>
                  </a:lnTo>
                  <a:lnTo>
                    <a:pt x="133375" y="2245731"/>
                  </a:lnTo>
                  <a:lnTo>
                    <a:pt x="146691" y="2207631"/>
                  </a:lnTo>
                  <a:lnTo>
                    <a:pt x="160605" y="2156831"/>
                  </a:lnTo>
                  <a:lnTo>
                    <a:pt x="175112" y="2118731"/>
                  </a:lnTo>
                  <a:lnTo>
                    <a:pt x="190207" y="2067931"/>
                  </a:lnTo>
                  <a:lnTo>
                    <a:pt x="205885" y="2029831"/>
                  </a:lnTo>
                  <a:lnTo>
                    <a:pt x="222141" y="1979031"/>
                  </a:lnTo>
                  <a:lnTo>
                    <a:pt x="238971" y="1940931"/>
                  </a:lnTo>
                  <a:lnTo>
                    <a:pt x="256370" y="1902831"/>
                  </a:lnTo>
                  <a:lnTo>
                    <a:pt x="274332" y="1852031"/>
                  </a:lnTo>
                  <a:lnTo>
                    <a:pt x="292854" y="1813931"/>
                  </a:lnTo>
                  <a:lnTo>
                    <a:pt x="311930" y="1775831"/>
                  </a:lnTo>
                  <a:lnTo>
                    <a:pt x="331555" y="1737731"/>
                  </a:lnTo>
                  <a:lnTo>
                    <a:pt x="351725" y="1686931"/>
                  </a:lnTo>
                  <a:lnTo>
                    <a:pt x="372435" y="1648831"/>
                  </a:lnTo>
                  <a:lnTo>
                    <a:pt x="393680" y="1610731"/>
                  </a:lnTo>
                  <a:lnTo>
                    <a:pt x="415454" y="1572631"/>
                  </a:lnTo>
                  <a:lnTo>
                    <a:pt x="437754" y="1534531"/>
                  </a:lnTo>
                  <a:lnTo>
                    <a:pt x="460575" y="1496431"/>
                  </a:lnTo>
                  <a:lnTo>
                    <a:pt x="483911" y="1458331"/>
                  </a:lnTo>
                  <a:lnTo>
                    <a:pt x="507758" y="1420231"/>
                  </a:lnTo>
                  <a:lnTo>
                    <a:pt x="532111" y="1382131"/>
                  </a:lnTo>
                  <a:lnTo>
                    <a:pt x="556965" y="1344031"/>
                  </a:lnTo>
                  <a:lnTo>
                    <a:pt x="582315" y="1305931"/>
                  </a:lnTo>
                  <a:lnTo>
                    <a:pt x="608157" y="1267831"/>
                  </a:lnTo>
                  <a:lnTo>
                    <a:pt x="634486" y="1229731"/>
                  </a:lnTo>
                  <a:lnTo>
                    <a:pt x="661296" y="1191631"/>
                  </a:lnTo>
                  <a:lnTo>
                    <a:pt x="688584" y="1166231"/>
                  </a:lnTo>
                  <a:lnTo>
                    <a:pt x="716344" y="1128131"/>
                  </a:lnTo>
                  <a:lnTo>
                    <a:pt x="744571" y="1090031"/>
                  </a:lnTo>
                  <a:lnTo>
                    <a:pt x="773260" y="1051931"/>
                  </a:lnTo>
                  <a:lnTo>
                    <a:pt x="802407" y="1026531"/>
                  </a:lnTo>
                  <a:lnTo>
                    <a:pt x="832008" y="988431"/>
                  </a:lnTo>
                  <a:lnTo>
                    <a:pt x="862056" y="950331"/>
                  </a:lnTo>
                  <a:lnTo>
                    <a:pt x="892547" y="924931"/>
                  </a:lnTo>
                  <a:lnTo>
                    <a:pt x="923477" y="886831"/>
                  </a:lnTo>
                  <a:lnTo>
                    <a:pt x="954841" y="861431"/>
                  </a:lnTo>
                  <a:lnTo>
                    <a:pt x="986633" y="823331"/>
                  </a:lnTo>
                  <a:lnTo>
                    <a:pt x="1018849" y="797931"/>
                  </a:lnTo>
                  <a:lnTo>
                    <a:pt x="1051484" y="759831"/>
                  </a:lnTo>
                  <a:lnTo>
                    <a:pt x="1117992" y="709031"/>
                  </a:lnTo>
                  <a:lnTo>
                    <a:pt x="1151856" y="670931"/>
                  </a:lnTo>
                  <a:lnTo>
                    <a:pt x="1220778" y="620131"/>
                  </a:lnTo>
                  <a:lnTo>
                    <a:pt x="1291260" y="569331"/>
                  </a:lnTo>
                  <a:lnTo>
                    <a:pt x="1327074" y="531231"/>
                  </a:lnTo>
                  <a:lnTo>
                    <a:pt x="1399825" y="480431"/>
                  </a:lnTo>
                  <a:lnTo>
                    <a:pt x="1511683" y="404231"/>
                  </a:lnTo>
                  <a:lnTo>
                    <a:pt x="1549679" y="391531"/>
                  </a:lnTo>
                  <a:lnTo>
                    <a:pt x="1665727" y="315331"/>
                  </a:lnTo>
                  <a:lnTo>
                    <a:pt x="1705081" y="302631"/>
                  </a:lnTo>
                  <a:lnTo>
                    <a:pt x="1784765" y="251831"/>
                  </a:lnTo>
                  <a:lnTo>
                    <a:pt x="1825087" y="239131"/>
                  </a:lnTo>
                  <a:lnTo>
                    <a:pt x="1865721" y="213731"/>
                  </a:lnTo>
                  <a:lnTo>
                    <a:pt x="1906663" y="201031"/>
                  </a:lnTo>
                  <a:lnTo>
                    <a:pt x="1947908" y="175631"/>
                  </a:lnTo>
                  <a:lnTo>
                    <a:pt x="1989452" y="162931"/>
                  </a:lnTo>
                  <a:lnTo>
                    <a:pt x="2031290" y="137531"/>
                  </a:lnTo>
                  <a:lnTo>
                    <a:pt x="2201479" y="86731"/>
                  </a:lnTo>
                  <a:lnTo>
                    <a:pt x="2244712" y="61331"/>
                  </a:lnTo>
                  <a:lnTo>
                    <a:pt x="2420243" y="10531"/>
                  </a:lnTo>
                  <a:lnTo>
                    <a:pt x="2464751" y="10531"/>
                  </a:lnTo>
                  <a:lnTo>
                    <a:pt x="2502052" y="0"/>
                  </a:lnTo>
                  <a:lnTo>
                    <a:pt x="2502052" y="481553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55618" y="7115319"/>
              <a:ext cx="3261364" cy="317168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38030" y="9567671"/>
              <a:ext cx="235172" cy="2393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89511" y="8166860"/>
              <a:ext cx="235172" cy="23936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15541" y="8847535"/>
              <a:ext cx="235172" cy="2393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80892" y="8509791"/>
              <a:ext cx="235172" cy="239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80892" y="7306672"/>
              <a:ext cx="235172" cy="2393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02142" y="8847535"/>
              <a:ext cx="235172" cy="2393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31475" y="9328356"/>
              <a:ext cx="235172" cy="2393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50720" y="10047685"/>
              <a:ext cx="235172" cy="239363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43529" y="591422"/>
            <a:ext cx="3723043" cy="3688874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0" y="0"/>
            <a:ext cx="4566920" cy="4594225"/>
            <a:chOff x="0" y="0"/>
            <a:chExt cx="4566920" cy="4594225"/>
          </a:xfrm>
        </p:grpSpPr>
        <p:sp>
          <p:nvSpPr>
            <p:cNvPr id="17" name="object 17" descr=""/>
            <p:cNvSpPr/>
            <p:nvPr/>
          </p:nvSpPr>
          <p:spPr>
            <a:xfrm>
              <a:off x="0" y="0"/>
              <a:ext cx="2843530" cy="4594225"/>
            </a:xfrm>
            <a:custGeom>
              <a:avLst/>
              <a:gdLst/>
              <a:ahLst/>
              <a:cxnLst/>
              <a:rect l="l" t="t" r="r" b="b"/>
              <a:pathLst>
                <a:path w="2843530" h="4594225">
                  <a:moveTo>
                    <a:pt x="15632" y="4593852"/>
                  </a:moveTo>
                  <a:lnTo>
                    <a:pt x="0" y="4593852"/>
                  </a:lnTo>
                  <a:lnTo>
                    <a:pt x="0" y="0"/>
                  </a:lnTo>
                  <a:lnTo>
                    <a:pt x="2559744" y="0"/>
                  </a:lnTo>
                  <a:lnTo>
                    <a:pt x="2570367" y="21851"/>
                  </a:lnTo>
                  <a:lnTo>
                    <a:pt x="2588329" y="72651"/>
                  </a:lnTo>
                  <a:lnTo>
                    <a:pt x="2605728" y="110751"/>
                  </a:lnTo>
                  <a:lnTo>
                    <a:pt x="2622558" y="148851"/>
                  </a:lnTo>
                  <a:lnTo>
                    <a:pt x="2638815" y="199651"/>
                  </a:lnTo>
                  <a:lnTo>
                    <a:pt x="2654493" y="237751"/>
                  </a:lnTo>
                  <a:lnTo>
                    <a:pt x="2669587" y="288551"/>
                  </a:lnTo>
                  <a:lnTo>
                    <a:pt x="2684094" y="326651"/>
                  </a:lnTo>
                  <a:lnTo>
                    <a:pt x="2698008" y="377451"/>
                  </a:lnTo>
                  <a:lnTo>
                    <a:pt x="2711324" y="415551"/>
                  </a:lnTo>
                  <a:lnTo>
                    <a:pt x="2724038" y="466351"/>
                  </a:lnTo>
                  <a:lnTo>
                    <a:pt x="2736144" y="504451"/>
                  </a:lnTo>
                  <a:lnTo>
                    <a:pt x="2747638" y="555251"/>
                  </a:lnTo>
                  <a:lnTo>
                    <a:pt x="2758516" y="593351"/>
                  </a:lnTo>
                  <a:lnTo>
                    <a:pt x="2768771" y="644151"/>
                  </a:lnTo>
                  <a:lnTo>
                    <a:pt x="2778400" y="682251"/>
                  </a:lnTo>
                  <a:lnTo>
                    <a:pt x="2787397" y="733051"/>
                  </a:lnTo>
                  <a:lnTo>
                    <a:pt x="2795758" y="783851"/>
                  </a:lnTo>
                  <a:lnTo>
                    <a:pt x="2803478" y="821951"/>
                  </a:lnTo>
                  <a:lnTo>
                    <a:pt x="2810551" y="872751"/>
                  </a:lnTo>
                  <a:lnTo>
                    <a:pt x="2816974" y="923551"/>
                  </a:lnTo>
                  <a:lnTo>
                    <a:pt x="2822742" y="961651"/>
                  </a:lnTo>
                  <a:lnTo>
                    <a:pt x="2827849" y="1012451"/>
                  </a:lnTo>
                  <a:lnTo>
                    <a:pt x="2832290" y="1063251"/>
                  </a:lnTo>
                  <a:lnTo>
                    <a:pt x="2836062" y="1114051"/>
                  </a:lnTo>
                  <a:lnTo>
                    <a:pt x="2839159" y="1152151"/>
                  </a:lnTo>
                  <a:lnTo>
                    <a:pt x="2841576" y="1202951"/>
                  </a:lnTo>
                  <a:lnTo>
                    <a:pt x="2843338" y="1253751"/>
                  </a:lnTo>
                  <a:lnTo>
                    <a:pt x="2843338" y="1444251"/>
                  </a:lnTo>
                  <a:lnTo>
                    <a:pt x="2841576" y="1495051"/>
                  </a:lnTo>
                  <a:lnTo>
                    <a:pt x="2839159" y="1545851"/>
                  </a:lnTo>
                  <a:lnTo>
                    <a:pt x="2836062" y="1596651"/>
                  </a:lnTo>
                  <a:lnTo>
                    <a:pt x="2832290" y="1634751"/>
                  </a:lnTo>
                  <a:lnTo>
                    <a:pt x="2827849" y="1685551"/>
                  </a:lnTo>
                  <a:lnTo>
                    <a:pt x="2822742" y="1736351"/>
                  </a:lnTo>
                  <a:lnTo>
                    <a:pt x="2816974" y="1787151"/>
                  </a:lnTo>
                  <a:lnTo>
                    <a:pt x="2810551" y="1825251"/>
                  </a:lnTo>
                  <a:lnTo>
                    <a:pt x="2803478" y="1876051"/>
                  </a:lnTo>
                  <a:lnTo>
                    <a:pt x="2795758" y="1926851"/>
                  </a:lnTo>
                  <a:lnTo>
                    <a:pt x="2787397" y="1964951"/>
                  </a:lnTo>
                  <a:lnTo>
                    <a:pt x="2778400" y="2015752"/>
                  </a:lnTo>
                  <a:lnTo>
                    <a:pt x="2768771" y="2053852"/>
                  </a:lnTo>
                  <a:lnTo>
                    <a:pt x="2758516" y="2104652"/>
                  </a:lnTo>
                  <a:lnTo>
                    <a:pt x="2747638" y="2155452"/>
                  </a:lnTo>
                  <a:lnTo>
                    <a:pt x="2736144" y="2193552"/>
                  </a:lnTo>
                  <a:lnTo>
                    <a:pt x="2724038" y="2244352"/>
                  </a:lnTo>
                  <a:lnTo>
                    <a:pt x="2711324" y="2282452"/>
                  </a:lnTo>
                  <a:lnTo>
                    <a:pt x="2698008" y="2333252"/>
                  </a:lnTo>
                  <a:lnTo>
                    <a:pt x="2684094" y="2371352"/>
                  </a:lnTo>
                  <a:lnTo>
                    <a:pt x="2669587" y="2422152"/>
                  </a:lnTo>
                  <a:lnTo>
                    <a:pt x="2654493" y="2460252"/>
                  </a:lnTo>
                  <a:lnTo>
                    <a:pt x="2638815" y="2498352"/>
                  </a:lnTo>
                  <a:lnTo>
                    <a:pt x="2622558" y="2549152"/>
                  </a:lnTo>
                  <a:lnTo>
                    <a:pt x="2605728" y="2587252"/>
                  </a:lnTo>
                  <a:lnTo>
                    <a:pt x="2588329" y="2625352"/>
                  </a:lnTo>
                  <a:lnTo>
                    <a:pt x="2570367" y="2676152"/>
                  </a:lnTo>
                  <a:lnTo>
                    <a:pt x="2551845" y="2714252"/>
                  </a:lnTo>
                  <a:lnTo>
                    <a:pt x="2532769" y="2752352"/>
                  </a:lnTo>
                  <a:lnTo>
                    <a:pt x="2513144" y="2790452"/>
                  </a:lnTo>
                  <a:lnTo>
                    <a:pt x="2492974" y="2841252"/>
                  </a:lnTo>
                  <a:lnTo>
                    <a:pt x="2472264" y="2879352"/>
                  </a:lnTo>
                  <a:lnTo>
                    <a:pt x="2451020" y="2917452"/>
                  </a:lnTo>
                  <a:lnTo>
                    <a:pt x="2429245" y="2955552"/>
                  </a:lnTo>
                  <a:lnTo>
                    <a:pt x="2406945" y="2993652"/>
                  </a:lnTo>
                  <a:lnTo>
                    <a:pt x="2384124" y="3031752"/>
                  </a:lnTo>
                  <a:lnTo>
                    <a:pt x="2360788" y="3069852"/>
                  </a:lnTo>
                  <a:lnTo>
                    <a:pt x="2336941" y="3107952"/>
                  </a:lnTo>
                  <a:lnTo>
                    <a:pt x="2312588" y="3146052"/>
                  </a:lnTo>
                  <a:lnTo>
                    <a:pt x="2287734" y="3184152"/>
                  </a:lnTo>
                  <a:lnTo>
                    <a:pt x="2262384" y="3222252"/>
                  </a:lnTo>
                  <a:lnTo>
                    <a:pt x="2236542" y="3260352"/>
                  </a:lnTo>
                  <a:lnTo>
                    <a:pt x="2210213" y="3298452"/>
                  </a:lnTo>
                  <a:lnTo>
                    <a:pt x="2183403" y="3336552"/>
                  </a:lnTo>
                  <a:lnTo>
                    <a:pt x="2156115" y="3374652"/>
                  </a:lnTo>
                  <a:lnTo>
                    <a:pt x="2128356" y="3400052"/>
                  </a:lnTo>
                  <a:lnTo>
                    <a:pt x="2100129" y="3438152"/>
                  </a:lnTo>
                  <a:lnTo>
                    <a:pt x="2071439" y="3476252"/>
                  </a:lnTo>
                  <a:lnTo>
                    <a:pt x="2042292" y="3514352"/>
                  </a:lnTo>
                  <a:lnTo>
                    <a:pt x="2012692" y="3539752"/>
                  </a:lnTo>
                  <a:lnTo>
                    <a:pt x="1982643" y="3577852"/>
                  </a:lnTo>
                  <a:lnTo>
                    <a:pt x="1952152" y="3603252"/>
                  </a:lnTo>
                  <a:lnTo>
                    <a:pt x="1921222" y="3641352"/>
                  </a:lnTo>
                  <a:lnTo>
                    <a:pt x="1889859" y="3679452"/>
                  </a:lnTo>
                  <a:lnTo>
                    <a:pt x="1858066" y="3704852"/>
                  </a:lnTo>
                  <a:lnTo>
                    <a:pt x="1825850" y="3730252"/>
                  </a:lnTo>
                  <a:lnTo>
                    <a:pt x="1793215" y="3768352"/>
                  </a:lnTo>
                  <a:lnTo>
                    <a:pt x="1760166" y="3793752"/>
                  </a:lnTo>
                  <a:lnTo>
                    <a:pt x="1726707" y="3831852"/>
                  </a:lnTo>
                  <a:lnTo>
                    <a:pt x="1692843" y="3857252"/>
                  </a:lnTo>
                  <a:lnTo>
                    <a:pt x="1623922" y="3908052"/>
                  </a:lnTo>
                  <a:lnTo>
                    <a:pt x="1588873" y="3946152"/>
                  </a:lnTo>
                  <a:lnTo>
                    <a:pt x="1553439" y="3971552"/>
                  </a:lnTo>
                  <a:lnTo>
                    <a:pt x="1481435" y="4022352"/>
                  </a:lnTo>
                  <a:lnTo>
                    <a:pt x="1407948" y="4073152"/>
                  </a:lnTo>
                  <a:lnTo>
                    <a:pt x="1295020" y="4149352"/>
                  </a:lnTo>
                  <a:lnTo>
                    <a:pt x="1256678" y="4162052"/>
                  </a:lnTo>
                  <a:lnTo>
                    <a:pt x="1139618" y="4238252"/>
                  </a:lnTo>
                  <a:lnTo>
                    <a:pt x="1099937" y="4250952"/>
                  </a:lnTo>
                  <a:lnTo>
                    <a:pt x="1019613" y="4301752"/>
                  </a:lnTo>
                  <a:lnTo>
                    <a:pt x="978979" y="4314452"/>
                  </a:lnTo>
                  <a:lnTo>
                    <a:pt x="938036" y="4339852"/>
                  </a:lnTo>
                  <a:lnTo>
                    <a:pt x="855247" y="4365252"/>
                  </a:lnTo>
                  <a:lnTo>
                    <a:pt x="813409" y="4390652"/>
                  </a:lnTo>
                  <a:lnTo>
                    <a:pt x="686184" y="4428752"/>
                  </a:lnTo>
                  <a:lnTo>
                    <a:pt x="643220" y="4454152"/>
                  </a:lnTo>
                  <a:lnTo>
                    <a:pt x="379948" y="4530352"/>
                  </a:lnTo>
                  <a:lnTo>
                    <a:pt x="335200" y="4530352"/>
                  </a:lnTo>
                  <a:lnTo>
                    <a:pt x="199560" y="4568452"/>
                  </a:lnTo>
                  <a:lnTo>
                    <a:pt x="153897" y="4568452"/>
                  </a:lnTo>
                  <a:lnTo>
                    <a:pt x="108019" y="4581152"/>
                  </a:lnTo>
                  <a:lnTo>
                    <a:pt x="61928" y="4581152"/>
                  </a:lnTo>
                  <a:lnTo>
                    <a:pt x="15632" y="459385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5358" y="0"/>
              <a:ext cx="3261364" cy="36006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1207" y="1697247"/>
              <a:ext cx="235172" cy="23936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1599" y="937076"/>
              <a:ext cx="235172" cy="23936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0375" y="1697247"/>
              <a:ext cx="235172" cy="23936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0375" y="2840089"/>
              <a:ext cx="235172" cy="23936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5223" y="256605"/>
              <a:ext cx="235172" cy="23936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2624" y="2303423"/>
              <a:ext cx="235172" cy="23936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0044" y="1224183"/>
              <a:ext cx="235172" cy="23936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66386" y="2720432"/>
              <a:ext cx="235172" cy="23936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62360" y="495919"/>
              <a:ext cx="235172" cy="239363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809069" y="4509619"/>
            <a:ext cx="16187419" cy="206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99405" marR="5080" indent="-5387340">
              <a:lnSpc>
                <a:spcPct val="119400"/>
              </a:lnSpc>
              <a:spcBef>
                <a:spcPts val="100"/>
              </a:spcBef>
            </a:pPr>
            <a:r>
              <a:rPr dirty="0" sz="5600" b="1">
                <a:solidFill>
                  <a:srgbClr val="282829"/>
                </a:solidFill>
                <a:latin typeface="Calibri"/>
                <a:cs typeface="Calibri"/>
              </a:rPr>
              <a:t>Programma</a:t>
            </a:r>
            <a:r>
              <a:rPr dirty="0" sz="5600" spc="-15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600" b="1">
                <a:solidFill>
                  <a:srgbClr val="282829"/>
                </a:solidFill>
                <a:latin typeface="Calibri"/>
                <a:cs typeface="Calibri"/>
              </a:rPr>
              <a:t>di</a:t>
            </a:r>
            <a:r>
              <a:rPr dirty="0" sz="5600" spc="-15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600" spc="-10" b="1">
                <a:solidFill>
                  <a:srgbClr val="282829"/>
                </a:solidFill>
                <a:latin typeface="Calibri"/>
                <a:cs typeface="Calibri"/>
              </a:rPr>
              <a:t>potenziamento</a:t>
            </a:r>
            <a:r>
              <a:rPr dirty="0" sz="5600" spc="-15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600" b="1">
                <a:solidFill>
                  <a:srgbClr val="282829"/>
                </a:solidFill>
                <a:latin typeface="Calibri"/>
                <a:cs typeface="Calibri"/>
              </a:rPr>
              <a:t>delle</a:t>
            </a:r>
            <a:r>
              <a:rPr dirty="0" sz="5600" spc="-15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600" spc="-10" b="1">
                <a:solidFill>
                  <a:srgbClr val="282829"/>
                </a:solidFill>
                <a:latin typeface="Calibri"/>
                <a:cs typeface="Calibri"/>
              </a:rPr>
              <a:t>competenze</a:t>
            </a:r>
            <a:r>
              <a:rPr dirty="0" sz="5600" spc="-15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600" b="1">
                <a:solidFill>
                  <a:srgbClr val="282829"/>
                </a:solidFill>
                <a:latin typeface="Calibri"/>
                <a:cs typeface="Calibri"/>
              </a:rPr>
              <a:t>per</a:t>
            </a:r>
            <a:r>
              <a:rPr dirty="0" sz="5600" spc="-15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600" spc="-25" b="1">
                <a:solidFill>
                  <a:srgbClr val="282829"/>
                </a:solidFill>
                <a:latin typeface="Calibri"/>
                <a:cs typeface="Calibri"/>
              </a:rPr>
              <a:t>gli </a:t>
            </a:r>
            <a:r>
              <a:rPr dirty="0" sz="5600" spc="-10" b="1">
                <a:solidFill>
                  <a:srgbClr val="282829"/>
                </a:solidFill>
                <a:latin typeface="Calibri"/>
                <a:cs typeface="Calibri"/>
              </a:rPr>
              <a:t>operatori</a:t>
            </a:r>
            <a:r>
              <a:rPr dirty="0" sz="5600" spc="-26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600" spc="-10" b="1">
                <a:solidFill>
                  <a:srgbClr val="282829"/>
                </a:solidFill>
                <a:latin typeface="Calibri"/>
                <a:cs typeface="Calibri"/>
              </a:rPr>
              <a:t>giovanili</a:t>
            </a:r>
            <a:endParaRPr sz="5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45742" y="2928912"/>
            <a:ext cx="106089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Come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attuarlo: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una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guida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passo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passo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per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gli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operatori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giovanili,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parte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161615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7900" y="1922930"/>
            <a:ext cx="1586420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3285" algn="l"/>
                <a:tab pos="4653280" algn="l"/>
                <a:tab pos="5389245" algn="l"/>
                <a:tab pos="7536815" algn="l"/>
                <a:tab pos="9252585" algn="l"/>
                <a:tab pos="11598910" algn="l"/>
              </a:tabLst>
            </a:pPr>
            <a:r>
              <a:rPr dirty="0" sz="6000" spc="-25" b="1">
                <a:latin typeface="Calibri"/>
                <a:cs typeface="Calibri"/>
              </a:rPr>
              <a:t>La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formazione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25" b="1">
                <a:latin typeface="Calibri"/>
                <a:cs typeface="Calibri"/>
              </a:rPr>
              <a:t>ai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media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nella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pratica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20" b="1">
                <a:latin typeface="Calibri"/>
                <a:cs typeface="Calibri"/>
              </a:rPr>
              <a:t>professionale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4098837"/>
            <a:ext cx="7434580" cy="6188710"/>
            <a:chOff x="0" y="4098837"/>
            <a:chExt cx="7434580" cy="618871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8442" y="4098837"/>
              <a:ext cx="6176059" cy="4111028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8285" y="5311333"/>
            <a:ext cx="104775" cy="10477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061248" y="3538718"/>
            <a:ext cx="7334250" cy="199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82675">
              <a:lnSpc>
                <a:spcPct val="148700"/>
              </a:lnSpc>
              <a:spcBef>
                <a:spcPts val="100"/>
              </a:spcBef>
            </a:pPr>
            <a:r>
              <a:rPr dirty="0" sz="2900" b="1">
                <a:latin typeface="Calibri"/>
                <a:cs typeface="Calibri"/>
              </a:rPr>
              <a:t>4.</a:t>
            </a:r>
            <a:r>
              <a:rPr dirty="0" sz="2900" spc="-75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Riflessione</a:t>
            </a:r>
            <a:r>
              <a:rPr dirty="0" sz="2900" spc="-75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e</a:t>
            </a:r>
            <a:r>
              <a:rPr dirty="0" sz="2900" spc="-75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connessione</a:t>
            </a:r>
            <a:r>
              <a:rPr dirty="0" sz="2900" spc="-70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con</a:t>
            </a:r>
            <a:r>
              <a:rPr dirty="0" sz="2900" spc="-75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la</a:t>
            </a:r>
            <a:r>
              <a:rPr dirty="0" sz="2900" spc="-75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realtà Domande:</a:t>
            </a:r>
            <a:endParaRPr sz="2900">
              <a:latin typeface="Calibri"/>
              <a:cs typeface="Calibri"/>
            </a:endParaRPr>
          </a:p>
          <a:p>
            <a:pPr marL="675005">
              <a:lnSpc>
                <a:spcPct val="100000"/>
              </a:lnSpc>
              <a:spcBef>
                <a:spcPts val="1695"/>
              </a:spcBef>
              <a:tabLst>
                <a:tab pos="1191895" algn="l"/>
                <a:tab pos="1953895" algn="l"/>
                <a:tab pos="3060065" algn="l"/>
                <a:tab pos="3459479" algn="l"/>
                <a:tab pos="4844415" algn="l"/>
                <a:tab pos="5655945" algn="l"/>
              </a:tabLst>
            </a:pPr>
            <a:r>
              <a:rPr dirty="0" sz="2900" spc="-25">
                <a:latin typeface="Calibri"/>
                <a:cs typeface="Calibri"/>
              </a:rPr>
              <a:t>In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25">
                <a:latin typeface="Calibri"/>
                <a:cs typeface="Calibri"/>
              </a:rPr>
              <a:t>che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20">
                <a:latin typeface="Calibri"/>
                <a:cs typeface="Calibri"/>
              </a:rPr>
              <a:t>modo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25">
                <a:latin typeface="Calibri"/>
                <a:cs typeface="Calibri"/>
              </a:rPr>
              <a:t>il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framing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25">
                <a:latin typeface="Calibri"/>
                <a:cs typeface="Calibri"/>
              </a:rPr>
              <a:t>può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influenzare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599956" y="5068510"/>
            <a:ext cx="167195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1480" algn="l"/>
                <a:tab pos="1397635" algn="l"/>
              </a:tabLst>
            </a:pPr>
            <a:r>
              <a:rPr dirty="0" sz="2900" spc="-25">
                <a:latin typeface="Calibri"/>
                <a:cs typeface="Calibri"/>
              </a:rPr>
              <a:t>il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voto,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25">
                <a:latin typeface="Calibri"/>
                <a:cs typeface="Calibri"/>
              </a:rPr>
              <a:t>la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724128" y="5510393"/>
            <a:ext cx="8547735" cy="3311525"/>
          </a:xfrm>
          <a:prstGeom prst="rect">
            <a:avLst/>
          </a:prstGeom>
        </p:spPr>
        <p:txBody>
          <a:bodyPr wrap="square" lIns="0" tIns="227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dirty="0" sz="2900" spc="-10">
                <a:latin typeface="Calibri"/>
                <a:cs typeface="Calibri"/>
              </a:rPr>
              <a:t>partecipazione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politica</a:t>
            </a:r>
            <a:r>
              <a:rPr dirty="0" sz="2900" spc="-6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o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l'indignazione</a:t>
            </a:r>
            <a:r>
              <a:rPr dirty="0" sz="2900" spc="-6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collettiva?</a:t>
            </a:r>
            <a:endParaRPr sz="2900">
              <a:latin typeface="Calibri"/>
              <a:cs typeface="Calibri"/>
            </a:endParaRPr>
          </a:p>
          <a:p>
            <a:pPr marL="12700" marR="5080">
              <a:lnSpc>
                <a:spcPct val="148700"/>
              </a:lnSpc>
              <a:tabLst>
                <a:tab pos="1031875" algn="l"/>
                <a:tab pos="2999105" algn="l"/>
                <a:tab pos="4624070" algn="l"/>
                <a:tab pos="5339715" algn="l"/>
                <a:tab pos="6887209" algn="l"/>
                <a:tab pos="7602855" algn="l"/>
              </a:tabLst>
            </a:pPr>
            <a:r>
              <a:rPr dirty="0" sz="2900" spc="-20">
                <a:latin typeface="Calibri"/>
                <a:cs typeface="Calibri"/>
              </a:rPr>
              <a:t>Dove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osserviamo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l'impiego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25">
                <a:latin typeface="Calibri"/>
                <a:cs typeface="Calibri"/>
              </a:rPr>
              <a:t>del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contesto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25">
                <a:latin typeface="Calibri"/>
                <a:cs typeface="Calibri"/>
              </a:rPr>
              <a:t>nei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media </a:t>
            </a:r>
            <a:r>
              <a:rPr dirty="0" sz="2900">
                <a:latin typeface="Calibri"/>
                <a:cs typeface="Calibri"/>
              </a:rPr>
              <a:t>destinati</a:t>
            </a:r>
            <a:r>
              <a:rPr dirty="0" sz="2900" spc="-9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ai</a:t>
            </a:r>
            <a:r>
              <a:rPr dirty="0" sz="2900" spc="-8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giovani?</a:t>
            </a:r>
            <a:endParaRPr sz="2900">
              <a:latin typeface="Calibri"/>
              <a:cs typeface="Calibri"/>
            </a:endParaRPr>
          </a:p>
          <a:p>
            <a:pPr marL="12700" marR="5080">
              <a:lnSpc>
                <a:spcPct val="148700"/>
              </a:lnSpc>
            </a:pPr>
            <a:r>
              <a:rPr dirty="0" sz="2900">
                <a:latin typeface="Calibri"/>
                <a:cs typeface="Calibri"/>
              </a:rPr>
              <a:t>Come</a:t>
            </a:r>
            <a:r>
              <a:rPr dirty="0" sz="2900" spc="-3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possiamo</a:t>
            </a:r>
            <a:r>
              <a:rPr dirty="0" sz="2900" spc="-30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convalidare</a:t>
            </a:r>
            <a:r>
              <a:rPr dirty="0" sz="2900" spc="-3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i</a:t>
            </a:r>
            <a:r>
              <a:rPr dirty="0" sz="2900" spc="-3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fatti</a:t>
            </a:r>
            <a:r>
              <a:rPr dirty="0" sz="2900" spc="-3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e</a:t>
            </a:r>
            <a:r>
              <a:rPr dirty="0" sz="2900" spc="-3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ricercare</a:t>
            </a:r>
            <a:r>
              <a:rPr dirty="0" sz="2900" spc="-3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prospettive </a:t>
            </a:r>
            <a:r>
              <a:rPr dirty="0" sz="2900">
                <a:latin typeface="Calibri"/>
                <a:cs typeface="Calibri"/>
              </a:rPr>
              <a:t>neutrali</a:t>
            </a:r>
            <a:r>
              <a:rPr dirty="0" sz="2900" spc="-8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o</a:t>
            </a:r>
            <a:r>
              <a:rPr dirty="0" sz="2900" spc="-7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multiple?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88285" y="6625783"/>
            <a:ext cx="104775" cy="104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88285" y="7940233"/>
            <a:ext cx="104775" cy="1047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61652" cy="60047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1051595" y="14287"/>
            <a:ext cx="7236459" cy="10273030"/>
            <a:chOff x="11051595" y="14287"/>
            <a:chExt cx="7236459" cy="10273030"/>
          </a:xfrm>
        </p:grpSpPr>
        <p:sp>
          <p:nvSpPr>
            <p:cNvPr id="4" name="object 4" descr=""/>
            <p:cNvSpPr/>
            <p:nvPr/>
          </p:nvSpPr>
          <p:spPr>
            <a:xfrm>
              <a:off x="13638411" y="14287"/>
              <a:ext cx="4650105" cy="10273030"/>
            </a:xfrm>
            <a:custGeom>
              <a:avLst/>
              <a:gdLst/>
              <a:ahLst/>
              <a:cxnLst/>
              <a:rect l="l" t="t" r="r" b="b"/>
              <a:pathLst>
                <a:path w="4650105" h="10273030">
                  <a:moveTo>
                    <a:pt x="4649533" y="10272712"/>
                  </a:moveTo>
                  <a:lnTo>
                    <a:pt x="0" y="10272712"/>
                  </a:lnTo>
                  <a:lnTo>
                    <a:pt x="0" y="0"/>
                  </a:lnTo>
                  <a:lnTo>
                    <a:pt x="4649533" y="0"/>
                  </a:lnTo>
                  <a:lnTo>
                    <a:pt x="4649533" y="1027271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1595" y="1741248"/>
              <a:ext cx="6804469" cy="680446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273493" y="557263"/>
            <a:ext cx="67417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Riconoscere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pregiudizi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mediatici: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tipologie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effetti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7622" y="2486405"/>
            <a:ext cx="25082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000000"/>
                </a:solidFill>
                <a:latin typeface="Calibri"/>
                <a:cs typeface="Calibri"/>
              </a:rPr>
              <a:t>Guarda</a:t>
            </a:r>
            <a:r>
              <a:rPr dirty="0" sz="2700" spc="-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000000"/>
                </a:solidFill>
                <a:latin typeface="Calibri"/>
                <a:cs typeface="Calibri"/>
              </a:rPr>
              <a:t>il</a:t>
            </a:r>
            <a:r>
              <a:rPr dirty="0" sz="2700" spc="-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000000"/>
                </a:solidFill>
                <a:latin typeface="Calibri"/>
                <a:cs typeface="Calibri"/>
              </a:rPr>
              <a:t>filmato: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7622" y="3219830"/>
            <a:ext cx="619887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latin typeface="Calibri"/>
                <a:cs typeface="Calibri"/>
              </a:rPr>
              <a:t>TED-Ed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"Come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selezionare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le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b="1">
                <a:latin typeface="Calibri"/>
                <a:cs typeface="Calibri"/>
              </a:rPr>
              <a:t>notizie"</a:t>
            </a:r>
            <a:r>
              <a:rPr dirty="0" sz="2700" spc="-6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(4:48)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1291" y="207263"/>
            <a:ext cx="1890395" cy="1890395"/>
            <a:chOff x="311291" y="207263"/>
            <a:chExt cx="1890395" cy="1890395"/>
          </a:xfrm>
        </p:grpSpPr>
        <p:sp>
          <p:nvSpPr>
            <p:cNvPr id="10" name="object 10" descr=""/>
            <p:cNvSpPr/>
            <p:nvPr/>
          </p:nvSpPr>
          <p:spPr>
            <a:xfrm>
              <a:off x="973931" y="971551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8"/>
                  </a:moveTo>
                  <a:lnTo>
                    <a:pt x="70471" y="136968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699825" y="65591"/>
                  </a:lnTo>
                  <a:lnTo>
                    <a:pt x="699825" y="68354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68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291" y="207263"/>
              <a:ext cx="1890136" cy="1890136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6399" y="1521274"/>
            <a:ext cx="1269396" cy="238896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3694" y="4686222"/>
            <a:ext cx="5401697" cy="3033699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916925" y="7713197"/>
            <a:ext cx="7565390" cy="112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" algn="l"/>
                <a:tab pos="1220470" algn="l"/>
                <a:tab pos="2260600" algn="l"/>
                <a:tab pos="3502660" algn="l"/>
                <a:tab pos="3916679" algn="l"/>
                <a:tab pos="4903470" algn="l"/>
                <a:tab pos="5925820" algn="l"/>
                <a:tab pos="7126605" algn="l"/>
              </a:tabLst>
            </a:pPr>
            <a:r>
              <a:rPr dirty="0" sz="2400" spc="-25" b="1">
                <a:latin typeface="Calibri"/>
                <a:cs typeface="Calibri"/>
              </a:rPr>
              <a:t>Il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video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illustra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tecniche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25" b="1">
                <a:latin typeface="Calibri"/>
                <a:cs typeface="Calibri"/>
              </a:rPr>
              <a:t>di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analisi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critica,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perfette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25" b="1">
                <a:latin typeface="Calibri"/>
                <a:cs typeface="Calibri"/>
              </a:rPr>
              <a:t>per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95"/>
              </a:spcBef>
            </a:pPr>
            <a:r>
              <a:rPr dirty="0" sz="2400" b="1">
                <a:latin typeface="Calibri"/>
                <a:cs typeface="Calibri"/>
              </a:rPr>
              <a:t>esaminare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la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rappresentazione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della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disabilità.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55"/>
            <a:ext cx="18288000" cy="1200150"/>
            <a:chOff x="0" y="9086855"/>
            <a:chExt cx="18288000" cy="120015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61652" cy="6004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58972" y="467452"/>
            <a:ext cx="8143240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Sfida</a:t>
            </a:r>
            <a:r>
              <a:rPr dirty="0" sz="3900" spc="-5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nel</a:t>
            </a:r>
            <a:r>
              <a:rPr dirty="0" sz="3900" spc="-4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rilevamento</a:t>
            </a:r>
            <a:r>
              <a:rPr dirty="0" sz="3900" spc="-4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delle</a:t>
            </a:r>
            <a:r>
              <a:rPr dirty="0" sz="3900" spc="-4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notizie</a:t>
            </a:r>
            <a:r>
              <a:rPr dirty="0" sz="3900" spc="-4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false</a:t>
            </a:r>
            <a:endParaRPr sz="39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167" y="2943260"/>
            <a:ext cx="66675" cy="66674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428554" y="594839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428554" y="65484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428554" y="714854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57149" y="57149"/>
                </a:moveTo>
                <a:lnTo>
                  <a:pt x="0" y="57149"/>
                </a:lnTo>
                <a:lnTo>
                  <a:pt x="0" y="0"/>
                </a:lnTo>
                <a:lnTo>
                  <a:pt x="57149" y="0"/>
                </a:lnTo>
                <a:lnTo>
                  <a:pt x="57149" y="57149"/>
                </a:lnTo>
                <a:close/>
              </a:path>
            </a:pathLst>
          </a:custGeom>
          <a:solidFill>
            <a:srgbClr val="282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72905" y="1579629"/>
            <a:ext cx="15789275" cy="69157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partecipanti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si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esercitano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riconoscere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segnali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allerta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nelle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informazioni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errate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riguardanti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disabilità,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impiegando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metodo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verifica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tre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20" b="1">
                <a:solidFill>
                  <a:srgbClr val="282020"/>
                </a:solidFill>
                <a:latin typeface="Calibri"/>
                <a:cs typeface="Calibri"/>
              </a:rPr>
              <a:t>fasi.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Materiali</a:t>
            </a:r>
            <a:r>
              <a:rPr dirty="0" sz="1900" spc="-10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necessari:</a:t>
            </a:r>
            <a:endParaRPr sz="1900">
              <a:latin typeface="Calibri"/>
              <a:cs typeface="Calibri"/>
            </a:endParaRPr>
          </a:p>
          <a:p>
            <a:pPr marL="503555" marR="5080">
              <a:lnSpc>
                <a:spcPct val="207200"/>
              </a:lnSpc>
            </a:pP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3</a:t>
            </a:r>
            <a:r>
              <a:rPr dirty="0" sz="19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esempi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stampati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affermazioni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virali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riguardanti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politiche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sulla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(1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vero,</a:t>
            </a:r>
            <a:r>
              <a:rPr dirty="0" sz="1900" spc="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2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falsi),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scheda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riferimento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sugli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strumenti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verifica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dei</a:t>
            </a:r>
            <a:r>
              <a:rPr dirty="0" sz="1900" spc="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20" b="1">
                <a:solidFill>
                  <a:srgbClr val="282020"/>
                </a:solidFill>
                <a:latin typeface="Calibri"/>
                <a:cs typeface="Calibri"/>
              </a:rPr>
              <a:t>fatti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(Snopes,</a:t>
            </a:r>
            <a:r>
              <a:rPr dirty="0" sz="19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ADA</a:t>
            </a:r>
            <a:r>
              <a:rPr dirty="0" sz="1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National</a:t>
            </a:r>
            <a:r>
              <a:rPr dirty="0" sz="1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Network),</a:t>
            </a:r>
            <a:r>
              <a:rPr dirty="0" sz="1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cronometro.</a:t>
            </a:r>
            <a:endParaRPr sz="1900">
              <a:latin typeface="Calibri"/>
              <a:cs typeface="Calibri"/>
            </a:endParaRPr>
          </a:p>
          <a:p>
            <a:pPr marL="503555" marR="13520419">
              <a:lnSpc>
                <a:spcPct val="207200"/>
              </a:lnSpc>
            </a:pP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Durata:</a:t>
            </a:r>
            <a:r>
              <a:rPr dirty="0" sz="1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15</a:t>
            </a:r>
            <a:r>
              <a:rPr dirty="0" sz="1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minuti Passi</a:t>
            </a:r>
            <a:endParaRPr sz="1900">
              <a:latin typeface="Calibri"/>
              <a:cs typeface="Calibri"/>
            </a:endParaRPr>
          </a:p>
          <a:p>
            <a:pPr marL="502284" marR="7262495" indent="-206375">
              <a:lnSpc>
                <a:spcPct val="207200"/>
              </a:lnSpc>
              <a:buFont typeface="Calibri"/>
              <a:buAutoNum type="arabicPeriod"/>
              <a:tabLst>
                <a:tab pos="940435" algn="l"/>
              </a:tabLst>
            </a:pP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Piccoli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gruppi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esaminano</a:t>
            </a:r>
            <a:r>
              <a:rPr dirty="0" sz="1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ciascuna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affermazione</a:t>
            </a:r>
            <a:r>
              <a:rPr dirty="0" sz="1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impiegando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metodo</a:t>
            </a:r>
            <a:r>
              <a:rPr dirty="0" sz="1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“S.A.M.”: 	Fonte</a:t>
            </a:r>
            <a:r>
              <a:rPr dirty="0" sz="1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(Chi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l'ha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reso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pubblico?)</a:t>
            </a:r>
            <a:endParaRPr sz="1900">
              <a:latin typeface="Calibri"/>
              <a:cs typeface="Calibri"/>
            </a:endParaRPr>
          </a:p>
          <a:p>
            <a:pPr marL="940435" marR="8559800">
              <a:lnSpc>
                <a:spcPct val="207200"/>
              </a:lnSpc>
            </a:pP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Ordine</a:t>
            </a:r>
            <a:r>
              <a:rPr dirty="0" sz="1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del</a:t>
            </a:r>
            <a:r>
              <a:rPr dirty="0" sz="1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giorno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(per</a:t>
            </a:r>
            <a:r>
              <a:rPr dirty="0" sz="1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quale</a:t>
            </a:r>
            <a:r>
              <a:rPr dirty="0" sz="1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motivo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potrebbero</a:t>
            </a:r>
            <a:r>
              <a:rPr dirty="0" sz="1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condividerlo?)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Denaro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(Chi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trarrà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vantaggio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se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questo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fenomeno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si</a:t>
            </a:r>
            <a:r>
              <a:rPr dirty="0" sz="1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diffonde?)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900">
              <a:latin typeface="Calibri"/>
              <a:cs typeface="Calibri"/>
            </a:endParaRPr>
          </a:p>
          <a:p>
            <a:pPr marL="502284" indent="-206375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2"/>
              <a:tabLst>
                <a:tab pos="502284" algn="l"/>
              </a:tabLst>
            </a:pP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team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presentano</a:t>
            </a:r>
            <a:r>
              <a:rPr dirty="0" sz="1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risultati</a:t>
            </a:r>
            <a:r>
              <a:rPr dirty="0" sz="1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20" b="1">
                <a:solidFill>
                  <a:srgbClr val="282020"/>
                </a:solidFill>
                <a:latin typeface="Calibri"/>
                <a:cs typeface="Calibri"/>
              </a:rPr>
              <a:t>attraverso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valutazione</a:t>
            </a:r>
            <a:r>
              <a:rPr dirty="0" sz="1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"basata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sulle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cinque</a:t>
            </a:r>
            <a:r>
              <a:rPr dirty="0" sz="1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domande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chiave"</a:t>
            </a:r>
            <a:r>
              <a:rPr dirty="0" sz="1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(1-</a:t>
            </a:r>
            <a:r>
              <a:rPr dirty="0" sz="1900" spc="-25" b="1">
                <a:solidFill>
                  <a:srgbClr val="282020"/>
                </a:solidFill>
                <a:latin typeface="Calibri"/>
                <a:cs typeface="Calibri"/>
              </a:rPr>
              <a:t>5).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282020"/>
              </a:buClr>
              <a:buFont typeface="Calibri"/>
              <a:buAutoNum type="arabicPeriod" startAt="2"/>
            </a:pPr>
            <a:endParaRPr sz="1900">
              <a:latin typeface="Calibri"/>
              <a:cs typeface="Calibri"/>
            </a:endParaRPr>
          </a:p>
          <a:p>
            <a:pPr marL="502284" indent="-206375">
              <a:lnSpc>
                <a:spcPct val="100000"/>
              </a:lnSpc>
              <a:buFont typeface="Calibri"/>
              <a:buAutoNum type="arabicPeriod" startAt="2"/>
              <a:tabLst>
                <a:tab pos="502284" algn="l"/>
              </a:tabLst>
            </a:pP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Rapporto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su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come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disinformazione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influisce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20" b="1">
                <a:solidFill>
                  <a:srgbClr val="282020"/>
                </a:solidFill>
                <a:latin typeface="Calibri"/>
                <a:cs typeface="Calibri"/>
              </a:rPr>
              <a:t>negativamente,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particolare,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sulle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comunità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1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1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82020"/>
                </a:solidFill>
                <a:latin typeface="Calibri"/>
                <a:cs typeface="Calibri"/>
              </a:rPr>
              <a:t>disabilità.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291" y="0"/>
            <a:ext cx="1890136" cy="189013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39903" y="8387958"/>
            <a:ext cx="5914277" cy="18990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742409"/>
            <a:ext cx="18288000" cy="3545204"/>
            <a:chOff x="0" y="6742409"/>
            <a:chExt cx="18288000" cy="3545204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61652" cy="6004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53608" y="7714223"/>
              <a:ext cx="5914277" cy="214455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550" y="6742673"/>
              <a:ext cx="971549" cy="9715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6029" y="6742409"/>
              <a:ext cx="878468" cy="8784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8850" y="2055200"/>
            <a:ext cx="5643880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Attività</a:t>
            </a:r>
            <a:r>
              <a:rPr dirty="0" sz="3900" spc="-9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–</a:t>
            </a:r>
            <a:r>
              <a:rPr dirty="0" sz="3900" spc="-9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20" b="1">
                <a:solidFill>
                  <a:srgbClr val="2E2A29"/>
                </a:solidFill>
                <a:latin typeface="Calibri"/>
                <a:cs typeface="Calibri"/>
              </a:rPr>
              <a:t>“Analisi</a:t>
            </a:r>
            <a:r>
              <a:rPr dirty="0" sz="3900" spc="-95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E2A29"/>
                </a:solidFill>
                <a:latin typeface="Calibri"/>
                <a:cs typeface="Calibri"/>
              </a:rPr>
              <a:t>dei</a:t>
            </a:r>
            <a:r>
              <a:rPr dirty="0" sz="3900" spc="-90" b="1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E2A29"/>
                </a:solidFill>
                <a:latin typeface="Calibri"/>
                <a:cs typeface="Calibri"/>
              </a:rPr>
              <a:t>titoli”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693194" y="3248578"/>
            <a:ext cx="3296920" cy="1214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1858010" algn="l"/>
                <a:tab pos="2360295" algn="l"/>
              </a:tabLst>
            </a:pPr>
            <a:r>
              <a:rPr dirty="0" sz="2800" spc="-10" b="1">
                <a:latin typeface="Calibri"/>
                <a:cs typeface="Calibri"/>
              </a:rPr>
              <a:t>riguardanti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lo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stesso</a:t>
            </a:r>
            <a:endParaRPr sz="2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640"/>
              </a:spcBef>
              <a:tabLst>
                <a:tab pos="1011555" algn="l"/>
                <a:tab pos="2494280" algn="l"/>
              </a:tabLst>
            </a:pPr>
            <a:r>
              <a:rPr dirty="0" sz="2800" spc="-10" b="1">
                <a:latin typeface="Calibri"/>
                <a:cs typeface="Calibri"/>
              </a:rPr>
              <a:t>delle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persone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con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48191" y="3248578"/>
            <a:ext cx="8082280" cy="4791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7980" algn="l"/>
                <a:tab pos="2401570" algn="l"/>
                <a:tab pos="3321685" algn="l"/>
              </a:tabLst>
            </a:pPr>
            <a:r>
              <a:rPr dirty="0" sz="2800" spc="-10" b="1">
                <a:latin typeface="Calibri"/>
                <a:cs typeface="Calibri"/>
              </a:rPr>
              <a:t>Condividi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due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titoli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opposti</a:t>
            </a:r>
            <a:endParaRPr sz="2800">
              <a:latin typeface="Calibri"/>
              <a:cs typeface="Calibri"/>
            </a:endParaRPr>
          </a:p>
          <a:p>
            <a:pPr marL="12700" marR="3457575">
              <a:lnSpc>
                <a:spcPct val="178600"/>
              </a:lnSpc>
              <a:tabLst>
                <a:tab pos="1450340" algn="l"/>
                <a:tab pos="2016760" algn="l"/>
                <a:tab pos="3086735" algn="l"/>
                <a:tab pos="3794760" algn="l"/>
              </a:tabLst>
            </a:pPr>
            <a:r>
              <a:rPr dirty="0" sz="2800" spc="-10" b="1">
                <a:latin typeface="Calibri"/>
                <a:cs typeface="Calibri"/>
              </a:rPr>
              <a:t>disegno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di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0" b="1">
                <a:latin typeface="Calibri"/>
                <a:cs typeface="Calibri"/>
              </a:rPr>
              <a:t>legge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sui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0" b="1">
                <a:latin typeface="Calibri"/>
                <a:cs typeface="Calibri"/>
              </a:rPr>
              <a:t>diritti </a:t>
            </a:r>
            <a:r>
              <a:rPr dirty="0" sz="2800" spc="-10" b="1">
                <a:latin typeface="Calibri"/>
                <a:cs typeface="Calibri"/>
              </a:rPr>
              <a:t>disabilità.</a:t>
            </a:r>
            <a:endParaRPr sz="280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spcBef>
                <a:spcPts val="2940"/>
              </a:spcBef>
            </a:pPr>
            <a:r>
              <a:rPr dirty="0" sz="2800" b="1">
                <a:latin typeface="Calibri"/>
                <a:cs typeface="Calibri"/>
              </a:rPr>
              <a:t>Leggere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ad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alta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voce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titoli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tutti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partecipanti.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800">
              <a:latin typeface="Calibri"/>
              <a:cs typeface="Calibri"/>
            </a:endParaRPr>
          </a:p>
          <a:p>
            <a:pPr marL="153035" marR="5080">
              <a:lnSpc>
                <a:spcPct val="178600"/>
              </a:lnSpc>
            </a:pPr>
            <a:r>
              <a:rPr dirty="0" sz="2800" b="1">
                <a:latin typeface="Calibri"/>
                <a:cs typeface="Calibri"/>
              </a:rPr>
              <a:t>Analizzare</a:t>
            </a:r>
            <a:r>
              <a:rPr dirty="0" sz="2800" spc="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le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scelte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lessicali,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la</a:t>
            </a:r>
            <a:r>
              <a:rPr dirty="0" sz="2800" spc="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formulazione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il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tono </a:t>
            </a:r>
            <a:r>
              <a:rPr dirty="0" sz="2800" b="1">
                <a:latin typeface="Calibri"/>
                <a:cs typeface="Calibri"/>
              </a:rPr>
              <a:t>emotivo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gruppi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ristretti.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592" y="241937"/>
            <a:ext cx="1428942" cy="141382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1550" y="3751602"/>
            <a:ext cx="971549" cy="97154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1550" y="5247137"/>
            <a:ext cx="971549" cy="97154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451244" y="3624074"/>
            <a:ext cx="909211" cy="90921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22034" y="5067321"/>
            <a:ext cx="909211" cy="909211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11471318" y="3023153"/>
            <a:ext cx="6652895" cy="4773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  <a:tabLst>
                <a:tab pos="1576705" algn="l"/>
                <a:tab pos="2004060" algn="l"/>
                <a:tab pos="2672080" algn="l"/>
                <a:tab pos="3683635" algn="l"/>
                <a:tab pos="4917440" algn="l"/>
                <a:tab pos="5866765" algn="l"/>
              </a:tabLst>
            </a:pPr>
            <a:r>
              <a:rPr dirty="0" sz="2800" spc="-10" b="1">
                <a:latin typeface="Calibri"/>
                <a:cs typeface="Calibri"/>
              </a:rPr>
              <a:t>Discutere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in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che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0" b="1">
                <a:latin typeface="Calibri"/>
                <a:cs typeface="Calibri"/>
              </a:rPr>
              <a:t>modo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ciascun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titolo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può</a:t>
            </a:r>
            <a:endParaRPr sz="2800">
              <a:latin typeface="Calibri"/>
              <a:cs typeface="Calibri"/>
            </a:endParaRPr>
          </a:p>
          <a:p>
            <a:pPr marL="34925" marR="204470">
              <a:lnSpc>
                <a:spcPct val="178600"/>
              </a:lnSpc>
              <a:tabLst>
                <a:tab pos="1910714" algn="l"/>
                <a:tab pos="2399665" algn="l"/>
                <a:tab pos="4230370" algn="l"/>
                <a:tab pos="5715635" algn="l"/>
              </a:tabLst>
            </a:pPr>
            <a:r>
              <a:rPr dirty="0" sz="2800" spc="-10" b="1">
                <a:latin typeface="Calibri"/>
                <a:cs typeface="Calibri"/>
              </a:rPr>
              <a:t>influenzare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25" b="1">
                <a:latin typeface="Calibri"/>
                <a:cs typeface="Calibri"/>
              </a:rPr>
              <a:t>la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percezione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pubblica</a:t>
            </a:r>
            <a:r>
              <a:rPr dirty="0" sz="2800" b="1">
                <a:latin typeface="Calibri"/>
                <a:cs typeface="Calibri"/>
              </a:rPr>
              <a:t>	</a:t>
            </a:r>
            <a:r>
              <a:rPr dirty="0" sz="2800" spc="-10" b="1">
                <a:latin typeface="Calibri"/>
                <a:cs typeface="Calibri"/>
              </a:rPr>
              <a:t>delle </a:t>
            </a:r>
            <a:r>
              <a:rPr dirty="0" sz="2800" b="1">
                <a:latin typeface="Calibri"/>
                <a:cs typeface="Calibri"/>
              </a:rPr>
              <a:t>questioni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relative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alla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disabilità.</a:t>
            </a:r>
            <a:endParaRPr sz="2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1310"/>
              </a:spcBef>
            </a:pPr>
            <a:r>
              <a:rPr dirty="0" sz="2800" b="1">
                <a:latin typeface="Calibri"/>
                <a:cs typeface="Calibri"/>
              </a:rPr>
              <a:t>Condividere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le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opinioni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del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gruppo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con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tutti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50" b="1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2865"/>
              </a:spcBef>
            </a:pPr>
            <a:r>
              <a:rPr dirty="0" sz="2800" b="1">
                <a:latin typeface="Calibri"/>
                <a:cs typeface="Calibri"/>
              </a:rPr>
              <a:t>membri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partecipanti.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900" b="1">
                <a:latin typeface="Calibri"/>
                <a:cs typeface="Calibri"/>
              </a:rPr>
              <a:t>Pensa</a:t>
            </a:r>
            <a:r>
              <a:rPr dirty="0" sz="2900" spc="-60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a</a:t>
            </a:r>
            <a:r>
              <a:rPr dirty="0" sz="2900" spc="-55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come</a:t>
            </a:r>
            <a:r>
              <a:rPr dirty="0" sz="2900" spc="-55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puoi</a:t>
            </a:r>
            <a:r>
              <a:rPr dirty="0" sz="2900" spc="-55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riconoscere</a:t>
            </a:r>
            <a:r>
              <a:rPr dirty="0" sz="2900" spc="-55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i</a:t>
            </a:r>
            <a:r>
              <a:rPr dirty="0" sz="2900" spc="-55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pregiudizi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45"/>
              </a:spcBef>
            </a:pPr>
            <a:r>
              <a:rPr dirty="0" sz="2900" b="1">
                <a:latin typeface="Calibri"/>
                <a:cs typeface="Calibri"/>
              </a:rPr>
              <a:t>nei</a:t>
            </a:r>
            <a:r>
              <a:rPr dirty="0" sz="2900" spc="-60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media</a:t>
            </a:r>
            <a:r>
              <a:rPr dirty="0" sz="2900" spc="-60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del</a:t>
            </a:r>
            <a:r>
              <a:rPr dirty="0" sz="2900" spc="-60" b="1">
                <a:latin typeface="Calibri"/>
                <a:cs typeface="Calibri"/>
              </a:rPr>
              <a:t> </a:t>
            </a:r>
            <a:r>
              <a:rPr dirty="0" sz="2900" b="1">
                <a:latin typeface="Calibri"/>
                <a:cs typeface="Calibri"/>
              </a:rPr>
              <a:t>mondo</a:t>
            </a:r>
            <a:r>
              <a:rPr dirty="0" sz="2900" spc="-60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reale.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55"/>
            <a:ext cx="18288000" cy="1200150"/>
            <a:chOff x="0" y="9086855"/>
            <a:chExt cx="18288000" cy="120015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61652" cy="60047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592" y="241937"/>
            <a:ext cx="1428942" cy="141382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53608" y="7714223"/>
            <a:ext cx="5914277" cy="214455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3639" y="943034"/>
            <a:ext cx="86671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1300" algn="l"/>
                <a:tab pos="3978910" algn="l"/>
                <a:tab pos="6003290" algn="l"/>
                <a:tab pos="6496685" algn="l"/>
              </a:tabLst>
            </a:pPr>
            <a:r>
              <a:rPr dirty="0" sz="5400" spc="-20" b="1">
                <a:solidFill>
                  <a:srgbClr val="1D82D9"/>
                </a:solidFill>
                <a:latin typeface="Calibri"/>
                <a:cs typeface="Calibri"/>
              </a:rPr>
              <a:t>Cosa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1D82D9"/>
                </a:solidFill>
                <a:latin typeface="Calibri"/>
                <a:cs typeface="Calibri"/>
              </a:rPr>
              <a:t>dovresti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1D82D9"/>
                </a:solidFill>
                <a:latin typeface="Calibri"/>
                <a:cs typeface="Calibri"/>
              </a:rPr>
              <a:t>tenere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50" b="1">
                <a:solidFill>
                  <a:srgbClr val="1D82D9"/>
                </a:solidFill>
                <a:latin typeface="Calibri"/>
                <a:cs typeface="Calibri"/>
              </a:rPr>
              <a:t>a</a:t>
            </a:r>
            <a:r>
              <a:rPr dirty="0" sz="5400" b="1">
                <a:solidFill>
                  <a:srgbClr val="1D82D9"/>
                </a:solidFill>
                <a:latin typeface="Calibri"/>
                <a:cs typeface="Calibri"/>
              </a:rPr>
              <a:t>	</a:t>
            </a:r>
            <a:r>
              <a:rPr dirty="0" sz="5400" spc="-10" b="1">
                <a:solidFill>
                  <a:srgbClr val="1D82D9"/>
                </a:solidFill>
                <a:latin typeface="Calibri"/>
                <a:cs typeface="Calibri"/>
              </a:rPr>
              <a:t>mente?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43659" y="2454183"/>
            <a:ext cx="16028669" cy="289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Hai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esaminato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serie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attività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pratiche</a:t>
            </a:r>
            <a:r>
              <a:rPr dirty="0" sz="23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facilitano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20" b="1">
                <a:solidFill>
                  <a:srgbClr val="282020"/>
                </a:solidFill>
                <a:latin typeface="Calibri"/>
                <a:cs typeface="Calibri"/>
              </a:rPr>
              <a:t>un'interazione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23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critica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media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contenuti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politici.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79300"/>
              </a:lnSpc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tutte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attività,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promuovi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l'uso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costante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del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metodo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delle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5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domande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(chi,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cosa,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dove,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quando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perché)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favorire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3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pensiero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un'analisi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23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approfonditi.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79300"/>
              </a:lnSpc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Creare</a:t>
            </a:r>
            <a:r>
              <a:rPr dirty="0" sz="2300" spc="1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opportunità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300" spc="1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riflessione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300" spc="1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dibattito.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pensiero</a:t>
            </a:r>
            <a:r>
              <a:rPr dirty="0" sz="2300" spc="1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critico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si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evolve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quando</a:t>
            </a:r>
            <a:r>
              <a:rPr dirty="0" sz="2300" spc="1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sono</a:t>
            </a:r>
            <a:r>
              <a:rPr dirty="0" sz="2300" spc="1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incoraggiati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300" spc="1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interrogare</a:t>
            </a:r>
            <a:r>
              <a:rPr dirty="0" sz="2300" spc="1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le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informazioni,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esplorare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diverse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prospettive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formulare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proprie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opinioni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basate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su</a:t>
            </a:r>
            <a:r>
              <a:rPr dirty="0" sz="23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evidenze</a:t>
            </a:r>
            <a:r>
              <a:rPr dirty="0" sz="23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concrete.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179" y="184301"/>
            <a:ext cx="10542270" cy="1625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100"/>
              </a:spcBef>
            </a:pPr>
            <a:r>
              <a:rPr dirty="0" sz="4400" b="1">
                <a:solidFill>
                  <a:srgbClr val="1D82D9"/>
                </a:solidFill>
                <a:latin typeface="Calibri"/>
                <a:cs typeface="Calibri"/>
              </a:rPr>
              <a:t>Suggerimenti</a:t>
            </a:r>
            <a:r>
              <a:rPr dirty="0" sz="4400" spc="-9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D82D9"/>
                </a:solidFill>
                <a:latin typeface="Calibri"/>
                <a:cs typeface="Calibri"/>
              </a:rPr>
              <a:t>e</a:t>
            </a:r>
            <a:r>
              <a:rPr dirty="0" sz="4400" spc="-9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1D82D9"/>
                </a:solidFill>
                <a:latin typeface="Calibri"/>
                <a:cs typeface="Calibri"/>
              </a:rPr>
              <a:t>strategie</a:t>
            </a:r>
            <a:r>
              <a:rPr dirty="0" sz="4400" spc="-85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D82D9"/>
                </a:solidFill>
                <a:latin typeface="Calibri"/>
                <a:cs typeface="Calibri"/>
              </a:rPr>
              <a:t>per</a:t>
            </a:r>
            <a:r>
              <a:rPr dirty="0" sz="4400" spc="-9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D82D9"/>
                </a:solidFill>
                <a:latin typeface="Calibri"/>
                <a:cs typeface="Calibri"/>
              </a:rPr>
              <a:t>collaborare</a:t>
            </a:r>
            <a:r>
              <a:rPr dirty="0" sz="4400" spc="-90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D82D9"/>
                </a:solidFill>
                <a:latin typeface="Calibri"/>
                <a:cs typeface="Calibri"/>
              </a:rPr>
              <a:t>con</a:t>
            </a:r>
            <a:r>
              <a:rPr dirty="0" sz="4400" spc="-85" b="1">
                <a:solidFill>
                  <a:srgbClr val="1D82D9"/>
                </a:solidFill>
                <a:latin typeface="Calibri"/>
                <a:cs typeface="Calibri"/>
              </a:rPr>
              <a:t> </a:t>
            </a:r>
            <a:r>
              <a:rPr dirty="0" sz="4400" spc="-50" b="1">
                <a:solidFill>
                  <a:srgbClr val="1D82D9"/>
                </a:solidFill>
                <a:latin typeface="Calibri"/>
                <a:cs typeface="Calibri"/>
              </a:rPr>
              <a:t>i </a:t>
            </a:r>
            <a:r>
              <a:rPr dirty="0" sz="4400" spc="-10" b="1">
                <a:solidFill>
                  <a:srgbClr val="1D82D9"/>
                </a:solidFill>
                <a:latin typeface="Calibri"/>
                <a:cs typeface="Calibri"/>
              </a:rPr>
              <a:t>giovani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428" y="2210744"/>
            <a:ext cx="10273030" cy="6640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Preparare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contrasti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inquadratura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netti</a:t>
            </a:r>
            <a:endParaRPr sz="2400">
              <a:latin typeface="Calibri"/>
              <a:cs typeface="Calibri"/>
            </a:endParaRPr>
          </a:p>
          <a:p>
            <a:pPr algn="just" marL="67310">
              <a:lnSpc>
                <a:spcPct val="100000"/>
              </a:lnSpc>
              <a:spcBef>
                <a:spcPts val="55"/>
              </a:spcBef>
            </a:pPr>
            <a:r>
              <a:rPr dirty="0" sz="2000">
                <a:latin typeface="Calibri"/>
                <a:cs typeface="Calibri"/>
              </a:rPr>
              <a:t>Inizia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selezionando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titoli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contrastanti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presentino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narrazioni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opposte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politiche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identiche</a:t>
            </a:r>
            <a:endParaRPr sz="2000">
              <a:latin typeface="Calibri"/>
              <a:cs typeface="Calibri"/>
            </a:endParaRPr>
          </a:p>
          <a:p>
            <a:pPr algn="just" marL="67310" marR="5080">
              <a:lnSpc>
                <a:spcPct val="178100"/>
              </a:lnSpc>
            </a:pPr>
            <a:r>
              <a:rPr dirty="0" sz="2000">
                <a:latin typeface="Calibri"/>
                <a:cs typeface="Calibri"/>
              </a:rPr>
              <a:t>riguardanti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disabilità,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"La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nuova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legge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sulla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disabilità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porterà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gli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stati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collasso"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"Un </a:t>
            </a:r>
            <a:r>
              <a:rPr dirty="0" sz="2000">
                <a:latin typeface="Calibri"/>
                <a:cs typeface="Calibri"/>
              </a:rPr>
              <a:t>disegno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legge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storico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rimuove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barriere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trasporti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giovani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disabilità".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Aumenta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la </a:t>
            </a:r>
            <a:r>
              <a:rPr dirty="0" sz="2000">
                <a:latin typeface="Calibri"/>
                <a:cs typeface="Calibri"/>
              </a:rPr>
              <a:t>visibilità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dei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pregiudizi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utilizzando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caselle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testo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codificate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colori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(rosso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caselle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negative </a:t>
            </a:r>
            <a:r>
              <a:rPr dirty="0" sz="2000">
                <a:latin typeface="Calibri"/>
                <a:cs typeface="Calibri"/>
              </a:rPr>
              <a:t>come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"onere",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verde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termini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positivi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"opportunità")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priorità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esempi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localmente pertinenti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migliorare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coinvolgimento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partecipanti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attraverso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contesti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familiari.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0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Evidenziare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modo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sistematico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omissioni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100"/>
              </a:spcBef>
            </a:pPr>
            <a:r>
              <a:rPr dirty="0" sz="1850">
                <a:latin typeface="Calibri"/>
                <a:cs typeface="Calibri"/>
              </a:rPr>
              <a:t>Guidare</a:t>
            </a:r>
            <a:r>
              <a:rPr dirty="0" sz="1850" spc="409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</a:t>
            </a:r>
            <a:r>
              <a:rPr dirty="0" sz="1850" spc="409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partecipanti</a:t>
            </a:r>
            <a:r>
              <a:rPr dirty="0" sz="1850" spc="4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nell'identificazione</a:t>
            </a:r>
            <a:r>
              <a:rPr dirty="0" sz="1850" spc="409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delle</a:t>
            </a:r>
            <a:r>
              <a:rPr dirty="0" sz="1850" spc="409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prospettive</a:t>
            </a:r>
            <a:r>
              <a:rPr dirty="0" sz="1850" spc="4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assenti</a:t>
            </a:r>
            <a:r>
              <a:rPr dirty="0" sz="1850" spc="409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ponendo</a:t>
            </a:r>
            <a:r>
              <a:rPr dirty="0" sz="1850" spc="4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domande</a:t>
            </a:r>
            <a:r>
              <a:rPr dirty="0" sz="1850" spc="409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mirate,</a:t>
            </a:r>
            <a:r>
              <a:rPr dirty="0" sz="1850" spc="409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come</a:t>
            </a:r>
            <a:endParaRPr sz="1850">
              <a:latin typeface="Calibri"/>
              <a:cs typeface="Calibri"/>
            </a:endParaRPr>
          </a:p>
          <a:p>
            <a:pPr algn="just" marL="12700" marR="118110">
              <a:lnSpc>
                <a:spcPct val="182400"/>
              </a:lnSpc>
              <a:spcBef>
                <a:spcPts val="5"/>
              </a:spcBef>
            </a:pPr>
            <a:r>
              <a:rPr dirty="0" sz="1850">
                <a:latin typeface="Calibri"/>
                <a:cs typeface="Calibri"/>
              </a:rPr>
              <a:t>"Quale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voce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non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è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rappresentata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qui?".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Illustrare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come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le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esclusioni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possano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distorcere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la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comprensione, </a:t>
            </a:r>
            <a:r>
              <a:rPr dirty="0" sz="1850">
                <a:latin typeface="Calibri"/>
                <a:cs typeface="Calibri"/>
              </a:rPr>
              <a:t>ad</a:t>
            </a:r>
            <a:r>
              <a:rPr dirty="0" sz="1850" spc="2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esempio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presentando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articoli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sulla</a:t>
            </a:r>
            <a:r>
              <a:rPr dirty="0" sz="1850" spc="2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riforma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dell'istruzione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che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non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menzionano</a:t>
            </a:r>
            <a:r>
              <a:rPr dirty="0" sz="1850" spc="2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mai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gli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studenti</a:t>
            </a:r>
            <a:r>
              <a:rPr dirty="0" sz="1850" spc="220">
                <a:latin typeface="Calibri"/>
                <a:cs typeface="Calibri"/>
              </a:rPr>
              <a:t> </a:t>
            </a:r>
            <a:r>
              <a:rPr dirty="0" sz="1850" spc="-25">
                <a:latin typeface="Calibri"/>
                <a:cs typeface="Calibri"/>
              </a:rPr>
              <a:t>con </a:t>
            </a:r>
            <a:r>
              <a:rPr dirty="0" sz="1850">
                <a:latin typeface="Calibri"/>
                <a:cs typeface="Calibri"/>
              </a:rPr>
              <a:t>disabilità.</a:t>
            </a:r>
            <a:r>
              <a:rPr dirty="0" sz="1850" spc="2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Fornire</a:t>
            </a:r>
            <a:r>
              <a:rPr dirty="0" sz="1850" spc="2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una</a:t>
            </a:r>
            <a:r>
              <a:rPr dirty="0" sz="1850" spc="2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checklist</a:t>
            </a:r>
            <a:r>
              <a:rPr dirty="0" sz="1850" spc="229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pratica</a:t>
            </a:r>
            <a:r>
              <a:rPr dirty="0" sz="1850" spc="2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"Voci</a:t>
            </a:r>
            <a:r>
              <a:rPr dirty="0" sz="1850" spc="2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assenti"</a:t>
            </a:r>
            <a:r>
              <a:rPr dirty="0" sz="1850" spc="229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(che</a:t>
            </a:r>
            <a:r>
              <a:rPr dirty="0" sz="1850" spc="2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includa</a:t>
            </a:r>
            <a:r>
              <a:rPr dirty="0" sz="1850" spc="2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persone</a:t>
            </a:r>
            <a:r>
              <a:rPr dirty="0" sz="1850" spc="229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con</a:t>
            </a:r>
            <a:r>
              <a:rPr dirty="0" sz="1850" spc="2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disabilità,</a:t>
            </a:r>
            <a:r>
              <a:rPr dirty="0" sz="1850" spc="2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caregiver</a:t>
            </a:r>
            <a:r>
              <a:rPr dirty="0" sz="1850" spc="229">
                <a:latin typeface="Calibri"/>
                <a:cs typeface="Calibri"/>
              </a:rPr>
              <a:t> </a:t>
            </a:r>
            <a:r>
              <a:rPr dirty="0" sz="1850" spc="-25">
                <a:latin typeface="Calibri"/>
                <a:cs typeface="Calibri"/>
              </a:rPr>
              <a:t>ed </a:t>
            </a:r>
            <a:r>
              <a:rPr dirty="0" sz="1850">
                <a:latin typeface="Calibri"/>
                <a:cs typeface="Calibri"/>
              </a:rPr>
              <a:t>esperti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del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settore)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come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strumento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analitico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per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assistere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i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gruppi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nell'individuazione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di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queste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voci.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9686" y="2859140"/>
            <a:ext cx="3818021" cy="173300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7714223"/>
            <a:ext cx="18288000" cy="2573020"/>
            <a:chOff x="0" y="7714223"/>
            <a:chExt cx="18288000" cy="2573020"/>
          </a:xfrm>
        </p:grpSpPr>
        <p:sp>
          <p:nvSpPr>
            <p:cNvPr id="6" name="object 6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323" y="9258299"/>
              <a:ext cx="2861652" cy="6004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3608" y="7714223"/>
              <a:ext cx="5914277" cy="2144553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592" y="241937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180" y="1650602"/>
            <a:ext cx="57365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Utilizzare</a:t>
            </a:r>
            <a:r>
              <a:rPr dirty="0" sz="24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domande</a:t>
            </a:r>
            <a:r>
              <a:rPr dirty="0" sz="24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0000"/>
                </a:solidFill>
                <a:latin typeface="Calibri"/>
                <a:cs typeface="Calibri"/>
              </a:rPr>
              <a:t>strategiche</a:t>
            </a:r>
            <a:r>
              <a:rPr dirty="0" sz="24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24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0000"/>
                </a:solidFill>
                <a:latin typeface="Calibri"/>
                <a:cs typeface="Calibri"/>
              </a:rPr>
              <a:t>l'indagine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74419" y="2189259"/>
            <a:ext cx="9726295" cy="64776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900">
                <a:latin typeface="Calibri"/>
                <a:cs typeface="Calibri"/>
              </a:rPr>
              <a:t>Andate</a:t>
            </a:r>
            <a:r>
              <a:rPr dirty="0" sz="1900" spc="140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oltre</a:t>
            </a:r>
            <a:r>
              <a:rPr dirty="0" sz="1900" spc="145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l'analisi</a:t>
            </a:r>
            <a:r>
              <a:rPr dirty="0" sz="1900" spc="145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superficiale</a:t>
            </a:r>
            <a:r>
              <a:rPr dirty="0" sz="1900" spc="145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ponendo</a:t>
            </a:r>
            <a:r>
              <a:rPr dirty="0" sz="1900" spc="145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domande</a:t>
            </a:r>
            <a:r>
              <a:rPr dirty="0" sz="1900" spc="145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che</a:t>
            </a:r>
            <a:r>
              <a:rPr dirty="0" sz="1900" spc="145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rivelino</a:t>
            </a:r>
            <a:r>
              <a:rPr dirty="0" sz="1900" spc="140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le</a:t>
            </a:r>
            <a:r>
              <a:rPr dirty="0" sz="1900" spc="145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strutture</a:t>
            </a:r>
            <a:r>
              <a:rPr dirty="0" sz="1900" spc="145">
                <a:latin typeface="Calibri"/>
                <a:cs typeface="Calibri"/>
              </a:rPr>
              <a:t>  </a:t>
            </a:r>
            <a:r>
              <a:rPr dirty="0" sz="1900">
                <a:latin typeface="Calibri"/>
                <a:cs typeface="Calibri"/>
              </a:rPr>
              <a:t>di</a:t>
            </a:r>
            <a:r>
              <a:rPr dirty="0" sz="1900" spc="145">
                <a:latin typeface="Calibri"/>
                <a:cs typeface="Calibri"/>
              </a:rPr>
              <a:t>  </a:t>
            </a:r>
            <a:r>
              <a:rPr dirty="0" sz="1900" spc="-10">
                <a:latin typeface="Calibri"/>
                <a:cs typeface="Calibri"/>
              </a:rPr>
              <a:t>potere</a:t>
            </a:r>
            <a:endParaRPr sz="1900">
              <a:latin typeface="Calibri"/>
              <a:cs typeface="Calibri"/>
            </a:endParaRPr>
          </a:p>
          <a:p>
            <a:pPr algn="just" marL="12700" marR="190500">
              <a:lnSpc>
                <a:spcPct val="180900"/>
              </a:lnSpc>
            </a:pPr>
            <a:r>
              <a:rPr dirty="0" sz="1900">
                <a:latin typeface="Calibri"/>
                <a:cs typeface="Calibri"/>
              </a:rPr>
              <a:t>sottostanti: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"Chi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beneficia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dall'accettazione</a:t>
            </a:r>
            <a:r>
              <a:rPr dirty="0" sz="1900" spc="8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questo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schema?"</a:t>
            </a:r>
            <a:r>
              <a:rPr dirty="0" sz="1900" spc="8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"Come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potrebbe</a:t>
            </a:r>
            <a:r>
              <a:rPr dirty="0" sz="1900" spc="8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interpretare </a:t>
            </a:r>
            <a:r>
              <a:rPr dirty="0" sz="1900">
                <a:latin typeface="Calibri"/>
                <a:cs typeface="Calibri"/>
              </a:rPr>
              <a:t>questo</a:t>
            </a:r>
            <a:r>
              <a:rPr dirty="0" sz="1900" spc="114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titolo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un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utente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su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sedia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rotelle?".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Dimostrate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il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processo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interrogazione,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iniziando </a:t>
            </a:r>
            <a:r>
              <a:rPr dirty="0" sz="1900">
                <a:latin typeface="Calibri"/>
                <a:cs typeface="Calibri"/>
              </a:rPr>
              <a:t>con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un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esempio</a:t>
            </a:r>
            <a:r>
              <a:rPr dirty="0" sz="1900" spc="1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un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titolo,</a:t>
            </a:r>
            <a:r>
              <a:rPr dirty="0" sz="1900" spc="1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successivamente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passando</a:t>
            </a:r>
            <a:r>
              <a:rPr dirty="0" sz="1900" spc="1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alla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pratica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1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piccoli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gruppi.</a:t>
            </a:r>
            <a:r>
              <a:rPr dirty="0" sz="1900" spc="1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Questo </a:t>
            </a:r>
            <a:r>
              <a:rPr dirty="0" sz="1900">
                <a:latin typeface="Calibri"/>
                <a:cs typeface="Calibri"/>
              </a:rPr>
              <a:t>rafforza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il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pensiero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critico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incoraggia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partecipanti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0">
                <a:latin typeface="Calibri"/>
                <a:cs typeface="Calibri"/>
              </a:rPr>
              <a:t>a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1900">
              <a:latin typeface="Calibri"/>
              <a:cs typeface="Calibri"/>
            </a:endParaRPr>
          </a:p>
          <a:p>
            <a:pPr algn="just" marL="6858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Applicare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modifiche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generali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all'accessibilità</a:t>
            </a:r>
            <a:endParaRPr sz="2400">
              <a:latin typeface="Calibri"/>
              <a:cs typeface="Calibri"/>
            </a:endParaRPr>
          </a:p>
          <a:p>
            <a:pPr algn="just" marL="197485">
              <a:lnSpc>
                <a:spcPct val="100000"/>
              </a:lnSpc>
              <a:spcBef>
                <a:spcPts val="1370"/>
              </a:spcBef>
            </a:pPr>
            <a:r>
              <a:rPr dirty="0" sz="2000">
                <a:latin typeface="Calibri"/>
                <a:cs typeface="Calibri"/>
              </a:rPr>
              <a:t>Garantire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piena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partecipazione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attraverso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predisposizione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diversi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formati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accessibili:</a:t>
            </a:r>
            <a:endParaRPr sz="2000">
              <a:latin typeface="Calibri"/>
              <a:cs typeface="Calibri"/>
            </a:endParaRPr>
          </a:p>
          <a:p>
            <a:pPr algn="just" marL="197485" marR="5080">
              <a:lnSpc>
                <a:spcPts val="4280"/>
              </a:lnSpc>
              <a:spcBef>
                <a:spcPts val="254"/>
              </a:spcBef>
            </a:pPr>
            <a:r>
              <a:rPr dirty="0" sz="2000" spc="-10">
                <a:latin typeface="Calibri"/>
                <a:cs typeface="Calibri"/>
              </a:rPr>
              <a:t>clip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audio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con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descrizioni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testuali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alternative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studenti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ipovedenti,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versioni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semplificate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che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utilizzano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simboli,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come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250" spc="1730">
                <a:latin typeface="Webdings"/>
                <a:cs typeface="Webdings"/>
              </a:rPr>
              <a:t>💰</a:t>
            </a:r>
            <a:r>
              <a:rPr dirty="0" sz="2250" spc="-24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/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250" spc="-270">
                <a:latin typeface="SimSun-ExtB"/>
                <a:cs typeface="SimSun-ExtB"/>
              </a:rPr>
              <a:t>♿</a:t>
            </a:r>
            <a:r>
              <a:rPr dirty="0" sz="2250" spc="-805">
                <a:latin typeface="SimSun-ExtB"/>
                <a:cs typeface="SimSun-ExtB"/>
              </a:rPr>
              <a:t> </a:t>
            </a:r>
            <a:r>
              <a:rPr dirty="0" sz="2000" spc="-10">
                <a:latin typeface="Calibri"/>
                <a:cs typeface="Calibri"/>
              </a:rPr>
              <a:t>)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l'accessibilità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cognitiva,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schede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risposta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590">
                <a:latin typeface="Calibri"/>
                <a:cs typeface="Calibri"/>
              </a:rPr>
              <a:t>con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emoji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</a:t>
            </a:r>
            <a:r>
              <a:rPr dirty="0" sz="2000" spc="-245">
                <a:latin typeface="Calibri"/>
                <a:cs typeface="Calibri"/>
              </a:rPr>
              <a:t> </a:t>
            </a:r>
            <a:r>
              <a:rPr dirty="0" sz="2250" spc="965">
                <a:latin typeface="Webdings"/>
                <a:cs typeface="Webdings"/>
              </a:rPr>
              <a:t>👍</a:t>
            </a:r>
            <a:r>
              <a:rPr dirty="0" sz="2000" spc="965">
                <a:latin typeface="Calibri"/>
                <a:cs typeface="Calibri"/>
              </a:rPr>
              <a:t>/</a:t>
            </a:r>
            <a:r>
              <a:rPr dirty="0" sz="2000" spc="-245">
                <a:latin typeface="Calibri"/>
                <a:cs typeface="Calibri"/>
              </a:rPr>
              <a:t> </a:t>
            </a:r>
            <a:r>
              <a:rPr dirty="0" sz="2250" spc="965">
                <a:latin typeface="Webdings"/>
                <a:cs typeface="Webdings"/>
              </a:rPr>
              <a:t>👎</a:t>
            </a:r>
            <a:r>
              <a:rPr dirty="0" sz="2000" spc="965">
                <a:latin typeface="Calibri"/>
                <a:cs typeface="Calibri"/>
              </a:rPr>
              <a:t>)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la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possibilità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cliccare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esprimere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voto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la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partecipazione</a:t>
            </a:r>
            <a:r>
              <a:rPr dirty="0" sz="2000" spc="-735">
                <a:latin typeface="Calibri"/>
                <a:cs typeface="Calibri"/>
              </a:rPr>
              <a:t> </a:t>
            </a:r>
            <a:r>
              <a:rPr dirty="0" sz="2000" spc="-950">
                <a:latin typeface="Calibri"/>
                <a:cs typeface="Calibri"/>
              </a:rPr>
              <a:t>no</a:t>
            </a:r>
            <a:r>
              <a:rPr dirty="0" sz="2000" spc="-944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verbale,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copie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stampate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grassetto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partecipanti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sordi/ipoudenti.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Questi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adattamenti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mirati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preservano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rigore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analitico,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eliminando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contempo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barriere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alla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partecipazione.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7714223"/>
            <a:ext cx="18288000" cy="2573020"/>
            <a:chOff x="0" y="7714223"/>
            <a:chExt cx="18288000" cy="2573020"/>
          </a:xfrm>
        </p:grpSpPr>
        <p:sp>
          <p:nvSpPr>
            <p:cNvPr id="5" name="object 5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61652" cy="60047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53608" y="7714223"/>
              <a:ext cx="5914277" cy="214455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292" y="150000"/>
            <a:ext cx="912004" cy="90600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53608" y="1573708"/>
            <a:ext cx="4494676" cy="20401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588" y="3377609"/>
            <a:ext cx="8174066" cy="5443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5599"/>
              </a:lnSpc>
              <a:spcBef>
                <a:spcPts val="90"/>
              </a:spcBef>
            </a:pPr>
            <a:r>
              <a:rPr dirty="0" sz="5150"/>
              <a:t>Quiz</a:t>
            </a:r>
            <a:r>
              <a:rPr dirty="0" sz="5150" spc="-70"/>
              <a:t> </a:t>
            </a:r>
            <a:r>
              <a:rPr dirty="0" sz="5150"/>
              <a:t>-</a:t>
            </a:r>
            <a:r>
              <a:rPr dirty="0" sz="5150" spc="-60"/>
              <a:t> </a:t>
            </a:r>
            <a:r>
              <a:rPr dirty="0" sz="5150" spc="-10"/>
              <a:t>Verifica</a:t>
            </a:r>
            <a:r>
              <a:rPr dirty="0" sz="5150" spc="-60"/>
              <a:t> </a:t>
            </a:r>
            <a:r>
              <a:rPr dirty="0" sz="5150"/>
              <a:t>le</a:t>
            </a:r>
            <a:r>
              <a:rPr dirty="0" sz="5150" spc="-55"/>
              <a:t> </a:t>
            </a:r>
            <a:r>
              <a:rPr dirty="0" sz="5150"/>
              <a:t>tue</a:t>
            </a:r>
            <a:r>
              <a:rPr dirty="0" sz="5150" spc="-60"/>
              <a:t> </a:t>
            </a:r>
            <a:r>
              <a:rPr dirty="0" sz="5150"/>
              <a:t>conoscenze</a:t>
            </a:r>
            <a:r>
              <a:rPr dirty="0" sz="5150" spc="-60"/>
              <a:t> </a:t>
            </a:r>
            <a:r>
              <a:rPr dirty="0" sz="5150"/>
              <a:t>e</a:t>
            </a:r>
            <a:r>
              <a:rPr dirty="0" sz="5150" spc="-55"/>
              <a:t> </a:t>
            </a:r>
            <a:r>
              <a:rPr dirty="0" sz="5150" spc="-10"/>
              <a:t>riflettici </a:t>
            </a:r>
            <a:r>
              <a:rPr dirty="0" sz="5150"/>
              <a:t>su</a:t>
            </a:r>
            <a:r>
              <a:rPr dirty="0" sz="5150" spc="-75"/>
              <a:t> </a:t>
            </a:r>
            <a:r>
              <a:rPr dirty="0" sz="5150"/>
              <a:t>quanto</a:t>
            </a:r>
            <a:r>
              <a:rPr dirty="0" sz="5150" spc="-70"/>
              <a:t> </a:t>
            </a:r>
            <a:r>
              <a:rPr dirty="0" sz="5150"/>
              <a:t>appreso</a:t>
            </a:r>
            <a:r>
              <a:rPr dirty="0" sz="5150" spc="-75"/>
              <a:t> </a:t>
            </a:r>
            <a:r>
              <a:rPr dirty="0" sz="5150"/>
              <a:t>in</a:t>
            </a:r>
            <a:r>
              <a:rPr dirty="0" sz="5150" spc="-70"/>
              <a:t> </a:t>
            </a:r>
            <a:r>
              <a:rPr dirty="0" sz="5150"/>
              <a:t>questo</a:t>
            </a:r>
            <a:r>
              <a:rPr dirty="0" sz="5150" spc="-75"/>
              <a:t> </a:t>
            </a:r>
            <a:r>
              <a:rPr dirty="0" sz="5150"/>
              <a:t>capitolo</a:t>
            </a:r>
            <a:r>
              <a:rPr dirty="0" sz="5150" spc="-70"/>
              <a:t> </a:t>
            </a:r>
            <a:r>
              <a:rPr dirty="0" sz="5150" spc="-25"/>
              <a:t>con </a:t>
            </a:r>
            <a:r>
              <a:rPr dirty="0" sz="5150"/>
              <a:t>questo</a:t>
            </a:r>
            <a:r>
              <a:rPr dirty="0" sz="5150" spc="-150"/>
              <a:t> </a:t>
            </a:r>
            <a:r>
              <a:rPr dirty="0" sz="5150"/>
              <a:t>breve</a:t>
            </a:r>
            <a:r>
              <a:rPr dirty="0" sz="5150" spc="-140"/>
              <a:t> </a:t>
            </a:r>
            <a:r>
              <a:rPr dirty="0" sz="5150" spc="-10"/>
              <a:t>quiz.</a:t>
            </a:r>
            <a:endParaRPr sz="51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6544" rIns="0" bIns="0" rtlCol="0" vert="horz">
            <a:spAutoFit/>
          </a:bodyPr>
          <a:lstStyle/>
          <a:p>
            <a:pPr marL="4801870" marR="5080" indent="-2924810">
              <a:lnSpc>
                <a:spcPct val="114199"/>
              </a:lnSpc>
              <a:spcBef>
                <a:spcPts val="100"/>
              </a:spcBef>
            </a:pPr>
            <a:r>
              <a:rPr dirty="0" sz="4650"/>
              <a:t>Che</a:t>
            </a:r>
            <a:r>
              <a:rPr dirty="0" sz="4650" spc="-55"/>
              <a:t> </a:t>
            </a:r>
            <a:r>
              <a:rPr dirty="0" sz="4650"/>
              <a:t>cosa</a:t>
            </a:r>
            <a:r>
              <a:rPr dirty="0" sz="4650" spc="-50"/>
              <a:t> </a:t>
            </a:r>
            <a:r>
              <a:rPr dirty="0" sz="4650"/>
              <a:t>si</a:t>
            </a:r>
            <a:r>
              <a:rPr dirty="0" sz="4650" spc="-50"/>
              <a:t> </a:t>
            </a:r>
            <a:r>
              <a:rPr dirty="0" sz="4650"/>
              <a:t>intende</a:t>
            </a:r>
            <a:r>
              <a:rPr dirty="0" sz="4650" spc="-50"/>
              <a:t> </a:t>
            </a:r>
            <a:r>
              <a:rPr dirty="0" sz="4650"/>
              <a:t>per</a:t>
            </a:r>
            <a:r>
              <a:rPr dirty="0" sz="4650" spc="-50"/>
              <a:t> </a:t>
            </a:r>
            <a:r>
              <a:rPr dirty="0" sz="4650" spc="-10"/>
              <a:t>"impostazione dell'agenda"?</a:t>
            </a:r>
            <a:endParaRPr sz="4650"/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695642" y="5142898"/>
            <a:ext cx="37338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Selezione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8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temi</a:t>
            </a:r>
            <a:r>
              <a:rPr dirty="0" sz="28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rilevanti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58346" y="4904775"/>
            <a:ext cx="29565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programmi</a:t>
            </a:r>
            <a:r>
              <a:rPr dirty="0" sz="2800" spc="-114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televisivi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87590" y="6653469"/>
            <a:ext cx="4097654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Orari</a:t>
            </a:r>
            <a:r>
              <a:rPr dirty="0" sz="365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delle</a:t>
            </a:r>
            <a:r>
              <a:rPr dirty="0" sz="365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assemblee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815215" y="6652612"/>
            <a:ext cx="32727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Problemi</a:t>
            </a:r>
            <a:r>
              <a:rPr dirty="0" sz="4000" spc="-1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82020"/>
                </a:solidFill>
                <a:latin typeface="Calibri"/>
                <a:cs typeface="Calibri"/>
              </a:rPr>
              <a:t>sociali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11835" y="2953079"/>
            <a:ext cx="14083030" cy="1111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700"/>
              </a:lnSpc>
              <a:spcBef>
                <a:spcPts val="100"/>
              </a:spcBef>
            </a:pP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L'agenda</a:t>
            </a:r>
            <a:r>
              <a:rPr dirty="0" sz="30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setting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si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riferisce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al</a:t>
            </a:r>
            <a:r>
              <a:rPr dirty="0" sz="30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cui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media</a:t>
            </a:r>
            <a:r>
              <a:rPr dirty="0" sz="30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influenzano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questioni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30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30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282020"/>
                </a:solidFill>
                <a:latin typeface="Calibri"/>
                <a:cs typeface="Calibri"/>
              </a:rPr>
              <a:t>pubblico considera</a:t>
            </a:r>
            <a:r>
              <a:rPr dirty="0" sz="30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rilevanti,</a:t>
            </a:r>
            <a:r>
              <a:rPr dirty="0" sz="30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determinando</a:t>
            </a:r>
            <a:r>
              <a:rPr dirty="0" sz="30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quali</a:t>
            </a:r>
            <a:r>
              <a:rPr dirty="0" sz="30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282020"/>
                </a:solidFill>
                <a:latin typeface="Calibri"/>
                <a:cs typeface="Calibri"/>
              </a:rPr>
              <a:t>argomenti</a:t>
            </a:r>
            <a:r>
              <a:rPr dirty="0" sz="30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282020"/>
                </a:solidFill>
                <a:latin typeface="Calibri"/>
                <a:cs typeface="Calibri"/>
              </a:rPr>
              <a:t>trattare</a:t>
            </a:r>
            <a:r>
              <a:rPr dirty="0" sz="30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30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282020"/>
                </a:solidFill>
                <a:latin typeface="Calibri"/>
                <a:cs typeface="Calibri"/>
              </a:rPr>
              <a:t>maggiore</a:t>
            </a:r>
            <a:r>
              <a:rPr dirty="0" sz="30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282020"/>
                </a:solidFill>
                <a:latin typeface="Calibri"/>
                <a:cs typeface="Calibri"/>
              </a:rPr>
              <a:t>enfasi.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14141" y="8327066"/>
            <a:ext cx="1526333" cy="152633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6544" rIns="0" bIns="0" rtlCol="0" vert="horz">
            <a:spAutoFit/>
          </a:bodyPr>
          <a:lstStyle/>
          <a:p>
            <a:pPr marL="4801870" marR="5080" indent="-2924810">
              <a:lnSpc>
                <a:spcPct val="114199"/>
              </a:lnSpc>
              <a:spcBef>
                <a:spcPts val="100"/>
              </a:spcBef>
            </a:pPr>
            <a:r>
              <a:rPr dirty="0" sz="4650"/>
              <a:t>Che</a:t>
            </a:r>
            <a:r>
              <a:rPr dirty="0" sz="4650" spc="-55"/>
              <a:t> </a:t>
            </a:r>
            <a:r>
              <a:rPr dirty="0" sz="4650"/>
              <a:t>cosa</a:t>
            </a:r>
            <a:r>
              <a:rPr dirty="0" sz="4650" spc="-50"/>
              <a:t> </a:t>
            </a:r>
            <a:r>
              <a:rPr dirty="0" sz="4650"/>
              <a:t>si</a:t>
            </a:r>
            <a:r>
              <a:rPr dirty="0" sz="4650" spc="-50"/>
              <a:t> </a:t>
            </a:r>
            <a:r>
              <a:rPr dirty="0" sz="4650"/>
              <a:t>intende</a:t>
            </a:r>
            <a:r>
              <a:rPr dirty="0" sz="4650" spc="-50"/>
              <a:t> </a:t>
            </a:r>
            <a:r>
              <a:rPr dirty="0" sz="4650"/>
              <a:t>per</a:t>
            </a:r>
            <a:r>
              <a:rPr dirty="0" sz="4650" spc="-50"/>
              <a:t> </a:t>
            </a:r>
            <a:r>
              <a:rPr dirty="0" sz="4650" spc="-10"/>
              <a:t>"impostazione dell'agenda"?</a:t>
            </a:r>
            <a:endParaRPr sz="4650"/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0889302" y="4925037"/>
            <a:ext cx="3204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Selezione</a:t>
            </a:r>
            <a:r>
              <a:rPr dirty="0" sz="24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4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temi</a:t>
            </a:r>
            <a:r>
              <a:rPr dirty="0" sz="24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rilevanti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58346" y="4904775"/>
            <a:ext cx="29565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programmi</a:t>
            </a:r>
            <a:r>
              <a:rPr dirty="0" sz="2800" spc="-114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televisivi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87590" y="6653469"/>
            <a:ext cx="4097654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Orari</a:t>
            </a:r>
            <a:r>
              <a:rPr dirty="0" sz="365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delle</a:t>
            </a:r>
            <a:r>
              <a:rPr dirty="0" sz="365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assemblee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815215" y="6652612"/>
            <a:ext cx="32727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Problemi</a:t>
            </a:r>
            <a:r>
              <a:rPr dirty="0" sz="4000" spc="-1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82020"/>
                </a:solidFill>
                <a:latin typeface="Calibri"/>
                <a:cs typeface="Calibri"/>
              </a:rPr>
              <a:t>sociali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460" y="268594"/>
            <a:ext cx="12872085" cy="13646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750">
                <a:solidFill>
                  <a:srgbClr val="262565"/>
                </a:solidFill>
              </a:rPr>
              <a:t>Risultati</a:t>
            </a:r>
            <a:r>
              <a:rPr dirty="0" sz="8750" spc="-220">
                <a:solidFill>
                  <a:srgbClr val="262565"/>
                </a:solidFill>
              </a:rPr>
              <a:t> </a:t>
            </a:r>
            <a:r>
              <a:rPr dirty="0" sz="8750" spc="-10">
                <a:solidFill>
                  <a:srgbClr val="262565"/>
                </a:solidFill>
              </a:rPr>
              <a:t>dell'apprendimento</a:t>
            </a:r>
            <a:endParaRPr sz="8750"/>
          </a:p>
        </p:txBody>
      </p:sp>
      <p:sp>
        <p:nvSpPr>
          <p:cNvPr id="3" name="object 3" descr=""/>
          <p:cNvSpPr txBox="1"/>
          <p:nvPr/>
        </p:nvSpPr>
        <p:spPr>
          <a:xfrm>
            <a:off x="2860771" y="2032794"/>
            <a:ext cx="13623925" cy="121602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3750310" marR="5080" indent="-3738245">
              <a:lnSpc>
                <a:spcPts val="4580"/>
              </a:lnSpc>
              <a:spcBef>
                <a:spcPts val="414"/>
              </a:spcBef>
            </a:pPr>
            <a:r>
              <a:rPr dirty="0" sz="4000">
                <a:latin typeface="Calibri"/>
                <a:cs typeface="Calibri"/>
              </a:rPr>
              <a:t>Al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termine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di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questo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corso,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avrai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acquisito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le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seguenti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conoscenze, competenze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e</a:t>
            </a:r>
            <a:r>
              <a:rPr dirty="0" sz="4000" spc="-9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atteggiamenti.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49231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213220" y="4540703"/>
            <a:ext cx="3599815" cy="3792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78205">
              <a:lnSpc>
                <a:spcPct val="100000"/>
              </a:lnSpc>
              <a:spcBef>
                <a:spcPts val="105"/>
              </a:spcBef>
            </a:pPr>
            <a:r>
              <a:rPr dirty="0" sz="8600" spc="-20">
                <a:solidFill>
                  <a:srgbClr val="2A2A2A"/>
                </a:solidFill>
                <a:latin typeface="Calibri"/>
                <a:cs typeface="Calibri"/>
              </a:rPr>
              <a:t>L01.</a:t>
            </a:r>
            <a:endParaRPr sz="8600">
              <a:latin typeface="Calibri"/>
              <a:cs typeface="Calibri"/>
            </a:endParaRPr>
          </a:p>
          <a:p>
            <a:pPr algn="just" marL="12700" marR="5080">
              <a:lnSpc>
                <a:spcPts val="4950"/>
              </a:lnSpc>
            </a:pPr>
            <a:r>
              <a:rPr dirty="0" sz="2000" spc="-10">
                <a:solidFill>
                  <a:srgbClr val="262565"/>
                </a:solidFill>
                <a:latin typeface="Calibri"/>
                <a:cs typeface="Calibri"/>
              </a:rPr>
              <a:t>Comprendere</a:t>
            </a:r>
            <a:r>
              <a:rPr dirty="0" sz="200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in</a:t>
            </a:r>
            <a:r>
              <a:rPr dirty="0" sz="200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che</a:t>
            </a:r>
            <a:r>
              <a:rPr dirty="0" sz="200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modo</a:t>
            </a:r>
            <a:r>
              <a:rPr dirty="0" sz="200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62565"/>
                </a:solidFill>
                <a:latin typeface="Calibri"/>
                <a:cs typeface="Calibri"/>
              </a:rPr>
              <a:t>media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influenzano</a:t>
            </a:r>
            <a:r>
              <a:rPr dirty="0" sz="2000" spc="335">
                <a:solidFill>
                  <a:srgbClr val="262565"/>
                </a:solidFill>
                <a:latin typeface="Calibri"/>
                <a:cs typeface="Calibri"/>
              </a:rPr>
              <a:t>   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le</a:t>
            </a:r>
            <a:r>
              <a:rPr dirty="0" sz="2000" spc="340">
                <a:solidFill>
                  <a:srgbClr val="262565"/>
                </a:solidFill>
                <a:latin typeface="Calibri"/>
                <a:cs typeface="Calibri"/>
              </a:rPr>
              <a:t>     </a:t>
            </a:r>
            <a:r>
              <a:rPr dirty="0" sz="2000" spc="-10">
                <a:solidFill>
                  <a:srgbClr val="262565"/>
                </a:solidFill>
                <a:latin typeface="Calibri"/>
                <a:cs typeface="Calibri"/>
              </a:rPr>
              <a:t>convinzioni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politiche,</a:t>
            </a:r>
            <a:r>
              <a:rPr dirty="0" sz="2000" spc="44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in</a:t>
            </a:r>
            <a:r>
              <a:rPr dirty="0" sz="2000" spc="45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particolare</a:t>
            </a:r>
            <a:r>
              <a:rPr dirty="0" sz="2000" spc="44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tra</a:t>
            </a:r>
            <a:r>
              <a:rPr dirty="0" sz="2000" spc="45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 spc="-50">
                <a:solidFill>
                  <a:srgbClr val="262565"/>
                </a:solidFill>
                <a:latin typeface="Calibri"/>
                <a:cs typeface="Calibri"/>
              </a:rPr>
              <a:t>i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giovani</a:t>
            </a:r>
            <a:r>
              <a:rPr dirty="0" sz="2000" spc="-6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con</a:t>
            </a:r>
            <a:r>
              <a:rPr dirty="0" sz="2000" spc="-6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62565"/>
                </a:solidFill>
                <a:latin typeface="Calibri"/>
                <a:cs typeface="Calibri"/>
              </a:rPr>
              <a:t>disabilità.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680558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344547" y="7196401"/>
            <a:ext cx="3599815" cy="1301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600"/>
              </a:lnSpc>
              <a:spcBef>
                <a:spcPts val="100"/>
              </a:spcBef>
            </a:pPr>
            <a:r>
              <a:rPr dirty="0" sz="3000">
                <a:solidFill>
                  <a:srgbClr val="262565"/>
                </a:solidFill>
                <a:latin typeface="Calibri"/>
                <a:cs typeface="Calibri"/>
              </a:rPr>
              <a:t>parzialità</a:t>
            </a:r>
            <a:r>
              <a:rPr dirty="0" sz="3000" spc="6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62565"/>
                </a:solidFill>
                <a:latin typeface="Calibri"/>
                <a:cs typeface="Calibri"/>
              </a:rPr>
              <a:t>nei</a:t>
            </a:r>
            <a:r>
              <a:rPr dirty="0" sz="3000" spc="7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62565"/>
                </a:solidFill>
                <a:latin typeface="Calibri"/>
                <a:cs typeface="Calibri"/>
              </a:rPr>
              <a:t>contenuti politici.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44547" y="3874584"/>
            <a:ext cx="3599815" cy="3347720"/>
          </a:xfrm>
          <a:prstGeom prst="rect">
            <a:avLst/>
          </a:prstGeom>
        </p:spPr>
        <p:txBody>
          <a:bodyPr wrap="square" lIns="0" tIns="673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05"/>
              </a:spcBef>
            </a:pPr>
            <a:r>
              <a:rPr dirty="0" sz="8800" spc="-20">
                <a:solidFill>
                  <a:srgbClr val="2A2A2A"/>
                </a:solidFill>
                <a:latin typeface="Calibri"/>
                <a:cs typeface="Calibri"/>
              </a:rPr>
              <a:t>L02.</a:t>
            </a:r>
            <a:endParaRPr sz="8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764"/>
              </a:spcBef>
              <a:tabLst>
                <a:tab pos="3303904" algn="l"/>
              </a:tabLst>
            </a:pPr>
            <a:r>
              <a:rPr dirty="0" sz="3000" spc="-10">
                <a:solidFill>
                  <a:srgbClr val="262565"/>
                </a:solidFill>
                <a:latin typeface="Calibri"/>
                <a:cs typeface="Calibri"/>
              </a:rPr>
              <a:t>Riconosci</a:t>
            </a:r>
            <a:r>
              <a:rPr dirty="0" sz="30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3000" spc="-25">
                <a:solidFill>
                  <a:srgbClr val="262565"/>
                </a:solidFill>
                <a:latin typeface="Calibri"/>
                <a:cs typeface="Calibri"/>
              </a:rPr>
              <a:t>la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25"/>
              </a:spcBef>
              <a:tabLst>
                <a:tab pos="2796540" algn="l"/>
                <a:tab pos="3303904" algn="l"/>
              </a:tabLst>
            </a:pPr>
            <a:r>
              <a:rPr dirty="0" sz="3000" spc="-10">
                <a:solidFill>
                  <a:srgbClr val="262565"/>
                </a:solidFill>
                <a:latin typeface="Calibri"/>
                <a:cs typeface="Calibri"/>
              </a:rPr>
              <a:t>disinformazione</a:t>
            </a:r>
            <a:r>
              <a:rPr dirty="0" sz="30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3000" spc="-50">
                <a:solidFill>
                  <a:srgbClr val="262565"/>
                </a:solidFill>
                <a:latin typeface="Calibri"/>
                <a:cs typeface="Calibri"/>
              </a:rPr>
              <a:t>e</a:t>
            </a:r>
            <a:r>
              <a:rPr dirty="0" sz="30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3000" spc="-25">
                <a:solidFill>
                  <a:srgbClr val="262565"/>
                </a:solidFill>
                <a:latin typeface="Calibri"/>
                <a:cs typeface="Calibri"/>
              </a:rPr>
              <a:t>la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1811951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2474858" y="5950150"/>
            <a:ext cx="1334135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dirty="0" sz="2700" spc="-10">
                <a:solidFill>
                  <a:srgbClr val="262565"/>
                </a:solidFill>
                <a:latin typeface="Calibri"/>
                <a:cs typeface="Calibri"/>
              </a:rPr>
              <a:t>Applicare pensiero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106759" y="5950150"/>
            <a:ext cx="1968500" cy="173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07314" marR="5080" indent="-95250">
              <a:lnSpc>
                <a:spcPct val="138900"/>
              </a:lnSpc>
              <a:spcBef>
                <a:spcPts val="100"/>
              </a:spcBef>
              <a:tabLst>
                <a:tab pos="1484630" algn="l"/>
                <a:tab pos="1696085" algn="l"/>
              </a:tabLst>
            </a:pPr>
            <a:r>
              <a:rPr dirty="0" sz="2700" spc="-10">
                <a:solidFill>
                  <a:srgbClr val="262565"/>
                </a:solidFill>
                <a:latin typeface="Calibri"/>
                <a:cs typeface="Calibri"/>
              </a:rPr>
              <a:t>strumenti</a:t>
            </a:r>
            <a:r>
              <a:rPr dirty="0" sz="2700">
                <a:solidFill>
                  <a:srgbClr val="262565"/>
                </a:solidFill>
                <a:latin typeface="Calibri"/>
                <a:cs typeface="Calibri"/>
              </a:rPr>
              <a:t>		</a:t>
            </a:r>
            <a:r>
              <a:rPr dirty="0" sz="2700" spc="-25">
                <a:solidFill>
                  <a:srgbClr val="262565"/>
                </a:solidFill>
                <a:latin typeface="Calibri"/>
                <a:cs typeface="Calibri"/>
              </a:rPr>
              <a:t>di </a:t>
            </a:r>
            <a:r>
              <a:rPr dirty="0" sz="2700" spc="-10">
                <a:solidFill>
                  <a:srgbClr val="262565"/>
                </a:solidFill>
                <a:latin typeface="Calibri"/>
                <a:cs typeface="Calibri"/>
              </a:rPr>
              <a:t>critico</a:t>
            </a:r>
            <a:r>
              <a:rPr dirty="0" sz="27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2700" spc="-25">
                <a:solidFill>
                  <a:srgbClr val="262565"/>
                </a:solidFill>
                <a:latin typeface="Calibri"/>
                <a:cs typeface="Calibri"/>
              </a:rPr>
              <a:t>per la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474858" y="7093150"/>
            <a:ext cx="2085339" cy="1168400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2700" spc="-10">
                <a:solidFill>
                  <a:srgbClr val="262565"/>
                </a:solidFill>
                <a:latin typeface="Calibri"/>
                <a:cs typeface="Calibri"/>
              </a:rPr>
              <a:t>promuovere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2700" spc="-10">
                <a:solidFill>
                  <a:srgbClr val="262565"/>
                </a:solidFill>
                <a:latin typeface="Calibri"/>
                <a:cs typeface="Calibri"/>
              </a:rPr>
              <a:t>partecipazione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474858" y="8396170"/>
            <a:ext cx="3421379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262565"/>
                </a:solidFill>
                <a:latin typeface="Calibri"/>
                <a:cs typeface="Calibri"/>
              </a:rPr>
              <a:t>consapevole</a:t>
            </a:r>
            <a:r>
              <a:rPr dirty="0" sz="2700" spc="-6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262565"/>
                </a:solidFill>
                <a:latin typeface="Calibri"/>
                <a:cs typeface="Calibri"/>
              </a:rPr>
              <a:t>dei</a:t>
            </a:r>
            <a:r>
              <a:rPr dirty="0" sz="2700" spc="-5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262565"/>
                </a:solidFill>
                <a:latin typeface="Calibri"/>
                <a:cs typeface="Calibri"/>
              </a:rPr>
              <a:t>giovani.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316204" y="4531864"/>
            <a:ext cx="1917064" cy="1371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800" spc="-20">
                <a:solidFill>
                  <a:srgbClr val="2A2A2A"/>
                </a:solidFill>
                <a:latin typeface="Calibri"/>
                <a:cs typeface="Calibri"/>
              </a:rPr>
              <a:t>L03.</a:t>
            </a:r>
            <a:endParaRPr sz="88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085" y="464447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4977" rIns="0" bIns="0" rtlCol="0" vert="horz">
            <a:spAutoFit/>
          </a:bodyPr>
          <a:lstStyle/>
          <a:p>
            <a:pPr marL="2231390" marR="5080" indent="1116330">
              <a:lnSpc>
                <a:spcPct val="115199"/>
              </a:lnSpc>
              <a:spcBef>
                <a:spcPts val="95"/>
              </a:spcBef>
            </a:pPr>
            <a:r>
              <a:rPr dirty="0"/>
              <a:t>Seleziona</a:t>
            </a:r>
            <a:r>
              <a:rPr dirty="0" spc="-35"/>
              <a:t> </a:t>
            </a:r>
            <a:r>
              <a:rPr dirty="0"/>
              <a:t>il</a:t>
            </a:r>
            <a:r>
              <a:rPr dirty="0" spc="-35"/>
              <a:t> </a:t>
            </a:r>
            <a:r>
              <a:rPr dirty="0"/>
              <a:t>titolo</a:t>
            </a:r>
            <a:r>
              <a:rPr dirty="0" spc="-35"/>
              <a:t> </a:t>
            </a:r>
            <a:r>
              <a:rPr dirty="0" spc="-25"/>
              <a:t>più </a:t>
            </a:r>
            <a:r>
              <a:rPr dirty="0"/>
              <a:t>appropriato</a:t>
            </a:r>
            <a:r>
              <a:rPr dirty="0" spc="-65"/>
              <a:t> </a:t>
            </a:r>
            <a:r>
              <a:rPr dirty="0"/>
              <a:t>per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65"/>
              <a:t> </a:t>
            </a:r>
            <a:r>
              <a:rPr dirty="0" spc="-10"/>
              <a:t>disabilità.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1162282" y="4904775"/>
            <a:ext cx="25787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"Milioni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dissipati"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08675" y="4870453"/>
            <a:ext cx="3855720" cy="2417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702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"Legge</a:t>
            </a:r>
            <a:r>
              <a:rPr dirty="0" sz="36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82020"/>
                </a:solidFill>
                <a:latin typeface="Calibri"/>
                <a:cs typeface="Calibri"/>
              </a:rPr>
              <a:t>onerosa"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"Offre</a:t>
            </a:r>
            <a:r>
              <a:rPr dirty="0" sz="4000" spc="-1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82020"/>
                </a:solidFill>
                <a:latin typeface="Calibri"/>
                <a:cs typeface="Calibri"/>
              </a:rPr>
              <a:t>autonomia"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504164" y="6674234"/>
            <a:ext cx="38944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"Un</a:t>
            </a:r>
            <a:r>
              <a:rPr dirty="0" sz="32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ulteriore</a:t>
            </a:r>
            <a:r>
              <a:rPr dirty="0" sz="3200" spc="-10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82020"/>
                </a:solidFill>
                <a:latin typeface="Calibri"/>
                <a:cs typeface="Calibri"/>
              </a:rPr>
              <a:t>requisito"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450433" y="3000797"/>
            <a:ext cx="16082644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Si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tratta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5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20" b="1">
                <a:solidFill>
                  <a:srgbClr val="282020"/>
                </a:solidFill>
                <a:latin typeface="Calibri"/>
                <a:cs typeface="Calibri"/>
              </a:rPr>
              <a:t>incentrato</a:t>
            </a:r>
            <a:r>
              <a:rPr dirty="0" sz="25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sui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diritti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25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presenta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5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positivo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5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politiche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relative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5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disabilità,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allineandole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5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messaggio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inclusivo.</a:t>
            </a:r>
            <a:r>
              <a:rPr dirty="0" sz="25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altre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opzioni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impiegano</a:t>
            </a:r>
            <a:r>
              <a:rPr dirty="0" sz="25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negativo</a:t>
            </a:r>
            <a:r>
              <a:rPr dirty="0" sz="25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("costoso",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"spreco")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perpetua</a:t>
            </a:r>
            <a:r>
              <a:rPr dirty="0" sz="25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282020"/>
                </a:solidFill>
                <a:latin typeface="Calibri"/>
                <a:cs typeface="Calibri"/>
              </a:rPr>
              <a:t>lo</a:t>
            </a:r>
            <a:r>
              <a:rPr dirty="0" sz="25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282020"/>
                </a:solidFill>
                <a:latin typeface="Calibri"/>
                <a:cs typeface="Calibri"/>
              </a:rPr>
              <a:t>stigma.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14141" y="8327066"/>
            <a:ext cx="1526333" cy="152633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4977" rIns="0" bIns="0" rtlCol="0" vert="horz">
            <a:spAutoFit/>
          </a:bodyPr>
          <a:lstStyle/>
          <a:p>
            <a:pPr marL="2231390" marR="5080" indent="1116330">
              <a:lnSpc>
                <a:spcPct val="115199"/>
              </a:lnSpc>
              <a:spcBef>
                <a:spcPts val="95"/>
              </a:spcBef>
            </a:pPr>
            <a:r>
              <a:rPr dirty="0"/>
              <a:t>Seleziona</a:t>
            </a:r>
            <a:r>
              <a:rPr dirty="0" spc="-35"/>
              <a:t> </a:t>
            </a:r>
            <a:r>
              <a:rPr dirty="0"/>
              <a:t>il</a:t>
            </a:r>
            <a:r>
              <a:rPr dirty="0" spc="-35"/>
              <a:t> </a:t>
            </a:r>
            <a:r>
              <a:rPr dirty="0"/>
              <a:t>titolo</a:t>
            </a:r>
            <a:r>
              <a:rPr dirty="0" spc="-35"/>
              <a:t> </a:t>
            </a:r>
            <a:r>
              <a:rPr dirty="0" spc="-25"/>
              <a:t>più </a:t>
            </a:r>
            <a:r>
              <a:rPr dirty="0"/>
              <a:t>appropriato</a:t>
            </a:r>
            <a:r>
              <a:rPr dirty="0" spc="-65"/>
              <a:t> </a:t>
            </a:r>
            <a:r>
              <a:rPr dirty="0"/>
              <a:t>per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65"/>
              <a:t> </a:t>
            </a:r>
            <a:r>
              <a:rPr dirty="0" spc="-10"/>
              <a:t>disabilità.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11720139" y="4949994"/>
            <a:ext cx="1462405" cy="629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10"/>
              </a:lnSpc>
            </a:pPr>
            <a:r>
              <a:rPr dirty="0" sz="49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495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50" spc="-25">
                <a:solidFill>
                  <a:srgbClr val="282020"/>
                </a:solidFill>
                <a:latin typeface="Calibri"/>
                <a:cs typeface="Calibri"/>
              </a:rPr>
              <a:t>xxx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712102" y="6713879"/>
            <a:ext cx="1478915" cy="629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10"/>
              </a:lnSpc>
            </a:pPr>
            <a:r>
              <a:rPr dirty="0" sz="4950">
                <a:solidFill>
                  <a:srgbClr val="282020"/>
                </a:solidFill>
                <a:latin typeface="Calibri"/>
                <a:cs typeface="Calibri"/>
              </a:rPr>
              <a:t>Δ.</a:t>
            </a:r>
            <a:r>
              <a:rPr dirty="0" sz="49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50" spc="-25">
                <a:solidFill>
                  <a:srgbClr val="282020"/>
                </a:solidFill>
                <a:latin typeface="Calibri"/>
                <a:cs typeface="Calibri"/>
              </a:rPr>
              <a:t>xxx</a:t>
            </a:r>
            <a:endParaRPr sz="495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908675" y="6652612"/>
            <a:ext cx="38557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"Offre</a:t>
            </a:r>
            <a:r>
              <a:rPr dirty="0" sz="4000" spc="-1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282020"/>
                </a:solidFill>
                <a:latin typeface="Calibri"/>
                <a:cs typeface="Calibri"/>
              </a:rPr>
              <a:t>autonomia"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397900" y="6658616"/>
            <a:ext cx="4107179" cy="539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350">
                <a:solidFill>
                  <a:srgbClr val="282020"/>
                </a:solidFill>
                <a:latin typeface="Calibri"/>
                <a:cs typeface="Calibri"/>
              </a:rPr>
              <a:t>"Un</a:t>
            </a:r>
            <a:r>
              <a:rPr dirty="0" sz="3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50">
                <a:solidFill>
                  <a:srgbClr val="282020"/>
                </a:solidFill>
                <a:latin typeface="Calibri"/>
                <a:cs typeface="Calibri"/>
              </a:rPr>
              <a:t>ulteriore</a:t>
            </a:r>
            <a:r>
              <a:rPr dirty="0" sz="33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50" spc="-10">
                <a:solidFill>
                  <a:srgbClr val="282020"/>
                </a:solidFill>
                <a:latin typeface="Calibri"/>
                <a:cs typeface="Calibri"/>
              </a:rPr>
              <a:t>requisito"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38589" y="4904775"/>
            <a:ext cx="239585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"Legge</a:t>
            </a:r>
            <a:r>
              <a:rPr dirty="0" sz="28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onerosa"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162282" y="4904775"/>
            <a:ext cx="25787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"Milioni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dissipati"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87218" y="804544"/>
            <a:ext cx="188595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/>
              <a:t>Eco...;</a:t>
            </a:r>
            <a:endParaRPr sz="6000"/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465171" y="4892679"/>
            <a:ext cx="39725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Aggiungi</a:t>
            </a:r>
            <a:r>
              <a:rPr dirty="0" sz="36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82020"/>
                </a:solidFill>
                <a:latin typeface="Calibri"/>
                <a:cs typeface="Calibri"/>
              </a:rPr>
              <a:t>componenti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613884" y="4881913"/>
            <a:ext cx="244538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Assiste</a:t>
            </a:r>
            <a:r>
              <a:rPr dirty="0" sz="4000" spc="-1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20">
                <a:solidFill>
                  <a:srgbClr val="282020"/>
                </a:solidFill>
                <a:latin typeface="Calibri"/>
                <a:cs typeface="Calibri"/>
              </a:rPr>
              <a:t>tutti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28159" y="6674234"/>
            <a:ext cx="401701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Correggere</a:t>
            </a:r>
            <a:r>
              <a:rPr dirty="0" sz="32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320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82020"/>
                </a:solidFill>
                <a:latin typeface="Calibri"/>
                <a:cs typeface="Calibri"/>
              </a:rPr>
              <a:t>preconcetti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555807" y="6663379"/>
            <a:ext cx="37915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Nascondi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82020"/>
                </a:solidFill>
                <a:latin typeface="Calibri"/>
                <a:cs typeface="Calibri"/>
              </a:rPr>
              <a:t>opinioni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57623" y="2895239"/>
            <a:ext cx="16646525" cy="1654175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4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camere</a:t>
            </a:r>
            <a:r>
              <a:rPr dirty="0" sz="24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risonanza</a:t>
            </a:r>
            <a:r>
              <a:rPr dirty="0" sz="24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si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manifestano</a:t>
            </a:r>
            <a:r>
              <a:rPr dirty="0" sz="24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quando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gli</a:t>
            </a:r>
            <a:r>
              <a:rPr dirty="0" sz="24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algoritmi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dei</a:t>
            </a:r>
            <a:r>
              <a:rPr dirty="0" sz="24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social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media</a:t>
            </a:r>
            <a:r>
              <a:rPr dirty="0" sz="24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presentano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agli</a:t>
            </a:r>
            <a:r>
              <a:rPr dirty="0" sz="24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utenti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24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contenuti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48400"/>
              </a:lnSpc>
            </a:pP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riflettono</a:t>
            </a:r>
            <a:r>
              <a:rPr dirty="0" sz="24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opinioni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preesistenti,</a:t>
            </a:r>
            <a:r>
              <a:rPr dirty="0" sz="24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escludendo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prospettive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alternative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(ad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esempio,</a:t>
            </a:r>
            <a:r>
              <a:rPr dirty="0" sz="24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contenuti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sensibilizzazione</a:t>
            </a:r>
            <a:r>
              <a:rPr dirty="0" sz="24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sulla</a:t>
            </a:r>
            <a:r>
              <a:rPr dirty="0" sz="24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disabilità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parte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utenti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82020"/>
                </a:solidFill>
                <a:latin typeface="Calibri"/>
                <a:cs typeface="Calibri"/>
              </a:rPr>
              <a:t>non</a:t>
            </a:r>
            <a:r>
              <a:rPr dirty="0" sz="24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82020"/>
                </a:solidFill>
                <a:latin typeface="Calibri"/>
                <a:cs typeface="Calibri"/>
              </a:rPr>
              <a:t>disabili).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14141" y="8327066"/>
            <a:ext cx="1526333" cy="152633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8185" y="4444"/>
            <a:ext cx="9140190" cy="2120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06090" marR="5080" indent="-2994025">
              <a:lnSpc>
                <a:spcPct val="114599"/>
              </a:lnSpc>
              <a:spcBef>
                <a:spcPts val="95"/>
              </a:spcBef>
              <a:tabLst>
                <a:tab pos="551180" algn="l"/>
                <a:tab pos="2379980" algn="l"/>
                <a:tab pos="3528060" algn="l"/>
                <a:tab pos="7369809" algn="l"/>
                <a:tab pos="8587105" algn="l"/>
              </a:tabLst>
            </a:pPr>
            <a:r>
              <a:rPr dirty="0" sz="6000" spc="-25"/>
              <a:t>Il</a:t>
            </a:r>
            <a:r>
              <a:rPr dirty="0" sz="6000"/>
              <a:t>	</a:t>
            </a:r>
            <a:r>
              <a:rPr dirty="0" sz="6000" spc="-10"/>
              <a:t>titolo</a:t>
            </a:r>
            <a:r>
              <a:rPr dirty="0" sz="6000"/>
              <a:t>	</a:t>
            </a:r>
            <a:r>
              <a:rPr dirty="0" sz="6000" spc="-25"/>
              <a:t>più</a:t>
            </a:r>
            <a:r>
              <a:rPr dirty="0" sz="6000"/>
              <a:t>	</a:t>
            </a:r>
            <a:r>
              <a:rPr dirty="0" sz="6000" spc="-10"/>
              <a:t>appropriato</a:t>
            </a:r>
            <a:r>
              <a:rPr dirty="0" sz="6000"/>
              <a:t>	</a:t>
            </a:r>
            <a:r>
              <a:rPr dirty="0" sz="6000" spc="-25"/>
              <a:t>per</a:t>
            </a:r>
            <a:r>
              <a:rPr dirty="0" sz="6000"/>
              <a:t>	</a:t>
            </a:r>
            <a:r>
              <a:rPr dirty="0" sz="6000" spc="-25"/>
              <a:t>la </a:t>
            </a:r>
            <a:r>
              <a:rPr dirty="0" sz="6000" spc="-10"/>
              <a:t>disabilità?</a:t>
            </a:r>
            <a:endParaRPr sz="6000"/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0465171" y="4892679"/>
            <a:ext cx="39725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Aggiungi</a:t>
            </a:r>
            <a:r>
              <a:rPr dirty="0" sz="36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82020"/>
                </a:solidFill>
                <a:latin typeface="Calibri"/>
                <a:cs typeface="Calibri"/>
              </a:rPr>
              <a:t>componenti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32934" y="4881913"/>
            <a:ext cx="244538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282020"/>
                </a:solidFill>
                <a:latin typeface="Calibri"/>
                <a:cs typeface="Calibri"/>
              </a:rPr>
              <a:t>Assiste</a:t>
            </a:r>
            <a:r>
              <a:rPr dirty="0" sz="4000" spc="-1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000" spc="-20">
                <a:solidFill>
                  <a:srgbClr val="282020"/>
                </a:solidFill>
                <a:latin typeface="Calibri"/>
                <a:cs typeface="Calibri"/>
              </a:rPr>
              <a:t>tutti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77446" y="6675473"/>
            <a:ext cx="35179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Correggere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8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preconcetti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555807" y="6663379"/>
            <a:ext cx="37915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Nascondi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82020"/>
                </a:solidFill>
                <a:latin typeface="Calibri"/>
                <a:cs typeface="Calibri"/>
              </a:rPr>
              <a:t>opinioni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4534" y="609534"/>
            <a:ext cx="2961640" cy="726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10" b="1">
                <a:solidFill>
                  <a:srgbClr val="4B526F"/>
                </a:solidFill>
                <a:latin typeface="Calibri"/>
                <a:cs typeface="Calibri"/>
              </a:rPr>
              <a:t>Conclusione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459885" y="3340238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4B5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459885" y="414033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4B5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459885" y="494043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4B5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459885" y="574053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4B5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459885" y="654063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4B5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459885" y="694068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4B5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459885" y="734073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4B5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459885" y="814083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4B5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459885" y="8540887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74" y="66674"/>
                </a:moveTo>
                <a:lnTo>
                  <a:pt x="0" y="66674"/>
                </a:lnTo>
                <a:lnTo>
                  <a:pt x="0" y="0"/>
                </a:lnTo>
                <a:lnTo>
                  <a:pt x="66674" y="0"/>
                </a:lnTo>
                <a:lnTo>
                  <a:pt x="66674" y="66674"/>
                </a:lnTo>
                <a:close/>
              </a:path>
            </a:pathLst>
          </a:custGeom>
          <a:solidFill>
            <a:srgbClr val="4B5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18745">
              <a:lnSpc>
                <a:spcPct val="134600"/>
              </a:lnSpc>
              <a:spcBef>
                <a:spcPts val="95"/>
              </a:spcBef>
            </a:pPr>
            <a:r>
              <a:rPr dirty="0"/>
              <a:t>Questo</a:t>
            </a:r>
            <a:r>
              <a:rPr dirty="0" spc="-10"/>
              <a:t> </a:t>
            </a:r>
            <a:r>
              <a:rPr dirty="0"/>
              <a:t>capitolo</a:t>
            </a:r>
            <a:r>
              <a:rPr dirty="0" spc="-10"/>
              <a:t> </a:t>
            </a:r>
            <a:r>
              <a:rPr dirty="0"/>
              <a:t>ha</a:t>
            </a:r>
            <a:r>
              <a:rPr dirty="0" spc="-10"/>
              <a:t> </a:t>
            </a:r>
            <a:r>
              <a:rPr dirty="0"/>
              <a:t>fornito</a:t>
            </a:r>
            <a:r>
              <a:rPr dirty="0" spc="-10"/>
              <a:t> </a:t>
            </a:r>
            <a:r>
              <a:rPr dirty="0"/>
              <a:t>le</a:t>
            </a:r>
            <a:r>
              <a:rPr dirty="0" spc="-10"/>
              <a:t> </a:t>
            </a:r>
            <a:r>
              <a:rPr dirty="0"/>
              <a:t>competenze</a:t>
            </a:r>
            <a:r>
              <a:rPr dirty="0" spc="-10"/>
              <a:t> </a:t>
            </a:r>
            <a:r>
              <a:rPr dirty="0"/>
              <a:t>fondamentali</a:t>
            </a:r>
            <a:r>
              <a:rPr dirty="0" spc="-10"/>
              <a:t> </a:t>
            </a:r>
            <a:r>
              <a:rPr dirty="0"/>
              <a:t>sui</a:t>
            </a:r>
            <a:r>
              <a:rPr dirty="0" spc="-10"/>
              <a:t> </a:t>
            </a:r>
            <a:r>
              <a:rPr dirty="0"/>
              <a:t>media</a:t>
            </a:r>
            <a:r>
              <a:rPr dirty="0" spc="-10"/>
              <a:t> </a:t>
            </a:r>
            <a:r>
              <a:rPr dirty="0"/>
              <a:t>e</a:t>
            </a:r>
            <a:r>
              <a:rPr dirty="0" spc="-10"/>
              <a:t> </a:t>
            </a:r>
            <a:r>
              <a:rPr dirty="0"/>
              <a:t>sulla</a:t>
            </a:r>
            <a:r>
              <a:rPr dirty="0" spc="-10"/>
              <a:t> </a:t>
            </a:r>
            <a:r>
              <a:rPr dirty="0"/>
              <a:t>comunicazione</a:t>
            </a:r>
            <a:r>
              <a:rPr dirty="0" spc="-10"/>
              <a:t> </a:t>
            </a:r>
            <a:r>
              <a:rPr dirty="0"/>
              <a:t>necessarie</a:t>
            </a:r>
            <a:r>
              <a:rPr dirty="0" spc="-5"/>
              <a:t> </a:t>
            </a:r>
            <a:r>
              <a:rPr dirty="0"/>
              <a:t>per</a:t>
            </a:r>
            <a:r>
              <a:rPr dirty="0" spc="-10"/>
              <a:t> </a:t>
            </a:r>
            <a:r>
              <a:rPr dirty="0"/>
              <a:t>assistere</a:t>
            </a:r>
            <a:r>
              <a:rPr dirty="0" spc="-10"/>
              <a:t> </a:t>
            </a:r>
            <a:r>
              <a:rPr dirty="0"/>
              <a:t>i</a:t>
            </a:r>
            <a:r>
              <a:rPr dirty="0" spc="-10"/>
              <a:t> </a:t>
            </a:r>
            <a:r>
              <a:rPr dirty="0"/>
              <a:t>giovani</a:t>
            </a:r>
            <a:r>
              <a:rPr dirty="0" spc="-10"/>
              <a:t> </a:t>
            </a:r>
            <a:r>
              <a:rPr dirty="0"/>
              <a:t>con</a:t>
            </a:r>
            <a:r>
              <a:rPr dirty="0" spc="-10"/>
              <a:t> </a:t>
            </a:r>
            <a:r>
              <a:rPr dirty="0"/>
              <a:t>disabilità</a:t>
            </a:r>
            <a:r>
              <a:rPr dirty="0" spc="-10"/>
              <a:t> </a:t>
            </a:r>
            <a:r>
              <a:rPr dirty="0"/>
              <a:t>nella</a:t>
            </a:r>
            <a:r>
              <a:rPr dirty="0" spc="-10"/>
              <a:t> partecipazione </a:t>
            </a:r>
            <a:r>
              <a:rPr dirty="0"/>
              <a:t>politica. Abbiamo</a:t>
            </a:r>
            <a:r>
              <a:rPr dirty="0" spc="5"/>
              <a:t> </a:t>
            </a:r>
            <a:r>
              <a:rPr dirty="0"/>
              <a:t>esaminato</a:t>
            </a:r>
            <a:r>
              <a:rPr dirty="0" spc="5"/>
              <a:t> </a:t>
            </a:r>
            <a:r>
              <a:rPr dirty="0" spc="-25"/>
              <a:t>l'</a:t>
            </a:r>
          </a:p>
          <a:p>
            <a:pPr marL="274955">
              <a:lnSpc>
                <a:spcPct val="100000"/>
              </a:lnSpc>
              <a:spcBef>
                <a:spcPts val="810"/>
              </a:spcBef>
            </a:pPr>
            <a:r>
              <a:rPr dirty="0"/>
              <a:t>1.</a:t>
            </a:r>
            <a:r>
              <a:rPr dirty="0" spc="-245"/>
              <a:t> </a:t>
            </a:r>
            <a:r>
              <a:rPr dirty="0"/>
              <a:t>L'impatto</a:t>
            </a:r>
            <a:r>
              <a:rPr dirty="0" spc="-10"/>
              <a:t> </a:t>
            </a:r>
            <a:r>
              <a:rPr dirty="0"/>
              <a:t>dei </a:t>
            </a:r>
            <a:r>
              <a:rPr dirty="0" spc="-20"/>
              <a:t>media</a:t>
            </a:r>
          </a:p>
          <a:p>
            <a:pPr marL="890905" marR="5080">
              <a:lnSpc>
                <a:spcPct val="134600"/>
              </a:lnSpc>
            </a:pPr>
            <a:r>
              <a:rPr dirty="0"/>
              <a:t>L'impostazione</a:t>
            </a:r>
            <a:r>
              <a:rPr dirty="0" spc="-15"/>
              <a:t> </a:t>
            </a:r>
            <a:r>
              <a:rPr dirty="0"/>
              <a:t>e</a:t>
            </a:r>
            <a:r>
              <a:rPr dirty="0" spc="-10"/>
              <a:t> </a:t>
            </a:r>
            <a:r>
              <a:rPr dirty="0"/>
              <a:t>la</a:t>
            </a:r>
            <a:r>
              <a:rPr dirty="0" spc="-10"/>
              <a:t> </a:t>
            </a:r>
            <a:r>
              <a:rPr dirty="0"/>
              <a:t>formulazione</a:t>
            </a:r>
            <a:r>
              <a:rPr dirty="0" spc="-10"/>
              <a:t> </a:t>
            </a:r>
            <a:r>
              <a:rPr dirty="0"/>
              <a:t>dell'agenda</a:t>
            </a:r>
            <a:r>
              <a:rPr dirty="0" spc="-10"/>
              <a:t> </a:t>
            </a:r>
            <a:r>
              <a:rPr dirty="0"/>
              <a:t>influenzano</a:t>
            </a:r>
            <a:r>
              <a:rPr dirty="0" spc="-10"/>
              <a:t> </a:t>
            </a:r>
            <a:r>
              <a:rPr dirty="0"/>
              <a:t>la</a:t>
            </a:r>
            <a:r>
              <a:rPr dirty="0" spc="-10"/>
              <a:t> </a:t>
            </a:r>
            <a:r>
              <a:rPr dirty="0"/>
              <a:t>percezione</a:t>
            </a:r>
            <a:r>
              <a:rPr dirty="0" spc="-10"/>
              <a:t> </a:t>
            </a:r>
            <a:r>
              <a:rPr dirty="0"/>
              <a:t>delle</a:t>
            </a:r>
            <a:r>
              <a:rPr dirty="0" spc="-10"/>
              <a:t> </a:t>
            </a:r>
            <a:r>
              <a:rPr dirty="0"/>
              <a:t>politiche</a:t>
            </a:r>
            <a:r>
              <a:rPr dirty="0" spc="-10"/>
              <a:t> </a:t>
            </a:r>
            <a:r>
              <a:rPr dirty="0"/>
              <a:t>destinate</a:t>
            </a:r>
            <a:r>
              <a:rPr dirty="0" spc="-10"/>
              <a:t> </a:t>
            </a:r>
            <a:r>
              <a:rPr dirty="0"/>
              <a:t>alle</a:t>
            </a:r>
            <a:r>
              <a:rPr dirty="0" spc="-10"/>
              <a:t> </a:t>
            </a:r>
            <a:r>
              <a:rPr dirty="0"/>
              <a:t>persone</a:t>
            </a:r>
            <a:r>
              <a:rPr dirty="0" spc="-10"/>
              <a:t> </a:t>
            </a:r>
            <a:r>
              <a:rPr dirty="0"/>
              <a:t>con</a:t>
            </a:r>
            <a:r>
              <a:rPr dirty="0" spc="-15"/>
              <a:t> </a:t>
            </a:r>
            <a:r>
              <a:rPr dirty="0"/>
              <a:t>disabilità</a:t>
            </a:r>
            <a:r>
              <a:rPr dirty="0" spc="-10"/>
              <a:t> </a:t>
            </a:r>
            <a:r>
              <a:rPr dirty="0"/>
              <a:t>(ad</a:t>
            </a:r>
            <a:r>
              <a:rPr dirty="0" spc="-10"/>
              <a:t> </a:t>
            </a:r>
            <a:r>
              <a:rPr dirty="0"/>
              <a:t>esempio,</a:t>
            </a:r>
            <a:r>
              <a:rPr dirty="0" spc="-10"/>
              <a:t> </a:t>
            </a:r>
            <a:r>
              <a:rPr dirty="0"/>
              <a:t>il</a:t>
            </a:r>
            <a:r>
              <a:rPr dirty="0" spc="-10"/>
              <a:t> linguaggio </a:t>
            </a:r>
            <a:r>
              <a:rPr dirty="0"/>
              <a:t>dei</a:t>
            </a:r>
            <a:r>
              <a:rPr dirty="0" spc="-5"/>
              <a:t> </a:t>
            </a:r>
            <a:r>
              <a:rPr dirty="0"/>
              <a:t>"costi"</a:t>
            </a:r>
            <a:r>
              <a:rPr dirty="0" spc="-5"/>
              <a:t> </a:t>
            </a:r>
            <a:r>
              <a:rPr dirty="0"/>
              <a:t>rispetto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quello</a:t>
            </a:r>
            <a:r>
              <a:rPr dirty="0" spc="-5"/>
              <a:t> </a:t>
            </a:r>
            <a:r>
              <a:rPr dirty="0"/>
              <a:t>dei</a:t>
            </a:r>
            <a:r>
              <a:rPr dirty="0" spc="-5"/>
              <a:t> </a:t>
            </a:r>
            <a:r>
              <a:rPr dirty="0" spc="-10"/>
              <a:t>"diritti").</a:t>
            </a:r>
          </a:p>
          <a:p>
            <a:pPr marL="274955" marR="7651750" indent="615315">
              <a:lnSpc>
                <a:spcPct val="134600"/>
              </a:lnSpc>
            </a:pPr>
            <a:r>
              <a:rPr dirty="0"/>
              <a:t>Le</a:t>
            </a:r>
            <a:r>
              <a:rPr dirty="0" spc="-10"/>
              <a:t> </a:t>
            </a:r>
            <a:r>
              <a:rPr dirty="0"/>
              <a:t>"stanze</a:t>
            </a:r>
            <a:r>
              <a:rPr dirty="0" spc="-10"/>
              <a:t> </a:t>
            </a:r>
            <a:r>
              <a:rPr dirty="0"/>
              <a:t>sonore"</a:t>
            </a:r>
            <a:r>
              <a:rPr dirty="0" spc="-5"/>
              <a:t> </a:t>
            </a:r>
            <a:r>
              <a:rPr dirty="0"/>
              <a:t>celano</a:t>
            </a:r>
            <a:r>
              <a:rPr dirty="0" spc="-10"/>
              <a:t> </a:t>
            </a:r>
            <a:r>
              <a:rPr dirty="0"/>
              <a:t>le</a:t>
            </a:r>
            <a:r>
              <a:rPr dirty="0" spc="-5"/>
              <a:t> </a:t>
            </a:r>
            <a:r>
              <a:rPr dirty="0"/>
              <a:t>voci</a:t>
            </a:r>
            <a:r>
              <a:rPr dirty="0" spc="-10"/>
              <a:t> </a:t>
            </a:r>
            <a:r>
              <a:rPr dirty="0"/>
              <a:t>delle</a:t>
            </a:r>
            <a:r>
              <a:rPr dirty="0" spc="-5"/>
              <a:t> </a:t>
            </a:r>
            <a:r>
              <a:rPr dirty="0"/>
              <a:t>persone</a:t>
            </a:r>
            <a:r>
              <a:rPr dirty="0" spc="-10"/>
              <a:t> </a:t>
            </a:r>
            <a:r>
              <a:rPr dirty="0"/>
              <a:t>con</a:t>
            </a:r>
            <a:r>
              <a:rPr dirty="0" spc="-10"/>
              <a:t> </a:t>
            </a:r>
            <a:r>
              <a:rPr dirty="0"/>
              <a:t>disabilità,</a:t>
            </a:r>
            <a:r>
              <a:rPr dirty="0" spc="-5"/>
              <a:t> </a:t>
            </a:r>
            <a:r>
              <a:rPr dirty="0"/>
              <a:t>limitando</a:t>
            </a:r>
            <a:r>
              <a:rPr dirty="0" spc="-10"/>
              <a:t> </a:t>
            </a:r>
            <a:r>
              <a:rPr dirty="0" spc="-25"/>
              <a:t>l' </a:t>
            </a:r>
            <a:r>
              <a:rPr dirty="0"/>
              <a:t>2.</a:t>
            </a:r>
            <a:r>
              <a:rPr dirty="0" spc="-245"/>
              <a:t> </a:t>
            </a:r>
            <a:r>
              <a:rPr dirty="0"/>
              <a:t>Pregiudizio e</a:t>
            </a:r>
            <a:r>
              <a:rPr dirty="0" spc="5"/>
              <a:t> </a:t>
            </a:r>
            <a:r>
              <a:rPr dirty="0" spc="-10"/>
              <a:t>disinformazione.</a:t>
            </a:r>
          </a:p>
          <a:p>
            <a:pPr marL="890905" marR="92710">
              <a:lnSpc>
                <a:spcPct val="134600"/>
              </a:lnSpc>
            </a:pPr>
            <a:r>
              <a:rPr dirty="0"/>
              <a:t>Abbiamo</a:t>
            </a:r>
            <a:r>
              <a:rPr dirty="0" spc="-5"/>
              <a:t> </a:t>
            </a:r>
            <a:r>
              <a:rPr dirty="0"/>
              <a:t>identificato quattro tipologie</a:t>
            </a:r>
            <a:r>
              <a:rPr dirty="0" spc="-5"/>
              <a:t> </a:t>
            </a:r>
            <a:r>
              <a:rPr dirty="0"/>
              <a:t>di pregiudizi (partigianeria, sensazionalismo,</a:t>
            </a:r>
            <a:r>
              <a:rPr dirty="0" spc="-5"/>
              <a:t> </a:t>
            </a:r>
            <a:r>
              <a:rPr dirty="0"/>
              <a:t>omissione, tono) nella discussione</a:t>
            </a:r>
            <a:r>
              <a:rPr dirty="0" spc="-5"/>
              <a:t> </a:t>
            </a:r>
            <a:r>
              <a:rPr dirty="0"/>
              <a:t>delle questioni riguardanti </a:t>
            </a:r>
            <a:r>
              <a:rPr dirty="0" spc="-25"/>
              <a:t>la </a:t>
            </a:r>
            <a:r>
              <a:rPr dirty="0" spc="-10"/>
              <a:t>disabilità.</a:t>
            </a:r>
          </a:p>
          <a:p>
            <a:pPr marL="890905">
              <a:lnSpc>
                <a:spcPct val="100000"/>
              </a:lnSpc>
              <a:spcBef>
                <a:spcPts val="810"/>
              </a:spcBef>
            </a:pPr>
            <a:r>
              <a:rPr dirty="0"/>
              <a:t>Si</a:t>
            </a:r>
            <a:r>
              <a:rPr dirty="0" spc="-10"/>
              <a:t> effettuava </a:t>
            </a:r>
            <a:r>
              <a:rPr dirty="0"/>
              <a:t>il</a:t>
            </a:r>
            <a:r>
              <a:rPr dirty="0" spc="-5"/>
              <a:t> </a:t>
            </a:r>
            <a:r>
              <a:rPr dirty="0"/>
              <a:t>riconoscimento</a:t>
            </a:r>
            <a:r>
              <a:rPr dirty="0" spc="-10"/>
              <a:t> </a:t>
            </a:r>
            <a:r>
              <a:rPr dirty="0"/>
              <a:t>dei</a:t>
            </a:r>
            <a:r>
              <a:rPr dirty="0" spc="-10"/>
              <a:t> </a:t>
            </a:r>
            <a:r>
              <a:rPr dirty="0"/>
              <a:t>segnali</a:t>
            </a:r>
            <a:r>
              <a:rPr dirty="0" spc="-5"/>
              <a:t> </a:t>
            </a:r>
            <a:r>
              <a:rPr dirty="0"/>
              <a:t>d'allerta,</a:t>
            </a:r>
            <a:r>
              <a:rPr dirty="0" spc="-10"/>
              <a:t> </a:t>
            </a:r>
            <a:r>
              <a:rPr dirty="0"/>
              <a:t>come</a:t>
            </a:r>
            <a:r>
              <a:rPr dirty="0" spc="-10"/>
              <a:t> </a:t>
            </a:r>
            <a:r>
              <a:rPr dirty="0"/>
              <a:t>l'assenza</a:t>
            </a:r>
            <a:r>
              <a:rPr dirty="0" spc="-5"/>
              <a:t> </a:t>
            </a:r>
            <a:r>
              <a:rPr dirty="0"/>
              <a:t>di</a:t>
            </a:r>
            <a:r>
              <a:rPr dirty="0" spc="-10"/>
              <a:t> </a:t>
            </a:r>
            <a:r>
              <a:rPr dirty="0"/>
              <a:t>prospettiva</a:t>
            </a:r>
            <a:r>
              <a:rPr dirty="0" spc="-10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la</a:t>
            </a:r>
            <a:r>
              <a:rPr dirty="0" spc="-10"/>
              <a:t> </a:t>
            </a:r>
            <a:r>
              <a:rPr dirty="0"/>
              <a:t>manipolazione</a:t>
            </a:r>
            <a:r>
              <a:rPr dirty="0" spc="-5"/>
              <a:t> </a:t>
            </a:r>
            <a:r>
              <a:rPr dirty="0" spc="-10"/>
              <a:t>emotiva.</a:t>
            </a:r>
          </a:p>
          <a:p>
            <a:pPr marL="274955">
              <a:lnSpc>
                <a:spcPct val="100000"/>
              </a:lnSpc>
              <a:spcBef>
                <a:spcPts val="810"/>
              </a:spcBef>
            </a:pPr>
            <a:r>
              <a:rPr dirty="0"/>
              <a:t>3.</a:t>
            </a:r>
            <a:r>
              <a:rPr dirty="0" spc="-245"/>
              <a:t> </a:t>
            </a:r>
            <a:r>
              <a:rPr dirty="0"/>
              <a:t>Strumenti</a:t>
            </a:r>
            <a:r>
              <a:rPr dirty="0" spc="10"/>
              <a:t> </a:t>
            </a:r>
            <a:r>
              <a:rPr dirty="0"/>
              <a:t>per</a:t>
            </a:r>
            <a:r>
              <a:rPr dirty="0" spc="10"/>
              <a:t> </a:t>
            </a:r>
            <a:r>
              <a:rPr dirty="0"/>
              <a:t>il</a:t>
            </a:r>
            <a:r>
              <a:rPr dirty="0" spc="10"/>
              <a:t> </a:t>
            </a:r>
            <a:r>
              <a:rPr dirty="0"/>
              <a:t>pensiero</a:t>
            </a:r>
            <a:r>
              <a:rPr dirty="0" spc="10"/>
              <a:t> </a:t>
            </a:r>
            <a:r>
              <a:rPr dirty="0" spc="-10"/>
              <a:t>critico</a:t>
            </a:r>
          </a:p>
          <a:p>
            <a:pPr marL="890905">
              <a:lnSpc>
                <a:spcPct val="100000"/>
              </a:lnSpc>
              <a:spcBef>
                <a:spcPts val="810"/>
              </a:spcBef>
            </a:pPr>
            <a:r>
              <a:rPr dirty="0"/>
              <a:t>Metodo</a:t>
            </a:r>
            <a:r>
              <a:rPr dirty="0" spc="10"/>
              <a:t> </a:t>
            </a:r>
            <a:r>
              <a:rPr dirty="0"/>
              <a:t>5W:</a:t>
            </a:r>
            <a:r>
              <a:rPr dirty="0" spc="10"/>
              <a:t> </a:t>
            </a:r>
            <a:r>
              <a:rPr dirty="0"/>
              <a:t>Chi,</a:t>
            </a:r>
            <a:r>
              <a:rPr dirty="0" spc="15"/>
              <a:t> </a:t>
            </a:r>
            <a:r>
              <a:rPr dirty="0"/>
              <a:t>Cosa,</a:t>
            </a:r>
            <a:r>
              <a:rPr dirty="0" spc="10"/>
              <a:t> </a:t>
            </a:r>
            <a:r>
              <a:rPr dirty="0"/>
              <a:t>Dove,</a:t>
            </a:r>
            <a:r>
              <a:rPr dirty="0" spc="15"/>
              <a:t> </a:t>
            </a:r>
            <a:r>
              <a:rPr dirty="0"/>
              <a:t>Quando,</a:t>
            </a:r>
            <a:r>
              <a:rPr dirty="0" spc="10"/>
              <a:t> </a:t>
            </a:r>
            <a:r>
              <a:rPr dirty="0" spc="-10"/>
              <a:t>Perché?</a:t>
            </a:r>
          </a:p>
          <a:p>
            <a:pPr marL="890905" marR="4932045">
              <a:lnSpc>
                <a:spcPct val="134600"/>
              </a:lnSpc>
            </a:pPr>
            <a:r>
              <a:rPr dirty="0"/>
              <a:t>Metodo</a:t>
            </a:r>
            <a:r>
              <a:rPr dirty="0" spc="-10"/>
              <a:t> </a:t>
            </a:r>
            <a:r>
              <a:rPr dirty="0"/>
              <a:t>S.A.M.:</a:t>
            </a:r>
            <a:r>
              <a:rPr dirty="0" spc="-10"/>
              <a:t> </a:t>
            </a:r>
            <a:r>
              <a:rPr dirty="0"/>
              <a:t>analisi</a:t>
            </a:r>
            <a:r>
              <a:rPr dirty="0" spc="-10"/>
              <a:t> </a:t>
            </a:r>
            <a:r>
              <a:rPr dirty="0"/>
              <a:t>della</a:t>
            </a:r>
            <a:r>
              <a:rPr dirty="0" spc="-10"/>
              <a:t> </a:t>
            </a:r>
            <a:r>
              <a:rPr dirty="0"/>
              <a:t>provenienza,</a:t>
            </a:r>
            <a:r>
              <a:rPr dirty="0" spc="-10"/>
              <a:t> </a:t>
            </a:r>
            <a:r>
              <a:rPr dirty="0"/>
              <a:t>dell'agenda</a:t>
            </a:r>
            <a:r>
              <a:rPr dirty="0" spc="-10"/>
              <a:t> </a:t>
            </a:r>
            <a:r>
              <a:rPr dirty="0"/>
              <a:t>e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10"/>
              <a:t> </a:t>
            </a:r>
            <a:r>
              <a:rPr dirty="0"/>
              <a:t>finanziamento</a:t>
            </a:r>
            <a:r>
              <a:rPr dirty="0" spc="-10"/>
              <a:t> </a:t>
            </a:r>
            <a:r>
              <a:rPr dirty="0"/>
              <a:t>sottostante</a:t>
            </a:r>
            <a:r>
              <a:rPr dirty="0" spc="-10"/>
              <a:t> </a:t>
            </a:r>
            <a:r>
              <a:rPr dirty="0"/>
              <a:t>al</a:t>
            </a:r>
            <a:r>
              <a:rPr dirty="0" spc="-10"/>
              <a:t> contenuto. </a:t>
            </a:r>
            <a:r>
              <a:rPr dirty="0"/>
              <a:t>Analisi</a:t>
            </a:r>
            <a:r>
              <a:rPr dirty="0" spc="-20"/>
              <a:t> </a:t>
            </a:r>
            <a:r>
              <a:rPr dirty="0"/>
              <a:t>del</a:t>
            </a:r>
            <a:r>
              <a:rPr dirty="0" spc="-15"/>
              <a:t> </a:t>
            </a:r>
            <a:r>
              <a:rPr dirty="0"/>
              <a:t>titolo:</a:t>
            </a:r>
            <a:r>
              <a:rPr dirty="0" spc="-15"/>
              <a:t> </a:t>
            </a:r>
            <a:r>
              <a:rPr dirty="0"/>
              <a:t>confronto</a:t>
            </a:r>
            <a:r>
              <a:rPr dirty="0" spc="-20"/>
              <a:t> </a:t>
            </a:r>
            <a:r>
              <a:rPr dirty="0"/>
              <a:t>dei</a:t>
            </a:r>
            <a:r>
              <a:rPr dirty="0" spc="-15"/>
              <a:t> </a:t>
            </a:r>
            <a:r>
              <a:rPr dirty="0"/>
              <a:t>fotogrammi</a:t>
            </a:r>
            <a:r>
              <a:rPr dirty="0" spc="-15"/>
              <a:t> </a:t>
            </a:r>
            <a:r>
              <a:rPr dirty="0"/>
              <a:t>per</a:t>
            </a:r>
            <a:r>
              <a:rPr dirty="0" spc="-15"/>
              <a:t> </a:t>
            </a:r>
            <a:r>
              <a:rPr dirty="0"/>
              <a:t>rivelare</a:t>
            </a:r>
            <a:r>
              <a:rPr dirty="0" spc="-20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/>
              <a:t>distorsione</a:t>
            </a:r>
            <a:r>
              <a:rPr dirty="0" spc="-15"/>
              <a:t> </a:t>
            </a:r>
            <a:r>
              <a:rPr dirty="0"/>
              <a:t>(attività</a:t>
            </a:r>
            <a:r>
              <a:rPr dirty="0" spc="-15"/>
              <a:t> </a:t>
            </a:r>
            <a:r>
              <a:rPr dirty="0" spc="-25"/>
              <a:t>1).</a:t>
            </a:r>
          </a:p>
          <a:p>
            <a:pPr marL="274955">
              <a:lnSpc>
                <a:spcPct val="100000"/>
              </a:lnSpc>
              <a:spcBef>
                <a:spcPts val="810"/>
              </a:spcBef>
            </a:pPr>
            <a:r>
              <a:rPr dirty="0"/>
              <a:t>4.</a:t>
            </a:r>
            <a:r>
              <a:rPr dirty="0" spc="-245"/>
              <a:t> </a:t>
            </a:r>
            <a:r>
              <a:rPr dirty="0"/>
              <a:t>Difesa</a:t>
            </a:r>
            <a:r>
              <a:rPr dirty="0" spc="-30"/>
              <a:t> </a:t>
            </a:r>
            <a:r>
              <a:rPr dirty="0" spc="-10"/>
              <a:t>accessibile</a:t>
            </a:r>
          </a:p>
          <a:p>
            <a:pPr marL="890905" marR="5224145">
              <a:lnSpc>
                <a:spcPct val="134600"/>
              </a:lnSpc>
            </a:pPr>
            <a:r>
              <a:rPr dirty="0"/>
              <a:t>Adattare</a:t>
            </a:r>
            <a:r>
              <a:rPr dirty="0" spc="-30"/>
              <a:t> </a:t>
            </a:r>
            <a:r>
              <a:rPr dirty="0"/>
              <a:t>le</a:t>
            </a:r>
            <a:r>
              <a:rPr dirty="0" spc="-25"/>
              <a:t> </a:t>
            </a:r>
            <a:r>
              <a:rPr dirty="0"/>
              <a:t>attività</a:t>
            </a:r>
            <a:r>
              <a:rPr dirty="0" spc="-30"/>
              <a:t> </a:t>
            </a:r>
            <a:r>
              <a:rPr dirty="0"/>
              <a:t>alle</a:t>
            </a:r>
            <a:r>
              <a:rPr dirty="0" spc="-25"/>
              <a:t> </a:t>
            </a:r>
            <a:r>
              <a:rPr dirty="0"/>
              <a:t>varie</a:t>
            </a:r>
            <a:r>
              <a:rPr dirty="0" spc="-25"/>
              <a:t> </a:t>
            </a:r>
            <a:r>
              <a:rPr dirty="0"/>
              <a:t>esigenze</a:t>
            </a:r>
            <a:r>
              <a:rPr dirty="0" spc="-30"/>
              <a:t> </a:t>
            </a:r>
            <a:r>
              <a:rPr dirty="0"/>
              <a:t>(descrizioni</a:t>
            </a:r>
            <a:r>
              <a:rPr dirty="0" spc="-25"/>
              <a:t> </a:t>
            </a:r>
            <a:r>
              <a:rPr dirty="0"/>
              <a:t>audio,</a:t>
            </a:r>
            <a:r>
              <a:rPr dirty="0" spc="-25"/>
              <a:t> </a:t>
            </a:r>
            <a:r>
              <a:rPr dirty="0"/>
              <a:t>lettura</a:t>
            </a:r>
            <a:r>
              <a:rPr dirty="0" spc="-30"/>
              <a:t> </a:t>
            </a:r>
            <a:r>
              <a:rPr dirty="0"/>
              <a:t>semplificata,</a:t>
            </a:r>
            <a:r>
              <a:rPr dirty="0" spc="-25"/>
              <a:t> </a:t>
            </a:r>
            <a:r>
              <a:rPr dirty="0"/>
              <a:t>risposte</a:t>
            </a:r>
            <a:r>
              <a:rPr dirty="0" spc="-25"/>
              <a:t> </a:t>
            </a:r>
            <a:r>
              <a:rPr dirty="0"/>
              <a:t>con</a:t>
            </a:r>
            <a:r>
              <a:rPr dirty="0" spc="-30"/>
              <a:t> </a:t>
            </a:r>
            <a:r>
              <a:rPr dirty="0" spc="-10"/>
              <a:t>emoji). Rafforzare</a:t>
            </a:r>
            <a:r>
              <a:rPr dirty="0" spc="-5"/>
              <a:t> </a:t>
            </a:r>
            <a:r>
              <a:rPr dirty="0"/>
              <a:t>le</a:t>
            </a:r>
            <a:r>
              <a:rPr dirty="0" spc="-5"/>
              <a:t> </a:t>
            </a:r>
            <a:r>
              <a:rPr dirty="0"/>
              <a:t>voci dei</a:t>
            </a:r>
            <a:r>
              <a:rPr dirty="0" spc="-5"/>
              <a:t> </a:t>
            </a:r>
            <a:r>
              <a:rPr dirty="0"/>
              <a:t>giovani con</a:t>
            </a:r>
            <a:r>
              <a:rPr dirty="0" spc="-5"/>
              <a:t> </a:t>
            </a:r>
            <a:r>
              <a:rPr dirty="0"/>
              <a:t>disabilità nell'analisi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nella produzione</a:t>
            </a:r>
            <a:r>
              <a:rPr dirty="0" spc="-5"/>
              <a:t> </a:t>
            </a:r>
            <a:r>
              <a:rPr dirty="0"/>
              <a:t>dei </a:t>
            </a:r>
            <a:r>
              <a:rPr dirty="0" spc="-10"/>
              <a:t>media.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F552A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91" y="207263"/>
            <a:ext cx="1890136" cy="189013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53150"/>
            <a:ext cx="4435072" cy="413384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69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897733" y="6771828"/>
            <a:ext cx="2390775" cy="3515360"/>
          </a:xfrm>
          <a:custGeom>
            <a:avLst/>
            <a:gdLst/>
            <a:ahLst/>
            <a:cxnLst/>
            <a:rect l="l" t="t" r="r" b="b"/>
            <a:pathLst>
              <a:path w="2390775" h="3515359">
                <a:moveTo>
                  <a:pt x="2390267" y="3515171"/>
                </a:moveTo>
                <a:lnTo>
                  <a:pt x="18725" y="3515171"/>
                </a:lnTo>
                <a:lnTo>
                  <a:pt x="16850" y="3496524"/>
                </a:lnTo>
                <a:lnTo>
                  <a:pt x="12409" y="3445724"/>
                </a:lnTo>
                <a:lnTo>
                  <a:pt x="8637" y="3407624"/>
                </a:lnTo>
                <a:lnTo>
                  <a:pt x="5540" y="3356824"/>
                </a:lnTo>
                <a:lnTo>
                  <a:pt x="3124" y="3306024"/>
                </a:lnTo>
                <a:lnTo>
                  <a:pt x="1391" y="3255224"/>
                </a:lnTo>
                <a:lnTo>
                  <a:pt x="348" y="3204424"/>
                </a:lnTo>
                <a:lnTo>
                  <a:pt x="0" y="3166324"/>
                </a:lnTo>
                <a:lnTo>
                  <a:pt x="348" y="3115524"/>
                </a:lnTo>
                <a:lnTo>
                  <a:pt x="1391" y="3064724"/>
                </a:lnTo>
                <a:lnTo>
                  <a:pt x="3124" y="3013924"/>
                </a:lnTo>
                <a:lnTo>
                  <a:pt x="5540" y="2963124"/>
                </a:lnTo>
                <a:lnTo>
                  <a:pt x="8637" y="2925024"/>
                </a:lnTo>
                <a:lnTo>
                  <a:pt x="12409" y="2874224"/>
                </a:lnTo>
                <a:lnTo>
                  <a:pt x="16850" y="2823424"/>
                </a:lnTo>
                <a:lnTo>
                  <a:pt x="21957" y="2772624"/>
                </a:lnTo>
                <a:lnTo>
                  <a:pt x="27725" y="2734524"/>
                </a:lnTo>
                <a:lnTo>
                  <a:pt x="34148" y="2683724"/>
                </a:lnTo>
                <a:lnTo>
                  <a:pt x="41222" y="2632924"/>
                </a:lnTo>
                <a:lnTo>
                  <a:pt x="48941" y="2594824"/>
                </a:lnTo>
                <a:lnTo>
                  <a:pt x="57302" y="2544024"/>
                </a:lnTo>
                <a:lnTo>
                  <a:pt x="66300" y="2493224"/>
                </a:lnTo>
                <a:lnTo>
                  <a:pt x="75928" y="2455124"/>
                </a:lnTo>
                <a:lnTo>
                  <a:pt x="86184" y="2404324"/>
                </a:lnTo>
                <a:lnTo>
                  <a:pt x="97061" y="2366224"/>
                </a:lnTo>
                <a:lnTo>
                  <a:pt x="108555" y="2315424"/>
                </a:lnTo>
                <a:lnTo>
                  <a:pt x="120661" y="2277324"/>
                </a:lnTo>
                <a:lnTo>
                  <a:pt x="133375" y="2226524"/>
                </a:lnTo>
                <a:lnTo>
                  <a:pt x="146691" y="2188424"/>
                </a:lnTo>
                <a:lnTo>
                  <a:pt x="160605" y="2137624"/>
                </a:lnTo>
                <a:lnTo>
                  <a:pt x="175112" y="2099524"/>
                </a:lnTo>
                <a:lnTo>
                  <a:pt x="190207" y="2048724"/>
                </a:lnTo>
                <a:lnTo>
                  <a:pt x="205885" y="2010624"/>
                </a:lnTo>
                <a:lnTo>
                  <a:pt x="222141" y="1959824"/>
                </a:lnTo>
                <a:lnTo>
                  <a:pt x="238971" y="1921724"/>
                </a:lnTo>
                <a:lnTo>
                  <a:pt x="256370" y="1883624"/>
                </a:lnTo>
                <a:lnTo>
                  <a:pt x="274332" y="1832824"/>
                </a:lnTo>
                <a:lnTo>
                  <a:pt x="292854" y="1794724"/>
                </a:lnTo>
                <a:lnTo>
                  <a:pt x="311930" y="1756624"/>
                </a:lnTo>
                <a:lnTo>
                  <a:pt x="331555" y="1718524"/>
                </a:lnTo>
                <a:lnTo>
                  <a:pt x="351725" y="1667724"/>
                </a:lnTo>
                <a:lnTo>
                  <a:pt x="372435" y="1629624"/>
                </a:lnTo>
                <a:lnTo>
                  <a:pt x="393680" y="1591524"/>
                </a:lnTo>
                <a:lnTo>
                  <a:pt x="415454" y="1553424"/>
                </a:lnTo>
                <a:lnTo>
                  <a:pt x="437754" y="1515324"/>
                </a:lnTo>
                <a:lnTo>
                  <a:pt x="460575" y="1477224"/>
                </a:lnTo>
                <a:lnTo>
                  <a:pt x="483911" y="1439124"/>
                </a:lnTo>
                <a:lnTo>
                  <a:pt x="507758" y="1401024"/>
                </a:lnTo>
                <a:lnTo>
                  <a:pt x="532111" y="1362924"/>
                </a:lnTo>
                <a:lnTo>
                  <a:pt x="556965" y="1324824"/>
                </a:lnTo>
                <a:lnTo>
                  <a:pt x="582316" y="1286724"/>
                </a:lnTo>
                <a:lnTo>
                  <a:pt x="608157" y="1248624"/>
                </a:lnTo>
                <a:lnTo>
                  <a:pt x="634486" y="1210524"/>
                </a:lnTo>
                <a:lnTo>
                  <a:pt x="661297" y="1172424"/>
                </a:lnTo>
                <a:lnTo>
                  <a:pt x="688584" y="1147024"/>
                </a:lnTo>
                <a:lnTo>
                  <a:pt x="716344" y="1108924"/>
                </a:lnTo>
                <a:lnTo>
                  <a:pt x="744571" y="1070824"/>
                </a:lnTo>
                <a:lnTo>
                  <a:pt x="773260" y="1032724"/>
                </a:lnTo>
                <a:lnTo>
                  <a:pt x="802408" y="1007324"/>
                </a:lnTo>
                <a:lnTo>
                  <a:pt x="832008" y="969224"/>
                </a:lnTo>
                <a:lnTo>
                  <a:pt x="862056" y="931124"/>
                </a:lnTo>
                <a:lnTo>
                  <a:pt x="892547" y="905724"/>
                </a:lnTo>
                <a:lnTo>
                  <a:pt x="923477" y="867624"/>
                </a:lnTo>
                <a:lnTo>
                  <a:pt x="954841" y="842224"/>
                </a:lnTo>
                <a:lnTo>
                  <a:pt x="986633" y="804124"/>
                </a:lnTo>
                <a:lnTo>
                  <a:pt x="1018849" y="778724"/>
                </a:lnTo>
                <a:lnTo>
                  <a:pt x="1051484" y="740624"/>
                </a:lnTo>
                <a:lnTo>
                  <a:pt x="1117993" y="689824"/>
                </a:lnTo>
                <a:lnTo>
                  <a:pt x="1151856" y="651724"/>
                </a:lnTo>
                <a:lnTo>
                  <a:pt x="1220778" y="600924"/>
                </a:lnTo>
                <a:lnTo>
                  <a:pt x="1291260" y="550124"/>
                </a:lnTo>
                <a:lnTo>
                  <a:pt x="1327074" y="512024"/>
                </a:lnTo>
                <a:lnTo>
                  <a:pt x="1399825" y="461224"/>
                </a:lnTo>
                <a:lnTo>
                  <a:pt x="1511684" y="385024"/>
                </a:lnTo>
                <a:lnTo>
                  <a:pt x="1549679" y="372324"/>
                </a:lnTo>
                <a:lnTo>
                  <a:pt x="1665727" y="296124"/>
                </a:lnTo>
                <a:lnTo>
                  <a:pt x="1705081" y="283424"/>
                </a:lnTo>
                <a:lnTo>
                  <a:pt x="1784765" y="232624"/>
                </a:lnTo>
                <a:lnTo>
                  <a:pt x="1825087" y="219924"/>
                </a:lnTo>
                <a:lnTo>
                  <a:pt x="1865721" y="194524"/>
                </a:lnTo>
                <a:lnTo>
                  <a:pt x="1906663" y="181824"/>
                </a:lnTo>
                <a:lnTo>
                  <a:pt x="1947908" y="156424"/>
                </a:lnTo>
                <a:lnTo>
                  <a:pt x="1989452" y="143724"/>
                </a:lnTo>
                <a:lnTo>
                  <a:pt x="2031290" y="118324"/>
                </a:lnTo>
                <a:lnTo>
                  <a:pt x="2201479" y="67524"/>
                </a:lnTo>
                <a:lnTo>
                  <a:pt x="2244712" y="42124"/>
                </a:lnTo>
                <a:lnTo>
                  <a:pt x="2390267" y="0"/>
                </a:lnTo>
                <a:lnTo>
                  <a:pt x="2390267" y="3515171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1412" y="714482"/>
            <a:ext cx="3221247" cy="31951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65673" y="7783660"/>
            <a:ext cx="3261364" cy="250333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0"/>
            <a:ext cx="4566920" cy="4594225"/>
            <a:chOff x="0" y="0"/>
            <a:chExt cx="4566920" cy="4594225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2843530" cy="4594225"/>
            </a:xfrm>
            <a:custGeom>
              <a:avLst/>
              <a:gdLst/>
              <a:ahLst/>
              <a:cxnLst/>
              <a:rect l="l" t="t" r="r" b="b"/>
              <a:pathLst>
                <a:path w="2843530" h="4594225">
                  <a:moveTo>
                    <a:pt x="15632" y="4593852"/>
                  </a:moveTo>
                  <a:lnTo>
                    <a:pt x="0" y="4593852"/>
                  </a:lnTo>
                  <a:lnTo>
                    <a:pt x="0" y="0"/>
                  </a:lnTo>
                  <a:lnTo>
                    <a:pt x="2559744" y="0"/>
                  </a:lnTo>
                  <a:lnTo>
                    <a:pt x="2570367" y="21851"/>
                  </a:lnTo>
                  <a:lnTo>
                    <a:pt x="2588329" y="72651"/>
                  </a:lnTo>
                  <a:lnTo>
                    <a:pt x="2605728" y="110751"/>
                  </a:lnTo>
                  <a:lnTo>
                    <a:pt x="2622558" y="148851"/>
                  </a:lnTo>
                  <a:lnTo>
                    <a:pt x="2638815" y="199651"/>
                  </a:lnTo>
                  <a:lnTo>
                    <a:pt x="2654493" y="237751"/>
                  </a:lnTo>
                  <a:lnTo>
                    <a:pt x="2669587" y="288551"/>
                  </a:lnTo>
                  <a:lnTo>
                    <a:pt x="2684094" y="326651"/>
                  </a:lnTo>
                  <a:lnTo>
                    <a:pt x="2698008" y="377451"/>
                  </a:lnTo>
                  <a:lnTo>
                    <a:pt x="2711324" y="415551"/>
                  </a:lnTo>
                  <a:lnTo>
                    <a:pt x="2724038" y="466351"/>
                  </a:lnTo>
                  <a:lnTo>
                    <a:pt x="2736144" y="504451"/>
                  </a:lnTo>
                  <a:lnTo>
                    <a:pt x="2747638" y="555251"/>
                  </a:lnTo>
                  <a:lnTo>
                    <a:pt x="2758516" y="593351"/>
                  </a:lnTo>
                  <a:lnTo>
                    <a:pt x="2768771" y="644151"/>
                  </a:lnTo>
                  <a:lnTo>
                    <a:pt x="2778400" y="682251"/>
                  </a:lnTo>
                  <a:lnTo>
                    <a:pt x="2787397" y="733051"/>
                  </a:lnTo>
                  <a:lnTo>
                    <a:pt x="2795758" y="783851"/>
                  </a:lnTo>
                  <a:lnTo>
                    <a:pt x="2803478" y="821951"/>
                  </a:lnTo>
                  <a:lnTo>
                    <a:pt x="2810551" y="872751"/>
                  </a:lnTo>
                  <a:lnTo>
                    <a:pt x="2816974" y="923551"/>
                  </a:lnTo>
                  <a:lnTo>
                    <a:pt x="2822742" y="961651"/>
                  </a:lnTo>
                  <a:lnTo>
                    <a:pt x="2827849" y="1012451"/>
                  </a:lnTo>
                  <a:lnTo>
                    <a:pt x="2832290" y="1063251"/>
                  </a:lnTo>
                  <a:lnTo>
                    <a:pt x="2836062" y="1114051"/>
                  </a:lnTo>
                  <a:lnTo>
                    <a:pt x="2839159" y="1152151"/>
                  </a:lnTo>
                  <a:lnTo>
                    <a:pt x="2841576" y="1202951"/>
                  </a:lnTo>
                  <a:lnTo>
                    <a:pt x="2843338" y="1253751"/>
                  </a:lnTo>
                  <a:lnTo>
                    <a:pt x="2843338" y="1444251"/>
                  </a:lnTo>
                  <a:lnTo>
                    <a:pt x="2841576" y="1495051"/>
                  </a:lnTo>
                  <a:lnTo>
                    <a:pt x="2839159" y="1545851"/>
                  </a:lnTo>
                  <a:lnTo>
                    <a:pt x="2836062" y="1596651"/>
                  </a:lnTo>
                  <a:lnTo>
                    <a:pt x="2832290" y="1634751"/>
                  </a:lnTo>
                  <a:lnTo>
                    <a:pt x="2827849" y="1685551"/>
                  </a:lnTo>
                  <a:lnTo>
                    <a:pt x="2822742" y="1736351"/>
                  </a:lnTo>
                  <a:lnTo>
                    <a:pt x="2816974" y="1787151"/>
                  </a:lnTo>
                  <a:lnTo>
                    <a:pt x="2810551" y="1825251"/>
                  </a:lnTo>
                  <a:lnTo>
                    <a:pt x="2803478" y="1876051"/>
                  </a:lnTo>
                  <a:lnTo>
                    <a:pt x="2795758" y="1926851"/>
                  </a:lnTo>
                  <a:lnTo>
                    <a:pt x="2787397" y="1964951"/>
                  </a:lnTo>
                  <a:lnTo>
                    <a:pt x="2778400" y="2015752"/>
                  </a:lnTo>
                  <a:lnTo>
                    <a:pt x="2768771" y="2053852"/>
                  </a:lnTo>
                  <a:lnTo>
                    <a:pt x="2758516" y="2104652"/>
                  </a:lnTo>
                  <a:lnTo>
                    <a:pt x="2747638" y="2155452"/>
                  </a:lnTo>
                  <a:lnTo>
                    <a:pt x="2736144" y="2193552"/>
                  </a:lnTo>
                  <a:lnTo>
                    <a:pt x="2724038" y="2244352"/>
                  </a:lnTo>
                  <a:lnTo>
                    <a:pt x="2711324" y="2282452"/>
                  </a:lnTo>
                  <a:lnTo>
                    <a:pt x="2698008" y="2333252"/>
                  </a:lnTo>
                  <a:lnTo>
                    <a:pt x="2684094" y="2371352"/>
                  </a:lnTo>
                  <a:lnTo>
                    <a:pt x="2669587" y="2422152"/>
                  </a:lnTo>
                  <a:lnTo>
                    <a:pt x="2654493" y="2460252"/>
                  </a:lnTo>
                  <a:lnTo>
                    <a:pt x="2638815" y="2498352"/>
                  </a:lnTo>
                  <a:lnTo>
                    <a:pt x="2622558" y="2549152"/>
                  </a:lnTo>
                  <a:lnTo>
                    <a:pt x="2605728" y="2587252"/>
                  </a:lnTo>
                  <a:lnTo>
                    <a:pt x="2588329" y="2625352"/>
                  </a:lnTo>
                  <a:lnTo>
                    <a:pt x="2570367" y="2676152"/>
                  </a:lnTo>
                  <a:lnTo>
                    <a:pt x="2551845" y="2714252"/>
                  </a:lnTo>
                  <a:lnTo>
                    <a:pt x="2532769" y="2752352"/>
                  </a:lnTo>
                  <a:lnTo>
                    <a:pt x="2513144" y="2790452"/>
                  </a:lnTo>
                  <a:lnTo>
                    <a:pt x="2492974" y="2841252"/>
                  </a:lnTo>
                  <a:lnTo>
                    <a:pt x="2472264" y="2879352"/>
                  </a:lnTo>
                  <a:lnTo>
                    <a:pt x="2451020" y="2917452"/>
                  </a:lnTo>
                  <a:lnTo>
                    <a:pt x="2429245" y="2955552"/>
                  </a:lnTo>
                  <a:lnTo>
                    <a:pt x="2406945" y="2993652"/>
                  </a:lnTo>
                  <a:lnTo>
                    <a:pt x="2384124" y="3031752"/>
                  </a:lnTo>
                  <a:lnTo>
                    <a:pt x="2360788" y="3069852"/>
                  </a:lnTo>
                  <a:lnTo>
                    <a:pt x="2336941" y="3107952"/>
                  </a:lnTo>
                  <a:lnTo>
                    <a:pt x="2312588" y="3146052"/>
                  </a:lnTo>
                  <a:lnTo>
                    <a:pt x="2287734" y="3184152"/>
                  </a:lnTo>
                  <a:lnTo>
                    <a:pt x="2262384" y="3222252"/>
                  </a:lnTo>
                  <a:lnTo>
                    <a:pt x="2236542" y="3260352"/>
                  </a:lnTo>
                  <a:lnTo>
                    <a:pt x="2210213" y="3298452"/>
                  </a:lnTo>
                  <a:lnTo>
                    <a:pt x="2183403" y="3336552"/>
                  </a:lnTo>
                  <a:lnTo>
                    <a:pt x="2156115" y="3374652"/>
                  </a:lnTo>
                  <a:lnTo>
                    <a:pt x="2128356" y="3400052"/>
                  </a:lnTo>
                  <a:lnTo>
                    <a:pt x="2100129" y="3438152"/>
                  </a:lnTo>
                  <a:lnTo>
                    <a:pt x="2071439" y="3476252"/>
                  </a:lnTo>
                  <a:lnTo>
                    <a:pt x="2042292" y="3514352"/>
                  </a:lnTo>
                  <a:lnTo>
                    <a:pt x="2012692" y="3539752"/>
                  </a:lnTo>
                  <a:lnTo>
                    <a:pt x="1982643" y="3577852"/>
                  </a:lnTo>
                  <a:lnTo>
                    <a:pt x="1952152" y="3603252"/>
                  </a:lnTo>
                  <a:lnTo>
                    <a:pt x="1921222" y="3641352"/>
                  </a:lnTo>
                  <a:lnTo>
                    <a:pt x="1889859" y="3679452"/>
                  </a:lnTo>
                  <a:lnTo>
                    <a:pt x="1858066" y="3704852"/>
                  </a:lnTo>
                  <a:lnTo>
                    <a:pt x="1825850" y="3730252"/>
                  </a:lnTo>
                  <a:lnTo>
                    <a:pt x="1793215" y="3768352"/>
                  </a:lnTo>
                  <a:lnTo>
                    <a:pt x="1760166" y="3793752"/>
                  </a:lnTo>
                  <a:lnTo>
                    <a:pt x="1726707" y="3831852"/>
                  </a:lnTo>
                  <a:lnTo>
                    <a:pt x="1692843" y="3857252"/>
                  </a:lnTo>
                  <a:lnTo>
                    <a:pt x="1623922" y="3908052"/>
                  </a:lnTo>
                  <a:lnTo>
                    <a:pt x="1588873" y="3946152"/>
                  </a:lnTo>
                  <a:lnTo>
                    <a:pt x="1553439" y="3971552"/>
                  </a:lnTo>
                  <a:lnTo>
                    <a:pt x="1481435" y="4022352"/>
                  </a:lnTo>
                  <a:lnTo>
                    <a:pt x="1407948" y="4073152"/>
                  </a:lnTo>
                  <a:lnTo>
                    <a:pt x="1295020" y="4149352"/>
                  </a:lnTo>
                  <a:lnTo>
                    <a:pt x="1256678" y="4162052"/>
                  </a:lnTo>
                  <a:lnTo>
                    <a:pt x="1139618" y="4238252"/>
                  </a:lnTo>
                  <a:lnTo>
                    <a:pt x="1099937" y="4250952"/>
                  </a:lnTo>
                  <a:lnTo>
                    <a:pt x="1019613" y="4301752"/>
                  </a:lnTo>
                  <a:lnTo>
                    <a:pt x="978979" y="4314452"/>
                  </a:lnTo>
                  <a:lnTo>
                    <a:pt x="938036" y="4339852"/>
                  </a:lnTo>
                  <a:lnTo>
                    <a:pt x="855247" y="4365252"/>
                  </a:lnTo>
                  <a:lnTo>
                    <a:pt x="813409" y="4390652"/>
                  </a:lnTo>
                  <a:lnTo>
                    <a:pt x="686184" y="4428752"/>
                  </a:lnTo>
                  <a:lnTo>
                    <a:pt x="643220" y="4454152"/>
                  </a:lnTo>
                  <a:lnTo>
                    <a:pt x="379948" y="4530352"/>
                  </a:lnTo>
                  <a:lnTo>
                    <a:pt x="335200" y="4530352"/>
                  </a:lnTo>
                  <a:lnTo>
                    <a:pt x="199560" y="4568452"/>
                  </a:lnTo>
                  <a:lnTo>
                    <a:pt x="153897" y="4568452"/>
                  </a:lnTo>
                  <a:lnTo>
                    <a:pt x="108019" y="4581152"/>
                  </a:lnTo>
                  <a:lnTo>
                    <a:pt x="61928" y="4581152"/>
                  </a:lnTo>
                  <a:lnTo>
                    <a:pt x="15632" y="459385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5358" y="0"/>
              <a:ext cx="3261364" cy="3600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1599" y="937076"/>
              <a:ext cx="235172" cy="2393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207" y="1697247"/>
              <a:ext cx="235172" cy="239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0375" y="1697247"/>
              <a:ext cx="235172" cy="2393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0375" y="2840089"/>
              <a:ext cx="235172" cy="2393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223" y="256605"/>
              <a:ext cx="235172" cy="2393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624" y="2303423"/>
              <a:ext cx="235172" cy="23936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0044" y="1224183"/>
              <a:ext cx="235172" cy="23936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9271" y="495919"/>
              <a:ext cx="235172" cy="2393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6386" y="2720432"/>
              <a:ext cx="235172" cy="239363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38030" y="9567671"/>
            <a:ext cx="235172" cy="23936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525584" y="8835202"/>
            <a:ext cx="235172" cy="23936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25597" y="9515877"/>
            <a:ext cx="235172" cy="23936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9074517"/>
            <a:ext cx="235172" cy="23936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7975013"/>
            <a:ext cx="235172" cy="23936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641529" y="9996698"/>
            <a:ext cx="235172" cy="23936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4272180" y="8878561"/>
            <a:ext cx="877760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71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È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finanziato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dall'Unione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Europea.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Tuttavia,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opinioni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punti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vista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espressi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sono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quelli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dell'autore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degli </a:t>
            </a:r>
            <a:r>
              <a:rPr dirty="0" sz="1550">
                <a:latin typeface="Calibri"/>
                <a:cs typeface="Calibri"/>
              </a:rPr>
              <a:t>autori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riflettono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necessariamente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posizioni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dell'Unione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dell'Agenzia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esecutiva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per </a:t>
            </a:r>
            <a:r>
              <a:rPr dirty="0" sz="1550">
                <a:latin typeface="Calibri"/>
                <a:cs typeface="Calibri"/>
              </a:rPr>
              <a:t>l'istruzione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cultura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(EACEA).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l'Unione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l'ente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erogatore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finanziamento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possono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essere </a:t>
            </a:r>
            <a:r>
              <a:rPr dirty="0" sz="1550">
                <a:latin typeface="Calibri"/>
                <a:cs typeface="Calibri"/>
              </a:rPr>
              <a:t>ritenuti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responsabili.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183975" y="8877303"/>
            <a:ext cx="8953500" cy="1409700"/>
            <a:chOff x="4183975" y="8877303"/>
            <a:chExt cx="8953500" cy="1409700"/>
          </a:xfrm>
        </p:grpSpPr>
        <p:sp>
          <p:nvSpPr>
            <p:cNvPr id="26" name="object 26" descr=""/>
            <p:cNvSpPr/>
            <p:nvPr/>
          </p:nvSpPr>
          <p:spPr>
            <a:xfrm>
              <a:off x="4188737" y="8890003"/>
              <a:ext cx="8943975" cy="1397000"/>
            </a:xfrm>
            <a:custGeom>
              <a:avLst/>
              <a:gdLst/>
              <a:ahLst/>
              <a:cxnLst/>
              <a:rect l="l" t="t" r="r" b="b"/>
              <a:pathLst>
                <a:path w="8943975" h="1397000">
                  <a:moveTo>
                    <a:pt x="0" y="0"/>
                  </a:moveTo>
                  <a:lnTo>
                    <a:pt x="0" y="1396996"/>
                  </a:lnTo>
                </a:path>
                <a:path w="8943975" h="1397000">
                  <a:moveTo>
                    <a:pt x="8943973" y="0"/>
                  </a:moveTo>
                  <a:lnTo>
                    <a:pt x="8943973" y="139699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183975" y="8883653"/>
              <a:ext cx="8953500" cy="0"/>
            </a:xfrm>
            <a:custGeom>
              <a:avLst/>
              <a:gdLst/>
              <a:ahLst/>
              <a:cxnLst/>
              <a:rect l="l" t="t" r="r" b="b"/>
              <a:pathLst>
                <a:path w="8953500" h="0">
                  <a:moveTo>
                    <a:pt x="0" y="0"/>
                  </a:moveTo>
                  <a:lnTo>
                    <a:pt x="8953499" y="0"/>
                  </a:lnTo>
                </a:path>
              </a:pathLst>
            </a:custGeom>
            <a:ln w="12699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43119" y="5092290"/>
            <a:ext cx="3122581" cy="113595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723864" y="5156831"/>
            <a:ext cx="2152840" cy="111204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92018" y="7038322"/>
            <a:ext cx="2958047" cy="105634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54307" y="4765845"/>
            <a:ext cx="2463165" cy="131865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02420" y="6663966"/>
            <a:ext cx="2652572" cy="155036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7249" y="5092290"/>
            <a:ext cx="2705355" cy="124116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01564" y="5143500"/>
            <a:ext cx="2945040" cy="995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5742" y="1405563"/>
            <a:ext cx="3936365" cy="1838325"/>
          </a:xfrm>
          <a:prstGeom prst="rect"/>
        </p:spPr>
        <p:txBody>
          <a:bodyPr wrap="square" lIns="0" tIns="334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30"/>
              </a:spcBef>
            </a:pPr>
            <a:r>
              <a:rPr dirty="0" sz="6000" spc="-10" b="1">
                <a:latin typeface="Calibri"/>
                <a:cs typeface="Calibri"/>
              </a:rPr>
              <a:t>Importare</a:t>
            </a:r>
            <a:endParaRPr sz="6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Cos'è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il</a:t>
            </a:r>
            <a:r>
              <a:rPr dirty="0" sz="2800" spc="-5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pensiero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analitico?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434" y="83632"/>
            <a:ext cx="1890136" cy="189013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2420940" y="0"/>
            <a:ext cx="5867400" cy="8542655"/>
            <a:chOff x="12420940" y="0"/>
            <a:chExt cx="5867400" cy="854265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20940" y="3716253"/>
              <a:ext cx="4835782" cy="482602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08841"/>
            <a:ext cx="4467319" cy="397815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45742" y="4037277"/>
            <a:ext cx="10214610" cy="3968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51300"/>
              </a:lnSpc>
              <a:spcBef>
                <a:spcPts val="90"/>
              </a:spcBef>
            </a:pP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Il</a:t>
            </a:r>
            <a:r>
              <a:rPr dirty="0" sz="2850" spc="1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pensiero</a:t>
            </a:r>
            <a:r>
              <a:rPr dirty="0" sz="285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critico</a:t>
            </a:r>
            <a:r>
              <a:rPr dirty="0" sz="2850" spc="1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B4457"/>
                </a:solidFill>
                <a:latin typeface="Lucida Sans Unicode"/>
                <a:cs typeface="Lucida Sans Unicode"/>
              </a:rPr>
              <a:t>rappresenta</a:t>
            </a:r>
            <a:r>
              <a:rPr dirty="0" sz="2850" spc="1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85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capacità</a:t>
            </a:r>
            <a:r>
              <a:rPr dirty="0" sz="2850" spc="1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850" spc="1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35">
                <a:solidFill>
                  <a:srgbClr val="4B4457"/>
                </a:solidFill>
                <a:latin typeface="Lucida Sans Unicode"/>
                <a:cs typeface="Lucida Sans Unicode"/>
              </a:rPr>
              <a:t>analizzare</a:t>
            </a:r>
            <a:r>
              <a:rPr dirty="0" sz="285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5">
                <a:solidFill>
                  <a:srgbClr val="4B4457"/>
                </a:solidFill>
                <a:latin typeface="Lucida Sans Unicode"/>
                <a:cs typeface="Lucida Sans Unicode"/>
              </a:rPr>
              <a:t>in </a:t>
            </a:r>
            <a:r>
              <a:rPr dirty="0" sz="2850" spc="-50">
                <a:solidFill>
                  <a:srgbClr val="4B4457"/>
                </a:solidFill>
                <a:latin typeface="Lucida Sans Unicode"/>
                <a:cs typeface="Lucida Sans Unicode"/>
              </a:rPr>
              <a:t>modo</a:t>
            </a:r>
            <a:r>
              <a:rPr dirty="0" sz="28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oggettivo</a:t>
            </a:r>
            <a:r>
              <a:rPr dirty="0" sz="28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le</a:t>
            </a:r>
            <a:r>
              <a:rPr dirty="0" sz="28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45">
                <a:solidFill>
                  <a:srgbClr val="4B4457"/>
                </a:solidFill>
                <a:latin typeface="Lucida Sans Unicode"/>
                <a:cs typeface="Lucida Sans Unicode"/>
              </a:rPr>
              <a:t>informazioni,</a:t>
            </a:r>
            <a:r>
              <a:rPr dirty="0" sz="28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B4457"/>
                </a:solidFill>
                <a:latin typeface="Lucida Sans Unicode"/>
                <a:cs typeface="Lucida Sans Unicode"/>
              </a:rPr>
              <a:t>valutare</a:t>
            </a:r>
            <a:r>
              <a:rPr dirty="0" sz="28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30">
                <a:solidFill>
                  <a:srgbClr val="4B4457"/>
                </a:solidFill>
                <a:latin typeface="Lucida Sans Unicode"/>
                <a:cs typeface="Lucida Sans Unicode"/>
              </a:rPr>
              <a:t>diverse</a:t>
            </a:r>
            <a:r>
              <a:rPr dirty="0" sz="28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prospettive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ed</a:t>
            </a:r>
            <a:r>
              <a:rPr dirty="0" sz="2850" spc="4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esprimere</a:t>
            </a:r>
            <a:r>
              <a:rPr dirty="0" sz="2850" spc="4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giudizi</a:t>
            </a:r>
            <a:r>
              <a:rPr dirty="0" sz="2850" spc="4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ragionati.</a:t>
            </a:r>
            <a:r>
              <a:rPr dirty="0" sz="2850" spc="4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Comporta</a:t>
            </a:r>
            <a:r>
              <a:rPr dirty="0" sz="2850" spc="4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l'atto</a:t>
            </a:r>
            <a:r>
              <a:rPr dirty="0" sz="2850" spc="4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850" spc="4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B4457"/>
                </a:solidFill>
                <a:latin typeface="Lucida Sans Unicode"/>
                <a:cs typeface="Lucida Sans Unicode"/>
              </a:rPr>
              <a:t>porre </a:t>
            </a:r>
            <a:r>
              <a:rPr dirty="0" sz="2850" spc="-95">
                <a:solidFill>
                  <a:srgbClr val="4B4457"/>
                </a:solidFill>
                <a:latin typeface="Lucida Sans Unicode"/>
                <a:cs typeface="Lucida Sans Unicode"/>
              </a:rPr>
              <a:t>domande,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65">
                <a:solidFill>
                  <a:srgbClr val="4B4457"/>
                </a:solidFill>
                <a:latin typeface="Lucida Sans Unicode"/>
                <a:cs typeface="Lucida Sans Unicode"/>
              </a:rPr>
              <a:t>verificare</a:t>
            </a:r>
            <a:r>
              <a:rPr dirty="0" sz="2850" spc="-5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fatti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850" spc="-5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riflettere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sulle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80">
                <a:solidFill>
                  <a:srgbClr val="4B4457"/>
                </a:solidFill>
                <a:latin typeface="Lucida Sans Unicode"/>
                <a:cs typeface="Lucida Sans Unicode"/>
              </a:rPr>
              <a:t>proprie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4B4457"/>
                </a:solidFill>
                <a:latin typeface="Lucida Sans Unicode"/>
                <a:cs typeface="Lucida Sans Unicode"/>
              </a:rPr>
              <a:t>ipotesi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5">
                <a:solidFill>
                  <a:srgbClr val="4B4457"/>
                </a:solidFill>
                <a:latin typeface="Lucida Sans Unicode"/>
                <a:cs typeface="Lucida Sans Unicode"/>
              </a:rPr>
              <a:t>al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fine</a:t>
            </a:r>
            <a:r>
              <a:rPr dirty="0" sz="28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8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0">
                <a:solidFill>
                  <a:srgbClr val="4B4457"/>
                </a:solidFill>
                <a:latin typeface="Lucida Sans Unicode"/>
                <a:cs typeface="Lucida Sans Unicode"/>
              </a:rPr>
              <a:t>comprendere</a:t>
            </a:r>
            <a:r>
              <a:rPr dirty="0" sz="28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45">
                <a:solidFill>
                  <a:srgbClr val="4B4457"/>
                </a:solidFill>
                <a:latin typeface="Lucida Sans Unicode"/>
                <a:cs typeface="Lucida Sans Unicode"/>
              </a:rPr>
              <a:t>meglio</a:t>
            </a:r>
            <a:r>
              <a:rPr dirty="0" sz="28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90">
                <a:solidFill>
                  <a:srgbClr val="4B4457"/>
                </a:solidFill>
                <a:latin typeface="Lucida Sans Unicode"/>
                <a:cs typeface="Lucida Sans Unicode"/>
              </a:rPr>
              <a:t>questioni</a:t>
            </a:r>
            <a:r>
              <a:rPr dirty="0" sz="28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90">
                <a:solidFill>
                  <a:srgbClr val="4B4457"/>
                </a:solidFill>
                <a:latin typeface="Lucida Sans Unicode"/>
                <a:cs typeface="Lucida Sans Unicode"/>
              </a:rPr>
              <a:t>complesse,</a:t>
            </a:r>
            <a:r>
              <a:rPr dirty="0" sz="28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un</a:t>
            </a:r>
            <a:r>
              <a:rPr dirty="0" sz="285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B4457"/>
                </a:solidFill>
                <a:latin typeface="Lucida Sans Unicode"/>
                <a:cs typeface="Lucida Sans Unicode"/>
              </a:rPr>
              <a:t>aspetto </a:t>
            </a:r>
            <a:r>
              <a:rPr dirty="0" sz="2850" spc="-150">
                <a:solidFill>
                  <a:srgbClr val="4B4457"/>
                </a:solidFill>
                <a:latin typeface="Lucida Sans Unicode"/>
                <a:cs typeface="Lucida Sans Unicode"/>
              </a:rPr>
              <a:t>di </a:t>
            </a:r>
            <a:r>
              <a:rPr dirty="0" sz="2850" spc="-95">
                <a:solidFill>
                  <a:srgbClr val="4B4457"/>
                </a:solidFill>
                <a:latin typeface="Lucida Sans Unicode"/>
                <a:cs typeface="Lucida Sans Unicode"/>
              </a:rPr>
              <a:t>particolare</a:t>
            </a:r>
            <a:r>
              <a:rPr dirty="0" sz="2850" spc="-1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14">
                <a:solidFill>
                  <a:srgbClr val="4B4457"/>
                </a:solidFill>
                <a:latin typeface="Lucida Sans Unicode"/>
                <a:cs typeface="Lucida Sans Unicode"/>
              </a:rPr>
              <a:t>rilevanza</a:t>
            </a:r>
            <a:r>
              <a:rPr dirty="0" sz="2850" spc="-15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4B4457"/>
                </a:solidFill>
                <a:latin typeface="Lucida Sans Unicode"/>
                <a:cs typeface="Lucida Sans Unicode"/>
              </a:rPr>
              <a:t>nel</a:t>
            </a:r>
            <a:r>
              <a:rPr dirty="0" sz="2850" spc="-1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20">
                <a:solidFill>
                  <a:srgbClr val="4B4457"/>
                </a:solidFill>
                <a:latin typeface="Lucida Sans Unicode"/>
                <a:cs typeface="Lucida Sans Unicode"/>
              </a:rPr>
              <a:t>contesto</a:t>
            </a:r>
            <a:r>
              <a:rPr dirty="0" sz="2850" spc="-15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20">
                <a:solidFill>
                  <a:srgbClr val="4B4457"/>
                </a:solidFill>
                <a:latin typeface="Lucida Sans Unicode"/>
                <a:cs typeface="Lucida Sans Unicode"/>
              </a:rPr>
              <a:t>politico</a:t>
            </a:r>
            <a:r>
              <a:rPr dirty="0" sz="2850" spc="-14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850" spc="-15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B4457"/>
                </a:solidFill>
                <a:latin typeface="Lucida Sans Unicode"/>
                <a:cs typeface="Lucida Sans Unicode"/>
              </a:rPr>
              <a:t>mediatico.</a:t>
            </a:r>
            <a:endParaRPr sz="2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6572" y="439737"/>
            <a:ext cx="32169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latin typeface="Calibri"/>
                <a:cs typeface="Calibri"/>
              </a:rPr>
              <a:t>Importare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08841"/>
            <a:ext cx="4467319" cy="397815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1600981" y="0"/>
            <a:ext cx="6687184" cy="7033895"/>
            <a:chOff x="11600981" y="0"/>
            <a:chExt cx="6687184" cy="703389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88083" y="0"/>
              <a:ext cx="4299915" cy="421534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00981" y="3162878"/>
              <a:ext cx="5802957" cy="3870942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6865" y="4031268"/>
            <a:ext cx="104775" cy="104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6865" y="4507518"/>
            <a:ext cx="104775" cy="104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6865" y="4983768"/>
            <a:ext cx="104775" cy="104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6865" y="5460018"/>
            <a:ext cx="104775" cy="104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26865" y="5936268"/>
            <a:ext cx="104775" cy="10477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380803" y="1361889"/>
            <a:ext cx="10687050" cy="7520305"/>
          </a:xfrm>
          <a:prstGeom prst="rect">
            <a:avLst/>
          </a:prstGeom>
        </p:spPr>
        <p:txBody>
          <a:bodyPr wrap="square" lIns="0" tIns="218440" rIns="0" bIns="0" rtlCol="0" vert="horz">
            <a:spAutoFit/>
          </a:bodyPr>
          <a:lstStyle/>
          <a:p>
            <a:pPr marL="1234440">
              <a:lnSpc>
                <a:spcPct val="100000"/>
              </a:lnSpc>
              <a:spcBef>
                <a:spcPts val="1720"/>
              </a:spcBef>
            </a:pPr>
            <a:r>
              <a:rPr dirty="0" sz="2650" b="1">
                <a:solidFill>
                  <a:srgbClr val="161615"/>
                </a:solidFill>
                <a:latin typeface="Calibri"/>
                <a:cs typeface="Calibri"/>
              </a:rPr>
              <a:t>Come</a:t>
            </a:r>
            <a:r>
              <a:rPr dirty="0" sz="2650" spc="-3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161615"/>
                </a:solidFill>
                <a:latin typeface="Calibri"/>
                <a:cs typeface="Calibri"/>
              </a:rPr>
              <a:t>applicare</a:t>
            </a:r>
            <a:r>
              <a:rPr dirty="0" sz="2650" spc="-3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161615"/>
                </a:solidFill>
                <a:latin typeface="Calibri"/>
                <a:cs typeface="Calibri"/>
              </a:rPr>
              <a:t>il</a:t>
            </a:r>
            <a:r>
              <a:rPr dirty="0" sz="2650" spc="-3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161615"/>
                </a:solidFill>
                <a:latin typeface="Calibri"/>
                <a:cs typeface="Calibri"/>
              </a:rPr>
              <a:t>pensiero</a:t>
            </a:r>
            <a:r>
              <a:rPr dirty="0" sz="2650" spc="-4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161615"/>
                </a:solidFill>
                <a:latin typeface="Calibri"/>
                <a:cs typeface="Calibri"/>
              </a:rPr>
              <a:t>critico:</a:t>
            </a:r>
            <a:r>
              <a:rPr dirty="0" sz="2650" spc="-3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161615"/>
                </a:solidFill>
                <a:latin typeface="Calibri"/>
                <a:cs typeface="Calibri"/>
              </a:rPr>
              <a:t>il</a:t>
            </a:r>
            <a:r>
              <a:rPr dirty="0" sz="2650" spc="-3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161615"/>
                </a:solidFill>
                <a:latin typeface="Calibri"/>
                <a:cs typeface="Calibri"/>
              </a:rPr>
              <a:t>metodo</a:t>
            </a:r>
            <a:r>
              <a:rPr dirty="0" sz="2650" spc="-3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161615"/>
                </a:solidFill>
                <a:latin typeface="Calibri"/>
                <a:cs typeface="Calibri"/>
              </a:rPr>
              <a:t>delle</a:t>
            </a:r>
            <a:r>
              <a:rPr dirty="0" sz="2650" spc="-3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161615"/>
                </a:solidFill>
                <a:latin typeface="Calibri"/>
                <a:cs typeface="Calibri"/>
              </a:rPr>
              <a:t>cinque</a:t>
            </a:r>
            <a:r>
              <a:rPr dirty="0" sz="2650" spc="-3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161615"/>
                </a:solidFill>
                <a:latin typeface="Calibri"/>
                <a:cs typeface="Calibri"/>
              </a:rPr>
              <a:t>domande.</a:t>
            </a:r>
            <a:endParaRPr sz="2650">
              <a:latin typeface="Calibri"/>
              <a:cs typeface="Calibri"/>
            </a:endParaRPr>
          </a:p>
          <a:p>
            <a:pPr algn="just" marL="12700" marR="477520">
              <a:lnSpc>
                <a:spcPct val="148800"/>
              </a:lnSpc>
              <a:spcBef>
                <a:spcPts val="75"/>
              </a:spcBef>
            </a:pP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Si</a:t>
            </a:r>
            <a:r>
              <a:rPr dirty="0" sz="2100" spc="-10">
                <a:solidFill>
                  <a:srgbClr val="4B4457"/>
                </a:solidFill>
                <a:latin typeface="Lucida Sans Unicode"/>
                <a:cs typeface="Lucida Sans Unicode"/>
              </a:rPr>
              <a:t> tratta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una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70">
                <a:solidFill>
                  <a:srgbClr val="4B4457"/>
                </a:solidFill>
                <a:latin typeface="Lucida Sans Unicode"/>
                <a:cs typeface="Lucida Sans Unicode"/>
              </a:rPr>
              <a:t>metodologia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4B4457"/>
                </a:solidFill>
                <a:latin typeface="Lucida Sans Unicode"/>
                <a:cs typeface="Lucida Sans Unicode"/>
              </a:rPr>
              <a:t>semplice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che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4B4457"/>
                </a:solidFill>
                <a:latin typeface="Lucida Sans Unicode"/>
                <a:cs typeface="Lucida Sans Unicode"/>
              </a:rPr>
              <a:t>stimola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4B4457"/>
                </a:solidFill>
                <a:latin typeface="Lucida Sans Unicode"/>
                <a:cs typeface="Lucida Sans Unicode"/>
              </a:rPr>
              <a:t>giovani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5">
                <a:solidFill>
                  <a:srgbClr val="4B4457"/>
                </a:solidFill>
                <a:latin typeface="Lucida Sans Unicode"/>
                <a:cs typeface="Lucida Sans Unicode"/>
              </a:rPr>
              <a:t>formulare</a:t>
            </a:r>
            <a:r>
              <a:rPr dirty="0" sz="2100" spc="-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4B4457"/>
                </a:solidFill>
                <a:latin typeface="Lucida Sans Unicode"/>
                <a:cs typeface="Lucida Sans Unicode"/>
              </a:rPr>
              <a:t>domande fondamentali</a:t>
            </a:r>
            <a:r>
              <a:rPr dirty="0" sz="2100" spc="1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quando</a:t>
            </a:r>
            <a:r>
              <a:rPr dirty="0" sz="210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si</a:t>
            </a:r>
            <a:r>
              <a:rPr dirty="0" sz="210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4B4457"/>
                </a:solidFill>
                <a:latin typeface="Lucida Sans Unicode"/>
                <a:cs typeface="Lucida Sans Unicode"/>
              </a:rPr>
              <a:t>confrontano</a:t>
            </a:r>
            <a:r>
              <a:rPr dirty="0" sz="210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10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qualsiasi</a:t>
            </a:r>
            <a:r>
              <a:rPr dirty="0" sz="210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60">
                <a:solidFill>
                  <a:srgbClr val="4B4457"/>
                </a:solidFill>
                <a:latin typeface="Lucida Sans Unicode"/>
                <a:cs typeface="Lucida Sans Unicode"/>
              </a:rPr>
              <a:t>informazione,</a:t>
            </a:r>
            <a:r>
              <a:rPr dirty="0" sz="210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100" spc="1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4B4457"/>
                </a:solidFill>
                <a:latin typeface="Lucida Sans Unicode"/>
                <a:cs typeface="Lucida Sans Unicode"/>
              </a:rPr>
              <a:t>particolare </a:t>
            </a:r>
            <a:r>
              <a:rPr dirty="0" sz="2100" spc="-105">
                <a:solidFill>
                  <a:srgbClr val="4B4457"/>
                </a:solidFill>
                <a:latin typeface="Lucida Sans Unicode"/>
                <a:cs typeface="Lucida Sans Unicode"/>
              </a:rPr>
              <a:t>riguardo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35">
                <a:solidFill>
                  <a:srgbClr val="4B4457"/>
                </a:solidFill>
                <a:latin typeface="Lucida Sans Unicode"/>
                <a:cs typeface="Lucida Sans Unicode"/>
              </a:rPr>
              <a:t>notizie,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 social </a:t>
            </a:r>
            <a:r>
              <a:rPr dirty="0" sz="2100" spc="-105">
                <a:solidFill>
                  <a:srgbClr val="4B4457"/>
                </a:solidFill>
                <a:latin typeface="Lucida Sans Unicode"/>
                <a:cs typeface="Lucida Sans Unicode"/>
              </a:rPr>
              <a:t>media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25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30">
                <a:solidFill>
                  <a:srgbClr val="4B4457"/>
                </a:solidFill>
                <a:latin typeface="Lucida Sans Unicode"/>
                <a:cs typeface="Lucida Sans Unicode"/>
              </a:rPr>
              <a:t>comunicazioni</a:t>
            </a:r>
            <a:r>
              <a:rPr dirty="0" sz="210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4B4457"/>
                </a:solidFill>
                <a:latin typeface="Lucida Sans Unicode"/>
                <a:cs typeface="Lucida Sans Unicode"/>
              </a:rPr>
              <a:t>politiche.</a:t>
            </a:r>
            <a:endParaRPr sz="2100">
              <a:latin typeface="Lucida Sans Unicode"/>
              <a:cs typeface="Lucida Sans Unicode"/>
            </a:endParaRPr>
          </a:p>
          <a:p>
            <a:pPr marL="497205" marR="5972810">
              <a:lnSpc>
                <a:spcPct val="148800"/>
              </a:lnSpc>
              <a:spcBef>
                <a:spcPts val="2550"/>
              </a:spcBef>
            </a:pPr>
            <a:r>
              <a:rPr dirty="0" sz="2100" spc="-95">
                <a:solidFill>
                  <a:srgbClr val="4B4457"/>
                </a:solidFill>
                <a:latin typeface="Lucida Sans Unicode"/>
                <a:cs typeface="Lucida Sans Unicode"/>
              </a:rPr>
              <a:t>Chi</a:t>
            </a:r>
            <a:r>
              <a:rPr dirty="0" sz="21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ha</a:t>
            </a:r>
            <a:r>
              <a:rPr dirty="0" sz="21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redatto</a:t>
            </a:r>
            <a:r>
              <a:rPr dirty="0" sz="21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90">
                <a:solidFill>
                  <a:srgbClr val="4B4457"/>
                </a:solidFill>
                <a:latin typeface="Lucida Sans Unicode"/>
                <a:cs typeface="Lucida Sans Unicode"/>
              </a:rPr>
              <a:t>questo</a:t>
            </a:r>
            <a:r>
              <a:rPr dirty="0" sz="21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4B4457"/>
                </a:solidFill>
                <a:latin typeface="Lucida Sans Unicode"/>
                <a:cs typeface="Lucida Sans Unicode"/>
              </a:rPr>
              <a:t>messaggio? </a:t>
            </a:r>
            <a:r>
              <a:rPr dirty="0" sz="2100" spc="-114">
                <a:solidFill>
                  <a:srgbClr val="4B4457"/>
                </a:solidFill>
                <a:latin typeface="Lucida Sans Unicode"/>
                <a:cs typeface="Lucida Sans Unicode"/>
              </a:rPr>
              <a:t>Come</a:t>
            </a:r>
            <a:r>
              <a:rPr dirty="0" sz="21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5">
                <a:solidFill>
                  <a:srgbClr val="4B4457"/>
                </a:solidFill>
                <a:latin typeface="Lucida Sans Unicode"/>
                <a:cs typeface="Lucida Sans Unicode"/>
              </a:rPr>
              <a:t>si </a:t>
            </a:r>
            <a:r>
              <a:rPr dirty="0" sz="2100" spc="-100">
                <a:solidFill>
                  <a:srgbClr val="4B4457"/>
                </a:solidFill>
                <a:latin typeface="Lucida Sans Unicode"/>
                <a:cs typeface="Lucida Sans Unicode"/>
              </a:rPr>
              <a:t>chiama</a:t>
            </a:r>
            <a:r>
              <a:rPr dirty="0" sz="21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4B4457"/>
                </a:solidFill>
                <a:latin typeface="Lucida Sans Unicode"/>
                <a:cs typeface="Lucida Sans Unicode"/>
              </a:rPr>
              <a:t>(e</a:t>
            </a:r>
            <a:r>
              <a:rPr dirty="0" sz="21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95">
                <a:solidFill>
                  <a:srgbClr val="4B4457"/>
                </a:solidFill>
                <a:latin typeface="Lucida Sans Unicode"/>
                <a:cs typeface="Lucida Sans Unicode"/>
              </a:rPr>
              <a:t>cosa</a:t>
            </a:r>
            <a:r>
              <a:rPr dirty="0" sz="2100" spc="-11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4B4457"/>
                </a:solidFill>
                <a:latin typeface="Lucida Sans Unicode"/>
                <a:cs typeface="Lucida Sans Unicode"/>
              </a:rPr>
              <a:t>è</a:t>
            </a:r>
            <a:r>
              <a:rPr dirty="0" sz="210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4B4457"/>
                </a:solidFill>
                <a:latin typeface="Lucida Sans Unicode"/>
                <a:cs typeface="Lucida Sans Unicode"/>
              </a:rPr>
              <a:t>assente)?</a:t>
            </a:r>
            <a:endParaRPr sz="2100">
              <a:latin typeface="Lucida Sans Unicode"/>
              <a:cs typeface="Lucida Sans Unicode"/>
            </a:endParaRPr>
          </a:p>
          <a:p>
            <a:pPr marL="497205" marR="4344670">
              <a:lnSpc>
                <a:spcPct val="148800"/>
              </a:lnSpc>
            </a:pPr>
            <a:r>
              <a:rPr dirty="0" sz="2100" spc="-30">
                <a:solidFill>
                  <a:srgbClr val="4B4457"/>
                </a:solidFill>
                <a:latin typeface="Lucida Sans Unicode"/>
                <a:cs typeface="Lucida Sans Unicode"/>
              </a:rPr>
              <a:t>Da</a:t>
            </a:r>
            <a:r>
              <a:rPr dirty="0" sz="21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65">
                <a:solidFill>
                  <a:srgbClr val="4B4457"/>
                </a:solidFill>
                <a:latin typeface="Lucida Sans Unicode"/>
                <a:cs typeface="Lucida Sans Unicode"/>
              </a:rPr>
              <a:t>quale</a:t>
            </a:r>
            <a:r>
              <a:rPr dirty="0" sz="2100" spc="-95">
                <a:solidFill>
                  <a:srgbClr val="4B4457"/>
                </a:solidFill>
                <a:latin typeface="Lucida Sans Unicode"/>
                <a:cs typeface="Lucida Sans Unicode"/>
              </a:rPr>
              <a:t> fonte</a:t>
            </a:r>
            <a:r>
              <a:rPr dirty="0" sz="2100" spc="-100">
                <a:solidFill>
                  <a:srgbClr val="4B4457"/>
                </a:solidFill>
                <a:latin typeface="Lucida Sans Unicode"/>
                <a:cs typeface="Lucida Sans Unicode"/>
              </a:rPr>
              <a:t> provengono</a:t>
            </a:r>
            <a:r>
              <a:rPr dirty="0" sz="21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queste</a:t>
            </a:r>
            <a:r>
              <a:rPr dirty="0" sz="21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90">
                <a:solidFill>
                  <a:srgbClr val="4B4457"/>
                </a:solidFill>
                <a:latin typeface="Lucida Sans Unicode"/>
                <a:cs typeface="Lucida Sans Unicode"/>
              </a:rPr>
              <a:t>informazioni? </a:t>
            </a:r>
            <a:r>
              <a:rPr dirty="0" sz="2100" spc="-95">
                <a:solidFill>
                  <a:srgbClr val="4B4457"/>
                </a:solidFill>
                <a:latin typeface="Lucida Sans Unicode"/>
                <a:cs typeface="Lucida Sans Unicode"/>
              </a:rPr>
              <a:t>Ǫuando</a:t>
            </a:r>
            <a:r>
              <a:rPr dirty="0" sz="21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4B4457"/>
                </a:solidFill>
                <a:latin typeface="Lucida Sans Unicode"/>
                <a:cs typeface="Lucida Sans Unicode"/>
              </a:rPr>
              <a:t>è</a:t>
            </a:r>
            <a:r>
              <a:rPr dirty="0" sz="21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80">
                <a:solidFill>
                  <a:srgbClr val="4B4457"/>
                </a:solidFill>
                <a:latin typeface="Lucida Sans Unicode"/>
                <a:cs typeface="Lucida Sans Unicode"/>
              </a:rPr>
              <a:t>stato</a:t>
            </a:r>
            <a:r>
              <a:rPr dirty="0" sz="21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creato</a:t>
            </a:r>
            <a:r>
              <a:rPr dirty="0" sz="2100" spc="-10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25">
                <a:solidFill>
                  <a:srgbClr val="4B4457"/>
                </a:solidFill>
                <a:latin typeface="Lucida Sans Unicode"/>
                <a:cs typeface="Lucida Sans Unicode"/>
              </a:rPr>
              <a:t>o</a:t>
            </a:r>
            <a:r>
              <a:rPr dirty="0" sz="2100" spc="-9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4B4457"/>
                </a:solidFill>
                <a:latin typeface="Lucida Sans Unicode"/>
                <a:cs typeface="Lucida Sans Unicode"/>
              </a:rPr>
              <a:t>condiviso?</a:t>
            </a:r>
            <a:endParaRPr sz="2100">
              <a:latin typeface="Lucida Sans Unicode"/>
              <a:cs typeface="Lucida Sans Unicode"/>
            </a:endParaRPr>
          </a:p>
          <a:p>
            <a:pPr marL="497205">
              <a:lnSpc>
                <a:spcPct val="100000"/>
              </a:lnSpc>
              <a:spcBef>
                <a:spcPts val="1230"/>
              </a:spcBef>
            </a:pP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1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65">
                <a:solidFill>
                  <a:srgbClr val="4B4457"/>
                </a:solidFill>
                <a:latin typeface="Lucida Sans Unicode"/>
                <a:cs typeface="Lucida Sans Unicode"/>
              </a:rPr>
              <a:t>quale</a:t>
            </a:r>
            <a:r>
              <a:rPr dirty="0" sz="21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0">
                <a:solidFill>
                  <a:srgbClr val="4B4457"/>
                </a:solidFill>
                <a:latin typeface="Lucida Sans Unicode"/>
                <a:cs typeface="Lucida Sans Unicode"/>
              </a:rPr>
              <a:t>motivo</a:t>
            </a:r>
            <a:r>
              <a:rPr dirty="0" sz="21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4B4457"/>
                </a:solidFill>
                <a:latin typeface="Lucida Sans Unicode"/>
                <a:cs typeface="Lucida Sans Unicode"/>
              </a:rPr>
              <a:t>è</a:t>
            </a:r>
            <a:r>
              <a:rPr dirty="0" sz="21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80">
                <a:solidFill>
                  <a:srgbClr val="4B4457"/>
                </a:solidFill>
                <a:latin typeface="Lucida Sans Unicode"/>
                <a:cs typeface="Lucida Sans Unicode"/>
              </a:rPr>
              <a:t>stato</a:t>
            </a:r>
            <a:r>
              <a:rPr dirty="0" sz="21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75">
                <a:solidFill>
                  <a:srgbClr val="4B4457"/>
                </a:solidFill>
                <a:latin typeface="Lucida Sans Unicode"/>
                <a:cs typeface="Lucida Sans Unicode"/>
              </a:rPr>
              <a:t>creato?</a:t>
            </a:r>
            <a:r>
              <a:rPr dirty="0" sz="21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4B4457"/>
                </a:solidFill>
                <a:latin typeface="Lucida Sans Unicode"/>
                <a:cs typeface="Lucida Sans Unicode"/>
              </a:rPr>
              <a:t>Ǫual</a:t>
            </a:r>
            <a:r>
              <a:rPr dirty="0" sz="2100" spc="-12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0">
                <a:solidFill>
                  <a:srgbClr val="4B4457"/>
                </a:solidFill>
                <a:latin typeface="Lucida Sans Unicode"/>
                <a:cs typeface="Lucida Sans Unicode"/>
              </a:rPr>
              <a:t>è</a:t>
            </a:r>
            <a:r>
              <a:rPr dirty="0" sz="21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1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85">
                <a:solidFill>
                  <a:srgbClr val="4B4457"/>
                </a:solidFill>
                <a:latin typeface="Lucida Sans Unicode"/>
                <a:cs typeface="Lucida Sans Unicode"/>
              </a:rPr>
              <a:t>sua</a:t>
            </a:r>
            <a:r>
              <a:rPr dirty="0" sz="2100" spc="-114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4B4457"/>
                </a:solidFill>
                <a:latin typeface="Lucida Sans Unicode"/>
                <a:cs typeface="Lucida Sans Unicode"/>
              </a:rPr>
              <a:t>finalità?</a:t>
            </a:r>
            <a:endParaRPr sz="2100">
              <a:latin typeface="Lucida Sans Unicode"/>
              <a:cs typeface="Lucida Sans Unicode"/>
            </a:endParaRPr>
          </a:p>
          <a:p>
            <a:pPr algn="just" marL="474980" marR="477520">
              <a:lnSpc>
                <a:spcPct val="159400"/>
              </a:lnSpc>
              <a:spcBef>
                <a:spcPts val="2455"/>
              </a:spcBef>
            </a:pP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Il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metodo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delle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cinque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domande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consente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ai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giovani </a:t>
            </a:r>
            <a:r>
              <a:rPr dirty="0" sz="2000" spc="-2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rallentare,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riflettere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4B4457"/>
                </a:solidFill>
                <a:latin typeface="Lucida Sans Unicode"/>
                <a:cs typeface="Lucida Sans Unicode"/>
              </a:rPr>
              <a:t>modo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critico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analizzare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le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5">
                <a:solidFill>
                  <a:srgbClr val="4B4457"/>
                </a:solidFill>
                <a:latin typeface="Lucida Sans Unicode"/>
                <a:cs typeface="Lucida Sans Unicode"/>
              </a:rPr>
              <a:t>informazioni,</a:t>
            </a:r>
            <a:r>
              <a:rPr dirty="0" sz="200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piuttosto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che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accettarle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passivamente.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Si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tratta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4B4457"/>
                </a:solidFill>
                <a:latin typeface="Lucida Sans Unicode"/>
                <a:cs typeface="Lucida Sans Unicode"/>
              </a:rPr>
              <a:t>di </a:t>
            </a:r>
            <a:r>
              <a:rPr dirty="0" sz="2000" spc="-20">
                <a:solidFill>
                  <a:srgbClr val="4B4457"/>
                </a:solidFill>
                <a:latin typeface="Lucida Sans Unicode"/>
                <a:cs typeface="Lucida Sans Unicode"/>
              </a:rPr>
              <a:t>uno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4B4457"/>
                </a:solidFill>
                <a:latin typeface="Lucida Sans Unicode"/>
                <a:cs typeface="Lucida Sans Unicode"/>
              </a:rPr>
              <a:t>strumento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40">
                <a:solidFill>
                  <a:srgbClr val="4B4457"/>
                </a:solidFill>
                <a:latin typeface="Lucida Sans Unicode"/>
                <a:cs typeface="Lucida Sans Unicode"/>
              </a:rPr>
              <a:t>semplice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ma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>
                <a:solidFill>
                  <a:srgbClr val="4B4457"/>
                </a:solidFill>
                <a:latin typeface="Lucida Sans Unicode"/>
                <a:cs typeface="Lucida Sans Unicode"/>
              </a:rPr>
              <a:t>efficace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per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promuovere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l'alfabetizzazione 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mediatica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e 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sostenere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4B4457"/>
                </a:solidFill>
                <a:latin typeface="Lucida Sans Unicode"/>
                <a:cs typeface="Lucida Sans Unicode"/>
              </a:rPr>
              <a:t>il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0">
                <a:solidFill>
                  <a:srgbClr val="4B4457"/>
                </a:solidFill>
                <a:latin typeface="Lucida Sans Unicode"/>
                <a:cs typeface="Lucida Sans Unicode"/>
              </a:rPr>
              <a:t>pensiero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20">
                <a:solidFill>
                  <a:srgbClr val="4B4457"/>
                </a:solidFill>
                <a:latin typeface="Lucida Sans Unicode"/>
                <a:cs typeface="Lucida Sans Unicode"/>
              </a:rPr>
              <a:t>critico,</a:t>
            </a:r>
            <a:r>
              <a:rPr dirty="0" sz="2000" spc="-3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0">
                <a:solidFill>
                  <a:srgbClr val="4B4457"/>
                </a:solidFill>
                <a:latin typeface="Lucida Sans Unicode"/>
                <a:cs typeface="Lucida Sans Unicode"/>
              </a:rPr>
              <a:t>favorendo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95">
                <a:solidFill>
                  <a:srgbClr val="4B4457"/>
                </a:solidFill>
                <a:latin typeface="Lucida Sans Unicode"/>
                <a:cs typeface="Lucida Sans Unicode"/>
              </a:rPr>
              <a:t>una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85">
                <a:solidFill>
                  <a:srgbClr val="4B4457"/>
                </a:solidFill>
                <a:latin typeface="Lucida Sans Unicode"/>
                <a:cs typeface="Lucida Sans Unicode"/>
              </a:rPr>
              <a:t>partecipazione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0">
                <a:solidFill>
                  <a:srgbClr val="4B4457"/>
                </a:solidFill>
                <a:latin typeface="Lucida Sans Unicode"/>
                <a:cs typeface="Lucida Sans Unicode"/>
              </a:rPr>
              <a:t>attiva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>
                <a:solidFill>
                  <a:srgbClr val="4B4457"/>
                </a:solidFill>
                <a:latin typeface="Lucida Sans Unicode"/>
                <a:cs typeface="Lucida Sans Unicode"/>
              </a:rPr>
              <a:t>consapevole</a:t>
            </a:r>
            <a:r>
              <a:rPr dirty="0" sz="200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4B4457"/>
                </a:solidFill>
                <a:latin typeface="Lucida Sans Unicode"/>
                <a:cs typeface="Lucida Sans Unicode"/>
              </a:rPr>
              <a:t>nella società.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5871" y="639383"/>
            <a:ext cx="101834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4514" algn="l"/>
                <a:tab pos="3982720" algn="l"/>
                <a:tab pos="4538345" algn="l"/>
                <a:tab pos="7458075" algn="l"/>
              </a:tabLst>
            </a:pPr>
            <a:r>
              <a:rPr dirty="0" sz="6000" spc="-20" b="1">
                <a:latin typeface="Calibri"/>
                <a:cs typeface="Calibri"/>
              </a:rPr>
              <a:t>Mass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media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50" b="1">
                <a:latin typeface="Calibri"/>
                <a:cs typeface="Calibri"/>
              </a:rPr>
              <a:t>e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pensiero</a:t>
            </a:r>
            <a:r>
              <a:rPr dirty="0" sz="6000" b="1">
                <a:latin typeface="Calibri"/>
                <a:cs typeface="Calibri"/>
              </a:rPr>
              <a:t>	</a:t>
            </a:r>
            <a:r>
              <a:rPr dirty="0" sz="6000" spc="-10" b="1">
                <a:latin typeface="Calibri"/>
                <a:cs typeface="Calibri"/>
              </a:rPr>
              <a:t>analitico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899055" y="0"/>
            <a:ext cx="6389370" cy="8415655"/>
            <a:chOff x="11899055" y="0"/>
            <a:chExt cx="6389370" cy="841565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3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99055" y="4202380"/>
              <a:ext cx="5617272" cy="4212907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08841"/>
            <a:ext cx="4467319" cy="397815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45869" y="1949119"/>
            <a:ext cx="10214610" cy="6631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800" algn="l"/>
                <a:tab pos="3155315" algn="l"/>
                <a:tab pos="5789295" algn="l"/>
                <a:tab pos="7406640" algn="l"/>
                <a:tab pos="7818755" algn="l"/>
                <a:tab pos="9215755" algn="l"/>
              </a:tabLst>
            </a:pPr>
            <a:r>
              <a:rPr dirty="0" sz="2800" spc="-25" b="1">
                <a:solidFill>
                  <a:srgbClr val="161615"/>
                </a:solidFill>
                <a:latin typeface="Calibri"/>
                <a:cs typeface="Calibri"/>
              </a:rPr>
              <a:t>La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disinformazione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frequentemente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sopprime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	</a:t>
            </a:r>
            <a:r>
              <a:rPr dirty="0" sz="2800" spc="-50" b="1">
                <a:solidFill>
                  <a:srgbClr val="161615"/>
                </a:solidFill>
                <a:latin typeface="Calibri"/>
                <a:cs typeface="Calibri"/>
              </a:rPr>
              <a:t>o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	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distorce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	</a:t>
            </a:r>
            <a:r>
              <a:rPr dirty="0" sz="2800" spc="-25" b="1">
                <a:solidFill>
                  <a:srgbClr val="161615"/>
                </a:solidFill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opinioni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delle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persone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con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disabilità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nei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dibattiti</a:t>
            </a:r>
            <a:r>
              <a:rPr dirty="0" sz="2800" spc="-6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politici.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172900"/>
              </a:lnSpc>
              <a:spcBef>
                <a:spcPts val="880"/>
              </a:spcBef>
            </a:pPr>
            <a:r>
              <a:rPr dirty="0" sz="2350" spc="-75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350" spc="9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media</a:t>
            </a:r>
            <a:r>
              <a:rPr dirty="0" sz="2350" spc="9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esercitano</a:t>
            </a:r>
            <a:r>
              <a:rPr dirty="0" sz="2350" spc="9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una</a:t>
            </a:r>
            <a:r>
              <a:rPr dirty="0" sz="2350" spc="9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85">
                <a:solidFill>
                  <a:srgbClr val="4B4457"/>
                </a:solidFill>
                <a:latin typeface="Lucida Sans Unicode"/>
                <a:cs typeface="Lucida Sans Unicode"/>
              </a:rPr>
              <a:t>notevole</a:t>
            </a:r>
            <a:r>
              <a:rPr dirty="0" sz="2350" spc="9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influenza</a:t>
            </a:r>
            <a:r>
              <a:rPr dirty="0" sz="2350" spc="9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5">
                <a:solidFill>
                  <a:srgbClr val="4B4457"/>
                </a:solidFill>
                <a:latin typeface="Lucida Sans Unicode"/>
                <a:cs typeface="Lucida Sans Unicode"/>
              </a:rPr>
              <a:t>sulle</a:t>
            </a:r>
            <a:r>
              <a:rPr dirty="0" sz="2350" spc="9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opinioni</a:t>
            </a:r>
            <a:r>
              <a:rPr dirty="0" sz="2350" spc="9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politiche,</a:t>
            </a:r>
            <a:r>
              <a:rPr dirty="0" sz="2350" spc="9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particolare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85">
                <a:solidFill>
                  <a:srgbClr val="4B4457"/>
                </a:solidFill>
                <a:latin typeface="Lucida Sans Unicode"/>
                <a:cs typeface="Lucida Sans Unicode"/>
              </a:rPr>
              <a:t>tra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i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giovani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disabilità,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che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frequentemente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interagiscono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contenuti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politici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online.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Sebbene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0">
                <a:solidFill>
                  <a:srgbClr val="4B4457"/>
                </a:solidFill>
                <a:latin typeface="Lucida Sans Unicode"/>
                <a:cs typeface="Lucida Sans Unicode"/>
              </a:rPr>
              <a:t>il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140">
                <a:solidFill>
                  <a:srgbClr val="4B4457"/>
                </a:solidFill>
                <a:latin typeface="Lucida Sans Unicode"/>
                <a:cs typeface="Lucida Sans Unicode"/>
              </a:rPr>
              <a:t>78%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loro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si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5">
                <a:solidFill>
                  <a:srgbClr val="4B4457"/>
                </a:solidFill>
                <a:latin typeface="Lucida Sans Unicode"/>
                <a:cs typeface="Lucida Sans Unicode"/>
              </a:rPr>
              <a:t>confronti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con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50">
                <a:solidFill>
                  <a:srgbClr val="4B4457"/>
                </a:solidFill>
                <a:latin typeface="Lucida Sans Unicode"/>
                <a:cs typeface="Lucida Sans Unicode"/>
              </a:rPr>
              <a:t>informazioni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politiche</a:t>
            </a:r>
            <a:r>
              <a:rPr dirty="0" sz="2350" spc="6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digitali,</a:t>
            </a:r>
            <a:r>
              <a:rPr dirty="0" sz="2350" spc="6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0">
                <a:solidFill>
                  <a:srgbClr val="4B4457"/>
                </a:solidFill>
                <a:latin typeface="Lucida Sans Unicode"/>
                <a:cs typeface="Lucida Sans Unicode"/>
              </a:rPr>
              <a:t>risulta</a:t>
            </a:r>
            <a:r>
              <a:rPr dirty="0" sz="2350" spc="6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80">
                <a:solidFill>
                  <a:srgbClr val="4B4457"/>
                </a:solidFill>
                <a:latin typeface="Lucida Sans Unicode"/>
                <a:cs typeface="Lucida Sans Unicode"/>
              </a:rPr>
              <a:t>altresì</a:t>
            </a:r>
            <a:r>
              <a:rPr dirty="0" sz="2350" spc="6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più</a:t>
            </a:r>
            <a:r>
              <a:rPr dirty="0" sz="2350" spc="6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suscettibile</a:t>
            </a:r>
            <a:r>
              <a:rPr dirty="0" sz="2350" spc="6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20">
                <a:solidFill>
                  <a:srgbClr val="4B4457"/>
                </a:solidFill>
                <a:latin typeface="Lucida Sans Unicode"/>
                <a:cs typeface="Lucida Sans Unicode"/>
              </a:rPr>
              <a:t>alla</a:t>
            </a:r>
            <a:r>
              <a:rPr dirty="0" sz="2350" spc="6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disinformazione</a:t>
            </a:r>
            <a:r>
              <a:rPr dirty="0" sz="2350" spc="6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60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5">
                <a:solidFill>
                  <a:srgbClr val="4B4457"/>
                </a:solidFill>
                <a:latin typeface="Lucida Sans Unicode"/>
                <a:cs typeface="Lucida Sans Unicode"/>
              </a:rPr>
              <a:t>a</a:t>
            </a:r>
            <a:r>
              <a:rPr dirty="0" sz="235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35">
                <a:solidFill>
                  <a:srgbClr val="4B4457"/>
                </a:solidFill>
                <a:latin typeface="Lucida Sans Unicode"/>
                <a:cs typeface="Lucida Sans Unicode"/>
              </a:rPr>
              <a:t>narrazioni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95">
                <a:solidFill>
                  <a:srgbClr val="4B4457"/>
                </a:solidFill>
                <a:latin typeface="Lucida Sans Unicode"/>
                <a:cs typeface="Lucida Sans Unicode"/>
              </a:rPr>
              <a:t>distorte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riguardanti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35">
                <a:solidFill>
                  <a:srgbClr val="4B4457"/>
                </a:solidFill>
                <a:latin typeface="Lucida Sans Unicode"/>
                <a:cs typeface="Lucida Sans Unicode"/>
              </a:rPr>
              <a:t>le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politiche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0">
                <a:solidFill>
                  <a:srgbClr val="4B4457"/>
                </a:solidFill>
                <a:latin typeface="Lucida Sans Unicode"/>
                <a:cs typeface="Lucida Sans Unicode"/>
              </a:rPr>
              <a:t>sulla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disabilità.</a:t>
            </a:r>
            <a:endParaRPr sz="235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30300"/>
              </a:lnSpc>
              <a:spcBef>
                <a:spcPts val="2700"/>
              </a:spcBef>
            </a:pP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Insegnare</a:t>
            </a:r>
            <a:r>
              <a:rPr dirty="0" sz="2350" spc="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75">
                <a:solidFill>
                  <a:srgbClr val="4B4457"/>
                </a:solidFill>
                <a:latin typeface="Lucida Sans Unicode"/>
                <a:cs typeface="Lucida Sans Unicode"/>
              </a:rPr>
              <a:t>l'alfabetizzazione</a:t>
            </a:r>
            <a:r>
              <a:rPr dirty="0" sz="2350" spc="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0">
                <a:solidFill>
                  <a:srgbClr val="4B4457"/>
                </a:solidFill>
                <a:latin typeface="Lucida Sans Unicode"/>
                <a:cs typeface="Lucida Sans Unicode"/>
              </a:rPr>
              <a:t>comunicativa</a:t>
            </a:r>
            <a:r>
              <a:rPr dirty="0" sz="2350" spc="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consente</a:t>
            </a:r>
            <a:r>
              <a:rPr dirty="0" sz="2350" spc="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loro</a:t>
            </a:r>
            <a:r>
              <a:rPr dirty="0" sz="2350" spc="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50" spc="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0">
                <a:solidFill>
                  <a:srgbClr val="4B4457"/>
                </a:solidFill>
                <a:latin typeface="Lucida Sans Unicode"/>
                <a:cs typeface="Lucida Sans Unicode"/>
              </a:rPr>
              <a:t>riconoscere</a:t>
            </a:r>
            <a:r>
              <a:rPr dirty="0" sz="2350" spc="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50">
                <a:solidFill>
                  <a:srgbClr val="4B4457"/>
                </a:solidFill>
                <a:latin typeface="Lucida Sans Unicode"/>
                <a:cs typeface="Lucida Sans Unicode"/>
              </a:rPr>
              <a:t>i </a:t>
            </a:r>
            <a:r>
              <a:rPr dirty="0" sz="2350" spc="-155">
                <a:solidFill>
                  <a:srgbClr val="4B4457"/>
                </a:solidFill>
                <a:latin typeface="Lucida Sans Unicode"/>
                <a:cs typeface="Lucida Sans Unicode"/>
              </a:rPr>
              <a:t>pregiudizi,</a:t>
            </a:r>
            <a:r>
              <a:rPr dirty="0" sz="235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4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5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0">
                <a:solidFill>
                  <a:srgbClr val="4B4457"/>
                </a:solidFill>
                <a:latin typeface="Lucida Sans Unicode"/>
                <a:cs typeface="Lucida Sans Unicode"/>
              </a:rPr>
              <a:t>respingere</a:t>
            </a:r>
            <a:r>
              <a:rPr dirty="0" sz="235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40">
                <a:solidFill>
                  <a:srgbClr val="4B4457"/>
                </a:solidFill>
                <a:latin typeface="Lucida Sans Unicode"/>
                <a:cs typeface="Lucida Sans Unicode"/>
              </a:rPr>
              <a:t>affermazioni</a:t>
            </a:r>
            <a:r>
              <a:rPr dirty="0" sz="235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14">
                <a:solidFill>
                  <a:srgbClr val="4B4457"/>
                </a:solidFill>
                <a:latin typeface="Lucida Sans Unicode"/>
                <a:cs typeface="Lucida Sans Unicode"/>
              </a:rPr>
              <a:t>infondate</a:t>
            </a:r>
            <a:r>
              <a:rPr dirty="0" sz="2350" spc="-3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e</a:t>
            </a:r>
            <a:r>
              <a:rPr dirty="0" sz="235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45">
                <a:solidFill>
                  <a:srgbClr val="4B4457"/>
                </a:solidFill>
                <a:latin typeface="Lucida Sans Unicode"/>
                <a:cs typeface="Lucida Sans Unicode"/>
              </a:rPr>
              <a:t>di</a:t>
            </a:r>
            <a:r>
              <a:rPr dirty="0" sz="235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sostenere</a:t>
            </a:r>
            <a:r>
              <a:rPr dirty="0" sz="2350" spc="-2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efficacemente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la</a:t>
            </a:r>
            <a:r>
              <a:rPr dirty="0" sz="2350" spc="-85">
                <a:solidFill>
                  <a:srgbClr val="4B4457"/>
                </a:solidFill>
                <a:latin typeface="Lucida Sans Unicode"/>
                <a:cs typeface="Lucida Sans Unicode"/>
              </a:rPr>
              <a:t> causa,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5">
                <a:solidFill>
                  <a:srgbClr val="4B4457"/>
                </a:solidFill>
                <a:latin typeface="Lucida Sans Unicode"/>
                <a:cs typeface="Lucida Sans Unicode"/>
              </a:rPr>
              <a:t>trasformando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il</a:t>
            </a:r>
            <a:r>
              <a:rPr dirty="0" sz="235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20">
                <a:solidFill>
                  <a:srgbClr val="4B4457"/>
                </a:solidFill>
                <a:latin typeface="Lucida Sans Unicode"/>
                <a:cs typeface="Lucida Sans Unicode"/>
              </a:rPr>
              <a:t>consumo</a:t>
            </a:r>
            <a:r>
              <a:rPr dirty="0" sz="2350" spc="-6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20">
                <a:solidFill>
                  <a:srgbClr val="4B4457"/>
                </a:solidFill>
                <a:latin typeface="Lucida Sans Unicode"/>
                <a:cs typeface="Lucida Sans Unicode"/>
              </a:rPr>
              <a:t>dei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80">
                <a:solidFill>
                  <a:srgbClr val="4B4457"/>
                </a:solidFill>
                <a:latin typeface="Lucida Sans Unicode"/>
                <a:cs typeface="Lucida Sans Unicode"/>
              </a:rPr>
              <a:t>media</a:t>
            </a:r>
            <a:r>
              <a:rPr dirty="0" sz="235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>
                <a:solidFill>
                  <a:srgbClr val="4B4457"/>
                </a:solidFill>
                <a:latin typeface="Lucida Sans Unicode"/>
                <a:cs typeface="Lucida Sans Unicode"/>
              </a:rPr>
              <a:t>in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40">
                <a:solidFill>
                  <a:srgbClr val="4B4457"/>
                </a:solidFill>
                <a:latin typeface="Lucida Sans Unicode"/>
                <a:cs typeface="Lucida Sans Unicode"/>
              </a:rPr>
              <a:t>una</a:t>
            </a:r>
            <a:r>
              <a:rPr dirty="0" sz="2350" spc="-75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100">
                <a:solidFill>
                  <a:srgbClr val="4B4457"/>
                </a:solidFill>
                <a:latin typeface="Lucida Sans Unicode"/>
                <a:cs typeface="Lucida Sans Unicode"/>
              </a:rPr>
              <a:t>partecipazione</a:t>
            </a:r>
            <a:r>
              <a:rPr dirty="0" sz="2350" spc="-70">
                <a:solidFill>
                  <a:srgbClr val="4B4457"/>
                </a:solidFill>
                <a:latin typeface="Lucida Sans Unicode"/>
                <a:cs typeface="Lucida Sans Unicode"/>
              </a:rPr>
              <a:t> </a:t>
            </a:r>
            <a:r>
              <a:rPr dirty="0" sz="2350" spc="-30">
                <a:solidFill>
                  <a:srgbClr val="4B4457"/>
                </a:solidFill>
                <a:latin typeface="Lucida Sans Unicode"/>
                <a:cs typeface="Lucida Sans Unicode"/>
              </a:rPr>
              <a:t>politica </a:t>
            </a:r>
            <a:r>
              <a:rPr dirty="0" sz="2350" spc="-40">
                <a:solidFill>
                  <a:srgbClr val="4B4457"/>
                </a:solidFill>
                <a:latin typeface="Lucida Sans Unicode"/>
                <a:cs typeface="Lucida Sans Unicode"/>
              </a:rPr>
              <a:t>significativa.</a:t>
            </a:r>
            <a:endParaRPr sz="2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142859" y="1802810"/>
            <a:ext cx="353695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Informazioni</a:t>
            </a:r>
            <a:r>
              <a:rPr dirty="0" sz="2500" spc="-3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fondamentali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142859" y="2646636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 spc="4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media</a:t>
            </a:r>
            <a:r>
              <a:rPr dirty="0" sz="1350" spc="43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rappresentano</a:t>
            </a:r>
            <a:r>
              <a:rPr dirty="0" sz="1350" spc="4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350" spc="43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principale</a:t>
            </a:r>
            <a:r>
              <a:rPr dirty="0" sz="1350" spc="43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via</a:t>
            </a:r>
            <a:r>
              <a:rPr dirty="0" sz="1350" spc="4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d'accesso</a:t>
            </a:r>
            <a:r>
              <a:rPr dirty="0" sz="1350" spc="43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all'informazione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142859" y="3008586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politica,</a:t>
            </a:r>
            <a:r>
              <a:rPr dirty="0" sz="1350" spc="1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influenzando</a:t>
            </a:r>
            <a:r>
              <a:rPr dirty="0" sz="1350" spc="1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r>
              <a:rPr dirty="0" sz="1350" spc="1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modo</a:t>
            </a:r>
            <a:r>
              <a:rPr dirty="0" sz="1350" spc="1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350" spc="1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cui</a:t>
            </a:r>
            <a:r>
              <a:rPr dirty="0" sz="1350" spc="1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 spc="1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cittadini,</a:t>
            </a:r>
            <a:r>
              <a:rPr dirty="0" sz="1350" spc="1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350" spc="1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particolare</a:t>
            </a:r>
            <a:r>
              <a:rPr dirty="0" sz="1350" spc="1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 spc="1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giovani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142859" y="3370536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disabilità,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comprendono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si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confrontano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questioni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civiche.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142859" y="3732486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loro</a:t>
            </a:r>
            <a:r>
              <a:rPr dirty="0" sz="1350" spc="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potere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non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risiede</a:t>
            </a:r>
            <a:r>
              <a:rPr dirty="0" sz="1350" spc="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unicamente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nel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riportare</a:t>
            </a:r>
            <a:r>
              <a:rPr dirty="0" sz="1350" spc="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fatti,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ma</a:t>
            </a:r>
            <a:r>
              <a:rPr dirty="0" sz="1350" spc="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anche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nella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142859" y="4094436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selezione</a:t>
            </a:r>
            <a:r>
              <a:rPr dirty="0" sz="135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delle</a:t>
            </a:r>
            <a:r>
              <a:rPr dirty="0" sz="13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questioni</a:t>
            </a:r>
            <a:r>
              <a:rPr dirty="0" sz="135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da</a:t>
            </a:r>
            <a:r>
              <a:rPr dirty="0" sz="13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sollevare</a:t>
            </a:r>
            <a:r>
              <a:rPr dirty="0" sz="13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(agenda</a:t>
            </a:r>
            <a:r>
              <a:rPr dirty="0" sz="135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setting),</a:t>
            </a:r>
            <a:r>
              <a:rPr dirty="0" sz="13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nel</a:t>
            </a:r>
            <a:r>
              <a:rPr dirty="0" sz="13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modo</a:t>
            </a:r>
            <a:r>
              <a:rPr dirty="0" sz="135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35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cui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142859" y="4456386"/>
            <a:ext cx="43116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350" spc="-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presentano (framing)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nel</a:t>
            </a:r>
            <a:r>
              <a:rPr dirty="0" sz="1350" spc="-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pubblico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cui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si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rivolgono</a:t>
            </a:r>
            <a:r>
              <a:rPr dirty="0" sz="1350" spc="-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(eco).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34760" y="461735"/>
            <a:ext cx="2640330" cy="1358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98475">
              <a:lnSpc>
                <a:spcPct val="118200"/>
              </a:lnSpc>
              <a:spcBef>
                <a:spcPts val="100"/>
              </a:spcBef>
            </a:pPr>
            <a:r>
              <a:rPr dirty="0" sz="3700" spc="-10" b="1">
                <a:solidFill>
                  <a:srgbClr val="000000"/>
                </a:solidFill>
                <a:latin typeface="Calibri"/>
                <a:cs typeface="Calibri"/>
              </a:rPr>
              <a:t>Concetti </a:t>
            </a:r>
            <a:r>
              <a:rPr dirty="0" sz="3700" spc="-25" b="1">
                <a:solidFill>
                  <a:srgbClr val="000000"/>
                </a:solidFill>
                <a:latin typeface="Calibri"/>
                <a:cs typeface="Calibri"/>
              </a:rPr>
              <a:t>fondamentali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302099" y="5372382"/>
            <a:ext cx="237363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Sale</a:t>
            </a:r>
            <a:r>
              <a:rPr dirty="0" sz="2500" spc="-3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di</a:t>
            </a:r>
            <a:r>
              <a:rPr dirty="0" sz="2500" spc="-3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ripetizione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302099" y="6134768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piattaforme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social</a:t>
            </a:r>
            <a:r>
              <a:rPr dirty="0" sz="135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media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impiegano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algoritmi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che</a:t>
            </a:r>
            <a:r>
              <a:rPr dirty="0" sz="135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presentano</a:t>
            </a:r>
            <a:r>
              <a:rPr dirty="0" sz="135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Calibri"/>
                <a:cs typeface="Calibri"/>
              </a:rPr>
              <a:t>agli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302099" y="6496718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utenti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contenuti</a:t>
            </a:r>
            <a:r>
              <a:rPr dirty="0" sz="1350" spc="1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350" spc="1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linea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1350" spc="1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350" spc="1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loro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opinioni</a:t>
            </a:r>
            <a:r>
              <a:rPr dirty="0" sz="1350" spc="1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preesistenti,</a:t>
            </a:r>
            <a:r>
              <a:rPr dirty="0" sz="1350" spc="1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generando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302099" y="6858668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"bolle"</a:t>
            </a:r>
            <a:r>
              <a:rPr dirty="0" sz="13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informative.</a:t>
            </a:r>
            <a:r>
              <a:rPr dirty="0" sz="13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3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ambito</a:t>
            </a:r>
            <a:r>
              <a:rPr dirty="0" sz="13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 spc="8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advocacy</a:t>
            </a:r>
            <a:r>
              <a:rPr dirty="0" sz="13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per</a:t>
            </a:r>
            <a:r>
              <a:rPr dirty="0" sz="13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3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disabilità,</a:t>
            </a:r>
            <a:r>
              <a:rPr dirty="0" sz="1350" spc="8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ciò</a:t>
            </a:r>
            <a:r>
              <a:rPr dirty="0" sz="135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implica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302099" y="7220618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che</a:t>
            </a:r>
            <a:r>
              <a:rPr dirty="0" sz="1350" spc="2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molti</a:t>
            </a:r>
            <a:r>
              <a:rPr dirty="0" sz="135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utenti</a:t>
            </a:r>
            <a:r>
              <a:rPr dirty="0" sz="135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non</a:t>
            </a:r>
            <a:r>
              <a:rPr dirty="0" sz="135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hanno</a:t>
            </a:r>
            <a:r>
              <a:rPr dirty="0" sz="1350" spc="2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mai</a:t>
            </a:r>
            <a:r>
              <a:rPr dirty="0" sz="135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l'opportunità</a:t>
            </a:r>
            <a:r>
              <a:rPr dirty="0" sz="135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confrontarsi</a:t>
            </a:r>
            <a:r>
              <a:rPr dirty="0" sz="1350" spc="2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1350" spc="2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302099" y="7582568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posizioni</a:t>
            </a:r>
            <a:r>
              <a:rPr dirty="0" sz="1350" spc="1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degli</a:t>
            </a:r>
            <a:r>
              <a:rPr dirty="0" sz="1350" spc="1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attivisti</a:t>
            </a:r>
            <a:r>
              <a:rPr dirty="0" sz="1350" spc="1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per</a:t>
            </a:r>
            <a:r>
              <a:rPr dirty="0" sz="1350" spc="1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350" spc="1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disabilità</a:t>
            </a:r>
            <a:r>
              <a:rPr dirty="0" sz="1350" spc="1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né</a:t>
            </a:r>
            <a:r>
              <a:rPr dirty="0" sz="1350" spc="15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 spc="1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osservare</a:t>
            </a:r>
            <a:r>
              <a:rPr dirty="0" sz="1350" spc="1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una</a:t>
            </a:r>
            <a:r>
              <a:rPr dirty="0" sz="1350" spc="1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copertura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302099" y="7944518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equilibrata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delle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questioni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relative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alla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disabilità.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Questi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"echi"</a:t>
            </a:r>
            <a:r>
              <a:rPr dirty="0" sz="135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possono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302099" y="8306468"/>
            <a:ext cx="50234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consolidare</a:t>
            </a:r>
            <a:r>
              <a:rPr dirty="0" sz="135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stereotipi</a:t>
            </a:r>
            <a:r>
              <a:rPr dirty="0" sz="135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35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rendere</a:t>
            </a:r>
            <a:r>
              <a:rPr dirty="0" sz="135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più</a:t>
            </a:r>
            <a:r>
              <a:rPr dirty="0" sz="135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arduo</a:t>
            </a:r>
            <a:r>
              <a:rPr dirty="0" sz="135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per</a:t>
            </a:r>
            <a:r>
              <a:rPr dirty="0" sz="135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r>
              <a:rPr dirty="0" sz="135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pubblico</a:t>
            </a:r>
            <a:r>
              <a:rPr dirty="0" sz="1350" spc="2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generale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302099" y="8668418"/>
            <a:ext cx="27260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sostenere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politiche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inclusione,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Calibri"/>
                <a:cs typeface="Calibri"/>
              </a:rPr>
              <a:t>come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79068" y="5570960"/>
            <a:ext cx="4185920" cy="1129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Inquadramento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ts val="2850"/>
              </a:lnSpc>
              <a:spcBef>
                <a:spcPts val="90"/>
              </a:spcBef>
              <a:tabLst>
                <a:tab pos="248920" algn="l"/>
                <a:tab pos="810260" algn="l"/>
                <a:tab pos="1093470" algn="l"/>
                <a:tab pos="1449705" algn="l"/>
                <a:tab pos="1488440" algn="l"/>
                <a:tab pos="1642745" algn="l"/>
                <a:tab pos="1868170" algn="l"/>
                <a:tab pos="2078355" algn="l"/>
                <a:tab pos="2230120" algn="l"/>
                <a:tab pos="2810510" algn="l"/>
                <a:tab pos="3117215" algn="l"/>
                <a:tab pos="3176270" algn="l"/>
                <a:tab pos="3454400" algn="l"/>
                <a:tab pos="3573145" algn="l"/>
              </a:tabLst>
            </a:pP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20">
                <a:solidFill>
                  <a:srgbClr val="7E7E7E"/>
                </a:solidFill>
                <a:latin typeface="Calibri"/>
                <a:cs typeface="Calibri"/>
              </a:rPr>
              <a:t>modo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cui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media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presentano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	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questioni sull'interpretazione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	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che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il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pubblico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ne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trae.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Politiche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822321" y="6107040"/>
            <a:ext cx="1731645" cy="593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0410" algn="l"/>
              </a:tabLst>
            </a:pP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influisce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notevolmente</a:t>
            </a:r>
            <a:endParaRPr sz="135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1230"/>
              </a:spcBef>
              <a:tabLst>
                <a:tab pos="553720" algn="l"/>
                <a:tab pos="1270635" algn="l"/>
              </a:tabLst>
            </a:pP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simili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possono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essere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79068" y="6830941"/>
            <a:ext cx="5975350" cy="593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rappresentate</a:t>
            </a:r>
            <a:r>
              <a:rPr dirty="0" sz="1350" spc="4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350" spc="4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modo</a:t>
            </a:r>
            <a:r>
              <a:rPr dirty="0" sz="1350" spc="4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positivo</a:t>
            </a:r>
            <a:r>
              <a:rPr dirty="0" sz="1350" spc="4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350" spc="4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negativo,</a:t>
            </a:r>
            <a:r>
              <a:rPr dirty="0" sz="1350" spc="4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generando</a:t>
            </a:r>
            <a:r>
              <a:rPr dirty="0" sz="1350" spc="4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reazioni</a:t>
            </a:r>
            <a:r>
              <a:rPr dirty="0" sz="1350" spc="4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differenti.</a:t>
            </a:r>
            <a:r>
              <a:rPr dirty="0" sz="1350" spc="4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Nel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contesto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della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legislazione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sulla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disabilità,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inquadramento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negativo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può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mettere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79068" y="7554841"/>
            <a:ext cx="597471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evidenza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costi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("Fughe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bilancio: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nuova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legge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sulla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disabilità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costa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milioni"),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79068" y="7916791"/>
            <a:ext cx="5975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mentre</a:t>
            </a:r>
            <a:r>
              <a:rPr dirty="0" sz="135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dirty="0" sz="135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inquadramento</a:t>
            </a:r>
            <a:r>
              <a:rPr dirty="0" sz="135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positivo</a:t>
            </a:r>
            <a:r>
              <a:rPr dirty="0" sz="135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sottolinea</a:t>
            </a:r>
            <a:r>
              <a:rPr dirty="0" sz="135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benefici</a:t>
            </a:r>
            <a:r>
              <a:rPr dirty="0" sz="135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("Una</a:t>
            </a:r>
            <a:r>
              <a:rPr dirty="0" sz="135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legge</a:t>
            </a:r>
            <a:r>
              <a:rPr dirty="0" sz="135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storica</a:t>
            </a:r>
            <a:r>
              <a:rPr dirty="0" sz="135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garantisce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79068" y="8278741"/>
            <a:ext cx="59753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l'indipendenza</a:t>
            </a:r>
            <a:r>
              <a:rPr dirty="0" sz="1350" spc="1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ai</a:t>
            </a:r>
            <a:r>
              <a:rPr dirty="0" sz="13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giovani</a:t>
            </a:r>
            <a:r>
              <a:rPr dirty="0" sz="13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con</a:t>
            </a:r>
            <a:r>
              <a:rPr dirty="0" sz="13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disabilità").</a:t>
            </a:r>
            <a:r>
              <a:rPr dirty="0" sz="1350" spc="1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Queste</a:t>
            </a:r>
            <a:r>
              <a:rPr dirty="0" sz="13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scelte</a:t>
            </a:r>
            <a:r>
              <a:rPr dirty="0" sz="13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 spc="1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inquadramento</a:t>
            </a:r>
            <a:r>
              <a:rPr dirty="0" sz="1350" spc="1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possono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79068" y="8640691"/>
            <a:ext cx="310832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influenzare</a:t>
            </a:r>
            <a:r>
              <a:rPr dirty="0" sz="135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35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percezione</a:t>
            </a:r>
            <a:r>
              <a:rPr dirty="0" sz="1350" spc="-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pubblica</a:t>
            </a:r>
            <a:r>
              <a:rPr dirty="0" sz="135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dei</a:t>
            </a:r>
            <a:r>
              <a:rPr dirty="0" sz="135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diritti.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81559" y="1749020"/>
            <a:ext cx="5857240" cy="84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862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influenza</a:t>
            </a:r>
            <a:r>
              <a:rPr dirty="0" sz="2500" spc="-5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dei</a:t>
            </a:r>
            <a:r>
              <a:rPr dirty="0" sz="2500" spc="-5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mezzi</a:t>
            </a:r>
            <a:r>
              <a:rPr dirty="0" sz="2500" spc="-5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di</a:t>
            </a:r>
            <a:r>
              <a:rPr dirty="0" sz="2500" spc="-5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comunicazione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 spc="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media</a:t>
            </a:r>
            <a:r>
              <a:rPr dirty="0" sz="135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rivestono</a:t>
            </a:r>
            <a:r>
              <a:rPr dirty="0" sz="1350" spc="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dirty="0" sz="135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ruolo</a:t>
            </a:r>
            <a:r>
              <a:rPr dirty="0" sz="1350" spc="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cruciale</a:t>
            </a:r>
            <a:r>
              <a:rPr dirty="0" sz="135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nel</a:t>
            </a:r>
            <a:r>
              <a:rPr dirty="0" sz="135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definire</a:t>
            </a:r>
            <a:r>
              <a:rPr dirty="0" sz="1350" spc="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35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questioni</a:t>
            </a:r>
            <a:r>
              <a:rPr dirty="0" sz="1350" spc="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politiche</a:t>
            </a:r>
            <a:r>
              <a:rPr dirty="0" sz="135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350" spc="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sociali</a:t>
            </a:r>
            <a:r>
              <a:rPr dirty="0" sz="135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che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81559" y="2726592"/>
            <a:ext cx="585660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attirano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l'attenzione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del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pubblico.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Selezionando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quali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argomenti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trattare</a:t>
            </a:r>
            <a:r>
              <a:rPr dirty="0" sz="1350" spc="2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350" spc="1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quali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81559" y="3088542"/>
            <a:ext cx="585660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trascurare,</a:t>
            </a:r>
            <a:r>
              <a:rPr dirty="0" sz="13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media</a:t>
            </a:r>
            <a:r>
              <a:rPr dirty="0" sz="13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influenzano</a:t>
            </a:r>
            <a:r>
              <a:rPr dirty="0" sz="13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3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percezione</a:t>
            </a:r>
            <a:r>
              <a:rPr dirty="0" sz="13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dell'importanza</a:t>
            </a:r>
            <a:r>
              <a:rPr dirty="0" sz="13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delle</a:t>
            </a:r>
            <a:r>
              <a:rPr dirty="0" sz="135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tematiche.</a:t>
            </a:r>
            <a:r>
              <a:rPr dirty="0" sz="1350" spc="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Nel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1559" y="3450492"/>
            <a:ext cx="585660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contesto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delle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questioni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legate</a:t>
            </a:r>
            <a:r>
              <a:rPr dirty="0" sz="1350" spc="1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alla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disabilità,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ciò</a:t>
            </a:r>
            <a:r>
              <a:rPr dirty="0" sz="1350" spc="1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comporta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frequentemente</a:t>
            </a:r>
            <a:r>
              <a:rPr dirty="0" sz="1350" spc="1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che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81559" y="3812442"/>
            <a:ext cx="585724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questioni</a:t>
            </a:r>
            <a:r>
              <a:rPr dirty="0" sz="1350" spc="2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fondamentali</a:t>
            </a:r>
            <a:r>
              <a:rPr dirty="0" sz="1350" spc="2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come</a:t>
            </a:r>
            <a:r>
              <a:rPr dirty="0" sz="1350" spc="2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350" spc="2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diritti</a:t>
            </a:r>
            <a:r>
              <a:rPr dirty="0" sz="1350" spc="2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 spc="2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accessibilità</a:t>
            </a:r>
            <a:r>
              <a:rPr dirty="0" sz="1350" spc="2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350" spc="2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r>
              <a:rPr dirty="0" sz="1350" spc="2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politiche</a:t>
            </a:r>
            <a:r>
              <a:rPr dirty="0" sz="1350" spc="2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 spc="2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inclusione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81559" y="4174392"/>
            <a:ext cx="585660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ricevano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una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copertura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limitata,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meno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che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non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vengano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presentate</a:t>
            </a:r>
            <a:r>
              <a:rPr dirty="0" sz="1350" spc="4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0">
                <a:solidFill>
                  <a:srgbClr val="7E7E7E"/>
                </a:solidFill>
                <a:latin typeface="Calibri"/>
                <a:cs typeface="Calibri"/>
              </a:rPr>
              <a:t>come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81559" y="4536342"/>
            <a:ext cx="585660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915" algn="l"/>
                <a:tab pos="1195070" algn="l"/>
                <a:tab pos="1938020" algn="l"/>
                <a:tab pos="2261870" algn="l"/>
                <a:tab pos="3030220" algn="l"/>
                <a:tab pos="3908425" algn="l"/>
                <a:tab pos="4171950" algn="l"/>
                <a:tab pos="4817745" algn="l"/>
                <a:tab pos="5222240" algn="l"/>
              </a:tabLst>
            </a:pP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controverse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5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onerose.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Ad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esempio,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un'agenzia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stampa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può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dedicarsi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81559" y="4898292"/>
            <a:ext cx="585660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ampiamente</a:t>
            </a:r>
            <a:r>
              <a:rPr dirty="0" sz="1350" spc="3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ai</a:t>
            </a:r>
            <a:r>
              <a:rPr dirty="0" sz="1350" spc="3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dibattiti</a:t>
            </a:r>
            <a:r>
              <a:rPr dirty="0" sz="1350" spc="3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sul</a:t>
            </a:r>
            <a:r>
              <a:rPr dirty="0" sz="1350" spc="3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bilancio</a:t>
            </a:r>
            <a:r>
              <a:rPr dirty="0" sz="1350" spc="3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sanitario,</a:t>
            </a:r>
            <a:r>
              <a:rPr dirty="0" sz="1350" spc="3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escludendo</a:t>
            </a:r>
            <a:r>
              <a:rPr dirty="0" sz="1350" spc="3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sistematicamente</a:t>
            </a:r>
            <a:r>
              <a:rPr dirty="0" sz="1350" spc="34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7E7E7E"/>
                </a:solidFill>
                <a:latin typeface="Calibri"/>
                <a:cs typeface="Calibri"/>
              </a:rPr>
              <a:t>le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81559" y="5260242"/>
            <a:ext cx="166878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opinioni</a:t>
            </a:r>
            <a:r>
              <a:rPr dirty="0" sz="135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7E7E7E"/>
                </a:solidFill>
                <a:latin typeface="Calibri"/>
                <a:cs typeface="Calibri"/>
              </a:rPr>
              <a:t>dei</a:t>
            </a:r>
            <a:r>
              <a:rPr dirty="0" sz="135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7E7E7E"/>
                </a:solidFill>
                <a:latin typeface="Calibri"/>
                <a:cs typeface="Calibri"/>
              </a:rPr>
              <a:t>sostenitori.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6370972" y="2616171"/>
            <a:ext cx="4972050" cy="4610100"/>
            <a:chOff x="6370972" y="2616171"/>
            <a:chExt cx="4972050" cy="4610100"/>
          </a:xfrm>
        </p:grpSpPr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972" y="2616171"/>
              <a:ext cx="4971926" cy="461009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4829" y="3499509"/>
              <a:ext cx="3260133" cy="3041009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291" y="83632"/>
            <a:ext cx="1890136" cy="1890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6005" y="1061943"/>
            <a:ext cx="13296265" cy="772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b="1">
                <a:latin typeface="Calibri"/>
                <a:cs typeface="Calibri"/>
              </a:rPr>
              <a:t>La</a:t>
            </a:r>
            <a:r>
              <a:rPr dirty="0" sz="4900" spc="-125" b="1">
                <a:latin typeface="Calibri"/>
                <a:cs typeface="Calibri"/>
              </a:rPr>
              <a:t> </a:t>
            </a:r>
            <a:r>
              <a:rPr dirty="0" sz="4900" b="1">
                <a:latin typeface="Calibri"/>
                <a:cs typeface="Calibri"/>
              </a:rPr>
              <a:t>formazione</a:t>
            </a:r>
            <a:r>
              <a:rPr dirty="0" sz="4900" spc="-125" b="1">
                <a:latin typeface="Calibri"/>
                <a:cs typeface="Calibri"/>
              </a:rPr>
              <a:t> </a:t>
            </a:r>
            <a:r>
              <a:rPr dirty="0" sz="4900" b="1">
                <a:latin typeface="Calibri"/>
                <a:cs typeface="Calibri"/>
              </a:rPr>
              <a:t>dei</a:t>
            </a:r>
            <a:r>
              <a:rPr dirty="0" sz="4900" spc="-125" b="1">
                <a:latin typeface="Calibri"/>
                <a:cs typeface="Calibri"/>
              </a:rPr>
              <a:t> </a:t>
            </a:r>
            <a:r>
              <a:rPr dirty="0" sz="4900" b="1">
                <a:latin typeface="Calibri"/>
                <a:cs typeface="Calibri"/>
              </a:rPr>
              <a:t>media</a:t>
            </a:r>
            <a:r>
              <a:rPr dirty="0" sz="4900" spc="-120" b="1">
                <a:latin typeface="Calibri"/>
                <a:cs typeface="Calibri"/>
              </a:rPr>
              <a:t> </a:t>
            </a:r>
            <a:r>
              <a:rPr dirty="0" sz="4900" b="1">
                <a:latin typeface="Calibri"/>
                <a:cs typeface="Calibri"/>
              </a:rPr>
              <a:t>nella</a:t>
            </a:r>
            <a:r>
              <a:rPr dirty="0" sz="4900" spc="-125" b="1">
                <a:latin typeface="Calibri"/>
                <a:cs typeface="Calibri"/>
              </a:rPr>
              <a:t> </a:t>
            </a:r>
            <a:r>
              <a:rPr dirty="0" sz="4900" b="1">
                <a:latin typeface="Calibri"/>
                <a:cs typeface="Calibri"/>
              </a:rPr>
              <a:t>pratica</a:t>
            </a:r>
            <a:r>
              <a:rPr dirty="0" sz="4900" spc="-125" b="1">
                <a:latin typeface="Calibri"/>
                <a:cs typeface="Calibri"/>
              </a:rPr>
              <a:t> </a:t>
            </a:r>
            <a:r>
              <a:rPr dirty="0" sz="4900" spc="-10" b="1">
                <a:latin typeface="Calibri"/>
                <a:cs typeface="Calibri"/>
              </a:rPr>
              <a:t>professionale</a:t>
            </a:r>
            <a:endParaRPr sz="49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083238" y="0"/>
            <a:ext cx="7205345" cy="7986395"/>
            <a:chOff x="11083238" y="0"/>
            <a:chExt cx="7205345" cy="798639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83238" y="3875199"/>
              <a:ext cx="6176059" cy="411102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5155" y="7585636"/>
              <a:ext cx="85725" cy="857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155" y="8185711"/>
              <a:ext cx="85725" cy="857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5155" y="8785786"/>
              <a:ext cx="85725" cy="8572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245742" y="2928912"/>
            <a:ext cx="9311005" cy="6036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Come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attuarlo: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una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guida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dettagliata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per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gli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operatori</a:t>
            </a:r>
            <a:r>
              <a:rPr dirty="0" sz="2800" spc="-7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giovanili.</a:t>
            </a:r>
            <a:endParaRPr sz="2800">
              <a:latin typeface="Calibri"/>
              <a:cs typeface="Calibri"/>
            </a:endParaRPr>
          </a:p>
          <a:p>
            <a:pPr marL="12700" marR="255270">
              <a:lnSpc>
                <a:spcPct val="207200"/>
              </a:lnSpc>
              <a:spcBef>
                <a:spcPts val="1450"/>
              </a:spcBef>
            </a:pP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Presenta</a:t>
            </a:r>
            <a:r>
              <a:rPr dirty="0" sz="19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due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titoli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opposti.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Mostra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due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titoli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che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descrivono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lo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stesso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evento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70">
                <a:solidFill>
                  <a:srgbClr val="4B4457"/>
                </a:solidFill>
                <a:latin typeface="Tahoma"/>
                <a:cs typeface="Tahoma"/>
              </a:rPr>
              <a:t>(come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4B4457"/>
                </a:solidFill>
                <a:latin typeface="Tahoma"/>
                <a:cs typeface="Tahoma"/>
              </a:rPr>
              <a:t>di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seguito).</a:t>
            </a:r>
            <a:endParaRPr sz="1900">
              <a:latin typeface="Tahoma"/>
              <a:cs typeface="Tahoma"/>
            </a:endParaRPr>
          </a:p>
          <a:p>
            <a:pPr marL="12700" marR="33020">
              <a:lnSpc>
                <a:spcPct val="207200"/>
              </a:lnSpc>
            </a:pP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Presentazione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45">
                <a:solidFill>
                  <a:srgbClr val="4B4457"/>
                </a:solidFill>
                <a:latin typeface="Tahoma"/>
                <a:cs typeface="Tahoma"/>
              </a:rPr>
              <a:t>negativa: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35">
                <a:solidFill>
                  <a:srgbClr val="4B4457"/>
                </a:solidFill>
                <a:latin typeface="Tahoma"/>
                <a:cs typeface="Tahoma"/>
              </a:rPr>
              <a:t>"I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contribuenti</a:t>
            </a:r>
            <a:r>
              <a:rPr dirty="0" sz="1900" spc="-8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sosterranno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un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costo</a:t>
            </a:r>
            <a:r>
              <a:rPr dirty="0" sz="1900" spc="-8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di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55">
                <a:solidFill>
                  <a:srgbClr val="4B4457"/>
                </a:solidFill>
                <a:latin typeface="Tahoma"/>
                <a:cs typeface="Tahoma"/>
              </a:rPr>
              <a:t>20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milioni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di</a:t>
            </a:r>
            <a:r>
              <a:rPr dirty="0" sz="1900" spc="-8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dollari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4B4457"/>
                </a:solidFill>
                <a:latin typeface="Tahoma"/>
                <a:cs typeface="Tahoma"/>
              </a:rPr>
              <a:t>per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nuove</a:t>
            </a:r>
            <a:r>
              <a:rPr dirty="0" sz="1900" spc="-10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strutture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destinate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alle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persone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con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40">
                <a:solidFill>
                  <a:srgbClr val="4B4457"/>
                </a:solidFill>
                <a:latin typeface="Tahoma"/>
                <a:cs typeface="Tahoma"/>
              </a:rPr>
              <a:t>disabilità."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Presentazione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4B4457"/>
                </a:solidFill>
                <a:latin typeface="Tahoma"/>
                <a:cs typeface="Tahoma"/>
              </a:rPr>
              <a:t>positiva: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4B4457"/>
                </a:solidFill>
                <a:latin typeface="Tahoma"/>
                <a:cs typeface="Tahoma"/>
              </a:rPr>
              <a:t>"Un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investimento</a:t>
            </a:r>
            <a:r>
              <a:rPr dirty="0" sz="1900" spc="-10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4B4457"/>
                </a:solidFill>
                <a:latin typeface="Tahoma"/>
                <a:cs typeface="Tahoma"/>
              </a:rPr>
              <a:t>senza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precedenti</a:t>
            </a:r>
            <a:r>
              <a:rPr dirty="0" sz="1900" spc="-10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di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55">
                <a:solidFill>
                  <a:srgbClr val="4B4457"/>
                </a:solidFill>
                <a:latin typeface="Tahoma"/>
                <a:cs typeface="Tahoma"/>
              </a:rPr>
              <a:t>20</a:t>
            </a:r>
            <a:r>
              <a:rPr dirty="0" sz="1900" spc="-10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milioni</a:t>
            </a:r>
            <a:r>
              <a:rPr dirty="0" sz="1900" spc="-10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di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dollari</a:t>
            </a:r>
            <a:r>
              <a:rPr dirty="0" sz="1900" spc="-10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35">
                <a:solidFill>
                  <a:srgbClr val="4B4457"/>
                </a:solidFill>
                <a:latin typeface="Tahoma"/>
                <a:cs typeface="Tahoma"/>
              </a:rPr>
              <a:t>garantirà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l'accessibilità</a:t>
            </a:r>
            <a:r>
              <a:rPr dirty="0" sz="1900" spc="-10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delle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scuole 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a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tutti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gli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40">
                <a:solidFill>
                  <a:srgbClr val="4B4457"/>
                </a:solidFill>
                <a:latin typeface="Tahoma"/>
                <a:cs typeface="Tahoma"/>
              </a:rPr>
              <a:t>studenti."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Chiedere</a:t>
            </a:r>
            <a:r>
              <a:rPr dirty="0" sz="1900" spc="-8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ai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partecipanti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4B4457"/>
                </a:solidFill>
                <a:latin typeface="Tahoma"/>
                <a:cs typeface="Tahoma"/>
              </a:rPr>
              <a:t>di: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900">
              <a:latin typeface="Tahoma"/>
              <a:cs typeface="Tahoma"/>
            </a:endParaRPr>
          </a:p>
          <a:p>
            <a:pPr marL="600710">
              <a:lnSpc>
                <a:spcPct val="100000"/>
              </a:lnSpc>
            </a:pPr>
            <a:r>
              <a:rPr dirty="0" sz="1900" spc="-20">
                <a:solidFill>
                  <a:srgbClr val="4B4457"/>
                </a:solidFill>
                <a:latin typeface="Tahoma"/>
                <a:cs typeface="Tahoma"/>
              </a:rPr>
              <a:t>Identifica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le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parole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con</a:t>
            </a:r>
            <a:r>
              <a:rPr dirty="0" sz="1900" spc="-1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4B4457"/>
                </a:solidFill>
                <a:latin typeface="Tahoma"/>
                <a:cs typeface="Tahoma"/>
              </a:rPr>
              <a:t>valenza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emotiva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900">
              <a:latin typeface="Tahoma"/>
              <a:cs typeface="Tahoma"/>
            </a:endParaRPr>
          </a:p>
          <a:p>
            <a:pPr marL="600710">
              <a:lnSpc>
                <a:spcPct val="100000"/>
              </a:lnSpc>
              <a:spcBef>
                <a:spcPts val="5"/>
              </a:spcBef>
            </a:pPr>
            <a:r>
              <a:rPr dirty="0" sz="1900" spc="-35">
                <a:solidFill>
                  <a:srgbClr val="4B4457"/>
                </a:solidFill>
                <a:latin typeface="Tahoma"/>
                <a:cs typeface="Tahoma"/>
              </a:rPr>
              <a:t>Indovina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4B4457"/>
                </a:solidFill>
                <a:latin typeface="Tahoma"/>
                <a:cs typeface="Tahoma"/>
              </a:rPr>
              <a:t>la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probabile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fonte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35">
                <a:solidFill>
                  <a:srgbClr val="4B4457"/>
                </a:solidFill>
                <a:latin typeface="Tahoma"/>
                <a:cs typeface="Tahoma"/>
              </a:rPr>
              <a:t>(tabloid?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gruppo</a:t>
            </a:r>
            <a:r>
              <a:rPr dirty="0" sz="1900" spc="-9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di</a:t>
            </a:r>
            <a:r>
              <a:rPr dirty="0" sz="1900" spc="-9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pressione?)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900">
              <a:latin typeface="Tahoma"/>
              <a:cs typeface="Tahoma"/>
            </a:endParaRPr>
          </a:p>
          <a:p>
            <a:pPr marL="600710">
              <a:lnSpc>
                <a:spcPct val="100000"/>
              </a:lnSpc>
            </a:pP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Prevedere</a:t>
            </a:r>
            <a:r>
              <a:rPr dirty="0" sz="19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come</a:t>
            </a:r>
            <a:r>
              <a:rPr dirty="0" sz="19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risponderanno</a:t>
            </a:r>
            <a:r>
              <a:rPr dirty="0" sz="19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i</a:t>
            </a:r>
            <a:r>
              <a:rPr dirty="0" sz="19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lettori</a:t>
            </a:r>
            <a:r>
              <a:rPr dirty="0" sz="19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con</a:t>
            </a:r>
            <a:r>
              <a:rPr dirty="0" sz="19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differenti</a:t>
            </a:r>
            <a:r>
              <a:rPr dirty="0" sz="19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4B4457"/>
                </a:solidFill>
                <a:latin typeface="Tahoma"/>
                <a:cs typeface="Tahoma"/>
              </a:rPr>
              <a:t>convinzioni</a:t>
            </a:r>
            <a:r>
              <a:rPr dirty="0" sz="19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4B4457"/>
                </a:solidFill>
                <a:latin typeface="Tahoma"/>
                <a:cs typeface="Tahoma"/>
              </a:rPr>
              <a:t>politiche.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140" y="364735"/>
            <a:ext cx="8231505" cy="1587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95"/>
              </a:spcBef>
            </a:pPr>
            <a:r>
              <a:rPr dirty="0" sz="4300" b="1">
                <a:latin typeface="Calibri"/>
                <a:cs typeface="Calibri"/>
              </a:rPr>
              <a:t>La</a:t>
            </a:r>
            <a:r>
              <a:rPr dirty="0" sz="4300" spc="-45" b="1">
                <a:latin typeface="Calibri"/>
                <a:cs typeface="Calibri"/>
              </a:rPr>
              <a:t> </a:t>
            </a:r>
            <a:r>
              <a:rPr dirty="0" sz="4300" b="1">
                <a:latin typeface="Calibri"/>
                <a:cs typeface="Calibri"/>
              </a:rPr>
              <a:t>formazione</a:t>
            </a:r>
            <a:r>
              <a:rPr dirty="0" sz="4300" spc="-30" b="1">
                <a:latin typeface="Calibri"/>
                <a:cs typeface="Calibri"/>
              </a:rPr>
              <a:t> </a:t>
            </a:r>
            <a:r>
              <a:rPr dirty="0" sz="4300" b="1">
                <a:latin typeface="Calibri"/>
                <a:cs typeface="Calibri"/>
              </a:rPr>
              <a:t>ai</a:t>
            </a:r>
            <a:r>
              <a:rPr dirty="0" sz="4300" spc="-35" b="1">
                <a:latin typeface="Calibri"/>
                <a:cs typeface="Calibri"/>
              </a:rPr>
              <a:t> </a:t>
            </a:r>
            <a:r>
              <a:rPr dirty="0" sz="4300" b="1">
                <a:latin typeface="Calibri"/>
                <a:cs typeface="Calibri"/>
              </a:rPr>
              <a:t>media</a:t>
            </a:r>
            <a:r>
              <a:rPr dirty="0" sz="4300" spc="-30" b="1">
                <a:latin typeface="Calibri"/>
                <a:cs typeface="Calibri"/>
              </a:rPr>
              <a:t> </a:t>
            </a:r>
            <a:r>
              <a:rPr dirty="0" sz="4300" b="1">
                <a:latin typeface="Calibri"/>
                <a:cs typeface="Calibri"/>
              </a:rPr>
              <a:t>nella</a:t>
            </a:r>
            <a:r>
              <a:rPr dirty="0" sz="4300" spc="-30" b="1">
                <a:latin typeface="Calibri"/>
                <a:cs typeface="Calibri"/>
              </a:rPr>
              <a:t> </a:t>
            </a:r>
            <a:r>
              <a:rPr dirty="0" sz="4300" spc="-10" b="1">
                <a:latin typeface="Calibri"/>
                <a:cs typeface="Calibri"/>
              </a:rPr>
              <a:t>pratica professionale</a:t>
            </a:r>
            <a:endParaRPr sz="43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3962837"/>
            <a:ext cx="8275955" cy="6324600"/>
            <a:chOff x="0" y="3962837"/>
            <a:chExt cx="8275955" cy="632460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8442" y="3962837"/>
              <a:ext cx="7017299" cy="4640372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72055" y="4979090"/>
            <a:ext cx="95250" cy="952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72055" y="5579164"/>
            <a:ext cx="95250" cy="9524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72055" y="7379389"/>
            <a:ext cx="95250" cy="9524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245742" y="2928912"/>
            <a:ext cx="16648430" cy="4658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Come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implementarlo: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una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guida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passo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passo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per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gli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operatori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giovanili,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parte</a:t>
            </a:r>
            <a:r>
              <a:rPr dirty="0" sz="2800" spc="-5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161615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z="2800">
              <a:latin typeface="Calibri"/>
              <a:cs typeface="Calibri"/>
            </a:endParaRPr>
          </a:p>
          <a:p>
            <a:pPr algn="just" marL="8054340" marR="223520" indent="-605155">
              <a:lnSpc>
                <a:spcPct val="148600"/>
              </a:lnSpc>
            </a:pPr>
            <a:r>
              <a:rPr dirty="0" sz="2650">
                <a:latin typeface="Calibri"/>
                <a:cs typeface="Calibri"/>
              </a:rPr>
              <a:t>2.</a:t>
            </a:r>
            <a:r>
              <a:rPr dirty="0" sz="2650" spc="-65">
                <a:latin typeface="Calibri"/>
                <a:cs typeface="Calibri"/>
              </a:rPr>
              <a:t> </a:t>
            </a:r>
            <a:r>
              <a:rPr dirty="0" sz="2650" spc="-20">
                <a:latin typeface="Calibri"/>
                <a:cs typeface="Calibri"/>
              </a:rPr>
              <a:t>Facilitare</a:t>
            </a:r>
            <a:r>
              <a:rPr dirty="0" sz="2650" spc="-6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una</a:t>
            </a:r>
            <a:r>
              <a:rPr dirty="0" sz="2650" spc="-6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discussione</a:t>
            </a:r>
            <a:r>
              <a:rPr dirty="0" sz="2650" spc="-65">
                <a:latin typeface="Calibri"/>
                <a:cs typeface="Calibri"/>
              </a:rPr>
              <a:t> </a:t>
            </a:r>
            <a:r>
              <a:rPr dirty="0" sz="2650" spc="-25">
                <a:latin typeface="Calibri"/>
                <a:cs typeface="Calibri"/>
              </a:rPr>
              <a:t>strutturata.</a:t>
            </a:r>
            <a:r>
              <a:rPr dirty="0" sz="2650" spc="-60">
                <a:latin typeface="Calibri"/>
                <a:cs typeface="Calibri"/>
              </a:rPr>
              <a:t> </a:t>
            </a:r>
            <a:r>
              <a:rPr dirty="0" sz="2650" spc="-10">
                <a:latin typeface="Calibri"/>
                <a:cs typeface="Calibri"/>
              </a:rPr>
              <a:t>Utilizzare</a:t>
            </a:r>
            <a:r>
              <a:rPr dirty="0" sz="2650" spc="-6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domande</a:t>
            </a:r>
            <a:r>
              <a:rPr dirty="0" sz="2650" spc="-65">
                <a:latin typeface="Calibri"/>
                <a:cs typeface="Calibri"/>
              </a:rPr>
              <a:t> </a:t>
            </a:r>
            <a:r>
              <a:rPr dirty="0" sz="2650" spc="-10">
                <a:latin typeface="Calibri"/>
                <a:cs typeface="Calibri"/>
              </a:rPr>
              <a:t>quali: </a:t>
            </a:r>
            <a:r>
              <a:rPr dirty="0" sz="2650">
                <a:latin typeface="Calibri"/>
                <a:cs typeface="Calibri"/>
              </a:rPr>
              <a:t>Quali</a:t>
            </a:r>
            <a:r>
              <a:rPr dirty="0" sz="2650" spc="-9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emozioni</a:t>
            </a:r>
            <a:r>
              <a:rPr dirty="0" sz="2650" spc="-9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suscitano</a:t>
            </a:r>
            <a:r>
              <a:rPr dirty="0" sz="2650" spc="-9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i</a:t>
            </a:r>
            <a:r>
              <a:rPr dirty="0" sz="2650" spc="-85">
                <a:latin typeface="Calibri"/>
                <a:cs typeface="Calibri"/>
              </a:rPr>
              <a:t> </a:t>
            </a:r>
            <a:r>
              <a:rPr dirty="0" sz="2650" spc="-10">
                <a:latin typeface="Calibri"/>
                <a:cs typeface="Calibri"/>
              </a:rPr>
              <a:t>titoli?</a:t>
            </a:r>
            <a:endParaRPr sz="2650">
              <a:latin typeface="Calibri"/>
              <a:cs typeface="Calibri"/>
            </a:endParaRPr>
          </a:p>
          <a:p>
            <a:pPr algn="just" marL="8054340" marR="5080">
              <a:lnSpc>
                <a:spcPct val="148600"/>
              </a:lnSpc>
            </a:pPr>
            <a:r>
              <a:rPr dirty="0" sz="2650">
                <a:latin typeface="Calibri"/>
                <a:cs typeface="Calibri"/>
              </a:rPr>
              <a:t>Quali</a:t>
            </a:r>
            <a:r>
              <a:rPr dirty="0" sz="2650" spc="6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sono</a:t>
            </a:r>
            <a:r>
              <a:rPr dirty="0" sz="2650" spc="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le</a:t>
            </a:r>
            <a:r>
              <a:rPr dirty="0" sz="2650" spc="6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parti</a:t>
            </a:r>
            <a:r>
              <a:rPr dirty="0" sz="2650" spc="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interessate</a:t>
            </a:r>
            <a:r>
              <a:rPr dirty="0" sz="2650" spc="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su</a:t>
            </a:r>
            <a:r>
              <a:rPr dirty="0" sz="2650" spc="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cui</a:t>
            </a:r>
            <a:r>
              <a:rPr dirty="0" sz="2650" spc="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si</a:t>
            </a:r>
            <a:r>
              <a:rPr dirty="0" sz="2650" spc="6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focalizza</a:t>
            </a:r>
            <a:r>
              <a:rPr dirty="0" sz="2650" spc="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l'attenzione</a:t>
            </a:r>
            <a:r>
              <a:rPr dirty="0" sz="2650" spc="70">
                <a:latin typeface="Calibri"/>
                <a:cs typeface="Calibri"/>
              </a:rPr>
              <a:t> </a:t>
            </a:r>
            <a:r>
              <a:rPr dirty="0" sz="2650" spc="-50">
                <a:latin typeface="Calibri"/>
                <a:cs typeface="Calibri"/>
              </a:rPr>
              <a:t>o </a:t>
            </a:r>
            <a:r>
              <a:rPr dirty="0" sz="2650">
                <a:latin typeface="Calibri"/>
                <a:cs typeface="Calibri"/>
              </a:rPr>
              <a:t>che</a:t>
            </a:r>
            <a:r>
              <a:rPr dirty="0" sz="2650" spc="34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vengono</a:t>
            </a:r>
            <a:r>
              <a:rPr dirty="0" sz="2650" spc="34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trascurate</a:t>
            </a:r>
            <a:r>
              <a:rPr dirty="0" sz="2650" spc="34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(ad</a:t>
            </a:r>
            <a:r>
              <a:rPr dirty="0" sz="2650" spc="34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esempio,</a:t>
            </a:r>
            <a:r>
              <a:rPr dirty="0" sz="2650" spc="34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contribuenti</a:t>
            </a:r>
            <a:r>
              <a:rPr dirty="0" sz="2650" spc="34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rispetto</a:t>
            </a:r>
            <a:r>
              <a:rPr dirty="0" sz="2650" spc="345">
                <a:latin typeface="Calibri"/>
                <a:cs typeface="Calibri"/>
              </a:rPr>
              <a:t> </a:t>
            </a:r>
            <a:r>
              <a:rPr dirty="0" sz="2650" spc="-50">
                <a:latin typeface="Calibri"/>
                <a:cs typeface="Calibri"/>
              </a:rPr>
              <a:t>a </a:t>
            </a:r>
            <a:r>
              <a:rPr dirty="0" sz="2650" spc="-10">
                <a:latin typeface="Calibri"/>
                <a:cs typeface="Calibri"/>
              </a:rPr>
              <a:t>studenti)?</a:t>
            </a:r>
            <a:endParaRPr sz="2650">
              <a:latin typeface="Calibri"/>
              <a:cs typeface="Calibri"/>
            </a:endParaRPr>
          </a:p>
          <a:p>
            <a:pPr algn="just" marL="8054340">
              <a:lnSpc>
                <a:spcPct val="100000"/>
              </a:lnSpc>
              <a:spcBef>
                <a:spcPts val="1545"/>
              </a:spcBef>
            </a:pPr>
            <a:r>
              <a:rPr dirty="0" sz="2650">
                <a:latin typeface="Calibri"/>
                <a:cs typeface="Calibri"/>
              </a:rPr>
              <a:t>Quali</a:t>
            </a:r>
            <a:r>
              <a:rPr dirty="0" sz="2650" spc="-9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supposizioni</a:t>
            </a:r>
            <a:r>
              <a:rPr dirty="0" sz="2650" spc="-9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fa</a:t>
            </a:r>
            <a:r>
              <a:rPr dirty="0" sz="2650" spc="-8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ciascuno</a:t>
            </a:r>
            <a:r>
              <a:rPr dirty="0" sz="2650" spc="-9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riguardo</a:t>
            </a:r>
            <a:r>
              <a:rPr dirty="0" sz="2650" spc="-9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ai</a:t>
            </a:r>
            <a:r>
              <a:rPr dirty="0" sz="2650" spc="-8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valori</a:t>
            </a:r>
            <a:r>
              <a:rPr dirty="0" sz="2650" spc="-9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del</a:t>
            </a:r>
            <a:r>
              <a:rPr dirty="0" sz="2650" spc="-90">
                <a:latin typeface="Calibri"/>
                <a:cs typeface="Calibri"/>
              </a:rPr>
              <a:t> </a:t>
            </a:r>
            <a:r>
              <a:rPr dirty="0" sz="2650" spc="-10">
                <a:latin typeface="Calibri"/>
                <a:cs typeface="Calibri"/>
              </a:rPr>
              <a:t>pubblico?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4928" y="743319"/>
            <a:ext cx="13507085" cy="8039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100" b="1">
                <a:latin typeface="Calibri"/>
                <a:cs typeface="Calibri"/>
              </a:rPr>
              <a:t>La</a:t>
            </a:r>
            <a:r>
              <a:rPr dirty="0" sz="5100" spc="-75" b="1">
                <a:latin typeface="Calibri"/>
                <a:cs typeface="Calibri"/>
              </a:rPr>
              <a:t> </a:t>
            </a:r>
            <a:r>
              <a:rPr dirty="0" sz="5100" b="1">
                <a:latin typeface="Calibri"/>
                <a:cs typeface="Calibri"/>
              </a:rPr>
              <a:t>formazione</a:t>
            </a:r>
            <a:r>
              <a:rPr dirty="0" sz="5100" spc="-70" b="1">
                <a:latin typeface="Calibri"/>
                <a:cs typeface="Calibri"/>
              </a:rPr>
              <a:t> </a:t>
            </a:r>
            <a:r>
              <a:rPr dirty="0" sz="5100" b="1">
                <a:latin typeface="Calibri"/>
                <a:cs typeface="Calibri"/>
              </a:rPr>
              <a:t>ai</a:t>
            </a:r>
            <a:r>
              <a:rPr dirty="0" sz="5100" spc="-70" b="1">
                <a:latin typeface="Calibri"/>
                <a:cs typeface="Calibri"/>
              </a:rPr>
              <a:t> </a:t>
            </a:r>
            <a:r>
              <a:rPr dirty="0" sz="5100" b="1">
                <a:latin typeface="Calibri"/>
                <a:cs typeface="Calibri"/>
              </a:rPr>
              <a:t>media</a:t>
            </a:r>
            <a:r>
              <a:rPr dirty="0" sz="5100" spc="-75" b="1">
                <a:latin typeface="Calibri"/>
                <a:cs typeface="Calibri"/>
              </a:rPr>
              <a:t> </a:t>
            </a:r>
            <a:r>
              <a:rPr dirty="0" sz="5100" b="1">
                <a:latin typeface="Calibri"/>
                <a:cs typeface="Calibri"/>
              </a:rPr>
              <a:t>nella</a:t>
            </a:r>
            <a:r>
              <a:rPr dirty="0" sz="5100" spc="-70" b="1">
                <a:latin typeface="Calibri"/>
                <a:cs typeface="Calibri"/>
              </a:rPr>
              <a:t> </a:t>
            </a:r>
            <a:r>
              <a:rPr dirty="0" sz="5100" b="1">
                <a:latin typeface="Calibri"/>
                <a:cs typeface="Calibri"/>
              </a:rPr>
              <a:t>pratica</a:t>
            </a:r>
            <a:r>
              <a:rPr dirty="0" sz="5100" spc="-70" b="1">
                <a:latin typeface="Calibri"/>
                <a:cs typeface="Calibri"/>
              </a:rPr>
              <a:t> </a:t>
            </a:r>
            <a:r>
              <a:rPr dirty="0" sz="5100" spc="-10" b="1">
                <a:latin typeface="Calibri"/>
                <a:cs typeface="Calibri"/>
              </a:rPr>
              <a:t>professionale</a:t>
            </a:r>
            <a:endParaRPr sz="51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2780" y="6596061"/>
              <a:ext cx="104775" cy="10477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2780" y="7253286"/>
              <a:ext cx="104775" cy="1047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2780" y="8567735"/>
              <a:ext cx="104775" cy="104774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245742" y="2928912"/>
            <a:ext cx="10439400" cy="5863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Come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attuarlo: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una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guida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dettagliata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per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gli</a:t>
            </a:r>
            <a:r>
              <a:rPr dirty="0" sz="2800" spc="-75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1615"/>
                </a:solidFill>
                <a:latin typeface="Calibri"/>
                <a:cs typeface="Calibri"/>
              </a:rPr>
              <a:t>operatori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giovanili,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1615"/>
                </a:solidFill>
                <a:latin typeface="Calibri"/>
                <a:cs typeface="Calibri"/>
              </a:rPr>
              <a:t>parte</a:t>
            </a:r>
            <a:r>
              <a:rPr dirty="0" sz="2800" spc="-80" b="1">
                <a:solidFill>
                  <a:srgbClr val="161615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161615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 algn="just" marL="12700" marR="1233170">
              <a:lnSpc>
                <a:spcPct val="148700"/>
              </a:lnSpc>
              <a:spcBef>
                <a:spcPts val="1205"/>
              </a:spcBef>
            </a:pPr>
            <a:r>
              <a:rPr dirty="0" sz="2900">
                <a:latin typeface="Calibri"/>
                <a:cs typeface="Calibri"/>
              </a:rPr>
              <a:t>3.</a:t>
            </a:r>
            <a:r>
              <a:rPr dirty="0" sz="2900" spc="434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Attività</a:t>
            </a:r>
            <a:r>
              <a:rPr dirty="0" sz="2900" spc="44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di</a:t>
            </a:r>
            <a:r>
              <a:rPr dirty="0" sz="2900" spc="44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decostruzione</a:t>
            </a:r>
            <a:r>
              <a:rPr dirty="0" sz="2900" spc="44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Fornire</a:t>
            </a:r>
            <a:r>
              <a:rPr dirty="0" sz="2900" spc="434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articoli</a:t>
            </a:r>
            <a:r>
              <a:rPr dirty="0" sz="2900" spc="44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brevi</a:t>
            </a:r>
            <a:r>
              <a:rPr dirty="0" sz="2900" spc="44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o</a:t>
            </a:r>
            <a:r>
              <a:rPr dirty="0" sz="2900" spc="44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titoli</a:t>
            </a:r>
            <a:r>
              <a:rPr dirty="0" sz="2900" spc="440">
                <a:latin typeface="Calibri"/>
                <a:cs typeface="Calibri"/>
              </a:rPr>
              <a:t> </a:t>
            </a:r>
            <a:r>
              <a:rPr dirty="0" sz="2900" spc="-25">
                <a:latin typeface="Calibri"/>
                <a:cs typeface="Calibri"/>
              </a:rPr>
              <a:t>su </a:t>
            </a:r>
            <a:r>
              <a:rPr dirty="0" sz="2900">
                <a:latin typeface="Calibri"/>
                <a:cs typeface="Calibri"/>
              </a:rPr>
              <a:t>altre</a:t>
            </a:r>
            <a:r>
              <a:rPr dirty="0" sz="2900" spc="40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questioni</a:t>
            </a:r>
            <a:r>
              <a:rPr dirty="0" sz="2900" spc="40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politiche</a:t>
            </a:r>
            <a:r>
              <a:rPr dirty="0" sz="2900" spc="409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o</a:t>
            </a:r>
            <a:r>
              <a:rPr dirty="0" sz="2900" spc="40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sociali</a:t>
            </a:r>
            <a:r>
              <a:rPr dirty="0" sz="2900" spc="409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(ad</a:t>
            </a:r>
            <a:r>
              <a:rPr dirty="0" sz="2900" spc="40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esempio,</a:t>
            </a:r>
            <a:r>
              <a:rPr dirty="0" sz="2900" spc="409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azioni</a:t>
            </a:r>
            <a:r>
              <a:rPr dirty="0" sz="2900" spc="40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per</a:t>
            </a:r>
            <a:r>
              <a:rPr dirty="0" sz="2900" spc="409">
                <a:latin typeface="Calibri"/>
                <a:cs typeface="Calibri"/>
              </a:rPr>
              <a:t> </a:t>
            </a:r>
            <a:r>
              <a:rPr dirty="0" sz="2900" spc="-25">
                <a:latin typeface="Calibri"/>
                <a:cs typeface="Calibri"/>
              </a:rPr>
              <a:t>il </a:t>
            </a:r>
            <a:r>
              <a:rPr dirty="0" sz="2900">
                <a:latin typeface="Calibri"/>
                <a:cs typeface="Calibri"/>
              </a:rPr>
              <a:t>clima,</a:t>
            </a:r>
            <a:r>
              <a:rPr dirty="0" sz="2900" spc="484">
                <a:latin typeface="Calibri"/>
                <a:cs typeface="Calibri"/>
              </a:rPr>
              <a:t>  </a:t>
            </a:r>
            <a:r>
              <a:rPr dirty="0" sz="2900">
                <a:latin typeface="Calibri"/>
                <a:cs typeface="Calibri"/>
              </a:rPr>
              <a:t>immigrazione,</a:t>
            </a:r>
            <a:r>
              <a:rPr dirty="0" sz="2900" spc="484">
                <a:latin typeface="Calibri"/>
                <a:cs typeface="Calibri"/>
              </a:rPr>
              <a:t>  </a:t>
            </a:r>
            <a:r>
              <a:rPr dirty="0" sz="2900">
                <a:latin typeface="Calibri"/>
                <a:cs typeface="Calibri"/>
              </a:rPr>
              <a:t>riforma</a:t>
            </a:r>
            <a:r>
              <a:rPr dirty="0" sz="2900" spc="484">
                <a:latin typeface="Calibri"/>
                <a:cs typeface="Calibri"/>
              </a:rPr>
              <a:t>  </a:t>
            </a:r>
            <a:r>
              <a:rPr dirty="0" sz="2900">
                <a:latin typeface="Calibri"/>
                <a:cs typeface="Calibri"/>
              </a:rPr>
              <a:t>dell'istruzione).</a:t>
            </a:r>
            <a:r>
              <a:rPr dirty="0" sz="2900" spc="484">
                <a:latin typeface="Calibri"/>
                <a:cs typeface="Calibri"/>
              </a:rPr>
              <a:t>  </a:t>
            </a:r>
            <a:r>
              <a:rPr dirty="0" sz="2900">
                <a:latin typeface="Calibri"/>
                <a:cs typeface="Calibri"/>
              </a:rPr>
              <a:t>Invitare</a:t>
            </a:r>
            <a:r>
              <a:rPr dirty="0" sz="2900" spc="490">
                <a:latin typeface="Calibri"/>
                <a:cs typeface="Calibri"/>
              </a:rPr>
              <a:t>  </a:t>
            </a:r>
            <a:r>
              <a:rPr dirty="0" sz="2900" spc="-50">
                <a:latin typeface="Calibri"/>
                <a:cs typeface="Calibri"/>
              </a:rPr>
              <a:t>i </a:t>
            </a:r>
            <a:r>
              <a:rPr dirty="0" sz="2900">
                <a:latin typeface="Calibri"/>
                <a:cs typeface="Calibri"/>
              </a:rPr>
              <a:t>giovani</a:t>
            </a:r>
            <a:r>
              <a:rPr dirty="0" sz="2900" spc="-114">
                <a:latin typeface="Calibri"/>
                <a:cs typeface="Calibri"/>
              </a:rPr>
              <a:t> </a:t>
            </a:r>
            <a:r>
              <a:rPr dirty="0" sz="2900" spc="-25">
                <a:latin typeface="Calibri"/>
                <a:cs typeface="Calibri"/>
              </a:rPr>
              <a:t>a:</a:t>
            </a:r>
            <a:endParaRPr sz="2900">
              <a:latin typeface="Calibri"/>
              <a:cs typeface="Calibri"/>
            </a:endParaRPr>
          </a:p>
          <a:p>
            <a:pPr marL="675005">
              <a:lnSpc>
                <a:spcPct val="100000"/>
              </a:lnSpc>
              <a:spcBef>
                <a:spcPts val="1695"/>
              </a:spcBef>
            </a:pPr>
            <a:r>
              <a:rPr dirty="0" sz="2900" spc="-10">
                <a:latin typeface="Calibri"/>
                <a:cs typeface="Calibri"/>
              </a:rPr>
              <a:t>Sottolineare</a:t>
            </a:r>
            <a:r>
              <a:rPr dirty="0" sz="2900" spc="-6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le</a:t>
            </a:r>
            <a:r>
              <a:rPr dirty="0" sz="2900" spc="-5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formulazioni</a:t>
            </a:r>
            <a:r>
              <a:rPr dirty="0" sz="2900" spc="-5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parziali.</a:t>
            </a:r>
            <a:endParaRPr sz="2900">
              <a:latin typeface="Calibri"/>
              <a:cs typeface="Calibri"/>
            </a:endParaRPr>
          </a:p>
          <a:p>
            <a:pPr marL="675005" marR="1233170">
              <a:lnSpc>
                <a:spcPct val="148700"/>
              </a:lnSpc>
              <a:tabLst>
                <a:tab pos="2626360" algn="l"/>
                <a:tab pos="2979420" algn="l"/>
                <a:tab pos="3964304" algn="l"/>
                <a:tab pos="4518025" algn="l"/>
                <a:tab pos="5852160" algn="l"/>
                <a:tab pos="7832725" algn="l"/>
              </a:tabLst>
            </a:pPr>
            <a:r>
              <a:rPr dirty="0" sz="2900" spc="-10">
                <a:latin typeface="Calibri"/>
                <a:cs typeface="Calibri"/>
              </a:rPr>
              <a:t>Riformulare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25">
                <a:latin typeface="Calibri"/>
                <a:cs typeface="Calibri"/>
              </a:rPr>
              <a:t>il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titolo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25">
                <a:latin typeface="Calibri"/>
                <a:cs typeface="Calibri"/>
              </a:rPr>
              <a:t>da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un'altra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angolazione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10">
                <a:latin typeface="Calibri"/>
                <a:cs typeface="Calibri"/>
              </a:rPr>
              <a:t>(positiva, </a:t>
            </a:r>
            <a:r>
              <a:rPr dirty="0" sz="2900">
                <a:latin typeface="Calibri"/>
                <a:cs typeface="Calibri"/>
              </a:rPr>
              <a:t>neutrale,</a:t>
            </a:r>
            <a:r>
              <a:rPr dirty="0" sz="2900" spc="-160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opposta)</a:t>
            </a:r>
            <a:endParaRPr sz="2900">
              <a:latin typeface="Calibri"/>
              <a:cs typeface="Calibri"/>
            </a:endParaRPr>
          </a:p>
          <a:p>
            <a:pPr marL="675005">
              <a:lnSpc>
                <a:spcPct val="100000"/>
              </a:lnSpc>
              <a:spcBef>
                <a:spcPts val="1695"/>
              </a:spcBef>
            </a:pPr>
            <a:r>
              <a:rPr dirty="0" sz="2900" spc="-10">
                <a:latin typeface="Calibri"/>
                <a:cs typeface="Calibri"/>
              </a:rPr>
              <a:t>Discutere</a:t>
            </a:r>
            <a:r>
              <a:rPr dirty="0" sz="2900" spc="-7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gli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 spc="-20">
                <a:latin typeface="Calibri"/>
                <a:cs typeface="Calibri"/>
              </a:rPr>
              <a:t>effetti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attesi</a:t>
            </a:r>
            <a:r>
              <a:rPr dirty="0" sz="2900" spc="-7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e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inattesi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di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ciascun</a:t>
            </a:r>
            <a:r>
              <a:rPr dirty="0" sz="2900" spc="-7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quadro.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63591" y="3715210"/>
            <a:ext cx="7017299" cy="4640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Simone Benazzi</dc:creator>
  <cp:keywords>DAG7MQdwHKk,BAEV7B-eGMs,0</cp:keywords>
  <dc:title>IT_SPARK_CBP_Media Literacy &amp; Critical Thinking for Political Participation</dc:title>
  <dcterms:created xsi:type="dcterms:W3CDTF">2026-01-13T06:57:45Z</dcterms:created>
  <dcterms:modified xsi:type="dcterms:W3CDTF">2026-01-13T06:57:45Z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2026-01-13T00:00:00Z</vt:filetime>
  </property>
  <property fmtid="{D5CDD505-2E9C-101B-9397-08002B2CF9AE}" pid="5" name="Producer">
    <vt:lpwstr>Canva</vt:lpwstr>
  </property>
</Properties>
</file>