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4B526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4B526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911530" y="1917303"/>
            <a:ext cx="7565390" cy="6994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93514" y="164022"/>
            <a:ext cx="11856719" cy="1949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7622" y="3581844"/>
            <a:ext cx="17143095" cy="3921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4B526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g"/><Relationship Id="rId4" Type="http://schemas.openxmlformats.org/officeDocument/2006/relationships/image" Target="../media/image16.png"/><Relationship Id="rId5" Type="http://schemas.openxmlformats.org/officeDocument/2006/relationships/image" Target="../media/image36.png"/><Relationship Id="rId6" Type="http://schemas.openxmlformats.org/officeDocument/2006/relationships/image" Target="../media/image2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youtube.com/watch?v=24KE__OCKMw" TargetMode="External"/><Relationship Id="rId4" Type="http://schemas.openxmlformats.org/officeDocument/2006/relationships/image" Target="../media/image15.jpg"/><Relationship Id="rId5" Type="http://schemas.openxmlformats.org/officeDocument/2006/relationships/image" Target="../media/image3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19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15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40.png"/><Relationship Id="rId4" Type="http://schemas.openxmlformats.org/officeDocument/2006/relationships/image" Target="../media/image44.png"/><Relationship Id="rId5" Type="http://schemas.openxmlformats.org/officeDocument/2006/relationships/image" Target="../media/image19.jpg"/><Relationship Id="rId6" Type="http://schemas.openxmlformats.org/officeDocument/2006/relationships/image" Target="../media/image45.png"/><Relationship Id="rId7" Type="http://schemas.openxmlformats.org/officeDocument/2006/relationships/image" Target="../media/image46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Relationship Id="rId4" Type="http://schemas.openxmlformats.org/officeDocument/2006/relationships/image" Target="../media/image49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Relationship Id="rId4" Type="http://schemas.openxmlformats.org/officeDocument/2006/relationships/image" Target="../media/image50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7.jp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Relationship Id="rId4" Type="http://schemas.openxmlformats.org/officeDocument/2006/relationships/image" Target="../media/image50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7.jpg"/><Relationship Id="rId4" Type="http://schemas.openxmlformats.org/officeDocument/2006/relationships/image" Target="../media/image48.png"/><Relationship Id="rId5" Type="http://schemas.openxmlformats.org/officeDocument/2006/relationships/image" Target="../media/image50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Relationship Id="rId4" Type="http://schemas.openxmlformats.org/officeDocument/2006/relationships/image" Target="../media/image50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7.jp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health.nsw.gov.au/mentalhealth/psychosocial/foundations/Pages/psychosocial-whatis.aspx" TargetMode="External"/><Relationship Id="rId4" Type="http://schemas.openxmlformats.org/officeDocument/2006/relationships/hyperlink" Target="http://www.undp.org/publications/political-participation-persons-intellectual-or-psychosocial-disabilities" TargetMode="External"/><Relationship Id="rId5" Type="http://schemas.openxmlformats.org/officeDocument/2006/relationships/image" Target="../media/image15.jpg"/><Relationship Id="rId6" Type="http://schemas.openxmlformats.org/officeDocument/2006/relationships/image" Target="../media/image52.png"/><Relationship Id="rId7" Type="http://schemas.openxmlformats.org/officeDocument/2006/relationships/image" Target="../media/image16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3.png"/><Relationship Id="rId5" Type="http://schemas.openxmlformats.org/officeDocument/2006/relationships/image" Target="../media/image8.png"/><Relationship Id="rId6" Type="http://schemas.openxmlformats.org/officeDocument/2006/relationships/image" Target="../media/image54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4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png"/><Relationship Id="rId17" Type="http://schemas.openxmlformats.org/officeDocument/2006/relationships/image" Target="../media/image62.jpg"/><Relationship Id="rId18" Type="http://schemas.openxmlformats.org/officeDocument/2006/relationships/image" Target="../media/image63.png"/><Relationship Id="rId19" Type="http://schemas.openxmlformats.org/officeDocument/2006/relationships/image" Target="../media/image64.png"/><Relationship Id="rId20" Type="http://schemas.openxmlformats.org/officeDocument/2006/relationships/image" Target="../media/image6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youtube.com/watch?v=NCIDkMbJslA&amp;t=178s" TargetMode="External"/><Relationship Id="rId4" Type="http://schemas.openxmlformats.org/officeDocument/2006/relationships/image" Target="../media/image15.jpg"/><Relationship Id="rId5" Type="http://schemas.openxmlformats.org/officeDocument/2006/relationships/image" Target="../media/image2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g"/><Relationship Id="rId4" Type="http://schemas.openxmlformats.org/officeDocument/2006/relationships/image" Target="../media/image16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g"/><Relationship Id="rId4" Type="http://schemas.openxmlformats.org/officeDocument/2006/relationships/image" Target="../media/image16.png"/><Relationship Id="rId5" Type="http://schemas.openxmlformats.org/officeDocument/2006/relationships/image" Target="../media/image30.jpg"/><Relationship Id="rId6" Type="http://schemas.openxmlformats.org/officeDocument/2006/relationships/image" Target="../media/image23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3.jp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1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707" y="9447207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5785948" y="5471469"/>
            <a:ext cx="2502535" cy="4815840"/>
          </a:xfrm>
          <a:custGeom>
            <a:avLst/>
            <a:gdLst/>
            <a:ahLst/>
            <a:cxnLst/>
            <a:rect l="l" t="t" r="r" b="b"/>
            <a:pathLst>
              <a:path w="2502534" h="4815840">
                <a:moveTo>
                  <a:pt x="2502052" y="4815530"/>
                </a:moveTo>
                <a:lnTo>
                  <a:pt x="432896" y="4815530"/>
                </a:lnTo>
                <a:lnTo>
                  <a:pt x="415454" y="4785731"/>
                </a:lnTo>
                <a:lnTo>
                  <a:pt x="393680" y="4747631"/>
                </a:lnTo>
                <a:lnTo>
                  <a:pt x="372435" y="4709531"/>
                </a:lnTo>
                <a:lnTo>
                  <a:pt x="351725" y="4671431"/>
                </a:lnTo>
                <a:lnTo>
                  <a:pt x="331555" y="4620631"/>
                </a:lnTo>
                <a:lnTo>
                  <a:pt x="311930" y="4582531"/>
                </a:lnTo>
                <a:lnTo>
                  <a:pt x="292854" y="4544431"/>
                </a:lnTo>
                <a:lnTo>
                  <a:pt x="274332" y="4506331"/>
                </a:lnTo>
                <a:lnTo>
                  <a:pt x="256370" y="4455531"/>
                </a:lnTo>
                <a:lnTo>
                  <a:pt x="238971" y="4417431"/>
                </a:lnTo>
                <a:lnTo>
                  <a:pt x="222141" y="4379331"/>
                </a:lnTo>
                <a:lnTo>
                  <a:pt x="205885" y="4328531"/>
                </a:lnTo>
                <a:lnTo>
                  <a:pt x="190207" y="4290431"/>
                </a:lnTo>
                <a:lnTo>
                  <a:pt x="175112" y="4252331"/>
                </a:lnTo>
                <a:lnTo>
                  <a:pt x="160605" y="4201531"/>
                </a:lnTo>
                <a:lnTo>
                  <a:pt x="146691" y="4163431"/>
                </a:lnTo>
                <a:lnTo>
                  <a:pt x="133375" y="4112631"/>
                </a:lnTo>
                <a:lnTo>
                  <a:pt x="120661" y="4074531"/>
                </a:lnTo>
                <a:lnTo>
                  <a:pt x="108555" y="4023731"/>
                </a:lnTo>
                <a:lnTo>
                  <a:pt x="97061" y="3985631"/>
                </a:lnTo>
                <a:lnTo>
                  <a:pt x="86184" y="3934831"/>
                </a:lnTo>
                <a:lnTo>
                  <a:pt x="75928" y="3884031"/>
                </a:lnTo>
                <a:lnTo>
                  <a:pt x="66300" y="3845931"/>
                </a:lnTo>
                <a:lnTo>
                  <a:pt x="57302" y="3795131"/>
                </a:lnTo>
                <a:lnTo>
                  <a:pt x="48941" y="3757031"/>
                </a:lnTo>
                <a:lnTo>
                  <a:pt x="41222" y="3706231"/>
                </a:lnTo>
                <a:lnTo>
                  <a:pt x="34148" y="3655431"/>
                </a:lnTo>
                <a:lnTo>
                  <a:pt x="27725" y="3617331"/>
                </a:lnTo>
                <a:lnTo>
                  <a:pt x="21957" y="3566531"/>
                </a:lnTo>
                <a:lnTo>
                  <a:pt x="16850" y="3515731"/>
                </a:lnTo>
                <a:lnTo>
                  <a:pt x="12409" y="3464931"/>
                </a:lnTo>
                <a:lnTo>
                  <a:pt x="8637" y="3426831"/>
                </a:lnTo>
                <a:lnTo>
                  <a:pt x="5540" y="3376031"/>
                </a:lnTo>
                <a:lnTo>
                  <a:pt x="3124" y="3325231"/>
                </a:lnTo>
                <a:lnTo>
                  <a:pt x="1391" y="3274431"/>
                </a:lnTo>
                <a:lnTo>
                  <a:pt x="348" y="3223631"/>
                </a:lnTo>
                <a:lnTo>
                  <a:pt x="0" y="3185531"/>
                </a:lnTo>
                <a:lnTo>
                  <a:pt x="348" y="3134731"/>
                </a:lnTo>
                <a:lnTo>
                  <a:pt x="1391" y="3083931"/>
                </a:lnTo>
                <a:lnTo>
                  <a:pt x="3124" y="3033131"/>
                </a:lnTo>
                <a:lnTo>
                  <a:pt x="5540" y="2982331"/>
                </a:lnTo>
                <a:lnTo>
                  <a:pt x="8637" y="2944231"/>
                </a:lnTo>
                <a:lnTo>
                  <a:pt x="12409" y="2893431"/>
                </a:lnTo>
                <a:lnTo>
                  <a:pt x="16850" y="2842631"/>
                </a:lnTo>
                <a:lnTo>
                  <a:pt x="21957" y="2791831"/>
                </a:lnTo>
                <a:lnTo>
                  <a:pt x="27725" y="2753731"/>
                </a:lnTo>
                <a:lnTo>
                  <a:pt x="34148" y="2702931"/>
                </a:lnTo>
                <a:lnTo>
                  <a:pt x="41222" y="2652131"/>
                </a:lnTo>
                <a:lnTo>
                  <a:pt x="48941" y="2614031"/>
                </a:lnTo>
                <a:lnTo>
                  <a:pt x="57302" y="2563231"/>
                </a:lnTo>
                <a:lnTo>
                  <a:pt x="66300" y="2512431"/>
                </a:lnTo>
                <a:lnTo>
                  <a:pt x="75928" y="2474331"/>
                </a:lnTo>
                <a:lnTo>
                  <a:pt x="86184" y="2423531"/>
                </a:lnTo>
                <a:lnTo>
                  <a:pt x="97061" y="2385431"/>
                </a:lnTo>
                <a:lnTo>
                  <a:pt x="108555" y="2334631"/>
                </a:lnTo>
                <a:lnTo>
                  <a:pt x="120661" y="2296531"/>
                </a:lnTo>
                <a:lnTo>
                  <a:pt x="133375" y="2245731"/>
                </a:lnTo>
                <a:lnTo>
                  <a:pt x="146691" y="2207631"/>
                </a:lnTo>
                <a:lnTo>
                  <a:pt x="160605" y="2156831"/>
                </a:lnTo>
                <a:lnTo>
                  <a:pt x="175112" y="2118731"/>
                </a:lnTo>
                <a:lnTo>
                  <a:pt x="190207" y="2067931"/>
                </a:lnTo>
                <a:lnTo>
                  <a:pt x="205885" y="2029831"/>
                </a:lnTo>
                <a:lnTo>
                  <a:pt x="222141" y="1979031"/>
                </a:lnTo>
                <a:lnTo>
                  <a:pt x="238971" y="1940931"/>
                </a:lnTo>
                <a:lnTo>
                  <a:pt x="256370" y="1902831"/>
                </a:lnTo>
                <a:lnTo>
                  <a:pt x="274332" y="1852031"/>
                </a:lnTo>
                <a:lnTo>
                  <a:pt x="292854" y="1813931"/>
                </a:lnTo>
                <a:lnTo>
                  <a:pt x="311930" y="1775831"/>
                </a:lnTo>
                <a:lnTo>
                  <a:pt x="331555" y="1737731"/>
                </a:lnTo>
                <a:lnTo>
                  <a:pt x="351725" y="1686931"/>
                </a:lnTo>
                <a:lnTo>
                  <a:pt x="372435" y="1648831"/>
                </a:lnTo>
                <a:lnTo>
                  <a:pt x="393680" y="1610731"/>
                </a:lnTo>
                <a:lnTo>
                  <a:pt x="415454" y="1572631"/>
                </a:lnTo>
                <a:lnTo>
                  <a:pt x="437754" y="1534531"/>
                </a:lnTo>
                <a:lnTo>
                  <a:pt x="460575" y="1496431"/>
                </a:lnTo>
                <a:lnTo>
                  <a:pt x="483911" y="1458331"/>
                </a:lnTo>
                <a:lnTo>
                  <a:pt x="507758" y="1420231"/>
                </a:lnTo>
                <a:lnTo>
                  <a:pt x="532111" y="1382131"/>
                </a:lnTo>
                <a:lnTo>
                  <a:pt x="556965" y="1344031"/>
                </a:lnTo>
                <a:lnTo>
                  <a:pt x="582315" y="1305931"/>
                </a:lnTo>
                <a:lnTo>
                  <a:pt x="608157" y="1267831"/>
                </a:lnTo>
                <a:lnTo>
                  <a:pt x="634486" y="1229731"/>
                </a:lnTo>
                <a:lnTo>
                  <a:pt x="661296" y="1191631"/>
                </a:lnTo>
                <a:lnTo>
                  <a:pt x="688584" y="1166231"/>
                </a:lnTo>
                <a:lnTo>
                  <a:pt x="716344" y="1128131"/>
                </a:lnTo>
                <a:lnTo>
                  <a:pt x="744571" y="1090031"/>
                </a:lnTo>
                <a:lnTo>
                  <a:pt x="773260" y="1051931"/>
                </a:lnTo>
                <a:lnTo>
                  <a:pt x="802407" y="1026531"/>
                </a:lnTo>
                <a:lnTo>
                  <a:pt x="832008" y="988431"/>
                </a:lnTo>
                <a:lnTo>
                  <a:pt x="862056" y="950331"/>
                </a:lnTo>
                <a:lnTo>
                  <a:pt x="892547" y="924931"/>
                </a:lnTo>
                <a:lnTo>
                  <a:pt x="923477" y="886831"/>
                </a:lnTo>
                <a:lnTo>
                  <a:pt x="954841" y="861431"/>
                </a:lnTo>
                <a:lnTo>
                  <a:pt x="986633" y="823331"/>
                </a:lnTo>
                <a:lnTo>
                  <a:pt x="1018849" y="797931"/>
                </a:lnTo>
                <a:lnTo>
                  <a:pt x="1051484" y="759831"/>
                </a:lnTo>
                <a:lnTo>
                  <a:pt x="1117992" y="709031"/>
                </a:lnTo>
                <a:lnTo>
                  <a:pt x="1151856" y="670931"/>
                </a:lnTo>
                <a:lnTo>
                  <a:pt x="1220778" y="620131"/>
                </a:lnTo>
                <a:lnTo>
                  <a:pt x="1291260" y="569331"/>
                </a:lnTo>
                <a:lnTo>
                  <a:pt x="1327074" y="531231"/>
                </a:lnTo>
                <a:lnTo>
                  <a:pt x="1399825" y="480431"/>
                </a:lnTo>
                <a:lnTo>
                  <a:pt x="1511683" y="404231"/>
                </a:lnTo>
                <a:lnTo>
                  <a:pt x="1549679" y="391531"/>
                </a:lnTo>
                <a:lnTo>
                  <a:pt x="1665727" y="315331"/>
                </a:lnTo>
                <a:lnTo>
                  <a:pt x="1705081" y="302631"/>
                </a:lnTo>
                <a:lnTo>
                  <a:pt x="1784765" y="251831"/>
                </a:lnTo>
                <a:lnTo>
                  <a:pt x="1825087" y="239131"/>
                </a:lnTo>
                <a:lnTo>
                  <a:pt x="1865721" y="213731"/>
                </a:lnTo>
                <a:lnTo>
                  <a:pt x="1906663" y="201031"/>
                </a:lnTo>
                <a:lnTo>
                  <a:pt x="1947908" y="175631"/>
                </a:lnTo>
                <a:lnTo>
                  <a:pt x="1989452" y="162931"/>
                </a:lnTo>
                <a:lnTo>
                  <a:pt x="2031290" y="137531"/>
                </a:lnTo>
                <a:lnTo>
                  <a:pt x="2201479" y="86731"/>
                </a:lnTo>
                <a:lnTo>
                  <a:pt x="2244712" y="61331"/>
                </a:lnTo>
                <a:lnTo>
                  <a:pt x="2420243" y="10531"/>
                </a:lnTo>
                <a:lnTo>
                  <a:pt x="2464751" y="10531"/>
                </a:lnTo>
                <a:lnTo>
                  <a:pt x="2502052" y="0"/>
                </a:lnTo>
                <a:lnTo>
                  <a:pt x="2502052" y="4815530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1564" y="710717"/>
            <a:ext cx="3723043" cy="369293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905741" y="6566314"/>
            <a:ext cx="12649835" cy="2207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9000"/>
              </a:lnSpc>
              <a:spcBef>
                <a:spcPts val="100"/>
              </a:spcBef>
            </a:pPr>
            <a:r>
              <a:rPr dirty="0" sz="4200" b="1">
                <a:solidFill>
                  <a:srgbClr val="282829"/>
                </a:solidFill>
                <a:latin typeface="Calibri"/>
                <a:cs typeface="Calibri"/>
              </a:rPr>
              <a:t>Comprendere</a:t>
            </a:r>
            <a:r>
              <a:rPr dirty="0" sz="4200" spc="-10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282829"/>
                </a:solidFill>
                <a:latin typeface="Calibri"/>
                <a:cs typeface="Calibri"/>
              </a:rPr>
              <a:t>le</a:t>
            </a:r>
            <a:r>
              <a:rPr dirty="0" sz="4200" spc="-10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282829"/>
                </a:solidFill>
                <a:latin typeface="Calibri"/>
                <a:cs typeface="Calibri"/>
              </a:rPr>
              <a:t>disabilità</a:t>
            </a:r>
            <a:r>
              <a:rPr dirty="0" sz="4200" spc="-10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282829"/>
                </a:solidFill>
                <a:latin typeface="Calibri"/>
                <a:cs typeface="Calibri"/>
              </a:rPr>
              <a:t>psicosociali</a:t>
            </a:r>
            <a:r>
              <a:rPr dirty="0" sz="4200" spc="-10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282829"/>
                </a:solidFill>
                <a:latin typeface="Calibri"/>
                <a:cs typeface="Calibri"/>
              </a:rPr>
              <a:t>e</a:t>
            </a:r>
            <a:r>
              <a:rPr dirty="0" sz="4200" spc="-9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282829"/>
                </a:solidFill>
                <a:latin typeface="Calibri"/>
                <a:cs typeface="Calibri"/>
              </a:rPr>
              <a:t>la</a:t>
            </a:r>
            <a:r>
              <a:rPr dirty="0" sz="4200" spc="-10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4200" spc="-10" b="1">
                <a:solidFill>
                  <a:srgbClr val="282829"/>
                </a:solidFill>
                <a:latin typeface="Calibri"/>
                <a:cs typeface="Calibri"/>
              </a:rPr>
              <a:t>partecipazione attiva.</a:t>
            </a:r>
            <a:endParaRPr sz="4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dirty="0" sz="3500" b="1">
                <a:solidFill>
                  <a:srgbClr val="282829"/>
                </a:solidFill>
                <a:latin typeface="Calibri"/>
                <a:cs typeface="Calibri"/>
              </a:rPr>
              <a:t>Sviluppato</a:t>
            </a:r>
            <a:r>
              <a:rPr dirty="0" sz="3500" spc="-10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282829"/>
                </a:solidFill>
                <a:latin typeface="Calibri"/>
                <a:cs typeface="Calibri"/>
              </a:rPr>
              <a:t>da:</a:t>
            </a:r>
            <a:r>
              <a:rPr dirty="0" sz="3500" spc="-10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500" spc="-20" b="1">
                <a:solidFill>
                  <a:srgbClr val="282829"/>
                </a:solidFill>
                <a:latin typeface="Calibri"/>
                <a:cs typeface="Calibri"/>
              </a:rPr>
              <a:t>KMOP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4138030" y="7115319"/>
            <a:ext cx="3499485" cy="3171825"/>
            <a:chOff x="14138030" y="7115319"/>
            <a:chExt cx="3499485" cy="317182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55618" y="7115319"/>
              <a:ext cx="3261364" cy="317168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38030" y="9567671"/>
              <a:ext cx="235172" cy="23936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15541" y="8847535"/>
              <a:ext cx="235172" cy="23936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89511" y="8166860"/>
              <a:ext cx="235172" cy="23936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80892" y="8509791"/>
              <a:ext cx="235172" cy="2393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02142" y="8847535"/>
              <a:ext cx="235172" cy="23936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80892" y="7306672"/>
              <a:ext cx="235172" cy="23936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31475" y="9328356"/>
              <a:ext cx="235172" cy="23936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150720" y="10047685"/>
              <a:ext cx="235172" cy="239363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0" y="0"/>
            <a:ext cx="4566920" cy="4594225"/>
            <a:chOff x="0" y="0"/>
            <a:chExt cx="4566920" cy="4594225"/>
          </a:xfrm>
        </p:grpSpPr>
        <p:sp>
          <p:nvSpPr>
            <p:cNvPr id="17" name="object 17" descr=""/>
            <p:cNvSpPr/>
            <p:nvPr/>
          </p:nvSpPr>
          <p:spPr>
            <a:xfrm>
              <a:off x="0" y="0"/>
              <a:ext cx="2843530" cy="4594225"/>
            </a:xfrm>
            <a:custGeom>
              <a:avLst/>
              <a:gdLst/>
              <a:ahLst/>
              <a:cxnLst/>
              <a:rect l="l" t="t" r="r" b="b"/>
              <a:pathLst>
                <a:path w="2843530" h="4594225">
                  <a:moveTo>
                    <a:pt x="15632" y="4593852"/>
                  </a:moveTo>
                  <a:lnTo>
                    <a:pt x="0" y="4593852"/>
                  </a:lnTo>
                  <a:lnTo>
                    <a:pt x="0" y="0"/>
                  </a:lnTo>
                  <a:lnTo>
                    <a:pt x="2559744" y="0"/>
                  </a:lnTo>
                  <a:lnTo>
                    <a:pt x="2570367" y="21851"/>
                  </a:lnTo>
                  <a:lnTo>
                    <a:pt x="2588329" y="72651"/>
                  </a:lnTo>
                  <a:lnTo>
                    <a:pt x="2605728" y="110751"/>
                  </a:lnTo>
                  <a:lnTo>
                    <a:pt x="2622558" y="148851"/>
                  </a:lnTo>
                  <a:lnTo>
                    <a:pt x="2638815" y="199651"/>
                  </a:lnTo>
                  <a:lnTo>
                    <a:pt x="2654493" y="237751"/>
                  </a:lnTo>
                  <a:lnTo>
                    <a:pt x="2669587" y="288551"/>
                  </a:lnTo>
                  <a:lnTo>
                    <a:pt x="2684094" y="326651"/>
                  </a:lnTo>
                  <a:lnTo>
                    <a:pt x="2698008" y="377451"/>
                  </a:lnTo>
                  <a:lnTo>
                    <a:pt x="2711324" y="415551"/>
                  </a:lnTo>
                  <a:lnTo>
                    <a:pt x="2724038" y="466351"/>
                  </a:lnTo>
                  <a:lnTo>
                    <a:pt x="2736144" y="504451"/>
                  </a:lnTo>
                  <a:lnTo>
                    <a:pt x="2747638" y="555251"/>
                  </a:lnTo>
                  <a:lnTo>
                    <a:pt x="2758516" y="593351"/>
                  </a:lnTo>
                  <a:lnTo>
                    <a:pt x="2768771" y="644151"/>
                  </a:lnTo>
                  <a:lnTo>
                    <a:pt x="2778400" y="682251"/>
                  </a:lnTo>
                  <a:lnTo>
                    <a:pt x="2787397" y="733051"/>
                  </a:lnTo>
                  <a:lnTo>
                    <a:pt x="2795758" y="783851"/>
                  </a:lnTo>
                  <a:lnTo>
                    <a:pt x="2803478" y="821951"/>
                  </a:lnTo>
                  <a:lnTo>
                    <a:pt x="2810551" y="872751"/>
                  </a:lnTo>
                  <a:lnTo>
                    <a:pt x="2816974" y="923551"/>
                  </a:lnTo>
                  <a:lnTo>
                    <a:pt x="2822742" y="961651"/>
                  </a:lnTo>
                  <a:lnTo>
                    <a:pt x="2827849" y="1012451"/>
                  </a:lnTo>
                  <a:lnTo>
                    <a:pt x="2832290" y="1063251"/>
                  </a:lnTo>
                  <a:lnTo>
                    <a:pt x="2836062" y="1114051"/>
                  </a:lnTo>
                  <a:lnTo>
                    <a:pt x="2839159" y="1152151"/>
                  </a:lnTo>
                  <a:lnTo>
                    <a:pt x="2841576" y="1202951"/>
                  </a:lnTo>
                  <a:lnTo>
                    <a:pt x="2843338" y="1253751"/>
                  </a:lnTo>
                  <a:lnTo>
                    <a:pt x="2843338" y="1444251"/>
                  </a:lnTo>
                  <a:lnTo>
                    <a:pt x="2841576" y="1495051"/>
                  </a:lnTo>
                  <a:lnTo>
                    <a:pt x="2839159" y="1545851"/>
                  </a:lnTo>
                  <a:lnTo>
                    <a:pt x="2836062" y="1596651"/>
                  </a:lnTo>
                  <a:lnTo>
                    <a:pt x="2832290" y="1634751"/>
                  </a:lnTo>
                  <a:lnTo>
                    <a:pt x="2827849" y="1685551"/>
                  </a:lnTo>
                  <a:lnTo>
                    <a:pt x="2822742" y="1736351"/>
                  </a:lnTo>
                  <a:lnTo>
                    <a:pt x="2816974" y="1787151"/>
                  </a:lnTo>
                  <a:lnTo>
                    <a:pt x="2810551" y="1825251"/>
                  </a:lnTo>
                  <a:lnTo>
                    <a:pt x="2803478" y="1876051"/>
                  </a:lnTo>
                  <a:lnTo>
                    <a:pt x="2795758" y="1926851"/>
                  </a:lnTo>
                  <a:lnTo>
                    <a:pt x="2787397" y="1964951"/>
                  </a:lnTo>
                  <a:lnTo>
                    <a:pt x="2778400" y="2015752"/>
                  </a:lnTo>
                  <a:lnTo>
                    <a:pt x="2768771" y="2053852"/>
                  </a:lnTo>
                  <a:lnTo>
                    <a:pt x="2758516" y="2104652"/>
                  </a:lnTo>
                  <a:lnTo>
                    <a:pt x="2747638" y="2155452"/>
                  </a:lnTo>
                  <a:lnTo>
                    <a:pt x="2736144" y="2193552"/>
                  </a:lnTo>
                  <a:lnTo>
                    <a:pt x="2724038" y="2244352"/>
                  </a:lnTo>
                  <a:lnTo>
                    <a:pt x="2711324" y="2282452"/>
                  </a:lnTo>
                  <a:lnTo>
                    <a:pt x="2698008" y="2333252"/>
                  </a:lnTo>
                  <a:lnTo>
                    <a:pt x="2684094" y="2371352"/>
                  </a:lnTo>
                  <a:lnTo>
                    <a:pt x="2669587" y="2422152"/>
                  </a:lnTo>
                  <a:lnTo>
                    <a:pt x="2654493" y="2460252"/>
                  </a:lnTo>
                  <a:lnTo>
                    <a:pt x="2638815" y="2498352"/>
                  </a:lnTo>
                  <a:lnTo>
                    <a:pt x="2622558" y="2549152"/>
                  </a:lnTo>
                  <a:lnTo>
                    <a:pt x="2605728" y="2587252"/>
                  </a:lnTo>
                  <a:lnTo>
                    <a:pt x="2588329" y="2625352"/>
                  </a:lnTo>
                  <a:lnTo>
                    <a:pt x="2570367" y="2676152"/>
                  </a:lnTo>
                  <a:lnTo>
                    <a:pt x="2551845" y="2714252"/>
                  </a:lnTo>
                  <a:lnTo>
                    <a:pt x="2532769" y="2752352"/>
                  </a:lnTo>
                  <a:lnTo>
                    <a:pt x="2513144" y="2790452"/>
                  </a:lnTo>
                  <a:lnTo>
                    <a:pt x="2492974" y="2841252"/>
                  </a:lnTo>
                  <a:lnTo>
                    <a:pt x="2472264" y="2879352"/>
                  </a:lnTo>
                  <a:lnTo>
                    <a:pt x="2451020" y="2917452"/>
                  </a:lnTo>
                  <a:lnTo>
                    <a:pt x="2429245" y="2955552"/>
                  </a:lnTo>
                  <a:lnTo>
                    <a:pt x="2406945" y="2993652"/>
                  </a:lnTo>
                  <a:lnTo>
                    <a:pt x="2384124" y="3031752"/>
                  </a:lnTo>
                  <a:lnTo>
                    <a:pt x="2360788" y="3069852"/>
                  </a:lnTo>
                  <a:lnTo>
                    <a:pt x="2336941" y="3107952"/>
                  </a:lnTo>
                  <a:lnTo>
                    <a:pt x="2312588" y="3146052"/>
                  </a:lnTo>
                  <a:lnTo>
                    <a:pt x="2287734" y="3184152"/>
                  </a:lnTo>
                  <a:lnTo>
                    <a:pt x="2262384" y="3222252"/>
                  </a:lnTo>
                  <a:lnTo>
                    <a:pt x="2236542" y="3260352"/>
                  </a:lnTo>
                  <a:lnTo>
                    <a:pt x="2210213" y="3298452"/>
                  </a:lnTo>
                  <a:lnTo>
                    <a:pt x="2183403" y="3336552"/>
                  </a:lnTo>
                  <a:lnTo>
                    <a:pt x="2156115" y="3374652"/>
                  </a:lnTo>
                  <a:lnTo>
                    <a:pt x="2128356" y="3400052"/>
                  </a:lnTo>
                  <a:lnTo>
                    <a:pt x="2100129" y="3438152"/>
                  </a:lnTo>
                  <a:lnTo>
                    <a:pt x="2071439" y="3476252"/>
                  </a:lnTo>
                  <a:lnTo>
                    <a:pt x="2042292" y="3514352"/>
                  </a:lnTo>
                  <a:lnTo>
                    <a:pt x="2012692" y="3539752"/>
                  </a:lnTo>
                  <a:lnTo>
                    <a:pt x="1982643" y="3577852"/>
                  </a:lnTo>
                  <a:lnTo>
                    <a:pt x="1952152" y="3603252"/>
                  </a:lnTo>
                  <a:lnTo>
                    <a:pt x="1921222" y="3641352"/>
                  </a:lnTo>
                  <a:lnTo>
                    <a:pt x="1889859" y="3679452"/>
                  </a:lnTo>
                  <a:lnTo>
                    <a:pt x="1858066" y="3704852"/>
                  </a:lnTo>
                  <a:lnTo>
                    <a:pt x="1825850" y="3730252"/>
                  </a:lnTo>
                  <a:lnTo>
                    <a:pt x="1793215" y="3768352"/>
                  </a:lnTo>
                  <a:lnTo>
                    <a:pt x="1760166" y="3793752"/>
                  </a:lnTo>
                  <a:lnTo>
                    <a:pt x="1726707" y="3831852"/>
                  </a:lnTo>
                  <a:lnTo>
                    <a:pt x="1692843" y="3857252"/>
                  </a:lnTo>
                  <a:lnTo>
                    <a:pt x="1623922" y="3908052"/>
                  </a:lnTo>
                  <a:lnTo>
                    <a:pt x="1588873" y="3946152"/>
                  </a:lnTo>
                  <a:lnTo>
                    <a:pt x="1553439" y="3971552"/>
                  </a:lnTo>
                  <a:lnTo>
                    <a:pt x="1481435" y="4022352"/>
                  </a:lnTo>
                  <a:lnTo>
                    <a:pt x="1407948" y="4073152"/>
                  </a:lnTo>
                  <a:lnTo>
                    <a:pt x="1295020" y="4149352"/>
                  </a:lnTo>
                  <a:lnTo>
                    <a:pt x="1256678" y="4162052"/>
                  </a:lnTo>
                  <a:lnTo>
                    <a:pt x="1139618" y="4238252"/>
                  </a:lnTo>
                  <a:lnTo>
                    <a:pt x="1099937" y="4250952"/>
                  </a:lnTo>
                  <a:lnTo>
                    <a:pt x="1019613" y="4301752"/>
                  </a:lnTo>
                  <a:lnTo>
                    <a:pt x="978979" y="4314452"/>
                  </a:lnTo>
                  <a:lnTo>
                    <a:pt x="938036" y="4339852"/>
                  </a:lnTo>
                  <a:lnTo>
                    <a:pt x="855247" y="4365252"/>
                  </a:lnTo>
                  <a:lnTo>
                    <a:pt x="813409" y="4390652"/>
                  </a:lnTo>
                  <a:lnTo>
                    <a:pt x="686184" y="4428752"/>
                  </a:lnTo>
                  <a:lnTo>
                    <a:pt x="643220" y="4454152"/>
                  </a:lnTo>
                  <a:lnTo>
                    <a:pt x="379948" y="4530352"/>
                  </a:lnTo>
                  <a:lnTo>
                    <a:pt x="335200" y="4530352"/>
                  </a:lnTo>
                  <a:lnTo>
                    <a:pt x="199560" y="4568452"/>
                  </a:lnTo>
                  <a:lnTo>
                    <a:pt x="153897" y="4568452"/>
                  </a:lnTo>
                  <a:lnTo>
                    <a:pt x="108019" y="4581152"/>
                  </a:lnTo>
                  <a:lnTo>
                    <a:pt x="61928" y="4581152"/>
                  </a:lnTo>
                  <a:lnTo>
                    <a:pt x="15632" y="4593852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5358" y="0"/>
              <a:ext cx="3261364" cy="360063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31599" y="937076"/>
              <a:ext cx="235172" cy="23936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31207" y="1697247"/>
              <a:ext cx="235172" cy="23936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40375" y="1697247"/>
              <a:ext cx="235172" cy="23936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40375" y="2840089"/>
              <a:ext cx="235172" cy="23936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5223" y="256605"/>
              <a:ext cx="235172" cy="23936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12624" y="2303423"/>
              <a:ext cx="235172" cy="23936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90044" y="1224183"/>
              <a:ext cx="235172" cy="23936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66386" y="2720432"/>
              <a:ext cx="235172" cy="23936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62360" y="495919"/>
              <a:ext cx="235172" cy="239363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1060713" y="4665481"/>
            <a:ext cx="14945994" cy="181991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3580129" marR="5080" indent="-3568065">
              <a:lnSpc>
                <a:spcPts val="7050"/>
              </a:lnSpc>
              <a:spcBef>
                <a:spcPts val="229"/>
              </a:spcBef>
            </a:pPr>
            <a:r>
              <a:rPr dirty="0" sz="5900" spc="-20" b="1">
                <a:solidFill>
                  <a:srgbClr val="282829"/>
                </a:solidFill>
                <a:latin typeface="Calibri"/>
                <a:cs typeface="Calibri"/>
              </a:rPr>
              <a:t>Programma</a:t>
            </a:r>
            <a:r>
              <a:rPr dirty="0" sz="5900" spc="-16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900" b="1">
                <a:solidFill>
                  <a:srgbClr val="282829"/>
                </a:solidFill>
                <a:latin typeface="Calibri"/>
                <a:cs typeface="Calibri"/>
              </a:rPr>
              <a:t>di</a:t>
            </a:r>
            <a:r>
              <a:rPr dirty="0" sz="5900" spc="-15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900" spc="-20" b="1">
                <a:solidFill>
                  <a:srgbClr val="282829"/>
                </a:solidFill>
                <a:latin typeface="Calibri"/>
                <a:cs typeface="Calibri"/>
              </a:rPr>
              <a:t>potenziamento</a:t>
            </a:r>
            <a:r>
              <a:rPr dirty="0" sz="5900" spc="-15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900" b="1">
                <a:solidFill>
                  <a:srgbClr val="282829"/>
                </a:solidFill>
                <a:latin typeface="Calibri"/>
                <a:cs typeface="Calibri"/>
              </a:rPr>
              <a:t>delle</a:t>
            </a:r>
            <a:r>
              <a:rPr dirty="0" sz="5900" spc="-16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900" spc="-10" b="1">
                <a:solidFill>
                  <a:srgbClr val="282829"/>
                </a:solidFill>
                <a:latin typeface="Calibri"/>
                <a:cs typeface="Calibri"/>
              </a:rPr>
              <a:t>competenze </a:t>
            </a:r>
            <a:r>
              <a:rPr dirty="0" sz="5900" b="1">
                <a:solidFill>
                  <a:srgbClr val="282829"/>
                </a:solidFill>
                <a:latin typeface="Calibri"/>
                <a:cs typeface="Calibri"/>
              </a:rPr>
              <a:t>per</a:t>
            </a:r>
            <a:r>
              <a:rPr dirty="0" sz="5900" spc="-13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900" b="1">
                <a:solidFill>
                  <a:srgbClr val="282829"/>
                </a:solidFill>
                <a:latin typeface="Calibri"/>
                <a:cs typeface="Calibri"/>
              </a:rPr>
              <a:t>gli</a:t>
            </a:r>
            <a:r>
              <a:rPr dirty="0" sz="5900" spc="-13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900" spc="-20" b="1">
                <a:solidFill>
                  <a:srgbClr val="282829"/>
                </a:solidFill>
                <a:latin typeface="Calibri"/>
                <a:cs typeface="Calibri"/>
              </a:rPr>
              <a:t>operatori</a:t>
            </a:r>
            <a:r>
              <a:rPr dirty="0" sz="5900" spc="-13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900" spc="-10" b="1">
                <a:solidFill>
                  <a:srgbClr val="282829"/>
                </a:solidFill>
                <a:latin typeface="Calibri"/>
                <a:cs typeface="Calibri"/>
              </a:rPr>
              <a:t>giovanili</a:t>
            </a:r>
            <a:endParaRPr sz="5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dirty="0" sz="5300">
                <a:solidFill>
                  <a:srgbClr val="282020"/>
                </a:solidFill>
              </a:rPr>
              <a:t>Barriere</a:t>
            </a:r>
            <a:r>
              <a:rPr dirty="0" sz="5300" spc="-155">
                <a:solidFill>
                  <a:srgbClr val="282020"/>
                </a:solidFill>
              </a:rPr>
              <a:t> </a:t>
            </a:r>
            <a:r>
              <a:rPr dirty="0" sz="5300">
                <a:solidFill>
                  <a:srgbClr val="282020"/>
                </a:solidFill>
              </a:rPr>
              <a:t>comuni:</a:t>
            </a:r>
            <a:r>
              <a:rPr dirty="0" sz="5300" spc="-155">
                <a:solidFill>
                  <a:srgbClr val="282020"/>
                </a:solidFill>
              </a:rPr>
              <a:t> </a:t>
            </a:r>
            <a:r>
              <a:rPr dirty="0" sz="5300">
                <a:solidFill>
                  <a:srgbClr val="282020"/>
                </a:solidFill>
              </a:rPr>
              <a:t>stigma,</a:t>
            </a:r>
            <a:r>
              <a:rPr dirty="0" sz="5300" spc="-155">
                <a:solidFill>
                  <a:srgbClr val="282020"/>
                </a:solidFill>
              </a:rPr>
              <a:t> </a:t>
            </a:r>
            <a:r>
              <a:rPr dirty="0" sz="5300">
                <a:solidFill>
                  <a:srgbClr val="282020"/>
                </a:solidFill>
              </a:rPr>
              <a:t>accesso,</a:t>
            </a:r>
            <a:r>
              <a:rPr dirty="0" sz="5300" spc="-155">
                <a:solidFill>
                  <a:srgbClr val="282020"/>
                </a:solidFill>
              </a:rPr>
              <a:t> </a:t>
            </a:r>
            <a:r>
              <a:rPr dirty="0" sz="5300">
                <a:solidFill>
                  <a:srgbClr val="282020"/>
                </a:solidFill>
              </a:rPr>
              <a:t>fiducia</a:t>
            </a:r>
            <a:r>
              <a:rPr dirty="0" sz="5300" spc="-155">
                <a:solidFill>
                  <a:srgbClr val="282020"/>
                </a:solidFill>
              </a:rPr>
              <a:t> </a:t>
            </a:r>
            <a:r>
              <a:rPr dirty="0" sz="5300" spc="-50">
                <a:solidFill>
                  <a:srgbClr val="282020"/>
                </a:solidFill>
              </a:rPr>
              <a:t>e </a:t>
            </a:r>
            <a:r>
              <a:rPr dirty="0" sz="5300" spc="-10">
                <a:solidFill>
                  <a:srgbClr val="282020"/>
                </a:solidFill>
              </a:rPr>
              <a:t>rappresentanza.</a:t>
            </a:r>
            <a:endParaRPr sz="53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1999775" y="0"/>
            <a:ext cx="6288405" cy="7410450"/>
            <a:chOff x="11999775" y="0"/>
            <a:chExt cx="6288405" cy="741045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8084" y="0"/>
              <a:ext cx="4299915" cy="421534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9775" y="2551211"/>
              <a:ext cx="5094731" cy="4859060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308841"/>
            <a:ext cx="4467319" cy="397815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380803" y="2324923"/>
            <a:ext cx="9693910" cy="6750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8600"/>
              </a:lnSpc>
              <a:spcBef>
                <a:spcPts val="100"/>
              </a:spcBef>
            </a:pPr>
            <a:r>
              <a:rPr dirty="0" sz="1850">
                <a:solidFill>
                  <a:srgbClr val="4B4457"/>
                </a:solidFill>
                <a:latin typeface="Tahoma"/>
                <a:cs typeface="Tahoma"/>
              </a:rPr>
              <a:t>Secondo</a:t>
            </a:r>
            <a:r>
              <a:rPr dirty="0" sz="1850" spc="-3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1850">
                <a:solidFill>
                  <a:srgbClr val="4B4457"/>
                </a:solidFill>
                <a:latin typeface="Tahoma"/>
                <a:cs typeface="Tahoma"/>
              </a:rPr>
              <a:t>Kleintjes</a:t>
            </a:r>
            <a:r>
              <a:rPr dirty="0" sz="1850" spc="-3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1850">
                <a:solidFill>
                  <a:srgbClr val="4B4457"/>
                </a:solidFill>
                <a:latin typeface="Tahoma"/>
                <a:cs typeface="Tahoma"/>
              </a:rPr>
              <a:t>et</a:t>
            </a:r>
            <a:r>
              <a:rPr dirty="0" sz="1850" spc="-3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1850">
                <a:solidFill>
                  <a:srgbClr val="4B4457"/>
                </a:solidFill>
                <a:latin typeface="Tahoma"/>
                <a:cs typeface="Tahoma"/>
              </a:rPr>
              <a:t>al.</a:t>
            </a:r>
            <a:r>
              <a:rPr dirty="0" sz="1850" spc="-3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1850">
                <a:solidFill>
                  <a:srgbClr val="4B4457"/>
                </a:solidFill>
                <a:latin typeface="Tahoma"/>
                <a:cs typeface="Tahoma"/>
              </a:rPr>
              <a:t>(2013)</a:t>
            </a:r>
            <a:r>
              <a:rPr dirty="0" sz="1850" spc="-3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1850">
                <a:solidFill>
                  <a:srgbClr val="4B4457"/>
                </a:solidFill>
                <a:latin typeface="Tahoma"/>
                <a:cs typeface="Tahoma"/>
              </a:rPr>
              <a:t>e</a:t>
            </a:r>
            <a:r>
              <a:rPr dirty="0" sz="1850" spc="-3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1850" spc="114">
                <a:solidFill>
                  <a:srgbClr val="4B4457"/>
                </a:solidFill>
                <a:latin typeface="Tahoma"/>
                <a:cs typeface="Tahoma"/>
              </a:rPr>
              <a:t>UNPD</a:t>
            </a:r>
            <a:r>
              <a:rPr dirty="0" sz="1850" spc="-3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1850">
                <a:solidFill>
                  <a:srgbClr val="4B4457"/>
                </a:solidFill>
                <a:latin typeface="Tahoma"/>
                <a:cs typeface="Tahoma"/>
              </a:rPr>
              <a:t>(2021),</a:t>
            </a:r>
            <a:r>
              <a:rPr dirty="0" sz="1850" spc="-3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1850" spc="50">
                <a:solidFill>
                  <a:srgbClr val="4B4457"/>
                </a:solidFill>
                <a:latin typeface="Tahoma"/>
                <a:cs typeface="Tahoma"/>
              </a:rPr>
              <a:t>le</a:t>
            </a:r>
            <a:r>
              <a:rPr dirty="0" sz="1850" spc="-3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1850">
                <a:solidFill>
                  <a:srgbClr val="4B4457"/>
                </a:solidFill>
                <a:latin typeface="Tahoma"/>
                <a:cs typeface="Tahoma"/>
              </a:rPr>
              <a:t>persone</a:t>
            </a:r>
            <a:r>
              <a:rPr dirty="0" sz="1850" spc="-3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1850">
                <a:solidFill>
                  <a:srgbClr val="4B4457"/>
                </a:solidFill>
                <a:latin typeface="Tahoma"/>
                <a:cs typeface="Tahoma"/>
              </a:rPr>
              <a:t>con</a:t>
            </a:r>
            <a:r>
              <a:rPr dirty="0" sz="1850" spc="-3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1850">
                <a:solidFill>
                  <a:srgbClr val="4B4457"/>
                </a:solidFill>
                <a:latin typeface="Tahoma"/>
                <a:cs typeface="Tahoma"/>
              </a:rPr>
              <a:t>disabilità</a:t>
            </a:r>
            <a:r>
              <a:rPr dirty="0" sz="1850" spc="-3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1850" spc="-10">
                <a:solidFill>
                  <a:srgbClr val="4B4457"/>
                </a:solidFill>
                <a:latin typeface="Tahoma"/>
                <a:cs typeface="Tahoma"/>
              </a:rPr>
              <a:t>psicosociali </a:t>
            </a:r>
            <a:r>
              <a:rPr dirty="0" sz="1850">
                <a:solidFill>
                  <a:srgbClr val="4B4457"/>
                </a:solidFill>
                <a:latin typeface="Tahoma"/>
                <a:cs typeface="Tahoma"/>
              </a:rPr>
              <a:t>affrontano</a:t>
            </a:r>
            <a:r>
              <a:rPr dirty="0" sz="185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850">
                <a:solidFill>
                  <a:srgbClr val="4B4457"/>
                </a:solidFill>
                <a:latin typeface="Tahoma"/>
                <a:cs typeface="Tahoma"/>
              </a:rPr>
              <a:t>i</a:t>
            </a:r>
            <a:r>
              <a:rPr dirty="0" sz="1850" spc="-5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850">
                <a:solidFill>
                  <a:srgbClr val="4B4457"/>
                </a:solidFill>
                <a:latin typeface="Tahoma"/>
                <a:cs typeface="Tahoma"/>
              </a:rPr>
              <a:t>seguenti</a:t>
            </a:r>
            <a:r>
              <a:rPr dirty="0" sz="1850" spc="-5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1850" spc="-10">
                <a:solidFill>
                  <a:srgbClr val="4B4457"/>
                </a:solidFill>
                <a:latin typeface="Tahoma"/>
                <a:cs typeface="Tahoma"/>
              </a:rPr>
              <a:t>ostacoli:</a:t>
            </a:r>
            <a:endParaRPr sz="1850">
              <a:latin typeface="Tahoma"/>
              <a:cs typeface="Tahoma"/>
            </a:endParaRPr>
          </a:p>
          <a:p>
            <a:pPr algn="just" marL="12700" marR="5080">
              <a:lnSpc>
                <a:spcPct val="148600"/>
              </a:lnSpc>
            </a:pP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Stigma</a:t>
            </a:r>
            <a:r>
              <a:rPr dirty="0" sz="1850" spc="95" b="1">
                <a:solidFill>
                  <a:srgbClr val="4B4457"/>
                </a:solidFill>
                <a:latin typeface="Arial"/>
                <a:cs typeface="Arial"/>
              </a:rPr>
              <a:t> 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1850" spc="100" b="1">
                <a:solidFill>
                  <a:srgbClr val="4B4457"/>
                </a:solidFill>
                <a:latin typeface="Arial"/>
                <a:cs typeface="Arial"/>
              </a:rPr>
              <a:t> 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discriminazione:</a:t>
            </a:r>
            <a:r>
              <a:rPr dirty="0" sz="1850" spc="95" b="1">
                <a:solidFill>
                  <a:srgbClr val="4B4457"/>
                </a:solidFill>
                <a:latin typeface="Arial"/>
                <a:cs typeface="Arial"/>
              </a:rPr>
              <a:t> 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atteggiamenti</a:t>
            </a:r>
            <a:r>
              <a:rPr dirty="0" sz="1850" spc="100" b="1">
                <a:solidFill>
                  <a:srgbClr val="4B4457"/>
                </a:solidFill>
                <a:latin typeface="Arial"/>
                <a:cs typeface="Arial"/>
              </a:rPr>
              <a:t> 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negativi</a:t>
            </a:r>
            <a:r>
              <a:rPr dirty="0" sz="1850" spc="95" b="1">
                <a:solidFill>
                  <a:srgbClr val="4B4457"/>
                </a:solidFill>
                <a:latin typeface="Arial"/>
                <a:cs typeface="Arial"/>
              </a:rPr>
              <a:t> 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persistenti</a:t>
            </a:r>
            <a:r>
              <a:rPr dirty="0" sz="1850" spc="100" b="1">
                <a:solidFill>
                  <a:srgbClr val="4B4457"/>
                </a:solidFill>
                <a:latin typeface="Arial"/>
                <a:cs typeface="Arial"/>
              </a:rPr>
              <a:t> 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1850" spc="95" b="1">
                <a:solidFill>
                  <a:srgbClr val="4B4457"/>
                </a:solidFill>
                <a:latin typeface="Arial"/>
                <a:cs typeface="Arial"/>
              </a:rPr>
              <a:t> 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concezioni</a:t>
            </a:r>
            <a:r>
              <a:rPr dirty="0" sz="1850" spc="100" b="1">
                <a:solidFill>
                  <a:srgbClr val="4B4457"/>
                </a:solidFill>
                <a:latin typeface="Arial"/>
                <a:cs typeface="Arial"/>
              </a:rPr>
              <a:t>  </a:t>
            </a:r>
            <a:r>
              <a:rPr dirty="0" sz="1850" spc="-10" b="1">
                <a:solidFill>
                  <a:srgbClr val="4B4457"/>
                </a:solidFill>
                <a:latin typeface="Arial"/>
                <a:cs typeface="Arial"/>
              </a:rPr>
              <a:t>errate </a:t>
            </a:r>
            <a:r>
              <a:rPr dirty="0" sz="1850" spc="-55" b="1">
                <a:solidFill>
                  <a:srgbClr val="4B4457"/>
                </a:solidFill>
                <a:latin typeface="Arial"/>
                <a:cs typeface="Arial"/>
              </a:rPr>
              <a:t>conducono</a:t>
            </a:r>
            <a:r>
              <a:rPr dirty="0" sz="1850" spc="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30" b="1">
                <a:solidFill>
                  <a:srgbClr val="4B4457"/>
                </a:solidFill>
                <a:latin typeface="Arial"/>
                <a:cs typeface="Arial"/>
              </a:rPr>
              <a:t>all'esclusione,</a:t>
            </a:r>
            <a:r>
              <a:rPr dirty="0" sz="1850" spc="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al</a:t>
            </a:r>
            <a:r>
              <a:rPr dirty="0" sz="1850" spc="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bullismo</a:t>
            </a:r>
            <a:r>
              <a:rPr dirty="0" sz="1850" spc="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1850" spc="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alla</a:t>
            </a:r>
            <a:r>
              <a:rPr dirty="0" sz="1850" spc="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vergogna</a:t>
            </a:r>
            <a:r>
              <a:rPr dirty="0" sz="1850" spc="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4B4457"/>
                </a:solidFill>
                <a:latin typeface="Arial"/>
                <a:cs typeface="Arial"/>
              </a:rPr>
              <a:t>interiorizzata.</a:t>
            </a:r>
            <a:r>
              <a:rPr dirty="0" sz="1850" spc="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Ǫuesto</a:t>
            </a:r>
            <a:r>
              <a:rPr dirty="0" sz="1850" spc="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4B4457"/>
                </a:solidFill>
                <a:latin typeface="Arial"/>
                <a:cs typeface="Arial"/>
              </a:rPr>
              <a:t>diminuisce </a:t>
            </a:r>
            <a:r>
              <a:rPr dirty="0" sz="1850" spc="-20" b="1">
                <a:solidFill>
                  <a:srgbClr val="4B4457"/>
                </a:solidFill>
                <a:latin typeface="Arial"/>
                <a:cs typeface="Arial"/>
              </a:rPr>
              <a:t>l'autostima</a:t>
            </a:r>
            <a:r>
              <a:rPr dirty="0" sz="1850" spc="-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185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50" b="1">
                <a:solidFill>
                  <a:srgbClr val="4B4457"/>
                </a:solidFill>
                <a:latin typeface="Arial"/>
                <a:cs typeface="Arial"/>
              </a:rPr>
              <a:t>disincentiva</a:t>
            </a:r>
            <a:r>
              <a:rPr dirty="0" sz="185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la</a:t>
            </a:r>
            <a:r>
              <a:rPr dirty="0" sz="185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35" b="1">
                <a:solidFill>
                  <a:srgbClr val="4B4457"/>
                </a:solidFill>
                <a:latin typeface="Arial"/>
                <a:cs typeface="Arial"/>
              </a:rPr>
              <a:t>partecipazione</a:t>
            </a:r>
            <a:r>
              <a:rPr dirty="0" sz="185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4B4457"/>
                </a:solidFill>
                <a:latin typeface="Arial"/>
                <a:cs typeface="Arial"/>
              </a:rPr>
              <a:t>sociale.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50">
              <a:latin typeface="Arial"/>
              <a:cs typeface="Arial"/>
            </a:endParaRPr>
          </a:p>
          <a:p>
            <a:pPr algn="just" marL="12700" marR="5080">
              <a:lnSpc>
                <a:spcPct val="148600"/>
              </a:lnSpc>
            </a:pPr>
            <a:r>
              <a:rPr dirty="0" sz="1850" spc="-35" b="1">
                <a:solidFill>
                  <a:srgbClr val="4B4457"/>
                </a:solidFill>
                <a:latin typeface="Arial"/>
                <a:cs typeface="Arial"/>
              </a:rPr>
              <a:t>Mancanza</a:t>
            </a:r>
            <a:r>
              <a:rPr dirty="0" sz="1850" spc="-8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120" b="1">
                <a:solidFill>
                  <a:srgbClr val="4B4457"/>
                </a:solidFill>
                <a:latin typeface="Arial"/>
                <a:cs typeface="Arial"/>
              </a:rPr>
              <a:t>accesso:</a:t>
            </a:r>
            <a:r>
              <a:rPr dirty="0" sz="1850" spc="-1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35" b="1">
                <a:solidFill>
                  <a:srgbClr val="4B4457"/>
                </a:solidFill>
                <a:latin typeface="Arial"/>
                <a:cs typeface="Arial"/>
              </a:rPr>
              <a:t>l'impossibilità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65" b="1">
                <a:solidFill>
                  <a:srgbClr val="4B4457"/>
                </a:solidFill>
                <a:latin typeface="Arial"/>
                <a:cs typeface="Arial"/>
              </a:rPr>
              <a:t>accedere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ai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35" b="1">
                <a:solidFill>
                  <a:srgbClr val="4B4457"/>
                </a:solidFill>
                <a:latin typeface="Arial"/>
                <a:cs typeface="Arial"/>
              </a:rPr>
              <a:t>servizi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salute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mentale,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4B4457"/>
                </a:solidFill>
                <a:latin typeface="Arial"/>
                <a:cs typeface="Arial"/>
              </a:rPr>
              <a:t>all'istruzione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agli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50" b="1">
                <a:solidFill>
                  <a:srgbClr val="4B4457"/>
                </a:solidFill>
                <a:latin typeface="Arial"/>
                <a:cs typeface="Arial"/>
              </a:rPr>
              <a:t>spazi</a:t>
            </a:r>
            <a:r>
              <a:rPr dirty="0" sz="1850" spc="-4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35" b="1">
                <a:solidFill>
                  <a:srgbClr val="4B4457"/>
                </a:solidFill>
                <a:latin typeface="Arial"/>
                <a:cs typeface="Arial"/>
              </a:rPr>
              <a:t>pubblici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limita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la</a:t>
            </a:r>
            <a:r>
              <a:rPr dirty="0" sz="1850" spc="-4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20" b="1">
                <a:solidFill>
                  <a:srgbClr val="4B4457"/>
                </a:solidFill>
                <a:latin typeface="Arial"/>
                <a:cs typeface="Arial"/>
              </a:rPr>
              <a:t>piena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35" b="1">
                <a:solidFill>
                  <a:srgbClr val="4B4457"/>
                </a:solidFill>
                <a:latin typeface="Arial"/>
                <a:cs typeface="Arial"/>
              </a:rPr>
              <a:t>partecipazione.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I</a:t>
            </a:r>
            <a:r>
              <a:rPr dirty="0" sz="1850" spc="-40" b="1">
                <a:solidFill>
                  <a:srgbClr val="4B4457"/>
                </a:solidFill>
                <a:latin typeface="Arial"/>
                <a:cs typeface="Arial"/>
              </a:rPr>
              <a:t> giovani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55" b="1">
                <a:solidFill>
                  <a:srgbClr val="4B4457"/>
                </a:solidFill>
                <a:latin typeface="Arial"/>
                <a:cs typeface="Arial"/>
              </a:rPr>
              <a:t>si</a:t>
            </a:r>
            <a:r>
              <a:rPr dirty="0" sz="1850" spc="-4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25" b="1">
                <a:solidFill>
                  <a:srgbClr val="4B4457"/>
                </a:solidFill>
                <a:latin typeface="Arial"/>
                <a:cs typeface="Arial"/>
              </a:rPr>
              <a:t>trovano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4B4457"/>
                </a:solidFill>
                <a:latin typeface="Arial"/>
                <a:cs typeface="Arial"/>
              </a:rPr>
              <a:t>frequentemente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25" b="1">
                <a:solidFill>
                  <a:srgbClr val="4B4457"/>
                </a:solidFill>
                <a:latin typeface="Arial"/>
                <a:cs typeface="Arial"/>
              </a:rPr>
              <a:t>di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fronte</a:t>
            </a:r>
            <a:r>
              <a:rPr dirty="0" sz="185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a</a:t>
            </a:r>
            <a:r>
              <a:rPr dirty="0" sz="185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40" b="1">
                <a:solidFill>
                  <a:srgbClr val="4B4457"/>
                </a:solidFill>
                <a:latin typeface="Arial"/>
                <a:cs typeface="Arial"/>
              </a:rPr>
              <a:t>ostacoli</a:t>
            </a:r>
            <a:r>
              <a:rPr dirty="0" sz="1850" spc="-5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35" b="1">
                <a:solidFill>
                  <a:srgbClr val="4B4457"/>
                </a:solidFill>
                <a:latin typeface="Arial"/>
                <a:cs typeface="Arial"/>
              </a:rPr>
              <a:t>finanziari,</a:t>
            </a:r>
            <a:r>
              <a:rPr dirty="0" sz="185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35" b="1">
                <a:solidFill>
                  <a:srgbClr val="4B4457"/>
                </a:solidFill>
                <a:latin typeface="Arial"/>
                <a:cs typeface="Arial"/>
              </a:rPr>
              <a:t>geografici</a:t>
            </a:r>
            <a:r>
              <a:rPr dirty="0" sz="185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o</a:t>
            </a:r>
            <a:r>
              <a:rPr dirty="0" sz="1850" spc="-5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60" b="1">
                <a:solidFill>
                  <a:srgbClr val="4B4457"/>
                </a:solidFill>
                <a:latin typeface="Arial"/>
                <a:cs typeface="Arial"/>
              </a:rPr>
              <a:t>sistemici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per</a:t>
            </a:r>
            <a:r>
              <a:rPr dirty="0" sz="1850" spc="-5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60" b="1">
                <a:solidFill>
                  <a:srgbClr val="4B4457"/>
                </a:solidFill>
                <a:latin typeface="Arial"/>
                <a:cs typeface="Arial"/>
              </a:rPr>
              <a:t>ricevere </a:t>
            </a:r>
            <a:r>
              <a:rPr dirty="0" sz="1850" spc="-10" b="1">
                <a:solidFill>
                  <a:srgbClr val="4B4457"/>
                </a:solidFill>
                <a:latin typeface="Arial"/>
                <a:cs typeface="Arial"/>
              </a:rPr>
              <a:t>supporto.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50">
              <a:latin typeface="Arial"/>
              <a:cs typeface="Arial"/>
            </a:endParaRPr>
          </a:p>
          <a:p>
            <a:pPr algn="just" marL="12700" marR="5080">
              <a:lnSpc>
                <a:spcPct val="148600"/>
              </a:lnSpc>
            </a:pP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Bassa</a:t>
            </a:r>
            <a:r>
              <a:rPr dirty="0" sz="1850" spc="10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autostima</a:t>
            </a:r>
            <a:r>
              <a:rPr dirty="0" sz="1850" spc="10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1850" spc="10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4B4457"/>
                </a:solidFill>
                <a:latin typeface="Arial"/>
                <a:cs typeface="Arial"/>
              </a:rPr>
              <a:t>scarsa</a:t>
            </a:r>
            <a:r>
              <a:rPr dirty="0" sz="1850" spc="10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fiducia</a:t>
            </a:r>
            <a:r>
              <a:rPr dirty="0" sz="1850" spc="10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in</a:t>
            </a:r>
            <a:r>
              <a:rPr dirty="0" sz="1850" spc="10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se</a:t>
            </a:r>
            <a:r>
              <a:rPr dirty="0" sz="1850" spc="10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20" b="1">
                <a:solidFill>
                  <a:srgbClr val="4B4457"/>
                </a:solidFill>
                <a:latin typeface="Arial"/>
                <a:cs typeface="Arial"/>
              </a:rPr>
              <a:t>stessi:</a:t>
            </a:r>
            <a:r>
              <a:rPr dirty="0" sz="1850" spc="11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una</a:t>
            </a:r>
            <a:r>
              <a:rPr dirty="0" sz="1850" spc="10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narrazione</a:t>
            </a:r>
            <a:r>
              <a:rPr dirty="0" sz="1850" spc="10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1850" spc="11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privazione</a:t>
            </a:r>
            <a:r>
              <a:rPr dirty="0" sz="1850" spc="10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1850" spc="11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4B4457"/>
                </a:solidFill>
                <a:latin typeface="Arial"/>
                <a:cs typeface="Arial"/>
              </a:rPr>
              <a:t>potere,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istituzionalizzazione</a:t>
            </a:r>
            <a:r>
              <a:rPr dirty="0" sz="1850" spc="30" b="1">
                <a:solidFill>
                  <a:srgbClr val="4B4457"/>
                </a:solidFill>
                <a:latin typeface="Arial"/>
                <a:cs typeface="Arial"/>
              </a:rPr>
              <a:t> 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o</a:t>
            </a:r>
            <a:r>
              <a:rPr dirty="0" sz="1850" spc="35" b="1">
                <a:solidFill>
                  <a:srgbClr val="4B4457"/>
                </a:solidFill>
                <a:latin typeface="Arial"/>
                <a:cs typeface="Arial"/>
              </a:rPr>
              <a:t> 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esclusione</a:t>
            </a:r>
            <a:r>
              <a:rPr dirty="0" sz="1850" spc="35" b="1">
                <a:solidFill>
                  <a:srgbClr val="4B4457"/>
                </a:solidFill>
                <a:latin typeface="Arial"/>
                <a:cs typeface="Arial"/>
              </a:rPr>
              <a:t> 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può</a:t>
            </a:r>
            <a:r>
              <a:rPr dirty="0" sz="1850" spc="35" b="1">
                <a:solidFill>
                  <a:srgbClr val="4B4457"/>
                </a:solidFill>
                <a:latin typeface="Arial"/>
                <a:cs typeface="Arial"/>
              </a:rPr>
              <a:t> 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compromettere</a:t>
            </a:r>
            <a:r>
              <a:rPr dirty="0" sz="1850" spc="35" b="1">
                <a:solidFill>
                  <a:srgbClr val="4B4457"/>
                </a:solidFill>
                <a:latin typeface="Arial"/>
                <a:cs typeface="Arial"/>
              </a:rPr>
              <a:t> 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l'autoefficacia,</a:t>
            </a:r>
            <a:r>
              <a:rPr dirty="0" sz="1850" spc="35" b="1">
                <a:solidFill>
                  <a:srgbClr val="4B4457"/>
                </a:solidFill>
                <a:latin typeface="Arial"/>
                <a:cs typeface="Arial"/>
              </a:rPr>
              <a:t> 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limitando</a:t>
            </a:r>
            <a:r>
              <a:rPr dirty="0" sz="1850" spc="35" b="1">
                <a:solidFill>
                  <a:srgbClr val="4B4457"/>
                </a:solidFill>
                <a:latin typeface="Arial"/>
                <a:cs typeface="Arial"/>
              </a:rPr>
              <a:t>  </a:t>
            </a:r>
            <a:r>
              <a:rPr dirty="0" sz="1850" spc="-25" b="1">
                <a:solidFill>
                  <a:srgbClr val="4B4457"/>
                </a:solidFill>
                <a:latin typeface="Arial"/>
                <a:cs typeface="Arial"/>
              </a:rPr>
              <a:t>la </a:t>
            </a:r>
            <a:r>
              <a:rPr dirty="0" sz="1850" spc="-35" b="1">
                <a:solidFill>
                  <a:srgbClr val="4B4457"/>
                </a:solidFill>
                <a:latin typeface="Arial"/>
                <a:cs typeface="Arial"/>
              </a:rPr>
              <a:t>partecipazione</a:t>
            </a:r>
            <a:r>
              <a:rPr dirty="0" sz="185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a</a:t>
            </a:r>
            <a:r>
              <a:rPr dirty="0" sz="185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4B4457"/>
                </a:solidFill>
                <a:latin typeface="Arial"/>
                <a:cs typeface="Arial"/>
              </a:rPr>
              <a:t>ruoli</a:t>
            </a:r>
            <a:r>
              <a:rPr dirty="0" sz="185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45" b="1">
                <a:solidFill>
                  <a:srgbClr val="4B4457"/>
                </a:solidFill>
                <a:latin typeface="Arial"/>
                <a:cs typeface="Arial"/>
              </a:rPr>
              <a:t>comunitari</a:t>
            </a:r>
            <a:r>
              <a:rPr dirty="0" sz="185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o</a:t>
            </a:r>
            <a:r>
              <a:rPr dirty="0" sz="185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a</a:t>
            </a:r>
            <a:r>
              <a:rPr dirty="0" sz="1850" spc="-60" b="1">
                <a:solidFill>
                  <a:srgbClr val="4B4457"/>
                </a:solidFill>
                <a:latin typeface="Arial"/>
                <a:cs typeface="Arial"/>
              </a:rPr>
              <a:t> posizioni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185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4B4457"/>
                </a:solidFill>
                <a:latin typeface="Arial"/>
                <a:cs typeface="Arial"/>
              </a:rPr>
              <a:t>leadership.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50">
              <a:latin typeface="Arial"/>
              <a:cs typeface="Arial"/>
            </a:endParaRPr>
          </a:p>
          <a:p>
            <a:pPr algn="just" marL="12700" marR="5080">
              <a:lnSpc>
                <a:spcPct val="148600"/>
              </a:lnSpc>
              <a:spcBef>
                <a:spcPts val="5"/>
              </a:spcBef>
            </a:pPr>
            <a:r>
              <a:rPr dirty="0" sz="1850" spc="-25" b="1">
                <a:solidFill>
                  <a:srgbClr val="4B4457"/>
                </a:solidFill>
                <a:latin typeface="Arial"/>
                <a:cs typeface="Arial"/>
              </a:rPr>
              <a:t>Sottorappresentazione:</a:t>
            </a:r>
            <a:r>
              <a:rPr dirty="0" sz="1850" spc="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i</a:t>
            </a:r>
            <a:r>
              <a:rPr dirty="0" sz="1850" spc="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giovani</a:t>
            </a:r>
            <a:r>
              <a:rPr dirty="0" sz="1850" spc="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con</a:t>
            </a:r>
            <a:r>
              <a:rPr dirty="0" sz="1850" spc="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disabilità</a:t>
            </a:r>
            <a:r>
              <a:rPr dirty="0" sz="1850" spc="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40" b="1">
                <a:solidFill>
                  <a:srgbClr val="4B4457"/>
                </a:solidFill>
                <a:latin typeface="Arial"/>
                <a:cs typeface="Arial"/>
              </a:rPr>
              <a:t>psicosociali</a:t>
            </a:r>
            <a:r>
              <a:rPr dirty="0" sz="1850" spc="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sono</a:t>
            </a:r>
            <a:r>
              <a:rPr dirty="0" sz="1850" spc="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raramente</a:t>
            </a:r>
            <a:r>
              <a:rPr dirty="0" sz="1850" spc="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inclusi</a:t>
            </a:r>
            <a:r>
              <a:rPr dirty="0" sz="1850" spc="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25" b="1">
                <a:solidFill>
                  <a:srgbClr val="4B4457"/>
                </a:solidFill>
                <a:latin typeface="Arial"/>
                <a:cs typeface="Arial"/>
              </a:rPr>
              <a:t>nei </a:t>
            </a:r>
            <a:r>
              <a:rPr dirty="0" sz="1850" spc="-30" b="1">
                <a:solidFill>
                  <a:srgbClr val="4B4457"/>
                </a:solidFill>
                <a:latin typeface="Arial"/>
                <a:cs typeface="Arial"/>
              </a:rPr>
              <a:t>processi</a:t>
            </a:r>
            <a:r>
              <a:rPr dirty="0" sz="1850" spc="8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25" b="1">
                <a:solidFill>
                  <a:srgbClr val="4B4457"/>
                </a:solidFill>
                <a:latin typeface="Arial"/>
                <a:cs typeface="Arial"/>
              </a:rPr>
              <a:t>decisionali.</a:t>
            </a:r>
            <a:r>
              <a:rPr dirty="0" sz="1850" spc="8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Le</a:t>
            </a:r>
            <a:r>
              <a:rPr dirty="0" sz="1850" spc="8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loro</a:t>
            </a:r>
            <a:r>
              <a:rPr dirty="0" sz="1850" spc="8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opinioni</a:t>
            </a:r>
            <a:r>
              <a:rPr dirty="0" sz="1850" spc="8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vengono</a:t>
            </a:r>
            <a:r>
              <a:rPr dirty="0" sz="1850" spc="8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frequentemente</a:t>
            </a:r>
            <a:r>
              <a:rPr dirty="0" sz="1850" spc="8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trascurate</a:t>
            </a:r>
            <a:r>
              <a:rPr dirty="0" sz="1850" spc="8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negli</a:t>
            </a:r>
            <a:r>
              <a:rPr dirty="0" sz="1850" spc="8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4B4457"/>
                </a:solidFill>
                <a:latin typeface="Arial"/>
                <a:cs typeface="Arial"/>
              </a:rPr>
              <a:t>ambiti </a:t>
            </a:r>
            <a:r>
              <a:rPr dirty="0" sz="1850" spc="-40" b="1">
                <a:solidFill>
                  <a:srgbClr val="4B4457"/>
                </a:solidFill>
                <a:latin typeface="Arial"/>
                <a:cs typeface="Arial"/>
              </a:rPr>
              <a:t>giovanili,</a:t>
            </a:r>
            <a:r>
              <a:rPr dirty="0" sz="1850" spc="-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della</a:t>
            </a:r>
            <a:r>
              <a:rPr dirty="0" sz="1850" spc="-2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20" b="1">
                <a:solidFill>
                  <a:srgbClr val="4B4457"/>
                </a:solidFill>
                <a:latin typeface="Arial"/>
                <a:cs typeface="Arial"/>
              </a:rPr>
              <a:t>disabilità</a:t>
            </a:r>
            <a:r>
              <a:rPr dirty="0" sz="1850" spc="-2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1850" spc="-2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4B4457"/>
                </a:solidFill>
                <a:latin typeface="Arial"/>
                <a:cs typeface="Arial"/>
              </a:rPr>
              <a:t>politici.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42" y="925830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3638410" y="14287"/>
            <a:ext cx="4650105" cy="10273030"/>
          </a:xfrm>
          <a:custGeom>
            <a:avLst/>
            <a:gdLst/>
            <a:ahLst/>
            <a:cxnLst/>
            <a:rect l="l" t="t" r="r" b="b"/>
            <a:pathLst>
              <a:path w="4650105" h="10273030">
                <a:moveTo>
                  <a:pt x="4649533" y="10272712"/>
                </a:moveTo>
                <a:lnTo>
                  <a:pt x="0" y="10272712"/>
                </a:lnTo>
                <a:lnTo>
                  <a:pt x="0" y="0"/>
                </a:lnTo>
                <a:lnTo>
                  <a:pt x="4649533" y="0"/>
                </a:lnTo>
                <a:lnTo>
                  <a:pt x="4649533" y="10272712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3422" rIns="0" bIns="0" rtlCol="0" vert="horz">
            <a:spAutoFit/>
          </a:bodyPr>
          <a:lstStyle/>
          <a:p>
            <a:pPr marL="833755">
              <a:lnSpc>
                <a:spcPct val="100000"/>
              </a:lnSpc>
              <a:spcBef>
                <a:spcPts val="125"/>
              </a:spcBef>
            </a:pPr>
            <a:r>
              <a:rPr dirty="0"/>
              <a:t>Video</a:t>
            </a:r>
            <a:r>
              <a:rPr dirty="0" spc="-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Modello</a:t>
            </a:r>
            <a:r>
              <a:rPr dirty="0" spc="-5"/>
              <a:t> </a:t>
            </a:r>
            <a:r>
              <a:rPr dirty="0"/>
              <a:t>sociale</a:t>
            </a:r>
            <a:r>
              <a:rPr dirty="0" spc="-5"/>
              <a:t> </a:t>
            </a:r>
            <a:r>
              <a:rPr dirty="0"/>
              <a:t>della</a:t>
            </a:r>
            <a:r>
              <a:rPr dirty="0" spc="-5"/>
              <a:t> </a:t>
            </a:r>
            <a:r>
              <a:rPr dirty="0" spc="-10"/>
              <a:t>disabilità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4083090" y="2897686"/>
            <a:ext cx="1289685" cy="28575"/>
          </a:xfrm>
          <a:custGeom>
            <a:avLst/>
            <a:gdLst/>
            <a:ahLst/>
            <a:cxnLst/>
            <a:rect l="l" t="t" r="r" b="b"/>
            <a:pathLst>
              <a:path w="1289685" h="28575">
                <a:moveTo>
                  <a:pt x="1289547" y="28574"/>
                </a:moveTo>
                <a:lnTo>
                  <a:pt x="0" y="28574"/>
                </a:lnTo>
                <a:lnTo>
                  <a:pt x="0" y="0"/>
                </a:lnTo>
                <a:lnTo>
                  <a:pt x="1289547" y="0"/>
                </a:lnTo>
                <a:lnTo>
                  <a:pt x="1289547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615154" y="2561136"/>
            <a:ext cx="67240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83250" algn="l"/>
              </a:tabLst>
            </a:pPr>
            <a:r>
              <a:rPr dirty="0" u="heavy" sz="24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htt</a:t>
            </a:r>
            <a:r>
              <a:rPr dirty="0" sz="2400" spc="-50" b="1">
                <a:latin typeface="Calibri"/>
                <a:cs typeface="Calibri"/>
                <a:hlinkClick r:id="rId3"/>
              </a:rPr>
              <a:t>ps://www.y</a:t>
            </a:r>
            <a:r>
              <a:rPr dirty="0" u="heavy" sz="2400" spc="-34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heavy" sz="2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outube.com/watch?v=24KE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	</a:t>
            </a:r>
            <a:r>
              <a:rPr dirty="0" u="heavy" sz="2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OCKMw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1291" y="207263"/>
            <a:ext cx="1890395" cy="1890395"/>
            <a:chOff x="311291" y="207263"/>
            <a:chExt cx="1890395" cy="1890395"/>
          </a:xfrm>
        </p:grpSpPr>
        <p:sp>
          <p:nvSpPr>
            <p:cNvPr id="8" name="object 8" descr=""/>
            <p:cNvSpPr/>
            <p:nvPr/>
          </p:nvSpPr>
          <p:spPr>
            <a:xfrm>
              <a:off x="973931" y="971551"/>
              <a:ext cx="700405" cy="137160"/>
            </a:xfrm>
            <a:custGeom>
              <a:avLst/>
              <a:gdLst/>
              <a:ahLst/>
              <a:cxnLst/>
              <a:rect l="l" t="t" r="r" b="b"/>
              <a:pathLst>
                <a:path w="700405" h="137159">
                  <a:moveTo>
                    <a:pt x="633221" y="136968"/>
                  </a:moveTo>
                  <a:lnTo>
                    <a:pt x="70471" y="136968"/>
                  </a:lnTo>
                  <a:lnTo>
                    <a:pt x="43419" y="131401"/>
                  </a:lnTo>
                  <a:lnTo>
                    <a:pt x="43096" y="131401"/>
                  </a:lnTo>
                  <a:lnTo>
                    <a:pt x="20821" y="116288"/>
                  </a:lnTo>
                  <a:lnTo>
                    <a:pt x="5632" y="94013"/>
                  </a:lnTo>
                  <a:lnTo>
                    <a:pt x="0" y="66960"/>
                  </a:lnTo>
                  <a:lnTo>
                    <a:pt x="5550" y="40384"/>
                  </a:lnTo>
                  <a:lnTo>
                    <a:pt x="20647" y="19157"/>
                  </a:lnTo>
                  <a:lnTo>
                    <a:pt x="42932" y="5091"/>
                  </a:lnTo>
                  <a:lnTo>
                    <a:pt x="70008" y="0"/>
                  </a:lnTo>
                  <a:lnTo>
                    <a:pt x="633221" y="0"/>
                  </a:lnTo>
                  <a:lnTo>
                    <a:pt x="659783" y="5091"/>
                  </a:lnTo>
                  <a:lnTo>
                    <a:pt x="680977" y="19157"/>
                  </a:lnTo>
                  <a:lnTo>
                    <a:pt x="695010" y="40384"/>
                  </a:lnTo>
                  <a:lnTo>
                    <a:pt x="699825" y="65591"/>
                  </a:lnTo>
                  <a:lnTo>
                    <a:pt x="699825" y="68354"/>
                  </a:lnTo>
                  <a:lnTo>
                    <a:pt x="695010" y="94013"/>
                  </a:lnTo>
                  <a:lnTo>
                    <a:pt x="680977" y="116288"/>
                  </a:lnTo>
                  <a:lnTo>
                    <a:pt x="659783" y="131401"/>
                  </a:lnTo>
                  <a:lnTo>
                    <a:pt x="633221" y="136968"/>
                  </a:lnTo>
                  <a:close/>
                </a:path>
              </a:pathLst>
            </a:custGeom>
            <a:solidFill>
              <a:srgbClr val="D91B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291" y="207263"/>
              <a:ext cx="1890136" cy="1890136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52451" y="3800899"/>
            <a:ext cx="7554402" cy="48997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2156861" y="2558779"/>
            <a:ext cx="504444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>
                <a:latin typeface="Calibri"/>
                <a:cs typeface="Calibri"/>
              </a:rPr>
              <a:t>Suggerimento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3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-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Collegare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l'impegno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politico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156861" y="3130279"/>
            <a:ext cx="5034915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latin typeface="Calibri"/>
                <a:cs typeface="Calibri"/>
              </a:rPr>
              <a:t>con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gli</a:t>
            </a:r>
            <a:r>
              <a:rPr dirty="0" sz="2100" spc="-1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interessi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personali</a:t>
            </a:r>
            <a:endParaRPr sz="21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1215"/>
              </a:spcBef>
            </a:pPr>
            <a:r>
              <a:rPr dirty="0" sz="1550">
                <a:latin typeface="Calibri"/>
                <a:cs typeface="Calibri"/>
              </a:rPr>
              <a:t>Individua</a:t>
            </a:r>
            <a:r>
              <a:rPr dirty="0" sz="1550" spc="2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</a:t>
            </a:r>
            <a:r>
              <a:rPr dirty="0" sz="1550" spc="3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temi</a:t>
            </a:r>
            <a:r>
              <a:rPr dirty="0" sz="1550" spc="3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2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interesse</a:t>
            </a:r>
            <a:r>
              <a:rPr dirty="0" sz="1550" spc="3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</a:t>
            </a:r>
            <a:r>
              <a:rPr dirty="0" sz="1550" spc="3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</a:t>
            </a:r>
            <a:r>
              <a:rPr dirty="0" sz="1550" spc="3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giovani</a:t>
            </a:r>
            <a:r>
              <a:rPr dirty="0" sz="1550" spc="2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–</a:t>
            </a:r>
            <a:r>
              <a:rPr dirty="0" sz="1550" spc="3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che</a:t>
            </a:r>
            <a:r>
              <a:rPr dirty="0" sz="1550" spc="3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</a:t>
            </a:r>
            <a:r>
              <a:rPr dirty="0" sz="1550" spc="3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tratti</a:t>
            </a:r>
            <a:r>
              <a:rPr dirty="0" sz="1550" spc="29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di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168253" y="4024163"/>
            <a:ext cx="502348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latin typeface="Calibri"/>
                <a:cs typeface="Calibri"/>
              </a:rPr>
              <a:t>musica,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giochi,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sport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parchi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locali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–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illustra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questi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si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168253" y="4443263"/>
            <a:ext cx="502348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latin typeface="Calibri"/>
                <a:cs typeface="Calibri"/>
              </a:rPr>
              <a:t>ricolleghino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decisioni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politiche.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Aiutali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scoprire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gruppi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di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168253" y="4862363"/>
            <a:ext cx="502348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latin typeface="Calibri"/>
                <a:cs typeface="Calibri"/>
              </a:rPr>
              <a:t>pressione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iniziative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locali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pertinenti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ai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loro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interessi,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cui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168253" y="5281463"/>
            <a:ext cx="2421255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latin typeface="Calibri"/>
                <a:cs typeface="Calibri"/>
              </a:rPr>
              <a:t>possano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iniziare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impegnarsi.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21179" y="204137"/>
            <a:ext cx="1197864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6365" algn="l"/>
                <a:tab pos="5048885" algn="l"/>
                <a:tab pos="8416925" algn="l"/>
                <a:tab pos="9592310" algn="l"/>
                <a:tab pos="9915525" algn="l"/>
              </a:tabLst>
            </a:pPr>
            <a:r>
              <a:rPr dirty="0" sz="5400" spc="-10">
                <a:solidFill>
                  <a:srgbClr val="1D82D9"/>
                </a:solidFill>
              </a:rPr>
              <a:t>Suggerimenti</a:t>
            </a:r>
            <a:r>
              <a:rPr dirty="0" sz="5400">
                <a:solidFill>
                  <a:srgbClr val="1D82D9"/>
                </a:solidFill>
              </a:rPr>
              <a:t>	</a:t>
            </a:r>
            <a:r>
              <a:rPr dirty="0" sz="5400" spc="-25">
                <a:solidFill>
                  <a:srgbClr val="1D82D9"/>
                </a:solidFill>
              </a:rPr>
              <a:t>per</a:t>
            </a:r>
            <a:r>
              <a:rPr dirty="0" sz="5400">
                <a:solidFill>
                  <a:srgbClr val="1D82D9"/>
                </a:solidFill>
              </a:rPr>
              <a:t>	</a:t>
            </a:r>
            <a:r>
              <a:rPr dirty="0" sz="5400" spc="-10">
                <a:solidFill>
                  <a:srgbClr val="1D82D9"/>
                </a:solidFill>
              </a:rPr>
              <a:t>collaborare</a:t>
            </a:r>
            <a:r>
              <a:rPr dirty="0" sz="5400">
                <a:solidFill>
                  <a:srgbClr val="1D82D9"/>
                </a:solidFill>
              </a:rPr>
              <a:t>	</a:t>
            </a:r>
            <a:r>
              <a:rPr dirty="0" sz="5400" spc="-25">
                <a:solidFill>
                  <a:srgbClr val="1D82D9"/>
                </a:solidFill>
              </a:rPr>
              <a:t>con</a:t>
            </a:r>
            <a:r>
              <a:rPr dirty="0" sz="5400">
                <a:solidFill>
                  <a:srgbClr val="1D82D9"/>
                </a:solidFill>
              </a:rPr>
              <a:t>	</a:t>
            </a:r>
            <a:r>
              <a:rPr dirty="0" sz="5400" spc="-50">
                <a:solidFill>
                  <a:srgbClr val="1D82D9"/>
                </a:solidFill>
              </a:rPr>
              <a:t>i</a:t>
            </a:r>
            <a:r>
              <a:rPr dirty="0" sz="5400">
                <a:solidFill>
                  <a:srgbClr val="1D82D9"/>
                </a:solidFill>
              </a:rPr>
              <a:t>	</a:t>
            </a:r>
            <a:r>
              <a:rPr dirty="0" sz="5400" spc="-10">
                <a:solidFill>
                  <a:srgbClr val="1D82D9"/>
                </a:solidFill>
              </a:rPr>
              <a:t>giovani</a:t>
            </a:r>
            <a:endParaRPr sz="5400"/>
          </a:p>
        </p:txBody>
      </p:sp>
      <p:sp>
        <p:nvSpPr>
          <p:cNvPr id="10" name="object 10" descr=""/>
          <p:cNvSpPr txBox="1"/>
          <p:nvPr/>
        </p:nvSpPr>
        <p:spPr>
          <a:xfrm>
            <a:off x="12195172" y="6237933"/>
            <a:ext cx="432752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>
                <a:latin typeface="Calibri"/>
                <a:cs typeface="Calibri"/>
              </a:rPr>
              <a:t>Suggerimento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4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-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Elaborare</a:t>
            </a:r>
            <a:r>
              <a:rPr dirty="0" sz="2100" spc="-1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un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piano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spc="-25" b="1">
                <a:latin typeface="Calibri"/>
                <a:cs typeface="Calibri"/>
              </a:rPr>
              <a:t>di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195172" y="6809433"/>
            <a:ext cx="258826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>
                <a:latin typeface="Calibri"/>
                <a:cs typeface="Calibri"/>
              </a:rPr>
              <a:t>adattamento</a:t>
            </a:r>
            <a:r>
              <a:rPr dirty="0" sz="2100" spc="-3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su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misura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2243543" y="7360436"/>
            <a:ext cx="5023485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>
                <a:latin typeface="Calibri"/>
                <a:cs typeface="Calibri"/>
              </a:rPr>
              <a:t>Collaborare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per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redigere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piano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scritto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chiaro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che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identifichi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sfide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243543" y="7731911"/>
            <a:ext cx="5023485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>
                <a:latin typeface="Calibri"/>
                <a:cs typeface="Calibri"/>
              </a:rPr>
              <a:t>specifiche</a:t>
            </a:r>
            <a:r>
              <a:rPr dirty="0" sz="1350" spc="1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da</a:t>
            </a:r>
            <a:r>
              <a:rPr dirty="0" sz="1350" spc="1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affrontare</a:t>
            </a:r>
            <a:r>
              <a:rPr dirty="0" sz="1350" spc="1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(come</a:t>
            </a:r>
            <a:r>
              <a:rPr dirty="0" sz="1350" spc="1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il</a:t>
            </a:r>
            <a:r>
              <a:rPr dirty="0" sz="1350" spc="1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sovraffollamento,</a:t>
            </a:r>
            <a:r>
              <a:rPr dirty="0" sz="1350" spc="1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moduli</a:t>
            </a:r>
            <a:r>
              <a:rPr dirty="0" sz="1350" spc="16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complessi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243543" y="8103386"/>
            <a:ext cx="5023485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>
                <a:latin typeface="Calibri"/>
                <a:cs typeface="Calibri"/>
              </a:rPr>
              <a:t>o</a:t>
            </a:r>
            <a:r>
              <a:rPr dirty="0" sz="1350" spc="2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ansia</a:t>
            </a:r>
            <a:r>
              <a:rPr dirty="0" sz="1350" spc="2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sociale)</a:t>
            </a:r>
            <a:r>
              <a:rPr dirty="0" sz="1350" spc="2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</a:t>
            </a:r>
            <a:r>
              <a:rPr dirty="0" sz="1350" spc="2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le</a:t>
            </a:r>
            <a:r>
              <a:rPr dirty="0" sz="1350" spc="2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relative</a:t>
            </a:r>
            <a:r>
              <a:rPr dirty="0" sz="1350" spc="2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soluzioni.</a:t>
            </a:r>
            <a:r>
              <a:rPr dirty="0" sz="1350" spc="2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Includere</a:t>
            </a:r>
            <a:r>
              <a:rPr dirty="0" sz="1350" spc="2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soluzioni</a:t>
            </a:r>
            <a:r>
              <a:rPr dirty="0" sz="1350" spc="27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pratiche,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2243543" y="8474861"/>
            <a:ext cx="5023485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>
                <a:latin typeface="Calibri"/>
                <a:cs typeface="Calibri"/>
              </a:rPr>
              <a:t>come</a:t>
            </a:r>
            <a:r>
              <a:rPr dirty="0" sz="1350" spc="1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la</a:t>
            </a:r>
            <a:r>
              <a:rPr dirty="0" sz="1350" spc="1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presenza</a:t>
            </a:r>
            <a:r>
              <a:rPr dirty="0" sz="1350" spc="1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di</a:t>
            </a:r>
            <a:r>
              <a:rPr dirty="0" sz="1350" spc="1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una</a:t>
            </a:r>
            <a:r>
              <a:rPr dirty="0" sz="1350" spc="1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persona</a:t>
            </a:r>
            <a:r>
              <a:rPr dirty="0" sz="1350" spc="1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di</a:t>
            </a:r>
            <a:r>
              <a:rPr dirty="0" sz="1350" spc="1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supporto</a:t>
            </a:r>
            <a:r>
              <a:rPr dirty="0" sz="1350" spc="1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che</a:t>
            </a:r>
            <a:r>
              <a:rPr dirty="0" sz="1350" spc="1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li</a:t>
            </a:r>
            <a:r>
              <a:rPr dirty="0" sz="1350" spc="1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accompagni</a:t>
            </a:r>
            <a:r>
              <a:rPr dirty="0" sz="1350" spc="175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agli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2243543" y="8846336"/>
            <a:ext cx="4617085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>
                <a:latin typeface="Calibri"/>
                <a:cs typeface="Calibri"/>
              </a:rPr>
              <a:t>eventi,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l'uso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di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cuffie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antirumore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la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richiesta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di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voto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anticipato.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32715" y="5971856"/>
            <a:ext cx="530034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b="1">
                <a:latin typeface="Calibri"/>
                <a:cs typeface="Calibri"/>
              </a:rPr>
              <a:t>Suggerimento</a:t>
            </a:r>
            <a:r>
              <a:rPr dirty="0" sz="1300" spc="-30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2:</a:t>
            </a:r>
            <a:r>
              <a:rPr dirty="0" sz="1300" spc="-25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utilizza</a:t>
            </a:r>
            <a:r>
              <a:rPr dirty="0" sz="1300" spc="-25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il</a:t>
            </a:r>
            <a:r>
              <a:rPr dirty="0" sz="1300" spc="-30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gioco</a:t>
            </a:r>
            <a:r>
              <a:rPr dirty="0" sz="1300" spc="-25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di</a:t>
            </a:r>
            <a:r>
              <a:rPr dirty="0" sz="1300" spc="-25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ruolo</a:t>
            </a:r>
            <a:r>
              <a:rPr dirty="0" sz="1300" spc="-25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per</a:t>
            </a:r>
            <a:r>
              <a:rPr dirty="0" sz="1300" spc="-30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accrescere</a:t>
            </a:r>
            <a:r>
              <a:rPr dirty="0" sz="1300" spc="-25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la</a:t>
            </a:r>
            <a:r>
              <a:rPr dirty="0" sz="1300" spc="-25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fiducia</a:t>
            </a:r>
            <a:r>
              <a:rPr dirty="0" sz="1300" spc="-30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in</a:t>
            </a:r>
            <a:r>
              <a:rPr dirty="0" sz="1300" spc="-25" b="1">
                <a:latin typeface="Calibri"/>
                <a:cs typeface="Calibri"/>
              </a:rPr>
              <a:t> </a:t>
            </a:r>
            <a:r>
              <a:rPr dirty="0" sz="1300" b="1">
                <a:latin typeface="Calibri"/>
                <a:cs typeface="Calibri"/>
              </a:rPr>
              <a:t>te</a:t>
            </a:r>
            <a:r>
              <a:rPr dirty="0" sz="1300" spc="-25" b="1">
                <a:latin typeface="Calibri"/>
                <a:cs typeface="Calibri"/>
              </a:rPr>
              <a:t> </a:t>
            </a:r>
            <a:r>
              <a:rPr dirty="0" sz="1300" spc="-10" b="1">
                <a:latin typeface="Calibri"/>
                <a:cs typeface="Calibri"/>
              </a:rPr>
              <a:t>stesso.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57623" y="6997264"/>
            <a:ext cx="502348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>
                <a:latin typeface="Calibri"/>
                <a:cs typeface="Calibri"/>
              </a:rPr>
              <a:t>Organizza</a:t>
            </a:r>
            <a:r>
              <a:rPr dirty="0" sz="1150" spc="2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sessioni</a:t>
            </a:r>
            <a:r>
              <a:rPr dirty="0" sz="1150" spc="2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</a:t>
            </a:r>
            <a:r>
              <a:rPr dirty="0" sz="1150" spc="2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pratica</a:t>
            </a:r>
            <a:r>
              <a:rPr dirty="0" sz="1150" spc="2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informali</a:t>
            </a:r>
            <a:r>
              <a:rPr dirty="0" sz="1150" spc="2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</a:t>
            </a:r>
            <a:r>
              <a:rPr dirty="0" sz="1150" spc="2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situazioni</a:t>
            </a:r>
            <a:r>
              <a:rPr dirty="0" sz="1150" spc="2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potenzialmente</a:t>
            </a:r>
            <a:r>
              <a:rPr dirty="0" sz="1150" spc="24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ansiogene,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57623" y="7359214"/>
            <a:ext cx="502348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>
                <a:latin typeface="Calibri"/>
                <a:cs typeface="Calibri"/>
              </a:rPr>
              <a:t>come</a:t>
            </a:r>
            <a:r>
              <a:rPr dirty="0" sz="1150" spc="40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</a:t>
            </a:r>
            <a:r>
              <a:rPr dirty="0" sz="1150" spc="40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registrazione</a:t>
            </a:r>
            <a:r>
              <a:rPr dirty="0" sz="1150" spc="40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per</a:t>
            </a:r>
            <a:r>
              <a:rPr dirty="0" sz="1150" spc="40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votare</a:t>
            </a:r>
            <a:r>
              <a:rPr dirty="0" sz="1150" spc="40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o</a:t>
            </a:r>
            <a:r>
              <a:rPr dirty="0" sz="1150" spc="409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</a:t>
            </a:r>
            <a:r>
              <a:rPr dirty="0" sz="1150" spc="40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partecipazione</a:t>
            </a:r>
            <a:r>
              <a:rPr dirty="0" sz="1150" spc="40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40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un'assemblea</a:t>
            </a:r>
            <a:r>
              <a:rPr dirty="0" sz="1150" spc="40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locale.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57623" y="7721164"/>
            <a:ext cx="502348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>
                <a:latin typeface="Calibri"/>
                <a:cs typeface="Calibri"/>
              </a:rPr>
              <a:t>Alternatevi</a:t>
            </a:r>
            <a:r>
              <a:rPr dirty="0" sz="1150" spc="1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nel</a:t>
            </a:r>
            <a:r>
              <a:rPr dirty="0" sz="1150" spc="1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ricoprire</a:t>
            </a:r>
            <a:r>
              <a:rPr dirty="0" sz="1150" spc="1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ruoli</a:t>
            </a:r>
            <a:r>
              <a:rPr dirty="0" sz="1150" spc="1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diversi</a:t>
            </a:r>
            <a:r>
              <a:rPr dirty="0" sz="1150" spc="1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(elettore,</a:t>
            </a:r>
            <a:r>
              <a:rPr dirty="0" sz="1150" spc="1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scrutatore,</a:t>
            </a:r>
            <a:r>
              <a:rPr dirty="0" sz="1150" spc="1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ecc.)</a:t>
            </a:r>
            <a:r>
              <a:rPr dirty="0" sz="1150" spc="1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1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un</a:t>
            </a:r>
            <a:r>
              <a:rPr dirty="0" sz="1150" spc="1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contesto</a:t>
            </a:r>
            <a:r>
              <a:rPr dirty="0" sz="1150" spc="125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di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57623" y="8083114"/>
            <a:ext cx="502348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>
                <a:latin typeface="Calibri"/>
                <a:cs typeface="Calibri"/>
              </a:rPr>
              <a:t>supporto.</a:t>
            </a:r>
            <a:r>
              <a:rPr dirty="0" sz="1150" spc="3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Fornite</a:t>
            </a:r>
            <a:r>
              <a:rPr dirty="0" sz="1150" spc="3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feedback</a:t>
            </a:r>
            <a:r>
              <a:rPr dirty="0" sz="1150" spc="3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costruttivi,</a:t>
            </a:r>
            <a:r>
              <a:rPr dirty="0" sz="1150" spc="3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ponendo</a:t>
            </a:r>
            <a:r>
              <a:rPr dirty="0" sz="1150" spc="32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l'accento</a:t>
            </a:r>
            <a:r>
              <a:rPr dirty="0" sz="1150" spc="33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principalmente</a:t>
            </a:r>
            <a:r>
              <a:rPr dirty="0" sz="1150" spc="330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sugli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57623" y="8445064"/>
            <a:ext cx="502348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>
                <a:latin typeface="Calibri"/>
                <a:cs typeface="Calibri"/>
              </a:rPr>
              <a:t>aspetti</a:t>
            </a:r>
            <a:r>
              <a:rPr dirty="0" sz="1150" spc="1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positivi,</a:t>
            </a:r>
            <a:r>
              <a:rPr dirty="0" sz="1150" spc="1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contribuendo</a:t>
            </a:r>
            <a:r>
              <a:rPr dirty="0" sz="1150" spc="1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così</a:t>
            </a:r>
            <a:r>
              <a:rPr dirty="0" sz="1150" spc="1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a</a:t>
            </a:r>
            <a:r>
              <a:rPr dirty="0" sz="1150" spc="1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rafforzare</a:t>
            </a:r>
            <a:r>
              <a:rPr dirty="0" sz="1150" spc="1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la</a:t>
            </a:r>
            <a:r>
              <a:rPr dirty="0" sz="1150" spc="1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fiducia</a:t>
            </a:r>
            <a:r>
              <a:rPr dirty="0" sz="1150" spc="135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in</a:t>
            </a:r>
            <a:r>
              <a:rPr dirty="0" sz="1150" spc="1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se</a:t>
            </a:r>
            <a:r>
              <a:rPr dirty="0" sz="1150" spc="140">
                <a:latin typeface="Calibri"/>
                <a:cs typeface="Calibri"/>
              </a:rPr>
              <a:t> </a:t>
            </a:r>
            <a:r>
              <a:rPr dirty="0" sz="1150">
                <a:latin typeface="Calibri"/>
                <a:cs typeface="Calibri"/>
              </a:rPr>
              <a:t>stessi</a:t>
            </a:r>
            <a:r>
              <a:rPr dirty="0" sz="1150" spc="13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attraverso</a:t>
            </a:r>
            <a:r>
              <a:rPr dirty="0" sz="1150" spc="140">
                <a:latin typeface="Calibri"/>
                <a:cs typeface="Calibri"/>
              </a:rPr>
              <a:t> </a:t>
            </a:r>
            <a:r>
              <a:rPr dirty="0" sz="1150" spc="-25">
                <a:latin typeface="Calibri"/>
                <a:cs typeface="Calibri"/>
              </a:rPr>
              <a:t>la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57623" y="8807014"/>
            <a:ext cx="216471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 spc="-10">
                <a:latin typeface="Calibri"/>
                <a:cs typeface="Calibri"/>
              </a:rPr>
              <a:t>simulazione </a:t>
            </a:r>
            <a:r>
              <a:rPr dirty="0" sz="1150">
                <a:latin typeface="Calibri"/>
                <a:cs typeface="Calibri"/>
              </a:rPr>
              <a:t>prima</a:t>
            </a:r>
            <a:r>
              <a:rPr dirty="0" sz="1150" spc="-10">
                <a:latin typeface="Calibri"/>
                <a:cs typeface="Calibri"/>
              </a:rPr>
              <a:t> dell'evento</a:t>
            </a:r>
            <a:r>
              <a:rPr dirty="0" sz="1150" spc="-5">
                <a:latin typeface="Calibri"/>
                <a:cs typeface="Calibri"/>
              </a:rPr>
              <a:t> </a:t>
            </a:r>
            <a:r>
              <a:rPr dirty="0" sz="1150" spc="-10">
                <a:latin typeface="Calibri"/>
                <a:cs typeface="Calibri"/>
              </a:rPr>
              <a:t>reale.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32715" y="2414405"/>
            <a:ext cx="6470015" cy="3136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850" b="1">
                <a:latin typeface="Calibri"/>
                <a:cs typeface="Calibri"/>
              </a:rPr>
              <a:t>Suggerimento</a:t>
            </a:r>
            <a:r>
              <a:rPr dirty="0" sz="1850" spc="60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1:</a:t>
            </a:r>
            <a:r>
              <a:rPr dirty="0" sz="1850" spc="65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sviluppare</a:t>
            </a:r>
            <a:r>
              <a:rPr dirty="0" sz="1850" spc="65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una</a:t>
            </a:r>
            <a:r>
              <a:rPr dirty="0" sz="1850" spc="65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scala</a:t>
            </a:r>
            <a:r>
              <a:rPr dirty="0" sz="1850" spc="65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di</a:t>
            </a:r>
            <a:r>
              <a:rPr dirty="0" sz="1850" spc="65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partecipazione</a:t>
            </a:r>
            <a:r>
              <a:rPr dirty="0" sz="1850" spc="65" b="1">
                <a:latin typeface="Calibri"/>
                <a:cs typeface="Calibri"/>
              </a:rPr>
              <a:t> </a:t>
            </a:r>
            <a:r>
              <a:rPr dirty="0" sz="1850" spc="-10" b="1">
                <a:latin typeface="Calibri"/>
                <a:cs typeface="Calibri"/>
              </a:rPr>
              <a:t>graduale.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32717" y="3394741"/>
            <a:ext cx="5321935" cy="2438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00">
                <a:latin typeface="Calibri"/>
                <a:cs typeface="Calibri"/>
              </a:rPr>
              <a:t>Inizia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attività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semplici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1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gestibili,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come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visionare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insieme</a:t>
            </a:r>
            <a:r>
              <a:rPr dirty="0" sz="1400" spc="1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un</a:t>
            </a:r>
            <a:r>
              <a:rPr dirty="0" sz="1400" spc="16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breve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32717" y="3785266"/>
            <a:ext cx="5321935" cy="10248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00">
                <a:latin typeface="Calibri"/>
                <a:cs typeface="Calibri"/>
              </a:rPr>
              <a:t>video</a:t>
            </a:r>
            <a:r>
              <a:rPr dirty="0" sz="1400" spc="9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politico</a:t>
            </a:r>
            <a:r>
              <a:rPr dirty="0" sz="1400" spc="9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1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discutere</a:t>
            </a:r>
            <a:r>
              <a:rPr dirty="0" sz="1400" spc="9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</a:t>
            </a:r>
            <a:r>
              <a:rPr dirty="0" sz="1400" spc="1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un</a:t>
            </a:r>
            <a:r>
              <a:rPr dirty="0" sz="1400" spc="9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tema</a:t>
            </a:r>
            <a:r>
              <a:rPr dirty="0" sz="1400" spc="9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che</a:t>
            </a:r>
            <a:r>
              <a:rPr dirty="0" sz="1400" spc="1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suscita</a:t>
            </a:r>
            <a:r>
              <a:rPr dirty="0" sz="1400" spc="9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l'interesse</a:t>
            </a:r>
            <a:r>
              <a:rPr dirty="0" sz="1400" spc="1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dei</a:t>
            </a:r>
            <a:r>
              <a:rPr dirty="0" sz="1400" spc="9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giovani.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83000"/>
              </a:lnSpc>
              <a:tabLst>
                <a:tab pos="873125" algn="l"/>
                <a:tab pos="991869" algn="l"/>
                <a:tab pos="1209675" algn="l"/>
                <a:tab pos="1531620" algn="l"/>
                <a:tab pos="2282190" algn="l"/>
                <a:tab pos="2377440" algn="l"/>
                <a:tab pos="2690495" algn="l"/>
                <a:tab pos="3309620" algn="l"/>
                <a:tab pos="3577590" algn="l"/>
                <a:tab pos="3749040" algn="l"/>
                <a:tab pos="4200525" algn="l"/>
                <a:tab pos="4226560" algn="l"/>
                <a:tab pos="4900930" algn="l"/>
                <a:tab pos="5172710" algn="l"/>
              </a:tabLst>
            </a:pPr>
            <a:r>
              <a:rPr dirty="0" sz="1400" spc="-10">
                <a:latin typeface="Calibri"/>
                <a:cs typeface="Calibri"/>
              </a:rPr>
              <a:t>Aumenta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progressivamente</a:t>
            </a:r>
            <a:r>
              <a:rPr dirty="0" sz="1400">
                <a:latin typeface="Calibri"/>
                <a:cs typeface="Calibri"/>
              </a:rPr>
              <a:t>		</a:t>
            </a:r>
            <a:r>
              <a:rPr dirty="0" sz="1400" spc="-25">
                <a:latin typeface="Calibri"/>
                <a:cs typeface="Calibri"/>
              </a:rPr>
              <a:t>la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complessità</a:t>
            </a:r>
            <a:r>
              <a:rPr dirty="0" sz="1400">
                <a:latin typeface="Calibri"/>
                <a:cs typeface="Calibri"/>
              </a:rPr>
              <a:t>		</a:t>
            </a:r>
            <a:r>
              <a:rPr dirty="0" sz="1400" spc="-25">
                <a:latin typeface="Calibri"/>
                <a:cs typeface="Calibri"/>
              </a:rPr>
              <a:t>con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attività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0">
                <a:latin typeface="Calibri"/>
                <a:cs typeface="Calibri"/>
              </a:rPr>
              <a:t>come </a:t>
            </a:r>
            <a:r>
              <a:rPr dirty="0" sz="1400" spc="-10">
                <a:latin typeface="Calibri"/>
                <a:cs typeface="Calibri"/>
              </a:rPr>
              <a:t>partecipare</a:t>
            </a:r>
            <a:r>
              <a:rPr dirty="0" sz="1400">
                <a:latin typeface="Calibri"/>
                <a:cs typeface="Calibri"/>
              </a:rPr>
              <a:t>		</a:t>
            </a:r>
            <a:r>
              <a:rPr dirty="0" sz="1400" spc="-50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un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incontro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comunitario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di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piccole</a:t>
            </a:r>
            <a:r>
              <a:rPr dirty="0" sz="1400">
                <a:latin typeface="Calibri"/>
                <a:cs typeface="Calibri"/>
              </a:rPr>
              <a:t>		</a:t>
            </a:r>
            <a:r>
              <a:rPr dirty="0" sz="1400" spc="-10">
                <a:latin typeface="Calibri"/>
                <a:cs typeface="Calibri"/>
              </a:rPr>
              <a:t>dimensioni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e,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32717" y="4956841"/>
            <a:ext cx="5321935" cy="2438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00">
                <a:latin typeface="Calibri"/>
                <a:cs typeface="Calibri"/>
              </a:rPr>
              <a:t>successivamente,</a:t>
            </a:r>
            <a:r>
              <a:rPr dirty="0" sz="1400" spc="4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contattare</a:t>
            </a:r>
            <a:r>
              <a:rPr dirty="0" sz="1400" spc="4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un</a:t>
            </a:r>
            <a:r>
              <a:rPr dirty="0" sz="1400" spc="4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rappresentante</a:t>
            </a:r>
            <a:r>
              <a:rPr dirty="0" sz="1400" spc="4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per</a:t>
            </a:r>
            <a:r>
              <a:rPr dirty="0" sz="1400" spc="4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discutere</a:t>
            </a:r>
            <a:r>
              <a:rPr dirty="0" sz="1400" spc="4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</a:t>
            </a:r>
            <a:r>
              <a:rPr dirty="0" sz="1400" spc="44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un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32717" y="5347366"/>
            <a:ext cx="2110105" cy="2438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00">
                <a:latin typeface="Calibri"/>
                <a:cs typeface="Calibri"/>
              </a:rPr>
              <a:t>argomento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loro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interesse.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6288182" y="3227411"/>
            <a:ext cx="5715000" cy="5295900"/>
            <a:chOff x="6288182" y="3227411"/>
            <a:chExt cx="5715000" cy="5295900"/>
          </a:xfrm>
        </p:grpSpPr>
        <p:pic>
          <p:nvPicPr>
            <p:cNvPr id="30" name="object 3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8182" y="3227411"/>
              <a:ext cx="5714866" cy="529589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4354" y="5011120"/>
              <a:ext cx="3818021" cy="1733002"/>
            </a:xfrm>
            <a:prstGeom prst="rect">
              <a:avLst/>
            </a:prstGeom>
          </p:spPr>
        </p:pic>
      </p:grpSp>
      <p:pic>
        <p:nvPicPr>
          <p:cNvPr id="32" name="object 3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8592" y="449200"/>
            <a:ext cx="1428942" cy="1413821"/>
          </a:xfrm>
          <a:prstGeom prst="rect">
            <a:avLst/>
          </a:prstGeom>
        </p:spPr>
      </p:pic>
      <p:sp>
        <p:nvSpPr>
          <p:cNvPr id="33" name="object 33" descr=""/>
          <p:cNvSpPr txBox="1"/>
          <p:nvPr/>
        </p:nvSpPr>
        <p:spPr>
          <a:xfrm>
            <a:off x="3462312" y="1403711"/>
            <a:ext cx="11964035" cy="855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950" spc="-10" b="1">
                <a:solidFill>
                  <a:srgbClr val="6B9EC2"/>
                </a:solidFill>
                <a:latin typeface="Calibri"/>
                <a:cs typeface="Calibri"/>
              </a:rPr>
              <a:t>Lavorare</a:t>
            </a:r>
            <a:r>
              <a:rPr dirty="0" sz="1950" spc="-50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con</a:t>
            </a:r>
            <a:r>
              <a:rPr dirty="0" sz="1950" spc="-45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giovani</a:t>
            </a:r>
            <a:r>
              <a:rPr dirty="0" sz="1950" spc="-45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affetti</a:t>
            </a:r>
            <a:r>
              <a:rPr dirty="0" sz="1950" spc="-45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da</a:t>
            </a:r>
            <a:r>
              <a:rPr dirty="0" sz="1950" spc="-45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disabilità</a:t>
            </a:r>
            <a:r>
              <a:rPr dirty="0" sz="1950" spc="-45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psicosociali</a:t>
            </a:r>
            <a:r>
              <a:rPr dirty="0" sz="1950" spc="-45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richiede</a:t>
            </a:r>
            <a:r>
              <a:rPr dirty="0" sz="1950" spc="-45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un</a:t>
            </a:r>
            <a:r>
              <a:rPr dirty="0" sz="1950" spc="-50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approccio</a:t>
            </a:r>
            <a:r>
              <a:rPr dirty="0" sz="1950" spc="-45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6B9EC2"/>
                </a:solidFill>
                <a:latin typeface="Calibri"/>
                <a:cs typeface="Calibri"/>
              </a:rPr>
              <a:t>attento</a:t>
            </a:r>
            <a:r>
              <a:rPr dirty="0" sz="1950" spc="-45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per</a:t>
            </a:r>
            <a:r>
              <a:rPr dirty="0" sz="1950" spc="-45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6B9EC2"/>
                </a:solidFill>
                <a:latin typeface="Calibri"/>
                <a:cs typeface="Calibri"/>
              </a:rPr>
              <a:t>promuovere</a:t>
            </a:r>
            <a:r>
              <a:rPr dirty="0" sz="1950" spc="-45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la</a:t>
            </a:r>
            <a:r>
              <a:rPr dirty="0" sz="1950" spc="-45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6B9EC2"/>
                </a:solidFill>
                <a:latin typeface="Calibri"/>
                <a:cs typeface="Calibri"/>
              </a:rPr>
              <a:t>partecipazione</a:t>
            </a:r>
            <a:endParaRPr sz="19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60"/>
              </a:spcBef>
            </a:pP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politica.</a:t>
            </a:r>
            <a:r>
              <a:rPr dirty="0" sz="1950" spc="-30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Di</a:t>
            </a:r>
            <a:r>
              <a:rPr dirty="0" sz="1950" spc="-30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seguito</a:t>
            </a:r>
            <a:r>
              <a:rPr dirty="0" sz="1950" spc="-25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sono</a:t>
            </a:r>
            <a:r>
              <a:rPr dirty="0" sz="1950" spc="-30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riportati</a:t>
            </a:r>
            <a:r>
              <a:rPr dirty="0" sz="1950" spc="-25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alcuni</a:t>
            </a:r>
            <a:r>
              <a:rPr dirty="0" sz="1950" spc="-30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6B9EC2"/>
                </a:solidFill>
                <a:latin typeface="Calibri"/>
                <a:cs typeface="Calibri"/>
              </a:rPr>
              <a:t>suggerimenti</a:t>
            </a:r>
            <a:r>
              <a:rPr dirty="0" sz="1950" spc="-25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pratici</a:t>
            </a:r>
            <a:r>
              <a:rPr dirty="0" sz="1950" spc="-30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e</a:t>
            </a:r>
            <a:r>
              <a:rPr dirty="0" sz="1950" spc="-25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attuabili</a:t>
            </a:r>
            <a:r>
              <a:rPr dirty="0" sz="1950" spc="-30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per</a:t>
            </a:r>
            <a:r>
              <a:rPr dirty="0" sz="1950" spc="-25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6B9EC2"/>
                </a:solidFill>
                <a:latin typeface="Calibri"/>
                <a:cs typeface="Calibri"/>
              </a:rPr>
              <a:t>gli</a:t>
            </a:r>
            <a:r>
              <a:rPr dirty="0" sz="1950" spc="-30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6B9EC2"/>
                </a:solidFill>
                <a:latin typeface="Calibri"/>
                <a:cs typeface="Calibri"/>
              </a:rPr>
              <a:t>operatori</a:t>
            </a:r>
            <a:r>
              <a:rPr dirty="0" sz="1950" spc="-30" b="1">
                <a:solidFill>
                  <a:srgbClr val="6B9EC2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6B9EC2"/>
                </a:solidFill>
                <a:latin typeface="Calibri"/>
                <a:cs typeface="Calibri"/>
              </a:rPr>
              <a:t>socio-educativi: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714223"/>
            <a:ext cx="18288000" cy="2573020"/>
            <a:chOff x="0" y="7714223"/>
            <a:chExt cx="18288000" cy="2573020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55"/>
              <a:ext cx="18288000" cy="1200150"/>
            </a:xfrm>
            <a:custGeom>
              <a:avLst/>
              <a:gdLst/>
              <a:ahLst/>
              <a:cxnLst/>
              <a:rect l="l" t="t" r="r" b="b"/>
              <a:pathLst>
                <a:path w="18288000" h="1200150">
                  <a:moveTo>
                    <a:pt x="18288000" y="0"/>
                  </a:moveTo>
                  <a:lnTo>
                    <a:pt x="18288000" y="1200144"/>
                  </a:lnTo>
                  <a:lnTo>
                    <a:pt x="0" y="1200144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182" y="9258299"/>
              <a:ext cx="2861652" cy="6004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15772" y="7714223"/>
              <a:ext cx="5914277" cy="214455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65112" y="980750"/>
            <a:ext cx="8245475" cy="6235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2E2A29"/>
                </a:solidFill>
              </a:rPr>
              <a:t>Attività</a:t>
            </a:r>
            <a:r>
              <a:rPr dirty="0" spc="-50">
                <a:solidFill>
                  <a:srgbClr val="2E2A29"/>
                </a:solidFill>
              </a:rPr>
              <a:t> </a:t>
            </a:r>
            <a:r>
              <a:rPr dirty="0">
                <a:solidFill>
                  <a:srgbClr val="2E2A29"/>
                </a:solidFill>
              </a:rPr>
              <a:t>-</a:t>
            </a:r>
            <a:r>
              <a:rPr dirty="0" spc="-50">
                <a:solidFill>
                  <a:srgbClr val="2E2A29"/>
                </a:solidFill>
              </a:rPr>
              <a:t> </a:t>
            </a:r>
            <a:r>
              <a:rPr dirty="0">
                <a:solidFill>
                  <a:srgbClr val="2E2A29"/>
                </a:solidFill>
              </a:rPr>
              <a:t>"Assumere</a:t>
            </a:r>
            <a:r>
              <a:rPr dirty="0" spc="-50">
                <a:solidFill>
                  <a:srgbClr val="2E2A29"/>
                </a:solidFill>
              </a:rPr>
              <a:t> </a:t>
            </a:r>
            <a:r>
              <a:rPr dirty="0">
                <a:solidFill>
                  <a:srgbClr val="2E2A29"/>
                </a:solidFill>
              </a:rPr>
              <a:t>la</a:t>
            </a:r>
            <a:r>
              <a:rPr dirty="0" spc="-50">
                <a:solidFill>
                  <a:srgbClr val="2E2A29"/>
                </a:solidFill>
              </a:rPr>
              <a:t> </a:t>
            </a:r>
            <a:r>
              <a:rPr dirty="0">
                <a:solidFill>
                  <a:srgbClr val="2E2A29"/>
                </a:solidFill>
              </a:rPr>
              <a:t>mia</a:t>
            </a:r>
            <a:r>
              <a:rPr dirty="0" spc="-50">
                <a:solidFill>
                  <a:srgbClr val="2E2A29"/>
                </a:solidFill>
              </a:rPr>
              <a:t> </a:t>
            </a:r>
            <a:r>
              <a:rPr dirty="0" spc="-10">
                <a:solidFill>
                  <a:srgbClr val="2E2A29"/>
                </a:solidFill>
              </a:rPr>
              <a:t>prospettiva"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6405" y="5200307"/>
            <a:ext cx="104775" cy="104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6405" y="5990882"/>
            <a:ext cx="104775" cy="104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6405" y="6781458"/>
            <a:ext cx="104775" cy="10477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49367" y="1795184"/>
            <a:ext cx="15789275" cy="5210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Obiettivo:</a:t>
            </a:r>
            <a:endParaRPr sz="2900">
              <a:latin typeface="Calibri"/>
              <a:cs typeface="Calibri"/>
            </a:endParaRPr>
          </a:p>
          <a:p>
            <a:pPr marL="12700" marR="5080">
              <a:lnSpc>
                <a:spcPct val="178900"/>
              </a:lnSpc>
            </a:pP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Questa</a:t>
            </a:r>
            <a:r>
              <a:rPr dirty="0" sz="2900" spc="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attività</a:t>
            </a:r>
            <a:r>
              <a:rPr dirty="0" sz="2900" spc="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ti</a:t>
            </a:r>
            <a:r>
              <a:rPr dirty="0" sz="2900" spc="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permetterà</a:t>
            </a:r>
            <a:r>
              <a:rPr dirty="0" sz="2900" spc="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900" spc="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comprendere</a:t>
            </a:r>
            <a:r>
              <a:rPr dirty="0" sz="2900" spc="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900" spc="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barriere</a:t>
            </a:r>
            <a:r>
              <a:rPr dirty="0" sz="2900" spc="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(stigma,</a:t>
            </a:r>
            <a:r>
              <a:rPr dirty="0" sz="2900" spc="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accesso,</a:t>
            </a:r>
            <a:r>
              <a:rPr dirty="0" sz="2900" spc="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fiducia,</a:t>
            </a:r>
            <a:r>
              <a:rPr dirty="0" sz="2900" spc="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rappresentanza)</a:t>
            </a:r>
            <a:r>
              <a:rPr dirty="0" sz="2900" spc="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900" spc="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25" b="1">
                <a:solidFill>
                  <a:srgbClr val="282020"/>
                </a:solidFill>
                <a:latin typeface="Calibri"/>
                <a:cs typeface="Calibri"/>
              </a:rPr>
              <a:t>il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impatto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sulla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partecipazione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dei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disabilità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psicosociali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alla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politica.</a:t>
            </a:r>
            <a:endParaRPr sz="2900">
              <a:latin typeface="Calibri"/>
              <a:cs typeface="Calibri"/>
            </a:endParaRPr>
          </a:p>
          <a:p>
            <a:pPr marL="675005" marR="7315200" indent="-662940">
              <a:lnSpc>
                <a:spcPct val="178900"/>
              </a:lnSpc>
            </a:pP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Durata:</a:t>
            </a:r>
            <a:r>
              <a:rPr dirty="0" sz="2900" spc="-8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30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minuti</a:t>
            </a:r>
            <a:r>
              <a:rPr dirty="0" sz="2900" spc="-8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Risultati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apprendimento</a:t>
            </a:r>
            <a:r>
              <a:rPr dirty="0" sz="2900" spc="-8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principali: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Scopri</a:t>
            </a:r>
            <a:r>
              <a:rPr dirty="0" sz="2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2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funzionamento</a:t>
            </a:r>
            <a:r>
              <a:rPr dirty="0" sz="2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dell'esclusione.</a:t>
            </a:r>
            <a:endParaRPr sz="2900">
              <a:latin typeface="Calibri"/>
              <a:cs typeface="Calibri"/>
            </a:endParaRPr>
          </a:p>
          <a:p>
            <a:pPr marL="675005">
              <a:lnSpc>
                <a:spcPct val="100000"/>
              </a:lnSpc>
              <a:spcBef>
                <a:spcPts val="2740"/>
              </a:spcBef>
            </a:pP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Scopri</a:t>
            </a:r>
            <a:r>
              <a:rPr dirty="0" sz="29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perché</a:t>
            </a:r>
            <a:r>
              <a:rPr dirty="0" sz="29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l'impegno</a:t>
            </a:r>
            <a:r>
              <a:rPr dirty="0" sz="29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politico</a:t>
            </a:r>
            <a:r>
              <a:rPr dirty="0" sz="29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va</a:t>
            </a:r>
            <a:r>
              <a:rPr dirty="0" sz="29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oltre</a:t>
            </a:r>
            <a:r>
              <a:rPr dirty="0" sz="29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29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semplice</a:t>
            </a:r>
            <a:r>
              <a:rPr dirty="0" sz="29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voto.</a:t>
            </a:r>
            <a:endParaRPr sz="2900">
              <a:latin typeface="Calibri"/>
              <a:cs typeface="Calibri"/>
            </a:endParaRPr>
          </a:p>
          <a:p>
            <a:pPr marL="675005">
              <a:lnSpc>
                <a:spcPct val="100000"/>
              </a:lnSpc>
              <a:spcBef>
                <a:spcPts val="2745"/>
              </a:spcBef>
            </a:pP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Considera</a:t>
            </a:r>
            <a:r>
              <a:rPr dirty="0" sz="29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come</a:t>
            </a:r>
            <a:r>
              <a:rPr dirty="0" sz="29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puoi</a:t>
            </a:r>
            <a:r>
              <a:rPr dirty="0" sz="29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minimizzare</a:t>
            </a:r>
            <a:r>
              <a:rPr dirty="0" sz="29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gli</a:t>
            </a:r>
            <a:r>
              <a:rPr dirty="0" sz="29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ostacoli</a:t>
            </a:r>
            <a:r>
              <a:rPr dirty="0" sz="29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nel</a:t>
            </a:r>
            <a:r>
              <a:rPr dirty="0" sz="29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tuo</a:t>
            </a:r>
            <a:r>
              <a:rPr dirty="0" sz="29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lavoro</a:t>
            </a:r>
            <a:r>
              <a:rPr dirty="0" sz="29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29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90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giovani.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58850" y="431220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1291" y="0"/>
            <a:ext cx="1890136" cy="18901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715125"/>
            <a:ext cx="18288000" cy="3571875"/>
            <a:chOff x="0" y="6715125"/>
            <a:chExt cx="18288000" cy="3571875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55"/>
              <a:ext cx="18288000" cy="1200150"/>
            </a:xfrm>
            <a:custGeom>
              <a:avLst/>
              <a:gdLst/>
              <a:ahLst/>
              <a:cxnLst/>
              <a:rect l="l" t="t" r="r" b="b"/>
              <a:pathLst>
                <a:path w="18288000" h="1200150">
                  <a:moveTo>
                    <a:pt x="18288000" y="0"/>
                  </a:moveTo>
                  <a:lnTo>
                    <a:pt x="18288000" y="1200144"/>
                  </a:lnTo>
                  <a:lnTo>
                    <a:pt x="0" y="1200144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323" y="9258299"/>
              <a:ext cx="2861652" cy="6004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53608" y="7714223"/>
              <a:ext cx="5914277" cy="214455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719" y="6715125"/>
              <a:ext cx="971549" cy="97154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92398" y="238518"/>
            <a:ext cx="8245475" cy="6235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2E2A29"/>
                </a:solidFill>
              </a:rPr>
              <a:t>Attività</a:t>
            </a:r>
            <a:r>
              <a:rPr dirty="0" spc="-50">
                <a:solidFill>
                  <a:srgbClr val="2E2A29"/>
                </a:solidFill>
              </a:rPr>
              <a:t> </a:t>
            </a:r>
            <a:r>
              <a:rPr dirty="0">
                <a:solidFill>
                  <a:srgbClr val="2E2A29"/>
                </a:solidFill>
              </a:rPr>
              <a:t>-</a:t>
            </a:r>
            <a:r>
              <a:rPr dirty="0" spc="-50">
                <a:solidFill>
                  <a:srgbClr val="2E2A29"/>
                </a:solidFill>
              </a:rPr>
              <a:t> </a:t>
            </a:r>
            <a:r>
              <a:rPr dirty="0">
                <a:solidFill>
                  <a:srgbClr val="2E2A29"/>
                </a:solidFill>
              </a:rPr>
              <a:t>"Assumere</a:t>
            </a:r>
            <a:r>
              <a:rPr dirty="0" spc="-50">
                <a:solidFill>
                  <a:srgbClr val="2E2A29"/>
                </a:solidFill>
              </a:rPr>
              <a:t> </a:t>
            </a:r>
            <a:r>
              <a:rPr dirty="0">
                <a:solidFill>
                  <a:srgbClr val="2E2A29"/>
                </a:solidFill>
              </a:rPr>
              <a:t>la</a:t>
            </a:r>
            <a:r>
              <a:rPr dirty="0" spc="-50">
                <a:solidFill>
                  <a:srgbClr val="2E2A29"/>
                </a:solidFill>
              </a:rPr>
              <a:t> </a:t>
            </a:r>
            <a:r>
              <a:rPr dirty="0">
                <a:solidFill>
                  <a:srgbClr val="2E2A29"/>
                </a:solidFill>
              </a:rPr>
              <a:t>mia</a:t>
            </a:r>
            <a:r>
              <a:rPr dirty="0" spc="-50">
                <a:solidFill>
                  <a:srgbClr val="2E2A29"/>
                </a:solidFill>
              </a:rPr>
              <a:t> </a:t>
            </a:r>
            <a:r>
              <a:rPr dirty="0" spc="-10">
                <a:solidFill>
                  <a:srgbClr val="2E2A29"/>
                </a:solidFill>
              </a:rPr>
              <a:t>prospettiva"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8592" y="241937"/>
            <a:ext cx="1428942" cy="141382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2718" y="2740646"/>
            <a:ext cx="971549" cy="97154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60595" y="4400811"/>
            <a:ext cx="971549" cy="971549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Introduzione</a:t>
            </a:r>
            <a:r>
              <a:rPr dirty="0" spc="50"/>
              <a:t>  </a:t>
            </a:r>
            <a:r>
              <a:rPr dirty="0"/>
              <a:t>e</a:t>
            </a:r>
            <a:r>
              <a:rPr dirty="0" spc="55"/>
              <a:t>  </a:t>
            </a:r>
            <a:r>
              <a:rPr dirty="0"/>
              <a:t>preparazione</a:t>
            </a:r>
            <a:r>
              <a:rPr dirty="0" spc="55"/>
              <a:t>  </a:t>
            </a:r>
            <a:r>
              <a:rPr dirty="0"/>
              <a:t>(5</a:t>
            </a:r>
            <a:r>
              <a:rPr dirty="0" spc="55"/>
              <a:t>  </a:t>
            </a:r>
            <a:r>
              <a:rPr dirty="0"/>
              <a:t>minuti)</a:t>
            </a:r>
            <a:r>
              <a:rPr dirty="0" spc="55"/>
              <a:t>  </a:t>
            </a:r>
            <a:r>
              <a:rPr dirty="0"/>
              <a:t>-</a:t>
            </a:r>
            <a:r>
              <a:rPr dirty="0" spc="55"/>
              <a:t>  </a:t>
            </a:r>
            <a:r>
              <a:rPr dirty="0"/>
              <a:t>Presentare</a:t>
            </a:r>
            <a:r>
              <a:rPr dirty="0" spc="55"/>
              <a:t>  </a:t>
            </a:r>
            <a:r>
              <a:rPr dirty="0"/>
              <a:t>brevemente</a:t>
            </a:r>
            <a:r>
              <a:rPr dirty="0" spc="55"/>
              <a:t>  </a:t>
            </a:r>
            <a:r>
              <a:rPr dirty="0" spc="-10"/>
              <a:t>l'attività:</a:t>
            </a:r>
          </a:p>
          <a:p>
            <a:pPr algn="just" marL="12700" marR="5080">
              <a:lnSpc>
                <a:spcPct val="208300"/>
              </a:lnSpc>
            </a:pPr>
            <a:r>
              <a:rPr dirty="0"/>
              <a:t>"Esploreremo</a:t>
            </a:r>
            <a:r>
              <a:rPr dirty="0" spc="114"/>
              <a:t>  </a:t>
            </a:r>
            <a:r>
              <a:rPr dirty="0"/>
              <a:t>come</a:t>
            </a:r>
            <a:r>
              <a:rPr dirty="0" spc="114"/>
              <a:t>  </a:t>
            </a:r>
            <a:r>
              <a:rPr dirty="0"/>
              <a:t>individui</a:t>
            </a:r>
            <a:r>
              <a:rPr dirty="0" spc="120"/>
              <a:t>  </a:t>
            </a:r>
            <a:r>
              <a:rPr dirty="0"/>
              <a:t>differenti</a:t>
            </a:r>
            <a:r>
              <a:rPr dirty="0" spc="114"/>
              <a:t>  </a:t>
            </a:r>
            <a:r>
              <a:rPr dirty="0"/>
              <a:t>affrontano</a:t>
            </a:r>
            <a:r>
              <a:rPr dirty="0" spc="120"/>
              <a:t>  </a:t>
            </a:r>
            <a:r>
              <a:rPr dirty="0"/>
              <a:t>le</a:t>
            </a:r>
            <a:r>
              <a:rPr dirty="0" spc="114"/>
              <a:t>  </a:t>
            </a:r>
            <a:r>
              <a:rPr dirty="0"/>
              <a:t>disuguaglianze</a:t>
            </a:r>
            <a:r>
              <a:rPr dirty="0" spc="120"/>
              <a:t>  </a:t>
            </a:r>
            <a:r>
              <a:rPr dirty="0" spc="-10"/>
              <a:t>nelle </a:t>
            </a:r>
            <a:r>
              <a:rPr dirty="0"/>
              <a:t>opportunità</a:t>
            </a:r>
            <a:r>
              <a:rPr dirty="0" spc="90"/>
              <a:t> </a:t>
            </a:r>
            <a:r>
              <a:rPr dirty="0"/>
              <a:t>di</a:t>
            </a:r>
            <a:r>
              <a:rPr dirty="0" spc="95"/>
              <a:t> </a:t>
            </a:r>
            <a:r>
              <a:rPr dirty="0"/>
              <a:t>partecipazione</a:t>
            </a:r>
            <a:r>
              <a:rPr dirty="0" spc="95"/>
              <a:t> </a:t>
            </a:r>
            <a:r>
              <a:rPr dirty="0"/>
              <a:t>alla</a:t>
            </a:r>
            <a:r>
              <a:rPr dirty="0" spc="95"/>
              <a:t> </a:t>
            </a:r>
            <a:r>
              <a:rPr dirty="0"/>
              <a:t>società</a:t>
            </a:r>
            <a:r>
              <a:rPr dirty="0" spc="95"/>
              <a:t> </a:t>
            </a:r>
            <a:r>
              <a:rPr dirty="0"/>
              <a:t>e</a:t>
            </a:r>
            <a:r>
              <a:rPr dirty="0" spc="95"/>
              <a:t> </a:t>
            </a:r>
            <a:r>
              <a:rPr dirty="0"/>
              <a:t>alla</a:t>
            </a:r>
            <a:r>
              <a:rPr dirty="0" spc="95"/>
              <a:t> </a:t>
            </a:r>
            <a:r>
              <a:rPr dirty="0"/>
              <a:t>politica".</a:t>
            </a:r>
            <a:r>
              <a:rPr dirty="0" spc="95"/>
              <a:t> </a:t>
            </a:r>
            <a:r>
              <a:rPr dirty="0"/>
              <a:t>Distribuire</a:t>
            </a:r>
            <a:r>
              <a:rPr dirty="0" spc="95"/>
              <a:t> </a:t>
            </a:r>
            <a:r>
              <a:rPr dirty="0"/>
              <a:t>le</a:t>
            </a:r>
            <a:r>
              <a:rPr dirty="0" spc="95"/>
              <a:t> </a:t>
            </a:r>
            <a:r>
              <a:rPr dirty="0" spc="-10"/>
              <a:t>schede </a:t>
            </a:r>
            <a:r>
              <a:rPr dirty="0"/>
              <a:t>dei</a:t>
            </a:r>
            <a:r>
              <a:rPr dirty="0" spc="415"/>
              <a:t> </a:t>
            </a:r>
            <a:r>
              <a:rPr dirty="0"/>
              <a:t>ruoli</a:t>
            </a:r>
            <a:r>
              <a:rPr dirty="0" spc="415"/>
              <a:t> </a:t>
            </a:r>
            <a:r>
              <a:rPr dirty="0"/>
              <a:t>(preparate</a:t>
            </a:r>
            <a:r>
              <a:rPr dirty="0" spc="415"/>
              <a:t> </a:t>
            </a:r>
            <a:r>
              <a:rPr dirty="0"/>
              <a:t>in</a:t>
            </a:r>
            <a:r>
              <a:rPr dirty="0" spc="415"/>
              <a:t> </a:t>
            </a:r>
            <a:r>
              <a:rPr dirty="0"/>
              <a:t>anticipo)</a:t>
            </a:r>
            <a:r>
              <a:rPr dirty="0" spc="415"/>
              <a:t> </a:t>
            </a:r>
            <a:r>
              <a:rPr dirty="0"/>
              <a:t>contenenti</a:t>
            </a:r>
            <a:r>
              <a:rPr dirty="0" spc="415"/>
              <a:t> </a:t>
            </a:r>
            <a:r>
              <a:rPr dirty="0"/>
              <a:t>brevi</a:t>
            </a:r>
            <a:r>
              <a:rPr dirty="0" spc="420"/>
              <a:t> </a:t>
            </a:r>
            <a:r>
              <a:rPr dirty="0"/>
              <a:t>profili</a:t>
            </a:r>
            <a:r>
              <a:rPr dirty="0" spc="415"/>
              <a:t> </a:t>
            </a:r>
            <a:r>
              <a:rPr dirty="0"/>
              <a:t>dei</a:t>
            </a:r>
            <a:r>
              <a:rPr dirty="0" spc="415"/>
              <a:t> </a:t>
            </a:r>
            <a:r>
              <a:rPr dirty="0"/>
              <a:t>personaggi</a:t>
            </a:r>
            <a:r>
              <a:rPr dirty="0" spc="415"/>
              <a:t> </a:t>
            </a:r>
            <a:r>
              <a:rPr dirty="0" spc="-25"/>
              <a:t>(ad </a:t>
            </a:r>
            <a:r>
              <a:rPr dirty="0"/>
              <a:t>esempio</a:t>
            </a:r>
            <a:r>
              <a:rPr dirty="0" spc="100"/>
              <a:t> </a:t>
            </a:r>
            <a:r>
              <a:rPr dirty="0"/>
              <a:t>"19enne</a:t>
            </a:r>
            <a:r>
              <a:rPr dirty="0" spc="105"/>
              <a:t> </a:t>
            </a:r>
            <a:r>
              <a:rPr dirty="0"/>
              <a:t>con</a:t>
            </a:r>
            <a:r>
              <a:rPr dirty="0" spc="105"/>
              <a:t> </a:t>
            </a:r>
            <a:r>
              <a:rPr dirty="0"/>
              <a:t>disturbo</a:t>
            </a:r>
            <a:r>
              <a:rPr dirty="0" spc="105"/>
              <a:t> </a:t>
            </a:r>
            <a:r>
              <a:rPr dirty="0"/>
              <a:t>bipolare</a:t>
            </a:r>
            <a:r>
              <a:rPr dirty="0" spc="105"/>
              <a:t> </a:t>
            </a:r>
            <a:r>
              <a:rPr dirty="0"/>
              <a:t>in</a:t>
            </a:r>
            <a:r>
              <a:rPr dirty="0" spc="105"/>
              <a:t> </a:t>
            </a:r>
            <a:r>
              <a:rPr dirty="0"/>
              <a:t>una</a:t>
            </a:r>
            <a:r>
              <a:rPr dirty="0" spc="105"/>
              <a:t> </a:t>
            </a:r>
            <a:r>
              <a:rPr dirty="0"/>
              <a:t>città</a:t>
            </a:r>
            <a:r>
              <a:rPr dirty="0" spc="105"/>
              <a:t> </a:t>
            </a:r>
            <a:r>
              <a:rPr dirty="0"/>
              <a:t>rurale",</a:t>
            </a:r>
            <a:r>
              <a:rPr dirty="0" spc="105"/>
              <a:t> </a:t>
            </a:r>
            <a:r>
              <a:rPr dirty="0"/>
              <a:t>"22enne</a:t>
            </a:r>
            <a:r>
              <a:rPr dirty="0" spc="105"/>
              <a:t> </a:t>
            </a:r>
            <a:r>
              <a:rPr dirty="0" spc="-10"/>
              <a:t>studente </a:t>
            </a:r>
            <a:r>
              <a:rPr dirty="0"/>
              <a:t>di</a:t>
            </a:r>
            <a:r>
              <a:rPr dirty="0" spc="-20"/>
              <a:t> </a:t>
            </a:r>
            <a:r>
              <a:rPr dirty="0"/>
              <a:t>giurisprudenza</a:t>
            </a:r>
            <a:r>
              <a:rPr dirty="0" spc="-15"/>
              <a:t> </a:t>
            </a:r>
            <a:r>
              <a:rPr dirty="0"/>
              <a:t>senza</a:t>
            </a:r>
            <a:r>
              <a:rPr dirty="0" spc="-15"/>
              <a:t> </a:t>
            </a:r>
            <a:r>
              <a:rPr dirty="0" spc="-10"/>
              <a:t>disabilità").</a:t>
            </a:r>
          </a:p>
          <a:p>
            <a:pPr>
              <a:lnSpc>
                <a:spcPct val="100000"/>
              </a:lnSpc>
              <a:spcBef>
                <a:spcPts val="805"/>
              </a:spcBef>
            </a:pPr>
          </a:p>
          <a:p>
            <a:pPr marL="12700">
              <a:lnSpc>
                <a:spcPct val="100000"/>
              </a:lnSpc>
            </a:pPr>
            <a:r>
              <a:rPr dirty="0" sz="1650"/>
              <a:t>Simulazione:</a:t>
            </a:r>
            <a:r>
              <a:rPr dirty="0" sz="1650" spc="60"/>
              <a:t> </a:t>
            </a:r>
            <a:r>
              <a:rPr dirty="0" sz="1650"/>
              <a:t>Gioco</a:t>
            </a:r>
            <a:r>
              <a:rPr dirty="0" sz="1650" spc="65"/>
              <a:t> </a:t>
            </a:r>
            <a:r>
              <a:rPr dirty="0" sz="1650"/>
              <a:t>“Passo</a:t>
            </a:r>
            <a:r>
              <a:rPr dirty="0" sz="1650" spc="60"/>
              <a:t> </a:t>
            </a:r>
            <a:r>
              <a:rPr dirty="0" sz="1650"/>
              <a:t>Avanti”</a:t>
            </a:r>
            <a:r>
              <a:rPr dirty="0" sz="1650" spc="65"/>
              <a:t> </a:t>
            </a:r>
            <a:r>
              <a:rPr dirty="0" sz="1650"/>
              <a:t>(10</a:t>
            </a:r>
            <a:r>
              <a:rPr dirty="0" sz="1650" spc="60"/>
              <a:t> </a:t>
            </a:r>
            <a:r>
              <a:rPr dirty="0" sz="1650" spc="-10"/>
              <a:t>minuti)</a:t>
            </a:r>
            <a:endParaRPr sz="1650"/>
          </a:p>
          <a:p>
            <a:pPr algn="just" marL="12700" marR="501015">
              <a:lnSpc>
                <a:spcPct val="212300"/>
              </a:lnSpc>
            </a:pPr>
            <a:r>
              <a:rPr dirty="0" sz="1650"/>
              <a:t>Traccia</a:t>
            </a:r>
            <a:r>
              <a:rPr dirty="0" sz="1650" spc="145"/>
              <a:t> </a:t>
            </a:r>
            <a:r>
              <a:rPr dirty="0" sz="1650"/>
              <a:t>una</a:t>
            </a:r>
            <a:r>
              <a:rPr dirty="0" sz="1650" spc="150"/>
              <a:t> </a:t>
            </a:r>
            <a:r>
              <a:rPr dirty="0" sz="1650"/>
              <a:t>linea</a:t>
            </a:r>
            <a:r>
              <a:rPr dirty="0" sz="1650" spc="150"/>
              <a:t> </a:t>
            </a:r>
            <a:r>
              <a:rPr dirty="0" sz="1650"/>
              <a:t>sul</a:t>
            </a:r>
            <a:r>
              <a:rPr dirty="0" sz="1650" spc="150"/>
              <a:t> </a:t>
            </a:r>
            <a:r>
              <a:rPr dirty="0" sz="1650"/>
              <a:t>pavimento</a:t>
            </a:r>
            <a:r>
              <a:rPr dirty="0" sz="1650" spc="150"/>
              <a:t> </a:t>
            </a:r>
            <a:r>
              <a:rPr dirty="0" sz="1650"/>
              <a:t>(punto</a:t>
            </a:r>
            <a:r>
              <a:rPr dirty="0" sz="1650" spc="150"/>
              <a:t> </a:t>
            </a:r>
            <a:r>
              <a:rPr dirty="0" sz="1650"/>
              <a:t>di</a:t>
            </a:r>
            <a:r>
              <a:rPr dirty="0" sz="1650" spc="150"/>
              <a:t> </a:t>
            </a:r>
            <a:r>
              <a:rPr dirty="0" sz="1650"/>
              <a:t>partenza).</a:t>
            </a:r>
            <a:r>
              <a:rPr dirty="0" sz="1650" spc="150"/>
              <a:t> </a:t>
            </a:r>
            <a:r>
              <a:rPr dirty="0" sz="1650"/>
              <a:t>Successivamente,</a:t>
            </a:r>
            <a:r>
              <a:rPr dirty="0" sz="1650" spc="145"/>
              <a:t> </a:t>
            </a:r>
            <a:r>
              <a:rPr dirty="0" sz="1650"/>
              <a:t>leggi</a:t>
            </a:r>
            <a:r>
              <a:rPr dirty="0" sz="1650" spc="150"/>
              <a:t> </a:t>
            </a:r>
            <a:r>
              <a:rPr dirty="0" sz="1650" spc="-25"/>
              <a:t>ad </a:t>
            </a:r>
            <a:r>
              <a:rPr dirty="0" sz="1650"/>
              <a:t>alta</a:t>
            </a:r>
            <a:r>
              <a:rPr dirty="0" sz="1650" spc="100"/>
              <a:t>  </a:t>
            </a:r>
            <a:r>
              <a:rPr dirty="0" sz="1650"/>
              <a:t>voce</a:t>
            </a:r>
            <a:r>
              <a:rPr dirty="0" sz="1650" spc="100"/>
              <a:t>  </a:t>
            </a:r>
            <a:r>
              <a:rPr dirty="0" sz="1650"/>
              <a:t>circa</a:t>
            </a:r>
            <a:r>
              <a:rPr dirty="0" sz="1650" spc="105"/>
              <a:t>  </a:t>
            </a:r>
            <a:r>
              <a:rPr dirty="0" sz="1650"/>
              <a:t>otto</a:t>
            </a:r>
            <a:r>
              <a:rPr dirty="0" sz="1650" spc="100"/>
              <a:t>  </a:t>
            </a:r>
            <a:r>
              <a:rPr dirty="0" sz="1650"/>
              <a:t>affermazioni.</a:t>
            </a:r>
            <a:r>
              <a:rPr dirty="0" sz="1650" spc="105"/>
              <a:t>  </a:t>
            </a:r>
            <a:r>
              <a:rPr dirty="0" sz="1650"/>
              <a:t>I</a:t>
            </a:r>
            <a:r>
              <a:rPr dirty="0" sz="1650" spc="100"/>
              <a:t>  </a:t>
            </a:r>
            <a:r>
              <a:rPr dirty="0" sz="1650"/>
              <a:t>partecipanti</a:t>
            </a:r>
            <a:r>
              <a:rPr dirty="0" sz="1650" spc="105"/>
              <a:t>  </a:t>
            </a:r>
            <a:r>
              <a:rPr dirty="0" sz="1650"/>
              <a:t>avanzano</a:t>
            </a:r>
            <a:r>
              <a:rPr dirty="0" sz="1650" spc="100"/>
              <a:t>  </a:t>
            </a:r>
            <a:r>
              <a:rPr dirty="0" sz="1650"/>
              <a:t>di</a:t>
            </a:r>
            <a:r>
              <a:rPr dirty="0" sz="1650" spc="105"/>
              <a:t>  </a:t>
            </a:r>
            <a:r>
              <a:rPr dirty="0" sz="1650"/>
              <a:t>un</a:t>
            </a:r>
            <a:r>
              <a:rPr dirty="0" sz="1650" spc="100"/>
              <a:t>  </a:t>
            </a:r>
            <a:r>
              <a:rPr dirty="0" sz="1650"/>
              <a:t>passo</a:t>
            </a:r>
            <a:r>
              <a:rPr dirty="0" sz="1650" spc="105"/>
              <a:t>  </a:t>
            </a:r>
            <a:r>
              <a:rPr dirty="0" sz="1650" spc="-25"/>
              <a:t>se </a:t>
            </a:r>
            <a:r>
              <a:rPr dirty="0" sz="1650"/>
              <a:t>l'affermazione</a:t>
            </a:r>
            <a:r>
              <a:rPr dirty="0" sz="1650" spc="65"/>
              <a:t> </a:t>
            </a:r>
            <a:r>
              <a:rPr dirty="0" sz="1650"/>
              <a:t>è</a:t>
            </a:r>
            <a:r>
              <a:rPr dirty="0" sz="1650" spc="70"/>
              <a:t> </a:t>
            </a:r>
            <a:r>
              <a:rPr dirty="0" sz="1650"/>
              <a:t>pertinente</a:t>
            </a:r>
            <a:r>
              <a:rPr dirty="0" sz="1650" spc="70"/>
              <a:t> </a:t>
            </a:r>
            <a:r>
              <a:rPr dirty="0" sz="1650"/>
              <a:t>al</a:t>
            </a:r>
            <a:r>
              <a:rPr dirty="0" sz="1650" spc="65"/>
              <a:t> </a:t>
            </a:r>
            <a:r>
              <a:rPr dirty="0" sz="1650"/>
              <a:t>loro</a:t>
            </a:r>
            <a:r>
              <a:rPr dirty="0" sz="1650" spc="70"/>
              <a:t> </a:t>
            </a:r>
            <a:r>
              <a:rPr dirty="0" sz="1650"/>
              <a:t>ruolo.</a:t>
            </a:r>
            <a:r>
              <a:rPr dirty="0" sz="1650" spc="70"/>
              <a:t> </a:t>
            </a:r>
            <a:r>
              <a:rPr dirty="0" sz="1650"/>
              <a:t>Esempi</a:t>
            </a:r>
            <a:r>
              <a:rPr dirty="0" sz="1650" spc="70"/>
              <a:t> </a:t>
            </a:r>
            <a:r>
              <a:rPr dirty="0" sz="1650"/>
              <a:t>di</a:t>
            </a:r>
            <a:r>
              <a:rPr dirty="0" sz="1650" spc="65"/>
              <a:t> </a:t>
            </a:r>
            <a:r>
              <a:rPr dirty="0" sz="1650" spc="-10"/>
              <a:t>affermazioni:</a:t>
            </a:r>
            <a:endParaRPr sz="1650"/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650"/>
          </a:p>
          <a:p>
            <a:pPr marL="12700">
              <a:lnSpc>
                <a:spcPct val="100000"/>
              </a:lnSpc>
            </a:pPr>
            <a:r>
              <a:rPr dirty="0" sz="1650"/>
              <a:t>"Ho</a:t>
            </a:r>
            <a:r>
              <a:rPr dirty="0" sz="1650" spc="50"/>
              <a:t> </a:t>
            </a:r>
            <a:r>
              <a:rPr dirty="0" sz="1650"/>
              <a:t>accesso</a:t>
            </a:r>
            <a:r>
              <a:rPr dirty="0" sz="1650" spc="50"/>
              <a:t> </a:t>
            </a:r>
            <a:r>
              <a:rPr dirty="0" sz="1650"/>
              <a:t>a</a:t>
            </a:r>
            <a:r>
              <a:rPr dirty="0" sz="1650" spc="50"/>
              <a:t> </a:t>
            </a:r>
            <a:r>
              <a:rPr dirty="0" sz="1650"/>
              <a:t>servizi</a:t>
            </a:r>
            <a:r>
              <a:rPr dirty="0" sz="1650" spc="50"/>
              <a:t> </a:t>
            </a:r>
            <a:r>
              <a:rPr dirty="0" sz="1650"/>
              <a:t>di</a:t>
            </a:r>
            <a:r>
              <a:rPr dirty="0" sz="1650" spc="50"/>
              <a:t> </a:t>
            </a:r>
            <a:r>
              <a:rPr dirty="0" sz="1650"/>
              <a:t>salute</a:t>
            </a:r>
            <a:r>
              <a:rPr dirty="0" sz="1650" spc="50"/>
              <a:t> </a:t>
            </a:r>
            <a:r>
              <a:rPr dirty="0" sz="1650"/>
              <a:t>mentale</a:t>
            </a:r>
            <a:r>
              <a:rPr dirty="0" sz="1650" spc="55"/>
              <a:t> </a:t>
            </a:r>
            <a:r>
              <a:rPr dirty="0" sz="1650"/>
              <a:t>di</a:t>
            </a:r>
            <a:r>
              <a:rPr dirty="0" sz="1650" spc="50"/>
              <a:t> </a:t>
            </a:r>
            <a:r>
              <a:rPr dirty="0" sz="1650" spc="-10"/>
              <a:t>fiducia."</a:t>
            </a:r>
            <a:endParaRPr sz="1650"/>
          </a:p>
          <a:p>
            <a:pPr marL="12700" marR="734060">
              <a:lnSpc>
                <a:spcPct val="212300"/>
              </a:lnSpc>
            </a:pPr>
            <a:r>
              <a:rPr dirty="0" sz="1650"/>
              <a:t>"Le</a:t>
            </a:r>
            <a:r>
              <a:rPr dirty="0" sz="1650" spc="50"/>
              <a:t> </a:t>
            </a:r>
            <a:r>
              <a:rPr dirty="0" sz="1650"/>
              <a:t>persone</a:t>
            </a:r>
            <a:r>
              <a:rPr dirty="0" sz="1650" spc="50"/>
              <a:t> </a:t>
            </a:r>
            <a:r>
              <a:rPr dirty="0" sz="1650"/>
              <a:t>nella</a:t>
            </a:r>
            <a:r>
              <a:rPr dirty="0" sz="1650" spc="50"/>
              <a:t> </a:t>
            </a:r>
            <a:r>
              <a:rPr dirty="0" sz="1650"/>
              <a:t>mia</a:t>
            </a:r>
            <a:r>
              <a:rPr dirty="0" sz="1650" spc="50"/>
              <a:t> </a:t>
            </a:r>
            <a:r>
              <a:rPr dirty="0" sz="1650"/>
              <a:t>comunità</a:t>
            </a:r>
            <a:r>
              <a:rPr dirty="0" sz="1650" spc="50"/>
              <a:t> </a:t>
            </a:r>
            <a:r>
              <a:rPr dirty="0" sz="1650"/>
              <a:t>considerano</a:t>
            </a:r>
            <a:r>
              <a:rPr dirty="0" sz="1650" spc="50"/>
              <a:t> </a:t>
            </a:r>
            <a:r>
              <a:rPr dirty="0" sz="1650"/>
              <a:t>con</a:t>
            </a:r>
            <a:r>
              <a:rPr dirty="0" sz="1650" spc="50"/>
              <a:t> </a:t>
            </a:r>
            <a:r>
              <a:rPr dirty="0" sz="1650"/>
              <a:t>attenzione</a:t>
            </a:r>
            <a:r>
              <a:rPr dirty="0" sz="1650" spc="50"/>
              <a:t> </a:t>
            </a:r>
            <a:r>
              <a:rPr dirty="0" sz="1650"/>
              <a:t>le</a:t>
            </a:r>
            <a:r>
              <a:rPr dirty="0" sz="1650" spc="50"/>
              <a:t> </a:t>
            </a:r>
            <a:r>
              <a:rPr dirty="0" sz="1650"/>
              <a:t>mie</a:t>
            </a:r>
            <a:r>
              <a:rPr dirty="0" sz="1650" spc="50"/>
              <a:t> </a:t>
            </a:r>
            <a:r>
              <a:rPr dirty="0" sz="1650" spc="-10"/>
              <a:t>opinioni." </a:t>
            </a:r>
            <a:r>
              <a:rPr dirty="0" sz="1650"/>
              <a:t>"Posso</a:t>
            </a:r>
            <a:r>
              <a:rPr dirty="0" sz="1650" spc="45"/>
              <a:t> </a:t>
            </a:r>
            <a:r>
              <a:rPr dirty="0" sz="1650"/>
              <a:t>presentare</a:t>
            </a:r>
            <a:r>
              <a:rPr dirty="0" sz="1650" spc="50"/>
              <a:t> </a:t>
            </a:r>
            <a:r>
              <a:rPr dirty="0" sz="1650"/>
              <a:t>la</a:t>
            </a:r>
            <a:r>
              <a:rPr dirty="0" sz="1650" spc="50"/>
              <a:t> </a:t>
            </a:r>
            <a:r>
              <a:rPr dirty="0" sz="1650"/>
              <a:t>mia</a:t>
            </a:r>
            <a:r>
              <a:rPr dirty="0" sz="1650" spc="50"/>
              <a:t> </a:t>
            </a:r>
            <a:r>
              <a:rPr dirty="0" sz="1650"/>
              <a:t>candidatura</a:t>
            </a:r>
            <a:r>
              <a:rPr dirty="0" sz="1650" spc="45"/>
              <a:t> </a:t>
            </a:r>
            <a:r>
              <a:rPr dirty="0" sz="1650"/>
              <a:t>per</a:t>
            </a:r>
            <a:r>
              <a:rPr dirty="0" sz="1650" spc="50"/>
              <a:t> </a:t>
            </a:r>
            <a:r>
              <a:rPr dirty="0" sz="1650"/>
              <a:t>ruoli</a:t>
            </a:r>
            <a:r>
              <a:rPr dirty="0" sz="1650" spc="50"/>
              <a:t> </a:t>
            </a:r>
            <a:r>
              <a:rPr dirty="0" sz="1650"/>
              <a:t>di</a:t>
            </a:r>
            <a:r>
              <a:rPr dirty="0" sz="1650" spc="50"/>
              <a:t> </a:t>
            </a:r>
            <a:r>
              <a:rPr dirty="0" sz="1650"/>
              <a:t>leadership</a:t>
            </a:r>
            <a:r>
              <a:rPr dirty="0" sz="1650" spc="50"/>
              <a:t> </a:t>
            </a:r>
            <a:r>
              <a:rPr dirty="0" sz="1650" spc="-10"/>
              <a:t>giovanile."</a:t>
            </a:r>
            <a:endParaRPr sz="1650"/>
          </a:p>
        </p:txBody>
      </p:sp>
      <p:sp>
        <p:nvSpPr>
          <p:cNvPr id="13" name="object 13" descr=""/>
          <p:cNvSpPr txBox="1"/>
          <p:nvPr/>
        </p:nvSpPr>
        <p:spPr>
          <a:xfrm>
            <a:off x="11488261" y="2979803"/>
            <a:ext cx="6099810" cy="3774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latin typeface="Calibri"/>
                <a:cs typeface="Calibri"/>
              </a:rPr>
              <a:t>Revisione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e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discussione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(15</a:t>
            </a:r>
            <a:r>
              <a:rPr dirty="0" sz="2100" spc="-2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minuti)</a:t>
            </a:r>
            <a:endParaRPr sz="21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980"/>
              </a:spcBef>
            </a:pPr>
            <a:r>
              <a:rPr dirty="0" sz="2100" b="1">
                <a:latin typeface="Calibri"/>
                <a:cs typeface="Calibri"/>
              </a:rPr>
              <a:t>Porsi</a:t>
            </a:r>
            <a:r>
              <a:rPr dirty="0" sz="2100" spc="-3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domande</a:t>
            </a:r>
            <a:r>
              <a:rPr dirty="0" sz="2100" spc="-3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per</a:t>
            </a:r>
            <a:r>
              <a:rPr dirty="0" sz="2100" spc="-3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riflessione:</a:t>
            </a:r>
            <a:endParaRPr sz="2100">
              <a:latin typeface="Calibri"/>
              <a:cs typeface="Calibri"/>
            </a:endParaRPr>
          </a:p>
          <a:p>
            <a:pPr algn="just" marL="12700" marR="5080">
              <a:lnSpc>
                <a:spcPct val="178600"/>
              </a:lnSpc>
            </a:pPr>
            <a:r>
              <a:rPr dirty="0" sz="2100" b="1">
                <a:latin typeface="Calibri"/>
                <a:cs typeface="Calibri"/>
              </a:rPr>
              <a:t>"Come</a:t>
            </a:r>
            <a:r>
              <a:rPr dirty="0" sz="2100" spc="27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ti</a:t>
            </a:r>
            <a:r>
              <a:rPr dirty="0" sz="2100" spc="28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sentivi</a:t>
            </a:r>
            <a:r>
              <a:rPr dirty="0" sz="2100" spc="27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quando</a:t>
            </a:r>
            <a:r>
              <a:rPr dirty="0" sz="2100" spc="28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compivi</a:t>
            </a:r>
            <a:r>
              <a:rPr dirty="0" sz="2100" spc="28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più</a:t>
            </a:r>
            <a:r>
              <a:rPr dirty="0" sz="2100" spc="27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o</a:t>
            </a:r>
            <a:r>
              <a:rPr dirty="0" sz="2100" spc="28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meno</a:t>
            </a:r>
            <a:r>
              <a:rPr dirty="0" sz="2100" spc="28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passi?" </a:t>
            </a:r>
            <a:r>
              <a:rPr dirty="0" sz="2100" b="1">
                <a:latin typeface="Calibri"/>
                <a:cs typeface="Calibri"/>
              </a:rPr>
              <a:t>"Quali</a:t>
            </a:r>
            <a:r>
              <a:rPr dirty="0" sz="2100" spc="254" b="1">
                <a:latin typeface="Calibri"/>
                <a:cs typeface="Calibri"/>
              </a:rPr>
              <a:t>  </a:t>
            </a:r>
            <a:r>
              <a:rPr dirty="0" sz="2100" b="1">
                <a:latin typeface="Calibri"/>
                <a:cs typeface="Calibri"/>
              </a:rPr>
              <a:t>sono</a:t>
            </a:r>
            <a:r>
              <a:rPr dirty="0" sz="2100" spc="254" b="1">
                <a:latin typeface="Calibri"/>
                <a:cs typeface="Calibri"/>
              </a:rPr>
              <a:t>  </a:t>
            </a:r>
            <a:r>
              <a:rPr dirty="0" sz="2100" b="1">
                <a:latin typeface="Calibri"/>
                <a:cs typeface="Calibri"/>
              </a:rPr>
              <a:t>stati</a:t>
            </a:r>
            <a:r>
              <a:rPr dirty="0" sz="2100" spc="254" b="1">
                <a:latin typeface="Calibri"/>
                <a:cs typeface="Calibri"/>
              </a:rPr>
              <a:t>  </a:t>
            </a:r>
            <a:r>
              <a:rPr dirty="0" sz="2100" b="1">
                <a:latin typeface="Calibri"/>
                <a:cs typeface="Calibri"/>
              </a:rPr>
              <a:t>i</a:t>
            </a:r>
            <a:r>
              <a:rPr dirty="0" sz="2100" spc="254" b="1">
                <a:latin typeface="Calibri"/>
                <a:cs typeface="Calibri"/>
              </a:rPr>
              <a:t>  </a:t>
            </a:r>
            <a:r>
              <a:rPr dirty="0" sz="2100" b="1">
                <a:latin typeface="Calibri"/>
                <a:cs typeface="Calibri"/>
              </a:rPr>
              <a:t>principali</a:t>
            </a:r>
            <a:r>
              <a:rPr dirty="0" sz="2100" spc="254" b="1">
                <a:latin typeface="Calibri"/>
                <a:cs typeface="Calibri"/>
              </a:rPr>
              <a:t>  </a:t>
            </a:r>
            <a:r>
              <a:rPr dirty="0" sz="2100" b="1">
                <a:latin typeface="Calibri"/>
                <a:cs typeface="Calibri"/>
              </a:rPr>
              <a:t>ostacoli</a:t>
            </a:r>
            <a:r>
              <a:rPr dirty="0" sz="2100" spc="260" b="1">
                <a:latin typeface="Calibri"/>
                <a:cs typeface="Calibri"/>
              </a:rPr>
              <a:t>  </a:t>
            </a:r>
            <a:r>
              <a:rPr dirty="0" sz="2100" b="1">
                <a:latin typeface="Calibri"/>
                <a:cs typeface="Calibri"/>
              </a:rPr>
              <a:t>che</a:t>
            </a:r>
            <a:r>
              <a:rPr dirty="0" sz="2100" spc="254" b="1">
                <a:latin typeface="Calibri"/>
                <a:cs typeface="Calibri"/>
              </a:rPr>
              <a:t>  </a:t>
            </a:r>
            <a:r>
              <a:rPr dirty="0" sz="2100" b="1">
                <a:latin typeface="Calibri"/>
                <a:cs typeface="Calibri"/>
              </a:rPr>
              <a:t>il</a:t>
            </a:r>
            <a:r>
              <a:rPr dirty="0" sz="2100" spc="254" b="1">
                <a:latin typeface="Calibri"/>
                <a:cs typeface="Calibri"/>
              </a:rPr>
              <a:t>  </a:t>
            </a:r>
            <a:r>
              <a:rPr dirty="0" sz="2100" spc="-25" b="1">
                <a:latin typeface="Calibri"/>
                <a:cs typeface="Calibri"/>
              </a:rPr>
              <a:t>tuo </a:t>
            </a:r>
            <a:r>
              <a:rPr dirty="0" sz="2100" b="1">
                <a:latin typeface="Calibri"/>
                <a:cs typeface="Calibri"/>
              </a:rPr>
              <a:t>personaggio</a:t>
            </a:r>
            <a:r>
              <a:rPr dirty="0" sz="2100" spc="160" b="1">
                <a:latin typeface="Calibri"/>
                <a:cs typeface="Calibri"/>
              </a:rPr>
              <a:t>  </a:t>
            </a:r>
            <a:r>
              <a:rPr dirty="0" sz="2100" b="1">
                <a:latin typeface="Calibri"/>
                <a:cs typeface="Calibri"/>
              </a:rPr>
              <a:t>ha</a:t>
            </a:r>
            <a:r>
              <a:rPr dirty="0" sz="2100" spc="165" b="1">
                <a:latin typeface="Calibri"/>
                <a:cs typeface="Calibri"/>
              </a:rPr>
              <a:t>  </a:t>
            </a:r>
            <a:r>
              <a:rPr dirty="0" sz="2100" b="1">
                <a:latin typeface="Calibri"/>
                <a:cs typeface="Calibri"/>
              </a:rPr>
              <a:t>dovuto</a:t>
            </a:r>
            <a:r>
              <a:rPr dirty="0" sz="2100" spc="165" b="1">
                <a:latin typeface="Calibri"/>
                <a:cs typeface="Calibri"/>
              </a:rPr>
              <a:t>  </a:t>
            </a:r>
            <a:r>
              <a:rPr dirty="0" sz="2100" b="1">
                <a:latin typeface="Calibri"/>
                <a:cs typeface="Calibri"/>
              </a:rPr>
              <a:t>affrontare?"</a:t>
            </a:r>
            <a:r>
              <a:rPr dirty="0" sz="2100" spc="165" b="1">
                <a:latin typeface="Calibri"/>
                <a:cs typeface="Calibri"/>
              </a:rPr>
              <a:t>  </a:t>
            </a:r>
            <a:r>
              <a:rPr dirty="0" sz="2100" b="1">
                <a:latin typeface="Calibri"/>
                <a:cs typeface="Calibri"/>
              </a:rPr>
              <a:t>"Cosa</a:t>
            </a:r>
            <a:r>
              <a:rPr dirty="0" sz="2100" spc="165" b="1">
                <a:latin typeface="Calibri"/>
                <a:cs typeface="Calibri"/>
              </a:rPr>
              <a:t>  </a:t>
            </a:r>
            <a:r>
              <a:rPr dirty="0" sz="2100" spc="-10" b="1">
                <a:latin typeface="Calibri"/>
                <a:cs typeface="Calibri"/>
              </a:rPr>
              <a:t>implica </a:t>
            </a:r>
            <a:r>
              <a:rPr dirty="0" sz="2100" b="1">
                <a:latin typeface="Calibri"/>
                <a:cs typeface="Calibri"/>
              </a:rPr>
              <a:t>questo per la partecipazione politica delle persone </a:t>
            </a:r>
            <a:r>
              <a:rPr dirty="0" sz="2100" spc="-25" b="1">
                <a:latin typeface="Calibri"/>
                <a:cs typeface="Calibri"/>
              </a:rPr>
              <a:t>con </a:t>
            </a:r>
            <a:r>
              <a:rPr dirty="0" sz="2100" b="1">
                <a:latin typeface="Calibri"/>
                <a:cs typeface="Calibri"/>
              </a:rPr>
              <a:t>disabilità</a:t>
            </a:r>
            <a:r>
              <a:rPr dirty="0" sz="2100" spc="-3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psicosociali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nella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vita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reale?"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6588" y="3377609"/>
            <a:ext cx="8174066" cy="54430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19364" y="135138"/>
            <a:ext cx="11708765" cy="27476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>
              <a:lnSpc>
                <a:spcPct val="115599"/>
              </a:lnSpc>
              <a:spcBef>
                <a:spcPts val="90"/>
              </a:spcBef>
            </a:pPr>
            <a:r>
              <a:rPr dirty="0" sz="5150" b="0">
                <a:solidFill>
                  <a:srgbClr val="282020"/>
                </a:solidFill>
                <a:latin typeface="Calibri"/>
                <a:cs typeface="Calibri"/>
              </a:rPr>
              <a:t>Quiz</a:t>
            </a:r>
            <a:r>
              <a:rPr dirty="0" sz="5150" spc="-6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150" b="0">
                <a:solidFill>
                  <a:srgbClr val="282020"/>
                </a:solidFill>
                <a:latin typeface="Calibri"/>
                <a:cs typeface="Calibri"/>
              </a:rPr>
              <a:t>-</a:t>
            </a:r>
            <a:r>
              <a:rPr dirty="0" sz="5150" spc="-6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150" b="0">
                <a:solidFill>
                  <a:srgbClr val="282020"/>
                </a:solidFill>
                <a:latin typeface="Calibri"/>
                <a:cs typeface="Calibri"/>
              </a:rPr>
              <a:t>Metti</a:t>
            </a:r>
            <a:r>
              <a:rPr dirty="0" sz="5150" spc="-6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150" b="0">
                <a:solidFill>
                  <a:srgbClr val="282020"/>
                </a:solidFill>
                <a:latin typeface="Calibri"/>
                <a:cs typeface="Calibri"/>
              </a:rPr>
              <a:t>alla</a:t>
            </a:r>
            <a:r>
              <a:rPr dirty="0" sz="5150" spc="-6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150" b="0">
                <a:solidFill>
                  <a:srgbClr val="282020"/>
                </a:solidFill>
                <a:latin typeface="Calibri"/>
                <a:cs typeface="Calibri"/>
              </a:rPr>
              <a:t>prova</a:t>
            </a:r>
            <a:r>
              <a:rPr dirty="0" sz="5150" spc="-6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150" b="0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5150" spc="-6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150" b="0">
                <a:solidFill>
                  <a:srgbClr val="282020"/>
                </a:solidFill>
                <a:latin typeface="Calibri"/>
                <a:cs typeface="Calibri"/>
              </a:rPr>
              <a:t>tue</a:t>
            </a:r>
            <a:r>
              <a:rPr dirty="0" sz="5150" spc="-6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150" b="0">
                <a:solidFill>
                  <a:srgbClr val="282020"/>
                </a:solidFill>
                <a:latin typeface="Calibri"/>
                <a:cs typeface="Calibri"/>
              </a:rPr>
              <a:t>conoscenze</a:t>
            </a:r>
            <a:r>
              <a:rPr dirty="0" sz="5150" spc="-6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150" spc="-50" b="0">
                <a:solidFill>
                  <a:srgbClr val="282020"/>
                </a:solidFill>
                <a:latin typeface="Calibri"/>
                <a:cs typeface="Calibri"/>
              </a:rPr>
              <a:t>e </a:t>
            </a:r>
            <a:r>
              <a:rPr dirty="0" sz="5150" b="0">
                <a:solidFill>
                  <a:srgbClr val="282020"/>
                </a:solidFill>
                <a:latin typeface="Calibri"/>
                <a:cs typeface="Calibri"/>
              </a:rPr>
              <a:t>rifletti</a:t>
            </a:r>
            <a:r>
              <a:rPr dirty="0" sz="5150" spc="-8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150" b="0">
                <a:solidFill>
                  <a:srgbClr val="282020"/>
                </a:solidFill>
                <a:latin typeface="Calibri"/>
                <a:cs typeface="Calibri"/>
              </a:rPr>
              <a:t>su</a:t>
            </a:r>
            <a:r>
              <a:rPr dirty="0" sz="5150" spc="-7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150" b="0">
                <a:solidFill>
                  <a:srgbClr val="282020"/>
                </a:solidFill>
                <a:latin typeface="Calibri"/>
                <a:cs typeface="Calibri"/>
              </a:rPr>
              <a:t>quanto</a:t>
            </a:r>
            <a:r>
              <a:rPr dirty="0" sz="5150" spc="-7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150" b="0">
                <a:solidFill>
                  <a:srgbClr val="282020"/>
                </a:solidFill>
                <a:latin typeface="Calibri"/>
                <a:cs typeface="Calibri"/>
              </a:rPr>
              <a:t>appreso</a:t>
            </a:r>
            <a:r>
              <a:rPr dirty="0" sz="5150" spc="-7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150" b="0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5150" spc="-7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150" b="0">
                <a:solidFill>
                  <a:srgbClr val="282020"/>
                </a:solidFill>
                <a:latin typeface="Calibri"/>
                <a:cs typeface="Calibri"/>
              </a:rPr>
              <a:t>questo</a:t>
            </a:r>
            <a:r>
              <a:rPr dirty="0" sz="5150" spc="-7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150" spc="-10" b="0">
                <a:solidFill>
                  <a:srgbClr val="282020"/>
                </a:solidFill>
                <a:latin typeface="Calibri"/>
                <a:cs typeface="Calibri"/>
              </a:rPr>
              <a:t>capitolo </a:t>
            </a:r>
            <a:r>
              <a:rPr dirty="0" sz="5150" b="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5150" spc="-12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150" b="0">
                <a:solidFill>
                  <a:srgbClr val="282020"/>
                </a:solidFill>
                <a:latin typeface="Calibri"/>
                <a:cs typeface="Calibri"/>
              </a:rPr>
              <a:t>questo</a:t>
            </a:r>
            <a:r>
              <a:rPr dirty="0" sz="5150" spc="-11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150" b="0">
                <a:solidFill>
                  <a:srgbClr val="282020"/>
                </a:solidFill>
                <a:latin typeface="Calibri"/>
                <a:cs typeface="Calibri"/>
              </a:rPr>
              <a:t>breve</a:t>
            </a:r>
            <a:r>
              <a:rPr dirty="0" sz="5150" spc="-10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150" spc="-10" b="0">
                <a:solidFill>
                  <a:srgbClr val="282020"/>
                </a:solidFill>
                <a:latin typeface="Calibri"/>
                <a:cs typeface="Calibri"/>
              </a:rPr>
              <a:t>quiz.</a:t>
            </a:r>
            <a:endParaRPr sz="5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16757" y="671194"/>
            <a:ext cx="12960350" cy="31686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14599"/>
              </a:lnSpc>
              <a:spcBef>
                <a:spcPts val="95"/>
              </a:spcBef>
              <a:tabLst>
                <a:tab pos="1573530" algn="l"/>
                <a:tab pos="1978660" algn="l"/>
                <a:tab pos="2729865" algn="l"/>
                <a:tab pos="3488054" algn="l"/>
                <a:tab pos="4733925" algn="l"/>
                <a:tab pos="5473065" algn="l"/>
                <a:tab pos="6414770" algn="l"/>
                <a:tab pos="6621145" algn="l"/>
                <a:tab pos="9225915" algn="l"/>
                <a:tab pos="9460865" algn="l"/>
                <a:tab pos="10172700" algn="l"/>
              </a:tabLst>
            </a:pPr>
            <a:r>
              <a:rPr dirty="0" sz="6000" spc="-20" b="0">
                <a:solidFill>
                  <a:srgbClr val="282020"/>
                </a:solidFill>
                <a:latin typeface="Calibri"/>
                <a:cs typeface="Calibri"/>
              </a:rPr>
              <a:t>Quiz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50" b="0">
                <a:solidFill>
                  <a:srgbClr val="282020"/>
                </a:solidFill>
                <a:latin typeface="Calibri"/>
                <a:cs typeface="Calibri"/>
              </a:rPr>
              <a:t>-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1.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Quale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delle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seguenti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definizioni descrive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29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in	</a:t>
            </a:r>
            <a:r>
              <a:rPr dirty="0" sz="6000" spc="-20" b="0">
                <a:solidFill>
                  <a:srgbClr val="282020"/>
                </a:solidFill>
                <a:latin typeface="Calibri"/>
                <a:cs typeface="Calibri"/>
              </a:rPr>
              <a:t>modo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più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accurato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0" b="0">
                <a:solidFill>
                  <a:srgbClr val="282020"/>
                </a:solidFill>
                <a:latin typeface="Calibri"/>
                <a:cs typeface="Calibri"/>
              </a:rPr>
              <a:t>disabilità</a:t>
            </a:r>
            <a:endParaRPr sz="6000">
              <a:latin typeface="Calibri"/>
              <a:cs typeface="Calibri"/>
            </a:endParaRPr>
          </a:p>
          <a:p>
            <a:pPr algn="ctr" marR="164465">
              <a:lnSpc>
                <a:spcPct val="100000"/>
              </a:lnSpc>
              <a:spcBef>
                <a:spcPts val="1050"/>
              </a:spcBef>
            </a:pP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psicosociale?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727045" y="4935571"/>
            <a:ext cx="5448935" cy="745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16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282020"/>
                </a:solidFill>
                <a:latin typeface="Calibri"/>
                <a:cs typeface="Calibri"/>
              </a:rPr>
              <a:t>L'impatto</a:t>
            </a:r>
            <a:r>
              <a:rPr dirty="0" sz="16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82020"/>
                </a:solidFill>
                <a:latin typeface="Calibri"/>
                <a:cs typeface="Calibri"/>
              </a:rPr>
              <a:t>dei</a:t>
            </a:r>
            <a:r>
              <a:rPr dirty="0" sz="16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82020"/>
                </a:solidFill>
                <a:latin typeface="Calibri"/>
                <a:cs typeface="Calibri"/>
              </a:rPr>
              <a:t>disturbi</a:t>
            </a:r>
            <a:r>
              <a:rPr dirty="0" sz="16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82020"/>
                </a:solidFill>
                <a:latin typeface="Calibri"/>
                <a:cs typeface="Calibri"/>
              </a:rPr>
              <a:t>mentali,</a:t>
            </a:r>
            <a:r>
              <a:rPr dirty="0" sz="16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16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82020"/>
                </a:solidFill>
                <a:latin typeface="Calibri"/>
                <a:cs typeface="Calibri"/>
              </a:rPr>
              <a:t>sinergia</a:t>
            </a:r>
            <a:r>
              <a:rPr dirty="0" sz="16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16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16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82020"/>
                </a:solidFill>
                <a:latin typeface="Calibri"/>
                <a:cs typeface="Calibri"/>
              </a:rPr>
              <a:t>barriere</a:t>
            </a:r>
            <a:r>
              <a:rPr dirty="0" sz="16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282020"/>
                </a:solidFill>
                <a:latin typeface="Calibri"/>
                <a:cs typeface="Calibri"/>
              </a:rPr>
              <a:t>sociali,</a:t>
            </a:r>
            <a:endParaRPr sz="1600">
              <a:latin typeface="Calibri"/>
              <a:cs typeface="Calibri"/>
            </a:endParaRPr>
          </a:p>
          <a:p>
            <a:pPr marL="394970">
              <a:lnSpc>
                <a:spcPct val="100000"/>
              </a:lnSpc>
              <a:spcBef>
                <a:spcPts val="1830"/>
              </a:spcBef>
            </a:pPr>
            <a:r>
              <a:rPr dirty="0" sz="1600">
                <a:solidFill>
                  <a:srgbClr val="282020"/>
                </a:solidFill>
                <a:latin typeface="Calibri"/>
                <a:cs typeface="Calibri"/>
              </a:rPr>
              <a:t>sulla</a:t>
            </a:r>
            <a:r>
              <a:rPr dirty="0" sz="160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82020"/>
                </a:solidFill>
                <a:latin typeface="Calibri"/>
                <a:cs typeface="Calibri"/>
              </a:rPr>
              <a:t>capacità</a:t>
            </a:r>
            <a:r>
              <a:rPr dirty="0" sz="160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160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160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82020"/>
                </a:solidFill>
                <a:latin typeface="Calibri"/>
                <a:cs typeface="Calibri"/>
              </a:rPr>
              <a:t>individuo</a:t>
            </a:r>
            <a:r>
              <a:rPr dirty="0" sz="160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160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282020"/>
                </a:solidFill>
                <a:latin typeface="Calibri"/>
                <a:cs typeface="Calibri"/>
              </a:rPr>
              <a:t>partecipare</a:t>
            </a:r>
            <a:r>
              <a:rPr dirty="0" sz="160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282020"/>
                </a:solidFill>
                <a:latin typeface="Calibri"/>
                <a:cs typeface="Calibri"/>
              </a:rPr>
              <a:t>pienamente.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281783" y="4764445"/>
            <a:ext cx="5024120" cy="281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42439" marR="164465" indent="-1730375">
              <a:lnSpc>
                <a:spcPct val="115500"/>
              </a:lnSpc>
              <a:spcBef>
                <a:spcPts val="95"/>
              </a:spcBef>
            </a:pP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300" spc="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3300" spc="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diagnosi</a:t>
            </a:r>
            <a:r>
              <a:rPr dirty="0" sz="3300" spc="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3300" spc="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3300" spc="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00" spc="-10">
                <a:solidFill>
                  <a:srgbClr val="282020"/>
                </a:solidFill>
                <a:latin typeface="Calibri"/>
                <a:cs typeface="Calibri"/>
              </a:rPr>
              <a:t>disturbo psichico</a:t>
            </a:r>
            <a:endParaRPr sz="3300">
              <a:latin typeface="Calibri"/>
              <a:cs typeface="Calibri"/>
            </a:endParaRPr>
          </a:p>
          <a:p>
            <a:pPr marL="1193800" marR="5080" indent="-1096010">
              <a:lnSpc>
                <a:spcPct val="149600"/>
              </a:lnSpc>
              <a:spcBef>
                <a:spcPts val="278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280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Qualsiasi</a:t>
            </a:r>
            <a:r>
              <a:rPr dirty="0" sz="28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disabilità</a:t>
            </a:r>
            <a:r>
              <a:rPr dirty="0" sz="28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derivante</a:t>
            </a:r>
            <a:r>
              <a:rPr dirty="0" sz="28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282020"/>
                </a:solidFill>
                <a:latin typeface="Calibri"/>
                <a:cs typeface="Calibri"/>
              </a:rPr>
              <a:t>da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trauma</a:t>
            </a:r>
            <a:r>
              <a:rPr dirty="0" sz="2800" spc="-1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psicologico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663345" y="6329901"/>
            <a:ext cx="5576570" cy="12065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011680" marR="5080" indent="-1999614">
              <a:lnSpc>
                <a:spcPct val="129200"/>
              </a:lnSpc>
              <a:spcBef>
                <a:spcPts val="90"/>
              </a:spcBef>
            </a:pP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3000" spc="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Una</a:t>
            </a:r>
            <a:r>
              <a:rPr dirty="0" sz="3000" spc="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reazione</a:t>
            </a:r>
            <a:r>
              <a:rPr dirty="0" sz="3000" spc="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emotiva</a:t>
            </a:r>
            <a:r>
              <a:rPr dirty="0" sz="3000" spc="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282020"/>
                </a:solidFill>
                <a:latin typeface="Calibri"/>
                <a:cs typeface="Calibri"/>
              </a:rPr>
              <a:t>transitoria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allo</a:t>
            </a:r>
            <a:r>
              <a:rPr dirty="0" sz="3000" spc="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282020"/>
                </a:solidFill>
                <a:latin typeface="Calibri"/>
                <a:cs typeface="Calibri"/>
              </a:rPr>
              <a:t>stress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14141" y="8327066"/>
            <a:ext cx="1526333" cy="152633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37047" y="671194"/>
            <a:ext cx="15070455" cy="21209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205480" marR="5080" indent="-3193415">
              <a:lnSpc>
                <a:spcPct val="114599"/>
              </a:lnSpc>
              <a:spcBef>
                <a:spcPts val="95"/>
              </a:spcBef>
              <a:tabLst>
                <a:tab pos="1573530" algn="l"/>
                <a:tab pos="1979295" algn="l"/>
                <a:tab pos="5862955" algn="l"/>
                <a:tab pos="6417945" algn="l"/>
                <a:tab pos="7115175" algn="l"/>
                <a:tab pos="10076180" algn="l"/>
                <a:tab pos="13952219" algn="l"/>
                <a:tab pos="14503400" algn="l"/>
              </a:tabLst>
            </a:pPr>
            <a:r>
              <a:rPr dirty="0" sz="6000" spc="-20" b="0">
                <a:solidFill>
                  <a:srgbClr val="282020"/>
                </a:solidFill>
                <a:latin typeface="Calibri"/>
                <a:cs typeface="Calibri"/>
              </a:rPr>
              <a:t>Quiz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50" b="0">
                <a:solidFill>
                  <a:srgbClr val="282020"/>
                </a:solidFill>
                <a:latin typeface="Calibri"/>
                <a:cs typeface="Calibri"/>
              </a:rPr>
              <a:t>-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Comprendere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25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disabilità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psicosociale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50" b="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le 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barriere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0" b="0">
                <a:solidFill>
                  <a:srgbClr val="282020"/>
                </a:solidFill>
                <a:latin typeface="Calibri"/>
                <a:cs typeface="Calibri"/>
              </a:rPr>
              <a:t>alla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partecipazione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5824" y="6466144"/>
            <a:ext cx="6156293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73329" y="4702258"/>
            <a:ext cx="6156293" cy="129841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9708737" y="4615886"/>
            <a:ext cx="5485765" cy="1196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8750" marR="5080" indent="-146685">
              <a:lnSpc>
                <a:spcPct val="122000"/>
              </a:lnSpc>
              <a:spcBef>
                <a:spcPts val="95"/>
              </a:spcBef>
            </a:pP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210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L'impatto</a:t>
            </a:r>
            <a:r>
              <a:rPr dirty="0" sz="210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dei</a:t>
            </a:r>
            <a:r>
              <a:rPr dirty="0" sz="210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disturbi</a:t>
            </a:r>
            <a:r>
              <a:rPr dirty="0" sz="210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mentali,</a:t>
            </a:r>
            <a:r>
              <a:rPr dirty="0" sz="210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210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sinergia</a:t>
            </a:r>
            <a:r>
              <a:rPr dirty="0" sz="210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210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25">
                <a:solidFill>
                  <a:srgbClr val="282020"/>
                </a:solidFill>
                <a:latin typeface="Calibri"/>
                <a:cs typeface="Calibri"/>
              </a:rPr>
              <a:t>le </a:t>
            </a: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barriere sociali, sulla</a:t>
            </a:r>
            <a:r>
              <a:rPr dirty="0" sz="2100" spc="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capacità di un</a:t>
            </a:r>
            <a:r>
              <a:rPr dirty="0" sz="2100" spc="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individuo </a:t>
            </a:r>
            <a:r>
              <a:rPr dirty="0" sz="2100" spc="-25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endParaRPr sz="2100">
              <a:latin typeface="Calibri"/>
              <a:cs typeface="Calibri"/>
            </a:endParaRPr>
          </a:p>
          <a:p>
            <a:pPr marL="1388110">
              <a:lnSpc>
                <a:spcPct val="100000"/>
              </a:lnSpc>
              <a:spcBef>
                <a:spcPts val="555"/>
              </a:spcBef>
            </a:pP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partecipare</a:t>
            </a:r>
            <a:r>
              <a:rPr dirty="0" sz="21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282020"/>
                </a:solidFill>
                <a:latin typeface="Calibri"/>
                <a:cs typeface="Calibri"/>
              </a:rPr>
              <a:t>pienamente.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79191" y="4669890"/>
            <a:ext cx="38728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Diagnosi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disturbo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 psichico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954124" y="6270883"/>
            <a:ext cx="5139690" cy="1263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54200" marR="5080" indent="-1842135">
              <a:lnSpc>
                <a:spcPct val="145100"/>
              </a:lnSpc>
              <a:spcBef>
                <a:spcPts val="10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8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Una</a:t>
            </a:r>
            <a:r>
              <a:rPr dirty="0" sz="28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reazione</a:t>
            </a:r>
            <a:r>
              <a:rPr dirty="0" sz="28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emotiva</a:t>
            </a:r>
            <a:r>
              <a:rPr dirty="0" sz="28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transitoria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allo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 stress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367371" y="6373010"/>
            <a:ext cx="49383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280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Qualsiasi</a:t>
            </a:r>
            <a:r>
              <a:rPr dirty="0" sz="28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disabilità</a:t>
            </a:r>
            <a:r>
              <a:rPr dirty="0" sz="28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derivante</a:t>
            </a:r>
            <a:r>
              <a:rPr dirty="0" sz="28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282020"/>
                </a:solidFill>
                <a:latin typeface="Calibri"/>
                <a:cs typeface="Calibri"/>
              </a:rPr>
              <a:t>da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463193" y="7077860"/>
            <a:ext cx="274701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trauma</a:t>
            </a:r>
            <a:r>
              <a:rPr dirty="0" sz="2800" spc="-1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psicologico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13417" y="112835"/>
            <a:ext cx="12520295" cy="277876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>
              <a:lnSpc>
                <a:spcPct val="114700"/>
              </a:lnSpc>
              <a:spcBef>
                <a:spcPts val="90"/>
              </a:spcBef>
            </a:pPr>
            <a:r>
              <a:rPr dirty="0" sz="5250" b="0">
                <a:solidFill>
                  <a:srgbClr val="282020"/>
                </a:solidFill>
                <a:latin typeface="Calibri"/>
                <a:cs typeface="Calibri"/>
              </a:rPr>
              <a:t>Quiz</a:t>
            </a:r>
            <a:r>
              <a:rPr dirty="0" sz="5250" spc="-2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50" b="0">
                <a:solidFill>
                  <a:srgbClr val="282020"/>
                </a:solidFill>
                <a:latin typeface="Calibri"/>
                <a:cs typeface="Calibri"/>
              </a:rPr>
              <a:t>-</a:t>
            </a:r>
            <a:r>
              <a:rPr dirty="0" sz="5250" spc="-2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50" b="0">
                <a:solidFill>
                  <a:srgbClr val="282020"/>
                </a:solidFill>
                <a:latin typeface="Calibri"/>
                <a:cs typeface="Calibri"/>
              </a:rPr>
              <a:t>2.</a:t>
            </a:r>
            <a:r>
              <a:rPr dirty="0" sz="5250" spc="-2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50" b="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5250" spc="-2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50" b="0">
                <a:solidFill>
                  <a:srgbClr val="282020"/>
                </a:solidFill>
                <a:latin typeface="Calibri"/>
                <a:cs typeface="Calibri"/>
              </a:rPr>
              <a:t>quale</a:t>
            </a:r>
            <a:r>
              <a:rPr dirty="0" sz="5250" spc="-2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50" b="0">
                <a:solidFill>
                  <a:srgbClr val="282020"/>
                </a:solidFill>
                <a:latin typeface="Calibri"/>
                <a:cs typeface="Calibri"/>
              </a:rPr>
              <a:t>motivo</a:t>
            </a:r>
            <a:r>
              <a:rPr dirty="0" sz="5250" spc="-2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50" b="0">
                <a:solidFill>
                  <a:srgbClr val="282020"/>
                </a:solidFill>
                <a:latin typeface="Calibri"/>
                <a:cs typeface="Calibri"/>
              </a:rPr>
              <a:t>lo</a:t>
            </a:r>
            <a:r>
              <a:rPr dirty="0" sz="5250" spc="-2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50" b="0">
                <a:solidFill>
                  <a:srgbClr val="282020"/>
                </a:solidFill>
                <a:latin typeface="Calibri"/>
                <a:cs typeface="Calibri"/>
              </a:rPr>
              <a:t>stigma</a:t>
            </a:r>
            <a:r>
              <a:rPr dirty="0" sz="5250" spc="-2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50" b="0">
                <a:solidFill>
                  <a:srgbClr val="282020"/>
                </a:solidFill>
                <a:latin typeface="Calibri"/>
                <a:cs typeface="Calibri"/>
              </a:rPr>
              <a:t>è</a:t>
            </a:r>
            <a:r>
              <a:rPr dirty="0" sz="5250" spc="-1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50" spc="-10" b="0">
                <a:solidFill>
                  <a:srgbClr val="282020"/>
                </a:solidFill>
                <a:latin typeface="Calibri"/>
                <a:cs typeface="Calibri"/>
              </a:rPr>
              <a:t>ritenuto </a:t>
            </a:r>
            <a:r>
              <a:rPr dirty="0" sz="5250" b="0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5250" spc="-9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50" b="0">
                <a:solidFill>
                  <a:srgbClr val="282020"/>
                </a:solidFill>
                <a:latin typeface="Calibri"/>
                <a:cs typeface="Calibri"/>
              </a:rPr>
              <a:t>ostacolo</a:t>
            </a:r>
            <a:r>
              <a:rPr dirty="0" sz="5250" spc="-7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50" b="0">
                <a:solidFill>
                  <a:srgbClr val="282020"/>
                </a:solidFill>
                <a:latin typeface="Calibri"/>
                <a:cs typeface="Calibri"/>
              </a:rPr>
              <a:t>rilevante</a:t>
            </a:r>
            <a:r>
              <a:rPr dirty="0" sz="5250" spc="-8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50" b="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5250" spc="-7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50" b="0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5250" spc="-8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50" b="0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5250" spc="-7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50" spc="-25" b="0">
                <a:solidFill>
                  <a:srgbClr val="282020"/>
                </a:solidFill>
                <a:latin typeface="Calibri"/>
                <a:cs typeface="Calibri"/>
              </a:rPr>
              <a:t>con </a:t>
            </a:r>
            <a:r>
              <a:rPr dirty="0" sz="5250" b="0">
                <a:solidFill>
                  <a:srgbClr val="282020"/>
                </a:solidFill>
                <a:latin typeface="Calibri"/>
                <a:cs typeface="Calibri"/>
              </a:rPr>
              <a:t>disabilità</a:t>
            </a:r>
            <a:r>
              <a:rPr dirty="0" sz="5250" spc="-6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50" spc="-10" b="0">
                <a:solidFill>
                  <a:srgbClr val="282020"/>
                </a:solidFill>
                <a:latin typeface="Calibri"/>
                <a:cs typeface="Calibri"/>
              </a:rPr>
              <a:t>psicosociali?</a:t>
            </a:r>
            <a:endParaRPr sz="525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513177" y="4707932"/>
            <a:ext cx="5911850" cy="2873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37640" marR="5080" indent="-1269365">
              <a:lnSpc>
                <a:spcPct val="156300"/>
              </a:lnSpc>
              <a:spcBef>
                <a:spcPts val="95"/>
              </a:spcBef>
            </a:pP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20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Porta</a:t>
            </a:r>
            <a:r>
              <a:rPr dirty="0" sz="20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all'esclusione,</a:t>
            </a:r>
            <a:r>
              <a:rPr dirty="0" sz="20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alla</a:t>
            </a:r>
            <a:r>
              <a:rPr dirty="0" sz="20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vergogna</a:t>
            </a:r>
            <a:r>
              <a:rPr dirty="0" sz="20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interiorizzata</a:t>
            </a:r>
            <a:r>
              <a:rPr dirty="0" sz="20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0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282020"/>
                </a:solidFill>
                <a:latin typeface="Calibri"/>
                <a:cs typeface="Calibri"/>
              </a:rPr>
              <a:t>alla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limitata</a:t>
            </a:r>
            <a:r>
              <a:rPr dirty="0" sz="20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partecipazione</a:t>
            </a:r>
            <a:r>
              <a:rPr dirty="0" sz="20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sociale.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2000">
              <a:latin typeface="Calibri"/>
              <a:cs typeface="Calibri"/>
            </a:endParaRPr>
          </a:p>
          <a:p>
            <a:pPr marL="1464945" marR="40005" indent="-1452880">
              <a:lnSpc>
                <a:spcPct val="113999"/>
              </a:lnSpc>
            </a:pPr>
            <a:r>
              <a:rPr dirty="0" sz="34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3400" spc="-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>
                <a:solidFill>
                  <a:srgbClr val="282020"/>
                </a:solidFill>
                <a:latin typeface="Calibri"/>
                <a:cs typeface="Calibri"/>
              </a:rPr>
              <a:t>Impedisce</a:t>
            </a:r>
            <a:r>
              <a:rPr dirty="0" sz="34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r>
              <a:rPr dirty="0" sz="34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34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>
                <a:solidFill>
                  <a:srgbClr val="282020"/>
                </a:solidFill>
                <a:latin typeface="Calibri"/>
                <a:cs typeface="Calibri"/>
              </a:rPr>
              <a:t>ottenere</a:t>
            </a:r>
            <a:r>
              <a:rPr dirty="0" sz="34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 spc="-25">
                <a:solidFill>
                  <a:srgbClr val="282020"/>
                </a:solidFill>
                <a:latin typeface="Calibri"/>
                <a:cs typeface="Calibri"/>
              </a:rPr>
              <a:t>una </a:t>
            </a:r>
            <a:r>
              <a:rPr dirty="0" sz="3400">
                <a:solidFill>
                  <a:srgbClr val="282020"/>
                </a:solidFill>
                <a:latin typeface="Calibri"/>
                <a:cs typeface="Calibri"/>
              </a:rPr>
              <a:t>diagnosi</a:t>
            </a:r>
            <a:r>
              <a:rPr dirty="0" sz="34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 spc="-10">
                <a:solidFill>
                  <a:srgbClr val="282020"/>
                </a:solidFill>
                <a:latin typeface="Calibri"/>
                <a:cs typeface="Calibri"/>
              </a:rPr>
              <a:t>ufficiale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08774" y="4764445"/>
            <a:ext cx="5655945" cy="281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0" marR="334010" indent="-1809750">
              <a:lnSpc>
                <a:spcPct val="115500"/>
              </a:lnSpc>
              <a:spcBef>
                <a:spcPts val="95"/>
              </a:spcBef>
            </a:pP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30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Accresce</a:t>
            </a:r>
            <a:r>
              <a:rPr dirty="0" sz="330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330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loro </a:t>
            </a:r>
            <a:r>
              <a:rPr dirty="0" sz="3300" spc="-10">
                <a:solidFill>
                  <a:srgbClr val="282020"/>
                </a:solidFill>
                <a:latin typeface="Calibri"/>
                <a:cs typeface="Calibri"/>
              </a:rPr>
              <a:t>dipendenza </a:t>
            </a: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dagli</a:t>
            </a:r>
            <a:r>
              <a:rPr dirty="0" sz="3300" spc="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00" spc="-10">
                <a:solidFill>
                  <a:srgbClr val="282020"/>
                </a:solidFill>
                <a:latin typeface="Calibri"/>
                <a:cs typeface="Calibri"/>
              </a:rPr>
              <a:t>altri</a:t>
            </a:r>
            <a:endParaRPr sz="3300">
              <a:latin typeface="Calibri"/>
              <a:cs typeface="Calibri"/>
            </a:endParaRPr>
          </a:p>
          <a:p>
            <a:pPr marL="2037080" marR="5080" indent="-2025014">
              <a:lnSpc>
                <a:spcPct val="149600"/>
              </a:lnSpc>
              <a:spcBef>
                <a:spcPts val="278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28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Provoca</a:t>
            </a:r>
            <a:r>
              <a:rPr dirty="0" sz="28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sintomi</a:t>
            </a:r>
            <a:r>
              <a:rPr dirty="0" sz="280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fisici</a:t>
            </a:r>
            <a:r>
              <a:rPr dirty="0" sz="28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che</a:t>
            </a:r>
            <a:r>
              <a:rPr dirty="0" sz="28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ostacolano l'istruzione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14141" y="8327066"/>
            <a:ext cx="1526333" cy="152633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3379" y="-75669"/>
            <a:ext cx="13275310" cy="29591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14599"/>
              </a:lnSpc>
              <a:spcBef>
                <a:spcPts val="95"/>
              </a:spcBef>
            </a:pPr>
            <a:r>
              <a:rPr dirty="0" sz="5600" b="0">
                <a:solidFill>
                  <a:srgbClr val="282020"/>
                </a:solidFill>
                <a:latin typeface="Calibri"/>
                <a:cs typeface="Calibri"/>
              </a:rPr>
              <a:t>Quiz</a:t>
            </a:r>
            <a:r>
              <a:rPr dirty="0" sz="5600" spc="-7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600" b="0">
                <a:solidFill>
                  <a:srgbClr val="282020"/>
                </a:solidFill>
                <a:latin typeface="Calibri"/>
                <a:cs typeface="Calibri"/>
              </a:rPr>
              <a:t>-</a:t>
            </a:r>
            <a:r>
              <a:rPr dirty="0" sz="5600" spc="-6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600" b="0">
                <a:solidFill>
                  <a:srgbClr val="282020"/>
                </a:solidFill>
                <a:latin typeface="Calibri"/>
                <a:cs typeface="Calibri"/>
              </a:rPr>
              <a:t>2.</a:t>
            </a:r>
            <a:r>
              <a:rPr dirty="0" sz="5600" spc="-6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600" b="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5600" spc="-6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600" b="0">
                <a:solidFill>
                  <a:srgbClr val="282020"/>
                </a:solidFill>
                <a:latin typeface="Calibri"/>
                <a:cs typeface="Calibri"/>
              </a:rPr>
              <a:t>quale</a:t>
            </a:r>
            <a:r>
              <a:rPr dirty="0" sz="5600" spc="-6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600" b="0">
                <a:solidFill>
                  <a:srgbClr val="282020"/>
                </a:solidFill>
                <a:latin typeface="Calibri"/>
                <a:cs typeface="Calibri"/>
              </a:rPr>
              <a:t>motivo</a:t>
            </a:r>
            <a:r>
              <a:rPr dirty="0" sz="5600" spc="-6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600" b="0">
                <a:solidFill>
                  <a:srgbClr val="282020"/>
                </a:solidFill>
                <a:latin typeface="Calibri"/>
                <a:cs typeface="Calibri"/>
              </a:rPr>
              <a:t>lo</a:t>
            </a:r>
            <a:r>
              <a:rPr dirty="0" sz="5600" spc="-7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600" b="0">
                <a:solidFill>
                  <a:srgbClr val="282020"/>
                </a:solidFill>
                <a:latin typeface="Calibri"/>
                <a:cs typeface="Calibri"/>
              </a:rPr>
              <a:t>stigma</a:t>
            </a:r>
            <a:r>
              <a:rPr dirty="0" sz="5600" spc="-6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600" b="0">
                <a:solidFill>
                  <a:srgbClr val="282020"/>
                </a:solidFill>
                <a:latin typeface="Calibri"/>
                <a:cs typeface="Calibri"/>
              </a:rPr>
              <a:t>è</a:t>
            </a:r>
            <a:r>
              <a:rPr dirty="0" sz="5600" spc="-6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600" spc="-10" b="0">
                <a:solidFill>
                  <a:srgbClr val="282020"/>
                </a:solidFill>
                <a:latin typeface="Calibri"/>
                <a:cs typeface="Calibri"/>
              </a:rPr>
              <a:t>ritenuto </a:t>
            </a:r>
            <a:r>
              <a:rPr dirty="0" sz="5600" b="0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5600" spc="-12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600" b="0">
                <a:solidFill>
                  <a:srgbClr val="282020"/>
                </a:solidFill>
                <a:latin typeface="Calibri"/>
                <a:cs typeface="Calibri"/>
              </a:rPr>
              <a:t>ostacolo</a:t>
            </a:r>
            <a:r>
              <a:rPr dirty="0" sz="5600" spc="-12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600" spc="-20" b="0">
                <a:solidFill>
                  <a:srgbClr val="282020"/>
                </a:solidFill>
                <a:latin typeface="Calibri"/>
                <a:cs typeface="Calibri"/>
              </a:rPr>
              <a:t>rilevante</a:t>
            </a:r>
            <a:r>
              <a:rPr dirty="0" sz="5600" spc="-12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600" b="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5600" spc="-12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600" b="0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5600" spc="-12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600" b="0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5600" spc="-12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600" spc="-25" b="0">
                <a:solidFill>
                  <a:srgbClr val="282020"/>
                </a:solidFill>
                <a:latin typeface="Calibri"/>
                <a:cs typeface="Calibri"/>
              </a:rPr>
              <a:t>con </a:t>
            </a:r>
            <a:r>
              <a:rPr dirty="0" sz="5600" b="0">
                <a:solidFill>
                  <a:srgbClr val="282020"/>
                </a:solidFill>
                <a:latin typeface="Calibri"/>
                <a:cs typeface="Calibri"/>
              </a:rPr>
              <a:t>disabilità</a:t>
            </a:r>
            <a:r>
              <a:rPr dirty="0" sz="5600" spc="-28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600" spc="-10" b="0">
                <a:solidFill>
                  <a:srgbClr val="282020"/>
                </a:solidFill>
                <a:latin typeface="Calibri"/>
                <a:cs typeface="Calibri"/>
              </a:rPr>
              <a:t>psicosociali?</a:t>
            </a:r>
            <a:endParaRPr sz="56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45824" y="6466144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4702258"/>
            <a:ext cx="6156293" cy="129841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889431" y="4874874"/>
            <a:ext cx="5269230" cy="2706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84175">
              <a:lnSpc>
                <a:spcPct val="114599"/>
              </a:lnSpc>
              <a:spcBef>
                <a:spcPts val="100"/>
              </a:spcBef>
            </a:pP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240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Porta</a:t>
            </a:r>
            <a:r>
              <a:rPr dirty="0" sz="240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all'esclusione,</a:t>
            </a:r>
            <a:r>
              <a:rPr dirty="0" sz="240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alla</a:t>
            </a:r>
            <a:r>
              <a:rPr dirty="0" sz="240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vergogna interiorizzata</a:t>
            </a:r>
            <a:r>
              <a:rPr dirty="0" sz="24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40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alla</a:t>
            </a:r>
            <a:r>
              <a:rPr dirty="0" sz="240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limitata</a:t>
            </a:r>
            <a:r>
              <a:rPr dirty="0" sz="240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partecipazione</a:t>
            </a:r>
            <a:endParaRPr sz="2400">
              <a:latin typeface="Calibri"/>
              <a:cs typeface="Calibri"/>
            </a:endParaRPr>
          </a:p>
          <a:p>
            <a:pPr marL="2172335">
              <a:lnSpc>
                <a:spcPct val="100000"/>
              </a:lnSpc>
              <a:spcBef>
                <a:spcPts val="420"/>
              </a:spcBef>
            </a:pP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sociale.</a:t>
            </a:r>
            <a:endParaRPr sz="2400">
              <a:latin typeface="Calibri"/>
              <a:cs typeface="Calibri"/>
            </a:endParaRPr>
          </a:p>
          <a:p>
            <a:pPr marL="781685" marR="80645" indent="-694055">
              <a:lnSpc>
                <a:spcPct val="113999"/>
              </a:lnSpc>
              <a:spcBef>
                <a:spcPts val="1905"/>
              </a:spcBef>
            </a:pPr>
            <a:r>
              <a:rPr dirty="0" sz="34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340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>
                <a:solidFill>
                  <a:srgbClr val="282020"/>
                </a:solidFill>
                <a:latin typeface="Calibri"/>
                <a:cs typeface="Calibri"/>
              </a:rPr>
              <a:t>Impedisce</a:t>
            </a:r>
            <a:r>
              <a:rPr dirty="0" sz="34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r>
              <a:rPr dirty="0" sz="340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34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 spc="-10">
                <a:solidFill>
                  <a:srgbClr val="282020"/>
                </a:solidFill>
                <a:latin typeface="Calibri"/>
                <a:cs typeface="Calibri"/>
              </a:rPr>
              <a:t>ottenere </a:t>
            </a:r>
            <a:r>
              <a:rPr dirty="0" sz="3400">
                <a:solidFill>
                  <a:srgbClr val="282020"/>
                </a:solidFill>
                <a:latin typeface="Calibri"/>
                <a:cs typeface="Calibri"/>
              </a:rPr>
              <a:t>una</a:t>
            </a:r>
            <a:r>
              <a:rPr dirty="0" sz="34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>
                <a:solidFill>
                  <a:srgbClr val="282020"/>
                </a:solidFill>
                <a:latin typeface="Calibri"/>
                <a:cs typeface="Calibri"/>
              </a:rPr>
              <a:t>diagnosi</a:t>
            </a:r>
            <a:r>
              <a:rPr dirty="0" sz="340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 spc="-10">
                <a:solidFill>
                  <a:srgbClr val="282020"/>
                </a:solidFill>
                <a:latin typeface="Calibri"/>
                <a:cs typeface="Calibri"/>
              </a:rPr>
              <a:t>ufficiale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845567" y="4629789"/>
            <a:ext cx="6139815" cy="2927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2965" marR="5080" indent="-2120900">
              <a:lnSpc>
                <a:spcPct val="113799"/>
              </a:lnSpc>
              <a:spcBef>
                <a:spcPts val="100"/>
              </a:spcBef>
            </a:pPr>
            <a:r>
              <a:rPr dirty="0" sz="39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900">
                <a:solidFill>
                  <a:srgbClr val="282020"/>
                </a:solidFill>
                <a:latin typeface="Calibri"/>
                <a:cs typeface="Calibri"/>
              </a:rPr>
              <a:t>Accresce</a:t>
            </a:r>
            <a:r>
              <a:rPr dirty="0" sz="39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90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39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900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r>
              <a:rPr dirty="0" sz="3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900" spc="-10">
                <a:solidFill>
                  <a:srgbClr val="282020"/>
                </a:solidFill>
                <a:latin typeface="Calibri"/>
                <a:cs typeface="Calibri"/>
              </a:rPr>
              <a:t>dipendenz</a:t>
            </a:r>
            <a:r>
              <a:rPr dirty="0" sz="3900" spc="-10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390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900">
                <a:solidFill>
                  <a:srgbClr val="282020"/>
                </a:solidFill>
                <a:latin typeface="Calibri"/>
                <a:cs typeface="Calibri"/>
              </a:rPr>
              <a:t>dagli</a:t>
            </a:r>
            <a:r>
              <a:rPr dirty="0" sz="39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900" spc="-10">
                <a:solidFill>
                  <a:srgbClr val="282020"/>
                </a:solidFill>
                <a:latin typeface="Calibri"/>
                <a:cs typeface="Calibri"/>
              </a:rPr>
              <a:t>altri</a:t>
            </a:r>
            <a:endParaRPr sz="3900">
              <a:latin typeface="Calibri"/>
              <a:cs typeface="Calibri"/>
            </a:endParaRPr>
          </a:p>
          <a:p>
            <a:pPr marL="1226185" marR="965200" indent="-411480">
              <a:lnSpc>
                <a:spcPct val="131100"/>
              </a:lnSpc>
              <a:spcBef>
                <a:spcPts val="2595"/>
              </a:spcBef>
            </a:pP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05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Provoca</a:t>
            </a:r>
            <a:r>
              <a:rPr dirty="0" sz="30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sintomi</a:t>
            </a:r>
            <a:r>
              <a:rPr dirty="0" sz="30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fisici</a:t>
            </a:r>
            <a:r>
              <a:rPr dirty="0" sz="30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 spc="-25">
                <a:solidFill>
                  <a:srgbClr val="282020"/>
                </a:solidFill>
                <a:latin typeface="Calibri"/>
                <a:cs typeface="Calibri"/>
              </a:rPr>
              <a:t>che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ostacolano</a:t>
            </a:r>
            <a:r>
              <a:rPr dirty="0" sz="3050" spc="-1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282020"/>
                </a:solidFill>
                <a:latin typeface="Calibri"/>
                <a:cs typeface="Calibri"/>
              </a:rPr>
              <a:t>l'istruzione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3612" y="819490"/>
            <a:ext cx="361124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20">
                <a:solidFill>
                  <a:srgbClr val="282020"/>
                </a:solidFill>
              </a:rPr>
              <a:t>Importante</a:t>
            </a:r>
            <a:endParaRPr sz="60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434" y="83632"/>
            <a:ext cx="1890136" cy="189013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539838"/>
            <a:ext cx="4267121" cy="374716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31950" y="4973241"/>
            <a:ext cx="5572029" cy="210991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511613" y="1749610"/>
            <a:ext cx="9349740" cy="7150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8400"/>
              </a:lnSpc>
              <a:spcBef>
                <a:spcPts val="100"/>
              </a:spcBef>
            </a:pP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In</a:t>
            </a:r>
            <a:r>
              <a:rPr dirty="0" sz="2400" spc="525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questo</a:t>
            </a:r>
            <a:r>
              <a:rPr dirty="0" sz="2400" spc="525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capitolo</a:t>
            </a:r>
            <a:r>
              <a:rPr dirty="0" sz="2400" spc="525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esamineremo</a:t>
            </a:r>
            <a:r>
              <a:rPr dirty="0" sz="2400" spc="525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 spc="70">
                <a:solidFill>
                  <a:srgbClr val="4B4457"/>
                </a:solidFill>
                <a:latin typeface="Tahoma"/>
                <a:cs typeface="Tahoma"/>
              </a:rPr>
              <a:t>il</a:t>
            </a:r>
            <a:r>
              <a:rPr dirty="0" sz="2400" spc="53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significato</a:t>
            </a:r>
            <a:r>
              <a:rPr dirty="0" sz="2400" spc="525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di</a:t>
            </a:r>
            <a:r>
              <a:rPr dirty="0" sz="2400" spc="525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 spc="-10">
                <a:solidFill>
                  <a:srgbClr val="4B4457"/>
                </a:solidFill>
                <a:latin typeface="Tahoma"/>
                <a:cs typeface="Tahoma"/>
              </a:rPr>
              <a:t>disabilità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psicosociale</a:t>
            </a:r>
            <a:r>
              <a:rPr dirty="0" sz="2400" spc="32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e</a:t>
            </a:r>
            <a:r>
              <a:rPr dirty="0" sz="24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70">
                <a:solidFill>
                  <a:srgbClr val="4B4457"/>
                </a:solidFill>
                <a:latin typeface="Tahoma"/>
                <a:cs typeface="Tahoma"/>
              </a:rPr>
              <a:t>il</a:t>
            </a:r>
            <a:r>
              <a:rPr dirty="0" sz="2400" spc="32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suo</a:t>
            </a:r>
            <a:r>
              <a:rPr dirty="0" sz="24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impatto</a:t>
            </a:r>
            <a:r>
              <a:rPr dirty="0" sz="24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70">
                <a:solidFill>
                  <a:srgbClr val="4B4457"/>
                </a:solidFill>
                <a:latin typeface="Tahoma"/>
                <a:cs typeface="Tahoma"/>
              </a:rPr>
              <a:t>sulla</a:t>
            </a:r>
            <a:r>
              <a:rPr dirty="0" sz="2400" spc="32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vita</a:t>
            </a:r>
            <a:r>
              <a:rPr dirty="0" sz="24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quotidiana</a:t>
            </a:r>
            <a:r>
              <a:rPr dirty="0" sz="24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dei</a:t>
            </a:r>
            <a:r>
              <a:rPr dirty="0" sz="2400" spc="32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giovani,</a:t>
            </a:r>
            <a:r>
              <a:rPr dirty="0" sz="24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-25">
                <a:solidFill>
                  <a:srgbClr val="4B4457"/>
                </a:solidFill>
                <a:latin typeface="Tahoma"/>
                <a:cs typeface="Tahoma"/>
              </a:rPr>
              <a:t>non </a:t>
            </a:r>
            <a:r>
              <a:rPr dirty="0" sz="2400" spc="60">
                <a:solidFill>
                  <a:srgbClr val="4B4457"/>
                </a:solidFill>
                <a:latin typeface="Tahoma"/>
                <a:cs typeface="Tahoma"/>
              </a:rPr>
              <a:t>solo</a:t>
            </a:r>
            <a:r>
              <a:rPr dirty="0" sz="2400" spc="45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in</a:t>
            </a:r>
            <a:r>
              <a:rPr dirty="0" sz="2400" spc="45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relazione</a:t>
            </a:r>
            <a:r>
              <a:rPr dirty="0" sz="2400" spc="45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a</a:t>
            </a:r>
            <a:r>
              <a:rPr dirty="0" sz="2400" spc="45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problematiche</a:t>
            </a:r>
            <a:r>
              <a:rPr dirty="0" sz="2400" spc="45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di</a:t>
            </a:r>
            <a:r>
              <a:rPr dirty="0" sz="2400" spc="45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salute</a:t>
            </a:r>
            <a:r>
              <a:rPr dirty="0" sz="2400" spc="45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mentale,</a:t>
            </a:r>
            <a:r>
              <a:rPr dirty="0" sz="2400" spc="45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ma</a:t>
            </a:r>
            <a:r>
              <a:rPr dirty="0" sz="2400" spc="45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anche</a:t>
            </a:r>
            <a:r>
              <a:rPr dirty="0" sz="2400" spc="45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-25">
                <a:solidFill>
                  <a:srgbClr val="4B4457"/>
                </a:solidFill>
                <a:latin typeface="Tahoma"/>
                <a:cs typeface="Tahoma"/>
              </a:rPr>
              <a:t>in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riferimento</a:t>
            </a:r>
            <a:r>
              <a:rPr dirty="0" sz="2400" spc="-1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70">
                <a:solidFill>
                  <a:srgbClr val="4B4457"/>
                </a:solidFill>
                <a:latin typeface="Tahoma"/>
                <a:cs typeface="Tahoma"/>
              </a:rPr>
              <a:t>alle</a:t>
            </a:r>
            <a:r>
              <a:rPr dirty="0" sz="2400" spc="-1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barriere</a:t>
            </a:r>
            <a:r>
              <a:rPr dirty="0" sz="2400" spc="-1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erette</a:t>
            </a:r>
            <a:r>
              <a:rPr dirty="0" sz="2400" spc="-1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70">
                <a:solidFill>
                  <a:srgbClr val="4B4457"/>
                </a:solidFill>
                <a:latin typeface="Tahoma"/>
                <a:cs typeface="Tahoma"/>
              </a:rPr>
              <a:t>dalla</a:t>
            </a:r>
            <a:r>
              <a:rPr dirty="0" sz="2400" spc="-1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Tahoma"/>
                <a:cs typeface="Tahoma"/>
              </a:rPr>
              <a:t>società.</a:t>
            </a:r>
            <a:endParaRPr sz="2400">
              <a:latin typeface="Tahoma"/>
              <a:cs typeface="Tahoma"/>
            </a:endParaRPr>
          </a:p>
          <a:p>
            <a:pPr algn="just" marL="12700" marR="5080">
              <a:lnSpc>
                <a:spcPct val="148400"/>
              </a:lnSpc>
              <a:spcBef>
                <a:spcPts val="2405"/>
              </a:spcBef>
            </a:pPr>
            <a:r>
              <a:rPr dirty="0" sz="2400" spc="75">
                <a:solidFill>
                  <a:srgbClr val="4B4457"/>
                </a:solidFill>
                <a:latin typeface="Tahoma"/>
                <a:cs typeface="Tahoma"/>
              </a:rPr>
              <a:t>Ci</a:t>
            </a:r>
            <a:r>
              <a:rPr dirty="0" sz="2400" spc="185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focalizzeremo</a:t>
            </a:r>
            <a:r>
              <a:rPr dirty="0" sz="2400" spc="19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su</a:t>
            </a:r>
            <a:r>
              <a:rPr dirty="0" sz="2400" spc="19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quattro</a:t>
            </a:r>
            <a:r>
              <a:rPr dirty="0" sz="2400" spc="185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sfide</a:t>
            </a:r>
            <a:r>
              <a:rPr dirty="0" sz="2400" spc="19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fondamentali:</a:t>
            </a:r>
            <a:r>
              <a:rPr dirty="0" sz="2400" spc="19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 spc="80">
                <a:solidFill>
                  <a:srgbClr val="4B4457"/>
                </a:solidFill>
                <a:latin typeface="Tahoma"/>
                <a:cs typeface="Tahoma"/>
              </a:rPr>
              <a:t>lo</a:t>
            </a:r>
            <a:r>
              <a:rPr dirty="0" sz="2400" spc="190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stigma,</a:t>
            </a:r>
            <a:r>
              <a:rPr dirty="0" sz="2400" spc="185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 spc="45">
                <a:solidFill>
                  <a:srgbClr val="4B4457"/>
                </a:solidFill>
                <a:latin typeface="Tahoma"/>
                <a:cs typeface="Tahoma"/>
              </a:rPr>
              <a:t>la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mancanza</a:t>
            </a:r>
            <a:r>
              <a:rPr dirty="0" sz="2400" spc="-4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di</a:t>
            </a:r>
            <a:r>
              <a:rPr dirty="0" sz="2400" spc="-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Tahoma"/>
                <a:cs typeface="Tahoma"/>
              </a:rPr>
              <a:t>accesso,</a:t>
            </a:r>
            <a:r>
              <a:rPr dirty="0" sz="2400" spc="-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70">
                <a:solidFill>
                  <a:srgbClr val="4B4457"/>
                </a:solidFill>
                <a:latin typeface="Tahoma"/>
                <a:cs typeface="Tahoma"/>
              </a:rPr>
              <a:t>la</a:t>
            </a:r>
            <a:r>
              <a:rPr dirty="0" sz="2400" spc="-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bassa</a:t>
            </a:r>
            <a:r>
              <a:rPr dirty="0" sz="2400" spc="-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autostima</a:t>
            </a:r>
            <a:r>
              <a:rPr dirty="0" sz="2400" spc="-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e</a:t>
            </a:r>
            <a:r>
              <a:rPr dirty="0" sz="2400" spc="-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70">
                <a:solidFill>
                  <a:srgbClr val="4B4457"/>
                </a:solidFill>
                <a:latin typeface="Tahoma"/>
                <a:cs typeface="Tahoma"/>
              </a:rPr>
              <a:t>la</a:t>
            </a:r>
            <a:r>
              <a:rPr dirty="0" sz="2400" spc="-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Tahoma"/>
                <a:cs typeface="Tahoma"/>
              </a:rPr>
              <a:t>sottorappresentazione,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insieme</a:t>
            </a:r>
            <a:r>
              <a:rPr dirty="0" sz="2400" spc="-4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70">
                <a:solidFill>
                  <a:srgbClr val="4B4457"/>
                </a:solidFill>
                <a:latin typeface="Tahoma"/>
                <a:cs typeface="Tahoma"/>
              </a:rPr>
              <a:t>al</a:t>
            </a:r>
            <a:r>
              <a:rPr dirty="0" sz="2400" spc="-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loro</a:t>
            </a:r>
            <a:r>
              <a:rPr dirty="0" sz="2400" spc="-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impatto</a:t>
            </a:r>
            <a:r>
              <a:rPr dirty="0" sz="2400" spc="-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70">
                <a:solidFill>
                  <a:srgbClr val="4B4457"/>
                </a:solidFill>
                <a:latin typeface="Tahoma"/>
                <a:cs typeface="Tahoma"/>
              </a:rPr>
              <a:t>sulla</a:t>
            </a:r>
            <a:r>
              <a:rPr dirty="0" sz="2400" spc="-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partecipazione</a:t>
            </a:r>
            <a:r>
              <a:rPr dirty="0" sz="2400" spc="-4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Tahoma"/>
                <a:cs typeface="Tahoma"/>
              </a:rPr>
              <a:t>politica.</a:t>
            </a:r>
            <a:endParaRPr sz="2400">
              <a:latin typeface="Tahoma"/>
              <a:cs typeface="Tahoma"/>
            </a:endParaRPr>
          </a:p>
          <a:p>
            <a:pPr algn="just" marL="12700" marR="5080">
              <a:lnSpc>
                <a:spcPct val="148400"/>
              </a:lnSpc>
              <a:spcBef>
                <a:spcPts val="2400"/>
              </a:spcBef>
            </a:pP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Ǫuesto</a:t>
            </a:r>
            <a:r>
              <a:rPr dirty="0" sz="2400" spc="45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capitolo</a:t>
            </a:r>
            <a:r>
              <a:rPr dirty="0" sz="2400" spc="45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riveste</a:t>
            </a:r>
            <a:r>
              <a:rPr dirty="0" sz="2400" spc="45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un'importanza</a:t>
            </a:r>
            <a:r>
              <a:rPr dirty="0" sz="2400" spc="45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particolare</a:t>
            </a:r>
            <a:r>
              <a:rPr dirty="0" sz="2400" spc="45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per</a:t>
            </a:r>
            <a:r>
              <a:rPr dirty="0" sz="2400" spc="45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70">
                <a:solidFill>
                  <a:srgbClr val="4B4457"/>
                </a:solidFill>
                <a:latin typeface="Tahoma"/>
                <a:cs typeface="Tahoma"/>
              </a:rPr>
              <a:t>gli</a:t>
            </a:r>
            <a:r>
              <a:rPr dirty="0" sz="2400" spc="45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Tahoma"/>
                <a:cs typeface="Tahoma"/>
              </a:rPr>
              <a:t>operatori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giovanili,</a:t>
            </a:r>
            <a:r>
              <a:rPr dirty="0" sz="2400" spc="45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poiché</a:t>
            </a:r>
            <a:r>
              <a:rPr dirty="0" sz="2400" spc="45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essi</a:t>
            </a:r>
            <a:r>
              <a:rPr dirty="0" sz="2400" spc="45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svolgono</a:t>
            </a:r>
            <a:r>
              <a:rPr dirty="0" sz="2400" spc="45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un</a:t>
            </a:r>
            <a:r>
              <a:rPr dirty="0" sz="2400" spc="45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ruolo</a:t>
            </a:r>
            <a:r>
              <a:rPr dirty="0" sz="2400" spc="45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cruciale</a:t>
            </a:r>
            <a:r>
              <a:rPr dirty="0" sz="2400" spc="45">
                <a:solidFill>
                  <a:srgbClr val="4B4457"/>
                </a:solidFill>
                <a:latin typeface="Tahoma"/>
                <a:cs typeface="Tahoma"/>
              </a:rPr>
              <a:t>  </a:t>
            </a:r>
            <a:r>
              <a:rPr dirty="0" sz="2400" spc="-10">
                <a:solidFill>
                  <a:srgbClr val="4B4457"/>
                </a:solidFill>
                <a:latin typeface="Tahoma"/>
                <a:cs typeface="Tahoma"/>
              </a:rPr>
              <a:t>nell'individuare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queste</a:t>
            </a:r>
            <a:r>
              <a:rPr dirty="0" sz="24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4B4457"/>
                </a:solidFill>
                <a:latin typeface="Tahoma"/>
                <a:cs typeface="Tahoma"/>
              </a:rPr>
              <a:t>barriere,</a:t>
            </a:r>
            <a:r>
              <a:rPr dirty="0" sz="24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50">
                <a:solidFill>
                  <a:srgbClr val="4B4457"/>
                </a:solidFill>
                <a:latin typeface="Tahoma"/>
                <a:cs typeface="Tahoma"/>
              </a:rPr>
              <a:t>nel</a:t>
            </a:r>
            <a:r>
              <a:rPr dirty="0" sz="24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promuovere</a:t>
            </a:r>
            <a:r>
              <a:rPr dirty="0" sz="24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l'inclusione</a:t>
            </a:r>
            <a:r>
              <a:rPr dirty="0" sz="24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e</a:t>
            </a:r>
            <a:r>
              <a:rPr dirty="0" sz="24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50">
                <a:solidFill>
                  <a:srgbClr val="4B4457"/>
                </a:solidFill>
                <a:latin typeface="Tahoma"/>
                <a:cs typeface="Tahoma"/>
              </a:rPr>
              <a:t>nel</a:t>
            </a:r>
            <a:r>
              <a:rPr dirty="0" sz="24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garantire</a:t>
            </a:r>
            <a:r>
              <a:rPr dirty="0" sz="24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che</a:t>
            </a:r>
            <a:r>
              <a:rPr dirty="0" sz="24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tutti</a:t>
            </a:r>
            <a:r>
              <a:rPr dirty="0" sz="24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Tahoma"/>
                <a:cs typeface="Tahoma"/>
              </a:rPr>
              <a:t>i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giovani</a:t>
            </a:r>
            <a:r>
              <a:rPr dirty="0" sz="2400" spc="-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possano</a:t>
            </a:r>
            <a:r>
              <a:rPr dirty="0" sz="2400" spc="-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partecipare</a:t>
            </a:r>
            <a:r>
              <a:rPr dirty="0" sz="2400" spc="-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attivamente</a:t>
            </a:r>
            <a:r>
              <a:rPr dirty="0" sz="2400" spc="-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70">
                <a:solidFill>
                  <a:srgbClr val="4B4457"/>
                </a:solidFill>
                <a:latin typeface="Tahoma"/>
                <a:cs typeface="Tahoma"/>
              </a:rPr>
              <a:t>alla</a:t>
            </a:r>
            <a:r>
              <a:rPr dirty="0" sz="2400" spc="-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vita</a:t>
            </a:r>
            <a:r>
              <a:rPr dirty="0" sz="2400" spc="-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70">
                <a:solidFill>
                  <a:srgbClr val="4B4457"/>
                </a:solidFill>
                <a:latin typeface="Tahoma"/>
                <a:cs typeface="Tahoma"/>
              </a:rPr>
              <a:t>della</a:t>
            </a:r>
            <a:r>
              <a:rPr dirty="0" sz="2400" spc="-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comunità</a:t>
            </a:r>
            <a:r>
              <a:rPr dirty="0" sz="2400" spc="-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e</a:t>
            </a:r>
            <a:r>
              <a:rPr dirty="0" sz="2400" spc="-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-25">
                <a:solidFill>
                  <a:srgbClr val="4B4457"/>
                </a:solidFill>
                <a:latin typeface="Tahoma"/>
                <a:cs typeface="Tahoma"/>
              </a:rPr>
              <a:t>ai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processi </a:t>
            </a:r>
            <a:r>
              <a:rPr dirty="0" sz="2400" spc="-10">
                <a:solidFill>
                  <a:srgbClr val="4B4457"/>
                </a:solidFill>
                <a:latin typeface="Tahoma"/>
                <a:cs typeface="Tahoma"/>
              </a:rPr>
              <a:t>decisionali.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57067" y="136414"/>
            <a:ext cx="12269470" cy="2830830"/>
          </a:xfrm>
          <a:prstGeom prst="rect"/>
        </p:spPr>
        <p:txBody>
          <a:bodyPr wrap="square" lIns="0" tIns="1320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dirty="0" sz="5350" b="0">
                <a:solidFill>
                  <a:srgbClr val="282020"/>
                </a:solidFill>
                <a:latin typeface="Calibri"/>
                <a:cs typeface="Calibri"/>
              </a:rPr>
              <a:t>Quiz - 3. In che modo </a:t>
            </a:r>
            <a:r>
              <a:rPr dirty="0" sz="5350" spc="-25" b="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endParaRPr sz="5350">
              <a:latin typeface="Calibri"/>
              <a:cs typeface="Calibri"/>
            </a:endParaRPr>
          </a:p>
          <a:p>
            <a:pPr algn="ctr" marL="12700" marR="5080">
              <a:lnSpc>
                <a:spcPts val="7359"/>
              </a:lnSpc>
              <a:spcBef>
                <a:spcPts val="204"/>
              </a:spcBef>
            </a:pPr>
            <a:r>
              <a:rPr dirty="0" sz="5350" spc="-10" b="0">
                <a:solidFill>
                  <a:srgbClr val="282020"/>
                </a:solidFill>
                <a:latin typeface="Calibri"/>
                <a:cs typeface="Calibri"/>
              </a:rPr>
              <a:t>sottorappresentazione</a:t>
            </a:r>
            <a:r>
              <a:rPr dirty="0" sz="5350" spc="-9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350" b="0">
                <a:solidFill>
                  <a:srgbClr val="282020"/>
                </a:solidFill>
                <a:latin typeface="Calibri"/>
                <a:cs typeface="Calibri"/>
              </a:rPr>
              <a:t>incide</a:t>
            </a:r>
            <a:r>
              <a:rPr dirty="0" sz="5350" spc="-9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350" b="0">
                <a:solidFill>
                  <a:srgbClr val="282020"/>
                </a:solidFill>
                <a:latin typeface="Calibri"/>
                <a:cs typeface="Calibri"/>
              </a:rPr>
              <a:t>sui</a:t>
            </a:r>
            <a:r>
              <a:rPr dirty="0" sz="5350" spc="-9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350" b="0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5350" spc="-9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350" spc="-25" b="0">
                <a:solidFill>
                  <a:srgbClr val="282020"/>
                </a:solidFill>
                <a:latin typeface="Calibri"/>
                <a:cs typeface="Calibri"/>
              </a:rPr>
              <a:t>con </a:t>
            </a:r>
            <a:r>
              <a:rPr dirty="0" sz="5350" b="0">
                <a:solidFill>
                  <a:srgbClr val="282020"/>
                </a:solidFill>
                <a:latin typeface="Calibri"/>
                <a:cs typeface="Calibri"/>
              </a:rPr>
              <a:t>disabilità</a:t>
            </a:r>
            <a:r>
              <a:rPr dirty="0" sz="5350" spc="-8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350" spc="-10" b="0">
                <a:solidFill>
                  <a:srgbClr val="282020"/>
                </a:solidFill>
                <a:latin typeface="Calibri"/>
                <a:cs typeface="Calibri"/>
              </a:rPr>
              <a:t>psicosociali?</a:t>
            </a:r>
            <a:endParaRPr sz="535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9520808" y="4683280"/>
            <a:ext cx="5861050" cy="1130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0" marR="5080" indent="-622935">
              <a:lnSpc>
                <a:spcPct val="115100"/>
              </a:lnSpc>
              <a:spcBef>
                <a:spcPts val="95"/>
              </a:spcBef>
            </a:pPr>
            <a:r>
              <a:rPr dirty="0" sz="31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1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50">
                <a:solidFill>
                  <a:srgbClr val="282020"/>
                </a:solidFill>
                <a:latin typeface="Calibri"/>
                <a:cs typeface="Calibri"/>
              </a:rPr>
              <a:t>Incrementa</a:t>
            </a:r>
            <a:r>
              <a:rPr dirty="0" sz="31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50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31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50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r>
              <a:rPr dirty="0" sz="31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50">
                <a:solidFill>
                  <a:srgbClr val="282020"/>
                </a:solidFill>
                <a:latin typeface="Calibri"/>
                <a:cs typeface="Calibri"/>
              </a:rPr>
              <a:t>opportunità</a:t>
            </a:r>
            <a:r>
              <a:rPr dirty="0" sz="31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50" spc="-25">
                <a:solidFill>
                  <a:srgbClr val="282020"/>
                </a:solidFill>
                <a:latin typeface="Calibri"/>
                <a:cs typeface="Calibri"/>
              </a:rPr>
              <a:t>di </a:t>
            </a:r>
            <a:r>
              <a:rPr dirty="0" sz="3150">
                <a:solidFill>
                  <a:srgbClr val="282020"/>
                </a:solidFill>
                <a:latin typeface="Calibri"/>
                <a:cs typeface="Calibri"/>
              </a:rPr>
              <a:t>assumere</a:t>
            </a:r>
            <a:r>
              <a:rPr dirty="0" sz="315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50">
                <a:solidFill>
                  <a:srgbClr val="282020"/>
                </a:solidFill>
                <a:latin typeface="Calibri"/>
                <a:cs typeface="Calibri"/>
              </a:rPr>
              <a:t>ruoli</a:t>
            </a:r>
            <a:r>
              <a:rPr dirty="0" sz="315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5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315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50" spc="-10">
                <a:solidFill>
                  <a:srgbClr val="282020"/>
                </a:solidFill>
                <a:latin typeface="Calibri"/>
                <a:cs typeface="Calibri"/>
              </a:rPr>
              <a:t>leadership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64084" y="4582539"/>
            <a:ext cx="5744845" cy="1206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72285" marR="5080" indent="-1760220">
              <a:lnSpc>
                <a:spcPct val="140900"/>
              </a:lnSpc>
              <a:spcBef>
                <a:spcPts val="95"/>
              </a:spcBef>
            </a:pPr>
            <a:r>
              <a:rPr dirty="0" sz="275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27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282020"/>
                </a:solidFill>
                <a:latin typeface="Calibri"/>
                <a:cs typeface="Calibri"/>
              </a:rPr>
              <a:t>Incrementa</a:t>
            </a:r>
            <a:r>
              <a:rPr dirty="0" sz="275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275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r>
              <a:rPr dirty="0" sz="275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282020"/>
                </a:solidFill>
                <a:latin typeface="Calibri"/>
                <a:cs typeface="Calibri"/>
              </a:rPr>
              <a:t>accesso</a:t>
            </a:r>
            <a:r>
              <a:rPr dirty="0" sz="275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282020"/>
                </a:solidFill>
                <a:latin typeface="Calibri"/>
                <a:cs typeface="Calibri"/>
              </a:rPr>
              <a:t>ai</a:t>
            </a:r>
            <a:r>
              <a:rPr dirty="0" sz="275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282020"/>
                </a:solidFill>
                <a:latin typeface="Calibri"/>
                <a:cs typeface="Calibri"/>
              </a:rPr>
              <a:t>servizi</a:t>
            </a:r>
            <a:r>
              <a:rPr dirty="0" sz="275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50" spc="-25">
                <a:solidFill>
                  <a:srgbClr val="282020"/>
                </a:solidFill>
                <a:latin typeface="Calibri"/>
                <a:cs typeface="Calibri"/>
              </a:rPr>
              <a:t>di </a:t>
            </a:r>
            <a:r>
              <a:rPr dirty="0" sz="2750">
                <a:solidFill>
                  <a:srgbClr val="282020"/>
                </a:solidFill>
                <a:latin typeface="Calibri"/>
                <a:cs typeface="Calibri"/>
              </a:rPr>
              <a:t>salute</a:t>
            </a:r>
            <a:r>
              <a:rPr dirty="0" sz="275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50" spc="-10">
                <a:solidFill>
                  <a:srgbClr val="282020"/>
                </a:solidFill>
                <a:latin typeface="Calibri"/>
                <a:cs typeface="Calibri"/>
              </a:rPr>
              <a:t>mentale.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836432" y="6374381"/>
            <a:ext cx="5229860" cy="1206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4625" marR="5080" indent="-162560">
              <a:lnSpc>
                <a:spcPct val="113999"/>
              </a:lnSpc>
              <a:spcBef>
                <a:spcPts val="95"/>
              </a:spcBef>
            </a:pPr>
            <a:r>
              <a:rPr dirty="0" sz="34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34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>
                <a:solidFill>
                  <a:srgbClr val="282020"/>
                </a:solidFill>
                <a:latin typeface="Calibri"/>
                <a:cs typeface="Calibri"/>
              </a:rPr>
              <a:t>Colpisce</a:t>
            </a:r>
            <a:r>
              <a:rPr dirty="0" sz="340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 spc="-10">
                <a:solidFill>
                  <a:srgbClr val="282020"/>
                </a:solidFill>
                <a:latin typeface="Calibri"/>
                <a:cs typeface="Calibri"/>
              </a:rPr>
              <a:t>esclusivamente</a:t>
            </a:r>
            <a:r>
              <a:rPr dirty="0" sz="340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 spc="-25">
                <a:solidFill>
                  <a:srgbClr val="282020"/>
                </a:solidFill>
                <a:latin typeface="Calibri"/>
                <a:cs typeface="Calibri"/>
              </a:rPr>
              <a:t>gli </a:t>
            </a:r>
            <a:r>
              <a:rPr dirty="0" sz="3400">
                <a:solidFill>
                  <a:srgbClr val="282020"/>
                </a:solidFill>
                <a:latin typeface="Calibri"/>
                <a:cs typeface="Calibri"/>
              </a:rPr>
              <a:t>adulti,</a:t>
            </a:r>
            <a:r>
              <a:rPr dirty="0" sz="34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>
                <a:solidFill>
                  <a:srgbClr val="282020"/>
                </a:solidFill>
                <a:latin typeface="Calibri"/>
                <a:cs typeface="Calibri"/>
              </a:rPr>
              <a:t>escludendo</a:t>
            </a:r>
            <a:r>
              <a:rPr dirty="0" sz="34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340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 spc="-10">
                <a:solidFill>
                  <a:srgbClr val="282020"/>
                </a:solidFill>
                <a:latin typeface="Calibri"/>
                <a:cs typeface="Calibri"/>
              </a:rPr>
              <a:t>giovani.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817856" y="6484184"/>
            <a:ext cx="60782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20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Limita</a:t>
            </a:r>
            <a:r>
              <a:rPr dirty="0" sz="20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0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r>
              <a:rPr dirty="0" sz="20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partecipazione</a:t>
            </a:r>
            <a:r>
              <a:rPr dirty="0" sz="20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agli</a:t>
            </a:r>
            <a:r>
              <a:rPr dirty="0" sz="20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ambiti</a:t>
            </a:r>
            <a:r>
              <a:rPr dirty="0" sz="20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decisionali</a:t>
            </a:r>
            <a:r>
              <a:rPr dirty="0" sz="20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0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282020"/>
                </a:solidFill>
                <a:latin typeface="Calibri"/>
                <a:cs typeface="Calibri"/>
              </a:rPr>
              <a:t>alla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519855" y="7084259"/>
            <a:ext cx="26746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definizione</a:t>
            </a:r>
            <a:r>
              <a:rPr dirty="0" sz="2000" spc="-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82020"/>
                </a:solidFill>
                <a:latin typeface="Calibri"/>
                <a:cs typeface="Calibri"/>
              </a:rPr>
              <a:t>delle</a:t>
            </a:r>
            <a:r>
              <a:rPr dirty="0" sz="20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82020"/>
                </a:solidFill>
                <a:latin typeface="Calibri"/>
                <a:cs typeface="Calibri"/>
              </a:rPr>
              <a:t>politiche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14141" y="8327066"/>
            <a:ext cx="1526333" cy="152633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41464" y="109562"/>
            <a:ext cx="14462125" cy="21209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76555" marR="5080" indent="-364490">
              <a:lnSpc>
                <a:spcPct val="114599"/>
              </a:lnSpc>
              <a:spcBef>
                <a:spcPts val="95"/>
              </a:spcBef>
              <a:tabLst>
                <a:tab pos="1573530" algn="l"/>
                <a:tab pos="1979295" algn="l"/>
                <a:tab pos="2400300" algn="l"/>
                <a:tab pos="2729865" algn="l"/>
                <a:tab pos="3446145" algn="l"/>
                <a:tab pos="3494404" algn="l"/>
                <a:tab pos="4768215" algn="l"/>
                <a:tab pos="5823585" algn="l"/>
                <a:tab pos="6753225" algn="l"/>
                <a:tab pos="7113905" algn="l"/>
                <a:tab pos="7465695" algn="l"/>
                <a:tab pos="10060305" algn="l"/>
              </a:tabLst>
            </a:pPr>
            <a:r>
              <a:rPr dirty="0" sz="6000" spc="-20" b="0">
                <a:solidFill>
                  <a:srgbClr val="282020"/>
                </a:solidFill>
                <a:latin typeface="Calibri"/>
                <a:cs typeface="Calibri"/>
              </a:rPr>
              <a:t>Quiz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50" b="0">
                <a:solidFill>
                  <a:srgbClr val="282020"/>
                </a:solidFill>
                <a:latin typeface="Calibri"/>
                <a:cs typeface="Calibri"/>
              </a:rPr>
              <a:t>-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3.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che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0" b="0">
                <a:solidFill>
                  <a:srgbClr val="282020"/>
                </a:solidFill>
                <a:latin typeface="Calibri"/>
                <a:cs typeface="Calibri"/>
              </a:rPr>
              <a:t>modo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30" b="0">
                <a:solidFill>
                  <a:srgbClr val="282020"/>
                </a:solidFill>
                <a:latin typeface="Calibri"/>
                <a:cs typeface="Calibri"/>
              </a:rPr>
              <a:t>sottorappresentazione 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incide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sui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disabilità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psicosociali?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3329" y="4702258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45824" y="6466144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901767" y="4603253"/>
            <a:ext cx="5099685" cy="2933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3720" marR="5080" indent="-541655">
              <a:lnSpc>
                <a:spcPct val="131800"/>
              </a:lnSpc>
              <a:spcBef>
                <a:spcPts val="100"/>
              </a:spcBef>
            </a:pPr>
            <a:r>
              <a:rPr dirty="0" sz="27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275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50" spc="-10">
                <a:solidFill>
                  <a:srgbClr val="282020"/>
                </a:solidFill>
                <a:latin typeface="Calibri"/>
                <a:cs typeface="Calibri"/>
              </a:rPr>
              <a:t>Incrementa</a:t>
            </a:r>
            <a:r>
              <a:rPr dirty="0" sz="275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75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r>
              <a:rPr dirty="0" sz="275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50" spc="-10">
                <a:solidFill>
                  <a:srgbClr val="282020"/>
                </a:solidFill>
                <a:latin typeface="Calibri"/>
                <a:cs typeface="Calibri"/>
              </a:rPr>
              <a:t>opportunità</a:t>
            </a:r>
            <a:r>
              <a:rPr dirty="0" sz="275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50" spc="-25">
                <a:solidFill>
                  <a:srgbClr val="282020"/>
                </a:solidFill>
                <a:latin typeface="Calibri"/>
                <a:cs typeface="Calibri"/>
              </a:rPr>
              <a:t>di </a:t>
            </a:r>
            <a:r>
              <a:rPr dirty="0" sz="2750">
                <a:solidFill>
                  <a:srgbClr val="282020"/>
                </a:solidFill>
                <a:latin typeface="Calibri"/>
                <a:cs typeface="Calibri"/>
              </a:rPr>
              <a:t>assumere</a:t>
            </a:r>
            <a:r>
              <a:rPr dirty="0" sz="275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282020"/>
                </a:solidFill>
                <a:latin typeface="Calibri"/>
                <a:cs typeface="Calibri"/>
              </a:rPr>
              <a:t>ruoli</a:t>
            </a:r>
            <a:r>
              <a:rPr dirty="0" sz="275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75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750" spc="-10">
                <a:solidFill>
                  <a:srgbClr val="282020"/>
                </a:solidFill>
                <a:latin typeface="Calibri"/>
                <a:cs typeface="Calibri"/>
              </a:rPr>
              <a:t>leadership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30"/>
              </a:spcBef>
            </a:pPr>
            <a:endParaRPr sz="2750">
              <a:latin typeface="Calibri"/>
              <a:cs typeface="Calibri"/>
            </a:endParaRPr>
          </a:p>
          <a:p>
            <a:pPr marL="442595" marR="144780" indent="-145415">
              <a:lnSpc>
                <a:spcPct val="129200"/>
              </a:lnSpc>
            </a:pP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3000" spc="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Colpisce</a:t>
            </a:r>
            <a:r>
              <a:rPr dirty="0" sz="3000" spc="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esclusivamente</a:t>
            </a:r>
            <a:r>
              <a:rPr dirty="0" sz="3000" spc="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spc="-25">
                <a:solidFill>
                  <a:srgbClr val="282020"/>
                </a:solidFill>
                <a:latin typeface="Calibri"/>
                <a:cs typeface="Calibri"/>
              </a:rPr>
              <a:t>gli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adulti,</a:t>
            </a:r>
            <a:r>
              <a:rPr dirty="0" sz="3000" spc="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escludendo</a:t>
            </a:r>
            <a:r>
              <a:rPr dirty="0" sz="3000" spc="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3000" spc="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282020"/>
                </a:solidFill>
                <a:latin typeface="Calibri"/>
                <a:cs typeface="Calibri"/>
              </a:rPr>
              <a:t>giovani.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792584" y="4439119"/>
            <a:ext cx="6245860" cy="290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0364" marR="5080" indent="-1638300">
              <a:lnSpc>
                <a:spcPct val="140600"/>
              </a:lnSpc>
              <a:spcBef>
                <a:spcPts val="100"/>
              </a:spcBef>
            </a:pPr>
            <a:r>
              <a:rPr dirty="0" sz="32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2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282020"/>
                </a:solidFill>
                <a:latin typeface="Calibri"/>
                <a:cs typeface="Calibri"/>
              </a:rPr>
              <a:t>Incrementa</a:t>
            </a:r>
            <a:r>
              <a:rPr dirty="0" sz="32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32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r>
              <a:rPr dirty="0" sz="32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282020"/>
                </a:solidFill>
                <a:latin typeface="Calibri"/>
                <a:cs typeface="Calibri"/>
              </a:rPr>
              <a:t>accesso</a:t>
            </a:r>
            <a:r>
              <a:rPr dirty="0" sz="32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282020"/>
                </a:solidFill>
                <a:latin typeface="Calibri"/>
                <a:cs typeface="Calibri"/>
              </a:rPr>
              <a:t>ai</a:t>
            </a:r>
            <a:r>
              <a:rPr dirty="0" sz="32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282020"/>
                </a:solidFill>
                <a:latin typeface="Calibri"/>
                <a:cs typeface="Calibri"/>
              </a:rPr>
              <a:t>servizi </a:t>
            </a:r>
            <a:r>
              <a:rPr dirty="0" sz="32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320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282020"/>
                </a:solidFill>
                <a:latin typeface="Calibri"/>
                <a:cs typeface="Calibri"/>
              </a:rPr>
              <a:t>salute</a:t>
            </a:r>
            <a:r>
              <a:rPr dirty="0" sz="32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282020"/>
                </a:solidFill>
                <a:latin typeface="Calibri"/>
                <a:cs typeface="Calibri"/>
              </a:rPr>
              <a:t>mentale.</a:t>
            </a:r>
            <a:endParaRPr sz="3200">
              <a:latin typeface="Calibri"/>
              <a:cs typeface="Calibri"/>
            </a:endParaRPr>
          </a:p>
          <a:p>
            <a:pPr marL="405130" marR="555625" indent="53340">
              <a:lnSpc>
                <a:spcPct val="164100"/>
              </a:lnSpc>
              <a:spcBef>
                <a:spcPts val="2400"/>
              </a:spcBef>
            </a:pP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24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Limita</a:t>
            </a:r>
            <a:r>
              <a:rPr dirty="0" sz="24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4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r>
              <a:rPr dirty="0" sz="24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partecipazione</a:t>
            </a:r>
            <a:r>
              <a:rPr dirty="0" sz="24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agli</a:t>
            </a:r>
            <a:r>
              <a:rPr dirty="0" sz="24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ambiti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decisionali</a:t>
            </a:r>
            <a:r>
              <a:rPr dirty="0" sz="24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4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alla</a:t>
            </a:r>
            <a:r>
              <a:rPr dirty="0" sz="24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definizione</a:t>
            </a:r>
            <a:r>
              <a:rPr dirty="0" sz="24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delle</a:t>
            </a:r>
            <a:r>
              <a:rPr dirty="0" sz="24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politiche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73134" y="-143055"/>
            <a:ext cx="13082905" cy="30543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50600"/>
              </a:lnSpc>
              <a:spcBef>
                <a:spcPts val="95"/>
              </a:spcBef>
            </a:pPr>
            <a:r>
              <a:rPr dirty="0" sz="4400" b="0">
                <a:solidFill>
                  <a:srgbClr val="282020"/>
                </a:solidFill>
                <a:latin typeface="Calibri"/>
                <a:cs typeface="Calibri"/>
              </a:rPr>
              <a:t>Quiz</a:t>
            </a:r>
            <a:r>
              <a:rPr dirty="0" sz="4400" spc="-10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282020"/>
                </a:solidFill>
                <a:latin typeface="Calibri"/>
                <a:cs typeface="Calibri"/>
              </a:rPr>
              <a:t>-</a:t>
            </a:r>
            <a:r>
              <a:rPr dirty="0" sz="4400" spc="-9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282020"/>
                </a:solidFill>
                <a:latin typeface="Calibri"/>
                <a:cs typeface="Calibri"/>
              </a:rPr>
              <a:t>4.</a:t>
            </a:r>
            <a:r>
              <a:rPr dirty="0" sz="4400" spc="-9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282020"/>
                </a:solidFill>
                <a:latin typeface="Calibri"/>
                <a:cs typeface="Calibri"/>
              </a:rPr>
              <a:t>Qual</a:t>
            </a:r>
            <a:r>
              <a:rPr dirty="0" sz="4400" spc="-9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282020"/>
                </a:solidFill>
                <a:latin typeface="Calibri"/>
                <a:cs typeface="Calibri"/>
              </a:rPr>
              <a:t>è</a:t>
            </a:r>
            <a:r>
              <a:rPr dirty="0" sz="4400" spc="-9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282020"/>
                </a:solidFill>
                <a:latin typeface="Calibri"/>
                <a:cs typeface="Calibri"/>
              </a:rPr>
              <a:t>l'impatto</a:t>
            </a:r>
            <a:r>
              <a:rPr dirty="0" sz="4400" spc="-9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282020"/>
                </a:solidFill>
                <a:latin typeface="Calibri"/>
                <a:cs typeface="Calibri"/>
              </a:rPr>
              <a:t>potenziale</a:t>
            </a:r>
            <a:r>
              <a:rPr dirty="0" sz="4400" spc="-9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4400" spc="-9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282020"/>
                </a:solidFill>
                <a:latin typeface="Calibri"/>
                <a:cs typeface="Calibri"/>
              </a:rPr>
              <a:t>lungo</a:t>
            </a:r>
            <a:r>
              <a:rPr dirty="0" sz="4400" spc="-9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282020"/>
                </a:solidFill>
                <a:latin typeface="Calibri"/>
                <a:cs typeface="Calibri"/>
              </a:rPr>
              <a:t>termine dell'esclusione</a:t>
            </a:r>
            <a:r>
              <a:rPr dirty="0" sz="4400" spc="-12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4400" spc="-114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282020"/>
                </a:solidFill>
                <a:latin typeface="Calibri"/>
                <a:cs typeface="Calibri"/>
              </a:rPr>
              <a:t>della</a:t>
            </a:r>
            <a:r>
              <a:rPr dirty="0" sz="4400" spc="-114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282020"/>
                </a:solidFill>
                <a:latin typeface="Calibri"/>
                <a:cs typeface="Calibri"/>
              </a:rPr>
              <a:t>privazione</a:t>
            </a:r>
            <a:r>
              <a:rPr dirty="0" sz="4400" spc="-114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4400" spc="-114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282020"/>
                </a:solidFill>
                <a:latin typeface="Calibri"/>
                <a:cs typeface="Calibri"/>
              </a:rPr>
              <a:t>potere</a:t>
            </a:r>
            <a:r>
              <a:rPr dirty="0" sz="4400" spc="-114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282020"/>
                </a:solidFill>
                <a:latin typeface="Calibri"/>
                <a:cs typeface="Calibri"/>
              </a:rPr>
              <a:t>sui</a:t>
            </a:r>
            <a:r>
              <a:rPr dirty="0" sz="4400" spc="-114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b="0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4400" spc="-12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spc="-25" b="0">
                <a:solidFill>
                  <a:srgbClr val="282020"/>
                </a:solidFill>
                <a:latin typeface="Calibri"/>
                <a:cs typeface="Calibri"/>
              </a:rPr>
              <a:t>con </a:t>
            </a:r>
            <a:r>
              <a:rPr dirty="0" sz="4400" spc="-10" b="0">
                <a:solidFill>
                  <a:srgbClr val="282020"/>
                </a:solidFill>
                <a:latin typeface="Calibri"/>
                <a:cs typeface="Calibri"/>
              </a:rPr>
              <a:t>disabilità</a:t>
            </a:r>
            <a:r>
              <a:rPr dirty="0" sz="4400" spc="-16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400" spc="-10" b="0">
                <a:solidFill>
                  <a:srgbClr val="282020"/>
                </a:solidFill>
                <a:latin typeface="Calibri"/>
                <a:cs typeface="Calibri"/>
              </a:rPr>
              <a:t>psicosociali?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483601" y="4992608"/>
            <a:ext cx="5935980" cy="3486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21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Potenziare</a:t>
            </a:r>
            <a:r>
              <a:rPr dirty="0" sz="210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10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resilienza</a:t>
            </a:r>
            <a:r>
              <a:rPr dirty="0" sz="210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10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1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capacità</a:t>
            </a:r>
            <a:r>
              <a:rPr dirty="0" sz="210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10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282020"/>
                </a:solidFill>
                <a:latin typeface="Calibri"/>
                <a:cs typeface="Calibri"/>
              </a:rPr>
              <a:t>adattamento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74246" y="4666507"/>
            <a:ext cx="5724525" cy="2474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63445" marR="503555" indent="-1773555">
              <a:lnSpc>
                <a:spcPct val="115500"/>
              </a:lnSpc>
              <a:spcBef>
                <a:spcPts val="95"/>
              </a:spcBef>
            </a:pP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300" spc="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Maggiore</a:t>
            </a:r>
            <a:r>
              <a:rPr dirty="0" sz="3300" spc="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00" spc="-10">
                <a:solidFill>
                  <a:srgbClr val="282020"/>
                </a:solidFill>
                <a:latin typeface="Calibri"/>
                <a:cs typeface="Calibri"/>
              </a:rPr>
              <a:t>coinvolgimento politico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85"/>
              </a:spcBef>
            </a:pP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6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260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282020"/>
                </a:solidFill>
                <a:latin typeface="Calibri"/>
                <a:cs typeface="Calibri"/>
              </a:rPr>
              <a:t>Accesso</a:t>
            </a:r>
            <a:r>
              <a:rPr dirty="0" sz="260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282020"/>
                </a:solidFill>
                <a:latin typeface="Calibri"/>
                <a:cs typeface="Calibri"/>
              </a:rPr>
              <a:t>ottimale</a:t>
            </a:r>
            <a:r>
              <a:rPr dirty="0" sz="260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282020"/>
                </a:solidFill>
                <a:latin typeface="Calibri"/>
                <a:cs typeface="Calibri"/>
              </a:rPr>
              <a:t>all'assistenza</a:t>
            </a:r>
            <a:r>
              <a:rPr dirty="0" sz="260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282020"/>
                </a:solidFill>
                <a:latin typeface="Calibri"/>
                <a:cs typeface="Calibri"/>
              </a:rPr>
              <a:t>sanitaria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011156" y="6270883"/>
            <a:ext cx="4880610" cy="1263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48615">
              <a:lnSpc>
                <a:spcPct val="145100"/>
              </a:lnSpc>
              <a:spcBef>
                <a:spcPts val="10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8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Bassa</a:t>
            </a:r>
            <a:r>
              <a:rPr dirty="0" sz="280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autostima</a:t>
            </a:r>
            <a:r>
              <a:rPr dirty="0" sz="280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80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limitata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partecipazione</a:t>
            </a:r>
            <a:r>
              <a:rPr dirty="0" sz="28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ai</a:t>
            </a:r>
            <a:r>
              <a:rPr dirty="0" sz="280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ruoli</a:t>
            </a:r>
            <a:r>
              <a:rPr dirty="0" sz="280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comunitari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14141" y="8327066"/>
            <a:ext cx="1526333" cy="152633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5460" y="295110"/>
            <a:ext cx="158788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solidFill>
                  <a:srgbClr val="282020"/>
                </a:solidFill>
                <a:latin typeface="Calibri"/>
                <a:cs typeface="Calibri"/>
              </a:rPr>
              <a:t>Quiz</a:t>
            </a:r>
            <a:r>
              <a:rPr dirty="0" sz="3600" spc="-4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282020"/>
                </a:solidFill>
                <a:latin typeface="Calibri"/>
                <a:cs typeface="Calibri"/>
              </a:rPr>
              <a:t>-</a:t>
            </a:r>
            <a:r>
              <a:rPr dirty="0" sz="3600" spc="-3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282020"/>
                </a:solidFill>
                <a:latin typeface="Calibri"/>
                <a:cs typeface="Calibri"/>
              </a:rPr>
              <a:t>4.</a:t>
            </a:r>
            <a:r>
              <a:rPr dirty="0" sz="3600" spc="-3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282020"/>
                </a:solidFill>
                <a:latin typeface="Calibri"/>
                <a:cs typeface="Calibri"/>
              </a:rPr>
              <a:t>Qual</a:t>
            </a:r>
            <a:r>
              <a:rPr dirty="0" sz="3600" spc="-3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282020"/>
                </a:solidFill>
                <a:latin typeface="Calibri"/>
                <a:cs typeface="Calibri"/>
              </a:rPr>
              <a:t>è</a:t>
            </a:r>
            <a:r>
              <a:rPr dirty="0" sz="3600" spc="-3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282020"/>
                </a:solidFill>
                <a:latin typeface="Calibri"/>
                <a:cs typeface="Calibri"/>
              </a:rPr>
              <a:t>l'impatto</a:t>
            </a:r>
            <a:r>
              <a:rPr dirty="0" sz="3600" spc="-3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282020"/>
                </a:solidFill>
                <a:latin typeface="Calibri"/>
                <a:cs typeface="Calibri"/>
              </a:rPr>
              <a:t>potenziale</a:t>
            </a:r>
            <a:r>
              <a:rPr dirty="0" sz="3600" spc="-3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3600" spc="-2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282020"/>
                </a:solidFill>
                <a:latin typeface="Calibri"/>
                <a:cs typeface="Calibri"/>
              </a:rPr>
              <a:t>lungo</a:t>
            </a:r>
            <a:r>
              <a:rPr dirty="0" sz="3600" spc="-3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282020"/>
                </a:solidFill>
                <a:latin typeface="Calibri"/>
                <a:cs typeface="Calibri"/>
              </a:rPr>
              <a:t>termine</a:t>
            </a:r>
            <a:r>
              <a:rPr dirty="0" sz="3600" spc="-3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282020"/>
                </a:solidFill>
                <a:latin typeface="Calibri"/>
                <a:cs typeface="Calibri"/>
              </a:rPr>
              <a:t>dell'esclusione</a:t>
            </a:r>
            <a:r>
              <a:rPr dirty="0" sz="3600" spc="-3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3600" spc="-3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282020"/>
                </a:solidFill>
                <a:latin typeface="Calibri"/>
                <a:cs typeface="Calibri"/>
              </a:rPr>
              <a:t>della</a:t>
            </a:r>
            <a:r>
              <a:rPr dirty="0" sz="3600" spc="-3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spc="-10" b="0">
                <a:solidFill>
                  <a:srgbClr val="282020"/>
                </a:solidFill>
                <a:latin typeface="Calibri"/>
                <a:cs typeface="Calibri"/>
              </a:rPr>
              <a:t>privazione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53437" y="1276185"/>
            <a:ext cx="87223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36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potere</a:t>
            </a:r>
            <a:r>
              <a:rPr dirty="0" sz="36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sui</a:t>
            </a:r>
            <a:r>
              <a:rPr dirty="0" sz="36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36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36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disabilità</a:t>
            </a:r>
            <a:r>
              <a:rPr dirty="0" sz="36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282020"/>
                </a:solidFill>
                <a:latin typeface="Calibri"/>
                <a:cs typeface="Calibri"/>
              </a:rPr>
              <a:t>psicosociali?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4787744"/>
            <a:ext cx="6156293" cy="129841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73329" y="6511915"/>
            <a:ext cx="6156293" cy="1298412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9996438" y="4964486"/>
            <a:ext cx="5055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24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Potenziare</a:t>
            </a:r>
            <a:r>
              <a:rPr dirty="0" sz="24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4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resilienza</a:t>
            </a:r>
            <a:r>
              <a:rPr dirty="0" sz="24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4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4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capacità</a:t>
            </a:r>
            <a:r>
              <a:rPr dirty="0" sz="24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709301" y="5564561"/>
            <a:ext cx="16294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adattamento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297707" y="4649601"/>
            <a:ext cx="52355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28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Maggiore</a:t>
            </a:r>
            <a:r>
              <a:rPr dirty="0" sz="28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coinvolgimento</a:t>
            </a:r>
            <a:r>
              <a:rPr dirty="0" sz="28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politico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707123" y="6504485"/>
            <a:ext cx="54889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40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Bassa</a:t>
            </a:r>
            <a:r>
              <a:rPr dirty="0" sz="24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autostima</a:t>
            </a:r>
            <a:r>
              <a:rPr dirty="0" sz="24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4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limitata</a:t>
            </a:r>
            <a:r>
              <a:rPr dirty="0" sz="24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partecipazione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307621" y="7085510"/>
            <a:ext cx="22879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82020"/>
                </a:solidFill>
                <a:latin typeface="Calibri"/>
                <a:cs typeface="Calibri"/>
              </a:rPr>
              <a:t>ai ruoli </a:t>
            </a:r>
            <a:r>
              <a:rPr dirty="0" sz="2400" spc="-10">
                <a:solidFill>
                  <a:srgbClr val="282020"/>
                </a:solidFill>
                <a:latin typeface="Calibri"/>
                <a:cs typeface="Calibri"/>
              </a:rPr>
              <a:t>comunitari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112280" y="6154525"/>
            <a:ext cx="5448300" cy="1435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16125" marR="5080" indent="-2004060">
              <a:lnSpc>
                <a:spcPct val="144500"/>
              </a:lnSpc>
              <a:spcBef>
                <a:spcPts val="100"/>
              </a:spcBef>
            </a:pPr>
            <a:r>
              <a:rPr dirty="0" sz="32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2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282020"/>
                </a:solidFill>
                <a:latin typeface="Calibri"/>
                <a:cs typeface="Calibri"/>
              </a:rPr>
              <a:t>Accesso</a:t>
            </a:r>
            <a:r>
              <a:rPr dirty="0" sz="320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282020"/>
                </a:solidFill>
                <a:latin typeface="Calibri"/>
                <a:cs typeface="Calibri"/>
              </a:rPr>
              <a:t>ottimale</a:t>
            </a:r>
            <a:r>
              <a:rPr dirty="0" sz="32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282020"/>
                </a:solidFill>
                <a:latin typeface="Calibri"/>
                <a:cs typeface="Calibri"/>
              </a:rPr>
              <a:t>all'assistenza sanitaria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3340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5793" y="2402658"/>
            <a:ext cx="2284095" cy="6083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800" spc="-10">
                <a:solidFill>
                  <a:srgbClr val="4B526F"/>
                </a:solidFill>
              </a:rPr>
              <a:t>Riferimenti</a:t>
            </a:r>
            <a:endParaRPr sz="3800"/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dirty="0"/>
              <a:t>Kleintjes,</a:t>
            </a:r>
            <a:r>
              <a:rPr dirty="0" spc="-35"/>
              <a:t> </a:t>
            </a:r>
            <a:r>
              <a:rPr dirty="0"/>
              <a:t>S.,</a:t>
            </a:r>
            <a:r>
              <a:rPr dirty="0" spc="-30"/>
              <a:t> </a:t>
            </a:r>
            <a:r>
              <a:rPr dirty="0"/>
              <a:t>Lund,</a:t>
            </a:r>
            <a:r>
              <a:rPr dirty="0" spc="-35"/>
              <a:t> </a:t>
            </a:r>
            <a:r>
              <a:rPr dirty="0"/>
              <a:t>C.,</a:t>
            </a:r>
            <a:r>
              <a:rPr dirty="0" spc="-30"/>
              <a:t> </a:t>
            </a:r>
            <a:r>
              <a:rPr dirty="0"/>
              <a:t>e</a:t>
            </a:r>
            <a:r>
              <a:rPr dirty="0" spc="-30"/>
              <a:t> </a:t>
            </a:r>
            <a:r>
              <a:rPr dirty="0"/>
              <a:t>Swartz,</a:t>
            </a:r>
            <a:r>
              <a:rPr dirty="0" spc="-35"/>
              <a:t> </a:t>
            </a:r>
            <a:r>
              <a:rPr dirty="0"/>
              <a:t>L.</a:t>
            </a:r>
            <a:r>
              <a:rPr dirty="0" spc="-30"/>
              <a:t> </a:t>
            </a:r>
            <a:r>
              <a:rPr dirty="0"/>
              <a:t>(2013).</a:t>
            </a:r>
            <a:r>
              <a:rPr dirty="0" spc="-30"/>
              <a:t> </a:t>
            </a:r>
            <a:r>
              <a:rPr dirty="0"/>
              <a:t>Ostacoli</a:t>
            </a:r>
            <a:r>
              <a:rPr dirty="0" spc="-35"/>
              <a:t> </a:t>
            </a:r>
            <a:r>
              <a:rPr dirty="0"/>
              <a:t>alla</a:t>
            </a:r>
            <a:r>
              <a:rPr dirty="0" spc="-30"/>
              <a:t> </a:t>
            </a:r>
            <a:r>
              <a:rPr dirty="0"/>
              <a:t>partecipazione</a:t>
            </a:r>
            <a:r>
              <a:rPr dirty="0" spc="-35"/>
              <a:t> </a:t>
            </a:r>
            <a:r>
              <a:rPr dirty="0"/>
              <a:t>delle</a:t>
            </a:r>
            <a:r>
              <a:rPr dirty="0" spc="-30"/>
              <a:t> </a:t>
            </a:r>
            <a:r>
              <a:rPr dirty="0"/>
              <a:t>persone</a:t>
            </a:r>
            <a:r>
              <a:rPr dirty="0" spc="-30"/>
              <a:t> </a:t>
            </a:r>
            <a:r>
              <a:rPr dirty="0"/>
              <a:t>con</a:t>
            </a:r>
            <a:r>
              <a:rPr dirty="0" spc="-35"/>
              <a:t> </a:t>
            </a:r>
            <a:r>
              <a:rPr dirty="0"/>
              <a:t>disabilità</a:t>
            </a:r>
            <a:r>
              <a:rPr dirty="0" spc="-30"/>
              <a:t> </a:t>
            </a:r>
            <a:r>
              <a:rPr dirty="0"/>
              <a:t>psicosociali</a:t>
            </a:r>
            <a:r>
              <a:rPr dirty="0" spc="-30"/>
              <a:t> </a:t>
            </a:r>
            <a:r>
              <a:rPr dirty="0"/>
              <a:t>nello</a:t>
            </a:r>
            <a:r>
              <a:rPr dirty="0" spc="-35"/>
              <a:t> </a:t>
            </a:r>
            <a:r>
              <a:rPr dirty="0" spc="-10"/>
              <a:t>sviluppo </a:t>
            </a:r>
            <a:r>
              <a:rPr dirty="0"/>
              <a:t>delle</a:t>
            </a:r>
            <a:r>
              <a:rPr dirty="0" spc="-30"/>
              <a:t> </a:t>
            </a:r>
            <a:r>
              <a:rPr dirty="0"/>
              <a:t>politiche</a:t>
            </a:r>
            <a:r>
              <a:rPr dirty="0" spc="-25"/>
              <a:t> </a:t>
            </a:r>
            <a:r>
              <a:rPr dirty="0"/>
              <a:t>sulla</a:t>
            </a:r>
            <a:r>
              <a:rPr dirty="0" spc="-25"/>
              <a:t> </a:t>
            </a:r>
            <a:r>
              <a:rPr dirty="0"/>
              <a:t>salute</a:t>
            </a:r>
            <a:r>
              <a:rPr dirty="0" spc="-25"/>
              <a:t> </a:t>
            </a:r>
            <a:r>
              <a:rPr dirty="0"/>
              <a:t>mentale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Sudafrica:</a:t>
            </a:r>
            <a:r>
              <a:rPr dirty="0" spc="-25"/>
              <a:t> </a:t>
            </a:r>
            <a:r>
              <a:rPr dirty="0"/>
              <a:t>uno</a:t>
            </a:r>
            <a:r>
              <a:rPr dirty="0" spc="-25"/>
              <a:t> </a:t>
            </a:r>
            <a:r>
              <a:rPr dirty="0"/>
              <a:t>studio</a:t>
            </a:r>
            <a:r>
              <a:rPr dirty="0" spc="-25"/>
              <a:t> </a:t>
            </a:r>
            <a:r>
              <a:rPr dirty="0"/>
              <a:t>qualitativo</a:t>
            </a:r>
            <a:r>
              <a:rPr dirty="0" spc="-25"/>
              <a:t> </a:t>
            </a:r>
            <a:r>
              <a:rPr dirty="0"/>
              <a:t>delle</a:t>
            </a:r>
            <a:r>
              <a:rPr dirty="0" spc="-25"/>
              <a:t> </a:t>
            </a:r>
            <a:r>
              <a:rPr dirty="0"/>
              <a:t>opinioni</a:t>
            </a:r>
            <a:r>
              <a:rPr dirty="0" spc="-25"/>
              <a:t> </a:t>
            </a:r>
            <a:r>
              <a:rPr dirty="0"/>
              <a:t>di</a:t>
            </a:r>
            <a:r>
              <a:rPr dirty="0" spc="-25"/>
              <a:t> </a:t>
            </a:r>
            <a:r>
              <a:rPr dirty="0"/>
              <a:t>decisori</a:t>
            </a:r>
            <a:r>
              <a:rPr dirty="0" spc="-25"/>
              <a:t> </a:t>
            </a:r>
            <a:r>
              <a:rPr dirty="0"/>
              <a:t>politici,</a:t>
            </a:r>
            <a:r>
              <a:rPr dirty="0" spc="-25"/>
              <a:t> </a:t>
            </a:r>
            <a:r>
              <a:rPr dirty="0" spc="-10"/>
              <a:t>professionisti, </a:t>
            </a:r>
            <a:r>
              <a:rPr dirty="0"/>
              <a:t>leader</a:t>
            </a:r>
            <a:r>
              <a:rPr dirty="0" spc="-5"/>
              <a:t> </a:t>
            </a:r>
            <a:r>
              <a:rPr dirty="0"/>
              <a:t>religiosi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accademici.</a:t>
            </a:r>
            <a:r>
              <a:rPr dirty="0" spc="-15"/>
              <a:t> </a:t>
            </a:r>
            <a:r>
              <a:rPr dirty="0"/>
              <a:t>BMC</a:t>
            </a:r>
            <a:r>
              <a:rPr dirty="0" spc="-5"/>
              <a:t> </a:t>
            </a:r>
            <a:r>
              <a:rPr dirty="0"/>
              <a:t>International</a:t>
            </a:r>
            <a:r>
              <a:rPr dirty="0" spc="-5"/>
              <a:t> </a:t>
            </a:r>
            <a:r>
              <a:rPr dirty="0"/>
              <a:t>Health</a:t>
            </a:r>
            <a:r>
              <a:rPr dirty="0" spc="-5"/>
              <a:t> </a:t>
            </a:r>
            <a:r>
              <a:rPr dirty="0"/>
              <a:t>and</a:t>
            </a:r>
            <a:r>
              <a:rPr dirty="0" spc="-5"/>
              <a:t> </a:t>
            </a:r>
            <a:r>
              <a:rPr dirty="0"/>
              <a:t>Human</a:t>
            </a:r>
            <a:r>
              <a:rPr dirty="0" spc="-5"/>
              <a:t> </a:t>
            </a:r>
            <a:r>
              <a:rPr dirty="0"/>
              <a:t>Rights,</a:t>
            </a:r>
            <a:r>
              <a:rPr dirty="0" spc="-5"/>
              <a:t> </a:t>
            </a:r>
            <a:r>
              <a:rPr dirty="0"/>
              <a:t>13(1).</a:t>
            </a:r>
            <a:r>
              <a:rPr dirty="0" spc="-5"/>
              <a:t> </a:t>
            </a:r>
            <a:r>
              <a:rPr dirty="0" spc="-10"/>
              <a:t>https://doi.org/10.1186/1472-</a:t>
            </a:r>
            <a:r>
              <a:rPr dirty="0" spc="-25"/>
              <a:t>698x-</a:t>
            </a:r>
            <a:r>
              <a:rPr dirty="0"/>
              <a:t>13-</a:t>
            </a:r>
            <a:r>
              <a:rPr dirty="0" spc="-25"/>
              <a:t>17</a:t>
            </a:r>
          </a:p>
          <a:p>
            <a:pPr marL="12700" marR="2543810">
              <a:lnSpc>
                <a:spcPct val="118100"/>
              </a:lnSpc>
              <a:spcBef>
                <a:spcPts val="1950"/>
              </a:spcBef>
            </a:pPr>
            <a:r>
              <a:rPr dirty="0"/>
              <a:t>NSW</a:t>
            </a:r>
            <a:r>
              <a:rPr dirty="0" spc="-15"/>
              <a:t> </a:t>
            </a:r>
            <a:r>
              <a:rPr dirty="0"/>
              <a:t>(2020)</a:t>
            </a:r>
            <a:r>
              <a:rPr dirty="0" spc="-15"/>
              <a:t> </a:t>
            </a:r>
            <a:r>
              <a:rPr dirty="0"/>
              <a:t>Che</a:t>
            </a:r>
            <a:r>
              <a:rPr dirty="0" spc="-10"/>
              <a:t> </a:t>
            </a:r>
            <a:r>
              <a:rPr dirty="0"/>
              <a:t>cos'è</a:t>
            </a:r>
            <a:r>
              <a:rPr dirty="0" spc="-1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/>
              <a:t>disabilità</a:t>
            </a:r>
            <a:r>
              <a:rPr dirty="0" spc="-10"/>
              <a:t> psicosociale? </a:t>
            </a:r>
            <a:r>
              <a:rPr dirty="0" spc="-20"/>
              <a:t>http</a:t>
            </a:r>
            <a:r>
              <a:rPr dirty="0" spc="-20">
                <a:hlinkClick r:id="rId3"/>
              </a:rPr>
              <a:t>s://www.health.nsw.gov.au/mentalhealth/psychosocial/foundations/Pages/psychosocial-</a:t>
            </a:r>
            <a:r>
              <a:rPr dirty="0" spc="-10">
                <a:hlinkClick r:id="rId3"/>
              </a:rPr>
              <a:t>whatis.aspx</a:t>
            </a:r>
          </a:p>
          <a:p>
            <a:pPr marL="12700" marR="2364740">
              <a:lnSpc>
                <a:spcPct val="118100"/>
              </a:lnSpc>
              <a:spcBef>
                <a:spcPts val="1950"/>
              </a:spcBef>
            </a:pPr>
            <a:r>
              <a:rPr dirty="0"/>
              <a:t>UNDP</a:t>
            </a:r>
            <a:r>
              <a:rPr dirty="0" spc="-55"/>
              <a:t> </a:t>
            </a:r>
            <a:r>
              <a:rPr dirty="0"/>
              <a:t>(2021)</a:t>
            </a:r>
            <a:r>
              <a:rPr dirty="0" spc="-50"/>
              <a:t> </a:t>
            </a:r>
            <a:r>
              <a:rPr dirty="0"/>
              <a:t>Partecipazione</a:t>
            </a:r>
            <a:r>
              <a:rPr dirty="0" spc="-55"/>
              <a:t> </a:t>
            </a:r>
            <a:r>
              <a:rPr dirty="0"/>
              <a:t>politica</a:t>
            </a:r>
            <a:r>
              <a:rPr dirty="0" spc="-50"/>
              <a:t> </a:t>
            </a:r>
            <a:r>
              <a:rPr dirty="0"/>
              <a:t>delle</a:t>
            </a:r>
            <a:r>
              <a:rPr dirty="0" spc="-50"/>
              <a:t> </a:t>
            </a:r>
            <a:r>
              <a:rPr dirty="0"/>
              <a:t>persone</a:t>
            </a:r>
            <a:r>
              <a:rPr dirty="0" spc="-55"/>
              <a:t> </a:t>
            </a:r>
            <a:r>
              <a:rPr dirty="0"/>
              <a:t>con</a:t>
            </a:r>
            <a:r>
              <a:rPr dirty="0" spc="-50"/>
              <a:t> </a:t>
            </a:r>
            <a:r>
              <a:rPr dirty="0"/>
              <a:t>disabilità</a:t>
            </a:r>
            <a:r>
              <a:rPr dirty="0" spc="-55"/>
              <a:t> </a:t>
            </a:r>
            <a:r>
              <a:rPr dirty="0" spc="-10"/>
              <a:t>intellettive</a:t>
            </a:r>
            <a:r>
              <a:rPr dirty="0" spc="-50"/>
              <a:t> </a:t>
            </a:r>
            <a:r>
              <a:rPr dirty="0"/>
              <a:t>o</a:t>
            </a:r>
            <a:r>
              <a:rPr dirty="0" spc="-50"/>
              <a:t> </a:t>
            </a:r>
            <a:r>
              <a:rPr dirty="0"/>
              <a:t>psicosociali.</a:t>
            </a:r>
            <a:r>
              <a:rPr dirty="0" spc="-55"/>
              <a:t> </a:t>
            </a:r>
            <a:r>
              <a:rPr dirty="0"/>
              <a:t>(x.x.).</a:t>
            </a:r>
            <a:r>
              <a:rPr dirty="0" spc="-50"/>
              <a:t> </a:t>
            </a:r>
            <a:r>
              <a:rPr dirty="0" spc="-20"/>
              <a:t>UNDP. </a:t>
            </a:r>
            <a:r>
              <a:rPr dirty="0" spc="-10"/>
              <a:t>http</a:t>
            </a:r>
            <a:r>
              <a:rPr dirty="0" spc="-10">
                <a:hlinkClick r:id="rId4"/>
              </a:rPr>
              <a:t>s://www.undp.org/publications/political-participation-persons-intellectual-</a:t>
            </a:r>
            <a:r>
              <a:rPr dirty="0" spc="-35">
                <a:hlinkClick r:id="rId4"/>
              </a:rPr>
              <a:t>or-</a:t>
            </a:r>
            <a:r>
              <a:rPr dirty="0" spc="-10">
                <a:hlinkClick r:id="rId4"/>
              </a:rPr>
              <a:t>psychosocial-disabilities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958850" y="431220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F552A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1291" y="207263"/>
            <a:ext cx="1890136" cy="189013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153150"/>
            <a:ext cx="4435072" cy="413384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269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5897733" y="6771828"/>
            <a:ext cx="2390775" cy="3515360"/>
          </a:xfrm>
          <a:custGeom>
            <a:avLst/>
            <a:gdLst/>
            <a:ahLst/>
            <a:cxnLst/>
            <a:rect l="l" t="t" r="r" b="b"/>
            <a:pathLst>
              <a:path w="2390775" h="3515359">
                <a:moveTo>
                  <a:pt x="2390267" y="3515171"/>
                </a:moveTo>
                <a:lnTo>
                  <a:pt x="18725" y="3515171"/>
                </a:lnTo>
                <a:lnTo>
                  <a:pt x="16850" y="3496524"/>
                </a:lnTo>
                <a:lnTo>
                  <a:pt x="12409" y="3445724"/>
                </a:lnTo>
                <a:lnTo>
                  <a:pt x="8637" y="3407624"/>
                </a:lnTo>
                <a:lnTo>
                  <a:pt x="5540" y="3356824"/>
                </a:lnTo>
                <a:lnTo>
                  <a:pt x="3124" y="3306024"/>
                </a:lnTo>
                <a:lnTo>
                  <a:pt x="1391" y="3255224"/>
                </a:lnTo>
                <a:lnTo>
                  <a:pt x="348" y="3204424"/>
                </a:lnTo>
                <a:lnTo>
                  <a:pt x="0" y="3166324"/>
                </a:lnTo>
                <a:lnTo>
                  <a:pt x="348" y="3115524"/>
                </a:lnTo>
                <a:lnTo>
                  <a:pt x="1391" y="3064724"/>
                </a:lnTo>
                <a:lnTo>
                  <a:pt x="3124" y="3013924"/>
                </a:lnTo>
                <a:lnTo>
                  <a:pt x="5540" y="2963124"/>
                </a:lnTo>
                <a:lnTo>
                  <a:pt x="8637" y="2925024"/>
                </a:lnTo>
                <a:lnTo>
                  <a:pt x="12409" y="2874224"/>
                </a:lnTo>
                <a:lnTo>
                  <a:pt x="16850" y="2823424"/>
                </a:lnTo>
                <a:lnTo>
                  <a:pt x="21957" y="2772624"/>
                </a:lnTo>
                <a:lnTo>
                  <a:pt x="27725" y="2734524"/>
                </a:lnTo>
                <a:lnTo>
                  <a:pt x="34148" y="2683724"/>
                </a:lnTo>
                <a:lnTo>
                  <a:pt x="41222" y="2632924"/>
                </a:lnTo>
                <a:lnTo>
                  <a:pt x="48941" y="2594824"/>
                </a:lnTo>
                <a:lnTo>
                  <a:pt x="57302" y="2544024"/>
                </a:lnTo>
                <a:lnTo>
                  <a:pt x="66300" y="2493224"/>
                </a:lnTo>
                <a:lnTo>
                  <a:pt x="75928" y="2455124"/>
                </a:lnTo>
                <a:lnTo>
                  <a:pt x="86184" y="2404324"/>
                </a:lnTo>
                <a:lnTo>
                  <a:pt x="97061" y="2366224"/>
                </a:lnTo>
                <a:lnTo>
                  <a:pt x="108555" y="2315424"/>
                </a:lnTo>
                <a:lnTo>
                  <a:pt x="120661" y="2277324"/>
                </a:lnTo>
                <a:lnTo>
                  <a:pt x="133375" y="2226524"/>
                </a:lnTo>
                <a:lnTo>
                  <a:pt x="146691" y="2188424"/>
                </a:lnTo>
                <a:lnTo>
                  <a:pt x="160605" y="2137624"/>
                </a:lnTo>
                <a:lnTo>
                  <a:pt x="175112" y="2099524"/>
                </a:lnTo>
                <a:lnTo>
                  <a:pt x="190207" y="2048724"/>
                </a:lnTo>
                <a:lnTo>
                  <a:pt x="205885" y="2010624"/>
                </a:lnTo>
                <a:lnTo>
                  <a:pt x="222141" y="1959824"/>
                </a:lnTo>
                <a:lnTo>
                  <a:pt x="238971" y="1921724"/>
                </a:lnTo>
                <a:lnTo>
                  <a:pt x="256370" y="1883624"/>
                </a:lnTo>
                <a:lnTo>
                  <a:pt x="274332" y="1832824"/>
                </a:lnTo>
                <a:lnTo>
                  <a:pt x="292854" y="1794724"/>
                </a:lnTo>
                <a:lnTo>
                  <a:pt x="311930" y="1756624"/>
                </a:lnTo>
                <a:lnTo>
                  <a:pt x="331555" y="1718524"/>
                </a:lnTo>
                <a:lnTo>
                  <a:pt x="351725" y="1667724"/>
                </a:lnTo>
                <a:lnTo>
                  <a:pt x="372435" y="1629624"/>
                </a:lnTo>
                <a:lnTo>
                  <a:pt x="393680" y="1591524"/>
                </a:lnTo>
                <a:lnTo>
                  <a:pt x="415454" y="1553424"/>
                </a:lnTo>
                <a:lnTo>
                  <a:pt x="437754" y="1515324"/>
                </a:lnTo>
                <a:lnTo>
                  <a:pt x="460575" y="1477224"/>
                </a:lnTo>
                <a:lnTo>
                  <a:pt x="483911" y="1439124"/>
                </a:lnTo>
                <a:lnTo>
                  <a:pt x="507758" y="1401024"/>
                </a:lnTo>
                <a:lnTo>
                  <a:pt x="532111" y="1362924"/>
                </a:lnTo>
                <a:lnTo>
                  <a:pt x="556965" y="1324824"/>
                </a:lnTo>
                <a:lnTo>
                  <a:pt x="582316" y="1286724"/>
                </a:lnTo>
                <a:lnTo>
                  <a:pt x="608157" y="1248624"/>
                </a:lnTo>
                <a:lnTo>
                  <a:pt x="634486" y="1210524"/>
                </a:lnTo>
                <a:lnTo>
                  <a:pt x="661297" y="1172424"/>
                </a:lnTo>
                <a:lnTo>
                  <a:pt x="688584" y="1147024"/>
                </a:lnTo>
                <a:lnTo>
                  <a:pt x="716344" y="1108924"/>
                </a:lnTo>
                <a:lnTo>
                  <a:pt x="744571" y="1070824"/>
                </a:lnTo>
                <a:lnTo>
                  <a:pt x="773260" y="1032724"/>
                </a:lnTo>
                <a:lnTo>
                  <a:pt x="802408" y="1007324"/>
                </a:lnTo>
                <a:lnTo>
                  <a:pt x="832008" y="969224"/>
                </a:lnTo>
                <a:lnTo>
                  <a:pt x="862056" y="931124"/>
                </a:lnTo>
                <a:lnTo>
                  <a:pt x="892547" y="905724"/>
                </a:lnTo>
                <a:lnTo>
                  <a:pt x="923477" y="867624"/>
                </a:lnTo>
                <a:lnTo>
                  <a:pt x="954841" y="842224"/>
                </a:lnTo>
                <a:lnTo>
                  <a:pt x="986633" y="804124"/>
                </a:lnTo>
                <a:lnTo>
                  <a:pt x="1018849" y="778724"/>
                </a:lnTo>
                <a:lnTo>
                  <a:pt x="1051484" y="740624"/>
                </a:lnTo>
                <a:lnTo>
                  <a:pt x="1117993" y="689824"/>
                </a:lnTo>
                <a:lnTo>
                  <a:pt x="1151856" y="651724"/>
                </a:lnTo>
                <a:lnTo>
                  <a:pt x="1220778" y="600924"/>
                </a:lnTo>
                <a:lnTo>
                  <a:pt x="1291260" y="550124"/>
                </a:lnTo>
                <a:lnTo>
                  <a:pt x="1327074" y="512024"/>
                </a:lnTo>
                <a:lnTo>
                  <a:pt x="1399825" y="461224"/>
                </a:lnTo>
                <a:lnTo>
                  <a:pt x="1511684" y="385024"/>
                </a:lnTo>
                <a:lnTo>
                  <a:pt x="1549679" y="372324"/>
                </a:lnTo>
                <a:lnTo>
                  <a:pt x="1665727" y="296124"/>
                </a:lnTo>
                <a:lnTo>
                  <a:pt x="1705081" y="283424"/>
                </a:lnTo>
                <a:lnTo>
                  <a:pt x="1784765" y="232624"/>
                </a:lnTo>
                <a:lnTo>
                  <a:pt x="1825087" y="219924"/>
                </a:lnTo>
                <a:lnTo>
                  <a:pt x="1865721" y="194524"/>
                </a:lnTo>
                <a:lnTo>
                  <a:pt x="1906663" y="181824"/>
                </a:lnTo>
                <a:lnTo>
                  <a:pt x="1947908" y="156424"/>
                </a:lnTo>
                <a:lnTo>
                  <a:pt x="1989452" y="143724"/>
                </a:lnTo>
                <a:lnTo>
                  <a:pt x="2031290" y="118324"/>
                </a:lnTo>
                <a:lnTo>
                  <a:pt x="2201479" y="67524"/>
                </a:lnTo>
                <a:lnTo>
                  <a:pt x="2244712" y="42124"/>
                </a:lnTo>
                <a:lnTo>
                  <a:pt x="2390267" y="0"/>
                </a:lnTo>
                <a:lnTo>
                  <a:pt x="2390267" y="3515171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1412" y="714482"/>
            <a:ext cx="3221247" cy="31951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65673" y="7783660"/>
            <a:ext cx="3261364" cy="2503339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0"/>
            <a:ext cx="4566920" cy="4594225"/>
            <a:chOff x="0" y="0"/>
            <a:chExt cx="4566920" cy="4594225"/>
          </a:xfrm>
        </p:grpSpPr>
        <p:sp>
          <p:nvSpPr>
            <p:cNvPr id="7" name="object 7" descr=""/>
            <p:cNvSpPr/>
            <p:nvPr/>
          </p:nvSpPr>
          <p:spPr>
            <a:xfrm>
              <a:off x="0" y="0"/>
              <a:ext cx="2843530" cy="4594225"/>
            </a:xfrm>
            <a:custGeom>
              <a:avLst/>
              <a:gdLst/>
              <a:ahLst/>
              <a:cxnLst/>
              <a:rect l="l" t="t" r="r" b="b"/>
              <a:pathLst>
                <a:path w="2843530" h="4594225">
                  <a:moveTo>
                    <a:pt x="15632" y="4593852"/>
                  </a:moveTo>
                  <a:lnTo>
                    <a:pt x="0" y="4593852"/>
                  </a:lnTo>
                  <a:lnTo>
                    <a:pt x="0" y="0"/>
                  </a:lnTo>
                  <a:lnTo>
                    <a:pt x="2559744" y="0"/>
                  </a:lnTo>
                  <a:lnTo>
                    <a:pt x="2570367" y="21851"/>
                  </a:lnTo>
                  <a:lnTo>
                    <a:pt x="2588329" y="72651"/>
                  </a:lnTo>
                  <a:lnTo>
                    <a:pt x="2605728" y="110751"/>
                  </a:lnTo>
                  <a:lnTo>
                    <a:pt x="2622558" y="148851"/>
                  </a:lnTo>
                  <a:lnTo>
                    <a:pt x="2638815" y="199651"/>
                  </a:lnTo>
                  <a:lnTo>
                    <a:pt x="2654493" y="237751"/>
                  </a:lnTo>
                  <a:lnTo>
                    <a:pt x="2669587" y="288551"/>
                  </a:lnTo>
                  <a:lnTo>
                    <a:pt x="2684094" y="326651"/>
                  </a:lnTo>
                  <a:lnTo>
                    <a:pt x="2698008" y="377451"/>
                  </a:lnTo>
                  <a:lnTo>
                    <a:pt x="2711324" y="415551"/>
                  </a:lnTo>
                  <a:lnTo>
                    <a:pt x="2724038" y="466351"/>
                  </a:lnTo>
                  <a:lnTo>
                    <a:pt x="2736144" y="504451"/>
                  </a:lnTo>
                  <a:lnTo>
                    <a:pt x="2747638" y="555251"/>
                  </a:lnTo>
                  <a:lnTo>
                    <a:pt x="2758516" y="593351"/>
                  </a:lnTo>
                  <a:lnTo>
                    <a:pt x="2768771" y="644151"/>
                  </a:lnTo>
                  <a:lnTo>
                    <a:pt x="2778400" y="682251"/>
                  </a:lnTo>
                  <a:lnTo>
                    <a:pt x="2787397" y="733051"/>
                  </a:lnTo>
                  <a:lnTo>
                    <a:pt x="2795758" y="783851"/>
                  </a:lnTo>
                  <a:lnTo>
                    <a:pt x="2803478" y="821951"/>
                  </a:lnTo>
                  <a:lnTo>
                    <a:pt x="2810551" y="872751"/>
                  </a:lnTo>
                  <a:lnTo>
                    <a:pt x="2816974" y="923551"/>
                  </a:lnTo>
                  <a:lnTo>
                    <a:pt x="2822742" y="961651"/>
                  </a:lnTo>
                  <a:lnTo>
                    <a:pt x="2827849" y="1012451"/>
                  </a:lnTo>
                  <a:lnTo>
                    <a:pt x="2832290" y="1063251"/>
                  </a:lnTo>
                  <a:lnTo>
                    <a:pt x="2836062" y="1114051"/>
                  </a:lnTo>
                  <a:lnTo>
                    <a:pt x="2839159" y="1152151"/>
                  </a:lnTo>
                  <a:lnTo>
                    <a:pt x="2841576" y="1202951"/>
                  </a:lnTo>
                  <a:lnTo>
                    <a:pt x="2843338" y="1253751"/>
                  </a:lnTo>
                  <a:lnTo>
                    <a:pt x="2843338" y="1444251"/>
                  </a:lnTo>
                  <a:lnTo>
                    <a:pt x="2841576" y="1495051"/>
                  </a:lnTo>
                  <a:lnTo>
                    <a:pt x="2839159" y="1545851"/>
                  </a:lnTo>
                  <a:lnTo>
                    <a:pt x="2836062" y="1596651"/>
                  </a:lnTo>
                  <a:lnTo>
                    <a:pt x="2832290" y="1634751"/>
                  </a:lnTo>
                  <a:lnTo>
                    <a:pt x="2827849" y="1685551"/>
                  </a:lnTo>
                  <a:lnTo>
                    <a:pt x="2822742" y="1736351"/>
                  </a:lnTo>
                  <a:lnTo>
                    <a:pt x="2816974" y="1787151"/>
                  </a:lnTo>
                  <a:lnTo>
                    <a:pt x="2810551" y="1825251"/>
                  </a:lnTo>
                  <a:lnTo>
                    <a:pt x="2803478" y="1876051"/>
                  </a:lnTo>
                  <a:lnTo>
                    <a:pt x="2795758" y="1926851"/>
                  </a:lnTo>
                  <a:lnTo>
                    <a:pt x="2787397" y="1964951"/>
                  </a:lnTo>
                  <a:lnTo>
                    <a:pt x="2778400" y="2015752"/>
                  </a:lnTo>
                  <a:lnTo>
                    <a:pt x="2768771" y="2053852"/>
                  </a:lnTo>
                  <a:lnTo>
                    <a:pt x="2758516" y="2104652"/>
                  </a:lnTo>
                  <a:lnTo>
                    <a:pt x="2747638" y="2155452"/>
                  </a:lnTo>
                  <a:lnTo>
                    <a:pt x="2736144" y="2193552"/>
                  </a:lnTo>
                  <a:lnTo>
                    <a:pt x="2724038" y="2244352"/>
                  </a:lnTo>
                  <a:lnTo>
                    <a:pt x="2711324" y="2282452"/>
                  </a:lnTo>
                  <a:lnTo>
                    <a:pt x="2698008" y="2333252"/>
                  </a:lnTo>
                  <a:lnTo>
                    <a:pt x="2684094" y="2371352"/>
                  </a:lnTo>
                  <a:lnTo>
                    <a:pt x="2669587" y="2422152"/>
                  </a:lnTo>
                  <a:lnTo>
                    <a:pt x="2654493" y="2460252"/>
                  </a:lnTo>
                  <a:lnTo>
                    <a:pt x="2638815" y="2498352"/>
                  </a:lnTo>
                  <a:lnTo>
                    <a:pt x="2622558" y="2549152"/>
                  </a:lnTo>
                  <a:lnTo>
                    <a:pt x="2605728" y="2587252"/>
                  </a:lnTo>
                  <a:lnTo>
                    <a:pt x="2588329" y="2625352"/>
                  </a:lnTo>
                  <a:lnTo>
                    <a:pt x="2570367" y="2676152"/>
                  </a:lnTo>
                  <a:lnTo>
                    <a:pt x="2551845" y="2714252"/>
                  </a:lnTo>
                  <a:lnTo>
                    <a:pt x="2532769" y="2752352"/>
                  </a:lnTo>
                  <a:lnTo>
                    <a:pt x="2513144" y="2790452"/>
                  </a:lnTo>
                  <a:lnTo>
                    <a:pt x="2492974" y="2841252"/>
                  </a:lnTo>
                  <a:lnTo>
                    <a:pt x="2472264" y="2879352"/>
                  </a:lnTo>
                  <a:lnTo>
                    <a:pt x="2451020" y="2917452"/>
                  </a:lnTo>
                  <a:lnTo>
                    <a:pt x="2429245" y="2955552"/>
                  </a:lnTo>
                  <a:lnTo>
                    <a:pt x="2406945" y="2993652"/>
                  </a:lnTo>
                  <a:lnTo>
                    <a:pt x="2384124" y="3031752"/>
                  </a:lnTo>
                  <a:lnTo>
                    <a:pt x="2360788" y="3069852"/>
                  </a:lnTo>
                  <a:lnTo>
                    <a:pt x="2336941" y="3107952"/>
                  </a:lnTo>
                  <a:lnTo>
                    <a:pt x="2312588" y="3146052"/>
                  </a:lnTo>
                  <a:lnTo>
                    <a:pt x="2287734" y="3184152"/>
                  </a:lnTo>
                  <a:lnTo>
                    <a:pt x="2262384" y="3222252"/>
                  </a:lnTo>
                  <a:lnTo>
                    <a:pt x="2236542" y="3260352"/>
                  </a:lnTo>
                  <a:lnTo>
                    <a:pt x="2210213" y="3298452"/>
                  </a:lnTo>
                  <a:lnTo>
                    <a:pt x="2183403" y="3336552"/>
                  </a:lnTo>
                  <a:lnTo>
                    <a:pt x="2156115" y="3374652"/>
                  </a:lnTo>
                  <a:lnTo>
                    <a:pt x="2128356" y="3400052"/>
                  </a:lnTo>
                  <a:lnTo>
                    <a:pt x="2100129" y="3438152"/>
                  </a:lnTo>
                  <a:lnTo>
                    <a:pt x="2071439" y="3476252"/>
                  </a:lnTo>
                  <a:lnTo>
                    <a:pt x="2042292" y="3514352"/>
                  </a:lnTo>
                  <a:lnTo>
                    <a:pt x="2012692" y="3539752"/>
                  </a:lnTo>
                  <a:lnTo>
                    <a:pt x="1982643" y="3577852"/>
                  </a:lnTo>
                  <a:lnTo>
                    <a:pt x="1952152" y="3603252"/>
                  </a:lnTo>
                  <a:lnTo>
                    <a:pt x="1921222" y="3641352"/>
                  </a:lnTo>
                  <a:lnTo>
                    <a:pt x="1889859" y="3679452"/>
                  </a:lnTo>
                  <a:lnTo>
                    <a:pt x="1858066" y="3704852"/>
                  </a:lnTo>
                  <a:lnTo>
                    <a:pt x="1825850" y="3730252"/>
                  </a:lnTo>
                  <a:lnTo>
                    <a:pt x="1793215" y="3768352"/>
                  </a:lnTo>
                  <a:lnTo>
                    <a:pt x="1760166" y="3793752"/>
                  </a:lnTo>
                  <a:lnTo>
                    <a:pt x="1726707" y="3831852"/>
                  </a:lnTo>
                  <a:lnTo>
                    <a:pt x="1692843" y="3857252"/>
                  </a:lnTo>
                  <a:lnTo>
                    <a:pt x="1623922" y="3908052"/>
                  </a:lnTo>
                  <a:lnTo>
                    <a:pt x="1588873" y="3946152"/>
                  </a:lnTo>
                  <a:lnTo>
                    <a:pt x="1553439" y="3971552"/>
                  </a:lnTo>
                  <a:lnTo>
                    <a:pt x="1481435" y="4022352"/>
                  </a:lnTo>
                  <a:lnTo>
                    <a:pt x="1407948" y="4073152"/>
                  </a:lnTo>
                  <a:lnTo>
                    <a:pt x="1295020" y="4149352"/>
                  </a:lnTo>
                  <a:lnTo>
                    <a:pt x="1256678" y="4162052"/>
                  </a:lnTo>
                  <a:lnTo>
                    <a:pt x="1139618" y="4238252"/>
                  </a:lnTo>
                  <a:lnTo>
                    <a:pt x="1099937" y="4250952"/>
                  </a:lnTo>
                  <a:lnTo>
                    <a:pt x="1019613" y="4301752"/>
                  </a:lnTo>
                  <a:lnTo>
                    <a:pt x="978979" y="4314452"/>
                  </a:lnTo>
                  <a:lnTo>
                    <a:pt x="938036" y="4339852"/>
                  </a:lnTo>
                  <a:lnTo>
                    <a:pt x="855247" y="4365252"/>
                  </a:lnTo>
                  <a:lnTo>
                    <a:pt x="813409" y="4390652"/>
                  </a:lnTo>
                  <a:lnTo>
                    <a:pt x="686184" y="4428752"/>
                  </a:lnTo>
                  <a:lnTo>
                    <a:pt x="643220" y="4454152"/>
                  </a:lnTo>
                  <a:lnTo>
                    <a:pt x="379948" y="4530352"/>
                  </a:lnTo>
                  <a:lnTo>
                    <a:pt x="335200" y="4530352"/>
                  </a:lnTo>
                  <a:lnTo>
                    <a:pt x="199560" y="4568452"/>
                  </a:lnTo>
                  <a:lnTo>
                    <a:pt x="153897" y="4568452"/>
                  </a:lnTo>
                  <a:lnTo>
                    <a:pt x="108019" y="4581152"/>
                  </a:lnTo>
                  <a:lnTo>
                    <a:pt x="61928" y="4581152"/>
                  </a:lnTo>
                  <a:lnTo>
                    <a:pt x="15632" y="4593852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5358" y="0"/>
              <a:ext cx="3261364" cy="360063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1599" y="937076"/>
              <a:ext cx="235172" cy="23936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1207" y="1697247"/>
              <a:ext cx="235172" cy="23936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0375" y="1697247"/>
              <a:ext cx="235172" cy="2393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0375" y="2840089"/>
              <a:ext cx="235172" cy="23936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5223" y="256605"/>
              <a:ext cx="235172" cy="23936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2624" y="2303423"/>
              <a:ext cx="235172" cy="23936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0044" y="1224183"/>
              <a:ext cx="235172" cy="23936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39271" y="495919"/>
              <a:ext cx="235172" cy="23936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66386" y="2720432"/>
              <a:ext cx="235172" cy="239363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138030" y="9567671"/>
            <a:ext cx="235172" cy="239363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525584" y="8835202"/>
            <a:ext cx="235172" cy="239363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925597" y="9515877"/>
            <a:ext cx="235172" cy="23936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090948" y="9074517"/>
            <a:ext cx="235172" cy="239363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090948" y="7975013"/>
            <a:ext cx="235172" cy="239363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641529" y="9996698"/>
            <a:ext cx="235172" cy="239363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4272180" y="8878561"/>
            <a:ext cx="8777605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7100"/>
              </a:lnSpc>
              <a:spcBef>
                <a:spcPts val="100"/>
              </a:spcBef>
            </a:pPr>
            <a:r>
              <a:rPr dirty="0" sz="1550">
                <a:latin typeface="Calibri"/>
                <a:cs typeface="Calibri"/>
              </a:rPr>
              <a:t>È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finanziato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dall'Unione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Europea.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Tuttavia,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opinioni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punti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vista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espressi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appartengono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all'autore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agli </a:t>
            </a:r>
            <a:r>
              <a:rPr dirty="0" sz="1550">
                <a:latin typeface="Calibri"/>
                <a:cs typeface="Calibri"/>
              </a:rPr>
              <a:t>autori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non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riflettono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necessariamente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posizioni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dell'Unione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dell'Agenzia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esecutiva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per </a:t>
            </a:r>
            <a:r>
              <a:rPr dirty="0" sz="1550">
                <a:latin typeface="Calibri"/>
                <a:cs typeface="Calibri"/>
              </a:rPr>
              <a:t>l'istruzione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cultura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(EACEA).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Né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l'Unione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né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l'ente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erogatore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finanziamento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possono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essere </a:t>
            </a:r>
            <a:r>
              <a:rPr dirty="0" sz="1550">
                <a:latin typeface="Calibri"/>
                <a:cs typeface="Calibri"/>
              </a:rPr>
              <a:t>ritenuti</a:t>
            </a:r>
            <a:r>
              <a:rPr dirty="0" sz="1550" spc="-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responsabili.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4183975" y="8877303"/>
            <a:ext cx="8953500" cy="1409700"/>
            <a:chOff x="4183975" y="8877303"/>
            <a:chExt cx="8953500" cy="1409700"/>
          </a:xfrm>
        </p:grpSpPr>
        <p:sp>
          <p:nvSpPr>
            <p:cNvPr id="26" name="object 26" descr=""/>
            <p:cNvSpPr/>
            <p:nvPr/>
          </p:nvSpPr>
          <p:spPr>
            <a:xfrm>
              <a:off x="4188737" y="8890003"/>
              <a:ext cx="8943975" cy="1397000"/>
            </a:xfrm>
            <a:custGeom>
              <a:avLst/>
              <a:gdLst/>
              <a:ahLst/>
              <a:cxnLst/>
              <a:rect l="l" t="t" r="r" b="b"/>
              <a:pathLst>
                <a:path w="8943975" h="1397000">
                  <a:moveTo>
                    <a:pt x="0" y="0"/>
                  </a:moveTo>
                  <a:lnTo>
                    <a:pt x="0" y="1396996"/>
                  </a:lnTo>
                </a:path>
                <a:path w="8943975" h="1397000">
                  <a:moveTo>
                    <a:pt x="8943973" y="0"/>
                  </a:moveTo>
                  <a:lnTo>
                    <a:pt x="8943973" y="1396996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183975" y="8883653"/>
              <a:ext cx="8953500" cy="0"/>
            </a:xfrm>
            <a:custGeom>
              <a:avLst/>
              <a:gdLst/>
              <a:ahLst/>
              <a:cxnLst/>
              <a:rect l="l" t="t" r="r" b="b"/>
              <a:pathLst>
                <a:path w="8953500" h="0">
                  <a:moveTo>
                    <a:pt x="0" y="0"/>
                  </a:moveTo>
                  <a:lnTo>
                    <a:pt x="8953499" y="0"/>
                  </a:lnTo>
                </a:path>
              </a:pathLst>
            </a:custGeom>
            <a:ln w="12699">
              <a:solidFill>
                <a:srgbClr val="CF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143119" y="5092290"/>
            <a:ext cx="3122581" cy="1135951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723864" y="5156831"/>
            <a:ext cx="2152840" cy="1112043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92018" y="7038322"/>
            <a:ext cx="2958047" cy="1056348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854307" y="4765845"/>
            <a:ext cx="2463165" cy="1318654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402420" y="6663966"/>
            <a:ext cx="2652572" cy="1550361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87249" y="5092290"/>
            <a:ext cx="2705355" cy="1241166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301564" y="5143500"/>
            <a:ext cx="2945040" cy="9959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6460" y="44570"/>
            <a:ext cx="12872085" cy="13646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750" b="0">
                <a:solidFill>
                  <a:srgbClr val="262565"/>
                </a:solidFill>
                <a:latin typeface="Calibri"/>
                <a:cs typeface="Calibri"/>
              </a:rPr>
              <a:t>Risultati</a:t>
            </a:r>
            <a:r>
              <a:rPr dirty="0" sz="8750" spc="-220" b="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8750" spc="-10" b="0">
                <a:solidFill>
                  <a:srgbClr val="262565"/>
                </a:solidFill>
                <a:latin typeface="Calibri"/>
                <a:cs typeface="Calibri"/>
              </a:rPr>
              <a:t>dell'apprendimento</a:t>
            </a:r>
            <a:endParaRPr sz="87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338385" y="1584746"/>
            <a:ext cx="14668500" cy="237807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algn="ctr" marL="534670" marR="527050">
              <a:lnSpc>
                <a:spcPts val="4580"/>
              </a:lnSpc>
              <a:spcBef>
                <a:spcPts val="434"/>
              </a:spcBef>
            </a:pPr>
            <a:r>
              <a:rPr dirty="0" sz="4000">
                <a:latin typeface="Calibri"/>
                <a:cs typeface="Calibri"/>
              </a:rPr>
              <a:t>Al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termine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di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questo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corso,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avrai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acquisito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le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seguenti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conoscenze, competenze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e</a:t>
            </a:r>
            <a:r>
              <a:rPr dirty="0" sz="4000" spc="-90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atteggiamenti.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340"/>
              </a:lnSpc>
            </a:pPr>
            <a:r>
              <a:rPr dirty="0" sz="4000" spc="-10">
                <a:latin typeface="Calibri"/>
                <a:cs typeface="Calibri"/>
              </a:rPr>
              <a:t>Comprendere</a:t>
            </a:r>
            <a:r>
              <a:rPr dirty="0" sz="4000" spc="-8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le</a:t>
            </a:r>
            <a:r>
              <a:rPr dirty="0" sz="4000" spc="-8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disabilità</a:t>
            </a:r>
            <a:r>
              <a:rPr dirty="0" sz="4000" spc="-8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psicosociali,</a:t>
            </a:r>
            <a:r>
              <a:rPr dirty="0" sz="4000" spc="-8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le</a:t>
            </a:r>
            <a:r>
              <a:rPr dirty="0" sz="4000" spc="-8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barriere</a:t>
            </a:r>
            <a:r>
              <a:rPr dirty="0" sz="4000" spc="-80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prevalenti</a:t>
            </a:r>
            <a:r>
              <a:rPr dirty="0" sz="4000" spc="-8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e</a:t>
            </a:r>
            <a:r>
              <a:rPr dirty="0" sz="4000" spc="-80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l'impatto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690"/>
              </a:lnSpc>
            </a:pPr>
            <a:r>
              <a:rPr dirty="0" sz="4000">
                <a:latin typeface="Calibri"/>
                <a:cs typeface="Calibri"/>
              </a:rPr>
              <a:t>sulla</a:t>
            </a:r>
            <a:r>
              <a:rPr dirty="0" sz="4000" spc="-7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partecipazione</a:t>
            </a:r>
            <a:r>
              <a:rPr dirty="0" sz="4000" spc="-7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politica.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549231" y="3914843"/>
            <a:ext cx="4751705" cy="5095240"/>
          </a:xfrm>
          <a:custGeom>
            <a:avLst/>
            <a:gdLst/>
            <a:ahLst/>
            <a:cxnLst/>
            <a:rect l="l" t="t" r="r" b="b"/>
            <a:pathLst>
              <a:path w="4751705" h="5095240">
                <a:moveTo>
                  <a:pt x="113184" y="95"/>
                </a:moveTo>
                <a:lnTo>
                  <a:pt x="4638450" y="95"/>
                </a:lnTo>
                <a:lnTo>
                  <a:pt x="4681752" y="8700"/>
                </a:lnTo>
                <a:lnTo>
                  <a:pt x="4718479" y="33229"/>
                </a:lnTo>
                <a:lnTo>
                  <a:pt x="4743024" y="69933"/>
                </a:lnTo>
                <a:lnTo>
                  <a:pt x="4751634" y="113207"/>
                </a:lnTo>
                <a:lnTo>
                  <a:pt x="4751634" y="4981706"/>
                </a:lnTo>
                <a:lnTo>
                  <a:pt x="4743024" y="5024980"/>
                </a:lnTo>
                <a:lnTo>
                  <a:pt x="4718479" y="5061685"/>
                </a:lnTo>
                <a:lnTo>
                  <a:pt x="4681752" y="5086214"/>
                </a:lnTo>
                <a:lnTo>
                  <a:pt x="4638450" y="5094819"/>
                </a:lnTo>
                <a:lnTo>
                  <a:pt x="113184" y="5094819"/>
                </a:lnTo>
                <a:lnTo>
                  <a:pt x="69882" y="5086214"/>
                </a:lnTo>
                <a:lnTo>
                  <a:pt x="33154" y="5061685"/>
                </a:lnTo>
                <a:lnTo>
                  <a:pt x="8610" y="5024980"/>
                </a:lnTo>
                <a:lnTo>
                  <a:pt x="0" y="4981706"/>
                </a:lnTo>
                <a:lnTo>
                  <a:pt x="0" y="113112"/>
                </a:lnTo>
                <a:lnTo>
                  <a:pt x="8610" y="69838"/>
                </a:lnTo>
                <a:lnTo>
                  <a:pt x="33154" y="33133"/>
                </a:lnTo>
                <a:lnTo>
                  <a:pt x="69882" y="8604"/>
                </a:lnTo>
                <a:lnTo>
                  <a:pt x="113184" y="0"/>
                </a:lnTo>
                <a:close/>
              </a:path>
            </a:pathLst>
          </a:custGeom>
          <a:ln w="9524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213220" y="5930077"/>
            <a:ext cx="6813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262565"/>
                </a:solidFill>
                <a:latin typeface="Calibri"/>
                <a:cs typeface="Calibri"/>
              </a:rPr>
              <a:t>Definire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13220" y="6349177"/>
            <a:ext cx="3599815" cy="2364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riconoscere</a:t>
            </a:r>
            <a:r>
              <a:rPr dirty="0" sz="1600" spc="21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la</a:t>
            </a:r>
            <a:r>
              <a:rPr dirty="0" sz="1600" spc="21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varietà</a:t>
            </a:r>
            <a:r>
              <a:rPr dirty="0" sz="1600" spc="21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delle</a:t>
            </a:r>
            <a:r>
              <a:rPr dirty="0" sz="1600" spc="21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600" spc="-10">
                <a:solidFill>
                  <a:srgbClr val="262565"/>
                </a:solidFill>
                <a:latin typeface="Calibri"/>
                <a:cs typeface="Calibri"/>
              </a:rPr>
              <a:t>esperienze</a:t>
            </a:r>
            <a:endParaRPr sz="1600">
              <a:latin typeface="Calibri"/>
              <a:cs typeface="Calibri"/>
            </a:endParaRPr>
          </a:p>
          <a:p>
            <a:pPr algn="just" marL="12700" marR="5080">
              <a:lnSpc>
                <a:spcPct val="171900"/>
              </a:lnSpc>
            </a:pP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attraverso</a:t>
            </a:r>
            <a:r>
              <a:rPr dirty="0" sz="1600" spc="4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narrazioni</a:t>
            </a:r>
            <a:r>
              <a:rPr dirty="0" sz="1600" spc="4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personali</a:t>
            </a:r>
            <a:r>
              <a:rPr dirty="0" sz="1600" spc="4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o</a:t>
            </a:r>
            <a:r>
              <a:rPr dirty="0" sz="1600" spc="4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262565"/>
                </a:solidFill>
                <a:latin typeface="Calibri"/>
                <a:cs typeface="Calibri"/>
              </a:rPr>
              <a:t>contenuti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multimediali</a:t>
            </a:r>
            <a:r>
              <a:rPr dirty="0" sz="1600" spc="254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e</a:t>
            </a:r>
            <a:r>
              <a:rPr dirty="0" sz="1600" spc="254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riflettere</a:t>
            </a:r>
            <a:r>
              <a:rPr dirty="0" sz="1600" spc="254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su</a:t>
            </a:r>
            <a:r>
              <a:rPr dirty="0" sz="1600" spc="254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come</a:t>
            </a:r>
            <a:r>
              <a:rPr dirty="0" sz="1600" spc="254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1600" spc="-20">
                <a:solidFill>
                  <a:srgbClr val="262565"/>
                </a:solidFill>
                <a:latin typeface="Calibri"/>
                <a:cs typeface="Calibri"/>
              </a:rPr>
              <a:t>tali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condizioni</a:t>
            </a:r>
            <a:r>
              <a:rPr dirty="0" sz="1600" spc="3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influenzino</a:t>
            </a:r>
            <a:r>
              <a:rPr dirty="0" sz="1600" spc="4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la</a:t>
            </a:r>
            <a:r>
              <a:rPr dirty="0" sz="1600" spc="4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vita</a:t>
            </a:r>
            <a:r>
              <a:rPr dirty="0" sz="1600" spc="4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quotidiana,</a:t>
            </a:r>
            <a:r>
              <a:rPr dirty="0" sz="1600" spc="3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262565"/>
                </a:solidFill>
                <a:latin typeface="Calibri"/>
                <a:cs typeface="Calibri"/>
              </a:rPr>
              <a:t>in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particolare</a:t>
            </a:r>
            <a:r>
              <a:rPr dirty="0" sz="1600" spc="480">
                <a:solidFill>
                  <a:srgbClr val="262565"/>
                </a:solidFill>
                <a:latin typeface="Calibri"/>
                <a:cs typeface="Calibri"/>
              </a:rPr>
              <a:t>   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nel</a:t>
            </a:r>
            <a:r>
              <a:rPr dirty="0" sz="1600" spc="480">
                <a:solidFill>
                  <a:srgbClr val="262565"/>
                </a:solidFill>
                <a:latin typeface="Calibri"/>
                <a:cs typeface="Calibri"/>
              </a:rPr>
              <a:t>   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contesto</a:t>
            </a:r>
            <a:r>
              <a:rPr dirty="0" sz="1600" spc="480">
                <a:solidFill>
                  <a:srgbClr val="262565"/>
                </a:solidFill>
                <a:latin typeface="Calibri"/>
                <a:cs typeface="Calibri"/>
              </a:rPr>
              <a:t>    </a:t>
            </a:r>
            <a:r>
              <a:rPr dirty="0" sz="1600" spc="-10">
                <a:solidFill>
                  <a:srgbClr val="262565"/>
                </a:solidFill>
                <a:latin typeface="Calibri"/>
                <a:cs typeface="Calibri"/>
              </a:rPr>
              <a:t>della partecipazione</a:t>
            </a:r>
            <a:r>
              <a:rPr dirty="0" sz="1600" spc="-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sociale</a:t>
            </a:r>
            <a:r>
              <a:rPr dirty="0" sz="1600" spc="-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262565"/>
                </a:solidFill>
                <a:latin typeface="Calibri"/>
                <a:cs typeface="Calibri"/>
              </a:rPr>
              <a:t>politica.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6680558" y="3914843"/>
            <a:ext cx="4751705" cy="5095240"/>
          </a:xfrm>
          <a:custGeom>
            <a:avLst/>
            <a:gdLst/>
            <a:ahLst/>
            <a:cxnLst/>
            <a:rect l="l" t="t" r="r" b="b"/>
            <a:pathLst>
              <a:path w="4751705" h="5095240">
                <a:moveTo>
                  <a:pt x="113184" y="95"/>
                </a:moveTo>
                <a:lnTo>
                  <a:pt x="4638450" y="95"/>
                </a:lnTo>
                <a:lnTo>
                  <a:pt x="4681752" y="8700"/>
                </a:lnTo>
                <a:lnTo>
                  <a:pt x="4718479" y="33229"/>
                </a:lnTo>
                <a:lnTo>
                  <a:pt x="4743024" y="69933"/>
                </a:lnTo>
                <a:lnTo>
                  <a:pt x="4751634" y="113207"/>
                </a:lnTo>
                <a:lnTo>
                  <a:pt x="4751634" y="4981706"/>
                </a:lnTo>
                <a:lnTo>
                  <a:pt x="4743024" y="5024980"/>
                </a:lnTo>
                <a:lnTo>
                  <a:pt x="4718479" y="5061685"/>
                </a:lnTo>
                <a:lnTo>
                  <a:pt x="4681752" y="5086214"/>
                </a:lnTo>
                <a:lnTo>
                  <a:pt x="4638450" y="5094819"/>
                </a:lnTo>
                <a:lnTo>
                  <a:pt x="113184" y="5094819"/>
                </a:lnTo>
                <a:lnTo>
                  <a:pt x="69882" y="5086214"/>
                </a:lnTo>
                <a:lnTo>
                  <a:pt x="33154" y="5061685"/>
                </a:lnTo>
                <a:lnTo>
                  <a:pt x="8610" y="5024980"/>
                </a:lnTo>
                <a:lnTo>
                  <a:pt x="0" y="4981706"/>
                </a:lnTo>
                <a:lnTo>
                  <a:pt x="0" y="113112"/>
                </a:lnTo>
                <a:lnTo>
                  <a:pt x="8610" y="69838"/>
                </a:lnTo>
                <a:lnTo>
                  <a:pt x="33154" y="33133"/>
                </a:lnTo>
                <a:lnTo>
                  <a:pt x="69882" y="8604"/>
                </a:lnTo>
                <a:lnTo>
                  <a:pt x="113184" y="0"/>
                </a:lnTo>
                <a:close/>
              </a:path>
            </a:pathLst>
          </a:custGeom>
          <a:ln w="9524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344040" y="6632356"/>
            <a:ext cx="3599815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2800"/>
              </a:lnSpc>
              <a:spcBef>
                <a:spcPts val="100"/>
              </a:spcBef>
              <a:tabLst>
                <a:tab pos="933450" algn="l"/>
                <a:tab pos="1264920" algn="l"/>
                <a:tab pos="1777364" algn="l"/>
                <a:tab pos="2163445" algn="l"/>
                <a:tab pos="2524125" algn="l"/>
                <a:tab pos="2792095" algn="l"/>
                <a:tab pos="3300095" algn="l"/>
                <a:tab pos="3424554" algn="l"/>
              </a:tabLst>
            </a:pPr>
            <a:r>
              <a:rPr dirty="0" sz="1800" spc="-10">
                <a:solidFill>
                  <a:srgbClr val="262565"/>
                </a:solidFill>
                <a:latin typeface="Calibri"/>
                <a:cs typeface="Calibri"/>
              </a:rPr>
              <a:t>psicosociali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262565"/>
                </a:solidFill>
                <a:latin typeface="Calibri"/>
                <a:cs typeface="Calibri"/>
              </a:rPr>
              <a:t>devono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262565"/>
                </a:solidFill>
                <a:latin typeface="Calibri"/>
                <a:cs typeface="Calibri"/>
              </a:rPr>
              <a:t>affrontare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262565"/>
                </a:solidFill>
                <a:latin typeface="Calibri"/>
                <a:cs typeface="Calibri"/>
              </a:rPr>
              <a:t>nei </a:t>
            </a:r>
            <a:r>
              <a:rPr dirty="0" sz="1800" spc="-10">
                <a:solidFill>
                  <a:srgbClr val="262565"/>
                </a:solidFill>
                <a:latin typeface="Calibri"/>
                <a:cs typeface="Calibri"/>
              </a:rPr>
              <a:t>processi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262565"/>
                </a:solidFill>
                <a:latin typeface="Calibri"/>
                <a:cs typeface="Calibri"/>
              </a:rPr>
              <a:t>politici,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262565"/>
                </a:solidFill>
                <a:latin typeface="Calibri"/>
                <a:cs typeface="Calibri"/>
              </a:rPr>
              <a:t>inclusi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262565"/>
                </a:solidFill>
                <a:latin typeface="Calibri"/>
                <a:cs typeface="Calibri"/>
              </a:rPr>
              <a:t>il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262565"/>
                </a:solidFill>
                <a:latin typeface="Calibri"/>
                <a:cs typeface="Calibri"/>
              </a:rPr>
              <a:t>voto,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	</a:t>
            </a:r>
            <a:r>
              <a:rPr dirty="0" sz="1800" spc="-25">
                <a:solidFill>
                  <a:srgbClr val="262565"/>
                </a:solidFill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344040" y="7470556"/>
            <a:ext cx="3599815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2800"/>
              </a:lnSpc>
              <a:spcBef>
                <a:spcPts val="100"/>
              </a:spcBef>
              <a:tabLst>
                <a:tab pos="721360" algn="l"/>
                <a:tab pos="1167765" algn="l"/>
                <a:tab pos="1891664" algn="l"/>
                <a:tab pos="2213610" algn="l"/>
              </a:tabLst>
            </a:pPr>
            <a:r>
              <a:rPr dirty="0" sz="1800" spc="-10">
                <a:solidFill>
                  <a:srgbClr val="262565"/>
                </a:solidFill>
                <a:latin typeface="Calibri"/>
                <a:cs typeface="Calibri"/>
              </a:rPr>
              <a:t>difesa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262565"/>
                </a:solidFill>
                <a:latin typeface="Calibri"/>
                <a:cs typeface="Calibri"/>
              </a:rPr>
              <a:t>dei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262565"/>
                </a:solidFill>
                <a:latin typeface="Calibri"/>
                <a:cs typeface="Calibri"/>
              </a:rPr>
              <a:t>diritti,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262565"/>
                </a:solidFill>
                <a:latin typeface="Calibri"/>
                <a:cs typeface="Calibri"/>
              </a:rPr>
              <a:t>la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262565"/>
                </a:solidFill>
                <a:latin typeface="Calibri"/>
                <a:cs typeface="Calibri"/>
              </a:rPr>
              <a:t>partecipazione 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comunitaria</a:t>
            </a:r>
            <a:r>
              <a:rPr dirty="0" sz="1800" spc="-3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e</a:t>
            </a:r>
            <a:r>
              <a:rPr dirty="0" sz="1800" spc="-3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i</a:t>
            </a:r>
            <a:r>
              <a:rPr dirty="0" sz="1800" spc="-3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ruoli</a:t>
            </a:r>
            <a:r>
              <a:rPr dirty="0" sz="1800" spc="-3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di</a:t>
            </a:r>
            <a:r>
              <a:rPr dirty="0" sz="1800" spc="-3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62565"/>
                </a:solidFill>
                <a:latin typeface="Calibri"/>
                <a:cs typeface="Calibri"/>
              </a:rPr>
              <a:t>leadership.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1811951" y="3914843"/>
            <a:ext cx="4751705" cy="5095240"/>
          </a:xfrm>
          <a:custGeom>
            <a:avLst/>
            <a:gdLst/>
            <a:ahLst/>
            <a:cxnLst/>
            <a:rect l="l" t="t" r="r" b="b"/>
            <a:pathLst>
              <a:path w="4751705" h="5095240">
                <a:moveTo>
                  <a:pt x="113184" y="95"/>
                </a:moveTo>
                <a:lnTo>
                  <a:pt x="4638450" y="95"/>
                </a:lnTo>
                <a:lnTo>
                  <a:pt x="4681752" y="8700"/>
                </a:lnTo>
                <a:lnTo>
                  <a:pt x="4718479" y="33229"/>
                </a:lnTo>
                <a:lnTo>
                  <a:pt x="4743024" y="69933"/>
                </a:lnTo>
                <a:lnTo>
                  <a:pt x="4751634" y="113207"/>
                </a:lnTo>
                <a:lnTo>
                  <a:pt x="4751634" y="4981706"/>
                </a:lnTo>
                <a:lnTo>
                  <a:pt x="4743024" y="5024980"/>
                </a:lnTo>
                <a:lnTo>
                  <a:pt x="4718479" y="5061685"/>
                </a:lnTo>
                <a:lnTo>
                  <a:pt x="4681752" y="5086214"/>
                </a:lnTo>
                <a:lnTo>
                  <a:pt x="4638450" y="5094819"/>
                </a:lnTo>
                <a:lnTo>
                  <a:pt x="113184" y="5094819"/>
                </a:lnTo>
                <a:lnTo>
                  <a:pt x="69882" y="5086214"/>
                </a:lnTo>
                <a:lnTo>
                  <a:pt x="33154" y="5061685"/>
                </a:lnTo>
                <a:lnTo>
                  <a:pt x="8610" y="5024980"/>
                </a:lnTo>
                <a:lnTo>
                  <a:pt x="0" y="4981706"/>
                </a:lnTo>
                <a:lnTo>
                  <a:pt x="0" y="113112"/>
                </a:lnTo>
                <a:lnTo>
                  <a:pt x="8610" y="69838"/>
                </a:lnTo>
                <a:lnTo>
                  <a:pt x="33154" y="33133"/>
                </a:lnTo>
                <a:lnTo>
                  <a:pt x="69882" y="8604"/>
                </a:lnTo>
                <a:lnTo>
                  <a:pt x="113184" y="0"/>
                </a:lnTo>
                <a:close/>
              </a:path>
            </a:pathLst>
          </a:custGeom>
          <a:ln w="9524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076688" y="4121897"/>
            <a:ext cx="2736850" cy="2077720"/>
          </a:xfrm>
          <a:prstGeom prst="rect">
            <a:avLst/>
          </a:prstGeom>
        </p:spPr>
        <p:txBody>
          <a:bodyPr wrap="square" lIns="0" tIns="4324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4"/>
              </a:spcBef>
            </a:pPr>
            <a:r>
              <a:rPr dirty="0" sz="8600" spc="-20">
                <a:solidFill>
                  <a:srgbClr val="2A2A2A"/>
                </a:solidFill>
                <a:latin typeface="Calibri"/>
                <a:cs typeface="Calibri"/>
              </a:rPr>
              <a:t>L01.</a:t>
            </a:r>
            <a:endParaRPr sz="8600">
              <a:latin typeface="Calibri"/>
              <a:cs typeface="Calibri"/>
            </a:endParaRPr>
          </a:p>
          <a:p>
            <a:pPr marL="153670">
              <a:lnSpc>
                <a:spcPct val="100000"/>
              </a:lnSpc>
              <a:spcBef>
                <a:spcPts val="610"/>
              </a:spcBef>
              <a:tabLst>
                <a:tab pos="650875" algn="l"/>
                <a:tab pos="1739900" algn="l"/>
              </a:tabLst>
            </a:pPr>
            <a:r>
              <a:rPr dirty="0" sz="1600" spc="-25">
                <a:solidFill>
                  <a:srgbClr val="262565"/>
                </a:solidFill>
                <a:latin typeface="Calibri"/>
                <a:cs typeface="Calibri"/>
              </a:rPr>
              <a:t>le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600" spc="-10">
                <a:solidFill>
                  <a:srgbClr val="262565"/>
                </a:solidFill>
                <a:latin typeface="Calibri"/>
                <a:cs typeface="Calibri"/>
              </a:rPr>
              <a:t>disabilità</a:t>
            </a:r>
            <a:r>
              <a:rPr dirty="0" sz="16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600" spc="-10">
                <a:solidFill>
                  <a:srgbClr val="262565"/>
                </a:solidFill>
                <a:latin typeface="Calibri"/>
                <a:cs typeface="Calibri"/>
              </a:rPr>
              <a:t>psicosociali,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344040" y="4400455"/>
            <a:ext cx="3599815" cy="2257425"/>
          </a:xfrm>
          <a:prstGeom prst="rect">
            <a:avLst/>
          </a:prstGeom>
        </p:spPr>
        <p:txBody>
          <a:bodyPr wrap="square" lIns="0" tIns="1517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95"/>
              </a:spcBef>
            </a:pPr>
            <a:r>
              <a:rPr dirty="0" sz="9000" spc="-20">
                <a:solidFill>
                  <a:srgbClr val="2A2A2A"/>
                </a:solidFill>
                <a:latin typeface="Calibri"/>
                <a:cs typeface="Calibri"/>
              </a:rPr>
              <a:t>L02.</a:t>
            </a:r>
            <a:endParaRPr sz="9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19"/>
              </a:spcBef>
              <a:tabLst>
                <a:tab pos="588010" algn="l"/>
                <a:tab pos="896619" algn="l"/>
                <a:tab pos="1565910" algn="l"/>
                <a:tab pos="1875155" algn="l"/>
                <a:tab pos="2827655" algn="l"/>
                <a:tab pos="3130550" algn="l"/>
              </a:tabLst>
            </a:pPr>
            <a:r>
              <a:rPr dirty="0" sz="1800" spc="-10">
                <a:solidFill>
                  <a:srgbClr val="262565"/>
                </a:solidFill>
                <a:latin typeface="Calibri"/>
                <a:cs typeface="Calibri"/>
              </a:rPr>
              <a:t>Sarai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262565"/>
                </a:solidFill>
                <a:latin typeface="Calibri"/>
                <a:cs typeface="Calibri"/>
              </a:rPr>
              <a:t>in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800" spc="-20">
                <a:solidFill>
                  <a:srgbClr val="262565"/>
                </a:solidFill>
                <a:latin typeface="Calibri"/>
                <a:cs typeface="Calibri"/>
              </a:rPr>
              <a:t>grado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262565"/>
                </a:solidFill>
                <a:latin typeface="Calibri"/>
                <a:cs typeface="Calibri"/>
              </a:rPr>
              <a:t>di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262565"/>
                </a:solidFill>
                <a:latin typeface="Calibri"/>
                <a:cs typeface="Calibri"/>
              </a:rPr>
              <a:t>illustrare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262565"/>
                </a:solidFill>
                <a:latin typeface="Calibri"/>
                <a:cs typeface="Calibri"/>
              </a:rPr>
              <a:t>le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262565"/>
                </a:solidFill>
                <a:latin typeface="Calibri"/>
                <a:cs typeface="Calibri"/>
              </a:rPr>
              <a:t>sfide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40"/>
              </a:spcBef>
            </a:pP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distintive</a:t>
            </a:r>
            <a:r>
              <a:rPr dirty="0" sz="1800" spc="2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che</a:t>
            </a:r>
            <a:r>
              <a:rPr dirty="0" sz="1800" spc="2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le</a:t>
            </a:r>
            <a:r>
              <a:rPr dirty="0" sz="1800" spc="2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persone</a:t>
            </a:r>
            <a:r>
              <a:rPr dirty="0" sz="1800" spc="2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62565"/>
                </a:solidFill>
                <a:latin typeface="Calibri"/>
                <a:cs typeface="Calibri"/>
              </a:rPr>
              <a:t>con</a:t>
            </a:r>
            <a:r>
              <a:rPr dirty="0" sz="1800" spc="2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62565"/>
                </a:solidFill>
                <a:latin typeface="Calibri"/>
                <a:cs typeface="Calibri"/>
              </a:rPr>
              <a:t>disabilità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474858" y="4459779"/>
            <a:ext cx="3599815" cy="347599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835660">
              <a:lnSpc>
                <a:spcPct val="100000"/>
              </a:lnSpc>
              <a:spcBef>
                <a:spcPts val="725"/>
              </a:spcBef>
            </a:pPr>
            <a:r>
              <a:rPr dirty="0" sz="9000" spc="-20">
                <a:solidFill>
                  <a:srgbClr val="2A2A2A"/>
                </a:solidFill>
                <a:latin typeface="Calibri"/>
                <a:cs typeface="Calibri"/>
              </a:rPr>
              <a:t>L03.</a:t>
            </a:r>
            <a:endParaRPr sz="90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40"/>
              </a:spcBef>
            </a:pP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Sarai</a:t>
            </a:r>
            <a:r>
              <a:rPr dirty="0" sz="2000" spc="7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in</a:t>
            </a:r>
            <a:r>
              <a:rPr dirty="0" sz="2000" spc="7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grado</a:t>
            </a:r>
            <a:r>
              <a:rPr dirty="0" sz="2000" spc="7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di</a:t>
            </a:r>
            <a:r>
              <a:rPr dirty="0" sz="2000" spc="7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riconoscere</a:t>
            </a:r>
            <a:r>
              <a:rPr dirty="0" sz="2000" spc="7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000" spc="-25">
                <a:solidFill>
                  <a:srgbClr val="262565"/>
                </a:solidFill>
                <a:latin typeface="Calibri"/>
                <a:cs typeface="Calibri"/>
              </a:rPr>
              <a:t>le</a:t>
            </a: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ct val="137500"/>
              </a:lnSpc>
            </a:pP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principali</a:t>
            </a:r>
            <a:r>
              <a:rPr dirty="0" sz="2000" spc="4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barriere,</a:t>
            </a:r>
            <a:r>
              <a:rPr dirty="0" sz="2000" spc="4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quali</a:t>
            </a:r>
            <a:r>
              <a:rPr dirty="0" sz="2000" spc="4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lo</a:t>
            </a:r>
            <a:r>
              <a:rPr dirty="0" sz="2000" spc="4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62565"/>
                </a:solidFill>
                <a:latin typeface="Calibri"/>
                <a:cs typeface="Calibri"/>
              </a:rPr>
              <a:t>stigma,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l'assenza</a:t>
            </a:r>
            <a:r>
              <a:rPr dirty="0" sz="2000" spc="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di</a:t>
            </a:r>
            <a:r>
              <a:rPr dirty="0" sz="2000" spc="1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ambienti</a:t>
            </a:r>
            <a:r>
              <a:rPr dirty="0" sz="2000" spc="1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accessibili,</a:t>
            </a:r>
            <a:r>
              <a:rPr dirty="0" sz="2000" spc="1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262565"/>
                </a:solidFill>
                <a:latin typeface="Calibri"/>
                <a:cs typeface="Calibri"/>
              </a:rPr>
              <a:t>la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bassa</a:t>
            </a:r>
            <a:r>
              <a:rPr dirty="0" sz="2000" spc="37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autostima</a:t>
            </a:r>
            <a:r>
              <a:rPr dirty="0" sz="2000" spc="37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e</a:t>
            </a:r>
            <a:r>
              <a:rPr dirty="0" sz="2000" spc="380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262565"/>
                </a:solidFill>
                <a:latin typeface="Calibri"/>
                <a:cs typeface="Calibri"/>
              </a:rPr>
              <a:t>la</a:t>
            </a:r>
            <a:r>
              <a:rPr dirty="0" sz="2000" spc="37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000" spc="-10">
                <a:solidFill>
                  <a:srgbClr val="262565"/>
                </a:solidFill>
                <a:latin typeface="Calibri"/>
                <a:cs typeface="Calibri"/>
              </a:rPr>
              <a:t>limitata rappresentanza.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085" y="464447"/>
            <a:ext cx="1428942" cy="14138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486113" y="2081365"/>
            <a:ext cx="4108450" cy="975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 b="1">
                <a:solidFill>
                  <a:srgbClr val="171A3C"/>
                </a:solidFill>
                <a:latin typeface="Calibri"/>
                <a:cs typeface="Calibri"/>
              </a:rPr>
              <a:t>Stigma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  <a:tabLst>
                <a:tab pos="1070610" algn="l"/>
                <a:tab pos="1953260" algn="l"/>
                <a:tab pos="2219960" algn="l"/>
                <a:tab pos="3764279" algn="l"/>
              </a:tabLst>
            </a:pPr>
            <a:r>
              <a:rPr dirty="0" sz="1800" spc="-10">
                <a:latin typeface="Calibri"/>
                <a:cs typeface="Calibri"/>
              </a:rPr>
              <a:t>Stereotipi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negativi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5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discriminazioni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5">
                <a:latin typeface="Calibri"/>
                <a:cs typeface="Calibri"/>
              </a:rPr>
              <a:t>che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486113" y="3243011"/>
            <a:ext cx="3633470" cy="785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6205" algn="l"/>
                <a:tab pos="2850515" algn="l"/>
              </a:tabLst>
            </a:pPr>
            <a:r>
              <a:rPr dirty="0" sz="1800" spc="-10">
                <a:latin typeface="Calibri"/>
                <a:cs typeface="Calibri"/>
              </a:rPr>
              <a:t>generano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esclusione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sociale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65"/>
              </a:spcBef>
              <a:tabLst>
                <a:tab pos="1489710" algn="l"/>
                <a:tab pos="1787525" algn="l"/>
                <a:tab pos="3296285" algn="l"/>
              </a:tabLst>
            </a:pPr>
            <a:r>
              <a:rPr dirty="0" sz="1800" spc="-10">
                <a:latin typeface="Calibri"/>
                <a:cs typeface="Calibri"/>
              </a:rPr>
              <a:t>disincentivano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5">
                <a:latin typeface="Calibri"/>
                <a:cs typeface="Calibri"/>
              </a:rPr>
              <a:t>la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partecipazione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0">
                <a:latin typeface="Calibri"/>
                <a:cs typeface="Calibri"/>
              </a:rPr>
              <a:t>alla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6454911" y="3243011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229697" y="3728785"/>
            <a:ext cx="3644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vita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486113" y="4214560"/>
            <a:ext cx="8731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pubblica.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51370" y="584821"/>
            <a:ext cx="2985135" cy="154940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 indent="564515">
              <a:lnSpc>
                <a:spcPct val="120500"/>
              </a:lnSpc>
              <a:spcBef>
                <a:spcPts val="90"/>
              </a:spcBef>
            </a:pPr>
            <a:r>
              <a:rPr dirty="0" sz="4150" spc="-10"/>
              <a:t>Concetti fondamentali</a:t>
            </a:r>
            <a:endParaRPr sz="4150"/>
          </a:p>
        </p:txBody>
      </p:sp>
      <p:sp>
        <p:nvSpPr>
          <p:cNvPr id="8" name="object 8" descr=""/>
          <p:cNvSpPr txBox="1"/>
          <p:nvPr/>
        </p:nvSpPr>
        <p:spPr>
          <a:xfrm>
            <a:off x="12486113" y="5169280"/>
            <a:ext cx="288353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 b="1">
                <a:solidFill>
                  <a:srgbClr val="171A3C"/>
                </a:solidFill>
                <a:latin typeface="Calibri"/>
                <a:cs typeface="Calibri"/>
              </a:rPr>
              <a:t>Esperienze</a:t>
            </a:r>
            <a:r>
              <a:rPr dirty="0" sz="3000" spc="-6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171A3C"/>
                </a:solidFill>
                <a:latin typeface="Calibri"/>
                <a:cs typeface="Calibri"/>
              </a:rPr>
              <a:t>di</a:t>
            </a:r>
            <a:r>
              <a:rPr dirty="0" sz="3000" spc="-6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3000" spc="-20" b="1">
                <a:solidFill>
                  <a:srgbClr val="171A3C"/>
                </a:solidFill>
                <a:latin typeface="Calibri"/>
                <a:cs typeface="Calibri"/>
              </a:rPr>
              <a:t>vita.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486113" y="5922045"/>
            <a:ext cx="4011929" cy="1757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Storie</a:t>
            </a:r>
            <a:r>
              <a:rPr dirty="0" sz="1800" spc="2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personali</a:t>
            </a:r>
            <a:r>
              <a:rPr dirty="0" sz="1800" spc="229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2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prospettive</a:t>
            </a:r>
            <a:r>
              <a:rPr dirty="0" sz="1800" spc="2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</a:t>
            </a:r>
            <a:r>
              <a:rPr dirty="0" sz="1800" spc="2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individui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ct val="177100"/>
              </a:lnSpc>
            </a:pPr>
            <a:r>
              <a:rPr dirty="0" sz="1800">
                <a:latin typeface="Calibri"/>
                <a:cs typeface="Calibri"/>
              </a:rPr>
              <a:t>con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disabilità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psicosociali,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che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mettono</a:t>
            </a:r>
            <a:r>
              <a:rPr dirty="0" sz="1800" spc="18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in </a:t>
            </a:r>
            <a:r>
              <a:rPr dirty="0" sz="1800">
                <a:latin typeface="Calibri"/>
                <a:cs typeface="Calibri"/>
              </a:rPr>
              <a:t>luce</a:t>
            </a:r>
            <a:r>
              <a:rPr dirty="0" sz="1800" spc="204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il</a:t>
            </a:r>
            <a:r>
              <a:rPr dirty="0" sz="1800" spc="21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concreto</a:t>
            </a:r>
            <a:r>
              <a:rPr dirty="0" sz="1800" spc="204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impatto</a:t>
            </a:r>
            <a:r>
              <a:rPr dirty="0" sz="1800" spc="21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dello</a:t>
            </a:r>
            <a:r>
              <a:rPr dirty="0" sz="1800" spc="204">
                <a:latin typeface="Calibri"/>
                <a:cs typeface="Calibri"/>
              </a:rPr>
              <a:t>  </a:t>
            </a:r>
            <a:r>
              <a:rPr dirty="0" sz="1800" spc="-10">
                <a:latin typeface="Calibri"/>
                <a:cs typeface="Calibri"/>
              </a:rPr>
              <a:t>stigma, dell'esclusione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 della </a:t>
            </a:r>
            <a:r>
              <a:rPr dirty="0" sz="1800" spc="-10">
                <a:latin typeface="Calibri"/>
                <a:cs typeface="Calibri"/>
              </a:rPr>
              <a:t>resilienza.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428457" y="3022955"/>
            <a:ext cx="4182110" cy="432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Una</a:t>
            </a:r>
            <a:r>
              <a:rPr dirty="0" sz="1800" spc="16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forma</a:t>
            </a:r>
            <a:r>
              <a:rPr dirty="0" sz="1800" spc="16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di</a:t>
            </a:r>
            <a:r>
              <a:rPr dirty="0" sz="1800" spc="16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disabilità</a:t>
            </a:r>
            <a:r>
              <a:rPr dirty="0" sz="1800" spc="16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che</a:t>
            </a:r>
            <a:r>
              <a:rPr dirty="0" sz="1800" spc="165">
                <a:latin typeface="Calibri"/>
                <a:cs typeface="Calibri"/>
              </a:rPr>
              <a:t>  </a:t>
            </a:r>
            <a:r>
              <a:rPr dirty="0" sz="1800" spc="-10">
                <a:latin typeface="Calibri"/>
                <a:cs typeface="Calibri"/>
              </a:rPr>
              <a:t>emerge</a:t>
            </a:r>
            <a:endParaRPr sz="1800">
              <a:latin typeface="Calibri"/>
              <a:cs typeface="Calibri"/>
            </a:endParaRPr>
          </a:p>
          <a:p>
            <a:pPr algn="just" marL="12700" marR="447675">
              <a:lnSpc>
                <a:spcPct val="177100"/>
              </a:lnSpc>
            </a:pPr>
            <a:r>
              <a:rPr dirty="0" sz="1800">
                <a:latin typeface="Calibri"/>
                <a:cs typeface="Calibri"/>
              </a:rPr>
              <a:t>dall'interazione</a:t>
            </a:r>
            <a:r>
              <a:rPr dirty="0" sz="1800" spc="2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tra</a:t>
            </a:r>
            <a:r>
              <a:rPr dirty="0" sz="1800" spc="2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condizioni</a:t>
            </a:r>
            <a:r>
              <a:rPr dirty="0" sz="1800" spc="2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</a:t>
            </a:r>
            <a:r>
              <a:rPr dirty="0" sz="1800" spc="2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salute </a:t>
            </a:r>
            <a:r>
              <a:rPr dirty="0" sz="1800">
                <a:latin typeface="Calibri"/>
                <a:cs typeface="Calibri"/>
              </a:rPr>
              <a:t>mentale</a:t>
            </a:r>
            <a:r>
              <a:rPr dirty="0" sz="1800" spc="2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2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ostacoli</a:t>
            </a:r>
            <a:r>
              <a:rPr dirty="0" sz="1800" spc="2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sociali</a:t>
            </a:r>
            <a:r>
              <a:rPr dirty="0" sz="1800" spc="2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che</a:t>
            </a:r>
            <a:r>
              <a:rPr dirty="0" sz="1800" spc="2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limitano </a:t>
            </a:r>
            <a:r>
              <a:rPr dirty="0" sz="1800">
                <a:latin typeface="Calibri"/>
                <a:cs typeface="Calibri"/>
              </a:rPr>
              <a:t>la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piena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partecipazione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alla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società.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Calibri"/>
              <a:cs typeface="Calibri"/>
            </a:endParaRPr>
          </a:p>
          <a:p>
            <a:pPr algn="just" marL="69850">
              <a:lnSpc>
                <a:spcPct val="100000"/>
              </a:lnSpc>
            </a:pPr>
            <a:r>
              <a:rPr dirty="0" sz="3000" b="1">
                <a:solidFill>
                  <a:srgbClr val="171A3C"/>
                </a:solidFill>
                <a:latin typeface="Calibri"/>
                <a:cs typeface="Calibri"/>
              </a:rPr>
              <a:t>Partecipazione</a:t>
            </a:r>
            <a:r>
              <a:rPr dirty="0" sz="3000" spc="-12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171A3C"/>
                </a:solidFill>
                <a:latin typeface="Calibri"/>
                <a:cs typeface="Calibri"/>
              </a:rPr>
              <a:t>politica</a:t>
            </a:r>
            <a:endParaRPr sz="3000">
              <a:latin typeface="Calibri"/>
              <a:cs typeface="Calibri"/>
            </a:endParaRPr>
          </a:p>
          <a:p>
            <a:pPr algn="just" marL="69850" marR="5080">
              <a:lnSpc>
                <a:spcPct val="177100"/>
              </a:lnSpc>
              <a:spcBef>
                <a:spcPts val="720"/>
              </a:spcBef>
            </a:pPr>
            <a:r>
              <a:rPr dirty="0" sz="1800">
                <a:latin typeface="Calibri"/>
                <a:cs typeface="Calibri"/>
              </a:rPr>
              <a:t>Partecipazione</a:t>
            </a:r>
            <a:r>
              <a:rPr dirty="0" sz="1800" spc="415">
                <a:latin typeface="Calibri"/>
                <a:cs typeface="Calibri"/>
              </a:rPr>
              <a:t>   </a:t>
            </a:r>
            <a:r>
              <a:rPr dirty="0" sz="1800">
                <a:latin typeface="Calibri"/>
                <a:cs typeface="Calibri"/>
              </a:rPr>
              <a:t>alla</a:t>
            </a:r>
            <a:r>
              <a:rPr dirty="0" sz="1800" spc="409">
                <a:latin typeface="Calibri"/>
                <a:cs typeface="Calibri"/>
              </a:rPr>
              <a:t>   </a:t>
            </a:r>
            <a:r>
              <a:rPr dirty="0" sz="1800">
                <a:latin typeface="Calibri"/>
                <a:cs typeface="Calibri"/>
              </a:rPr>
              <a:t>vita</a:t>
            </a:r>
            <a:r>
              <a:rPr dirty="0" sz="1800" spc="415">
                <a:latin typeface="Calibri"/>
                <a:cs typeface="Calibri"/>
              </a:rPr>
              <a:t>   </a:t>
            </a:r>
            <a:r>
              <a:rPr dirty="0" sz="1800">
                <a:latin typeface="Calibri"/>
                <a:cs typeface="Calibri"/>
              </a:rPr>
              <a:t>politica</a:t>
            </a:r>
            <a:r>
              <a:rPr dirty="0" sz="1800" spc="415">
                <a:latin typeface="Calibri"/>
                <a:cs typeface="Calibri"/>
              </a:rPr>
              <a:t>   </a:t>
            </a:r>
            <a:r>
              <a:rPr dirty="0" sz="1800" spc="-50">
                <a:latin typeface="Calibri"/>
                <a:cs typeface="Calibri"/>
              </a:rPr>
              <a:t>e </a:t>
            </a:r>
            <a:r>
              <a:rPr dirty="0" sz="1800">
                <a:latin typeface="Calibri"/>
                <a:cs typeface="Calibri"/>
              </a:rPr>
              <a:t>democratica,</a:t>
            </a:r>
            <a:r>
              <a:rPr dirty="0" sz="1800" spc="4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inclusi</a:t>
            </a:r>
            <a:r>
              <a:rPr dirty="0" sz="1800" spc="48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il</a:t>
            </a:r>
            <a:r>
              <a:rPr dirty="0" sz="1800" spc="48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voto,</a:t>
            </a:r>
            <a:r>
              <a:rPr dirty="0" sz="1800" spc="48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l'attivismo,</a:t>
            </a:r>
            <a:r>
              <a:rPr dirty="0" sz="1800" spc="484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il </a:t>
            </a:r>
            <a:r>
              <a:rPr dirty="0" sz="1800" spc="-10">
                <a:latin typeface="Calibri"/>
                <a:cs typeface="Calibri"/>
              </a:rPr>
              <a:t>dibattito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pubblico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processi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decisionali.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28457" y="2214457"/>
            <a:ext cx="34810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171A3C"/>
                </a:solidFill>
                <a:latin typeface="Calibri"/>
                <a:cs typeface="Calibri"/>
              </a:rPr>
              <a:t>Disabilità</a:t>
            </a:r>
            <a:r>
              <a:rPr dirty="0" sz="3000" spc="-3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171A3C"/>
                </a:solidFill>
                <a:latin typeface="Calibri"/>
                <a:cs typeface="Calibri"/>
              </a:rPr>
              <a:t>psicosociale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6660075" y="2716513"/>
            <a:ext cx="4972050" cy="4610100"/>
            <a:chOff x="6660075" y="2716513"/>
            <a:chExt cx="4972050" cy="4610100"/>
          </a:xfrm>
        </p:grpSpPr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0075" y="2716513"/>
              <a:ext cx="4971926" cy="461009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3933" y="3499509"/>
              <a:ext cx="3260133" cy="3041009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592" y="325569"/>
            <a:ext cx="1428942" cy="14138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93514" y="116378"/>
            <a:ext cx="6771640" cy="22161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100"/>
              </a:spcBef>
              <a:tabLst>
                <a:tab pos="1380490" algn="l"/>
                <a:tab pos="3142615" algn="l"/>
                <a:tab pos="3878579" algn="l"/>
              </a:tabLst>
            </a:pPr>
            <a:r>
              <a:rPr dirty="0" sz="6000" spc="-25">
                <a:solidFill>
                  <a:srgbClr val="282020"/>
                </a:solidFill>
              </a:rPr>
              <a:t>Che</a:t>
            </a:r>
            <a:r>
              <a:rPr dirty="0" sz="6000">
                <a:solidFill>
                  <a:srgbClr val="282020"/>
                </a:solidFill>
              </a:rPr>
              <a:t>	</a:t>
            </a:r>
            <a:r>
              <a:rPr dirty="0" sz="6000" spc="-10">
                <a:solidFill>
                  <a:srgbClr val="282020"/>
                </a:solidFill>
              </a:rPr>
              <a:t>cos'è</a:t>
            </a:r>
            <a:r>
              <a:rPr dirty="0" sz="6000">
                <a:solidFill>
                  <a:srgbClr val="282020"/>
                </a:solidFill>
              </a:rPr>
              <a:t>	</a:t>
            </a:r>
            <a:r>
              <a:rPr dirty="0" sz="6000" spc="-25">
                <a:solidFill>
                  <a:srgbClr val="282020"/>
                </a:solidFill>
              </a:rPr>
              <a:t>la</a:t>
            </a:r>
            <a:r>
              <a:rPr dirty="0" sz="6000">
                <a:solidFill>
                  <a:srgbClr val="282020"/>
                </a:solidFill>
              </a:rPr>
              <a:t>	</a:t>
            </a:r>
            <a:r>
              <a:rPr dirty="0" sz="6000" spc="-10">
                <a:solidFill>
                  <a:srgbClr val="282020"/>
                </a:solidFill>
              </a:rPr>
              <a:t>disabilità psicosociale?</a:t>
            </a:r>
            <a:endParaRPr sz="60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1213731" y="0"/>
            <a:ext cx="7074534" cy="7279640"/>
            <a:chOff x="11213731" y="0"/>
            <a:chExt cx="7074534" cy="72796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8083" y="0"/>
              <a:ext cx="4299915" cy="421534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13731" y="2091414"/>
              <a:ext cx="5236330" cy="5187811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308841"/>
            <a:ext cx="4467319" cy="397815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380803" y="2467561"/>
            <a:ext cx="8867775" cy="62547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51200"/>
              </a:lnSpc>
              <a:spcBef>
                <a:spcPts val="90"/>
              </a:spcBef>
            </a:pP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Secondo</a:t>
            </a:r>
            <a:r>
              <a:rPr dirty="0" sz="2150" spc="4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NSW</a:t>
            </a:r>
            <a:r>
              <a:rPr dirty="0" sz="2150" spc="50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Health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(2020),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2150" spc="50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disabilità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psicosociale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non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si</a:t>
            </a:r>
            <a:r>
              <a:rPr dirty="0" sz="2150" spc="50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riferisce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 spc="-20">
                <a:solidFill>
                  <a:srgbClr val="4B4457"/>
                </a:solidFill>
                <a:latin typeface="Calibri"/>
                <a:cs typeface="Calibri"/>
              </a:rPr>
              <a:t>alla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diagnosi</a:t>
            </a:r>
            <a:r>
              <a:rPr dirty="0" sz="2150" spc="20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2150" spc="2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salute</a:t>
            </a:r>
            <a:r>
              <a:rPr dirty="0" sz="2150" spc="2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mentale</a:t>
            </a:r>
            <a:r>
              <a:rPr dirty="0" sz="2150" spc="2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150" spc="2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sé,</a:t>
            </a:r>
            <a:r>
              <a:rPr dirty="0" sz="2150" spc="2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ma</a:t>
            </a:r>
            <a:r>
              <a:rPr dirty="0" sz="2150" spc="2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piuttosto</a:t>
            </a:r>
            <a:r>
              <a:rPr dirty="0" sz="2150" spc="2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all'impatto</a:t>
            </a:r>
            <a:r>
              <a:rPr dirty="0" sz="2150" spc="2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che</a:t>
            </a:r>
            <a:r>
              <a:rPr dirty="0" sz="2150" spc="21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una</a:t>
            </a:r>
            <a:r>
              <a:rPr dirty="0" sz="2150" spc="21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 spc="-10">
                <a:solidFill>
                  <a:srgbClr val="4B4457"/>
                </a:solidFill>
                <a:latin typeface="Calibri"/>
                <a:cs typeface="Calibri"/>
              </a:rPr>
              <a:t>condizione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2150" spc="1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salute</a:t>
            </a:r>
            <a:r>
              <a:rPr dirty="0" sz="2150" spc="1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mentale</a:t>
            </a:r>
            <a:r>
              <a:rPr dirty="0" sz="2150" spc="1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ha</a:t>
            </a:r>
            <a:r>
              <a:rPr dirty="0" sz="2150" spc="1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sulla</a:t>
            </a:r>
            <a:r>
              <a:rPr dirty="0" sz="2150" spc="1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capacità</a:t>
            </a:r>
            <a:r>
              <a:rPr dirty="0" sz="2150" spc="1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2150" spc="1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una</a:t>
            </a:r>
            <a:r>
              <a:rPr dirty="0" sz="2150" spc="1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persona</a:t>
            </a:r>
            <a:r>
              <a:rPr dirty="0" sz="2150" spc="1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2150" spc="1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funzionare</a:t>
            </a:r>
            <a:r>
              <a:rPr dirty="0" sz="2150" spc="1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2150" spc="1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agli</a:t>
            </a:r>
            <a:r>
              <a:rPr dirty="0" sz="2150" spc="12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 spc="-10">
                <a:solidFill>
                  <a:srgbClr val="4B4457"/>
                </a:solidFill>
                <a:latin typeface="Calibri"/>
                <a:cs typeface="Calibri"/>
              </a:rPr>
              <a:t>ostacoli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che</a:t>
            </a:r>
            <a:r>
              <a:rPr dirty="0" sz="2150" spc="1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essa</a:t>
            </a:r>
            <a:r>
              <a:rPr dirty="0" sz="2150" spc="1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incontra</a:t>
            </a:r>
            <a:r>
              <a:rPr dirty="0" sz="2150" spc="1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nella</a:t>
            </a:r>
            <a:r>
              <a:rPr dirty="0" sz="2150" spc="1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vita</a:t>
            </a:r>
            <a:r>
              <a:rPr dirty="0" sz="2150" spc="13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quotidiana.</a:t>
            </a:r>
            <a:r>
              <a:rPr dirty="0" sz="2150" spc="1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Si</a:t>
            </a:r>
            <a:r>
              <a:rPr dirty="0" sz="2150" spc="1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manifesta</a:t>
            </a:r>
            <a:r>
              <a:rPr dirty="0" sz="2150" spc="1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quando</a:t>
            </a:r>
            <a:r>
              <a:rPr dirty="0" sz="2150" spc="1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le</a:t>
            </a:r>
            <a:r>
              <a:rPr dirty="0" sz="2150" spc="1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barriere</a:t>
            </a:r>
            <a:r>
              <a:rPr dirty="0" sz="2150" spc="13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 spc="-10">
                <a:solidFill>
                  <a:srgbClr val="4B4457"/>
                </a:solidFill>
                <a:latin typeface="Calibri"/>
                <a:cs typeface="Calibri"/>
              </a:rPr>
              <a:t>sociali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ostacolano</a:t>
            </a:r>
            <a:r>
              <a:rPr dirty="0" sz="2150" spc="6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una</a:t>
            </a:r>
            <a:r>
              <a:rPr dirty="0" sz="2150" spc="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persona</a:t>
            </a:r>
            <a:r>
              <a:rPr dirty="0" sz="2150" spc="6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con</a:t>
            </a:r>
            <a:r>
              <a:rPr dirty="0" sz="2150" spc="6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una</a:t>
            </a:r>
            <a:r>
              <a:rPr dirty="0" sz="2150" spc="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condizione</a:t>
            </a:r>
            <a:r>
              <a:rPr dirty="0" sz="2150" spc="6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2150" spc="6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salute</a:t>
            </a:r>
            <a:r>
              <a:rPr dirty="0" sz="2150" spc="6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mentale</a:t>
            </a:r>
            <a:r>
              <a:rPr dirty="0" sz="2150" spc="6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nel</a:t>
            </a:r>
            <a:r>
              <a:rPr dirty="0" sz="2150" spc="6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godere</a:t>
            </a:r>
            <a:r>
              <a:rPr dirty="0" sz="2150" spc="6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 spc="-10">
                <a:solidFill>
                  <a:srgbClr val="4B4457"/>
                </a:solidFill>
                <a:latin typeface="Calibri"/>
                <a:cs typeface="Calibri"/>
              </a:rPr>
              <a:t>delle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stesse</a:t>
            </a:r>
            <a:r>
              <a:rPr dirty="0" sz="2150" spc="6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opportunità</a:t>
            </a:r>
            <a:r>
              <a:rPr dirty="0" sz="2150" spc="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2150" spc="6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partecipazione</a:t>
            </a:r>
            <a:r>
              <a:rPr dirty="0" sz="2150" spc="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degli</a:t>
            </a:r>
            <a:r>
              <a:rPr dirty="0" sz="2150" spc="6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 spc="-10">
                <a:solidFill>
                  <a:srgbClr val="4B4457"/>
                </a:solidFill>
                <a:latin typeface="Calibri"/>
                <a:cs typeface="Calibri"/>
              </a:rPr>
              <a:t>altri.</a:t>
            </a:r>
            <a:endParaRPr sz="2150">
              <a:latin typeface="Calibri"/>
              <a:cs typeface="Calibri"/>
            </a:endParaRPr>
          </a:p>
          <a:p>
            <a:pPr algn="just" marL="12700" marR="5080">
              <a:lnSpc>
                <a:spcPct val="151200"/>
              </a:lnSpc>
              <a:spcBef>
                <a:spcPts val="2250"/>
              </a:spcBef>
            </a:pP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Ad</a:t>
            </a:r>
            <a:r>
              <a:rPr dirty="0" sz="2150" spc="6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esempio,</a:t>
            </a:r>
            <a:r>
              <a:rPr dirty="0" sz="2150" spc="6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una</a:t>
            </a:r>
            <a:r>
              <a:rPr dirty="0" sz="2150" spc="7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persona</a:t>
            </a:r>
            <a:r>
              <a:rPr dirty="0" sz="2150" spc="7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affetta</a:t>
            </a:r>
            <a:r>
              <a:rPr dirty="0" sz="2150" spc="7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da</a:t>
            </a:r>
            <a:r>
              <a:rPr dirty="0" sz="2150" spc="6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ansia</a:t>
            </a:r>
            <a:r>
              <a:rPr dirty="0" sz="2150" spc="7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può</a:t>
            </a:r>
            <a:r>
              <a:rPr dirty="0" sz="2150" spc="7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gestire</a:t>
            </a:r>
            <a:r>
              <a:rPr dirty="0" sz="2150" spc="6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efficacemente</a:t>
            </a:r>
            <a:r>
              <a:rPr dirty="0" sz="2150" spc="7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2150" spc="7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 spc="-10">
                <a:solidFill>
                  <a:srgbClr val="4B4457"/>
                </a:solidFill>
                <a:latin typeface="Calibri"/>
                <a:cs typeface="Calibri"/>
              </a:rPr>
              <a:t>propria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condizione</a:t>
            </a:r>
            <a:r>
              <a:rPr dirty="0" sz="2150" spc="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con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il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supporto</a:t>
            </a:r>
            <a:r>
              <a:rPr dirty="0" sz="2150" spc="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adeguato,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senza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riscontrare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limitazioni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 spc="-10">
                <a:solidFill>
                  <a:srgbClr val="4B4457"/>
                </a:solidFill>
                <a:latin typeface="Calibri"/>
                <a:cs typeface="Calibri"/>
              </a:rPr>
              <a:t>significative.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Tuttavia,</a:t>
            </a:r>
            <a:r>
              <a:rPr dirty="0" sz="2150" spc="280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un'altra</a:t>
            </a:r>
            <a:r>
              <a:rPr dirty="0" sz="2150" spc="280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persona</a:t>
            </a:r>
            <a:r>
              <a:rPr dirty="0" sz="2150" spc="280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con</a:t>
            </a:r>
            <a:r>
              <a:rPr dirty="0" sz="2150" spc="280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2150" spc="280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medesima</a:t>
            </a:r>
            <a:r>
              <a:rPr dirty="0" sz="2150" spc="27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condizione</a:t>
            </a:r>
            <a:r>
              <a:rPr dirty="0" sz="2150" spc="280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può</a:t>
            </a:r>
            <a:r>
              <a:rPr dirty="0" sz="2150" spc="280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 spc="-10">
                <a:solidFill>
                  <a:srgbClr val="4B4457"/>
                </a:solidFill>
                <a:latin typeface="Calibri"/>
                <a:cs typeface="Calibri"/>
              </a:rPr>
              <a:t>affrontare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discriminazione,</a:t>
            </a:r>
            <a:r>
              <a:rPr dirty="0" sz="2150" spc="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mancanza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sostegno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o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stigmatizzazione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sul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posto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di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lavoro</a:t>
            </a:r>
            <a:r>
              <a:rPr dirty="0" sz="2150" spc="5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 spc="-50">
                <a:solidFill>
                  <a:srgbClr val="4B4457"/>
                </a:solidFill>
                <a:latin typeface="Calibri"/>
                <a:cs typeface="Calibri"/>
              </a:rPr>
              <a:t>o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150" spc="8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pubblico,</a:t>
            </a:r>
            <a:r>
              <a:rPr dirty="0" sz="2150" spc="9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con</a:t>
            </a:r>
            <a:r>
              <a:rPr dirty="0" sz="2150" spc="100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conseguente</a:t>
            </a:r>
            <a:r>
              <a:rPr dirty="0" sz="2150" spc="9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partecipazione</a:t>
            </a:r>
            <a:r>
              <a:rPr dirty="0" sz="2150" spc="9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limitata.</a:t>
            </a:r>
            <a:r>
              <a:rPr dirty="0" sz="2150" spc="9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In</a:t>
            </a:r>
            <a:r>
              <a:rPr dirty="0" sz="2150" spc="95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questo</a:t>
            </a:r>
            <a:r>
              <a:rPr dirty="0" sz="2150" spc="100">
                <a:solidFill>
                  <a:srgbClr val="4B4457"/>
                </a:solidFill>
                <a:latin typeface="Calibri"/>
                <a:cs typeface="Calibri"/>
              </a:rPr>
              <a:t>  </a:t>
            </a:r>
            <a:r>
              <a:rPr dirty="0" sz="2150" spc="-10">
                <a:solidFill>
                  <a:srgbClr val="4B4457"/>
                </a:solidFill>
                <a:latin typeface="Calibri"/>
                <a:cs typeface="Calibri"/>
              </a:rPr>
              <a:t>scenario,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l'interazione</a:t>
            </a:r>
            <a:r>
              <a:rPr dirty="0" sz="2150" spc="3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tra</a:t>
            </a:r>
            <a:r>
              <a:rPr dirty="0" sz="2150" spc="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la</a:t>
            </a:r>
            <a:r>
              <a:rPr dirty="0" sz="2150" spc="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condizione</a:t>
            </a:r>
            <a:r>
              <a:rPr dirty="0" sz="2150" spc="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e</a:t>
            </a:r>
            <a:r>
              <a:rPr dirty="0" sz="2150" spc="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l'ambiente</a:t>
            </a:r>
            <a:r>
              <a:rPr dirty="0" sz="2150" spc="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genera</a:t>
            </a:r>
            <a:r>
              <a:rPr dirty="0" sz="2150" spc="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una</a:t>
            </a:r>
            <a:r>
              <a:rPr dirty="0" sz="2150" spc="50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>
                <a:solidFill>
                  <a:srgbClr val="4B4457"/>
                </a:solidFill>
                <a:latin typeface="Calibri"/>
                <a:cs typeface="Calibri"/>
              </a:rPr>
              <a:t>disabilità</a:t>
            </a:r>
            <a:r>
              <a:rPr dirty="0" sz="2150" spc="45">
                <a:solidFill>
                  <a:srgbClr val="4B4457"/>
                </a:solidFill>
                <a:latin typeface="Calibri"/>
                <a:cs typeface="Calibri"/>
              </a:rPr>
              <a:t> </a:t>
            </a:r>
            <a:r>
              <a:rPr dirty="0" sz="2150" spc="-10">
                <a:solidFill>
                  <a:srgbClr val="4B4457"/>
                </a:solidFill>
                <a:latin typeface="Calibri"/>
                <a:cs typeface="Calibri"/>
              </a:rPr>
              <a:t>psicosociale.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42" y="925830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3638410" y="14287"/>
            <a:ext cx="4650105" cy="10273030"/>
          </a:xfrm>
          <a:custGeom>
            <a:avLst/>
            <a:gdLst/>
            <a:ahLst/>
            <a:cxnLst/>
            <a:rect l="l" t="t" r="r" b="b"/>
            <a:pathLst>
              <a:path w="4650105" h="10273030">
                <a:moveTo>
                  <a:pt x="4649533" y="10272712"/>
                </a:moveTo>
                <a:lnTo>
                  <a:pt x="0" y="10272712"/>
                </a:lnTo>
                <a:lnTo>
                  <a:pt x="0" y="0"/>
                </a:lnTo>
                <a:lnTo>
                  <a:pt x="4649533" y="0"/>
                </a:lnTo>
                <a:lnTo>
                  <a:pt x="4649533" y="10272712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01972" y="438026"/>
            <a:ext cx="9741535" cy="14541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95"/>
              </a:spcBef>
            </a:pPr>
            <a:r>
              <a:rPr dirty="0"/>
              <a:t>Video</a:t>
            </a:r>
            <a:r>
              <a:rPr dirty="0" spc="-2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/>
              <a:t>UNCRPD:</a:t>
            </a:r>
            <a:r>
              <a:rPr dirty="0" spc="-5"/>
              <a:t> </a:t>
            </a:r>
            <a:r>
              <a:rPr dirty="0"/>
              <a:t>Qual</a:t>
            </a:r>
            <a:r>
              <a:rPr dirty="0" spc="-10"/>
              <a:t> </a:t>
            </a:r>
            <a:r>
              <a:rPr dirty="0"/>
              <a:t>è</a:t>
            </a:r>
            <a:r>
              <a:rPr dirty="0" spc="-5"/>
              <a:t> </a:t>
            </a:r>
            <a:r>
              <a:rPr dirty="0"/>
              <a:t>il</a:t>
            </a:r>
            <a:r>
              <a:rPr dirty="0" spc="-5"/>
              <a:t> </a:t>
            </a:r>
            <a:r>
              <a:rPr dirty="0"/>
              <a:t>modello</a:t>
            </a:r>
            <a:r>
              <a:rPr dirty="0" spc="-5"/>
              <a:t> </a:t>
            </a:r>
            <a:r>
              <a:rPr dirty="0" spc="-10"/>
              <a:t>psicosociale </a:t>
            </a:r>
            <a:r>
              <a:rPr dirty="0"/>
              <a:t>della</a:t>
            </a:r>
            <a:r>
              <a:rPr dirty="0" spc="-5"/>
              <a:t> </a:t>
            </a:r>
            <a:r>
              <a:rPr dirty="0" spc="-10"/>
              <a:t>disabilità?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439751" y="2105876"/>
            <a:ext cx="75196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h</a:t>
            </a:r>
            <a:r>
              <a:rPr dirty="0" u="heavy" sz="2400" spc="-45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dirty="0" u="heavy" sz="2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dirty="0" sz="2400" spc="-615" b="1">
                <a:latin typeface="Calibri"/>
                <a:cs typeface="Calibri"/>
                <a:hlinkClick r:id="rId3"/>
              </a:rPr>
              <a:t>p</a:t>
            </a:r>
            <a:r>
              <a:rPr dirty="0" u="heavy" sz="240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heavy" sz="2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s://www.</a:t>
            </a:r>
            <a:r>
              <a:rPr dirty="0" sz="2400" spc="-10" b="1">
                <a:latin typeface="Calibri"/>
                <a:cs typeface="Calibri"/>
                <a:hlinkClick r:id="rId3"/>
              </a:rPr>
              <a:t>y</a:t>
            </a:r>
            <a:r>
              <a:rPr dirty="0" u="heavy" sz="2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outube.com/watch?v=NCIDkMbJslA&amp;t=178s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11291" y="207263"/>
            <a:ext cx="1890395" cy="1890395"/>
            <a:chOff x="311291" y="207263"/>
            <a:chExt cx="1890395" cy="1890395"/>
          </a:xfrm>
        </p:grpSpPr>
        <p:sp>
          <p:nvSpPr>
            <p:cNvPr id="7" name="object 7" descr=""/>
            <p:cNvSpPr/>
            <p:nvPr/>
          </p:nvSpPr>
          <p:spPr>
            <a:xfrm>
              <a:off x="973931" y="971551"/>
              <a:ext cx="700405" cy="137160"/>
            </a:xfrm>
            <a:custGeom>
              <a:avLst/>
              <a:gdLst/>
              <a:ahLst/>
              <a:cxnLst/>
              <a:rect l="l" t="t" r="r" b="b"/>
              <a:pathLst>
                <a:path w="700405" h="137159">
                  <a:moveTo>
                    <a:pt x="633221" y="136968"/>
                  </a:moveTo>
                  <a:lnTo>
                    <a:pt x="70471" y="136968"/>
                  </a:lnTo>
                  <a:lnTo>
                    <a:pt x="43419" y="131401"/>
                  </a:lnTo>
                  <a:lnTo>
                    <a:pt x="43096" y="131401"/>
                  </a:lnTo>
                  <a:lnTo>
                    <a:pt x="20821" y="116288"/>
                  </a:lnTo>
                  <a:lnTo>
                    <a:pt x="5632" y="94013"/>
                  </a:lnTo>
                  <a:lnTo>
                    <a:pt x="0" y="66960"/>
                  </a:lnTo>
                  <a:lnTo>
                    <a:pt x="5550" y="40384"/>
                  </a:lnTo>
                  <a:lnTo>
                    <a:pt x="20647" y="19157"/>
                  </a:lnTo>
                  <a:lnTo>
                    <a:pt x="42932" y="5091"/>
                  </a:lnTo>
                  <a:lnTo>
                    <a:pt x="70008" y="0"/>
                  </a:lnTo>
                  <a:lnTo>
                    <a:pt x="633221" y="0"/>
                  </a:lnTo>
                  <a:lnTo>
                    <a:pt x="659783" y="5091"/>
                  </a:lnTo>
                  <a:lnTo>
                    <a:pt x="680977" y="19157"/>
                  </a:lnTo>
                  <a:lnTo>
                    <a:pt x="695010" y="40384"/>
                  </a:lnTo>
                  <a:lnTo>
                    <a:pt x="699825" y="65591"/>
                  </a:lnTo>
                  <a:lnTo>
                    <a:pt x="699825" y="68354"/>
                  </a:lnTo>
                  <a:lnTo>
                    <a:pt x="695010" y="94013"/>
                  </a:lnTo>
                  <a:lnTo>
                    <a:pt x="680977" y="116288"/>
                  </a:lnTo>
                  <a:lnTo>
                    <a:pt x="659783" y="131401"/>
                  </a:lnTo>
                  <a:lnTo>
                    <a:pt x="633221" y="136968"/>
                  </a:lnTo>
                  <a:close/>
                </a:path>
              </a:pathLst>
            </a:custGeom>
            <a:solidFill>
              <a:srgbClr val="D91B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291" y="207263"/>
              <a:ext cx="1890136" cy="1890136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44905" y="4004762"/>
            <a:ext cx="7307404" cy="41111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dirty="0" sz="5300">
                <a:solidFill>
                  <a:srgbClr val="282020"/>
                </a:solidFill>
              </a:rPr>
              <a:t>In</a:t>
            </a:r>
            <a:r>
              <a:rPr dirty="0" sz="5300" spc="-85">
                <a:solidFill>
                  <a:srgbClr val="282020"/>
                </a:solidFill>
              </a:rPr>
              <a:t> </a:t>
            </a:r>
            <a:r>
              <a:rPr dirty="0" sz="5300">
                <a:solidFill>
                  <a:srgbClr val="282020"/>
                </a:solidFill>
              </a:rPr>
              <a:t>che</a:t>
            </a:r>
            <a:r>
              <a:rPr dirty="0" sz="5300" spc="-85">
                <a:solidFill>
                  <a:srgbClr val="282020"/>
                </a:solidFill>
              </a:rPr>
              <a:t> </a:t>
            </a:r>
            <a:r>
              <a:rPr dirty="0" sz="5300">
                <a:solidFill>
                  <a:srgbClr val="282020"/>
                </a:solidFill>
              </a:rPr>
              <a:t>modo</a:t>
            </a:r>
            <a:r>
              <a:rPr dirty="0" sz="5300" spc="-80">
                <a:solidFill>
                  <a:srgbClr val="282020"/>
                </a:solidFill>
              </a:rPr>
              <a:t> </a:t>
            </a:r>
            <a:r>
              <a:rPr dirty="0" sz="5300">
                <a:solidFill>
                  <a:srgbClr val="282020"/>
                </a:solidFill>
              </a:rPr>
              <a:t>le</a:t>
            </a:r>
            <a:r>
              <a:rPr dirty="0" sz="5300" spc="-85">
                <a:solidFill>
                  <a:srgbClr val="282020"/>
                </a:solidFill>
              </a:rPr>
              <a:t> </a:t>
            </a:r>
            <a:r>
              <a:rPr dirty="0" sz="5300">
                <a:solidFill>
                  <a:srgbClr val="282020"/>
                </a:solidFill>
              </a:rPr>
              <a:t>disabilità</a:t>
            </a:r>
            <a:r>
              <a:rPr dirty="0" sz="5300" spc="-85">
                <a:solidFill>
                  <a:srgbClr val="282020"/>
                </a:solidFill>
              </a:rPr>
              <a:t> </a:t>
            </a:r>
            <a:r>
              <a:rPr dirty="0" sz="5300" spc="-10">
                <a:solidFill>
                  <a:srgbClr val="282020"/>
                </a:solidFill>
              </a:rPr>
              <a:t>psicosociali </a:t>
            </a:r>
            <a:r>
              <a:rPr dirty="0" sz="5300">
                <a:solidFill>
                  <a:srgbClr val="282020"/>
                </a:solidFill>
              </a:rPr>
              <a:t>incidono</a:t>
            </a:r>
            <a:r>
              <a:rPr dirty="0" sz="5300" spc="-135">
                <a:solidFill>
                  <a:srgbClr val="282020"/>
                </a:solidFill>
              </a:rPr>
              <a:t> </a:t>
            </a:r>
            <a:r>
              <a:rPr dirty="0" sz="5300">
                <a:solidFill>
                  <a:srgbClr val="282020"/>
                </a:solidFill>
              </a:rPr>
              <a:t>sulla</a:t>
            </a:r>
            <a:r>
              <a:rPr dirty="0" sz="5300" spc="-135">
                <a:solidFill>
                  <a:srgbClr val="282020"/>
                </a:solidFill>
              </a:rPr>
              <a:t> </a:t>
            </a:r>
            <a:r>
              <a:rPr dirty="0" sz="5300" spc="-10">
                <a:solidFill>
                  <a:srgbClr val="282020"/>
                </a:solidFill>
              </a:rPr>
              <a:t>partecipazione</a:t>
            </a:r>
            <a:r>
              <a:rPr dirty="0" sz="5300" spc="-130">
                <a:solidFill>
                  <a:srgbClr val="282020"/>
                </a:solidFill>
              </a:rPr>
              <a:t> </a:t>
            </a:r>
            <a:r>
              <a:rPr dirty="0" sz="5300" spc="-10">
                <a:solidFill>
                  <a:srgbClr val="282020"/>
                </a:solidFill>
              </a:rPr>
              <a:t>politica?</a:t>
            </a:r>
            <a:endParaRPr sz="53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2140869" y="0"/>
            <a:ext cx="6147435" cy="8423910"/>
            <a:chOff x="12140869" y="0"/>
            <a:chExt cx="6147435" cy="842391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8084" y="0"/>
              <a:ext cx="4299915" cy="421534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40869" y="3433783"/>
              <a:ext cx="4308663" cy="4989576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0" y="6308841"/>
            <a:ext cx="4467860" cy="3978275"/>
            <a:chOff x="0" y="6308841"/>
            <a:chExt cx="4467860" cy="3978275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8841"/>
              <a:ext cx="4467319" cy="397815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6865" y="7144737"/>
              <a:ext cx="95250" cy="9524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6865" y="8078187"/>
              <a:ext cx="95250" cy="9524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6865" y="8544912"/>
              <a:ext cx="95250" cy="95249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6865" y="3572862"/>
            <a:ext cx="95250" cy="95249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380803" y="2259457"/>
            <a:ext cx="10377805" cy="2440940"/>
          </a:xfrm>
          <a:prstGeom prst="rect">
            <a:avLst/>
          </a:prstGeom>
        </p:spPr>
        <p:txBody>
          <a:bodyPr wrap="square" lIns="0" tIns="19748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555"/>
              </a:spcBef>
            </a:pPr>
            <a:r>
              <a:rPr dirty="0" sz="2300" spc="-35" b="1">
                <a:solidFill>
                  <a:srgbClr val="4B4457"/>
                </a:solidFill>
                <a:latin typeface="Arial"/>
                <a:cs typeface="Arial"/>
              </a:rPr>
              <a:t>Principali</a:t>
            </a:r>
            <a:r>
              <a:rPr dirty="0" sz="2300" spc="-8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4B4457"/>
                </a:solidFill>
                <a:latin typeface="Arial"/>
                <a:cs typeface="Arial"/>
              </a:rPr>
              <a:t>ambiti</a:t>
            </a:r>
            <a:r>
              <a:rPr dirty="0" sz="2300" spc="-8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2300" spc="-8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4B4457"/>
                </a:solidFill>
                <a:latin typeface="Arial"/>
                <a:cs typeface="Arial"/>
              </a:rPr>
              <a:t>influenza</a:t>
            </a:r>
            <a:endParaRPr sz="23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315"/>
              </a:spcBef>
            </a:pPr>
            <a:r>
              <a:rPr dirty="0" sz="2050" spc="-30" b="1">
                <a:solidFill>
                  <a:srgbClr val="4B4457"/>
                </a:solidFill>
                <a:latin typeface="Arial"/>
                <a:cs typeface="Arial"/>
              </a:rPr>
              <a:t>Ostacoli</a:t>
            </a:r>
            <a:r>
              <a:rPr dirty="0" sz="2050" spc="-5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50" b="1">
                <a:solidFill>
                  <a:srgbClr val="4B4457"/>
                </a:solidFill>
                <a:latin typeface="Arial"/>
                <a:cs typeface="Arial"/>
              </a:rPr>
              <a:t>giuridici</a:t>
            </a:r>
            <a:r>
              <a:rPr dirty="0" sz="2050" spc="-5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2050" spc="-5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amministrativi:</a:t>
            </a:r>
            <a:endParaRPr sz="2050">
              <a:latin typeface="Arial"/>
              <a:cs typeface="Arial"/>
            </a:endParaRPr>
          </a:p>
          <a:p>
            <a:pPr algn="just" marL="485140" marR="5080">
              <a:lnSpc>
                <a:spcPct val="149400"/>
              </a:lnSpc>
            </a:pP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Numerosi</a:t>
            </a:r>
            <a:r>
              <a:rPr dirty="0" sz="2050" spc="5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Paesi</a:t>
            </a:r>
            <a:r>
              <a:rPr dirty="0" sz="2050" spc="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impongono</a:t>
            </a:r>
            <a:r>
              <a:rPr dirty="0" sz="2050" spc="6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restrizioni</a:t>
            </a:r>
            <a:r>
              <a:rPr dirty="0" sz="2050" spc="6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legali</a:t>
            </a:r>
            <a:r>
              <a:rPr dirty="0" sz="2050" spc="6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che</a:t>
            </a:r>
            <a:r>
              <a:rPr dirty="0" sz="2050" spc="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limitano</a:t>
            </a:r>
            <a:r>
              <a:rPr dirty="0" sz="2050" spc="6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il</a:t>
            </a:r>
            <a:r>
              <a:rPr dirty="0" sz="2050" spc="6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diritto</a:t>
            </a:r>
            <a:r>
              <a:rPr dirty="0" sz="2050" spc="6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2050" spc="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voto</a:t>
            </a:r>
            <a:r>
              <a:rPr dirty="0" sz="2050" spc="6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delle </a:t>
            </a:r>
            <a:r>
              <a:rPr dirty="0" sz="2050" spc="-30" b="1">
                <a:solidFill>
                  <a:srgbClr val="4B4457"/>
                </a:solidFill>
                <a:latin typeface="Arial"/>
                <a:cs typeface="Arial"/>
              </a:rPr>
              <a:t>persone</a:t>
            </a:r>
            <a:r>
              <a:rPr dirty="0" sz="2050" spc="-8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75" b="1">
                <a:solidFill>
                  <a:srgbClr val="4B4457"/>
                </a:solidFill>
                <a:latin typeface="Arial"/>
                <a:cs typeface="Arial"/>
              </a:rPr>
              <a:t>con</a:t>
            </a:r>
            <a:r>
              <a:rPr dirty="0" sz="2050" spc="-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disabilità</a:t>
            </a:r>
            <a:r>
              <a:rPr dirty="0" sz="2050" spc="-70" b="1">
                <a:solidFill>
                  <a:srgbClr val="4B4457"/>
                </a:solidFill>
                <a:latin typeface="Arial"/>
                <a:cs typeface="Arial"/>
              </a:rPr>
              <a:t> psicosociali,</a:t>
            </a:r>
            <a:r>
              <a:rPr dirty="0" sz="2050" spc="-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in</a:t>
            </a:r>
            <a:r>
              <a:rPr dirty="0" sz="2050" spc="-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particolare</a:t>
            </a:r>
            <a:r>
              <a:rPr dirty="0" sz="2050" spc="-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per</a:t>
            </a:r>
            <a:r>
              <a:rPr dirty="0" sz="2050" spc="-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35" b="1">
                <a:solidFill>
                  <a:srgbClr val="4B4457"/>
                </a:solidFill>
                <a:latin typeface="Arial"/>
                <a:cs typeface="Arial"/>
              </a:rPr>
              <a:t>coloro</a:t>
            </a:r>
            <a:r>
              <a:rPr dirty="0" sz="2050" spc="-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40" b="1">
                <a:solidFill>
                  <a:srgbClr val="4B4457"/>
                </a:solidFill>
                <a:latin typeface="Arial"/>
                <a:cs typeface="Arial"/>
              </a:rPr>
              <a:t>che</a:t>
            </a:r>
            <a:r>
              <a:rPr dirty="0" sz="2050" spc="-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55" b="1">
                <a:solidFill>
                  <a:srgbClr val="4B4457"/>
                </a:solidFill>
                <a:latin typeface="Arial"/>
                <a:cs typeface="Arial"/>
              </a:rPr>
              <a:t>sono</a:t>
            </a:r>
            <a:r>
              <a:rPr dirty="0" sz="2050" spc="-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sotto</a:t>
            </a:r>
            <a:r>
              <a:rPr dirty="0" sz="2050" spc="-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tutela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o</a:t>
            </a:r>
            <a:r>
              <a:rPr dirty="0" sz="2050" spc="-9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in</a:t>
            </a:r>
            <a:r>
              <a:rPr dirty="0" sz="2050" spc="-9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strutture</a:t>
            </a:r>
            <a:r>
              <a:rPr dirty="0" sz="2050" spc="-9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2050" spc="-9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assistenza.</a:t>
            </a:r>
            <a:endParaRPr sz="205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6865" y="4973037"/>
            <a:ext cx="95250" cy="95249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853481" y="4674758"/>
            <a:ext cx="8668385" cy="1425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9400"/>
              </a:lnSpc>
              <a:spcBef>
                <a:spcPts val="95"/>
              </a:spcBef>
              <a:tabLst>
                <a:tab pos="518795" algn="l"/>
                <a:tab pos="2021205" algn="l"/>
                <a:tab pos="3465829" algn="l"/>
                <a:tab pos="3908425" algn="l"/>
                <a:tab pos="5706745" algn="l"/>
                <a:tab pos="6534784" algn="l"/>
                <a:tab pos="7633334" algn="l"/>
              </a:tabLst>
            </a:pPr>
            <a:r>
              <a:rPr dirty="0" sz="2050" spc="-25" b="1">
                <a:solidFill>
                  <a:srgbClr val="4B4457"/>
                </a:solidFill>
                <a:latin typeface="Arial"/>
                <a:cs typeface="Arial"/>
              </a:rPr>
              <a:t>Le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complesse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procedure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25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registrazione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degli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elettori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80" b="1">
                <a:solidFill>
                  <a:srgbClr val="4B4457"/>
                </a:solidFill>
                <a:latin typeface="Arial"/>
                <a:cs typeface="Arial"/>
              </a:rPr>
              <a:t>possono 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particolarmente impegnative.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I</a:t>
            </a:r>
            <a:r>
              <a:rPr dirty="0" sz="2050" spc="-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25" b="1">
                <a:solidFill>
                  <a:srgbClr val="4B4457"/>
                </a:solidFill>
                <a:latin typeface="Arial"/>
                <a:cs typeface="Arial"/>
              </a:rPr>
              <a:t>requisiti</a:t>
            </a:r>
            <a:r>
              <a:rPr dirty="0" sz="2050" spc="-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2050" spc="-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35" b="1">
                <a:solidFill>
                  <a:srgbClr val="4B4457"/>
                </a:solidFill>
                <a:latin typeface="Arial"/>
                <a:cs typeface="Arial"/>
              </a:rPr>
              <a:t>identificazione</a:t>
            </a:r>
            <a:r>
              <a:rPr dirty="0" sz="2050" spc="-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75" b="1">
                <a:solidFill>
                  <a:srgbClr val="4B4457"/>
                </a:solidFill>
                <a:latin typeface="Arial"/>
                <a:cs typeface="Arial"/>
              </a:rPr>
              <a:t>possono</a:t>
            </a:r>
            <a:r>
              <a:rPr dirty="0" sz="2050" spc="-6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generare</a:t>
            </a:r>
            <a:r>
              <a:rPr dirty="0" sz="2050" spc="-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ulteriori</a:t>
            </a:r>
            <a:r>
              <a:rPr dirty="0" sz="2050" spc="-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ostacoli.</a:t>
            </a:r>
            <a:endParaRPr sz="20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714197" y="4826130"/>
            <a:ext cx="1043940" cy="3409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risultare</a:t>
            </a:r>
            <a:endParaRPr sz="205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6865" y="5906487"/>
            <a:ext cx="95250" cy="95249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1853481" y="6379734"/>
            <a:ext cx="9904730" cy="2825750"/>
          </a:xfrm>
          <a:prstGeom prst="rect">
            <a:avLst/>
          </a:prstGeom>
        </p:spPr>
        <p:txBody>
          <a:bodyPr wrap="square" lIns="0" tIns="166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2050" spc="-30" b="1">
                <a:solidFill>
                  <a:srgbClr val="4B4457"/>
                </a:solidFill>
                <a:latin typeface="Arial"/>
                <a:cs typeface="Arial"/>
              </a:rPr>
              <a:t>Ostacoli</a:t>
            </a:r>
            <a:r>
              <a:rPr dirty="0" sz="2050" spc="-5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naturali</a:t>
            </a:r>
            <a:r>
              <a:rPr dirty="0" sz="2050" spc="-5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2050" spc="-5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ambientali:</a:t>
            </a: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49400"/>
              </a:lnSpc>
              <a:tabLst>
                <a:tab pos="236220" algn="l"/>
                <a:tab pos="1041400" algn="l"/>
                <a:tab pos="2298700" algn="l"/>
                <a:tab pos="3810000" algn="l"/>
                <a:tab pos="4418330" algn="l"/>
                <a:tab pos="5353050" algn="l"/>
                <a:tab pos="6226175" algn="l"/>
                <a:tab pos="6600825" algn="l"/>
                <a:tab pos="7823834" algn="l"/>
                <a:tab pos="9113520" algn="l"/>
                <a:tab pos="9666605" algn="l"/>
              </a:tabLst>
            </a:pPr>
            <a:r>
              <a:rPr dirty="0" sz="2050" spc="-50" b="1">
                <a:solidFill>
                  <a:srgbClr val="4B4457"/>
                </a:solidFill>
                <a:latin typeface="Arial"/>
                <a:cs typeface="Arial"/>
              </a:rPr>
              <a:t>I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20" b="1">
                <a:solidFill>
                  <a:srgbClr val="4B4457"/>
                </a:solidFill>
                <a:latin typeface="Arial"/>
                <a:cs typeface="Arial"/>
              </a:rPr>
              <a:t>seggi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elettorali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potrebbero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25" b="1">
                <a:solidFill>
                  <a:srgbClr val="4B4457"/>
                </a:solidFill>
                <a:latin typeface="Arial"/>
                <a:cs typeface="Arial"/>
              </a:rPr>
              <a:t>non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essere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dotati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25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strutture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adeguate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25" b="1">
                <a:solidFill>
                  <a:srgbClr val="4B4457"/>
                </a:solidFill>
                <a:latin typeface="Arial"/>
                <a:cs typeface="Arial"/>
              </a:rPr>
              <a:t>per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50" spc="-25" b="1">
                <a:solidFill>
                  <a:srgbClr val="4B4457"/>
                </a:solidFill>
                <a:latin typeface="Arial"/>
                <a:cs typeface="Arial"/>
              </a:rPr>
              <a:t>le </a:t>
            </a:r>
            <a:r>
              <a:rPr dirty="0" sz="2050" spc="-35" b="1">
                <a:solidFill>
                  <a:srgbClr val="4B4457"/>
                </a:solidFill>
                <a:latin typeface="Arial"/>
                <a:cs typeface="Arial"/>
              </a:rPr>
              <a:t>persone</a:t>
            </a:r>
            <a:r>
              <a:rPr dirty="0" sz="2050" spc="-6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95" b="1">
                <a:solidFill>
                  <a:srgbClr val="4B4457"/>
                </a:solidFill>
                <a:latin typeface="Arial"/>
                <a:cs typeface="Arial"/>
              </a:rPr>
              <a:t>con</a:t>
            </a:r>
            <a:r>
              <a:rPr dirty="0" sz="2050" spc="-5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25" b="1">
                <a:solidFill>
                  <a:srgbClr val="4B4457"/>
                </a:solidFill>
                <a:latin typeface="Arial"/>
                <a:cs typeface="Arial"/>
              </a:rPr>
              <a:t>disturbi</a:t>
            </a:r>
            <a:r>
              <a:rPr dirty="0" sz="205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30" b="1">
                <a:solidFill>
                  <a:srgbClr val="4B4457"/>
                </a:solidFill>
                <a:latin typeface="Arial"/>
                <a:cs typeface="Arial"/>
              </a:rPr>
              <a:t>d'ansia</a:t>
            </a:r>
            <a:r>
              <a:rPr dirty="0" sz="2050" spc="-5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o</a:t>
            </a:r>
            <a:r>
              <a:rPr dirty="0" sz="2050" spc="-5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altre</a:t>
            </a:r>
            <a:r>
              <a:rPr dirty="0" sz="205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disabilità</a:t>
            </a:r>
            <a:r>
              <a:rPr dirty="0" sz="2050" spc="-5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psicosociali.</a:t>
            </a: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49400"/>
              </a:lnSpc>
            </a:pP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Le</a:t>
            </a:r>
            <a:r>
              <a:rPr dirty="0" sz="2050" spc="-5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lunghe</a:t>
            </a:r>
            <a:r>
              <a:rPr dirty="0" sz="20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60" b="1">
                <a:solidFill>
                  <a:srgbClr val="4B4457"/>
                </a:solidFill>
                <a:latin typeface="Arial"/>
                <a:cs typeface="Arial"/>
              </a:rPr>
              <a:t>code</a:t>
            </a:r>
            <a:r>
              <a:rPr dirty="0" sz="20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20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gli</a:t>
            </a:r>
            <a:r>
              <a:rPr dirty="0" sz="2050" spc="-45" b="1">
                <a:solidFill>
                  <a:srgbClr val="4B4457"/>
                </a:solidFill>
                <a:latin typeface="Arial"/>
                <a:cs typeface="Arial"/>
              </a:rPr>
              <a:t> spazi</a:t>
            </a:r>
            <a:r>
              <a:rPr dirty="0" sz="2050" spc="-5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affollati</a:t>
            </a:r>
            <a:r>
              <a:rPr dirty="0" sz="20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75" b="1">
                <a:solidFill>
                  <a:srgbClr val="4B4457"/>
                </a:solidFill>
                <a:latin typeface="Arial"/>
                <a:cs typeface="Arial"/>
              </a:rPr>
              <a:t>possono</a:t>
            </a:r>
            <a:r>
              <a:rPr dirty="0" sz="2050" spc="-4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50" b="1">
                <a:solidFill>
                  <a:srgbClr val="4B4457"/>
                </a:solidFill>
                <a:latin typeface="Arial"/>
                <a:cs typeface="Arial"/>
              </a:rPr>
              <a:t>provocare </a:t>
            </a:r>
            <a:r>
              <a:rPr dirty="0" sz="2050" spc="-30" b="1">
                <a:solidFill>
                  <a:srgbClr val="4B4457"/>
                </a:solidFill>
                <a:latin typeface="Arial"/>
                <a:cs typeface="Arial"/>
              </a:rPr>
              <a:t>sintomi</a:t>
            </a:r>
            <a:r>
              <a:rPr dirty="0" sz="20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in</a:t>
            </a:r>
            <a:r>
              <a:rPr dirty="0" sz="20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molte</a:t>
            </a:r>
            <a:r>
              <a:rPr dirty="0" sz="2050" spc="-5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persone.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Le</a:t>
            </a:r>
            <a:r>
              <a:rPr dirty="0" sz="2050" spc="-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difficoltà</a:t>
            </a:r>
            <a:r>
              <a:rPr dirty="0" sz="205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nel</a:t>
            </a:r>
            <a:r>
              <a:rPr dirty="0" sz="205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trasporto</a:t>
            </a:r>
            <a:r>
              <a:rPr dirty="0" sz="205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potrebbero</a:t>
            </a:r>
            <a:r>
              <a:rPr dirty="0" sz="205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20" b="1">
                <a:solidFill>
                  <a:srgbClr val="4B4457"/>
                </a:solidFill>
                <a:latin typeface="Arial"/>
                <a:cs typeface="Arial"/>
              </a:rPr>
              <a:t>ostacolare</a:t>
            </a:r>
            <a:r>
              <a:rPr dirty="0" sz="205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70" b="1">
                <a:solidFill>
                  <a:srgbClr val="4B4457"/>
                </a:solidFill>
                <a:latin typeface="Arial"/>
                <a:cs typeface="Arial"/>
              </a:rPr>
              <a:t>l'accesso</a:t>
            </a:r>
            <a:r>
              <a:rPr dirty="0" sz="205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agli</a:t>
            </a:r>
            <a:r>
              <a:rPr dirty="0" sz="205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eventi</a:t>
            </a:r>
            <a:r>
              <a:rPr dirty="0" sz="205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politici</a:t>
            </a:r>
            <a:r>
              <a:rPr dirty="0" sz="205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2050" spc="-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25" b="1">
                <a:solidFill>
                  <a:srgbClr val="4B4457"/>
                </a:solidFill>
                <a:latin typeface="Arial"/>
                <a:cs typeface="Arial"/>
              </a:rPr>
              <a:t>ai </a:t>
            </a:r>
            <a:r>
              <a:rPr dirty="0" sz="2050" spc="-40" b="1">
                <a:solidFill>
                  <a:srgbClr val="4B4457"/>
                </a:solidFill>
                <a:latin typeface="Arial"/>
                <a:cs typeface="Arial"/>
              </a:rPr>
              <a:t>seggi</a:t>
            </a:r>
            <a:r>
              <a:rPr dirty="0" sz="2050" spc="-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50" spc="-10" b="1">
                <a:solidFill>
                  <a:srgbClr val="4B4457"/>
                </a:solidFill>
                <a:latin typeface="Arial"/>
                <a:cs typeface="Arial"/>
              </a:rPr>
              <a:t>elettorali.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dirty="0" sz="5300">
                <a:solidFill>
                  <a:srgbClr val="282020"/>
                </a:solidFill>
              </a:rPr>
              <a:t>In</a:t>
            </a:r>
            <a:r>
              <a:rPr dirty="0" sz="5300" spc="-85">
                <a:solidFill>
                  <a:srgbClr val="282020"/>
                </a:solidFill>
              </a:rPr>
              <a:t> </a:t>
            </a:r>
            <a:r>
              <a:rPr dirty="0" sz="5300">
                <a:solidFill>
                  <a:srgbClr val="282020"/>
                </a:solidFill>
              </a:rPr>
              <a:t>che</a:t>
            </a:r>
            <a:r>
              <a:rPr dirty="0" sz="5300" spc="-85">
                <a:solidFill>
                  <a:srgbClr val="282020"/>
                </a:solidFill>
              </a:rPr>
              <a:t> </a:t>
            </a:r>
            <a:r>
              <a:rPr dirty="0" sz="5300">
                <a:solidFill>
                  <a:srgbClr val="282020"/>
                </a:solidFill>
              </a:rPr>
              <a:t>modo</a:t>
            </a:r>
            <a:r>
              <a:rPr dirty="0" sz="5300" spc="-80">
                <a:solidFill>
                  <a:srgbClr val="282020"/>
                </a:solidFill>
              </a:rPr>
              <a:t> </a:t>
            </a:r>
            <a:r>
              <a:rPr dirty="0" sz="5300">
                <a:solidFill>
                  <a:srgbClr val="282020"/>
                </a:solidFill>
              </a:rPr>
              <a:t>le</a:t>
            </a:r>
            <a:r>
              <a:rPr dirty="0" sz="5300" spc="-85">
                <a:solidFill>
                  <a:srgbClr val="282020"/>
                </a:solidFill>
              </a:rPr>
              <a:t> </a:t>
            </a:r>
            <a:r>
              <a:rPr dirty="0" sz="5300">
                <a:solidFill>
                  <a:srgbClr val="282020"/>
                </a:solidFill>
              </a:rPr>
              <a:t>disabilità</a:t>
            </a:r>
            <a:r>
              <a:rPr dirty="0" sz="5300" spc="-85">
                <a:solidFill>
                  <a:srgbClr val="282020"/>
                </a:solidFill>
              </a:rPr>
              <a:t> </a:t>
            </a:r>
            <a:r>
              <a:rPr dirty="0" sz="5300" spc="-10">
                <a:solidFill>
                  <a:srgbClr val="282020"/>
                </a:solidFill>
              </a:rPr>
              <a:t>psicosociali </a:t>
            </a:r>
            <a:r>
              <a:rPr dirty="0" sz="5300">
                <a:solidFill>
                  <a:srgbClr val="282020"/>
                </a:solidFill>
              </a:rPr>
              <a:t>incidono</a:t>
            </a:r>
            <a:r>
              <a:rPr dirty="0" sz="5300" spc="-135">
                <a:solidFill>
                  <a:srgbClr val="282020"/>
                </a:solidFill>
              </a:rPr>
              <a:t> </a:t>
            </a:r>
            <a:r>
              <a:rPr dirty="0" sz="5300">
                <a:solidFill>
                  <a:srgbClr val="282020"/>
                </a:solidFill>
              </a:rPr>
              <a:t>sulla</a:t>
            </a:r>
            <a:r>
              <a:rPr dirty="0" sz="5300" spc="-135">
                <a:solidFill>
                  <a:srgbClr val="282020"/>
                </a:solidFill>
              </a:rPr>
              <a:t> </a:t>
            </a:r>
            <a:r>
              <a:rPr dirty="0" sz="5300" spc="-10">
                <a:solidFill>
                  <a:srgbClr val="282020"/>
                </a:solidFill>
              </a:rPr>
              <a:t>partecipazione</a:t>
            </a:r>
            <a:r>
              <a:rPr dirty="0" sz="5300" spc="-130">
                <a:solidFill>
                  <a:srgbClr val="282020"/>
                </a:solidFill>
              </a:rPr>
              <a:t> </a:t>
            </a:r>
            <a:r>
              <a:rPr dirty="0" sz="5300" spc="-10">
                <a:solidFill>
                  <a:srgbClr val="282020"/>
                </a:solidFill>
              </a:rPr>
              <a:t>politica?</a:t>
            </a:r>
            <a:endParaRPr sz="53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1217061" y="0"/>
            <a:ext cx="7071359" cy="7340600"/>
            <a:chOff x="11217061" y="0"/>
            <a:chExt cx="7071359" cy="734060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8083" y="0"/>
              <a:ext cx="4299915" cy="421534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17061" y="3152357"/>
              <a:ext cx="6282271" cy="4188181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0" y="6308841"/>
            <a:ext cx="4467860" cy="3978275"/>
            <a:chOff x="0" y="6308841"/>
            <a:chExt cx="4467860" cy="3978275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08841"/>
              <a:ext cx="4467319" cy="397815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1705" y="7424207"/>
              <a:ext cx="95250" cy="9524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1705" y="8395756"/>
              <a:ext cx="95250" cy="95249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1705" y="3709457"/>
            <a:ext cx="95250" cy="9524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91705" y="4681006"/>
            <a:ext cx="95250" cy="9524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91705" y="5652556"/>
            <a:ext cx="95250" cy="95249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526592" y="2339152"/>
            <a:ext cx="9131300" cy="6738620"/>
          </a:xfrm>
          <a:prstGeom prst="rect">
            <a:avLst/>
          </a:prstGeom>
        </p:spPr>
        <p:txBody>
          <a:bodyPr wrap="square" lIns="0" tIns="203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dirty="0" sz="2400" b="1">
                <a:solidFill>
                  <a:srgbClr val="4B4457"/>
                </a:solidFill>
                <a:latin typeface="Arial"/>
                <a:cs typeface="Arial"/>
              </a:rPr>
              <a:t>Aree</a:t>
            </a:r>
            <a:r>
              <a:rPr dirty="0" sz="2400" spc="-8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400" spc="-80" b="1">
                <a:solidFill>
                  <a:srgbClr val="4B4457"/>
                </a:solidFill>
                <a:latin typeface="Arial"/>
                <a:cs typeface="Arial"/>
              </a:rPr>
              <a:t>chiave </a:t>
            </a:r>
            <a:r>
              <a:rPr dirty="0" sz="2400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2400" spc="-8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4B4457"/>
                </a:solidFill>
                <a:latin typeface="Arial"/>
                <a:cs typeface="Arial"/>
              </a:rPr>
              <a:t>influenza.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dirty="0" sz="2150" spc="-25" b="1">
                <a:solidFill>
                  <a:srgbClr val="4B4457"/>
                </a:solidFill>
                <a:latin typeface="Arial"/>
                <a:cs typeface="Arial"/>
              </a:rPr>
              <a:t>Barriere</a:t>
            </a:r>
            <a:r>
              <a:rPr dirty="0" sz="2150" spc="-6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70" b="1">
                <a:solidFill>
                  <a:srgbClr val="4B4457"/>
                </a:solidFill>
                <a:latin typeface="Arial"/>
                <a:cs typeface="Arial"/>
              </a:rPr>
              <a:t>sociali</a:t>
            </a:r>
            <a:r>
              <a:rPr dirty="0" sz="215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215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comportamentali:</a:t>
            </a:r>
            <a:endParaRPr sz="2150">
              <a:latin typeface="Arial"/>
              <a:cs typeface="Arial"/>
            </a:endParaRPr>
          </a:p>
          <a:p>
            <a:pPr marL="503555" marR="5080">
              <a:lnSpc>
                <a:spcPts val="3829"/>
              </a:lnSpc>
              <a:spcBef>
                <a:spcPts val="330"/>
              </a:spcBef>
            </a:pPr>
            <a:r>
              <a:rPr dirty="0" sz="2150" spc="-30" b="1">
                <a:solidFill>
                  <a:srgbClr val="4B4457"/>
                </a:solidFill>
                <a:latin typeface="Arial"/>
                <a:cs typeface="Arial"/>
              </a:rPr>
              <a:t>Lo</a:t>
            </a:r>
            <a:r>
              <a:rPr dirty="0" sz="2150" spc="-2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stigma</a:t>
            </a:r>
            <a:r>
              <a:rPr dirty="0" sz="2150" spc="-2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2150" spc="-2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la</a:t>
            </a:r>
            <a:r>
              <a:rPr dirty="0" sz="2150" spc="-2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65" b="1">
                <a:solidFill>
                  <a:srgbClr val="4B4457"/>
                </a:solidFill>
                <a:latin typeface="Arial"/>
                <a:cs typeface="Arial"/>
              </a:rPr>
              <a:t>discriminazione</a:t>
            </a:r>
            <a:r>
              <a:rPr dirty="0" sz="2150" spc="-2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90" b="1">
                <a:solidFill>
                  <a:srgbClr val="4B4457"/>
                </a:solidFill>
                <a:latin typeface="Arial"/>
                <a:cs typeface="Arial"/>
              </a:rPr>
              <a:t>possono</a:t>
            </a:r>
            <a:r>
              <a:rPr dirty="0" sz="2150" spc="-2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40" b="1">
                <a:solidFill>
                  <a:srgbClr val="4B4457"/>
                </a:solidFill>
                <a:latin typeface="Arial"/>
                <a:cs typeface="Arial"/>
              </a:rPr>
              <a:t>ostacolare</a:t>
            </a:r>
            <a:r>
              <a:rPr dirty="0" sz="2150" spc="-2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la</a:t>
            </a:r>
            <a:r>
              <a:rPr dirty="0" sz="2150" spc="-2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20" b="1">
                <a:solidFill>
                  <a:srgbClr val="4B4457"/>
                </a:solidFill>
                <a:latin typeface="Arial"/>
                <a:cs typeface="Arial"/>
              </a:rPr>
              <a:t>partecipazione 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politica.</a:t>
            </a:r>
            <a:endParaRPr sz="2150">
              <a:latin typeface="Arial"/>
              <a:cs typeface="Arial"/>
            </a:endParaRPr>
          </a:p>
          <a:p>
            <a:pPr marL="503555">
              <a:lnSpc>
                <a:spcPct val="100000"/>
              </a:lnSpc>
              <a:spcBef>
                <a:spcPts val="905"/>
              </a:spcBef>
            </a:pPr>
            <a:r>
              <a:rPr dirty="0" sz="2150" spc="-25" b="1">
                <a:solidFill>
                  <a:srgbClr val="4B4457"/>
                </a:solidFill>
                <a:latin typeface="Arial"/>
                <a:cs typeface="Arial"/>
              </a:rPr>
              <a:t>L'isolamento</a:t>
            </a:r>
            <a:r>
              <a:rPr dirty="0" sz="2150" spc="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40" b="1">
                <a:solidFill>
                  <a:srgbClr val="4B4457"/>
                </a:solidFill>
                <a:latin typeface="Arial"/>
                <a:cs typeface="Arial"/>
              </a:rPr>
              <a:t>sociale</a:t>
            </a:r>
            <a:r>
              <a:rPr dirty="0" sz="2150" spc="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può</a:t>
            </a:r>
            <a:r>
              <a:rPr dirty="0" sz="2150" spc="5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limitare</a:t>
            </a:r>
            <a:r>
              <a:rPr dirty="0" sz="2150" spc="5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80" b="1">
                <a:solidFill>
                  <a:srgbClr val="4B4457"/>
                </a:solidFill>
                <a:latin typeface="Arial"/>
                <a:cs typeface="Arial"/>
              </a:rPr>
              <a:t>l'accesso</a:t>
            </a:r>
            <a:r>
              <a:rPr dirty="0" sz="2150" spc="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alle</a:t>
            </a:r>
            <a:r>
              <a:rPr dirty="0" sz="2150" spc="5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reti</a:t>
            </a:r>
            <a:r>
              <a:rPr dirty="0" sz="2150" spc="5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2150" spc="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informazione</a:t>
            </a:r>
            <a:endParaRPr sz="2150">
              <a:latin typeface="Arial"/>
              <a:cs typeface="Arial"/>
            </a:endParaRPr>
          </a:p>
          <a:p>
            <a:pPr marL="503555">
              <a:lnSpc>
                <a:spcPct val="100000"/>
              </a:lnSpc>
              <a:spcBef>
                <a:spcPts val="1245"/>
              </a:spcBef>
            </a:pP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2150" spc="-8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2150" spc="-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30" b="1">
                <a:solidFill>
                  <a:srgbClr val="4B4457"/>
                </a:solidFill>
                <a:latin typeface="Arial"/>
                <a:cs typeface="Arial"/>
              </a:rPr>
              <a:t>mobilitazione</a:t>
            </a:r>
            <a:r>
              <a:rPr dirty="0" sz="2150" spc="-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politica.</a:t>
            </a:r>
            <a:endParaRPr sz="2150">
              <a:latin typeface="Arial"/>
              <a:cs typeface="Arial"/>
            </a:endParaRPr>
          </a:p>
          <a:p>
            <a:pPr marL="503555" marR="5080">
              <a:lnSpc>
                <a:spcPts val="3829"/>
              </a:lnSpc>
              <a:spcBef>
                <a:spcPts val="330"/>
              </a:spcBef>
              <a:tabLst>
                <a:tab pos="984250" algn="l"/>
                <a:tab pos="2486660" algn="l"/>
                <a:tab pos="3110230" algn="l"/>
                <a:tab pos="3361054" algn="l"/>
                <a:tab pos="4800600" algn="l"/>
                <a:tab pos="5138420" algn="l"/>
                <a:tab pos="5762625" algn="l"/>
                <a:tab pos="6264910" algn="l"/>
                <a:tab pos="6960234" algn="l"/>
                <a:tab pos="8056880" algn="l"/>
              </a:tabLst>
            </a:pPr>
            <a:r>
              <a:rPr dirty="0" sz="2150" spc="-25" b="1">
                <a:solidFill>
                  <a:srgbClr val="4B4457"/>
                </a:solidFill>
                <a:latin typeface="Arial"/>
                <a:cs typeface="Arial"/>
              </a:rPr>
              <a:t>Le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interazioni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25" b="1">
                <a:solidFill>
                  <a:srgbClr val="4B4457"/>
                </a:solidFill>
                <a:latin typeface="Arial"/>
                <a:cs typeface="Arial"/>
              </a:rPr>
              <a:t>con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50" b="1">
                <a:solidFill>
                  <a:srgbClr val="4B4457"/>
                </a:solidFill>
                <a:latin typeface="Arial"/>
                <a:cs typeface="Arial"/>
              </a:rPr>
              <a:t>i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funzionari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50" b="1">
                <a:solidFill>
                  <a:srgbClr val="4B4457"/>
                </a:solidFill>
                <a:latin typeface="Arial"/>
                <a:cs typeface="Arial"/>
              </a:rPr>
              <a:t>o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25" b="1">
                <a:solidFill>
                  <a:srgbClr val="4B4457"/>
                </a:solidFill>
                <a:latin typeface="Arial"/>
                <a:cs typeface="Arial"/>
              </a:rPr>
              <a:t>con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25" b="1">
                <a:solidFill>
                  <a:srgbClr val="4B4457"/>
                </a:solidFill>
                <a:latin typeface="Arial"/>
                <a:cs typeface="Arial"/>
              </a:rPr>
              <a:t>gli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altri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elettori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100" b="1">
                <a:solidFill>
                  <a:srgbClr val="4B4457"/>
                </a:solidFill>
                <a:latin typeface="Arial"/>
                <a:cs typeface="Arial"/>
              </a:rPr>
              <a:t>possono </a:t>
            </a:r>
            <a:r>
              <a:rPr dirty="0" sz="2150" spc="-20" b="1">
                <a:solidFill>
                  <a:srgbClr val="4B4457"/>
                </a:solidFill>
                <a:latin typeface="Arial"/>
                <a:cs typeface="Arial"/>
              </a:rPr>
              <a:t>risultare</a:t>
            </a:r>
            <a:r>
              <a:rPr dirty="0" sz="2150" spc="-5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80" b="1">
                <a:solidFill>
                  <a:srgbClr val="4B4457"/>
                </a:solidFill>
                <a:latin typeface="Arial"/>
                <a:cs typeface="Arial"/>
              </a:rPr>
              <a:t>complesse</a:t>
            </a:r>
            <a:r>
              <a:rPr dirty="0" sz="2150" spc="-5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a</a:t>
            </a:r>
            <a:r>
              <a:rPr dirty="0" sz="2150" spc="-5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95" b="1">
                <a:solidFill>
                  <a:srgbClr val="4B4457"/>
                </a:solidFill>
                <a:latin typeface="Arial"/>
                <a:cs typeface="Arial"/>
              </a:rPr>
              <a:t>causa</a:t>
            </a:r>
            <a:r>
              <a:rPr dirty="0" sz="2150" spc="-5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30" b="1">
                <a:solidFill>
                  <a:srgbClr val="4B4457"/>
                </a:solidFill>
                <a:latin typeface="Arial"/>
                <a:cs typeface="Arial"/>
              </a:rPr>
              <a:t>dell'ansia</a:t>
            </a:r>
            <a:r>
              <a:rPr dirty="0" sz="215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sociale.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2150">
              <a:latin typeface="Arial"/>
              <a:cs typeface="Arial"/>
            </a:endParaRPr>
          </a:p>
          <a:p>
            <a:pPr marL="503555">
              <a:lnSpc>
                <a:spcPct val="100000"/>
              </a:lnSpc>
            </a:pP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Sfide</a:t>
            </a:r>
            <a:r>
              <a:rPr dirty="0" sz="2150" spc="-14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personali:</a:t>
            </a:r>
            <a:endParaRPr sz="2150">
              <a:latin typeface="Arial"/>
              <a:cs typeface="Arial"/>
            </a:endParaRPr>
          </a:p>
          <a:p>
            <a:pPr marL="503555" marR="5080">
              <a:lnSpc>
                <a:spcPts val="3820"/>
              </a:lnSpc>
              <a:spcBef>
                <a:spcPts val="340"/>
              </a:spcBef>
            </a:pPr>
            <a:r>
              <a:rPr dirty="0" sz="2150" spc="-20" b="1">
                <a:solidFill>
                  <a:srgbClr val="4B4457"/>
                </a:solidFill>
                <a:latin typeface="Arial"/>
                <a:cs typeface="Arial"/>
              </a:rPr>
              <a:t>Sintomi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55" b="1">
                <a:solidFill>
                  <a:srgbClr val="4B4457"/>
                </a:solidFill>
                <a:latin typeface="Arial"/>
                <a:cs typeface="Arial"/>
              </a:rPr>
              <a:t>come</a:t>
            </a:r>
            <a:r>
              <a:rPr dirty="0" sz="2150" spc="-1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la</a:t>
            </a:r>
            <a:r>
              <a:rPr dirty="0" sz="2150" spc="-1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80" b="1">
                <a:solidFill>
                  <a:srgbClr val="4B4457"/>
                </a:solidFill>
                <a:latin typeface="Arial"/>
                <a:cs typeface="Arial"/>
              </a:rPr>
              <a:t>scarsa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35" b="1">
                <a:solidFill>
                  <a:srgbClr val="4B4457"/>
                </a:solidFill>
                <a:latin typeface="Arial"/>
                <a:cs typeface="Arial"/>
              </a:rPr>
              <a:t>motivazione</a:t>
            </a:r>
            <a:r>
              <a:rPr dirty="0" sz="2150" spc="-1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o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le</a:t>
            </a:r>
            <a:r>
              <a:rPr dirty="0" sz="2150" spc="-1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difficoltà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2150" spc="-1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45" b="1">
                <a:solidFill>
                  <a:srgbClr val="4B4457"/>
                </a:solidFill>
                <a:latin typeface="Arial"/>
                <a:cs typeface="Arial"/>
              </a:rPr>
              <a:t>concentrazione </a:t>
            </a:r>
            <a:r>
              <a:rPr dirty="0" sz="2150" spc="-95" b="1">
                <a:solidFill>
                  <a:srgbClr val="4B4457"/>
                </a:solidFill>
                <a:latin typeface="Arial"/>
                <a:cs typeface="Arial"/>
              </a:rPr>
              <a:t>possono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30" b="1">
                <a:solidFill>
                  <a:srgbClr val="4B4457"/>
                </a:solidFill>
                <a:latin typeface="Arial"/>
                <a:cs typeface="Arial"/>
              </a:rPr>
              <a:t>influenzare</a:t>
            </a:r>
            <a:r>
              <a:rPr dirty="0" sz="2150" spc="-1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le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attività</a:t>
            </a:r>
            <a:r>
              <a:rPr dirty="0" sz="2150" spc="-1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politiche.</a:t>
            </a:r>
            <a:endParaRPr sz="2150">
              <a:latin typeface="Arial"/>
              <a:cs typeface="Arial"/>
            </a:endParaRPr>
          </a:p>
          <a:p>
            <a:pPr marL="503555" marR="5080">
              <a:lnSpc>
                <a:spcPts val="3829"/>
              </a:lnSpc>
              <a:tabLst>
                <a:tab pos="1035050" algn="l"/>
                <a:tab pos="1968500" algn="l"/>
                <a:tab pos="3412490" algn="l"/>
                <a:tab pos="3968115" algn="l"/>
                <a:tab pos="5083810" algn="l"/>
                <a:tab pos="6319520" algn="l"/>
                <a:tab pos="7486015" algn="l"/>
                <a:tab pos="8021320" algn="l"/>
                <a:tab pos="8884920" algn="l"/>
              </a:tabLst>
            </a:pPr>
            <a:r>
              <a:rPr dirty="0" sz="2150" spc="-25" b="1">
                <a:solidFill>
                  <a:srgbClr val="4B4457"/>
                </a:solidFill>
                <a:latin typeface="Arial"/>
                <a:cs typeface="Arial"/>
              </a:rPr>
              <a:t>Gli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effetti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collaterali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25" b="1">
                <a:solidFill>
                  <a:srgbClr val="4B4457"/>
                </a:solidFill>
                <a:latin typeface="Arial"/>
                <a:cs typeface="Arial"/>
              </a:rPr>
              <a:t>dei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farmaci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possono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incidere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25" b="1">
                <a:solidFill>
                  <a:srgbClr val="4B4457"/>
                </a:solidFill>
                <a:latin typeface="Arial"/>
                <a:cs typeface="Arial"/>
              </a:rPr>
              <a:t>sui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livelli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150" spc="-65" b="1">
                <a:solidFill>
                  <a:srgbClr val="4B4457"/>
                </a:solidFill>
                <a:latin typeface="Arial"/>
                <a:cs typeface="Arial"/>
              </a:rPr>
              <a:t>di </a:t>
            </a:r>
            <a:r>
              <a:rPr dirty="0" sz="2150" spc="-30" b="1">
                <a:solidFill>
                  <a:srgbClr val="4B4457"/>
                </a:solidFill>
                <a:latin typeface="Arial"/>
                <a:cs typeface="Arial"/>
              </a:rPr>
              <a:t>energia</a:t>
            </a:r>
            <a:r>
              <a:rPr dirty="0" sz="2150" spc="-10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4B4457"/>
                </a:solidFill>
                <a:latin typeface="Arial"/>
                <a:cs typeface="Arial"/>
              </a:rPr>
              <a:t>o</a:t>
            </a:r>
            <a:r>
              <a:rPr dirty="0" sz="2150" spc="-9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sulle</a:t>
            </a:r>
            <a:r>
              <a:rPr dirty="0" sz="2150" spc="-10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45" b="1">
                <a:solidFill>
                  <a:srgbClr val="4B4457"/>
                </a:solidFill>
                <a:latin typeface="Arial"/>
                <a:cs typeface="Arial"/>
              </a:rPr>
              <a:t>funzioni</a:t>
            </a:r>
            <a:r>
              <a:rPr dirty="0" sz="2150" spc="-9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150" spc="-10" b="1">
                <a:solidFill>
                  <a:srgbClr val="4B4457"/>
                </a:solidFill>
                <a:latin typeface="Arial"/>
                <a:cs typeface="Arial"/>
              </a:rPr>
              <a:t>cognitive.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42" y="9258300"/>
            <a:ext cx="2861652" cy="600477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9753600" y="14287"/>
            <a:ext cx="8534400" cy="10273030"/>
            <a:chOff x="9753600" y="14287"/>
            <a:chExt cx="8534400" cy="10273030"/>
          </a:xfrm>
        </p:grpSpPr>
        <p:sp>
          <p:nvSpPr>
            <p:cNvPr id="4" name="object 4" descr=""/>
            <p:cNvSpPr/>
            <p:nvPr/>
          </p:nvSpPr>
          <p:spPr>
            <a:xfrm>
              <a:off x="13638411" y="14287"/>
              <a:ext cx="4650105" cy="10273030"/>
            </a:xfrm>
            <a:custGeom>
              <a:avLst/>
              <a:gdLst/>
              <a:ahLst/>
              <a:cxnLst/>
              <a:rect l="l" t="t" r="r" b="b"/>
              <a:pathLst>
                <a:path w="4650105" h="10273030">
                  <a:moveTo>
                    <a:pt x="4649533" y="10272712"/>
                  </a:moveTo>
                  <a:lnTo>
                    <a:pt x="0" y="10272712"/>
                  </a:lnTo>
                  <a:lnTo>
                    <a:pt x="0" y="0"/>
                  </a:lnTo>
                  <a:lnTo>
                    <a:pt x="4649533" y="0"/>
                  </a:lnTo>
                  <a:lnTo>
                    <a:pt x="4649533" y="10272712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37967" y="3417498"/>
              <a:ext cx="7021331" cy="409101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3600" y="1942944"/>
              <a:ext cx="1269396" cy="238896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09432" y="479311"/>
            <a:ext cx="950976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3750"/>
              <a:t>Caso</a:t>
            </a:r>
            <a:r>
              <a:rPr dirty="0" sz="3750" spc="-90"/>
              <a:t> </a:t>
            </a:r>
            <a:r>
              <a:rPr dirty="0" sz="3750"/>
              <a:t>di</a:t>
            </a:r>
            <a:r>
              <a:rPr dirty="0" sz="3750" spc="-90"/>
              <a:t> </a:t>
            </a:r>
            <a:r>
              <a:rPr dirty="0" sz="3750"/>
              <a:t>studio:</a:t>
            </a:r>
            <a:r>
              <a:rPr dirty="0" sz="3750" spc="-90"/>
              <a:t> </a:t>
            </a:r>
            <a:r>
              <a:rPr dirty="0" sz="3750"/>
              <a:t>María</a:t>
            </a:r>
            <a:r>
              <a:rPr dirty="0" sz="3750" spc="-90"/>
              <a:t> </a:t>
            </a:r>
            <a:r>
              <a:rPr dirty="0" sz="3750"/>
              <a:t>Fernanda</a:t>
            </a:r>
            <a:r>
              <a:rPr dirty="0" sz="3750" spc="-90"/>
              <a:t> </a:t>
            </a:r>
            <a:r>
              <a:rPr dirty="0" sz="3750"/>
              <a:t>Castro</a:t>
            </a:r>
            <a:r>
              <a:rPr dirty="0" sz="3750" spc="-90"/>
              <a:t> </a:t>
            </a:r>
            <a:r>
              <a:rPr dirty="0" sz="3750"/>
              <a:t>Maya</a:t>
            </a:r>
            <a:r>
              <a:rPr dirty="0" sz="3750" spc="-90"/>
              <a:t> </a:t>
            </a:r>
            <a:r>
              <a:rPr dirty="0" sz="3750" spc="-50"/>
              <a:t>– </a:t>
            </a:r>
            <a:r>
              <a:rPr dirty="0" sz="3750" spc="-20"/>
              <a:t>Attivista</a:t>
            </a:r>
            <a:r>
              <a:rPr dirty="0" sz="3750" spc="-70"/>
              <a:t> </a:t>
            </a:r>
            <a:r>
              <a:rPr dirty="0" sz="3750"/>
              <a:t>per</a:t>
            </a:r>
            <a:r>
              <a:rPr dirty="0" sz="3750" spc="-65"/>
              <a:t> </a:t>
            </a:r>
            <a:r>
              <a:rPr dirty="0" sz="3750"/>
              <a:t>i</a:t>
            </a:r>
            <a:r>
              <a:rPr dirty="0" sz="3750" spc="-70"/>
              <a:t> </a:t>
            </a:r>
            <a:r>
              <a:rPr dirty="0" sz="3750"/>
              <a:t>diritti</a:t>
            </a:r>
            <a:r>
              <a:rPr dirty="0" sz="3750" spc="-70"/>
              <a:t> </a:t>
            </a:r>
            <a:r>
              <a:rPr dirty="0" sz="3750"/>
              <a:t>delle</a:t>
            </a:r>
            <a:r>
              <a:rPr dirty="0" sz="3750" spc="-65"/>
              <a:t> </a:t>
            </a:r>
            <a:r>
              <a:rPr dirty="0" sz="3750"/>
              <a:t>persone</a:t>
            </a:r>
            <a:r>
              <a:rPr dirty="0" sz="3750" spc="-70"/>
              <a:t> </a:t>
            </a:r>
            <a:r>
              <a:rPr dirty="0" sz="3750"/>
              <a:t>con</a:t>
            </a:r>
            <a:r>
              <a:rPr dirty="0" sz="3750" spc="-65"/>
              <a:t> </a:t>
            </a:r>
            <a:r>
              <a:rPr dirty="0" sz="3750" spc="-10"/>
              <a:t>disabilità.</a:t>
            </a:r>
            <a:endParaRPr sz="3750"/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0877" y="4941185"/>
            <a:ext cx="76200" cy="7619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0877" y="6827135"/>
            <a:ext cx="76200" cy="7619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68614" y="2888611"/>
            <a:ext cx="9011920" cy="5988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María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Fernanda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Castro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Maya,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attivista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messicana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diritti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delle</a:t>
            </a:r>
            <a:r>
              <a:rPr dirty="0" sz="2000" spc="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persone</a:t>
            </a:r>
            <a:r>
              <a:rPr dirty="0" sz="2000" spc="5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con</a:t>
            </a: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ts val="4950"/>
              </a:lnSpc>
              <a:spcBef>
                <a:spcPts val="590"/>
              </a:spcBef>
            </a:pPr>
            <a:r>
              <a:rPr dirty="0" sz="2000">
                <a:latin typeface="Calibri"/>
                <a:cs typeface="Calibri"/>
              </a:rPr>
              <a:t>disabilità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intellettiva,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è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una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rinomata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sostenitrice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dell'inclusione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politica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delle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persone </a:t>
            </a:r>
            <a:r>
              <a:rPr dirty="0" sz="2000">
                <a:latin typeface="Calibri"/>
                <a:cs typeface="Calibri"/>
              </a:rPr>
              <a:t>con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disabilità.</a:t>
            </a:r>
            <a:endParaRPr sz="2000">
              <a:latin typeface="Calibri"/>
              <a:cs typeface="Calibri"/>
            </a:endParaRPr>
          </a:p>
          <a:p>
            <a:pPr algn="just" marL="512445" marR="5080">
              <a:lnSpc>
                <a:spcPts val="4950"/>
              </a:lnSpc>
            </a:pPr>
            <a:r>
              <a:rPr dirty="0" sz="2000">
                <a:latin typeface="Calibri"/>
                <a:cs typeface="Calibri"/>
              </a:rPr>
              <a:t>Ha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presentato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emendamento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Codice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civile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della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Città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Messico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abolire </a:t>
            </a:r>
            <a:r>
              <a:rPr dirty="0" sz="2000">
                <a:latin typeface="Calibri"/>
                <a:cs typeface="Calibri"/>
              </a:rPr>
              <a:t>l'obbligo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gli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adulti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disabilità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avere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tutore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legale,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l'intento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di </a:t>
            </a:r>
            <a:r>
              <a:rPr dirty="0" sz="2000" spc="-10">
                <a:latin typeface="Calibri"/>
                <a:cs typeface="Calibri"/>
              </a:rPr>
              <a:t>promuovere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loro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autonomia.</a:t>
            </a:r>
            <a:endParaRPr sz="2000">
              <a:latin typeface="Calibri"/>
              <a:cs typeface="Calibri"/>
            </a:endParaRPr>
          </a:p>
          <a:p>
            <a:pPr algn="just" marL="512445" marR="5080">
              <a:lnSpc>
                <a:spcPts val="4950"/>
              </a:lnSpc>
            </a:pPr>
            <a:r>
              <a:rPr dirty="0" sz="2000">
                <a:latin typeface="Calibri"/>
                <a:cs typeface="Calibri"/>
              </a:rPr>
              <a:t>María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Fernanda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collaborato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attivamente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partiti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politici,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sollecitandoli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>
                <a:latin typeface="Calibri"/>
                <a:cs typeface="Calibri"/>
              </a:rPr>
              <a:t>considerare</a:t>
            </a:r>
            <a:r>
              <a:rPr dirty="0" sz="2000" spc="229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le</a:t>
            </a:r>
            <a:r>
              <a:rPr dirty="0" sz="2000" spc="2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disabilità</a:t>
            </a:r>
            <a:r>
              <a:rPr dirty="0" sz="2000" spc="2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intellettive</a:t>
            </a:r>
            <a:r>
              <a:rPr dirty="0" sz="2000" spc="2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nei</a:t>
            </a:r>
            <a:r>
              <a:rPr dirty="0" sz="2000" spc="2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loro</a:t>
            </a:r>
            <a:r>
              <a:rPr dirty="0" sz="2000" spc="2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programmi</a:t>
            </a:r>
            <a:r>
              <a:rPr dirty="0" sz="2000" spc="2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3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promuovere l'accessibilità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linguistica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documenti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politici.</a:t>
            </a:r>
            <a:endParaRPr sz="2000">
              <a:latin typeface="Calibri"/>
              <a:cs typeface="Calibri"/>
            </a:endParaRPr>
          </a:p>
          <a:p>
            <a:pPr algn="just" marL="570230">
              <a:lnSpc>
                <a:spcPct val="100000"/>
              </a:lnSpc>
              <a:spcBef>
                <a:spcPts val="1960"/>
              </a:spcBef>
            </a:pPr>
            <a:r>
              <a:rPr dirty="0" sz="2000">
                <a:latin typeface="Calibri"/>
                <a:cs typeface="Calibri"/>
              </a:rPr>
              <a:t>Clicca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qui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ulteriori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informazioni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Maria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Fernanda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Castro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Maya.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11291" y="207263"/>
            <a:ext cx="1890395" cy="1890395"/>
            <a:chOff x="311291" y="207263"/>
            <a:chExt cx="1890395" cy="1890395"/>
          </a:xfrm>
        </p:grpSpPr>
        <p:sp>
          <p:nvSpPr>
            <p:cNvPr id="12" name="object 12" descr=""/>
            <p:cNvSpPr/>
            <p:nvPr/>
          </p:nvSpPr>
          <p:spPr>
            <a:xfrm>
              <a:off x="973931" y="971551"/>
              <a:ext cx="700405" cy="137160"/>
            </a:xfrm>
            <a:custGeom>
              <a:avLst/>
              <a:gdLst/>
              <a:ahLst/>
              <a:cxnLst/>
              <a:rect l="l" t="t" r="r" b="b"/>
              <a:pathLst>
                <a:path w="700405" h="137159">
                  <a:moveTo>
                    <a:pt x="633221" y="136968"/>
                  </a:moveTo>
                  <a:lnTo>
                    <a:pt x="70471" y="136968"/>
                  </a:lnTo>
                  <a:lnTo>
                    <a:pt x="43419" y="131401"/>
                  </a:lnTo>
                  <a:lnTo>
                    <a:pt x="43096" y="131401"/>
                  </a:lnTo>
                  <a:lnTo>
                    <a:pt x="20821" y="116288"/>
                  </a:lnTo>
                  <a:lnTo>
                    <a:pt x="5632" y="94013"/>
                  </a:lnTo>
                  <a:lnTo>
                    <a:pt x="0" y="66960"/>
                  </a:lnTo>
                  <a:lnTo>
                    <a:pt x="5550" y="40384"/>
                  </a:lnTo>
                  <a:lnTo>
                    <a:pt x="20647" y="19157"/>
                  </a:lnTo>
                  <a:lnTo>
                    <a:pt x="42932" y="5091"/>
                  </a:lnTo>
                  <a:lnTo>
                    <a:pt x="70008" y="0"/>
                  </a:lnTo>
                  <a:lnTo>
                    <a:pt x="633221" y="0"/>
                  </a:lnTo>
                  <a:lnTo>
                    <a:pt x="659783" y="5091"/>
                  </a:lnTo>
                  <a:lnTo>
                    <a:pt x="680977" y="19157"/>
                  </a:lnTo>
                  <a:lnTo>
                    <a:pt x="695010" y="40384"/>
                  </a:lnTo>
                  <a:lnTo>
                    <a:pt x="699825" y="65591"/>
                  </a:lnTo>
                  <a:lnTo>
                    <a:pt x="699825" y="68354"/>
                  </a:lnTo>
                  <a:lnTo>
                    <a:pt x="695010" y="94013"/>
                  </a:lnTo>
                  <a:lnTo>
                    <a:pt x="680977" y="116288"/>
                  </a:lnTo>
                  <a:lnTo>
                    <a:pt x="659783" y="131401"/>
                  </a:lnTo>
                  <a:lnTo>
                    <a:pt x="633221" y="136968"/>
                  </a:lnTo>
                  <a:close/>
                </a:path>
              </a:pathLst>
            </a:custGeom>
            <a:solidFill>
              <a:srgbClr val="D91B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291" y="207263"/>
              <a:ext cx="1890136" cy="18901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Simone Benazzi</dc:creator>
  <cp:keywords>DAG7MQdwHKk,BAEV7B-eGMs,0</cp:keywords>
  <dc:title>IT_SPARK_CBP_Understanding Psychosocial Disabilities and Participation</dc:title>
  <dcterms:created xsi:type="dcterms:W3CDTF">2026-01-13T06:59:20Z</dcterms:created>
  <dcterms:modified xsi:type="dcterms:W3CDTF">2026-01-13T06:59:20Z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2025-12-11T00:00:00Z</vt:filetime>
  </property>
  <property fmtid="{D5CDD505-2E9C-101B-9397-08002B2CF9AE}" pid="3" name="Creator">
    <vt:lpwstr>Canva</vt:lpwstr>
  </property>
  <property fmtid="{D5CDD505-2E9C-101B-9397-08002B2CF9AE}" pid="4" name="LastSaved">
    <vt:filetime>2026-01-13T00:00:00Z</vt:filetime>
  </property>
  <property fmtid="{D5CDD505-2E9C-101B-9397-08002B2CF9AE}" pid="5" name="Producer">
    <vt:lpwstr>Canva</vt:lpwstr>
  </property>
</Properties>
</file>