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Calibri (MS) Bold" charset="1" panose="020F0702030404030204"/>
      <p:regular r:id="rId33"/>
    </p:embeddedFont>
    <p:embeddedFont>
      <p:font typeface="Calibri (MS)" charset="1" panose="020F0502020204030204"/>
      <p:regular r:id="rId34"/>
    </p:embeddedFont>
    <p:embeddedFont>
      <p:font typeface="Nunito" charset="1" panose="00000500000000000000"/>
      <p:regular r:id="rId36"/>
    </p:embeddedFont>
    <p:embeddedFont>
      <p:font typeface="Roboto Bold" charset="1" panose="020000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notesSlides/notesSlide2.xml" Type="http://schemas.openxmlformats.org/officeDocument/2006/relationships/notesSlide"/><Relationship Id="rId36" Target="fonts/font36.fntdata" Type="http://schemas.openxmlformats.org/officeDocument/2006/relationships/font"/><Relationship Id="rId37" Target="notesSlides/notesSlide3.xml" Type="http://schemas.openxmlformats.org/officeDocument/2006/relationships/notesSlide"/><Relationship Id="rId38" Target="notesSlides/notesSlide4.xml" Type="http://schemas.openxmlformats.org/officeDocument/2006/relationships/notesSlide"/><Relationship Id="rId39" Target="notesSlides/notesSlide5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6.xml" Type="http://schemas.openxmlformats.org/officeDocument/2006/relationships/notesSlide"/><Relationship Id="rId41" Target="notesSlides/notesSlide7.xml" Type="http://schemas.openxmlformats.org/officeDocument/2006/relationships/notesSlide"/><Relationship Id="rId42" Target="notesSlides/notesSlide8.xml" Type="http://schemas.openxmlformats.org/officeDocument/2006/relationships/notesSlide"/><Relationship Id="rId43" Target="notesSlides/notesSlide9.xml" Type="http://schemas.openxmlformats.org/officeDocument/2006/relationships/notesSlide"/><Relationship Id="rId44" Target="notesSlides/notesSlide10.xml" Type="http://schemas.openxmlformats.org/officeDocument/2006/relationships/notesSlide"/><Relationship Id="rId45" Target="notesSlides/notesSlide11.xml" Type="http://schemas.openxmlformats.org/officeDocument/2006/relationships/notesSlide"/><Relationship Id="rId46" Target="fonts/font46.fntdata" Type="http://schemas.openxmlformats.org/officeDocument/2006/relationships/font"/><Relationship Id="rId47" Target="notesSlides/notesSlide12.xml" Type="http://schemas.openxmlformats.org/officeDocument/2006/relationships/notesSlide"/><Relationship Id="rId48" Target="notesSlides/notesSlide13.xml" Type="http://schemas.openxmlformats.org/officeDocument/2006/relationships/notesSlide"/><Relationship Id="rId49" Target="notesSlides/notesSlide14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5.xml" Type="http://schemas.openxmlformats.org/officeDocument/2006/relationships/notesSlide"/><Relationship Id="rId51" Target="notesSlides/notesSlide16.xml" Type="http://schemas.openxmlformats.org/officeDocument/2006/relationships/notesSlide"/><Relationship Id="rId52" Target="notesSlides/notesSlide17.xml" Type="http://schemas.openxmlformats.org/officeDocument/2006/relationships/notesSlide"/><Relationship Id="rId53" Target="notesSlides/notesSlide18.xml" Type="http://schemas.openxmlformats.org/officeDocument/2006/relationships/notesSlide"/><Relationship Id="rId54" Target="notesSlides/notesSlide19.xml" Type="http://schemas.openxmlformats.org/officeDocument/2006/relationships/notesSlide"/><Relationship Id="rId55" Target="notesSlides/notesSlide20.xml" Type="http://schemas.openxmlformats.org/officeDocument/2006/relationships/notesSlide"/><Relationship Id="rId56" Target="notesSlides/notesSlide21.xml" Type="http://schemas.openxmlformats.org/officeDocument/2006/relationships/notesSlide"/><Relationship Id="rId57" Target="notesSlides/notesSlide22.xml" Type="http://schemas.openxmlformats.org/officeDocument/2006/relationships/notesSlide"/><Relationship Id="rId58" Target="notesSlides/notesSlide23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8.jpeg" Type="http://schemas.openxmlformats.org/officeDocument/2006/relationships/image"/><Relationship Id="rId6" Target="../media/VAGpy2E10yI.mp4" Type="http://schemas.openxmlformats.org/officeDocument/2006/relationships/video"/><Relationship Id="rId7" Target="../media/VAGpy2E10yI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0.svg" Type="http://schemas.openxmlformats.org/officeDocument/2006/relationships/image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35.jpeg" Type="http://schemas.openxmlformats.org/officeDocument/2006/relationships/image"/><Relationship Id="rId14" Target="../media/image36.png" Type="http://schemas.openxmlformats.org/officeDocument/2006/relationships/image"/><Relationship Id="rId15" Target="../media/image37.png" Type="http://schemas.openxmlformats.org/officeDocument/2006/relationships/image"/><Relationship Id="rId16" Target="../media/image38.png" Type="http://schemas.openxmlformats.org/officeDocument/2006/relationships/image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9298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2592" y="6887618"/>
            <a:ext cx="16676708" cy="1861488"/>
            <a:chOff x="0" y="0"/>
            <a:chExt cx="22235610" cy="24819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235610" cy="2481984"/>
            </a:xfrm>
            <a:custGeom>
              <a:avLst/>
              <a:gdLst/>
              <a:ahLst/>
              <a:cxnLst/>
              <a:rect r="r" b="b" t="t" l="l"/>
              <a:pathLst>
                <a:path h="2481984" w="22235610">
                  <a:moveTo>
                    <a:pt x="0" y="0"/>
                  </a:moveTo>
                  <a:lnTo>
                    <a:pt x="22235610" y="0"/>
                  </a:lnTo>
                  <a:lnTo>
                    <a:pt x="22235610" y="2481984"/>
                  </a:lnTo>
                  <a:lnTo>
                    <a:pt x="0" y="24819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22235610" cy="259628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6360"/>
                </a:lnSpc>
              </a:pPr>
              <a:r>
                <a:rPr lang="en-US" b="true" sz="5300">
                  <a:solidFill>
                    <a:srgbClr val="2828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Desenvolvendo habilidades de autodefesa e vida independente Desenvolvido por: OTB Europe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785948" y="5382814"/>
            <a:ext cx="6412593" cy="6525351"/>
            <a:chOff x="0" y="0"/>
            <a:chExt cx="9587987" cy="97565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635187" y="495920"/>
            <a:ext cx="5017626" cy="5017626"/>
          </a:xfrm>
          <a:custGeom>
            <a:avLst/>
            <a:gdLst/>
            <a:ahLst/>
            <a:cxnLst/>
            <a:rect r="r" b="b" t="t" l="l"/>
            <a:pathLst>
              <a:path h="5017626" w="5017626">
                <a:moveTo>
                  <a:pt x="0" y="0"/>
                </a:moveTo>
                <a:lnTo>
                  <a:pt x="5017626" y="0"/>
                </a:lnTo>
                <a:lnTo>
                  <a:pt x="5017626" y="5017626"/>
                </a:lnTo>
                <a:lnTo>
                  <a:pt x="0" y="501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55619" y="7115319"/>
            <a:ext cx="3264113" cy="5144018"/>
          </a:xfrm>
          <a:custGeom>
            <a:avLst/>
            <a:gdLst/>
            <a:ahLst/>
            <a:cxnLst/>
            <a:rect r="r" b="b" t="t" l="l"/>
            <a:pathLst>
              <a:path h="5144018" w="3264113">
                <a:moveTo>
                  <a:pt x="0" y="0"/>
                </a:moveTo>
                <a:lnTo>
                  <a:pt x="3264113" y="0"/>
                </a:lnTo>
                <a:lnTo>
                  <a:pt x="3264113" y="5144018"/>
                </a:lnTo>
                <a:lnTo>
                  <a:pt x="0" y="514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567911" y="-1918835"/>
            <a:ext cx="6412593" cy="6525351"/>
            <a:chOff x="0" y="0"/>
            <a:chExt cx="9587987" cy="975658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49B381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1212625" y="-1543309"/>
            <a:ext cx="3264113" cy="5144018"/>
          </a:xfrm>
          <a:custGeom>
            <a:avLst/>
            <a:gdLst/>
            <a:ahLst/>
            <a:cxnLst/>
            <a:rect r="r" b="b" t="t" l="l"/>
            <a:pathLst>
              <a:path h="5144018" w="3264113">
                <a:moveTo>
                  <a:pt x="0" y="0"/>
                </a:moveTo>
                <a:lnTo>
                  <a:pt x="3264113" y="0"/>
                </a:lnTo>
                <a:lnTo>
                  <a:pt x="3264113" y="5144018"/>
                </a:lnTo>
                <a:lnTo>
                  <a:pt x="0" y="5144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331599" y="937077"/>
            <a:ext cx="235179" cy="239314"/>
            <a:chOff x="0" y="0"/>
            <a:chExt cx="9587987" cy="97565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831208" y="1697248"/>
            <a:ext cx="235179" cy="239314"/>
            <a:chOff x="0" y="0"/>
            <a:chExt cx="9587987" cy="975658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340375" y="1697248"/>
            <a:ext cx="235179" cy="239314"/>
            <a:chOff x="0" y="0"/>
            <a:chExt cx="9587987" cy="9756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340375" y="2840090"/>
            <a:ext cx="235179" cy="239314"/>
            <a:chOff x="0" y="0"/>
            <a:chExt cx="9587987" cy="97565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625224" y="256606"/>
            <a:ext cx="235179" cy="239314"/>
            <a:chOff x="0" y="0"/>
            <a:chExt cx="9587987" cy="975658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12625" y="2303423"/>
            <a:ext cx="235179" cy="239314"/>
            <a:chOff x="0" y="0"/>
            <a:chExt cx="9587987" cy="975658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390045" y="1224184"/>
            <a:ext cx="235179" cy="239314"/>
            <a:chOff x="0" y="0"/>
            <a:chExt cx="9587987" cy="975658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4066386" y="2720433"/>
            <a:ext cx="235179" cy="239314"/>
            <a:chOff x="0" y="0"/>
            <a:chExt cx="9587987" cy="975658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3362361" y="495920"/>
            <a:ext cx="235179" cy="239314"/>
            <a:chOff x="0" y="0"/>
            <a:chExt cx="9587987" cy="975658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4138030" y="9567671"/>
            <a:ext cx="235179" cy="239314"/>
            <a:chOff x="0" y="0"/>
            <a:chExt cx="9587987" cy="975658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4489510" y="8166861"/>
            <a:ext cx="235179" cy="239314"/>
            <a:chOff x="0" y="0"/>
            <a:chExt cx="9587987" cy="9756581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915541" y="8847536"/>
            <a:ext cx="235179" cy="239314"/>
            <a:chOff x="0" y="0"/>
            <a:chExt cx="9587987" cy="975658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6080892" y="8509792"/>
            <a:ext cx="235179" cy="239314"/>
            <a:chOff x="0" y="0"/>
            <a:chExt cx="9587987" cy="975658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6080892" y="7306673"/>
            <a:ext cx="235179" cy="239314"/>
            <a:chOff x="0" y="0"/>
            <a:chExt cx="9587987" cy="9756581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7402143" y="8847536"/>
            <a:ext cx="235179" cy="239314"/>
            <a:chOff x="0" y="0"/>
            <a:chExt cx="9587987" cy="9756581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6631474" y="9328357"/>
            <a:ext cx="235179" cy="239314"/>
            <a:chOff x="0" y="0"/>
            <a:chExt cx="9587987" cy="9756581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5150719" y="10047686"/>
            <a:ext cx="235179" cy="239314"/>
            <a:chOff x="0" y="0"/>
            <a:chExt cx="9587987" cy="9756581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-45234" y="5779825"/>
            <a:ext cx="18652036" cy="2215586"/>
            <a:chOff x="0" y="0"/>
            <a:chExt cx="24869381" cy="295411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4869381" cy="2954115"/>
            </a:xfrm>
            <a:custGeom>
              <a:avLst/>
              <a:gdLst/>
              <a:ahLst/>
              <a:cxnLst/>
              <a:rect r="r" b="b" t="t" l="l"/>
              <a:pathLst>
                <a:path h="2954115" w="24869381">
                  <a:moveTo>
                    <a:pt x="0" y="0"/>
                  </a:moveTo>
                  <a:lnTo>
                    <a:pt x="24869381" y="0"/>
                  </a:lnTo>
                  <a:lnTo>
                    <a:pt x="24869381" y="2954115"/>
                  </a:lnTo>
                  <a:lnTo>
                    <a:pt x="0" y="29541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133350"/>
              <a:ext cx="24869381" cy="308746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 marL="0" indent="0" lvl="0">
                <a:lnSpc>
                  <a:spcPts val="7560"/>
                </a:lnSpc>
              </a:pPr>
              <a:r>
                <a:rPr lang="en-US" b="true" sz="6300">
                  <a:solidFill>
                    <a:srgbClr val="2828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Programa de Capacitação para Jovens Trabalhadores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503" y="2091414"/>
            <a:ext cx="14001033" cy="1187382"/>
            <a:chOff x="0" y="0"/>
            <a:chExt cx="18668044" cy="15831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668043" cy="1583176"/>
            </a:xfrm>
            <a:custGeom>
              <a:avLst/>
              <a:gdLst/>
              <a:ahLst/>
              <a:cxnLst/>
              <a:rect r="r" b="b" t="t" l="l"/>
              <a:pathLst>
                <a:path h="1583176" w="18668043">
                  <a:moveTo>
                    <a:pt x="0" y="0"/>
                  </a:moveTo>
                  <a:lnTo>
                    <a:pt x="18668043" y="0"/>
                  </a:lnTo>
                  <a:lnTo>
                    <a:pt x="18668043" y="1583176"/>
                  </a:lnTo>
                  <a:lnTo>
                    <a:pt x="0" y="15831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18668044" cy="171652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109"/>
                </a:lnSpc>
              </a:pPr>
              <a:r>
                <a:rPr lang="en-US" b="true" sz="5925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Evidências de apoio com dados quantitativos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35046" y="3349234"/>
            <a:ext cx="16817908" cy="454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Resultados: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Emprego: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73% dos jovens do Grupo A estavam empregados um ano após a formação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Comparado com 43% no Grupo B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Vida independente: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40% dos jovens do Grupo A viviam de forma independente ou semi-independente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Comparado com 23% no Grupo B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Participação da comunidade: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Os jovens do Grupo A tinham probabilidade significativamente maior de relatar participação em eventos cívicos e comunitários, como votação ou participação em reuniões.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481741" y="7454719"/>
            <a:ext cx="4619125" cy="1605146"/>
          </a:xfrm>
          <a:custGeom>
            <a:avLst/>
            <a:gdLst/>
            <a:ahLst/>
            <a:cxnLst/>
            <a:rect r="r" b="b" t="t" l="l"/>
            <a:pathLst>
              <a:path h="1605146" w="4619125">
                <a:moveTo>
                  <a:pt x="0" y="0"/>
                </a:moveTo>
                <a:lnTo>
                  <a:pt x="4619125" y="0"/>
                </a:lnTo>
                <a:lnTo>
                  <a:pt x="4619125" y="1605146"/>
                </a:lnTo>
                <a:lnTo>
                  <a:pt x="0" y="16051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0243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38412" y="14288"/>
            <a:ext cx="4649588" cy="10287000"/>
            <a:chOff x="0" y="0"/>
            <a:chExt cx="6199451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99401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6199401">
                  <a:moveTo>
                    <a:pt x="0" y="0"/>
                  </a:moveTo>
                  <a:lnTo>
                    <a:pt x="6199401" y="0"/>
                  </a:lnTo>
                  <a:lnTo>
                    <a:pt x="619940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49B38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73931" y="971551"/>
            <a:ext cx="700088" cy="136922"/>
            <a:chOff x="0" y="0"/>
            <a:chExt cx="933450" cy="1825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33450" cy="182626"/>
            </a:xfrm>
            <a:custGeom>
              <a:avLst/>
              <a:gdLst/>
              <a:ahLst/>
              <a:cxnLst/>
              <a:rect r="r" b="b" t="t" l="l"/>
              <a:pathLst>
                <a:path h="182626" w="933450">
                  <a:moveTo>
                    <a:pt x="93345" y="182626"/>
                  </a:moveTo>
                  <a:cubicBezTo>
                    <a:pt x="844296" y="182626"/>
                    <a:pt x="844296" y="182626"/>
                    <a:pt x="844296" y="182626"/>
                  </a:cubicBezTo>
                  <a:cubicBezTo>
                    <a:pt x="895223" y="182626"/>
                    <a:pt x="933450" y="140208"/>
                    <a:pt x="933450" y="89281"/>
                  </a:cubicBezTo>
                  <a:cubicBezTo>
                    <a:pt x="933450" y="38354"/>
                    <a:pt x="895223" y="0"/>
                    <a:pt x="844296" y="0"/>
                  </a:cubicBezTo>
                  <a:cubicBezTo>
                    <a:pt x="93345" y="0"/>
                    <a:pt x="93345" y="0"/>
                    <a:pt x="93345" y="0"/>
                  </a:cubicBezTo>
                  <a:cubicBezTo>
                    <a:pt x="42418" y="0"/>
                    <a:pt x="0" y="38227"/>
                    <a:pt x="0" y="89154"/>
                  </a:cubicBezTo>
                  <a:cubicBezTo>
                    <a:pt x="0" y="140081"/>
                    <a:pt x="42418" y="182499"/>
                    <a:pt x="93345" y="182499"/>
                  </a:cubicBezTo>
                </a:path>
              </a:pathLst>
            </a:custGeom>
            <a:solidFill>
              <a:srgbClr val="D91B5C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1292" y="207263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381326" y="722557"/>
            <a:ext cx="14270315" cy="8027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991480" y="-867538"/>
            <a:ext cx="4649588" cy="24558365"/>
            <a:chOff x="0" y="0"/>
            <a:chExt cx="6199451" cy="327444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99401" cy="32744485"/>
            </a:xfrm>
            <a:custGeom>
              <a:avLst/>
              <a:gdLst/>
              <a:ahLst/>
              <a:cxnLst/>
              <a:rect r="r" b="b" t="t" l="l"/>
              <a:pathLst>
                <a:path h="32744485" w="6199401">
                  <a:moveTo>
                    <a:pt x="0" y="0"/>
                  </a:moveTo>
                  <a:lnTo>
                    <a:pt x="6199401" y="0"/>
                  </a:lnTo>
                  <a:lnTo>
                    <a:pt x="6199401" y="32744485"/>
                  </a:lnTo>
                  <a:lnTo>
                    <a:pt x="0" y="32744485"/>
                  </a:ln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55183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70324" y="2120466"/>
            <a:ext cx="13344593" cy="784017"/>
            <a:chOff x="0" y="0"/>
            <a:chExt cx="17792791" cy="10453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792790" cy="1045356"/>
            </a:xfrm>
            <a:custGeom>
              <a:avLst/>
              <a:gdLst/>
              <a:ahLst/>
              <a:cxnLst/>
              <a:rect r="r" b="b" t="t" l="l"/>
              <a:pathLst>
                <a:path h="1045356" w="17792790">
                  <a:moveTo>
                    <a:pt x="0" y="0"/>
                  </a:moveTo>
                  <a:lnTo>
                    <a:pt x="17792790" y="0"/>
                  </a:lnTo>
                  <a:lnTo>
                    <a:pt x="17792790" y="1045356"/>
                  </a:lnTo>
                  <a:lnTo>
                    <a:pt x="0" y="10453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7792791" cy="11310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709"/>
                </a:lnSpc>
              </a:pPr>
              <a:r>
                <a:rPr lang="en-US" b="true" sz="3924">
                  <a:solidFill>
                    <a:srgbClr val="2E2B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Atividade 1 – “Minhas Escolhas, Minha Voz”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70323" y="2904516"/>
            <a:ext cx="15763900" cy="4653004"/>
            <a:chOff x="0" y="0"/>
            <a:chExt cx="21018533" cy="62040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18534" cy="6204005"/>
            </a:xfrm>
            <a:custGeom>
              <a:avLst/>
              <a:gdLst/>
              <a:ahLst/>
              <a:cxnLst/>
              <a:rect r="r" b="b" t="t" l="l"/>
              <a:pathLst>
                <a:path h="6204005" w="21018534">
                  <a:moveTo>
                    <a:pt x="0" y="0"/>
                  </a:moveTo>
                  <a:lnTo>
                    <a:pt x="21018534" y="0"/>
                  </a:lnTo>
                  <a:lnTo>
                    <a:pt x="21018534" y="6204005"/>
                  </a:lnTo>
                  <a:lnTo>
                    <a:pt x="0" y="6204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80975"/>
              <a:ext cx="21018533" cy="6384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Objetivo: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Ajude os participantes a aprender como ajudar os jovens a tomar suas próprias decisões sem assumir o controle.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Duração: 30 minutos Tamanho do grupo: 3 a 5 pessoas Materiais: Cartões de situação, papel flipchart, marcadores Etapas: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Distribua cartões com cenários da vida real, como: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“Ir ao médico sozinho”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“Escolher o que vestir para uma entrevista”</a:t>
              </a: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“Decidir participar de uma reunião política local”</a:t>
              </a:r>
            </a:p>
            <a:p>
              <a:pPr algn="just" marL="0" indent="0" lvl="0">
                <a:lnSpc>
                  <a:spcPts val="4139"/>
                </a:lnSpc>
              </a:pP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 u="sng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Cada grupo discute como ajudar um jovem a fazer essa escolha, sem tomar a decisão por ele.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E2B2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311292" y="0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991480" y="-867538"/>
            <a:ext cx="4649588" cy="24558365"/>
            <a:chOff x="0" y="0"/>
            <a:chExt cx="6199451" cy="327444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99401" cy="32744485"/>
            </a:xfrm>
            <a:custGeom>
              <a:avLst/>
              <a:gdLst/>
              <a:ahLst/>
              <a:cxnLst/>
              <a:rect r="r" b="b" t="t" l="l"/>
              <a:pathLst>
                <a:path h="32744485" w="6199401">
                  <a:moveTo>
                    <a:pt x="0" y="0"/>
                  </a:moveTo>
                  <a:lnTo>
                    <a:pt x="6199401" y="0"/>
                  </a:lnTo>
                  <a:lnTo>
                    <a:pt x="6199401" y="32744485"/>
                  </a:lnTo>
                  <a:lnTo>
                    <a:pt x="0" y="32744485"/>
                  </a:ln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55183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70324" y="2120466"/>
            <a:ext cx="14203456" cy="784017"/>
            <a:chOff x="0" y="0"/>
            <a:chExt cx="18937941" cy="10453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937940" cy="1045356"/>
            </a:xfrm>
            <a:custGeom>
              <a:avLst/>
              <a:gdLst/>
              <a:ahLst/>
              <a:cxnLst/>
              <a:rect r="r" b="b" t="t" l="l"/>
              <a:pathLst>
                <a:path h="1045356" w="18937940">
                  <a:moveTo>
                    <a:pt x="0" y="0"/>
                  </a:moveTo>
                  <a:lnTo>
                    <a:pt x="18937940" y="0"/>
                  </a:lnTo>
                  <a:lnTo>
                    <a:pt x="18937940" y="1045356"/>
                  </a:lnTo>
                  <a:lnTo>
                    <a:pt x="0" y="10453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8937941" cy="11310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709"/>
                </a:lnSpc>
              </a:pPr>
              <a:r>
                <a:rPr lang="en-US" b="true" sz="3924">
                  <a:solidFill>
                    <a:srgbClr val="2E2B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Atividade 1 – “Minhas Escolhas, Minha Voz”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70324" y="2737616"/>
            <a:ext cx="15763900" cy="4129129"/>
            <a:chOff x="0" y="0"/>
            <a:chExt cx="21018533" cy="55055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18534" cy="5505505"/>
            </a:xfrm>
            <a:custGeom>
              <a:avLst/>
              <a:gdLst/>
              <a:ahLst/>
              <a:cxnLst/>
              <a:rect r="r" b="b" t="t" l="l"/>
              <a:pathLst>
                <a:path h="5505505" w="21018534">
                  <a:moveTo>
                    <a:pt x="0" y="0"/>
                  </a:moveTo>
                  <a:lnTo>
                    <a:pt x="21018534" y="0"/>
                  </a:lnTo>
                  <a:lnTo>
                    <a:pt x="21018534" y="5505505"/>
                  </a:lnTo>
                  <a:lnTo>
                    <a:pt x="0" y="5505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80975"/>
              <a:ext cx="21018533" cy="56864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4139"/>
                </a:lnSpc>
              </a:pPr>
            </a:p>
            <a:p>
              <a:pPr algn="just">
                <a:lnSpc>
                  <a:spcPts val="4139"/>
                </a:lnSpc>
              </a:pPr>
              <a:r>
                <a:rPr lang="en-US" sz="2299" b="true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 grupos escrevem estratégias práticas, por exemplo:</a:t>
              </a:r>
            </a:p>
            <a:p>
              <a:pPr algn="just" marL="496569" indent="-248284" lvl="1">
                <a:lnSpc>
                  <a:spcPts val="4139"/>
                </a:lnSpc>
                <a:buFont typeface="Arial"/>
                <a:buChar char="•"/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Fornecer informações em formatos acessíveis</a:t>
              </a:r>
            </a:p>
            <a:p>
              <a:pPr algn="just" marL="496569" indent="-248284" lvl="1">
                <a:lnSpc>
                  <a:spcPts val="4139"/>
                </a:lnSpc>
                <a:buFont typeface="Arial"/>
                <a:buChar char="•"/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Conversando sobre opções com calma</a:t>
              </a:r>
            </a:p>
            <a:p>
              <a:pPr algn="just" marL="496569" indent="-248284" lvl="1">
                <a:lnSpc>
                  <a:spcPts val="4139"/>
                </a:lnSpc>
                <a:buFont typeface="Arial"/>
                <a:buChar char="•"/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Usar recursos visuais ou símbolos para apoiar a compreensão</a:t>
              </a:r>
            </a:p>
            <a:p>
              <a:pPr algn="just" marL="496569" indent="-248284" lvl="1">
                <a:lnSpc>
                  <a:spcPts val="4139"/>
                </a:lnSpc>
                <a:buFont typeface="Arial"/>
                <a:buChar char="•"/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 grupos compartilham suas estratégias com os outros.</a:t>
              </a:r>
            </a:p>
            <a:p>
              <a:pPr algn="just" marL="0" indent="0" lvl="0">
                <a:lnSpc>
                  <a:spcPts val="4139"/>
                </a:lnSpc>
              </a:pPr>
            </a:p>
            <a:p>
              <a:pPr algn="just" marL="0" indent="0" lvl="0">
                <a:lnSpc>
                  <a:spcPts val="4139"/>
                </a:lnSpc>
              </a:pPr>
              <a:r>
                <a:rPr lang="en-US" b="true" sz="2299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Reflexão final: O que realmente significa respeitar a autonomia de alguém?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E2B2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311292" y="0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015774" y="7714224"/>
            <a:ext cx="5916010" cy="2144554"/>
          </a:xfrm>
          <a:custGeom>
            <a:avLst/>
            <a:gdLst/>
            <a:ahLst/>
            <a:cxnLst/>
            <a:rect r="r" b="b" t="t" l="l"/>
            <a:pathLst>
              <a:path h="2144554" w="5916010">
                <a:moveTo>
                  <a:pt x="0" y="0"/>
                </a:moveTo>
                <a:lnTo>
                  <a:pt x="5916010" y="0"/>
                </a:lnTo>
                <a:lnTo>
                  <a:pt x="5916010" y="2144554"/>
                </a:lnTo>
                <a:lnTo>
                  <a:pt x="0" y="214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991480" y="-867538"/>
            <a:ext cx="4649588" cy="24558365"/>
            <a:chOff x="0" y="0"/>
            <a:chExt cx="6199451" cy="327444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99401" cy="32744485"/>
            </a:xfrm>
            <a:custGeom>
              <a:avLst/>
              <a:gdLst/>
              <a:ahLst/>
              <a:cxnLst/>
              <a:rect r="r" b="b" t="t" l="l"/>
              <a:pathLst>
                <a:path h="32744485" w="6199401">
                  <a:moveTo>
                    <a:pt x="0" y="0"/>
                  </a:moveTo>
                  <a:lnTo>
                    <a:pt x="6199401" y="0"/>
                  </a:lnTo>
                  <a:lnTo>
                    <a:pt x="6199401" y="32744485"/>
                  </a:lnTo>
                  <a:lnTo>
                    <a:pt x="0" y="32744485"/>
                  </a:ln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70324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71550" y="2223730"/>
            <a:ext cx="15875654" cy="784017"/>
            <a:chOff x="0" y="0"/>
            <a:chExt cx="21167539" cy="10453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167539" cy="1045356"/>
            </a:xfrm>
            <a:custGeom>
              <a:avLst/>
              <a:gdLst/>
              <a:ahLst/>
              <a:cxnLst/>
              <a:rect r="r" b="b" t="t" l="l"/>
              <a:pathLst>
                <a:path h="1045356" w="21167539">
                  <a:moveTo>
                    <a:pt x="0" y="0"/>
                  </a:moveTo>
                  <a:lnTo>
                    <a:pt x="21167539" y="0"/>
                  </a:lnTo>
                  <a:lnTo>
                    <a:pt x="21167539" y="1045356"/>
                  </a:lnTo>
                  <a:lnTo>
                    <a:pt x="0" y="10453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1167539" cy="11310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709"/>
                </a:lnSpc>
              </a:pPr>
              <a:r>
                <a:rPr lang="en-US" b="true" sz="3924">
                  <a:solidFill>
                    <a:srgbClr val="2E2B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Atividade 2 – “Vivendo de forma independente: o plano diário”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1550" y="2910275"/>
            <a:ext cx="16032048" cy="5176878"/>
            <a:chOff x="0" y="0"/>
            <a:chExt cx="21376064" cy="69025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376064" cy="6902504"/>
            </a:xfrm>
            <a:custGeom>
              <a:avLst/>
              <a:gdLst/>
              <a:ahLst/>
              <a:cxnLst/>
              <a:rect r="r" b="b" t="t" l="l"/>
              <a:pathLst>
                <a:path h="6902504" w="21376064">
                  <a:moveTo>
                    <a:pt x="0" y="0"/>
                  </a:moveTo>
                  <a:lnTo>
                    <a:pt x="21376064" y="0"/>
                  </a:lnTo>
                  <a:lnTo>
                    <a:pt x="21376064" y="6902504"/>
                  </a:lnTo>
                  <a:lnTo>
                    <a:pt x="0" y="69025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80975"/>
              <a:ext cx="21376064" cy="708347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Objetivo: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Incentive os participantes a criar rotinas diárias estruturadas, adaptadas às necessidades e pontos fortes dos jovens.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Duração: 40 minutos 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Materiais: Modelo de cronograma grande, ícones visuais/adesivos, canetas 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Etapas: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Mostre um exemplo de uma rotina diária desorganizada para um jovem com dificuldades de independência.</a:t>
              </a:r>
            </a:p>
            <a:p>
              <a:pPr algn="just">
                <a:lnSpc>
                  <a:spcPts val="4140"/>
                </a:lnSpc>
              </a:pPr>
              <a:r>
                <a:rPr lang="en-US" sz="2300" b="true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Peça a cada grupo para criar um plano diário visual, passo a passo, que inclua: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Pausas e refeições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Tempo social ou de lazer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Tarefas de higiene e autocuidado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E2B2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311292" y="0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153609" y="7714224"/>
            <a:ext cx="5916010" cy="2144554"/>
          </a:xfrm>
          <a:custGeom>
            <a:avLst/>
            <a:gdLst/>
            <a:ahLst/>
            <a:cxnLst/>
            <a:rect r="r" b="b" t="t" l="l"/>
            <a:pathLst>
              <a:path h="2144554" w="5916010">
                <a:moveTo>
                  <a:pt x="0" y="0"/>
                </a:moveTo>
                <a:lnTo>
                  <a:pt x="5916011" y="0"/>
                </a:lnTo>
                <a:lnTo>
                  <a:pt x="5916011" y="2144554"/>
                </a:lnTo>
                <a:lnTo>
                  <a:pt x="0" y="214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991480" y="-867538"/>
            <a:ext cx="4649588" cy="24558365"/>
            <a:chOff x="0" y="0"/>
            <a:chExt cx="6199451" cy="327444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99401" cy="32744485"/>
            </a:xfrm>
            <a:custGeom>
              <a:avLst/>
              <a:gdLst/>
              <a:ahLst/>
              <a:cxnLst/>
              <a:rect r="r" b="b" t="t" l="l"/>
              <a:pathLst>
                <a:path h="32744485" w="6199401">
                  <a:moveTo>
                    <a:pt x="0" y="0"/>
                  </a:moveTo>
                  <a:lnTo>
                    <a:pt x="6199401" y="0"/>
                  </a:lnTo>
                  <a:lnTo>
                    <a:pt x="6199401" y="32744485"/>
                  </a:lnTo>
                  <a:lnTo>
                    <a:pt x="0" y="32744485"/>
                  </a:ln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70324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71550" y="2223730"/>
            <a:ext cx="16287750" cy="784017"/>
            <a:chOff x="0" y="0"/>
            <a:chExt cx="21717000" cy="10453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717000" cy="1045356"/>
            </a:xfrm>
            <a:custGeom>
              <a:avLst/>
              <a:gdLst/>
              <a:ahLst/>
              <a:cxnLst/>
              <a:rect r="r" b="b" t="t" l="l"/>
              <a:pathLst>
                <a:path h="1045356" w="21717000">
                  <a:moveTo>
                    <a:pt x="0" y="0"/>
                  </a:moveTo>
                  <a:lnTo>
                    <a:pt x="21717000" y="0"/>
                  </a:lnTo>
                  <a:lnTo>
                    <a:pt x="21717000" y="1045356"/>
                  </a:lnTo>
                  <a:lnTo>
                    <a:pt x="0" y="10453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21717000" cy="11310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709"/>
                </a:lnSpc>
              </a:pPr>
              <a:r>
                <a:rPr lang="en-US" b="true" sz="3924">
                  <a:solidFill>
                    <a:srgbClr val="2E2B29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Atividade 2 – “Vivendo de forma independente: o plano diário”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E2B2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311292" y="0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153609" y="7714224"/>
            <a:ext cx="5916010" cy="2144554"/>
          </a:xfrm>
          <a:custGeom>
            <a:avLst/>
            <a:gdLst/>
            <a:ahLst/>
            <a:cxnLst/>
            <a:rect r="r" b="b" t="t" l="l"/>
            <a:pathLst>
              <a:path h="2144554" w="5916010">
                <a:moveTo>
                  <a:pt x="0" y="0"/>
                </a:moveTo>
                <a:lnTo>
                  <a:pt x="5916011" y="0"/>
                </a:lnTo>
                <a:lnTo>
                  <a:pt x="5916011" y="2144554"/>
                </a:lnTo>
                <a:lnTo>
                  <a:pt x="0" y="214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971550" y="2555061"/>
            <a:ext cx="16032048" cy="5176878"/>
            <a:chOff x="0" y="0"/>
            <a:chExt cx="21376064" cy="690250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376064" cy="6902504"/>
            </a:xfrm>
            <a:custGeom>
              <a:avLst/>
              <a:gdLst/>
              <a:ahLst/>
              <a:cxnLst/>
              <a:rect r="r" b="b" t="t" l="l"/>
              <a:pathLst>
                <a:path h="6902504" w="21376064">
                  <a:moveTo>
                    <a:pt x="0" y="0"/>
                  </a:moveTo>
                  <a:lnTo>
                    <a:pt x="21376064" y="0"/>
                  </a:lnTo>
                  <a:lnTo>
                    <a:pt x="21376064" y="6902504"/>
                  </a:lnTo>
                  <a:lnTo>
                    <a:pt x="0" y="69025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80975"/>
              <a:ext cx="21376064" cy="708347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4140"/>
                </a:lnSpc>
              </a:pP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Inclua estratégias de suporte como: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Alarmes ou lembretes visuais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Zonas tranquilas ou espaços sensoriais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Apoio de colegas ou familiares</a:t>
              </a:r>
            </a:p>
            <a:p>
              <a:pPr algn="just" marL="496571" indent="-248285" lvl="1">
                <a:lnSpc>
                  <a:spcPts val="414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 grupos apresentam seus planos.</a:t>
              </a:r>
            </a:p>
            <a:p>
              <a:pPr algn="just" marL="0" indent="0" lvl="0">
                <a:lnSpc>
                  <a:spcPts val="4140"/>
                </a:lnSpc>
              </a:pP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Discutir: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 desafios os jovens podem enfrentar ao seguir essa rotina?</a:t>
              </a:r>
            </a:p>
            <a:p>
              <a:pPr algn="just" marL="0" indent="0" lvl="0">
                <a:lnSpc>
                  <a:spcPts val="4140"/>
                </a:lnSpc>
              </a:pPr>
              <a:r>
                <a:rPr lang="en-US" b="true" sz="230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Como os assistentes sociais podem ajudar?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62770" y="2874060"/>
            <a:ext cx="4523214" cy="433388"/>
            <a:chOff x="0" y="0"/>
            <a:chExt cx="6030952" cy="577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30952" cy="577850"/>
            </a:xfrm>
            <a:custGeom>
              <a:avLst/>
              <a:gdLst/>
              <a:ahLst/>
              <a:cxnLst/>
              <a:rect r="r" b="b" t="t" l="l"/>
              <a:pathLst>
                <a:path h="577850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61925"/>
              <a:ext cx="6030952" cy="7397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3779"/>
                </a:lnSpc>
              </a:pPr>
              <a:r>
                <a:rPr lang="en-US" b="true" sz="209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Dica 3 – Apoie a tomada de decisões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162770" y="3627971"/>
            <a:ext cx="4997757" cy="1588897"/>
            <a:chOff x="0" y="0"/>
            <a:chExt cx="6663676" cy="21185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Incentive decisões cotidianas: o que vestir, onde sentar, se deve ou não participar.</a:t>
              </a:r>
            </a:p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tomada de decisões gera confiança e independência.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696340" y="1152331"/>
            <a:ext cx="9728036" cy="900247"/>
            <a:chOff x="0" y="0"/>
            <a:chExt cx="12970715" cy="12003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970715" cy="1200329"/>
            </a:xfrm>
            <a:custGeom>
              <a:avLst/>
              <a:gdLst/>
              <a:ahLst/>
              <a:cxnLst/>
              <a:rect r="r" b="b" t="t" l="l"/>
              <a:pathLst>
                <a:path h="1200329" w="12970715">
                  <a:moveTo>
                    <a:pt x="0" y="0"/>
                  </a:moveTo>
                  <a:lnTo>
                    <a:pt x="12970715" y="0"/>
                  </a:lnTo>
                  <a:lnTo>
                    <a:pt x="12970715" y="1200329"/>
                  </a:lnTo>
                  <a:lnTo>
                    <a:pt x="0" y="12003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12970715" cy="127652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660"/>
                </a:lnSpc>
              </a:pPr>
              <a:r>
                <a:rPr lang="en-US" b="true" sz="3883">
                  <a:solidFill>
                    <a:srgbClr val="1E83D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Dicas ou etapas para trabalhadores com jovens</a:t>
              </a:r>
            </a:p>
          </p:txBody>
        </p:sp>
      </p:grpSp>
      <p:sp>
        <p:nvSpPr>
          <p:cNvPr name="AutoShape 12" id="12"/>
          <p:cNvSpPr/>
          <p:nvPr/>
        </p:nvSpPr>
        <p:spPr>
          <a:xfrm rot="23543">
            <a:off x="16208953" y="5874585"/>
            <a:ext cx="2086216" cy="0"/>
          </a:xfrm>
          <a:prstGeom prst="line">
            <a:avLst/>
          </a:prstGeom>
          <a:ln cap="rnd" w="19050">
            <a:solidFill>
              <a:srgbClr val="34343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12322011" y="6443633"/>
            <a:ext cx="4523214" cy="433388"/>
            <a:chOff x="0" y="0"/>
            <a:chExt cx="6030952" cy="5778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030952" cy="577850"/>
            </a:xfrm>
            <a:custGeom>
              <a:avLst/>
              <a:gdLst/>
              <a:ahLst/>
              <a:cxnLst/>
              <a:rect r="r" b="b" t="t" l="l"/>
              <a:pathLst>
                <a:path h="577850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61925"/>
              <a:ext cx="6030952" cy="7397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3779"/>
                </a:lnSpc>
              </a:pPr>
              <a:r>
                <a:rPr lang="en-US" b="true" sz="209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Dica 4 - Respeite os limites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322011" y="7116102"/>
            <a:ext cx="4997757" cy="1588897"/>
            <a:chOff x="0" y="0"/>
            <a:chExt cx="6663676" cy="211852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Ensine que dizer "não" é aceitável — e seja sincero quando isso acontecer.</a:t>
              </a:r>
            </a:p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Autonomia inclui o direito de recusar.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03048" y="6190905"/>
            <a:ext cx="5161272" cy="433388"/>
            <a:chOff x="0" y="0"/>
            <a:chExt cx="6881696" cy="57785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881696" cy="577850"/>
            </a:xfrm>
            <a:custGeom>
              <a:avLst/>
              <a:gdLst/>
              <a:ahLst/>
              <a:cxnLst/>
              <a:rect r="r" b="b" t="t" l="l"/>
              <a:pathLst>
                <a:path h="577850" w="6881696">
                  <a:moveTo>
                    <a:pt x="0" y="0"/>
                  </a:moveTo>
                  <a:lnTo>
                    <a:pt x="6881696" y="0"/>
                  </a:lnTo>
                  <a:lnTo>
                    <a:pt x="6881696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61925"/>
              <a:ext cx="6881696" cy="7397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3779"/>
                </a:lnSpc>
              </a:pPr>
              <a:r>
                <a:rPr lang="en-US" b="true" sz="209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Dica 2 - Divida as tarefas em etapas claras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03048" y="6863374"/>
            <a:ext cx="4997757" cy="1588897"/>
            <a:chOff x="0" y="0"/>
            <a:chExt cx="6663676" cy="211852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Use recursos visuais e linguagem simples para tornar tarefas complexas mais fáceis de entender.</a:t>
              </a:r>
            </a:p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Exemplo: “Preparar o almoço” se torna → “Lavar as mãos → Escolher o sanduíche → Usar a torradeira”.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45418" y="2859141"/>
            <a:ext cx="4523214" cy="433388"/>
            <a:chOff x="0" y="0"/>
            <a:chExt cx="6030952" cy="57785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030952" cy="577850"/>
            </a:xfrm>
            <a:custGeom>
              <a:avLst/>
              <a:gdLst/>
              <a:ahLst/>
              <a:cxnLst/>
              <a:rect r="r" b="b" t="t" l="l"/>
              <a:pathLst>
                <a:path h="577850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577850"/>
                  </a:lnTo>
                  <a:lnTo>
                    <a:pt x="0" y="5778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61925"/>
              <a:ext cx="6030952" cy="73977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3779"/>
                </a:lnSpc>
              </a:pPr>
              <a:r>
                <a:rPr lang="en-US" b="true" sz="2099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Dica 1 - Comece com a voz deles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745417" y="3531610"/>
            <a:ext cx="4997757" cy="1588897"/>
            <a:chOff x="0" y="0"/>
            <a:chExt cx="6663676" cy="211852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Comece sempre perguntando ao jovem o que ele quer. </a:t>
              </a:r>
            </a:p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Apoie seus objetivos e preferências, mesmo que sejam diferentes das expectativas dos outros.</a:t>
              </a:r>
            </a:p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autodefesa começa com ser ouvido.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288170" y="3227411"/>
            <a:ext cx="5711661" cy="5300423"/>
            <a:chOff x="0" y="0"/>
            <a:chExt cx="7615548" cy="706723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7590155" cy="7041769"/>
            </a:xfrm>
            <a:custGeom>
              <a:avLst/>
              <a:gdLst/>
              <a:ahLst/>
              <a:cxnLst/>
              <a:rect r="r" b="b" t="t" l="l"/>
              <a:pathLst>
                <a:path h="7041769" w="7590155">
                  <a:moveTo>
                    <a:pt x="0" y="3520948"/>
                  </a:moveTo>
                  <a:cubicBezTo>
                    <a:pt x="0" y="1576324"/>
                    <a:pt x="1699133" y="0"/>
                    <a:pt x="3795014" y="0"/>
                  </a:cubicBezTo>
                  <a:cubicBezTo>
                    <a:pt x="5890895" y="0"/>
                    <a:pt x="7590155" y="1576324"/>
                    <a:pt x="7590155" y="3520948"/>
                  </a:cubicBezTo>
                  <a:cubicBezTo>
                    <a:pt x="7590155" y="5465572"/>
                    <a:pt x="5891022" y="7041769"/>
                    <a:pt x="3795014" y="7041769"/>
                  </a:cubicBezTo>
                  <a:cubicBezTo>
                    <a:pt x="1699006" y="7041769"/>
                    <a:pt x="0" y="5465445"/>
                    <a:pt x="0" y="3520948"/>
                  </a:cubicBezTo>
                  <a:close/>
                </a:path>
              </a:pathLst>
            </a:custGeom>
            <a:solidFill>
              <a:srgbClr val="ACD8FF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7615555" cy="7067296"/>
            </a:xfrm>
            <a:custGeom>
              <a:avLst/>
              <a:gdLst/>
              <a:ahLst/>
              <a:cxnLst/>
              <a:rect r="r" b="b" t="t" l="l"/>
              <a:pathLst>
                <a:path h="7067296" w="7615555">
                  <a:moveTo>
                    <a:pt x="0" y="3533648"/>
                  </a:moveTo>
                  <a:cubicBezTo>
                    <a:pt x="0" y="1581150"/>
                    <a:pt x="1705737" y="0"/>
                    <a:pt x="3807714" y="0"/>
                  </a:cubicBezTo>
                  <a:lnTo>
                    <a:pt x="3807714" y="12700"/>
                  </a:lnTo>
                  <a:lnTo>
                    <a:pt x="3807714" y="25400"/>
                  </a:lnTo>
                  <a:lnTo>
                    <a:pt x="3807714" y="12700"/>
                  </a:lnTo>
                  <a:lnTo>
                    <a:pt x="3807714" y="0"/>
                  </a:lnTo>
                  <a:cubicBezTo>
                    <a:pt x="5909818" y="0"/>
                    <a:pt x="7615555" y="1581150"/>
                    <a:pt x="7615555" y="3533648"/>
                  </a:cubicBezTo>
                  <a:lnTo>
                    <a:pt x="7602855" y="3533648"/>
                  </a:lnTo>
                  <a:lnTo>
                    <a:pt x="7615555" y="3533648"/>
                  </a:lnTo>
                  <a:cubicBezTo>
                    <a:pt x="7615555" y="5486146"/>
                    <a:pt x="5909818" y="7067296"/>
                    <a:pt x="3807841" y="7067296"/>
                  </a:cubicBezTo>
                  <a:lnTo>
                    <a:pt x="3807841" y="7054596"/>
                  </a:lnTo>
                  <a:lnTo>
                    <a:pt x="3807841" y="7067296"/>
                  </a:lnTo>
                  <a:cubicBezTo>
                    <a:pt x="1705737" y="7067169"/>
                    <a:pt x="0" y="5486019"/>
                    <a:pt x="0" y="3533648"/>
                  </a:cubicBezTo>
                  <a:lnTo>
                    <a:pt x="12700" y="3533648"/>
                  </a:lnTo>
                  <a:lnTo>
                    <a:pt x="25400" y="3533648"/>
                  </a:lnTo>
                  <a:lnTo>
                    <a:pt x="12700" y="3533648"/>
                  </a:lnTo>
                  <a:lnTo>
                    <a:pt x="0" y="3533648"/>
                  </a:lnTo>
                  <a:moveTo>
                    <a:pt x="25400" y="3533648"/>
                  </a:moveTo>
                  <a:cubicBezTo>
                    <a:pt x="25400" y="3540633"/>
                    <a:pt x="19685" y="3546348"/>
                    <a:pt x="12700" y="3546348"/>
                  </a:cubicBezTo>
                  <a:cubicBezTo>
                    <a:pt x="5715" y="3546348"/>
                    <a:pt x="0" y="3540633"/>
                    <a:pt x="0" y="3533648"/>
                  </a:cubicBezTo>
                  <a:cubicBezTo>
                    <a:pt x="0" y="3526663"/>
                    <a:pt x="5715" y="3520948"/>
                    <a:pt x="12700" y="3520948"/>
                  </a:cubicBezTo>
                  <a:cubicBezTo>
                    <a:pt x="19685" y="3520948"/>
                    <a:pt x="25400" y="3526663"/>
                    <a:pt x="25400" y="3533648"/>
                  </a:cubicBezTo>
                  <a:cubicBezTo>
                    <a:pt x="25400" y="5470271"/>
                    <a:pt x="1717929" y="7041769"/>
                    <a:pt x="3807714" y="7041769"/>
                  </a:cubicBezTo>
                  <a:cubicBezTo>
                    <a:pt x="5897499" y="7041769"/>
                    <a:pt x="7590155" y="5470271"/>
                    <a:pt x="7590155" y="3533648"/>
                  </a:cubicBezTo>
                  <a:cubicBezTo>
                    <a:pt x="7590155" y="1597025"/>
                    <a:pt x="5897626" y="25400"/>
                    <a:pt x="3807714" y="25400"/>
                  </a:cubicBezTo>
                  <a:cubicBezTo>
                    <a:pt x="3800729" y="25400"/>
                    <a:pt x="3795014" y="19685"/>
                    <a:pt x="3795014" y="12700"/>
                  </a:cubicBezTo>
                  <a:cubicBezTo>
                    <a:pt x="3795014" y="5715"/>
                    <a:pt x="3800729" y="0"/>
                    <a:pt x="3807714" y="0"/>
                  </a:cubicBezTo>
                  <a:cubicBezTo>
                    <a:pt x="3814699" y="0"/>
                    <a:pt x="3820414" y="5715"/>
                    <a:pt x="3820414" y="12700"/>
                  </a:cubicBezTo>
                  <a:cubicBezTo>
                    <a:pt x="3820414" y="19685"/>
                    <a:pt x="3814699" y="25400"/>
                    <a:pt x="3807714" y="25400"/>
                  </a:cubicBezTo>
                  <a:cubicBezTo>
                    <a:pt x="1717929" y="25400"/>
                    <a:pt x="25400" y="1597025"/>
                    <a:pt x="25400" y="3533648"/>
                  </a:cubicBezTo>
                  <a:close/>
                </a:path>
              </a:pathLst>
            </a:custGeom>
            <a:solidFill>
              <a:srgbClr val="ACD8FF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7234355" y="5024752"/>
            <a:ext cx="3819291" cy="1733003"/>
          </a:xfrm>
          <a:custGeom>
            <a:avLst/>
            <a:gdLst/>
            <a:ahLst/>
            <a:cxnLst/>
            <a:rect r="r" b="b" t="t" l="l"/>
            <a:pathLst>
              <a:path h="1733003" w="3819291">
                <a:moveTo>
                  <a:pt x="0" y="0"/>
                </a:moveTo>
                <a:lnTo>
                  <a:pt x="3819290" y="0"/>
                </a:lnTo>
                <a:lnTo>
                  <a:pt x="3819290" y="1733003"/>
                </a:lnTo>
                <a:lnTo>
                  <a:pt x="0" y="173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11292" y="207263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39333" y="933450"/>
            <a:ext cx="11868577" cy="188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Qual das seguintes opções descreve melhor a autodefesa?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85638" y="3347785"/>
            <a:ext cx="5953324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Dar aos jovens todas as decisões a tomar sem apoio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2686" y="3347785"/>
            <a:ext cx="5707884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Dizer aos outros o que um jovem deseja em seu nome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28369" y="6420025"/>
            <a:ext cx="6067862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Evitar decisões para que ninguém se sinta pressionado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56611" y="6183406"/>
            <a:ext cx="5823958" cy="138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Apoiar os jovens a expressarem as suas necessidades, a fazerem escolhas e a falarem por si próprios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79055" y="933450"/>
            <a:ext cx="9329889" cy="276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Qual das seguintes opções descreve melhor a autodefesa?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770324" y="6857262"/>
            <a:ext cx="1346758" cy="1723850"/>
          </a:xfrm>
          <a:custGeom>
            <a:avLst/>
            <a:gdLst/>
            <a:ahLst/>
            <a:cxnLst/>
            <a:rect r="r" b="b" t="t" l="l"/>
            <a:pathLst>
              <a:path h="1723850" w="1346758">
                <a:moveTo>
                  <a:pt x="0" y="1723850"/>
                </a:moveTo>
                <a:lnTo>
                  <a:pt x="1346757" y="1723850"/>
                </a:lnTo>
                <a:lnTo>
                  <a:pt x="1346757" y="0"/>
                </a:lnTo>
                <a:lnTo>
                  <a:pt x="0" y="0"/>
                </a:lnTo>
                <a:lnTo>
                  <a:pt x="0" y="172385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685638" y="3347785"/>
            <a:ext cx="5953324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Dar aos jovens todas as decisões a tomar sem apoio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2686" y="3347785"/>
            <a:ext cx="5707884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Dizer aos outros o que um jovem deseja em seu nome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628369" y="6420025"/>
            <a:ext cx="6067862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Evitar decisões para que ninguém se sinta pressionado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56611" y="6183406"/>
            <a:ext cx="5823958" cy="1352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Apoiar os jovens a expressarem as suas necessidades, a fazerem escolhas e a falarem por si próprios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201428" y="7951141"/>
            <a:ext cx="7690320" cy="1069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09"/>
              </a:lnSpc>
              <a:spcBef>
                <a:spcPct val="0"/>
              </a:spcBef>
            </a:pPr>
            <a:r>
              <a:rPr lang="en-US" b="true" sz="3399">
                <a:solidFill>
                  <a:srgbClr val="28212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Autodefesa significa dar apoio aos jovens para que falem e ajam por si mesmos.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79055" y="933450"/>
            <a:ext cx="9329889" cy="188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Qual é uma boa maneira de apoiar a vida independente?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315117"/>
            <a:ext cx="6156267" cy="94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Faça tudo para que eles não cometam erros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64982" y="3315117"/>
            <a:ext cx="569300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999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Dê uma instrução grande de cada vez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8494" y="6430144"/>
            <a:ext cx="6136473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Crie uma rotina diária com eles usando recursos visuais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03082" y="6430144"/>
            <a:ext cx="4826794" cy="94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Concentre-se apenas em tópicos políticos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16865" y="465584"/>
            <a:ext cx="12911505" cy="1409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06"/>
              </a:lnSpc>
            </a:pPr>
            <a:r>
              <a:rPr lang="en-US" sz="9381" spc="-769">
                <a:solidFill>
                  <a:srgbClr val="272665"/>
                </a:solidFill>
                <a:latin typeface="Calibri (MS)"/>
                <a:ea typeface="Calibri (MS)"/>
                <a:cs typeface="Calibri (MS)"/>
                <a:sym typeface="Calibri (MS)"/>
              </a:rPr>
              <a:t>Resultados de aprendizagem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225921" y="2131696"/>
            <a:ext cx="14893392" cy="107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</a:pPr>
            <a:r>
              <a:rPr lang="en-US" sz="4000" spc="-32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Após concluir este módulo, você terá adquirido os seguintes conhecimentos, habilidades e atitudes.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41745" y="3524861"/>
            <a:ext cx="2119193" cy="135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L02.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476609" y="3524861"/>
            <a:ext cx="2576736" cy="135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L03.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35785" y="222510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087085" y="3500507"/>
            <a:ext cx="2701239" cy="4395302"/>
            <a:chOff x="0" y="0"/>
            <a:chExt cx="700644" cy="11400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00644" cy="1140048"/>
            </a:xfrm>
            <a:custGeom>
              <a:avLst/>
              <a:gdLst/>
              <a:ahLst/>
              <a:cxnLst/>
              <a:rect r="r" b="b" t="t" l="l"/>
              <a:pathLst>
                <a:path h="1140048" w="700644">
                  <a:moveTo>
                    <a:pt x="51589" y="0"/>
                  </a:moveTo>
                  <a:lnTo>
                    <a:pt x="649055" y="0"/>
                  </a:lnTo>
                  <a:cubicBezTo>
                    <a:pt x="677547" y="0"/>
                    <a:pt x="700644" y="23097"/>
                    <a:pt x="700644" y="51589"/>
                  </a:cubicBezTo>
                  <a:lnTo>
                    <a:pt x="700644" y="1088459"/>
                  </a:lnTo>
                  <a:cubicBezTo>
                    <a:pt x="700644" y="1102141"/>
                    <a:pt x="695209" y="1115263"/>
                    <a:pt x="685534" y="1124938"/>
                  </a:cubicBezTo>
                  <a:cubicBezTo>
                    <a:pt x="675859" y="1134613"/>
                    <a:pt x="662737" y="1140048"/>
                    <a:pt x="649055" y="1140048"/>
                  </a:cubicBezTo>
                  <a:lnTo>
                    <a:pt x="51589" y="1140048"/>
                  </a:lnTo>
                  <a:cubicBezTo>
                    <a:pt x="23097" y="1140048"/>
                    <a:pt x="0" y="1116951"/>
                    <a:pt x="0" y="1088459"/>
                  </a:cubicBezTo>
                  <a:lnTo>
                    <a:pt x="0" y="51589"/>
                  </a:lnTo>
                  <a:cubicBezTo>
                    <a:pt x="0" y="23097"/>
                    <a:pt x="23097" y="0"/>
                    <a:pt x="515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9B381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47625"/>
              <a:ext cx="700644" cy="1092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  <a:r>
                <a:rPr lang="en-US" sz="2500" spc="-20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Entenda os principais conceitos de autodefesa e vida independente para jovens com deficiências intelectuais e psicossociais.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793381" y="3500507"/>
            <a:ext cx="2701239" cy="4395302"/>
            <a:chOff x="0" y="0"/>
            <a:chExt cx="700644" cy="11400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00644" cy="1140048"/>
            </a:xfrm>
            <a:custGeom>
              <a:avLst/>
              <a:gdLst/>
              <a:ahLst/>
              <a:cxnLst/>
              <a:rect r="r" b="b" t="t" l="l"/>
              <a:pathLst>
                <a:path h="1140048" w="700644">
                  <a:moveTo>
                    <a:pt x="51589" y="0"/>
                  </a:moveTo>
                  <a:lnTo>
                    <a:pt x="649055" y="0"/>
                  </a:lnTo>
                  <a:cubicBezTo>
                    <a:pt x="677547" y="0"/>
                    <a:pt x="700644" y="23097"/>
                    <a:pt x="700644" y="51589"/>
                  </a:cubicBezTo>
                  <a:lnTo>
                    <a:pt x="700644" y="1088459"/>
                  </a:lnTo>
                  <a:cubicBezTo>
                    <a:pt x="700644" y="1102141"/>
                    <a:pt x="695209" y="1115263"/>
                    <a:pt x="685534" y="1124938"/>
                  </a:cubicBezTo>
                  <a:cubicBezTo>
                    <a:pt x="675859" y="1134613"/>
                    <a:pt x="662737" y="1140048"/>
                    <a:pt x="649055" y="1140048"/>
                  </a:cubicBezTo>
                  <a:lnTo>
                    <a:pt x="51589" y="1140048"/>
                  </a:lnTo>
                  <a:cubicBezTo>
                    <a:pt x="23097" y="1140048"/>
                    <a:pt x="0" y="1116951"/>
                    <a:pt x="0" y="1088459"/>
                  </a:cubicBezTo>
                  <a:lnTo>
                    <a:pt x="0" y="51589"/>
                  </a:lnTo>
                  <a:cubicBezTo>
                    <a:pt x="0" y="23097"/>
                    <a:pt x="23097" y="0"/>
                    <a:pt x="515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9B381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700644" cy="1092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  <a:r>
                <a:rPr lang="en-US" sz="2500" spc="-20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Aprenda métodos práticos para ajudar os jovens a desenvolver habilidades de tomada de decisão, comunicação e gestão da vida.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414358" y="3505811"/>
            <a:ext cx="2701239" cy="4395302"/>
            <a:chOff x="0" y="0"/>
            <a:chExt cx="700644" cy="1140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44" cy="1140048"/>
            </a:xfrm>
            <a:custGeom>
              <a:avLst/>
              <a:gdLst/>
              <a:ahLst/>
              <a:cxnLst/>
              <a:rect r="r" b="b" t="t" l="l"/>
              <a:pathLst>
                <a:path h="1140048" w="700644">
                  <a:moveTo>
                    <a:pt x="51589" y="0"/>
                  </a:moveTo>
                  <a:lnTo>
                    <a:pt x="649055" y="0"/>
                  </a:lnTo>
                  <a:cubicBezTo>
                    <a:pt x="677547" y="0"/>
                    <a:pt x="700644" y="23097"/>
                    <a:pt x="700644" y="51589"/>
                  </a:cubicBezTo>
                  <a:lnTo>
                    <a:pt x="700644" y="1088459"/>
                  </a:lnTo>
                  <a:cubicBezTo>
                    <a:pt x="700644" y="1102141"/>
                    <a:pt x="695209" y="1115263"/>
                    <a:pt x="685534" y="1124938"/>
                  </a:cubicBezTo>
                  <a:cubicBezTo>
                    <a:pt x="675859" y="1134613"/>
                    <a:pt x="662737" y="1140048"/>
                    <a:pt x="649055" y="1140048"/>
                  </a:cubicBezTo>
                  <a:lnTo>
                    <a:pt x="51589" y="1140048"/>
                  </a:lnTo>
                  <a:cubicBezTo>
                    <a:pt x="23097" y="1140048"/>
                    <a:pt x="0" y="1116951"/>
                    <a:pt x="0" y="1088459"/>
                  </a:cubicBezTo>
                  <a:lnTo>
                    <a:pt x="0" y="51589"/>
                  </a:lnTo>
                  <a:cubicBezTo>
                    <a:pt x="0" y="23097"/>
                    <a:pt x="23097" y="0"/>
                    <a:pt x="515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49B381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47625"/>
              <a:ext cx="700644" cy="1092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</a:p>
            <a:p>
              <a:pPr algn="ctr" marL="0" indent="0" lvl="0">
                <a:lnSpc>
                  <a:spcPts val="1925"/>
                </a:lnSpc>
              </a:pPr>
              <a:r>
                <a:rPr lang="en-US" sz="2500" spc="-205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Obtenha ferramentas para promover a autonomia, construir confiança e promover a participação ativa na vida pessoal e política.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4149337" y="3519557"/>
            <a:ext cx="2576736" cy="1350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</a:pPr>
            <a:r>
              <a:rPr lang="en-US" sz="9000" spc="-738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L01.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79055" y="933450"/>
            <a:ext cx="9329889" cy="188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Qual é uma boa maneira de apoiar a vida independente?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315117"/>
            <a:ext cx="6156267" cy="94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Faça tudo para que eles não cometam erros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74507" y="3315117"/>
            <a:ext cx="5507697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49"/>
              </a:lnSpc>
              <a:spcBef>
                <a:spcPct val="0"/>
              </a:spcBef>
            </a:pPr>
            <a:r>
              <a:rPr lang="en-US" sz="2999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Dê uma instrução grande de cada vez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8494" y="6430144"/>
            <a:ext cx="6136473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Crie uma rotina diária com eles usando recursos visuais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03082" y="6430144"/>
            <a:ext cx="4826794" cy="94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Concentre-se apenas em tópicos políticos</a:t>
            </a:r>
          </a:p>
        </p:txBody>
      </p:sp>
      <p:sp>
        <p:nvSpPr>
          <p:cNvPr name="Freeform 17" id="17"/>
          <p:cNvSpPr/>
          <p:nvPr/>
        </p:nvSpPr>
        <p:spPr>
          <a:xfrm flipH="false" flipV="true" rot="0">
            <a:off x="770324" y="6857262"/>
            <a:ext cx="1346758" cy="1723850"/>
          </a:xfrm>
          <a:custGeom>
            <a:avLst/>
            <a:gdLst/>
            <a:ahLst/>
            <a:cxnLst/>
            <a:rect r="r" b="b" t="t" l="l"/>
            <a:pathLst>
              <a:path h="1723850" w="1346758">
                <a:moveTo>
                  <a:pt x="0" y="1723850"/>
                </a:moveTo>
                <a:lnTo>
                  <a:pt x="1346757" y="1723850"/>
                </a:lnTo>
                <a:lnTo>
                  <a:pt x="1346757" y="0"/>
                </a:lnTo>
                <a:lnTo>
                  <a:pt x="0" y="0"/>
                </a:lnTo>
                <a:lnTo>
                  <a:pt x="0" y="172385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201428" y="7839844"/>
            <a:ext cx="8821081" cy="1564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09"/>
              </a:lnSpc>
              <a:spcBef>
                <a:spcPct val="0"/>
              </a:spcBef>
            </a:pPr>
            <a:r>
              <a:rPr lang="en-US" b="true" sz="3399">
                <a:solidFill>
                  <a:srgbClr val="28212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Rotinas visuais e estruturadas ajudam a desenvolver habilidades de vida e a reduzir o estresse.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17306" y="933450"/>
            <a:ext cx="10491638" cy="188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Por que é importante respeitar quando um jovem diz “não”?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79747" y="3534192"/>
            <a:ext cx="3420137" cy="45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Para evitar discussões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53728" y="3315117"/>
            <a:ext cx="5645458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Respeitar o seu direito de estabelecer limites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03898" y="6639100"/>
            <a:ext cx="5645458" cy="49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Porque eles estão sempre certos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24536" y="6581037"/>
            <a:ext cx="5275527" cy="94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50"/>
              </a:lnSpc>
              <a:spcBef>
                <a:spcPct val="0"/>
              </a:spcBef>
            </a:pPr>
            <a:r>
              <a:rPr lang="en-US" sz="3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Para terminar a conversa rapidamente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28212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541097" y="8008291"/>
            <a:ext cx="2157117" cy="2157117"/>
          </a:xfrm>
          <a:custGeom>
            <a:avLst/>
            <a:gdLst/>
            <a:ahLst/>
            <a:cxnLst/>
            <a:rect r="r" b="b" t="t" l="l"/>
            <a:pathLst>
              <a:path h="2157117" w="2157117">
                <a:moveTo>
                  <a:pt x="0" y="0"/>
                </a:moveTo>
                <a:lnTo>
                  <a:pt x="2157117" y="0"/>
                </a:lnTo>
                <a:lnTo>
                  <a:pt x="2157117" y="2157118"/>
                </a:lnTo>
                <a:lnTo>
                  <a:pt x="0" y="215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852931" y="-10918608"/>
            <a:ext cx="71453106" cy="13893661"/>
          </a:xfrm>
          <a:custGeom>
            <a:avLst/>
            <a:gdLst/>
            <a:ahLst/>
            <a:cxnLst/>
            <a:rect r="r" b="b" t="t" l="l"/>
            <a:pathLst>
              <a:path h="13893661" w="71453106">
                <a:moveTo>
                  <a:pt x="0" y="0"/>
                </a:moveTo>
                <a:lnTo>
                  <a:pt x="71453106" y="0"/>
                </a:lnTo>
                <a:lnTo>
                  <a:pt x="71453106" y="13893661"/>
                </a:lnTo>
                <a:lnTo>
                  <a:pt x="0" y="1389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414285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17306" y="933450"/>
            <a:ext cx="10491638" cy="1885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00"/>
              </a:lnSpc>
            </a:pPr>
            <a:r>
              <a:rPr lang="en-US" sz="60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Por que é importante respeitar quando um jovem diz “não”?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8494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494" y="6208056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3"/>
                </a:lnTo>
                <a:lnTo>
                  <a:pt x="0" y="129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84166" y="3161211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4166" y="6266119"/>
            <a:ext cx="6156267" cy="1298413"/>
          </a:xfrm>
          <a:custGeom>
            <a:avLst/>
            <a:gdLst/>
            <a:ahLst/>
            <a:cxnLst/>
            <a:rect r="r" b="b" t="t" l="l"/>
            <a:pathLst>
              <a:path h="1298413" w="6156267">
                <a:moveTo>
                  <a:pt x="0" y="0"/>
                </a:moveTo>
                <a:lnTo>
                  <a:pt x="6156267" y="0"/>
                </a:lnTo>
                <a:lnTo>
                  <a:pt x="6156267" y="1298412"/>
                </a:lnTo>
                <a:lnTo>
                  <a:pt x="0" y="1298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79747" y="3534192"/>
            <a:ext cx="3420137" cy="455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04"/>
              </a:lnSpc>
              <a:spcBef>
                <a:spcPct val="0"/>
              </a:spcBef>
            </a:pPr>
            <a:r>
              <a:rPr lang="en-US" sz="2700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A. Para evitar discussões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53728" y="3315117"/>
            <a:ext cx="5645458" cy="923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B. Respeitar o seu direito de estabelecer limites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03898" y="6639100"/>
            <a:ext cx="5645458" cy="495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6"/>
              </a:lnSpc>
              <a:spcBef>
                <a:spcPct val="0"/>
              </a:spcBef>
            </a:pPr>
            <a:r>
              <a:rPr lang="en-US" sz="2962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C. Porque eles estão sempre certos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24536" y="6590562"/>
            <a:ext cx="5275527" cy="415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65"/>
              </a:lnSpc>
              <a:spcBef>
                <a:spcPct val="0"/>
              </a:spcBef>
            </a:pPr>
            <a:r>
              <a:rPr lang="en-US" sz="2491">
                <a:solidFill>
                  <a:srgbClr val="282121"/>
                </a:solidFill>
                <a:latin typeface="Calibri (MS)"/>
                <a:ea typeface="Calibri (MS)"/>
                <a:cs typeface="Calibri (MS)"/>
                <a:sym typeface="Calibri (MS)"/>
              </a:rPr>
              <a:t>D. Para terminar a conversa rapidamente</a:t>
            </a:r>
          </a:p>
        </p:txBody>
      </p:sp>
      <p:sp>
        <p:nvSpPr>
          <p:cNvPr name="Freeform 17" id="17"/>
          <p:cNvSpPr/>
          <p:nvPr/>
        </p:nvSpPr>
        <p:spPr>
          <a:xfrm flipH="false" flipV="true" rot="0">
            <a:off x="10351157" y="3597698"/>
            <a:ext cx="1346758" cy="1723850"/>
          </a:xfrm>
          <a:custGeom>
            <a:avLst/>
            <a:gdLst/>
            <a:ahLst/>
            <a:cxnLst/>
            <a:rect r="r" b="b" t="t" l="l"/>
            <a:pathLst>
              <a:path h="1723850" w="1346758">
                <a:moveTo>
                  <a:pt x="0" y="1723850"/>
                </a:moveTo>
                <a:lnTo>
                  <a:pt x="1346758" y="1723850"/>
                </a:lnTo>
                <a:lnTo>
                  <a:pt x="1346758" y="0"/>
                </a:lnTo>
                <a:lnTo>
                  <a:pt x="0" y="0"/>
                </a:lnTo>
                <a:lnTo>
                  <a:pt x="0" y="172385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819105" y="4698860"/>
            <a:ext cx="6373645" cy="99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65"/>
              </a:lnSpc>
              <a:spcBef>
                <a:spcPct val="0"/>
              </a:spcBef>
            </a:pPr>
            <a:r>
              <a:rPr lang="en-US" b="true" sz="3187">
                <a:solidFill>
                  <a:srgbClr val="28212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Dizer “não” é uma parte fundamental da autonomia e autodeterminação.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33341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0323" y="2793892"/>
            <a:ext cx="5009201" cy="769661"/>
            <a:chOff x="0" y="0"/>
            <a:chExt cx="6678935" cy="10262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78935" cy="1026215"/>
            </a:xfrm>
            <a:custGeom>
              <a:avLst/>
              <a:gdLst/>
              <a:ahLst/>
              <a:cxnLst/>
              <a:rect r="r" b="b" t="t" l="l"/>
              <a:pathLst>
                <a:path h="1026215" w="6678935">
                  <a:moveTo>
                    <a:pt x="0" y="0"/>
                  </a:moveTo>
                  <a:lnTo>
                    <a:pt x="6678935" y="0"/>
                  </a:lnTo>
                  <a:lnTo>
                    <a:pt x="6678935" y="1026215"/>
                  </a:lnTo>
                  <a:lnTo>
                    <a:pt x="0" y="10262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6678935" cy="110241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590"/>
                </a:lnSpc>
              </a:pPr>
              <a:r>
                <a:rPr lang="en-US" b="true" sz="3825">
                  <a:solidFill>
                    <a:srgbClr val="4C527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Conclusão- resumo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70323" y="3563487"/>
            <a:ext cx="16318565" cy="5048404"/>
            <a:chOff x="0" y="0"/>
            <a:chExt cx="21758086" cy="673120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758087" cy="6731206"/>
            </a:xfrm>
            <a:custGeom>
              <a:avLst/>
              <a:gdLst/>
              <a:ahLst/>
              <a:cxnLst/>
              <a:rect r="r" b="b" t="t" l="l"/>
              <a:pathLst>
                <a:path h="6731206" w="21758087">
                  <a:moveTo>
                    <a:pt x="0" y="0"/>
                  </a:moveTo>
                  <a:lnTo>
                    <a:pt x="21758087" y="0"/>
                  </a:lnTo>
                  <a:lnTo>
                    <a:pt x="21758087" y="6731206"/>
                  </a:lnTo>
                  <a:lnTo>
                    <a:pt x="0" y="67312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1758086" cy="678835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3239"/>
                </a:lnSpc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Desenvolver habilidades de autodefesa e vida independente não se trata apenas de ensinar tarefas da vida — trata-se de mudar a maneira como os jovens se veem e como o mundo os vê.</a:t>
              </a:r>
            </a:p>
            <a:p>
              <a:pPr algn="l">
                <a:lnSpc>
                  <a:spcPts val="3239"/>
                </a:lnSpc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Como trabalhador jovem, você está em uma posição única para: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Criar espaço para que os jovens conduzam as suas próprias vidas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Transfira o poder oferecendo suporte sem controle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Defenda seus direitos, vozes e escolhas - todos os dias</a:t>
              </a:r>
            </a:p>
            <a:p>
              <a:pPr algn="l">
                <a:lnSpc>
                  <a:spcPts val="3239"/>
                </a:lnSpc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Lembrar: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Autonomia não significa fazer tudo sozinho — significa ter controle sobre o próprio caminho, com apoio quando necessário.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participação começa na vida diária — em pequenas escolhas, rotinas cotidianas e conversas onde os jovens são ouvidos e respeitados.</a:t>
              </a:r>
            </a:p>
            <a:p>
              <a:pPr algn="l" marL="582927" indent="-291463" lvl="1">
                <a:lnSpc>
                  <a:spcPts val="3239"/>
                </a:lnSpc>
                <a:buFont typeface="Arial"/>
                <a:buChar char="•"/>
              </a:pPr>
              <a:r>
                <a:rPr lang="en-US" sz="2699">
                  <a:solidFill>
                    <a:srgbClr val="4C527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Inclusão significa mais do que presença — significa voz, influência e dignidade.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1550" y="467067"/>
            <a:ext cx="76944" cy="196091"/>
            <a:chOff x="0" y="0"/>
            <a:chExt cx="102592" cy="26145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592" cy="261455"/>
            </a:xfrm>
            <a:custGeom>
              <a:avLst/>
              <a:gdLst/>
              <a:ahLst/>
              <a:cxnLst/>
              <a:rect r="r" b="b" t="t" l="l"/>
              <a:pathLst>
                <a:path h="261455" w="102592">
                  <a:moveTo>
                    <a:pt x="0" y="0"/>
                  </a:moveTo>
                  <a:lnTo>
                    <a:pt x="102592" y="0"/>
                  </a:lnTo>
                  <a:lnTo>
                    <a:pt x="102592" y="261455"/>
                  </a:lnTo>
                  <a:lnTo>
                    <a:pt x="0" y="2614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102592" cy="2709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1260"/>
                </a:lnSpc>
              </a:pPr>
              <a:r>
                <a:rPr lang="en-US" b="true" sz="1050">
                  <a:solidFill>
                    <a:srgbClr val="F652A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7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311292" y="207263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32247" y="6153150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9270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897732" y="6663966"/>
            <a:ext cx="6412593" cy="6525351"/>
            <a:chOff x="0" y="0"/>
            <a:chExt cx="9587987" cy="97565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452852" y="132748"/>
            <a:ext cx="4341351" cy="4341351"/>
          </a:xfrm>
          <a:custGeom>
            <a:avLst/>
            <a:gdLst/>
            <a:ahLst/>
            <a:cxnLst/>
            <a:rect r="r" b="b" t="t" l="l"/>
            <a:pathLst>
              <a:path h="4341351" w="4341351">
                <a:moveTo>
                  <a:pt x="0" y="0"/>
                </a:moveTo>
                <a:lnTo>
                  <a:pt x="4341352" y="0"/>
                </a:lnTo>
                <a:lnTo>
                  <a:pt x="4341352" y="4341351"/>
                </a:lnTo>
                <a:lnTo>
                  <a:pt x="0" y="4341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65675" y="7783661"/>
            <a:ext cx="3264113" cy="5144018"/>
          </a:xfrm>
          <a:custGeom>
            <a:avLst/>
            <a:gdLst/>
            <a:ahLst/>
            <a:cxnLst/>
            <a:rect r="r" b="b" t="t" l="l"/>
            <a:pathLst>
              <a:path h="5144018" w="3264113">
                <a:moveTo>
                  <a:pt x="0" y="0"/>
                </a:moveTo>
                <a:lnTo>
                  <a:pt x="3264114" y="0"/>
                </a:lnTo>
                <a:lnTo>
                  <a:pt x="3264114" y="5144017"/>
                </a:lnTo>
                <a:lnTo>
                  <a:pt x="0" y="5144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3567911" y="-1918835"/>
            <a:ext cx="6412593" cy="6525351"/>
            <a:chOff x="0" y="0"/>
            <a:chExt cx="9587987" cy="975658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49B381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10800000">
            <a:off x="1212625" y="-1543309"/>
            <a:ext cx="3264113" cy="5144018"/>
          </a:xfrm>
          <a:custGeom>
            <a:avLst/>
            <a:gdLst/>
            <a:ahLst/>
            <a:cxnLst/>
            <a:rect r="r" b="b" t="t" l="l"/>
            <a:pathLst>
              <a:path h="5144018" w="3264113">
                <a:moveTo>
                  <a:pt x="0" y="0"/>
                </a:moveTo>
                <a:lnTo>
                  <a:pt x="3264113" y="0"/>
                </a:lnTo>
                <a:lnTo>
                  <a:pt x="3264113" y="5144018"/>
                </a:lnTo>
                <a:lnTo>
                  <a:pt x="0" y="5144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4331599" y="937077"/>
            <a:ext cx="235179" cy="239314"/>
            <a:chOff x="0" y="0"/>
            <a:chExt cx="9587987" cy="975658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831208" y="1697248"/>
            <a:ext cx="235179" cy="239314"/>
            <a:chOff x="0" y="0"/>
            <a:chExt cx="9587987" cy="975658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340375" y="1697248"/>
            <a:ext cx="235179" cy="239314"/>
            <a:chOff x="0" y="0"/>
            <a:chExt cx="9587987" cy="975658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340375" y="2840090"/>
            <a:ext cx="235179" cy="239314"/>
            <a:chOff x="0" y="0"/>
            <a:chExt cx="9587987" cy="9756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625224" y="256606"/>
            <a:ext cx="235179" cy="239314"/>
            <a:chOff x="0" y="0"/>
            <a:chExt cx="9587987" cy="975658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12625" y="2303423"/>
            <a:ext cx="235179" cy="239314"/>
            <a:chOff x="0" y="0"/>
            <a:chExt cx="9587987" cy="975658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90045" y="1224184"/>
            <a:ext cx="235179" cy="239314"/>
            <a:chOff x="0" y="0"/>
            <a:chExt cx="9587987" cy="975658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4066386" y="2720433"/>
            <a:ext cx="235179" cy="239314"/>
            <a:chOff x="0" y="0"/>
            <a:chExt cx="9587987" cy="975658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3339272" y="495920"/>
            <a:ext cx="235179" cy="239314"/>
            <a:chOff x="0" y="0"/>
            <a:chExt cx="9587987" cy="975658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1E83DA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4138030" y="9567671"/>
            <a:ext cx="235179" cy="239314"/>
            <a:chOff x="0" y="0"/>
            <a:chExt cx="9587987" cy="975658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4525587" y="8835203"/>
            <a:ext cx="235179" cy="239314"/>
            <a:chOff x="0" y="0"/>
            <a:chExt cx="9587987" cy="975658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4925597" y="9515878"/>
            <a:ext cx="235179" cy="239314"/>
            <a:chOff x="0" y="0"/>
            <a:chExt cx="9587987" cy="975658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6090949" y="9074517"/>
            <a:ext cx="235179" cy="239314"/>
            <a:chOff x="0" y="0"/>
            <a:chExt cx="9587987" cy="9756581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6090949" y="7975015"/>
            <a:ext cx="235179" cy="239314"/>
            <a:chOff x="0" y="0"/>
            <a:chExt cx="9587987" cy="9756581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6641530" y="9996699"/>
            <a:ext cx="235179" cy="239314"/>
            <a:chOff x="0" y="0"/>
            <a:chExt cx="9587987" cy="9756581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9587992" cy="9756648"/>
            </a:xfrm>
            <a:custGeom>
              <a:avLst/>
              <a:gdLst/>
              <a:ahLst/>
              <a:cxnLst/>
              <a:rect r="r" b="b" t="t" l="l"/>
              <a:pathLst>
                <a:path h="9756648" w="9587992">
                  <a:moveTo>
                    <a:pt x="0" y="4878324"/>
                  </a:moveTo>
                  <a:cubicBezTo>
                    <a:pt x="0" y="2184146"/>
                    <a:pt x="2146300" y="0"/>
                    <a:pt x="4793996" y="0"/>
                  </a:cubicBezTo>
                  <a:cubicBezTo>
                    <a:pt x="7441692" y="0"/>
                    <a:pt x="9587992" y="2184146"/>
                    <a:pt x="9587992" y="4878324"/>
                  </a:cubicBezTo>
                  <a:cubicBezTo>
                    <a:pt x="9587992" y="7572502"/>
                    <a:pt x="7441692" y="9756648"/>
                    <a:pt x="4793996" y="9756648"/>
                  </a:cubicBezTo>
                  <a:cubicBezTo>
                    <a:pt x="2146300" y="9756648"/>
                    <a:pt x="0" y="7572502"/>
                    <a:pt x="0" y="4878324"/>
                  </a:cubicBezTo>
                  <a:close/>
                </a:path>
              </a:pathLst>
            </a:custGeom>
            <a:solidFill>
              <a:srgbClr val="EE5E55"/>
            </a:solidFill>
          </p:spPr>
        </p:sp>
      </p:grpSp>
      <p:graphicFrame>
        <p:nvGraphicFramePr>
          <p:cNvPr name="Table 40" id="40"/>
          <p:cNvGraphicFramePr>
            <a:graphicFrameLocks noGrp="true"/>
          </p:cNvGraphicFramePr>
          <p:nvPr/>
        </p:nvGraphicFramePr>
        <p:xfrm>
          <a:off x="4183975" y="8877304"/>
          <a:ext cx="8958025" cy="1316038"/>
        </p:xfrm>
        <a:graphic>
          <a:graphicData uri="http://schemas.openxmlformats.org/drawingml/2006/table">
            <a:tbl>
              <a:tblPr/>
              <a:tblGrid>
                <a:gridCol w="8958025"/>
              </a:tblGrid>
              <a:tr h="1316038">
                <a:tc>
                  <a:txBody>
                    <a:bodyPr anchor="t" rtlCol="false"/>
                    <a:lstStyle/>
                    <a:p>
                      <a:pPr algn="just" marL="0" indent="0" lvl="0">
                        <a:lnSpc>
                          <a:spcPts val="2138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Financiado pela União Europeia. As opiniões e pontos de vista expressos são, no entanto, da responsabilidade exclusiva do(s) autor(es) e não refletem necessariamente os da União Europeia ou da Agência Executiva Europeia para a Educação e a Cultura (EACEA). Nem a União Europeia nem a autoridade financiadora podem ser responsabilizadas por eles.</a:t>
                      </a:r>
                      <a:endParaRPr lang="en-US" sz="1100"/>
                    </a:p>
                  </a:txBody>
                  <a:tcPr marL="91450" marR="91450" marT="91450" marB="9145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700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1" id="41"/>
          <p:cNvSpPr/>
          <p:nvPr/>
        </p:nvSpPr>
        <p:spPr>
          <a:xfrm flipH="false" flipV="false" rot="0">
            <a:off x="11143120" y="5092291"/>
            <a:ext cx="3122556" cy="1135960"/>
          </a:xfrm>
          <a:custGeom>
            <a:avLst/>
            <a:gdLst/>
            <a:ahLst/>
            <a:cxnLst/>
            <a:rect r="r" b="b" t="t" l="l"/>
            <a:pathLst>
              <a:path h="1135960" w="3122556">
                <a:moveTo>
                  <a:pt x="0" y="0"/>
                </a:moveTo>
                <a:lnTo>
                  <a:pt x="3122555" y="0"/>
                </a:lnTo>
                <a:lnTo>
                  <a:pt x="3122555" y="1135960"/>
                </a:lnTo>
                <a:lnTo>
                  <a:pt x="0" y="1135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4723864" y="5156831"/>
            <a:ext cx="2152844" cy="1112087"/>
          </a:xfrm>
          <a:custGeom>
            <a:avLst/>
            <a:gdLst/>
            <a:ahLst/>
            <a:cxnLst/>
            <a:rect r="r" b="b" t="t" l="l"/>
            <a:pathLst>
              <a:path h="1112087" w="2152844">
                <a:moveTo>
                  <a:pt x="0" y="0"/>
                </a:moveTo>
                <a:lnTo>
                  <a:pt x="2152845" y="0"/>
                </a:lnTo>
                <a:lnTo>
                  <a:pt x="2152845" y="1112087"/>
                </a:lnTo>
                <a:lnTo>
                  <a:pt x="0" y="1112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11" r="0" b="-211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192019" y="7038323"/>
            <a:ext cx="2959511" cy="1056349"/>
          </a:xfrm>
          <a:custGeom>
            <a:avLst/>
            <a:gdLst/>
            <a:ahLst/>
            <a:cxnLst/>
            <a:rect r="r" b="b" t="t" l="l"/>
            <a:pathLst>
              <a:path h="1056349" w="2959511">
                <a:moveTo>
                  <a:pt x="0" y="0"/>
                </a:moveTo>
                <a:lnTo>
                  <a:pt x="2959511" y="0"/>
                </a:lnTo>
                <a:lnTo>
                  <a:pt x="2959511" y="1056349"/>
                </a:lnTo>
                <a:lnTo>
                  <a:pt x="0" y="1056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7791552" y="4765846"/>
            <a:ext cx="2572986" cy="1373599"/>
          </a:xfrm>
          <a:custGeom>
            <a:avLst/>
            <a:gdLst/>
            <a:ahLst/>
            <a:cxnLst/>
            <a:rect r="r" b="b" t="t" l="l"/>
            <a:pathLst>
              <a:path h="1373599" w="2572986">
                <a:moveTo>
                  <a:pt x="0" y="0"/>
                </a:moveTo>
                <a:lnTo>
                  <a:pt x="2572985" y="0"/>
                </a:lnTo>
                <a:lnTo>
                  <a:pt x="2572985" y="1373599"/>
                </a:lnTo>
                <a:lnTo>
                  <a:pt x="0" y="13735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233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9402421" y="6663966"/>
            <a:ext cx="2653172" cy="1550362"/>
          </a:xfrm>
          <a:custGeom>
            <a:avLst/>
            <a:gdLst/>
            <a:ahLst/>
            <a:cxnLst/>
            <a:rect r="r" b="b" t="t" l="l"/>
            <a:pathLst>
              <a:path h="1550362" w="2653172">
                <a:moveTo>
                  <a:pt x="0" y="0"/>
                </a:moveTo>
                <a:lnTo>
                  <a:pt x="2653172" y="0"/>
                </a:lnTo>
                <a:lnTo>
                  <a:pt x="2653172" y="1550363"/>
                </a:lnTo>
                <a:lnTo>
                  <a:pt x="0" y="1550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987250" y="5092291"/>
            <a:ext cx="2706249" cy="1241167"/>
          </a:xfrm>
          <a:custGeom>
            <a:avLst/>
            <a:gdLst/>
            <a:ahLst/>
            <a:cxnLst/>
            <a:rect r="r" b="b" t="t" l="l"/>
            <a:pathLst>
              <a:path h="1241167" w="2706249">
                <a:moveTo>
                  <a:pt x="0" y="0"/>
                </a:moveTo>
                <a:lnTo>
                  <a:pt x="2706249" y="0"/>
                </a:lnTo>
                <a:lnTo>
                  <a:pt x="2706249" y="1241167"/>
                </a:lnTo>
                <a:lnTo>
                  <a:pt x="0" y="12411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301565" y="5143500"/>
            <a:ext cx="2946583" cy="995945"/>
          </a:xfrm>
          <a:custGeom>
            <a:avLst/>
            <a:gdLst/>
            <a:ahLst/>
            <a:cxnLst/>
            <a:rect r="r" b="b" t="t" l="l"/>
            <a:pathLst>
              <a:path h="995945" w="2946583">
                <a:moveTo>
                  <a:pt x="0" y="0"/>
                </a:moveTo>
                <a:lnTo>
                  <a:pt x="2946583" y="0"/>
                </a:lnTo>
                <a:lnTo>
                  <a:pt x="2946583" y="995945"/>
                </a:lnTo>
                <a:lnTo>
                  <a:pt x="0" y="9959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58443" y="3152358"/>
            <a:ext cx="9469728" cy="562854"/>
            <a:chOff x="0" y="0"/>
            <a:chExt cx="15278404" cy="9081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278404" cy="908105"/>
            </a:xfrm>
            <a:custGeom>
              <a:avLst/>
              <a:gdLst/>
              <a:ahLst/>
              <a:cxnLst/>
              <a:rect r="r" b="b" t="t" l="l"/>
              <a:pathLst>
                <a:path h="908105" w="15278404">
                  <a:moveTo>
                    <a:pt x="0" y="0"/>
                  </a:moveTo>
                  <a:lnTo>
                    <a:pt x="15278404" y="0"/>
                  </a:lnTo>
                  <a:lnTo>
                    <a:pt x="15278404" y="908105"/>
                  </a:lnTo>
                  <a:lnTo>
                    <a:pt x="0" y="9081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28600"/>
              <a:ext cx="15278404" cy="113670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5039"/>
                </a:lnSpc>
              </a:pPr>
              <a:r>
                <a:rPr lang="en-US" b="true" sz="2799">
                  <a:solidFill>
                    <a:srgbClr val="161615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Desenvolvendo habilidades de autodefesa e vida independente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93503" y="2091414"/>
            <a:ext cx="5377720" cy="1210262"/>
            <a:chOff x="0" y="0"/>
            <a:chExt cx="7170293" cy="16136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170293" cy="1613683"/>
            </a:xfrm>
            <a:custGeom>
              <a:avLst/>
              <a:gdLst/>
              <a:ahLst/>
              <a:cxnLst/>
              <a:rect r="r" b="b" t="t" l="l"/>
              <a:pathLst>
                <a:path h="1613683" w="7170293">
                  <a:moveTo>
                    <a:pt x="0" y="0"/>
                  </a:moveTo>
                  <a:lnTo>
                    <a:pt x="7170293" y="0"/>
                  </a:lnTo>
                  <a:lnTo>
                    <a:pt x="7170293" y="1613683"/>
                  </a:lnTo>
                  <a:lnTo>
                    <a:pt x="0" y="1613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23825"/>
              <a:ext cx="7170293" cy="17375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200"/>
                </a:lnSpc>
              </a:pPr>
              <a:r>
                <a:rPr lang="en-US" b="true" sz="6000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Introdução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17452" y="4024295"/>
            <a:ext cx="5476020" cy="3650680"/>
          </a:xfrm>
          <a:custGeom>
            <a:avLst/>
            <a:gdLst/>
            <a:ahLst/>
            <a:cxnLst/>
            <a:rect r="r" b="b" t="t" l="l"/>
            <a:pathLst>
              <a:path h="3650680" w="5476020">
                <a:moveTo>
                  <a:pt x="0" y="0"/>
                </a:moveTo>
                <a:lnTo>
                  <a:pt x="5476020" y="0"/>
                </a:lnTo>
                <a:lnTo>
                  <a:pt x="5476020" y="3650680"/>
                </a:lnTo>
                <a:lnTo>
                  <a:pt x="0" y="3650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69387" y="3629486"/>
            <a:ext cx="11745483" cy="626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47"/>
              </a:lnSpc>
            </a:pPr>
            <a:r>
              <a:rPr lang="en-US" sz="2764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Jovens com deficiência intelectual e psicossocial frequentemente enfrentam barreiras não apenas no envolvimento político, mas também na tomada de decisões cotidianas, na comunicação e na autonomia. Sem as habilidades e o apoio necessários para viver de forma independente e defender seus direitos, a inclusão plena se torna difícil.</a:t>
            </a:r>
          </a:p>
          <a:p>
            <a:pPr algn="l" marL="0" indent="0" lvl="0">
              <a:lnSpc>
                <a:spcPts val="4147"/>
              </a:lnSpc>
            </a:pPr>
            <a:r>
              <a:rPr lang="en-US" sz="2764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Este módulo irá equipar os profissionais da juventude com ferramentas inclusivas e baseadas em direitos para promover a autodefesa e habilidades de vida independente. Essas habilidades são essenciais não apenas para o desenvolvimento pessoal, mas também para permitir a participação cívica e política ativa — um objetivo central do projeto SPARK e da Estratégia da UE para os Direitos das Pessoas com Deficiência (2021-2030).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324" y="908685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55560" y="2018679"/>
            <a:ext cx="4523214" cy="494658"/>
            <a:chOff x="0" y="0"/>
            <a:chExt cx="6030952" cy="6595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30952" cy="659544"/>
            </a:xfrm>
            <a:custGeom>
              <a:avLst/>
              <a:gdLst/>
              <a:ahLst/>
              <a:cxnLst/>
              <a:rect r="r" b="b" t="t" l="l"/>
              <a:pathLst>
                <a:path h="659544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659544"/>
                  </a:lnTo>
                  <a:lnTo>
                    <a:pt x="0" y="6595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0"/>
              <a:ext cx="6030952" cy="85004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499"/>
                </a:lnSpc>
              </a:pPr>
              <a:r>
                <a:rPr lang="en-US" b="true" sz="2499">
                  <a:solidFill>
                    <a:srgbClr val="181A3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Planeamento Centrado na Pessoa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155560" y="2772589"/>
            <a:ext cx="4997757" cy="1588897"/>
            <a:chOff x="0" y="0"/>
            <a:chExt cx="6663676" cy="21185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Uma abordagem que coloca o jovem no centro de todo planeamento e decisões, respeitando sua voz, objetivos e experiência vivida.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687680" y="751210"/>
            <a:ext cx="4334433" cy="1009729"/>
            <a:chOff x="0" y="0"/>
            <a:chExt cx="5779245" cy="13463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79245" cy="1346305"/>
            </a:xfrm>
            <a:custGeom>
              <a:avLst/>
              <a:gdLst/>
              <a:ahLst/>
              <a:cxnLst/>
              <a:rect r="r" b="b" t="t" l="l"/>
              <a:pathLst>
                <a:path h="1346305" w="5779245">
                  <a:moveTo>
                    <a:pt x="0" y="0"/>
                  </a:moveTo>
                  <a:lnTo>
                    <a:pt x="5779245" y="0"/>
                  </a:lnTo>
                  <a:lnTo>
                    <a:pt x="5779245" y="1346305"/>
                  </a:lnTo>
                  <a:lnTo>
                    <a:pt x="0" y="13463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14300"/>
              <a:ext cx="5779245" cy="146060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 marL="0" indent="0" lvl="0">
                <a:lnSpc>
                  <a:spcPts val="6030"/>
                </a:lnSpc>
              </a:pPr>
              <a:r>
                <a:rPr lang="en-US" b="true" sz="5025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Conceitos-chave</a:t>
              </a:r>
            </a:p>
          </p:txBody>
        </p:sp>
      </p:grpSp>
      <p:sp>
        <p:nvSpPr>
          <p:cNvPr name="AutoShape 12" id="12"/>
          <p:cNvSpPr/>
          <p:nvPr/>
        </p:nvSpPr>
        <p:spPr>
          <a:xfrm>
            <a:off x="16201768" y="5021585"/>
            <a:ext cx="2086167" cy="14288"/>
          </a:xfrm>
          <a:prstGeom prst="line">
            <a:avLst/>
          </a:prstGeom>
          <a:ln cap="rnd" w="19050">
            <a:solidFill>
              <a:srgbClr val="34343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/>
          <p:nvPr/>
        </p:nvGrpSpPr>
        <p:grpSpPr>
          <a:xfrm rot="0">
            <a:off x="795838" y="5335524"/>
            <a:ext cx="4523214" cy="494658"/>
            <a:chOff x="0" y="0"/>
            <a:chExt cx="6030952" cy="65954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030952" cy="659544"/>
            </a:xfrm>
            <a:custGeom>
              <a:avLst/>
              <a:gdLst/>
              <a:ahLst/>
              <a:cxnLst/>
              <a:rect r="r" b="b" t="t" l="l"/>
              <a:pathLst>
                <a:path h="659544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659544"/>
                  </a:lnTo>
                  <a:lnTo>
                    <a:pt x="0" y="6595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0"/>
              <a:ext cx="6030952" cy="85004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499"/>
                </a:lnSpc>
              </a:pPr>
              <a:r>
                <a:rPr lang="en-US" b="true" sz="2499">
                  <a:solidFill>
                    <a:srgbClr val="181A3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Vida independente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95838" y="6007993"/>
            <a:ext cx="4997757" cy="1588897"/>
            <a:chOff x="0" y="0"/>
            <a:chExt cx="6663676" cy="211852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63676" cy="2118529"/>
            </a:xfrm>
            <a:custGeom>
              <a:avLst/>
              <a:gdLst/>
              <a:ahLst/>
              <a:cxnLst/>
              <a:rect r="r" b="b" t="t" l="l"/>
              <a:pathLst>
                <a:path h="2118529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2118529"/>
                  </a:lnTo>
                  <a:lnTo>
                    <a:pt x="0" y="211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23825"/>
              <a:ext cx="6663676" cy="224235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 direito de tomar decisões sobre a própria vida e viver com o maior grau de autonomia possível — com ou sem apoio. Isso inclui gerenciar tarefas diárias, construir relacionamentos e navegar por sistemas.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38208" y="2225216"/>
            <a:ext cx="4523214" cy="494658"/>
            <a:chOff x="0" y="0"/>
            <a:chExt cx="6030952" cy="65954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030952" cy="659544"/>
            </a:xfrm>
            <a:custGeom>
              <a:avLst/>
              <a:gdLst/>
              <a:ahLst/>
              <a:cxnLst/>
              <a:rect r="r" b="b" t="t" l="l"/>
              <a:pathLst>
                <a:path h="659544" w="6030952">
                  <a:moveTo>
                    <a:pt x="0" y="0"/>
                  </a:moveTo>
                  <a:lnTo>
                    <a:pt x="6030952" y="0"/>
                  </a:lnTo>
                  <a:lnTo>
                    <a:pt x="6030952" y="659544"/>
                  </a:lnTo>
                  <a:lnTo>
                    <a:pt x="0" y="6595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0"/>
              <a:ext cx="6030952" cy="85004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4499"/>
                </a:lnSpc>
              </a:pPr>
              <a:r>
                <a:rPr lang="en-US" b="true" sz="2499">
                  <a:solidFill>
                    <a:srgbClr val="181A3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Autodefesa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38208" y="2799419"/>
            <a:ext cx="4997757" cy="1465707"/>
            <a:chOff x="0" y="0"/>
            <a:chExt cx="6663676" cy="195427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63676" cy="1954276"/>
            </a:xfrm>
            <a:custGeom>
              <a:avLst/>
              <a:gdLst/>
              <a:ahLst/>
              <a:cxnLst/>
              <a:rect r="r" b="b" t="t" l="l"/>
              <a:pathLst>
                <a:path h="1954276" w="6663676">
                  <a:moveTo>
                    <a:pt x="0" y="0"/>
                  </a:moveTo>
                  <a:lnTo>
                    <a:pt x="6663676" y="0"/>
                  </a:lnTo>
                  <a:lnTo>
                    <a:pt x="6663676" y="1954276"/>
                  </a:lnTo>
                  <a:lnTo>
                    <a:pt x="0" y="1954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6663676" cy="207810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 marL="0" indent="0" lvl="0">
                <a:lnSpc>
                  <a:spcPts val="2789"/>
                </a:lnSpc>
              </a:pPr>
              <a:r>
                <a:rPr lang="en-US" sz="1549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capacidade de se expressar, expressar necessidades e preferências e fazer escolhas informadas. No contexto da deficiência, a autodefesa é tanto um direito quanto uma habilidade que deve ser desenvolvida intencionalmente.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6370973" y="2616161"/>
            <a:ext cx="4967848" cy="4610164"/>
            <a:chOff x="0" y="0"/>
            <a:chExt cx="7615548" cy="706723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2700" y="12700"/>
              <a:ext cx="7590155" cy="7041769"/>
            </a:xfrm>
            <a:custGeom>
              <a:avLst/>
              <a:gdLst/>
              <a:ahLst/>
              <a:cxnLst/>
              <a:rect r="r" b="b" t="t" l="l"/>
              <a:pathLst>
                <a:path h="7041769" w="7590155">
                  <a:moveTo>
                    <a:pt x="0" y="3520948"/>
                  </a:moveTo>
                  <a:cubicBezTo>
                    <a:pt x="0" y="1576324"/>
                    <a:pt x="1699133" y="0"/>
                    <a:pt x="3795014" y="0"/>
                  </a:cubicBezTo>
                  <a:cubicBezTo>
                    <a:pt x="5890895" y="0"/>
                    <a:pt x="7590155" y="1576324"/>
                    <a:pt x="7590155" y="3520948"/>
                  </a:cubicBezTo>
                  <a:cubicBezTo>
                    <a:pt x="7590155" y="5465572"/>
                    <a:pt x="5891022" y="7041769"/>
                    <a:pt x="3795014" y="7041769"/>
                  </a:cubicBezTo>
                  <a:cubicBezTo>
                    <a:pt x="1699006" y="7041769"/>
                    <a:pt x="0" y="5465445"/>
                    <a:pt x="0" y="3520948"/>
                  </a:cubicBezTo>
                  <a:close/>
                </a:path>
              </a:pathLst>
            </a:custGeom>
            <a:solidFill>
              <a:srgbClr val="FBD35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615555" cy="7067296"/>
            </a:xfrm>
            <a:custGeom>
              <a:avLst/>
              <a:gdLst/>
              <a:ahLst/>
              <a:cxnLst/>
              <a:rect r="r" b="b" t="t" l="l"/>
              <a:pathLst>
                <a:path h="7067296" w="7615555">
                  <a:moveTo>
                    <a:pt x="0" y="3533648"/>
                  </a:moveTo>
                  <a:cubicBezTo>
                    <a:pt x="0" y="1581150"/>
                    <a:pt x="1705737" y="0"/>
                    <a:pt x="3807714" y="0"/>
                  </a:cubicBezTo>
                  <a:lnTo>
                    <a:pt x="3807714" y="12700"/>
                  </a:lnTo>
                  <a:lnTo>
                    <a:pt x="3807714" y="25400"/>
                  </a:lnTo>
                  <a:lnTo>
                    <a:pt x="3807714" y="12700"/>
                  </a:lnTo>
                  <a:lnTo>
                    <a:pt x="3807714" y="0"/>
                  </a:lnTo>
                  <a:cubicBezTo>
                    <a:pt x="5909818" y="0"/>
                    <a:pt x="7615555" y="1581150"/>
                    <a:pt x="7615555" y="3533648"/>
                  </a:cubicBezTo>
                  <a:lnTo>
                    <a:pt x="7602855" y="3533648"/>
                  </a:lnTo>
                  <a:lnTo>
                    <a:pt x="7615555" y="3533648"/>
                  </a:lnTo>
                  <a:cubicBezTo>
                    <a:pt x="7615555" y="5486146"/>
                    <a:pt x="5909818" y="7067296"/>
                    <a:pt x="3807841" y="7067296"/>
                  </a:cubicBezTo>
                  <a:lnTo>
                    <a:pt x="3807841" y="7054596"/>
                  </a:lnTo>
                  <a:lnTo>
                    <a:pt x="3807841" y="7067296"/>
                  </a:lnTo>
                  <a:cubicBezTo>
                    <a:pt x="1705737" y="7067169"/>
                    <a:pt x="0" y="5486019"/>
                    <a:pt x="0" y="3533648"/>
                  </a:cubicBezTo>
                  <a:lnTo>
                    <a:pt x="12700" y="3533648"/>
                  </a:lnTo>
                  <a:lnTo>
                    <a:pt x="25400" y="3533648"/>
                  </a:lnTo>
                  <a:lnTo>
                    <a:pt x="12700" y="3533648"/>
                  </a:lnTo>
                  <a:lnTo>
                    <a:pt x="0" y="3533648"/>
                  </a:lnTo>
                  <a:moveTo>
                    <a:pt x="25400" y="3533648"/>
                  </a:moveTo>
                  <a:cubicBezTo>
                    <a:pt x="25400" y="3540633"/>
                    <a:pt x="19685" y="3546348"/>
                    <a:pt x="12700" y="3546348"/>
                  </a:cubicBezTo>
                  <a:cubicBezTo>
                    <a:pt x="5715" y="3546348"/>
                    <a:pt x="0" y="3540633"/>
                    <a:pt x="0" y="3533648"/>
                  </a:cubicBezTo>
                  <a:cubicBezTo>
                    <a:pt x="0" y="3526663"/>
                    <a:pt x="5715" y="3520948"/>
                    <a:pt x="12700" y="3520948"/>
                  </a:cubicBezTo>
                  <a:cubicBezTo>
                    <a:pt x="19685" y="3520948"/>
                    <a:pt x="25400" y="3526663"/>
                    <a:pt x="25400" y="3533648"/>
                  </a:cubicBezTo>
                  <a:cubicBezTo>
                    <a:pt x="25400" y="5470271"/>
                    <a:pt x="1717929" y="7041769"/>
                    <a:pt x="3807714" y="7041769"/>
                  </a:cubicBezTo>
                  <a:cubicBezTo>
                    <a:pt x="5897499" y="7041769"/>
                    <a:pt x="7590155" y="5470271"/>
                    <a:pt x="7590155" y="3533648"/>
                  </a:cubicBezTo>
                  <a:cubicBezTo>
                    <a:pt x="7590155" y="1597025"/>
                    <a:pt x="5897626" y="25400"/>
                    <a:pt x="3807714" y="25400"/>
                  </a:cubicBezTo>
                  <a:cubicBezTo>
                    <a:pt x="3800729" y="25400"/>
                    <a:pt x="3795014" y="19685"/>
                    <a:pt x="3795014" y="12700"/>
                  </a:cubicBezTo>
                  <a:cubicBezTo>
                    <a:pt x="3795014" y="5715"/>
                    <a:pt x="3800729" y="0"/>
                    <a:pt x="3807714" y="0"/>
                  </a:cubicBezTo>
                  <a:cubicBezTo>
                    <a:pt x="3814699" y="0"/>
                    <a:pt x="3820414" y="5715"/>
                    <a:pt x="3820414" y="12700"/>
                  </a:cubicBezTo>
                  <a:cubicBezTo>
                    <a:pt x="3820414" y="19685"/>
                    <a:pt x="3814699" y="25400"/>
                    <a:pt x="3807714" y="25400"/>
                  </a:cubicBezTo>
                  <a:cubicBezTo>
                    <a:pt x="1717929" y="25400"/>
                    <a:pt x="25400" y="1597025"/>
                    <a:pt x="25400" y="3533648"/>
                  </a:cubicBezTo>
                  <a:close/>
                </a:path>
              </a:pathLst>
            </a:custGeom>
            <a:solidFill>
              <a:srgbClr val="FBD355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311292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224830" y="3499510"/>
            <a:ext cx="3260134" cy="3044150"/>
          </a:xfrm>
          <a:custGeom>
            <a:avLst/>
            <a:gdLst/>
            <a:ahLst/>
            <a:cxnLst/>
            <a:rect r="r" b="b" t="t" l="l"/>
            <a:pathLst>
              <a:path h="3044150" w="3260134">
                <a:moveTo>
                  <a:pt x="0" y="0"/>
                </a:moveTo>
                <a:lnTo>
                  <a:pt x="3260134" y="0"/>
                </a:lnTo>
                <a:lnTo>
                  <a:pt x="3260134" y="3044150"/>
                </a:lnTo>
                <a:lnTo>
                  <a:pt x="0" y="304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829635" y="5016822"/>
            <a:ext cx="6194618" cy="341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249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papel do trabalhador juvenil</a:t>
            </a:r>
          </a:p>
          <a:p>
            <a:pPr algn="l" marL="0" indent="0" lvl="0">
              <a:lnSpc>
                <a:spcPts val="2789"/>
              </a:lnSpc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 trabalhadores com jovens são intermediários de empoderamento, não guardiões do apoio. </a:t>
            </a:r>
          </a:p>
          <a:p>
            <a:pPr algn="l" marL="0" indent="0" lvl="0">
              <a:lnSpc>
                <a:spcPts val="2789"/>
              </a:lnSpc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papel deles é:</a:t>
            </a:r>
          </a:p>
          <a:p>
            <a:pPr algn="l" marL="334644" indent="-167322" lvl="1">
              <a:lnSpc>
                <a:spcPts val="2789"/>
              </a:lnSpc>
              <a:buFont typeface="Arial"/>
              <a:buChar char="•"/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Promover a escolha e o controle na vida de um jovem</a:t>
            </a:r>
          </a:p>
          <a:p>
            <a:pPr algn="l" marL="334644" indent="-167322" lvl="1">
              <a:lnSpc>
                <a:spcPts val="2789"/>
              </a:lnSpc>
              <a:buFont typeface="Arial"/>
              <a:buChar char="•"/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Adapte a comunicação para ser acessível e respeitosa</a:t>
            </a:r>
          </a:p>
          <a:p>
            <a:pPr algn="l" marL="334644" indent="-167322" lvl="1">
              <a:lnSpc>
                <a:spcPts val="2789"/>
              </a:lnSpc>
              <a:buFont typeface="Arial"/>
              <a:buChar char="•"/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Incentivar a participação nos processos de tomada de decisão</a:t>
            </a:r>
          </a:p>
          <a:p>
            <a:pPr algn="l" marL="334644" indent="-167322" lvl="1">
              <a:lnSpc>
                <a:spcPts val="2789"/>
              </a:lnSpc>
              <a:buFont typeface="Arial"/>
              <a:buChar char="•"/>
            </a:pPr>
            <a:r>
              <a:rPr lang="en-US" b="true" sz="1549">
                <a:solidFill>
                  <a:srgbClr val="7F7F7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Proporcionar oportunidades para o desenvolvimento de habilidades em ambientes seguros e inclusivos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5469" y="1973768"/>
            <a:ext cx="13142316" cy="1210262"/>
            <a:chOff x="0" y="0"/>
            <a:chExt cx="17523088" cy="16136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523087" cy="1613683"/>
            </a:xfrm>
            <a:custGeom>
              <a:avLst/>
              <a:gdLst/>
              <a:ahLst/>
              <a:cxnLst/>
              <a:rect r="r" b="b" t="t" l="l"/>
              <a:pathLst>
                <a:path h="1613683" w="17523087">
                  <a:moveTo>
                    <a:pt x="0" y="0"/>
                  </a:moveTo>
                  <a:lnTo>
                    <a:pt x="17523087" y="0"/>
                  </a:lnTo>
                  <a:lnTo>
                    <a:pt x="17523087" y="1613683"/>
                  </a:lnTo>
                  <a:lnTo>
                    <a:pt x="0" y="1613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23825"/>
              <a:ext cx="17523088" cy="17375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200"/>
                </a:lnSpc>
              </a:pPr>
              <a:r>
                <a:rPr lang="en-US" b="true" sz="6000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Compreendendo a autodefesa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3926" y="3085635"/>
            <a:ext cx="12776330" cy="5462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Autodefesa é a capacidade de compreender e expressar as próprias necessidades, direitos e preferências. É especialmente importante para jovens com deficiência intelectual e psicossocial, que frequentemente são excluídos da tomada de decisões das suas vidas.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Para muitos, as decisões sobre educação, saúde, moradia ou envolvimento cívico são tomadas por familiares, profissionais ou instituições. A autodefesa devolve o poder ao indivíduo, ajudando os jovens a assumir o controle do seu futuro.</a:t>
            </a:r>
          </a:p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Os principais aspectos da autodefesa incluem: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Conscientização sobre direitos (por exemplo, ao abrigo da Convenção das Nações Unidas sobre os Direitos das Pessoas com Deficiência)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Confiança para falar abertamente — em reuniões, espaços públicos ou situações cotidianas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Apoio para tomar decisões — por meio de informações acessíveis e aliados confiáveis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87785" y="4352001"/>
            <a:ext cx="4205191" cy="4205191"/>
          </a:xfrm>
          <a:custGeom>
            <a:avLst/>
            <a:gdLst/>
            <a:ahLst/>
            <a:cxnLst/>
            <a:rect r="r" b="b" t="t" l="l"/>
            <a:pathLst>
              <a:path h="4205191" w="4205191">
                <a:moveTo>
                  <a:pt x="0" y="0"/>
                </a:moveTo>
                <a:lnTo>
                  <a:pt x="4205192" y="0"/>
                </a:lnTo>
                <a:lnTo>
                  <a:pt x="4205192" y="4205191"/>
                </a:lnTo>
                <a:lnTo>
                  <a:pt x="0" y="4205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503" y="2091414"/>
            <a:ext cx="10628509" cy="1210262"/>
            <a:chOff x="0" y="0"/>
            <a:chExt cx="14171345" cy="16136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171344" cy="1613683"/>
            </a:xfrm>
            <a:custGeom>
              <a:avLst/>
              <a:gdLst/>
              <a:ahLst/>
              <a:cxnLst/>
              <a:rect r="r" b="b" t="t" l="l"/>
              <a:pathLst>
                <a:path h="1613683" w="14171344">
                  <a:moveTo>
                    <a:pt x="0" y="0"/>
                  </a:moveTo>
                  <a:lnTo>
                    <a:pt x="14171344" y="0"/>
                  </a:lnTo>
                  <a:lnTo>
                    <a:pt x="14171344" y="1613683"/>
                  </a:lnTo>
                  <a:lnTo>
                    <a:pt x="0" y="1613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23825"/>
              <a:ext cx="14171345" cy="17375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200"/>
                </a:lnSpc>
              </a:pPr>
              <a:r>
                <a:rPr lang="en-US" b="true" sz="6000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 que é vida independente?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98200" y="3244459"/>
            <a:ext cx="13070858" cy="578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9"/>
              </a:lnSpc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Viver de forma independente não é a mesma coisa que viver sozinho. Em vez disso, significa ter liberdade e apoio para viver a vida à sua maneira. </a:t>
            </a:r>
          </a:p>
          <a:p>
            <a:pPr algn="l" marL="0" indent="0" lvl="0">
              <a:lnSpc>
                <a:spcPts val="3599"/>
              </a:lnSpc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Isso inclui: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Tomar decisões sobre como você se vive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Escolhendo quem te apoia e como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Acesso a serviços, transporte e oportunidades na comunidade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Para jovens com deficiência, desenvolver habilidades de vida independente pode incluir: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Gestão de tempo e rotinas diárias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Educação financeira e orçamento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Navegando pelos sistemas de saúde, educação ou habitação</a:t>
            </a:r>
          </a:p>
          <a:p>
            <a:pPr algn="l" marL="518155" indent="-259078" lvl="1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Pedir ajuda ou usar ferramentas de assistência</a:t>
            </a:r>
          </a:p>
          <a:p>
            <a:pPr algn="l" marL="0" indent="0" lvl="0">
              <a:lnSpc>
                <a:spcPts val="3599"/>
              </a:lnSpc>
            </a:pPr>
            <a:r>
              <a:rPr lang="en-US" sz="2399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Essas habilidades crescem com a prática — e os trabalhadores jovens são aliados importantes no apoio a esse crescimento.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835999" y="3683139"/>
            <a:ext cx="3918845" cy="3918845"/>
          </a:xfrm>
          <a:custGeom>
            <a:avLst/>
            <a:gdLst/>
            <a:ahLst/>
            <a:cxnLst/>
            <a:rect r="r" b="b" t="t" l="l"/>
            <a:pathLst>
              <a:path h="3918845" w="3918845">
                <a:moveTo>
                  <a:pt x="0" y="0"/>
                </a:moveTo>
                <a:lnTo>
                  <a:pt x="3918845" y="0"/>
                </a:lnTo>
                <a:lnTo>
                  <a:pt x="3918845" y="3918844"/>
                </a:lnTo>
                <a:lnTo>
                  <a:pt x="0" y="39188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503" y="2091414"/>
            <a:ext cx="7750497" cy="1210262"/>
            <a:chOff x="0" y="0"/>
            <a:chExt cx="10333996" cy="16136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333996" cy="1613683"/>
            </a:xfrm>
            <a:custGeom>
              <a:avLst/>
              <a:gdLst/>
              <a:ahLst/>
              <a:cxnLst/>
              <a:rect r="r" b="b" t="t" l="l"/>
              <a:pathLst>
                <a:path h="1613683" w="10333996">
                  <a:moveTo>
                    <a:pt x="0" y="0"/>
                  </a:moveTo>
                  <a:lnTo>
                    <a:pt x="10333996" y="0"/>
                  </a:lnTo>
                  <a:lnTo>
                    <a:pt x="10333996" y="1613683"/>
                  </a:lnTo>
                  <a:lnTo>
                    <a:pt x="0" y="16136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23825"/>
              <a:ext cx="10333996" cy="173750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200"/>
                </a:lnSpc>
              </a:pPr>
              <a:r>
                <a:rPr lang="en-US" b="true" sz="6000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Barreiras e Soluções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0923327" y="1693794"/>
            <a:ext cx="7293851" cy="7339724"/>
          </a:xfrm>
          <a:custGeom>
            <a:avLst/>
            <a:gdLst/>
            <a:ahLst/>
            <a:cxnLst/>
            <a:rect r="r" b="b" t="t" l="l"/>
            <a:pathLst>
              <a:path h="7339724" w="7293851">
                <a:moveTo>
                  <a:pt x="7293851" y="0"/>
                </a:moveTo>
                <a:lnTo>
                  <a:pt x="0" y="0"/>
                </a:lnTo>
                <a:lnTo>
                  <a:pt x="0" y="7339724"/>
                </a:lnTo>
                <a:lnTo>
                  <a:pt x="7293851" y="7339724"/>
                </a:lnTo>
                <a:lnTo>
                  <a:pt x="72938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74806" y="3349234"/>
            <a:ext cx="9323809" cy="2662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5"/>
              </a:lnSpc>
            </a:pPr>
            <a:r>
              <a:rPr lang="en-US" sz="237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Jovens com deficiência intelectual e psicossocial frequentemente enfrentam:</a:t>
            </a:r>
          </a:p>
          <a:p>
            <a:pPr algn="l" marL="511683" indent="-255842" lvl="1">
              <a:lnSpc>
                <a:spcPts val="3555"/>
              </a:lnSpc>
              <a:buFont typeface="Arial"/>
              <a:buChar char="•"/>
            </a:pPr>
            <a:r>
              <a:rPr lang="en-US" sz="237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Superproteção, que limita a independência</a:t>
            </a:r>
          </a:p>
          <a:p>
            <a:pPr algn="l" marL="511683" indent="-255842" lvl="1">
              <a:lnSpc>
                <a:spcPts val="3555"/>
              </a:lnSpc>
              <a:buFont typeface="Arial"/>
              <a:buChar char="•"/>
            </a:pPr>
            <a:r>
              <a:rPr lang="en-US" sz="237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Estigma ou baixas expectativas dos adultos</a:t>
            </a:r>
          </a:p>
          <a:p>
            <a:pPr algn="l" marL="511683" indent="-255842" lvl="1">
              <a:lnSpc>
                <a:spcPts val="3555"/>
              </a:lnSpc>
              <a:buFont typeface="Arial"/>
              <a:buChar char="•"/>
            </a:pPr>
            <a:r>
              <a:rPr lang="en-US" sz="237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Informações muito complexas ou inacessíveis</a:t>
            </a:r>
          </a:p>
          <a:p>
            <a:pPr algn="l" marL="511683" indent="-255842" lvl="1">
              <a:lnSpc>
                <a:spcPts val="3555"/>
              </a:lnSpc>
              <a:buFont typeface="Arial"/>
              <a:buChar char="•"/>
            </a:pPr>
            <a:r>
              <a:rPr lang="en-US" sz="237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Falta de escolha ou voz nas decisões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503" y="2091414"/>
            <a:ext cx="9321312" cy="970814"/>
            <a:chOff x="0" y="0"/>
            <a:chExt cx="12428416" cy="12944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428416" cy="1294419"/>
            </a:xfrm>
            <a:custGeom>
              <a:avLst/>
              <a:gdLst/>
              <a:ahLst/>
              <a:cxnLst/>
              <a:rect r="r" b="b" t="t" l="l"/>
              <a:pathLst>
                <a:path h="1294419" w="12428416">
                  <a:moveTo>
                    <a:pt x="0" y="0"/>
                  </a:moveTo>
                  <a:lnTo>
                    <a:pt x="12428416" y="0"/>
                  </a:lnTo>
                  <a:lnTo>
                    <a:pt x="12428416" y="1294419"/>
                  </a:lnTo>
                  <a:lnTo>
                    <a:pt x="0" y="12944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12428416" cy="138014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5779"/>
                </a:lnSpc>
              </a:pPr>
              <a:r>
                <a:rPr lang="en-US" b="true" sz="4815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Os assistentes sociais podem ajudar: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95123" y="2161411"/>
            <a:ext cx="5964177" cy="5964177"/>
          </a:xfrm>
          <a:custGeom>
            <a:avLst/>
            <a:gdLst/>
            <a:ahLst/>
            <a:cxnLst/>
            <a:rect r="r" b="b" t="t" l="l"/>
            <a:pathLst>
              <a:path h="5964177" w="5964177">
                <a:moveTo>
                  <a:pt x="0" y="0"/>
                </a:moveTo>
                <a:lnTo>
                  <a:pt x="5964177" y="0"/>
                </a:lnTo>
                <a:lnTo>
                  <a:pt x="5964177" y="5964178"/>
                </a:lnTo>
                <a:lnTo>
                  <a:pt x="0" y="5964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74806" y="3349234"/>
            <a:ext cx="9323809" cy="1804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Usando formatos visuais ou de fácil leitura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Fornecendo suporte estruturado à tomada de decisões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Modelando comunicação respeitosa e limites</a:t>
            </a: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Incentivar a tomada de riscos em ambientes seguros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8960" y="9258300"/>
            <a:ext cx="2862209" cy="600478"/>
          </a:xfrm>
          <a:custGeom>
            <a:avLst/>
            <a:gdLst/>
            <a:ahLst/>
            <a:cxnLst/>
            <a:rect r="r" b="b" t="t" l="l"/>
            <a:pathLst>
              <a:path h="600478" w="2862209">
                <a:moveTo>
                  <a:pt x="0" y="0"/>
                </a:moveTo>
                <a:lnTo>
                  <a:pt x="2862209" y="0"/>
                </a:lnTo>
                <a:lnTo>
                  <a:pt x="2862209" y="600478"/>
                </a:lnTo>
                <a:lnTo>
                  <a:pt x="0" y="60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503" y="2091414"/>
            <a:ext cx="14001033" cy="1187382"/>
            <a:chOff x="0" y="0"/>
            <a:chExt cx="18668044" cy="15831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668043" cy="1583176"/>
            </a:xfrm>
            <a:custGeom>
              <a:avLst/>
              <a:gdLst/>
              <a:ahLst/>
              <a:cxnLst/>
              <a:rect r="r" b="b" t="t" l="l"/>
              <a:pathLst>
                <a:path h="1583176" w="18668043">
                  <a:moveTo>
                    <a:pt x="0" y="0"/>
                  </a:moveTo>
                  <a:lnTo>
                    <a:pt x="18668043" y="0"/>
                  </a:lnTo>
                  <a:lnTo>
                    <a:pt x="18668043" y="1583176"/>
                  </a:lnTo>
                  <a:lnTo>
                    <a:pt x="0" y="15831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18668044" cy="171652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 marL="0" indent="0" lvl="0">
                <a:lnSpc>
                  <a:spcPts val="7109"/>
                </a:lnSpc>
              </a:pPr>
              <a:r>
                <a:rPr lang="en-US" b="true" sz="5925">
                  <a:solidFill>
                    <a:srgbClr val="28212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Evidências de apoio com dados quantitativos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48435" y="83632"/>
            <a:ext cx="1890136" cy="1890136"/>
          </a:xfrm>
          <a:custGeom>
            <a:avLst/>
            <a:gdLst/>
            <a:ahLst/>
            <a:cxnLst/>
            <a:rect r="r" b="b" t="t" l="l"/>
            <a:pathLst>
              <a:path h="1890136" w="1890136">
                <a:moveTo>
                  <a:pt x="0" y="0"/>
                </a:moveTo>
                <a:lnTo>
                  <a:pt x="1890136" y="0"/>
                </a:lnTo>
                <a:lnTo>
                  <a:pt x="1890136" y="1890136"/>
                </a:lnTo>
                <a:lnTo>
                  <a:pt x="0" y="1890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0">
            <a:off x="13988109" y="-153653"/>
            <a:ext cx="4369057" cy="4369057"/>
          </a:xfrm>
          <a:custGeom>
            <a:avLst/>
            <a:gdLst/>
            <a:ahLst/>
            <a:cxnLst/>
            <a:rect r="r" b="b" t="t" l="l"/>
            <a:pathLst>
              <a:path h="4369057" w="4369057">
                <a:moveTo>
                  <a:pt x="4369056" y="4369057"/>
                </a:moveTo>
                <a:lnTo>
                  <a:pt x="0" y="4369057"/>
                </a:lnTo>
                <a:lnTo>
                  <a:pt x="0" y="0"/>
                </a:lnTo>
                <a:lnTo>
                  <a:pt x="4369056" y="0"/>
                </a:lnTo>
                <a:lnTo>
                  <a:pt x="4369056" y="436905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6308841"/>
            <a:ext cx="4467350" cy="4467350"/>
          </a:xfrm>
          <a:custGeom>
            <a:avLst/>
            <a:gdLst/>
            <a:ahLst/>
            <a:cxnLst/>
            <a:rect r="r" b="b" t="t" l="l"/>
            <a:pathLst>
              <a:path h="4467350" w="4467350">
                <a:moveTo>
                  <a:pt x="0" y="0"/>
                </a:moveTo>
                <a:lnTo>
                  <a:pt x="4467350" y="0"/>
                </a:lnTo>
                <a:lnTo>
                  <a:pt x="4467350" y="4467350"/>
                </a:lnTo>
                <a:lnTo>
                  <a:pt x="0" y="4467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49837" y="7096132"/>
            <a:ext cx="5651029" cy="1963733"/>
          </a:xfrm>
          <a:custGeom>
            <a:avLst/>
            <a:gdLst/>
            <a:ahLst/>
            <a:cxnLst/>
            <a:rect r="r" b="b" t="t" l="l"/>
            <a:pathLst>
              <a:path h="1963733" w="5651029">
                <a:moveTo>
                  <a:pt x="0" y="0"/>
                </a:moveTo>
                <a:lnTo>
                  <a:pt x="5651029" y="0"/>
                </a:lnTo>
                <a:lnTo>
                  <a:pt x="5651029" y="1963733"/>
                </a:lnTo>
                <a:lnTo>
                  <a:pt x="0" y="1963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5046" y="3349234"/>
            <a:ext cx="16817908" cy="363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“O impacto da autodeterminação nos resultados pós-escolares de jovens com deficiência” (Michael L. Wehmeyer e colegas, 2012 – Universidade do Kansas) Este estudo longitudinal acompanhou 80 jovens com deficiências intelectuais e de desenvolvimento durante 1 a 3 anos após o ensino médio.</a:t>
            </a:r>
          </a:p>
          <a:p>
            <a:pPr algn="l" marL="0" indent="0" lvl="0">
              <a:lnSpc>
                <a:spcPts val="3600"/>
              </a:lnSpc>
            </a:pP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Os participantes foram divididos em dois grupos: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O Grupo A recebeu formação explícita em autodeterminação e autodefesa (por exemplo, definição de metas, tomada de decisões e autorregulação).</a:t>
            </a:r>
          </a:p>
          <a:p>
            <a:pPr algn="l" marL="0" indent="0" lvl="0">
              <a:lnSpc>
                <a:spcPts val="3600"/>
              </a:lnSpc>
            </a:pPr>
            <a:r>
              <a:rPr lang="en-US" sz="2400">
                <a:solidFill>
                  <a:srgbClr val="4C4457"/>
                </a:solidFill>
                <a:latin typeface="Nunito"/>
                <a:ea typeface="Nunito"/>
                <a:cs typeface="Nunito"/>
                <a:sym typeface="Nunito"/>
              </a:rPr>
              <a:t>O Grupo B recebeu serviços de apoio típicos sem treinamento estruturado em autodeterminação.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DAGtd79K-PA</dc:identifier>
  <dcterms:modified xsi:type="dcterms:W3CDTF">2011-08-01T06:04:30Z</dcterms:modified>
  <cp:revision>1</cp:revision>
  <dc:title>PT  Building Self-Advocacy and Independent Living Skills</dc:title>
</cp:coreProperties>
</file>