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18288000" cy="10287000"/>
  <p:notesSz cx="6858000" cy="9144000"/>
  <p:embeddedFontLst>
    <p:embeddedFont>
      <p:font typeface="Calibri (MS) Bold" charset="1" panose="020F0702030404030204"/>
      <p:regular r:id="rId35"/>
    </p:embeddedFont>
    <p:embeddedFont>
      <p:font typeface="Calibri (MS)" charset="1" panose="020F0502020204030204"/>
      <p:regular r:id="rId36"/>
    </p:embeddedFont>
    <p:embeddedFont>
      <p:font typeface="Calibri (MS) Bold Italics" charset="1" panose="020F07020304040A0204"/>
      <p:regular r:id="rId40"/>
    </p:embeddedFont>
    <p:embeddedFont>
      <p:font typeface="Nunito Bold" charset="1" panose="00000800000000000000"/>
      <p:regular r:id="rId41"/>
    </p:embeddedFont>
    <p:embeddedFont>
      <p:font typeface="Nunito" charset="1" panose="00000500000000000000"/>
      <p:regular r:id="rId42"/>
    </p:embeddedFont>
    <p:embeddedFont>
      <p:font typeface="Roboto Bold" charset="1" panose="02000000000000000000"/>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notesMasters/notesMaster1.xml" Type="http://schemas.openxmlformats.org/officeDocument/2006/relationships/notesMaster"/><Relationship Id="rId33" Target="theme/theme2.xml" Type="http://schemas.openxmlformats.org/officeDocument/2006/relationships/theme"/><Relationship Id="rId34" Target="notesSlides/notesSlide1.xml" Type="http://schemas.openxmlformats.org/officeDocument/2006/relationships/notesSlide"/><Relationship Id="rId35" Target="fonts/font35.fntdata" Type="http://schemas.openxmlformats.org/officeDocument/2006/relationships/font"/><Relationship Id="rId36" Target="fonts/font36.fntdata" Type="http://schemas.openxmlformats.org/officeDocument/2006/relationships/font"/><Relationship Id="rId37" Target="notesSlides/notesSlide2.xml" Type="http://schemas.openxmlformats.org/officeDocument/2006/relationships/notesSlide"/><Relationship Id="rId38" Target="notesSlides/notesSlide3.xml" Type="http://schemas.openxmlformats.org/officeDocument/2006/relationships/notesSlide"/><Relationship Id="rId39" Target="notesSlides/notesSlide4.xml" Type="http://schemas.openxmlformats.org/officeDocument/2006/relationships/notesSlide"/><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notesSlides/notesSlide5.xml" Type="http://schemas.openxmlformats.org/officeDocument/2006/relationships/notesSlide"/><Relationship Id="rId44" Target="notesSlides/notesSlide6.xml" Type="http://schemas.openxmlformats.org/officeDocument/2006/relationships/notesSlide"/><Relationship Id="rId45" Target="notesSlides/notesSlide7.xml" Type="http://schemas.openxmlformats.org/officeDocument/2006/relationships/notesSlide"/><Relationship Id="rId46" Target="notesSlides/notesSlide8.xml" Type="http://schemas.openxmlformats.org/officeDocument/2006/relationships/notesSlide"/><Relationship Id="rId47" Target="notesSlides/notesSlide9.xml" Type="http://schemas.openxmlformats.org/officeDocument/2006/relationships/notesSlide"/><Relationship Id="rId48" Target="notesSlides/notesSlide10.xml" Type="http://schemas.openxmlformats.org/officeDocument/2006/relationships/notesSlide"/><Relationship Id="rId49" Target="notesSlides/notesSlide11.xml" Type="http://schemas.openxmlformats.org/officeDocument/2006/relationships/notesSlide"/><Relationship Id="rId5" Target="tableStyles.xml" Type="http://schemas.openxmlformats.org/officeDocument/2006/relationships/tableStyles"/><Relationship Id="rId50" Target="notesSlides/notesSlide12.xml" Type="http://schemas.openxmlformats.org/officeDocument/2006/relationships/notesSlide"/><Relationship Id="rId51" Target="notesSlides/notesSlide13.xml" Type="http://schemas.openxmlformats.org/officeDocument/2006/relationships/notesSlide"/><Relationship Id="rId52" Target="notesSlides/notesSlide14.xml" Type="http://schemas.openxmlformats.org/officeDocument/2006/relationships/notesSlide"/><Relationship Id="rId53" Target="fonts/font53.fntdata" Type="http://schemas.openxmlformats.org/officeDocument/2006/relationships/font"/><Relationship Id="rId54" Target="notesSlides/notesSlide15.xml" Type="http://schemas.openxmlformats.org/officeDocument/2006/relationships/notesSlide"/><Relationship Id="rId55" Target="notesSlides/notesSlide16.xml" Type="http://schemas.openxmlformats.org/officeDocument/2006/relationships/notesSlide"/><Relationship Id="rId56" Target="notesSlides/notesSlide17.xml" Type="http://schemas.openxmlformats.org/officeDocument/2006/relationships/notesSlide"/><Relationship Id="rId57" Target="notesSlides/notesSlide18.xml" Type="http://schemas.openxmlformats.org/officeDocument/2006/relationships/notesSlide"/><Relationship Id="rId58" Target="notesSlides/notesSlide19.xml" Type="http://schemas.openxmlformats.org/officeDocument/2006/relationships/notesSlide"/><Relationship Id="rId59" Target="notesSlides/notesSlide20.xml" Type="http://schemas.openxmlformats.org/officeDocument/2006/relationships/notesSlide"/><Relationship Id="rId6" Target="slides/slide1.xml" Type="http://schemas.openxmlformats.org/officeDocument/2006/relationships/slide"/><Relationship Id="rId60" Target="notesSlides/notesSlide21.xml" Type="http://schemas.openxmlformats.org/officeDocument/2006/relationships/notesSlide"/><Relationship Id="rId61" Target="notesSlides/notesSlide22.xml" Type="http://schemas.openxmlformats.org/officeDocument/2006/relationships/notesSlide"/><Relationship Id="rId62" Target="notesSlides/notesSlide23.xml" Type="http://schemas.openxmlformats.org/officeDocument/2006/relationships/notesSlide"/><Relationship Id="rId63" Target="notesSlides/notesSlide24.xml" Type="http://schemas.openxmlformats.org/officeDocument/2006/relationships/notesSlide"/><Relationship Id="rId64" Target="notesSlides/notesSlide25.xml" Type="http://schemas.openxmlformats.org/officeDocument/2006/relationships/note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20.png" Type="http://schemas.openxmlformats.org/officeDocument/2006/relationships/image"/><Relationship Id="rId8" Target="../media/image21.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22.png" Type="http://schemas.openxmlformats.org/officeDocument/2006/relationships/image"/><Relationship Id="rId6" Target="../media/image23.svg" Type="http://schemas.openxmlformats.org/officeDocument/2006/relationships/image"/><Relationship Id="rId7" Target="../media/image2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25.png" Type="http://schemas.openxmlformats.org/officeDocument/2006/relationships/image"/><Relationship Id="rId8" Target="../media/image26.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27.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svg" Type="http://schemas.openxmlformats.org/officeDocument/2006/relationships/image"/><Relationship Id="rId2" Target="../notesSlides/notesSlide1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22.png" Type="http://schemas.openxmlformats.org/officeDocument/2006/relationships/image"/><Relationship Id="rId6" Target="../media/image23.svg" Type="http://schemas.openxmlformats.org/officeDocument/2006/relationships/image"/><Relationship Id="rId7" Target="../media/image28.jpeg" Type="http://schemas.openxmlformats.org/officeDocument/2006/relationships/image"/><Relationship Id="rId8" Target="https://www.youtube.com/watch?v=kmntTFUvpCI" TargetMode="External" Type="http://schemas.openxmlformats.org/officeDocument/2006/relationships/video"/><Relationship Id="rId9" Target="../media/image29.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1.png" Type="http://schemas.openxmlformats.org/officeDocument/2006/relationships/image"/><Relationship Id="rId6" Target="../media/image32.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1.png" Type="http://schemas.openxmlformats.org/officeDocument/2006/relationships/image"/><Relationship Id="rId6" Target="../media/image32.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png" Type="http://schemas.openxmlformats.org/officeDocument/2006/relationships/image"/><Relationship Id="rId4" Target="../media/image33.png" Type="http://schemas.openxmlformats.org/officeDocument/2006/relationships/image"/><Relationship Id="rId5" Target="../media/image34.svg" Type="http://schemas.openxmlformats.org/officeDocument/2006/relationships/image"/><Relationship Id="rId6" Target="../media/image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7.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svg" Type="http://schemas.openxmlformats.org/officeDocument/2006/relationships/image"/><Relationship Id="rId2" Target="../notesSlides/notesSlide19.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 Id="rId9" Target="../media/image40.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svg" Type="http://schemas.openxmlformats.org/officeDocument/2006/relationships/image"/><Relationship Id="rId2" Target="../notesSlides/notesSlide2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 Id="rId9" Target="../media/image40.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svg" Type="http://schemas.openxmlformats.org/officeDocument/2006/relationships/image"/><Relationship Id="rId2" Target="../notesSlides/notesSlide2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 Id="rId9" Target="../media/image40.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3.png" Type="http://schemas.openxmlformats.org/officeDocument/2006/relationships/image"/><Relationship Id="rId11" Target="../media/image44.png" Type="http://schemas.openxmlformats.org/officeDocument/2006/relationships/image"/><Relationship Id="rId12" Target="../media/image45.svg" Type="http://schemas.openxmlformats.org/officeDocument/2006/relationships/image"/><Relationship Id="rId13" Target="../media/image46.jpeg" Type="http://schemas.openxmlformats.org/officeDocument/2006/relationships/image"/><Relationship Id="rId14" Target="../media/image47.png" Type="http://schemas.openxmlformats.org/officeDocument/2006/relationships/image"/><Relationship Id="rId15" Target="../media/image48.png" Type="http://schemas.openxmlformats.org/officeDocument/2006/relationships/image"/><Relationship Id="rId16" Target="../media/image49.png" Type="http://schemas.openxmlformats.org/officeDocument/2006/relationships/image"/><Relationship Id="rId2" Target="../notesSlides/notesSlide2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4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9.png" Type="http://schemas.openxmlformats.org/officeDocument/2006/relationships/image"/><Relationship Id="rId8" Target="../media/image10.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1.png" Type="http://schemas.openxmlformats.org/officeDocument/2006/relationships/image"/><Relationship Id="rId6" Target="../media/image1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ohchr.org/en/what-are-human-rights#:~:text=These%20universal%20rights%20are%20inherent,work%2C%20health%2C%20and%20liberty." TargetMode="External" Type="http://schemas.openxmlformats.org/officeDocument/2006/relationships/hyperlink"/><Relationship Id="rId11" Target="https://www.ohchr.org/en/what-are-human-rights#:~:text=These%20universal%20rights%20are%20inherent,work%2C%20health%2C%20and%20liberty." TargetMode="External" Type="http://schemas.openxmlformats.org/officeDocument/2006/relationships/hyperlink"/><Relationship Id="rId12" Target="https://www.ohchr.org/en/what-are-human-rights#:~:text=These%20universal%20rights%20are%20inherent,work%2C%20health%2C%20and%20liberty." TargetMode="External" Type="http://schemas.openxmlformats.org/officeDocument/2006/relationships/hyperlink"/><Relationship Id="rId13" Target="https://www.ohchr.org/en/what-are-human-rights#:~:text=These%20universal%20rights%20are%20inherent,work%2C%20health%2C%20and%20liberty." TargetMode="External" Type="http://schemas.openxmlformats.org/officeDocument/2006/relationships/hyperlink"/><Relationship Id="rId14" Target="https://www.ohchr.org/en/what-are-human-rights#:~:text=These%20universal%20rights%20are%20inherent,work%2C%20health%2C%20and%20liberty." TargetMode="External" Type="http://schemas.openxmlformats.org/officeDocument/2006/relationships/hyperlink"/><Relationship Id="rId15" Target="https://www.ohchr.org/en/what-are-human-rights#:~:text=These%20universal%20rights%20are%20inherent,work%2C%20health%2C%20and%20liberty." TargetMode="External" Type="http://schemas.openxmlformats.org/officeDocument/2006/relationships/hyperlink"/><Relationship Id="rId2" Target="../notesSlides/notesSlide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https://www.ohchr.org/en/what-are-human-rights#:~:text=These%20universal%20rights%20are%20inherent,work%2C%20health%2C%20and%20liberty." TargetMode="External" Type="http://schemas.openxmlformats.org/officeDocument/2006/relationships/hyperlink"/><Relationship Id="rId8" Target="https://www.ohchr.org/en/what-are-human-rights#:~:text=These%20universal%20rights%20are%20inherent,work%2C%20health%2C%20and%20liberty." TargetMode="External" Type="http://schemas.openxmlformats.org/officeDocument/2006/relationships/hyperlink"/><Relationship Id="rId9" Target="https://www.ohchr.org/en/what-are-human-rights#:~:text=These%20universal%20rights%20are%20inherent,work%2C%20health%2C%20and%20liberty." TargetMode="External" Type="http://schemas.openxmlformats.org/officeDocument/2006/relationships/hyperlink"/></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3.png" Type="http://schemas.openxmlformats.org/officeDocument/2006/relationships/image"/><Relationship Id="rId8" Target="../media/image1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5.png" Type="http://schemas.openxmlformats.org/officeDocument/2006/relationships/image"/><Relationship Id="rId8" Target="../media/image16.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8.png" Type="http://schemas.openxmlformats.org/officeDocument/2006/relationships/image"/><Relationship Id="rId8" Target="../media/image19.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29298"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89945" y="6849872"/>
            <a:ext cx="16676708" cy="1861488"/>
            <a:chOff x="0" y="0"/>
            <a:chExt cx="22235610" cy="2481984"/>
          </a:xfrm>
        </p:grpSpPr>
        <p:sp>
          <p:nvSpPr>
            <p:cNvPr name="Freeform 4" id="4"/>
            <p:cNvSpPr/>
            <p:nvPr/>
          </p:nvSpPr>
          <p:spPr>
            <a:xfrm flipH="false" flipV="false" rot="0">
              <a:off x="0" y="0"/>
              <a:ext cx="22235610" cy="2481984"/>
            </a:xfrm>
            <a:custGeom>
              <a:avLst/>
              <a:gdLst/>
              <a:ahLst/>
              <a:cxnLst/>
              <a:rect r="r" b="b" t="t" l="l"/>
              <a:pathLst>
                <a:path h="2481984" w="22235610">
                  <a:moveTo>
                    <a:pt x="0" y="0"/>
                  </a:moveTo>
                  <a:lnTo>
                    <a:pt x="22235610" y="0"/>
                  </a:lnTo>
                  <a:lnTo>
                    <a:pt x="22235610" y="2481984"/>
                  </a:lnTo>
                  <a:lnTo>
                    <a:pt x="0" y="2481984"/>
                  </a:lnTo>
                  <a:close/>
                </a:path>
              </a:pathLst>
            </a:custGeom>
            <a:solidFill>
              <a:srgbClr val="000000">
                <a:alpha val="0"/>
              </a:srgbClr>
            </a:solidFill>
          </p:spPr>
        </p:sp>
        <p:sp>
          <p:nvSpPr>
            <p:cNvPr name="TextBox 5" id="5"/>
            <p:cNvSpPr txBox="true"/>
            <p:nvPr/>
          </p:nvSpPr>
          <p:spPr>
            <a:xfrm>
              <a:off x="0" y="-114300"/>
              <a:ext cx="22235610" cy="2596284"/>
            </a:xfrm>
            <a:prstGeom prst="rect">
              <a:avLst/>
            </a:prstGeom>
          </p:spPr>
          <p:txBody>
            <a:bodyPr anchor="t" rtlCol="false" tIns="0" lIns="0" bIns="0" rIns="0"/>
            <a:lstStyle/>
            <a:p>
              <a:pPr algn="l" marL="0" indent="0" lvl="0">
                <a:lnSpc>
                  <a:spcPts val="6360"/>
                </a:lnSpc>
              </a:pPr>
              <a:r>
                <a:rPr lang="en-US" b="true" sz="5300">
                  <a:solidFill>
                    <a:srgbClr val="282829"/>
                  </a:solidFill>
                  <a:latin typeface="Calibri (MS) Bold"/>
                  <a:ea typeface="Calibri (MS) Bold"/>
                  <a:cs typeface="Calibri (MS) Bold"/>
                  <a:sym typeface="Calibri (MS) Bold"/>
                </a:rPr>
                <a:t> Organização de Eventos Inclusivos Desenvolvido por: CARDET e KOKEN</a:t>
              </a:r>
            </a:p>
          </p:txBody>
        </p:sp>
      </p:grpSp>
      <p:grpSp>
        <p:nvGrpSpPr>
          <p:cNvPr name="Group 6" id="6"/>
          <p:cNvGrpSpPr/>
          <p:nvPr/>
        </p:nvGrpSpPr>
        <p:grpSpPr>
          <a:xfrm rot="0">
            <a:off x="15785948" y="5382814"/>
            <a:ext cx="6412593" cy="6525351"/>
            <a:chOff x="0" y="0"/>
            <a:chExt cx="9587987" cy="9756581"/>
          </a:xfrm>
        </p:grpSpPr>
        <p:sp>
          <p:nvSpPr>
            <p:cNvPr name="Freeform 7" id="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FBD355"/>
            </a:solidFill>
          </p:spPr>
        </p:sp>
      </p:grpSp>
      <p:sp>
        <p:nvSpPr>
          <p:cNvPr name="Freeform 8" id="8"/>
          <p:cNvSpPr/>
          <p:nvPr/>
        </p:nvSpPr>
        <p:spPr>
          <a:xfrm flipH="false" flipV="false" rot="0">
            <a:off x="6635187" y="495920"/>
            <a:ext cx="5017626" cy="5017626"/>
          </a:xfrm>
          <a:custGeom>
            <a:avLst/>
            <a:gdLst/>
            <a:ahLst/>
            <a:cxnLst/>
            <a:rect r="r" b="b" t="t" l="l"/>
            <a:pathLst>
              <a:path h="5017626" w="5017626">
                <a:moveTo>
                  <a:pt x="0" y="0"/>
                </a:moveTo>
                <a:lnTo>
                  <a:pt x="5017626" y="0"/>
                </a:lnTo>
                <a:lnTo>
                  <a:pt x="5017626" y="5017626"/>
                </a:lnTo>
                <a:lnTo>
                  <a:pt x="0" y="5017626"/>
                </a:lnTo>
                <a:lnTo>
                  <a:pt x="0" y="0"/>
                </a:lnTo>
                <a:close/>
              </a:path>
            </a:pathLst>
          </a:custGeom>
          <a:blipFill>
            <a:blip r:embed="rId4"/>
            <a:stretch>
              <a:fillRect l="0" t="0" r="0" b="0"/>
            </a:stretch>
          </a:blipFill>
        </p:spPr>
      </p:sp>
      <p:sp>
        <p:nvSpPr>
          <p:cNvPr name="Freeform 9" id="9"/>
          <p:cNvSpPr/>
          <p:nvPr/>
        </p:nvSpPr>
        <p:spPr>
          <a:xfrm flipH="false" flipV="false" rot="0">
            <a:off x="14255619" y="711531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3567911" y="-1918835"/>
            <a:ext cx="6412593" cy="6525351"/>
            <a:chOff x="0" y="0"/>
            <a:chExt cx="9587987" cy="9756581"/>
          </a:xfrm>
        </p:grpSpPr>
        <p:sp>
          <p:nvSpPr>
            <p:cNvPr name="Freeform 11" id="1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49B381"/>
            </a:solidFill>
          </p:spPr>
        </p:sp>
      </p:grpSp>
      <p:sp>
        <p:nvSpPr>
          <p:cNvPr name="Freeform 12" id="12"/>
          <p:cNvSpPr/>
          <p:nvPr/>
        </p:nvSpPr>
        <p:spPr>
          <a:xfrm flipH="false" flipV="false" rot="-10800000">
            <a:off x="1212625" y="-154330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3" id="13"/>
          <p:cNvGrpSpPr/>
          <p:nvPr/>
        </p:nvGrpSpPr>
        <p:grpSpPr>
          <a:xfrm rot="0">
            <a:off x="4331599" y="937077"/>
            <a:ext cx="235179" cy="239314"/>
            <a:chOff x="0" y="0"/>
            <a:chExt cx="9587987" cy="9756581"/>
          </a:xfrm>
        </p:grpSpPr>
        <p:sp>
          <p:nvSpPr>
            <p:cNvPr name="Freeform 14" id="1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5" id="15"/>
          <p:cNvGrpSpPr/>
          <p:nvPr/>
        </p:nvGrpSpPr>
        <p:grpSpPr>
          <a:xfrm rot="0">
            <a:off x="3831208" y="1697248"/>
            <a:ext cx="235179" cy="239314"/>
            <a:chOff x="0" y="0"/>
            <a:chExt cx="9587987" cy="9756581"/>
          </a:xfrm>
        </p:grpSpPr>
        <p:sp>
          <p:nvSpPr>
            <p:cNvPr name="Freeform 16" id="1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7" id="17"/>
          <p:cNvGrpSpPr/>
          <p:nvPr/>
        </p:nvGrpSpPr>
        <p:grpSpPr>
          <a:xfrm rot="0">
            <a:off x="2340375" y="1697248"/>
            <a:ext cx="235179" cy="239314"/>
            <a:chOff x="0" y="0"/>
            <a:chExt cx="9587987" cy="9756581"/>
          </a:xfrm>
        </p:grpSpPr>
        <p:sp>
          <p:nvSpPr>
            <p:cNvPr name="Freeform 18" id="1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9" id="19"/>
          <p:cNvGrpSpPr/>
          <p:nvPr/>
        </p:nvGrpSpPr>
        <p:grpSpPr>
          <a:xfrm rot="0">
            <a:off x="2340375" y="2840090"/>
            <a:ext cx="235179" cy="239314"/>
            <a:chOff x="0" y="0"/>
            <a:chExt cx="9587987" cy="9756581"/>
          </a:xfrm>
        </p:grpSpPr>
        <p:sp>
          <p:nvSpPr>
            <p:cNvPr name="Freeform 20" id="20"/>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1" id="21"/>
          <p:cNvGrpSpPr/>
          <p:nvPr/>
        </p:nvGrpSpPr>
        <p:grpSpPr>
          <a:xfrm rot="0">
            <a:off x="1625224" y="256606"/>
            <a:ext cx="235179" cy="239314"/>
            <a:chOff x="0" y="0"/>
            <a:chExt cx="9587987" cy="9756581"/>
          </a:xfrm>
        </p:grpSpPr>
        <p:sp>
          <p:nvSpPr>
            <p:cNvPr name="Freeform 22" id="22"/>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3" id="23"/>
          <p:cNvGrpSpPr/>
          <p:nvPr/>
        </p:nvGrpSpPr>
        <p:grpSpPr>
          <a:xfrm rot="0">
            <a:off x="1212625" y="2303423"/>
            <a:ext cx="235179" cy="239314"/>
            <a:chOff x="0" y="0"/>
            <a:chExt cx="9587987" cy="9756581"/>
          </a:xfrm>
        </p:grpSpPr>
        <p:sp>
          <p:nvSpPr>
            <p:cNvPr name="Freeform 24" id="2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5" id="25"/>
          <p:cNvGrpSpPr/>
          <p:nvPr/>
        </p:nvGrpSpPr>
        <p:grpSpPr>
          <a:xfrm rot="0">
            <a:off x="1390045" y="1224184"/>
            <a:ext cx="235179" cy="239314"/>
            <a:chOff x="0" y="0"/>
            <a:chExt cx="9587987" cy="9756581"/>
          </a:xfrm>
        </p:grpSpPr>
        <p:sp>
          <p:nvSpPr>
            <p:cNvPr name="Freeform 26" id="2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7" id="27"/>
          <p:cNvGrpSpPr/>
          <p:nvPr/>
        </p:nvGrpSpPr>
        <p:grpSpPr>
          <a:xfrm rot="0">
            <a:off x="4066386" y="2720433"/>
            <a:ext cx="235179" cy="239314"/>
            <a:chOff x="0" y="0"/>
            <a:chExt cx="9587987" cy="9756581"/>
          </a:xfrm>
        </p:grpSpPr>
        <p:sp>
          <p:nvSpPr>
            <p:cNvPr name="Freeform 28" id="2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9" id="29"/>
          <p:cNvGrpSpPr/>
          <p:nvPr/>
        </p:nvGrpSpPr>
        <p:grpSpPr>
          <a:xfrm rot="0">
            <a:off x="3362361" y="495920"/>
            <a:ext cx="235179" cy="239314"/>
            <a:chOff x="0" y="0"/>
            <a:chExt cx="9587987" cy="9756581"/>
          </a:xfrm>
        </p:grpSpPr>
        <p:sp>
          <p:nvSpPr>
            <p:cNvPr name="Freeform 30" id="30"/>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31" id="31"/>
          <p:cNvGrpSpPr/>
          <p:nvPr/>
        </p:nvGrpSpPr>
        <p:grpSpPr>
          <a:xfrm rot="0">
            <a:off x="14138030" y="9567671"/>
            <a:ext cx="235179" cy="239314"/>
            <a:chOff x="0" y="0"/>
            <a:chExt cx="9587987" cy="9756581"/>
          </a:xfrm>
        </p:grpSpPr>
        <p:sp>
          <p:nvSpPr>
            <p:cNvPr name="Freeform 32" id="32"/>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3" id="33"/>
          <p:cNvGrpSpPr/>
          <p:nvPr/>
        </p:nvGrpSpPr>
        <p:grpSpPr>
          <a:xfrm rot="0">
            <a:off x="14489510" y="8166861"/>
            <a:ext cx="235179" cy="239314"/>
            <a:chOff x="0" y="0"/>
            <a:chExt cx="9587987" cy="9756581"/>
          </a:xfrm>
        </p:grpSpPr>
        <p:sp>
          <p:nvSpPr>
            <p:cNvPr name="Freeform 34" id="3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5" id="35"/>
          <p:cNvGrpSpPr/>
          <p:nvPr/>
        </p:nvGrpSpPr>
        <p:grpSpPr>
          <a:xfrm rot="0">
            <a:off x="14915541" y="8847536"/>
            <a:ext cx="235179" cy="239314"/>
            <a:chOff x="0" y="0"/>
            <a:chExt cx="9587987" cy="9756581"/>
          </a:xfrm>
        </p:grpSpPr>
        <p:sp>
          <p:nvSpPr>
            <p:cNvPr name="Freeform 36" id="3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7" id="37"/>
          <p:cNvGrpSpPr/>
          <p:nvPr/>
        </p:nvGrpSpPr>
        <p:grpSpPr>
          <a:xfrm rot="0">
            <a:off x="16080892" y="8509792"/>
            <a:ext cx="235179" cy="239314"/>
            <a:chOff x="0" y="0"/>
            <a:chExt cx="9587987" cy="9756581"/>
          </a:xfrm>
        </p:grpSpPr>
        <p:sp>
          <p:nvSpPr>
            <p:cNvPr name="Freeform 38" id="3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9" id="39"/>
          <p:cNvGrpSpPr/>
          <p:nvPr/>
        </p:nvGrpSpPr>
        <p:grpSpPr>
          <a:xfrm rot="0">
            <a:off x="16080892" y="7306673"/>
            <a:ext cx="235179" cy="239314"/>
            <a:chOff x="0" y="0"/>
            <a:chExt cx="9587987" cy="9756581"/>
          </a:xfrm>
        </p:grpSpPr>
        <p:sp>
          <p:nvSpPr>
            <p:cNvPr name="Freeform 40" id="40"/>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1" id="41"/>
          <p:cNvGrpSpPr/>
          <p:nvPr/>
        </p:nvGrpSpPr>
        <p:grpSpPr>
          <a:xfrm rot="0">
            <a:off x="17402143" y="8847536"/>
            <a:ext cx="235179" cy="239314"/>
            <a:chOff x="0" y="0"/>
            <a:chExt cx="9587987" cy="9756581"/>
          </a:xfrm>
        </p:grpSpPr>
        <p:sp>
          <p:nvSpPr>
            <p:cNvPr name="Freeform 42" id="42"/>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3" id="43"/>
          <p:cNvGrpSpPr/>
          <p:nvPr/>
        </p:nvGrpSpPr>
        <p:grpSpPr>
          <a:xfrm rot="0">
            <a:off x="16631474" y="9328357"/>
            <a:ext cx="235179" cy="239314"/>
            <a:chOff x="0" y="0"/>
            <a:chExt cx="9587987" cy="9756581"/>
          </a:xfrm>
        </p:grpSpPr>
        <p:sp>
          <p:nvSpPr>
            <p:cNvPr name="Freeform 44" id="4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5" id="45"/>
          <p:cNvGrpSpPr/>
          <p:nvPr/>
        </p:nvGrpSpPr>
        <p:grpSpPr>
          <a:xfrm rot="0">
            <a:off x="15150719" y="10047686"/>
            <a:ext cx="235179" cy="239314"/>
            <a:chOff x="0" y="0"/>
            <a:chExt cx="9587987" cy="9756581"/>
          </a:xfrm>
        </p:grpSpPr>
        <p:sp>
          <p:nvSpPr>
            <p:cNvPr name="Freeform 46" id="4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7" id="47"/>
          <p:cNvGrpSpPr/>
          <p:nvPr/>
        </p:nvGrpSpPr>
        <p:grpSpPr>
          <a:xfrm rot="0">
            <a:off x="123169" y="5756983"/>
            <a:ext cx="15831182" cy="1263086"/>
            <a:chOff x="0" y="0"/>
            <a:chExt cx="21108242" cy="1684115"/>
          </a:xfrm>
        </p:grpSpPr>
        <p:sp>
          <p:nvSpPr>
            <p:cNvPr name="Freeform 48" id="48"/>
            <p:cNvSpPr/>
            <p:nvPr/>
          </p:nvSpPr>
          <p:spPr>
            <a:xfrm flipH="false" flipV="false" rot="0">
              <a:off x="0" y="0"/>
              <a:ext cx="21108242" cy="1684115"/>
            </a:xfrm>
            <a:custGeom>
              <a:avLst/>
              <a:gdLst/>
              <a:ahLst/>
              <a:cxnLst/>
              <a:rect r="r" b="b" t="t" l="l"/>
              <a:pathLst>
                <a:path h="1684115" w="21108242">
                  <a:moveTo>
                    <a:pt x="0" y="0"/>
                  </a:moveTo>
                  <a:lnTo>
                    <a:pt x="21108242" y="0"/>
                  </a:lnTo>
                  <a:lnTo>
                    <a:pt x="21108242" y="1684115"/>
                  </a:lnTo>
                  <a:lnTo>
                    <a:pt x="0" y="1684115"/>
                  </a:lnTo>
                  <a:close/>
                </a:path>
              </a:pathLst>
            </a:custGeom>
            <a:solidFill>
              <a:srgbClr val="000000">
                <a:alpha val="0"/>
              </a:srgbClr>
            </a:solidFill>
          </p:spPr>
        </p:sp>
        <p:sp>
          <p:nvSpPr>
            <p:cNvPr name="TextBox 49" id="49"/>
            <p:cNvSpPr txBox="true"/>
            <p:nvPr/>
          </p:nvSpPr>
          <p:spPr>
            <a:xfrm>
              <a:off x="0" y="-123825"/>
              <a:ext cx="21108242" cy="1807940"/>
            </a:xfrm>
            <a:prstGeom prst="rect">
              <a:avLst/>
            </a:prstGeom>
          </p:spPr>
          <p:txBody>
            <a:bodyPr anchor="t" rtlCol="false" tIns="0" lIns="0" bIns="0" rIns="0"/>
            <a:lstStyle/>
            <a:p>
              <a:pPr algn="ctr" marL="0" indent="0" lvl="0">
                <a:lnSpc>
                  <a:spcPts val="6851"/>
                </a:lnSpc>
              </a:pPr>
              <a:r>
                <a:rPr lang="en-US" b="true" sz="5709">
                  <a:solidFill>
                    <a:srgbClr val="282829"/>
                  </a:solidFill>
                  <a:latin typeface="Calibri (MS) Bold"/>
                  <a:ea typeface="Calibri (MS) Bold"/>
                  <a:cs typeface="Calibri (MS) Bold"/>
                  <a:sym typeface="Calibri (MS) Bold"/>
                </a:rPr>
                <a:t>Programa de Capacitação para Jovens Trabalhadores</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50462" y="3335022"/>
            <a:ext cx="15587076" cy="2477379"/>
            <a:chOff x="0" y="0"/>
            <a:chExt cx="25148099" cy="3996988"/>
          </a:xfrm>
        </p:grpSpPr>
        <p:sp>
          <p:nvSpPr>
            <p:cNvPr name="Freeform 4" id="4"/>
            <p:cNvSpPr/>
            <p:nvPr/>
          </p:nvSpPr>
          <p:spPr>
            <a:xfrm flipH="false" flipV="false" rot="0">
              <a:off x="0" y="0"/>
              <a:ext cx="25148099" cy="3996988"/>
            </a:xfrm>
            <a:custGeom>
              <a:avLst/>
              <a:gdLst/>
              <a:ahLst/>
              <a:cxnLst/>
              <a:rect r="r" b="b" t="t" l="l"/>
              <a:pathLst>
                <a:path h="3996988" w="25148099">
                  <a:moveTo>
                    <a:pt x="0" y="0"/>
                  </a:moveTo>
                  <a:lnTo>
                    <a:pt x="25148099" y="0"/>
                  </a:lnTo>
                  <a:lnTo>
                    <a:pt x="25148099" y="3996988"/>
                  </a:lnTo>
                  <a:lnTo>
                    <a:pt x="0" y="3996988"/>
                  </a:lnTo>
                  <a:close/>
                </a:path>
              </a:pathLst>
            </a:custGeom>
            <a:solidFill>
              <a:srgbClr val="000000">
                <a:alpha val="0"/>
              </a:srgbClr>
            </a:solidFill>
          </p:spPr>
        </p:sp>
        <p:sp>
          <p:nvSpPr>
            <p:cNvPr name="TextBox 5" id="5"/>
            <p:cNvSpPr txBox="true"/>
            <p:nvPr/>
          </p:nvSpPr>
          <p:spPr>
            <a:xfrm>
              <a:off x="0" y="-228600"/>
              <a:ext cx="25148099" cy="4225588"/>
            </a:xfrm>
            <a:prstGeom prst="rect">
              <a:avLst/>
            </a:prstGeom>
          </p:spPr>
          <p:txBody>
            <a:bodyPr anchor="t" rtlCol="false" tIns="0" lIns="0" bIns="0" rIns="0"/>
            <a:lstStyle/>
            <a:p>
              <a:pPr algn="just" marL="0" indent="0" lvl="0">
                <a:lnSpc>
                  <a:spcPts val="5039"/>
                </a:lnSpc>
              </a:pPr>
              <a:r>
                <a:rPr lang="en-US" b="true" sz="2799">
                  <a:solidFill>
                    <a:srgbClr val="161615"/>
                  </a:solidFill>
                  <a:latin typeface="Calibri (MS) Bold"/>
                  <a:ea typeface="Calibri (MS) Bold"/>
                  <a:cs typeface="Calibri (MS) Bold"/>
                  <a:sym typeface="Calibri (MS) Bold"/>
                </a:rPr>
                <a:t>4. Crie espaços para eventos seguros, calmos e flexíveis</a:t>
              </a:r>
            </a:p>
          </p:txBody>
        </p:sp>
      </p:grpSp>
      <p:grpSp>
        <p:nvGrpSpPr>
          <p:cNvPr name="Group 6" id="6"/>
          <p:cNvGrpSpPr/>
          <p:nvPr/>
        </p:nvGrpSpPr>
        <p:grpSpPr>
          <a:xfrm rot="0">
            <a:off x="1393503" y="2091414"/>
            <a:ext cx="10795406" cy="643599"/>
            <a:chOff x="0" y="0"/>
            <a:chExt cx="14393875" cy="858132"/>
          </a:xfrm>
        </p:grpSpPr>
        <p:sp>
          <p:nvSpPr>
            <p:cNvPr name="Freeform 7" id="7"/>
            <p:cNvSpPr/>
            <p:nvPr/>
          </p:nvSpPr>
          <p:spPr>
            <a:xfrm flipH="false" flipV="false" rot="0">
              <a:off x="0" y="0"/>
              <a:ext cx="14393875" cy="858132"/>
            </a:xfrm>
            <a:custGeom>
              <a:avLst/>
              <a:gdLst/>
              <a:ahLst/>
              <a:cxnLst/>
              <a:rect r="r" b="b" t="t" l="l"/>
              <a:pathLst>
                <a:path h="858132" w="14393875">
                  <a:moveTo>
                    <a:pt x="0" y="0"/>
                  </a:moveTo>
                  <a:lnTo>
                    <a:pt x="14393875" y="0"/>
                  </a:lnTo>
                  <a:lnTo>
                    <a:pt x="14393875" y="858132"/>
                  </a:lnTo>
                  <a:lnTo>
                    <a:pt x="0" y="858132"/>
                  </a:lnTo>
                  <a:close/>
                </a:path>
              </a:pathLst>
            </a:custGeom>
            <a:solidFill>
              <a:srgbClr val="000000">
                <a:alpha val="0"/>
              </a:srgbClr>
            </a:solidFill>
          </p:spPr>
        </p:sp>
        <p:sp>
          <p:nvSpPr>
            <p:cNvPr name="TextBox 8" id="8"/>
            <p:cNvSpPr txBox="true"/>
            <p:nvPr/>
          </p:nvSpPr>
          <p:spPr>
            <a:xfrm>
              <a:off x="0" y="-57150"/>
              <a:ext cx="14393875" cy="915282"/>
            </a:xfrm>
            <a:prstGeom prst="rect">
              <a:avLst/>
            </a:prstGeom>
          </p:spPr>
          <p:txBody>
            <a:bodyPr anchor="t" rtlCol="false" tIns="0" lIns="0" bIns="0" rIns="0"/>
            <a:lstStyle/>
            <a:p>
              <a:pPr algn="l" marL="0" indent="0" lvl="0">
                <a:lnSpc>
                  <a:spcPts val="3840"/>
                </a:lnSpc>
              </a:pPr>
              <a:r>
                <a:rPr lang="en-US" b="true" sz="3200">
                  <a:solidFill>
                    <a:srgbClr val="282121"/>
                  </a:solidFill>
                  <a:latin typeface="Calibri (MS) Bold"/>
                  <a:ea typeface="Calibri (MS) Bold"/>
                  <a:cs typeface="Calibri (MS) Bold"/>
                  <a:sym typeface="Calibri (MS) Bold"/>
                </a:rPr>
                <a:t>Como criar um ambiente que acolhe necessidades diversas</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0582252" y="4022376"/>
            <a:ext cx="7156807" cy="3422255"/>
          </a:xfrm>
          <a:custGeom>
            <a:avLst/>
            <a:gdLst/>
            <a:ahLst/>
            <a:cxnLst/>
            <a:rect r="r" b="b" t="t" l="l"/>
            <a:pathLst>
              <a:path h="3422255" w="7156807">
                <a:moveTo>
                  <a:pt x="0" y="0"/>
                </a:moveTo>
                <a:lnTo>
                  <a:pt x="7156807" y="0"/>
                </a:lnTo>
                <a:lnTo>
                  <a:pt x="7156807" y="3422255"/>
                </a:lnTo>
                <a:lnTo>
                  <a:pt x="0" y="342225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258443" y="4082054"/>
            <a:ext cx="8642544" cy="5079061"/>
          </a:xfrm>
          <a:prstGeom prst="rect">
            <a:avLst/>
          </a:prstGeom>
        </p:spPr>
        <p:txBody>
          <a:bodyPr anchor="t" rtlCol="false" tIns="0" lIns="0" bIns="0" rIns="0">
            <a:spAutoFit/>
          </a:bodyPr>
          <a:lstStyle/>
          <a:p>
            <a:pPr algn="l" marL="582928" indent="-291464" lvl="1">
              <a:lnSpc>
                <a:spcPts val="4049"/>
              </a:lnSpc>
              <a:buFont typeface="Arial"/>
              <a:buChar char="•"/>
            </a:pPr>
            <a:r>
              <a:rPr lang="en-US" sz="2699">
                <a:solidFill>
                  <a:srgbClr val="4C4457"/>
                </a:solidFill>
                <a:latin typeface="Calibri (MS)"/>
                <a:ea typeface="Calibri (MS)"/>
                <a:cs typeface="Calibri (MS)"/>
                <a:sym typeface="Calibri (MS)"/>
              </a:rPr>
              <a:t>Ofereça salas silenciosas para pausas ou sobrecarga</a:t>
            </a:r>
          </a:p>
          <a:p>
            <a:pPr algn="l" marL="0" indent="0" lvl="0">
              <a:lnSpc>
                <a:spcPts val="4049"/>
              </a:lnSpc>
            </a:pPr>
          </a:p>
          <a:p>
            <a:pPr algn="l" marL="582928" indent="-291464" lvl="1">
              <a:lnSpc>
                <a:spcPts val="4049"/>
              </a:lnSpc>
              <a:buFont typeface="Arial"/>
              <a:buChar char="•"/>
            </a:pPr>
            <a:r>
              <a:rPr lang="en-US" sz="2699">
                <a:solidFill>
                  <a:srgbClr val="4C4457"/>
                </a:solidFill>
                <a:latin typeface="Calibri (MS)"/>
                <a:ea typeface="Calibri (MS)"/>
                <a:cs typeface="Calibri (MS)"/>
                <a:sym typeface="Calibri (MS)"/>
              </a:rPr>
              <a:t>Mantenha os cronogramas previsíveis e partilhe-os com antecedência</a:t>
            </a:r>
          </a:p>
          <a:p>
            <a:pPr algn="l" marL="0" indent="0" lvl="0">
              <a:lnSpc>
                <a:spcPts val="4049"/>
              </a:lnSpc>
            </a:pPr>
          </a:p>
          <a:p>
            <a:pPr algn="l" marL="0" indent="0" lvl="0">
              <a:lnSpc>
                <a:spcPts val="4049"/>
              </a:lnSpc>
            </a:pPr>
            <a:r>
              <a:rPr lang="en-US" sz="2699">
                <a:solidFill>
                  <a:srgbClr val="4C4457"/>
                </a:solidFill>
                <a:latin typeface="Calibri (MS)"/>
                <a:ea typeface="Calibri (MS)"/>
                <a:cs typeface="Calibri (MS)"/>
                <a:sym typeface="Calibri (MS)"/>
              </a:rPr>
              <a:t>Use placas e rótulos claros para ajudar as pessoas a navegar no espaço</a:t>
            </a:r>
          </a:p>
          <a:p>
            <a:pPr algn="l" marL="0" indent="0" lvl="0">
              <a:lnSpc>
                <a:spcPts val="4049"/>
              </a:lnSpc>
            </a:pPr>
          </a:p>
          <a:p>
            <a:pPr algn="l" marL="582928" indent="-291464" lvl="1">
              <a:lnSpc>
                <a:spcPts val="4049"/>
              </a:lnSpc>
              <a:buFont typeface="Arial"/>
              <a:buChar char="•"/>
            </a:pPr>
            <a:r>
              <a:rPr lang="en-US" sz="2699">
                <a:solidFill>
                  <a:srgbClr val="4C4457"/>
                </a:solidFill>
                <a:latin typeface="Calibri (MS)"/>
                <a:ea typeface="Calibri (MS)"/>
                <a:cs typeface="Calibri (MS)"/>
                <a:sym typeface="Calibri (MS)"/>
              </a:rPr>
              <a:t>Deixe os participantes escolherem como e quando participar</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9024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638412" y="14288"/>
            <a:ext cx="4649588" cy="10287000"/>
            <a:chOff x="0" y="0"/>
            <a:chExt cx="6199451" cy="13716000"/>
          </a:xfrm>
        </p:grpSpPr>
        <p:sp>
          <p:nvSpPr>
            <p:cNvPr name="Freeform 4" id="4"/>
            <p:cNvSpPr/>
            <p:nvPr/>
          </p:nvSpPr>
          <p:spPr>
            <a:xfrm flipH="false" flipV="false" rot="0">
              <a:off x="0" y="0"/>
              <a:ext cx="6199401" cy="13716000"/>
            </a:xfrm>
            <a:custGeom>
              <a:avLst/>
              <a:gdLst/>
              <a:ahLst/>
              <a:cxnLst/>
              <a:rect r="r" b="b" t="t" l="l"/>
              <a:pathLst>
                <a:path h="13716000" w="6199401">
                  <a:moveTo>
                    <a:pt x="0" y="0"/>
                  </a:moveTo>
                  <a:lnTo>
                    <a:pt x="6199401" y="0"/>
                  </a:lnTo>
                  <a:lnTo>
                    <a:pt x="6199401" y="13716000"/>
                  </a:lnTo>
                  <a:lnTo>
                    <a:pt x="0" y="13716000"/>
                  </a:lnTo>
                  <a:close/>
                </a:path>
              </a:pathLst>
            </a:custGeom>
            <a:solidFill>
              <a:srgbClr val="49B381"/>
            </a:solidFill>
          </p:spPr>
        </p:sp>
      </p:grpSp>
      <p:grpSp>
        <p:nvGrpSpPr>
          <p:cNvPr name="Group 5" id="5"/>
          <p:cNvGrpSpPr/>
          <p:nvPr/>
        </p:nvGrpSpPr>
        <p:grpSpPr>
          <a:xfrm rot="0">
            <a:off x="2357631" y="971551"/>
            <a:ext cx="13048533" cy="1374534"/>
            <a:chOff x="0" y="0"/>
            <a:chExt cx="17398044" cy="1832712"/>
          </a:xfrm>
        </p:grpSpPr>
        <p:sp>
          <p:nvSpPr>
            <p:cNvPr name="Freeform 6" id="6"/>
            <p:cNvSpPr/>
            <p:nvPr/>
          </p:nvSpPr>
          <p:spPr>
            <a:xfrm flipH="false" flipV="false" rot="0">
              <a:off x="0" y="0"/>
              <a:ext cx="17398043" cy="1832712"/>
            </a:xfrm>
            <a:custGeom>
              <a:avLst/>
              <a:gdLst/>
              <a:ahLst/>
              <a:cxnLst/>
              <a:rect r="r" b="b" t="t" l="l"/>
              <a:pathLst>
                <a:path h="1832712" w="17398043">
                  <a:moveTo>
                    <a:pt x="0" y="0"/>
                  </a:moveTo>
                  <a:lnTo>
                    <a:pt x="17398043" y="0"/>
                  </a:lnTo>
                  <a:lnTo>
                    <a:pt x="17398043" y="1832712"/>
                  </a:lnTo>
                  <a:lnTo>
                    <a:pt x="0" y="1832712"/>
                  </a:lnTo>
                  <a:close/>
                </a:path>
              </a:pathLst>
            </a:custGeom>
            <a:solidFill>
              <a:srgbClr val="000000">
                <a:alpha val="0"/>
              </a:srgbClr>
            </a:solidFill>
          </p:spPr>
        </p:sp>
        <p:sp>
          <p:nvSpPr>
            <p:cNvPr name="TextBox 7" id="7"/>
            <p:cNvSpPr txBox="true"/>
            <p:nvPr/>
          </p:nvSpPr>
          <p:spPr>
            <a:xfrm>
              <a:off x="0" y="-85725"/>
              <a:ext cx="17398044" cy="1918437"/>
            </a:xfrm>
            <a:prstGeom prst="rect">
              <a:avLst/>
            </a:prstGeom>
          </p:spPr>
          <p:txBody>
            <a:bodyPr anchor="t" rtlCol="false" tIns="0" lIns="0" bIns="0" rIns="0"/>
            <a:lstStyle/>
            <a:p>
              <a:pPr algn="l" marL="0" indent="0" lvl="0">
                <a:lnSpc>
                  <a:spcPts val="4709"/>
                </a:lnSpc>
              </a:pPr>
              <a:r>
                <a:rPr lang="en-US" b="true" sz="3924">
                  <a:solidFill>
                    <a:srgbClr val="000000"/>
                  </a:solidFill>
                  <a:latin typeface="Calibri (MS) Bold"/>
                  <a:ea typeface="Calibri (MS) Bold"/>
                  <a:cs typeface="Calibri (MS) Bold"/>
                  <a:sym typeface="Calibri (MS) Bold"/>
                </a:rPr>
                <a:t>Estratégias de comunicação: linguagem de fácil compreensão e suporte visual.</a:t>
              </a:r>
            </a:p>
          </p:txBody>
        </p:sp>
      </p:grpSp>
      <p:grpSp>
        <p:nvGrpSpPr>
          <p:cNvPr name="Group 8" id="8"/>
          <p:cNvGrpSpPr/>
          <p:nvPr/>
        </p:nvGrpSpPr>
        <p:grpSpPr>
          <a:xfrm rot="0">
            <a:off x="311292" y="2409116"/>
            <a:ext cx="10136667" cy="6748504"/>
            <a:chOff x="0" y="0"/>
            <a:chExt cx="13515556" cy="8998005"/>
          </a:xfrm>
        </p:grpSpPr>
        <p:sp>
          <p:nvSpPr>
            <p:cNvPr name="Freeform 9" id="9"/>
            <p:cNvSpPr/>
            <p:nvPr/>
          </p:nvSpPr>
          <p:spPr>
            <a:xfrm flipH="false" flipV="false" rot="0">
              <a:off x="0" y="0"/>
              <a:ext cx="13515556" cy="8998005"/>
            </a:xfrm>
            <a:custGeom>
              <a:avLst/>
              <a:gdLst/>
              <a:ahLst/>
              <a:cxnLst/>
              <a:rect r="r" b="b" t="t" l="l"/>
              <a:pathLst>
                <a:path h="8998005" w="13515556">
                  <a:moveTo>
                    <a:pt x="0" y="0"/>
                  </a:moveTo>
                  <a:lnTo>
                    <a:pt x="13515556" y="0"/>
                  </a:lnTo>
                  <a:lnTo>
                    <a:pt x="13515556" y="8998005"/>
                  </a:lnTo>
                  <a:lnTo>
                    <a:pt x="0" y="8998005"/>
                  </a:lnTo>
                  <a:close/>
                </a:path>
              </a:pathLst>
            </a:custGeom>
            <a:solidFill>
              <a:srgbClr val="000000">
                <a:alpha val="0"/>
              </a:srgbClr>
            </a:solidFill>
          </p:spPr>
        </p:sp>
        <p:sp>
          <p:nvSpPr>
            <p:cNvPr name="TextBox 10" id="10"/>
            <p:cNvSpPr txBox="true"/>
            <p:nvPr/>
          </p:nvSpPr>
          <p:spPr>
            <a:xfrm>
              <a:off x="0" y="-180975"/>
              <a:ext cx="13515556" cy="9178980"/>
            </a:xfrm>
            <a:prstGeom prst="rect">
              <a:avLst/>
            </a:prstGeom>
          </p:spPr>
          <p:txBody>
            <a:bodyPr anchor="t" rtlCol="false" tIns="0" lIns="0" bIns="0" rIns="0"/>
            <a:lstStyle/>
            <a:p>
              <a:pPr algn="just" marL="0" indent="0" lvl="0">
                <a:lnSpc>
                  <a:spcPts val="4140"/>
                </a:lnSpc>
              </a:pPr>
              <a:r>
                <a:rPr lang="en-US" b="true" sz="2300">
                  <a:solidFill>
                    <a:srgbClr val="000000"/>
                  </a:solidFill>
                  <a:latin typeface="Calibri (MS) Bold"/>
                  <a:ea typeface="Calibri (MS) Bold"/>
                  <a:cs typeface="Calibri (MS) Bold"/>
                  <a:sym typeface="Calibri (MS) Bold"/>
                </a:rPr>
                <a:t>Por que isso importa?</a:t>
              </a:r>
            </a:p>
            <a:p>
              <a:pPr algn="just" marL="0" indent="0" lvl="0">
                <a:lnSpc>
                  <a:spcPts val="4140"/>
                </a:lnSpc>
              </a:pPr>
              <a:r>
                <a:rPr lang="en-US" sz="2300">
                  <a:solidFill>
                    <a:srgbClr val="000000"/>
                  </a:solidFill>
                  <a:latin typeface="Calibri (MS)"/>
                  <a:ea typeface="Calibri (MS)"/>
                  <a:cs typeface="Calibri (MS)"/>
                  <a:sym typeface="Calibri (MS)"/>
                </a:rPr>
                <a:t>É importante reconhecer que nem todos processam informações da mesma forma. Empregar uma linguagem clara e recursos visuais eficazes é fundamental para tornar os eventos verdadeiramente inclusivos, especialmente para jovens com deficiências psicossociais e intelectuais.</a:t>
              </a:r>
            </a:p>
            <a:p>
              <a:pPr algn="just" marL="0" indent="0" lvl="0">
                <a:lnSpc>
                  <a:spcPts val="4140"/>
                </a:lnSpc>
              </a:pPr>
            </a:p>
            <a:p>
              <a:pPr algn="just" marL="0" indent="0" lvl="0">
                <a:lnSpc>
                  <a:spcPts val="4140"/>
                </a:lnSpc>
              </a:pPr>
              <a:r>
                <a:rPr lang="en-US" b="true" sz="2300">
                  <a:solidFill>
                    <a:srgbClr val="000000"/>
                  </a:solidFill>
                  <a:latin typeface="Calibri (MS) Bold"/>
                  <a:ea typeface="Calibri (MS) Bold"/>
                  <a:cs typeface="Calibri (MS) Bold"/>
                  <a:sym typeface="Calibri (MS) Bold"/>
                </a:rPr>
                <a:t>Esta seção foi criada para lhe ajudar a:</a:t>
              </a:r>
            </a:p>
            <a:p>
              <a:pPr algn="just" marL="0" indent="0" lvl="0">
                <a:lnSpc>
                  <a:spcPts val="4140"/>
                </a:lnSpc>
              </a:pPr>
              <a:r>
                <a:rPr lang="en-US" sz="2300">
                  <a:solidFill>
                    <a:srgbClr val="000000"/>
                  </a:solidFill>
                  <a:latin typeface="Calibri (MS)"/>
                  <a:ea typeface="Calibri (MS)"/>
                  <a:cs typeface="Calibri (MS)"/>
                  <a:sym typeface="Calibri (MS)"/>
                </a:rPr>
                <a:t>Obter uma compreensão abrangente do que uma linguagem fácil de entender envolve.</a:t>
              </a:r>
            </a:p>
            <a:p>
              <a:pPr algn="just" marL="0" indent="0" lvl="0">
                <a:lnSpc>
                  <a:spcPts val="4140"/>
                </a:lnSpc>
              </a:pPr>
              <a:r>
                <a:rPr lang="en-US" sz="2300">
                  <a:solidFill>
                    <a:srgbClr val="000000"/>
                  </a:solidFill>
                  <a:latin typeface="Calibri (MS)"/>
                  <a:ea typeface="Calibri (MS)"/>
                  <a:cs typeface="Calibri (MS)"/>
                  <a:sym typeface="Calibri (MS)"/>
                </a:rPr>
                <a:t>Adquirir habilidades para usar efetivamente imagens, ícones e conteúdo estruturado para melhorar a compreensão durante um evento.</a:t>
              </a:r>
            </a:p>
            <a:p>
              <a:pPr algn="just" marL="0" indent="0" lvl="0">
                <a:lnSpc>
                  <a:spcPts val="4140"/>
                </a:lnSpc>
              </a:pPr>
              <a:r>
                <a:rPr lang="en-US" sz="2300">
                  <a:solidFill>
                    <a:srgbClr val="000000"/>
                  </a:solidFill>
                  <a:latin typeface="Calibri (MS)"/>
                  <a:ea typeface="Calibri (MS)"/>
                  <a:cs typeface="Calibri (MS)"/>
                  <a:sym typeface="Calibri (MS)"/>
                </a:rPr>
                <a:t>Aprender a aplicar com confiança essas estratégias cruciais ao planejar seus próprios eventos inclusivos.</a:t>
              </a:r>
            </a:p>
          </p:txBody>
        </p:sp>
      </p:grpSp>
      <p:grpSp>
        <p:nvGrpSpPr>
          <p:cNvPr name="Group 11" id="11"/>
          <p:cNvGrpSpPr/>
          <p:nvPr/>
        </p:nvGrpSpPr>
        <p:grpSpPr>
          <a:xfrm rot="0">
            <a:off x="973931" y="971551"/>
            <a:ext cx="700088" cy="136922"/>
            <a:chOff x="0" y="0"/>
            <a:chExt cx="933450" cy="182563"/>
          </a:xfrm>
        </p:grpSpPr>
        <p:sp>
          <p:nvSpPr>
            <p:cNvPr name="Freeform 12" id="12"/>
            <p:cNvSpPr/>
            <p:nvPr/>
          </p:nvSpPr>
          <p:spPr>
            <a:xfrm flipH="false" flipV="false" rot="0">
              <a:off x="0" y="0"/>
              <a:ext cx="933450" cy="182626"/>
            </a:xfrm>
            <a:custGeom>
              <a:avLst/>
              <a:gdLst/>
              <a:ahLst/>
              <a:cxnLst/>
              <a:rect r="r" b="b" t="t" l="l"/>
              <a:pathLst>
                <a:path h="182626" w="933450">
                  <a:moveTo>
                    <a:pt x="93345" y="182626"/>
                  </a:moveTo>
                  <a:cubicBezTo>
                    <a:pt x="844296" y="182626"/>
                    <a:pt x="844296" y="182626"/>
                    <a:pt x="844296" y="182626"/>
                  </a:cubicBezTo>
                  <a:cubicBezTo>
                    <a:pt x="895223" y="182626"/>
                    <a:pt x="933450" y="140208"/>
                    <a:pt x="933450" y="89281"/>
                  </a:cubicBezTo>
                  <a:cubicBezTo>
                    <a:pt x="933450" y="38354"/>
                    <a:pt x="895223" y="0"/>
                    <a:pt x="844296" y="0"/>
                  </a:cubicBezTo>
                  <a:cubicBezTo>
                    <a:pt x="93345" y="0"/>
                    <a:pt x="93345" y="0"/>
                    <a:pt x="93345" y="0"/>
                  </a:cubicBezTo>
                  <a:cubicBezTo>
                    <a:pt x="42418" y="0"/>
                    <a:pt x="0" y="38227"/>
                    <a:pt x="0" y="89154"/>
                  </a:cubicBezTo>
                  <a:cubicBezTo>
                    <a:pt x="0" y="140081"/>
                    <a:pt x="42418" y="182499"/>
                    <a:pt x="93345" y="182499"/>
                  </a:cubicBezTo>
                </a:path>
              </a:pathLst>
            </a:custGeom>
            <a:solidFill>
              <a:srgbClr val="D91B5C"/>
            </a:solidFill>
          </p:spPr>
        </p:sp>
      </p:grpSp>
      <p:sp>
        <p:nvSpPr>
          <p:cNvPr name="Freeform 13" id="13"/>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4" id="14"/>
          <p:cNvSpPr/>
          <p:nvPr/>
        </p:nvSpPr>
        <p:spPr>
          <a:xfrm flipH="false" flipV="false" rot="0">
            <a:off x="10768703" y="2768800"/>
            <a:ext cx="1269425" cy="2388988"/>
          </a:xfrm>
          <a:custGeom>
            <a:avLst/>
            <a:gdLst/>
            <a:ahLst/>
            <a:cxnLst/>
            <a:rect r="r" b="b" t="t" l="l"/>
            <a:pathLst>
              <a:path h="2388988" w="1269425">
                <a:moveTo>
                  <a:pt x="0" y="0"/>
                </a:moveTo>
                <a:lnTo>
                  <a:pt x="1269426" y="0"/>
                </a:lnTo>
                <a:lnTo>
                  <a:pt x="1269426" y="2388988"/>
                </a:lnTo>
                <a:lnTo>
                  <a:pt x="0" y="238898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0">
            <a:off x="10768703" y="3481452"/>
            <a:ext cx="5379256" cy="4854779"/>
          </a:xfrm>
          <a:custGeom>
            <a:avLst/>
            <a:gdLst/>
            <a:ahLst/>
            <a:cxnLst/>
            <a:rect r="r" b="b" t="t" l="l"/>
            <a:pathLst>
              <a:path h="4854779" w="5379256">
                <a:moveTo>
                  <a:pt x="0" y="0"/>
                </a:moveTo>
                <a:lnTo>
                  <a:pt x="5379257" y="0"/>
                </a:lnTo>
                <a:lnTo>
                  <a:pt x="5379257" y="4854779"/>
                </a:lnTo>
                <a:lnTo>
                  <a:pt x="0" y="4854779"/>
                </a:lnTo>
                <a:lnTo>
                  <a:pt x="0" y="0"/>
                </a:lnTo>
                <a:close/>
              </a:path>
            </a:pathLst>
          </a:custGeom>
          <a:blipFill>
            <a:blip r:embed="rId7"/>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50462" y="3335022"/>
            <a:ext cx="15587076" cy="3115554"/>
            <a:chOff x="0" y="0"/>
            <a:chExt cx="25148099" cy="5026616"/>
          </a:xfrm>
        </p:grpSpPr>
        <p:sp>
          <p:nvSpPr>
            <p:cNvPr name="Freeform 4" id="4"/>
            <p:cNvSpPr/>
            <p:nvPr/>
          </p:nvSpPr>
          <p:spPr>
            <a:xfrm flipH="false" flipV="false" rot="0">
              <a:off x="0" y="0"/>
              <a:ext cx="25148099" cy="5026616"/>
            </a:xfrm>
            <a:custGeom>
              <a:avLst/>
              <a:gdLst/>
              <a:ahLst/>
              <a:cxnLst/>
              <a:rect r="r" b="b" t="t" l="l"/>
              <a:pathLst>
                <a:path h="5026616" w="25148099">
                  <a:moveTo>
                    <a:pt x="0" y="0"/>
                  </a:moveTo>
                  <a:lnTo>
                    <a:pt x="25148099" y="0"/>
                  </a:lnTo>
                  <a:lnTo>
                    <a:pt x="25148099" y="5026616"/>
                  </a:lnTo>
                  <a:lnTo>
                    <a:pt x="0" y="5026616"/>
                  </a:lnTo>
                  <a:close/>
                </a:path>
              </a:pathLst>
            </a:custGeom>
            <a:solidFill>
              <a:srgbClr val="000000">
                <a:alpha val="0"/>
              </a:srgbClr>
            </a:solidFill>
          </p:spPr>
        </p:sp>
        <p:sp>
          <p:nvSpPr>
            <p:cNvPr name="TextBox 5" id="5"/>
            <p:cNvSpPr txBox="true"/>
            <p:nvPr/>
          </p:nvSpPr>
          <p:spPr>
            <a:xfrm>
              <a:off x="0" y="-228600"/>
              <a:ext cx="25148099" cy="5255216"/>
            </a:xfrm>
            <a:prstGeom prst="rect">
              <a:avLst/>
            </a:prstGeom>
          </p:spPr>
          <p:txBody>
            <a:bodyPr anchor="t" rtlCol="false" tIns="0" lIns="0" bIns="0" rIns="0"/>
            <a:lstStyle/>
            <a:p>
              <a:pPr algn="just">
                <a:lnSpc>
                  <a:spcPts val="5039"/>
                </a:lnSpc>
              </a:pPr>
            </a:p>
            <a:p>
              <a:pPr algn="just">
                <a:lnSpc>
                  <a:spcPts val="5039"/>
                </a:lnSpc>
              </a:pPr>
            </a:p>
            <a:p>
              <a:pPr algn="just">
                <a:lnSpc>
                  <a:spcPts val="5039"/>
                </a:lnSpc>
              </a:pPr>
            </a:p>
            <a:p>
              <a:pPr algn="just">
                <a:lnSpc>
                  <a:spcPts val="5039"/>
                </a:lnSpc>
              </a:pPr>
            </a:p>
            <a:p>
              <a:pPr algn="just">
                <a:lnSpc>
                  <a:spcPts val="5039"/>
                </a:lnSpc>
              </a:pPr>
            </a:p>
          </p:txBody>
        </p:sp>
      </p:grpSp>
      <p:grpSp>
        <p:nvGrpSpPr>
          <p:cNvPr name="Group 6" id="6"/>
          <p:cNvGrpSpPr/>
          <p:nvPr/>
        </p:nvGrpSpPr>
        <p:grpSpPr>
          <a:xfrm rot="0">
            <a:off x="1393503" y="2691489"/>
            <a:ext cx="12927310" cy="643533"/>
            <a:chOff x="0" y="0"/>
            <a:chExt cx="17236413" cy="858044"/>
          </a:xfrm>
        </p:grpSpPr>
        <p:sp>
          <p:nvSpPr>
            <p:cNvPr name="Freeform 7" id="7"/>
            <p:cNvSpPr/>
            <p:nvPr/>
          </p:nvSpPr>
          <p:spPr>
            <a:xfrm flipH="false" flipV="false" rot="0">
              <a:off x="0" y="0"/>
              <a:ext cx="17236413" cy="858044"/>
            </a:xfrm>
            <a:custGeom>
              <a:avLst/>
              <a:gdLst/>
              <a:ahLst/>
              <a:cxnLst/>
              <a:rect r="r" b="b" t="t" l="l"/>
              <a:pathLst>
                <a:path h="858044" w="17236413">
                  <a:moveTo>
                    <a:pt x="0" y="0"/>
                  </a:moveTo>
                  <a:lnTo>
                    <a:pt x="17236413" y="0"/>
                  </a:lnTo>
                  <a:lnTo>
                    <a:pt x="17236413" y="858044"/>
                  </a:lnTo>
                  <a:lnTo>
                    <a:pt x="0" y="858044"/>
                  </a:lnTo>
                  <a:close/>
                </a:path>
              </a:pathLst>
            </a:custGeom>
            <a:solidFill>
              <a:srgbClr val="000000">
                <a:alpha val="0"/>
              </a:srgbClr>
            </a:solidFill>
          </p:spPr>
        </p:sp>
        <p:sp>
          <p:nvSpPr>
            <p:cNvPr name="TextBox 8" id="8"/>
            <p:cNvSpPr txBox="true"/>
            <p:nvPr/>
          </p:nvSpPr>
          <p:spPr>
            <a:xfrm>
              <a:off x="0" y="-66675"/>
              <a:ext cx="17236413" cy="924719"/>
            </a:xfrm>
            <a:prstGeom prst="rect">
              <a:avLst/>
            </a:prstGeom>
          </p:spPr>
          <p:txBody>
            <a:bodyPr anchor="t" rtlCol="false" tIns="0" lIns="0" bIns="0" rIns="0"/>
            <a:lstStyle/>
            <a:p>
              <a:pPr algn="l" marL="0" indent="0" lvl="0">
                <a:lnSpc>
                  <a:spcPts val="3792"/>
                </a:lnSpc>
              </a:pPr>
              <a:r>
                <a:rPr lang="en-US" b="true" sz="3160">
                  <a:solidFill>
                    <a:srgbClr val="282121"/>
                  </a:solidFill>
                  <a:latin typeface="Calibri (MS) Bold"/>
                  <a:ea typeface="Calibri (MS) Bold"/>
                  <a:cs typeface="Calibri (MS) Bold"/>
                  <a:sym typeface="Calibri (MS) Bold"/>
                </a:rPr>
                <a:t>Estratégias de comunicação: linguagem de fácil compreensão e suporte visual</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1704088" y="3781315"/>
            <a:ext cx="5555212" cy="4367785"/>
          </a:xfrm>
          <a:custGeom>
            <a:avLst/>
            <a:gdLst/>
            <a:ahLst/>
            <a:cxnLst/>
            <a:rect r="r" b="b" t="t" l="l"/>
            <a:pathLst>
              <a:path h="4367785" w="5555212">
                <a:moveTo>
                  <a:pt x="0" y="0"/>
                </a:moveTo>
                <a:lnTo>
                  <a:pt x="5555212" y="0"/>
                </a:lnTo>
                <a:lnTo>
                  <a:pt x="5555212" y="4367786"/>
                </a:lnTo>
                <a:lnTo>
                  <a:pt x="0" y="436778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258443" y="4072529"/>
            <a:ext cx="8642544" cy="3703321"/>
          </a:xfrm>
          <a:prstGeom prst="rect">
            <a:avLst/>
          </a:prstGeom>
        </p:spPr>
        <p:txBody>
          <a:bodyPr anchor="t" rtlCol="false" tIns="0" lIns="0" bIns="0" rIns="0">
            <a:spAutoFit/>
          </a:bodyPr>
          <a:lstStyle/>
          <a:p>
            <a:pPr algn="just" marL="604518" indent="-302259" lvl="1">
              <a:lnSpc>
                <a:spcPts val="4199"/>
              </a:lnSpc>
              <a:buFont typeface="Arial"/>
              <a:buChar char="•"/>
            </a:pPr>
            <a:r>
              <a:rPr lang="en-US" sz="2799">
                <a:solidFill>
                  <a:srgbClr val="4C4457"/>
                </a:solidFill>
                <a:latin typeface="Calibri (MS)"/>
                <a:ea typeface="Calibri (MS)"/>
                <a:cs typeface="Calibri (MS)"/>
                <a:sym typeface="Calibri (MS)"/>
              </a:rPr>
              <a:t>Use uma linguagem simples e evite jargões</a:t>
            </a:r>
          </a:p>
          <a:p>
            <a:pPr algn="just" marL="0" indent="0" lvl="0">
              <a:lnSpc>
                <a:spcPts val="4199"/>
              </a:lnSpc>
            </a:pPr>
          </a:p>
          <a:p>
            <a:pPr algn="just" marL="604518" indent="-302259" lvl="1">
              <a:lnSpc>
                <a:spcPts val="4199"/>
              </a:lnSpc>
              <a:buFont typeface="Arial"/>
              <a:buChar char="•"/>
            </a:pPr>
            <a:r>
              <a:rPr lang="en-US" sz="2799">
                <a:solidFill>
                  <a:srgbClr val="4C4457"/>
                </a:solidFill>
                <a:latin typeface="Calibri (MS)"/>
                <a:ea typeface="Calibri (MS)"/>
                <a:cs typeface="Calibri (MS)"/>
                <a:sym typeface="Calibri (MS)"/>
              </a:rPr>
              <a:t>Pesquisas mostram que a linguagem simples melhora a compreensão e reduz a ansiedade entre pessoas com deficiências psicossociais, tornando as informações mais fáceis de processar (Mental Health Foundation, 2019)</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50462" y="3335022"/>
            <a:ext cx="15587076" cy="3115554"/>
            <a:chOff x="0" y="0"/>
            <a:chExt cx="25148099" cy="5026616"/>
          </a:xfrm>
        </p:grpSpPr>
        <p:sp>
          <p:nvSpPr>
            <p:cNvPr name="Freeform 4" id="4"/>
            <p:cNvSpPr/>
            <p:nvPr/>
          </p:nvSpPr>
          <p:spPr>
            <a:xfrm flipH="false" flipV="false" rot="0">
              <a:off x="0" y="0"/>
              <a:ext cx="25148099" cy="5026616"/>
            </a:xfrm>
            <a:custGeom>
              <a:avLst/>
              <a:gdLst/>
              <a:ahLst/>
              <a:cxnLst/>
              <a:rect r="r" b="b" t="t" l="l"/>
              <a:pathLst>
                <a:path h="5026616" w="25148099">
                  <a:moveTo>
                    <a:pt x="0" y="0"/>
                  </a:moveTo>
                  <a:lnTo>
                    <a:pt x="25148099" y="0"/>
                  </a:lnTo>
                  <a:lnTo>
                    <a:pt x="25148099" y="5026616"/>
                  </a:lnTo>
                  <a:lnTo>
                    <a:pt x="0" y="5026616"/>
                  </a:lnTo>
                  <a:close/>
                </a:path>
              </a:pathLst>
            </a:custGeom>
            <a:solidFill>
              <a:srgbClr val="000000">
                <a:alpha val="0"/>
              </a:srgbClr>
            </a:solidFill>
          </p:spPr>
        </p:sp>
        <p:sp>
          <p:nvSpPr>
            <p:cNvPr name="TextBox 5" id="5"/>
            <p:cNvSpPr txBox="true"/>
            <p:nvPr/>
          </p:nvSpPr>
          <p:spPr>
            <a:xfrm>
              <a:off x="0" y="-228600"/>
              <a:ext cx="25148099" cy="5255216"/>
            </a:xfrm>
            <a:prstGeom prst="rect">
              <a:avLst/>
            </a:prstGeom>
          </p:spPr>
          <p:txBody>
            <a:bodyPr anchor="t" rtlCol="false" tIns="0" lIns="0" bIns="0" rIns="0"/>
            <a:lstStyle/>
            <a:p>
              <a:pPr algn="just">
                <a:lnSpc>
                  <a:spcPts val="5039"/>
                </a:lnSpc>
              </a:pPr>
            </a:p>
            <a:p>
              <a:pPr algn="just">
                <a:lnSpc>
                  <a:spcPts val="5039"/>
                </a:lnSpc>
              </a:pPr>
            </a:p>
            <a:p>
              <a:pPr algn="just">
                <a:lnSpc>
                  <a:spcPts val="5039"/>
                </a:lnSpc>
              </a:pPr>
            </a:p>
            <a:p>
              <a:pPr algn="just">
                <a:lnSpc>
                  <a:spcPts val="5039"/>
                </a:lnSpc>
              </a:pPr>
            </a:p>
            <a:p>
              <a:pPr algn="just">
                <a:lnSpc>
                  <a:spcPts val="5039"/>
                </a:lnSpc>
              </a:pPr>
            </a:p>
          </p:txBody>
        </p:sp>
      </p:grpSp>
      <p:grpSp>
        <p:nvGrpSpPr>
          <p:cNvPr name="Group 6" id="6"/>
          <p:cNvGrpSpPr/>
          <p:nvPr/>
        </p:nvGrpSpPr>
        <p:grpSpPr>
          <a:xfrm rot="0">
            <a:off x="1393503" y="2091414"/>
            <a:ext cx="9188749" cy="1129440"/>
            <a:chOff x="0" y="0"/>
            <a:chExt cx="12251665" cy="1505920"/>
          </a:xfrm>
        </p:grpSpPr>
        <p:sp>
          <p:nvSpPr>
            <p:cNvPr name="Freeform 7" id="7"/>
            <p:cNvSpPr/>
            <p:nvPr/>
          </p:nvSpPr>
          <p:spPr>
            <a:xfrm flipH="false" flipV="false" rot="0">
              <a:off x="0" y="0"/>
              <a:ext cx="12251665" cy="1505920"/>
            </a:xfrm>
            <a:custGeom>
              <a:avLst/>
              <a:gdLst/>
              <a:ahLst/>
              <a:cxnLst/>
              <a:rect r="r" b="b" t="t" l="l"/>
              <a:pathLst>
                <a:path h="1505920" w="12251665">
                  <a:moveTo>
                    <a:pt x="0" y="0"/>
                  </a:moveTo>
                  <a:lnTo>
                    <a:pt x="12251665" y="0"/>
                  </a:lnTo>
                  <a:lnTo>
                    <a:pt x="12251665" y="1505920"/>
                  </a:lnTo>
                  <a:lnTo>
                    <a:pt x="0" y="1505920"/>
                  </a:lnTo>
                  <a:close/>
                </a:path>
              </a:pathLst>
            </a:custGeom>
            <a:solidFill>
              <a:srgbClr val="000000">
                <a:alpha val="0"/>
              </a:srgbClr>
            </a:solidFill>
          </p:spPr>
        </p:sp>
        <p:sp>
          <p:nvSpPr>
            <p:cNvPr name="TextBox 8" id="8"/>
            <p:cNvSpPr txBox="true"/>
            <p:nvPr/>
          </p:nvSpPr>
          <p:spPr>
            <a:xfrm>
              <a:off x="0" y="-57150"/>
              <a:ext cx="12251665" cy="1563070"/>
            </a:xfrm>
            <a:prstGeom prst="rect">
              <a:avLst/>
            </a:prstGeom>
          </p:spPr>
          <p:txBody>
            <a:bodyPr anchor="t" rtlCol="false" tIns="0" lIns="0" bIns="0" rIns="0"/>
            <a:lstStyle/>
            <a:p>
              <a:pPr algn="l" marL="0" indent="0" lvl="0">
                <a:lnSpc>
                  <a:spcPts val="3840"/>
                </a:lnSpc>
              </a:pPr>
              <a:r>
                <a:rPr lang="en-US" b="true" sz="3200">
                  <a:solidFill>
                    <a:srgbClr val="282121"/>
                  </a:solidFill>
                  <a:latin typeface="Calibri (MS) Bold"/>
                  <a:ea typeface="Calibri (MS) Bold"/>
                  <a:cs typeface="Calibri (MS) Bold"/>
                  <a:sym typeface="Calibri (MS) Bold"/>
                </a:rPr>
                <a:t>Estratégias de comunicação: linguagem de fácil compreensão e suporte visual</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1740831" y="2327140"/>
            <a:ext cx="5196707" cy="5448710"/>
          </a:xfrm>
          <a:custGeom>
            <a:avLst/>
            <a:gdLst/>
            <a:ahLst/>
            <a:cxnLst/>
            <a:rect r="r" b="b" t="t" l="l"/>
            <a:pathLst>
              <a:path h="5448710" w="5196707">
                <a:moveTo>
                  <a:pt x="0" y="0"/>
                </a:moveTo>
                <a:lnTo>
                  <a:pt x="5196707" y="0"/>
                </a:lnTo>
                <a:lnTo>
                  <a:pt x="5196707" y="5448709"/>
                </a:lnTo>
                <a:lnTo>
                  <a:pt x="0" y="5448709"/>
                </a:lnTo>
                <a:lnTo>
                  <a:pt x="0" y="0"/>
                </a:lnTo>
                <a:close/>
              </a:path>
            </a:pathLst>
          </a:custGeom>
          <a:blipFill>
            <a:blip r:embed="rId7"/>
            <a:stretch>
              <a:fillRect l="0" t="0" r="0" b="0"/>
            </a:stretch>
          </a:blipFill>
        </p:spPr>
      </p:sp>
      <p:sp>
        <p:nvSpPr>
          <p:cNvPr name="TextBox 13" id="13"/>
          <p:cNvSpPr txBox="true"/>
          <p:nvPr/>
        </p:nvSpPr>
        <p:spPr>
          <a:xfrm rot="0">
            <a:off x="1258443" y="4072529"/>
            <a:ext cx="8642544" cy="4227196"/>
          </a:xfrm>
          <a:prstGeom prst="rect">
            <a:avLst/>
          </a:prstGeom>
        </p:spPr>
        <p:txBody>
          <a:bodyPr anchor="t" rtlCol="false" tIns="0" lIns="0" bIns="0" rIns="0">
            <a:spAutoFit/>
          </a:bodyPr>
          <a:lstStyle/>
          <a:p>
            <a:pPr algn="just" marL="604518" indent="-302259" lvl="1">
              <a:lnSpc>
                <a:spcPts val="4199"/>
              </a:lnSpc>
              <a:buFont typeface="Arial"/>
              <a:buChar char="•"/>
            </a:pPr>
            <a:r>
              <a:rPr lang="en-US" sz="2799">
                <a:solidFill>
                  <a:srgbClr val="4C4457"/>
                </a:solidFill>
                <a:latin typeface="Calibri (MS)"/>
                <a:ea typeface="Calibri (MS)"/>
                <a:cs typeface="Calibri (MS)"/>
                <a:sym typeface="Calibri (MS)"/>
              </a:rPr>
              <a:t>Incorpore suportes visuais juntamente com a comunicação verbal</a:t>
            </a:r>
          </a:p>
          <a:p>
            <a:pPr algn="just" marL="0" indent="0" lvl="0">
              <a:lnSpc>
                <a:spcPts val="4199"/>
              </a:lnSpc>
            </a:pPr>
          </a:p>
          <a:p>
            <a:pPr algn="just" marL="604518" indent="-302259" lvl="1">
              <a:lnSpc>
                <a:spcPts val="4199"/>
              </a:lnSpc>
              <a:buFont typeface="Arial"/>
              <a:buChar char="•"/>
            </a:pPr>
            <a:r>
              <a:rPr lang="en-US" sz="2799">
                <a:solidFill>
                  <a:srgbClr val="4C4457"/>
                </a:solidFill>
                <a:latin typeface="Calibri (MS)"/>
                <a:ea typeface="Calibri (MS)"/>
                <a:cs typeface="Calibri (MS)"/>
                <a:sym typeface="Calibri (MS)"/>
              </a:rPr>
              <a:t>Estudos indicam que combinar recursos visuais (como ícones ou imagens) com informações faladas ou escritas ajuda a melhorar a compreensão e a retenção de memória para pessoas com deficiências psicossociais (Bourne et al., 2018).</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9024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638412" y="14288"/>
            <a:ext cx="4649588" cy="10287000"/>
            <a:chOff x="0" y="0"/>
            <a:chExt cx="6199451" cy="13716000"/>
          </a:xfrm>
        </p:grpSpPr>
        <p:sp>
          <p:nvSpPr>
            <p:cNvPr name="Freeform 4" id="4"/>
            <p:cNvSpPr/>
            <p:nvPr/>
          </p:nvSpPr>
          <p:spPr>
            <a:xfrm flipH="false" flipV="false" rot="0">
              <a:off x="0" y="0"/>
              <a:ext cx="6199401" cy="13716000"/>
            </a:xfrm>
            <a:custGeom>
              <a:avLst/>
              <a:gdLst/>
              <a:ahLst/>
              <a:cxnLst/>
              <a:rect r="r" b="b" t="t" l="l"/>
              <a:pathLst>
                <a:path h="13716000" w="6199401">
                  <a:moveTo>
                    <a:pt x="0" y="0"/>
                  </a:moveTo>
                  <a:lnTo>
                    <a:pt x="6199401" y="0"/>
                  </a:lnTo>
                  <a:lnTo>
                    <a:pt x="6199401" y="13716000"/>
                  </a:lnTo>
                  <a:lnTo>
                    <a:pt x="0" y="13716000"/>
                  </a:lnTo>
                  <a:close/>
                </a:path>
              </a:pathLst>
            </a:custGeom>
            <a:solidFill>
              <a:srgbClr val="49B381"/>
            </a:solidFill>
          </p:spPr>
        </p:sp>
      </p:grpSp>
      <p:grpSp>
        <p:nvGrpSpPr>
          <p:cNvPr name="Group 5" id="5"/>
          <p:cNvGrpSpPr/>
          <p:nvPr/>
        </p:nvGrpSpPr>
        <p:grpSpPr>
          <a:xfrm rot="0">
            <a:off x="2822133" y="746779"/>
            <a:ext cx="13048533" cy="784017"/>
            <a:chOff x="0" y="0"/>
            <a:chExt cx="17398044" cy="1045356"/>
          </a:xfrm>
        </p:grpSpPr>
        <p:sp>
          <p:nvSpPr>
            <p:cNvPr name="Freeform 6" id="6"/>
            <p:cNvSpPr/>
            <p:nvPr/>
          </p:nvSpPr>
          <p:spPr>
            <a:xfrm flipH="false" flipV="false" rot="0">
              <a:off x="0" y="0"/>
              <a:ext cx="17398043" cy="1045356"/>
            </a:xfrm>
            <a:custGeom>
              <a:avLst/>
              <a:gdLst/>
              <a:ahLst/>
              <a:cxnLst/>
              <a:rect r="r" b="b" t="t" l="l"/>
              <a:pathLst>
                <a:path h="1045356" w="17398043">
                  <a:moveTo>
                    <a:pt x="0" y="0"/>
                  </a:moveTo>
                  <a:lnTo>
                    <a:pt x="17398043" y="0"/>
                  </a:lnTo>
                  <a:lnTo>
                    <a:pt x="17398043" y="1045356"/>
                  </a:lnTo>
                  <a:lnTo>
                    <a:pt x="0" y="1045356"/>
                  </a:lnTo>
                  <a:close/>
                </a:path>
              </a:pathLst>
            </a:custGeom>
            <a:solidFill>
              <a:srgbClr val="000000">
                <a:alpha val="0"/>
              </a:srgbClr>
            </a:solidFill>
          </p:spPr>
        </p:sp>
        <p:sp>
          <p:nvSpPr>
            <p:cNvPr name="TextBox 7" id="7"/>
            <p:cNvSpPr txBox="true"/>
            <p:nvPr/>
          </p:nvSpPr>
          <p:spPr>
            <a:xfrm>
              <a:off x="0" y="-85725"/>
              <a:ext cx="17398044" cy="1131081"/>
            </a:xfrm>
            <a:prstGeom prst="rect">
              <a:avLst/>
            </a:prstGeom>
          </p:spPr>
          <p:txBody>
            <a:bodyPr anchor="t" rtlCol="false" tIns="0" lIns="0" bIns="0" rIns="0"/>
            <a:lstStyle/>
            <a:p>
              <a:pPr algn="l" marL="0" indent="0" lvl="0">
                <a:lnSpc>
                  <a:spcPts val="4709"/>
                </a:lnSpc>
              </a:pPr>
              <a:r>
                <a:rPr lang="en-US" b="true" sz="3924">
                  <a:solidFill>
                    <a:srgbClr val="000000"/>
                  </a:solidFill>
                  <a:latin typeface="Calibri (MS) Bold"/>
                  <a:ea typeface="Calibri (MS) Bold"/>
                  <a:cs typeface="Calibri (MS) Bold"/>
                  <a:sym typeface="Calibri (MS) Bold"/>
                </a:rPr>
                <a:t>Como ode garantir acessibilidade nos seus eventos?</a:t>
              </a:r>
            </a:p>
          </p:txBody>
        </p:sp>
      </p:grpSp>
      <p:grpSp>
        <p:nvGrpSpPr>
          <p:cNvPr name="Group 8" id="8"/>
          <p:cNvGrpSpPr/>
          <p:nvPr/>
        </p:nvGrpSpPr>
        <p:grpSpPr>
          <a:xfrm rot="0">
            <a:off x="770324" y="2183580"/>
            <a:ext cx="7738964" cy="1056566"/>
            <a:chOff x="0" y="0"/>
            <a:chExt cx="10318618" cy="1408755"/>
          </a:xfrm>
        </p:grpSpPr>
        <p:sp>
          <p:nvSpPr>
            <p:cNvPr name="Freeform 9" id="9"/>
            <p:cNvSpPr/>
            <p:nvPr/>
          </p:nvSpPr>
          <p:spPr>
            <a:xfrm flipH="false" flipV="false" rot="0">
              <a:off x="0" y="0"/>
              <a:ext cx="10318618" cy="1408755"/>
            </a:xfrm>
            <a:custGeom>
              <a:avLst/>
              <a:gdLst/>
              <a:ahLst/>
              <a:cxnLst/>
              <a:rect r="r" b="b" t="t" l="l"/>
              <a:pathLst>
                <a:path h="1408755" w="10318618">
                  <a:moveTo>
                    <a:pt x="0" y="0"/>
                  </a:moveTo>
                  <a:lnTo>
                    <a:pt x="10318618" y="0"/>
                  </a:lnTo>
                  <a:lnTo>
                    <a:pt x="10318618" y="1408755"/>
                  </a:lnTo>
                  <a:lnTo>
                    <a:pt x="0" y="1408755"/>
                  </a:lnTo>
                  <a:close/>
                </a:path>
              </a:pathLst>
            </a:custGeom>
            <a:solidFill>
              <a:srgbClr val="000000">
                <a:alpha val="0"/>
              </a:srgbClr>
            </a:solidFill>
          </p:spPr>
        </p:sp>
        <p:sp>
          <p:nvSpPr>
            <p:cNvPr name="TextBox 10" id="10"/>
            <p:cNvSpPr txBox="true"/>
            <p:nvPr/>
          </p:nvSpPr>
          <p:spPr>
            <a:xfrm>
              <a:off x="0" y="-190500"/>
              <a:ext cx="10318618" cy="1599255"/>
            </a:xfrm>
            <a:prstGeom prst="rect">
              <a:avLst/>
            </a:prstGeom>
          </p:spPr>
          <p:txBody>
            <a:bodyPr anchor="t" rtlCol="false" tIns="0" lIns="0" bIns="0" rIns="0"/>
            <a:lstStyle/>
            <a:p>
              <a:pPr algn="just" marL="0" indent="0" lvl="0">
                <a:lnSpc>
                  <a:spcPts val="4499"/>
                </a:lnSpc>
              </a:pPr>
              <a:r>
                <a:rPr lang="en-US" b="true" sz="2499">
                  <a:solidFill>
                    <a:srgbClr val="000000"/>
                  </a:solidFill>
                  <a:latin typeface="Calibri (MS) Bold"/>
                  <a:ea typeface="Calibri (MS) Bold"/>
                  <a:cs typeface="Calibri (MS) Bold"/>
                  <a:sym typeface="Calibri (MS) Bold"/>
                </a:rPr>
                <a:t>Veja </a:t>
              </a:r>
              <a:r>
                <a:rPr lang="en-US" b="true" sz="2499">
                  <a:solidFill>
                    <a:srgbClr val="000000"/>
                  </a:solidFill>
                  <a:latin typeface="Calibri (MS) Bold"/>
                  <a:ea typeface="Calibri (MS) Bold"/>
                  <a:cs typeface="Calibri (MS) Bold"/>
                  <a:sym typeface="Calibri (MS) Bold"/>
                </a:rPr>
                <a:t>o vídeo feito pela Universidade de Dundee sobre como garantir acessibilidade no seu evento</a:t>
              </a:r>
            </a:p>
          </p:txBody>
        </p:sp>
      </p:grpSp>
      <p:grpSp>
        <p:nvGrpSpPr>
          <p:cNvPr name="Group 11" id="11"/>
          <p:cNvGrpSpPr/>
          <p:nvPr/>
        </p:nvGrpSpPr>
        <p:grpSpPr>
          <a:xfrm rot="0">
            <a:off x="973931" y="971551"/>
            <a:ext cx="700088" cy="136922"/>
            <a:chOff x="0" y="0"/>
            <a:chExt cx="933450" cy="182563"/>
          </a:xfrm>
        </p:grpSpPr>
        <p:sp>
          <p:nvSpPr>
            <p:cNvPr name="Freeform 12" id="12"/>
            <p:cNvSpPr/>
            <p:nvPr/>
          </p:nvSpPr>
          <p:spPr>
            <a:xfrm flipH="false" flipV="false" rot="0">
              <a:off x="0" y="0"/>
              <a:ext cx="933450" cy="182626"/>
            </a:xfrm>
            <a:custGeom>
              <a:avLst/>
              <a:gdLst/>
              <a:ahLst/>
              <a:cxnLst/>
              <a:rect r="r" b="b" t="t" l="l"/>
              <a:pathLst>
                <a:path h="182626" w="933450">
                  <a:moveTo>
                    <a:pt x="93345" y="182626"/>
                  </a:moveTo>
                  <a:cubicBezTo>
                    <a:pt x="844296" y="182626"/>
                    <a:pt x="844296" y="182626"/>
                    <a:pt x="844296" y="182626"/>
                  </a:cubicBezTo>
                  <a:cubicBezTo>
                    <a:pt x="895223" y="182626"/>
                    <a:pt x="933450" y="140208"/>
                    <a:pt x="933450" y="89281"/>
                  </a:cubicBezTo>
                  <a:cubicBezTo>
                    <a:pt x="933450" y="38354"/>
                    <a:pt x="895223" y="0"/>
                    <a:pt x="844296" y="0"/>
                  </a:cubicBezTo>
                  <a:cubicBezTo>
                    <a:pt x="93345" y="0"/>
                    <a:pt x="93345" y="0"/>
                    <a:pt x="93345" y="0"/>
                  </a:cubicBezTo>
                  <a:cubicBezTo>
                    <a:pt x="42418" y="0"/>
                    <a:pt x="0" y="38227"/>
                    <a:pt x="0" y="89154"/>
                  </a:cubicBezTo>
                  <a:cubicBezTo>
                    <a:pt x="0" y="140081"/>
                    <a:pt x="42418" y="182499"/>
                    <a:pt x="93345" y="182499"/>
                  </a:cubicBezTo>
                </a:path>
              </a:pathLst>
            </a:custGeom>
            <a:solidFill>
              <a:srgbClr val="D91B5C"/>
            </a:solidFill>
          </p:spPr>
        </p:sp>
      </p:grpSp>
      <p:sp>
        <p:nvSpPr>
          <p:cNvPr name="Freeform 13" id="13"/>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4" id="14"/>
          <p:cNvSpPr/>
          <p:nvPr/>
        </p:nvSpPr>
        <p:spPr>
          <a:xfrm flipH="false" flipV="false" rot="0">
            <a:off x="12185154" y="3244117"/>
            <a:ext cx="1269425" cy="2388988"/>
          </a:xfrm>
          <a:custGeom>
            <a:avLst/>
            <a:gdLst/>
            <a:ahLst/>
            <a:cxnLst/>
            <a:rect r="r" b="b" t="t" l="l"/>
            <a:pathLst>
              <a:path h="2388988" w="1269425">
                <a:moveTo>
                  <a:pt x="0" y="0"/>
                </a:moveTo>
                <a:lnTo>
                  <a:pt x="1269425" y="0"/>
                </a:lnTo>
                <a:lnTo>
                  <a:pt x="1269425" y="2388988"/>
                </a:lnTo>
                <a:lnTo>
                  <a:pt x="0" y="238898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pic>
        <p:nvPicPr>
          <p:cNvPr name="Picture 15" id="15"/>
          <p:cNvPicPr>
            <a:picLocks noChangeAspect="true"/>
          </p:cNvPicPr>
          <p:nvPr>
            <a:videoFile r:link="rId8"/>
          </p:nvPr>
        </p:nvPicPr>
        <p:blipFill>
          <a:blip r:embed="rId7"/>
          <a:stretch>
            <a:fillRect/>
          </a:stretch>
        </p:blipFill>
        <p:spPr>
          <a:xfrm rot="0">
            <a:off x="770324" y="3466828"/>
            <a:ext cx="9380681" cy="5272514"/>
          </a:xfrm>
          <a:prstGeom prst="rect">
            <a:avLst/>
          </a:prstGeom>
        </p:spPr>
      </p:pic>
      <p:sp>
        <p:nvSpPr>
          <p:cNvPr name="Freeform 16" id="16"/>
          <p:cNvSpPr/>
          <p:nvPr/>
        </p:nvSpPr>
        <p:spPr>
          <a:xfrm flipH="false" flipV="false" rot="0">
            <a:off x="13638412" y="3100387"/>
            <a:ext cx="4320000" cy="4114800"/>
          </a:xfrm>
          <a:custGeom>
            <a:avLst/>
            <a:gdLst/>
            <a:ahLst/>
            <a:cxnLst/>
            <a:rect r="r" b="b" t="t" l="l"/>
            <a:pathLst>
              <a:path h="4114800" w="4320000">
                <a:moveTo>
                  <a:pt x="0" y="0"/>
                </a:moveTo>
                <a:lnTo>
                  <a:pt x="4320000" y="0"/>
                </a:lnTo>
                <a:lnTo>
                  <a:pt x="4320000" y="4114801"/>
                </a:lnTo>
                <a:lnTo>
                  <a:pt x="0" y="411480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86753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45518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4521476" y="613579"/>
            <a:ext cx="10452304" cy="807963"/>
            <a:chOff x="0" y="0"/>
            <a:chExt cx="13936405" cy="1077284"/>
          </a:xfrm>
        </p:grpSpPr>
        <p:sp>
          <p:nvSpPr>
            <p:cNvPr name="Freeform 6" id="6"/>
            <p:cNvSpPr/>
            <p:nvPr/>
          </p:nvSpPr>
          <p:spPr>
            <a:xfrm flipH="false" flipV="false" rot="0">
              <a:off x="0" y="0"/>
              <a:ext cx="13936404" cy="1077285"/>
            </a:xfrm>
            <a:custGeom>
              <a:avLst/>
              <a:gdLst/>
              <a:ahLst/>
              <a:cxnLst/>
              <a:rect r="r" b="b" t="t" l="l"/>
              <a:pathLst>
                <a:path h="1077285" w="13936404">
                  <a:moveTo>
                    <a:pt x="0" y="0"/>
                  </a:moveTo>
                  <a:lnTo>
                    <a:pt x="13936404" y="0"/>
                  </a:lnTo>
                  <a:lnTo>
                    <a:pt x="13936404" y="1077285"/>
                  </a:lnTo>
                  <a:lnTo>
                    <a:pt x="0" y="1077285"/>
                  </a:lnTo>
                  <a:close/>
                </a:path>
              </a:pathLst>
            </a:custGeom>
            <a:solidFill>
              <a:srgbClr val="000000">
                <a:alpha val="0"/>
              </a:srgbClr>
            </a:solidFill>
          </p:spPr>
        </p:sp>
        <p:sp>
          <p:nvSpPr>
            <p:cNvPr name="TextBox 7" id="7"/>
            <p:cNvSpPr txBox="true"/>
            <p:nvPr/>
          </p:nvSpPr>
          <p:spPr>
            <a:xfrm>
              <a:off x="0" y="-76200"/>
              <a:ext cx="13936405" cy="1153484"/>
            </a:xfrm>
            <a:prstGeom prst="rect">
              <a:avLst/>
            </a:prstGeom>
          </p:spPr>
          <p:txBody>
            <a:bodyPr anchor="t" rtlCol="false" tIns="0" lIns="0" bIns="0" rIns="0"/>
            <a:lstStyle/>
            <a:p>
              <a:pPr algn="ctr" marL="0" indent="0" lvl="0">
                <a:lnSpc>
                  <a:spcPts val="4829"/>
                </a:lnSpc>
              </a:pPr>
              <a:r>
                <a:rPr lang="en-US" b="true" sz="4024">
                  <a:solidFill>
                    <a:srgbClr val="2E2B29"/>
                  </a:solidFill>
                  <a:latin typeface="Calibri (MS) Bold"/>
                  <a:ea typeface="Calibri (MS) Bold"/>
                  <a:cs typeface="Calibri (MS) Bold"/>
                  <a:sym typeface="Calibri (MS) Bold"/>
                </a:rPr>
                <a:t>Atividade 1: Crie seu próprio evento inclusivo!</a:t>
              </a:r>
            </a:p>
          </p:txBody>
        </p:sp>
      </p:grpSp>
      <p:grpSp>
        <p:nvGrpSpPr>
          <p:cNvPr name="Group 8" id="8"/>
          <p:cNvGrpSpPr/>
          <p:nvPr/>
        </p:nvGrpSpPr>
        <p:grpSpPr>
          <a:xfrm rot="0">
            <a:off x="1048494" y="2041175"/>
            <a:ext cx="16960234" cy="5835228"/>
            <a:chOff x="0" y="0"/>
            <a:chExt cx="22613646" cy="7780304"/>
          </a:xfrm>
        </p:grpSpPr>
        <p:sp>
          <p:nvSpPr>
            <p:cNvPr name="Freeform 9" id="9"/>
            <p:cNvSpPr/>
            <p:nvPr/>
          </p:nvSpPr>
          <p:spPr>
            <a:xfrm flipH="false" flipV="false" rot="0">
              <a:off x="0" y="0"/>
              <a:ext cx="22613646" cy="7780304"/>
            </a:xfrm>
            <a:custGeom>
              <a:avLst/>
              <a:gdLst/>
              <a:ahLst/>
              <a:cxnLst/>
              <a:rect r="r" b="b" t="t" l="l"/>
              <a:pathLst>
                <a:path h="7780304" w="22613646">
                  <a:moveTo>
                    <a:pt x="0" y="0"/>
                  </a:moveTo>
                  <a:lnTo>
                    <a:pt x="22613646" y="0"/>
                  </a:lnTo>
                  <a:lnTo>
                    <a:pt x="22613646" y="7780304"/>
                  </a:lnTo>
                  <a:lnTo>
                    <a:pt x="0" y="7780304"/>
                  </a:lnTo>
                  <a:close/>
                </a:path>
              </a:pathLst>
            </a:custGeom>
            <a:solidFill>
              <a:srgbClr val="000000">
                <a:alpha val="0"/>
              </a:srgbClr>
            </a:solidFill>
          </p:spPr>
        </p:sp>
        <p:sp>
          <p:nvSpPr>
            <p:cNvPr name="TextBox 10" id="10"/>
            <p:cNvSpPr txBox="true"/>
            <p:nvPr/>
          </p:nvSpPr>
          <p:spPr>
            <a:xfrm>
              <a:off x="0" y="-200025"/>
              <a:ext cx="22613646" cy="7980329"/>
            </a:xfrm>
            <a:prstGeom prst="rect">
              <a:avLst/>
            </a:prstGeom>
          </p:spPr>
          <p:txBody>
            <a:bodyPr anchor="t" rtlCol="false" tIns="0" lIns="0" bIns="0" rIns="0"/>
            <a:lstStyle/>
            <a:p>
              <a:pPr algn="just" marL="0" indent="0" lvl="0">
                <a:lnSpc>
                  <a:spcPts val="4679"/>
                </a:lnSpc>
              </a:pPr>
              <a:r>
                <a:rPr lang="en-US" b="true" sz="2599">
                  <a:solidFill>
                    <a:srgbClr val="000000"/>
                  </a:solidFill>
                  <a:latin typeface="Calibri (MS) Bold"/>
                  <a:ea typeface="Calibri (MS) Bold"/>
                  <a:cs typeface="Calibri (MS) Bold"/>
                  <a:sym typeface="Calibri (MS) Bold"/>
                </a:rPr>
                <a:t>Atividade em grupo: Vamos colocar nosso conhecimento em prática!</a:t>
              </a:r>
            </a:p>
            <a:p>
              <a:pPr algn="just" marL="0" indent="0" lvl="0">
                <a:lnSpc>
                  <a:spcPts val="4679"/>
                </a:lnSpc>
              </a:pPr>
              <a:r>
                <a:rPr lang="en-US" b="true" sz="2599">
                  <a:solidFill>
                    <a:srgbClr val="000000"/>
                  </a:solidFill>
                  <a:latin typeface="Calibri (MS) Bold"/>
                  <a:ea typeface="Calibri (MS) Bold"/>
                  <a:cs typeface="Calibri (MS) Bold"/>
                  <a:sym typeface="Calibri (MS) Bold"/>
                </a:rPr>
                <a:t>Instruções:</a:t>
              </a:r>
            </a:p>
            <a:p>
              <a:pPr algn="just" marL="0" indent="0" lvl="0">
                <a:lnSpc>
                  <a:spcPts val="4679"/>
                </a:lnSpc>
              </a:pPr>
              <a:r>
                <a:rPr lang="en-US" b="true" sz="2599">
                  <a:solidFill>
                    <a:srgbClr val="000000"/>
                  </a:solidFill>
                  <a:latin typeface="Calibri (MS) Bold"/>
                  <a:ea typeface="Calibri (MS) Bold"/>
                  <a:cs typeface="Calibri (MS) Bold"/>
                  <a:sym typeface="Calibri (MS) Bold"/>
                </a:rPr>
                <a:t>Dividam-se em grupos.</a:t>
              </a:r>
            </a:p>
            <a:p>
              <a:pPr algn="just" marL="0" indent="0" lvl="0">
                <a:lnSpc>
                  <a:spcPts val="4679"/>
                </a:lnSpc>
              </a:pPr>
              <a:r>
                <a:rPr lang="en-US" b="true" sz="2599">
                  <a:solidFill>
                    <a:srgbClr val="000000"/>
                  </a:solidFill>
                  <a:latin typeface="Calibri (MS) Bold"/>
                  <a:ea typeface="Calibri (MS) Bold"/>
                  <a:cs typeface="Calibri (MS) Bold"/>
                  <a:sym typeface="Calibri (MS) Bold"/>
                </a:rPr>
                <a:t>Cenário: Imagine que seu grupo está planejando uma oficina de 1 hora para jovens, projetada especificamente para pessoas com deficiências psicossociais e intelectuais.</a:t>
              </a:r>
            </a:p>
            <a:p>
              <a:pPr algn="just" marL="0" indent="0" lvl="0">
                <a:lnSpc>
                  <a:spcPts val="4679"/>
                </a:lnSpc>
              </a:pPr>
              <a:r>
                <a:rPr lang="en-US" b="true" sz="2599">
                  <a:solidFill>
                    <a:srgbClr val="000000"/>
                  </a:solidFill>
                  <a:latin typeface="Calibri (MS) Bold"/>
                  <a:ea typeface="Calibri (MS) Bold"/>
                  <a:cs typeface="Calibri (MS) Bold"/>
                  <a:sym typeface="Calibri (MS) Bold"/>
                </a:rPr>
                <a:t>Sua tarefa: Dentro de seus grupos, discutam e decidam o seguinte:</a:t>
              </a:r>
            </a:p>
            <a:p>
              <a:pPr algn="just" marL="0" indent="0" lvl="0">
                <a:lnSpc>
                  <a:spcPts val="4679"/>
                </a:lnSpc>
              </a:pPr>
              <a:r>
                <a:rPr lang="en-US" b="true" sz="2599">
                  <a:solidFill>
                    <a:srgbClr val="000000"/>
                  </a:solidFill>
                  <a:latin typeface="Calibri (MS) Bold"/>
                  <a:ea typeface="Calibri (MS) Bold"/>
                  <a:cs typeface="Calibri (MS) Bold"/>
                  <a:sym typeface="Calibri (MS) Bold"/>
                </a:rPr>
                <a:t>Identifique 3 necessidades de acessibilidade que você priorizaria e abordaria neste workshop.</a:t>
              </a:r>
            </a:p>
            <a:p>
              <a:pPr algn="just" marL="0" indent="0" lvl="0">
                <a:lnSpc>
                  <a:spcPts val="4679"/>
                </a:lnSpc>
              </a:pPr>
              <a:r>
                <a:rPr lang="en-US" b="true" sz="2599">
                  <a:solidFill>
                    <a:srgbClr val="000000"/>
                  </a:solidFill>
                  <a:latin typeface="Calibri (MS) Bold"/>
                  <a:ea typeface="Calibri (MS) Bold"/>
                  <a:cs typeface="Calibri (MS) Bold"/>
                  <a:sym typeface="Calibri (MS) Bold"/>
                </a:rPr>
                <a:t>Sugira duas estratégias eficazes de comunicação inclusiva para serem usadas durante todo o evento.</a:t>
              </a:r>
            </a:p>
            <a:p>
              <a:pPr algn="just" marL="0" indent="0" lvl="0">
                <a:lnSpc>
                  <a:spcPts val="4679"/>
                </a:lnSpc>
              </a:pPr>
              <a:r>
                <a:rPr lang="en-US" b="true" sz="2599">
                  <a:solidFill>
                    <a:srgbClr val="000000"/>
                  </a:solidFill>
                  <a:latin typeface="Calibri (MS) Bold"/>
                  <a:ea typeface="Calibri (MS) Bold"/>
                  <a:cs typeface="Calibri (MS) Bold"/>
                  <a:sym typeface="Calibri (MS) Bold"/>
                </a:rPr>
                <a:t>Escolha 1 barreira significativa à participação e descreva exatamente como você a removeria.</a:t>
              </a:r>
            </a:p>
            <a:p>
              <a:pPr algn="just" marL="0" indent="0" lvl="0">
                <a:lnSpc>
                  <a:spcPts val="4679"/>
                </a:lnSpc>
              </a:pPr>
              <a:r>
                <a:rPr lang="en-US" b="true" sz="2599">
                  <a:solidFill>
                    <a:srgbClr val="000000"/>
                  </a:solidFill>
                  <a:latin typeface="Calibri (MS) Bold"/>
                  <a:ea typeface="Calibri (MS) Bold"/>
                  <a:cs typeface="Calibri (MS) Bold"/>
                  <a:sym typeface="Calibri (MS) Bold"/>
                </a:rPr>
                <a:t>Apresente sua ideia! Esteja preparado para compartilhar o plano de workshop e as soluções do seu grupo com todos.</a:t>
              </a:r>
            </a:p>
          </p:txBody>
        </p:sp>
      </p:grpSp>
      <p:grpSp>
        <p:nvGrpSpPr>
          <p:cNvPr name="Group 11" id="11"/>
          <p:cNvGrpSpPr/>
          <p:nvPr/>
        </p:nvGrpSpPr>
        <p:grpSpPr>
          <a:xfrm rot="0">
            <a:off x="971550" y="467067"/>
            <a:ext cx="76944" cy="196091"/>
            <a:chOff x="0" y="0"/>
            <a:chExt cx="102592" cy="261455"/>
          </a:xfrm>
        </p:grpSpPr>
        <p:sp>
          <p:nvSpPr>
            <p:cNvPr name="Freeform 12" id="12"/>
            <p:cNvSpPr/>
            <p:nvPr/>
          </p:nvSpPr>
          <p:spPr>
            <a:xfrm flipH="false" flipV="false" rot="0">
              <a:off x="0" y="0"/>
              <a:ext cx="102592" cy="261455"/>
            </a:xfrm>
            <a:custGeom>
              <a:avLst/>
              <a:gdLst/>
              <a:ahLst/>
              <a:cxnLst/>
              <a:rect r="r" b="b" t="t" l="l"/>
              <a:pathLst>
                <a:path h="261455" w="102592">
                  <a:moveTo>
                    <a:pt x="0" y="0"/>
                  </a:moveTo>
                  <a:lnTo>
                    <a:pt x="102592" y="0"/>
                  </a:lnTo>
                  <a:lnTo>
                    <a:pt x="102592" y="261455"/>
                  </a:lnTo>
                  <a:lnTo>
                    <a:pt x="0" y="261455"/>
                  </a:lnTo>
                  <a:close/>
                </a:path>
              </a:pathLst>
            </a:custGeom>
            <a:solidFill>
              <a:srgbClr val="000000">
                <a:alpha val="0"/>
              </a:srgbClr>
            </a:solidFill>
          </p:spPr>
        </p:sp>
        <p:sp>
          <p:nvSpPr>
            <p:cNvPr name="TextBox 13" id="13"/>
            <p:cNvSpPr txBox="true"/>
            <p:nvPr/>
          </p:nvSpPr>
          <p:spPr>
            <a:xfrm>
              <a:off x="0" y="-9525"/>
              <a:ext cx="102592" cy="270980"/>
            </a:xfrm>
            <a:prstGeom prst="rect">
              <a:avLst/>
            </a:prstGeom>
          </p:spPr>
          <p:txBody>
            <a:bodyPr anchor="t" rtlCol="false" tIns="0" lIns="0" bIns="0" rIns="0"/>
            <a:lstStyle/>
            <a:p>
              <a:pPr algn="l" marL="0" indent="0" lvl="0">
                <a:lnSpc>
                  <a:spcPts val="1260"/>
                </a:lnSpc>
              </a:pPr>
              <a:r>
                <a:rPr lang="en-US" b="true" sz="1050">
                  <a:solidFill>
                    <a:srgbClr val="2E2B29"/>
                  </a:solidFill>
                  <a:latin typeface="Roboto Bold"/>
                  <a:ea typeface="Roboto Bold"/>
                  <a:cs typeface="Roboto Bold"/>
                  <a:sym typeface="Roboto Bold"/>
                </a:rPr>
                <a:t>7</a:t>
              </a:r>
            </a:p>
          </p:txBody>
        </p:sp>
      </p:grpSp>
      <p:sp>
        <p:nvSpPr>
          <p:cNvPr name="Freeform 14" id="14"/>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5" id="15"/>
          <p:cNvSpPr/>
          <p:nvPr/>
        </p:nvSpPr>
        <p:spPr>
          <a:xfrm flipH="false" flipV="false" rot="0">
            <a:off x="12015774" y="7845026"/>
            <a:ext cx="5916010" cy="2144554"/>
          </a:xfrm>
          <a:custGeom>
            <a:avLst/>
            <a:gdLst/>
            <a:ahLst/>
            <a:cxnLst/>
            <a:rect r="r" b="b" t="t" l="l"/>
            <a:pathLst>
              <a:path h="2144554" w="5916010">
                <a:moveTo>
                  <a:pt x="0" y="0"/>
                </a:moveTo>
                <a:lnTo>
                  <a:pt x="5916010" y="0"/>
                </a:lnTo>
                <a:lnTo>
                  <a:pt x="5916010" y="2144554"/>
                </a:lnTo>
                <a:lnTo>
                  <a:pt x="0" y="21445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86753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45518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4521476" y="613579"/>
            <a:ext cx="10452304" cy="807963"/>
            <a:chOff x="0" y="0"/>
            <a:chExt cx="13936405" cy="1077284"/>
          </a:xfrm>
        </p:grpSpPr>
        <p:sp>
          <p:nvSpPr>
            <p:cNvPr name="Freeform 6" id="6"/>
            <p:cNvSpPr/>
            <p:nvPr/>
          </p:nvSpPr>
          <p:spPr>
            <a:xfrm flipH="false" flipV="false" rot="0">
              <a:off x="0" y="0"/>
              <a:ext cx="13936404" cy="1077285"/>
            </a:xfrm>
            <a:custGeom>
              <a:avLst/>
              <a:gdLst/>
              <a:ahLst/>
              <a:cxnLst/>
              <a:rect r="r" b="b" t="t" l="l"/>
              <a:pathLst>
                <a:path h="1077285" w="13936404">
                  <a:moveTo>
                    <a:pt x="0" y="0"/>
                  </a:moveTo>
                  <a:lnTo>
                    <a:pt x="13936404" y="0"/>
                  </a:lnTo>
                  <a:lnTo>
                    <a:pt x="13936404" y="1077285"/>
                  </a:lnTo>
                  <a:lnTo>
                    <a:pt x="0" y="1077285"/>
                  </a:lnTo>
                  <a:close/>
                </a:path>
              </a:pathLst>
            </a:custGeom>
            <a:solidFill>
              <a:srgbClr val="000000">
                <a:alpha val="0"/>
              </a:srgbClr>
            </a:solidFill>
          </p:spPr>
        </p:sp>
        <p:sp>
          <p:nvSpPr>
            <p:cNvPr name="TextBox 7" id="7"/>
            <p:cNvSpPr txBox="true"/>
            <p:nvPr/>
          </p:nvSpPr>
          <p:spPr>
            <a:xfrm>
              <a:off x="0" y="-76200"/>
              <a:ext cx="13936405" cy="1153484"/>
            </a:xfrm>
            <a:prstGeom prst="rect">
              <a:avLst/>
            </a:prstGeom>
          </p:spPr>
          <p:txBody>
            <a:bodyPr anchor="t" rtlCol="false" tIns="0" lIns="0" bIns="0" rIns="0"/>
            <a:lstStyle/>
            <a:p>
              <a:pPr algn="ctr" marL="0" indent="0" lvl="0">
                <a:lnSpc>
                  <a:spcPts val="4829"/>
                </a:lnSpc>
              </a:pPr>
              <a:r>
                <a:rPr lang="en-US" b="true" sz="4024">
                  <a:solidFill>
                    <a:srgbClr val="2E2B29"/>
                  </a:solidFill>
                  <a:latin typeface="Calibri (MS) Bold"/>
                  <a:ea typeface="Calibri (MS) Bold"/>
                  <a:cs typeface="Calibri (MS) Bold"/>
                  <a:sym typeface="Calibri (MS) Bold"/>
                </a:rPr>
                <a:t>Atividade 2: Refletir e compartilhar ideias</a:t>
              </a:r>
            </a:p>
          </p:txBody>
        </p:sp>
      </p:grpSp>
      <p:grpSp>
        <p:nvGrpSpPr>
          <p:cNvPr name="Group 8" id="8"/>
          <p:cNvGrpSpPr/>
          <p:nvPr/>
        </p:nvGrpSpPr>
        <p:grpSpPr>
          <a:xfrm rot="0">
            <a:off x="663883" y="2041323"/>
            <a:ext cx="16960234" cy="6425745"/>
            <a:chOff x="0" y="0"/>
            <a:chExt cx="22613646" cy="8567660"/>
          </a:xfrm>
        </p:grpSpPr>
        <p:sp>
          <p:nvSpPr>
            <p:cNvPr name="Freeform 9" id="9"/>
            <p:cNvSpPr/>
            <p:nvPr/>
          </p:nvSpPr>
          <p:spPr>
            <a:xfrm flipH="false" flipV="false" rot="0">
              <a:off x="0" y="0"/>
              <a:ext cx="22613646" cy="8567660"/>
            </a:xfrm>
            <a:custGeom>
              <a:avLst/>
              <a:gdLst/>
              <a:ahLst/>
              <a:cxnLst/>
              <a:rect r="r" b="b" t="t" l="l"/>
              <a:pathLst>
                <a:path h="8567660" w="22613646">
                  <a:moveTo>
                    <a:pt x="0" y="0"/>
                  </a:moveTo>
                  <a:lnTo>
                    <a:pt x="22613646" y="0"/>
                  </a:lnTo>
                  <a:lnTo>
                    <a:pt x="22613646" y="8567660"/>
                  </a:lnTo>
                  <a:lnTo>
                    <a:pt x="0" y="8567660"/>
                  </a:lnTo>
                  <a:close/>
                </a:path>
              </a:pathLst>
            </a:custGeom>
            <a:solidFill>
              <a:srgbClr val="000000">
                <a:alpha val="0"/>
              </a:srgbClr>
            </a:solidFill>
          </p:spPr>
        </p:sp>
        <p:sp>
          <p:nvSpPr>
            <p:cNvPr name="TextBox 10" id="10"/>
            <p:cNvSpPr txBox="true"/>
            <p:nvPr/>
          </p:nvSpPr>
          <p:spPr>
            <a:xfrm>
              <a:off x="0" y="-200025"/>
              <a:ext cx="22613646" cy="8767685"/>
            </a:xfrm>
            <a:prstGeom prst="rect">
              <a:avLst/>
            </a:prstGeom>
          </p:spPr>
          <p:txBody>
            <a:bodyPr anchor="t" rtlCol="false" tIns="0" lIns="0" bIns="0" rIns="0"/>
            <a:lstStyle/>
            <a:p>
              <a:pPr algn="just" marL="0" indent="0" lvl="0">
                <a:lnSpc>
                  <a:spcPts val="4679"/>
                </a:lnSpc>
              </a:pPr>
              <a:r>
                <a:rPr lang="en-US" b="true" sz="2599">
                  <a:solidFill>
                    <a:srgbClr val="000000"/>
                  </a:solidFill>
                  <a:latin typeface="Calibri (MS) Bold"/>
                  <a:ea typeface="Calibri (MS) Bold"/>
                  <a:cs typeface="Calibri (MS) Bold"/>
                  <a:sym typeface="Calibri (MS) Bold"/>
                </a:rPr>
                <a:t>Discussão baseada em cenários: vamos considerar outro cenário do mundo real para aplicar nossa compreensão do planejamento de eventos inclusivos.</a:t>
              </a:r>
            </a:p>
            <a:p>
              <a:pPr algn="just" marL="0" indent="0" lvl="0">
                <a:lnSpc>
                  <a:spcPts val="4679"/>
                </a:lnSpc>
              </a:pPr>
            </a:p>
            <a:p>
              <a:pPr algn="just" marL="0" indent="0" lvl="0">
                <a:lnSpc>
                  <a:spcPts val="4679"/>
                </a:lnSpc>
              </a:pPr>
              <a:r>
                <a:rPr lang="en-US" b="true" sz="2599">
                  <a:solidFill>
                    <a:srgbClr val="000000"/>
                  </a:solidFill>
                  <a:latin typeface="Calibri (MS) Bold"/>
                  <a:ea typeface="Calibri (MS) Bold"/>
                  <a:cs typeface="Calibri (MS) Bold"/>
                  <a:sym typeface="Calibri (MS) Bold"/>
                </a:rPr>
                <a:t>Cenário:</a:t>
              </a:r>
            </a:p>
            <a:p>
              <a:pPr algn="just" marL="0" indent="0" lvl="0">
                <a:lnSpc>
                  <a:spcPts val="4679"/>
                </a:lnSpc>
              </a:pPr>
              <a:r>
                <a:rPr lang="en-US" b="true" sz="2599">
                  <a:solidFill>
                    <a:srgbClr val="000000"/>
                  </a:solidFill>
                  <a:latin typeface="Calibri (MS) Bold"/>
                  <a:ea typeface="Calibri (MS) Bold"/>
                  <a:cs typeface="Calibri (MS) Bold"/>
                  <a:sym typeface="Calibri (MS) Bold"/>
                </a:rPr>
                <a:t>Você é membro do comitê organizador das eleições dos Conselhos da Juventude da sua prefeitura local. Sua tarefa é planejar como você organizaria o local e o processo eleitoral para o dia da eleição, a fim de garantir que seja totalmente inclusivo e acessível a todos os jovens eleitores.</a:t>
              </a:r>
            </a:p>
            <a:p>
              <a:pPr algn="just" marL="0" indent="0" lvl="0">
                <a:lnSpc>
                  <a:spcPts val="4679"/>
                </a:lnSpc>
              </a:pPr>
              <a:r>
                <a:rPr lang="en-US" b="true" sz="2599">
                  <a:solidFill>
                    <a:srgbClr val="000000"/>
                  </a:solidFill>
                  <a:latin typeface="Calibri (MS) Bold"/>
                  <a:ea typeface="Calibri (MS) Bold"/>
                  <a:cs typeface="Calibri (MS) Bold"/>
                  <a:sym typeface="Calibri (MS) Bold"/>
                </a:rPr>
                <a:t>Método de discussão:</a:t>
              </a:r>
            </a:p>
            <a:p>
              <a:pPr algn="just" marL="0" indent="0" lvl="0">
                <a:lnSpc>
                  <a:spcPts val="4679"/>
                </a:lnSpc>
              </a:pPr>
              <a:r>
                <a:rPr lang="en-US" b="true" sz="2599">
                  <a:solidFill>
                    <a:srgbClr val="000000"/>
                  </a:solidFill>
                  <a:latin typeface="Calibri (MS) Bold"/>
                  <a:ea typeface="Calibri (MS) Bold"/>
                  <a:cs typeface="Calibri (MS) Bold"/>
                  <a:sym typeface="Calibri (MS) Bold"/>
                </a:rPr>
                <a:t>Discussão de brainstorming: participe de uma discussão aberta para gerar uma ampla gama de ideias.</a:t>
              </a:r>
            </a:p>
            <a:p>
              <a:pPr algn="just" marL="0" indent="0" lvl="0">
                <a:lnSpc>
                  <a:spcPts val="4679"/>
                </a:lnSpc>
              </a:pPr>
              <a:r>
                <a:rPr lang="en-US" b="true" sz="2599">
                  <a:solidFill>
                    <a:srgbClr val="000000"/>
                  </a:solidFill>
                  <a:latin typeface="Calibri (MS) Bold"/>
                  <a:ea typeface="Calibri (MS) Bold"/>
                  <a:cs typeface="Calibri (MS) Bold"/>
                  <a:sym typeface="Calibri (MS) Bold"/>
                </a:rPr>
                <a:t>Mural de notas adesivas ou quadro branco compartilhado: utilize essas ferramentas para capturar e organizar as principais conclusões e soluções propostas da sua discussão.</a:t>
              </a:r>
            </a:p>
          </p:txBody>
        </p:sp>
      </p:grpSp>
      <p:grpSp>
        <p:nvGrpSpPr>
          <p:cNvPr name="Group 11" id="11"/>
          <p:cNvGrpSpPr/>
          <p:nvPr/>
        </p:nvGrpSpPr>
        <p:grpSpPr>
          <a:xfrm rot="0">
            <a:off x="971550" y="467067"/>
            <a:ext cx="76944" cy="196091"/>
            <a:chOff x="0" y="0"/>
            <a:chExt cx="102592" cy="261455"/>
          </a:xfrm>
        </p:grpSpPr>
        <p:sp>
          <p:nvSpPr>
            <p:cNvPr name="Freeform 12" id="12"/>
            <p:cNvSpPr/>
            <p:nvPr/>
          </p:nvSpPr>
          <p:spPr>
            <a:xfrm flipH="false" flipV="false" rot="0">
              <a:off x="0" y="0"/>
              <a:ext cx="102592" cy="261455"/>
            </a:xfrm>
            <a:custGeom>
              <a:avLst/>
              <a:gdLst/>
              <a:ahLst/>
              <a:cxnLst/>
              <a:rect r="r" b="b" t="t" l="l"/>
              <a:pathLst>
                <a:path h="261455" w="102592">
                  <a:moveTo>
                    <a:pt x="0" y="0"/>
                  </a:moveTo>
                  <a:lnTo>
                    <a:pt x="102592" y="0"/>
                  </a:lnTo>
                  <a:lnTo>
                    <a:pt x="102592" y="261455"/>
                  </a:lnTo>
                  <a:lnTo>
                    <a:pt x="0" y="261455"/>
                  </a:lnTo>
                  <a:close/>
                </a:path>
              </a:pathLst>
            </a:custGeom>
            <a:solidFill>
              <a:srgbClr val="000000">
                <a:alpha val="0"/>
              </a:srgbClr>
            </a:solidFill>
          </p:spPr>
        </p:sp>
        <p:sp>
          <p:nvSpPr>
            <p:cNvPr name="TextBox 13" id="13"/>
            <p:cNvSpPr txBox="true"/>
            <p:nvPr/>
          </p:nvSpPr>
          <p:spPr>
            <a:xfrm>
              <a:off x="0" y="-9525"/>
              <a:ext cx="102592" cy="270980"/>
            </a:xfrm>
            <a:prstGeom prst="rect">
              <a:avLst/>
            </a:prstGeom>
          </p:spPr>
          <p:txBody>
            <a:bodyPr anchor="t" rtlCol="false" tIns="0" lIns="0" bIns="0" rIns="0"/>
            <a:lstStyle/>
            <a:p>
              <a:pPr algn="l" marL="0" indent="0" lvl="0">
                <a:lnSpc>
                  <a:spcPts val="1260"/>
                </a:lnSpc>
              </a:pPr>
              <a:r>
                <a:rPr lang="en-US" b="true" sz="1050">
                  <a:solidFill>
                    <a:srgbClr val="2E2B29"/>
                  </a:solidFill>
                  <a:latin typeface="Roboto Bold"/>
                  <a:ea typeface="Roboto Bold"/>
                  <a:cs typeface="Roboto Bold"/>
                  <a:sym typeface="Roboto Bold"/>
                </a:rPr>
                <a:t>7</a:t>
              </a:r>
            </a:p>
          </p:txBody>
        </p:sp>
      </p:grpSp>
      <p:sp>
        <p:nvSpPr>
          <p:cNvPr name="Freeform 14" id="14"/>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5" id="15"/>
          <p:cNvSpPr/>
          <p:nvPr/>
        </p:nvSpPr>
        <p:spPr>
          <a:xfrm flipH="false" flipV="false" rot="0">
            <a:off x="12015774" y="7924545"/>
            <a:ext cx="5916010" cy="2144554"/>
          </a:xfrm>
          <a:custGeom>
            <a:avLst/>
            <a:gdLst/>
            <a:ahLst/>
            <a:cxnLst/>
            <a:rect r="r" b="b" t="t" l="l"/>
            <a:pathLst>
              <a:path h="2144554" w="5916010">
                <a:moveTo>
                  <a:pt x="0" y="0"/>
                </a:moveTo>
                <a:lnTo>
                  <a:pt x="5916010" y="0"/>
                </a:lnTo>
                <a:lnTo>
                  <a:pt x="5916010" y="2144554"/>
                </a:lnTo>
                <a:lnTo>
                  <a:pt x="0" y="21445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162770" y="2874060"/>
            <a:ext cx="5096530" cy="433388"/>
            <a:chOff x="0" y="0"/>
            <a:chExt cx="6795374" cy="577850"/>
          </a:xfrm>
        </p:grpSpPr>
        <p:sp>
          <p:nvSpPr>
            <p:cNvPr name="Freeform 4" id="4"/>
            <p:cNvSpPr/>
            <p:nvPr/>
          </p:nvSpPr>
          <p:spPr>
            <a:xfrm flipH="false" flipV="false" rot="0">
              <a:off x="0" y="0"/>
              <a:ext cx="6795374" cy="577850"/>
            </a:xfrm>
            <a:custGeom>
              <a:avLst/>
              <a:gdLst/>
              <a:ahLst/>
              <a:cxnLst/>
              <a:rect r="r" b="b" t="t" l="l"/>
              <a:pathLst>
                <a:path h="577850" w="6795374">
                  <a:moveTo>
                    <a:pt x="0" y="0"/>
                  </a:moveTo>
                  <a:lnTo>
                    <a:pt x="6795374" y="0"/>
                  </a:lnTo>
                  <a:lnTo>
                    <a:pt x="6795374" y="577850"/>
                  </a:lnTo>
                  <a:lnTo>
                    <a:pt x="0" y="577850"/>
                  </a:lnTo>
                  <a:close/>
                </a:path>
              </a:pathLst>
            </a:custGeom>
            <a:solidFill>
              <a:srgbClr val="000000">
                <a:alpha val="0"/>
              </a:srgbClr>
            </a:solidFill>
          </p:spPr>
        </p:sp>
        <p:sp>
          <p:nvSpPr>
            <p:cNvPr name="TextBox 5" id="5"/>
            <p:cNvSpPr txBox="true"/>
            <p:nvPr/>
          </p:nvSpPr>
          <p:spPr>
            <a:xfrm>
              <a:off x="0" y="-161925"/>
              <a:ext cx="6795374" cy="739775"/>
            </a:xfrm>
            <a:prstGeom prst="rect">
              <a:avLst/>
            </a:prstGeom>
          </p:spPr>
          <p:txBody>
            <a:bodyPr anchor="t" rtlCol="false" tIns="0" lIns="0" bIns="0" rIns="0"/>
            <a:lstStyle/>
            <a:p>
              <a:pPr algn="l" marL="0" indent="0" lvl="0">
                <a:lnSpc>
                  <a:spcPts val="3779"/>
                </a:lnSpc>
              </a:pPr>
              <a:r>
                <a:rPr lang="en-US" b="true" sz="2099">
                  <a:solidFill>
                    <a:srgbClr val="000000"/>
                  </a:solidFill>
                  <a:latin typeface="Calibri (MS) Bold"/>
                  <a:ea typeface="Calibri (MS) Bold"/>
                  <a:cs typeface="Calibri (MS) Bold"/>
                  <a:sym typeface="Calibri (MS) Bold"/>
                </a:rPr>
                <a:t>Respeite as necessidades e limites individuais</a:t>
              </a:r>
            </a:p>
          </p:txBody>
        </p:sp>
      </p:grpSp>
      <p:grpSp>
        <p:nvGrpSpPr>
          <p:cNvPr name="Group 6" id="6"/>
          <p:cNvGrpSpPr/>
          <p:nvPr/>
        </p:nvGrpSpPr>
        <p:grpSpPr>
          <a:xfrm rot="0">
            <a:off x="12162770" y="3627971"/>
            <a:ext cx="4997757" cy="1775131"/>
            <a:chOff x="0" y="0"/>
            <a:chExt cx="6663676" cy="2366841"/>
          </a:xfrm>
        </p:grpSpPr>
        <p:sp>
          <p:nvSpPr>
            <p:cNvPr name="Freeform 7" id="7"/>
            <p:cNvSpPr/>
            <p:nvPr/>
          </p:nvSpPr>
          <p:spPr>
            <a:xfrm flipH="false" flipV="false" rot="0">
              <a:off x="0" y="0"/>
              <a:ext cx="6663676" cy="2366841"/>
            </a:xfrm>
            <a:custGeom>
              <a:avLst/>
              <a:gdLst/>
              <a:ahLst/>
              <a:cxnLst/>
              <a:rect r="r" b="b" t="t" l="l"/>
              <a:pathLst>
                <a:path h="2366841" w="6663676">
                  <a:moveTo>
                    <a:pt x="0" y="0"/>
                  </a:moveTo>
                  <a:lnTo>
                    <a:pt x="6663676" y="0"/>
                  </a:lnTo>
                  <a:lnTo>
                    <a:pt x="6663676" y="2366841"/>
                  </a:lnTo>
                  <a:lnTo>
                    <a:pt x="0" y="2366841"/>
                  </a:lnTo>
                  <a:close/>
                </a:path>
              </a:pathLst>
            </a:custGeom>
            <a:solidFill>
              <a:srgbClr val="000000">
                <a:alpha val="0"/>
              </a:srgbClr>
            </a:solidFill>
          </p:spPr>
        </p:sp>
        <p:sp>
          <p:nvSpPr>
            <p:cNvPr name="TextBox 8" id="8"/>
            <p:cNvSpPr txBox="true"/>
            <p:nvPr/>
          </p:nvSpPr>
          <p:spPr>
            <a:xfrm>
              <a:off x="0" y="-152400"/>
              <a:ext cx="6663676" cy="2519241"/>
            </a:xfrm>
            <a:prstGeom prst="rect">
              <a:avLst/>
            </a:prstGeom>
          </p:spPr>
          <p:txBody>
            <a:bodyPr anchor="t" rtlCol="false" tIns="0" lIns="0" bIns="0" rIns="0"/>
            <a:lstStyle/>
            <a:p>
              <a:pPr algn="just" marL="0" indent="0" lvl="0">
                <a:lnSpc>
                  <a:spcPts val="3600"/>
                </a:lnSpc>
              </a:pPr>
              <a:r>
                <a:rPr lang="en-US" sz="2000">
                  <a:solidFill>
                    <a:srgbClr val="000000"/>
                  </a:solidFill>
                  <a:latin typeface="Calibri (MS)"/>
                  <a:ea typeface="Calibri (MS)"/>
                  <a:cs typeface="Calibri (MS)"/>
                  <a:sym typeface="Calibri (MS)"/>
                </a:rPr>
                <a:t>Permita que os participantes optem por não participar de atividades em grupo ou escolham formas não verbais de contribuir (por exemplo, desenhando, escrevendo).</a:t>
              </a:r>
            </a:p>
          </p:txBody>
        </p:sp>
      </p:grpSp>
      <p:grpSp>
        <p:nvGrpSpPr>
          <p:cNvPr name="Group 9" id="9"/>
          <p:cNvGrpSpPr/>
          <p:nvPr/>
        </p:nvGrpSpPr>
        <p:grpSpPr>
          <a:xfrm rot="0">
            <a:off x="4696340" y="1152331"/>
            <a:ext cx="9728036" cy="1085433"/>
            <a:chOff x="0" y="0"/>
            <a:chExt cx="12970715" cy="1447243"/>
          </a:xfrm>
        </p:grpSpPr>
        <p:sp>
          <p:nvSpPr>
            <p:cNvPr name="Freeform 10" id="10"/>
            <p:cNvSpPr/>
            <p:nvPr/>
          </p:nvSpPr>
          <p:spPr>
            <a:xfrm flipH="false" flipV="false" rot="0">
              <a:off x="0" y="0"/>
              <a:ext cx="12970715" cy="1447243"/>
            </a:xfrm>
            <a:custGeom>
              <a:avLst/>
              <a:gdLst/>
              <a:ahLst/>
              <a:cxnLst/>
              <a:rect r="r" b="b" t="t" l="l"/>
              <a:pathLst>
                <a:path h="1447243" w="12970715">
                  <a:moveTo>
                    <a:pt x="0" y="0"/>
                  </a:moveTo>
                  <a:lnTo>
                    <a:pt x="12970715" y="0"/>
                  </a:lnTo>
                  <a:lnTo>
                    <a:pt x="12970715" y="1447243"/>
                  </a:lnTo>
                  <a:lnTo>
                    <a:pt x="0" y="1447243"/>
                  </a:lnTo>
                  <a:close/>
                </a:path>
              </a:pathLst>
            </a:custGeom>
            <a:solidFill>
              <a:srgbClr val="000000">
                <a:alpha val="0"/>
              </a:srgbClr>
            </a:solidFill>
          </p:spPr>
        </p:sp>
        <p:sp>
          <p:nvSpPr>
            <p:cNvPr name="TextBox 11" id="11"/>
            <p:cNvSpPr txBox="true"/>
            <p:nvPr/>
          </p:nvSpPr>
          <p:spPr>
            <a:xfrm>
              <a:off x="0" y="-114300"/>
              <a:ext cx="12970715" cy="1561543"/>
            </a:xfrm>
            <a:prstGeom prst="rect">
              <a:avLst/>
            </a:prstGeom>
          </p:spPr>
          <p:txBody>
            <a:bodyPr anchor="t" rtlCol="false" tIns="0" lIns="0" bIns="0" rIns="0"/>
            <a:lstStyle/>
            <a:p>
              <a:pPr algn="ctr" marL="0" indent="0" lvl="0">
                <a:lnSpc>
                  <a:spcPts val="6480"/>
                </a:lnSpc>
              </a:pPr>
              <a:r>
                <a:rPr lang="en-US" b="true" sz="5400">
                  <a:solidFill>
                    <a:srgbClr val="1E83DA"/>
                  </a:solidFill>
                  <a:latin typeface="Calibri (MS) Bold"/>
                  <a:ea typeface="Calibri (MS) Bold"/>
                  <a:cs typeface="Calibri (MS) Bold"/>
                  <a:sym typeface="Calibri (MS) Bold"/>
                </a:rPr>
                <a:t>Dicas para Trabalhadores Juvenis</a:t>
              </a:r>
            </a:p>
          </p:txBody>
        </p:sp>
      </p:grpSp>
      <p:sp>
        <p:nvSpPr>
          <p:cNvPr name="AutoShape 12" id="12"/>
          <p:cNvSpPr/>
          <p:nvPr/>
        </p:nvSpPr>
        <p:spPr>
          <a:xfrm rot="23543">
            <a:off x="16208953" y="5874585"/>
            <a:ext cx="2086216" cy="0"/>
          </a:xfrm>
          <a:prstGeom prst="line">
            <a:avLst/>
          </a:prstGeom>
          <a:ln cap="rnd" w="19050">
            <a:solidFill>
              <a:srgbClr val="343434"/>
            </a:solidFill>
            <a:prstDash val="solid"/>
            <a:headEnd type="none" len="sm" w="sm"/>
            <a:tailEnd type="none" len="sm" w="sm"/>
          </a:ln>
        </p:spPr>
      </p:sp>
      <p:grpSp>
        <p:nvGrpSpPr>
          <p:cNvPr name="Group 13" id="13"/>
          <p:cNvGrpSpPr/>
          <p:nvPr/>
        </p:nvGrpSpPr>
        <p:grpSpPr>
          <a:xfrm rot="0">
            <a:off x="12322011" y="6443633"/>
            <a:ext cx="4523214" cy="433388"/>
            <a:chOff x="0" y="0"/>
            <a:chExt cx="6030952" cy="577850"/>
          </a:xfrm>
        </p:grpSpPr>
        <p:sp>
          <p:nvSpPr>
            <p:cNvPr name="Freeform 14" id="14"/>
            <p:cNvSpPr/>
            <p:nvPr/>
          </p:nvSpPr>
          <p:spPr>
            <a:xfrm flipH="false" flipV="false" rot="0">
              <a:off x="0" y="0"/>
              <a:ext cx="6030952" cy="577850"/>
            </a:xfrm>
            <a:custGeom>
              <a:avLst/>
              <a:gdLst/>
              <a:ahLst/>
              <a:cxnLst/>
              <a:rect r="r" b="b" t="t" l="l"/>
              <a:pathLst>
                <a:path h="577850" w="6030952">
                  <a:moveTo>
                    <a:pt x="0" y="0"/>
                  </a:moveTo>
                  <a:lnTo>
                    <a:pt x="6030952" y="0"/>
                  </a:lnTo>
                  <a:lnTo>
                    <a:pt x="6030952" y="577850"/>
                  </a:lnTo>
                  <a:lnTo>
                    <a:pt x="0" y="577850"/>
                  </a:lnTo>
                  <a:close/>
                </a:path>
              </a:pathLst>
            </a:custGeom>
            <a:solidFill>
              <a:srgbClr val="000000">
                <a:alpha val="0"/>
              </a:srgbClr>
            </a:solidFill>
          </p:spPr>
        </p:sp>
        <p:sp>
          <p:nvSpPr>
            <p:cNvPr name="TextBox 15" id="15"/>
            <p:cNvSpPr txBox="true"/>
            <p:nvPr/>
          </p:nvSpPr>
          <p:spPr>
            <a:xfrm>
              <a:off x="0" y="-152400"/>
              <a:ext cx="6030952" cy="730250"/>
            </a:xfrm>
            <a:prstGeom prst="rect">
              <a:avLst/>
            </a:prstGeom>
          </p:spPr>
          <p:txBody>
            <a:bodyPr anchor="t" rtlCol="false" tIns="0" lIns="0" bIns="0" rIns="0"/>
            <a:lstStyle/>
            <a:p>
              <a:pPr algn="l" marL="0" indent="0" lvl="0">
                <a:lnSpc>
                  <a:spcPts val="3638"/>
                </a:lnSpc>
              </a:pPr>
              <a:r>
                <a:rPr lang="en-US" b="true" sz="2021">
                  <a:solidFill>
                    <a:srgbClr val="000000"/>
                  </a:solidFill>
                  <a:latin typeface="Calibri (MS) Bold"/>
                  <a:ea typeface="Calibri (MS) Bold"/>
                  <a:cs typeface="Calibri (MS) Bold"/>
                  <a:sym typeface="Calibri (MS) Bold"/>
                </a:rPr>
                <a:t>Incentivar o apoio e a inclusão entre pares</a:t>
              </a:r>
            </a:p>
          </p:txBody>
        </p:sp>
      </p:grpSp>
      <p:grpSp>
        <p:nvGrpSpPr>
          <p:cNvPr name="Group 16" id="16"/>
          <p:cNvGrpSpPr/>
          <p:nvPr/>
        </p:nvGrpSpPr>
        <p:grpSpPr>
          <a:xfrm rot="0">
            <a:off x="12322011" y="7116102"/>
            <a:ext cx="4997757" cy="1775131"/>
            <a:chOff x="0" y="0"/>
            <a:chExt cx="6663676" cy="2366841"/>
          </a:xfrm>
        </p:grpSpPr>
        <p:sp>
          <p:nvSpPr>
            <p:cNvPr name="Freeform 17" id="17"/>
            <p:cNvSpPr/>
            <p:nvPr/>
          </p:nvSpPr>
          <p:spPr>
            <a:xfrm flipH="false" flipV="false" rot="0">
              <a:off x="0" y="0"/>
              <a:ext cx="6663676" cy="2366841"/>
            </a:xfrm>
            <a:custGeom>
              <a:avLst/>
              <a:gdLst/>
              <a:ahLst/>
              <a:cxnLst/>
              <a:rect r="r" b="b" t="t" l="l"/>
              <a:pathLst>
                <a:path h="2366841" w="6663676">
                  <a:moveTo>
                    <a:pt x="0" y="0"/>
                  </a:moveTo>
                  <a:lnTo>
                    <a:pt x="6663676" y="0"/>
                  </a:lnTo>
                  <a:lnTo>
                    <a:pt x="6663676" y="2366841"/>
                  </a:lnTo>
                  <a:lnTo>
                    <a:pt x="0" y="2366841"/>
                  </a:lnTo>
                  <a:close/>
                </a:path>
              </a:pathLst>
            </a:custGeom>
            <a:solidFill>
              <a:srgbClr val="000000">
                <a:alpha val="0"/>
              </a:srgbClr>
            </a:solidFill>
          </p:spPr>
        </p:sp>
        <p:sp>
          <p:nvSpPr>
            <p:cNvPr name="TextBox 18" id="18"/>
            <p:cNvSpPr txBox="true"/>
            <p:nvPr/>
          </p:nvSpPr>
          <p:spPr>
            <a:xfrm>
              <a:off x="0" y="-152400"/>
              <a:ext cx="6663676" cy="2519241"/>
            </a:xfrm>
            <a:prstGeom prst="rect">
              <a:avLst/>
            </a:prstGeom>
          </p:spPr>
          <p:txBody>
            <a:bodyPr anchor="t" rtlCol="false" tIns="0" lIns="0" bIns="0" rIns="0"/>
            <a:lstStyle/>
            <a:p>
              <a:pPr algn="just" marL="0" indent="0" lvl="0">
                <a:lnSpc>
                  <a:spcPts val="3600"/>
                </a:lnSpc>
              </a:pPr>
              <a:r>
                <a:rPr lang="en-US" sz="2000">
                  <a:solidFill>
                    <a:srgbClr val="000000"/>
                  </a:solidFill>
                  <a:latin typeface="Calibri (MS)"/>
                  <a:ea typeface="Calibri (MS)"/>
                  <a:cs typeface="Calibri (MS)"/>
                  <a:sym typeface="Calibri (MS)"/>
                </a:rPr>
                <a:t>Forme duplas com colegas ou mentores que ofereçam apoio aos participantes. Promova discussões em pequenos grupos em vez de grandes grupos.</a:t>
              </a:r>
            </a:p>
          </p:txBody>
        </p:sp>
      </p:grpSp>
      <p:grpSp>
        <p:nvGrpSpPr>
          <p:cNvPr name="Group 19" id="19"/>
          <p:cNvGrpSpPr/>
          <p:nvPr/>
        </p:nvGrpSpPr>
        <p:grpSpPr>
          <a:xfrm rot="0">
            <a:off x="803048" y="6190905"/>
            <a:ext cx="4523214" cy="433388"/>
            <a:chOff x="0" y="0"/>
            <a:chExt cx="6030952" cy="577850"/>
          </a:xfrm>
        </p:grpSpPr>
        <p:sp>
          <p:nvSpPr>
            <p:cNvPr name="Freeform 20" id="20"/>
            <p:cNvSpPr/>
            <p:nvPr/>
          </p:nvSpPr>
          <p:spPr>
            <a:xfrm flipH="false" flipV="false" rot="0">
              <a:off x="0" y="0"/>
              <a:ext cx="6030952" cy="577850"/>
            </a:xfrm>
            <a:custGeom>
              <a:avLst/>
              <a:gdLst/>
              <a:ahLst/>
              <a:cxnLst/>
              <a:rect r="r" b="b" t="t" l="l"/>
              <a:pathLst>
                <a:path h="577850" w="6030952">
                  <a:moveTo>
                    <a:pt x="0" y="0"/>
                  </a:moveTo>
                  <a:lnTo>
                    <a:pt x="6030952" y="0"/>
                  </a:lnTo>
                  <a:lnTo>
                    <a:pt x="6030952" y="577850"/>
                  </a:lnTo>
                  <a:lnTo>
                    <a:pt x="0" y="577850"/>
                  </a:lnTo>
                  <a:close/>
                </a:path>
              </a:pathLst>
            </a:custGeom>
            <a:solidFill>
              <a:srgbClr val="000000">
                <a:alpha val="0"/>
              </a:srgbClr>
            </a:solidFill>
          </p:spPr>
        </p:sp>
        <p:sp>
          <p:nvSpPr>
            <p:cNvPr name="TextBox 21" id="21"/>
            <p:cNvSpPr txBox="true"/>
            <p:nvPr/>
          </p:nvSpPr>
          <p:spPr>
            <a:xfrm>
              <a:off x="0" y="-161925"/>
              <a:ext cx="6030952" cy="739775"/>
            </a:xfrm>
            <a:prstGeom prst="rect">
              <a:avLst/>
            </a:prstGeom>
          </p:spPr>
          <p:txBody>
            <a:bodyPr anchor="t" rtlCol="false" tIns="0" lIns="0" bIns="0" rIns="0"/>
            <a:lstStyle/>
            <a:p>
              <a:pPr algn="l" marL="0" indent="0" lvl="0">
                <a:lnSpc>
                  <a:spcPts val="3779"/>
                </a:lnSpc>
              </a:pPr>
              <a:r>
                <a:rPr lang="en-US" b="true" sz="2099">
                  <a:solidFill>
                    <a:srgbClr val="000000"/>
                  </a:solidFill>
                  <a:latin typeface="Calibri (MS) Bold"/>
                  <a:ea typeface="Calibri (MS) Bold"/>
                  <a:cs typeface="Calibri (MS) Bold"/>
                  <a:sym typeface="Calibri (MS) Bold"/>
                </a:rPr>
                <a:t>Use vários formatos de comunicação</a:t>
              </a:r>
            </a:p>
          </p:txBody>
        </p:sp>
      </p:grpSp>
      <p:grpSp>
        <p:nvGrpSpPr>
          <p:cNvPr name="Group 22" id="22"/>
          <p:cNvGrpSpPr/>
          <p:nvPr/>
        </p:nvGrpSpPr>
        <p:grpSpPr>
          <a:xfrm rot="0">
            <a:off x="803048" y="6863374"/>
            <a:ext cx="4997757" cy="1588897"/>
            <a:chOff x="0" y="0"/>
            <a:chExt cx="6663676" cy="2118529"/>
          </a:xfrm>
        </p:grpSpPr>
        <p:sp>
          <p:nvSpPr>
            <p:cNvPr name="Freeform 23" id="23"/>
            <p:cNvSpPr/>
            <p:nvPr/>
          </p:nvSpPr>
          <p:spPr>
            <a:xfrm flipH="false" flipV="false" rot="0">
              <a:off x="0" y="0"/>
              <a:ext cx="6663676" cy="2118529"/>
            </a:xfrm>
            <a:custGeom>
              <a:avLst/>
              <a:gdLst/>
              <a:ahLst/>
              <a:cxnLst/>
              <a:rect r="r" b="b" t="t" l="l"/>
              <a:pathLst>
                <a:path h="2118529" w="6663676">
                  <a:moveTo>
                    <a:pt x="0" y="0"/>
                  </a:moveTo>
                  <a:lnTo>
                    <a:pt x="6663676" y="0"/>
                  </a:lnTo>
                  <a:lnTo>
                    <a:pt x="6663676" y="2118529"/>
                  </a:lnTo>
                  <a:lnTo>
                    <a:pt x="0" y="2118529"/>
                  </a:lnTo>
                  <a:close/>
                </a:path>
              </a:pathLst>
            </a:custGeom>
            <a:solidFill>
              <a:srgbClr val="000000">
                <a:alpha val="0"/>
              </a:srgbClr>
            </a:solidFill>
          </p:spPr>
        </p:sp>
        <p:sp>
          <p:nvSpPr>
            <p:cNvPr name="TextBox 24" id="24"/>
            <p:cNvSpPr txBox="true"/>
            <p:nvPr/>
          </p:nvSpPr>
          <p:spPr>
            <a:xfrm>
              <a:off x="0" y="-152400"/>
              <a:ext cx="6663676" cy="2270929"/>
            </a:xfrm>
            <a:prstGeom prst="rect">
              <a:avLst/>
            </a:prstGeom>
          </p:spPr>
          <p:txBody>
            <a:bodyPr anchor="t" rtlCol="false" tIns="0" lIns="0" bIns="0" rIns="0"/>
            <a:lstStyle/>
            <a:p>
              <a:pPr algn="just" marL="0" indent="0" lvl="0">
                <a:lnSpc>
                  <a:spcPts val="3600"/>
                </a:lnSpc>
              </a:pPr>
              <a:r>
                <a:rPr lang="en-US" sz="2000">
                  <a:solidFill>
                    <a:srgbClr val="000000"/>
                  </a:solidFill>
                  <a:latin typeface="Calibri (MS)"/>
                  <a:ea typeface="Calibri (MS)"/>
                  <a:cs typeface="Calibri (MS)"/>
                  <a:sym typeface="Calibri (MS)"/>
                </a:rPr>
                <a:t>Combine instruções verbais com recursos visuais (por exemplo, ícones, diagramas) e ofereça resumos ou lembretes por escrito.</a:t>
              </a:r>
            </a:p>
          </p:txBody>
        </p:sp>
      </p:grpSp>
      <p:grpSp>
        <p:nvGrpSpPr>
          <p:cNvPr name="Group 25" id="25"/>
          <p:cNvGrpSpPr/>
          <p:nvPr/>
        </p:nvGrpSpPr>
        <p:grpSpPr>
          <a:xfrm rot="0">
            <a:off x="745418" y="2859141"/>
            <a:ext cx="4523214" cy="433388"/>
            <a:chOff x="0" y="0"/>
            <a:chExt cx="6030952" cy="577850"/>
          </a:xfrm>
        </p:grpSpPr>
        <p:sp>
          <p:nvSpPr>
            <p:cNvPr name="Freeform 26" id="26"/>
            <p:cNvSpPr/>
            <p:nvPr/>
          </p:nvSpPr>
          <p:spPr>
            <a:xfrm flipH="false" flipV="false" rot="0">
              <a:off x="0" y="0"/>
              <a:ext cx="6030952" cy="577850"/>
            </a:xfrm>
            <a:custGeom>
              <a:avLst/>
              <a:gdLst/>
              <a:ahLst/>
              <a:cxnLst/>
              <a:rect r="r" b="b" t="t" l="l"/>
              <a:pathLst>
                <a:path h="577850" w="6030952">
                  <a:moveTo>
                    <a:pt x="0" y="0"/>
                  </a:moveTo>
                  <a:lnTo>
                    <a:pt x="6030952" y="0"/>
                  </a:lnTo>
                  <a:lnTo>
                    <a:pt x="6030952" y="577850"/>
                  </a:lnTo>
                  <a:lnTo>
                    <a:pt x="0" y="577850"/>
                  </a:lnTo>
                  <a:close/>
                </a:path>
              </a:pathLst>
            </a:custGeom>
            <a:solidFill>
              <a:srgbClr val="000000">
                <a:alpha val="0"/>
              </a:srgbClr>
            </a:solidFill>
          </p:spPr>
        </p:sp>
        <p:sp>
          <p:nvSpPr>
            <p:cNvPr name="TextBox 27" id="27"/>
            <p:cNvSpPr txBox="true"/>
            <p:nvPr/>
          </p:nvSpPr>
          <p:spPr>
            <a:xfrm>
              <a:off x="0" y="-161925"/>
              <a:ext cx="6030952" cy="739775"/>
            </a:xfrm>
            <a:prstGeom prst="rect">
              <a:avLst/>
            </a:prstGeom>
          </p:spPr>
          <p:txBody>
            <a:bodyPr anchor="t" rtlCol="false" tIns="0" lIns="0" bIns="0" rIns="0"/>
            <a:lstStyle/>
            <a:p>
              <a:pPr algn="l" marL="0" indent="0" lvl="0">
                <a:lnSpc>
                  <a:spcPts val="3779"/>
                </a:lnSpc>
              </a:pPr>
              <a:r>
                <a:rPr lang="en-US" b="true" sz="2099">
                  <a:solidFill>
                    <a:srgbClr val="000000"/>
                  </a:solidFill>
                  <a:latin typeface="Calibri (MS) Bold"/>
                  <a:ea typeface="Calibri (MS) Bold"/>
                  <a:cs typeface="Calibri (MS) Bold"/>
                  <a:sym typeface="Calibri (MS) Bold"/>
                </a:rPr>
                <a:t>Escolha locais com pouco stress</a:t>
              </a:r>
            </a:p>
          </p:txBody>
        </p:sp>
      </p:grpSp>
      <p:grpSp>
        <p:nvGrpSpPr>
          <p:cNvPr name="Group 28" id="28"/>
          <p:cNvGrpSpPr/>
          <p:nvPr/>
        </p:nvGrpSpPr>
        <p:grpSpPr>
          <a:xfrm rot="0">
            <a:off x="745417" y="3531610"/>
            <a:ext cx="4997757" cy="1588897"/>
            <a:chOff x="0" y="0"/>
            <a:chExt cx="6663676" cy="2118529"/>
          </a:xfrm>
        </p:grpSpPr>
        <p:sp>
          <p:nvSpPr>
            <p:cNvPr name="Freeform 29" id="29"/>
            <p:cNvSpPr/>
            <p:nvPr/>
          </p:nvSpPr>
          <p:spPr>
            <a:xfrm flipH="false" flipV="false" rot="0">
              <a:off x="0" y="0"/>
              <a:ext cx="6663676" cy="2118529"/>
            </a:xfrm>
            <a:custGeom>
              <a:avLst/>
              <a:gdLst/>
              <a:ahLst/>
              <a:cxnLst/>
              <a:rect r="r" b="b" t="t" l="l"/>
              <a:pathLst>
                <a:path h="2118529" w="6663676">
                  <a:moveTo>
                    <a:pt x="0" y="0"/>
                  </a:moveTo>
                  <a:lnTo>
                    <a:pt x="6663676" y="0"/>
                  </a:lnTo>
                  <a:lnTo>
                    <a:pt x="6663676" y="2118529"/>
                  </a:lnTo>
                  <a:lnTo>
                    <a:pt x="0" y="2118529"/>
                  </a:lnTo>
                  <a:close/>
                </a:path>
              </a:pathLst>
            </a:custGeom>
            <a:solidFill>
              <a:srgbClr val="000000">
                <a:alpha val="0"/>
              </a:srgbClr>
            </a:solidFill>
          </p:spPr>
        </p:sp>
        <p:sp>
          <p:nvSpPr>
            <p:cNvPr name="TextBox 30" id="30"/>
            <p:cNvSpPr txBox="true"/>
            <p:nvPr/>
          </p:nvSpPr>
          <p:spPr>
            <a:xfrm>
              <a:off x="0" y="-152400"/>
              <a:ext cx="6663676" cy="2270929"/>
            </a:xfrm>
            <a:prstGeom prst="rect">
              <a:avLst/>
            </a:prstGeom>
          </p:spPr>
          <p:txBody>
            <a:bodyPr anchor="t" rtlCol="false" tIns="0" lIns="0" bIns="0" rIns="0"/>
            <a:lstStyle/>
            <a:p>
              <a:pPr algn="just" marL="0" indent="0" lvl="0">
                <a:lnSpc>
                  <a:spcPts val="3600"/>
                </a:lnSpc>
              </a:pPr>
              <a:r>
                <a:rPr lang="en-US" sz="2000">
                  <a:solidFill>
                    <a:srgbClr val="000000"/>
                  </a:solidFill>
                  <a:latin typeface="Calibri (MS)"/>
                  <a:ea typeface="Calibri (MS)"/>
                  <a:cs typeface="Calibri (MS)"/>
                  <a:sym typeface="Calibri (MS)"/>
                </a:rPr>
                <a:t>Selecione locais com luz natural, áreas tranquilas e distrações mínimas para reduzir a sobrecarga sensorial e a ansiedade.</a:t>
              </a:r>
            </a:p>
          </p:txBody>
        </p:sp>
      </p:grpSp>
      <p:grpSp>
        <p:nvGrpSpPr>
          <p:cNvPr name="Group 31" id="31"/>
          <p:cNvGrpSpPr/>
          <p:nvPr/>
        </p:nvGrpSpPr>
        <p:grpSpPr>
          <a:xfrm rot="0">
            <a:off x="6288170" y="3227411"/>
            <a:ext cx="5711661" cy="5300423"/>
            <a:chOff x="0" y="0"/>
            <a:chExt cx="7615548" cy="7067231"/>
          </a:xfrm>
        </p:grpSpPr>
        <p:sp>
          <p:nvSpPr>
            <p:cNvPr name="Freeform 32" id="32"/>
            <p:cNvSpPr/>
            <p:nvPr/>
          </p:nvSpPr>
          <p:spPr>
            <a:xfrm flipH="false" flipV="false" rot="0">
              <a:off x="12700" y="12700"/>
              <a:ext cx="7590155" cy="7041769"/>
            </a:xfrm>
            <a:custGeom>
              <a:avLst/>
              <a:gdLst/>
              <a:ahLst/>
              <a:cxnLst/>
              <a:rect r="r" b="b" t="t" l="l"/>
              <a:pathLst>
                <a:path h="7041769" w="7590155">
                  <a:moveTo>
                    <a:pt x="0" y="3520948"/>
                  </a:moveTo>
                  <a:cubicBezTo>
                    <a:pt x="0" y="1576324"/>
                    <a:pt x="1699133" y="0"/>
                    <a:pt x="3795014" y="0"/>
                  </a:cubicBezTo>
                  <a:cubicBezTo>
                    <a:pt x="5890895" y="0"/>
                    <a:pt x="7590155" y="1576324"/>
                    <a:pt x="7590155" y="3520948"/>
                  </a:cubicBezTo>
                  <a:cubicBezTo>
                    <a:pt x="7590155" y="5465572"/>
                    <a:pt x="5891022" y="7041769"/>
                    <a:pt x="3795014" y="7041769"/>
                  </a:cubicBezTo>
                  <a:cubicBezTo>
                    <a:pt x="1699006" y="7041769"/>
                    <a:pt x="0" y="5465445"/>
                    <a:pt x="0" y="3520948"/>
                  </a:cubicBezTo>
                  <a:close/>
                </a:path>
              </a:pathLst>
            </a:custGeom>
            <a:solidFill>
              <a:srgbClr val="ACD8FF"/>
            </a:solidFill>
          </p:spPr>
        </p:sp>
        <p:sp>
          <p:nvSpPr>
            <p:cNvPr name="Freeform 33" id="33"/>
            <p:cNvSpPr/>
            <p:nvPr/>
          </p:nvSpPr>
          <p:spPr>
            <a:xfrm flipH="false" flipV="false" rot="0">
              <a:off x="0" y="0"/>
              <a:ext cx="7615555" cy="7067296"/>
            </a:xfrm>
            <a:custGeom>
              <a:avLst/>
              <a:gdLst/>
              <a:ahLst/>
              <a:cxnLst/>
              <a:rect r="r" b="b" t="t" l="l"/>
              <a:pathLst>
                <a:path h="7067296" w="7615555">
                  <a:moveTo>
                    <a:pt x="0" y="3533648"/>
                  </a:moveTo>
                  <a:cubicBezTo>
                    <a:pt x="0" y="1581150"/>
                    <a:pt x="1705737" y="0"/>
                    <a:pt x="3807714" y="0"/>
                  </a:cubicBezTo>
                  <a:lnTo>
                    <a:pt x="3807714" y="12700"/>
                  </a:lnTo>
                  <a:lnTo>
                    <a:pt x="3807714" y="25400"/>
                  </a:lnTo>
                  <a:lnTo>
                    <a:pt x="3807714" y="12700"/>
                  </a:lnTo>
                  <a:lnTo>
                    <a:pt x="3807714" y="0"/>
                  </a:lnTo>
                  <a:cubicBezTo>
                    <a:pt x="5909818" y="0"/>
                    <a:pt x="7615555" y="1581150"/>
                    <a:pt x="7615555" y="3533648"/>
                  </a:cubicBezTo>
                  <a:lnTo>
                    <a:pt x="7602855" y="3533648"/>
                  </a:lnTo>
                  <a:lnTo>
                    <a:pt x="7615555" y="3533648"/>
                  </a:lnTo>
                  <a:cubicBezTo>
                    <a:pt x="7615555" y="5486146"/>
                    <a:pt x="5909818" y="7067296"/>
                    <a:pt x="3807841" y="7067296"/>
                  </a:cubicBezTo>
                  <a:lnTo>
                    <a:pt x="3807841" y="7054596"/>
                  </a:lnTo>
                  <a:lnTo>
                    <a:pt x="3807841" y="7067296"/>
                  </a:lnTo>
                  <a:cubicBezTo>
                    <a:pt x="1705737" y="7067169"/>
                    <a:pt x="0" y="5486019"/>
                    <a:pt x="0" y="3533648"/>
                  </a:cubicBezTo>
                  <a:lnTo>
                    <a:pt x="12700" y="3533648"/>
                  </a:lnTo>
                  <a:lnTo>
                    <a:pt x="25400" y="3533648"/>
                  </a:lnTo>
                  <a:lnTo>
                    <a:pt x="12700" y="3533648"/>
                  </a:lnTo>
                  <a:lnTo>
                    <a:pt x="0" y="3533648"/>
                  </a:lnTo>
                  <a:moveTo>
                    <a:pt x="25400" y="3533648"/>
                  </a:moveTo>
                  <a:cubicBezTo>
                    <a:pt x="25400" y="3540633"/>
                    <a:pt x="19685" y="3546348"/>
                    <a:pt x="12700" y="3546348"/>
                  </a:cubicBezTo>
                  <a:cubicBezTo>
                    <a:pt x="5715" y="3546348"/>
                    <a:pt x="0" y="3540633"/>
                    <a:pt x="0" y="3533648"/>
                  </a:cubicBezTo>
                  <a:cubicBezTo>
                    <a:pt x="0" y="3526663"/>
                    <a:pt x="5715" y="3520948"/>
                    <a:pt x="12700" y="3520948"/>
                  </a:cubicBezTo>
                  <a:cubicBezTo>
                    <a:pt x="19685" y="3520948"/>
                    <a:pt x="25400" y="3526663"/>
                    <a:pt x="25400" y="3533648"/>
                  </a:cubicBezTo>
                  <a:cubicBezTo>
                    <a:pt x="25400" y="5470271"/>
                    <a:pt x="1717929" y="7041769"/>
                    <a:pt x="3807714" y="7041769"/>
                  </a:cubicBezTo>
                  <a:cubicBezTo>
                    <a:pt x="5897499" y="7041769"/>
                    <a:pt x="7590155" y="5470271"/>
                    <a:pt x="7590155" y="3533648"/>
                  </a:cubicBezTo>
                  <a:cubicBezTo>
                    <a:pt x="7590155" y="1597025"/>
                    <a:pt x="5897626" y="25400"/>
                    <a:pt x="3807714" y="25400"/>
                  </a:cubicBezTo>
                  <a:cubicBezTo>
                    <a:pt x="3800729" y="25400"/>
                    <a:pt x="3795014" y="19685"/>
                    <a:pt x="3795014" y="12700"/>
                  </a:cubicBezTo>
                  <a:cubicBezTo>
                    <a:pt x="3795014" y="5715"/>
                    <a:pt x="3800729" y="0"/>
                    <a:pt x="3807714" y="0"/>
                  </a:cubicBezTo>
                  <a:cubicBezTo>
                    <a:pt x="3814699" y="0"/>
                    <a:pt x="3820414" y="5715"/>
                    <a:pt x="3820414" y="12700"/>
                  </a:cubicBezTo>
                  <a:cubicBezTo>
                    <a:pt x="3820414" y="19685"/>
                    <a:pt x="3814699" y="25400"/>
                    <a:pt x="3807714" y="25400"/>
                  </a:cubicBezTo>
                  <a:cubicBezTo>
                    <a:pt x="1717929" y="25400"/>
                    <a:pt x="25400" y="1597025"/>
                    <a:pt x="25400" y="3533648"/>
                  </a:cubicBezTo>
                  <a:close/>
                </a:path>
              </a:pathLst>
            </a:custGeom>
            <a:solidFill>
              <a:srgbClr val="ACD8FF"/>
            </a:solidFill>
          </p:spPr>
        </p:sp>
      </p:grpSp>
      <p:sp>
        <p:nvSpPr>
          <p:cNvPr name="Freeform 34" id="34"/>
          <p:cNvSpPr/>
          <p:nvPr/>
        </p:nvSpPr>
        <p:spPr>
          <a:xfrm flipH="false" flipV="false" rot="0">
            <a:off x="7234355" y="5024752"/>
            <a:ext cx="3819291" cy="1733003"/>
          </a:xfrm>
          <a:custGeom>
            <a:avLst/>
            <a:gdLst/>
            <a:ahLst/>
            <a:cxnLst/>
            <a:rect r="r" b="b" t="t" l="l"/>
            <a:pathLst>
              <a:path h="1733003" w="3819291">
                <a:moveTo>
                  <a:pt x="0" y="0"/>
                </a:moveTo>
                <a:lnTo>
                  <a:pt x="3819290" y="0"/>
                </a:lnTo>
                <a:lnTo>
                  <a:pt x="3819290" y="1733003"/>
                </a:lnTo>
                <a:lnTo>
                  <a:pt x="0" y="17330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5" id="35"/>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6"/>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96091"/>
            <a:chOff x="0" y="0"/>
            <a:chExt cx="102592" cy="261455"/>
          </a:xfrm>
        </p:grpSpPr>
        <p:sp>
          <p:nvSpPr>
            <p:cNvPr name="Freeform 4" id="4"/>
            <p:cNvSpPr/>
            <p:nvPr/>
          </p:nvSpPr>
          <p:spPr>
            <a:xfrm flipH="false" flipV="false" rot="0">
              <a:off x="0" y="0"/>
              <a:ext cx="102592" cy="261455"/>
            </a:xfrm>
            <a:custGeom>
              <a:avLst/>
              <a:gdLst/>
              <a:ahLst/>
              <a:cxnLst/>
              <a:rect r="r" b="b" t="t" l="l"/>
              <a:pathLst>
                <a:path h="261455" w="102592">
                  <a:moveTo>
                    <a:pt x="0" y="0"/>
                  </a:moveTo>
                  <a:lnTo>
                    <a:pt x="102592" y="0"/>
                  </a:lnTo>
                  <a:lnTo>
                    <a:pt x="102592" y="261455"/>
                  </a:lnTo>
                  <a:lnTo>
                    <a:pt x="0" y="261455"/>
                  </a:lnTo>
                  <a:close/>
                </a:path>
              </a:pathLst>
            </a:custGeom>
            <a:solidFill>
              <a:srgbClr val="000000">
                <a:alpha val="0"/>
              </a:srgbClr>
            </a:solidFill>
          </p:spPr>
        </p:sp>
        <p:sp>
          <p:nvSpPr>
            <p:cNvPr name="TextBox 5" id="5"/>
            <p:cNvSpPr txBox="true"/>
            <p:nvPr/>
          </p:nvSpPr>
          <p:spPr>
            <a:xfrm>
              <a:off x="0" y="-9525"/>
              <a:ext cx="102592" cy="270980"/>
            </a:xfrm>
            <a:prstGeom prst="rect">
              <a:avLst/>
            </a:prstGeom>
          </p:spPr>
          <p:txBody>
            <a:bodyPr anchor="t" rtlCol="false" tIns="0" lIns="0" bIns="0" rIns="0"/>
            <a:lstStyle/>
            <a:p>
              <a:pPr algn="l" marL="0" indent="0" lvl="0">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Freeform 8" id="8"/>
          <p:cNvSpPr/>
          <p:nvPr/>
        </p:nvSpPr>
        <p:spPr>
          <a:xfrm flipH="false" flipV="false" rot="0">
            <a:off x="4786589" y="3377610"/>
            <a:ext cx="8174066" cy="5445971"/>
          </a:xfrm>
          <a:custGeom>
            <a:avLst/>
            <a:gdLst/>
            <a:ahLst/>
            <a:cxnLst/>
            <a:rect r="r" b="b" t="t" l="l"/>
            <a:pathLst>
              <a:path h="5445971" w="8174066">
                <a:moveTo>
                  <a:pt x="0" y="0"/>
                </a:moveTo>
                <a:lnTo>
                  <a:pt x="8174066" y="0"/>
                </a:lnTo>
                <a:lnTo>
                  <a:pt x="8174066" y="5445971"/>
                </a:lnTo>
                <a:lnTo>
                  <a:pt x="0" y="5445971"/>
                </a:lnTo>
                <a:lnTo>
                  <a:pt x="0" y="0"/>
                </a:lnTo>
                <a:close/>
              </a:path>
            </a:pathLst>
          </a:custGeom>
          <a:blipFill>
            <a:blip r:embed="rId7"/>
            <a:stretch>
              <a:fillRect l="0" t="0" r="0" b="0"/>
            </a:stretch>
          </a:blipFill>
        </p:spPr>
      </p:sp>
      <p:sp>
        <p:nvSpPr>
          <p:cNvPr name="TextBox 9" id="9"/>
          <p:cNvSpPr txBox="true"/>
          <p:nvPr/>
        </p:nvSpPr>
        <p:spPr>
          <a:xfrm rot="0">
            <a:off x="2412401" y="371817"/>
            <a:ext cx="12638238" cy="2539266"/>
          </a:xfrm>
          <a:prstGeom prst="rect">
            <a:avLst/>
          </a:prstGeom>
        </p:spPr>
        <p:txBody>
          <a:bodyPr anchor="t" rtlCol="false" tIns="0" lIns="0" bIns="0" rIns="0">
            <a:spAutoFit/>
          </a:bodyPr>
          <a:lstStyle/>
          <a:p>
            <a:pPr algn="ctr" marL="0" indent="0" lvl="0">
              <a:lnSpc>
                <a:spcPts val="6323"/>
              </a:lnSpc>
            </a:pPr>
            <a:r>
              <a:rPr lang="en-US" sz="5498">
                <a:solidFill>
                  <a:srgbClr val="282121"/>
                </a:solidFill>
                <a:latin typeface="Calibri (MS)"/>
                <a:ea typeface="Calibri (MS)"/>
                <a:cs typeface="Calibri (MS)"/>
                <a:sym typeface="Calibri (MS)"/>
              </a:rPr>
              <a:t>Questionário - Teste os seus conhecimentos e reflita sobre o que aprendeu neste módulo com este breve questionário. </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010022" y="3375103"/>
            <a:ext cx="15609634" cy="797302"/>
            <a:chOff x="0" y="0"/>
            <a:chExt cx="20812845" cy="1063070"/>
          </a:xfrm>
        </p:grpSpPr>
        <p:sp>
          <p:nvSpPr>
            <p:cNvPr name="Freeform 4" id="4"/>
            <p:cNvSpPr/>
            <p:nvPr/>
          </p:nvSpPr>
          <p:spPr>
            <a:xfrm flipH="false" flipV="false" rot="0">
              <a:off x="0" y="0"/>
              <a:ext cx="20812846" cy="1063070"/>
            </a:xfrm>
            <a:custGeom>
              <a:avLst/>
              <a:gdLst/>
              <a:ahLst/>
              <a:cxnLst/>
              <a:rect r="r" b="b" t="t" l="l"/>
              <a:pathLst>
                <a:path h="1063070" w="20812846">
                  <a:moveTo>
                    <a:pt x="0" y="0"/>
                  </a:moveTo>
                  <a:lnTo>
                    <a:pt x="20812846" y="0"/>
                  </a:lnTo>
                  <a:lnTo>
                    <a:pt x="20812846" y="1063070"/>
                  </a:lnTo>
                  <a:lnTo>
                    <a:pt x="0" y="1063070"/>
                  </a:lnTo>
                  <a:close/>
                </a:path>
              </a:pathLst>
            </a:custGeom>
            <a:solidFill>
              <a:srgbClr val="000000">
                <a:alpha val="0"/>
              </a:srgbClr>
            </a:solidFill>
          </p:spPr>
        </p:sp>
        <p:sp>
          <p:nvSpPr>
            <p:cNvPr name="TextBox 5" id="5"/>
            <p:cNvSpPr txBox="true"/>
            <p:nvPr/>
          </p:nvSpPr>
          <p:spPr>
            <a:xfrm>
              <a:off x="0" y="-85725"/>
              <a:ext cx="20812845" cy="1148795"/>
            </a:xfrm>
            <a:prstGeom prst="rect">
              <a:avLst/>
            </a:prstGeom>
          </p:spPr>
          <p:txBody>
            <a:bodyPr anchor="t" rtlCol="false" tIns="0" lIns="0" bIns="0" rIns="0"/>
            <a:lstStyle/>
            <a:p>
              <a:pPr algn="l" marL="0" indent="0" lvl="0">
                <a:lnSpc>
                  <a:spcPts val="4799"/>
                </a:lnSpc>
              </a:pPr>
              <a:r>
                <a:rPr lang="en-US" b="true" sz="3999">
                  <a:solidFill>
                    <a:srgbClr val="282121"/>
                  </a:solidFill>
                  <a:latin typeface="Calibri (MS) Bold"/>
                  <a:ea typeface="Calibri (MS) Bold"/>
                  <a:cs typeface="Calibri (MS) Bold"/>
                  <a:sym typeface="Calibri (MS) Bold"/>
                </a:rPr>
                <a:t>Pergunta 1: Qual é um princípio fundamental dos eventos inclusivos?</a:t>
              </a:r>
            </a:p>
          </p:txBody>
        </p:sp>
      </p:grpSp>
      <p:grpSp>
        <p:nvGrpSpPr>
          <p:cNvPr name="Group 6" id="6"/>
          <p:cNvGrpSpPr/>
          <p:nvPr/>
        </p:nvGrpSpPr>
        <p:grpSpPr>
          <a:xfrm rot="0">
            <a:off x="971550" y="467067"/>
            <a:ext cx="76944" cy="196091"/>
            <a:chOff x="0" y="0"/>
            <a:chExt cx="102592" cy="261455"/>
          </a:xfrm>
        </p:grpSpPr>
        <p:sp>
          <p:nvSpPr>
            <p:cNvPr name="Freeform 7" id="7"/>
            <p:cNvSpPr/>
            <p:nvPr/>
          </p:nvSpPr>
          <p:spPr>
            <a:xfrm flipH="false" flipV="false" rot="0">
              <a:off x="0" y="0"/>
              <a:ext cx="102592" cy="261455"/>
            </a:xfrm>
            <a:custGeom>
              <a:avLst/>
              <a:gdLst/>
              <a:ahLst/>
              <a:cxnLst/>
              <a:rect r="r" b="b" t="t" l="l"/>
              <a:pathLst>
                <a:path h="261455" w="102592">
                  <a:moveTo>
                    <a:pt x="0" y="0"/>
                  </a:moveTo>
                  <a:lnTo>
                    <a:pt x="102592" y="0"/>
                  </a:lnTo>
                  <a:lnTo>
                    <a:pt x="102592" y="261455"/>
                  </a:lnTo>
                  <a:lnTo>
                    <a:pt x="0" y="261455"/>
                  </a:lnTo>
                  <a:close/>
                </a:path>
              </a:pathLst>
            </a:custGeom>
            <a:solidFill>
              <a:srgbClr val="000000">
                <a:alpha val="0"/>
              </a:srgbClr>
            </a:solidFill>
          </p:spPr>
        </p:sp>
        <p:sp>
          <p:nvSpPr>
            <p:cNvPr name="TextBox 8" id="8"/>
            <p:cNvSpPr txBox="true"/>
            <p:nvPr/>
          </p:nvSpPr>
          <p:spPr>
            <a:xfrm>
              <a:off x="0" y="-9525"/>
              <a:ext cx="102592" cy="270980"/>
            </a:xfrm>
            <a:prstGeom prst="rect">
              <a:avLst/>
            </a:prstGeom>
          </p:spPr>
          <p:txBody>
            <a:bodyPr anchor="t" rtlCol="false" tIns="0" lIns="0" bIns="0" rIns="0"/>
            <a:lstStyle/>
            <a:p>
              <a:pPr algn="l" marL="0" indent="0" lvl="0">
                <a:lnSpc>
                  <a:spcPts val="1260"/>
                </a:lnSpc>
              </a:pPr>
              <a:r>
                <a:rPr lang="en-US" b="true" sz="1050">
                  <a:solidFill>
                    <a:srgbClr val="282121"/>
                  </a:solidFill>
                  <a:latin typeface="Roboto Bold"/>
                  <a:ea typeface="Roboto Bold"/>
                  <a:cs typeface="Roboto Bold"/>
                  <a:sym typeface="Roboto Bold"/>
                </a:rPr>
                <a:t>7</a:t>
              </a:r>
            </a:p>
          </p:txBody>
        </p:sp>
      </p:grpSp>
      <p:sp>
        <p:nvSpPr>
          <p:cNvPr name="Freeform 9" id="9"/>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10" id="10"/>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11" id="11"/>
          <p:cNvSpPr txBox="true"/>
          <p:nvPr/>
        </p:nvSpPr>
        <p:spPr>
          <a:xfrm rot="0">
            <a:off x="4479055" y="933450"/>
            <a:ext cx="9329889" cy="1009617"/>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Questionário/Autoavaliação</a:t>
            </a:r>
          </a:p>
        </p:txBody>
      </p:sp>
      <p:sp>
        <p:nvSpPr>
          <p:cNvPr name="Freeform 12" id="12"/>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6" id="16"/>
          <p:cNvSpPr txBox="true"/>
          <p:nvPr/>
        </p:nvSpPr>
        <p:spPr>
          <a:xfrm rot="0">
            <a:off x="9930683" y="4985378"/>
            <a:ext cx="5331137" cy="683266"/>
          </a:xfrm>
          <a:prstGeom prst="rect">
            <a:avLst/>
          </a:prstGeom>
        </p:spPr>
        <p:txBody>
          <a:bodyPr anchor="t" rtlCol="false" tIns="0" lIns="0" bIns="0" rIns="0">
            <a:spAutoFit/>
          </a:bodyPr>
          <a:lstStyle/>
          <a:p>
            <a:pPr algn="ctr" marL="0" indent="0" lvl="0">
              <a:lnSpc>
                <a:spcPts val="4722"/>
              </a:lnSpc>
            </a:pPr>
            <a:r>
              <a:rPr lang="en-US" sz="4106">
                <a:solidFill>
                  <a:srgbClr val="282121"/>
                </a:solidFill>
                <a:latin typeface="Calibri (MS)"/>
                <a:ea typeface="Calibri (MS)"/>
                <a:cs typeface="Calibri (MS)"/>
                <a:sym typeface="Calibri (MS)"/>
              </a:rPr>
              <a:t>B. Acessibilidade física</a:t>
            </a:r>
          </a:p>
        </p:txBody>
      </p:sp>
      <p:sp>
        <p:nvSpPr>
          <p:cNvPr name="TextBox 17" id="17"/>
          <p:cNvSpPr txBox="true"/>
          <p:nvPr/>
        </p:nvSpPr>
        <p:spPr>
          <a:xfrm rot="0">
            <a:off x="3954626" y="4930450"/>
            <a:ext cx="4104343" cy="614135"/>
          </a:xfrm>
          <a:prstGeom prst="rect">
            <a:avLst/>
          </a:prstGeom>
        </p:spPr>
        <p:txBody>
          <a:bodyPr anchor="t" rtlCol="false" tIns="0" lIns="0" bIns="0" rIns="0">
            <a:spAutoFit/>
          </a:bodyPr>
          <a:lstStyle/>
          <a:p>
            <a:pPr algn="ctr" marL="0" indent="0" lvl="0">
              <a:lnSpc>
                <a:spcPts val="4259"/>
              </a:lnSpc>
            </a:pPr>
            <a:r>
              <a:rPr lang="en-US" sz="3703">
                <a:solidFill>
                  <a:srgbClr val="282121"/>
                </a:solidFill>
                <a:latin typeface="Calibri (MS)"/>
                <a:ea typeface="Calibri (MS)"/>
                <a:cs typeface="Calibri (MS)"/>
                <a:sym typeface="Calibri (MS)"/>
              </a:rPr>
              <a:t>A. Custos mais baixos</a:t>
            </a:r>
          </a:p>
        </p:txBody>
      </p:sp>
      <p:sp>
        <p:nvSpPr>
          <p:cNvPr name="TextBox 18" id="18"/>
          <p:cNvSpPr txBox="true"/>
          <p:nvPr/>
        </p:nvSpPr>
        <p:spPr>
          <a:xfrm rot="0">
            <a:off x="9373329" y="6538097"/>
            <a:ext cx="6156267" cy="1323142"/>
          </a:xfrm>
          <a:prstGeom prst="rect">
            <a:avLst/>
          </a:prstGeom>
        </p:spPr>
        <p:txBody>
          <a:bodyPr anchor="t" rtlCol="false" tIns="0" lIns="0" bIns="0" rIns="0">
            <a:spAutoFit/>
          </a:bodyPr>
          <a:lstStyle/>
          <a:p>
            <a:pPr algn="ctr" marL="0" indent="0" lvl="0">
              <a:lnSpc>
                <a:spcPts val="3335"/>
              </a:lnSpc>
            </a:pPr>
            <a:r>
              <a:rPr lang="en-US" sz="2900">
                <a:solidFill>
                  <a:srgbClr val="282121"/>
                </a:solidFill>
                <a:latin typeface="Calibri (MS)"/>
                <a:ea typeface="Calibri (MS)"/>
                <a:cs typeface="Calibri (MS)"/>
                <a:sym typeface="Calibri (MS)"/>
              </a:rPr>
              <a:t>D. Certifique-se de conhecer as necessidades do seu público e faça os ajustes necessários</a:t>
            </a:r>
          </a:p>
        </p:txBody>
      </p:sp>
      <p:sp>
        <p:nvSpPr>
          <p:cNvPr name="TextBox 19" id="19"/>
          <p:cNvSpPr txBox="true"/>
          <p:nvPr/>
        </p:nvSpPr>
        <p:spPr>
          <a:xfrm rot="0">
            <a:off x="3241850" y="6533427"/>
            <a:ext cx="5189374" cy="1147577"/>
          </a:xfrm>
          <a:prstGeom prst="rect">
            <a:avLst/>
          </a:prstGeom>
        </p:spPr>
        <p:txBody>
          <a:bodyPr anchor="t" rtlCol="false" tIns="0" lIns="0" bIns="0" rIns="0">
            <a:spAutoFit/>
          </a:bodyPr>
          <a:lstStyle/>
          <a:p>
            <a:pPr algn="ctr" marL="0" indent="0" lvl="0">
              <a:lnSpc>
                <a:spcPts val="4254"/>
              </a:lnSpc>
            </a:pPr>
            <a:r>
              <a:rPr lang="en-US" sz="3699">
                <a:solidFill>
                  <a:srgbClr val="282121"/>
                </a:solidFill>
                <a:latin typeface="Calibri (MS)"/>
                <a:ea typeface="Calibri (MS)"/>
                <a:cs typeface="Calibri (MS)"/>
                <a:sym typeface="Calibri (MS)"/>
              </a:rPr>
              <a:t>C. Presença nas mídias sociais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216865" y="465584"/>
            <a:ext cx="12911505" cy="1409894"/>
          </a:xfrm>
          <a:prstGeom prst="rect">
            <a:avLst/>
          </a:prstGeom>
        </p:spPr>
        <p:txBody>
          <a:bodyPr anchor="t" rtlCol="false" tIns="0" lIns="0" bIns="0" rIns="0">
            <a:spAutoFit/>
          </a:bodyPr>
          <a:lstStyle/>
          <a:p>
            <a:pPr algn="ctr" marL="0" indent="0" lvl="0">
              <a:lnSpc>
                <a:spcPts val="9006"/>
              </a:lnSpc>
            </a:pPr>
            <a:r>
              <a:rPr lang="en-US" sz="9381" spc="-769">
                <a:solidFill>
                  <a:srgbClr val="272665"/>
                </a:solidFill>
                <a:latin typeface="Calibri (MS)"/>
                <a:ea typeface="Calibri (MS)"/>
                <a:cs typeface="Calibri (MS)"/>
                <a:sym typeface="Calibri (MS)"/>
              </a:rPr>
              <a:t>Resultados de aprendizagem</a:t>
            </a:r>
          </a:p>
        </p:txBody>
      </p:sp>
      <p:sp>
        <p:nvSpPr>
          <p:cNvPr name="TextBox 3" id="3"/>
          <p:cNvSpPr txBox="true"/>
          <p:nvPr/>
        </p:nvSpPr>
        <p:spPr>
          <a:xfrm rot="0">
            <a:off x="2225921" y="2131696"/>
            <a:ext cx="14893392" cy="1074553"/>
          </a:xfrm>
          <a:prstGeom prst="rect">
            <a:avLst/>
          </a:prstGeom>
        </p:spPr>
        <p:txBody>
          <a:bodyPr anchor="t" rtlCol="false" tIns="0" lIns="0" bIns="0" rIns="0">
            <a:spAutoFit/>
          </a:bodyPr>
          <a:lstStyle/>
          <a:p>
            <a:pPr algn="ctr" marL="0" indent="0" lvl="0">
              <a:lnSpc>
                <a:spcPts val="3840"/>
              </a:lnSpc>
            </a:pPr>
            <a:r>
              <a:rPr lang="en-US" sz="4000" spc="-328">
                <a:solidFill>
                  <a:srgbClr val="000000"/>
                </a:solidFill>
                <a:latin typeface="Calibri (MS)"/>
                <a:ea typeface="Calibri (MS)"/>
                <a:cs typeface="Calibri (MS)"/>
                <a:sym typeface="Calibri (MS)"/>
              </a:rPr>
              <a:t>Após concluir este módulo, você terá adquirido os seguintes conhecimentos, habilidades e atitudes. </a:t>
            </a:r>
          </a:p>
        </p:txBody>
      </p:sp>
      <p:grpSp>
        <p:nvGrpSpPr>
          <p:cNvPr name="Group 4" id="4"/>
          <p:cNvGrpSpPr/>
          <p:nvPr/>
        </p:nvGrpSpPr>
        <p:grpSpPr>
          <a:xfrm rot="0">
            <a:off x="1637985" y="4003683"/>
            <a:ext cx="4750393" cy="5096690"/>
            <a:chOff x="0" y="0"/>
            <a:chExt cx="1232151" cy="1321973"/>
          </a:xfrm>
        </p:grpSpPr>
        <p:sp>
          <p:nvSpPr>
            <p:cNvPr name="Freeform 5" id="5"/>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solidFill>
              <a:srgbClr val="000000">
                <a:alpha val="0"/>
              </a:srgbClr>
            </a:solidFill>
            <a:ln w="57150" cap="sq">
              <a:solidFill>
                <a:srgbClr val="49B381"/>
              </a:solidFill>
              <a:prstDash val="solid"/>
              <a:miter/>
            </a:ln>
          </p:spPr>
        </p:sp>
        <p:sp>
          <p:nvSpPr>
            <p:cNvPr name="TextBox 6" id="6"/>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7" id="7"/>
          <p:cNvSpPr txBox="true"/>
          <p:nvPr/>
        </p:nvSpPr>
        <p:spPr>
          <a:xfrm rot="0">
            <a:off x="2055605" y="6186117"/>
            <a:ext cx="3915153" cy="2060866"/>
          </a:xfrm>
          <a:prstGeom prst="rect">
            <a:avLst/>
          </a:prstGeom>
        </p:spPr>
        <p:txBody>
          <a:bodyPr anchor="t" rtlCol="false" tIns="0" lIns="0" bIns="0" rIns="0">
            <a:spAutoFit/>
          </a:bodyPr>
          <a:lstStyle/>
          <a:p>
            <a:pPr algn="ctr" marL="0" indent="0" lvl="0">
              <a:lnSpc>
                <a:spcPts val="4016"/>
              </a:lnSpc>
              <a:spcBef>
                <a:spcPct val="0"/>
              </a:spcBef>
            </a:pPr>
            <a:r>
              <a:rPr lang="en-US" sz="2868" spc="-48">
                <a:solidFill>
                  <a:srgbClr val="303030"/>
                </a:solidFill>
                <a:latin typeface="Calibri (MS)"/>
                <a:ea typeface="Calibri (MS)"/>
                <a:cs typeface="Calibri (MS)"/>
                <a:sym typeface="Calibri (MS)"/>
              </a:rPr>
              <a:t>Compreender os princípios-chave de acessibilidade e inclusão no planeamento de eventos</a:t>
            </a:r>
          </a:p>
        </p:txBody>
      </p:sp>
      <p:grpSp>
        <p:nvGrpSpPr>
          <p:cNvPr name="Group 8" id="8"/>
          <p:cNvGrpSpPr/>
          <p:nvPr/>
        </p:nvGrpSpPr>
        <p:grpSpPr>
          <a:xfrm rot="0">
            <a:off x="6769312" y="4003683"/>
            <a:ext cx="4750393" cy="5096690"/>
            <a:chOff x="0" y="0"/>
            <a:chExt cx="1232151" cy="1321973"/>
          </a:xfrm>
        </p:grpSpPr>
        <p:sp>
          <p:nvSpPr>
            <p:cNvPr name="Freeform 9" id="9"/>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solidFill>
              <a:srgbClr val="000000">
                <a:alpha val="0"/>
              </a:srgbClr>
            </a:solidFill>
            <a:ln w="57150" cap="sq">
              <a:solidFill>
                <a:srgbClr val="49B381"/>
              </a:solidFill>
              <a:prstDash val="solid"/>
              <a:miter/>
            </a:ln>
          </p:spPr>
        </p:sp>
        <p:sp>
          <p:nvSpPr>
            <p:cNvPr name="TextBox 10" id="10"/>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11" id="11"/>
          <p:cNvSpPr txBox="true"/>
          <p:nvPr/>
        </p:nvSpPr>
        <p:spPr>
          <a:xfrm rot="0">
            <a:off x="7356740" y="6176592"/>
            <a:ext cx="3574521" cy="1648024"/>
          </a:xfrm>
          <a:prstGeom prst="rect">
            <a:avLst/>
          </a:prstGeom>
        </p:spPr>
        <p:txBody>
          <a:bodyPr anchor="t" rtlCol="false" tIns="0" lIns="0" bIns="0" rIns="0">
            <a:spAutoFit/>
          </a:bodyPr>
          <a:lstStyle/>
          <a:p>
            <a:pPr algn="ctr" marL="0" indent="0" lvl="0">
              <a:lnSpc>
                <a:spcPts val="4200"/>
              </a:lnSpc>
              <a:spcBef>
                <a:spcPct val="0"/>
              </a:spcBef>
            </a:pPr>
            <a:r>
              <a:rPr lang="en-US" sz="3000" spc="-51">
                <a:solidFill>
                  <a:srgbClr val="303030"/>
                </a:solidFill>
                <a:latin typeface="Calibri (MS)"/>
                <a:ea typeface="Calibri (MS)"/>
                <a:cs typeface="Calibri (MS)"/>
                <a:sym typeface="Calibri (MS)"/>
              </a:rPr>
              <a:t>Aprenda a criar um ambiente que acolhe necessidades diversas</a:t>
            </a:r>
          </a:p>
        </p:txBody>
      </p:sp>
      <p:grpSp>
        <p:nvGrpSpPr>
          <p:cNvPr name="Group 12" id="12"/>
          <p:cNvGrpSpPr/>
          <p:nvPr/>
        </p:nvGrpSpPr>
        <p:grpSpPr>
          <a:xfrm rot="0">
            <a:off x="11900705" y="4003683"/>
            <a:ext cx="4750393" cy="5096690"/>
            <a:chOff x="0" y="0"/>
            <a:chExt cx="1232151" cy="1321973"/>
          </a:xfrm>
        </p:grpSpPr>
        <p:sp>
          <p:nvSpPr>
            <p:cNvPr name="Freeform 13" id="13"/>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solidFill>
              <a:srgbClr val="000000">
                <a:alpha val="0"/>
              </a:srgbClr>
            </a:solidFill>
            <a:ln w="57150" cap="sq">
              <a:solidFill>
                <a:srgbClr val="49B381"/>
              </a:solidFill>
              <a:prstDash val="solid"/>
              <a:miter/>
            </a:ln>
          </p:spPr>
        </p:sp>
        <p:sp>
          <p:nvSpPr>
            <p:cNvPr name="TextBox 14" id="14"/>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15" id="15"/>
          <p:cNvSpPr txBox="true"/>
          <p:nvPr/>
        </p:nvSpPr>
        <p:spPr>
          <a:xfrm rot="0">
            <a:off x="12343213" y="6195642"/>
            <a:ext cx="3865376" cy="2014405"/>
          </a:xfrm>
          <a:prstGeom prst="rect">
            <a:avLst/>
          </a:prstGeom>
        </p:spPr>
        <p:txBody>
          <a:bodyPr anchor="t" rtlCol="false" tIns="0" lIns="0" bIns="0" rIns="0">
            <a:spAutoFit/>
          </a:bodyPr>
          <a:lstStyle/>
          <a:p>
            <a:pPr algn="ctr" marL="0" indent="0" lvl="0">
              <a:lnSpc>
                <a:spcPts val="3937"/>
              </a:lnSpc>
              <a:spcBef>
                <a:spcPct val="0"/>
              </a:spcBef>
            </a:pPr>
            <a:r>
              <a:rPr lang="en-US" sz="2812" spc="-47">
                <a:solidFill>
                  <a:srgbClr val="303030"/>
                </a:solidFill>
                <a:latin typeface="Calibri (MS)"/>
                <a:ea typeface="Calibri (MS)"/>
                <a:cs typeface="Calibri (MS)"/>
                <a:sym typeface="Calibri (MS)"/>
              </a:rPr>
              <a:t>Use uma linguagem clara e fácil de entender e recursos visuais de apoio para melhorar a comunicação.</a:t>
            </a:r>
          </a:p>
        </p:txBody>
      </p:sp>
      <p:sp>
        <p:nvSpPr>
          <p:cNvPr name="TextBox 16" id="16"/>
          <p:cNvSpPr txBox="true"/>
          <p:nvPr/>
        </p:nvSpPr>
        <p:spPr>
          <a:xfrm rot="0">
            <a:off x="3088645" y="4724816"/>
            <a:ext cx="1849073" cy="1328199"/>
          </a:xfrm>
          <a:prstGeom prst="rect">
            <a:avLst/>
          </a:prstGeom>
        </p:spPr>
        <p:txBody>
          <a:bodyPr anchor="t" rtlCol="false" tIns="0" lIns="0" bIns="0" rIns="0">
            <a:spAutoFit/>
          </a:bodyPr>
          <a:lstStyle/>
          <a:p>
            <a:pPr algn="ctr" marL="0" indent="0" lvl="0">
              <a:lnSpc>
                <a:spcPts val="8532"/>
              </a:lnSpc>
            </a:pPr>
            <a:r>
              <a:rPr lang="en-US" sz="8887" spc="-728">
                <a:solidFill>
                  <a:srgbClr val="2B2B2B"/>
                </a:solidFill>
                <a:latin typeface="Calibri (MS)"/>
                <a:ea typeface="Calibri (MS)"/>
                <a:cs typeface="Calibri (MS)"/>
                <a:sym typeface="Calibri (MS)"/>
              </a:rPr>
              <a:t>L01.</a:t>
            </a:r>
          </a:p>
        </p:txBody>
      </p:sp>
      <p:sp>
        <p:nvSpPr>
          <p:cNvPr name="TextBox 17" id="17"/>
          <p:cNvSpPr txBox="true"/>
          <p:nvPr/>
        </p:nvSpPr>
        <p:spPr>
          <a:xfrm rot="0">
            <a:off x="8084403" y="4724816"/>
            <a:ext cx="2119193" cy="1328199"/>
          </a:xfrm>
          <a:prstGeom prst="rect">
            <a:avLst/>
          </a:prstGeom>
        </p:spPr>
        <p:txBody>
          <a:bodyPr anchor="t" rtlCol="false" tIns="0" lIns="0" bIns="0" rIns="0">
            <a:spAutoFit/>
          </a:bodyPr>
          <a:lstStyle/>
          <a:p>
            <a:pPr algn="ctr" marL="0" indent="0" lvl="0">
              <a:lnSpc>
                <a:spcPts val="8532"/>
              </a:lnSpc>
            </a:pPr>
            <a:r>
              <a:rPr lang="en-US" sz="8887" spc="-728">
                <a:solidFill>
                  <a:srgbClr val="2B2B2B"/>
                </a:solidFill>
                <a:latin typeface="Calibri (MS)"/>
                <a:ea typeface="Calibri (MS)"/>
                <a:cs typeface="Calibri (MS)"/>
                <a:sym typeface="Calibri (MS)"/>
              </a:rPr>
              <a:t>L02.</a:t>
            </a:r>
          </a:p>
        </p:txBody>
      </p:sp>
      <p:sp>
        <p:nvSpPr>
          <p:cNvPr name="TextBox 18" id="18"/>
          <p:cNvSpPr txBox="true"/>
          <p:nvPr/>
        </p:nvSpPr>
        <p:spPr>
          <a:xfrm rot="0">
            <a:off x="12986451" y="4724816"/>
            <a:ext cx="2576736" cy="1328199"/>
          </a:xfrm>
          <a:prstGeom prst="rect">
            <a:avLst/>
          </a:prstGeom>
        </p:spPr>
        <p:txBody>
          <a:bodyPr anchor="t" rtlCol="false" tIns="0" lIns="0" bIns="0" rIns="0">
            <a:spAutoFit/>
          </a:bodyPr>
          <a:lstStyle/>
          <a:p>
            <a:pPr algn="ctr" marL="0" indent="0" lvl="0">
              <a:lnSpc>
                <a:spcPts val="8532"/>
              </a:lnSpc>
            </a:pPr>
            <a:r>
              <a:rPr lang="en-US" sz="8887" spc="-728">
                <a:solidFill>
                  <a:srgbClr val="2B2B2B"/>
                </a:solidFill>
                <a:latin typeface="Calibri (MS)"/>
                <a:ea typeface="Calibri (MS)"/>
                <a:cs typeface="Calibri (MS)"/>
                <a:sym typeface="Calibri (MS)"/>
              </a:rPr>
              <a:t>L03.</a:t>
            </a:r>
          </a:p>
        </p:txBody>
      </p:sp>
      <p:sp>
        <p:nvSpPr>
          <p:cNvPr name="Freeform 19" id="19"/>
          <p:cNvSpPr/>
          <p:nvPr/>
        </p:nvSpPr>
        <p:spPr>
          <a:xfrm flipH="false" flipV="false" rot="0">
            <a:off x="335785" y="22251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2"/>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010022" y="3375103"/>
            <a:ext cx="15609634" cy="797302"/>
            <a:chOff x="0" y="0"/>
            <a:chExt cx="20812845" cy="1063070"/>
          </a:xfrm>
        </p:grpSpPr>
        <p:sp>
          <p:nvSpPr>
            <p:cNvPr name="Freeform 4" id="4"/>
            <p:cNvSpPr/>
            <p:nvPr/>
          </p:nvSpPr>
          <p:spPr>
            <a:xfrm flipH="false" flipV="false" rot="0">
              <a:off x="0" y="0"/>
              <a:ext cx="20812846" cy="1063070"/>
            </a:xfrm>
            <a:custGeom>
              <a:avLst/>
              <a:gdLst/>
              <a:ahLst/>
              <a:cxnLst/>
              <a:rect r="r" b="b" t="t" l="l"/>
              <a:pathLst>
                <a:path h="1063070" w="20812846">
                  <a:moveTo>
                    <a:pt x="0" y="0"/>
                  </a:moveTo>
                  <a:lnTo>
                    <a:pt x="20812846" y="0"/>
                  </a:lnTo>
                  <a:lnTo>
                    <a:pt x="20812846" y="1063070"/>
                  </a:lnTo>
                  <a:lnTo>
                    <a:pt x="0" y="1063070"/>
                  </a:lnTo>
                  <a:close/>
                </a:path>
              </a:pathLst>
            </a:custGeom>
            <a:solidFill>
              <a:srgbClr val="000000">
                <a:alpha val="0"/>
              </a:srgbClr>
            </a:solidFill>
          </p:spPr>
        </p:sp>
        <p:sp>
          <p:nvSpPr>
            <p:cNvPr name="TextBox 5" id="5"/>
            <p:cNvSpPr txBox="true"/>
            <p:nvPr/>
          </p:nvSpPr>
          <p:spPr>
            <a:xfrm>
              <a:off x="0" y="-85725"/>
              <a:ext cx="20812845" cy="1148795"/>
            </a:xfrm>
            <a:prstGeom prst="rect">
              <a:avLst/>
            </a:prstGeom>
          </p:spPr>
          <p:txBody>
            <a:bodyPr anchor="t" rtlCol="false" tIns="0" lIns="0" bIns="0" rIns="0"/>
            <a:lstStyle/>
            <a:p>
              <a:pPr algn="l" marL="0" indent="0" lvl="0">
                <a:lnSpc>
                  <a:spcPts val="4799"/>
                </a:lnSpc>
              </a:pPr>
              <a:r>
                <a:rPr lang="en-US" b="true" sz="3999">
                  <a:solidFill>
                    <a:srgbClr val="282121"/>
                  </a:solidFill>
                  <a:latin typeface="Calibri (MS) Bold"/>
                  <a:ea typeface="Calibri (MS) Bold"/>
                  <a:cs typeface="Calibri (MS) Bold"/>
                  <a:sym typeface="Calibri (MS) Bold"/>
                </a:rPr>
                <a:t>Pergunta 1: Qual é um princípio fundamental dos eventos inclusivos?</a:t>
              </a:r>
            </a:p>
          </p:txBody>
        </p:sp>
      </p:grpSp>
      <p:grpSp>
        <p:nvGrpSpPr>
          <p:cNvPr name="Group 6" id="6"/>
          <p:cNvGrpSpPr/>
          <p:nvPr/>
        </p:nvGrpSpPr>
        <p:grpSpPr>
          <a:xfrm rot="0">
            <a:off x="971550" y="467067"/>
            <a:ext cx="76944" cy="196091"/>
            <a:chOff x="0" y="0"/>
            <a:chExt cx="102592" cy="261455"/>
          </a:xfrm>
        </p:grpSpPr>
        <p:sp>
          <p:nvSpPr>
            <p:cNvPr name="Freeform 7" id="7"/>
            <p:cNvSpPr/>
            <p:nvPr/>
          </p:nvSpPr>
          <p:spPr>
            <a:xfrm flipH="false" flipV="false" rot="0">
              <a:off x="0" y="0"/>
              <a:ext cx="102592" cy="261455"/>
            </a:xfrm>
            <a:custGeom>
              <a:avLst/>
              <a:gdLst/>
              <a:ahLst/>
              <a:cxnLst/>
              <a:rect r="r" b="b" t="t" l="l"/>
              <a:pathLst>
                <a:path h="261455" w="102592">
                  <a:moveTo>
                    <a:pt x="0" y="0"/>
                  </a:moveTo>
                  <a:lnTo>
                    <a:pt x="102592" y="0"/>
                  </a:lnTo>
                  <a:lnTo>
                    <a:pt x="102592" y="261455"/>
                  </a:lnTo>
                  <a:lnTo>
                    <a:pt x="0" y="261455"/>
                  </a:lnTo>
                  <a:close/>
                </a:path>
              </a:pathLst>
            </a:custGeom>
            <a:solidFill>
              <a:srgbClr val="000000">
                <a:alpha val="0"/>
              </a:srgbClr>
            </a:solidFill>
          </p:spPr>
        </p:sp>
        <p:sp>
          <p:nvSpPr>
            <p:cNvPr name="TextBox 8" id="8"/>
            <p:cNvSpPr txBox="true"/>
            <p:nvPr/>
          </p:nvSpPr>
          <p:spPr>
            <a:xfrm>
              <a:off x="0" y="-9525"/>
              <a:ext cx="102592" cy="270980"/>
            </a:xfrm>
            <a:prstGeom prst="rect">
              <a:avLst/>
            </a:prstGeom>
          </p:spPr>
          <p:txBody>
            <a:bodyPr anchor="t" rtlCol="false" tIns="0" lIns="0" bIns="0" rIns="0"/>
            <a:lstStyle/>
            <a:p>
              <a:pPr algn="l" marL="0" indent="0" lvl="0">
                <a:lnSpc>
                  <a:spcPts val="1260"/>
                </a:lnSpc>
              </a:pPr>
              <a:r>
                <a:rPr lang="en-US" b="true" sz="1050">
                  <a:solidFill>
                    <a:srgbClr val="282121"/>
                  </a:solidFill>
                  <a:latin typeface="Roboto Bold"/>
                  <a:ea typeface="Roboto Bold"/>
                  <a:cs typeface="Roboto Bold"/>
                  <a:sym typeface="Roboto Bold"/>
                </a:rPr>
                <a:t>7</a:t>
              </a:r>
            </a:p>
          </p:txBody>
        </p:sp>
      </p:grpSp>
      <p:sp>
        <p:nvSpPr>
          <p:cNvPr name="Freeform 9" id="9"/>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10" id="10"/>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11" id="11"/>
          <p:cNvSpPr txBox="true"/>
          <p:nvPr/>
        </p:nvSpPr>
        <p:spPr>
          <a:xfrm rot="0">
            <a:off x="4479055" y="933450"/>
            <a:ext cx="9329889" cy="1009617"/>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Questionário/Autoavaliação</a:t>
            </a:r>
          </a:p>
        </p:txBody>
      </p:sp>
      <p:sp>
        <p:nvSpPr>
          <p:cNvPr name="Freeform 12" id="12"/>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5" id="15"/>
          <p:cNvSpPr txBox="true"/>
          <p:nvPr/>
        </p:nvSpPr>
        <p:spPr>
          <a:xfrm rot="0">
            <a:off x="9930683" y="4985378"/>
            <a:ext cx="5331137" cy="683266"/>
          </a:xfrm>
          <a:prstGeom prst="rect">
            <a:avLst/>
          </a:prstGeom>
        </p:spPr>
        <p:txBody>
          <a:bodyPr anchor="t" rtlCol="false" tIns="0" lIns="0" bIns="0" rIns="0">
            <a:spAutoFit/>
          </a:bodyPr>
          <a:lstStyle/>
          <a:p>
            <a:pPr algn="ctr" marL="0" indent="0" lvl="0">
              <a:lnSpc>
                <a:spcPts val="4722"/>
              </a:lnSpc>
            </a:pPr>
            <a:r>
              <a:rPr lang="en-US" sz="4106">
                <a:solidFill>
                  <a:srgbClr val="282121"/>
                </a:solidFill>
                <a:latin typeface="Calibri (MS)"/>
                <a:ea typeface="Calibri (MS)"/>
                <a:cs typeface="Calibri (MS)"/>
                <a:sym typeface="Calibri (MS)"/>
              </a:rPr>
              <a:t>B. Acessibilidade física</a:t>
            </a:r>
          </a:p>
        </p:txBody>
      </p:sp>
      <p:sp>
        <p:nvSpPr>
          <p:cNvPr name="TextBox 16" id="16"/>
          <p:cNvSpPr txBox="true"/>
          <p:nvPr/>
        </p:nvSpPr>
        <p:spPr>
          <a:xfrm rot="0">
            <a:off x="3954626" y="4930450"/>
            <a:ext cx="4104343" cy="614135"/>
          </a:xfrm>
          <a:prstGeom prst="rect">
            <a:avLst/>
          </a:prstGeom>
        </p:spPr>
        <p:txBody>
          <a:bodyPr anchor="t" rtlCol="false" tIns="0" lIns="0" bIns="0" rIns="0">
            <a:spAutoFit/>
          </a:bodyPr>
          <a:lstStyle/>
          <a:p>
            <a:pPr algn="ctr" marL="0" indent="0" lvl="0">
              <a:lnSpc>
                <a:spcPts val="4259"/>
              </a:lnSpc>
            </a:pPr>
            <a:r>
              <a:rPr lang="en-US" sz="3703">
                <a:solidFill>
                  <a:srgbClr val="282121"/>
                </a:solidFill>
                <a:latin typeface="Calibri (MS)"/>
                <a:ea typeface="Calibri (MS)"/>
                <a:cs typeface="Calibri (MS)"/>
                <a:sym typeface="Calibri (MS)"/>
              </a:rPr>
              <a:t>A. Custos mais baixos</a:t>
            </a:r>
          </a:p>
        </p:txBody>
      </p:sp>
      <p:sp>
        <p:nvSpPr>
          <p:cNvPr name="TextBox 17" id="17"/>
          <p:cNvSpPr txBox="true"/>
          <p:nvPr/>
        </p:nvSpPr>
        <p:spPr>
          <a:xfrm rot="0">
            <a:off x="3241850" y="6519800"/>
            <a:ext cx="5189374" cy="1147577"/>
          </a:xfrm>
          <a:prstGeom prst="rect">
            <a:avLst/>
          </a:prstGeom>
        </p:spPr>
        <p:txBody>
          <a:bodyPr anchor="t" rtlCol="false" tIns="0" lIns="0" bIns="0" rIns="0">
            <a:spAutoFit/>
          </a:bodyPr>
          <a:lstStyle/>
          <a:p>
            <a:pPr algn="ctr" marL="0" indent="0" lvl="0">
              <a:lnSpc>
                <a:spcPts val="4254"/>
              </a:lnSpc>
            </a:pPr>
            <a:r>
              <a:rPr lang="en-US" sz="3699">
                <a:solidFill>
                  <a:srgbClr val="282121"/>
                </a:solidFill>
                <a:latin typeface="Calibri (MS)"/>
                <a:ea typeface="Calibri (MS)"/>
                <a:cs typeface="Calibri (MS)"/>
                <a:sym typeface="Calibri (MS)"/>
              </a:rPr>
              <a:t>C. Presença nas mídias sociais</a:t>
            </a:r>
          </a:p>
        </p:txBody>
      </p:sp>
      <p:sp>
        <p:nvSpPr>
          <p:cNvPr name="Freeform 18" id="18"/>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9" id="19"/>
          <p:cNvSpPr txBox="true"/>
          <p:nvPr/>
        </p:nvSpPr>
        <p:spPr>
          <a:xfrm rot="0">
            <a:off x="9629683" y="6506081"/>
            <a:ext cx="5632137" cy="1323142"/>
          </a:xfrm>
          <a:prstGeom prst="rect">
            <a:avLst/>
          </a:prstGeom>
        </p:spPr>
        <p:txBody>
          <a:bodyPr anchor="t" rtlCol="false" tIns="0" lIns="0" bIns="0" rIns="0">
            <a:spAutoFit/>
          </a:bodyPr>
          <a:lstStyle/>
          <a:p>
            <a:pPr algn="ctr" marL="0" indent="0" lvl="0">
              <a:lnSpc>
                <a:spcPts val="3335"/>
              </a:lnSpc>
            </a:pPr>
            <a:r>
              <a:rPr lang="en-US" sz="2900">
                <a:solidFill>
                  <a:srgbClr val="282121"/>
                </a:solidFill>
                <a:latin typeface="Calibri (MS)"/>
                <a:ea typeface="Calibri (MS)"/>
                <a:cs typeface="Calibri (MS)"/>
                <a:sym typeface="Calibri (MS)"/>
              </a:rPr>
              <a:t>D. Certifique-se de conhecer as necessidades do seu público e faça os ajustes necessários</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068805" y="3440021"/>
            <a:ext cx="15609634" cy="708199"/>
            <a:chOff x="0" y="0"/>
            <a:chExt cx="20812845" cy="944265"/>
          </a:xfrm>
        </p:grpSpPr>
        <p:sp>
          <p:nvSpPr>
            <p:cNvPr name="Freeform 4" id="4"/>
            <p:cNvSpPr/>
            <p:nvPr/>
          </p:nvSpPr>
          <p:spPr>
            <a:xfrm flipH="false" flipV="false" rot="0">
              <a:off x="0" y="0"/>
              <a:ext cx="20812846" cy="944265"/>
            </a:xfrm>
            <a:custGeom>
              <a:avLst/>
              <a:gdLst/>
              <a:ahLst/>
              <a:cxnLst/>
              <a:rect r="r" b="b" t="t" l="l"/>
              <a:pathLst>
                <a:path h="944265" w="20812846">
                  <a:moveTo>
                    <a:pt x="0" y="0"/>
                  </a:moveTo>
                  <a:lnTo>
                    <a:pt x="20812846" y="0"/>
                  </a:lnTo>
                  <a:lnTo>
                    <a:pt x="20812846" y="944265"/>
                  </a:lnTo>
                  <a:lnTo>
                    <a:pt x="0" y="944265"/>
                  </a:lnTo>
                  <a:close/>
                </a:path>
              </a:pathLst>
            </a:custGeom>
            <a:solidFill>
              <a:srgbClr val="000000">
                <a:alpha val="0"/>
              </a:srgbClr>
            </a:solidFill>
          </p:spPr>
        </p:sp>
        <p:sp>
          <p:nvSpPr>
            <p:cNvPr name="TextBox 5" id="5"/>
            <p:cNvSpPr txBox="true"/>
            <p:nvPr/>
          </p:nvSpPr>
          <p:spPr>
            <a:xfrm>
              <a:off x="0" y="-76200"/>
              <a:ext cx="20812845" cy="1020465"/>
            </a:xfrm>
            <a:prstGeom prst="rect">
              <a:avLst/>
            </a:prstGeom>
          </p:spPr>
          <p:txBody>
            <a:bodyPr anchor="t" rtlCol="false" tIns="0" lIns="0" bIns="0" rIns="0"/>
            <a:lstStyle/>
            <a:p>
              <a:pPr algn="l" marL="0" indent="0" lvl="0">
                <a:lnSpc>
                  <a:spcPts val="4253"/>
                </a:lnSpc>
              </a:pPr>
              <a:r>
                <a:rPr lang="en-US" b="true" sz="3544">
                  <a:solidFill>
                    <a:srgbClr val="282121"/>
                  </a:solidFill>
                  <a:latin typeface="Calibri (MS) Bold"/>
                  <a:ea typeface="Calibri (MS) Bold"/>
                  <a:cs typeface="Calibri (MS) Bold"/>
                  <a:sym typeface="Calibri (MS) Bold"/>
                </a:rPr>
                <a:t>Pergunta 2: Usar uma linguagem simples só ajuda pessoas com baixa alfabetização. </a:t>
              </a:r>
            </a:p>
          </p:txBody>
        </p:sp>
      </p:grpSp>
      <p:grpSp>
        <p:nvGrpSpPr>
          <p:cNvPr name="Group 6" id="6"/>
          <p:cNvGrpSpPr/>
          <p:nvPr/>
        </p:nvGrpSpPr>
        <p:grpSpPr>
          <a:xfrm rot="0">
            <a:off x="971550" y="467067"/>
            <a:ext cx="76944" cy="196091"/>
            <a:chOff x="0" y="0"/>
            <a:chExt cx="102592" cy="261455"/>
          </a:xfrm>
        </p:grpSpPr>
        <p:sp>
          <p:nvSpPr>
            <p:cNvPr name="Freeform 7" id="7"/>
            <p:cNvSpPr/>
            <p:nvPr/>
          </p:nvSpPr>
          <p:spPr>
            <a:xfrm flipH="false" flipV="false" rot="0">
              <a:off x="0" y="0"/>
              <a:ext cx="102592" cy="261455"/>
            </a:xfrm>
            <a:custGeom>
              <a:avLst/>
              <a:gdLst/>
              <a:ahLst/>
              <a:cxnLst/>
              <a:rect r="r" b="b" t="t" l="l"/>
              <a:pathLst>
                <a:path h="261455" w="102592">
                  <a:moveTo>
                    <a:pt x="0" y="0"/>
                  </a:moveTo>
                  <a:lnTo>
                    <a:pt x="102592" y="0"/>
                  </a:lnTo>
                  <a:lnTo>
                    <a:pt x="102592" y="261455"/>
                  </a:lnTo>
                  <a:lnTo>
                    <a:pt x="0" y="261455"/>
                  </a:lnTo>
                  <a:close/>
                </a:path>
              </a:pathLst>
            </a:custGeom>
            <a:solidFill>
              <a:srgbClr val="000000">
                <a:alpha val="0"/>
              </a:srgbClr>
            </a:solidFill>
          </p:spPr>
        </p:sp>
        <p:sp>
          <p:nvSpPr>
            <p:cNvPr name="TextBox 8" id="8"/>
            <p:cNvSpPr txBox="true"/>
            <p:nvPr/>
          </p:nvSpPr>
          <p:spPr>
            <a:xfrm>
              <a:off x="0" y="-9525"/>
              <a:ext cx="102592" cy="270980"/>
            </a:xfrm>
            <a:prstGeom prst="rect">
              <a:avLst/>
            </a:prstGeom>
          </p:spPr>
          <p:txBody>
            <a:bodyPr anchor="t" rtlCol="false" tIns="0" lIns="0" bIns="0" rIns="0"/>
            <a:lstStyle/>
            <a:p>
              <a:pPr algn="l" marL="0" indent="0" lvl="0">
                <a:lnSpc>
                  <a:spcPts val="1260"/>
                </a:lnSpc>
              </a:pPr>
              <a:r>
                <a:rPr lang="en-US" b="true" sz="1050">
                  <a:solidFill>
                    <a:srgbClr val="282121"/>
                  </a:solidFill>
                  <a:latin typeface="Roboto Bold"/>
                  <a:ea typeface="Roboto Bold"/>
                  <a:cs typeface="Roboto Bold"/>
                  <a:sym typeface="Roboto Bold"/>
                </a:rPr>
                <a:t>7</a:t>
              </a:r>
            </a:p>
          </p:txBody>
        </p:sp>
      </p:grpSp>
      <p:sp>
        <p:nvSpPr>
          <p:cNvPr name="Freeform 9" id="9"/>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10" id="10"/>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11" id="11"/>
          <p:cNvSpPr txBox="true"/>
          <p:nvPr/>
        </p:nvSpPr>
        <p:spPr>
          <a:xfrm rot="0">
            <a:off x="4479055" y="933450"/>
            <a:ext cx="9329889" cy="1009617"/>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Questionário/Autoavaliação</a:t>
            </a:r>
          </a:p>
        </p:txBody>
      </p:sp>
      <p:sp>
        <p:nvSpPr>
          <p:cNvPr name="Freeform 12" id="12"/>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4" id="14"/>
          <p:cNvSpPr txBox="true"/>
          <p:nvPr/>
        </p:nvSpPr>
        <p:spPr>
          <a:xfrm rot="0">
            <a:off x="9785894" y="4901675"/>
            <a:ext cx="5331137" cy="831190"/>
          </a:xfrm>
          <a:prstGeom prst="rect">
            <a:avLst/>
          </a:prstGeom>
        </p:spPr>
        <p:txBody>
          <a:bodyPr anchor="t" rtlCol="false" tIns="0" lIns="0" bIns="0" rIns="0">
            <a:spAutoFit/>
          </a:bodyPr>
          <a:lstStyle/>
          <a:p>
            <a:pPr algn="ctr" marL="0" indent="0" lvl="0">
              <a:lnSpc>
                <a:spcPts val="5630"/>
              </a:lnSpc>
            </a:pPr>
            <a:r>
              <a:rPr lang="en-US" sz="4896">
                <a:solidFill>
                  <a:srgbClr val="282121"/>
                </a:solidFill>
                <a:latin typeface="Calibri (MS)"/>
                <a:ea typeface="Calibri (MS)"/>
                <a:cs typeface="Calibri (MS)"/>
                <a:sym typeface="Calibri (MS)"/>
              </a:rPr>
              <a:t>B. Falso</a:t>
            </a:r>
          </a:p>
        </p:txBody>
      </p:sp>
      <p:sp>
        <p:nvSpPr>
          <p:cNvPr name="TextBox 15" id="15"/>
          <p:cNvSpPr txBox="true"/>
          <p:nvPr/>
        </p:nvSpPr>
        <p:spPr>
          <a:xfrm rot="0">
            <a:off x="3784366" y="4888048"/>
            <a:ext cx="4104343" cy="831190"/>
          </a:xfrm>
          <a:prstGeom prst="rect">
            <a:avLst/>
          </a:prstGeom>
        </p:spPr>
        <p:txBody>
          <a:bodyPr anchor="t" rtlCol="false" tIns="0" lIns="0" bIns="0" rIns="0">
            <a:spAutoFit/>
          </a:bodyPr>
          <a:lstStyle/>
          <a:p>
            <a:pPr algn="ctr" marL="0" indent="0" lvl="0">
              <a:lnSpc>
                <a:spcPts val="5630"/>
              </a:lnSpc>
            </a:pPr>
            <a:r>
              <a:rPr lang="en-US" sz="4896">
                <a:solidFill>
                  <a:srgbClr val="282121"/>
                </a:solidFill>
                <a:latin typeface="Calibri (MS)"/>
                <a:ea typeface="Calibri (MS)"/>
                <a:cs typeface="Calibri (MS)"/>
                <a:sym typeface="Calibri (MS)"/>
              </a:rPr>
              <a:t>A. Verdadeiro</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109854" y="3440021"/>
            <a:ext cx="15609634" cy="708199"/>
            <a:chOff x="0" y="0"/>
            <a:chExt cx="20812845" cy="944265"/>
          </a:xfrm>
        </p:grpSpPr>
        <p:sp>
          <p:nvSpPr>
            <p:cNvPr name="Freeform 4" id="4"/>
            <p:cNvSpPr/>
            <p:nvPr/>
          </p:nvSpPr>
          <p:spPr>
            <a:xfrm flipH="false" flipV="false" rot="0">
              <a:off x="0" y="0"/>
              <a:ext cx="20812846" cy="944265"/>
            </a:xfrm>
            <a:custGeom>
              <a:avLst/>
              <a:gdLst/>
              <a:ahLst/>
              <a:cxnLst/>
              <a:rect r="r" b="b" t="t" l="l"/>
              <a:pathLst>
                <a:path h="944265" w="20812846">
                  <a:moveTo>
                    <a:pt x="0" y="0"/>
                  </a:moveTo>
                  <a:lnTo>
                    <a:pt x="20812846" y="0"/>
                  </a:lnTo>
                  <a:lnTo>
                    <a:pt x="20812846" y="944265"/>
                  </a:lnTo>
                  <a:lnTo>
                    <a:pt x="0" y="944265"/>
                  </a:lnTo>
                  <a:close/>
                </a:path>
              </a:pathLst>
            </a:custGeom>
            <a:solidFill>
              <a:srgbClr val="000000">
                <a:alpha val="0"/>
              </a:srgbClr>
            </a:solidFill>
          </p:spPr>
        </p:sp>
        <p:sp>
          <p:nvSpPr>
            <p:cNvPr name="TextBox 5" id="5"/>
            <p:cNvSpPr txBox="true"/>
            <p:nvPr/>
          </p:nvSpPr>
          <p:spPr>
            <a:xfrm>
              <a:off x="0" y="-76200"/>
              <a:ext cx="20812845" cy="1020465"/>
            </a:xfrm>
            <a:prstGeom prst="rect">
              <a:avLst/>
            </a:prstGeom>
          </p:spPr>
          <p:txBody>
            <a:bodyPr anchor="t" rtlCol="false" tIns="0" lIns="0" bIns="0" rIns="0"/>
            <a:lstStyle/>
            <a:p>
              <a:pPr algn="l" marL="0" indent="0" lvl="0">
                <a:lnSpc>
                  <a:spcPts val="4253"/>
                </a:lnSpc>
              </a:pPr>
              <a:r>
                <a:rPr lang="en-US" b="true" sz="3544">
                  <a:solidFill>
                    <a:srgbClr val="282121"/>
                  </a:solidFill>
                  <a:latin typeface="Calibri (MS) Bold"/>
                  <a:ea typeface="Calibri (MS) Bold"/>
                  <a:cs typeface="Calibri (MS) Bold"/>
                  <a:sym typeface="Calibri (MS) Bold"/>
                </a:rPr>
                <a:t>Pergunta 2: Usar uma linguagem simples só ajuda pessoas com baixa alfabetização. </a:t>
              </a:r>
            </a:p>
          </p:txBody>
        </p:sp>
      </p:grpSp>
      <p:grpSp>
        <p:nvGrpSpPr>
          <p:cNvPr name="Group 6" id="6"/>
          <p:cNvGrpSpPr/>
          <p:nvPr/>
        </p:nvGrpSpPr>
        <p:grpSpPr>
          <a:xfrm rot="0">
            <a:off x="971550" y="467067"/>
            <a:ext cx="76944" cy="196091"/>
            <a:chOff x="0" y="0"/>
            <a:chExt cx="102592" cy="261455"/>
          </a:xfrm>
        </p:grpSpPr>
        <p:sp>
          <p:nvSpPr>
            <p:cNvPr name="Freeform 7" id="7"/>
            <p:cNvSpPr/>
            <p:nvPr/>
          </p:nvSpPr>
          <p:spPr>
            <a:xfrm flipH="false" flipV="false" rot="0">
              <a:off x="0" y="0"/>
              <a:ext cx="102592" cy="261455"/>
            </a:xfrm>
            <a:custGeom>
              <a:avLst/>
              <a:gdLst/>
              <a:ahLst/>
              <a:cxnLst/>
              <a:rect r="r" b="b" t="t" l="l"/>
              <a:pathLst>
                <a:path h="261455" w="102592">
                  <a:moveTo>
                    <a:pt x="0" y="0"/>
                  </a:moveTo>
                  <a:lnTo>
                    <a:pt x="102592" y="0"/>
                  </a:lnTo>
                  <a:lnTo>
                    <a:pt x="102592" y="261455"/>
                  </a:lnTo>
                  <a:lnTo>
                    <a:pt x="0" y="261455"/>
                  </a:lnTo>
                  <a:close/>
                </a:path>
              </a:pathLst>
            </a:custGeom>
            <a:solidFill>
              <a:srgbClr val="000000">
                <a:alpha val="0"/>
              </a:srgbClr>
            </a:solidFill>
          </p:spPr>
        </p:sp>
        <p:sp>
          <p:nvSpPr>
            <p:cNvPr name="TextBox 8" id="8"/>
            <p:cNvSpPr txBox="true"/>
            <p:nvPr/>
          </p:nvSpPr>
          <p:spPr>
            <a:xfrm>
              <a:off x="0" y="-9525"/>
              <a:ext cx="102592" cy="270980"/>
            </a:xfrm>
            <a:prstGeom prst="rect">
              <a:avLst/>
            </a:prstGeom>
          </p:spPr>
          <p:txBody>
            <a:bodyPr anchor="t" rtlCol="false" tIns="0" lIns="0" bIns="0" rIns="0"/>
            <a:lstStyle/>
            <a:p>
              <a:pPr algn="l" marL="0" indent="0" lvl="0">
                <a:lnSpc>
                  <a:spcPts val="1260"/>
                </a:lnSpc>
              </a:pPr>
              <a:r>
                <a:rPr lang="en-US" b="true" sz="1050">
                  <a:solidFill>
                    <a:srgbClr val="282121"/>
                  </a:solidFill>
                  <a:latin typeface="Roboto Bold"/>
                  <a:ea typeface="Roboto Bold"/>
                  <a:cs typeface="Roboto Bold"/>
                  <a:sym typeface="Roboto Bold"/>
                </a:rPr>
                <a:t>7</a:t>
              </a:r>
            </a:p>
          </p:txBody>
        </p:sp>
      </p:grpSp>
      <p:sp>
        <p:nvSpPr>
          <p:cNvPr name="Freeform 9" id="9"/>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10" id="10"/>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11" id="11"/>
          <p:cNvSpPr txBox="true"/>
          <p:nvPr/>
        </p:nvSpPr>
        <p:spPr>
          <a:xfrm rot="0">
            <a:off x="4479055" y="933450"/>
            <a:ext cx="9329889" cy="1009617"/>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Questionário/Autoavaliação</a:t>
            </a:r>
          </a:p>
        </p:txBody>
      </p:sp>
      <p:sp>
        <p:nvSpPr>
          <p:cNvPr name="Freeform 12" id="12"/>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3784366" y="4888048"/>
            <a:ext cx="4104343" cy="831190"/>
          </a:xfrm>
          <a:prstGeom prst="rect">
            <a:avLst/>
          </a:prstGeom>
        </p:spPr>
        <p:txBody>
          <a:bodyPr anchor="t" rtlCol="false" tIns="0" lIns="0" bIns="0" rIns="0">
            <a:spAutoFit/>
          </a:bodyPr>
          <a:lstStyle/>
          <a:p>
            <a:pPr algn="ctr" marL="0" indent="0" lvl="0">
              <a:lnSpc>
                <a:spcPts val="5630"/>
              </a:lnSpc>
            </a:pPr>
            <a:r>
              <a:rPr lang="en-US" sz="4896">
                <a:solidFill>
                  <a:srgbClr val="282121"/>
                </a:solidFill>
                <a:latin typeface="Calibri (MS)"/>
                <a:ea typeface="Calibri (MS)"/>
                <a:cs typeface="Calibri (MS)"/>
                <a:sym typeface="Calibri (MS)"/>
              </a:rPr>
              <a:t>A. Verdadeiro</a:t>
            </a:r>
          </a:p>
        </p:txBody>
      </p:sp>
      <p:sp>
        <p:nvSpPr>
          <p:cNvPr name="Freeform 14" id="14"/>
          <p:cNvSpPr/>
          <p:nvPr/>
        </p:nvSpPr>
        <p:spPr>
          <a:xfrm flipH="false" flipV="false" rot="0">
            <a:off x="9574162" y="4730819"/>
            <a:ext cx="6156267" cy="1298413"/>
          </a:xfrm>
          <a:custGeom>
            <a:avLst/>
            <a:gdLst/>
            <a:ahLst/>
            <a:cxnLst/>
            <a:rect r="r" b="b" t="t" l="l"/>
            <a:pathLst>
              <a:path h="1298413" w="6156267">
                <a:moveTo>
                  <a:pt x="0" y="0"/>
                </a:moveTo>
                <a:lnTo>
                  <a:pt x="6156266" y="0"/>
                </a:lnTo>
                <a:lnTo>
                  <a:pt x="6156266" y="1298412"/>
                </a:lnTo>
                <a:lnTo>
                  <a:pt x="0" y="129841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5" id="15"/>
          <p:cNvSpPr txBox="true"/>
          <p:nvPr/>
        </p:nvSpPr>
        <p:spPr>
          <a:xfrm rot="0">
            <a:off x="10600124" y="4916608"/>
            <a:ext cx="4104343" cy="831190"/>
          </a:xfrm>
          <a:prstGeom prst="rect">
            <a:avLst/>
          </a:prstGeom>
        </p:spPr>
        <p:txBody>
          <a:bodyPr anchor="t" rtlCol="false" tIns="0" lIns="0" bIns="0" rIns="0">
            <a:spAutoFit/>
          </a:bodyPr>
          <a:lstStyle/>
          <a:p>
            <a:pPr algn="ctr" marL="0" indent="0" lvl="0">
              <a:lnSpc>
                <a:spcPts val="5630"/>
              </a:lnSpc>
            </a:pPr>
            <a:r>
              <a:rPr lang="en-US" sz="4896">
                <a:solidFill>
                  <a:srgbClr val="282121"/>
                </a:solidFill>
                <a:latin typeface="Calibri (MS)"/>
                <a:ea typeface="Calibri (MS)"/>
                <a:cs typeface="Calibri (MS)"/>
                <a:sym typeface="Calibri (MS)"/>
              </a:rPr>
              <a:t>B. Falso</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96091"/>
            <a:chOff x="0" y="0"/>
            <a:chExt cx="102592" cy="261455"/>
          </a:xfrm>
        </p:grpSpPr>
        <p:sp>
          <p:nvSpPr>
            <p:cNvPr name="Freeform 4" id="4"/>
            <p:cNvSpPr/>
            <p:nvPr/>
          </p:nvSpPr>
          <p:spPr>
            <a:xfrm flipH="false" flipV="false" rot="0">
              <a:off x="0" y="0"/>
              <a:ext cx="102592" cy="261455"/>
            </a:xfrm>
            <a:custGeom>
              <a:avLst/>
              <a:gdLst/>
              <a:ahLst/>
              <a:cxnLst/>
              <a:rect r="r" b="b" t="t" l="l"/>
              <a:pathLst>
                <a:path h="261455" w="102592">
                  <a:moveTo>
                    <a:pt x="0" y="0"/>
                  </a:moveTo>
                  <a:lnTo>
                    <a:pt x="102592" y="0"/>
                  </a:lnTo>
                  <a:lnTo>
                    <a:pt x="102592" y="261455"/>
                  </a:lnTo>
                  <a:lnTo>
                    <a:pt x="0" y="261455"/>
                  </a:lnTo>
                  <a:close/>
                </a:path>
              </a:pathLst>
            </a:custGeom>
            <a:solidFill>
              <a:srgbClr val="000000">
                <a:alpha val="0"/>
              </a:srgbClr>
            </a:solidFill>
          </p:spPr>
        </p:sp>
        <p:sp>
          <p:nvSpPr>
            <p:cNvPr name="TextBox 5" id="5"/>
            <p:cNvSpPr txBox="true"/>
            <p:nvPr/>
          </p:nvSpPr>
          <p:spPr>
            <a:xfrm>
              <a:off x="0" y="-9525"/>
              <a:ext cx="102592" cy="270980"/>
            </a:xfrm>
            <a:prstGeom prst="rect">
              <a:avLst/>
            </a:prstGeom>
          </p:spPr>
          <p:txBody>
            <a:bodyPr anchor="t" rtlCol="false" tIns="0" lIns="0" bIns="0" rIns="0"/>
            <a:lstStyle/>
            <a:p>
              <a:pPr algn="l" marL="0" indent="0" lvl="0">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4479055" y="443084"/>
            <a:ext cx="9329889" cy="1759506"/>
          </a:xfrm>
          <a:prstGeom prst="rect">
            <a:avLst/>
          </a:prstGeom>
        </p:spPr>
        <p:txBody>
          <a:bodyPr anchor="t" rtlCol="false" tIns="0" lIns="0" bIns="0" rIns="0">
            <a:spAutoFit/>
          </a:bodyPr>
          <a:lstStyle/>
          <a:p>
            <a:pPr algn="ctr" marL="0" indent="0" lvl="0">
              <a:lnSpc>
                <a:spcPts val="6425"/>
              </a:lnSpc>
            </a:pPr>
            <a:r>
              <a:rPr lang="en-US" sz="5587">
                <a:solidFill>
                  <a:srgbClr val="282121"/>
                </a:solidFill>
                <a:latin typeface="Calibri (MS)"/>
                <a:ea typeface="Calibri (MS)"/>
                <a:cs typeface="Calibri (MS)"/>
                <a:sym typeface="Calibri (MS)"/>
              </a:rPr>
              <a:t>Qual é uma maneira inclusiva de oferecer registro de eventos?</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9959540" y="4879355"/>
            <a:ext cx="4983845" cy="943107"/>
          </a:xfrm>
          <a:prstGeom prst="rect">
            <a:avLst/>
          </a:prstGeom>
        </p:spPr>
        <p:txBody>
          <a:bodyPr anchor="t" rtlCol="false" tIns="0" lIns="0" bIns="0" rIns="0">
            <a:spAutoFit/>
          </a:bodyPr>
          <a:lstStyle/>
          <a:p>
            <a:pPr algn="ctr" marL="0" indent="0" lvl="0">
              <a:lnSpc>
                <a:spcPts val="3450"/>
              </a:lnSpc>
            </a:pPr>
            <a:r>
              <a:rPr lang="en-US" sz="3000">
                <a:solidFill>
                  <a:srgbClr val="282121"/>
                </a:solidFill>
                <a:latin typeface="Calibri (MS)"/>
                <a:ea typeface="Calibri (MS)"/>
                <a:cs typeface="Calibri (MS)"/>
                <a:sym typeface="Calibri (MS)"/>
              </a:rPr>
              <a:t>B. Peça às pessoas que se registrem apenas pessoalmente</a:t>
            </a:r>
          </a:p>
        </p:txBody>
      </p:sp>
      <p:sp>
        <p:nvSpPr>
          <p:cNvPr name="TextBox 14" id="14"/>
          <p:cNvSpPr txBox="true"/>
          <p:nvPr/>
        </p:nvSpPr>
        <p:spPr>
          <a:xfrm rot="0">
            <a:off x="3954626" y="4769698"/>
            <a:ext cx="4104343" cy="1205733"/>
          </a:xfrm>
          <a:prstGeom prst="rect">
            <a:avLst/>
          </a:prstGeom>
        </p:spPr>
        <p:txBody>
          <a:bodyPr anchor="t" rtlCol="false" tIns="0" lIns="0" bIns="0" rIns="0">
            <a:spAutoFit/>
          </a:bodyPr>
          <a:lstStyle/>
          <a:p>
            <a:pPr algn="ctr" marL="0" indent="0" lvl="0">
              <a:lnSpc>
                <a:spcPts val="4484"/>
              </a:lnSpc>
            </a:pPr>
            <a:r>
              <a:rPr lang="en-US" sz="3900">
                <a:solidFill>
                  <a:srgbClr val="282121"/>
                </a:solidFill>
                <a:latin typeface="Calibri (MS)"/>
                <a:ea typeface="Calibri (MS)"/>
                <a:cs typeface="Calibri (MS)"/>
                <a:sym typeface="Calibri (MS)"/>
              </a:rPr>
              <a:t>A. Utilize apenas formulários online</a:t>
            </a:r>
          </a:p>
        </p:txBody>
      </p:sp>
      <p:sp>
        <p:nvSpPr>
          <p:cNvPr name="TextBox 15" id="15"/>
          <p:cNvSpPr txBox="true"/>
          <p:nvPr/>
        </p:nvSpPr>
        <p:spPr>
          <a:xfrm rot="0">
            <a:off x="9604029" y="6484916"/>
            <a:ext cx="5339356" cy="1205733"/>
          </a:xfrm>
          <a:prstGeom prst="rect">
            <a:avLst/>
          </a:prstGeom>
        </p:spPr>
        <p:txBody>
          <a:bodyPr anchor="t" rtlCol="false" tIns="0" lIns="0" bIns="0" rIns="0">
            <a:spAutoFit/>
          </a:bodyPr>
          <a:lstStyle/>
          <a:p>
            <a:pPr algn="ctr" marL="0" indent="0" lvl="0">
              <a:lnSpc>
                <a:spcPts val="4484"/>
              </a:lnSpc>
            </a:pPr>
            <a:r>
              <a:rPr lang="en-US" sz="3899">
                <a:solidFill>
                  <a:srgbClr val="282121"/>
                </a:solidFill>
                <a:latin typeface="Calibri (MS)"/>
                <a:ea typeface="Calibri (MS)"/>
                <a:cs typeface="Calibri (MS)"/>
                <a:sym typeface="Calibri (MS)"/>
              </a:rPr>
              <a:t>D. Envie apenas formulários em papel</a:t>
            </a:r>
          </a:p>
        </p:txBody>
      </p:sp>
      <p:sp>
        <p:nvSpPr>
          <p:cNvPr name="TextBox 16" id="16"/>
          <p:cNvSpPr txBox="true"/>
          <p:nvPr/>
        </p:nvSpPr>
        <p:spPr>
          <a:xfrm rot="0">
            <a:off x="3547299" y="6484916"/>
            <a:ext cx="4918996" cy="1205733"/>
          </a:xfrm>
          <a:prstGeom prst="rect">
            <a:avLst/>
          </a:prstGeom>
        </p:spPr>
        <p:txBody>
          <a:bodyPr anchor="t" rtlCol="false" tIns="0" lIns="0" bIns="0" rIns="0">
            <a:spAutoFit/>
          </a:bodyPr>
          <a:lstStyle/>
          <a:p>
            <a:pPr algn="ctr" marL="0" indent="0" lvl="0">
              <a:lnSpc>
                <a:spcPts val="4484"/>
              </a:lnSpc>
            </a:pPr>
            <a:r>
              <a:rPr lang="en-US" sz="3900">
                <a:solidFill>
                  <a:srgbClr val="282121"/>
                </a:solidFill>
                <a:latin typeface="Calibri (MS)"/>
                <a:ea typeface="Calibri (MS)"/>
                <a:cs typeface="Calibri (MS)"/>
                <a:sym typeface="Calibri (MS)"/>
              </a:rPr>
              <a:t>C. Permitir registro por telefone, e-mail e online </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96091"/>
            <a:chOff x="0" y="0"/>
            <a:chExt cx="102592" cy="261455"/>
          </a:xfrm>
        </p:grpSpPr>
        <p:sp>
          <p:nvSpPr>
            <p:cNvPr name="Freeform 4" id="4"/>
            <p:cNvSpPr/>
            <p:nvPr/>
          </p:nvSpPr>
          <p:spPr>
            <a:xfrm flipH="false" flipV="false" rot="0">
              <a:off x="0" y="0"/>
              <a:ext cx="102592" cy="261455"/>
            </a:xfrm>
            <a:custGeom>
              <a:avLst/>
              <a:gdLst/>
              <a:ahLst/>
              <a:cxnLst/>
              <a:rect r="r" b="b" t="t" l="l"/>
              <a:pathLst>
                <a:path h="261455" w="102592">
                  <a:moveTo>
                    <a:pt x="0" y="0"/>
                  </a:moveTo>
                  <a:lnTo>
                    <a:pt x="102592" y="0"/>
                  </a:lnTo>
                  <a:lnTo>
                    <a:pt x="102592" y="261455"/>
                  </a:lnTo>
                  <a:lnTo>
                    <a:pt x="0" y="261455"/>
                  </a:lnTo>
                  <a:close/>
                </a:path>
              </a:pathLst>
            </a:custGeom>
            <a:solidFill>
              <a:srgbClr val="000000">
                <a:alpha val="0"/>
              </a:srgbClr>
            </a:solidFill>
          </p:spPr>
        </p:sp>
        <p:sp>
          <p:nvSpPr>
            <p:cNvPr name="TextBox 5" id="5"/>
            <p:cNvSpPr txBox="true"/>
            <p:nvPr/>
          </p:nvSpPr>
          <p:spPr>
            <a:xfrm>
              <a:off x="0" y="-9525"/>
              <a:ext cx="102592" cy="270980"/>
            </a:xfrm>
            <a:prstGeom prst="rect">
              <a:avLst/>
            </a:prstGeom>
          </p:spPr>
          <p:txBody>
            <a:bodyPr anchor="t" rtlCol="false" tIns="0" lIns="0" bIns="0" rIns="0"/>
            <a:lstStyle/>
            <a:p>
              <a:pPr algn="l" marL="0" indent="0" lvl="0">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4479055" y="647742"/>
            <a:ext cx="9329889" cy="1759506"/>
          </a:xfrm>
          <a:prstGeom prst="rect">
            <a:avLst/>
          </a:prstGeom>
        </p:spPr>
        <p:txBody>
          <a:bodyPr anchor="t" rtlCol="false" tIns="0" lIns="0" bIns="0" rIns="0">
            <a:spAutoFit/>
          </a:bodyPr>
          <a:lstStyle/>
          <a:p>
            <a:pPr algn="ctr" marL="0" indent="0" lvl="0">
              <a:lnSpc>
                <a:spcPts val="6425"/>
              </a:lnSpc>
            </a:pPr>
            <a:r>
              <a:rPr lang="en-US" sz="5587">
                <a:solidFill>
                  <a:srgbClr val="282121"/>
                </a:solidFill>
                <a:latin typeface="Calibri (MS)"/>
                <a:ea typeface="Calibri (MS)"/>
                <a:cs typeface="Calibri (MS)"/>
                <a:sym typeface="Calibri (MS)"/>
              </a:rPr>
              <a:t>Qual é uma maneira inclusiva de oferecer registro de eventos?</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0001660" y="4865728"/>
            <a:ext cx="4983845" cy="943107"/>
          </a:xfrm>
          <a:prstGeom prst="rect">
            <a:avLst/>
          </a:prstGeom>
        </p:spPr>
        <p:txBody>
          <a:bodyPr anchor="t" rtlCol="false" tIns="0" lIns="0" bIns="0" rIns="0">
            <a:spAutoFit/>
          </a:bodyPr>
          <a:lstStyle/>
          <a:p>
            <a:pPr algn="ctr" marL="0" indent="0" lvl="0">
              <a:lnSpc>
                <a:spcPts val="3450"/>
              </a:lnSpc>
            </a:pPr>
            <a:r>
              <a:rPr lang="en-US" sz="3000">
                <a:solidFill>
                  <a:srgbClr val="282121"/>
                </a:solidFill>
                <a:latin typeface="Calibri (MS)"/>
                <a:ea typeface="Calibri (MS)"/>
                <a:cs typeface="Calibri (MS)"/>
                <a:sym typeface="Calibri (MS)"/>
              </a:rPr>
              <a:t>B. Peça às pessoas que se registrem apenas pessoalmente</a:t>
            </a:r>
          </a:p>
        </p:txBody>
      </p:sp>
      <p:sp>
        <p:nvSpPr>
          <p:cNvPr name="TextBox 14" id="14"/>
          <p:cNvSpPr txBox="true"/>
          <p:nvPr/>
        </p:nvSpPr>
        <p:spPr>
          <a:xfrm rot="0">
            <a:off x="3954626" y="4760173"/>
            <a:ext cx="4104343" cy="1234758"/>
          </a:xfrm>
          <a:prstGeom prst="rect">
            <a:avLst/>
          </a:prstGeom>
        </p:spPr>
        <p:txBody>
          <a:bodyPr anchor="t" rtlCol="false" tIns="0" lIns="0" bIns="0" rIns="0">
            <a:spAutoFit/>
          </a:bodyPr>
          <a:lstStyle/>
          <a:p>
            <a:pPr algn="ctr" marL="0" indent="0" lvl="0">
              <a:lnSpc>
                <a:spcPts val="4542"/>
              </a:lnSpc>
            </a:pPr>
            <a:r>
              <a:rPr lang="en-US" sz="3949">
                <a:solidFill>
                  <a:srgbClr val="282121"/>
                </a:solidFill>
                <a:latin typeface="Calibri (MS)"/>
                <a:ea typeface="Calibri (MS)"/>
                <a:cs typeface="Calibri (MS)"/>
                <a:sym typeface="Calibri (MS)"/>
              </a:rPr>
              <a:t>A. Utilize apenas formulários online</a:t>
            </a:r>
          </a:p>
        </p:txBody>
      </p:sp>
      <p:sp>
        <p:nvSpPr>
          <p:cNvPr name="TextBox 15" id="15"/>
          <p:cNvSpPr txBox="true"/>
          <p:nvPr/>
        </p:nvSpPr>
        <p:spPr>
          <a:xfrm rot="0">
            <a:off x="9604029" y="6484916"/>
            <a:ext cx="5779107" cy="1205733"/>
          </a:xfrm>
          <a:prstGeom prst="rect">
            <a:avLst/>
          </a:prstGeom>
        </p:spPr>
        <p:txBody>
          <a:bodyPr anchor="t" rtlCol="false" tIns="0" lIns="0" bIns="0" rIns="0">
            <a:spAutoFit/>
          </a:bodyPr>
          <a:lstStyle/>
          <a:p>
            <a:pPr algn="ctr" marL="0" indent="0" lvl="0">
              <a:lnSpc>
                <a:spcPts val="4484"/>
              </a:lnSpc>
            </a:pPr>
            <a:r>
              <a:rPr lang="en-US" sz="3899">
                <a:solidFill>
                  <a:srgbClr val="282121"/>
                </a:solidFill>
                <a:latin typeface="Calibri (MS)"/>
                <a:ea typeface="Calibri (MS)"/>
                <a:cs typeface="Calibri (MS)"/>
                <a:sym typeface="Calibri (MS)"/>
              </a:rPr>
              <a:t>D. Envie apenas formulários em papel</a:t>
            </a:r>
          </a:p>
        </p:txBody>
      </p:sp>
      <p:sp>
        <p:nvSpPr>
          <p:cNvPr name="TextBox 16" id="16"/>
          <p:cNvSpPr txBox="true"/>
          <p:nvPr/>
        </p:nvSpPr>
        <p:spPr>
          <a:xfrm rot="0">
            <a:off x="3547299" y="6484916"/>
            <a:ext cx="4918996" cy="1205733"/>
          </a:xfrm>
          <a:prstGeom prst="rect">
            <a:avLst/>
          </a:prstGeom>
        </p:spPr>
        <p:txBody>
          <a:bodyPr anchor="t" rtlCol="false" tIns="0" lIns="0" bIns="0" rIns="0">
            <a:spAutoFit/>
          </a:bodyPr>
          <a:lstStyle/>
          <a:p>
            <a:pPr algn="ctr" marL="0" indent="0" lvl="0">
              <a:lnSpc>
                <a:spcPts val="4484"/>
              </a:lnSpc>
            </a:pPr>
            <a:r>
              <a:rPr lang="en-US" sz="3900">
                <a:solidFill>
                  <a:srgbClr val="282121"/>
                </a:solidFill>
                <a:latin typeface="Calibri (MS)"/>
                <a:ea typeface="Calibri (MS)"/>
                <a:cs typeface="Calibri (MS)"/>
                <a:sym typeface="Calibri (MS)"/>
              </a:rPr>
              <a:t>C. Permitir registro por telefone, e-mail e online </a:t>
            </a:r>
          </a:p>
        </p:txBody>
      </p:sp>
      <p:sp>
        <p:nvSpPr>
          <p:cNvPr name="TextBox 17" id="17"/>
          <p:cNvSpPr txBox="true"/>
          <p:nvPr/>
        </p:nvSpPr>
        <p:spPr>
          <a:xfrm rot="0">
            <a:off x="2942362" y="3419517"/>
            <a:ext cx="12629198" cy="465567"/>
          </a:xfrm>
          <a:prstGeom prst="rect">
            <a:avLst/>
          </a:prstGeom>
        </p:spPr>
        <p:txBody>
          <a:bodyPr anchor="t" rtlCol="false" tIns="0" lIns="0" bIns="0" rIns="0">
            <a:spAutoFit/>
          </a:bodyPr>
          <a:lstStyle/>
          <a:p>
            <a:pPr algn="ctr" marL="0" indent="0" lvl="0">
              <a:lnSpc>
                <a:spcPts val="3234"/>
              </a:lnSpc>
              <a:spcBef>
                <a:spcPct val="0"/>
              </a:spcBef>
            </a:pPr>
            <a:r>
              <a:rPr lang="en-US" b="true" sz="2812">
                <a:solidFill>
                  <a:srgbClr val="282121"/>
                </a:solidFill>
                <a:latin typeface="Calibri (MS) Bold"/>
                <a:ea typeface="Calibri (MS) Bold"/>
                <a:cs typeface="Calibri (MS) Bold"/>
                <a:sym typeface="Calibri (MS) Bold"/>
              </a:rPr>
              <a:t>Diferentes opções tornam o registro mais fácil e inclusivo para todos os participantes</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633341"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6866797" y="1303600"/>
            <a:ext cx="5009201" cy="1009728"/>
            <a:chOff x="0" y="0"/>
            <a:chExt cx="6678935" cy="1346303"/>
          </a:xfrm>
        </p:grpSpPr>
        <p:sp>
          <p:nvSpPr>
            <p:cNvPr name="Freeform 4" id="4"/>
            <p:cNvSpPr/>
            <p:nvPr/>
          </p:nvSpPr>
          <p:spPr>
            <a:xfrm flipH="false" flipV="false" rot="0">
              <a:off x="0" y="0"/>
              <a:ext cx="6678935" cy="1346303"/>
            </a:xfrm>
            <a:custGeom>
              <a:avLst/>
              <a:gdLst/>
              <a:ahLst/>
              <a:cxnLst/>
              <a:rect r="r" b="b" t="t" l="l"/>
              <a:pathLst>
                <a:path h="1346303" w="6678935">
                  <a:moveTo>
                    <a:pt x="0" y="0"/>
                  </a:moveTo>
                  <a:lnTo>
                    <a:pt x="6678935" y="0"/>
                  </a:lnTo>
                  <a:lnTo>
                    <a:pt x="6678935" y="1346303"/>
                  </a:lnTo>
                  <a:lnTo>
                    <a:pt x="0" y="1346303"/>
                  </a:lnTo>
                  <a:close/>
                </a:path>
              </a:pathLst>
            </a:custGeom>
            <a:solidFill>
              <a:srgbClr val="000000">
                <a:alpha val="0"/>
              </a:srgbClr>
            </a:solidFill>
          </p:spPr>
        </p:sp>
        <p:sp>
          <p:nvSpPr>
            <p:cNvPr name="TextBox 5" id="5"/>
            <p:cNvSpPr txBox="true"/>
            <p:nvPr/>
          </p:nvSpPr>
          <p:spPr>
            <a:xfrm>
              <a:off x="0" y="-114300"/>
              <a:ext cx="6678935" cy="1460603"/>
            </a:xfrm>
            <a:prstGeom prst="rect">
              <a:avLst/>
            </a:prstGeom>
          </p:spPr>
          <p:txBody>
            <a:bodyPr anchor="t" rtlCol="false" tIns="0" lIns="0" bIns="0" rIns="0"/>
            <a:lstStyle/>
            <a:p>
              <a:pPr algn="ctr" marL="0" indent="0" lvl="0">
                <a:lnSpc>
                  <a:spcPts val="6029"/>
                </a:lnSpc>
              </a:pPr>
              <a:r>
                <a:rPr lang="en-US" b="true" sz="5024">
                  <a:solidFill>
                    <a:srgbClr val="4C5270"/>
                  </a:solidFill>
                  <a:latin typeface="Calibri (MS) Bold"/>
                  <a:ea typeface="Calibri (MS) Bold"/>
                  <a:cs typeface="Calibri (MS) Bold"/>
                  <a:sym typeface="Calibri (MS) Bold"/>
                </a:rPr>
                <a:t>Conclusão</a:t>
              </a:r>
            </a:p>
          </p:txBody>
        </p:sp>
      </p:grpSp>
      <p:grpSp>
        <p:nvGrpSpPr>
          <p:cNvPr name="Group 6" id="6"/>
          <p:cNvGrpSpPr/>
          <p:nvPr/>
        </p:nvGrpSpPr>
        <p:grpSpPr>
          <a:xfrm rot="0">
            <a:off x="821942" y="2313328"/>
            <a:ext cx="16644116" cy="6277993"/>
            <a:chOff x="0" y="0"/>
            <a:chExt cx="22192155" cy="8370658"/>
          </a:xfrm>
        </p:grpSpPr>
        <p:sp>
          <p:nvSpPr>
            <p:cNvPr name="Freeform 7" id="7"/>
            <p:cNvSpPr/>
            <p:nvPr/>
          </p:nvSpPr>
          <p:spPr>
            <a:xfrm flipH="false" flipV="false" rot="0">
              <a:off x="0" y="0"/>
              <a:ext cx="22192155" cy="8370657"/>
            </a:xfrm>
            <a:custGeom>
              <a:avLst/>
              <a:gdLst/>
              <a:ahLst/>
              <a:cxnLst/>
              <a:rect r="r" b="b" t="t" l="l"/>
              <a:pathLst>
                <a:path h="8370657" w="22192155">
                  <a:moveTo>
                    <a:pt x="0" y="0"/>
                  </a:moveTo>
                  <a:lnTo>
                    <a:pt x="22192155" y="0"/>
                  </a:lnTo>
                  <a:lnTo>
                    <a:pt x="22192155" y="8370657"/>
                  </a:lnTo>
                  <a:lnTo>
                    <a:pt x="0" y="8370657"/>
                  </a:lnTo>
                  <a:close/>
                </a:path>
              </a:pathLst>
            </a:custGeom>
            <a:solidFill>
              <a:srgbClr val="000000">
                <a:alpha val="0"/>
              </a:srgbClr>
            </a:solidFill>
          </p:spPr>
        </p:sp>
        <p:sp>
          <p:nvSpPr>
            <p:cNvPr name="TextBox 8" id="8"/>
            <p:cNvSpPr txBox="true"/>
            <p:nvPr/>
          </p:nvSpPr>
          <p:spPr>
            <a:xfrm>
              <a:off x="0" y="-57150"/>
              <a:ext cx="22192155" cy="8427808"/>
            </a:xfrm>
            <a:prstGeom prst="rect">
              <a:avLst/>
            </a:prstGeom>
          </p:spPr>
          <p:txBody>
            <a:bodyPr anchor="t" rtlCol="false" tIns="0" lIns="0" bIns="0" rIns="0"/>
            <a:lstStyle/>
            <a:p>
              <a:pPr algn="just" marL="0" indent="0" lvl="0">
                <a:lnSpc>
                  <a:spcPts val="3479"/>
                </a:lnSpc>
              </a:pPr>
              <a:r>
                <a:rPr lang="en-US" sz="2899">
                  <a:solidFill>
                    <a:srgbClr val="000000"/>
                  </a:solidFill>
                  <a:latin typeface="Calibri (MS)"/>
                  <a:ea typeface="Calibri (MS)"/>
                  <a:cs typeface="Calibri (MS)"/>
                  <a:sym typeface="Calibri (MS)"/>
                </a:rPr>
                <a:t>Eventos inclusivos são fundamentais para garantir a participação política igualitária de jovens com deficiência. Eles vão além do simples acesso e criam ambientes verdadeiramente acolhedores. </a:t>
              </a:r>
            </a:p>
            <a:p>
              <a:pPr algn="just" marL="0" indent="0" lvl="0">
                <a:lnSpc>
                  <a:spcPts val="3479"/>
                </a:lnSpc>
              </a:pPr>
            </a:p>
            <a:p>
              <a:pPr algn="just" marL="0" indent="0" lvl="0">
                <a:lnSpc>
                  <a:spcPts val="3479"/>
                </a:lnSpc>
              </a:pPr>
              <a:r>
                <a:rPr lang="en-US" sz="2899">
                  <a:solidFill>
                    <a:srgbClr val="000000"/>
                  </a:solidFill>
                  <a:latin typeface="Calibri (MS)"/>
                  <a:ea typeface="Calibri (MS)"/>
                  <a:cs typeface="Calibri (MS)"/>
                  <a:sym typeface="Calibri (MS)"/>
                </a:rPr>
                <a:t>A acessibilidade é multifacetada, abrangendo aspectos físicos, sensoriais, de comunicação e atitudinais; abordar todos os quatro pilares é crucial para uma inclusão abrangente. O planeamento para inclusão é um processo contínuo que deve ser integrado a todas as etapas de um evento – desde a avaliação inicial das necessidades e o registro, passando pela execução do evento com cronogramas claros e equipe de apoio, até a coleta de feedback pós-evento em formatos acessíveis. Por fim, estratégias de comunicação claras e inclusivas são fundamentais, envolvendo o uso de linguagem simples, incorporando elementos visuais e símbolos, e permitindo tempo de processamento suficiente para garantir que as informações sejam acessíveis a todos.</a:t>
              </a:r>
            </a:p>
            <a:p>
              <a:pPr algn="just" marL="0" indent="0" lvl="0">
                <a:lnSpc>
                  <a:spcPts val="3479"/>
                </a:lnSpc>
              </a:pPr>
            </a:p>
            <a:p>
              <a:pPr algn="just" marL="0" indent="0" lvl="0">
                <a:lnSpc>
                  <a:spcPts val="3479"/>
                </a:lnSpc>
              </a:pPr>
              <a:r>
                <a:rPr lang="en-US" sz="2899">
                  <a:solidFill>
                    <a:srgbClr val="000000"/>
                  </a:solidFill>
                  <a:latin typeface="Calibri (MS)"/>
                  <a:ea typeface="Calibri (MS)"/>
                  <a:cs typeface="Calibri (MS)"/>
                  <a:sym typeface="Calibri (MS)"/>
                </a:rPr>
                <a:t>Ao aplicar esses princípios, irá terá condições de criar eventos que não sejam apenas acessíveis, mas genuinamente inclusivos, promovendo um senso de pertencimento e permitindo a participação significativa de todos.</a:t>
              </a:r>
            </a:p>
          </p:txBody>
        </p:sp>
      </p:grpSp>
      <p:grpSp>
        <p:nvGrpSpPr>
          <p:cNvPr name="Group 9" id="9"/>
          <p:cNvGrpSpPr/>
          <p:nvPr/>
        </p:nvGrpSpPr>
        <p:grpSpPr>
          <a:xfrm rot="0">
            <a:off x="971550" y="467067"/>
            <a:ext cx="76944" cy="196091"/>
            <a:chOff x="0" y="0"/>
            <a:chExt cx="102592" cy="261455"/>
          </a:xfrm>
        </p:grpSpPr>
        <p:sp>
          <p:nvSpPr>
            <p:cNvPr name="Freeform 10" id="10"/>
            <p:cNvSpPr/>
            <p:nvPr/>
          </p:nvSpPr>
          <p:spPr>
            <a:xfrm flipH="false" flipV="false" rot="0">
              <a:off x="0" y="0"/>
              <a:ext cx="102592" cy="261455"/>
            </a:xfrm>
            <a:custGeom>
              <a:avLst/>
              <a:gdLst/>
              <a:ahLst/>
              <a:cxnLst/>
              <a:rect r="r" b="b" t="t" l="l"/>
              <a:pathLst>
                <a:path h="261455" w="102592">
                  <a:moveTo>
                    <a:pt x="0" y="0"/>
                  </a:moveTo>
                  <a:lnTo>
                    <a:pt x="102592" y="0"/>
                  </a:lnTo>
                  <a:lnTo>
                    <a:pt x="102592" y="261455"/>
                  </a:lnTo>
                  <a:lnTo>
                    <a:pt x="0" y="261455"/>
                  </a:lnTo>
                  <a:close/>
                </a:path>
              </a:pathLst>
            </a:custGeom>
            <a:solidFill>
              <a:srgbClr val="000000">
                <a:alpha val="0"/>
              </a:srgbClr>
            </a:solidFill>
          </p:spPr>
        </p:sp>
        <p:sp>
          <p:nvSpPr>
            <p:cNvPr name="TextBox 11" id="11"/>
            <p:cNvSpPr txBox="true"/>
            <p:nvPr/>
          </p:nvSpPr>
          <p:spPr>
            <a:xfrm>
              <a:off x="0" y="-9525"/>
              <a:ext cx="102592" cy="270980"/>
            </a:xfrm>
            <a:prstGeom prst="rect">
              <a:avLst/>
            </a:prstGeom>
          </p:spPr>
          <p:txBody>
            <a:bodyPr anchor="t" rtlCol="false" tIns="0" lIns="0" bIns="0" rIns="0"/>
            <a:lstStyle/>
            <a:p>
              <a:pPr algn="l" marL="0" indent="0" lvl="0">
                <a:lnSpc>
                  <a:spcPts val="1260"/>
                </a:lnSpc>
              </a:pPr>
              <a:r>
                <a:rPr lang="en-US" b="true" sz="1050">
                  <a:solidFill>
                    <a:srgbClr val="F652A0"/>
                  </a:solidFill>
                  <a:latin typeface="Roboto Bold"/>
                  <a:ea typeface="Roboto Bold"/>
                  <a:cs typeface="Roboto Bold"/>
                  <a:sym typeface="Roboto Bold"/>
                </a:rPr>
                <a:t>7</a:t>
              </a:r>
            </a:p>
          </p:txBody>
        </p:sp>
      </p:grpSp>
      <p:sp>
        <p:nvSpPr>
          <p:cNvPr name="Freeform 12" id="12"/>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3" id="13"/>
          <p:cNvSpPr/>
          <p:nvPr/>
        </p:nvSpPr>
        <p:spPr>
          <a:xfrm flipH="false" flipV="false" rot="0">
            <a:off x="-32247" y="6153150"/>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09270"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5897732" y="6663966"/>
            <a:ext cx="6412593" cy="6525351"/>
            <a:chOff x="0" y="0"/>
            <a:chExt cx="9587987" cy="9756581"/>
          </a:xfrm>
        </p:grpSpPr>
        <p:sp>
          <p:nvSpPr>
            <p:cNvPr name="Freeform 4" id="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FBD355"/>
            </a:solidFill>
          </p:spPr>
        </p:sp>
      </p:grpSp>
      <p:sp>
        <p:nvSpPr>
          <p:cNvPr name="Freeform 5" id="5"/>
          <p:cNvSpPr/>
          <p:nvPr/>
        </p:nvSpPr>
        <p:spPr>
          <a:xfrm flipH="false" flipV="false" rot="0">
            <a:off x="7452852" y="132748"/>
            <a:ext cx="4341351" cy="4341351"/>
          </a:xfrm>
          <a:custGeom>
            <a:avLst/>
            <a:gdLst/>
            <a:ahLst/>
            <a:cxnLst/>
            <a:rect r="r" b="b" t="t" l="l"/>
            <a:pathLst>
              <a:path h="4341351" w="4341351">
                <a:moveTo>
                  <a:pt x="0" y="0"/>
                </a:moveTo>
                <a:lnTo>
                  <a:pt x="4341352" y="0"/>
                </a:lnTo>
                <a:lnTo>
                  <a:pt x="4341352" y="4341351"/>
                </a:lnTo>
                <a:lnTo>
                  <a:pt x="0" y="4341351"/>
                </a:lnTo>
                <a:lnTo>
                  <a:pt x="0" y="0"/>
                </a:lnTo>
                <a:close/>
              </a:path>
            </a:pathLst>
          </a:custGeom>
          <a:blipFill>
            <a:blip r:embed="rId4"/>
            <a:stretch>
              <a:fillRect l="0" t="0" r="0" b="0"/>
            </a:stretch>
          </a:blipFill>
        </p:spPr>
      </p:sp>
      <p:sp>
        <p:nvSpPr>
          <p:cNvPr name="Freeform 6" id="6"/>
          <p:cNvSpPr/>
          <p:nvPr/>
        </p:nvSpPr>
        <p:spPr>
          <a:xfrm flipH="false" flipV="false" rot="0">
            <a:off x="14265675" y="7783661"/>
            <a:ext cx="3264113" cy="5144018"/>
          </a:xfrm>
          <a:custGeom>
            <a:avLst/>
            <a:gdLst/>
            <a:ahLst/>
            <a:cxnLst/>
            <a:rect r="r" b="b" t="t" l="l"/>
            <a:pathLst>
              <a:path h="5144018" w="3264113">
                <a:moveTo>
                  <a:pt x="0" y="0"/>
                </a:moveTo>
                <a:lnTo>
                  <a:pt x="3264114" y="0"/>
                </a:lnTo>
                <a:lnTo>
                  <a:pt x="3264114" y="5144017"/>
                </a:lnTo>
                <a:lnTo>
                  <a:pt x="0" y="514401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7" id="7"/>
          <p:cNvGrpSpPr/>
          <p:nvPr/>
        </p:nvGrpSpPr>
        <p:grpSpPr>
          <a:xfrm rot="0">
            <a:off x="-3567911" y="-1918835"/>
            <a:ext cx="6412593" cy="6525351"/>
            <a:chOff x="0" y="0"/>
            <a:chExt cx="9587987" cy="9756581"/>
          </a:xfrm>
        </p:grpSpPr>
        <p:sp>
          <p:nvSpPr>
            <p:cNvPr name="Freeform 8" id="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49B381"/>
            </a:solidFill>
          </p:spPr>
        </p:sp>
      </p:grpSp>
      <p:sp>
        <p:nvSpPr>
          <p:cNvPr name="Freeform 9" id="9"/>
          <p:cNvSpPr/>
          <p:nvPr/>
        </p:nvSpPr>
        <p:spPr>
          <a:xfrm flipH="false" flipV="false" rot="-10800000">
            <a:off x="1212625" y="-154330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0" id="10"/>
          <p:cNvGrpSpPr/>
          <p:nvPr/>
        </p:nvGrpSpPr>
        <p:grpSpPr>
          <a:xfrm rot="0">
            <a:off x="4331599" y="937077"/>
            <a:ext cx="235179" cy="239314"/>
            <a:chOff x="0" y="0"/>
            <a:chExt cx="9587987" cy="9756581"/>
          </a:xfrm>
        </p:grpSpPr>
        <p:sp>
          <p:nvSpPr>
            <p:cNvPr name="Freeform 11" id="1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2" id="12"/>
          <p:cNvGrpSpPr/>
          <p:nvPr/>
        </p:nvGrpSpPr>
        <p:grpSpPr>
          <a:xfrm rot="0">
            <a:off x="3831208" y="1697248"/>
            <a:ext cx="235179" cy="239314"/>
            <a:chOff x="0" y="0"/>
            <a:chExt cx="9587987" cy="9756581"/>
          </a:xfrm>
        </p:grpSpPr>
        <p:sp>
          <p:nvSpPr>
            <p:cNvPr name="Freeform 13" id="1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4" id="14"/>
          <p:cNvGrpSpPr/>
          <p:nvPr/>
        </p:nvGrpSpPr>
        <p:grpSpPr>
          <a:xfrm rot="0">
            <a:off x="2340375" y="1697248"/>
            <a:ext cx="235179" cy="239314"/>
            <a:chOff x="0" y="0"/>
            <a:chExt cx="9587987" cy="9756581"/>
          </a:xfrm>
        </p:grpSpPr>
        <p:sp>
          <p:nvSpPr>
            <p:cNvPr name="Freeform 15" id="1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6" id="16"/>
          <p:cNvGrpSpPr/>
          <p:nvPr/>
        </p:nvGrpSpPr>
        <p:grpSpPr>
          <a:xfrm rot="0">
            <a:off x="2340375" y="2840090"/>
            <a:ext cx="235179" cy="239314"/>
            <a:chOff x="0" y="0"/>
            <a:chExt cx="9587987" cy="9756581"/>
          </a:xfrm>
        </p:grpSpPr>
        <p:sp>
          <p:nvSpPr>
            <p:cNvPr name="Freeform 17" id="1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8" id="18"/>
          <p:cNvGrpSpPr/>
          <p:nvPr/>
        </p:nvGrpSpPr>
        <p:grpSpPr>
          <a:xfrm rot="0">
            <a:off x="1625224" y="256606"/>
            <a:ext cx="235179" cy="239314"/>
            <a:chOff x="0" y="0"/>
            <a:chExt cx="9587987" cy="9756581"/>
          </a:xfrm>
        </p:grpSpPr>
        <p:sp>
          <p:nvSpPr>
            <p:cNvPr name="Freeform 19" id="1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0" id="20"/>
          <p:cNvGrpSpPr/>
          <p:nvPr/>
        </p:nvGrpSpPr>
        <p:grpSpPr>
          <a:xfrm rot="0">
            <a:off x="1212625" y="2303423"/>
            <a:ext cx="235179" cy="239314"/>
            <a:chOff x="0" y="0"/>
            <a:chExt cx="9587987" cy="9756581"/>
          </a:xfrm>
        </p:grpSpPr>
        <p:sp>
          <p:nvSpPr>
            <p:cNvPr name="Freeform 21" id="2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2" id="22"/>
          <p:cNvGrpSpPr/>
          <p:nvPr/>
        </p:nvGrpSpPr>
        <p:grpSpPr>
          <a:xfrm rot="0">
            <a:off x="1390045" y="1224184"/>
            <a:ext cx="235179" cy="239314"/>
            <a:chOff x="0" y="0"/>
            <a:chExt cx="9587987" cy="9756581"/>
          </a:xfrm>
        </p:grpSpPr>
        <p:sp>
          <p:nvSpPr>
            <p:cNvPr name="Freeform 23" id="2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4" id="24"/>
          <p:cNvGrpSpPr/>
          <p:nvPr/>
        </p:nvGrpSpPr>
        <p:grpSpPr>
          <a:xfrm rot="0">
            <a:off x="4066386" y="2720433"/>
            <a:ext cx="235179" cy="239314"/>
            <a:chOff x="0" y="0"/>
            <a:chExt cx="9587987" cy="9756581"/>
          </a:xfrm>
        </p:grpSpPr>
        <p:sp>
          <p:nvSpPr>
            <p:cNvPr name="Freeform 25" id="2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6" id="26"/>
          <p:cNvGrpSpPr/>
          <p:nvPr/>
        </p:nvGrpSpPr>
        <p:grpSpPr>
          <a:xfrm rot="0">
            <a:off x="3339272" y="495920"/>
            <a:ext cx="235179" cy="239314"/>
            <a:chOff x="0" y="0"/>
            <a:chExt cx="9587987" cy="9756581"/>
          </a:xfrm>
        </p:grpSpPr>
        <p:sp>
          <p:nvSpPr>
            <p:cNvPr name="Freeform 27" id="2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8" id="28"/>
          <p:cNvGrpSpPr/>
          <p:nvPr/>
        </p:nvGrpSpPr>
        <p:grpSpPr>
          <a:xfrm rot="0">
            <a:off x="14138030" y="9567671"/>
            <a:ext cx="235179" cy="239314"/>
            <a:chOff x="0" y="0"/>
            <a:chExt cx="9587987" cy="9756581"/>
          </a:xfrm>
        </p:grpSpPr>
        <p:sp>
          <p:nvSpPr>
            <p:cNvPr name="Freeform 29" id="2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0" id="30"/>
          <p:cNvGrpSpPr/>
          <p:nvPr/>
        </p:nvGrpSpPr>
        <p:grpSpPr>
          <a:xfrm rot="0">
            <a:off x="14525587" y="8835203"/>
            <a:ext cx="235179" cy="239314"/>
            <a:chOff x="0" y="0"/>
            <a:chExt cx="9587987" cy="9756581"/>
          </a:xfrm>
        </p:grpSpPr>
        <p:sp>
          <p:nvSpPr>
            <p:cNvPr name="Freeform 31" id="3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2" id="32"/>
          <p:cNvGrpSpPr/>
          <p:nvPr/>
        </p:nvGrpSpPr>
        <p:grpSpPr>
          <a:xfrm rot="0">
            <a:off x="14925597" y="9515878"/>
            <a:ext cx="235179" cy="239314"/>
            <a:chOff x="0" y="0"/>
            <a:chExt cx="9587987" cy="9756581"/>
          </a:xfrm>
        </p:grpSpPr>
        <p:sp>
          <p:nvSpPr>
            <p:cNvPr name="Freeform 33" id="3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4" id="34"/>
          <p:cNvGrpSpPr/>
          <p:nvPr/>
        </p:nvGrpSpPr>
        <p:grpSpPr>
          <a:xfrm rot="0">
            <a:off x="16090949" y="9074517"/>
            <a:ext cx="235179" cy="239314"/>
            <a:chOff x="0" y="0"/>
            <a:chExt cx="9587987" cy="9756581"/>
          </a:xfrm>
        </p:grpSpPr>
        <p:sp>
          <p:nvSpPr>
            <p:cNvPr name="Freeform 35" id="3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6" id="36"/>
          <p:cNvGrpSpPr/>
          <p:nvPr/>
        </p:nvGrpSpPr>
        <p:grpSpPr>
          <a:xfrm rot="0">
            <a:off x="16090949" y="7975015"/>
            <a:ext cx="235179" cy="239314"/>
            <a:chOff x="0" y="0"/>
            <a:chExt cx="9587987" cy="9756581"/>
          </a:xfrm>
        </p:grpSpPr>
        <p:sp>
          <p:nvSpPr>
            <p:cNvPr name="Freeform 37" id="3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8" id="38"/>
          <p:cNvGrpSpPr/>
          <p:nvPr/>
        </p:nvGrpSpPr>
        <p:grpSpPr>
          <a:xfrm rot="0">
            <a:off x="16641530" y="9996699"/>
            <a:ext cx="235179" cy="239314"/>
            <a:chOff x="0" y="0"/>
            <a:chExt cx="9587987" cy="9756581"/>
          </a:xfrm>
        </p:grpSpPr>
        <p:sp>
          <p:nvSpPr>
            <p:cNvPr name="Freeform 39" id="3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aphicFrame>
        <p:nvGraphicFramePr>
          <p:cNvPr name="Table 40" id="40"/>
          <p:cNvGraphicFramePr>
            <a:graphicFrameLocks noGrp="true"/>
          </p:cNvGraphicFramePr>
          <p:nvPr/>
        </p:nvGraphicFramePr>
        <p:xfrm>
          <a:off x="4183975" y="8877304"/>
          <a:ext cx="8958025" cy="1316038"/>
        </p:xfrm>
        <a:graphic>
          <a:graphicData uri="http://schemas.openxmlformats.org/drawingml/2006/table">
            <a:tbl>
              <a:tblPr/>
              <a:tblGrid>
                <a:gridCol w="8958025"/>
              </a:tblGrid>
              <a:tr h="1316038">
                <a:tc>
                  <a:txBody>
                    <a:bodyPr anchor="t" rtlCol="false"/>
                    <a:lstStyle/>
                    <a:p>
                      <a:pPr algn="just" marL="0" indent="0" lvl="0">
                        <a:lnSpc>
                          <a:spcPts val="2138"/>
                        </a:lnSpc>
                        <a:spcBef>
                          <a:spcPct val="0"/>
                        </a:spcBef>
                        <a:defRPr/>
                      </a:pPr>
                      <a:r>
                        <a:rPr lang="en-US" sz="1549" strike="noStrike" u="none">
                          <a:solidFill>
                            <a:srgbClr val="000000"/>
                          </a:solidFill>
                          <a:latin typeface="Calibri (MS)"/>
                          <a:ea typeface="Calibri (MS)"/>
                          <a:cs typeface="Calibri (MS)"/>
                          <a:sym typeface="Calibri (MS)"/>
                        </a:rPr>
                        <a:t>Financiado pela União Europeia. As opiniões e pontos de vista expressos são, no entanto, da responsabilidade exclusiva do(s) autor(es) e não refletem necessariamente os da União Europeia ou da Agência Executiva Europeia para a Educação e a Cultura (EACEA). Nem a União Europeia nem a autoridade financiadora podem ser responsabilizadas por eles.</a:t>
                      </a:r>
                      <a:endParaRPr lang="en-US" sz="1100"/>
                    </a:p>
                  </a:txBody>
                  <a:tcPr marL="91450" marR="91450" marT="91450" marB="914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12700">
                      <a:solidFill>
                        <a:srgbClr val="CFCFCF"/>
                      </a:solidFill>
                      <a:prstDash val="solid"/>
                      <a:round/>
                      <a:headEnd type="none" w="med" len="med"/>
                      <a:tailEnd type="none" w="med" len="med"/>
                    </a:lnT>
                    <a:lnB cmpd="sng" algn="ctr" cap="flat" w="9525">
                      <a:solidFill>
                        <a:srgbClr val="CFCFCF"/>
                      </a:solidFill>
                      <a:prstDash val="solid"/>
                      <a:round/>
                      <a:headEnd type="none" w="med" len="med"/>
                      <a:tailEnd type="none" w="med" len="med"/>
                    </a:lnB>
                  </a:tcPr>
                </a:tc>
              </a:tr>
            </a:tbl>
          </a:graphicData>
        </a:graphic>
      </p:graphicFrame>
      <p:sp>
        <p:nvSpPr>
          <p:cNvPr name="Freeform 41" id="41"/>
          <p:cNvSpPr/>
          <p:nvPr/>
        </p:nvSpPr>
        <p:spPr>
          <a:xfrm flipH="false" flipV="false" rot="0">
            <a:off x="11143120" y="5092291"/>
            <a:ext cx="3122556" cy="1135960"/>
          </a:xfrm>
          <a:custGeom>
            <a:avLst/>
            <a:gdLst/>
            <a:ahLst/>
            <a:cxnLst/>
            <a:rect r="r" b="b" t="t" l="l"/>
            <a:pathLst>
              <a:path h="1135960" w="3122556">
                <a:moveTo>
                  <a:pt x="0" y="0"/>
                </a:moveTo>
                <a:lnTo>
                  <a:pt x="3122555" y="0"/>
                </a:lnTo>
                <a:lnTo>
                  <a:pt x="3122555" y="1135960"/>
                </a:lnTo>
                <a:lnTo>
                  <a:pt x="0" y="1135960"/>
                </a:lnTo>
                <a:lnTo>
                  <a:pt x="0" y="0"/>
                </a:lnTo>
                <a:close/>
              </a:path>
            </a:pathLst>
          </a:custGeom>
          <a:blipFill>
            <a:blip r:embed="rId9"/>
            <a:stretch>
              <a:fillRect l="0" t="0" r="0" b="0"/>
            </a:stretch>
          </a:blipFill>
        </p:spPr>
      </p:sp>
      <p:sp>
        <p:nvSpPr>
          <p:cNvPr name="Freeform 42" id="42"/>
          <p:cNvSpPr/>
          <p:nvPr/>
        </p:nvSpPr>
        <p:spPr>
          <a:xfrm flipH="false" flipV="false" rot="0">
            <a:off x="14723864" y="5156831"/>
            <a:ext cx="2152844" cy="1112087"/>
          </a:xfrm>
          <a:custGeom>
            <a:avLst/>
            <a:gdLst/>
            <a:ahLst/>
            <a:cxnLst/>
            <a:rect r="r" b="b" t="t" l="l"/>
            <a:pathLst>
              <a:path h="1112087" w="2152844">
                <a:moveTo>
                  <a:pt x="0" y="0"/>
                </a:moveTo>
                <a:lnTo>
                  <a:pt x="2152845" y="0"/>
                </a:lnTo>
                <a:lnTo>
                  <a:pt x="2152845" y="1112087"/>
                </a:lnTo>
                <a:lnTo>
                  <a:pt x="0" y="1112087"/>
                </a:lnTo>
                <a:lnTo>
                  <a:pt x="0" y="0"/>
                </a:lnTo>
                <a:close/>
              </a:path>
            </a:pathLst>
          </a:custGeom>
          <a:blipFill>
            <a:blip r:embed="rId10"/>
            <a:stretch>
              <a:fillRect l="0" t="-211" r="0" b="-211"/>
            </a:stretch>
          </a:blipFill>
        </p:spPr>
      </p:sp>
      <p:sp>
        <p:nvSpPr>
          <p:cNvPr name="Freeform 43" id="43"/>
          <p:cNvSpPr/>
          <p:nvPr/>
        </p:nvSpPr>
        <p:spPr>
          <a:xfrm flipH="false" flipV="false" rot="0">
            <a:off x="5192019" y="7038323"/>
            <a:ext cx="2959511" cy="1056349"/>
          </a:xfrm>
          <a:custGeom>
            <a:avLst/>
            <a:gdLst/>
            <a:ahLst/>
            <a:cxnLst/>
            <a:rect r="r" b="b" t="t" l="l"/>
            <a:pathLst>
              <a:path h="1056349" w="2959511">
                <a:moveTo>
                  <a:pt x="0" y="0"/>
                </a:moveTo>
                <a:lnTo>
                  <a:pt x="2959511" y="0"/>
                </a:lnTo>
                <a:lnTo>
                  <a:pt x="2959511" y="1056349"/>
                </a:lnTo>
                <a:lnTo>
                  <a:pt x="0" y="105634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44" id="44"/>
          <p:cNvSpPr/>
          <p:nvPr/>
        </p:nvSpPr>
        <p:spPr>
          <a:xfrm flipH="false" flipV="false" rot="0">
            <a:off x="7791552" y="4765846"/>
            <a:ext cx="2572986" cy="1373599"/>
          </a:xfrm>
          <a:custGeom>
            <a:avLst/>
            <a:gdLst/>
            <a:ahLst/>
            <a:cxnLst/>
            <a:rect r="r" b="b" t="t" l="l"/>
            <a:pathLst>
              <a:path h="1373599" w="2572986">
                <a:moveTo>
                  <a:pt x="0" y="0"/>
                </a:moveTo>
                <a:lnTo>
                  <a:pt x="2572985" y="0"/>
                </a:lnTo>
                <a:lnTo>
                  <a:pt x="2572985" y="1373599"/>
                </a:lnTo>
                <a:lnTo>
                  <a:pt x="0" y="1373599"/>
                </a:lnTo>
                <a:lnTo>
                  <a:pt x="0" y="0"/>
                </a:lnTo>
                <a:close/>
              </a:path>
            </a:pathLst>
          </a:custGeom>
          <a:blipFill>
            <a:blip r:embed="rId13"/>
            <a:stretch>
              <a:fillRect l="-4233" t="0" r="0" b="0"/>
            </a:stretch>
          </a:blipFill>
        </p:spPr>
      </p:sp>
      <p:sp>
        <p:nvSpPr>
          <p:cNvPr name="Freeform 45" id="45"/>
          <p:cNvSpPr/>
          <p:nvPr/>
        </p:nvSpPr>
        <p:spPr>
          <a:xfrm flipH="false" flipV="false" rot="0">
            <a:off x="9402421" y="6663966"/>
            <a:ext cx="2653172" cy="1550362"/>
          </a:xfrm>
          <a:custGeom>
            <a:avLst/>
            <a:gdLst/>
            <a:ahLst/>
            <a:cxnLst/>
            <a:rect r="r" b="b" t="t" l="l"/>
            <a:pathLst>
              <a:path h="1550362" w="2653172">
                <a:moveTo>
                  <a:pt x="0" y="0"/>
                </a:moveTo>
                <a:lnTo>
                  <a:pt x="2653172" y="0"/>
                </a:lnTo>
                <a:lnTo>
                  <a:pt x="2653172" y="1550363"/>
                </a:lnTo>
                <a:lnTo>
                  <a:pt x="0" y="1550363"/>
                </a:lnTo>
                <a:lnTo>
                  <a:pt x="0" y="0"/>
                </a:lnTo>
                <a:close/>
              </a:path>
            </a:pathLst>
          </a:custGeom>
          <a:blipFill>
            <a:blip r:embed="rId14"/>
            <a:stretch>
              <a:fillRect l="0" t="0" r="0" b="0"/>
            </a:stretch>
          </a:blipFill>
        </p:spPr>
      </p:sp>
      <p:sp>
        <p:nvSpPr>
          <p:cNvPr name="Freeform 46" id="46"/>
          <p:cNvSpPr/>
          <p:nvPr/>
        </p:nvSpPr>
        <p:spPr>
          <a:xfrm flipH="false" flipV="false" rot="0">
            <a:off x="987250" y="5092291"/>
            <a:ext cx="2706249" cy="1241167"/>
          </a:xfrm>
          <a:custGeom>
            <a:avLst/>
            <a:gdLst/>
            <a:ahLst/>
            <a:cxnLst/>
            <a:rect r="r" b="b" t="t" l="l"/>
            <a:pathLst>
              <a:path h="1241167" w="2706249">
                <a:moveTo>
                  <a:pt x="0" y="0"/>
                </a:moveTo>
                <a:lnTo>
                  <a:pt x="2706249" y="0"/>
                </a:lnTo>
                <a:lnTo>
                  <a:pt x="2706249" y="1241167"/>
                </a:lnTo>
                <a:lnTo>
                  <a:pt x="0" y="1241167"/>
                </a:lnTo>
                <a:lnTo>
                  <a:pt x="0" y="0"/>
                </a:lnTo>
                <a:close/>
              </a:path>
            </a:pathLst>
          </a:custGeom>
          <a:blipFill>
            <a:blip r:embed="rId15"/>
            <a:stretch>
              <a:fillRect l="0" t="0" r="0" b="0"/>
            </a:stretch>
          </a:blipFill>
        </p:spPr>
      </p:sp>
      <p:sp>
        <p:nvSpPr>
          <p:cNvPr name="Freeform 47" id="47"/>
          <p:cNvSpPr/>
          <p:nvPr/>
        </p:nvSpPr>
        <p:spPr>
          <a:xfrm flipH="false" flipV="false" rot="0">
            <a:off x="4301565" y="5143500"/>
            <a:ext cx="2946583" cy="995945"/>
          </a:xfrm>
          <a:custGeom>
            <a:avLst/>
            <a:gdLst/>
            <a:ahLst/>
            <a:cxnLst/>
            <a:rect r="r" b="b" t="t" l="l"/>
            <a:pathLst>
              <a:path h="995945" w="2946583">
                <a:moveTo>
                  <a:pt x="0" y="0"/>
                </a:moveTo>
                <a:lnTo>
                  <a:pt x="2946583" y="0"/>
                </a:lnTo>
                <a:lnTo>
                  <a:pt x="2946583" y="995945"/>
                </a:lnTo>
                <a:lnTo>
                  <a:pt x="0" y="995945"/>
                </a:lnTo>
                <a:lnTo>
                  <a:pt x="0" y="0"/>
                </a:lnTo>
                <a:close/>
              </a:path>
            </a:pathLst>
          </a:custGeom>
          <a:blipFill>
            <a:blip r:embed="rId16"/>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3152358"/>
            <a:ext cx="9469728" cy="562854"/>
            <a:chOff x="0" y="0"/>
            <a:chExt cx="15278404" cy="908105"/>
          </a:xfrm>
        </p:grpSpPr>
        <p:sp>
          <p:nvSpPr>
            <p:cNvPr name="Freeform 4" id="4"/>
            <p:cNvSpPr/>
            <p:nvPr/>
          </p:nvSpPr>
          <p:spPr>
            <a:xfrm flipH="false" flipV="false" rot="0">
              <a:off x="0" y="0"/>
              <a:ext cx="15278404" cy="908105"/>
            </a:xfrm>
            <a:custGeom>
              <a:avLst/>
              <a:gdLst/>
              <a:ahLst/>
              <a:cxnLst/>
              <a:rect r="r" b="b" t="t" l="l"/>
              <a:pathLst>
                <a:path h="908105" w="15278404">
                  <a:moveTo>
                    <a:pt x="0" y="0"/>
                  </a:moveTo>
                  <a:lnTo>
                    <a:pt x="15278404" y="0"/>
                  </a:lnTo>
                  <a:lnTo>
                    <a:pt x="15278404" y="908105"/>
                  </a:lnTo>
                  <a:lnTo>
                    <a:pt x="0" y="908105"/>
                  </a:lnTo>
                  <a:close/>
                </a:path>
              </a:pathLst>
            </a:custGeom>
            <a:solidFill>
              <a:srgbClr val="000000">
                <a:alpha val="0"/>
              </a:srgbClr>
            </a:solidFill>
          </p:spPr>
        </p:sp>
        <p:sp>
          <p:nvSpPr>
            <p:cNvPr name="TextBox 5" id="5"/>
            <p:cNvSpPr txBox="true"/>
            <p:nvPr/>
          </p:nvSpPr>
          <p:spPr>
            <a:xfrm>
              <a:off x="0" y="-228600"/>
              <a:ext cx="15278404" cy="1136705"/>
            </a:xfrm>
            <a:prstGeom prst="rect">
              <a:avLst/>
            </a:prstGeom>
          </p:spPr>
          <p:txBody>
            <a:bodyPr anchor="t" rtlCol="false" tIns="0" lIns="0" bIns="0" rIns="0"/>
            <a:lstStyle/>
            <a:p>
              <a:pPr algn="just">
                <a:lnSpc>
                  <a:spcPts val="5039"/>
                </a:lnSpc>
              </a:pPr>
            </a:p>
          </p:txBody>
        </p:sp>
      </p:grpSp>
      <p:grpSp>
        <p:nvGrpSpPr>
          <p:cNvPr name="Group 6" id="6"/>
          <p:cNvGrpSpPr/>
          <p:nvPr/>
        </p:nvGrpSpPr>
        <p:grpSpPr>
          <a:xfrm rot="0">
            <a:off x="1393503" y="2091414"/>
            <a:ext cx="5377720" cy="1210262"/>
            <a:chOff x="0" y="0"/>
            <a:chExt cx="7170293" cy="1613683"/>
          </a:xfrm>
        </p:grpSpPr>
        <p:sp>
          <p:nvSpPr>
            <p:cNvPr name="Freeform 7" id="7"/>
            <p:cNvSpPr/>
            <p:nvPr/>
          </p:nvSpPr>
          <p:spPr>
            <a:xfrm flipH="false" flipV="false" rot="0">
              <a:off x="0" y="0"/>
              <a:ext cx="7170293" cy="1613683"/>
            </a:xfrm>
            <a:custGeom>
              <a:avLst/>
              <a:gdLst/>
              <a:ahLst/>
              <a:cxnLst/>
              <a:rect r="r" b="b" t="t" l="l"/>
              <a:pathLst>
                <a:path h="1613683" w="7170293">
                  <a:moveTo>
                    <a:pt x="0" y="0"/>
                  </a:moveTo>
                  <a:lnTo>
                    <a:pt x="7170293" y="0"/>
                  </a:lnTo>
                  <a:lnTo>
                    <a:pt x="7170293" y="1613683"/>
                  </a:lnTo>
                  <a:lnTo>
                    <a:pt x="0" y="1613683"/>
                  </a:lnTo>
                  <a:close/>
                </a:path>
              </a:pathLst>
            </a:custGeom>
            <a:solidFill>
              <a:srgbClr val="000000">
                <a:alpha val="0"/>
              </a:srgbClr>
            </a:solidFill>
          </p:spPr>
        </p:sp>
        <p:sp>
          <p:nvSpPr>
            <p:cNvPr name="TextBox 8" id="8"/>
            <p:cNvSpPr txBox="true"/>
            <p:nvPr/>
          </p:nvSpPr>
          <p:spPr>
            <a:xfrm>
              <a:off x="0" y="-123825"/>
              <a:ext cx="7170293" cy="1737508"/>
            </a:xfrm>
            <a:prstGeom prst="rect">
              <a:avLst/>
            </a:prstGeom>
          </p:spPr>
          <p:txBody>
            <a:bodyPr anchor="t" rtlCol="false" tIns="0" lIns="0" bIns="0" rIns="0"/>
            <a:lstStyle/>
            <a:p>
              <a:pPr algn="l" marL="0" indent="0" lvl="0">
                <a:lnSpc>
                  <a:spcPts val="7200"/>
                </a:lnSpc>
              </a:pPr>
              <a:r>
                <a:rPr lang="en-US" b="true" sz="6000">
                  <a:solidFill>
                    <a:srgbClr val="282121"/>
                  </a:solidFill>
                  <a:latin typeface="Calibri (MS) Bold"/>
                  <a:ea typeface="Calibri (MS) Bold"/>
                  <a:cs typeface="Calibri (MS) Bold"/>
                  <a:sym typeface="Calibri (MS) Bold"/>
                </a:rPr>
                <a:t>Introdução</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1145165" y="3301609"/>
            <a:ext cx="6269086" cy="4114800"/>
          </a:xfrm>
          <a:custGeom>
            <a:avLst/>
            <a:gdLst/>
            <a:ahLst/>
            <a:cxnLst/>
            <a:rect r="r" b="b" t="t" l="l"/>
            <a:pathLst>
              <a:path h="4114800" w="6269086">
                <a:moveTo>
                  <a:pt x="0" y="0"/>
                </a:moveTo>
                <a:lnTo>
                  <a:pt x="6269085" y="0"/>
                </a:lnTo>
                <a:lnTo>
                  <a:pt x="6269085"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623895" y="3168259"/>
            <a:ext cx="9947387" cy="6089920"/>
          </a:xfrm>
          <a:prstGeom prst="rect">
            <a:avLst/>
          </a:prstGeom>
        </p:spPr>
        <p:txBody>
          <a:bodyPr anchor="t" rtlCol="false" tIns="0" lIns="0" bIns="0" rIns="0">
            <a:spAutoFit/>
          </a:bodyPr>
          <a:lstStyle/>
          <a:p>
            <a:pPr algn="just" marL="576453" indent="-288226" lvl="1">
              <a:lnSpc>
                <a:spcPts val="4005"/>
              </a:lnSpc>
              <a:buFont typeface="Arial"/>
              <a:buChar char="•"/>
            </a:pPr>
            <a:r>
              <a:rPr lang="en-US" sz="2670">
                <a:solidFill>
                  <a:srgbClr val="000000"/>
                </a:solidFill>
                <a:latin typeface="Calibri (MS)"/>
                <a:ea typeface="Calibri (MS)"/>
                <a:cs typeface="Calibri (MS)"/>
                <a:sym typeface="Calibri (MS)"/>
              </a:rPr>
              <a:t>Organizar eventos inclusivos garante que todos, especialmente indivíduos com deficiências psicossociais, se sintam bem-vindos, valorizados e capazes de participar plenamente. </a:t>
            </a:r>
          </a:p>
          <a:p>
            <a:pPr algn="just" marL="0" indent="0" lvl="0">
              <a:lnSpc>
                <a:spcPts val="4005"/>
              </a:lnSpc>
            </a:pPr>
          </a:p>
          <a:p>
            <a:pPr algn="just" marL="576453" indent="-288226" lvl="1">
              <a:lnSpc>
                <a:spcPts val="4005"/>
              </a:lnSpc>
              <a:buFont typeface="Arial"/>
              <a:buChar char="•"/>
            </a:pPr>
            <a:r>
              <a:rPr lang="en-US" b="true" sz="2670">
                <a:solidFill>
                  <a:srgbClr val="000000"/>
                </a:solidFill>
                <a:latin typeface="Calibri (MS) Bold"/>
                <a:ea typeface="Calibri (MS) Bold"/>
                <a:cs typeface="Calibri (MS) Bold"/>
                <a:sym typeface="Calibri (MS) Bold"/>
              </a:rPr>
              <a:t>Os profissionais de educação para jovens desempenham um papel fundamental na criação de ambientes acessíveis que atendam às diversas necessidades. Na UE, cerca de 70% das pessoas com deficiência psicossocial relatam barreiras à plena participação em atividades sociais (Comissão Europeia, 2021). Esta apresentação explica como criar ambientes que acolhem a diversidade e ajuda os profissionais de educação para jovens a planejar eventos verdadeiramente inclusivos e acolhedores para todos.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155560" y="2018679"/>
            <a:ext cx="5470370" cy="494658"/>
            <a:chOff x="0" y="0"/>
            <a:chExt cx="7293826" cy="659544"/>
          </a:xfrm>
        </p:grpSpPr>
        <p:sp>
          <p:nvSpPr>
            <p:cNvPr name="Freeform 4" id="4"/>
            <p:cNvSpPr/>
            <p:nvPr/>
          </p:nvSpPr>
          <p:spPr>
            <a:xfrm flipH="false" flipV="false" rot="0">
              <a:off x="0" y="0"/>
              <a:ext cx="7293826" cy="659544"/>
            </a:xfrm>
            <a:custGeom>
              <a:avLst/>
              <a:gdLst/>
              <a:ahLst/>
              <a:cxnLst/>
              <a:rect r="r" b="b" t="t" l="l"/>
              <a:pathLst>
                <a:path h="659544" w="7293826">
                  <a:moveTo>
                    <a:pt x="0" y="0"/>
                  </a:moveTo>
                  <a:lnTo>
                    <a:pt x="7293826" y="0"/>
                  </a:lnTo>
                  <a:lnTo>
                    <a:pt x="7293826" y="659544"/>
                  </a:lnTo>
                  <a:lnTo>
                    <a:pt x="0" y="659544"/>
                  </a:lnTo>
                  <a:close/>
                </a:path>
              </a:pathLst>
            </a:custGeom>
            <a:solidFill>
              <a:srgbClr val="000000">
                <a:alpha val="0"/>
              </a:srgbClr>
            </a:solidFill>
          </p:spPr>
        </p:sp>
        <p:sp>
          <p:nvSpPr>
            <p:cNvPr name="TextBox 5" id="5"/>
            <p:cNvSpPr txBox="true"/>
            <p:nvPr/>
          </p:nvSpPr>
          <p:spPr>
            <a:xfrm>
              <a:off x="0" y="-190500"/>
              <a:ext cx="7293826" cy="850044"/>
            </a:xfrm>
            <a:prstGeom prst="rect">
              <a:avLst/>
            </a:prstGeom>
          </p:spPr>
          <p:txBody>
            <a:bodyPr anchor="t" rtlCol="false" tIns="0" lIns="0" bIns="0" rIns="0"/>
            <a:lstStyle/>
            <a:p>
              <a:pPr algn="l" marL="0" indent="0" lvl="0">
                <a:lnSpc>
                  <a:spcPts val="4499"/>
                </a:lnSpc>
              </a:pPr>
              <a:r>
                <a:rPr lang="en-US" b="true" sz="2499">
                  <a:solidFill>
                    <a:srgbClr val="181A3C"/>
                  </a:solidFill>
                  <a:latin typeface="Calibri (MS) Bold"/>
                  <a:ea typeface="Calibri (MS) Bold"/>
                  <a:cs typeface="Calibri (MS) Bold"/>
                  <a:sym typeface="Calibri (MS) Bold"/>
                </a:rPr>
                <a:t>Espaços Acessíveis e Confortáveis</a:t>
              </a:r>
            </a:p>
          </p:txBody>
        </p:sp>
      </p:grpSp>
      <p:grpSp>
        <p:nvGrpSpPr>
          <p:cNvPr name="Group 6" id="6"/>
          <p:cNvGrpSpPr/>
          <p:nvPr/>
        </p:nvGrpSpPr>
        <p:grpSpPr>
          <a:xfrm rot="0">
            <a:off x="12155560" y="2772589"/>
            <a:ext cx="4997757" cy="1775131"/>
            <a:chOff x="0" y="0"/>
            <a:chExt cx="6663676" cy="2366841"/>
          </a:xfrm>
        </p:grpSpPr>
        <p:sp>
          <p:nvSpPr>
            <p:cNvPr name="Freeform 7" id="7"/>
            <p:cNvSpPr/>
            <p:nvPr/>
          </p:nvSpPr>
          <p:spPr>
            <a:xfrm flipH="false" flipV="false" rot="0">
              <a:off x="0" y="0"/>
              <a:ext cx="6663676" cy="2366841"/>
            </a:xfrm>
            <a:custGeom>
              <a:avLst/>
              <a:gdLst/>
              <a:ahLst/>
              <a:cxnLst/>
              <a:rect r="r" b="b" t="t" l="l"/>
              <a:pathLst>
                <a:path h="2366841" w="6663676">
                  <a:moveTo>
                    <a:pt x="0" y="0"/>
                  </a:moveTo>
                  <a:lnTo>
                    <a:pt x="6663676" y="0"/>
                  </a:lnTo>
                  <a:lnTo>
                    <a:pt x="6663676" y="2366841"/>
                  </a:lnTo>
                  <a:lnTo>
                    <a:pt x="0" y="2366841"/>
                  </a:lnTo>
                  <a:close/>
                </a:path>
              </a:pathLst>
            </a:custGeom>
            <a:solidFill>
              <a:srgbClr val="000000">
                <a:alpha val="0"/>
              </a:srgbClr>
            </a:solidFill>
          </p:spPr>
        </p:sp>
        <p:sp>
          <p:nvSpPr>
            <p:cNvPr name="TextBox 8" id="8"/>
            <p:cNvSpPr txBox="true"/>
            <p:nvPr/>
          </p:nvSpPr>
          <p:spPr>
            <a:xfrm>
              <a:off x="0" y="-152400"/>
              <a:ext cx="6663676" cy="2519241"/>
            </a:xfrm>
            <a:prstGeom prst="rect">
              <a:avLst/>
            </a:prstGeom>
          </p:spPr>
          <p:txBody>
            <a:bodyPr anchor="t" rtlCol="false" tIns="0" lIns="0" bIns="0" rIns="0"/>
            <a:lstStyle/>
            <a:p>
              <a:pPr algn="just" marL="0" indent="0" lvl="0">
                <a:lnSpc>
                  <a:spcPts val="3600"/>
                </a:lnSpc>
              </a:pPr>
              <a:r>
                <a:rPr lang="en-US" sz="2000">
                  <a:solidFill>
                    <a:srgbClr val="7F7F7F"/>
                  </a:solidFill>
                  <a:latin typeface="Calibri (MS)"/>
                  <a:ea typeface="Calibri (MS)"/>
                  <a:cs typeface="Calibri (MS)"/>
                  <a:sym typeface="Calibri (MS)"/>
                </a:rPr>
                <a:t>Garantir que os locais sejam seguros, acolhedores e fáceis de navegar para reduzir a ansiedade e promover o conforto de pessoas com deficiências psicossociais </a:t>
              </a:r>
            </a:p>
          </p:txBody>
        </p:sp>
      </p:grpSp>
      <p:grpSp>
        <p:nvGrpSpPr>
          <p:cNvPr name="Group 9" id="9"/>
          <p:cNvGrpSpPr/>
          <p:nvPr/>
        </p:nvGrpSpPr>
        <p:grpSpPr>
          <a:xfrm rot="0">
            <a:off x="6687680" y="751210"/>
            <a:ext cx="4334433" cy="1009729"/>
            <a:chOff x="0" y="0"/>
            <a:chExt cx="5779245" cy="1346305"/>
          </a:xfrm>
        </p:grpSpPr>
        <p:sp>
          <p:nvSpPr>
            <p:cNvPr name="Freeform 10" id="10"/>
            <p:cNvSpPr/>
            <p:nvPr/>
          </p:nvSpPr>
          <p:spPr>
            <a:xfrm flipH="false" flipV="false" rot="0">
              <a:off x="0" y="0"/>
              <a:ext cx="5779245" cy="1346305"/>
            </a:xfrm>
            <a:custGeom>
              <a:avLst/>
              <a:gdLst/>
              <a:ahLst/>
              <a:cxnLst/>
              <a:rect r="r" b="b" t="t" l="l"/>
              <a:pathLst>
                <a:path h="1346305" w="5779245">
                  <a:moveTo>
                    <a:pt x="0" y="0"/>
                  </a:moveTo>
                  <a:lnTo>
                    <a:pt x="5779245" y="0"/>
                  </a:lnTo>
                  <a:lnTo>
                    <a:pt x="5779245" y="1346305"/>
                  </a:lnTo>
                  <a:lnTo>
                    <a:pt x="0" y="1346305"/>
                  </a:lnTo>
                  <a:close/>
                </a:path>
              </a:pathLst>
            </a:custGeom>
            <a:solidFill>
              <a:srgbClr val="000000">
                <a:alpha val="0"/>
              </a:srgbClr>
            </a:solidFill>
          </p:spPr>
        </p:sp>
        <p:sp>
          <p:nvSpPr>
            <p:cNvPr name="TextBox 11" id="11"/>
            <p:cNvSpPr txBox="true"/>
            <p:nvPr/>
          </p:nvSpPr>
          <p:spPr>
            <a:xfrm>
              <a:off x="0" y="-114300"/>
              <a:ext cx="5779245" cy="1460605"/>
            </a:xfrm>
            <a:prstGeom prst="rect">
              <a:avLst/>
            </a:prstGeom>
          </p:spPr>
          <p:txBody>
            <a:bodyPr anchor="t" rtlCol="false" tIns="0" lIns="0" bIns="0" rIns="0"/>
            <a:lstStyle/>
            <a:p>
              <a:pPr algn="ctr" marL="0" indent="0" lvl="0">
                <a:lnSpc>
                  <a:spcPts val="6030"/>
                </a:lnSpc>
              </a:pPr>
              <a:r>
                <a:rPr lang="en-US" b="true" sz="5025">
                  <a:solidFill>
                    <a:srgbClr val="000000"/>
                  </a:solidFill>
                  <a:latin typeface="Calibri (MS) Bold"/>
                  <a:ea typeface="Calibri (MS) Bold"/>
                  <a:cs typeface="Calibri (MS) Bold"/>
                  <a:sym typeface="Calibri (MS) Bold"/>
                </a:rPr>
                <a:t>Princípios-chave</a:t>
              </a:r>
            </a:p>
          </p:txBody>
        </p:sp>
      </p:grpSp>
      <p:sp>
        <p:nvSpPr>
          <p:cNvPr name="AutoShape 12" id="12"/>
          <p:cNvSpPr/>
          <p:nvPr/>
        </p:nvSpPr>
        <p:spPr>
          <a:xfrm>
            <a:off x="16201768" y="5021585"/>
            <a:ext cx="2086167" cy="14288"/>
          </a:xfrm>
          <a:prstGeom prst="line">
            <a:avLst/>
          </a:prstGeom>
          <a:ln cap="rnd" w="19050">
            <a:solidFill>
              <a:srgbClr val="343434"/>
            </a:solidFill>
            <a:prstDash val="solid"/>
            <a:headEnd type="none" len="sm" w="sm"/>
            <a:tailEnd type="none" len="sm" w="sm"/>
          </a:ln>
        </p:spPr>
      </p:sp>
      <p:grpSp>
        <p:nvGrpSpPr>
          <p:cNvPr name="Group 13" id="13"/>
          <p:cNvGrpSpPr/>
          <p:nvPr/>
        </p:nvGrpSpPr>
        <p:grpSpPr>
          <a:xfrm rot="0">
            <a:off x="12314801" y="5588251"/>
            <a:ext cx="4523214" cy="494658"/>
            <a:chOff x="0" y="0"/>
            <a:chExt cx="6030952" cy="659544"/>
          </a:xfrm>
        </p:grpSpPr>
        <p:sp>
          <p:nvSpPr>
            <p:cNvPr name="Freeform 14" id="14"/>
            <p:cNvSpPr/>
            <p:nvPr/>
          </p:nvSpPr>
          <p:spPr>
            <a:xfrm flipH="false" flipV="false" rot="0">
              <a:off x="0" y="0"/>
              <a:ext cx="6030952" cy="659544"/>
            </a:xfrm>
            <a:custGeom>
              <a:avLst/>
              <a:gdLst/>
              <a:ahLst/>
              <a:cxnLst/>
              <a:rect r="r" b="b" t="t" l="l"/>
              <a:pathLst>
                <a:path h="659544" w="6030952">
                  <a:moveTo>
                    <a:pt x="0" y="0"/>
                  </a:moveTo>
                  <a:lnTo>
                    <a:pt x="6030952" y="0"/>
                  </a:lnTo>
                  <a:lnTo>
                    <a:pt x="6030952" y="659544"/>
                  </a:lnTo>
                  <a:lnTo>
                    <a:pt x="0" y="659544"/>
                  </a:lnTo>
                  <a:close/>
                </a:path>
              </a:pathLst>
            </a:custGeom>
            <a:solidFill>
              <a:srgbClr val="000000">
                <a:alpha val="0"/>
              </a:srgbClr>
            </a:solidFill>
          </p:spPr>
        </p:sp>
        <p:sp>
          <p:nvSpPr>
            <p:cNvPr name="TextBox 15" id="15"/>
            <p:cNvSpPr txBox="true"/>
            <p:nvPr/>
          </p:nvSpPr>
          <p:spPr>
            <a:xfrm>
              <a:off x="0" y="-190500"/>
              <a:ext cx="6030952" cy="850044"/>
            </a:xfrm>
            <a:prstGeom prst="rect">
              <a:avLst/>
            </a:prstGeom>
          </p:spPr>
          <p:txBody>
            <a:bodyPr anchor="t" rtlCol="false" tIns="0" lIns="0" bIns="0" rIns="0"/>
            <a:lstStyle/>
            <a:p>
              <a:pPr algn="l" marL="0" indent="0" lvl="0">
                <a:lnSpc>
                  <a:spcPts val="4499"/>
                </a:lnSpc>
              </a:pPr>
              <a:r>
                <a:rPr lang="en-US" b="true" sz="2499">
                  <a:solidFill>
                    <a:srgbClr val="181A3C"/>
                  </a:solidFill>
                  <a:latin typeface="Calibri (MS) Bold"/>
                  <a:ea typeface="Calibri (MS) Bold"/>
                  <a:cs typeface="Calibri (MS) Bold"/>
                  <a:sym typeface="Calibri (MS) Bold"/>
                </a:rPr>
                <a:t>Participação Inclusiva</a:t>
              </a:r>
            </a:p>
          </p:txBody>
        </p:sp>
      </p:grpSp>
      <p:grpSp>
        <p:nvGrpSpPr>
          <p:cNvPr name="Group 16" id="16"/>
          <p:cNvGrpSpPr/>
          <p:nvPr/>
        </p:nvGrpSpPr>
        <p:grpSpPr>
          <a:xfrm rot="0">
            <a:off x="12314801" y="6260721"/>
            <a:ext cx="4997757" cy="2232364"/>
            <a:chOff x="0" y="0"/>
            <a:chExt cx="6663676" cy="2976485"/>
          </a:xfrm>
        </p:grpSpPr>
        <p:sp>
          <p:nvSpPr>
            <p:cNvPr name="Freeform 17" id="17"/>
            <p:cNvSpPr/>
            <p:nvPr/>
          </p:nvSpPr>
          <p:spPr>
            <a:xfrm flipH="false" flipV="false" rot="0">
              <a:off x="0" y="0"/>
              <a:ext cx="6663676" cy="2976486"/>
            </a:xfrm>
            <a:custGeom>
              <a:avLst/>
              <a:gdLst/>
              <a:ahLst/>
              <a:cxnLst/>
              <a:rect r="r" b="b" t="t" l="l"/>
              <a:pathLst>
                <a:path h="2976486" w="6663676">
                  <a:moveTo>
                    <a:pt x="0" y="0"/>
                  </a:moveTo>
                  <a:lnTo>
                    <a:pt x="6663676" y="0"/>
                  </a:lnTo>
                  <a:lnTo>
                    <a:pt x="6663676" y="2976486"/>
                  </a:lnTo>
                  <a:lnTo>
                    <a:pt x="0" y="2976486"/>
                  </a:lnTo>
                  <a:close/>
                </a:path>
              </a:pathLst>
            </a:custGeom>
            <a:solidFill>
              <a:srgbClr val="000000">
                <a:alpha val="0"/>
              </a:srgbClr>
            </a:solidFill>
          </p:spPr>
        </p:sp>
        <p:sp>
          <p:nvSpPr>
            <p:cNvPr name="TextBox 18" id="18"/>
            <p:cNvSpPr txBox="true"/>
            <p:nvPr/>
          </p:nvSpPr>
          <p:spPr>
            <a:xfrm>
              <a:off x="0" y="-152400"/>
              <a:ext cx="6663676" cy="3128885"/>
            </a:xfrm>
            <a:prstGeom prst="rect">
              <a:avLst/>
            </a:prstGeom>
          </p:spPr>
          <p:txBody>
            <a:bodyPr anchor="t" rtlCol="false" tIns="0" lIns="0" bIns="0" rIns="0"/>
            <a:lstStyle/>
            <a:p>
              <a:pPr algn="just" marL="0" indent="0" lvl="0">
                <a:lnSpc>
                  <a:spcPts val="3600"/>
                </a:lnSpc>
              </a:pPr>
              <a:r>
                <a:rPr lang="en-US" sz="2000">
                  <a:solidFill>
                    <a:srgbClr val="7F7F7F"/>
                  </a:solidFill>
                  <a:latin typeface="Calibri (MS)"/>
                  <a:ea typeface="Calibri (MS)"/>
                  <a:cs typeface="Calibri (MS)"/>
                  <a:sym typeface="Calibri (MS)"/>
                </a:rPr>
                <a:t>Envolver pessoas com deficiência psicossocial no planeamento e fornecer suporte como intervalos, opções flexíveis de participação e espaços seguros para incentivar o seu envolvimento total</a:t>
              </a:r>
            </a:p>
          </p:txBody>
        </p:sp>
      </p:grpSp>
      <p:grpSp>
        <p:nvGrpSpPr>
          <p:cNvPr name="Group 19" id="19"/>
          <p:cNvGrpSpPr/>
          <p:nvPr/>
        </p:nvGrpSpPr>
        <p:grpSpPr>
          <a:xfrm rot="0">
            <a:off x="795838" y="5335524"/>
            <a:ext cx="5357613" cy="494724"/>
            <a:chOff x="0" y="0"/>
            <a:chExt cx="7143484" cy="659632"/>
          </a:xfrm>
        </p:grpSpPr>
        <p:sp>
          <p:nvSpPr>
            <p:cNvPr name="Freeform 20" id="20"/>
            <p:cNvSpPr/>
            <p:nvPr/>
          </p:nvSpPr>
          <p:spPr>
            <a:xfrm flipH="false" flipV="false" rot="0">
              <a:off x="0" y="0"/>
              <a:ext cx="7143484" cy="659632"/>
            </a:xfrm>
            <a:custGeom>
              <a:avLst/>
              <a:gdLst/>
              <a:ahLst/>
              <a:cxnLst/>
              <a:rect r="r" b="b" t="t" l="l"/>
              <a:pathLst>
                <a:path h="659632" w="7143484">
                  <a:moveTo>
                    <a:pt x="0" y="0"/>
                  </a:moveTo>
                  <a:lnTo>
                    <a:pt x="7143484" y="0"/>
                  </a:lnTo>
                  <a:lnTo>
                    <a:pt x="7143484" y="659632"/>
                  </a:lnTo>
                  <a:lnTo>
                    <a:pt x="0" y="659632"/>
                  </a:lnTo>
                  <a:close/>
                </a:path>
              </a:pathLst>
            </a:custGeom>
            <a:solidFill>
              <a:srgbClr val="000000">
                <a:alpha val="0"/>
              </a:srgbClr>
            </a:solidFill>
          </p:spPr>
        </p:sp>
        <p:sp>
          <p:nvSpPr>
            <p:cNvPr name="TextBox 21" id="21"/>
            <p:cNvSpPr txBox="true"/>
            <p:nvPr/>
          </p:nvSpPr>
          <p:spPr>
            <a:xfrm>
              <a:off x="0" y="-190500"/>
              <a:ext cx="7143484" cy="850132"/>
            </a:xfrm>
            <a:prstGeom prst="rect">
              <a:avLst/>
            </a:prstGeom>
          </p:spPr>
          <p:txBody>
            <a:bodyPr anchor="t" rtlCol="false" tIns="0" lIns="0" bIns="0" rIns="0"/>
            <a:lstStyle/>
            <a:p>
              <a:pPr algn="l" marL="0" indent="0" lvl="0">
                <a:lnSpc>
                  <a:spcPts val="4499"/>
                </a:lnSpc>
              </a:pPr>
              <a:r>
                <a:rPr lang="en-US" b="true" sz="2499">
                  <a:solidFill>
                    <a:srgbClr val="181A3C"/>
                  </a:solidFill>
                  <a:latin typeface="Calibri (MS) Bold"/>
                  <a:ea typeface="Calibri (MS) Bold"/>
                  <a:cs typeface="Calibri (MS) Bold"/>
                  <a:sym typeface="Calibri (MS) Bold"/>
                </a:rPr>
                <a:t>Considerações sensoriais e emocionais</a:t>
              </a:r>
            </a:p>
          </p:txBody>
        </p:sp>
      </p:grpSp>
      <p:grpSp>
        <p:nvGrpSpPr>
          <p:cNvPr name="Group 22" id="22"/>
          <p:cNvGrpSpPr/>
          <p:nvPr/>
        </p:nvGrpSpPr>
        <p:grpSpPr>
          <a:xfrm rot="0">
            <a:off x="795838" y="6007993"/>
            <a:ext cx="4997757" cy="1775131"/>
            <a:chOff x="0" y="0"/>
            <a:chExt cx="6663676" cy="2366841"/>
          </a:xfrm>
        </p:grpSpPr>
        <p:sp>
          <p:nvSpPr>
            <p:cNvPr name="Freeform 23" id="23"/>
            <p:cNvSpPr/>
            <p:nvPr/>
          </p:nvSpPr>
          <p:spPr>
            <a:xfrm flipH="false" flipV="false" rot="0">
              <a:off x="0" y="0"/>
              <a:ext cx="6663676" cy="2366841"/>
            </a:xfrm>
            <a:custGeom>
              <a:avLst/>
              <a:gdLst/>
              <a:ahLst/>
              <a:cxnLst/>
              <a:rect r="r" b="b" t="t" l="l"/>
              <a:pathLst>
                <a:path h="2366841" w="6663676">
                  <a:moveTo>
                    <a:pt x="0" y="0"/>
                  </a:moveTo>
                  <a:lnTo>
                    <a:pt x="6663676" y="0"/>
                  </a:lnTo>
                  <a:lnTo>
                    <a:pt x="6663676" y="2366841"/>
                  </a:lnTo>
                  <a:lnTo>
                    <a:pt x="0" y="2366841"/>
                  </a:lnTo>
                  <a:close/>
                </a:path>
              </a:pathLst>
            </a:custGeom>
            <a:solidFill>
              <a:srgbClr val="000000">
                <a:alpha val="0"/>
              </a:srgbClr>
            </a:solidFill>
          </p:spPr>
        </p:sp>
        <p:sp>
          <p:nvSpPr>
            <p:cNvPr name="TextBox 24" id="24"/>
            <p:cNvSpPr txBox="true"/>
            <p:nvPr/>
          </p:nvSpPr>
          <p:spPr>
            <a:xfrm>
              <a:off x="0" y="-152400"/>
              <a:ext cx="6663676" cy="2519241"/>
            </a:xfrm>
            <a:prstGeom prst="rect">
              <a:avLst/>
            </a:prstGeom>
          </p:spPr>
          <p:txBody>
            <a:bodyPr anchor="t" rtlCol="false" tIns="0" lIns="0" bIns="0" rIns="0"/>
            <a:lstStyle/>
            <a:p>
              <a:pPr algn="just" marL="0" indent="0" lvl="0">
                <a:lnSpc>
                  <a:spcPts val="3600"/>
                </a:lnSpc>
              </a:pPr>
              <a:r>
                <a:rPr lang="en-US" sz="2000">
                  <a:solidFill>
                    <a:srgbClr val="7F7F7F"/>
                  </a:solidFill>
                  <a:latin typeface="Calibri (MS)"/>
                  <a:ea typeface="Calibri (MS)"/>
                  <a:cs typeface="Calibri (MS)"/>
                  <a:sym typeface="Calibri (MS)"/>
                </a:rPr>
                <a:t>Crie ambientes com baixo ruído, áreas silenciosas e iluminação controlada para ajudar pessoas com sensibilidades sensoriais, como autismo ou TDAH</a:t>
              </a:r>
            </a:p>
          </p:txBody>
        </p:sp>
      </p:grpSp>
      <p:grpSp>
        <p:nvGrpSpPr>
          <p:cNvPr name="Group 25" id="25"/>
          <p:cNvGrpSpPr/>
          <p:nvPr/>
        </p:nvGrpSpPr>
        <p:grpSpPr>
          <a:xfrm rot="0">
            <a:off x="738208" y="2225216"/>
            <a:ext cx="4523214" cy="494658"/>
            <a:chOff x="0" y="0"/>
            <a:chExt cx="6030952" cy="659544"/>
          </a:xfrm>
        </p:grpSpPr>
        <p:sp>
          <p:nvSpPr>
            <p:cNvPr name="Freeform 26" id="26"/>
            <p:cNvSpPr/>
            <p:nvPr/>
          </p:nvSpPr>
          <p:spPr>
            <a:xfrm flipH="false" flipV="false" rot="0">
              <a:off x="0" y="0"/>
              <a:ext cx="6030952" cy="659544"/>
            </a:xfrm>
            <a:custGeom>
              <a:avLst/>
              <a:gdLst/>
              <a:ahLst/>
              <a:cxnLst/>
              <a:rect r="r" b="b" t="t" l="l"/>
              <a:pathLst>
                <a:path h="659544" w="6030952">
                  <a:moveTo>
                    <a:pt x="0" y="0"/>
                  </a:moveTo>
                  <a:lnTo>
                    <a:pt x="6030952" y="0"/>
                  </a:lnTo>
                  <a:lnTo>
                    <a:pt x="6030952" y="659544"/>
                  </a:lnTo>
                  <a:lnTo>
                    <a:pt x="0" y="659544"/>
                  </a:lnTo>
                  <a:close/>
                </a:path>
              </a:pathLst>
            </a:custGeom>
            <a:solidFill>
              <a:srgbClr val="000000">
                <a:alpha val="0"/>
              </a:srgbClr>
            </a:solidFill>
          </p:spPr>
        </p:sp>
        <p:sp>
          <p:nvSpPr>
            <p:cNvPr name="TextBox 27" id="27"/>
            <p:cNvSpPr txBox="true"/>
            <p:nvPr/>
          </p:nvSpPr>
          <p:spPr>
            <a:xfrm>
              <a:off x="0" y="-190500"/>
              <a:ext cx="6030952" cy="850044"/>
            </a:xfrm>
            <a:prstGeom prst="rect">
              <a:avLst/>
            </a:prstGeom>
          </p:spPr>
          <p:txBody>
            <a:bodyPr anchor="t" rtlCol="false" tIns="0" lIns="0" bIns="0" rIns="0"/>
            <a:lstStyle/>
            <a:p>
              <a:pPr algn="l" marL="0" indent="0" lvl="0">
                <a:lnSpc>
                  <a:spcPts val="4499"/>
                </a:lnSpc>
              </a:pPr>
              <a:r>
                <a:rPr lang="en-US" b="true" sz="2499">
                  <a:solidFill>
                    <a:srgbClr val="181A3C"/>
                  </a:solidFill>
                  <a:latin typeface="Calibri (MS) Bold"/>
                  <a:ea typeface="Calibri (MS) Bold"/>
                  <a:cs typeface="Calibri (MS) Bold"/>
                  <a:sym typeface="Calibri (MS) Bold"/>
                </a:rPr>
                <a:t>Comunicação</a:t>
              </a:r>
            </a:p>
          </p:txBody>
        </p:sp>
      </p:grpSp>
      <p:grpSp>
        <p:nvGrpSpPr>
          <p:cNvPr name="Group 28" id="28"/>
          <p:cNvGrpSpPr/>
          <p:nvPr/>
        </p:nvGrpSpPr>
        <p:grpSpPr>
          <a:xfrm rot="0">
            <a:off x="738208" y="2799419"/>
            <a:ext cx="4997757" cy="1775131"/>
            <a:chOff x="0" y="0"/>
            <a:chExt cx="6663676" cy="2366841"/>
          </a:xfrm>
        </p:grpSpPr>
        <p:sp>
          <p:nvSpPr>
            <p:cNvPr name="Freeform 29" id="29"/>
            <p:cNvSpPr/>
            <p:nvPr/>
          </p:nvSpPr>
          <p:spPr>
            <a:xfrm flipH="false" flipV="false" rot="0">
              <a:off x="0" y="0"/>
              <a:ext cx="6663676" cy="2366841"/>
            </a:xfrm>
            <a:custGeom>
              <a:avLst/>
              <a:gdLst/>
              <a:ahLst/>
              <a:cxnLst/>
              <a:rect r="r" b="b" t="t" l="l"/>
              <a:pathLst>
                <a:path h="2366841" w="6663676">
                  <a:moveTo>
                    <a:pt x="0" y="0"/>
                  </a:moveTo>
                  <a:lnTo>
                    <a:pt x="6663676" y="0"/>
                  </a:lnTo>
                  <a:lnTo>
                    <a:pt x="6663676" y="2366841"/>
                  </a:lnTo>
                  <a:lnTo>
                    <a:pt x="0" y="2366841"/>
                  </a:lnTo>
                  <a:close/>
                </a:path>
              </a:pathLst>
            </a:custGeom>
            <a:solidFill>
              <a:srgbClr val="000000">
                <a:alpha val="0"/>
              </a:srgbClr>
            </a:solidFill>
          </p:spPr>
        </p:sp>
        <p:sp>
          <p:nvSpPr>
            <p:cNvPr name="TextBox 30" id="30"/>
            <p:cNvSpPr txBox="true"/>
            <p:nvPr/>
          </p:nvSpPr>
          <p:spPr>
            <a:xfrm>
              <a:off x="0" y="-152400"/>
              <a:ext cx="6663676" cy="2519241"/>
            </a:xfrm>
            <a:prstGeom prst="rect">
              <a:avLst/>
            </a:prstGeom>
          </p:spPr>
          <p:txBody>
            <a:bodyPr anchor="t" rtlCol="false" tIns="0" lIns="0" bIns="0" rIns="0"/>
            <a:lstStyle/>
            <a:p>
              <a:pPr algn="just" marL="0" indent="0" lvl="0">
                <a:lnSpc>
                  <a:spcPts val="3600"/>
                </a:lnSpc>
              </a:pPr>
              <a:r>
                <a:rPr lang="en-US" sz="2000">
                  <a:solidFill>
                    <a:srgbClr val="7F7F7F"/>
                  </a:solidFill>
                  <a:latin typeface="Calibri (MS)"/>
                  <a:ea typeface="Calibri (MS)"/>
                  <a:cs typeface="Calibri (MS)"/>
                  <a:sym typeface="Calibri (MS)"/>
                </a:rPr>
                <a:t>Use linguagem simples, recursos visuais e formatos alternativos para facilitar a compreensão de pessoas com deficiências psicossociais, sensoriais ou de comunicação.</a:t>
              </a:r>
            </a:p>
          </p:txBody>
        </p:sp>
      </p:grpSp>
      <p:grpSp>
        <p:nvGrpSpPr>
          <p:cNvPr name="Group 31" id="31"/>
          <p:cNvGrpSpPr/>
          <p:nvPr/>
        </p:nvGrpSpPr>
        <p:grpSpPr>
          <a:xfrm rot="0">
            <a:off x="6370973" y="2616161"/>
            <a:ext cx="4967848" cy="4610164"/>
            <a:chOff x="0" y="0"/>
            <a:chExt cx="7615548" cy="7067231"/>
          </a:xfrm>
        </p:grpSpPr>
        <p:sp>
          <p:nvSpPr>
            <p:cNvPr name="Freeform 32" id="32"/>
            <p:cNvSpPr/>
            <p:nvPr/>
          </p:nvSpPr>
          <p:spPr>
            <a:xfrm flipH="false" flipV="false" rot="0">
              <a:off x="12700" y="12700"/>
              <a:ext cx="7590155" cy="7041769"/>
            </a:xfrm>
            <a:custGeom>
              <a:avLst/>
              <a:gdLst/>
              <a:ahLst/>
              <a:cxnLst/>
              <a:rect r="r" b="b" t="t" l="l"/>
              <a:pathLst>
                <a:path h="7041769" w="7590155">
                  <a:moveTo>
                    <a:pt x="0" y="3520948"/>
                  </a:moveTo>
                  <a:cubicBezTo>
                    <a:pt x="0" y="1576324"/>
                    <a:pt x="1699133" y="0"/>
                    <a:pt x="3795014" y="0"/>
                  </a:cubicBezTo>
                  <a:cubicBezTo>
                    <a:pt x="5890895" y="0"/>
                    <a:pt x="7590155" y="1576324"/>
                    <a:pt x="7590155" y="3520948"/>
                  </a:cubicBezTo>
                  <a:cubicBezTo>
                    <a:pt x="7590155" y="5465572"/>
                    <a:pt x="5891022" y="7041769"/>
                    <a:pt x="3795014" y="7041769"/>
                  </a:cubicBezTo>
                  <a:cubicBezTo>
                    <a:pt x="1699006" y="7041769"/>
                    <a:pt x="0" y="5465445"/>
                    <a:pt x="0" y="3520948"/>
                  </a:cubicBezTo>
                  <a:close/>
                </a:path>
              </a:pathLst>
            </a:custGeom>
            <a:solidFill>
              <a:srgbClr val="FBD355"/>
            </a:solidFill>
          </p:spPr>
        </p:sp>
        <p:sp>
          <p:nvSpPr>
            <p:cNvPr name="Freeform 33" id="33"/>
            <p:cNvSpPr/>
            <p:nvPr/>
          </p:nvSpPr>
          <p:spPr>
            <a:xfrm flipH="false" flipV="false" rot="0">
              <a:off x="0" y="0"/>
              <a:ext cx="7615555" cy="7067296"/>
            </a:xfrm>
            <a:custGeom>
              <a:avLst/>
              <a:gdLst/>
              <a:ahLst/>
              <a:cxnLst/>
              <a:rect r="r" b="b" t="t" l="l"/>
              <a:pathLst>
                <a:path h="7067296" w="7615555">
                  <a:moveTo>
                    <a:pt x="0" y="3533648"/>
                  </a:moveTo>
                  <a:cubicBezTo>
                    <a:pt x="0" y="1581150"/>
                    <a:pt x="1705737" y="0"/>
                    <a:pt x="3807714" y="0"/>
                  </a:cubicBezTo>
                  <a:lnTo>
                    <a:pt x="3807714" y="12700"/>
                  </a:lnTo>
                  <a:lnTo>
                    <a:pt x="3807714" y="25400"/>
                  </a:lnTo>
                  <a:lnTo>
                    <a:pt x="3807714" y="12700"/>
                  </a:lnTo>
                  <a:lnTo>
                    <a:pt x="3807714" y="0"/>
                  </a:lnTo>
                  <a:cubicBezTo>
                    <a:pt x="5909818" y="0"/>
                    <a:pt x="7615555" y="1581150"/>
                    <a:pt x="7615555" y="3533648"/>
                  </a:cubicBezTo>
                  <a:lnTo>
                    <a:pt x="7602855" y="3533648"/>
                  </a:lnTo>
                  <a:lnTo>
                    <a:pt x="7615555" y="3533648"/>
                  </a:lnTo>
                  <a:cubicBezTo>
                    <a:pt x="7615555" y="5486146"/>
                    <a:pt x="5909818" y="7067296"/>
                    <a:pt x="3807841" y="7067296"/>
                  </a:cubicBezTo>
                  <a:lnTo>
                    <a:pt x="3807841" y="7054596"/>
                  </a:lnTo>
                  <a:lnTo>
                    <a:pt x="3807841" y="7067296"/>
                  </a:lnTo>
                  <a:cubicBezTo>
                    <a:pt x="1705737" y="7067169"/>
                    <a:pt x="0" y="5486019"/>
                    <a:pt x="0" y="3533648"/>
                  </a:cubicBezTo>
                  <a:lnTo>
                    <a:pt x="12700" y="3533648"/>
                  </a:lnTo>
                  <a:lnTo>
                    <a:pt x="25400" y="3533648"/>
                  </a:lnTo>
                  <a:lnTo>
                    <a:pt x="12700" y="3533648"/>
                  </a:lnTo>
                  <a:lnTo>
                    <a:pt x="0" y="3533648"/>
                  </a:lnTo>
                  <a:moveTo>
                    <a:pt x="25400" y="3533648"/>
                  </a:moveTo>
                  <a:cubicBezTo>
                    <a:pt x="25400" y="3540633"/>
                    <a:pt x="19685" y="3546348"/>
                    <a:pt x="12700" y="3546348"/>
                  </a:cubicBezTo>
                  <a:cubicBezTo>
                    <a:pt x="5715" y="3546348"/>
                    <a:pt x="0" y="3540633"/>
                    <a:pt x="0" y="3533648"/>
                  </a:cubicBezTo>
                  <a:cubicBezTo>
                    <a:pt x="0" y="3526663"/>
                    <a:pt x="5715" y="3520948"/>
                    <a:pt x="12700" y="3520948"/>
                  </a:cubicBezTo>
                  <a:cubicBezTo>
                    <a:pt x="19685" y="3520948"/>
                    <a:pt x="25400" y="3526663"/>
                    <a:pt x="25400" y="3533648"/>
                  </a:cubicBezTo>
                  <a:cubicBezTo>
                    <a:pt x="25400" y="5470271"/>
                    <a:pt x="1717929" y="7041769"/>
                    <a:pt x="3807714" y="7041769"/>
                  </a:cubicBezTo>
                  <a:cubicBezTo>
                    <a:pt x="5897499" y="7041769"/>
                    <a:pt x="7590155" y="5470271"/>
                    <a:pt x="7590155" y="3533648"/>
                  </a:cubicBezTo>
                  <a:cubicBezTo>
                    <a:pt x="7590155" y="1597025"/>
                    <a:pt x="5897626" y="25400"/>
                    <a:pt x="3807714" y="25400"/>
                  </a:cubicBezTo>
                  <a:cubicBezTo>
                    <a:pt x="3800729" y="25400"/>
                    <a:pt x="3795014" y="19685"/>
                    <a:pt x="3795014" y="12700"/>
                  </a:cubicBezTo>
                  <a:cubicBezTo>
                    <a:pt x="3795014" y="5715"/>
                    <a:pt x="3800729" y="0"/>
                    <a:pt x="3807714" y="0"/>
                  </a:cubicBezTo>
                  <a:cubicBezTo>
                    <a:pt x="3814699" y="0"/>
                    <a:pt x="3820414" y="5715"/>
                    <a:pt x="3820414" y="12700"/>
                  </a:cubicBezTo>
                  <a:cubicBezTo>
                    <a:pt x="3820414" y="19685"/>
                    <a:pt x="3814699" y="25400"/>
                    <a:pt x="3807714" y="25400"/>
                  </a:cubicBezTo>
                  <a:cubicBezTo>
                    <a:pt x="1717929" y="25400"/>
                    <a:pt x="25400" y="1597025"/>
                    <a:pt x="25400" y="3533648"/>
                  </a:cubicBezTo>
                  <a:close/>
                </a:path>
              </a:pathLst>
            </a:custGeom>
            <a:solidFill>
              <a:srgbClr val="FBD355"/>
            </a:solidFill>
          </p:spPr>
        </p:sp>
      </p:grpSp>
      <p:sp>
        <p:nvSpPr>
          <p:cNvPr name="Freeform 34" id="34"/>
          <p:cNvSpPr/>
          <p:nvPr/>
        </p:nvSpPr>
        <p:spPr>
          <a:xfrm flipH="false" flipV="false" rot="0">
            <a:off x="311292"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35" id="35"/>
          <p:cNvSpPr/>
          <p:nvPr/>
        </p:nvSpPr>
        <p:spPr>
          <a:xfrm flipH="false" flipV="false" rot="0">
            <a:off x="7224830" y="3499510"/>
            <a:ext cx="3260134" cy="3044150"/>
          </a:xfrm>
          <a:custGeom>
            <a:avLst/>
            <a:gdLst/>
            <a:ahLst/>
            <a:cxnLst/>
            <a:rect r="r" b="b" t="t" l="l"/>
            <a:pathLst>
              <a:path h="3044150" w="3260134">
                <a:moveTo>
                  <a:pt x="0" y="0"/>
                </a:moveTo>
                <a:lnTo>
                  <a:pt x="3260134" y="0"/>
                </a:lnTo>
                <a:lnTo>
                  <a:pt x="3260134" y="3044150"/>
                </a:lnTo>
                <a:lnTo>
                  <a:pt x="0" y="30441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672224" y="2030876"/>
            <a:ext cx="15587076" cy="637885"/>
            <a:chOff x="0" y="0"/>
            <a:chExt cx="25148099" cy="1029160"/>
          </a:xfrm>
        </p:grpSpPr>
        <p:sp>
          <p:nvSpPr>
            <p:cNvPr name="Freeform 4" id="4"/>
            <p:cNvSpPr/>
            <p:nvPr/>
          </p:nvSpPr>
          <p:spPr>
            <a:xfrm flipH="false" flipV="false" rot="0">
              <a:off x="0" y="0"/>
              <a:ext cx="25148099" cy="1029160"/>
            </a:xfrm>
            <a:custGeom>
              <a:avLst/>
              <a:gdLst/>
              <a:ahLst/>
              <a:cxnLst/>
              <a:rect r="r" b="b" t="t" l="l"/>
              <a:pathLst>
                <a:path h="1029160" w="25148099">
                  <a:moveTo>
                    <a:pt x="0" y="0"/>
                  </a:moveTo>
                  <a:lnTo>
                    <a:pt x="25148099" y="0"/>
                  </a:lnTo>
                  <a:lnTo>
                    <a:pt x="25148099" y="1029160"/>
                  </a:lnTo>
                  <a:lnTo>
                    <a:pt x="0" y="1029160"/>
                  </a:lnTo>
                  <a:close/>
                </a:path>
              </a:pathLst>
            </a:custGeom>
            <a:solidFill>
              <a:srgbClr val="000000">
                <a:alpha val="0"/>
              </a:srgbClr>
            </a:solidFill>
          </p:spPr>
        </p:sp>
        <p:sp>
          <p:nvSpPr>
            <p:cNvPr name="TextBox 5" id="5"/>
            <p:cNvSpPr txBox="true"/>
            <p:nvPr/>
          </p:nvSpPr>
          <p:spPr>
            <a:xfrm>
              <a:off x="0" y="-257175"/>
              <a:ext cx="25148099" cy="1286335"/>
            </a:xfrm>
            <a:prstGeom prst="rect">
              <a:avLst/>
            </a:prstGeom>
          </p:spPr>
          <p:txBody>
            <a:bodyPr anchor="t" rtlCol="false" tIns="0" lIns="0" bIns="0" rIns="0"/>
            <a:lstStyle/>
            <a:p>
              <a:pPr algn="ctr" marL="0" indent="0" lvl="0">
                <a:lnSpc>
                  <a:spcPts val="5759"/>
                </a:lnSpc>
              </a:pPr>
              <a:r>
                <a:rPr lang="en-US" b="true" sz="3199" i="true">
                  <a:solidFill>
                    <a:srgbClr val="161615"/>
                  </a:solidFill>
                  <a:latin typeface="Calibri (MS) Bold Italics"/>
                  <a:ea typeface="Calibri (MS) Bold Italics"/>
                  <a:cs typeface="Calibri (MS) Bold Italics"/>
                  <a:sym typeface="Calibri (MS) Bold Italics"/>
                </a:rPr>
                <a:t>Os 4 Pilares do Planejamento de Eventos Inclusivos </a:t>
              </a:r>
            </a:p>
          </p:txBody>
        </p:sp>
      </p:grpSp>
      <p:grpSp>
        <p:nvGrpSpPr>
          <p:cNvPr name="Group 6" id="6"/>
          <p:cNvGrpSpPr/>
          <p:nvPr/>
        </p:nvGrpSpPr>
        <p:grpSpPr>
          <a:xfrm rot="0">
            <a:off x="2598496" y="557368"/>
            <a:ext cx="14059667" cy="1416400"/>
            <a:chOff x="0" y="0"/>
            <a:chExt cx="18746223" cy="1888533"/>
          </a:xfrm>
        </p:grpSpPr>
        <p:sp>
          <p:nvSpPr>
            <p:cNvPr name="Freeform 7" id="7"/>
            <p:cNvSpPr/>
            <p:nvPr/>
          </p:nvSpPr>
          <p:spPr>
            <a:xfrm flipH="false" flipV="false" rot="0">
              <a:off x="0" y="0"/>
              <a:ext cx="18746222" cy="1888533"/>
            </a:xfrm>
            <a:custGeom>
              <a:avLst/>
              <a:gdLst/>
              <a:ahLst/>
              <a:cxnLst/>
              <a:rect r="r" b="b" t="t" l="l"/>
              <a:pathLst>
                <a:path h="1888533" w="18746222">
                  <a:moveTo>
                    <a:pt x="0" y="0"/>
                  </a:moveTo>
                  <a:lnTo>
                    <a:pt x="18746222" y="0"/>
                  </a:lnTo>
                  <a:lnTo>
                    <a:pt x="18746222" y="1888533"/>
                  </a:lnTo>
                  <a:lnTo>
                    <a:pt x="0" y="1888533"/>
                  </a:lnTo>
                  <a:close/>
                </a:path>
              </a:pathLst>
            </a:custGeom>
            <a:solidFill>
              <a:srgbClr val="000000">
                <a:alpha val="0"/>
              </a:srgbClr>
            </a:solidFill>
          </p:spPr>
        </p:sp>
        <p:sp>
          <p:nvSpPr>
            <p:cNvPr name="TextBox 8" id="8"/>
            <p:cNvSpPr txBox="true"/>
            <p:nvPr/>
          </p:nvSpPr>
          <p:spPr>
            <a:xfrm>
              <a:off x="0" y="-76200"/>
              <a:ext cx="18746223" cy="1964733"/>
            </a:xfrm>
            <a:prstGeom prst="rect">
              <a:avLst/>
            </a:prstGeom>
          </p:spPr>
          <p:txBody>
            <a:bodyPr anchor="t" rtlCol="false" tIns="0" lIns="0" bIns="0" rIns="0"/>
            <a:lstStyle/>
            <a:p>
              <a:pPr algn="l" marL="0" indent="0" lvl="0">
                <a:lnSpc>
                  <a:spcPts val="4800"/>
                </a:lnSpc>
              </a:pPr>
              <a:r>
                <a:rPr lang="en-US" b="true" sz="4000">
                  <a:solidFill>
                    <a:srgbClr val="282121"/>
                  </a:solidFill>
                  <a:latin typeface="Calibri (MS) Bold"/>
                  <a:ea typeface="Calibri (MS) Bold"/>
                  <a:cs typeface="Calibri (MS) Bold"/>
                  <a:sym typeface="Calibri (MS) Bold"/>
                </a:rPr>
                <a:t>Princípios-chave de acessibilidade e inclusão no planejamento de eventos. </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2" id="12"/>
          <p:cNvSpPr txBox="true"/>
          <p:nvPr/>
        </p:nvSpPr>
        <p:spPr>
          <a:xfrm rot="0">
            <a:off x="1028700" y="2819602"/>
            <a:ext cx="16612930" cy="6445045"/>
          </a:xfrm>
          <a:prstGeom prst="rect">
            <a:avLst/>
          </a:prstGeom>
        </p:spPr>
        <p:txBody>
          <a:bodyPr anchor="t" rtlCol="false" tIns="0" lIns="0" bIns="0" rIns="0">
            <a:spAutoFit/>
          </a:bodyPr>
          <a:lstStyle/>
          <a:p>
            <a:pPr algn="just">
              <a:lnSpc>
                <a:spcPts val="4199"/>
              </a:lnSpc>
            </a:pPr>
            <a:r>
              <a:rPr lang="en-US" sz="2799" b="true">
                <a:solidFill>
                  <a:srgbClr val="4C4457"/>
                </a:solidFill>
                <a:latin typeface="Nunito Bold"/>
                <a:ea typeface="Nunito Bold"/>
                <a:cs typeface="Nunito Bold"/>
                <a:sym typeface="Nunito Bold"/>
              </a:rPr>
              <a:t>Para garantir eventos verdadeiramente inclusivos, focamos em quatro pilares essenciais:</a:t>
            </a:r>
          </a:p>
          <a:p>
            <a:pPr algn="just" marL="0" indent="0" lvl="0">
              <a:lnSpc>
                <a:spcPts val="3600"/>
              </a:lnSpc>
            </a:pPr>
          </a:p>
          <a:p>
            <a:pPr algn="just" marL="518160" indent="-259080" lvl="1">
              <a:lnSpc>
                <a:spcPts val="3600"/>
              </a:lnSpc>
              <a:buFont typeface="Arial"/>
              <a:buChar char="•"/>
            </a:pPr>
            <a:r>
              <a:rPr lang="en-US" b="true" sz="2400">
                <a:solidFill>
                  <a:srgbClr val="4C4457"/>
                </a:solidFill>
                <a:latin typeface="Nunito Bold"/>
                <a:ea typeface="Nunito Bold"/>
                <a:cs typeface="Nunito Bold"/>
                <a:sym typeface="Nunito Bold"/>
                <a:hlinkClick r:id="rId7" tooltip="https://www.ohchr.org/en/what-are-human-rights#:~:text=These%20universal%20rights%20are%20inherent,work%2C%20health%2C%20and%20liberty."/>
              </a:rPr>
              <a:t>Acessibilidade física: </a:t>
            </a:r>
            <a:r>
              <a:rPr lang="en-US" sz="2400">
                <a:solidFill>
                  <a:srgbClr val="4C4457"/>
                </a:solidFill>
                <a:latin typeface="Nunito"/>
                <a:ea typeface="Nunito"/>
                <a:cs typeface="Nunito"/>
                <a:sym typeface="Nunito"/>
                <a:hlinkClick r:id="rId8" tooltip="https://www.ohchr.org/en/what-are-human-rights#:~:text=These%20universal%20rights%20are%20inherent,work%2C%20health%2C%20and%20liberty."/>
              </a:rPr>
              <a:t>envolve abordar os aspectos tangíveis de um espaço para eventos, como fornecer rampas para facilitar a navegação, sinalização clara e intuitiva e diversas opções de assentos para acomodar diversas necessidades.</a:t>
            </a:r>
          </a:p>
          <a:p>
            <a:pPr algn="just" marL="518160" indent="-259080" lvl="1">
              <a:lnSpc>
                <a:spcPts val="3600"/>
              </a:lnSpc>
              <a:buFont typeface="Arial"/>
              <a:buChar char="•"/>
            </a:pPr>
            <a:r>
              <a:rPr lang="en-US" b="true" sz="2400">
                <a:solidFill>
                  <a:srgbClr val="4C4457"/>
                </a:solidFill>
                <a:latin typeface="Nunito Bold"/>
                <a:ea typeface="Nunito Bold"/>
                <a:cs typeface="Nunito Bold"/>
                <a:sym typeface="Nunito Bold"/>
                <a:hlinkClick r:id="rId9" tooltip="https://www.ohchr.org/en/what-are-human-rights#:~:text=These%20universal%20rights%20are%20inherent,work%2C%20health%2C%20and%20liberty."/>
              </a:rPr>
              <a:t>Acessibilidade Sensorial: </a:t>
            </a:r>
            <a:r>
              <a:rPr lang="en-US" sz="2400">
                <a:solidFill>
                  <a:srgbClr val="4C4457"/>
                </a:solidFill>
                <a:latin typeface="Nunito"/>
                <a:ea typeface="Nunito"/>
                <a:cs typeface="Nunito"/>
                <a:sym typeface="Nunito"/>
                <a:hlinkClick r:id="rId10" tooltip="https://www.ohchr.org/en/what-are-human-rights#:~:text=These%20universal%20rights%20are%20inherent,work%2C%20health%2C%20and%20liberty."/>
              </a:rPr>
              <a:t>Criar um ambiente que leve em consideração as sensibilidades sensoriais é vital. Isso inclui oferecer salas silenciosas ou zonas de baixa sensibilidade e garantir contraste visual suficiente nos materiais e ambientes para atender indivíduos com diferentes necessidades de processamento sensorial.</a:t>
            </a:r>
          </a:p>
          <a:p>
            <a:pPr algn="just" marL="518160" indent="-259080" lvl="1">
              <a:lnSpc>
                <a:spcPts val="3600"/>
              </a:lnSpc>
              <a:buFont typeface="Arial"/>
              <a:buChar char="•"/>
            </a:pPr>
            <a:r>
              <a:rPr lang="en-US" b="true" sz="2400">
                <a:solidFill>
                  <a:srgbClr val="4C4457"/>
                </a:solidFill>
                <a:latin typeface="Nunito Bold"/>
                <a:ea typeface="Nunito Bold"/>
                <a:cs typeface="Nunito Bold"/>
                <a:sym typeface="Nunito Bold"/>
                <a:hlinkClick r:id="rId11" tooltip="https://www.ohchr.org/en/what-are-human-rights#:~:text=These%20universal%20rights%20are%20inherent,work%2C%20health%2C%20and%20liberty."/>
              </a:rPr>
              <a:t>Acessibilidade da Comunicação: </a:t>
            </a:r>
            <a:r>
              <a:rPr lang="en-US" sz="2400">
                <a:solidFill>
                  <a:srgbClr val="4C4457"/>
                </a:solidFill>
                <a:latin typeface="Nunito"/>
                <a:ea typeface="Nunito"/>
                <a:cs typeface="Nunito"/>
                <a:sym typeface="Nunito"/>
                <a:hlinkClick r:id="rId12" tooltip="https://www.ohchr.org/en/what-are-human-rights#:~:text=These%20universal%20rights%20are%20inherent,work%2C%20health%2C%20and%20liberty."/>
              </a:rPr>
              <a:t>Este pilar enfatiza o fornecimento de intérpretes (por exemplo, linguagem de sinais, fácil de ler) e a disponibilidade de materiais de fácil leitura, garantindo que as informações sejam transmitidas de forma clara e compreensível a todos os participantes.</a:t>
            </a:r>
          </a:p>
          <a:p>
            <a:pPr algn="just" marL="518160" indent="-259080" lvl="1">
              <a:lnSpc>
                <a:spcPts val="3600"/>
              </a:lnSpc>
              <a:buFont typeface="Arial"/>
              <a:buChar char="•"/>
            </a:pPr>
            <a:r>
              <a:rPr lang="en-US" sz="2400">
                <a:solidFill>
                  <a:srgbClr val="4C4457"/>
                </a:solidFill>
                <a:latin typeface="Nunito"/>
                <a:ea typeface="Nunito"/>
                <a:cs typeface="Nunito"/>
                <a:sym typeface="Nunito"/>
                <a:hlinkClick r:id="rId13" tooltip="https://www.ohchr.org/en/what-are-human-rights#:~:text=These%20universal%20rights%20are%20inherent,work%2C%20health%2C%20and%20liberty."/>
              </a:rPr>
              <a:t>I</a:t>
            </a:r>
            <a:r>
              <a:rPr lang="en-US" b="true" sz="2400">
                <a:solidFill>
                  <a:srgbClr val="4C4457"/>
                </a:solidFill>
                <a:latin typeface="Nunito Bold"/>
                <a:ea typeface="Nunito Bold"/>
                <a:cs typeface="Nunito Bold"/>
                <a:sym typeface="Nunito Bold"/>
                <a:hlinkClick r:id="rId14" tooltip="https://www.ohchr.org/en/what-are-human-rights#:~:text=These%20universal%20rights%20are%20inherent,work%2C%20health%2C%20and%20liberty."/>
              </a:rPr>
              <a:t>nclusão Atitude: </a:t>
            </a:r>
            <a:r>
              <a:rPr lang="en-US" sz="2400">
                <a:solidFill>
                  <a:srgbClr val="4C4457"/>
                </a:solidFill>
                <a:latin typeface="Nunito"/>
                <a:ea typeface="Nunito"/>
                <a:cs typeface="Nunito"/>
                <a:sym typeface="Nunito"/>
                <a:hlinkClick r:id="rId15" tooltip="https://www.ohchr.org/en/what-are-human-rights#:~:text=These%20universal%20rights%20are%20inherent,work%2C%20health%2C%20and%20liberty."/>
              </a:rPr>
              <a:t>Além de ajustes físicos e de comunicação, promover uma atitude inclusiva é fundamental. Isso significa garantir que a equipe e os jovens assistentes sociais sejam devidamente treinados em conscientização sobre deficiência, especialmente para deficiências e desafios menos óbvios, e que utilizem consistentemente uma linguagem acolhedora e respeitosa.</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063181" y="1912087"/>
            <a:ext cx="15587076" cy="562854"/>
            <a:chOff x="0" y="0"/>
            <a:chExt cx="25148099" cy="908105"/>
          </a:xfrm>
        </p:grpSpPr>
        <p:sp>
          <p:nvSpPr>
            <p:cNvPr name="Freeform 4" id="4"/>
            <p:cNvSpPr/>
            <p:nvPr/>
          </p:nvSpPr>
          <p:spPr>
            <a:xfrm flipH="false" flipV="false" rot="0">
              <a:off x="0" y="0"/>
              <a:ext cx="25148099" cy="908105"/>
            </a:xfrm>
            <a:custGeom>
              <a:avLst/>
              <a:gdLst/>
              <a:ahLst/>
              <a:cxnLst/>
              <a:rect r="r" b="b" t="t" l="l"/>
              <a:pathLst>
                <a:path h="908105" w="25148099">
                  <a:moveTo>
                    <a:pt x="0" y="0"/>
                  </a:moveTo>
                  <a:lnTo>
                    <a:pt x="25148099" y="0"/>
                  </a:lnTo>
                  <a:lnTo>
                    <a:pt x="25148099" y="908105"/>
                  </a:lnTo>
                  <a:lnTo>
                    <a:pt x="0" y="908105"/>
                  </a:lnTo>
                  <a:close/>
                </a:path>
              </a:pathLst>
            </a:custGeom>
            <a:solidFill>
              <a:srgbClr val="000000">
                <a:alpha val="0"/>
              </a:srgbClr>
            </a:solidFill>
          </p:spPr>
        </p:sp>
        <p:sp>
          <p:nvSpPr>
            <p:cNvPr name="TextBox 5" id="5"/>
            <p:cNvSpPr txBox="true"/>
            <p:nvPr/>
          </p:nvSpPr>
          <p:spPr>
            <a:xfrm>
              <a:off x="0" y="-228600"/>
              <a:ext cx="25148099" cy="1136705"/>
            </a:xfrm>
            <a:prstGeom prst="rect">
              <a:avLst/>
            </a:prstGeom>
          </p:spPr>
          <p:txBody>
            <a:bodyPr anchor="t" rtlCol="false" tIns="0" lIns="0" bIns="0" rIns="0"/>
            <a:lstStyle/>
            <a:p>
              <a:pPr algn="ctr" marL="0" indent="0" lvl="0">
                <a:lnSpc>
                  <a:spcPts val="5039"/>
                </a:lnSpc>
              </a:pPr>
              <a:r>
                <a:rPr lang="en-US" b="true" sz="2799" i="true">
                  <a:solidFill>
                    <a:srgbClr val="161615"/>
                  </a:solidFill>
                  <a:latin typeface="Calibri (MS) Bold Italics"/>
                  <a:ea typeface="Calibri (MS) Bold Italics"/>
                  <a:cs typeface="Calibri (MS) Bold Italics"/>
                  <a:sym typeface="Calibri (MS) Bold Italics"/>
                </a:rPr>
                <a:t>Planeamento Inclusivo</a:t>
              </a:r>
            </a:p>
          </p:txBody>
        </p:sp>
      </p:grpSp>
      <p:grpSp>
        <p:nvGrpSpPr>
          <p:cNvPr name="Group 6" id="6"/>
          <p:cNvGrpSpPr/>
          <p:nvPr/>
        </p:nvGrpSpPr>
        <p:grpSpPr>
          <a:xfrm rot="0">
            <a:off x="2590590" y="777114"/>
            <a:ext cx="14059667" cy="1416400"/>
            <a:chOff x="0" y="0"/>
            <a:chExt cx="18746223" cy="1888533"/>
          </a:xfrm>
        </p:grpSpPr>
        <p:sp>
          <p:nvSpPr>
            <p:cNvPr name="Freeform 7" id="7"/>
            <p:cNvSpPr/>
            <p:nvPr/>
          </p:nvSpPr>
          <p:spPr>
            <a:xfrm flipH="false" flipV="false" rot="0">
              <a:off x="0" y="0"/>
              <a:ext cx="18746222" cy="1888533"/>
            </a:xfrm>
            <a:custGeom>
              <a:avLst/>
              <a:gdLst/>
              <a:ahLst/>
              <a:cxnLst/>
              <a:rect r="r" b="b" t="t" l="l"/>
              <a:pathLst>
                <a:path h="1888533" w="18746222">
                  <a:moveTo>
                    <a:pt x="0" y="0"/>
                  </a:moveTo>
                  <a:lnTo>
                    <a:pt x="18746222" y="0"/>
                  </a:lnTo>
                  <a:lnTo>
                    <a:pt x="18746222" y="1888533"/>
                  </a:lnTo>
                  <a:lnTo>
                    <a:pt x="0" y="1888533"/>
                  </a:lnTo>
                  <a:close/>
                </a:path>
              </a:pathLst>
            </a:custGeom>
            <a:solidFill>
              <a:srgbClr val="000000">
                <a:alpha val="0"/>
              </a:srgbClr>
            </a:solidFill>
          </p:spPr>
        </p:sp>
        <p:sp>
          <p:nvSpPr>
            <p:cNvPr name="TextBox 8" id="8"/>
            <p:cNvSpPr txBox="true"/>
            <p:nvPr/>
          </p:nvSpPr>
          <p:spPr>
            <a:xfrm>
              <a:off x="0" y="-76200"/>
              <a:ext cx="18746223" cy="1964733"/>
            </a:xfrm>
            <a:prstGeom prst="rect">
              <a:avLst/>
            </a:prstGeom>
          </p:spPr>
          <p:txBody>
            <a:bodyPr anchor="t" rtlCol="false" tIns="0" lIns="0" bIns="0" rIns="0"/>
            <a:lstStyle/>
            <a:p>
              <a:pPr algn="l" marL="0" indent="0" lvl="0">
                <a:lnSpc>
                  <a:spcPts val="4800"/>
                </a:lnSpc>
              </a:pPr>
              <a:r>
                <a:rPr lang="en-US" b="true" sz="4000">
                  <a:solidFill>
                    <a:srgbClr val="282121"/>
                  </a:solidFill>
                  <a:latin typeface="Calibri (MS) Bold"/>
                  <a:ea typeface="Calibri (MS) Bold"/>
                  <a:cs typeface="Calibri (MS) Bold"/>
                  <a:sym typeface="Calibri (MS) Bold"/>
                </a:rPr>
                <a:t>Princípios-chave de acessibilidade e inclusão no planeamento de eventos. </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2" id="12"/>
          <p:cNvSpPr txBox="true"/>
          <p:nvPr/>
        </p:nvSpPr>
        <p:spPr>
          <a:xfrm rot="0">
            <a:off x="448435" y="2580428"/>
            <a:ext cx="13316135" cy="6980979"/>
          </a:xfrm>
          <a:prstGeom prst="rect">
            <a:avLst/>
          </a:prstGeom>
        </p:spPr>
        <p:txBody>
          <a:bodyPr anchor="t" rtlCol="false" tIns="0" lIns="0" bIns="0" rIns="0">
            <a:spAutoFit/>
          </a:bodyPr>
          <a:lstStyle/>
          <a:p>
            <a:pPr algn="just">
              <a:lnSpc>
                <a:spcPts val="3450"/>
              </a:lnSpc>
            </a:pPr>
            <a:r>
              <a:rPr lang="en-US" sz="2300" b="true">
                <a:solidFill>
                  <a:srgbClr val="000000"/>
                </a:solidFill>
                <a:latin typeface="Nunito Bold"/>
                <a:ea typeface="Nunito Bold"/>
                <a:cs typeface="Nunito Bold"/>
                <a:sym typeface="Nunito Bold"/>
              </a:rPr>
              <a:t>O planeamento eficaz de eventos inclusivos é um processo contínuo que abrange antes, durante e depois do evento em si.</a:t>
            </a:r>
          </a:p>
          <a:p>
            <a:pPr algn="just" marL="0" indent="0" lvl="0">
              <a:lnSpc>
                <a:spcPts val="3450"/>
              </a:lnSpc>
            </a:pPr>
          </a:p>
          <a:p>
            <a:pPr algn="just" marL="496571" indent="-248285" lvl="1">
              <a:lnSpc>
                <a:spcPts val="3450"/>
              </a:lnSpc>
              <a:buFont typeface="Arial"/>
              <a:buChar char="•"/>
            </a:pPr>
            <a:r>
              <a:rPr lang="en-US" b="true" sz="2300">
                <a:solidFill>
                  <a:srgbClr val="000000"/>
                </a:solidFill>
                <a:latin typeface="Nunito Bold"/>
                <a:ea typeface="Nunito Bold"/>
                <a:cs typeface="Nunito Bold"/>
                <a:sym typeface="Nunito Bold"/>
              </a:rPr>
              <a:t>Antes do evento: </a:t>
            </a:r>
            <a:r>
              <a:rPr lang="en-US" sz="2300">
                <a:solidFill>
                  <a:srgbClr val="000000"/>
                </a:solidFill>
                <a:latin typeface="Nunito"/>
                <a:ea typeface="Nunito"/>
                <a:cs typeface="Nunito"/>
                <a:sym typeface="Nunito"/>
              </a:rPr>
              <a:t>É crucial realizar uma avaliação completa das necessidades e garantir que os formulários de inscrição informem explicitamente sobre as necessidades de acesso. Essa abordagem proativa permite preparativos personalizados para acomodar todos os participantes.</a:t>
            </a:r>
          </a:p>
          <a:p>
            <a:pPr algn="just" marL="496571" indent="-248285" lvl="1">
              <a:lnSpc>
                <a:spcPts val="3450"/>
              </a:lnSpc>
              <a:buFont typeface="Arial"/>
              <a:buChar char="•"/>
            </a:pPr>
            <a:r>
              <a:rPr lang="en-US" b="true" sz="2300">
                <a:solidFill>
                  <a:srgbClr val="000000"/>
                </a:solidFill>
                <a:latin typeface="Nunito Bold"/>
                <a:ea typeface="Nunito Bold"/>
                <a:cs typeface="Nunito Bold"/>
                <a:sym typeface="Nunito Bold"/>
              </a:rPr>
              <a:t>Durante o evento:</a:t>
            </a:r>
            <a:r>
              <a:rPr lang="en-US" sz="2300">
                <a:solidFill>
                  <a:srgbClr val="000000"/>
                </a:solidFill>
                <a:latin typeface="Nunito"/>
                <a:ea typeface="Nunito"/>
                <a:cs typeface="Nunito"/>
                <a:sym typeface="Nunito"/>
              </a:rPr>
              <a:t> Manter uma programação clara e acessível é essencial. Garanta que uma equipe de apoio dedicada esteja prontamente disponível para auxiliar os participantes e forneça programações visuais e auditivas para atender às diversas preferências de comunicação.</a:t>
            </a:r>
          </a:p>
          <a:p>
            <a:pPr algn="just" marL="496571" indent="-248285" lvl="1">
              <a:lnSpc>
                <a:spcPts val="3450"/>
              </a:lnSpc>
              <a:buFont typeface="Arial"/>
              <a:buChar char="•"/>
            </a:pPr>
            <a:r>
              <a:rPr lang="en-US" b="true" sz="2300">
                <a:solidFill>
                  <a:srgbClr val="000000"/>
                </a:solidFill>
                <a:latin typeface="Nunito Bold"/>
                <a:ea typeface="Nunito Bold"/>
                <a:cs typeface="Nunito Bold"/>
                <a:sym typeface="Nunito Bold"/>
              </a:rPr>
              <a:t>Após o evento: </a:t>
            </a:r>
            <a:r>
              <a:rPr lang="en-US" sz="2300">
                <a:solidFill>
                  <a:srgbClr val="000000"/>
                </a:solidFill>
                <a:latin typeface="Nunito"/>
                <a:ea typeface="Nunito"/>
                <a:cs typeface="Nunito"/>
                <a:sym typeface="Nunito"/>
              </a:rPr>
              <a:t>O compromisso com a inclusão estende-se além do término do evento. Implemente mecanismos para coleta de feedback em formatos acessíveis, permitindo que todos os participantes partilhem as suas experiências e contribuam para melhorias futuras.</a:t>
            </a:r>
          </a:p>
          <a:p>
            <a:pPr algn="just" marL="0" indent="0" lvl="0">
              <a:lnSpc>
                <a:spcPts val="3450"/>
              </a:lnSpc>
            </a:pPr>
          </a:p>
          <a:p>
            <a:pPr algn="just" marL="0" indent="0" lvl="0">
              <a:lnSpc>
                <a:spcPts val="3450"/>
              </a:lnSpc>
            </a:pPr>
            <a:r>
              <a:rPr lang="en-US" b="true" sz="2300">
                <a:solidFill>
                  <a:srgbClr val="000000"/>
                </a:solidFill>
                <a:latin typeface="Nunito Bold"/>
                <a:ea typeface="Nunito Bold"/>
                <a:cs typeface="Nunito Bold"/>
                <a:sym typeface="Nunito Bold"/>
              </a:rPr>
              <a:t>Dica extra: para otimizar e centralizar os esforços de acessibilidade, considere designar um "Coordenador de Acessibilidade" para cada equipa do evento. Essa função dedicada pode garantir atenção consistente às práticas inclusivas durante as fases de planejamento e execução.</a:t>
            </a:r>
          </a:p>
        </p:txBody>
      </p:sp>
      <p:sp>
        <p:nvSpPr>
          <p:cNvPr name="Freeform 13" id="13"/>
          <p:cNvSpPr/>
          <p:nvPr/>
        </p:nvSpPr>
        <p:spPr>
          <a:xfrm flipH="false" flipV="false" rot="0">
            <a:off x="14167607" y="3364041"/>
            <a:ext cx="4010060" cy="4114800"/>
          </a:xfrm>
          <a:custGeom>
            <a:avLst/>
            <a:gdLst/>
            <a:ahLst/>
            <a:cxnLst/>
            <a:rect r="r" b="b" t="t" l="l"/>
            <a:pathLst>
              <a:path h="4114800" w="4010060">
                <a:moveTo>
                  <a:pt x="0" y="0"/>
                </a:moveTo>
                <a:lnTo>
                  <a:pt x="4010060" y="0"/>
                </a:lnTo>
                <a:lnTo>
                  <a:pt x="401006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50462" y="3335022"/>
            <a:ext cx="15587076" cy="1201029"/>
            <a:chOff x="0" y="0"/>
            <a:chExt cx="25148099" cy="1937733"/>
          </a:xfrm>
        </p:grpSpPr>
        <p:sp>
          <p:nvSpPr>
            <p:cNvPr name="Freeform 4" id="4"/>
            <p:cNvSpPr/>
            <p:nvPr/>
          </p:nvSpPr>
          <p:spPr>
            <a:xfrm flipH="false" flipV="false" rot="0">
              <a:off x="0" y="0"/>
              <a:ext cx="25148099" cy="1937733"/>
            </a:xfrm>
            <a:custGeom>
              <a:avLst/>
              <a:gdLst/>
              <a:ahLst/>
              <a:cxnLst/>
              <a:rect r="r" b="b" t="t" l="l"/>
              <a:pathLst>
                <a:path h="1937733" w="25148099">
                  <a:moveTo>
                    <a:pt x="0" y="0"/>
                  </a:moveTo>
                  <a:lnTo>
                    <a:pt x="25148099" y="0"/>
                  </a:lnTo>
                  <a:lnTo>
                    <a:pt x="25148099" y="1937733"/>
                  </a:lnTo>
                  <a:lnTo>
                    <a:pt x="0" y="1937733"/>
                  </a:lnTo>
                  <a:close/>
                </a:path>
              </a:pathLst>
            </a:custGeom>
            <a:solidFill>
              <a:srgbClr val="000000">
                <a:alpha val="0"/>
              </a:srgbClr>
            </a:solidFill>
          </p:spPr>
        </p:sp>
        <p:sp>
          <p:nvSpPr>
            <p:cNvPr name="TextBox 5" id="5"/>
            <p:cNvSpPr txBox="true"/>
            <p:nvPr/>
          </p:nvSpPr>
          <p:spPr>
            <a:xfrm>
              <a:off x="0" y="-228600"/>
              <a:ext cx="25148099" cy="2166333"/>
            </a:xfrm>
            <a:prstGeom prst="rect">
              <a:avLst/>
            </a:prstGeom>
          </p:spPr>
          <p:txBody>
            <a:bodyPr anchor="t" rtlCol="false" tIns="0" lIns="0" bIns="0" rIns="0"/>
            <a:lstStyle/>
            <a:p>
              <a:pPr algn="just" marL="0" indent="0" lvl="0">
                <a:lnSpc>
                  <a:spcPts val="5039"/>
                </a:lnSpc>
              </a:pPr>
              <a:r>
                <a:rPr lang="en-US" b="true" sz="2799">
                  <a:solidFill>
                    <a:srgbClr val="161615"/>
                  </a:solidFill>
                  <a:latin typeface="Calibri (MS) Bold"/>
                  <a:ea typeface="Calibri (MS) Bold"/>
                  <a:cs typeface="Calibri (MS) Bold"/>
                  <a:sym typeface="Calibri (MS) Bold"/>
                </a:rPr>
                <a:t>1. Tornar o registo acessível a todos</a:t>
              </a:r>
            </a:p>
          </p:txBody>
        </p:sp>
      </p:grpSp>
      <p:grpSp>
        <p:nvGrpSpPr>
          <p:cNvPr name="Group 6" id="6"/>
          <p:cNvGrpSpPr/>
          <p:nvPr/>
        </p:nvGrpSpPr>
        <p:grpSpPr>
          <a:xfrm rot="0">
            <a:off x="1393503" y="2091414"/>
            <a:ext cx="10594574" cy="643599"/>
            <a:chOff x="0" y="0"/>
            <a:chExt cx="14126098" cy="858132"/>
          </a:xfrm>
        </p:grpSpPr>
        <p:sp>
          <p:nvSpPr>
            <p:cNvPr name="Freeform 7" id="7"/>
            <p:cNvSpPr/>
            <p:nvPr/>
          </p:nvSpPr>
          <p:spPr>
            <a:xfrm flipH="false" flipV="false" rot="0">
              <a:off x="0" y="0"/>
              <a:ext cx="14126097" cy="858132"/>
            </a:xfrm>
            <a:custGeom>
              <a:avLst/>
              <a:gdLst/>
              <a:ahLst/>
              <a:cxnLst/>
              <a:rect r="r" b="b" t="t" l="l"/>
              <a:pathLst>
                <a:path h="858132" w="14126097">
                  <a:moveTo>
                    <a:pt x="0" y="0"/>
                  </a:moveTo>
                  <a:lnTo>
                    <a:pt x="14126097" y="0"/>
                  </a:lnTo>
                  <a:lnTo>
                    <a:pt x="14126097" y="858132"/>
                  </a:lnTo>
                  <a:lnTo>
                    <a:pt x="0" y="858132"/>
                  </a:lnTo>
                  <a:close/>
                </a:path>
              </a:pathLst>
            </a:custGeom>
            <a:solidFill>
              <a:srgbClr val="000000">
                <a:alpha val="0"/>
              </a:srgbClr>
            </a:solidFill>
          </p:spPr>
        </p:sp>
        <p:sp>
          <p:nvSpPr>
            <p:cNvPr name="TextBox 8" id="8"/>
            <p:cNvSpPr txBox="true"/>
            <p:nvPr/>
          </p:nvSpPr>
          <p:spPr>
            <a:xfrm>
              <a:off x="0" y="-57150"/>
              <a:ext cx="14126098" cy="915282"/>
            </a:xfrm>
            <a:prstGeom prst="rect">
              <a:avLst/>
            </a:prstGeom>
          </p:spPr>
          <p:txBody>
            <a:bodyPr anchor="t" rtlCol="false" tIns="0" lIns="0" bIns="0" rIns="0"/>
            <a:lstStyle/>
            <a:p>
              <a:pPr algn="l" marL="0" indent="0" lvl="0">
                <a:lnSpc>
                  <a:spcPts val="3840"/>
                </a:lnSpc>
              </a:pPr>
              <a:r>
                <a:rPr lang="en-US" b="true" sz="3200">
                  <a:solidFill>
                    <a:srgbClr val="282121"/>
                  </a:solidFill>
                  <a:latin typeface="Calibri (MS) Bold"/>
                  <a:ea typeface="Calibri (MS) Bold"/>
                  <a:cs typeface="Calibri (MS) Bold"/>
                  <a:sym typeface="Calibri (MS) Bold"/>
                </a:rPr>
                <a:t>Como criar um ambiente que acolhe necessidades diversas</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1822427" y="2656068"/>
            <a:ext cx="6058742" cy="4763686"/>
          </a:xfrm>
          <a:custGeom>
            <a:avLst/>
            <a:gdLst/>
            <a:ahLst/>
            <a:cxnLst/>
            <a:rect r="r" b="b" t="t" l="l"/>
            <a:pathLst>
              <a:path h="4763686" w="6058742">
                <a:moveTo>
                  <a:pt x="0" y="0"/>
                </a:moveTo>
                <a:lnTo>
                  <a:pt x="6058742" y="0"/>
                </a:lnTo>
                <a:lnTo>
                  <a:pt x="6058742" y="4763685"/>
                </a:lnTo>
                <a:lnTo>
                  <a:pt x="0" y="476368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350462" y="4402700"/>
            <a:ext cx="9323809" cy="4069345"/>
          </a:xfrm>
          <a:prstGeom prst="rect">
            <a:avLst/>
          </a:prstGeom>
        </p:spPr>
        <p:txBody>
          <a:bodyPr anchor="t" rtlCol="false" tIns="0" lIns="0" bIns="0" rIns="0">
            <a:spAutoFit/>
          </a:bodyPr>
          <a:lstStyle/>
          <a:p>
            <a:pPr algn="l" marL="582928" indent="-291464" lvl="1">
              <a:lnSpc>
                <a:spcPts val="4049"/>
              </a:lnSpc>
              <a:buFont typeface="Arial"/>
              <a:buChar char="•"/>
            </a:pPr>
            <a:r>
              <a:rPr lang="en-US" sz="2699">
                <a:solidFill>
                  <a:srgbClr val="4C4457"/>
                </a:solidFill>
                <a:latin typeface="Calibri (MS)"/>
                <a:ea typeface="Calibri (MS)"/>
                <a:cs typeface="Calibri (MS)"/>
                <a:sym typeface="Calibri (MS)"/>
              </a:rPr>
              <a:t>Permitir que as pessoas se registem de diferentes maneiras: telefone, e-mail ou online</a:t>
            </a:r>
          </a:p>
          <a:p>
            <a:pPr algn="l" marL="0" indent="0" lvl="0">
              <a:lnSpc>
                <a:spcPts val="4049"/>
              </a:lnSpc>
            </a:pPr>
          </a:p>
          <a:p>
            <a:pPr algn="l" marL="582928" indent="-291464" lvl="1">
              <a:lnSpc>
                <a:spcPts val="4049"/>
              </a:lnSpc>
              <a:buFont typeface="Arial"/>
              <a:buChar char="•"/>
            </a:pPr>
            <a:r>
              <a:rPr lang="en-US" sz="2699">
                <a:solidFill>
                  <a:srgbClr val="4C4457"/>
                </a:solidFill>
                <a:latin typeface="Calibri (MS)"/>
                <a:ea typeface="Calibri (MS)"/>
                <a:cs typeface="Calibri (MS)"/>
                <a:sym typeface="Calibri (MS)"/>
              </a:rPr>
              <a:t>Pergunte sobre as necessidades de apoio (por exemplo, espaços silenciosos, pessoas de apoio, assentos flexíveis)</a:t>
            </a:r>
          </a:p>
          <a:p>
            <a:pPr algn="l" marL="0" indent="0" lvl="0">
              <a:lnSpc>
                <a:spcPts val="4049"/>
              </a:lnSpc>
            </a:pPr>
          </a:p>
          <a:p>
            <a:pPr algn="l" marL="582928" indent="-291464" lvl="1">
              <a:lnSpc>
                <a:spcPts val="4049"/>
              </a:lnSpc>
              <a:buFont typeface="Arial"/>
              <a:buChar char="•"/>
            </a:pPr>
            <a:r>
              <a:rPr lang="en-US" sz="2699">
                <a:solidFill>
                  <a:srgbClr val="4C4457"/>
                </a:solidFill>
                <a:latin typeface="Calibri (MS)"/>
                <a:ea typeface="Calibri (MS)"/>
                <a:cs typeface="Calibri (MS)"/>
                <a:sym typeface="Calibri (MS)"/>
              </a:rPr>
              <a:t>Mantenha as informações pessoais privadas e planeie com antecedência para atender às suas necessidades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50462" y="3335022"/>
            <a:ext cx="15587076" cy="1201029"/>
            <a:chOff x="0" y="0"/>
            <a:chExt cx="25148099" cy="1937733"/>
          </a:xfrm>
        </p:grpSpPr>
        <p:sp>
          <p:nvSpPr>
            <p:cNvPr name="Freeform 4" id="4"/>
            <p:cNvSpPr/>
            <p:nvPr/>
          </p:nvSpPr>
          <p:spPr>
            <a:xfrm flipH="false" flipV="false" rot="0">
              <a:off x="0" y="0"/>
              <a:ext cx="25148099" cy="1937733"/>
            </a:xfrm>
            <a:custGeom>
              <a:avLst/>
              <a:gdLst/>
              <a:ahLst/>
              <a:cxnLst/>
              <a:rect r="r" b="b" t="t" l="l"/>
              <a:pathLst>
                <a:path h="1937733" w="25148099">
                  <a:moveTo>
                    <a:pt x="0" y="0"/>
                  </a:moveTo>
                  <a:lnTo>
                    <a:pt x="25148099" y="0"/>
                  </a:lnTo>
                  <a:lnTo>
                    <a:pt x="25148099" y="1937733"/>
                  </a:lnTo>
                  <a:lnTo>
                    <a:pt x="0" y="1937733"/>
                  </a:lnTo>
                  <a:close/>
                </a:path>
              </a:pathLst>
            </a:custGeom>
            <a:solidFill>
              <a:srgbClr val="000000">
                <a:alpha val="0"/>
              </a:srgbClr>
            </a:solidFill>
          </p:spPr>
        </p:sp>
        <p:sp>
          <p:nvSpPr>
            <p:cNvPr name="TextBox 5" id="5"/>
            <p:cNvSpPr txBox="true"/>
            <p:nvPr/>
          </p:nvSpPr>
          <p:spPr>
            <a:xfrm>
              <a:off x="0" y="-228600"/>
              <a:ext cx="25148099" cy="2166333"/>
            </a:xfrm>
            <a:prstGeom prst="rect">
              <a:avLst/>
            </a:prstGeom>
          </p:spPr>
          <p:txBody>
            <a:bodyPr anchor="t" rtlCol="false" tIns="0" lIns="0" bIns="0" rIns="0"/>
            <a:lstStyle/>
            <a:p>
              <a:pPr algn="just" marL="0" indent="0" lvl="0">
                <a:lnSpc>
                  <a:spcPts val="5039"/>
                </a:lnSpc>
              </a:pPr>
              <a:r>
                <a:rPr lang="en-US" b="true" sz="2799">
                  <a:solidFill>
                    <a:srgbClr val="161615"/>
                  </a:solidFill>
                  <a:latin typeface="Calibri (MS) Bold"/>
                  <a:ea typeface="Calibri (MS) Bold"/>
                  <a:cs typeface="Calibri (MS) Bold"/>
                  <a:sym typeface="Calibri (MS) Bold"/>
                </a:rPr>
                <a:t>2. Comunique-se com respeito e cuidado</a:t>
              </a:r>
            </a:p>
          </p:txBody>
        </p:sp>
      </p:grpSp>
      <p:grpSp>
        <p:nvGrpSpPr>
          <p:cNvPr name="Group 6" id="6"/>
          <p:cNvGrpSpPr/>
          <p:nvPr/>
        </p:nvGrpSpPr>
        <p:grpSpPr>
          <a:xfrm rot="0">
            <a:off x="1393503" y="2091414"/>
            <a:ext cx="10483000" cy="643599"/>
            <a:chOff x="0" y="0"/>
            <a:chExt cx="13977334" cy="858132"/>
          </a:xfrm>
        </p:grpSpPr>
        <p:sp>
          <p:nvSpPr>
            <p:cNvPr name="Freeform 7" id="7"/>
            <p:cNvSpPr/>
            <p:nvPr/>
          </p:nvSpPr>
          <p:spPr>
            <a:xfrm flipH="false" flipV="false" rot="0">
              <a:off x="0" y="0"/>
              <a:ext cx="13977333" cy="858132"/>
            </a:xfrm>
            <a:custGeom>
              <a:avLst/>
              <a:gdLst/>
              <a:ahLst/>
              <a:cxnLst/>
              <a:rect r="r" b="b" t="t" l="l"/>
              <a:pathLst>
                <a:path h="858132" w="13977333">
                  <a:moveTo>
                    <a:pt x="0" y="0"/>
                  </a:moveTo>
                  <a:lnTo>
                    <a:pt x="13977333" y="0"/>
                  </a:lnTo>
                  <a:lnTo>
                    <a:pt x="13977333" y="858132"/>
                  </a:lnTo>
                  <a:lnTo>
                    <a:pt x="0" y="858132"/>
                  </a:lnTo>
                  <a:close/>
                </a:path>
              </a:pathLst>
            </a:custGeom>
            <a:solidFill>
              <a:srgbClr val="000000">
                <a:alpha val="0"/>
              </a:srgbClr>
            </a:solidFill>
          </p:spPr>
        </p:sp>
        <p:sp>
          <p:nvSpPr>
            <p:cNvPr name="TextBox 8" id="8"/>
            <p:cNvSpPr txBox="true"/>
            <p:nvPr/>
          </p:nvSpPr>
          <p:spPr>
            <a:xfrm>
              <a:off x="0" y="-57150"/>
              <a:ext cx="13977334" cy="915282"/>
            </a:xfrm>
            <a:prstGeom prst="rect">
              <a:avLst/>
            </a:prstGeom>
          </p:spPr>
          <p:txBody>
            <a:bodyPr anchor="t" rtlCol="false" tIns="0" lIns="0" bIns="0" rIns="0"/>
            <a:lstStyle/>
            <a:p>
              <a:pPr algn="l" marL="0" indent="0" lvl="0">
                <a:lnSpc>
                  <a:spcPts val="3840"/>
                </a:lnSpc>
              </a:pPr>
              <a:r>
                <a:rPr lang="en-US" b="true" sz="3200">
                  <a:solidFill>
                    <a:srgbClr val="282121"/>
                  </a:solidFill>
                  <a:latin typeface="Calibri (MS) Bold"/>
                  <a:ea typeface="Calibri (MS) Bold"/>
                  <a:cs typeface="Calibri (MS) Bold"/>
                  <a:sym typeface="Calibri (MS) Bold"/>
                </a:rPr>
                <a:t>Como criar um ambiente que acolhe necessidades diversas</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2180908" y="3335022"/>
            <a:ext cx="5078392" cy="4780036"/>
          </a:xfrm>
          <a:custGeom>
            <a:avLst/>
            <a:gdLst/>
            <a:ahLst/>
            <a:cxnLst/>
            <a:rect r="r" b="b" t="t" l="l"/>
            <a:pathLst>
              <a:path h="4780036" w="5078392">
                <a:moveTo>
                  <a:pt x="0" y="0"/>
                </a:moveTo>
                <a:lnTo>
                  <a:pt x="5078392" y="0"/>
                </a:lnTo>
                <a:lnTo>
                  <a:pt x="5078392" y="4780036"/>
                </a:lnTo>
                <a:lnTo>
                  <a:pt x="0" y="4780036"/>
                </a:lnTo>
                <a:lnTo>
                  <a:pt x="0" y="0"/>
                </a:lnTo>
                <a:close/>
              </a:path>
            </a:pathLst>
          </a:custGeom>
          <a:blipFill>
            <a:blip r:embed="rId7"/>
            <a:stretch>
              <a:fillRect l="0" t="0" r="0" b="0"/>
            </a:stretch>
          </a:blipFill>
        </p:spPr>
      </p:sp>
      <p:sp>
        <p:nvSpPr>
          <p:cNvPr name="TextBox 13" id="13"/>
          <p:cNvSpPr txBox="true"/>
          <p:nvPr/>
        </p:nvSpPr>
        <p:spPr>
          <a:xfrm rot="0">
            <a:off x="1258443" y="4082054"/>
            <a:ext cx="9323809" cy="5079061"/>
          </a:xfrm>
          <a:prstGeom prst="rect">
            <a:avLst/>
          </a:prstGeom>
        </p:spPr>
        <p:txBody>
          <a:bodyPr anchor="t" rtlCol="false" tIns="0" lIns="0" bIns="0" rIns="0">
            <a:spAutoFit/>
          </a:bodyPr>
          <a:lstStyle/>
          <a:p>
            <a:pPr algn="l" marL="582928" indent="-291464" lvl="1">
              <a:lnSpc>
                <a:spcPts val="4049"/>
              </a:lnSpc>
              <a:buFont typeface="Arial"/>
              <a:buChar char="•"/>
            </a:pPr>
            <a:r>
              <a:rPr lang="en-US" sz="2699">
                <a:solidFill>
                  <a:srgbClr val="4C4457"/>
                </a:solidFill>
                <a:latin typeface="Calibri (MS)"/>
                <a:ea typeface="Calibri (MS)"/>
                <a:cs typeface="Calibri (MS)"/>
                <a:sym typeface="Calibri (MS)"/>
              </a:rPr>
              <a:t>Fale diretamente com a pessoa, não com o seu acompanhante</a:t>
            </a:r>
          </a:p>
          <a:p>
            <a:pPr algn="l" marL="0" indent="0" lvl="0">
              <a:lnSpc>
                <a:spcPts val="4049"/>
              </a:lnSpc>
            </a:pPr>
          </a:p>
          <a:p>
            <a:pPr algn="l" marL="0" indent="0" lvl="0">
              <a:lnSpc>
                <a:spcPts val="4049"/>
              </a:lnSpc>
            </a:pPr>
            <a:r>
              <a:rPr lang="en-US" sz="2699">
                <a:solidFill>
                  <a:srgbClr val="4C4457"/>
                </a:solidFill>
                <a:latin typeface="Calibri (MS)"/>
                <a:ea typeface="Calibri (MS)"/>
                <a:cs typeface="Calibri (MS)"/>
                <a:sym typeface="Calibri (MS)"/>
              </a:rPr>
              <a:t>Não assuma que alguém precisa de ajuda - pergunte primeiro e ouça a resposta.</a:t>
            </a:r>
          </a:p>
          <a:p>
            <a:pPr algn="l" marL="0" indent="0" lvl="0">
              <a:lnSpc>
                <a:spcPts val="4049"/>
              </a:lnSpc>
            </a:pPr>
          </a:p>
          <a:p>
            <a:pPr algn="l" marL="582928" indent="-291464" lvl="1">
              <a:lnSpc>
                <a:spcPts val="4049"/>
              </a:lnSpc>
              <a:buFont typeface="Arial"/>
              <a:buChar char="•"/>
            </a:pPr>
            <a:r>
              <a:rPr lang="en-US" sz="2699">
                <a:solidFill>
                  <a:srgbClr val="4C4457"/>
                </a:solidFill>
                <a:latin typeface="Calibri (MS)"/>
                <a:ea typeface="Calibri (MS)"/>
                <a:cs typeface="Calibri (MS)"/>
                <a:sym typeface="Calibri (MS)"/>
              </a:rPr>
              <a:t>Fale com calma, use uma linguagem simples e reserve tempo para responder</a:t>
            </a:r>
          </a:p>
          <a:p>
            <a:pPr algn="l" marL="0" indent="0" lvl="0">
              <a:lnSpc>
                <a:spcPts val="4049"/>
              </a:lnSpc>
            </a:pPr>
          </a:p>
          <a:p>
            <a:pPr algn="l" marL="0" indent="0" lvl="0">
              <a:lnSpc>
                <a:spcPts val="4049"/>
              </a:lnSpc>
            </a:pPr>
            <a:r>
              <a:rPr lang="en-US" sz="2699">
                <a:solidFill>
                  <a:srgbClr val="4C4457"/>
                </a:solidFill>
                <a:latin typeface="Calibri (MS)"/>
                <a:ea typeface="Calibri (MS)"/>
                <a:cs typeface="Calibri (MS)"/>
                <a:sym typeface="Calibri (MS)"/>
              </a:rPr>
              <a:t>Respeite os diferentes estilos de comunicação (por exemplo, silêncio, dispositivos de assistência)</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50462" y="3335022"/>
            <a:ext cx="15587076" cy="2477379"/>
            <a:chOff x="0" y="0"/>
            <a:chExt cx="25148099" cy="3996988"/>
          </a:xfrm>
        </p:grpSpPr>
        <p:sp>
          <p:nvSpPr>
            <p:cNvPr name="Freeform 4" id="4"/>
            <p:cNvSpPr/>
            <p:nvPr/>
          </p:nvSpPr>
          <p:spPr>
            <a:xfrm flipH="false" flipV="false" rot="0">
              <a:off x="0" y="0"/>
              <a:ext cx="25148099" cy="3996988"/>
            </a:xfrm>
            <a:custGeom>
              <a:avLst/>
              <a:gdLst/>
              <a:ahLst/>
              <a:cxnLst/>
              <a:rect r="r" b="b" t="t" l="l"/>
              <a:pathLst>
                <a:path h="3996988" w="25148099">
                  <a:moveTo>
                    <a:pt x="0" y="0"/>
                  </a:moveTo>
                  <a:lnTo>
                    <a:pt x="25148099" y="0"/>
                  </a:lnTo>
                  <a:lnTo>
                    <a:pt x="25148099" y="3996988"/>
                  </a:lnTo>
                  <a:lnTo>
                    <a:pt x="0" y="3996988"/>
                  </a:lnTo>
                  <a:close/>
                </a:path>
              </a:pathLst>
            </a:custGeom>
            <a:solidFill>
              <a:srgbClr val="000000">
                <a:alpha val="0"/>
              </a:srgbClr>
            </a:solidFill>
          </p:spPr>
        </p:sp>
        <p:sp>
          <p:nvSpPr>
            <p:cNvPr name="TextBox 5" id="5"/>
            <p:cNvSpPr txBox="true"/>
            <p:nvPr/>
          </p:nvSpPr>
          <p:spPr>
            <a:xfrm>
              <a:off x="0" y="-228600"/>
              <a:ext cx="25148099" cy="4225588"/>
            </a:xfrm>
            <a:prstGeom prst="rect">
              <a:avLst/>
            </a:prstGeom>
          </p:spPr>
          <p:txBody>
            <a:bodyPr anchor="t" rtlCol="false" tIns="0" lIns="0" bIns="0" rIns="0"/>
            <a:lstStyle/>
            <a:p>
              <a:pPr algn="just" marL="0" indent="0" lvl="0">
                <a:lnSpc>
                  <a:spcPts val="5039"/>
                </a:lnSpc>
              </a:pPr>
              <a:r>
                <a:rPr lang="en-US" b="true" sz="2799">
                  <a:solidFill>
                    <a:srgbClr val="161615"/>
                  </a:solidFill>
                  <a:latin typeface="Calibri (MS) Bold"/>
                  <a:ea typeface="Calibri (MS) Bold"/>
                  <a:cs typeface="Calibri (MS) Bold"/>
                  <a:sym typeface="Calibri (MS) Bold"/>
                </a:rPr>
                <a:t> 3. Partilhe informações de uma forma que todos possam entender</a:t>
              </a:r>
            </a:p>
          </p:txBody>
        </p:sp>
      </p:grpSp>
      <p:grpSp>
        <p:nvGrpSpPr>
          <p:cNvPr name="Group 6" id="6"/>
          <p:cNvGrpSpPr/>
          <p:nvPr/>
        </p:nvGrpSpPr>
        <p:grpSpPr>
          <a:xfrm rot="0">
            <a:off x="1393503" y="2091414"/>
            <a:ext cx="10259854" cy="643599"/>
            <a:chOff x="0" y="0"/>
            <a:chExt cx="13679805" cy="858132"/>
          </a:xfrm>
        </p:grpSpPr>
        <p:sp>
          <p:nvSpPr>
            <p:cNvPr name="Freeform 7" id="7"/>
            <p:cNvSpPr/>
            <p:nvPr/>
          </p:nvSpPr>
          <p:spPr>
            <a:xfrm flipH="false" flipV="false" rot="0">
              <a:off x="0" y="0"/>
              <a:ext cx="13679804" cy="858132"/>
            </a:xfrm>
            <a:custGeom>
              <a:avLst/>
              <a:gdLst/>
              <a:ahLst/>
              <a:cxnLst/>
              <a:rect r="r" b="b" t="t" l="l"/>
              <a:pathLst>
                <a:path h="858132" w="13679804">
                  <a:moveTo>
                    <a:pt x="0" y="0"/>
                  </a:moveTo>
                  <a:lnTo>
                    <a:pt x="13679804" y="0"/>
                  </a:lnTo>
                  <a:lnTo>
                    <a:pt x="13679804" y="858132"/>
                  </a:lnTo>
                  <a:lnTo>
                    <a:pt x="0" y="858132"/>
                  </a:lnTo>
                  <a:close/>
                </a:path>
              </a:pathLst>
            </a:custGeom>
            <a:solidFill>
              <a:srgbClr val="000000">
                <a:alpha val="0"/>
              </a:srgbClr>
            </a:solidFill>
          </p:spPr>
        </p:sp>
        <p:sp>
          <p:nvSpPr>
            <p:cNvPr name="TextBox 8" id="8"/>
            <p:cNvSpPr txBox="true"/>
            <p:nvPr/>
          </p:nvSpPr>
          <p:spPr>
            <a:xfrm>
              <a:off x="0" y="-57150"/>
              <a:ext cx="13679805" cy="915282"/>
            </a:xfrm>
            <a:prstGeom prst="rect">
              <a:avLst/>
            </a:prstGeom>
          </p:spPr>
          <p:txBody>
            <a:bodyPr anchor="t" rtlCol="false" tIns="0" lIns="0" bIns="0" rIns="0"/>
            <a:lstStyle/>
            <a:p>
              <a:pPr algn="l" marL="0" indent="0" lvl="0">
                <a:lnSpc>
                  <a:spcPts val="3840"/>
                </a:lnSpc>
              </a:pPr>
              <a:r>
                <a:rPr lang="en-US" b="true" sz="3200">
                  <a:solidFill>
                    <a:srgbClr val="282121"/>
                  </a:solidFill>
                  <a:latin typeface="Calibri (MS) Bold"/>
                  <a:ea typeface="Calibri (MS) Bold"/>
                  <a:cs typeface="Calibri (MS) Bold"/>
                  <a:sym typeface="Calibri (MS) Bold"/>
                </a:rPr>
                <a:t>Como criar um ambiente que acolhe necessidades diversas</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2287816" y="3220722"/>
            <a:ext cx="4649722" cy="5088615"/>
          </a:xfrm>
          <a:custGeom>
            <a:avLst/>
            <a:gdLst/>
            <a:ahLst/>
            <a:cxnLst/>
            <a:rect r="r" b="b" t="t" l="l"/>
            <a:pathLst>
              <a:path h="5088615" w="4649722">
                <a:moveTo>
                  <a:pt x="0" y="0"/>
                </a:moveTo>
                <a:lnTo>
                  <a:pt x="4649722" y="0"/>
                </a:lnTo>
                <a:lnTo>
                  <a:pt x="4649722" y="5088614"/>
                </a:lnTo>
                <a:lnTo>
                  <a:pt x="0" y="508861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258443" y="4082054"/>
            <a:ext cx="9323809" cy="3059629"/>
          </a:xfrm>
          <a:prstGeom prst="rect">
            <a:avLst/>
          </a:prstGeom>
        </p:spPr>
        <p:txBody>
          <a:bodyPr anchor="t" rtlCol="false" tIns="0" lIns="0" bIns="0" rIns="0">
            <a:spAutoFit/>
          </a:bodyPr>
          <a:lstStyle/>
          <a:p>
            <a:pPr algn="l" marL="582928" indent="-291464" lvl="1">
              <a:lnSpc>
                <a:spcPts val="4049"/>
              </a:lnSpc>
              <a:buFont typeface="Arial"/>
              <a:buChar char="•"/>
            </a:pPr>
            <a:r>
              <a:rPr lang="en-US" sz="2699">
                <a:solidFill>
                  <a:srgbClr val="4C4457"/>
                </a:solidFill>
                <a:latin typeface="Calibri (MS)"/>
                <a:ea typeface="Calibri (MS)"/>
                <a:cs typeface="Calibri (MS)"/>
                <a:sym typeface="Calibri (MS)"/>
              </a:rPr>
              <a:t>Use designs calmos e fáceis de ler para pôsteres, slides e mídias sociais</a:t>
            </a:r>
          </a:p>
          <a:p>
            <a:pPr algn="l" marL="0" indent="0" lvl="0">
              <a:lnSpc>
                <a:spcPts val="4049"/>
              </a:lnSpc>
            </a:pPr>
          </a:p>
          <a:p>
            <a:pPr algn="l" marL="582928" indent="-291464" lvl="1">
              <a:lnSpc>
                <a:spcPts val="4049"/>
              </a:lnSpc>
              <a:buFont typeface="Arial"/>
              <a:buChar char="•"/>
            </a:pPr>
            <a:r>
              <a:rPr lang="en-US" sz="2699">
                <a:solidFill>
                  <a:srgbClr val="4C4457"/>
                </a:solidFill>
                <a:latin typeface="Calibri (MS)"/>
                <a:ea typeface="Calibri (MS)"/>
                <a:cs typeface="Calibri (MS)"/>
                <a:sym typeface="Calibri (MS)"/>
              </a:rPr>
              <a:t>Evite visuais chamativos ou vídeos barulhentos</a:t>
            </a:r>
          </a:p>
          <a:p>
            <a:pPr algn="l" marL="0" indent="0" lvl="0">
              <a:lnSpc>
                <a:spcPts val="4049"/>
              </a:lnSpc>
            </a:pPr>
          </a:p>
          <a:p>
            <a:pPr algn="l" marL="0" indent="0" lvl="0">
              <a:lnSpc>
                <a:spcPts val="4049"/>
              </a:lnSpc>
            </a:pPr>
            <a:r>
              <a:rPr lang="en-US" sz="2699">
                <a:solidFill>
                  <a:srgbClr val="4C4457"/>
                </a:solidFill>
                <a:latin typeface="Calibri (MS)"/>
                <a:ea typeface="Calibri (MS)"/>
                <a:cs typeface="Calibri (MS)"/>
                <a:sym typeface="Calibri (MS)"/>
              </a:rPr>
              <a:t>Adicione descrições de imagens, legendas e títulos claros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DAGtdnCq6jI</dc:identifier>
  <dcterms:modified xsi:type="dcterms:W3CDTF">2011-08-01T06:04:30Z</dcterms:modified>
  <cp:revision>1</cp:revision>
  <dc:title>PT SPARK_CBP_ Organising Inclusive Events</dc:title>
</cp:coreProperties>
</file>