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3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8288000" cy="10287000"/>
  <p:notesSz cx="6858000" cy="9144000"/>
  <p:embeddedFontLst>
    <p:embeddedFont>
      <p:font typeface="Calibri (MS) Bold" charset="1" panose="020F0702030404030204"/>
      <p:regular r:id="rId37"/>
    </p:embeddedFont>
    <p:embeddedFont>
      <p:font typeface="Calibri (MS)" charset="1" panose="020F0502020204030204"/>
      <p:regular r:id="rId38"/>
    </p:embeddedFont>
    <p:embeddedFont>
      <p:font typeface="Nunito" charset="1" panose="00000500000000000000"/>
      <p:regular r:id="rId41"/>
    </p:embeddedFont>
    <p:embeddedFont>
      <p:font typeface="Nunito Bold" charset="1" panose="00000800000000000000"/>
      <p:regular r:id="rId43"/>
    </p:embeddedFont>
    <p:embeddedFont>
      <p:font typeface="Open Sans Bold" charset="1" panose="020B0806030504020204"/>
      <p:regular r:id="rId48"/>
    </p:embeddedFont>
    <p:embeddedFont>
      <p:font typeface="Open Sans" charset="1" panose="020B0606030504020204"/>
      <p:regular r:id="rId49"/>
    </p:embeddedFont>
    <p:embeddedFont>
      <p:font typeface="Roboto Bold" charset="1" panose="02000000000000000000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notesMasters/notesMaster1.xml" Type="http://schemas.openxmlformats.org/officeDocument/2006/relationships/notesMaster"/><Relationship Id="rId35" Target="theme/theme2.xml" Type="http://schemas.openxmlformats.org/officeDocument/2006/relationships/theme"/><Relationship Id="rId36" Target="notesSlides/notesSlide1.xml" Type="http://schemas.openxmlformats.org/officeDocument/2006/relationships/notesSlide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notesSlides/notesSlide2.xml" Type="http://schemas.openxmlformats.org/officeDocument/2006/relationships/notesSlide"/><Relationship Id="rId4" Target="theme/theme1.xml" Type="http://schemas.openxmlformats.org/officeDocument/2006/relationships/theme"/><Relationship Id="rId40" Target="notesSlides/notesSlide3.xml" Type="http://schemas.openxmlformats.org/officeDocument/2006/relationships/notesSlide"/><Relationship Id="rId41" Target="fonts/font41.fntdata" Type="http://schemas.openxmlformats.org/officeDocument/2006/relationships/font"/><Relationship Id="rId42" Target="notesSlides/notesSlide4.xml" Type="http://schemas.openxmlformats.org/officeDocument/2006/relationships/notesSlide"/><Relationship Id="rId43" Target="fonts/font43.fntdata" Type="http://schemas.openxmlformats.org/officeDocument/2006/relationships/font"/><Relationship Id="rId44" Target="notesSlides/notesSlide5.xml" Type="http://schemas.openxmlformats.org/officeDocument/2006/relationships/notesSlide"/><Relationship Id="rId45" Target="notesSlides/notesSlide6.xml" Type="http://schemas.openxmlformats.org/officeDocument/2006/relationships/notesSlide"/><Relationship Id="rId46" Target="notesSlides/notesSlide7.xml" Type="http://schemas.openxmlformats.org/officeDocument/2006/relationships/notesSlide"/><Relationship Id="rId47" Target="notesSlides/notesSlide8.xml" Type="http://schemas.openxmlformats.org/officeDocument/2006/relationships/notesSlide"/><Relationship Id="rId48" Target="fonts/font48.fntdata" Type="http://schemas.openxmlformats.org/officeDocument/2006/relationships/font"/><Relationship Id="rId49" Target="fonts/font49.fntdata" Type="http://schemas.openxmlformats.org/officeDocument/2006/relationships/font"/><Relationship Id="rId5" Target="tableStyles.xml" Type="http://schemas.openxmlformats.org/officeDocument/2006/relationships/tableStyles"/><Relationship Id="rId50" Target="notesSlides/notesSlide9.xml" Type="http://schemas.openxmlformats.org/officeDocument/2006/relationships/notesSlide"/><Relationship Id="rId51" Target="notesSlides/notesSlide10.xml" Type="http://schemas.openxmlformats.org/officeDocument/2006/relationships/notesSlide"/><Relationship Id="rId52" Target="notesSlides/notesSlide11.xml" Type="http://schemas.openxmlformats.org/officeDocument/2006/relationships/notesSlide"/><Relationship Id="rId53" Target="fonts/font53.fntdata" Type="http://schemas.openxmlformats.org/officeDocument/2006/relationships/font"/><Relationship Id="rId54" Target="notesSlides/notesSlide12.xml" Type="http://schemas.openxmlformats.org/officeDocument/2006/relationships/notesSlide"/><Relationship Id="rId55" Target="notesSlides/notesSlide13.xml" Type="http://schemas.openxmlformats.org/officeDocument/2006/relationships/notesSlide"/><Relationship Id="rId56" Target="notesSlides/notesSlide14.xml" Type="http://schemas.openxmlformats.org/officeDocument/2006/relationships/notesSlide"/><Relationship Id="rId57" Target="notesSlides/notesSlide15.xml" Type="http://schemas.openxmlformats.org/officeDocument/2006/relationships/notesSlide"/><Relationship Id="rId58" Target="notesSlides/notesSlide16.xml" Type="http://schemas.openxmlformats.org/officeDocument/2006/relationships/notesSlide"/><Relationship Id="rId59" Target="notesSlides/notesSlide17.xml" Type="http://schemas.openxmlformats.org/officeDocument/2006/relationships/notesSlide"/><Relationship Id="rId6" Target="slides/slide1.xml" Type="http://schemas.openxmlformats.org/officeDocument/2006/relationships/slide"/><Relationship Id="rId60" Target="notesSlides/notesSlide18.xml" Type="http://schemas.openxmlformats.org/officeDocument/2006/relationships/notesSlide"/><Relationship Id="rId61" Target="notesSlides/notesSlide19.xml" Type="http://schemas.openxmlformats.org/officeDocument/2006/relationships/notesSlide"/><Relationship Id="rId62" Target="notesSlides/notesSlide20.xml" Type="http://schemas.openxmlformats.org/officeDocument/2006/relationships/notesSlide"/><Relationship Id="rId63" Target="notesSlides/notesSlide21.xml" Type="http://schemas.openxmlformats.org/officeDocument/2006/relationships/notesSlide"/><Relationship Id="rId64" Target="notesSlides/notesSlide22.xml" Type="http://schemas.openxmlformats.org/officeDocument/2006/relationships/notesSlide"/><Relationship Id="rId65" Target="notesSlides/notesSlide23.xml" Type="http://schemas.openxmlformats.org/officeDocument/2006/relationships/notesSlide"/><Relationship Id="rId66" Target="notesSlides/notesSlide24.xml" Type="http://schemas.openxmlformats.org/officeDocument/2006/relationships/notesSlide"/><Relationship Id="rId67" Target="notesSlides/notesSlide25.xml" Type="http://schemas.openxmlformats.org/officeDocument/2006/relationships/notesSlide"/><Relationship Id="rId68" Target="notesSlides/notesSlide26.xml" Type="http://schemas.openxmlformats.org/officeDocument/2006/relationships/notesSlide"/><Relationship Id="rId69" Target="notesSlides/notesSlide27.xml" Type="http://schemas.openxmlformats.org/officeDocument/2006/relationships/notes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1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9.xml" Type="http://schemas.openxmlformats.org/officeDocument/2006/relationships/slide"/></Relationships>
</file>

<file path=ppt/notesSlides/_rels/notesSlide1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2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1.xml" Type="http://schemas.openxmlformats.org/officeDocument/2006/relationships/slide"/></Relationships>
</file>

<file path=ppt/notesSlides/_rels/notesSlide2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2.xml" Type="http://schemas.openxmlformats.org/officeDocument/2006/relationships/slide"/></Relationships>
</file>

<file path=ppt/notesSlides/_rels/notesSlide2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3.xml" Type="http://schemas.openxmlformats.org/officeDocument/2006/relationships/slide"/></Relationships>
</file>

<file path=ppt/notesSlides/_rels/notesSlide2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4.xml" Type="http://schemas.openxmlformats.org/officeDocument/2006/relationships/slide"/></Relationships>
</file>

<file path=ppt/notesSlides/_rels/notesSlide2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5.xml" Type="http://schemas.openxmlformats.org/officeDocument/2006/relationships/slide"/></Relationships>
</file>

<file path=ppt/notesSlides/_rels/notesSlide2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6.xml" Type="http://schemas.openxmlformats.org/officeDocument/2006/relationships/slide"/></Relationships>
</file>

<file path=ppt/notesSlides/_rels/notesSlide2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7.xml" Type="http://schemas.openxmlformats.org/officeDocument/2006/relationships/slide"/></Relationships>
</file>

<file path=ppt/notesSlides/_rels/notesSlide2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8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.pn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.png" Type="http://schemas.openxmlformats.org/officeDocument/2006/relationships/image"/><Relationship Id="rId7" Target="../media/image23.png" Type="http://schemas.openxmlformats.org/officeDocument/2006/relationships/image"/><Relationship Id="rId8" Target="../media/image24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25.png" Type="http://schemas.openxmlformats.org/officeDocument/2006/relationships/image"/><Relationship Id="rId6" Target="../media/image26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27.png" Type="http://schemas.openxmlformats.org/officeDocument/2006/relationships/image"/><Relationship Id="rId6" Target="../media/image28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svg" Type="http://schemas.openxmlformats.org/officeDocument/2006/relationships/image"/><Relationship Id="rId11" Target="../media/image35.png" Type="http://schemas.openxmlformats.org/officeDocument/2006/relationships/image"/><Relationship Id="rId12" Target="../media/image36.svg" Type="http://schemas.openxmlformats.org/officeDocument/2006/relationships/image"/><Relationship Id="rId13" Target="../media/image37.png" Type="http://schemas.openxmlformats.org/officeDocument/2006/relationships/image"/><Relationship Id="rId14" Target="../media/image38.svg" Type="http://schemas.openxmlformats.org/officeDocument/2006/relationships/image"/><Relationship Id="rId15" Target="../media/image39.png" Type="http://schemas.openxmlformats.org/officeDocument/2006/relationships/image"/><Relationship Id="rId16" Target="../media/image40.svg" Type="http://schemas.openxmlformats.org/officeDocument/2006/relationships/image"/><Relationship Id="rId17" Target="../media/image41.png" Type="http://schemas.openxmlformats.org/officeDocument/2006/relationships/image"/><Relationship Id="rId18" Target="../media/image42.svg" Type="http://schemas.openxmlformats.org/officeDocument/2006/relationships/image"/><Relationship Id="rId2" Target="../notesSlides/notesSlide13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Relationship Id="rId7" Target="../media/image45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svg" Type="http://schemas.openxmlformats.org/officeDocument/2006/relationships/image"/><Relationship Id="rId2" Target="../notesSlides/notesSlide17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Relationship Id="rId9" Target="../media/image48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svg" Type="http://schemas.openxmlformats.org/officeDocument/2006/relationships/image"/><Relationship Id="rId2" Target="../notesSlides/notesSlide19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Relationship Id="rId9" Target="../media/image48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svg" Type="http://schemas.openxmlformats.org/officeDocument/2006/relationships/image"/><Relationship Id="rId2" Target="../notesSlides/notesSlide2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Relationship Id="rId9" Target="../media/image48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svg" Type="http://schemas.openxmlformats.org/officeDocument/2006/relationships/image"/><Relationship Id="rId2" Target="../notesSlides/notesSlide23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Relationship Id="rId9" Target="../media/image48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svg" Type="http://schemas.openxmlformats.org/officeDocument/2006/relationships/image"/><Relationship Id="rId2" Target="../notesSlides/notesSlide25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Relationship Id="rId7" Target="../media/image48.png" Type="http://schemas.openxmlformats.org/officeDocument/2006/relationships/image"/><Relationship Id="rId8" Target="../media/image49.svg" Type="http://schemas.openxmlformats.org/officeDocument/2006/relationships/image"/><Relationship Id="rId9" Target="../media/image46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50.png" Type="http://schemas.openxmlformats.org/officeDocument/2006/relationships/image"/><Relationship Id="rId8" Target="../media/image51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3.png" Type="http://schemas.openxmlformats.org/officeDocument/2006/relationships/image"/><Relationship Id="rId11" Target="../media/image54.png" Type="http://schemas.openxmlformats.org/officeDocument/2006/relationships/image"/><Relationship Id="rId12" Target="../media/image55.svg" Type="http://schemas.openxmlformats.org/officeDocument/2006/relationships/image"/><Relationship Id="rId13" Target="../media/image56.jpeg" Type="http://schemas.openxmlformats.org/officeDocument/2006/relationships/image"/><Relationship Id="rId14" Target="../media/image57.png" Type="http://schemas.openxmlformats.org/officeDocument/2006/relationships/image"/><Relationship Id="rId15" Target="../media/image58.png" Type="http://schemas.openxmlformats.org/officeDocument/2006/relationships/image"/><Relationship Id="rId16" Target="../media/image59.png" Type="http://schemas.openxmlformats.org/officeDocument/2006/relationships/image"/><Relationship Id="rId2" Target="../notesSlides/notesSlide27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Relationship Id="rId9" Target="../media/image5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svg" Type="http://schemas.openxmlformats.org/officeDocument/2006/relationships/image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6.png" Type="http://schemas.openxmlformats.org/officeDocument/2006/relationships/image"/><Relationship Id="rId6" Target="https://youtu.be/79HMPQj55yc" TargetMode="External" Type="http://schemas.openxmlformats.org/officeDocument/2006/relationships/hyperlink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1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29298" y="925830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785948" y="5382814"/>
            <a:ext cx="6412593" cy="6525351"/>
            <a:chOff x="0" y="0"/>
            <a:chExt cx="9587987" cy="975658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FBD35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6635187" y="495920"/>
            <a:ext cx="5017626" cy="5017626"/>
          </a:xfrm>
          <a:custGeom>
            <a:avLst/>
            <a:gdLst/>
            <a:ahLst/>
            <a:cxnLst/>
            <a:rect r="r" b="b" t="t" l="l"/>
            <a:pathLst>
              <a:path h="5017626" w="5017626">
                <a:moveTo>
                  <a:pt x="0" y="0"/>
                </a:moveTo>
                <a:lnTo>
                  <a:pt x="5017626" y="0"/>
                </a:lnTo>
                <a:lnTo>
                  <a:pt x="5017626" y="5017626"/>
                </a:lnTo>
                <a:lnTo>
                  <a:pt x="0" y="50176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255619" y="7115319"/>
            <a:ext cx="3264113" cy="5144018"/>
          </a:xfrm>
          <a:custGeom>
            <a:avLst/>
            <a:gdLst/>
            <a:ahLst/>
            <a:cxnLst/>
            <a:rect r="r" b="b" t="t" l="l"/>
            <a:pathLst>
              <a:path h="5144018" w="3264113">
                <a:moveTo>
                  <a:pt x="0" y="0"/>
                </a:moveTo>
                <a:lnTo>
                  <a:pt x="3264113" y="0"/>
                </a:lnTo>
                <a:lnTo>
                  <a:pt x="3264113" y="5144018"/>
                </a:lnTo>
                <a:lnTo>
                  <a:pt x="0" y="51440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3567911" y="-1918835"/>
            <a:ext cx="6412593" cy="6525351"/>
            <a:chOff x="0" y="0"/>
            <a:chExt cx="9587987" cy="975658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49B381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-10800000">
            <a:off x="1212625" y="-1543309"/>
            <a:ext cx="3264113" cy="5144018"/>
          </a:xfrm>
          <a:custGeom>
            <a:avLst/>
            <a:gdLst/>
            <a:ahLst/>
            <a:cxnLst/>
            <a:rect r="r" b="b" t="t" l="l"/>
            <a:pathLst>
              <a:path h="5144018" w="3264113">
                <a:moveTo>
                  <a:pt x="0" y="0"/>
                </a:moveTo>
                <a:lnTo>
                  <a:pt x="3264113" y="0"/>
                </a:lnTo>
                <a:lnTo>
                  <a:pt x="3264113" y="5144018"/>
                </a:lnTo>
                <a:lnTo>
                  <a:pt x="0" y="51440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4331599" y="937077"/>
            <a:ext cx="235179" cy="239314"/>
            <a:chOff x="0" y="0"/>
            <a:chExt cx="9587987" cy="975658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3831208" y="1697248"/>
            <a:ext cx="235179" cy="239314"/>
            <a:chOff x="0" y="0"/>
            <a:chExt cx="9587987" cy="975658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2340375" y="1697248"/>
            <a:ext cx="235179" cy="239314"/>
            <a:chOff x="0" y="0"/>
            <a:chExt cx="9587987" cy="975658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2340375" y="2840090"/>
            <a:ext cx="235179" cy="239314"/>
            <a:chOff x="0" y="0"/>
            <a:chExt cx="9587987" cy="975658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625224" y="256606"/>
            <a:ext cx="235179" cy="239314"/>
            <a:chOff x="0" y="0"/>
            <a:chExt cx="9587987" cy="975658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212625" y="2303423"/>
            <a:ext cx="235179" cy="239314"/>
            <a:chOff x="0" y="0"/>
            <a:chExt cx="9587987" cy="975658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390045" y="1224184"/>
            <a:ext cx="235179" cy="239314"/>
            <a:chOff x="0" y="0"/>
            <a:chExt cx="9587987" cy="975658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4066386" y="2720433"/>
            <a:ext cx="235179" cy="239314"/>
            <a:chOff x="0" y="0"/>
            <a:chExt cx="9587987" cy="9756581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3362361" y="495920"/>
            <a:ext cx="235179" cy="239314"/>
            <a:chOff x="0" y="0"/>
            <a:chExt cx="9587987" cy="9756581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4138030" y="9567671"/>
            <a:ext cx="235179" cy="239314"/>
            <a:chOff x="0" y="0"/>
            <a:chExt cx="9587987" cy="9756581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4489510" y="8166861"/>
            <a:ext cx="235179" cy="239314"/>
            <a:chOff x="0" y="0"/>
            <a:chExt cx="9587987" cy="9756581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4915541" y="8847536"/>
            <a:ext cx="235179" cy="239314"/>
            <a:chOff x="0" y="0"/>
            <a:chExt cx="9587987" cy="975658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6080892" y="8509792"/>
            <a:ext cx="235179" cy="239314"/>
            <a:chOff x="0" y="0"/>
            <a:chExt cx="9587987" cy="9756581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16080892" y="7306673"/>
            <a:ext cx="235179" cy="239314"/>
            <a:chOff x="0" y="0"/>
            <a:chExt cx="9587987" cy="9756581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17402143" y="8847536"/>
            <a:ext cx="235179" cy="239314"/>
            <a:chOff x="0" y="0"/>
            <a:chExt cx="9587987" cy="9756581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40" id="40"/>
          <p:cNvGrpSpPr/>
          <p:nvPr/>
        </p:nvGrpSpPr>
        <p:grpSpPr>
          <a:xfrm rot="0">
            <a:off x="16631474" y="9328357"/>
            <a:ext cx="235179" cy="239314"/>
            <a:chOff x="0" y="0"/>
            <a:chExt cx="9587987" cy="9756581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15150719" y="10047686"/>
            <a:ext cx="235179" cy="239314"/>
            <a:chOff x="0" y="0"/>
            <a:chExt cx="9587987" cy="9756581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429298" y="5561171"/>
            <a:ext cx="17054664" cy="4287375"/>
            <a:chOff x="0" y="0"/>
            <a:chExt cx="23149233" cy="581949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23149234" cy="5819490"/>
            </a:xfrm>
            <a:custGeom>
              <a:avLst/>
              <a:gdLst/>
              <a:ahLst/>
              <a:cxnLst/>
              <a:rect r="r" b="b" t="t" l="l"/>
              <a:pathLst>
                <a:path h="5819490" w="23149234">
                  <a:moveTo>
                    <a:pt x="0" y="0"/>
                  </a:moveTo>
                  <a:lnTo>
                    <a:pt x="23149234" y="0"/>
                  </a:lnTo>
                  <a:lnTo>
                    <a:pt x="23149234" y="5819490"/>
                  </a:lnTo>
                  <a:lnTo>
                    <a:pt x="0" y="58194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123825"/>
              <a:ext cx="23149233" cy="594331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7080"/>
                </a:lnSpc>
              </a:pPr>
              <a:r>
                <a:rPr lang="en-US" b="true" sz="5900">
                  <a:solidFill>
                    <a:srgbClr val="28282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Programa de Capacitação para Jovens Trabalhadores</a:t>
              </a:r>
            </a:p>
            <a:p>
              <a:pPr algn="just" marL="0" indent="0" lvl="0">
                <a:lnSpc>
                  <a:spcPts val="7080"/>
                </a:lnSpc>
              </a:pPr>
              <a:r>
                <a:rPr lang="en-US" b="true" sz="5900">
                  <a:solidFill>
                    <a:srgbClr val="28282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Comunicação e Envolvimento Inclusivos (com foco em TEA e TDAH) Desenvolvido por: MIRA’M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18960" y="925830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097225" y="323845"/>
            <a:ext cx="14486334" cy="2124596"/>
            <a:chOff x="0" y="0"/>
            <a:chExt cx="19315112" cy="283279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315111" cy="2832795"/>
            </a:xfrm>
            <a:custGeom>
              <a:avLst/>
              <a:gdLst/>
              <a:ahLst/>
              <a:cxnLst/>
              <a:rect r="r" b="b" t="t" l="l"/>
              <a:pathLst>
                <a:path h="2832795" w="19315111">
                  <a:moveTo>
                    <a:pt x="0" y="0"/>
                  </a:moveTo>
                  <a:lnTo>
                    <a:pt x="19315111" y="0"/>
                  </a:lnTo>
                  <a:lnTo>
                    <a:pt x="19315111" y="2832795"/>
                  </a:lnTo>
                  <a:lnTo>
                    <a:pt x="0" y="28327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14300"/>
              <a:ext cx="19315112" cy="294709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6120"/>
                </a:lnSpc>
              </a:pPr>
              <a:r>
                <a:rPr lang="en-US" b="true" sz="5100">
                  <a:solidFill>
                    <a:srgbClr val="28212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Como criar espaços bem estruturados, reduzindo a sobrecarga, direcionados a pessoas com TEA e TDAH?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83632" y="140740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true" rot="0">
            <a:off x="13988109" y="-153653"/>
            <a:ext cx="4369057" cy="4369057"/>
          </a:xfrm>
          <a:custGeom>
            <a:avLst/>
            <a:gdLst/>
            <a:ahLst/>
            <a:cxnLst/>
            <a:rect r="r" b="b" t="t" l="l"/>
            <a:pathLst>
              <a:path h="4369057" w="4369057">
                <a:moveTo>
                  <a:pt x="4369056" y="4369057"/>
                </a:moveTo>
                <a:lnTo>
                  <a:pt x="0" y="4369057"/>
                </a:lnTo>
                <a:lnTo>
                  <a:pt x="0" y="0"/>
                </a:lnTo>
                <a:lnTo>
                  <a:pt x="4369056" y="0"/>
                </a:lnTo>
                <a:lnTo>
                  <a:pt x="4369056" y="436905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384986" y="6668387"/>
            <a:ext cx="4107804" cy="4107804"/>
          </a:xfrm>
          <a:custGeom>
            <a:avLst/>
            <a:gdLst/>
            <a:ahLst/>
            <a:cxnLst/>
            <a:rect r="r" b="b" t="t" l="l"/>
            <a:pathLst>
              <a:path h="4107804" w="4107804">
                <a:moveTo>
                  <a:pt x="0" y="0"/>
                </a:moveTo>
                <a:lnTo>
                  <a:pt x="4107803" y="0"/>
                </a:lnTo>
                <a:lnTo>
                  <a:pt x="4107803" y="4107804"/>
                </a:lnTo>
                <a:lnTo>
                  <a:pt x="0" y="41078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313556" y="5443849"/>
            <a:ext cx="4567613" cy="1729983"/>
          </a:xfrm>
          <a:custGeom>
            <a:avLst/>
            <a:gdLst/>
            <a:ahLst/>
            <a:cxnLst/>
            <a:rect r="r" b="b" t="t" l="l"/>
            <a:pathLst>
              <a:path h="1729983" w="4567613">
                <a:moveTo>
                  <a:pt x="0" y="0"/>
                </a:moveTo>
                <a:lnTo>
                  <a:pt x="4567613" y="0"/>
                </a:lnTo>
                <a:lnTo>
                  <a:pt x="4567613" y="1729984"/>
                </a:lnTo>
                <a:lnTo>
                  <a:pt x="0" y="17299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836986" y="2930028"/>
            <a:ext cx="12477112" cy="6838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00"/>
              </a:lnSpc>
            </a:pPr>
            <a:r>
              <a:rPr lang="en-US" sz="2000">
                <a:solidFill>
                  <a:srgbClr val="4C4457"/>
                </a:solidFill>
                <a:latin typeface="Nunito"/>
                <a:ea typeface="Nunito"/>
                <a:cs typeface="Nunito"/>
                <a:sym typeface="Nunito"/>
              </a:rPr>
              <a:t>Pessoas no espectro do autismo/TDAH geralmente se destacam em ambientes estruturados e previsíveis, beneficiando-se de rotinas claras e orientação visual.</a:t>
            </a:r>
          </a:p>
          <a:p>
            <a:pPr algn="l" marL="0" indent="0" lvl="0">
              <a:lnSpc>
                <a:spcPts val="3000"/>
              </a:lnSpc>
            </a:pPr>
          </a:p>
          <a:p>
            <a:pPr algn="l" marL="0" indent="0" lvl="0">
              <a:lnSpc>
                <a:spcPts val="3000"/>
              </a:lnSpc>
            </a:pPr>
            <a:r>
              <a:rPr lang="en-US" b="true" sz="2000">
                <a:solidFill>
                  <a:srgbClr val="4C4457"/>
                </a:solidFill>
                <a:latin typeface="Nunito Bold"/>
                <a:ea typeface="Nunito Bold"/>
                <a:cs typeface="Nunito Bold"/>
                <a:sym typeface="Nunito Bold"/>
              </a:rPr>
              <a:t>Pontos fortes:</a:t>
            </a:r>
          </a:p>
          <a:p>
            <a:pPr algn="l" marL="431801" indent="-215900" lvl="1">
              <a:lnSpc>
                <a:spcPts val="3000"/>
              </a:lnSpc>
              <a:buFont typeface="Arial"/>
              <a:buChar char="•"/>
            </a:pPr>
            <a:r>
              <a:rPr lang="en-US" sz="2000">
                <a:solidFill>
                  <a:srgbClr val="4C4457"/>
                </a:solidFill>
                <a:latin typeface="Nunito"/>
                <a:ea typeface="Nunito"/>
                <a:cs typeface="Nunito"/>
                <a:sym typeface="Nunito"/>
              </a:rPr>
              <a:t>Maior foco e participação quando as expectativas são claras</a:t>
            </a:r>
          </a:p>
          <a:p>
            <a:pPr algn="l" marL="431801" indent="-215900" lvl="1">
              <a:lnSpc>
                <a:spcPts val="3000"/>
              </a:lnSpc>
              <a:buFont typeface="Arial"/>
              <a:buChar char="•"/>
            </a:pPr>
            <a:r>
              <a:rPr lang="en-US" sz="2000">
                <a:solidFill>
                  <a:srgbClr val="4C4457"/>
                </a:solidFill>
                <a:latin typeface="Nunito"/>
                <a:ea typeface="Nunito"/>
                <a:cs typeface="Nunito"/>
                <a:sym typeface="Nunito"/>
              </a:rPr>
              <a:t>Capacidade de se envolver profundamente com informações e atividades estruturadas</a:t>
            </a:r>
          </a:p>
          <a:p>
            <a:pPr algn="l" marL="0" indent="0" lvl="0">
              <a:lnSpc>
                <a:spcPts val="3000"/>
              </a:lnSpc>
            </a:pPr>
          </a:p>
          <a:p>
            <a:pPr algn="l" marL="0" indent="0" lvl="0">
              <a:lnSpc>
                <a:spcPts val="3000"/>
              </a:lnSpc>
            </a:pPr>
            <a:r>
              <a:rPr lang="en-US" b="true" sz="2000">
                <a:solidFill>
                  <a:srgbClr val="4C4457"/>
                </a:solidFill>
                <a:latin typeface="Nunito Bold"/>
                <a:ea typeface="Nunito Bold"/>
                <a:cs typeface="Nunito Bold"/>
                <a:sym typeface="Nunito Bold"/>
              </a:rPr>
              <a:t>Desafios:</a:t>
            </a:r>
          </a:p>
          <a:p>
            <a:pPr algn="l" marL="431801" indent="-215900" lvl="1">
              <a:lnSpc>
                <a:spcPts val="3000"/>
              </a:lnSpc>
              <a:buFont typeface="Arial"/>
              <a:buChar char="•"/>
            </a:pPr>
            <a:r>
              <a:rPr lang="en-US" sz="2000">
                <a:solidFill>
                  <a:srgbClr val="4C4457"/>
                </a:solidFill>
                <a:latin typeface="Nunito"/>
                <a:ea typeface="Nunito"/>
                <a:cs typeface="Nunito"/>
                <a:sym typeface="Nunito"/>
              </a:rPr>
              <a:t>Sobrecarga sensorial em eventos políticos imprevisíveis ou ruidosos</a:t>
            </a:r>
          </a:p>
          <a:p>
            <a:pPr algn="l" marL="431801" indent="-215900" lvl="1">
              <a:lnSpc>
                <a:spcPts val="3000"/>
              </a:lnSpc>
              <a:buFont typeface="Arial"/>
              <a:buChar char="•"/>
            </a:pPr>
            <a:r>
              <a:rPr lang="en-US" sz="2000">
                <a:solidFill>
                  <a:srgbClr val="4C4457"/>
                </a:solidFill>
                <a:latin typeface="Nunito"/>
                <a:ea typeface="Nunito"/>
                <a:cs typeface="Nunito"/>
                <a:sym typeface="Nunito"/>
              </a:rPr>
              <a:t>Dificuldade em navegar por pistas sociais ambíguas ou interações espontâneas</a:t>
            </a:r>
          </a:p>
          <a:p>
            <a:pPr algn="l" marL="0" indent="0" lvl="0">
              <a:lnSpc>
                <a:spcPts val="3000"/>
              </a:lnSpc>
            </a:pPr>
          </a:p>
          <a:p>
            <a:pPr algn="l" marL="0" indent="0" lvl="0">
              <a:lnSpc>
                <a:spcPts val="3000"/>
              </a:lnSpc>
            </a:pPr>
            <a:r>
              <a:rPr lang="en-US" b="true" sz="2000">
                <a:solidFill>
                  <a:srgbClr val="4C4457"/>
                </a:solidFill>
                <a:latin typeface="Nunito Bold"/>
                <a:ea typeface="Nunito Bold"/>
                <a:cs typeface="Nunito Bold"/>
                <a:sym typeface="Nunito Bold"/>
              </a:rPr>
              <a:t> Soluções eficazes:</a:t>
            </a:r>
          </a:p>
          <a:p>
            <a:pPr algn="l" marL="431801" indent="-215900" lvl="1">
              <a:lnSpc>
                <a:spcPts val="3000"/>
              </a:lnSpc>
              <a:buFont typeface="Arial"/>
              <a:buChar char="•"/>
            </a:pPr>
            <a:r>
              <a:rPr lang="en-US" sz="2000">
                <a:solidFill>
                  <a:srgbClr val="4C4457"/>
                </a:solidFill>
                <a:latin typeface="Nunito"/>
                <a:ea typeface="Nunito"/>
                <a:cs typeface="Nunito"/>
                <a:sym typeface="Nunito"/>
              </a:rPr>
              <a:t>Forneça cronogramas visuais e esboços claros de eventos</a:t>
            </a:r>
          </a:p>
          <a:p>
            <a:pPr algn="l" marL="431801" indent="-215900" lvl="1">
              <a:lnSpc>
                <a:spcPts val="3000"/>
              </a:lnSpc>
              <a:buFont typeface="Arial"/>
              <a:buChar char="•"/>
            </a:pPr>
            <a:r>
              <a:rPr lang="en-US" sz="2000">
                <a:solidFill>
                  <a:srgbClr val="4C4457"/>
                </a:solidFill>
                <a:latin typeface="Nunito"/>
                <a:ea typeface="Nunito"/>
                <a:cs typeface="Nunito"/>
                <a:sym typeface="Nunito"/>
              </a:rPr>
              <a:t>Designe espaços tranquilos e estruturados para pausas e alívio sensorial</a:t>
            </a:r>
          </a:p>
          <a:p>
            <a:pPr algn="l" marL="431801" indent="-215900" lvl="1">
              <a:lnSpc>
                <a:spcPts val="3000"/>
              </a:lnSpc>
              <a:buFont typeface="Arial"/>
              <a:buChar char="•"/>
            </a:pPr>
            <a:r>
              <a:rPr lang="en-US" sz="2000">
                <a:solidFill>
                  <a:srgbClr val="4C4457"/>
                </a:solidFill>
                <a:latin typeface="Nunito"/>
                <a:ea typeface="Nunito"/>
                <a:cs typeface="Nunito"/>
                <a:sym typeface="Nunito"/>
              </a:rPr>
              <a:t>Oferecer comunicação clara e antecipada sobre os procedimentos e expectativas do evento</a:t>
            </a:r>
          </a:p>
          <a:p>
            <a:pPr algn="l" marL="0" indent="0" lvl="0">
              <a:lnSpc>
                <a:spcPts val="3000"/>
              </a:lnSpc>
            </a:pPr>
          </a:p>
          <a:p>
            <a:pPr algn="l" marL="0" indent="0" lvl="0">
              <a:lnSpc>
                <a:spcPts val="3000"/>
              </a:lnSpc>
            </a:pPr>
            <a:r>
              <a:rPr lang="en-US" sz="2000">
                <a:solidFill>
                  <a:srgbClr val="4C4457"/>
                </a:solidFill>
                <a:latin typeface="Nunito"/>
                <a:ea typeface="Nunito"/>
                <a:cs typeface="Nunito"/>
                <a:sym typeface="Nunito"/>
              </a:rPr>
              <a:t>Ao atender a essas necessidades, criamos espaços inclusivos que capacitam indivíduos com autismo a se envolverem significativamente em eventos políticos e sociais.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5942705"/>
            <a:ext cx="4523214" cy="433388"/>
            <a:chOff x="0" y="0"/>
            <a:chExt cx="6030952" cy="57785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030952" cy="577850"/>
            </a:xfrm>
            <a:custGeom>
              <a:avLst/>
              <a:gdLst/>
              <a:ahLst/>
              <a:cxnLst/>
              <a:rect r="r" b="b" t="t" l="l"/>
              <a:pathLst>
                <a:path h="577850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577850"/>
                  </a:lnTo>
                  <a:lnTo>
                    <a:pt x="0" y="577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61925"/>
              <a:ext cx="6030952" cy="73977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779"/>
                </a:lnSpc>
              </a:pPr>
              <a:r>
                <a:rPr lang="en-US" b="true" sz="2099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Dica 3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354510" y="525186"/>
            <a:ext cx="15463040" cy="1593382"/>
            <a:chOff x="0" y="0"/>
            <a:chExt cx="20617387" cy="21245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617386" cy="2124509"/>
            </a:xfrm>
            <a:custGeom>
              <a:avLst/>
              <a:gdLst/>
              <a:ahLst/>
              <a:cxnLst/>
              <a:rect r="r" b="b" t="t" l="l"/>
              <a:pathLst>
                <a:path h="2124509" w="20617386">
                  <a:moveTo>
                    <a:pt x="0" y="0"/>
                  </a:moveTo>
                  <a:lnTo>
                    <a:pt x="20617386" y="0"/>
                  </a:lnTo>
                  <a:lnTo>
                    <a:pt x="20617386" y="2124509"/>
                  </a:lnTo>
                  <a:lnTo>
                    <a:pt x="0" y="21245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0"/>
              <a:ext cx="20617387" cy="221975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5400"/>
                </a:lnSpc>
              </a:pPr>
              <a:r>
                <a:rPr lang="en-US" b="true" sz="450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Dicas para Trabalhadores Juvenis: </a:t>
              </a:r>
            </a:p>
            <a:p>
              <a:pPr algn="ctr" marL="0" indent="0" lvl="0">
                <a:lnSpc>
                  <a:spcPts val="5400"/>
                </a:lnSpc>
              </a:pPr>
              <a:r>
                <a:rPr lang="en-US" b="true" sz="450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Como manter uma comunicação e envolvimento inclusivos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2171043" y="3069046"/>
            <a:ext cx="4523214" cy="433388"/>
            <a:chOff x="0" y="0"/>
            <a:chExt cx="6030952" cy="57785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030952" cy="577850"/>
            </a:xfrm>
            <a:custGeom>
              <a:avLst/>
              <a:gdLst/>
              <a:ahLst/>
              <a:cxnLst/>
              <a:rect r="r" b="b" t="t" l="l"/>
              <a:pathLst>
                <a:path h="577850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577850"/>
                  </a:lnTo>
                  <a:lnTo>
                    <a:pt x="0" y="577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61925"/>
              <a:ext cx="6030952" cy="73977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779"/>
                </a:lnSpc>
              </a:pPr>
              <a:r>
                <a:rPr lang="en-US" b="true" sz="2099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Dica 5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8700" y="4370228"/>
            <a:ext cx="4523214" cy="433388"/>
            <a:chOff x="0" y="0"/>
            <a:chExt cx="6030952" cy="57785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030952" cy="577850"/>
            </a:xfrm>
            <a:custGeom>
              <a:avLst/>
              <a:gdLst/>
              <a:ahLst/>
              <a:cxnLst/>
              <a:rect r="r" b="b" t="t" l="l"/>
              <a:pathLst>
                <a:path h="577850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577850"/>
                  </a:lnTo>
                  <a:lnTo>
                    <a:pt x="0" y="577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61925"/>
              <a:ext cx="6030952" cy="73977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779"/>
                </a:lnSpc>
              </a:pPr>
              <a:r>
                <a:rPr lang="en-US" b="true" sz="2099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Dica 2 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604739" y="4908390"/>
            <a:ext cx="6202392" cy="734106"/>
            <a:chOff x="0" y="0"/>
            <a:chExt cx="6156479" cy="72867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156479" cy="728672"/>
            </a:xfrm>
            <a:custGeom>
              <a:avLst/>
              <a:gdLst/>
              <a:ahLst/>
              <a:cxnLst/>
              <a:rect r="r" b="b" t="t" l="l"/>
              <a:pathLst>
                <a:path h="728672" w="6156479">
                  <a:moveTo>
                    <a:pt x="0" y="0"/>
                  </a:moveTo>
                  <a:lnTo>
                    <a:pt x="6156479" y="0"/>
                  </a:lnTo>
                  <a:lnTo>
                    <a:pt x="6156479" y="728672"/>
                  </a:lnTo>
                  <a:lnTo>
                    <a:pt x="0" y="7286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142875"/>
              <a:ext cx="6156479" cy="87154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3149"/>
                </a:lnSpc>
              </a:pPr>
              <a:r>
                <a:rPr lang="en-US" sz="17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Mantenha a calma, fale em um tom suave e adapte sua comunicação às habilidades e capacidades deles.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028700" y="2928192"/>
            <a:ext cx="4523214" cy="460543"/>
            <a:chOff x="0" y="0"/>
            <a:chExt cx="6030952" cy="61405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030952" cy="614057"/>
            </a:xfrm>
            <a:custGeom>
              <a:avLst/>
              <a:gdLst/>
              <a:ahLst/>
              <a:cxnLst/>
              <a:rect r="r" b="b" t="t" l="l"/>
              <a:pathLst>
                <a:path h="614057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614057"/>
                  </a:lnTo>
                  <a:lnTo>
                    <a:pt x="0" y="6140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61925"/>
              <a:ext cx="6030952" cy="77598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779"/>
                </a:lnSpc>
              </a:pPr>
              <a:r>
                <a:rPr lang="en-US" b="true" sz="2099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Dica 1 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604739" y="3499144"/>
            <a:ext cx="6202392" cy="734106"/>
            <a:chOff x="0" y="0"/>
            <a:chExt cx="8175582" cy="96765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75582" cy="967650"/>
            </a:xfrm>
            <a:custGeom>
              <a:avLst/>
              <a:gdLst/>
              <a:ahLst/>
              <a:cxnLst/>
              <a:rect r="r" b="b" t="t" l="l"/>
              <a:pathLst>
                <a:path h="967650" w="8175582">
                  <a:moveTo>
                    <a:pt x="0" y="0"/>
                  </a:moveTo>
                  <a:lnTo>
                    <a:pt x="8175582" y="0"/>
                  </a:lnTo>
                  <a:lnTo>
                    <a:pt x="8175582" y="967650"/>
                  </a:lnTo>
                  <a:lnTo>
                    <a:pt x="0" y="9676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142875"/>
              <a:ext cx="8175582" cy="111052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3149"/>
                </a:lnSpc>
              </a:pPr>
              <a:r>
                <a:rPr lang="en-US" sz="17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Chame a atenção deles para promover melhor comunicação e conexão.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7172956" y="3808214"/>
            <a:ext cx="3942089" cy="3658260"/>
            <a:chOff x="0" y="0"/>
            <a:chExt cx="7615548" cy="7067231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12700" y="12700"/>
              <a:ext cx="7590155" cy="7041769"/>
            </a:xfrm>
            <a:custGeom>
              <a:avLst/>
              <a:gdLst/>
              <a:ahLst/>
              <a:cxnLst/>
              <a:rect r="r" b="b" t="t" l="l"/>
              <a:pathLst>
                <a:path h="7041769" w="7590155">
                  <a:moveTo>
                    <a:pt x="0" y="3520948"/>
                  </a:moveTo>
                  <a:cubicBezTo>
                    <a:pt x="0" y="1576324"/>
                    <a:pt x="1699133" y="0"/>
                    <a:pt x="3795014" y="0"/>
                  </a:cubicBezTo>
                  <a:cubicBezTo>
                    <a:pt x="5890895" y="0"/>
                    <a:pt x="7590155" y="1576324"/>
                    <a:pt x="7590155" y="3520948"/>
                  </a:cubicBezTo>
                  <a:cubicBezTo>
                    <a:pt x="7590155" y="5465572"/>
                    <a:pt x="5891022" y="7041769"/>
                    <a:pt x="3795014" y="7041769"/>
                  </a:cubicBezTo>
                  <a:cubicBezTo>
                    <a:pt x="1699006" y="7041769"/>
                    <a:pt x="0" y="5465445"/>
                    <a:pt x="0" y="3520948"/>
                  </a:cubicBezTo>
                  <a:close/>
                </a:path>
              </a:pathLst>
            </a:custGeom>
            <a:solidFill>
              <a:srgbClr val="ACD8FF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7615555" cy="7067296"/>
            </a:xfrm>
            <a:custGeom>
              <a:avLst/>
              <a:gdLst/>
              <a:ahLst/>
              <a:cxnLst/>
              <a:rect r="r" b="b" t="t" l="l"/>
              <a:pathLst>
                <a:path h="7067296" w="7615555">
                  <a:moveTo>
                    <a:pt x="0" y="3533648"/>
                  </a:moveTo>
                  <a:cubicBezTo>
                    <a:pt x="0" y="1581150"/>
                    <a:pt x="1705737" y="0"/>
                    <a:pt x="3807714" y="0"/>
                  </a:cubicBezTo>
                  <a:lnTo>
                    <a:pt x="3807714" y="12700"/>
                  </a:lnTo>
                  <a:lnTo>
                    <a:pt x="3807714" y="25400"/>
                  </a:lnTo>
                  <a:lnTo>
                    <a:pt x="3807714" y="12700"/>
                  </a:lnTo>
                  <a:lnTo>
                    <a:pt x="3807714" y="0"/>
                  </a:lnTo>
                  <a:cubicBezTo>
                    <a:pt x="5909818" y="0"/>
                    <a:pt x="7615555" y="1581150"/>
                    <a:pt x="7615555" y="3533648"/>
                  </a:cubicBezTo>
                  <a:lnTo>
                    <a:pt x="7602855" y="3533648"/>
                  </a:lnTo>
                  <a:lnTo>
                    <a:pt x="7615555" y="3533648"/>
                  </a:lnTo>
                  <a:cubicBezTo>
                    <a:pt x="7615555" y="5486146"/>
                    <a:pt x="5909818" y="7067296"/>
                    <a:pt x="3807841" y="7067296"/>
                  </a:cubicBezTo>
                  <a:lnTo>
                    <a:pt x="3807841" y="7054596"/>
                  </a:lnTo>
                  <a:lnTo>
                    <a:pt x="3807841" y="7067296"/>
                  </a:lnTo>
                  <a:cubicBezTo>
                    <a:pt x="1705737" y="7067169"/>
                    <a:pt x="0" y="5486019"/>
                    <a:pt x="0" y="3533648"/>
                  </a:cubicBezTo>
                  <a:lnTo>
                    <a:pt x="12700" y="3533648"/>
                  </a:lnTo>
                  <a:lnTo>
                    <a:pt x="25400" y="3533648"/>
                  </a:lnTo>
                  <a:lnTo>
                    <a:pt x="12700" y="3533648"/>
                  </a:lnTo>
                  <a:lnTo>
                    <a:pt x="0" y="3533648"/>
                  </a:lnTo>
                  <a:moveTo>
                    <a:pt x="25400" y="3533648"/>
                  </a:moveTo>
                  <a:cubicBezTo>
                    <a:pt x="25400" y="3540633"/>
                    <a:pt x="19685" y="3546348"/>
                    <a:pt x="12700" y="3546348"/>
                  </a:cubicBezTo>
                  <a:cubicBezTo>
                    <a:pt x="5715" y="3546348"/>
                    <a:pt x="0" y="3540633"/>
                    <a:pt x="0" y="3533648"/>
                  </a:cubicBezTo>
                  <a:cubicBezTo>
                    <a:pt x="0" y="3526663"/>
                    <a:pt x="5715" y="3520948"/>
                    <a:pt x="12700" y="3520948"/>
                  </a:cubicBezTo>
                  <a:cubicBezTo>
                    <a:pt x="19685" y="3520948"/>
                    <a:pt x="25400" y="3526663"/>
                    <a:pt x="25400" y="3533648"/>
                  </a:cubicBezTo>
                  <a:cubicBezTo>
                    <a:pt x="25400" y="5470271"/>
                    <a:pt x="1717929" y="7041769"/>
                    <a:pt x="3807714" y="7041769"/>
                  </a:cubicBezTo>
                  <a:cubicBezTo>
                    <a:pt x="5897499" y="7041769"/>
                    <a:pt x="7590155" y="5470271"/>
                    <a:pt x="7590155" y="3533648"/>
                  </a:cubicBezTo>
                  <a:cubicBezTo>
                    <a:pt x="7590155" y="1597025"/>
                    <a:pt x="5897626" y="25400"/>
                    <a:pt x="3807714" y="25400"/>
                  </a:cubicBezTo>
                  <a:cubicBezTo>
                    <a:pt x="3800729" y="25400"/>
                    <a:pt x="3795014" y="19685"/>
                    <a:pt x="3795014" y="12700"/>
                  </a:cubicBezTo>
                  <a:cubicBezTo>
                    <a:pt x="3795014" y="5715"/>
                    <a:pt x="3800729" y="0"/>
                    <a:pt x="3807714" y="0"/>
                  </a:cubicBezTo>
                  <a:cubicBezTo>
                    <a:pt x="3814699" y="0"/>
                    <a:pt x="3820414" y="5715"/>
                    <a:pt x="3820414" y="12700"/>
                  </a:cubicBezTo>
                  <a:cubicBezTo>
                    <a:pt x="3820414" y="19685"/>
                    <a:pt x="3814699" y="25400"/>
                    <a:pt x="3807714" y="25400"/>
                  </a:cubicBezTo>
                  <a:cubicBezTo>
                    <a:pt x="1717929" y="25400"/>
                    <a:pt x="25400" y="1597025"/>
                    <a:pt x="25400" y="3533648"/>
                  </a:cubicBezTo>
                  <a:close/>
                </a:path>
              </a:pathLst>
            </a:custGeom>
            <a:solidFill>
              <a:srgbClr val="ACD8FF"/>
            </a:solidFill>
          </p:spPr>
        </p:sp>
      </p:grpSp>
      <p:sp>
        <p:nvSpPr>
          <p:cNvPr name="Freeform 27" id="27"/>
          <p:cNvSpPr/>
          <p:nvPr/>
        </p:nvSpPr>
        <p:spPr>
          <a:xfrm flipH="false" flipV="false" rot="0">
            <a:off x="7787377" y="5021776"/>
            <a:ext cx="2713246" cy="1231135"/>
          </a:xfrm>
          <a:custGeom>
            <a:avLst/>
            <a:gdLst/>
            <a:ahLst/>
            <a:cxnLst/>
            <a:rect r="r" b="b" t="t" l="l"/>
            <a:pathLst>
              <a:path h="1231135" w="2713246">
                <a:moveTo>
                  <a:pt x="0" y="0"/>
                </a:moveTo>
                <a:lnTo>
                  <a:pt x="2713246" y="0"/>
                </a:lnTo>
                <a:lnTo>
                  <a:pt x="2713246" y="1231135"/>
                </a:lnTo>
                <a:lnTo>
                  <a:pt x="0" y="1231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311292" y="207263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604739" y="6561249"/>
            <a:ext cx="6202392" cy="734106"/>
            <a:chOff x="0" y="0"/>
            <a:chExt cx="8269856" cy="978809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269856" cy="978809"/>
            </a:xfrm>
            <a:custGeom>
              <a:avLst/>
              <a:gdLst/>
              <a:ahLst/>
              <a:cxnLst/>
              <a:rect r="r" b="b" t="t" l="l"/>
              <a:pathLst>
                <a:path h="978809" w="8269856">
                  <a:moveTo>
                    <a:pt x="0" y="0"/>
                  </a:moveTo>
                  <a:lnTo>
                    <a:pt x="8269856" y="0"/>
                  </a:lnTo>
                  <a:lnTo>
                    <a:pt x="8269856" y="978809"/>
                  </a:lnTo>
                  <a:lnTo>
                    <a:pt x="0" y="9788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142875"/>
              <a:ext cx="8269856" cy="112168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3149"/>
                </a:lnSpc>
              </a:pPr>
              <a:r>
                <a:rPr lang="en-US" sz="17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Use uma linguagem clara e consistente. Mantenha o contexto e a mensagem previsíveis.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604739" y="8102344"/>
            <a:ext cx="6202392" cy="734106"/>
            <a:chOff x="0" y="0"/>
            <a:chExt cx="8269856" cy="978809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269856" cy="978809"/>
            </a:xfrm>
            <a:custGeom>
              <a:avLst/>
              <a:gdLst/>
              <a:ahLst/>
              <a:cxnLst/>
              <a:rect r="r" b="b" t="t" l="l"/>
              <a:pathLst>
                <a:path h="978809" w="8269856">
                  <a:moveTo>
                    <a:pt x="0" y="0"/>
                  </a:moveTo>
                  <a:lnTo>
                    <a:pt x="8269856" y="0"/>
                  </a:lnTo>
                  <a:lnTo>
                    <a:pt x="8269856" y="978809"/>
                  </a:lnTo>
                  <a:lnTo>
                    <a:pt x="0" y="9788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142875"/>
              <a:ext cx="8269856" cy="112168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3149"/>
                </a:lnSpc>
              </a:pPr>
              <a:r>
                <a:rPr lang="en-US" sz="17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Evite enquadrar a comunicação apenas como solicitações, abra espaço para diálogo e troca.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028700" y="7554836"/>
            <a:ext cx="4523214" cy="419759"/>
            <a:chOff x="0" y="0"/>
            <a:chExt cx="6030952" cy="55967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6030952" cy="559678"/>
            </a:xfrm>
            <a:custGeom>
              <a:avLst/>
              <a:gdLst/>
              <a:ahLst/>
              <a:cxnLst/>
              <a:rect r="r" b="b" t="t" l="l"/>
              <a:pathLst>
                <a:path h="559678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559678"/>
                  </a:lnTo>
                  <a:lnTo>
                    <a:pt x="0" y="5596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161925"/>
              <a:ext cx="6030952" cy="72160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779"/>
                </a:lnSpc>
              </a:pPr>
              <a:r>
                <a:rPr lang="en-US" b="true" sz="2099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Dica 4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1698253" y="3507900"/>
            <a:ext cx="6238818" cy="734106"/>
            <a:chOff x="0" y="0"/>
            <a:chExt cx="6192636" cy="728672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6192636" cy="728672"/>
            </a:xfrm>
            <a:custGeom>
              <a:avLst/>
              <a:gdLst/>
              <a:ahLst/>
              <a:cxnLst/>
              <a:rect r="r" b="b" t="t" l="l"/>
              <a:pathLst>
                <a:path h="728672" w="6192636">
                  <a:moveTo>
                    <a:pt x="0" y="0"/>
                  </a:moveTo>
                  <a:lnTo>
                    <a:pt x="6192636" y="0"/>
                  </a:lnTo>
                  <a:lnTo>
                    <a:pt x="6192636" y="728672"/>
                  </a:lnTo>
                  <a:lnTo>
                    <a:pt x="0" y="7286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142875"/>
              <a:ext cx="6192636" cy="87154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3149"/>
                </a:lnSpc>
              </a:pPr>
              <a:r>
                <a:rPr lang="en-US" sz="17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Incentive a outra pessoa a expressar suas necessidades, preferências e intenções livremente.</a:t>
              </a:r>
            </a:p>
          </p:txBody>
        </p:sp>
      </p:grpSp>
      <p:sp>
        <p:nvSpPr>
          <p:cNvPr name="Freeform 41" id="41"/>
          <p:cNvSpPr/>
          <p:nvPr/>
        </p:nvSpPr>
        <p:spPr>
          <a:xfrm flipH="false" flipV="false" rot="0">
            <a:off x="647759" y="2848649"/>
            <a:ext cx="380941" cy="444836"/>
          </a:xfrm>
          <a:custGeom>
            <a:avLst/>
            <a:gdLst/>
            <a:ahLst/>
            <a:cxnLst/>
            <a:rect r="r" b="b" t="t" l="l"/>
            <a:pathLst>
              <a:path h="444836" w="380941">
                <a:moveTo>
                  <a:pt x="0" y="0"/>
                </a:moveTo>
                <a:lnTo>
                  <a:pt x="380941" y="0"/>
                </a:lnTo>
                <a:lnTo>
                  <a:pt x="380941" y="444837"/>
                </a:lnTo>
                <a:lnTo>
                  <a:pt x="0" y="4448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647759" y="4288091"/>
            <a:ext cx="380941" cy="444836"/>
          </a:xfrm>
          <a:custGeom>
            <a:avLst/>
            <a:gdLst/>
            <a:ahLst/>
            <a:cxnLst/>
            <a:rect r="r" b="b" t="t" l="l"/>
            <a:pathLst>
              <a:path h="444836" w="380941">
                <a:moveTo>
                  <a:pt x="0" y="0"/>
                </a:moveTo>
                <a:lnTo>
                  <a:pt x="380941" y="0"/>
                </a:lnTo>
                <a:lnTo>
                  <a:pt x="380941" y="444836"/>
                </a:lnTo>
                <a:lnTo>
                  <a:pt x="0" y="4448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647759" y="5903687"/>
            <a:ext cx="380941" cy="444836"/>
          </a:xfrm>
          <a:custGeom>
            <a:avLst/>
            <a:gdLst/>
            <a:ahLst/>
            <a:cxnLst/>
            <a:rect r="r" b="b" t="t" l="l"/>
            <a:pathLst>
              <a:path h="444836" w="380941">
                <a:moveTo>
                  <a:pt x="0" y="0"/>
                </a:moveTo>
                <a:lnTo>
                  <a:pt x="380941" y="0"/>
                </a:lnTo>
                <a:lnTo>
                  <a:pt x="380941" y="444836"/>
                </a:lnTo>
                <a:lnTo>
                  <a:pt x="0" y="4448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647759" y="7554836"/>
            <a:ext cx="380941" cy="444836"/>
          </a:xfrm>
          <a:custGeom>
            <a:avLst/>
            <a:gdLst/>
            <a:ahLst/>
            <a:cxnLst/>
            <a:rect r="r" b="b" t="t" l="l"/>
            <a:pathLst>
              <a:path h="444836" w="380941">
                <a:moveTo>
                  <a:pt x="0" y="0"/>
                </a:moveTo>
                <a:lnTo>
                  <a:pt x="380941" y="0"/>
                </a:lnTo>
                <a:lnTo>
                  <a:pt x="380941" y="444836"/>
                </a:lnTo>
                <a:lnTo>
                  <a:pt x="0" y="4448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1698253" y="2966165"/>
            <a:ext cx="380941" cy="444836"/>
          </a:xfrm>
          <a:custGeom>
            <a:avLst/>
            <a:gdLst/>
            <a:ahLst/>
            <a:cxnLst/>
            <a:rect r="r" b="b" t="t" l="l"/>
            <a:pathLst>
              <a:path h="444836" w="380941">
                <a:moveTo>
                  <a:pt x="0" y="0"/>
                </a:moveTo>
                <a:lnTo>
                  <a:pt x="380941" y="0"/>
                </a:lnTo>
                <a:lnTo>
                  <a:pt x="380941" y="444836"/>
                </a:lnTo>
                <a:lnTo>
                  <a:pt x="0" y="4448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6" id="46"/>
          <p:cNvGrpSpPr/>
          <p:nvPr/>
        </p:nvGrpSpPr>
        <p:grpSpPr>
          <a:xfrm rot="0">
            <a:off x="12204084" y="4444589"/>
            <a:ext cx="4523214" cy="1626166"/>
            <a:chOff x="0" y="0"/>
            <a:chExt cx="6030952" cy="2168222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6030952" cy="2168222"/>
            </a:xfrm>
            <a:custGeom>
              <a:avLst/>
              <a:gdLst/>
              <a:ahLst/>
              <a:cxnLst/>
              <a:rect r="r" b="b" t="t" l="l"/>
              <a:pathLst>
                <a:path h="2168222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2168222"/>
                  </a:lnTo>
                  <a:lnTo>
                    <a:pt x="0" y="2168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8" id="48"/>
            <p:cNvSpPr txBox="true"/>
            <p:nvPr/>
          </p:nvSpPr>
          <p:spPr>
            <a:xfrm>
              <a:off x="0" y="-161925"/>
              <a:ext cx="6030952" cy="233014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779"/>
                </a:lnSpc>
              </a:pPr>
              <a:r>
                <a:rPr lang="en-US" b="true" sz="2099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Dica 6 </a:t>
              </a:r>
            </a:p>
          </p:txBody>
        </p:sp>
      </p:grpSp>
      <p:sp>
        <p:nvSpPr>
          <p:cNvPr name="Freeform 49" id="49"/>
          <p:cNvSpPr/>
          <p:nvPr/>
        </p:nvSpPr>
        <p:spPr>
          <a:xfrm flipH="false" flipV="false" rot="0">
            <a:off x="11698253" y="4444589"/>
            <a:ext cx="380941" cy="444836"/>
          </a:xfrm>
          <a:custGeom>
            <a:avLst/>
            <a:gdLst/>
            <a:ahLst/>
            <a:cxnLst/>
            <a:rect r="r" b="b" t="t" l="l"/>
            <a:pathLst>
              <a:path h="444836" w="380941">
                <a:moveTo>
                  <a:pt x="0" y="0"/>
                </a:moveTo>
                <a:lnTo>
                  <a:pt x="380941" y="0"/>
                </a:lnTo>
                <a:lnTo>
                  <a:pt x="380941" y="444836"/>
                </a:lnTo>
                <a:lnTo>
                  <a:pt x="0" y="4448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0" id="50"/>
          <p:cNvGrpSpPr/>
          <p:nvPr/>
        </p:nvGrpSpPr>
        <p:grpSpPr>
          <a:xfrm rot="0">
            <a:off x="11698253" y="4947820"/>
            <a:ext cx="6238818" cy="734106"/>
            <a:chOff x="0" y="0"/>
            <a:chExt cx="6192636" cy="728672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6192636" cy="728672"/>
            </a:xfrm>
            <a:custGeom>
              <a:avLst/>
              <a:gdLst/>
              <a:ahLst/>
              <a:cxnLst/>
              <a:rect r="r" b="b" t="t" l="l"/>
              <a:pathLst>
                <a:path h="728672" w="6192636">
                  <a:moveTo>
                    <a:pt x="0" y="0"/>
                  </a:moveTo>
                  <a:lnTo>
                    <a:pt x="6192636" y="0"/>
                  </a:lnTo>
                  <a:lnTo>
                    <a:pt x="6192636" y="728672"/>
                  </a:lnTo>
                  <a:lnTo>
                    <a:pt x="0" y="7286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2" id="52"/>
            <p:cNvSpPr txBox="true"/>
            <p:nvPr/>
          </p:nvSpPr>
          <p:spPr>
            <a:xfrm>
              <a:off x="0" y="-142875"/>
              <a:ext cx="6192636" cy="87154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3149"/>
                </a:lnSpc>
              </a:pPr>
              <a:r>
                <a:rPr lang="en-US" sz="17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Esteja atento aos fatores ambientais. Alguns cenários podem dificultar a comunicação.</a:t>
              </a: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12204084" y="6070755"/>
            <a:ext cx="4523214" cy="433388"/>
            <a:chOff x="0" y="0"/>
            <a:chExt cx="6030952" cy="577850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6030952" cy="577850"/>
            </a:xfrm>
            <a:custGeom>
              <a:avLst/>
              <a:gdLst/>
              <a:ahLst/>
              <a:cxnLst/>
              <a:rect r="r" b="b" t="t" l="l"/>
              <a:pathLst>
                <a:path h="577850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577850"/>
                  </a:lnTo>
                  <a:lnTo>
                    <a:pt x="0" y="577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5" id="55"/>
            <p:cNvSpPr txBox="true"/>
            <p:nvPr/>
          </p:nvSpPr>
          <p:spPr>
            <a:xfrm>
              <a:off x="0" y="-161925"/>
              <a:ext cx="6030952" cy="73977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779"/>
                </a:lnSpc>
              </a:pPr>
              <a:r>
                <a:rPr lang="en-US" b="true" sz="2099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Dica 7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12204084" y="7594496"/>
            <a:ext cx="4523214" cy="433388"/>
            <a:chOff x="0" y="0"/>
            <a:chExt cx="6030952" cy="57785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6030952" cy="577850"/>
            </a:xfrm>
            <a:custGeom>
              <a:avLst/>
              <a:gdLst/>
              <a:ahLst/>
              <a:cxnLst/>
              <a:rect r="r" b="b" t="t" l="l"/>
              <a:pathLst>
                <a:path h="577850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577850"/>
                  </a:lnTo>
                  <a:lnTo>
                    <a:pt x="0" y="577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161925"/>
              <a:ext cx="6030952" cy="73977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779"/>
                </a:lnSpc>
              </a:pPr>
              <a:r>
                <a:rPr lang="en-US" b="true" sz="2099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Dica 8</a:t>
              </a:r>
            </a:p>
          </p:txBody>
        </p:sp>
      </p:grpSp>
      <p:sp>
        <p:nvSpPr>
          <p:cNvPr name="Freeform 59" id="59"/>
          <p:cNvSpPr/>
          <p:nvPr/>
        </p:nvSpPr>
        <p:spPr>
          <a:xfrm flipH="false" flipV="false" rot="0">
            <a:off x="11698253" y="6059307"/>
            <a:ext cx="380941" cy="444836"/>
          </a:xfrm>
          <a:custGeom>
            <a:avLst/>
            <a:gdLst/>
            <a:ahLst/>
            <a:cxnLst/>
            <a:rect r="r" b="b" t="t" l="l"/>
            <a:pathLst>
              <a:path h="444836" w="380941">
                <a:moveTo>
                  <a:pt x="0" y="0"/>
                </a:moveTo>
                <a:lnTo>
                  <a:pt x="380941" y="0"/>
                </a:lnTo>
                <a:lnTo>
                  <a:pt x="380941" y="444836"/>
                </a:lnTo>
                <a:lnTo>
                  <a:pt x="0" y="4448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0" id="60"/>
          <p:cNvSpPr/>
          <p:nvPr/>
        </p:nvSpPr>
        <p:spPr>
          <a:xfrm flipH="false" flipV="false" rot="0">
            <a:off x="11698253" y="7594496"/>
            <a:ext cx="380941" cy="444836"/>
          </a:xfrm>
          <a:custGeom>
            <a:avLst/>
            <a:gdLst/>
            <a:ahLst/>
            <a:cxnLst/>
            <a:rect r="r" b="b" t="t" l="l"/>
            <a:pathLst>
              <a:path h="444836" w="380941">
                <a:moveTo>
                  <a:pt x="0" y="0"/>
                </a:moveTo>
                <a:lnTo>
                  <a:pt x="380941" y="0"/>
                </a:lnTo>
                <a:lnTo>
                  <a:pt x="380941" y="444836"/>
                </a:lnTo>
                <a:lnTo>
                  <a:pt x="0" y="4448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1" id="61"/>
          <p:cNvGrpSpPr/>
          <p:nvPr/>
        </p:nvGrpSpPr>
        <p:grpSpPr>
          <a:xfrm rot="0">
            <a:off x="11698253" y="6657807"/>
            <a:ext cx="6238818" cy="734106"/>
            <a:chOff x="0" y="0"/>
            <a:chExt cx="6192636" cy="728672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6192636" cy="728672"/>
            </a:xfrm>
            <a:custGeom>
              <a:avLst/>
              <a:gdLst/>
              <a:ahLst/>
              <a:cxnLst/>
              <a:rect r="r" b="b" t="t" l="l"/>
              <a:pathLst>
                <a:path h="728672" w="6192636">
                  <a:moveTo>
                    <a:pt x="0" y="0"/>
                  </a:moveTo>
                  <a:lnTo>
                    <a:pt x="6192636" y="0"/>
                  </a:lnTo>
                  <a:lnTo>
                    <a:pt x="6192636" y="728672"/>
                  </a:lnTo>
                  <a:lnTo>
                    <a:pt x="0" y="7286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3" id="63"/>
            <p:cNvSpPr txBox="true"/>
            <p:nvPr/>
          </p:nvSpPr>
          <p:spPr>
            <a:xfrm>
              <a:off x="0" y="-142875"/>
              <a:ext cx="6192636" cy="87154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3149"/>
                </a:lnSpc>
              </a:pPr>
              <a:r>
                <a:rPr lang="en-US" sz="17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Demonstre respeito e adapte-se ao estilo de comunicação e ritmo preferidos da pessoa.</a:t>
              </a:r>
            </a:p>
          </p:txBody>
        </p:sp>
      </p:grpSp>
      <p:grpSp>
        <p:nvGrpSpPr>
          <p:cNvPr name="Group 64" id="64"/>
          <p:cNvGrpSpPr/>
          <p:nvPr/>
        </p:nvGrpSpPr>
        <p:grpSpPr>
          <a:xfrm rot="0">
            <a:off x="11698253" y="8188315"/>
            <a:ext cx="6238818" cy="734106"/>
            <a:chOff x="0" y="0"/>
            <a:chExt cx="6192636" cy="728672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6192636" cy="728672"/>
            </a:xfrm>
            <a:custGeom>
              <a:avLst/>
              <a:gdLst/>
              <a:ahLst/>
              <a:cxnLst/>
              <a:rect r="r" b="b" t="t" l="l"/>
              <a:pathLst>
                <a:path h="728672" w="6192636">
                  <a:moveTo>
                    <a:pt x="0" y="0"/>
                  </a:moveTo>
                  <a:lnTo>
                    <a:pt x="6192636" y="0"/>
                  </a:lnTo>
                  <a:lnTo>
                    <a:pt x="6192636" y="728672"/>
                  </a:lnTo>
                  <a:lnTo>
                    <a:pt x="0" y="7286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6" id="66"/>
            <p:cNvSpPr txBox="true"/>
            <p:nvPr/>
          </p:nvSpPr>
          <p:spPr>
            <a:xfrm>
              <a:off x="0" y="-142875"/>
              <a:ext cx="6192636" cy="87154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3149"/>
                </a:lnSpc>
              </a:pPr>
              <a:r>
                <a:rPr lang="en-US" sz="17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Mantenha a comunicação simples e acessível, com base no perfil de comunicação individual.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6991480" y="-867538"/>
            <a:ext cx="4649588" cy="24558365"/>
            <a:chOff x="0" y="0"/>
            <a:chExt cx="6199451" cy="327444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99401" cy="32744485"/>
            </a:xfrm>
            <a:custGeom>
              <a:avLst/>
              <a:gdLst/>
              <a:ahLst/>
              <a:cxnLst/>
              <a:rect r="r" b="b" t="t" l="l"/>
              <a:pathLst>
                <a:path h="32744485" w="6199401">
                  <a:moveTo>
                    <a:pt x="0" y="0"/>
                  </a:moveTo>
                  <a:lnTo>
                    <a:pt x="6199401" y="0"/>
                  </a:lnTo>
                  <a:lnTo>
                    <a:pt x="6199401" y="32744485"/>
                  </a:lnTo>
                  <a:lnTo>
                    <a:pt x="0" y="32744485"/>
                  </a:lnTo>
                  <a:close/>
                </a:path>
              </a:pathLst>
            </a:custGeom>
            <a:solidFill>
              <a:srgbClr val="FBD355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455183" y="925830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70323" y="1738198"/>
            <a:ext cx="7689333" cy="733889"/>
            <a:chOff x="0" y="0"/>
            <a:chExt cx="10252445" cy="97851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252444" cy="978519"/>
            </a:xfrm>
            <a:custGeom>
              <a:avLst/>
              <a:gdLst/>
              <a:ahLst/>
              <a:cxnLst/>
              <a:rect r="r" b="b" t="t" l="l"/>
              <a:pathLst>
                <a:path h="978519" w="10252444">
                  <a:moveTo>
                    <a:pt x="0" y="0"/>
                  </a:moveTo>
                  <a:lnTo>
                    <a:pt x="10252444" y="0"/>
                  </a:lnTo>
                  <a:lnTo>
                    <a:pt x="10252444" y="978519"/>
                  </a:lnTo>
                  <a:lnTo>
                    <a:pt x="0" y="97851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10252445" cy="105471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415"/>
                </a:lnSpc>
              </a:pPr>
              <a:r>
                <a:rPr lang="en-US" b="true" sz="3679">
                  <a:solidFill>
                    <a:srgbClr val="2E2B2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Atividade - Vamos mudar a mensagem!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70323" y="2682193"/>
            <a:ext cx="15763900" cy="6450142"/>
            <a:chOff x="0" y="0"/>
            <a:chExt cx="21018533" cy="860018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018534" cy="8600189"/>
            </a:xfrm>
            <a:custGeom>
              <a:avLst/>
              <a:gdLst/>
              <a:ahLst/>
              <a:cxnLst/>
              <a:rect r="r" b="b" t="t" l="l"/>
              <a:pathLst>
                <a:path h="8600189" w="21018534">
                  <a:moveTo>
                    <a:pt x="0" y="0"/>
                  </a:moveTo>
                  <a:lnTo>
                    <a:pt x="21018534" y="0"/>
                  </a:lnTo>
                  <a:lnTo>
                    <a:pt x="21018534" y="8600189"/>
                  </a:lnTo>
                  <a:lnTo>
                    <a:pt x="0" y="86001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80975"/>
              <a:ext cx="21018533" cy="878116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4320"/>
                </a:lnSpc>
              </a:pPr>
              <a:r>
                <a:rPr lang="en-US" sz="2400">
                  <a:solidFill>
                    <a:srgbClr val="28212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Reflita e pratique como adaptar a comunicação para torná-la mais acessível, clara e inclusiva, especialmente com jovens neurodivergentes (TEA e TDAH).</a:t>
              </a:r>
            </a:p>
            <a:p>
              <a:pPr algn="just" marL="0" indent="0" lvl="0">
                <a:lnSpc>
                  <a:spcPts val="4320"/>
                </a:lnSpc>
              </a:pPr>
            </a:p>
            <a:p>
              <a:pPr algn="just" marL="0" indent="0" lvl="0">
                <a:lnSpc>
                  <a:spcPts val="4320"/>
                </a:lnSpc>
              </a:pPr>
              <a:r>
                <a:rPr lang="en-US" b="true" sz="2400">
                  <a:solidFill>
                    <a:srgbClr val="28212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Duração: </a:t>
              </a:r>
              <a:r>
                <a:rPr lang="en-US" sz="2400">
                  <a:solidFill>
                    <a:srgbClr val="28212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45 minutos Participantes: Grupos de 3 a 5 pessoas.</a:t>
              </a:r>
            </a:p>
            <a:p>
              <a:pPr algn="just" marL="0" indent="0" lvl="0">
                <a:lnSpc>
                  <a:spcPts val="4320"/>
                </a:lnSpc>
              </a:pPr>
              <a:r>
                <a:rPr lang="en-US" b="true" sz="2400">
                  <a:solidFill>
                    <a:srgbClr val="28212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Materiais:</a:t>
              </a:r>
            </a:p>
            <a:p>
              <a:pPr algn="just" marL="0" indent="0" lvl="0">
                <a:lnSpc>
                  <a:spcPts val="4320"/>
                </a:lnSpc>
              </a:pPr>
              <a:r>
                <a:rPr lang="en-US" sz="2400">
                  <a:solidFill>
                    <a:srgbClr val="28212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Cartões com frases e situações comuns</a:t>
              </a:r>
            </a:p>
            <a:p>
              <a:pPr algn="just" marL="0" indent="0" lvl="0">
                <a:lnSpc>
                  <a:spcPts val="4320"/>
                </a:lnSpc>
              </a:pPr>
              <a:r>
                <a:rPr lang="en-US" sz="2400">
                  <a:solidFill>
                    <a:srgbClr val="28212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Modelos de comunicação adaptados</a:t>
              </a:r>
            </a:p>
            <a:p>
              <a:pPr algn="just" marL="0" indent="0" lvl="0">
                <a:lnSpc>
                  <a:spcPts val="4320"/>
                </a:lnSpc>
              </a:pPr>
              <a:r>
                <a:rPr lang="en-US" sz="2400">
                  <a:solidFill>
                    <a:srgbClr val="28212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Marcadores / post-its</a:t>
              </a:r>
            </a:p>
            <a:p>
              <a:pPr algn="just" marL="0" indent="0" lvl="0">
                <a:lnSpc>
                  <a:spcPts val="4320"/>
                </a:lnSpc>
              </a:pPr>
              <a:r>
                <a:rPr lang="en-US" sz="2400">
                  <a:solidFill>
                    <a:srgbClr val="28212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Relógio ou cronômetro</a:t>
              </a:r>
            </a:p>
            <a:p>
              <a:pPr algn="just" marL="0" indent="0" lvl="0">
                <a:lnSpc>
                  <a:spcPts val="4320"/>
                </a:lnSpc>
              </a:pPr>
            </a:p>
            <a:p>
              <a:pPr algn="just" marL="0" indent="0" lvl="0">
                <a:lnSpc>
                  <a:spcPts val="4320"/>
                </a:lnSpc>
              </a:pPr>
              <a:r>
                <a:rPr lang="en-US" sz="2400">
                  <a:solidFill>
                    <a:srgbClr val="28212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Os participantes trabalharão em grupos para identificar barreiras de comunicação em frases ou situações cotidianas e, então, praticarão como reformulá-las ou adaptá-las para torná-las mais inclusivas e acessíveis para jovens com TEA e TDAH.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71550" y="467067"/>
            <a:ext cx="76944" cy="196091"/>
            <a:chOff x="0" y="0"/>
            <a:chExt cx="102592" cy="26145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2592" cy="261455"/>
            </a:xfrm>
            <a:custGeom>
              <a:avLst/>
              <a:gdLst/>
              <a:ahLst/>
              <a:cxnLst/>
              <a:rect r="r" b="b" t="t" l="l"/>
              <a:pathLst>
                <a:path h="261455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1455"/>
                  </a:lnTo>
                  <a:lnTo>
                    <a:pt x="0" y="2614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9525"/>
              <a:ext cx="102592" cy="27098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E2B2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7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311292" y="0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320043" y="4385343"/>
            <a:ext cx="4939257" cy="1790481"/>
          </a:xfrm>
          <a:custGeom>
            <a:avLst/>
            <a:gdLst/>
            <a:ahLst/>
            <a:cxnLst/>
            <a:rect r="r" b="b" t="t" l="l"/>
            <a:pathLst>
              <a:path h="1790481" w="4939257">
                <a:moveTo>
                  <a:pt x="0" y="0"/>
                </a:moveTo>
                <a:lnTo>
                  <a:pt x="4939257" y="0"/>
                </a:lnTo>
                <a:lnTo>
                  <a:pt x="4939257" y="1790480"/>
                </a:lnTo>
                <a:lnTo>
                  <a:pt x="0" y="17904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6991480" y="-696088"/>
            <a:ext cx="4649588" cy="24558365"/>
            <a:chOff x="0" y="0"/>
            <a:chExt cx="6199451" cy="327444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99401" cy="32744485"/>
            </a:xfrm>
            <a:custGeom>
              <a:avLst/>
              <a:gdLst/>
              <a:ahLst/>
              <a:cxnLst/>
              <a:rect r="r" b="b" t="t" l="l"/>
              <a:pathLst>
                <a:path h="32744485" w="6199401">
                  <a:moveTo>
                    <a:pt x="0" y="0"/>
                  </a:moveTo>
                  <a:lnTo>
                    <a:pt x="6199401" y="0"/>
                  </a:lnTo>
                  <a:lnTo>
                    <a:pt x="6199401" y="32744485"/>
                  </a:lnTo>
                  <a:lnTo>
                    <a:pt x="0" y="32744485"/>
                  </a:lnTo>
                  <a:close/>
                </a:path>
              </a:pathLst>
            </a:custGeom>
            <a:solidFill>
              <a:srgbClr val="FBD355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770324" y="9350634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971550" y="1710363"/>
            <a:ext cx="9758910" cy="784017"/>
            <a:chOff x="0" y="0"/>
            <a:chExt cx="13011879" cy="104535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011879" cy="1045356"/>
            </a:xfrm>
            <a:custGeom>
              <a:avLst/>
              <a:gdLst/>
              <a:ahLst/>
              <a:cxnLst/>
              <a:rect r="r" b="b" t="t" l="l"/>
              <a:pathLst>
                <a:path h="1045356" w="13011879">
                  <a:moveTo>
                    <a:pt x="0" y="0"/>
                  </a:moveTo>
                  <a:lnTo>
                    <a:pt x="13011879" y="0"/>
                  </a:lnTo>
                  <a:lnTo>
                    <a:pt x="13011879" y="1045356"/>
                  </a:lnTo>
                  <a:lnTo>
                    <a:pt x="0" y="10453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85725"/>
              <a:ext cx="13011879" cy="113108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709"/>
                </a:lnSpc>
              </a:pPr>
              <a:r>
                <a:rPr lang="en-US" b="true" sz="3924">
                  <a:solidFill>
                    <a:srgbClr val="2E2B2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Atividade - Vamos mudar a mensagem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462361" y="2494413"/>
            <a:ext cx="16086572" cy="6675655"/>
            <a:chOff x="0" y="0"/>
            <a:chExt cx="21376064" cy="887070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376064" cy="8870705"/>
            </a:xfrm>
            <a:custGeom>
              <a:avLst/>
              <a:gdLst/>
              <a:ahLst/>
              <a:cxnLst/>
              <a:rect r="r" b="b" t="t" l="l"/>
              <a:pathLst>
                <a:path h="8870705" w="21376064">
                  <a:moveTo>
                    <a:pt x="0" y="0"/>
                  </a:moveTo>
                  <a:lnTo>
                    <a:pt x="21376064" y="0"/>
                  </a:lnTo>
                  <a:lnTo>
                    <a:pt x="21376064" y="8870705"/>
                  </a:lnTo>
                  <a:lnTo>
                    <a:pt x="0" y="88707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0"/>
              <a:ext cx="21376064" cy="906120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>
                <a:lnSpc>
                  <a:spcPts val="4499"/>
                </a:lnSpc>
              </a:pPr>
              <a:r>
                <a:rPr lang="en-US" sz="2499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Cada grupo recebe de 3 a 5 cartões com frases problemáticas, como:</a:t>
              </a:r>
            </a:p>
            <a:p>
              <a:pPr algn="just" marL="539748" indent="-269874" lvl="1">
                <a:lnSpc>
                  <a:spcPts val="4499"/>
                </a:lnSpc>
                <a:buFont typeface="Arial"/>
                <a:buChar char="•"/>
              </a:pPr>
              <a:r>
                <a:rPr lang="en-US" sz="24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‘Depressa, você já sabe como isso funciona!’</a:t>
              </a:r>
            </a:p>
            <a:p>
              <a:pPr algn="just" marL="539748" indent="-269874" lvl="1">
                <a:lnSpc>
                  <a:spcPts val="4499"/>
                </a:lnSpc>
                <a:buFont typeface="Arial"/>
                <a:buChar char="•"/>
              </a:pPr>
              <a:r>
                <a:rPr lang="en-US" sz="24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‘Faça como todo mundo, é fácil.’</a:t>
              </a:r>
            </a:p>
            <a:p>
              <a:pPr algn="just" marL="539748" indent="-269874" lvl="1">
                <a:lnSpc>
                  <a:spcPts val="4499"/>
                </a:lnSpc>
                <a:buFont typeface="Arial"/>
                <a:buChar char="•"/>
              </a:pPr>
              <a:r>
                <a:rPr lang="en-US" sz="24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'Foco!'</a:t>
              </a:r>
            </a:p>
            <a:p>
              <a:pPr algn="just">
                <a:lnSpc>
                  <a:spcPts val="4499"/>
                </a:lnSpc>
              </a:pPr>
              <a:r>
                <a:rPr lang="en-US" sz="2499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Tarefa:</a:t>
              </a:r>
            </a:p>
            <a:p>
              <a:pPr algn="just" marL="539748" indent="-269874" lvl="1">
                <a:lnSpc>
                  <a:spcPts val="4499"/>
                </a:lnSpc>
                <a:buFont typeface="Arial"/>
                <a:buChar char="•"/>
              </a:pPr>
              <a:r>
                <a:rPr lang="en-US" sz="24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Identifique quais barreiras essa frase pode implicar para alguém com TEA ou TDAH (por exemplo, sobrecarga sensorial, ambiguidade, tom acusatório, linguagem abstrata...).</a:t>
              </a:r>
            </a:p>
            <a:p>
              <a:pPr algn="just">
                <a:lnSpc>
                  <a:spcPts val="4499"/>
                </a:lnSpc>
              </a:pPr>
              <a:r>
                <a:rPr lang="en-US" b="true" sz="2499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Para cada frase, o grupo propõe uma versão alternativa que é:</a:t>
              </a:r>
            </a:p>
            <a:p>
              <a:pPr algn="just" marL="539748" indent="-269874" lvl="1">
                <a:lnSpc>
                  <a:spcPts val="4499"/>
                </a:lnSpc>
                <a:buFont typeface="Arial"/>
                <a:buChar char="•"/>
              </a:pPr>
              <a:r>
                <a:rPr lang="en-US" sz="24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Mais concreto e específico</a:t>
              </a:r>
            </a:p>
            <a:p>
              <a:pPr algn="just" marL="539748" indent="-269874" lvl="1">
                <a:lnSpc>
                  <a:spcPts val="4499"/>
                </a:lnSpc>
                <a:buFont typeface="Arial"/>
                <a:buChar char="•"/>
              </a:pPr>
              <a:r>
                <a:rPr lang="en-US" sz="24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Dito com um tom empático</a:t>
              </a:r>
            </a:p>
            <a:p>
              <a:pPr algn="just" marL="539748" indent="-269874" lvl="1">
                <a:lnSpc>
                  <a:spcPts val="4499"/>
                </a:lnSpc>
                <a:buFont typeface="Arial"/>
                <a:buChar char="•"/>
              </a:pPr>
              <a:r>
                <a:rPr lang="en-US" sz="24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Visual se possível</a:t>
              </a:r>
            </a:p>
            <a:p>
              <a:pPr algn="just" marL="539748" indent="-269874" lvl="1">
                <a:lnSpc>
                  <a:spcPts val="4499"/>
                </a:lnSpc>
                <a:buFont typeface="Arial"/>
                <a:buChar char="•"/>
              </a:pPr>
              <a:r>
                <a:rPr lang="en-US" sz="24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Que reduz a pressão ou sobrecarga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71550" y="467067"/>
            <a:ext cx="76944" cy="196091"/>
            <a:chOff x="0" y="0"/>
            <a:chExt cx="102592" cy="26145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2592" cy="261455"/>
            </a:xfrm>
            <a:custGeom>
              <a:avLst/>
              <a:gdLst/>
              <a:ahLst/>
              <a:cxnLst/>
              <a:rect r="r" b="b" t="t" l="l"/>
              <a:pathLst>
                <a:path h="261455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1455"/>
                  </a:lnTo>
                  <a:lnTo>
                    <a:pt x="0" y="2614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9525"/>
              <a:ext cx="102592" cy="27098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E2B2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7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311292" y="0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171736" y="2494413"/>
            <a:ext cx="4000382" cy="2385682"/>
          </a:xfrm>
          <a:custGeom>
            <a:avLst/>
            <a:gdLst/>
            <a:ahLst/>
            <a:cxnLst/>
            <a:rect r="r" b="b" t="t" l="l"/>
            <a:pathLst>
              <a:path h="2385682" w="4000382">
                <a:moveTo>
                  <a:pt x="0" y="0"/>
                </a:moveTo>
                <a:lnTo>
                  <a:pt x="4000382" y="0"/>
                </a:lnTo>
                <a:lnTo>
                  <a:pt x="4000382" y="2385682"/>
                </a:lnTo>
                <a:lnTo>
                  <a:pt x="0" y="23856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6991480" y="-867538"/>
            <a:ext cx="4649588" cy="24558365"/>
            <a:chOff x="0" y="0"/>
            <a:chExt cx="6199451" cy="327444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99401" cy="32744485"/>
            </a:xfrm>
            <a:custGeom>
              <a:avLst/>
              <a:gdLst/>
              <a:ahLst/>
              <a:cxnLst/>
              <a:rect r="r" b="b" t="t" l="l"/>
              <a:pathLst>
                <a:path h="32744485" w="6199401">
                  <a:moveTo>
                    <a:pt x="0" y="0"/>
                  </a:moveTo>
                  <a:lnTo>
                    <a:pt x="6199401" y="0"/>
                  </a:lnTo>
                  <a:lnTo>
                    <a:pt x="6199401" y="32744485"/>
                  </a:lnTo>
                  <a:lnTo>
                    <a:pt x="0" y="32744485"/>
                  </a:lnTo>
                  <a:close/>
                </a:path>
              </a:pathLst>
            </a:custGeom>
            <a:solidFill>
              <a:srgbClr val="FBD355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770324" y="925830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971550" y="1798101"/>
            <a:ext cx="8344724" cy="784017"/>
            <a:chOff x="0" y="0"/>
            <a:chExt cx="11126298" cy="104535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126298" cy="1045356"/>
            </a:xfrm>
            <a:custGeom>
              <a:avLst/>
              <a:gdLst/>
              <a:ahLst/>
              <a:cxnLst/>
              <a:rect r="r" b="b" t="t" l="l"/>
              <a:pathLst>
                <a:path h="1045356" w="11126298">
                  <a:moveTo>
                    <a:pt x="0" y="0"/>
                  </a:moveTo>
                  <a:lnTo>
                    <a:pt x="11126298" y="0"/>
                  </a:lnTo>
                  <a:lnTo>
                    <a:pt x="11126298" y="1045356"/>
                  </a:lnTo>
                  <a:lnTo>
                    <a:pt x="0" y="10453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85725"/>
              <a:ext cx="11126298" cy="113108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709"/>
                </a:lnSpc>
              </a:pPr>
              <a:r>
                <a:rPr lang="en-US" b="true" sz="3924">
                  <a:solidFill>
                    <a:srgbClr val="2E2B2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Atividade - Vamos mudar a mensagem!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71550" y="467067"/>
            <a:ext cx="76944" cy="196091"/>
            <a:chOff x="0" y="0"/>
            <a:chExt cx="102592" cy="26145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2592" cy="261455"/>
            </a:xfrm>
            <a:custGeom>
              <a:avLst/>
              <a:gdLst/>
              <a:ahLst/>
              <a:cxnLst/>
              <a:rect r="r" b="b" t="t" l="l"/>
              <a:pathLst>
                <a:path h="261455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1455"/>
                  </a:lnTo>
                  <a:lnTo>
                    <a:pt x="0" y="2614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"/>
              <a:ext cx="102592" cy="27098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E2B2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7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311292" y="0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71550" y="3751602"/>
            <a:ext cx="971550" cy="971550"/>
          </a:xfrm>
          <a:custGeom>
            <a:avLst/>
            <a:gdLst/>
            <a:ahLst/>
            <a:cxnLst/>
            <a:rect r="r" b="b" t="t" l="l"/>
            <a:pathLst>
              <a:path h="971550" w="971550">
                <a:moveTo>
                  <a:pt x="0" y="0"/>
                </a:moveTo>
                <a:lnTo>
                  <a:pt x="971550" y="0"/>
                </a:lnTo>
                <a:lnTo>
                  <a:pt x="971550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71550" y="5247138"/>
            <a:ext cx="971550" cy="971550"/>
          </a:xfrm>
          <a:custGeom>
            <a:avLst/>
            <a:gdLst/>
            <a:ahLst/>
            <a:cxnLst/>
            <a:rect r="r" b="b" t="t" l="l"/>
            <a:pathLst>
              <a:path h="971550" w="971550">
                <a:moveTo>
                  <a:pt x="0" y="0"/>
                </a:moveTo>
                <a:lnTo>
                  <a:pt x="971550" y="0"/>
                </a:lnTo>
                <a:lnTo>
                  <a:pt x="971550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71550" y="6742674"/>
            <a:ext cx="971550" cy="971550"/>
          </a:xfrm>
          <a:custGeom>
            <a:avLst/>
            <a:gdLst/>
            <a:ahLst/>
            <a:cxnLst/>
            <a:rect r="r" b="b" t="t" l="l"/>
            <a:pathLst>
              <a:path h="971550" w="971550">
                <a:moveTo>
                  <a:pt x="0" y="0"/>
                </a:moveTo>
                <a:lnTo>
                  <a:pt x="971550" y="0"/>
                </a:lnTo>
                <a:lnTo>
                  <a:pt x="971550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546152" y="3751602"/>
            <a:ext cx="909212" cy="909212"/>
          </a:xfrm>
          <a:custGeom>
            <a:avLst/>
            <a:gdLst/>
            <a:ahLst/>
            <a:cxnLst/>
            <a:rect r="r" b="b" t="t" l="l"/>
            <a:pathLst>
              <a:path h="909212" w="909212">
                <a:moveTo>
                  <a:pt x="0" y="0"/>
                </a:moveTo>
                <a:lnTo>
                  <a:pt x="909212" y="0"/>
                </a:lnTo>
                <a:lnTo>
                  <a:pt x="909212" y="909213"/>
                </a:lnTo>
                <a:lnTo>
                  <a:pt x="0" y="9092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0546152" y="5143500"/>
            <a:ext cx="909212" cy="909212"/>
          </a:xfrm>
          <a:custGeom>
            <a:avLst/>
            <a:gdLst/>
            <a:ahLst/>
            <a:cxnLst/>
            <a:rect r="r" b="b" t="t" l="l"/>
            <a:pathLst>
              <a:path h="909212" w="909212">
                <a:moveTo>
                  <a:pt x="0" y="0"/>
                </a:moveTo>
                <a:lnTo>
                  <a:pt x="909212" y="0"/>
                </a:lnTo>
                <a:lnTo>
                  <a:pt x="909212" y="909212"/>
                </a:lnTo>
                <a:lnTo>
                  <a:pt x="0" y="9092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0576896" y="6835755"/>
            <a:ext cx="878469" cy="878469"/>
          </a:xfrm>
          <a:custGeom>
            <a:avLst/>
            <a:gdLst/>
            <a:ahLst/>
            <a:cxnLst/>
            <a:rect r="r" b="b" t="t" l="l"/>
            <a:pathLst>
              <a:path h="878469" w="878469">
                <a:moveTo>
                  <a:pt x="0" y="0"/>
                </a:moveTo>
                <a:lnTo>
                  <a:pt x="878468" y="0"/>
                </a:lnTo>
                <a:lnTo>
                  <a:pt x="878468" y="878469"/>
                </a:lnTo>
                <a:lnTo>
                  <a:pt x="0" y="87846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2201428" y="3836670"/>
            <a:ext cx="8344724" cy="866066"/>
            <a:chOff x="0" y="0"/>
            <a:chExt cx="11126298" cy="115475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1126298" cy="1154755"/>
            </a:xfrm>
            <a:custGeom>
              <a:avLst/>
              <a:gdLst/>
              <a:ahLst/>
              <a:cxnLst/>
              <a:rect r="r" b="b" t="t" l="l"/>
              <a:pathLst>
                <a:path h="1154755" w="11126298">
                  <a:moveTo>
                    <a:pt x="0" y="0"/>
                  </a:moveTo>
                  <a:lnTo>
                    <a:pt x="11126298" y="0"/>
                  </a:lnTo>
                  <a:lnTo>
                    <a:pt x="11126298" y="1154755"/>
                  </a:lnTo>
                  <a:lnTo>
                    <a:pt x="0" y="11547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11126298" cy="120238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2999"/>
                </a:lnSpc>
              </a:pPr>
              <a:r>
                <a:rPr lang="en-US" sz="2499">
                  <a:solidFill>
                    <a:srgbClr val="2E2B2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Aqui estão alguns exemplos de frases/situações problemáticas usadas com pessoas com TEA ou TDAH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2201428" y="5247138"/>
            <a:ext cx="8344724" cy="588622"/>
            <a:chOff x="0" y="0"/>
            <a:chExt cx="11126298" cy="78483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1126298" cy="784830"/>
            </a:xfrm>
            <a:custGeom>
              <a:avLst/>
              <a:gdLst/>
              <a:ahLst/>
              <a:cxnLst/>
              <a:rect r="r" b="b" t="t" l="l"/>
              <a:pathLst>
                <a:path h="784830" w="11126298">
                  <a:moveTo>
                    <a:pt x="0" y="0"/>
                  </a:moveTo>
                  <a:lnTo>
                    <a:pt x="11126298" y="0"/>
                  </a:lnTo>
                  <a:lnTo>
                    <a:pt x="11126298" y="784830"/>
                  </a:lnTo>
                  <a:lnTo>
                    <a:pt x="0" y="7848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11126298" cy="83245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2999"/>
                </a:lnSpc>
              </a:pPr>
              <a:r>
                <a:rPr lang="en-US" sz="2499">
                  <a:solidFill>
                    <a:srgbClr val="2E2B2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Leia as frases com atenção e identifique onde está a dificuldade.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2201428" y="6835755"/>
            <a:ext cx="8344724" cy="866066"/>
            <a:chOff x="0" y="0"/>
            <a:chExt cx="11126298" cy="1154755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1126298" cy="1154755"/>
            </a:xfrm>
            <a:custGeom>
              <a:avLst/>
              <a:gdLst/>
              <a:ahLst/>
              <a:cxnLst/>
              <a:rect r="r" b="b" t="t" l="l"/>
              <a:pathLst>
                <a:path h="1154755" w="11126298">
                  <a:moveTo>
                    <a:pt x="0" y="0"/>
                  </a:moveTo>
                  <a:lnTo>
                    <a:pt x="11126298" y="0"/>
                  </a:lnTo>
                  <a:lnTo>
                    <a:pt x="11126298" y="1154755"/>
                  </a:lnTo>
                  <a:lnTo>
                    <a:pt x="0" y="11547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47625"/>
              <a:ext cx="11126298" cy="120238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2999"/>
                </a:lnSpc>
              </a:pPr>
              <a:r>
                <a:rPr lang="en-US" sz="2499">
                  <a:solidFill>
                    <a:srgbClr val="2E2B2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Proponha uma alternativa mais respeitosa, levando em consideração as características de ambos os transtornos.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1587789" y="3985600"/>
            <a:ext cx="8344724" cy="588622"/>
            <a:chOff x="0" y="0"/>
            <a:chExt cx="11126298" cy="78483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1126298" cy="784830"/>
            </a:xfrm>
            <a:custGeom>
              <a:avLst/>
              <a:gdLst/>
              <a:ahLst/>
              <a:cxnLst/>
              <a:rect r="r" b="b" t="t" l="l"/>
              <a:pathLst>
                <a:path h="784830" w="11126298">
                  <a:moveTo>
                    <a:pt x="0" y="0"/>
                  </a:moveTo>
                  <a:lnTo>
                    <a:pt x="11126298" y="0"/>
                  </a:lnTo>
                  <a:lnTo>
                    <a:pt x="11126298" y="784830"/>
                  </a:lnTo>
                  <a:lnTo>
                    <a:pt x="0" y="7848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47625"/>
              <a:ext cx="11126298" cy="83245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2999"/>
                </a:lnSpc>
              </a:pPr>
              <a:r>
                <a:rPr lang="en-US" sz="2499">
                  <a:solidFill>
                    <a:srgbClr val="2E2B2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Compartilhe com o resto dos participantes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1587789" y="5332206"/>
            <a:ext cx="5671511" cy="1237475"/>
            <a:chOff x="0" y="0"/>
            <a:chExt cx="7562014" cy="1649966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7562014" cy="1649966"/>
            </a:xfrm>
            <a:custGeom>
              <a:avLst/>
              <a:gdLst/>
              <a:ahLst/>
              <a:cxnLst/>
              <a:rect r="r" b="b" t="t" l="l"/>
              <a:pathLst>
                <a:path h="1649966" w="7562014">
                  <a:moveTo>
                    <a:pt x="0" y="0"/>
                  </a:moveTo>
                  <a:lnTo>
                    <a:pt x="7562014" y="0"/>
                  </a:lnTo>
                  <a:lnTo>
                    <a:pt x="7562014" y="1649966"/>
                  </a:lnTo>
                  <a:lnTo>
                    <a:pt x="0" y="164996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47625"/>
              <a:ext cx="7562014" cy="169759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2999"/>
                </a:lnSpc>
              </a:pPr>
              <a:r>
                <a:rPr lang="en-US" sz="2499">
                  <a:solidFill>
                    <a:srgbClr val="2E2B2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Compartilhamento e discussão. Ampliar exemplos de boas práticas baseadas na experiência.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1587789" y="6934138"/>
            <a:ext cx="8344724" cy="588622"/>
            <a:chOff x="0" y="0"/>
            <a:chExt cx="11126298" cy="78483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1126298" cy="784830"/>
            </a:xfrm>
            <a:custGeom>
              <a:avLst/>
              <a:gdLst/>
              <a:ahLst/>
              <a:cxnLst/>
              <a:rect r="r" b="b" t="t" l="l"/>
              <a:pathLst>
                <a:path h="784830" w="11126298">
                  <a:moveTo>
                    <a:pt x="0" y="0"/>
                  </a:moveTo>
                  <a:lnTo>
                    <a:pt x="11126298" y="0"/>
                  </a:lnTo>
                  <a:lnTo>
                    <a:pt x="11126298" y="784830"/>
                  </a:lnTo>
                  <a:lnTo>
                    <a:pt x="0" y="7848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47625"/>
              <a:ext cx="11126298" cy="83245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2999"/>
                </a:lnSpc>
              </a:pPr>
              <a:r>
                <a:rPr lang="en-US" sz="2499">
                  <a:solidFill>
                    <a:srgbClr val="2E2B2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Perguntas e Respostas</a:t>
              </a:r>
            </a:p>
          </p:txBody>
        </p:sp>
      </p:grpSp>
      <p:sp>
        <p:nvSpPr>
          <p:cNvPr name="Freeform 36" id="36"/>
          <p:cNvSpPr/>
          <p:nvPr/>
        </p:nvSpPr>
        <p:spPr>
          <a:xfrm flipH="false" flipV="false" rot="0">
            <a:off x="14751202" y="6514621"/>
            <a:ext cx="2885352" cy="3199483"/>
          </a:xfrm>
          <a:custGeom>
            <a:avLst/>
            <a:gdLst/>
            <a:ahLst/>
            <a:cxnLst/>
            <a:rect r="r" b="b" t="t" l="l"/>
            <a:pathLst>
              <a:path h="3199483" w="2885352">
                <a:moveTo>
                  <a:pt x="0" y="0"/>
                </a:moveTo>
                <a:lnTo>
                  <a:pt x="2885352" y="0"/>
                </a:lnTo>
                <a:lnTo>
                  <a:pt x="2885352" y="3199483"/>
                </a:lnTo>
                <a:lnTo>
                  <a:pt x="0" y="319948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6991480" y="-867538"/>
            <a:ext cx="4649588" cy="24558365"/>
            <a:chOff x="0" y="0"/>
            <a:chExt cx="6199451" cy="327444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99401" cy="32744485"/>
            </a:xfrm>
            <a:custGeom>
              <a:avLst/>
              <a:gdLst/>
              <a:ahLst/>
              <a:cxnLst/>
              <a:rect r="r" b="b" t="t" l="l"/>
              <a:pathLst>
                <a:path h="32744485" w="6199401">
                  <a:moveTo>
                    <a:pt x="0" y="0"/>
                  </a:moveTo>
                  <a:lnTo>
                    <a:pt x="6199401" y="0"/>
                  </a:lnTo>
                  <a:lnTo>
                    <a:pt x="6199401" y="32744485"/>
                  </a:lnTo>
                  <a:lnTo>
                    <a:pt x="0" y="32744485"/>
                  </a:lnTo>
                  <a:close/>
                </a:path>
              </a:pathLst>
            </a:custGeom>
            <a:solidFill>
              <a:srgbClr val="FBD355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770324" y="925830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971550" y="1798101"/>
            <a:ext cx="10941445" cy="784017"/>
            <a:chOff x="0" y="0"/>
            <a:chExt cx="14588593" cy="104535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588592" cy="1045356"/>
            </a:xfrm>
            <a:custGeom>
              <a:avLst/>
              <a:gdLst/>
              <a:ahLst/>
              <a:cxnLst/>
              <a:rect r="r" b="b" t="t" l="l"/>
              <a:pathLst>
                <a:path h="1045356" w="14588592">
                  <a:moveTo>
                    <a:pt x="0" y="0"/>
                  </a:moveTo>
                  <a:lnTo>
                    <a:pt x="14588592" y="0"/>
                  </a:lnTo>
                  <a:lnTo>
                    <a:pt x="14588592" y="1045356"/>
                  </a:lnTo>
                  <a:lnTo>
                    <a:pt x="0" y="10453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85725"/>
              <a:ext cx="14588593" cy="113108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709"/>
                </a:lnSpc>
              </a:pPr>
              <a:r>
                <a:rPr lang="en-US" b="true" sz="3924">
                  <a:solidFill>
                    <a:srgbClr val="2E2B2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Material - Frases/situações problemáticas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71550" y="467067"/>
            <a:ext cx="76944" cy="196091"/>
            <a:chOff x="0" y="0"/>
            <a:chExt cx="102592" cy="26145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2592" cy="261455"/>
            </a:xfrm>
            <a:custGeom>
              <a:avLst/>
              <a:gdLst/>
              <a:ahLst/>
              <a:cxnLst/>
              <a:rect r="r" b="b" t="t" l="l"/>
              <a:pathLst>
                <a:path h="261455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1455"/>
                  </a:lnTo>
                  <a:lnTo>
                    <a:pt x="0" y="2614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"/>
              <a:ext cx="102592" cy="27098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E2B2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7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311292" y="0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256360" y="2582151"/>
            <a:ext cx="12139931" cy="6220482"/>
            <a:chOff x="0" y="0"/>
            <a:chExt cx="16186575" cy="829397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6186575" cy="8293977"/>
            </a:xfrm>
            <a:custGeom>
              <a:avLst/>
              <a:gdLst/>
              <a:ahLst/>
              <a:cxnLst/>
              <a:rect r="r" b="b" t="t" l="l"/>
              <a:pathLst>
                <a:path h="8293977" w="16186575">
                  <a:moveTo>
                    <a:pt x="0" y="0"/>
                  </a:moveTo>
                  <a:lnTo>
                    <a:pt x="16186575" y="0"/>
                  </a:lnTo>
                  <a:lnTo>
                    <a:pt x="16186575" y="8293977"/>
                  </a:lnTo>
                  <a:lnTo>
                    <a:pt x="0" y="829397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16186575" cy="835112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545155" indent="-272577" lvl="1">
                <a:lnSpc>
                  <a:spcPts val="3030"/>
                </a:lnSpc>
                <a:buFont typeface="Arial"/>
                <a:buChar char="•"/>
              </a:pPr>
              <a:r>
                <a:rPr lang="en-US" sz="2525">
                  <a:solidFill>
                    <a:srgbClr val="2E2B2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‘Depressa, já sabew como isso funciona!’</a:t>
              </a:r>
            </a:p>
            <a:p>
              <a:pPr algn="l" marL="545155" indent="-272577" lvl="1">
                <a:lnSpc>
                  <a:spcPts val="3030"/>
                </a:lnSpc>
                <a:buFont typeface="Arial"/>
                <a:buChar char="•"/>
              </a:pPr>
              <a:r>
                <a:rPr lang="en-US" sz="2525">
                  <a:solidFill>
                    <a:srgbClr val="2E2B2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“Não entendeste o que eu acabei de te dizer?”</a:t>
              </a:r>
            </a:p>
            <a:p>
              <a:pPr algn="l" marL="545155" indent="-272577" lvl="1">
                <a:lnSpc>
                  <a:spcPts val="3030"/>
                </a:lnSpc>
                <a:buFont typeface="Arial"/>
                <a:buChar char="•"/>
              </a:pPr>
              <a:r>
                <a:rPr lang="en-US" sz="2525">
                  <a:solidFill>
                    <a:srgbClr val="2E2B2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“Faz como toda a gente, é fácil.</a:t>
              </a:r>
            </a:p>
            <a:p>
              <a:pPr algn="l" marL="545155" indent="-272577" lvl="1">
                <a:lnSpc>
                  <a:spcPts val="3030"/>
                </a:lnSpc>
                <a:buFont typeface="Arial"/>
                <a:buChar char="•"/>
              </a:pPr>
              <a:r>
                <a:rPr lang="en-US" sz="2525">
                  <a:solidFill>
                    <a:srgbClr val="2E2B2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“Isso não parece óbvio para ti?”</a:t>
              </a:r>
            </a:p>
            <a:p>
              <a:pPr algn="l" marL="545155" indent="-272577" lvl="1">
                <a:lnSpc>
                  <a:spcPts val="3030"/>
                </a:lnSpc>
                <a:buFont typeface="Arial"/>
                <a:buChar char="•"/>
              </a:pPr>
              <a:r>
                <a:rPr lang="en-US" sz="2525">
                  <a:solidFill>
                    <a:srgbClr val="2E2B2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‘Foca-te agora!’</a:t>
              </a:r>
            </a:p>
            <a:p>
              <a:pPr algn="l" marL="545155" indent="-272577" lvl="1">
                <a:lnSpc>
                  <a:spcPts val="3030"/>
                </a:lnSpc>
                <a:buFont typeface="Arial"/>
                <a:buChar char="•"/>
              </a:pPr>
              <a:r>
                <a:rPr lang="en-US" sz="2525">
                  <a:solidFill>
                    <a:srgbClr val="2E2B2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"Estás sempre interrompendo." </a:t>
              </a:r>
            </a:p>
            <a:p>
              <a:pPr algn="l" marL="545155" indent="-272577" lvl="1">
                <a:lnSpc>
                  <a:spcPts val="3030"/>
                </a:lnSpc>
                <a:buFont typeface="Arial"/>
                <a:buChar char="•"/>
              </a:pPr>
              <a:r>
                <a:rPr lang="en-US" sz="2525">
                  <a:solidFill>
                    <a:srgbClr val="2E2B2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‘Não estás a prestar atenção de novo?’</a:t>
              </a:r>
            </a:p>
            <a:p>
              <a:pPr algn="l" marL="545155" indent="-272577" lvl="1">
                <a:lnSpc>
                  <a:spcPts val="3030"/>
                </a:lnSpc>
                <a:buFont typeface="Arial"/>
                <a:buChar char="•"/>
              </a:pPr>
              <a:r>
                <a:rPr lang="en-US" sz="2525">
                  <a:solidFill>
                    <a:srgbClr val="2E2B2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‘Simplesmente faz, não é assim tão difícil.’ </a:t>
              </a:r>
            </a:p>
            <a:p>
              <a:pPr algn="l" marL="545155" indent="-272577" lvl="1">
                <a:lnSpc>
                  <a:spcPts val="3030"/>
                </a:lnSpc>
                <a:buFont typeface="Arial"/>
                <a:buChar char="•"/>
              </a:pPr>
              <a:r>
                <a:rPr lang="en-US" sz="2525">
                  <a:solidFill>
                    <a:srgbClr val="2E2B2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"Por que estás agindo de forma estranha?"</a:t>
              </a:r>
            </a:p>
            <a:p>
              <a:pPr algn="l" marL="545155" indent="-272577" lvl="1">
                <a:lnSpc>
                  <a:spcPts val="3030"/>
                </a:lnSpc>
                <a:buFont typeface="Arial"/>
                <a:buChar char="•"/>
              </a:pPr>
              <a:r>
                <a:rPr lang="en-US" sz="2525">
                  <a:solidFill>
                    <a:srgbClr val="2E2B2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‘Eu já expliquei isso, presta atenção.’</a:t>
              </a:r>
            </a:p>
            <a:p>
              <a:pPr algn="l" marL="545155" indent="-272577" lvl="1">
                <a:lnSpc>
                  <a:spcPts val="3030"/>
                </a:lnSpc>
                <a:buFont typeface="Arial"/>
                <a:buChar char="•"/>
              </a:pPr>
              <a:r>
                <a:rPr lang="en-US" sz="2525">
                  <a:solidFill>
                    <a:srgbClr val="2E2B2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‘Não te mexas tanto, vais incomodar os outros.’ </a:t>
              </a:r>
            </a:p>
            <a:p>
              <a:pPr algn="l" marL="545155" indent="-272577" lvl="1">
                <a:lnSpc>
                  <a:spcPts val="3030"/>
                </a:lnSpc>
                <a:buFont typeface="Arial"/>
                <a:buChar char="•"/>
              </a:pPr>
              <a:r>
                <a:rPr lang="en-US" sz="2525">
                  <a:solidFill>
                    <a:srgbClr val="2E2B2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"Apressa-te ou vamos embora sem ti."</a:t>
              </a:r>
            </a:p>
            <a:p>
              <a:pPr algn="l" marL="545155" indent="-272577" lvl="1">
                <a:lnSpc>
                  <a:spcPts val="3030"/>
                </a:lnSpc>
                <a:buFont typeface="Arial"/>
                <a:buChar char="•"/>
              </a:pPr>
              <a:r>
                <a:rPr lang="en-US" sz="2525">
                  <a:solidFill>
                    <a:srgbClr val="2E2B2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“Para de ser tão dramático.” </a:t>
              </a:r>
            </a:p>
            <a:p>
              <a:pPr algn="l" marL="545155" indent="-272577" lvl="1">
                <a:lnSpc>
                  <a:spcPts val="3030"/>
                </a:lnSpc>
                <a:buFont typeface="Arial"/>
                <a:buChar char="•"/>
              </a:pPr>
              <a:r>
                <a:rPr lang="en-US" sz="2525">
                  <a:solidFill>
                    <a:srgbClr val="2E2B2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‘Por que é tão difícil para ti fazer amigos?’</a:t>
              </a:r>
            </a:p>
            <a:p>
              <a:pPr algn="l" marL="545155" indent="-272577" lvl="1">
                <a:lnSpc>
                  <a:spcPts val="3030"/>
                </a:lnSpc>
                <a:buFont typeface="Arial"/>
                <a:buChar char="•"/>
              </a:pPr>
              <a:r>
                <a:rPr lang="en-US" sz="2525">
                  <a:solidFill>
                    <a:srgbClr val="2E2B2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“Tens de te comportar como os outros.”</a:t>
              </a:r>
            </a:p>
            <a:p>
              <a:pPr algn="l" marL="545155" indent="-272577" lvl="1">
                <a:lnSpc>
                  <a:spcPts val="3030"/>
                </a:lnSpc>
                <a:buFont typeface="Arial"/>
                <a:buChar char="•"/>
              </a:pPr>
              <a:r>
                <a:rPr lang="en-US" sz="2525">
                  <a:solidFill>
                    <a:srgbClr val="2E2B2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“Não entendo por que não gostas deste lugar.”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71550" y="467067"/>
            <a:ext cx="76944" cy="196091"/>
            <a:chOff x="0" y="0"/>
            <a:chExt cx="102592" cy="26145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2592" cy="261455"/>
            </a:xfrm>
            <a:custGeom>
              <a:avLst/>
              <a:gdLst/>
              <a:ahLst/>
              <a:cxnLst/>
              <a:rect r="r" b="b" t="t" l="l"/>
              <a:pathLst>
                <a:path h="261455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1455"/>
                  </a:lnTo>
                  <a:lnTo>
                    <a:pt x="0" y="2614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102592" cy="27098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82121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7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541097" y="8008291"/>
            <a:ext cx="2157117" cy="2157117"/>
          </a:xfrm>
          <a:custGeom>
            <a:avLst/>
            <a:gdLst/>
            <a:ahLst/>
            <a:cxnLst/>
            <a:rect r="r" b="b" t="t" l="l"/>
            <a:pathLst>
              <a:path h="2157117" w="2157117">
                <a:moveTo>
                  <a:pt x="0" y="0"/>
                </a:moveTo>
                <a:lnTo>
                  <a:pt x="2157117" y="0"/>
                </a:lnTo>
                <a:lnTo>
                  <a:pt x="2157117" y="2157118"/>
                </a:lnTo>
                <a:lnTo>
                  <a:pt x="0" y="21571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6852931" y="-10918608"/>
            <a:ext cx="71453106" cy="13893661"/>
          </a:xfrm>
          <a:custGeom>
            <a:avLst/>
            <a:gdLst/>
            <a:ahLst/>
            <a:cxnLst/>
            <a:rect r="r" b="b" t="t" l="l"/>
            <a:pathLst>
              <a:path h="13893661" w="71453106">
                <a:moveTo>
                  <a:pt x="0" y="0"/>
                </a:moveTo>
                <a:lnTo>
                  <a:pt x="71453106" y="0"/>
                </a:lnTo>
                <a:lnTo>
                  <a:pt x="71453106" y="13893661"/>
                </a:lnTo>
                <a:lnTo>
                  <a:pt x="0" y="13893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414285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786589" y="3377610"/>
            <a:ext cx="8174066" cy="5445971"/>
          </a:xfrm>
          <a:custGeom>
            <a:avLst/>
            <a:gdLst/>
            <a:ahLst/>
            <a:cxnLst/>
            <a:rect r="r" b="b" t="t" l="l"/>
            <a:pathLst>
              <a:path h="5445971" w="8174066">
                <a:moveTo>
                  <a:pt x="0" y="0"/>
                </a:moveTo>
                <a:lnTo>
                  <a:pt x="8174066" y="0"/>
                </a:lnTo>
                <a:lnTo>
                  <a:pt x="8174066" y="5445971"/>
                </a:lnTo>
                <a:lnTo>
                  <a:pt x="0" y="54459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412401" y="371817"/>
            <a:ext cx="12638238" cy="2539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323"/>
              </a:lnSpc>
            </a:pPr>
            <a:r>
              <a:rPr lang="en-US" sz="5498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Questionário - Teste seus conhecimentos e reflita sobre o que você aprendeu neste módulo com este breve questionário. 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71550" y="467067"/>
            <a:ext cx="76944" cy="196091"/>
            <a:chOff x="0" y="0"/>
            <a:chExt cx="102592" cy="26145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2592" cy="261455"/>
            </a:xfrm>
            <a:custGeom>
              <a:avLst/>
              <a:gdLst/>
              <a:ahLst/>
              <a:cxnLst/>
              <a:rect r="r" b="b" t="t" l="l"/>
              <a:pathLst>
                <a:path h="261455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1455"/>
                  </a:lnTo>
                  <a:lnTo>
                    <a:pt x="0" y="2614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102592" cy="27098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82121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7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541097" y="8008291"/>
            <a:ext cx="2157117" cy="2157117"/>
          </a:xfrm>
          <a:custGeom>
            <a:avLst/>
            <a:gdLst/>
            <a:ahLst/>
            <a:cxnLst/>
            <a:rect r="r" b="b" t="t" l="l"/>
            <a:pathLst>
              <a:path h="2157117" w="2157117">
                <a:moveTo>
                  <a:pt x="0" y="0"/>
                </a:moveTo>
                <a:lnTo>
                  <a:pt x="2157117" y="0"/>
                </a:lnTo>
                <a:lnTo>
                  <a:pt x="2157117" y="2157118"/>
                </a:lnTo>
                <a:lnTo>
                  <a:pt x="0" y="21571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6911714" y="-10756683"/>
            <a:ext cx="71453106" cy="13893661"/>
          </a:xfrm>
          <a:custGeom>
            <a:avLst/>
            <a:gdLst/>
            <a:ahLst/>
            <a:cxnLst/>
            <a:rect r="r" b="b" t="t" l="l"/>
            <a:pathLst>
              <a:path h="13893661" w="71453106">
                <a:moveTo>
                  <a:pt x="0" y="0"/>
                </a:moveTo>
                <a:lnTo>
                  <a:pt x="71453106" y="0"/>
                </a:lnTo>
                <a:lnTo>
                  <a:pt x="71453106" y="13893661"/>
                </a:lnTo>
                <a:lnTo>
                  <a:pt x="0" y="13893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414285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871967" y="533400"/>
            <a:ext cx="15002726" cy="1885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900"/>
              </a:lnSpc>
            </a:pPr>
            <a:r>
              <a:rPr lang="en-US" sz="6000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Questionário - Que barreira um jovem com TDAH pode enfrentar em uma reunião política?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758404" y="4702259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758404" y="6472957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373329" y="4715886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373329" y="6486584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399291" y="4926348"/>
            <a:ext cx="4104343" cy="1001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46"/>
              </a:lnSpc>
            </a:pPr>
            <a:r>
              <a:rPr lang="en-US" sz="3258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B. Ritmo lento e sem pressa de reunião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399291" y="6690233"/>
            <a:ext cx="4104343" cy="1001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37"/>
              </a:lnSpc>
            </a:pPr>
            <a:r>
              <a:rPr lang="en-US" sz="3249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D. Participação estruturada excessiva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658572" y="6649393"/>
            <a:ext cx="5862123" cy="1001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37"/>
              </a:lnSpc>
            </a:pPr>
            <a:r>
              <a:rPr lang="en-US" sz="3249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C. Dificuldade em manter a atenção sustentada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658572" y="4874553"/>
            <a:ext cx="6485428" cy="733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49"/>
              </a:lnSpc>
              <a:spcBef>
                <a:spcPct val="0"/>
              </a:spcBef>
            </a:pPr>
            <a:r>
              <a:rPr lang="en-US" sz="3249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A. Muita clareza de informação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71550" y="467067"/>
            <a:ext cx="76944" cy="196091"/>
            <a:chOff x="0" y="0"/>
            <a:chExt cx="102592" cy="26145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2592" cy="261455"/>
            </a:xfrm>
            <a:custGeom>
              <a:avLst/>
              <a:gdLst/>
              <a:ahLst/>
              <a:cxnLst/>
              <a:rect r="r" b="b" t="t" l="l"/>
              <a:pathLst>
                <a:path h="261455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1455"/>
                  </a:lnTo>
                  <a:lnTo>
                    <a:pt x="0" y="2614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102592" cy="27098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82121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7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541097" y="8008291"/>
            <a:ext cx="2157117" cy="2157117"/>
          </a:xfrm>
          <a:custGeom>
            <a:avLst/>
            <a:gdLst/>
            <a:ahLst/>
            <a:cxnLst/>
            <a:rect r="r" b="b" t="t" l="l"/>
            <a:pathLst>
              <a:path h="2157117" w="2157117">
                <a:moveTo>
                  <a:pt x="0" y="0"/>
                </a:moveTo>
                <a:lnTo>
                  <a:pt x="2157117" y="0"/>
                </a:lnTo>
                <a:lnTo>
                  <a:pt x="2157117" y="2157118"/>
                </a:lnTo>
                <a:lnTo>
                  <a:pt x="0" y="21571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6911714" y="-10756683"/>
            <a:ext cx="71453106" cy="13893661"/>
          </a:xfrm>
          <a:custGeom>
            <a:avLst/>
            <a:gdLst/>
            <a:ahLst/>
            <a:cxnLst/>
            <a:rect r="r" b="b" t="t" l="l"/>
            <a:pathLst>
              <a:path h="13893661" w="71453106">
                <a:moveTo>
                  <a:pt x="0" y="0"/>
                </a:moveTo>
                <a:lnTo>
                  <a:pt x="71453106" y="0"/>
                </a:lnTo>
                <a:lnTo>
                  <a:pt x="71453106" y="13893661"/>
                </a:lnTo>
                <a:lnTo>
                  <a:pt x="0" y="13893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414285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871967" y="533400"/>
            <a:ext cx="15002726" cy="1885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900"/>
              </a:lnSpc>
            </a:pPr>
            <a:r>
              <a:rPr lang="en-US" sz="6000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Questionário - Que barreira um jovem com TDAH pode enfrentar em uma reunião política?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758404" y="4702259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758404" y="6472957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373329" y="4715886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373329" y="6486584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399291" y="4926348"/>
            <a:ext cx="4104343" cy="1001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46"/>
              </a:lnSpc>
            </a:pPr>
            <a:r>
              <a:rPr lang="en-US" sz="3258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B. Ritmo lento e sem pressa de reunião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399291" y="6690233"/>
            <a:ext cx="4104343" cy="1001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37"/>
              </a:lnSpc>
            </a:pPr>
            <a:r>
              <a:rPr lang="en-US" sz="3249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D. Participação estruturada excessiva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658572" y="6649393"/>
            <a:ext cx="5862123" cy="1001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37"/>
              </a:lnSpc>
            </a:pPr>
            <a:r>
              <a:rPr lang="en-US" sz="3249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C. Dificuldade em manter a atenção sustentada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658572" y="4874553"/>
            <a:ext cx="6485428" cy="733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49"/>
              </a:lnSpc>
              <a:spcBef>
                <a:spcPct val="0"/>
              </a:spcBef>
            </a:pPr>
            <a:r>
              <a:rPr lang="en-US" sz="3249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A. Muita clareza de informação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71550" y="467067"/>
            <a:ext cx="76944" cy="196091"/>
            <a:chOff x="0" y="0"/>
            <a:chExt cx="102592" cy="26145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2592" cy="261455"/>
            </a:xfrm>
            <a:custGeom>
              <a:avLst/>
              <a:gdLst/>
              <a:ahLst/>
              <a:cxnLst/>
              <a:rect r="r" b="b" t="t" l="l"/>
              <a:pathLst>
                <a:path h="261455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1455"/>
                  </a:lnTo>
                  <a:lnTo>
                    <a:pt x="0" y="2614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102592" cy="27098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82121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7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541097" y="8008291"/>
            <a:ext cx="2157117" cy="2157117"/>
          </a:xfrm>
          <a:custGeom>
            <a:avLst/>
            <a:gdLst/>
            <a:ahLst/>
            <a:cxnLst/>
            <a:rect r="r" b="b" t="t" l="l"/>
            <a:pathLst>
              <a:path h="2157117" w="2157117">
                <a:moveTo>
                  <a:pt x="0" y="0"/>
                </a:moveTo>
                <a:lnTo>
                  <a:pt x="2157117" y="0"/>
                </a:lnTo>
                <a:lnTo>
                  <a:pt x="2157117" y="2157118"/>
                </a:lnTo>
                <a:lnTo>
                  <a:pt x="0" y="21571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6911714" y="-10756683"/>
            <a:ext cx="71453106" cy="13893661"/>
          </a:xfrm>
          <a:custGeom>
            <a:avLst/>
            <a:gdLst/>
            <a:ahLst/>
            <a:cxnLst/>
            <a:rect r="r" b="b" t="t" l="l"/>
            <a:pathLst>
              <a:path h="13893661" w="71453106">
                <a:moveTo>
                  <a:pt x="0" y="0"/>
                </a:moveTo>
                <a:lnTo>
                  <a:pt x="71453106" y="0"/>
                </a:lnTo>
                <a:lnTo>
                  <a:pt x="71453106" y="13893661"/>
                </a:lnTo>
                <a:lnTo>
                  <a:pt x="0" y="13893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414285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871967" y="533400"/>
            <a:ext cx="15002726" cy="2762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900"/>
              </a:lnSpc>
            </a:pPr>
            <a:r>
              <a:rPr lang="en-US" sz="6000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Questionário - Cite uma estratégia útil para facilitar a participação de um jovem com autismo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758404" y="4702259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758404" y="6472957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373329" y="4715886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373329" y="6486584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399291" y="4926348"/>
            <a:ext cx="4104343" cy="1001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46"/>
              </a:lnSpc>
            </a:pPr>
            <a:r>
              <a:rPr lang="en-US" sz="3258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B. Use metáforas e duplo sentido.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399291" y="6690233"/>
            <a:ext cx="4104343" cy="1001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37"/>
              </a:lnSpc>
            </a:pPr>
            <a:r>
              <a:rPr lang="en-US" sz="3249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D. Manter conversas em grande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658572" y="6649393"/>
            <a:ext cx="5862123" cy="1001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37"/>
              </a:lnSpc>
            </a:pPr>
            <a:r>
              <a:rPr lang="en-US" sz="3249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C. Explicar claramente o que deve ser feito e mostrá-lo com imagens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966177" y="4798934"/>
            <a:ext cx="7740719" cy="733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49"/>
              </a:lnSpc>
              <a:spcBef>
                <a:spcPct val="0"/>
              </a:spcBef>
            </a:pPr>
            <a:r>
              <a:rPr lang="en-US" sz="3249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A. Alteração do local sem aviso prévio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16865" y="465584"/>
            <a:ext cx="12911505" cy="1409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006"/>
              </a:lnSpc>
            </a:pPr>
            <a:r>
              <a:rPr lang="en-US" sz="9381" spc="-769">
                <a:solidFill>
                  <a:srgbClr val="272665"/>
                </a:solidFill>
                <a:latin typeface="Calibri (MS)"/>
                <a:ea typeface="Calibri (MS)"/>
                <a:cs typeface="Calibri (MS)"/>
                <a:sym typeface="Calibri (MS)"/>
              </a:rPr>
              <a:t>Resultados de aprendizagem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225921" y="2131696"/>
            <a:ext cx="14893392" cy="1074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840"/>
              </a:lnSpc>
            </a:pPr>
            <a:r>
              <a:rPr lang="en-US" sz="4000" spc="-32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Após concluir este módulo, você terá adquirido os seguintes conhecimentos, habilidades e atitudes. 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637985" y="4003683"/>
            <a:ext cx="4750393" cy="5096690"/>
            <a:chOff x="0" y="0"/>
            <a:chExt cx="1232151" cy="132197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32151" cy="1321973"/>
            </a:xfrm>
            <a:custGeom>
              <a:avLst/>
              <a:gdLst/>
              <a:ahLst/>
              <a:cxnLst/>
              <a:rect r="r" b="b" t="t" l="l"/>
              <a:pathLst>
                <a:path h="1321973" w="1232151">
                  <a:moveTo>
                    <a:pt x="29335" y="0"/>
                  </a:moveTo>
                  <a:lnTo>
                    <a:pt x="1202815" y="0"/>
                  </a:lnTo>
                  <a:cubicBezTo>
                    <a:pt x="1210596" y="0"/>
                    <a:pt x="1218057" y="3091"/>
                    <a:pt x="1223559" y="8592"/>
                  </a:cubicBezTo>
                  <a:cubicBezTo>
                    <a:pt x="1229060" y="14094"/>
                    <a:pt x="1232151" y="21555"/>
                    <a:pt x="1232151" y="29335"/>
                  </a:cubicBezTo>
                  <a:lnTo>
                    <a:pt x="1232151" y="1292638"/>
                  </a:lnTo>
                  <a:cubicBezTo>
                    <a:pt x="1232151" y="1300418"/>
                    <a:pt x="1229060" y="1307879"/>
                    <a:pt x="1223559" y="1313381"/>
                  </a:cubicBezTo>
                  <a:cubicBezTo>
                    <a:pt x="1218057" y="1318882"/>
                    <a:pt x="1210596" y="1321973"/>
                    <a:pt x="1202815" y="1321973"/>
                  </a:cubicBezTo>
                  <a:lnTo>
                    <a:pt x="29335" y="1321973"/>
                  </a:lnTo>
                  <a:cubicBezTo>
                    <a:pt x="21555" y="1321973"/>
                    <a:pt x="14094" y="1318882"/>
                    <a:pt x="8592" y="1313381"/>
                  </a:cubicBezTo>
                  <a:cubicBezTo>
                    <a:pt x="3091" y="1307879"/>
                    <a:pt x="0" y="1300418"/>
                    <a:pt x="0" y="1292638"/>
                  </a:cubicBezTo>
                  <a:lnTo>
                    <a:pt x="0" y="29335"/>
                  </a:lnTo>
                  <a:cubicBezTo>
                    <a:pt x="0" y="21555"/>
                    <a:pt x="3091" y="14094"/>
                    <a:pt x="8592" y="8592"/>
                  </a:cubicBezTo>
                  <a:cubicBezTo>
                    <a:pt x="14094" y="3091"/>
                    <a:pt x="21555" y="0"/>
                    <a:pt x="293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49B381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47625"/>
              <a:ext cx="1232151" cy="12743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223242" y="5991489"/>
            <a:ext cx="3574521" cy="1982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79"/>
              </a:lnSpc>
              <a:spcBef>
                <a:spcPct val="0"/>
              </a:spcBef>
            </a:pPr>
            <a:r>
              <a:rPr lang="en-US" sz="2199" spc="-37">
                <a:solidFill>
                  <a:srgbClr val="272665"/>
                </a:solidFill>
                <a:latin typeface="Calibri (MS)"/>
                <a:ea typeface="Calibri (MS)"/>
                <a:cs typeface="Calibri (MS)"/>
                <a:sym typeface="Calibri (MS)"/>
              </a:rPr>
              <a:t>Entenda as principais características do Transtorno do Espectro Autista (TEA) e do Transtorno do Déficit de Atenção e Hiperatividade (TDAH).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6769312" y="4003683"/>
            <a:ext cx="4750393" cy="5096690"/>
            <a:chOff x="0" y="0"/>
            <a:chExt cx="1232151" cy="132197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32151" cy="1321973"/>
            </a:xfrm>
            <a:custGeom>
              <a:avLst/>
              <a:gdLst/>
              <a:ahLst/>
              <a:cxnLst/>
              <a:rect r="r" b="b" t="t" l="l"/>
              <a:pathLst>
                <a:path h="1321973" w="1232151">
                  <a:moveTo>
                    <a:pt x="29335" y="0"/>
                  </a:moveTo>
                  <a:lnTo>
                    <a:pt x="1202815" y="0"/>
                  </a:lnTo>
                  <a:cubicBezTo>
                    <a:pt x="1210596" y="0"/>
                    <a:pt x="1218057" y="3091"/>
                    <a:pt x="1223559" y="8592"/>
                  </a:cubicBezTo>
                  <a:cubicBezTo>
                    <a:pt x="1229060" y="14094"/>
                    <a:pt x="1232151" y="21555"/>
                    <a:pt x="1232151" y="29335"/>
                  </a:cubicBezTo>
                  <a:lnTo>
                    <a:pt x="1232151" y="1292638"/>
                  </a:lnTo>
                  <a:cubicBezTo>
                    <a:pt x="1232151" y="1300418"/>
                    <a:pt x="1229060" y="1307879"/>
                    <a:pt x="1223559" y="1313381"/>
                  </a:cubicBezTo>
                  <a:cubicBezTo>
                    <a:pt x="1218057" y="1318882"/>
                    <a:pt x="1210596" y="1321973"/>
                    <a:pt x="1202815" y="1321973"/>
                  </a:cubicBezTo>
                  <a:lnTo>
                    <a:pt x="29335" y="1321973"/>
                  </a:lnTo>
                  <a:cubicBezTo>
                    <a:pt x="21555" y="1321973"/>
                    <a:pt x="14094" y="1318882"/>
                    <a:pt x="8592" y="1313381"/>
                  </a:cubicBezTo>
                  <a:cubicBezTo>
                    <a:pt x="3091" y="1307879"/>
                    <a:pt x="0" y="1300418"/>
                    <a:pt x="0" y="1292638"/>
                  </a:cubicBezTo>
                  <a:lnTo>
                    <a:pt x="0" y="29335"/>
                  </a:lnTo>
                  <a:cubicBezTo>
                    <a:pt x="0" y="21555"/>
                    <a:pt x="3091" y="14094"/>
                    <a:pt x="8592" y="8592"/>
                  </a:cubicBezTo>
                  <a:cubicBezTo>
                    <a:pt x="14094" y="3091"/>
                    <a:pt x="21555" y="0"/>
                    <a:pt x="293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49B381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47625"/>
              <a:ext cx="1232151" cy="12743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7357248" y="5991489"/>
            <a:ext cx="3574521" cy="1592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79"/>
              </a:lnSpc>
              <a:spcBef>
                <a:spcPct val="0"/>
              </a:spcBef>
            </a:pPr>
            <a:r>
              <a:rPr lang="en-US" sz="2199" spc="-37">
                <a:solidFill>
                  <a:srgbClr val="272665"/>
                </a:solidFill>
                <a:latin typeface="Calibri (MS)"/>
                <a:ea typeface="Calibri (MS)"/>
                <a:cs typeface="Calibri (MS)"/>
                <a:sym typeface="Calibri (MS)"/>
              </a:rPr>
              <a:t>Reconhecer as barreiras enfrentadas por esses jovens nos processos e na participação política.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1900705" y="4003683"/>
            <a:ext cx="4750393" cy="5096690"/>
            <a:chOff x="0" y="0"/>
            <a:chExt cx="1232151" cy="132197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232151" cy="1321973"/>
            </a:xfrm>
            <a:custGeom>
              <a:avLst/>
              <a:gdLst/>
              <a:ahLst/>
              <a:cxnLst/>
              <a:rect r="r" b="b" t="t" l="l"/>
              <a:pathLst>
                <a:path h="1321973" w="1232151">
                  <a:moveTo>
                    <a:pt x="29335" y="0"/>
                  </a:moveTo>
                  <a:lnTo>
                    <a:pt x="1202815" y="0"/>
                  </a:lnTo>
                  <a:cubicBezTo>
                    <a:pt x="1210596" y="0"/>
                    <a:pt x="1218057" y="3091"/>
                    <a:pt x="1223559" y="8592"/>
                  </a:cubicBezTo>
                  <a:cubicBezTo>
                    <a:pt x="1229060" y="14094"/>
                    <a:pt x="1232151" y="21555"/>
                    <a:pt x="1232151" y="29335"/>
                  </a:cubicBezTo>
                  <a:lnTo>
                    <a:pt x="1232151" y="1292638"/>
                  </a:lnTo>
                  <a:cubicBezTo>
                    <a:pt x="1232151" y="1300418"/>
                    <a:pt x="1229060" y="1307879"/>
                    <a:pt x="1223559" y="1313381"/>
                  </a:cubicBezTo>
                  <a:cubicBezTo>
                    <a:pt x="1218057" y="1318882"/>
                    <a:pt x="1210596" y="1321973"/>
                    <a:pt x="1202815" y="1321973"/>
                  </a:cubicBezTo>
                  <a:lnTo>
                    <a:pt x="29335" y="1321973"/>
                  </a:lnTo>
                  <a:cubicBezTo>
                    <a:pt x="21555" y="1321973"/>
                    <a:pt x="14094" y="1318882"/>
                    <a:pt x="8592" y="1313381"/>
                  </a:cubicBezTo>
                  <a:cubicBezTo>
                    <a:pt x="3091" y="1307879"/>
                    <a:pt x="0" y="1300418"/>
                    <a:pt x="0" y="1292638"/>
                  </a:cubicBezTo>
                  <a:lnTo>
                    <a:pt x="0" y="29335"/>
                  </a:lnTo>
                  <a:cubicBezTo>
                    <a:pt x="0" y="21555"/>
                    <a:pt x="3091" y="14094"/>
                    <a:pt x="8592" y="8592"/>
                  </a:cubicBezTo>
                  <a:cubicBezTo>
                    <a:pt x="14094" y="3091"/>
                    <a:pt x="21555" y="0"/>
                    <a:pt x="293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49B381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47625"/>
              <a:ext cx="1232151" cy="12743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2487559" y="5991489"/>
            <a:ext cx="3574521" cy="811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79"/>
              </a:lnSpc>
              <a:spcBef>
                <a:spcPct val="0"/>
              </a:spcBef>
            </a:pPr>
            <a:r>
              <a:rPr lang="en-US" sz="2199" spc="-37">
                <a:solidFill>
                  <a:srgbClr val="272665"/>
                </a:solidFill>
                <a:latin typeface="Calibri (MS)"/>
                <a:ea typeface="Calibri (MS)"/>
                <a:cs typeface="Calibri (MS)"/>
                <a:sym typeface="Calibri (MS)"/>
              </a:rPr>
              <a:t>Atividades de design adaptadas às necessidades do grupo-alvo.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088645" y="4724816"/>
            <a:ext cx="1849073" cy="1328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32"/>
              </a:lnSpc>
            </a:pPr>
            <a:r>
              <a:rPr lang="en-US" sz="8887" spc="-728">
                <a:solidFill>
                  <a:srgbClr val="2B2B2B"/>
                </a:solidFill>
                <a:latin typeface="Calibri (MS)"/>
                <a:ea typeface="Calibri (MS)"/>
                <a:cs typeface="Calibri (MS)"/>
                <a:sym typeface="Calibri (MS)"/>
              </a:rPr>
              <a:t>L01.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084403" y="4724816"/>
            <a:ext cx="2119193" cy="1328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32"/>
              </a:lnSpc>
            </a:pPr>
            <a:r>
              <a:rPr lang="en-US" sz="8887" spc="-728">
                <a:solidFill>
                  <a:srgbClr val="2B2B2B"/>
                </a:solidFill>
                <a:latin typeface="Calibri (MS)"/>
                <a:ea typeface="Calibri (MS)"/>
                <a:cs typeface="Calibri (MS)"/>
                <a:sym typeface="Calibri (MS)"/>
              </a:rPr>
              <a:t>L02.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986451" y="4724816"/>
            <a:ext cx="2576736" cy="1328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32"/>
              </a:lnSpc>
            </a:pPr>
            <a:r>
              <a:rPr lang="en-US" sz="8887" spc="-728">
                <a:solidFill>
                  <a:srgbClr val="2B2B2B"/>
                </a:solidFill>
                <a:latin typeface="Calibri (MS)"/>
                <a:ea typeface="Calibri (MS)"/>
                <a:cs typeface="Calibri (MS)"/>
                <a:sym typeface="Calibri (MS)"/>
              </a:rPr>
              <a:t>L03.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335785" y="222510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71550" y="467067"/>
            <a:ext cx="76944" cy="196091"/>
            <a:chOff x="0" y="0"/>
            <a:chExt cx="102592" cy="26145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2592" cy="261455"/>
            </a:xfrm>
            <a:custGeom>
              <a:avLst/>
              <a:gdLst/>
              <a:ahLst/>
              <a:cxnLst/>
              <a:rect r="r" b="b" t="t" l="l"/>
              <a:pathLst>
                <a:path h="261455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1455"/>
                  </a:lnTo>
                  <a:lnTo>
                    <a:pt x="0" y="2614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102592" cy="27098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82121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7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541097" y="8008291"/>
            <a:ext cx="2157117" cy="2157117"/>
          </a:xfrm>
          <a:custGeom>
            <a:avLst/>
            <a:gdLst/>
            <a:ahLst/>
            <a:cxnLst/>
            <a:rect r="r" b="b" t="t" l="l"/>
            <a:pathLst>
              <a:path h="2157117" w="2157117">
                <a:moveTo>
                  <a:pt x="0" y="0"/>
                </a:moveTo>
                <a:lnTo>
                  <a:pt x="2157117" y="0"/>
                </a:lnTo>
                <a:lnTo>
                  <a:pt x="2157117" y="2157118"/>
                </a:lnTo>
                <a:lnTo>
                  <a:pt x="0" y="21571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6911714" y="-10756683"/>
            <a:ext cx="71453106" cy="13893661"/>
          </a:xfrm>
          <a:custGeom>
            <a:avLst/>
            <a:gdLst/>
            <a:ahLst/>
            <a:cxnLst/>
            <a:rect r="r" b="b" t="t" l="l"/>
            <a:pathLst>
              <a:path h="13893661" w="71453106">
                <a:moveTo>
                  <a:pt x="0" y="0"/>
                </a:moveTo>
                <a:lnTo>
                  <a:pt x="71453106" y="0"/>
                </a:lnTo>
                <a:lnTo>
                  <a:pt x="71453106" y="13893661"/>
                </a:lnTo>
                <a:lnTo>
                  <a:pt x="0" y="13893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414285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871967" y="533400"/>
            <a:ext cx="15002726" cy="2762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900"/>
              </a:lnSpc>
            </a:pPr>
            <a:r>
              <a:rPr lang="en-US" sz="6000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Questionário - Cite uma estratégia útil para facilitar a participação de um jovem com autismo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758404" y="4702259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758404" y="6472957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373329" y="4715886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373329" y="6486584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399291" y="4926348"/>
            <a:ext cx="4104343" cy="1001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46"/>
              </a:lnSpc>
            </a:pPr>
            <a:r>
              <a:rPr lang="en-US" sz="3258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B. Use metáforas e duplo sentido.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399291" y="6690233"/>
            <a:ext cx="4104343" cy="1001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37"/>
              </a:lnSpc>
            </a:pPr>
            <a:r>
              <a:rPr lang="en-US" sz="3249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D. Manter conversas em grande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658572" y="6649393"/>
            <a:ext cx="5862123" cy="1001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37"/>
              </a:lnSpc>
            </a:pPr>
            <a:r>
              <a:rPr lang="en-US" sz="3249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C. Explicar claramente o que deve ser feito e mostrá-lo com imagens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966177" y="4798934"/>
            <a:ext cx="7740719" cy="733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49"/>
              </a:lnSpc>
              <a:spcBef>
                <a:spcPct val="0"/>
              </a:spcBef>
            </a:pPr>
            <a:r>
              <a:rPr lang="en-US" sz="3249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A. Alteração do local sem aviso prévio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71550" y="467067"/>
            <a:ext cx="76944" cy="196091"/>
            <a:chOff x="0" y="0"/>
            <a:chExt cx="102592" cy="26145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2592" cy="261455"/>
            </a:xfrm>
            <a:custGeom>
              <a:avLst/>
              <a:gdLst/>
              <a:ahLst/>
              <a:cxnLst/>
              <a:rect r="r" b="b" t="t" l="l"/>
              <a:pathLst>
                <a:path h="261455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1455"/>
                  </a:lnTo>
                  <a:lnTo>
                    <a:pt x="0" y="2614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102592" cy="27098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82121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7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541097" y="8008291"/>
            <a:ext cx="2157117" cy="2157117"/>
          </a:xfrm>
          <a:custGeom>
            <a:avLst/>
            <a:gdLst/>
            <a:ahLst/>
            <a:cxnLst/>
            <a:rect r="r" b="b" t="t" l="l"/>
            <a:pathLst>
              <a:path h="2157117" w="2157117">
                <a:moveTo>
                  <a:pt x="0" y="0"/>
                </a:moveTo>
                <a:lnTo>
                  <a:pt x="2157117" y="0"/>
                </a:lnTo>
                <a:lnTo>
                  <a:pt x="2157117" y="2157118"/>
                </a:lnTo>
                <a:lnTo>
                  <a:pt x="0" y="21571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6911714" y="-10756683"/>
            <a:ext cx="71453106" cy="13893661"/>
          </a:xfrm>
          <a:custGeom>
            <a:avLst/>
            <a:gdLst/>
            <a:ahLst/>
            <a:cxnLst/>
            <a:rect r="r" b="b" t="t" l="l"/>
            <a:pathLst>
              <a:path h="13893661" w="71453106">
                <a:moveTo>
                  <a:pt x="0" y="0"/>
                </a:moveTo>
                <a:lnTo>
                  <a:pt x="71453106" y="0"/>
                </a:lnTo>
                <a:lnTo>
                  <a:pt x="71453106" y="13893661"/>
                </a:lnTo>
                <a:lnTo>
                  <a:pt x="0" y="13893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414285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871967" y="533400"/>
            <a:ext cx="15002726" cy="1885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900"/>
              </a:lnSpc>
            </a:pPr>
            <a:r>
              <a:rPr lang="en-US" sz="6000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Questionário - Qual frase alternativa é mais inclusiva para alguém com TEA ou TDAH?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758404" y="4702259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758404" y="6472957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373329" y="4715886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373329" y="6486584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139619" y="5095875"/>
            <a:ext cx="4104343" cy="534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46"/>
              </a:lnSpc>
            </a:pPr>
            <a:r>
              <a:rPr lang="en-US" sz="3258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B. É fácil!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399291" y="6690233"/>
            <a:ext cx="4104343" cy="1001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37"/>
              </a:lnSpc>
            </a:pPr>
            <a:r>
              <a:rPr lang="en-US" sz="3249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D. Já expliquei isso antes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758404" y="6830857"/>
            <a:ext cx="5862123" cy="534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37"/>
              </a:lnSpc>
            </a:pPr>
            <a:r>
              <a:rPr lang="en-US" sz="3249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C. Você precisa de mais etapas?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966177" y="4798934"/>
            <a:ext cx="7740719" cy="733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49"/>
              </a:lnSpc>
              <a:spcBef>
                <a:spcPct val="0"/>
              </a:spcBef>
            </a:pPr>
            <a:r>
              <a:rPr lang="en-US" sz="3249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A. ‘Concentre-se, por favor!’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71550" y="467067"/>
            <a:ext cx="76944" cy="196091"/>
            <a:chOff x="0" y="0"/>
            <a:chExt cx="102592" cy="26145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2592" cy="261455"/>
            </a:xfrm>
            <a:custGeom>
              <a:avLst/>
              <a:gdLst/>
              <a:ahLst/>
              <a:cxnLst/>
              <a:rect r="r" b="b" t="t" l="l"/>
              <a:pathLst>
                <a:path h="261455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1455"/>
                  </a:lnTo>
                  <a:lnTo>
                    <a:pt x="0" y="2614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102592" cy="27098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82121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7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541097" y="8008291"/>
            <a:ext cx="2157117" cy="2157117"/>
          </a:xfrm>
          <a:custGeom>
            <a:avLst/>
            <a:gdLst/>
            <a:ahLst/>
            <a:cxnLst/>
            <a:rect r="r" b="b" t="t" l="l"/>
            <a:pathLst>
              <a:path h="2157117" w="2157117">
                <a:moveTo>
                  <a:pt x="0" y="0"/>
                </a:moveTo>
                <a:lnTo>
                  <a:pt x="2157117" y="0"/>
                </a:lnTo>
                <a:lnTo>
                  <a:pt x="2157117" y="2157118"/>
                </a:lnTo>
                <a:lnTo>
                  <a:pt x="0" y="21571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6911714" y="-10756683"/>
            <a:ext cx="71453106" cy="13893661"/>
          </a:xfrm>
          <a:custGeom>
            <a:avLst/>
            <a:gdLst/>
            <a:ahLst/>
            <a:cxnLst/>
            <a:rect r="r" b="b" t="t" l="l"/>
            <a:pathLst>
              <a:path h="13893661" w="71453106">
                <a:moveTo>
                  <a:pt x="0" y="0"/>
                </a:moveTo>
                <a:lnTo>
                  <a:pt x="71453106" y="0"/>
                </a:lnTo>
                <a:lnTo>
                  <a:pt x="71453106" y="13893661"/>
                </a:lnTo>
                <a:lnTo>
                  <a:pt x="0" y="13893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414285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871967" y="533400"/>
            <a:ext cx="15002726" cy="1885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900"/>
              </a:lnSpc>
            </a:pPr>
            <a:r>
              <a:rPr lang="en-US" sz="6000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Questionário - Qual frase alternativa é mais inclusiva para alguém com TEA ou TDAH?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758404" y="4702259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758404" y="6472957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373329" y="4715886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373329" y="6486584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139619" y="5095875"/>
            <a:ext cx="4104343" cy="534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46"/>
              </a:lnSpc>
            </a:pPr>
            <a:r>
              <a:rPr lang="en-US" sz="3258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B. É fácil!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399291" y="6690233"/>
            <a:ext cx="4104343" cy="1001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37"/>
              </a:lnSpc>
            </a:pPr>
            <a:r>
              <a:rPr lang="en-US" sz="3249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D. Já expliquei isso antes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758404" y="6830857"/>
            <a:ext cx="5862123" cy="534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37"/>
              </a:lnSpc>
            </a:pPr>
            <a:r>
              <a:rPr lang="en-US" sz="3249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C. Você precisa de mais etapas?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966177" y="4798934"/>
            <a:ext cx="7740719" cy="733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49"/>
              </a:lnSpc>
              <a:spcBef>
                <a:spcPct val="0"/>
              </a:spcBef>
            </a:pPr>
            <a:r>
              <a:rPr lang="en-US" sz="3249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A. ‘Concentre-se, por favor!’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71550" y="467067"/>
            <a:ext cx="76944" cy="196091"/>
            <a:chOff x="0" y="0"/>
            <a:chExt cx="102592" cy="26145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2592" cy="261455"/>
            </a:xfrm>
            <a:custGeom>
              <a:avLst/>
              <a:gdLst/>
              <a:ahLst/>
              <a:cxnLst/>
              <a:rect r="r" b="b" t="t" l="l"/>
              <a:pathLst>
                <a:path h="261455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1455"/>
                  </a:lnTo>
                  <a:lnTo>
                    <a:pt x="0" y="2614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102592" cy="27098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82121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7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541097" y="8008291"/>
            <a:ext cx="2157117" cy="2157117"/>
          </a:xfrm>
          <a:custGeom>
            <a:avLst/>
            <a:gdLst/>
            <a:ahLst/>
            <a:cxnLst/>
            <a:rect r="r" b="b" t="t" l="l"/>
            <a:pathLst>
              <a:path h="2157117" w="2157117">
                <a:moveTo>
                  <a:pt x="0" y="0"/>
                </a:moveTo>
                <a:lnTo>
                  <a:pt x="2157117" y="0"/>
                </a:lnTo>
                <a:lnTo>
                  <a:pt x="2157117" y="2157118"/>
                </a:lnTo>
                <a:lnTo>
                  <a:pt x="0" y="21571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6911714" y="-10756683"/>
            <a:ext cx="71453106" cy="13893661"/>
          </a:xfrm>
          <a:custGeom>
            <a:avLst/>
            <a:gdLst/>
            <a:ahLst/>
            <a:cxnLst/>
            <a:rect r="r" b="b" t="t" l="l"/>
            <a:pathLst>
              <a:path h="13893661" w="71453106">
                <a:moveTo>
                  <a:pt x="0" y="0"/>
                </a:moveTo>
                <a:lnTo>
                  <a:pt x="71453106" y="0"/>
                </a:lnTo>
                <a:lnTo>
                  <a:pt x="71453106" y="13893661"/>
                </a:lnTo>
                <a:lnTo>
                  <a:pt x="0" y="13893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414285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460206" y="339809"/>
            <a:ext cx="15826248" cy="2762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900"/>
              </a:lnSpc>
            </a:pPr>
            <a:r>
              <a:rPr lang="en-US" sz="6000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Questionário - Qual é um possível efeito do uso de linguagem abstrata em espaços de participação de jovens com pessoas com TEA?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758404" y="4702259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758404" y="6472957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373329" y="4715886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373329" y="6486584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399291" y="4856178"/>
            <a:ext cx="4104343" cy="1001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46"/>
              </a:lnSpc>
            </a:pPr>
            <a:r>
              <a:rPr lang="en-US" sz="3258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B. Aumenta a criatividade do grupo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399291" y="6830857"/>
            <a:ext cx="4104343" cy="445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51"/>
              </a:lnSpc>
            </a:pPr>
            <a:r>
              <a:rPr lang="en-US" sz="2653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D. Favorece a espontaneidade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758404" y="6676946"/>
            <a:ext cx="5862123" cy="1001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37"/>
              </a:lnSpc>
            </a:pPr>
            <a:r>
              <a:rPr lang="en-US" sz="3249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C. Pode levar à confusão e à exclusão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966177" y="4884659"/>
            <a:ext cx="7740719" cy="1061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19"/>
              </a:lnSpc>
              <a:spcBef>
                <a:spcPct val="0"/>
              </a:spcBef>
            </a:pPr>
            <a:r>
              <a:rPr lang="en-US" sz="2066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A. Torna mais fácil para todos</a:t>
            </a:r>
          </a:p>
          <a:p>
            <a:pPr algn="ctr" marL="0" indent="0" lvl="0">
              <a:lnSpc>
                <a:spcPts val="1033"/>
              </a:lnSpc>
              <a:spcBef>
                <a:spcPct val="0"/>
              </a:spcBef>
            </a:pPr>
          </a:p>
          <a:p>
            <a:pPr algn="ctr" marL="0" indent="0" lvl="0">
              <a:lnSpc>
                <a:spcPts val="3719"/>
              </a:lnSpc>
              <a:spcBef>
                <a:spcPct val="0"/>
              </a:spcBef>
            </a:pPr>
            <a:r>
              <a:rPr lang="en-US" sz="2066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 entender melhor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71550" y="467067"/>
            <a:ext cx="76944" cy="196091"/>
            <a:chOff x="0" y="0"/>
            <a:chExt cx="102592" cy="26145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2592" cy="261455"/>
            </a:xfrm>
            <a:custGeom>
              <a:avLst/>
              <a:gdLst/>
              <a:ahLst/>
              <a:cxnLst/>
              <a:rect r="r" b="b" t="t" l="l"/>
              <a:pathLst>
                <a:path h="261455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1455"/>
                  </a:lnTo>
                  <a:lnTo>
                    <a:pt x="0" y="2614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102592" cy="27098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82121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7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541097" y="8008291"/>
            <a:ext cx="2157117" cy="2157117"/>
          </a:xfrm>
          <a:custGeom>
            <a:avLst/>
            <a:gdLst/>
            <a:ahLst/>
            <a:cxnLst/>
            <a:rect r="r" b="b" t="t" l="l"/>
            <a:pathLst>
              <a:path h="2157117" w="2157117">
                <a:moveTo>
                  <a:pt x="0" y="0"/>
                </a:moveTo>
                <a:lnTo>
                  <a:pt x="2157117" y="0"/>
                </a:lnTo>
                <a:lnTo>
                  <a:pt x="2157117" y="2157118"/>
                </a:lnTo>
                <a:lnTo>
                  <a:pt x="0" y="21571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6911714" y="-10756683"/>
            <a:ext cx="71453106" cy="13893661"/>
          </a:xfrm>
          <a:custGeom>
            <a:avLst/>
            <a:gdLst/>
            <a:ahLst/>
            <a:cxnLst/>
            <a:rect r="r" b="b" t="t" l="l"/>
            <a:pathLst>
              <a:path h="13893661" w="71453106">
                <a:moveTo>
                  <a:pt x="0" y="0"/>
                </a:moveTo>
                <a:lnTo>
                  <a:pt x="71453106" y="0"/>
                </a:lnTo>
                <a:lnTo>
                  <a:pt x="71453106" y="13893661"/>
                </a:lnTo>
                <a:lnTo>
                  <a:pt x="0" y="13893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414285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460206" y="339809"/>
            <a:ext cx="15826248" cy="2762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900"/>
              </a:lnSpc>
            </a:pPr>
            <a:r>
              <a:rPr lang="en-US" sz="6000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Questionário - Qual é um possível efeito do uso de linguagem abstrata em espaços de participação de jovens com pessoas com TEA?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758404" y="4702259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758404" y="6472957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373329" y="4715886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373329" y="6486584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399291" y="4856178"/>
            <a:ext cx="4104343" cy="1001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46"/>
              </a:lnSpc>
            </a:pPr>
            <a:r>
              <a:rPr lang="en-US" sz="3258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B. Aumenta a criatividade do grupo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399291" y="6830857"/>
            <a:ext cx="4104343" cy="445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51"/>
              </a:lnSpc>
            </a:pPr>
            <a:r>
              <a:rPr lang="en-US" sz="2653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D. Favorece a espontaneidade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758404" y="6676946"/>
            <a:ext cx="5862123" cy="1001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37"/>
              </a:lnSpc>
            </a:pPr>
            <a:r>
              <a:rPr lang="en-US" sz="3249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C. Pode levar à confusão e à exclusão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966177" y="4884659"/>
            <a:ext cx="7740719" cy="1061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19"/>
              </a:lnSpc>
              <a:spcBef>
                <a:spcPct val="0"/>
              </a:spcBef>
            </a:pPr>
            <a:r>
              <a:rPr lang="en-US" sz="2066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A. Torna mais fácil para todos</a:t>
            </a:r>
          </a:p>
          <a:p>
            <a:pPr algn="ctr" marL="0" indent="0" lvl="0">
              <a:lnSpc>
                <a:spcPts val="1033"/>
              </a:lnSpc>
              <a:spcBef>
                <a:spcPct val="0"/>
              </a:spcBef>
            </a:pPr>
          </a:p>
          <a:p>
            <a:pPr algn="ctr" marL="0" indent="0" lvl="0">
              <a:lnSpc>
                <a:spcPts val="3719"/>
              </a:lnSpc>
              <a:spcBef>
                <a:spcPct val="0"/>
              </a:spcBef>
            </a:pPr>
            <a:r>
              <a:rPr lang="en-US" sz="2066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 entender melhor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71550" y="467067"/>
            <a:ext cx="76944" cy="196091"/>
            <a:chOff x="0" y="0"/>
            <a:chExt cx="102592" cy="26145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2592" cy="261455"/>
            </a:xfrm>
            <a:custGeom>
              <a:avLst/>
              <a:gdLst/>
              <a:ahLst/>
              <a:cxnLst/>
              <a:rect r="r" b="b" t="t" l="l"/>
              <a:pathLst>
                <a:path h="261455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1455"/>
                  </a:lnTo>
                  <a:lnTo>
                    <a:pt x="0" y="2614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102592" cy="27098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82121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7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541097" y="8008291"/>
            <a:ext cx="2157117" cy="2157117"/>
          </a:xfrm>
          <a:custGeom>
            <a:avLst/>
            <a:gdLst/>
            <a:ahLst/>
            <a:cxnLst/>
            <a:rect r="r" b="b" t="t" l="l"/>
            <a:pathLst>
              <a:path h="2157117" w="2157117">
                <a:moveTo>
                  <a:pt x="0" y="0"/>
                </a:moveTo>
                <a:lnTo>
                  <a:pt x="2157117" y="0"/>
                </a:lnTo>
                <a:lnTo>
                  <a:pt x="2157117" y="2157118"/>
                </a:lnTo>
                <a:lnTo>
                  <a:pt x="0" y="21571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6911714" y="-10756683"/>
            <a:ext cx="71453106" cy="13893661"/>
          </a:xfrm>
          <a:custGeom>
            <a:avLst/>
            <a:gdLst/>
            <a:ahLst/>
            <a:cxnLst/>
            <a:rect r="r" b="b" t="t" l="l"/>
            <a:pathLst>
              <a:path h="13893661" w="71453106">
                <a:moveTo>
                  <a:pt x="0" y="0"/>
                </a:moveTo>
                <a:lnTo>
                  <a:pt x="71453106" y="0"/>
                </a:lnTo>
                <a:lnTo>
                  <a:pt x="71453106" y="13893661"/>
                </a:lnTo>
                <a:lnTo>
                  <a:pt x="0" y="13893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414285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460206" y="339809"/>
            <a:ext cx="15826248" cy="1885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900"/>
              </a:lnSpc>
            </a:pPr>
            <a:r>
              <a:rPr lang="en-US" sz="6000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Questionário - O que representa uma boa prática em acessibilidade cognitiva?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758404" y="4702259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758404" y="6472957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373329" y="4715886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373329" y="6486584"/>
            <a:ext cx="6167767" cy="1300838"/>
          </a:xfrm>
          <a:custGeom>
            <a:avLst/>
            <a:gdLst/>
            <a:ahLst/>
            <a:cxnLst/>
            <a:rect r="r" b="b" t="t" l="l"/>
            <a:pathLst>
              <a:path h="1300838" w="6167767">
                <a:moveTo>
                  <a:pt x="0" y="0"/>
                </a:moveTo>
                <a:lnTo>
                  <a:pt x="6167768" y="0"/>
                </a:lnTo>
                <a:lnTo>
                  <a:pt x="6167768" y="1300839"/>
                </a:lnTo>
                <a:lnTo>
                  <a:pt x="0" y="13008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9780073" y="4856178"/>
            <a:ext cx="4783485" cy="1001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46"/>
              </a:lnSpc>
            </a:pPr>
            <a:r>
              <a:rPr lang="en-US" sz="3258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B. Fale rápido para que a atenção deles não se perca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640250" y="6676946"/>
            <a:ext cx="5889346" cy="943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63"/>
              </a:lnSpc>
            </a:pPr>
            <a:r>
              <a:rPr lang="en-US" sz="3011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D. Apresentar todas as informações sem filtrá-las para ser transparente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758404" y="6676946"/>
            <a:ext cx="5862123" cy="1001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37"/>
              </a:lnSpc>
            </a:pPr>
            <a:r>
              <a:rPr lang="en-US" sz="3249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C. Usar linguagem técnica para soar mais profissional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758404" y="4787971"/>
            <a:ext cx="6194930" cy="115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44"/>
              </a:lnSpc>
              <a:spcBef>
                <a:spcPct val="0"/>
              </a:spcBef>
            </a:pPr>
            <a:r>
              <a:rPr lang="en-US" sz="2247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A. Incluir elementos visuais e contornos ao longo </a:t>
            </a:r>
          </a:p>
          <a:p>
            <a:pPr algn="ctr" marL="0" indent="0" lvl="0">
              <a:lnSpc>
                <a:spcPts val="1123"/>
              </a:lnSpc>
              <a:spcBef>
                <a:spcPct val="0"/>
              </a:spcBef>
            </a:pPr>
          </a:p>
          <a:p>
            <a:pPr algn="ctr" marL="0" indent="0" lvl="0">
              <a:lnSpc>
                <a:spcPts val="4044"/>
              </a:lnSpc>
              <a:spcBef>
                <a:spcPct val="0"/>
              </a:spcBef>
            </a:pPr>
            <a:r>
              <a:rPr lang="en-US" sz="2247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com o texto escrito.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71550" y="467067"/>
            <a:ext cx="76944" cy="196091"/>
            <a:chOff x="0" y="0"/>
            <a:chExt cx="102592" cy="26145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2592" cy="261455"/>
            </a:xfrm>
            <a:custGeom>
              <a:avLst/>
              <a:gdLst/>
              <a:ahLst/>
              <a:cxnLst/>
              <a:rect r="r" b="b" t="t" l="l"/>
              <a:pathLst>
                <a:path h="261455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1455"/>
                  </a:lnTo>
                  <a:lnTo>
                    <a:pt x="0" y="2614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102592" cy="27098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82121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7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541097" y="8008291"/>
            <a:ext cx="2157117" cy="2157117"/>
          </a:xfrm>
          <a:custGeom>
            <a:avLst/>
            <a:gdLst/>
            <a:ahLst/>
            <a:cxnLst/>
            <a:rect r="r" b="b" t="t" l="l"/>
            <a:pathLst>
              <a:path h="2157117" w="2157117">
                <a:moveTo>
                  <a:pt x="0" y="0"/>
                </a:moveTo>
                <a:lnTo>
                  <a:pt x="2157117" y="0"/>
                </a:lnTo>
                <a:lnTo>
                  <a:pt x="2157117" y="2157118"/>
                </a:lnTo>
                <a:lnTo>
                  <a:pt x="0" y="21571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6911714" y="-10756683"/>
            <a:ext cx="71453106" cy="13893661"/>
          </a:xfrm>
          <a:custGeom>
            <a:avLst/>
            <a:gdLst/>
            <a:ahLst/>
            <a:cxnLst/>
            <a:rect r="r" b="b" t="t" l="l"/>
            <a:pathLst>
              <a:path h="13893661" w="71453106">
                <a:moveTo>
                  <a:pt x="0" y="0"/>
                </a:moveTo>
                <a:lnTo>
                  <a:pt x="71453106" y="0"/>
                </a:lnTo>
                <a:lnTo>
                  <a:pt x="71453106" y="13893661"/>
                </a:lnTo>
                <a:lnTo>
                  <a:pt x="0" y="13893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414285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460206" y="339809"/>
            <a:ext cx="15826248" cy="1885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900"/>
              </a:lnSpc>
            </a:pPr>
            <a:r>
              <a:rPr lang="en-US" sz="6000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Questionário - O que representa uma boa prática em acessibilidade cognitiva?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758404" y="4702259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758404" y="6472957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373329" y="4715886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373329" y="6486584"/>
            <a:ext cx="6167767" cy="1300838"/>
          </a:xfrm>
          <a:custGeom>
            <a:avLst/>
            <a:gdLst/>
            <a:ahLst/>
            <a:cxnLst/>
            <a:rect r="r" b="b" t="t" l="l"/>
            <a:pathLst>
              <a:path h="1300838" w="6167767">
                <a:moveTo>
                  <a:pt x="0" y="0"/>
                </a:moveTo>
                <a:lnTo>
                  <a:pt x="6167768" y="0"/>
                </a:lnTo>
                <a:lnTo>
                  <a:pt x="6167768" y="1300839"/>
                </a:lnTo>
                <a:lnTo>
                  <a:pt x="0" y="13008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9780073" y="4856178"/>
            <a:ext cx="4783485" cy="1001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46"/>
              </a:lnSpc>
            </a:pPr>
            <a:r>
              <a:rPr lang="en-US" sz="3258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B. Fale rápido para que a atenção deles não se perca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640250" y="6676946"/>
            <a:ext cx="5889346" cy="943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63"/>
              </a:lnSpc>
            </a:pPr>
            <a:r>
              <a:rPr lang="en-US" sz="3011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D. Apresentar todas as informações sem filtrá-las para ser transparente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758404" y="6676946"/>
            <a:ext cx="5862123" cy="1001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37"/>
              </a:lnSpc>
            </a:pPr>
            <a:r>
              <a:rPr lang="en-US" sz="3249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C. Usar linguagem técnica para soar mais profissional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758404" y="4787971"/>
            <a:ext cx="6194930" cy="115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44"/>
              </a:lnSpc>
              <a:spcBef>
                <a:spcPct val="0"/>
              </a:spcBef>
            </a:pPr>
            <a:r>
              <a:rPr lang="en-US" sz="2247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A. Incluir elementos visuais e contornos ao longo </a:t>
            </a:r>
          </a:p>
          <a:p>
            <a:pPr algn="ctr" marL="0" indent="0" lvl="0">
              <a:lnSpc>
                <a:spcPts val="1123"/>
              </a:lnSpc>
              <a:spcBef>
                <a:spcPct val="0"/>
              </a:spcBef>
            </a:pPr>
          </a:p>
          <a:p>
            <a:pPr algn="ctr" marL="0" indent="0" lvl="0">
              <a:lnSpc>
                <a:spcPts val="4044"/>
              </a:lnSpc>
              <a:spcBef>
                <a:spcPct val="0"/>
              </a:spcBef>
            </a:pPr>
            <a:r>
              <a:rPr lang="en-US" sz="2247">
                <a:solidFill>
                  <a:srgbClr val="282121"/>
                </a:solidFill>
                <a:latin typeface="Calibri (MS)"/>
                <a:ea typeface="Calibri (MS)"/>
                <a:cs typeface="Calibri (MS)"/>
                <a:sym typeface="Calibri (MS)"/>
              </a:rPr>
              <a:t>com o texto escrito.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633341" y="925830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639399" y="1484899"/>
            <a:ext cx="5009201" cy="984549"/>
            <a:chOff x="0" y="0"/>
            <a:chExt cx="6678935" cy="131273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678935" cy="1312731"/>
            </a:xfrm>
            <a:custGeom>
              <a:avLst/>
              <a:gdLst/>
              <a:ahLst/>
              <a:cxnLst/>
              <a:rect r="r" b="b" t="t" l="l"/>
              <a:pathLst>
                <a:path h="1312731" w="6678935">
                  <a:moveTo>
                    <a:pt x="0" y="0"/>
                  </a:moveTo>
                  <a:lnTo>
                    <a:pt x="6678935" y="0"/>
                  </a:lnTo>
                  <a:lnTo>
                    <a:pt x="6678935" y="1312731"/>
                  </a:lnTo>
                  <a:lnTo>
                    <a:pt x="0" y="13127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6678935" cy="140798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5879"/>
                </a:lnSpc>
              </a:pPr>
              <a:r>
                <a:rPr lang="en-US" b="true" sz="4899">
                  <a:solidFill>
                    <a:srgbClr val="4C527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Conclusão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71550" y="467067"/>
            <a:ext cx="76944" cy="196091"/>
            <a:chOff x="0" y="0"/>
            <a:chExt cx="102592" cy="2614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2592" cy="261455"/>
            </a:xfrm>
            <a:custGeom>
              <a:avLst/>
              <a:gdLst/>
              <a:ahLst/>
              <a:cxnLst/>
              <a:rect r="r" b="b" t="t" l="l"/>
              <a:pathLst>
                <a:path h="261455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1455"/>
                  </a:lnTo>
                  <a:lnTo>
                    <a:pt x="0" y="2614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102592" cy="27098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F652A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7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311292" y="207263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32247" y="6153150"/>
            <a:ext cx="4467350" cy="4467350"/>
          </a:xfrm>
          <a:custGeom>
            <a:avLst/>
            <a:gdLst/>
            <a:ahLst/>
            <a:cxnLst/>
            <a:rect r="r" b="b" t="t" l="l"/>
            <a:pathLst>
              <a:path h="4467350" w="4467350">
                <a:moveTo>
                  <a:pt x="0" y="0"/>
                </a:moveTo>
                <a:lnTo>
                  <a:pt x="4467350" y="0"/>
                </a:lnTo>
                <a:lnTo>
                  <a:pt x="4467350" y="4467350"/>
                </a:lnTo>
                <a:lnTo>
                  <a:pt x="0" y="44673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true" rot="0">
            <a:off x="13988109" y="-153653"/>
            <a:ext cx="4369057" cy="4369057"/>
          </a:xfrm>
          <a:custGeom>
            <a:avLst/>
            <a:gdLst/>
            <a:ahLst/>
            <a:cxnLst/>
            <a:rect r="r" b="b" t="t" l="l"/>
            <a:pathLst>
              <a:path h="4369057" w="4369057">
                <a:moveTo>
                  <a:pt x="4369056" y="4369057"/>
                </a:moveTo>
                <a:lnTo>
                  <a:pt x="0" y="4369057"/>
                </a:lnTo>
                <a:lnTo>
                  <a:pt x="0" y="0"/>
                </a:lnTo>
                <a:lnTo>
                  <a:pt x="4369056" y="0"/>
                </a:lnTo>
                <a:lnTo>
                  <a:pt x="4369056" y="436905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256360" y="3114018"/>
            <a:ext cx="12139931" cy="5282772"/>
            <a:chOff x="0" y="0"/>
            <a:chExt cx="16186575" cy="704369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6186575" cy="7043696"/>
            </a:xfrm>
            <a:custGeom>
              <a:avLst/>
              <a:gdLst/>
              <a:ahLst/>
              <a:cxnLst/>
              <a:rect r="r" b="b" t="t" l="l"/>
              <a:pathLst>
                <a:path h="7043696" w="16186575">
                  <a:moveTo>
                    <a:pt x="0" y="0"/>
                  </a:moveTo>
                  <a:lnTo>
                    <a:pt x="16186575" y="0"/>
                  </a:lnTo>
                  <a:lnTo>
                    <a:pt x="16186575" y="7043696"/>
                  </a:lnTo>
                  <a:lnTo>
                    <a:pt x="0" y="70436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16186575" cy="709132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390"/>
                </a:lnSpc>
              </a:pPr>
              <a:r>
                <a:rPr lang="en-US" sz="2825">
                  <a:solidFill>
                    <a:srgbClr val="2E2B2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Inclusão não é apenas acessibilidade física, mas também acessibilidade cognitiva, emocional e comunicativa.</a:t>
              </a:r>
            </a:p>
            <a:p>
              <a:pPr algn="l" marL="0" indent="0" lvl="0">
                <a:lnSpc>
                  <a:spcPts val="3390"/>
                </a:lnSpc>
              </a:pPr>
            </a:p>
            <a:p>
              <a:pPr algn="l" marL="0" indent="0" lvl="0">
                <a:lnSpc>
                  <a:spcPts val="3390"/>
                </a:lnSpc>
              </a:pPr>
              <a:r>
                <a:rPr lang="en-US" sz="2825">
                  <a:solidFill>
                    <a:srgbClr val="2E2B2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Pessoas com TEA e TDAH têm diferentes maneiras de perceber, processar e responder ao ambiente. Compreender suas características específicas é fundamental para promover sua participação efetiva.</a:t>
              </a:r>
            </a:p>
            <a:p>
              <a:pPr algn="l" marL="0" indent="0" lvl="0">
                <a:lnSpc>
                  <a:spcPts val="3390"/>
                </a:lnSpc>
              </a:pPr>
            </a:p>
            <a:p>
              <a:pPr algn="l" marL="0" indent="0" lvl="0">
                <a:lnSpc>
                  <a:spcPts val="3390"/>
                </a:lnSpc>
              </a:pPr>
              <a:r>
                <a:rPr lang="en-US" b="true" sz="2825">
                  <a:solidFill>
                    <a:srgbClr val="2E2B2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Funciona:</a:t>
              </a:r>
            </a:p>
            <a:p>
              <a:pPr algn="l" marL="0" indent="0" lvl="0">
                <a:lnSpc>
                  <a:spcPts val="3390"/>
                </a:lnSpc>
              </a:pPr>
              <a:r>
                <a:rPr lang="en-US" b="true" sz="2825">
                  <a:solidFill>
                    <a:srgbClr val="2E2B2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Use uma linguagem clara, concreta e estruturada</a:t>
              </a:r>
            </a:p>
            <a:p>
              <a:pPr algn="l" marL="0" indent="0" lvl="0">
                <a:lnSpc>
                  <a:spcPts val="3390"/>
                </a:lnSpc>
              </a:pPr>
              <a:r>
                <a:rPr lang="en-US" b="true" sz="2825">
                  <a:solidFill>
                    <a:srgbClr val="2E2B2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Apoiar a comunicação com elementos visuais ou escritos</a:t>
              </a:r>
            </a:p>
            <a:p>
              <a:pPr algn="l" marL="0" indent="0" lvl="0">
                <a:lnSpc>
                  <a:spcPts val="3390"/>
                </a:lnSpc>
              </a:pPr>
              <a:r>
                <a:rPr lang="en-US" b="true" sz="2825">
                  <a:solidFill>
                    <a:srgbClr val="2E2B2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Antecipe mudanças, dê instruções passo a passo e permita pausas</a:t>
              </a:r>
            </a:p>
            <a:p>
              <a:pPr algn="l" marL="0" indent="0" lvl="0">
                <a:lnSpc>
                  <a:spcPts val="3390"/>
                </a:lnSpc>
              </a:pPr>
              <a:r>
                <a:rPr lang="en-US" b="true" sz="2825">
                  <a:solidFill>
                    <a:srgbClr val="2E2B2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Promova um ambiente sem sobrecarga sensorial.</a:t>
              </a: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3396291" y="3425671"/>
            <a:ext cx="4230710" cy="4114800"/>
          </a:xfrm>
          <a:custGeom>
            <a:avLst/>
            <a:gdLst/>
            <a:ahLst/>
            <a:cxnLst/>
            <a:rect r="r" b="b" t="t" l="l"/>
            <a:pathLst>
              <a:path h="4114800" w="4230710">
                <a:moveTo>
                  <a:pt x="0" y="0"/>
                </a:moveTo>
                <a:lnTo>
                  <a:pt x="4230710" y="0"/>
                </a:lnTo>
                <a:lnTo>
                  <a:pt x="42307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09270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897732" y="6663966"/>
            <a:ext cx="6412593" cy="6525351"/>
            <a:chOff x="0" y="0"/>
            <a:chExt cx="9587987" cy="975658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FBD35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7452852" y="132748"/>
            <a:ext cx="4341351" cy="4341351"/>
          </a:xfrm>
          <a:custGeom>
            <a:avLst/>
            <a:gdLst/>
            <a:ahLst/>
            <a:cxnLst/>
            <a:rect r="r" b="b" t="t" l="l"/>
            <a:pathLst>
              <a:path h="4341351" w="4341351">
                <a:moveTo>
                  <a:pt x="0" y="0"/>
                </a:moveTo>
                <a:lnTo>
                  <a:pt x="4341352" y="0"/>
                </a:lnTo>
                <a:lnTo>
                  <a:pt x="4341352" y="4341351"/>
                </a:lnTo>
                <a:lnTo>
                  <a:pt x="0" y="43413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265675" y="7783661"/>
            <a:ext cx="3264113" cy="5144018"/>
          </a:xfrm>
          <a:custGeom>
            <a:avLst/>
            <a:gdLst/>
            <a:ahLst/>
            <a:cxnLst/>
            <a:rect r="r" b="b" t="t" l="l"/>
            <a:pathLst>
              <a:path h="5144018" w="3264113">
                <a:moveTo>
                  <a:pt x="0" y="0"/>
                </a:moveTo>
                <a:lnTo>
                  <a:pt x="3264114" y="0"/>
                </a:lnTo>
                <a:lnTo>
                  <a:pt x="3264114" y="5144017"/>
                </a:lnTo>
                <a:lnTo>
                  <a:pt x="0" y="51440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3567911" y="-1918835"/>
            <a:ext cx="6412593" cy="6525351"/>
            <a:chOff x="0" y="0"/>
            <a:chExt cx="9587987" cy="975658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49B381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-10800000">
            <a:off x="1212625" y="-1543309"/>
            <a:ext cx="3264113" cy="5144018"/>
          </a:xfrm>
          <a:custGeom>
            <a:avLst/>
            <a:gdLst/>
            <a:ahLst/>
            <a:cxnLst/>
            <a:rect r="r" b="b" t="t" l="l"/>
            <a:pathLst>
              <a:path h="5144018" w="3264113">
                <a:moveTo>
                  <a:pt x="0" y="0"/>
                </a:moveTo>
                <a:lnTo>
                  <a:pt x="3264113" y="0"/>
                </a:lnTo>
                <a:lnTo>
                  <a:pt x="3264113" y="5144018"/>
                </a:lnTo>
                <a:lnTo>
                  <a:pt x="0" y="51440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4331599" y="937077"/>
            <a:ext cx="235179" cy="239314"/>
            <a:chOff x="0" y="0"/>
            <a:chExt cx="9587987" cy="975658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3831208" y="1697248"/>
            <a:ext cx="235179" cy="239314"/>
            <a:chOff x="0" y="0"/>
            <a:chExt cx="9587987" cy="975658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2340375" y="1697248"/>
            <a:ext cx="235179" cy="239314"/>
            <a:chOff x="0" y="0"/>
            <a:chExt cx="9587987" cy="975658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2340375" y="2840090"/>
            <a:ext cx="235179" cy="239314"/>
            <a:chOff x="0" y="0"/>
            <a:chExt cx="9587987" cy="975658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625224" y="256606"/>
            <a:ext cx="235179" cy="239314"/>
            <a:chOff x="0" y="0"/>
            <a:chExt cx="9587987" cy="975658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212625" y="2303423"/>
            <a:ext cx="235179" cy="239314"/>
            <a:chOff x="0" y="0"/>
            <a:chExt cx="9587987" cy="975658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390045" y="1224184"/>
            <a:ext cx="235179" cy="239314"/>
            <a:chOff x="0" y="0"/>
            <a:chExt cx="9587987" cy="975658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4066386" y="2720433"/>
            <a:ext cx="235179" cy="239314"/>
            <a:chOff x="0" y="0"/>
            <a:chExt cx="9587987" cy="9756581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3339272" y="495920"/>
            <a:ext cx="235179" cy="239314"/>
            <a:chOff x="0" y="0"/>
            <a:chExt cx="9587987" cy="9756581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4138030" y="9567671"/>
            <a:ext cx="235179" cy="239314"/>
            <a:chOff x="0" y="0"/>
            <a:chExt cx="9587987" cy="9756581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4525587" y="8835203"/>
            <a:ext cx="235179" cy="239314"/>
            <a:chOff x="0" y="0"/>
            <a:chExt cx="9587987" cy="9756581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4925597" y="9515878"/>
            <a:ext cx="235179" cy="239314"/>
            <a:chOff x="0" y="0"/>
            <a:chExt cx="9587987" cy="975658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6090949" y="9074517"/>
            <a:ext cx="235179" cy="239314"/>
            <a:chOff x="0" y="0"/>
            <a:chExt cx="9587987" cy="9756581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16090949" y="7975015"/>
            <a:ext cx="235179" cy="239314"/>
            <a:chOff x="0" y="0"/>
            <a:chExt cx="9587987" cy="9756581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16641530" y="9996699"/>
            <a:ext cx="235179" cy="239314"/>
            <a:chOff x="0" y="0"/>
            <a:chExt cx="9587987" cy="9756581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aphicFrame>
        <p:nvGraphicFramePr>
          <p:cNvPr name="Table 40" id="40"/>
          <p:cNvGraphicFramePr>
            <a:graphicFrameLocks noGrp="true"/>
          </p:cNvGraphicFramePr>
          <p:nvPr/>
        </p:nvGraphicFramePr>
        <p:xfrm>
          <a:off x="4183975" y="8877304"/>
          <a:ext cx="8958025" cy="1316038"/>
        </p:xfrm>
        <a:graphic>
          <a:graphicData uri="http://schemas.openxmlformats.org/drawingml/2006/table">
            <a:tbl>
              <a:tblPr/>
              <a:tblGrid>
                <a:gridCol w="8958025"/>
              </a:tblGrid>
              <a:tr h="1316038">
                <a:tc>
                  <a:txBody>
                    <a:bodyPr anchor="t" rtlCol="false"/>
                    <a:lstStyle/>
                    <a:p>
                      <a:pPr algn="just" marL="0" indent="0" lvl="0">
                        <a:lnSpc>
                          <a:spcPts val="213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549" strike="noStrike" u="none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Financiado pela União Europeia. As opiniões e pontos de vista expressos são, no entanto, da responsabilidade exclusiva do(s) autor(es) e não refletem necessariamente os da União Europeia ou da Agência Executiva Europeia para a Educação e a Cultura (EACEA). Nem a União Europeia nem a autoridade financiadora podem ser responsabilizadas por eles.</a:t>
                      </a:r>
                      <a:endParaRPr lang="en-US" sz="1100"/>
                    </a:p>
                  </a:txBody>
                  <a:tcPr marL="91450" marR="91450" marT="91450" marB="914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41" id="41"/>
          <p:cNvSpPr/>
          <p:nvPr/>
        </p:nvSpPr>
        <p:spPr>
          <a:xfrm flipH="false" flipV="false" rot="0">
            <a:off x="11143120" y="5092291"/>
            <a:ext cx="3122556" cy="1135960"/>
          </a:xfrm>
          <a:custGeom>
            <a:avLst/>
            <a:gdLst/>
            <a:ahLst/>
            <a:cxnLst/>
            <a:rect r="r" b="b" t="t" l="l"/>
            <a:pathLst>
              <a:path h="1135960" w="3122556">
                <a:moveTo>
                  <a:pt x="0" y="0"/>
                </a:moveTo>
                <a:lnTo>
                  <a:pt x="3122555" y="0"/>
                </a:lnTo>
                <a:lnTo>
                  <a:pt x="3122555" y="1135960"/>
                </a:lnTo>
                <a:lnTo>
                  <a:pt x="0" y="11359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14723864" y="5156831"/>
            <a:ext cx="2152844" cy="1112087"/>
          </a:xfrm>
          <a:custGeom>
            <a:avLst/>
            <a:gdLst/>
            <a:ahLst/>
            <a:cxnLst/>
            <a:rect r="r" b="b" t="t" l="l"/>
            <a:pathLst>
              <a:path h="1112087" w="2152844">
                <a:moveTo>
                  <a:pt x="0" y="0"/>
                </a:moveTo>
                <a:lnTo>
                  <a:pt x="2152845" y="0"/>
                </a:lnTo>
                <a:lnTo>
                  <a:pt x="2152845" y="1112087"/>
                </a:lnTo>
                <a:lnTo>
                  <a:pt x="0" y="111208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211" r="0" b="-211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5192019" y="7038323"/>
            <a:ext cx="2959511" cy="1056349"/>
          </a:xfrm>
          <a:custGeom>
            <a:avLst/>
            <a:gdLst/>
            <a:ahLst/>
            <a:cxnLst/>
            <a:rect r="r" b="b" t="t" l="l"/>
            <a:pathLst>
              <a:path h="1056349" w="2959511">
                <a:moveTo>
                  <a:pt x="0" y="0"/>
                </a:moveTo>
                <a:lnTo>
                  <a:pt x="2959511" y="0"/>
                </a:lnTo>
                <a:lnTo>
                  <a:pt x="2959511" y="1056349"/>
                </a:lnTo>
                <a:lnTo>
                  <a:pt x="0" y="10563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7791552" y="4765846"/>
            <a:ext cx="2572986" cy="1373599"/>
          </a:xfrm>
          <a:custGeom>
            <a:avLst/>
            <a:gdLst/>
            <a:ahLst/>
            <a:cxnLst/>
            <a:rect r="r" b="b" t="t" l="l"/>
            <a:pathLst>
              <a:path h="1373599" w="2572986">
                <a:moveTo>
                  <a:pt x="0" y="0"/>
                </a:moveTo>
                <a:lnTo>
                  <a:pt x="2572985" y="0"/>
                </a:lnTo>
                <a:lnTo>
                  <a:pt x="2572985" y="1373599"/>
                </a:lnTo>
                <a:lnTo>
                  <a:pt x="0" y="137359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4233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9402421" y="6663966"/>
            <a:ext cx="2653172" cy="1550362"/>
          </a:xfrm>
          <a:custGeom>
            <a:avLst/>
            <a:gdLst/>
            <a:ahLst/>
            <a:cxnLst/>
            <a:rect r="r" b="b" t="t" l="l"/>
            <a:pathLst>
              <a:path h="1550362" w="2653172">
                <a:moveTo>
                  <a:pt x="0" y="0"/>
                </a:moveTo>
                <a:lnTo>
                  <a:pt x="2653172" y="0"/>
                </a:lnTo>
                <a:lnTo>
                  <a:pt x="2653172" y="1550363"/>
                </a:lnTo>
                <a:lnTo>
                  <a:pt x="0" y="155036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987250" y="5092291"/>
            <a:ext cx="2706249" cy="1241167"/>
          </a:xfrm>
          <a:custGeom>
            <a:avLst/>
            <a:gdLst/>
            <a:ahLst/>
            <a:cxnLst/>
            <a:rect r="r" b="b" t="t" l="l"/>
            <a:pathLst>
              <a:path h="1241167" w="2706249">
                <a:moveTo>
                  <a:pt x="0" y="0"/>
                </a:moveTo>
                <a:lnTo>
                  <a:pt x="2706249" y="0"/>
                </a:lnTo>
                <a:lnTo>
                  <a:pt x="2706249" y="1241167"/>
                </a:lnTo>
                <a:lnTo>
                  <a:pt x="0" y="124116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4301565" y="5143500"/>
            <a:ext cx="2946583" cy="995945"/>
          </a:xfrm>
          <a:custGeom>
            <a:avLst/>
            <a:gdLst/>
            <a:ahLst/>
            <a:cxnLst/>
            <a:rect r="r" b="b" t="t" l="l"/>
            <a:pathLst>
              <a:path h="995945" w="2946583">
                <a:moveTo>
                  <a:pt x="0" y="0"/>
                </a:moveTo>
                <a:lnTo>
                  <a:pt x="2946583" y="0"/>
                </a:lnTo>
                <a:lnTo>
                  <a:pt x="2946583" y="995945"/>
                </a:lnTo>
                <a:lnTo>
                  <a:pt x="0" y="99594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66717" y="2165723"/>
            <a:ext cx="4523214" cy="494724"/>
            <a:chOff x="0" y="0"/>
            <a:chExt cx="6030952" cy="65963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030952" cy="659632"/>
            </a:xfrm>
            <a:custGeom>
              <a:avLst/>
              <a:gdLst/>
              <a:ahLst/>
              <a:cxnLst/>
              <a:rect r="r" b="b" t="t" l="l"/>
              <a:pathLst>
                <a:path h="659632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659632"/>
                  </a:lnTo>
                  <a:lnTo>
                    <a:pt x="0" y="659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0"/>
              <a:ext cx="6030952" cy="85013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499"/>
                </a:lnSpc>
              </a:pPr>
              <a:r>
                <a:rPr lang="en-US" b="true" sz="2499">
                  <a:solidFill>
                    <a:srgbClr val="181A3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Informações básicas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466717" y="2850946"/>
            <a:ext cx="4997757" cy="2777704"/>
            <a:chOff x="0" y="0"/>
            <a:chExt cx="6663676" cy="370360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663676" cy="3703605"/>
            </a:xfrm>
            <a:custGeom>
              <a:avLst/>
              <a:gdLst/>
              <a:ahLst/>
              <a:cxnLst/>
              <a:rect r="r" b="b" t="t" l="l"/>
              <a:pathLst>
                <a:path h="3703605" w="6663676">
                  <a:moveTo>
                    <a:pt x="0" y="0"/>
                  </a:moveTo>
                  <a:lnTo>
                    <a:pt x="6663676" y="0"/>
                  </a:lnTo>
                  <a:lnTo>
                    <a:pt x="6663676" y="3703605"/>
                  </a:lnTo>
                  <a:lnTo>
                    <a:pt x="0" y="37036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14300"/>
              <a:ext cx="6663676" cy="381790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2685"/>
                </a:lnSpc>
              </a:pPr>
              <a:r>
                <a:rPr lang="en-US" sz="1491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Tradicionalmente, os espaços de participação política e juvenil têm sido inacessíveis aos jovens neurodivergentes.</a:t>
              </a:r>
            </a:p>
            <a:p>
              <a:pPr algn="just" marL="0" indent="0" lvl="0">
                <a:lnSpc>
                  <a:spcPts val="2685"/>
                </a:lnSpc>
              </a:pPr>
              <a:r>
                <a:rPr lang="en-US" sz="1491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Dinâmicas de grupo aceleradas, ambientes barulhentos ou normas sociais implícitas podem ser excludentes.</a:t>
              </a:r>
            </a:p>
            <a:p>
              <a:pPr algn="just" marL="0" indent="0" lvl="0">
                <a:lnSpc>
                  <a:spcPts val="2685"/>
                </a:lnSpc>
              </a:pPr>
              <a:r>
                <a:rPr lang="en-US" sz="1491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Muitos assistentes sociais não receberam formação específica sobre como adaptar atividades para jovens com TEA ou TDAH.</a:t>
              </a:r>
            </a:p>
            <a:p>
              <a:pPr algn="just" marL="0" indent="0" lvl="0">
                <a:lnSpc>
                  <a:spcPts val="2685"/>
                </a:lnSpc>
              </a:pPr>
              <a:r>
                <a:rPr lang="en-US" sz="1491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 necessidade de uma abordagem inclusiva e baseada em direitos aumenta.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687680" y="751210"/>
            <a:ext cx="4334433" cy="1009729"/>
            <a:chOff x="0" y="0"/>
            <a:chExt cx="5779245" cy="134630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779245" cy="1346305"/>
            </a:xfrm>
            <a:custGeom>
              <a:avLst/>
              <a:gdLst/>
              <a:ahLst/>
              <a:cxnLst/>
              <a:rect r="r" b="b" t="t" l="l"/>
              <a:pathLst>
                <a:path h="1346305" w="5779245">
                  <a:moveTo>
                    <a:pt x="0" y="0"/>
                  </a:moveTo>
                  <a:lnTo>
                    <a:pt x="5779245" y="0"/>
                  </a:lnTo>
                  <a:lnTo>
                    <a:pt x="5779245" y="1346305"/>
                  </a:lnTo>
                  <a:lnTo>
                    <a:pt x="0" y="13463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14300"/>
              <a:ext cx="5779245" cy="146060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6030"/>
                </a:lnSpc>
              </a:pPr>
              <a:r>
                <a:rPr lang="en-US" b="true" sz="5025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Conceitos-chave</a:t>
              </a:r>
            </a:p>
          </p:txBody>
        </p:sp>
      </p:grpSp>
      <p:sp>
        <p:nvSpPr>
          <p:cNvPr name="AutoShape 12" id="12"/>
          <p:cNvSpPr/>
          <p:nvPr/>
        </p:nvSpPr>
        <p:spPr>
          <a:xfrm flipV="true">
            <a:off x="16216210" y="5540768"/>
            <a:ext cx="2086173" cy="9525"/>
          </a:xfrm>
          <a:prstGeom prst="line">
            <a:avLst/>
          </a:prstGeom>
          <a:ln cap="rnd" w="19050">
            <a:solidFill>
              <a:srgbClr val="343434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3" id="13"/>
          <p:cNvGrpSpPr/>
          <p:nvPr/>
        </p:nvGrpSpPr>
        <p:grpSpPr>
          <a:xfrm rot="0">
            <a:off x="12155560" y="6048936"/>
            <a:ext cx="4523214" cy="494658"/>
            <a:chOff x="0" y="0"/>
            <a:chExt cx="6030952" cy="65954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030952" cy="659544"/>
            </a:xfrm>
            <a:custGeom>
              <a:avLst/>
              <a:gdLst/>
              <a:ahLst/>
              <a:cxnLst/>
              <a:rect r="r" b="b" t="t" l="l"/>
              <a:pathLst>
                <a:path h="659544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659544"/>
                  </a:lnTo>
                  <a:lnTo>
                    <a:pt x="0" y="65954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190500"/>
              <a:ext cx="6030952" cy="85004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499"/>
                </a:lnSpc>
              </a:pPr>
              <a:r>
                <a:rPr lang="en-US" b="true" sz="2499">
                  <a:solidFill>
                    <a:srgbClr val="181A3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Definição 2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2012101" y="6596537"/>
            <a:ext cx="5561075" cy="3090791"/>
            <a:chOff x="0" y="0"/>
            <a:chExt cx="6663676" cy="370360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663676" cy="3703605"/>
            </a:xfrm>
            <a:custGeom>
              <a:avLst/>
              <a:gdLst/>
              <a:ahLst/>
              <a:cxnLst/>
              <a:rect r="r" b="b" t="t" l="l"/>
              <a:pathLst>
                <a:path h="3703605" w="6663676">
                  <a:moveTo>
                    <a:pt x="0" y="0"/>
                  </a:moveTo>
                  <a:lnTo>
                    <a:pt x="6663676" y="0"/>
                  </a:lnTo>
                  <a:lnTo>
                    <a:pt x="6663676" y="3703605"/>
                  </a:lnTo>
                  <a:lnTo>
                    <a:pt x="0" y="37036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123825"/>
              <a:ext cx="6663676" cy="382743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TDAH: Transtorno de Déficit de Atenção e Hiperatividade.</a:t>
              </a:r>
            </a:p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O que é: Um transtorno do neurodesenvolvimento caracterizado por altos níveis de desatenção, impulsividade e/ou hiperatividade.</a:t>
              </a:r>
            </a:p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Como se manifesta: Dificuldade em manter atenção prolongada, necessidade de se movimentar, impulsividade ao falar ou agir, problemas de organização.</a:t>
              </a:r>
            </a:p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Envolvimento político: pode se beneficiar de tarefas curtas e dinâmicas, estruturas claras, pausas frequentes e ferramentas visuais.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1904944" y="2165723"/>
            <a:ext cx="4523214" cy="494658"/>
            <a:chOff x="0" y="0"/>
            <a:chExt cx="6030952" cy="65954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030952" cy="659544"/>
            </a:xfrm>
            <a:custGeom>
              <a:avLst/>
              <a:gdLst/>
              <a:ahLst/>
              <a:cxnLst/>
              <a:rect r="r" b="b" t="t" l="l"/>
              <a:pathLst>
                <a:path h="659544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659544"/>
                  </a:lnTo>
                  <a:lnTo>
                    <a:pt x="0" y="65954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190500"/>
              <a:ext cx="6030952" cy="85004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499"/>
                </a:lnSpc>
              </a:pPr>
              <a:r>
                <a:rPr lang="en-US" b="true" sz="2499">
                  <a:solidFill>
                    <a:srgbClr val="181A3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Definição 1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1904944" y="2660446"/>
            <a:ext cx="5891842" cy="3129832"/>
            <a:chOff x="0" y="0"/>
            <a:chExt cx="7855790" cy="417310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7855790" cy="4173109"/>
            </a:xfrm>
            <a:custGeom>
              <a:avLst/>
              <a:gdLst/>
              <a:ahLst/>
              <a:cxnLst/>
              <a:rect r="r" b="b" t="t" l="l"/>
              <a:pathLst>
                <a:path h="4173109" w="7855790">
                  <a:moveTo>
                    <a:pt x="0" y="0"/>
                  </a:moveTo>
                  <a:lnTo>
                    <a:pt x="7855790" y="0"/>
                  </a:lnTo>
                  <a:lnTo>
                    <a:pt x="7855790" y="4173109"/>
                  </a:lnTo>
                  <a:lnTo>
                    <a:pt x="0" y="41731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23825"/>
              <a:ext cx="7855790" cy="429693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TEA: Transtorno do Espectro Autista. </a:t>
              </a:r>
            </a:p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O que é: Uma condição do neurodesenvolvimento que afeta a maneira como uma pessoa se comunica, interage socialmente e percebe o mundo.</a:t>
              </a:r>
            </a:p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Como se manifesta: Dificuldades em interpretar normas sociais implícitas, necessidade de rotinas, sensibilidade sensorial, diferentes maneiras de processar informações.</a:t>
              </a:r>
            </a:p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Participação política: pode exigir instruções claras, mais tempo para processar ideias, formas alternativas de expressão (escrita, visual, estruturada).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466717" y="6143000"/>
            <a:ext cx="4997757" cy="2294632"/>
            <a:chOff x="0" y="0"/>
            <a:chExt cx="6663676" cy="3059509"/>
          </a:xfrm>
        </p:grpSpPr>
        <p:grpSp>
          <p:nvGrpSpPr>
            <p:cNvPr name="Group 26" id="26"/>
            <p:cNvGrpSpPr/>
            <p:nvPr/>
          </p:nvGrpSpPr>
          <p:grpSpPr>
            <a:xfrm rot="0">
              <a:off x="0" y="0"/>
              <a:ext cx="6030952" cy="659544"/>
              <a:chOff x="0" y="0"/>
              <a:chExt cx="6030952" cy="659544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6030952" cy="659544"/>
              </a:xfrm>
              <a:custGeom>
                <a:avLst/>
                <a:gdLst/>
                <a:ahLst/>
                <a:cxnLst/>
                <a:rect r="r" b="b" t="t" l="l"/>
                <a:pathLst>
                  <a:path h="659544" w="6030952">
                    <a:moveTo>
                      <a:pt x="0" y="0"/>
                    </a:moveTo>
                    <a:lnTo>
                      <a:pt x="6030952" y="0"/>
                    </a:lnTo>
                    <a:lnTo>
                      <a:pt x="6030952" y="659544"/>
                    </a:lnTo>
                    <a:lnTo>
                      <a:pt x="0" y="6595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190500"/>
                <a:ext cx="6030952" cy="850044"/>
              </a:xfrm>
              <a:prstGeom prst="rect">
                <a:avLst/>
              </a:prstGeom>
            </p:spPr>
            <p:txBody>
              <a:bodyPr anchor="t" rtlCol="false" tIns="0" lIns="0" bIns="0" rIns="0"/>
              <a:lstStyle/>
              <a:p>
                <a:pPr algn="l" marL="0" indent="0" lvl="0">
                  <a:lnSpc>
                    <a:spcPts val="4499"/>
                  </a:lnSpc>
                </a:pPr>
                <a:r>
                  <a:rPr lang="en-US" b="true" sz="2499">
                    <a:solidFill>
                      <a:srgbClr val="181A3C"/>
                    </a:solidFill>
                    <a:latin typeface="Calibri (MS) Bold"/>
                    <a:ea typeface="Calibri (MS) Bold"/>
                    <a:cs typeface="Calibri (MS) Bold"/>
                    <a:sym typeface="Calibri (MS) Bold"/>
                  </a:rPr>
                  <a:t>Conceito-chave 1 </a:t>
                </a:r>
              </a:p>
            </p:txBody>
          </p:sp>
        </p:grpSp>
        <p:grpSp>
          <p:nvGrpSpPr>
            <p:cNvPr name="Group 29" id="29"/>
            <p:cNvGrpSpPr/>
            <p:nvPr/>
          </p:nvGrpSpPr>
          <p:grpSpPr>
            <a:xfrm rot="0">
              <a:off x="0" y="765604"/>
              <a:ext cx="6663676" cy="2763541"/>
              <a:chOff x="0" y="0"/>
              <a:chExt cx="6663676" cy="2763541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6663676" cy="2763541"/>
              </a:xfrm>
              <a:custGeom>
                <a:avLst/>
                <a:gdLst/>
                <a:ahLst/>
                <a:cxnLst/>
                <a:rect r="r" b="b" t="t" l="l"/>
                <a:pathLst>
                  <a:path h="2763541" w="6663676">
                    <a:moveTo>
                      <a:pt x="0" y="0"/>
                    </a:moveTo>
                    <a:lnTo>
                      <a:pt x="6663676" y="0"/>
                    </a:lnTo>
                    <a:lnTo>
                      <a:pt x="6663676" y="2763541"/>
                    </a:lnTo>
                    <a:lnTo>
                      <a:pt x="0" y="276354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-123825"/>
                <a:ext cx="6663676" cy="2887366"/>
              </a:xfrm>
              <a:prstGeom prst="rect">
                <a:avLst/>
              </a:prstGeom>
            </p:spPr>
            <p:txBody>
              <a:bodyPr anchor="t" rtlCol="false" tIns="0" lIns="0" bIns="0" rIns="0"/>
              <a:lstStyle/>
              <a:p>
                <a:pPr algn="just" marL="0" indent="0" lvl="0">
                  <a:lnSpc>
                    <a:spcPts val="2789"/>
                  </a:lnSpc>
                </a:pPr>
                <a:r>
                  <a:rPr lang="en-US" sz="1549">
                    <a:solidFill>
                      <a:srgbClr val="000000"/>
                    </a:solidFill>
                    <a:latin typeface="Calibri (MS)"/>
                    <a:ea typeface="Calibri (MS)"/>
                    <a:cs typeface="Calibri (MS)"/>
                    <a:sym typeface="Calibri (MS)"/>
                  </a:rPr>
                  <a:t>A neurodiversidade reconhece que diferenças neurológicas, como autismo e TDAH, fazem parte da variabilidade humana. Nessa perspectiva, o objetivo não é "normalizar" comportamentos, mas adaptar ambientes para que todos os jovens possam participar plenamente da vida democrática e comunitária.</a:t>
                </a:r>
              </a:p>
            </p:txBody>
          </p:sp>
        </p:grpSp>
      </p:grpSp>
      <p:grpSp>
        <p:nvGrpSpPr>
          <p:cNvPr name="Group 32" id="32"/>
          <p:cNvGrpSpPr/>
          <p:nvPr/>
        </p:nvGrpSpPr>
        <p:grpSpPr>
          <a:xfrm rot="0">
            <a:off x="6538836" y="2799419"/>
            <a:ext cx="4396940" cy="4080362"/>
            <a:chOff x="0" y="0"/>
            <a:chExt cx="7615548" cy="706723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12700" y="12700"/>
              <a:ext cx="7590155" cy="7041769"/>
            </a:xfrm>
            <a:custGeom>
              <a:avLst/>
              <a:gdLst/>
              <a:ahLst/>
              <a:cxnLst/>
              <a:rect r="r" b="b" t="t" l="l"/>
              <a:pathLst>
                <a:path h="7041769" w="7590155">
                  <a:moveTo>
                    <a:pt x="0" y="3520948"/>
                  </a:moveTo>
                  <a:cubicBezTo>
                    <a:pt x="0" y="1576324"/>
                    <a:pt x="1699133" y="0"/>
                    <a:pt x="3795014" y="0"/>
                  </a:cubicBezTo>
                  <a:cubicBezTo>
                    <a:pt x="5890895" y="0"/>
                    <a:pt x="7590155" y="1576324"/>
                    <a:pt x="7590155" y="3520948"/>
                  </a:cubicBezTo>
                  <a:cubicBezTo>
                    <a:pt x="7590155" y="5465572"/>
                    <a:pt x="5891022" y="7041769"/>
                    <a:pt x="3795014" y="7041769"/>
                  </a:cubicBezTo>
                  <a:cubicBezTo>
                    <a:pt x="1699006" y="7041769"/>
                    <a:pt x="0" y="5465445"/>
                    <a:pt x="0" y="3520948"/>
                  </a:cubicBezTo>
                  <a:close/>
                </a:path>
              </a:pathLst>
            </a:custGeom>
            <a:solidFill>
              <a:srgbClr val="FBD355"/>
            </a:solid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7615555" cy="7067296"/>
            </a:xfrm>
            <a:custGeom>
              <a:avLst/>
              <a:gdLst/>
              <a:ahLst/>
              <a:cxnLst/>
              <a:rect r="r" b="b" t="t" l="l"/>
              <a:pathLst>
                <a:path h="7067296" w="7615555">
                  <a:moveTo>
                    <a:pt x="0" y="3533648"/>
                  </a:moveTo>
                  <a:cubicBezTo>
                    <a:pt x="0" y="1581150"/>
                    <a:pt x="1705737" y="0"/>
                    <a:pt x="3807714" y="0"/>
                  </a:cubicBezTo>
                  <a:lnTo>
                    <a:pt x="3807714" y="12700"/>
                  </a:lnTo>
                  <a:lnTo>
                    <a:pt x="3807714" y="25400"/>
                  </a:lnTo>
                  <a:lnTo>
                    <a:pt x="3807714" y="12700"/>
                  </a:lnTo>
                  <a:lnTo>
                    <a:pt x="3807714" y="0"/>
                  </a:lnTo>
                  <a:cubicBezTo>
                    <a:pt x="5909818" y="0"/>
                    <a:pt x="7615555" y="1581150"/>
                    <a:pt x="7615555" y="3533648"/>
                  </a:cubicBezTo>
                  <a:lnTo>
                    <a:pt x="7602855" y="3533648"/>
                  </a:lnTo>
                  <a:lnTo>
                    <a:pt x="7615555" y="3533648"/>
                  </a:lnTo>
                  <a:cubicBezTo>
                    <a:pt x="7615555" y="5486146"/>
                    <a:pt x="5909818" y="7067296"/>
                    <a:pt x="3807841" y="7067296"/>
                  </a:cubicBezTo>
                  <a:lnTo>
                    <a:pt x="3807841" y="7054596"/>
                  </a:lnTo>
                  <a:lnTo>
                    <a:pt x="3807841" y="7067296"/>
                  </a:lnTo>
                  <a:cubicBezTo>
                    <a:pt x="1705737" y="7067169"/>
                    <a:pt x="0" y="5486019"/>
                    <a:pt x="0" y="3533648"/>
                  </a:cubicBezTo>
                  <a:lnTo>
                    <a:pt x="12700" y="3533648"/>
                  </a:lnTo>
                  <a:lnTo>
                    <a:pt x="25400" y="3533648"/>
                  </a:lnTo>
                  <a:lnTo>
                    <a:pt x="12700" y="3533648"/>
                  </a:lnTo>
                  <a:lnTo>
                    <a:pt x="0" y="3533648"/>
                  </a:lnTo>
                  <a:moveTo>
                    <a:pt x="25400" y="3533648"/>
                  </a:moveTo>
                  <a:cubicBezTo>
                    <a:pt x="25400" y="3540633"/>
                    <a:pt x="19685" y="3546348"/>
                    <a:pt x="12700" y="3546348"/>
                  </a:cubicBezTo>
                  <a:cubicBezTo>
                    <a:pt x="5715" y="3546348"/>
                    <a:pt x="0" y="3540633"/>
                    <a:pt x="0" y="3533648"/>
                  </a:cubicBezTo>
                  <a:cubicBezTo>
                    <a:pt x="0" y="3526663"/>
                    <a:pt x="5715" y="3520948"/>
                    <a:pt x="12700" y="3520948"/>
                  </a:cubicBezTo>
                  <a:cubicBezTo>
                    <a:pt x="19685" y="3520948"/>
                    <a:pt x="25400" y="3526663"/>
                    <a:pt x="25400" y="3533648"/>
                  </a:cubicBezTo>
                  <a:cubicBezTo>
                    <a:pt x="25400" y="5470271"/>
                    <a:pt x="1717929" y="7041769"/>
                    <a:pt x="3807714" y="7041769"/>
                  </a:cubicBezTo>
                  <a:cubicBezTo>
                    <a:pt x="5897499" y="7041769"/>
                    <a:pt x="7590155" y="5470271"/>
                    <a:pt x="7590155" y="3533648"/>
                  </a:cubicBezTo>
                  <a:cubicBezTo>
                    <a:pt x="7590155" y="1597025"/>
                    <a:pt x="5897626" y="25400"/>
                    <a:pt x="3807714" y="25400"/>
                  </a:cubicBezTo>
                  <a:cubicBezTo>
                    <a:pt x="3800729" y="25400"/>
                    <a:pt x="3795014" y="19685"/>
                    <a:pt x="3795014" y="12700"/>
                  </a:cubicBezTo>
                  <a:cubicBezTo>
                    <a:pt x="3795014" y="5715"/>
                    <a:pt x="3800729" y="0"/>
                    <a:pt x="3807714" y="0"/>
                  </a:cubicBezTo>
                  <a:cubicBezTo>
                    <a:pt x="3814699" y="0"/>
                    <a:pt x="3820414" y="5715"/>
                    <a:pt x="3820414" y="12700"/>
                  </a:cubicBezTo>
                  <a:cubicBezTo>
                    <a:pt x="3820414" y="19685"/>
                    <a:pt x="3814699" y="25400"/>
                    <a:pt x="3807714" y="25400"/>
                  </a:cubicBezTo>
                  <a:cubicBezTo>
                    <a:pt x="1717929" y="25400"/>
                    <a:pt x="25400" y="1597025"/>
                    <a:pt x="25400" y="3533648"/>
                  </a:cubicBezTo>
                  <a:close/>
                </a:path>
              </a:pathLst>
            </a:custGeom>
            <a:solidFill>
              <a:srgbClr val="FBD355"/>
            </a:solidFill>
          </p:spPr>
        </p:sp>
      </p:grpSp>
      <p:sp>
        <p:nvSpPr>
          <p:cNvPr name="Freeform 35" id="35"/>
          <p:cNvSpPr/>
          <p:nvPr/>
        </p:nvSpPr>
        <p:spPr>
          <a:xfrm flipH="false" flipV="false" rot="0">
            <a:off x="311292" y="83632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7224830" y="3499510"/>
            <a:ext cx="3260134" cy="3044150"/>
          </a:xfrm>
          <a:custGeom>
            <a:avLst/>
            <a:gdLst/>
            <a:ahLst/>
            <a:cxnLst/>
            <a:rect r="r" b="b" t="t" l="l"/>
            <a:pathLst>
              <a:path h="3044150" w="3260134">
                <a:moveTo>
                  <a:pt x="0" y="0"/>
                </a:moveTo>
                <a:lnTo>
                  <a:pt x="3260134" y="0"/>
                </a:lnTo>
                <a:lnTo>
                  <a:pt x="3260134" y="3044150"/>
                </a:lnTo>
                <a:lnTo>
                  <a:pt x="0" y="30441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18960" y="925830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666562" y="376170"/>
            <a:ext cx="15214607" cy="2124596"/>
            <a:chOff x="0" y="0"/>
            <a:chExt cx="20286143" cy="283279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0286142" cy="2832795"/>
            </a:xfrm>
            <a:custGeom>
              <a:avLst/>
              <a:gdLst/>
              <a:ahLst/>
              <a:cxnLst/>
              <a:rect r="r" b="b" t="t" l="l"/>
              <a:pathLst>
                <a:path h="2832795" w="20286142">
                  <a:moveTo>
                    <a:pt x="0" y="0"/>
                  </a:moveTo>
                  <a:lnTo>
                    <a:pt x="20286142" y="0"/>
                  </a:lnTo>
                  <a:lnTo>
                    <a:pt x="20286142" y="2832795"/>
                  </a:lnTo>
                  <a:lnTo>
                    <a:pt x="0" y="28327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23825"/>
              <a:ext cx="20286143" cy="295662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6930"/>
                </a:lnSpc>
              </a:pPr>
              <a:r>
                <a:rPr lang="en-US" b="true" sz="5775">
                  <a:solidFill>
                    <a:srgbClr val="28212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Compreendendo o TEA e o TDAH: </a:t>
              </a:r>
            </a:p>
            <a:p>
              <a:pPr algn="l" marL="0" indent="0" lvl="0">
                <a:lnSpc>
                  <a:spcPts val="6930"/>
                </a:lnSpc>
              </a:pPr>
              <a:r>
                <a:rPr lang="en-US" b="true" sz="5775">
                  <a:solidFill>
                    <a:srgbClr val="28212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necessidades comportamentais e de comunicação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448435" y="83632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true" rot="0">
            <a:off x="13988109" y="-153653"/>
            <a:ext cx="4369057" cy="4369057"/>
          </a:xfrm>
          <a:custGeom>
            <a:avLst/>
            <a:gdLst/>
            <a:ahLst/>
            <a:cxnLst/>
            <a:rect r="r" b="b" t="t" l="l"/>
            <a:pathLst>
              <a:path h="4369057" w="4369057">
                <a:moveTo>
                  <a:pt x="4369056" y="4369057"/>
                </a:moveTo>
                <a:lnTo>
                  <a:pt x="0" y="4369057"/>
                </a:lnTo>
                <a:lnTo>
                  <a:pt x="0" y="0"/>
                </a:lnTo>
                <a:lnTo>
                  <a:pt x="4369056" y="0"/>
                </a:lnTo>
                <a:lnTo>
                  <a:pt x="4369056" y="436905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384986" y="6668387"/>
            <a:ext cx="4107804" cy="4107804"/>
          </a:xfrm>
          <a:custGeom>
            <a:avLst/>
            <a:gdLst/>
            <a:ahLst/>
            <a:cxnLst/>
            <a:rect r="r" b="b" t="t" l="l"/>
            <a:pathLst>
              <a:path h="4107804" w="4107804">
                <a:moveTo>
                  <a:pt x="0" y="0"/>
                </a:moveTo>
                <a:lnTo>
                  <a:pt x="4107803" y="0"/>
                </a:lnTo>
                <a:lnTo>
                  <a:pt x="4107803" y="4107804"/>
                </a:lnTo>
                <a:lnTo>
                  <a:pt x="0" y="41078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313556" y="5443849"/>
            <a:ext cx="4567613" cy="1729983"/>
          </a:xfrm>
          <a:custGeom>
            <a:avLst/>
            <a:gdLst/>
            <a:ahLst/>
            <a:cxnLst/>
            <a:rect r="r" b="b" t="t" l="l"/>
            <a:pathLst>
              <a:path h="1729983" w="4567613">
                <a:moveTo>
                  <a:pt x="0" y="0"/>
                </a:moveTo>
                <a:lnTo>
                  <a:pt x="4567613" y="0"/>
                </a:lnTo>
                <a:lnTo>
                  <a:pt x="4567613" y="1729984"/>
                </a:lnTo>
                <a:lnTo>
                  <a:pt x="0" y="17299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393503" y="2825035"/>
            <a:ext cx="11840631" cy="6480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3408" indent="-311704" lvl="1">
              <a:lnSpc>
                <a:spcPts val="4331"/>
              </a:lnSpc>
              <a:buFont typeface="Arial"/>
              <a:buChar char="•"/>
            </a:pPr>
            <a:r>
              <a:rPr lang="en-US" sz="2887">
                <a:solidFill>
                  <a:srgbClr val="4C4457"/>
                </a:solidFill>
                <a:latin typeface="Nunito"/>
                <a:ea typeface="Nunito"/>
                <a:cs typeface="Nunito"/>
                <a:sym typeface="Nunito"/>
              </a:rPr>
              <a:t>TEA e TDAH são transtornos do neurodesenvolvimento que afetam o comportamento, a comunicação e a atenção.</a:t>
            </a:r>
          </a:p>
          <a:p>
            <a:pPr algn="l" marL="0" indent="0" lvl="0">
              <a:lnSpc>
                <a:spcPts val="4331"/>
              </a:lnSpc>
            </a:pPr>
          </a:p>
          <a:p>
            <a:pPr algn="l" marL="623408" indent="-311704" lvl="1">
              <a:lnSpc>
                <a:spcPts val="4331"/>
              </a:lnSpc>
              <a:buFont typeface="Arial"/>
              <a:buChar char="•"/>
            </a:pPr>
            <a:r>
              <a:rPr lang="en-US" sz="2887">
                <a:solidFill>
                  <a:srgbClr val="4C4457"/>
                </a:solidFill>
                <a:latin typeface="Nunito"/>
                <a:ea typeface="Nunito"/>
                <a:cs typeface="Nunito"/>
                <a:sym typeface="Nunito"/>
              </a:rPr>
              <a:t>Em contextos juvenis, é essencial entender suas características para garantir uma participação equitativa.</a:t>
            </a:r>
          </a:p>
          <a:p>
            <a:pPr algn="l" marL="0" indent="0" lvl="0">
              <a:lnSpc>
                <a:spcPts val="4331"/>
              </a:lnSpc>
            </a:pPr>
          </a:p>
          <a:p>
            <a:pPr algn="l" marL="0" indent="0" lvl="0">
              <a:lnSpc>
                <a:spcPts val="4331"/>
              </a:lnSpc>
            </a:pPr>
            <a:r>
              <a:rPr lang="en-US" sz="2887">
                <a:solidFill>
                  <a:srgbClr val="4C4457"/>
                </a:solidFill>
                <a:latin typeface="Nunito"/>
                <a:ea typeface="Nunito"/>
                <a:cs typeface="Nunito"/>
                <a:sym typeface="Nunito"/>
              </a:rPr>
              <a:t>As pessoas que trabalham com estes jovens devem estar preparados para criar ambientes acessíveis, respeitosos e adaptados que incentivem a participação ativa de jovens com TEA e TDAH.</a:t>
            </a:r>
          </a:p>
          <a:p>
            <a:pPr algn="l" marL="0" indent="0" lvl="0">
              <a:lnSpc>
                <a:spcPts val="4331"/>
              </a:lnSpc>
            </a:pPr>
          </a:p>
          <a:p>
            <a:pPr algn="l" marL="623408" indent="-311704" lvl="1">
              <a:lnSpc>
                <a:spcPts val="4331"/>
              </a:lnSpc>
              <a:buFont typeface="Arial"/>
              <a:buChar char="•"/>
            </a:pPr>
            <a:r>
              <a:rPr lang="en-US" sz="2887">
                <a:solidFill>
                  <a:srgbClr val="4C4457"/>
                </a:solidFill>
                <a:latin typeface="Nunito"/>
                <a:ea typeface="Nunito"/>
                <a:cs typeface="Nunito"/>
                <a:sym typeface="Nunito"/>
              </a:rPr>
              <a:t>Esta apresentação fornece ferramentas práticas para apoiar a inclusão e melhorar a qualidade de vida de jovens com TEA e TDAH.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18960" y="925830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93503" y="2091414"/>
            <a:ext cx="10267318" cy="1210262"/>
            <a:chOff x="0" y="0"/>
            <a:chExt cx="13689758" cy="161368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689758" cy="1613683"/>
            </a:xfrm>
            <a:custGeom>
              <a:avLst/>
              <a:gdLst/>
              <a:ahLst/>
              <a:cxnLst/>
              <a:rect r="r" b="b" t="t" l="l"/>
              <a:pathLst>
                <a:path h="1613683" w="13689758">
                  <a:moveTo>
                    <a:pt x="0" y="0"/>
                  </a:moveTo>
                  <a:lnTo>
                    <a:pt x="13689758" y="0"/>
                  </a:lnTo>
                  <a:lnTo>
                    <a:pt x="13689758" y="1613683"/>
                  </a:lnTo>
                  <a:lnTo>
                    <a:pt x="0" y="16136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23825"/>
              <a:ext cx="13689758" cy="173750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7200"/>
                </a:lnSpc>
              </a:pPr>
              <a:r>
                <a:rPr lang="en-US" b="true" sz="6000">
                  <a:solidFill>
                    <a:srgbClr val="28212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Compreendendo o TEA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448435" y="83632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true" rot="0">
            <a:off x="13988109" y="-153653"/>
            <a:ext cx="4369057" cy="4369057"/>
          </a:xfrm>
          <a:custGeom>
            <a:avLst/>
            <a:gdLst/>
            <a:ahLst/>
            <a:cxnLst/>
            <a:rect r="r" b="b" t="t" l="l"/>
            <a:pathLst>
              <a:path h="4369057" w="4369057">
                <a:moveTo>
                  <a:pt x="4369056" y="4369057"/>
                </a:moveTo>
                <a:lnTo>
                  <a:pt x="0" y="4369057"/>
                </a:lnTo>
                <a:lnTo>
                  <a:pt x="0" y="0"/>
                </a:lnTo>
                <a:lnTo>
                  <a:pt x="4369056" y="0"/>
                </a:lnTo>
                <a:lnTo>
                  <a:pt x="4369056" y="436905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319596" y="6448664"/>
            <a:ext cx="4467350" cy="4467350"/>
          </a:xfrm>
          <a:custGeom>
            <a:avLst/>
            <a:gdLst/>
            <a:ahLst/>
            <a:cxnLst/>
            <a:rect r="r" b="b" t="t" l="l"/>
            <a:pathLst>
              <a:path h="4467350" w="4467350">
                <a:moveTo>
                  <a:pt x="0" y="0"/>
                </a:moveTo>
                <a:lnTo>
                  <a:pt x="4467349" y="0"/>
                </a:lnTo>
                <a:lnTo>
                  <a:pt x="4467349" y="4467350"/>
                </a:lnTo>
                <a:lnTo>
                  <a:pt x="0" y="44673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288435" y="2935901"/>
            <a:ext cx="4454171" cy="4415197"/>
          </a:xfrm>
          <a:custGeom>
            <a:avLst/>
            <a:gdLst/>
            <a:ahLst/>
            <a:cxnLst/>
            <a:rect r="r" b="b" t="t" l="l"/>
            <a:pathLst>
              <a:path h="4415197" w="4454171">
                <a:moveTo>
                  <a:pt x="0" y="0"/>
                </a:moveTo>
                <a:lnTo>
                  <a:pt x="4454172" y="0"/>
                </a:lnTo>
                <a:lnTo>
                  <a:pt x="4454172" y="4415198"/>
                </a:lnTo>
                <a:lnTo>
                  <a:pt x="0" y="44151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446544" y="3330184"/>
            <a:ext cx="10841892" cy="626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96961" indent="-298480" lvl="1">
              <a:lnSpc>
                <a:spcPts val="4147"/>
              </a:lnSpc>
              <a:buFont typeface="Arial"/>
              <a:buChar char="•"/>
            </a:pPr>
            <a:r>
              <a:rPr lang="en-US" b="true" sz="2764">
                <a:solidFill>
                  <a:srgbClr val="4C4457"/>
                </a:solidFill>
                <a:latin typeface="Nunito Bold"/>
                <a:ea typeface="Nunito Bold"/>
                <a:cs typeface="Nunito Bold"/>
                <a:sym typeface="Nunito Bold"/>
              </a:rPr>
              <a:t>Processamento sensorial:</a:t>
            </a:r>
            <a:r>
              <a:rPr lang="en-US" sz="2764">
                <a:solidFill>
                  <a:srgbClr val="4C4457"/>
                </a:solidFill>
                <a:latin typeface="Nunito"/>
                <a:ea typeface="Nunito"/>
                <a:cs typeface="Nunito"/>
                <a:sym typeface="Nunito"/>
              </a:rPr>
              <a:t> Pessoas autistas podem ser hipersensíveis a ruídos, luzes brilhantes ou ambientes altamente estimulantes. Reuniões políticas ou espaços de discussão devem ser o mais acessíveis sensorialmente possível.</a:t>
            </a:r>
          </a:p>
          <a:p>
            <a:pPr algn="l" marL="596961" indent="-298480" lvl="1">
              <a:lnSpc>
                <a:spcPts val="4147"/>
              </a:lnSpc>
              <a:buFont typeface="Arial"/>
              <a:buChar char="•"/>
            </a:pPr>
            <a:r>
              <a:rPr lang="en-US" b="true" sz="2764">
                <a:solidFill>
                  <a:srgbClr val="4C4457"/>
                </a:solidFill>
                <a:latin typeface="Nunito Bold"/>
                <a:ea typeface="Nunito Bold"/>
                <a:cs typeface="Nunito Bold"/>
                <a:sym typeface="Nunito Bold"/>
              </a:rPr>
              <a:t>Comunicação e interação social:</a:t>
            </a:r>
            <a:r>
              <a:rPr lang="en-US" sz="2764">
                <a:solidFill>
                  <a:srgbClr val="4C4457"/>
                </a:solidFill>
                <a:latin typeface="Nunito"/>
                <a:ea typeface="Nunito"/>
                <a:cs typeface="Nunito"/>
                <a:sym typeface="Nunito"/>
              </a:rPr>
              <a:t> Alguns jovens com autismo podem ter dificuldade em interpretar expressões não verbais, ironia ou normas sociais implícitas. É essencial garantir uma comunicação clara, estruturada e direta.</a:t>
            </a:r>
          </a:p>
          <a:p>
            <a:pPr algn="l" marL="596961" indent="-298480" lvl="1">
              <a:lnSpc>
                <a:spcPts val="4147"/>
              </a:lnSpc>
              <a:buFont typeface="Arial"/>
              <a:buChar char="•"/>
            </a:pPr>
            <a:r>
              <a:rPr lang="en-US" b="true" sz="2764">
                <a:solidFill>
                  <a:srgbClr val="4C4457"/>
                </a:solidFill>
                <a:latin typeface="Nunito Bold"/>
                <a:ea typeface="Nunito Bold"/>
                <a:cs typeface="Nunito Bold"/>
                <a:sym typeface="Nunito Bold"/>
              </a:rPr>
              <a:t>Necessidade de rotina e previsibilidade:</a:t>
            </a:r>
            <a:r>
              <a:rPr lang="en-US" sz="2764">
                <a:solidFill>
                  <a:srgbClr val="4C4457"/>
                </a:solidFill>
                <a:latin typeface="Nunito"/>
                <a:ea typeface="Nunito"/>
                <a:cs typeface="Nunito"/>
                <a:sym typeface="Nunito"/>
              </a:rPr>
              <a:t> Mudanças inesperadas em horários, atividades ou interlocutores podem causar estresse. Recomenda-se fornecer agendas com antecedência, materiais acessíveis e ambientes estruturados.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18960" y="925830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93503" y="2091414"/>
            <a:ext cx="10267318" cy="1210262"/>
            <a:chOff x="0" y="0"/>
            <a:chExt cx="13689758" cy="161368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689758" cy="1613683"/>
            </a:xfrm>
            <a:custGeom>
              <a:avLst/>
              <a:gdLst/>
              <a:ahLst/>
              <a:cxnLst/>
              <a:rect r="r" b="b" t="t" l="l"/>
              <a:pathLst>
                <a:path h="1613683" w="13689758">
                  <a:moveTo>
                    <a:pt x="0" y="0"/>
                  </a:moveTo>
                  <a:lnTo>
                    <a:pt x="13689758" y="0"/>
                  </a:lnTo>
                  <a:lnTo>
                    <a:pt x="13689758" y="1613683"/>
                  </a:lnTo>
                  <a:lnTo>
                    <a:pt x="0" y="16136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23825"/>
              <a:ext cx="13689758" cy="173750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7200"/>
                </a:lnSpc>
              </a:pPr>
              <a:r>
                <a:rPr lang="en-US" b="true" sz="6000">
                  <a:solidFill>
                    <a:srgbClr val="28212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Compreendendo o TDAH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448435" y="83632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true" rot="0">
            <a:off x="13988109" y="-153653"/>
            <a:ext cx="4369057" cy="4369057"/>
          </a:xfrm>
          <a:custGeom>
            <a:avLst/>
            <a:gdLst/>
            <a:ahLst/>
            <a:cxnLst/>
            <a:rect r="r" b="b" t="t" l="l"/>
            <a:pathLst>
              <a:path h="4369057" w="4369057">
                <a:moveTo>
                  <a:pt x="4369056" y="4369057"/>
                </a:moveTo>
                <a:lnTo>
                  <a:pt x="0" y="4369057"/>
                </a:lnTo>
                <a:lnTo>
                  <a:pt x="0" y="0"/>
                </a:lnTo>
                <a:lnTo>
                  <a:pt x="4369056" y="0"/>
                </a:lnTo>
                <a:lnTo>
                  <a:pt x="4369056" y="436905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319596" y="6448664"/>
            <a:ext cx="4467350" cy="4467350"/>
          </a:xfrm>
          <a:custGeom>
            <a:avLst/>
            <a:gdLst/>
            <a:ahLst/>
            <a:cxnLst/>
            <a:rect r="r" b="b" t="t" l="l"/>
            <a:pathLst>
              <a:path h="4467350" w="4467350">
                <a:moveTo>
                  <a:pt x="0" y="0"/>
                </a:moveTo>
                <a:lnTo>
                  <a:pt x="4467349" y="0"/>
                </a:lnTo>
                <a:lnTo>
                  <a:pt x="4467349" y="4467350"/>
                </a:lnTo>
                <a:lnTo>
                  <a:pt x="0" y="44673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446544" y="3339709"/>
            <a:ext cx="10841892" cy="5208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8" indent="-302259" lvl="1">
              <a:lnSpc>
                <a:spcPts val="4199"/>
              </a:lnSpc>
              <a:buFont typeface="Arial"/>
              <a:buChar char="•"/>
            </a:pPr>
            <a:r>
              <a:rPr lang="en-US" b="true" sz="2799">
                <a:solidFill>
                  <a:srgbClr val="4C4457"/>
                </a:solidFill>
                <a:latin typeface="Nunito Bold"/>
                <a:ea typeface="Nunito Bold"/>
                <a:cs typeface="Nunito Bold"/>
                <a:sym typeface="Nunito Bold"/>
              </a:rPr>
              <a:t>Déficit de atenção:</a:t>
            </a:r>
            <a:r>
              <a:rPr lang="en-US" sz="2799">
                <a:solidFill>
                  <a:srgbClr val="4C4457"/>
                </a:solidFill>
                <a:latin typeface="Nunito"/>
                <a:ea typeface="Nunito"/>
                <a:cs typeface="Nunito"/>
                <a:sym typeface="Nunito"/>
              </a:rPr>
              <a:t> Pessoas com TDAH podem ter dificuldade em manter a atenção durante tarefas longas, conversas longas ou instruções complexas. Mensagens breves, visuais e concretas devem ser utilizadas.</a:t>
            </a:r>
          </a:p>
          <a:p>
            <a:pPr algn="l" marL="604518" indent="-302259" lvl="1">
              <a:lnSpc>
                <a:spcPts val="4199"/>
              </a:lnSpc>
              <a:buFont typeface="Arial"/>
              <a:buChar char="•"/>
            </a:pPr>
            <a:r>
              <a:rPr lang="en-US" b="true" sz="2799">
                <a:solidFill>
                  <a:srgbClr val="4C4457"/>
                </a:solidFill>
                <a:latin typeface="Nunito Bold"/>
                <a:ea typeface="Nunito Bold"/>
                <a:cs typeface="Nunito Bold"/>
                <a:sym typeface="Nunito Bold"/>
              </a:rPr>
              <a:t>Hiperatividade e impulsividade:</a:t>
            </a:r>
            <a:r>
              <a:rPr lang="en-US" sz="2799">
                <a:solidFill>
                  <a:srgbClr val="4C4457"/>
                </a:solidFill>
                <a:latin typeface="Nunito"/>
                <a:ea typeface="Nunito"/>
                <a:cs typeface="Nunito"/>
                <a:sym typeface="Nunito"/>
              </a:rPr>
              <a:t> É importante permitir pausas, movimento e participação ativa em vez de exigir atenção prolongada em formatos passivos (como palestras longas).</a:t>
            </a:r>
          </a:p>
          <a:p>
            <a:pPr algn="l" marL="604518" indent="-302259" lvl="1">
              <a:lnSpc>
                <a:spcPts val="4199"/>
              </a:lnSpc>
              <a:buFont typeface="Arial"/>
              <a:buChar char="•"/>
            </a:pPr>
            <a:r>
              <a:rPr lang="en-US" b="true" sz="2799">
                <a:solidFill>
                  <a:srgbClr val="4C4457"/>
                </a:solidFill>
                <a:latin typeface="Nunito Bold"/>
                <a:ea typeface="Nunito Bold"/>
                <a:cs typeface="Nunito Bold"/>
                <a:sym typeface="Nunito Bold"/>
              </a:rPr>
              <a:t>Gestão de tempo e organização:</a:t>
            </a:r>
            <a:r>
              <a:rPr lang="en-US" sz="2799">
                <a:solidFill>
                  <a:srgbClr val="4C4457"/>
                </a:solidFill>
                <a:latin typeface="Nunito"/>
                <a:ea typeface="Nunito"/>
                <a:cs typeface="Nunito"/>
                <a:sym typeface="Nunito"/>
              </a:rPr>
              <a:t> O uso de lembretes visuais, calendários acessíveis e suporte de planeamento ajuda a facilitar a participação.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2154668" y="3545520"/>
            <a:ext cx="5728582" cy="3707955"/>
          </a:xfrm>
          <a:custGeom>
            <a:avLst/>
            <a:gdLst/>
            <a:ahLst/>
            <a:cxnLst/>
            <a:rect r="r" b="b" t="t" l="l"/>
            <a:pathLst>
              <a:path h="3707955" w="5728582">
                <a:moveTo>
                  <a:pt x="0" y="0"/>
                </a:moveTo>
                <a:lnTo>
                  <a:pt x="5728583" y="0"/>
                </a:lnTo>
                <a:lnTo>
                  <a:pt x="5728583" y="3707955"/>
                </a:lnTo>
                <a:lnTo>
                  <a:pt x="0" y="37079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155560" y="2018679"/>
            <a:ext cx="4523214" cy="494658"/>
            <a:chOff x="0" y="0"/>
            <a:chExt cx="6030952" cy="65954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030952" cy="659544"/>
            </a:xfrm>
            <a:custGeom>
              <a:avLst/>
              <a:gdLst/>
              <a:ahLst/>
              <a:cxnLst/>
              <a:rect r="r" b="b" t="t" l="l"/>
              <a:pathLst>
                <a:path h="659544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659544"/>
                  </a:lnTo>
                  <a:lnTo>
                    <a:pt x="0" y="65954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0"/>
              <a:ext cx="6030952" cy="85004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499"/>
                </a:lnSpc>
              </a:pPr>
              <a:r>
                <a:rPr lang="en-US" b="true" sz="2499">
                  <a:solidFill>
                    <a:srgbClr val="181A3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Rotinas e previsibilidade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155560" y="2772589"/>
            <a:ext cx="4997757" cy="2777704"/>
            <a:chOff x="0" y="0"/>
            <a:chExt cx="6663676" cy="370360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663676" cy="3703605"/>
            </a:xfrm>
            <a:custGeom>
              <a:avLst/>
              <a:gdLst/>
              <a:ahLst/>
              <a:cxnLst/>
              <a:rect r="r" b="b" t="t" l="l"/>
              <a:pathLst>
                <a:path h="3703605" w="6663676">
                  <a:moveTo>
                    <a:pt x="0" y="0"/>
                  </a:moveTo>
                  <a:lnTo>
                    <a:pt x="6663676" y="0"/>
                  </a:lnTo>
                  <a:lnTo>
                    <a:pt x="6663676" y="3703605"/>
                  </a:lnTo>
                  <a:lnTo>
                    <a:pt x="0" y="37036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23825"/>
              <a:ext cx="6663676" cy="382743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Comunique mudanças ou ajustes com bastante antecedência.</a:t>
              </a:r>
            </a:p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Defina claramente cronogramas diários ou semanais para estabelecer rotinas previsíveis.</a:t>
              </a:r>
            </a:p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 consistência proporciona uma sensação de segurança e ajuda a controlar os níveis de estresse.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687680" y="751210"/>
            <a:ext cx="4334433" cy="1085366"/>
            <a:chOff x="0" y="0"/>
            <a:chExt cx="5779245" cy="144715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779245" cy="1447155"/>
            </a:xfrm>
            <a:custGeom>
              <a:avLst/>
              <a:gdLst/>
              <a:ahLst/>
              <a:cxnLst/>
              <a:rect r="r" b="b" t="t" l="l"/>
              <a:pathLst>
                <a:path h="1447155" w="5779245">
                  <a:moveTo>
                    <a:pt x="0" y="0"/>
                  </a:moveTo>
                  <a:lnTo>
                    <a:pt x="5779245" y="0"/>
                  </a:lnTo>
                  <a:lnTo>
                    <a:pt x="5779245" y="1447155"/>
                  </a:lnTo>
                  <a:lnTo>
                    <a:pt x="0" y="14471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14300"/>
              <a:ext cx="5779245" cy="156145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648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155560" y="5816993"/>
            <a:ext cx="4523214" cy="494658"/>
            <a:chOff x="0" y="0"/>
            <a:chExt cx="6030952" cy="65954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030952" cy="659544"/>
            </a:xfrm>
            <a:custGeom>
              <a:avLst/>
              <a:gdLst/>
              <a:ahLst/>
              <a:cxnLst/>
              <a:rect r="r" b="b" t="t" l="l"/>
              <a:pathLst>
                <a:path h="659544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659544"/>
                  </a:lnTo>
                  <a:lnTo>
                    <a:pt x="0" y="65954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0"/>
              <a:ext cx="6030952" cy="85004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499"/>
                </a:lnSpc>
              </a:pPr>
              <a:r>
                <a:rPr lang="en-US" b="true" sz="2499">
                  <a:solidFill>
                    <a:srgbClr val="181A3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Paciência e respeito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155560" y="6609385"/>
            <a:ext cx="4997757" cy="1720264"/>
            <a:chOff x="0" y="0"/>
            <a:chExt cx="6663676" cy="229368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663676" cy="2293685"/>
            </a:xfrm>
            <a:custGeom>
              <a:avLst/>
              <a:gdLst/>
              <a:ahLst/>
              <a:cxnLst/>
              <a:rect r="r" b="b" t="t" l="l"/>
              <a:pathLst>
                <a:path h="2293685" w="6663676">
                  <a:moveTo>
                    <a:pt x="0" y="0"/>
                  </a:moveTo>
                  <a:lnTo>
                    <a:pt x="6663676" y="0"/>
                  </a:lnTo>
                  <a:lnTo>
                    <a:pt x="6663676" y="2293685"/>
                  </a:lnTo>
                  <a:lnTo>
                    <a:pt x="0" y="229368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123825"/>
              <a:ext cx="6663676" cy="241751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Dê tempo suficiente para que a pessoa responda ou processe novas informações.</a:t>
              </a:r>
            </a:p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Ouça ativamente e valide seus sentimentos ou preocupações.</a:t>
              </a:r>
            </a:p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Respeite as preferências individuais de comunicação, como métodos preferidos ou conforto com contato visual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795838" y="5335524"/>
            <a:ext cx="4523214" cy="494658"/>
            <a:chOff x="0" y="0"/>
            <a:chExt cx="6030952" cy="65954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030952" cy="659544"/>
            </a:xfrm>
            <a:custGeom>
              <a:avLst/>
              <a:gdLst/>
              <a:ahLst/>
              <a:cxnLst/>
              <a:rect r="r" b="b" t="t" l="l"/>
              <a:pathLst>
                <a:path h="659544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659544"/>
                  </a:lnTo>
                  <a:lnTo>
                    <a:pt x="0" y="65954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0"/>
              <a:ext cx="6030952" cy="85004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499"/>
                </a:lnSpc>
              </a:pPr>
              <a:r>
                <a:rPr lang="en-US" b="true" sz="2499">
                  <a:solidFill>
                    <a:srgbClr val="181A3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Suporte Visual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795838" y="6007993"/>
            <a:ext cx="5891842" cy="2072656"/>
            <a:chOff x="0" y="0"/>
            <a:chExt cx="7855790" cy="276354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7855790" cy="2763541"/>
            </a:xfrm>
            <a:custGeom>
              <a:avLst/>
              <a:gdLst/>
              <a:ahLst/>
              <a:cxnLst/>
              <a:rect r="r" b="b" t="t" l="l"/>
              <a:pathLst>
                <a:path h="2763541" w="7855790">
                  <a:moveTo>
                    <a:pt x="0" y="0"/>
                  </a:moveTo>
                  <a:lnTo>
                    <a:pt x="7855790" y="0"/>
                  </a:lnTo>
                  <a:lnTo>
                    <a:pt x="7855790" y="2763541"/>
                  </a:lnTo>
                  <a:lnTo>
                    <a:pt x="0" y="27635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123825"/>
              <a:ext cx="7855790" cy="288736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Integre recursos visuais como imagens, pictogramas ou diagramas para melhorar a compreensão.</a:t>
              </a:r>
            </a:p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Recursos visuais ajudam indivíduos com autismo a processar informações de forma mais eficaz.</a:t>
              </a:r>
            </a:p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Ferramentas como histórias sociais ou agendas visuais podem melhorar o engajamento e reduzir a ansiedade.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738208" y="2225216"/>
            <a:ext cx="4523214" cy="494658"/>
            <a:chOff x="0" y="0"/>
            <a:chExt cx="6030952" cy="65954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030952" cy="659544"/>
            </a:xfrm>
            <a:custGeom>
              <a:avLst/>
              <a:gdLst/>
              <a:ahLst/>
              <a:cxnLst/>
              <a:rect r="r" b="b" t="t" l="l"/>
              <a:pathLst>
                <a:path h="659544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659544"/>
                  </a:lnTo>
                  <a:lnTo>
                    <a:pt x="0" y="65954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190500"/>
              <a:ext cx="6030952" cy="85004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499"/>
                </a:lnSpc>
              </a:pPr>
              <a:r>
                <a:rPr lang="en-US" b="true" sz="2499">
                  <a:solidFill>
                    <a:srgbClr val="181A3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Clareza e Especificidade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738208" y="2799419"/>
            <a:ext cx="4997757" cy="1465707"/>
            <a:chOff x="0" y="0"/>
            <a:chExt cx="6663676" cy="1954276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6663676" cy="1954276"/>
            </a:xfrm>
            <a:custGeom>
              <a:avLst/>
              <a:gdLst/>
              <a:ahLst/>
              <a:cxnLst/>
              <a:rect r="r" b="b" t="t" l="l"/>
              <a:pathLst>
                <a:path h="1954276" w="6663676">
                  <a:moveTo>
                    <a:pt x="0" y="0"/>
                  </a:moveTo>
                  <a:lnTo>
                    <a:pt x="6663676" y="0"/>
                  </a:lnTo>
                  <a:lnTo>
                    <a:pt x="6663676" y="1954276"/>
                  </a:lnTo>
                  <a:lnTo>
                    <a:pt x="0" y="19542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123825"/>
              <a:ext cx="6663676" cy="207810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Use instruções curtas, diretas e claras.</a:t>
              </a:r>
            </a:p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Defina claramente as tarefas passo a passo.</a:t>
              </a:r>
            </a:p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Evite usar expressões idiomáticas, metáforas ou linguagem figurada, pois podem ser confusos.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6945530" y="2772589"/>
            <a:ext cx="4396940" cy="4080362"/>
            <a:chOff x="0" y="0"/>
            <a:chExt cx="7615548" cy="7067231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12700" y="12700"/>
              <a:ext cx="7590155" cy="7041769"/>
            </a:xfrm>
            <a:custGeom>
              <a:avLst/>
              <a:gdLst/>
              <a:ahLst/>
              <a:cxnLst/>
              <a:rect r="r" b="b" t="t" l="l"/>
              <a:pathLst>
                <a:path h="7041769" w="7590155">
                  <a:moveTo>
                    <a:pt x="0" y="3520948"/>
                  </a:moveTo>
                  <a:cubicBezTo>
                    <a:pt x="0" y="1576324"/>
                    <a:pt x="1699133" y="0"/>
                    <a:pt x="3795014" y="0"/>
                  </a:cubicBezTo>
                  <a:cubicBezTo>
                    <a:pt x="5890895" y="0"/>
                    <a:pt x="7590155" y="1576324"/>
                    <a:pt x="7590155" y="3520948"/>
                  </a:cubicBezTo>
                  <a:cubicBezTo>
                    <a:pt x="7590155" y="5465572"/>
                    <a:pt x="5891022" y="7041769"/>
                    <a:pt x="3795014" y="7041769"/>
                  </a:cubicBezTo>
                  <a:cubicBezTo>
                    <a:pt x="1699006" y="7041769"/>
                    <a:pt x="0" y="5465445"/>
                    <a:pt x="0" y="3520948"/>
                  </a:cubicBezTo>
                  <a:close/>
                </a:path>
              </a:pathLst>
            </a:custGeom>
            <a:solidFill>
              <a:srgbClr val="FBD355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7615555" cy="7067296"/>
            </a:xfrm>
            <a:custGeom>
              <a:avLst/>
              <a:gdLst/>
              <a:ahLst/>
              <a:cxnLst/>
              <a:rect r="r" b="b" t="t" l="l"/>
              <a:pathLst>
                <a:path h="7067296" w="7615555">
                  <a:moveTo>
                    <a:pt x="0" y="3533648"/>
                  </a:moveTo>
                  <a:cubicBezTo>
                    <a:pt x="0" y="1581150"/>
                    <a:pt x="1705737" y="0"/>
                    <a:pt x="3807714" y="0"/>
                  </a:cubicBezTo>
                  <a:lnTo>
                    <a:pt x="3807714" y="12700"/>
                  </a:lnTo>
                  <a:lnTo>
                    <a:pt x="3807714" y="25400"/>
                  </a:lnTo>
                  <a:lnTo>
                    <a:pt x="3807714" y="12700"/>
                  </a:lnTo>
                  <a:lnTo>
                    <a:pt x="3807714" y="0"/>
                  </a:lnTo>
                  <a:cubicBezTo>
                    <a:pt x="5909818" y="0"/>
                    <a:pt x="7615555" y="1581150"/>
                    <a:pt x="7615555" y="3533648"/>
                  </a:cubicBezTo>
                  <a:lnTo>
                    <a:pt x="7602855" y="3533648"/>
                  </a:lnTo>
                  <a:lnTo>
                    <a:pt x="7615555" y="3533648"/>
                  </a:lnTo>
                  <a:cubicBezTo>
                    <a:pt x="7615555" y="5486146"/>
                    <a:pt x="5909818" y="7067296"/>
                    <a:pt x="3807841" y="7067296"/>
                  </a:cubicBezTo>
                  <a:lnTo>
                    <a:pt x="3807841" y="7054596"/>
                  </a:lnTo>
                  <a:lnTo>
                    <a:pt x="3807841" y="7067296"/>
                  </a:lnTo>
                  <a:cubicBezTo>
                    <a:pt x="1705737" y="7067169"/>
                    <a:pt x="0" y="5486019"/>
                    <a:pt x="0" y="3533648"/>
                  </a:cubicBezTo>
                  <a:lnTo>
                    <a:pt x="12700" y="3533648"/>
                  </a:lnTo>
                  <a:lnTo>
                    <a:pt x="25400" y="3533648"/>
                  </a:lnTo>
                  <a:lnTo>
                    <a:pt x="12700" y="3533648"/>
                  </a:lnTo>
                  <a:lnTo>
                    <a:pt x="0" y="3533648"/>
                  </a:lnTo>
                  <a:moveTo>
                    <a:pt x="25400" y="3533648"/>
                  </a:moveTo>
                  <a:cubicBezTo>
                    <a:pt x="25400" y="3540633"/>
                    <a:pt x="19685" y="3546348"/>
                    <a:pt x="12700" y="3546348"/>
                  </a:cubicBezTo>
                  <a:cubicBezTo>
                    <a:pt x="5715" y="3546348"/>
                    <a:pt x="0" y="3540633"/>
                    <a:pt x="0" y="3533648"/>
                  </a:cubicBezTo>
                  <a:cubicBezTo>
                    <a:pt x="0" y="3526663"/>
                    <a:pt x="5715" y="3520948"/>
                    <a:pt x="12700" y="3520948"/>
                  </a:cubicBezTo>
                  <a:cubicBezTo>
                    <a:pt x="19685" y="3520948"/>
                    <a:pt x="25400" y="3526663"/>
                    <a:pt x="25400" y="3533648"/>
                  </a:cubicBezTo>
                  <a:cubicBezTo>
                    <a:pt x="25400" y="5470271"/>
                    <a:pt x="1717929" y="7041769"/>
                    <a:pt x="3807714" y="7041769"/>
                  </a:cubicBezTo>
                  <a:cubicBezTo>
                    <a:pt x="5897499" y="7041769"/>
                    <a:pt x="7590155" y="5470271"/>
                    <a:pt x="7590155" y="3533648"/>
                  </a:cubicBezTo>
                  <a:cubicBezTo>
                    <a:pt x="7590155" y="1597025"/>
                    <a:pt x="5897626" y="25400"/>
                    <a:pt x="3807714" y="25400"/>
                  </a:cubicBezTo>
                  <a:cubicBezTo>
                    <a:pt x="3800729" y="25400"/>
                    <a:pt x="3795014" y="19685"/>
                    <a:pt x="3795014" y="12700"/>
                  </a:cubicBezTo>
                  <a:cubicBezTo>
                    <a:pt x="3795014" y="5715"/>
                    <a:pt x="3800729" y="0"/>
                    <a:pt x="3807714" y="0"/>
                  </a:cubicBezTo>
                  <a:cubicBezTo>
                    <a:pt x="3814699" y="0"/>
                    <a:pt x="3820414" y="5715"/>
                    <a:pt x="3820414" y="12700"/>
                  </a:cubicBezTo>
                  <a:cubicBezTo>
                    <a:pt x="3820414" y="19685"/>
                    <a:pt x="3814699" y="25400"/>
                    <a:pt x="3807714" y="25400"/>
                  </a:cubicBezTo>
                  <a:cubicBezTo>
                    <a:pt x="1717929" y="25400"/>
                    <a:pt x="25400" y="1597025"/>
                    <a:pt x="25400" y="3533648"/>
                  </a:cubicBezTo>
                  <a:close/>
                </a:path>
              </a:pathLst>
            </a:custGeom>
            <a:solidFill>
              <a:srgbClr val="FBD355"/>
            </a:solidFill>
          </p:spPr>
        </p:sp>
      </p:grpSp>
      <p:sp>
        <p:nvSpPr>
          <p:cNvPr name="Freeform 33" id="33"/>
          <p:cNvSpPr/>
          <p:nvPr/>
        </p:nvSpPr>
        <p:spPr>
          <a:xfrm flipH="false" flipV="false" rot="0">
            <a:off x="311292" y="83632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7513933" y="3290695"/>
            <a:ext cx="3260134" cy="3044150"/>
          </a:xfrm>
          <a:custGeom>
            <a:avLst/>
            <a:gdLst/>
            <a:ahLst/>
            <a:cxnLst/>
            <a:rect r="r" b="b" t="t" l="l"/>
            <a:pathLst>
              <a:path h="3044150" w="3260134">
                <a:moveTo>
                  <a:pt x="0" y="0"/>
                </a:moveTo>
                <a:lnTo>
                  <a:pt x="3260134" y="0"/>
                </a:lnTo>
                <a:lnTo>
                  <a:pt x="3260134" y="3044150"/>
                </a:lnTo>
                <a:lnTo>
                  <a:pt x="0" y="30441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5416735" y="354468"/>
            <a:ext cx="7454529" cy="1631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025"/>
              </a:lnSpc>
              <a:spcBef>
                <a:spcPct val="0"/>
              </a:spcBef>
            </a:pPr>
            <a:r>
              <a:rPr lang="en-US" b="true" sz="502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Estilos de comunicação: o que funciona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155560" y="2018679"/>
            <a:ext cx="4523214" cy="494658"/>
            <a:chOff x="0" y="0"/>
            <a:chExt cx="6030952" cy="65954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030952" cy="659544"/>
            </a:xfrm>
            <a:custGeom>
              <a:avLst/>
              <a:gdLst/>
              <a:ahLst/>
              <a:cxnLst/>
              <a:rect r="r" b="b" t="t" l="l"/>
              <a:pathLst>
                <a:path h="659544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659544"/>
                  </a:lnTo>
                  <a:lnTo>
                    <a:pt x="0" y="65954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0"/>
              <a:ext cx="6030952" cy="85004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499"/>
                </a:lnSpc>
              </a:pPr>
              <a:r>
                <a:rPr lang="en-US" b="true" sz="2499">
                  <a:solidFill>
                    <a:srgbClr val="181A3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Mudanças inesperadas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155560" y="2772589"/>
            <a:ext cx="4997757" cy="2777704"/>
            <a:chOff x="0" y="0"/>
            <a:chExt cx="6663676" cy="370360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663676" cy="3703605"/>
            </a:xfrm>
            <a:custGeom>
              <a:avLst/>
              <a:gdLst/>
              <a:ahLst/>
              <a:cxnLst/>
              <a:rect r="r" b="b" t="t" l="l"/>
              <a:pathLst>
                <a:path h="3703605" w="6663676">
                  <a:moveTo>
                    <a:pt x="0" y="0"/>
                  </a:moveTo>
                  <a:lnTo>
                    <a:pt x="6663676" y="0"/>
                  </a:lnTo>
                  <a:lnTo>
                    <a:pt x="6663676" y="3703605"/>
                  </a:lnTo>
                  <a:lnTo>
                    <a:pt x="0" y="37036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23825"/>
              <a:ext cx="6663676" cy="382743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Mudanças bruscas de horários ou rotinas sem aviso prévio muitas vezes geram ansiedade e angústia.</a:t>
              </a:r>
            </a:p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 falta de preparação antecipada pode prejudicar significativamente o funcionamento diário.</a:t>
              </a:r>
            </a:p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Comunique sempre as mudanças previstas de forma clara e ofereça estratégias de segurança ou suporte quando necessário.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687680" y="751210"/>
            <a:ext cx="4334433" cy="1085366"/>
            <a:chOff x="0" y="0"/>
            <a:chExt cx="5779245" cy="144715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779245" cy="1447155"/>
            </a:xfrm>
            <a:custGeom>
              <a:avLst/>
              <a:gdLst/>
              <a:ahLst/>
              <a:cxnLst/>
              <a:rect r="r" b="b" t="t" l="l"/>
              <a:pathLst>
                <a:path h="1447155" w="5779245">
                  <a:moveTo>
                    <a:pt x="0" y="0"/>
                  </a:moveTo>
                  <a:lnTo>
                    <a:pt x="5779245" y="0"/>
                  </a:lnTo>
                  <a:lnTo>
                    <a:pt x="5779245" y="1447155"/>
                  </a:lnTo>
                  <a:lnTo>
                    <a:pt x="0" y="14471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14300"/>
              <a:ext cx="5779245" cy="156145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648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155560" y="5816993"/>
            <a:ext cx="4523214" cy="494658"/>
            <a:chOff x="0" y="0"/>
            <a:chExt cx="6030952" cy="65954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030952" cy="659544"/>
            </a:xfrm>
            <a:custGeom>
              <a:avLst/>
              <a:gdLst/>
              <a:ahLst/>
              <a:cxnLst/>
              <a:rect r="r" b="b" t="t" l="l"/>
              <a:pathLst>
                <a:path h="659544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659544"/>
                  </a:lnTo>
                  <a:lnTo>
                    <a:pt x="0" y="65954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0"/>
              <a:ext cx="6030952" cy="85004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499"/>
                </a:lnSpc>
              </a:pPr>
              <a:r>
                <a:rPr lang="en-US" b="true" sz="2499">
                  <a:solidFill>
                    <a:srgbClr val="181A3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Ambiguidade e instruções vagas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155560" y="6609385"/>
            <a:ext cx="4997757" cy="1720264"/>
            <a:chOff x="0" y="0"/>
            <a:chExt cx="6663676" cy="229368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663676" cy="2293685"/>
            </a:xfrm>
            <a:custGeom>
              <a:avLst/>
              <a:gdLst/>
              <a:ahLst/>
              <a:cxnLst/>
              <a:rect r="r" b="b" t="t" l="l"/>
              <a:pathLst>
                <a:path h="2293685" w="6663676">
                  <a:moveTo>
                    <a:pt x="0" y="0"/>
                  </a:moveTo>
                  <a:lnTo>
                    <a:pt x="6663676" y="0"/>
                  </a:lnTo>
                  <a:lnTo>
                    <a:pt x="6663676" y="2293685"/>
                  </a:lnTo>
                  <a:lnTo>
                    <a:pt x="0" y="229368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123825"/>
              <a:ext cx="6663676" cy="241751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Evite instruções pouco claras, abstratas ou abertas.</a:t>
              </a:r>
            </a:p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Declarações ou perguntas indiretas podem levar à confusão ou má interpretação.</a:t>
              </a:r>
            </a:p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Busque sempre uma linguagem concreta e expectativas claramente definidas.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795838" y="5335524"/>
            <a:ext cx="5423616" cy="494658"/>
            <a:chOff x="0" y="0"/>
            <a:chExt cx="7231487" cy="65954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231487" cy="659544"/>
            </a:xfrm>
            <a:custGeom>
              <a:avLst/>
              <a:gdLst/>
              <a:ahLst/>
              <a:cxnLst/>
              <a:rect r="r" b="b" t="t" l="l"/>
              <a:pathLst>
                <a:path h="659544" w="7231487">
                  <a:moveTo>
                    <a:pt x="0" y="0"/>
                  </a:moveTo>
                  <a:lnTo>
                    <a:pt x="7231487" y="0"/>
                  </a:lnTo>
                  <a:lnTo>
                    <a:pt x="7231487" y="659544"/>
                  </a:lnTo>
                  <a:lnTo>
                    <a:pt x="0" y="65954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0"/>
              <a:ext cx="7231487" cy="85004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499"/>
                </a:lnSpc>
              </a:pPr>
              <a:r>
                <a:rPr lang="en-US" b="true" sz="2499">
                  <a:solidFill>
                    <a:srgbClr val="181A3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Ignorando a comunicação não verbal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795838" y="6007993"/>
            <a:ext cx="5891842" cy="2072656"/>
            <a:chOff x="0" y="0"/>
            <a:chExt cx="7855790" cy="276354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7855790" cy="2763541"/>
            </a:xfrm>
            <a:custGeom>
              <a:avLst/>
              <a:gdLst/>
              <a:ahLst/>
              <a:cxnLst/>
              <a:rect r="r" b="b" t="t" l="l"/>
              <a:pathLst>
                <a:path h="2763541" w="7855790">
                  <a:moveTo>
                    <a:pt x="0" y="0"/>
                  </a:moveTo>
                  <a:lnTo>
                    <a:pt x="7855790" y="0"/>
                  </a:lnTo>
                  <a:lnTo>
                    <a:pt x="7855790" y="2763541"/>
                  </a:lnTo>
                  <a:lnTo>
                    <a:pt x="0" y="27635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123825"/>
              <a:ext cx="7855790" cy="288736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Não reconhecer ou respeitar os sinais não verbais de um indivíduo, como linguagem corporal, expressões faciais ou gestos.</a:t>
              </a:r>
            </a:p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Evite insistir em contato visual ou interações físicas se isso causar desconforto.</a:t>
              </a:r>
            </a:p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Reconhecer e acomodar diferenças individuais nas preferências de comunicação.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738208" y="2225216"/>
            <a:ext cx="4523214" cy="494658"/>
            <a:chOff x="0" y="0"/>
            <a:chExt cx="6030952" cy="65954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030952" cy="659544"/>
            </a:xfrm>
            <a:custGeom>
              <a:avLst/>
              <a:gdLst/>
              <a:ahLst/>
              <a:cxnLst/>
              <a:rect r="r" b="b" t="t" l="l"/>
              <a:pathLst>
                <a:path h="659544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659544"/>
                  </a:lnTo>
                  <a:lnTo>
                    <a:pt x="0" y="65954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190500"/>
              <a:ext cx="6030952" cy="85004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499"/>
                </a:lnSpc>
              </a:pPr>
              <a:r>
                <a:rPr lang="en-US" b="true" sz="2499">
                  <a:solidFill>
                    <a:srgbClr val="181A3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Comunicação verbal excessiva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738208" y="2799419"/>
            <a:ext cx="4997757" cy="2072656"/>
            <a:chOff x="0" y="0"/>
            <a:chExt cx="6663676" cy="2763541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6663676" cy="2763541"/>
            </a:xfrm>
            <a:custGeom>
              <a:avLst/>
              <a:gdLst/>
              <a:ahLst/>
              <a:cxnLst/>
              <a:rect r="r" b="b" t="t" l="l"/>
              <a:pathLst>
                <a:path h="2763541" w="6663676">
                  <a:moveTo>
                    <a:pt x="0" y="0"/>
                  </a:moveTo>
                  <a:lnTo>
                    <a:pt x="6663676" y="0"/>
                  </a:lnTo>
                  <a:lnTo>
                    <a:pt x="6663676" y="2763541"/>
                  </a:lnTo>
                  <a:lnTo>
                    <a:pt x="0" y="27635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123825"/>
              <a:ext cx="6663676" cy="288736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Usar muitas palavras ou dar explicações muito detalhadas pode ser sobrecarregador.</a:t>
              </a:r>
            </a:p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Limite a sobrecarga verbal concentrando-se em informações essenciais e fornecendo explicações breves e estruturadas.</a:t>
              </a:r>
            </a:p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Combine instruções verbais com recursos visuais sempre que possível.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6945530" y="2799419"/>
            <a:ext cx="4396940" cy="4080362"/>
            <a:chOff x="0" y="0"/>
            <a:chExt cx="7615548" cy="7067231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12700" y="12700"/>
              <a:ext cx="7590155" cy="7041769"/>
            </a:xfrm>
            <a:custGeom>
              <a:avLst/>
              <a:gdLst/>
              <a:ahLst/>
              <a:cxnLst/>
              <a:rect r="r" b="b" t="t" l="l"/>
              <a:pathLst>
                <a:path h="7041769" w="7590155">
                  <a:moveTo>
                    <a:pt x="0" y="3520948"/>
                  </a:moveTo>
                  <a:cubicBezTo>
                    <a:pt x="0" y="1576324"/>
                    <a:pt x="1699133" y="0"/>
                    <a:pt x="3795014" y="0"/>
                  </a:cubicBezTo>
                  <a:cubicBezTo>
                    <a:pt x="5890895" y="0"/>
                    <a:pt x="7590155" y="1576324"/>
                    <a:pt x="7590155" y="3520948"/>
                  </a:cubicBezTo>
                  <a:cubicBezTo>
                    <a:pt x="7590155" y="5465572"/>
                    <a:pt x="5891022" y="7041769"/>
                    <a:pt x="3795014" y="7041769"/>
                  </a:cubicBezTo>
                  <a:cubicBezTo>
                    <a:pt x="1699006" y="7041769"/>
                    <a:pt x="0" y="5465445"/>
                    <a:pt x="0" y="3520948"/>
                  </a:cubicBezTo>
                  <a:close/>
                </a:path>
              </a:pathLst>
            </a:custGeom>
            <a:solidFill>
              <a:srgbClr val="FBD355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7615555" cy="7067296"/>
            </a:xfrm>
            <a:custGeom>
              <a:avLst/>
              <a:gdLst/>
              <a:ahLst/>
              <a:cxnLst/>
              <a:rect r="r" b="b" t="t" l="l"/>
              <a:pathLst>
                <a:path h="7067296" w="7615555">
                  <a:moveTo>
                    <a:pt x="0" y="3533648"/>
                  </a:moveTo>
                  <a:cubicBezTo>
                    <a:pt x="0" y="1581150"/>
                    <a:pt x="1705737" y="0"/>
                    <a:pt x="3807714" y="0"/>
                  </a:cubicBezTo>
                  <a:lnTo>
                    <a:pt x="3807714" y="12700"/>
                  </a:lnTo>
                  <a:lnTo>
                    <a:pt x="3807714" y="25400"/>
                  </a:lnTo>
                  <a:lnTo>
                    <a:pt x="3807714" y="12700"/>
                  </a:lnTo>
                  <a:lnTo>
                    <a:pt x="3807714" y="0"/>
                  </a:lnTo>
                  <a:cubicBezTo>
                    <a:pt x="5909818" y="0"/>
                    <a:pt x="7615555" y="1581150"/>
                    <a:pt x="7615555" y="3533648"/>
                  </a:cubicBezTo>
                  <a:lnTo>
                    <a:pt x="7602855" y="3533648"/>
                  </a:lnTo>
                  <a:lnTo>
                    <a:pt x="7615555" y="3533648"/>
                  </a:lnTo>
                  <a:cubicBezTo>
                    <a:pt x="7615555" y="5486146"/>
                    <a:pt x="5909818" y="7067296"/>
                    <a:pt x="3807841" y="7067296"/>
                  </a:cubicBezTo>
                  <a:lnTo>
                    <a:pt x="3807841" y="7054596"/>
                  </a:lnTo>
                  <a:lnTo>
                    <a:pt x="3807841" y="7067296"/>
                  </a:lnTo>
                  <a:cubicBezTo>
                    <a:pt x="1705737" y="7067169"/>
                    <a:pt x="0" y="5486019"/>
                    <a:pt x="0" y="3533648"/>
                  </a:cubicBezTo>
                  <a:lnTo>
                    <a:pt x="12700" y="3533648"/>
                  </a:lnTo>
                  <a:lnTo>
                    <a:pt x="25400" y="3533648"/>
                  </a:lnTo>
                  <a:lnTo>
                    <a:pt x="12700" y="3533648"/>
                  </a:lnTo>
                  <a:lnTo>
                    <a:pt x="0" y="3533648"/>
                  </a:lnTo>
                  <a:moveTo>
                    <a:pt x="25400" y="3533648"/>
                  </a:moveTo>
                  <a:cubicBezTo>
                    <a:pt x="25400" y="3540633"/>
                    <a:pt x="19685" y="3546348"/>
                    <a:pt x="12700" y="3546348"/>
                  </a:cubicBezTo>
                  <a:cubicBezTo>
                    <a:pt x="5715" y="3546348"/>
                    <a:pt x="0" y="3540633"/>
                    <a:pt x="0" y="3533648"/>
                  </a:cubicBezTo>
                  <a:cubicBezTo>
                    <a:pt x="0" y="3526663"/>
                    <a:pt x="5715" y="3520948"/>
                    <a:pt x="12700" y="3520948"/>
                  </a:cubicBezTo>
                  <a:cubicBezTo>
                    <a:pt x="19685" y="3520948"/>
                    <a:pt x="25400" y="3526663"/>
                    <a:pt x="25400" y="3533648"/>
                  </a:cubicBezTo>
                  <a:cubicBezTo>
                    <a:pt x="25400" y="5470271"/>
                    <a:pt x="1717929" y="7041769"/>
                    <a:pt x="3807714" y="7041769"/>
                  </a:cubicBezTo>
                  <a:cubicBezTo>
                    <a:pt x="5897499" y="7041769"/>
                    <a:pt x="7590155" y="5470271"/>
                    <a:pt x="7590155" y="3533648"/>
                  </a:cubicBezTo>
                  <a:cubicBezTo>
                    <a:pt x="7590155" y="1597025"/>
                    <a:pt x="5897626" y="25400"/>
                    <a:pt x="3807714" y="25400"/>
                  </a:cubicBezTo>
                  <a:cubicBezTo>
                    <a:pt x="3800729" y="25400"/>
                    <a:pt x="3795014" y="19685"/>
                    <a:pt x="3795014" y="12700"/>
                  </a:cubicBezTo>
                  <a:cubicBezTo>
                    <a:pt x="3795014" y="5715"/>
                    <a:pt x="3800729" y="0"/>
                    <a:pt x="3807714" y="0"/>
                  </a:cubicBezTo>
                  <a:cubicBezTo>
                    <a:pt x="3814699" y="0"/>
                    <a:pt x="3820414" y="5715"/>
                    <a:pt x="3820414" y="12700"/>
                  </a:cubicBezTo>
                  <a:cubicBezTo>
                    <a:pt x="3820414" y="19685"/>
                    <a:pt x="3814699" y="25400"/>
                    <a:pt x="3807714" y="25400"/>
                  </a:cubicBezTo>
                  <a:cubicBezTo>
                    <a:pt x="1717929" y="25400"/>
                    <a:pt x="25400" y="1597025"/>
                    <a:pt x="25400" y="3533648"/>
                  </a:cubicBezTo>
                  <a:close/>
                </a:path>
              </a:pathLst>
            </a:custGeom>
            <a:solidFill>
              <a:srgbClr val="FBD355"/>
            </a:solidFill>
          </p:spPr>
        </p:sp>
      </p:grpSp>
      <p:sp>
        <p:nvSpPr>
          <p:cNvPr name="Freeform 33" id="33"/>
          <p:cNvSpPr/>
          <p:nvPr/>
        </p:nvSpPr>
        <p:spPr>
          <a:xfrm flipH="false" flipV="false" rot="0">
            <a:off x="311292" y="83632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7513933" y="3317525"/>
            <a:ext cx="3260134" cy="3044150"/>
          </a:xfrm>
          <a:custGeom>
            <a:avLst/>
            <a:gdLst/>
            <a:ahLst/>
            <a:cxnLst/>
            <a:rect r="r" b="b" t="t" l="l"/>
            <a:pathLst>
              <a:path h="3044150" w="3260134">
                <a:moveTo>
                  <a:pt x="0" y="0"/>
                </a:moveTo>
                <a:lnTo>
                  <a:pt x="3260134" y="0"/>
                </a:lnTo>
                <a:lnTo>
                  <a:pt x="3260134" y="3044150"/>
                </a:lnTo>
                <a:lnTo>
                  <a:pt x="0" y="30441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5259012" y="309558"/>
            <a:ext cx="7769975" cy="1631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025"/>
              </a:lnSpc>
              <a:spcBef>
                <a:spcPct val="0"/>
              </a:spcBef>
            </a:pPr>
            <a:r>
              <a:rPr lang="en-US" b="true" sz="502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Estilos de comunicação:</a:t>
            </a:r>
          </a:p>
          <a:p>
            <a:pPr algn="ctr" marL="0" indent="0" lvl="0">
              <a:lnSpc>
                <a:spcPts val="6025"/>
              </a:lnSpc>
              <a:spcBef>
                <a:spcPct val="0"/>
              </a:spcBef>
            </a:pPr>
            <a:r>
              <a:rPr lang="en-US" b="true" sz="502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 que não funciona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90243" y="8958061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573120" y="0"/>
            <a:ext cx="4649588" cy="10287000"/>
            <a:chOff x="0" y="0"/>
            <a:chExt cx="6199451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199401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6199401">
                  <a:moveTo>
                    <a:pt x="0" y="0"/>
                  </a:moveTo>
                  <a:lnTo>
                    <a:pt x="6199401" y="0"/>
                  </a:lnTo>
                  <a:lnTo>
                    <a:pt x="6199401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49B381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770323" y="2624933"/>
            <a:ext cx="6229350" cy="5177185"/>
            <a:chOff x="0" y="0"/>
            <a:chExt cx="8305800" cy="690291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305800" cy="6902914"/>
            </a:xfrm>
            <a:custGeom>
              <a:avLst/>
              <a:gdLst/>
              <a:ahLst/>
              <a:cxnLst/>
              <a:rect r="r" b="b" t="t" l="l"/>
              <a:pathLst>
                <a:path h="6902914" w="8305800">
                  <a:moveTo>
                    <a:pt x="0" y="0"/>
                  </a:moveTo>
                  <a:lnTo>
                    <a:pt x="8305800" y="0"/>
                  </a:lnTo>
                  <a:lnTo>
                    <a:pt x="8305800" y="6902914"/>
                  </a:lnTo>
                  <a:lnTo>
                    <a:pt x="0" y="69029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09550"/>
              <a:ext cx="8305800" cy="711246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>
                <a:lnSpc>
                  <a:spcPts val="4859"/>
                </a:lnSpc>
              </a:pPr>
            </a:p>
            <a:p>
              <a:pPr algn="just">
                <a:lnSpc>
                  <a:spcPts val="4859"/>
                </a:lnSpc>
              </a:pPr>
            </a:p>
            <a:p>
              <a:pPr algn="just">
                <a:lnSpc>
                  <a:spcPts val="4320"/>
                </a:lnSpc>
              </a:pPr>
            </a:p>
            <a:p>
              <a:pPr algn="just">
                <a:lnSpc>
                  <a:spcPts val="189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73931" y="971551"/>
            <a:ext cx="700088" cy="136922"/>
            <a:chOff x="0" y="0"/>
            <a:chExt cx="933450" cy="18256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33450" cy="182626"/>
            </a:xfrm>
            <a:custGeom>
              <a:avLst/>
              <a:gdLst/>
              <a:ahLst/>
              <a:cxnLst/>
              <a:rect r="r" b="b" t="t" l="l"/>
              <a:pathLst>
                <a:path h="182626" w="933450">
                  <a:moveTo>
                    <a:pt x="93345" y="182626"/>
                  </a:moveTo>
                  <a:cubicBezTo>
                    <a:pt x="844296" y="182626"/>
                    <a:pt x="844296" y="182626"/>
                    <a:pt x="844296" y="182626"/>
                  </a:cubicBezTo>
                  <a:cubicBezTo>
                    <a:pt x="895223" y="182626"/>
                    <a:pt x="933450" y="140208"/>
                    <a:pt x="933450" y="89281"/>
                  </a:cubicBezTo>
                  <a:cubicBezTo>
                    <a:pt x="933450" y="38354"/>
                    <a:pt x="895223" y="0"/>
                    <a:pt x="844296" y="0"/>
                  </a:cubicBezTo>
                  <a:cubicBezTo>
                    <a:pt x="93345" y="0"/>
                    <a:pt x="93345" y="0"/>
                    <a:pt x="93345" y="0"/>
                  </a:cubicBezTo>
                  <a:cubicBezTo>
                    <a:pt x="42418" y="0"/>
                    <a:pt x="0" y="38227"/>
                    <a:pt x="0" y="89154"/>
                  </a:cubicBezTo>
                  <a:cubicBezTo>
                    <a:pt x="0" y="140081"/>
                    <a:pt x="42418" y="182499"/>
                    <a:pt x="93345" y="182499"/>
                  </a:cubicBezTo>
                </a:path>
              </a:pathLst>
            </a:custGeom>
            <a:solidFill>
              <a:srgbClr val="D91B5C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311292" y="207263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70619" y="3272739"/>
            <a:ext cx="7256319" cy="4054468"/>
          </a:xfrm>
          <a:custGeom>
            <a:avLst/>
            <a:gdLst/>
            <a:ahLst/>
            <a:cxnLst/>
            <a:rect r="r" b="b" t="t" l="l"/>
            <a:pathLst>
              <a:path h="4054468" w="7256319">
                <a:moveTo>
                  <a:pt x="0" y="0"/>
                </a:moveTo>
                <a:lnTo>
                  <a:pt x="7256319" y="0"/>
                </a:lnTo>
                <a:lnTo>
                  <a:pt x="7256319" y="4054469"/>
                </a:lnTo>
                <a:lnTo>
                  <a:pt x="0" y="40544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8936129" y="7154653"/>
            <a:ext cx="1567160" cy="887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279"/>
              </a:lnSpc>
            </a:pPr>
            <a:r>
              <a:rPr lang="en-US" b="true" sz="5199" u="sng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hlinkClick r:id="rId6" tooltip="https://youtu.be/79HMPQj55yc"/>
              </a:rPr>
              <a:t>LINK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993090" y="1548262"/>
            <a:ext cx="3809650" cy="59501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4341"/>
              </a:lnSpc>
            </a:pPr>
            <a:r>
              <a:rPr lang="en-US" sz="3100">
                <a:solidFill>
                  <a:srgbClr val="F8FBFD"/>
                </a:solidFill>
                <a:latin typeface="Open Sans"/>
                <a:ea typeface="Open Sans"/>
                <a:cs typeface="Open Sans"/>
                <a:sym typeface="Open Sans"/>
              </a:rPr>
              <a:t>Kalen Sieja é estudante da Universidade do Colorado em Boulder. Como ativista político, ele espera utilizar seus pontos fortes como autista para promover justiça, equidade e inclusão.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6879210">
            <a:off x="8585847" y="5164160"/>
            <a:ext cx="1426262" cy="1535116"/>
          </a:xfrm>
          <a:custGeom>
            <a:avLst/>
            <a:gdLst/>
            <a:ahLst/>
            <a:cxnLst/>
            <a:rect r="r" b="b" t="t" l="l"/>
            <a:pathLst>
              <a:path h="1535116" w="1426262">
                <a:moveTo>
                  <a:pt x="0" y="0"/>
                </a:moveTo>
                <a:lnTo>
                  <a:pt x="1426262" y="0"/>
                </a:lnTo>
                <a:lnTo>
                  <a:pt x="1426262" y="1535116"/>
                </a:lnTo>
                <a:lnTo>
                  <a:pt x="0" y="15351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651247" y="7802118"/>
            <a:ext cx="1727450" cy="1931092"/>
          </a:xfrm>
          <a:custGeom>
            <a:avLst/>
            <a:gdLst/>
            <a:ahLst/>
            <a:cxnLst/>
            <a:rect r="r" b="b" t="t" l="l"/>
            <a:pathLst>
              <a:path h="1931092" w="1727450">
                <a:moveTo>
                  <a:pt x="0" y="0"/>
                </a:moveTo>
                <a:lnTo>
                  <a:pt x="1727450" y="0"/>
                </a:lnTo>
                <a:lnTo>
                  <a:pt x="1727450" y="1931092"/>
                </a:lnTo>
                <a:lnTo>
                  <a:pt x="0" y="19310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21" r="0" b="-21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90243" y="2355693"/>
            <a:ext cx="11646076" cy="481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920"/>
              </a:lnSpc>
            </a:pPr>
            <a:r>
              <a:rPr lang="en-US" b="true" sz="28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 que as pessoas autistas podem lhe ensinar sobre comunicação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2338571" y="268100"/>
            <a:ext cx="12068122" cy="1210262"/>
            <a:chOff x="0" y="0"/>
            <a:chExt cx="16090829" cy="161368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6090829" cy="1613683"/>
            </a:xfrm>
            <a:custGeom>
              <a:avLst/>
              <a:gdLst/>
              <a:ahLst/>
              <a:cxnLst/>
              <a:rect r="r" b="b" t="t" l="l"/>
              <a:pathLst>
                <a:path h="1613683" w="16090829">
                  <a:moveTo>
                    <a:pt x="0" y="0"/>
                  </a:moveTo>
                  <a:lnTo>
                    <a:pt x="16090829" y="0"/>
                  </a:lnTo>
                  <a:lnTo>
                    <a:pt x="16090829" y="1613683"/>
                  </a:lnTo>
                  <a:lnTo>
                    <a:pt x="0" y="16136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123825"/>
              <a:ext cx="16090829" cy="173750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7200"/>
                </a:lnSpc>
              </a:pPr>
              <a:r>
                <a:rPr lang="en-US" b="true" sz="6000">
                  <a:solidFill>
                    <a:srgbClr val="28212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Estilos de comunicação: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DAGtd20NZi0</dc:identifier>
  <dcterms:modified xsi:type="dcterms:W3CDTF">2011-08-01T06:04:30Z</dcterms:modified>
  <cp:revision>1</cp:revision>
  <dc:title>PT SPARK_CBP_Inclusive Communication &amp; Engagement  (with focus on ASD and ADHD)</dc:title>
</cp:coreProperties>
</file>