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Calibri (MS)" charset="1" panose="020F0502020204030204"/>
      <p:regular r:id="rId35"/>
    </p:embeddedFont>
    <p:embeddedFont>
      <p:font typeface="Nunito" charset="1" panose="00000500000000000000"/>
      <p:regular r:id="rId37"/>
    </p:embeddedFont>
    <p:embeddedFont>
      <p:font typeface="Lato" charset="1" panose="020F0502020204030203"/>
      <p:regular r:id="rId42"/>
    </p:embeddedFont>
    <p:embeddedFont>
      <p:font typeface="Roboto Bold" charset="1" panose="0200000000000000000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notesSlides/notesSlide2.xml" Type="http://schemas.openxmlformats.org/officeDocument/2006/relationships/notesSlide"/><Relationship Id="rId37" Target="fonts/font37.fntdata" Type="http://schemas.openxmlformats.org/officeDocument/2006/relationships/font"/><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notesSlides/notesSlide5.xml" Type="http://schemas.openxmlformats.org/officeDocument/2006/relationships/notesSlide"/><Relationship Id="rId41" Target="notesSlides/notesSlide6.xml" Type="http://schemas.openxmlformats.org/officeDocument/2006/relationships/notesSlide"/><Relationship Id="rId42" Target="fonts/font42.fntdata" Type="http://schemas.openxmlformats.org/officeDocument/2006/relationships/font"/><Relationship Id="rId43" Target="notesSlides/notesSlide7.xml" Type="http://schemas.openxmlformats.org/officeDocument/2006/relationships/notesSlide"/><Relationship Id="rId44" Target="notesSlides/notesSlide8.xml" Type="http://schemas.openxmlformats.org/officeDocument/2006/relationships/notesSlide"/><Relationship Id="rId45" Target="notesSlides/notesSlide9.xml" Type="http://schemas.openxmlformats.org/officeDocument/2006/relationships/notesSlide"/><Relationship Id="rId46" Target="notesSlides/notesSlide10.xml" Type="http://schemas.openxmlformats.org/officeDocument/2006/relationships/notesSlide"/><Relationship Id="rId47" Target="notesSlides/notesSlide11.xml" Type="http://schemas.openxmlformats.org/officeDocument/2006/relationships/notesSlide"/><Relationship Id="rId48" Target="fonts/font48.fntdata" Type="http://schemas.openxmlformats.org/officeDocument/2006/relationships/font"/><Relationship Id="rId49" Target="notesSlides/notesSlide12.xml" Type="http://schemas.openxmlformats.org/officeDocument/2006/relationships/notesSlide"/><Relationship Id="rId5" Target="tableStyles.xml" Type="http://schemas.openxmlformats.org/officeDocument/2006/relationships/tableStyles"/><Relationship Id="rId50" Target="notesSlides/notesSlide13.xml" Type="http://schemas.openxmlformats.org/officeDocument/2006/relationships/notesSlide"/><Relationship Id="rId51" Target="notesSlides/notesSlide14.xml" Type="http://schemas.openxmlformats.org/officeDocument/2006/relationships/notesSlide"/><Relationship Id="rId52" Target="notesSlides/notesSlide15.xml" Type="http://schemas.openxmlformats.org/officeDocument/2006/relationships/notesSlide"/><Relationship Id="rId53" Target="notesSlides/notesSlide16.xml" Type="http://schemas.openxmlformats.org/officeDocument/2006/relationships/notesSlide"/><Relationship Id="rId54" Target="notesSlides/notesSlide17.xml" Type="http://schemas.openxmlformats.org/officeDocument/2006/relationships/notesSlide"/><Relationship Id="rId55" Target="notesSlides/notesSlide18.xml" Type="http://schemas.openxmlformats.org/officeDocument/2006/relationships/notesSlide"/><Relationship Id="rId56" Target="notesSlides/notesSlide19.xml" Type="http://schemas.openxmlformats.org/officeDocument/2006/relationships/notesSlide"/><Relationship Id="rId57" Target="notesSlides/notesSlide20.xml" Type="http://schemas.openxmlformats.org/officeDocument/2006/relationships/notesSlide"/><Relationship Id="rId58" Target="notesSlides/notesSlide21.xml" Type="http://schemas.openxmlformats.org/officeDocument/2006/relationships/notesSlide"/><Relationship Id="rId59" Target="notesSlides/notesSlide22.xml" Type="http://schemas.openxmlformats.org/officeDocument/2006/relationships/notesSlide"/><Relationship Id="rId6" Target="slides/slide1.xml" Type="http://schemas.openxmlformats.org/officeDocument/2006/relationships/slide"/><Relationship Id="rId60" Target="notesSlides/notesSlide23.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16.png" Type="http://schemas.openxmlformats.org/officeDocument/2006/relationships/image"/><Relationship Id="rId8" Target="../media/image17.jpeg" Type="http://schemas.openxmlformats.org/officeDocument/2006/relationships/image"/><Relationship Id="rId9" Target="https://www.youtube.com/watch?v=q-Y-z6HmRgI&amp;feature=youtu.be" TargetMode="External" Type="http://schemas.openxmlformats.org/officeDocument/2006/relationships/video"/></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11" Target="../media/image24.png" Type="http://schemas.openxmlformats.org/officeDocument/2006/relationships/image"/><Relationship Id="rId12" Target="../media/image25.svg" Type="http://schemas.openxmlformats.org/officeDocument/2006/relationships/image"/><Relationship Id="rId13" Target="../media/image26.png" Type="http://schemas.openxmlformats.org/officeDocument/2006/relationships/image"/><Relationship Id="rId14" Target="../media/image27.svg" Type="http://schemas.openxmlformats.org/officeDocument/2006/relationships/image"/><Relationship Id="rId15" Target="../media/image28.png" Type="http://schemas.openxmlformats.org/officeDocument/2006/relationships/image"/><Relationship Id="rId16" Target="../media/image29.svg" Type="http://schemas.openxmlformats.org/officeDocument/2006/relationships/image"/><Relationship Id="rId17" Target="../media/image30.png" Type="http://schemas.openxmlformats.org/officeDocument/2006/relationships/image"/><Relationship Id="rId18" Target="../media/image31.svg" Type="http://schemas.openxmlformats.org/officeDocument/2006/relationships/image"/><Relationship Id="rId2" Target="../notesSlides/notesSlide1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2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8.png" Type="http://schemas.openxmlformats.org/officeDocument/2006/relationships/image"/><Relationship Id="rId6" Target="../media/image1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32.png" Type="http://schemas.openxmlformats.org/officeDocument/2006/relationships/image"/><Relationship Id="rId4" Target="../media/image33.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18.png" Type="http://schemas.openxmlformats.org/officeDocument/2006/relationships/image"/><Relationship Id="rId5" Target="../media/image19.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4.png" Type="http://schemas.openxmlformats.org/officeDocument/2006/relationships/image"/><Relationship Id="rId6" Target="../media/image35.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2.png" Type="http://schemas.openxmlformats.org/officeDocument/2006/relationships/image"/><Relationship Id="rId11" Target="../media/image43.png" Type="http://schemas.openxmlformats.org/officeDocument/2006/relationships/image"/><Relationship Id="rId12" Target="../media/image44.svg" Type="http://schemas.openxmlformats.org/officeDocument/2006/relationships/image"/><Relationship Id="rId13" Target="../media/image45.jpeg" Type="http://schemas.openxmlformats.org/officeDocument/2006/relationships/image"/><Relationship Id="rId14" Target="../media/image46.png" Type="http://schemas.openxmlformats.org/officeDocument/2006/relationships/image"/><Relationship Id="rId15" Target="../media/image47.png" Type="http://schemas.openxmlformats.org/officeDocument/2006/relationships/image"/><Relationship Id="rId16" Target="../media/image48.pn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82592" y="6770846"/>
            <a:ext cx="12587177" cy="2059505"/>
            <a:chOff x="0" y="0"/>
            <a:chExt cx="16782902" cy="2746007"/>
          </a:xfrm>
        </p:grpSpPr>
        <p:sp>
          <p:nvSpPr>
            <p:cNvPr name="Freeform 4" id="4"/>
            <p:cNvSpPr/>
            <p:nvPr/>
          </p:nvSpPr>
          <p:spPr>
            <a:xfrm flipH="false" flipV="false" rot="0">
              <a:off x="0" y="0"/>
              <a:ext cx="16782903" cy="2746007"/>
            </a:xfrm>
            <a:custGeom>
              <a:avLst/>
              <a:gdLst/>
              <a:ahLst/>
              <a:cxnLst/>
              <a:rect r="r" b="b" t="t" l="l"/>
              <a:pathLst>
                <a:path h="2746007" w="16782903">
                  <a:moveTo>
                    <a:pt x="0" y="0"/>
                  </a:moveTo>
                  <a:lnTo>
                    <a:pt x="16782903" y="0"/>
                  </a:lnTo>
                  <a:lnTo>
                    <a:pt x="16782903" y="2746007"/>
                  </a:lnTo>
                  <a:lnTo>
                    <a:pt x="0" y="2746007"/>
                  </a:lnTo>
                  <a:close/>
                </a:path>
              </a:pathLst>
            </a:custGeom>
            <a:solidFill>
              <a:srgbClr val="000000">
                <a:alpha val="0"/>
              </a:srgbClr>
            </a:solidFill>
          </p:spPr>
        </p:sp>
        <p:sp>
          <p:nvSpPr>
            <p:cNvPr name="TextBox 5" id="5"/>
            <p:cNvSpPr txBox="true"/>
            <p:nvPr/>
          </p:nvSpPr>
          <p:spPr>
            <a:xfrm>
              <a:off x="0" y="-85725"/>
              <a:ext cx="16782902" cy="2831732"/>
            </a:xfrm>
            <a:prstGeom prst="rect">
              <a:avLst/>
            </a:prstGeom>
          </p:spPr>
          <p:txBody>
            <a:bodyPr anchor="t" rtlCol="false" tIns="0" lIns="0" bIns="0" rIns="0"/>
            <a:lstStyle/>
            <a:p>
              <a:pPr algn="l" marL="0" indent="0" lvl="0">
                <a:lnSpc>
                  <a:spcPts val="4920"/>
                </a:lnSpc>
              </a:pPr>
              <a:r>
                <a:rPr lang="en-US" b="true" sz="4100">
                  <a:solidFill>
                    <a:srgbClr val="282829"/>
                  </a:solidFill>
                  <a:latin typeface="Calibri (MS) Bold"/>
                  <a:ea typeface="Calibri (MS) Bold"/>
                  <a:cs typeface="Calibri (MS) Bold"/>
                  <a:sym typeface="Calibri (MS) Bold"/>
                </a:rPr>
                <a:t>Alfabetização midiática e pensamento crítico para participação política Desenvolvido por: Conselho Polonês de Organizações Juvenis PROM</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499388" y="5713571"/>
            <a:ext cx="18787388" cy="2215586"/>
            <a:chOff x="0" y="0"/>
            <a:chExt cx="25049851" cy="2954115"/>
          </a:xfrm>
        </p:grpSpPr>
        <p:sp>
          <p:nvSpPr>
            <p:cNvPr name="Freeform 48" id="48"/>
            <p:cNvSpPr/>
            <p:nvPr/>
          </p:nvSpPr>
          <p:spPr>
            <a:xfrm flipH="false" flipV="false" rot="0">
              <a:off x="0" y="0"/>
              <a:ext cx="25049851" cy="2954115"/>
            </a:xfrm>
            <a:custGeom>
              <a:avLst/>
              <a:gdLst/>
              <a:ahLst/>
              <a:cxnLst/>
              <a:rect r="r" b="b" t="t" l="l"/>
              <a:pathLst>
                <a:path h="2954115" w="25049851">
                  <a:moveTo>
                    <a:pt x="0" y="0"/>
                  </a:moveTo>
                  <a:lnTo>
                    <a:pt x="25049851" y="0"/>
                  </a:lnTo>
                  <a:lnTo>
                    <a:pt x="25049851" y="2954115"/>
                  </a:lnTo>
                  <a:lnTo>
                    <a:pt x="0" y="2954115"/>
                  </a:lnTo>
                  <a:close/>
                </a:path>
              </a:pathLst>
            </a:custGeom>
            <a:solidFill>
              <a:srgbClr val="000000">
                <a:alpha val="0"/>
              </a:srgbClr>
            </a:solidFill>
          </p:spPr>
        </p:sp>
        <p:sp>
          <p:nvSpPr>
            <p:cNvPr name="TextBox 49" id="49"/>
            <p:cNvSpPr txBox="true"/>
            <p:nvPr/>
          </p:nvSpPr>
          <p:spPr>
            <a:xfrm>
              <a:off x="0" y="-133350"/>
              <a:ext cx="25049851" cy="3087465"/>
            </a:xfrm>
            <a:prstGeom prst="rect">
              <a:avLst/>
            </a:prstGeom>
          </p:spPr>
          <p:txBody>
            <a:bodyPr anchor="t" rtlCol="false" tIns="0" lIns="0" bIns="0" rIns="0"/>
            <a:lstStyle/>
            <a:p>
              <a:pPr algn="ctr" marL="0" indent="0" lvl="0">
                <a:lnSpc>
                  <a:spcPts val="7560"/>
                </a:lnSpc>
              </a:pPr>
              <a:r>
                <a:rPr lang="en-US" b="true" sz="6300">
                  <a:solidFill>
                    <a:srgbClr val="282829"/>
                  </a:solidFill>
                  <a:latin typeface="Calibri (MS) Bold"/>
                  <a:ea typeface="Calibri (MS) Bold"/>
                  <a:cs typeface="Calibri (MS) Bold"/>
                  <a:sym typeface="Calibri (MS) Bold"/>
                </a:rPr>
                <a:t>Programa de Capacitação para Jovens Trabalhadores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Como aplicar isso na prática: um guia passo a passo para trabalhadores com jovens, parte 4</a:t>
              </a:r>
            </a:p>
          </p:txBody>
        </p:sp>
      </p:grpSp>
      <p:grpSp>
        <p:nvGrpSpPr>
          <p:cNvPr name="Group 6" id="6"/>
          <p:cNvGrpSpPr/>
          <p:nvPr/>
        </p:nvGrpSpPr>
        <p:grpSpPr>
          <a:xfrm rot="0">
            <a:off x="1393503" y="2091414"/>
            <a:ext cx="10388408" cy="1149696"/>
            <a:chOff x="0" y="0"/>
            <a:chExt cx="13851211" cy="1532928"/>
          </a:xfrm>
        </p:grpSpPr>
        <p:sp>
          <p:nvSpPr>
            <p:cNvPr name="Freeform 7" id="7"/>
            <p:cNvSpPr/>
            <p:nvPr/>
          </p:nvSpPr>
          <p:spPr>
            <a:xfrm flipH="false" flipV="false" rot="0">
              <a:off x="0" y="0"/>
              <a:ext cx="13851210" cy="1532928"/>
            </a:xfrm>
            <a:custGeom>
              <a:avLst/>
              <a:gdLst/>
              <a:ahLst/>
              <a:cxnLst/>
              <a:rect r="r" b="b" t="t" l="l"/>
              <a:pathLst>
                <a:path h="1532928" w="13851210">
                  <a:moveTo>
                    <a:pt x="0" y="0"/>
                  </a:moveTo>
                  <a:lnTo>
                    <a:pt x="13851210" y="0"/>
                  </a:lnTo>
                  <a:lnTo>
                    <a:pt x="13851210" y="1532928"/>
                  </a:lnTo>
                  <a:lnTo>
                    <a:pt x="0" y="1532928"/>
                  </a:lnTo>
                  <a:close/>
                </a:path>
              </a:pathLst>
            </a:custGeom>
            <a:solidFill>
              <a:srgbClr val="000000">
                <a:alpha val="0"/>
              </a:srgbClr>
            </a:solidFill>
          </p:spPr>
        </p:sp>
        <p:sp>
          <p:nvSpPr>
            <p:cNvPr name="TextBox 8" id="8"/>
            <p:cNvSpPr txBox="true"/>
            <p:nvPr/>
          </p:nvSpPr>
          <p:spPr>
            <a:xfrm>
              <a:off x="0" y="-114300"/>
              <a:ext cx="13851211" cy="1647228"/>
            </a:xfrm>
            <a:prstGeom prst="rect">
              <a:avLst/>
            </a:prstGeom>
          </p:spPr>
          <p:txBody>
            <a:bodyPr anchor="t" rtlCol="false" tIns="0" lIns="0" bIns="0" rIns="0"/>
            <a:lstStyle/>
            <a:p>
              <a:pPr algn="l" marL="0" indent="0" lvl="0">
                <a:lnSpc>
                  <a:spcPts val="6884"/>
                </a:lnSpc>
              </a:pPr>
              <a:r>
                <a:rPr lang="en-US" b="true" sz="5737">
                  <a:solidFill>
                    <a:srgbClr val="282121"/>
                  </a:solidFill>
                  <a:latin typeface="Calibri (MS) Bold"/>
                  <a:ea typeface="Calibri (MS) Bold"/>
                  <a:cs typeface="Calibri (MS) Bold"/>
                  <a:sym typeface="Calibri (MS) Bold"/>
                </a:rPr>
                <a:t>Enquadramento da mídia em ação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58443" y="4098838"/>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7"/>
            <a:stretch>
              <a:fillRect l="0" t="0" r="0" b="0"/>
            </a:stretch>
          </a:blipFill>
        </p:spPr>
      </p:sp>
      <p:sp>
        <p:nvSpPr>
          <p:cNvPr name="TextBox 13" id="13"/>
          <p:cNvSpPr txBox="true"/>
          <p:nvPr/>
        </p:nvSpPr>
        <p:spPr>
          <a:xfrm rot="0">
            <a:off x="8073949" y="3778048"/>
            <a:ext cx="9185351" cy="4375521"/>
          </a:xfrm>
          <a:prstGeom prst="rect">
            <a:avLst/>
          </a:prstGeom>
        </p:spPr>
        <p:txBody>
          <a:bodyPr anchor="t" rtlCol="false" tIns="0" lIns="0" bIns="0" rIns="0">
            <a:spAutoFit/>
          </a:bodyPr>
          <a:lstStyle/>
          <a:p>
            <a:pPr algn="just" marL="0" indent="0" lvl="0">
              <a:lnSpc>
                <a:spcPts val="4349"/>
              </a:lnSpc>
            </a:pPr>
            <a:r>
              <a:rPr lang="en-US" b="true" sz="2899">
                <a:solidFill>
                  <a:srgbClr val="000000"/>
                </a:solidFill>
                <a:latin typeface="Calibri (MS) Bold"/>
                <a:ea typeface="Calibri (MS) Bold"/>
                <a:cs typeface="Calibri (MS) Bold"/>
                <a:sym typeface="Calibri (MS) Bold"/>
              </a:rPr>
              <a:t>4. Reflexão e conexão com o mundo real </a:t>
            </a:r>
          </a:p>
          <a:p>
            <a:pPr algn="just" marL="0" indent="0" lvl="0">
              <a:lnSpc>
                <a:spcPts val="4349"/>
              </a:lnSpc>
            </a:pPr>
            <a:r>
              <a:rPr lang="en-US" b="true" sz="2899">
                <a:solidFill>
                  <a:srgbClr val="000000"/>
                </a:solidFill>
                <a:latin typeface="Calibri (MS) Bold"/>
                <a:ea typeface="Calibri (MS) Bold"/>
                <a:cs typeface="Calibri (MS) Bold"/>
                <a:sym typeface="Calibri (MS) Bold"/>
              </a:rPr>
              <a:t>Pergunte:</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Como o enquadramento pode influenciar a votação, o envolvimento cívico ou a indignação pública?</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Onde vemos o enquadramento usado na mídia direcionada aos jovens?</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Como podemos verificar os fatos e procurar perspectivas neutras ou múltiplas?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13048533" cy="784017"/>
            <a:chOff x="0" y="0"/>
            <a:chExt cx="17398044" cy="1045356"/>
          </a:xfrm>
        </p:grpSpPr>
        <p:sp>
          <p:nvSpPr>
            <p:cNvPr name="Freeform 6" id="6"/>
            <p:cNvSpPr/>
            <p:nvPr/>
          </p:nvSpPr>
          <p:spPr>
            <a:xfrm flipH="false" flipV="false" rot="0">
              <a:off x="0" y="0"/>
              <a:ext cx="17398043" cy="1045356"/>
            </a:xfrm>
            <a:custGeom>
              <a:avLst/>
              <a:gdLst/>
              <a:ahLst/>
              <a:cxnLst/>
              <a:rect r="r" b="b" t="t" l="l"/>
              <a:pathLst>
                <a:path h="1045356" w="17398043">
                  <a:moveTo>
                    <a:pt x="0" y="0"/>
                  </a:moveTo>
                  <a:lnTo>
                    <a:pt x="17398043" y="0"/>
                  </a:lnTo>
                  <a:lnTo>
                    <a:pt x="17398043" y="1045356"/>
                  </a:lnTo>
                  <a:lnTo>
                    <a:pt x="0" y="1045356"/>
                  </a:lnTo>
                  <a:close/>
                </a:path>
              </a:pathLst>
            </a:custGeom>
            <a:solidFill>
              <a:srgbClr val="000000">
                <a:alpha val="0"/>
              </a:srgbClr>
            </a:solidFill>
          </p:spPr>
        </p:sp>
        <p:sp>
          <p:nvSpPr>
            <p:cNvPr name="TextBox 7" id="7"/>
            <p:cNvSpPr txBox="true"/>
            <p:nvPr/>
          </p:nvSpPr>
          <p:spPr>
            <a:xfrm>
              <a:off x="0" y="-85725"/>
              <a:ext cx="17398044" cy="1131081"/>
            </a:xfrm>
            <a:prstGeom prst="rect">
              <a:avLst/>
            </a:prstGeom>
          </p:spPr>
          <p:txBody>
            <a:bodyPr anchor="t" rtlCol="false" tIns="0" lIns="0" bIns="0" rIns="0"/>
            <a:lstStyle/>
            <a:p>
              <a:pPr algn="l" marL="0" indent="0" lvl="0">
                <a:lnSpc>
                  <a:spcPts val="4709"/>
                </a:lnSpc>
              </a:pPr>
              <a:r>
                <a:rPr lang="en-US" b="true" sz="3924">
                  <a:solidFill>
                    <a:srgbClr val="000000"/>
                  </a:solidFill>
                  <a:latin typeface="Calibri (MS) Bold"/>
                  <a:ea typeface="Calibri (MS) Bold"/>
                  <a:cs typeface="Calibri (MS) Bold"/>
                  <a:sym typeface="Calibri (MS) Bold"/>
                </a:rPr>
                <a:t>Reconhecendo o preconceito da mídia: tipos e impactos</a:t>
              </a:r>
            </a:p>
          </p:txBody>
        </p:sp>
      </p:grpSp>
      <p:grpSp>
        <p:nvGrpSpPr>
          <p:cNvPr name="Group 8" id="8"/>
          <p:cNvGrpSpPr/>
          <p:nvPr/>
        </p:nvGrpSpPr>
        <p:grpSpPr>
          <a:xfrm rot="0">
            <a:off x="770323" y="2715768"/>
            <a:ext cx="6229350" cy="6218408"/>
            <a:chOff x="0" y="0"/>
            <a:chExt cx="8305800" cy="8291211"/>
          </a:xfrm>
        </p:grpSpPr>
        <p:sp>
          <p:nvSpPr>
            <p:cNvPr name="Freeform 9" id="9"/>
            <p:cNvSpPr/>
            <p:nvPr/>
          </p:nvSpPr>
          <p:spPr>
            <a:xfrm flipH="false" flipV="false" rot="0">
              <a:off x="0" y="0"/>
              <a:ext cx="8305800" cy="8291211"/>
            </a:xfrm>
            <a:custGeom>
              <a:avLst/>
              <a:gdLst/>
              <a:ahLst/>
              <a:cxnLst/>
              <a:rect r="r" b="b" t="t" l="l"/>
              <a:pathLst>
                <a:path h="8291211" w="8305800">
                  <a:moveTo>
                    <a:pt x="0" y="0"/>
                  </a:moveTo>
                  <a:lnTo>
                    <a:pt x="8305800" y="0"/>
                  </a:lnTo>
                  <a:lnTo>
                    <a:pt x="8305800" y="8291211"/>
                  </a:lnTo>
                  <a:lnTo>
                    <a:pt x="0" y="8291211"/>
                  </a:lnTo>
                  <a:close/>
                </a:path>
              </a:pathLst>
            </a:custGeom>
            <a:solidFill>
              <a:srgbClr val="000000">
                <a:alpha val="0"/>
              </a:srgbClr>
            </a:solidFill>
          </p:spPr>
        </p:sp>
        <p:sp>
          <p:nvSpPr>
            <p:cNvPr name="TextBox 10" id="10"/>
            <p:cNvSpPr txBox="true"/>
            <p:nvPr/>
          </p:nvSpPr>
          <p:spPr>
            <a:xfrm>
              <a:off x="0" y="-200025"/>
              <a:ext cx="8305800" cy="8491236"/>
            </a:xfrm>
            <a:prstGeom prst="rect">
              <a:avLst/>
            </a:prstGeom>
          </p:spPr>
          <p:txBody>
            <a:bodyPr anchor="t" rtlCol="false" tIns="0" lIns="0" bIns="0" rIns="0"/>
            <a:lstStyle/>
            <a:p>
              <a:pPr algn="just" marL="0" indent="0" lvl="0">
                <a:lnSpc>
                  <a:spcPts val="4556"/>
                </a:lnSpc>
              </a:pPr>
              <a:r>
                <a:rPr lang="en-US" b="true" sz="2531">
                  <a:solidFill>
                    <a:srgbClr val="000000"/>
                  </a:solidFill>
                  <a:latin typeface="Calibri (MS) Bold"/>
                  <a:ea typeface="Calibri (MS) Bold"/>
                  <a:cs typeface="Calibri (MS) Bold"/>
                  <a:sym typeface="Calibri (MS) Bold"/>
                </a:rPr>
                <a:t>Assista ao vídeo: </a:t>
              </a:r>
            </a:p>
            <a:p>
              <a:pPr algn="just" marL="0" indent="0" lvl="0">
                <a:lnSpc>
                  <a:spcPts val="4556"/>
                </a:lnSpc>
              </a:pPr>
              <a:r>
                <a:rPr lang="en-US" b="true" sz="2531">
                  <a:solidFill>
                    <a:srgbClr val="000000"/>
                  </a:solidFill>
                  <a:latin typeface="Calibri (MS) Bold"/>
                  <a:ea typeface="Calibri (MS) Bold"/>
                  <a:cs typeface="Calibri (MS) Bold"/>
                  <a:sym typeface="Calibri (MS) Bold"/>
                </a:rPr>
                <a:t>TED-Ed "Como escolher suas notícias" (4:48)</a:t>
              </a:r>
            </a:p>
            <a:p>
              <a:pPr algn="just" marL="0" indent="0" lvl="0">
                <a:lnSpc>
                  <a:spcPts val="4556"/>
                </a:lnSpc>
              </a:pPr>
            </a:p>
            <a:p>
              <a:pPr algn="just" marL="0" indent="0" lvl="0">
                <a:lnSpc>
                  <a:spcPts val="4556"/>
                </a:lnSpc>
              </a:pPr>
            </a:p>
            <a:p>
              <a:pPr algn="just" marL="0" indent="0" lvl="0">
                <a:lnSpc>
                  <a:spcPts val="4556"/>
                </a:lnSpc>
              </a:pPr>
            </a:p>
            <a:p>
              <a:pPr algn="just" marL="0" indent="0" lvl="0">
                <a:lnSpc>
                  <a:spcPts val="4556"/>
                </a:lnSpc>
              </a:pPr>
            </a:p>
            <a:p>
              <a:pPr algn="just" marL="0" indent="0" lvl="0">
                <a:lnSpc>
                  <a:spcPts val="4556"/>
                </a:lnSpc>
              </a:pPr>
            </a:p>
            <a:p>
              <a:pPr algn="just" marL="0" indent="0" lvl="0">
                <a:lnSpc>
                  <a:spcPts val="4556"/>
                </a:lnSpc>
              </a:pPr>
            </a:p>
            <a:p>
              <a:pPr algn="just" marL="0" indent="0" lvl="0">
                <a:lnSpc>
                  <a:spcPts val="4556"/>
                </a:lnSpc>
              </a:pPr>
              <a:r>
                <a:rPr lang="en-US" b="true" sz="2531">
                  <a:solidFill>
                    <a:srgbClr val="000000"/>
                  </a:solidFill>
                  <a:latin typeface="Calibri (MS) Bold"/>
                  <a:ea typeface="Calibri (MS) Bold"/>
                  <a:cs typeface="Calibri (MS) Bold"/>
                  <a:sym typeface="Calibri (MS) Bold"/>
                </a:rPr>
                <a:t>O vídeo ensina habilidades de análise crítica perfeitas para discutir a representação da deficiência.</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9346399" y="1521274"/>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1051595" y="1741248"/>
            <a:ext cx="6804504" cy="6804504"/>
          </a:xfrm>
          <a:custGeom>
            <a:avLst/>
            <a:gdLst/>
            <a:ahLst/>
            <a:cxnLst/>
            <a:rect r="r" b="b" t="t" l="l"/>
            <a:pathLst>
              <a:path h="6804504" w="6804504">
                <a:moveTo>
                  <a:pt x="0" y="0"/>
                </a:moveTo>
                <a:lnTo>
                  <a:pt x="6804504" y="0"/>
                </a:lnTo>
                <a:lnTo>
                  <a:pt x="6804504" y="6804504"/>
                </a:lnTo>
                <a:lnTo>
                  <a:pt x="0" y="6804504"/>
                </a:lnTo>
                <a:lnTo>
                  <a:pt x="0" y="0"/>
                </a:lnTo>
                <a:close/>
              </a:path>
            </a:pathLst>
          </a:custGeom>
          <a:blipFill>
            <a:blip r:embed="rId7"/>
            <a:stretch>
              <a:fillRect l="0" t="0" r="0" b="0"/>
            </a:stretch>
          </a:blipFill>
        </p:spPr>
      </p:sp>
      <p:pic>
        <p:nvPicPr>
          <p:cNvPr name="Picture 16" id="16"/>
          <p:cNvPicPr>
            <a:picLocks noChangeAspect="true"/>
          </p:cNvPicPr>
          <p:nvPr>
            <a:videoFile r:link="rId9"/>
          </p:nvPr>
        </p:nvPicPr>
        <p:blipFill>
          <a:blip r:embed="rId8"/>
          <a:stretch>
            <a:fillRect/>
          </a:stretch>
        </p:blipFill>
        <p:spPr>
          <a:xfrm rot="0">
            <a:off x="1256360" y="4159808"/>
            <a:ext cx="5401698" cy="3036083"/>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2895473" y="945068"/>
            <a:ext cx="10484799" cy="784017"/>
            <a:chOff x="0" y="0"/>
            <a:chExt cx="13979732" cy="1045356"/>
          </a:xfrm>
        </p:grpSpPr>
        <p:sp>
          <p:nvSpPr>
            <p:cNvPr name="Freeform 6" id="6"/>
            <p:cNvSpPr/>
            <p:nvPr/>
          </p:nvSpPr>
          <p:spPr>
            <a:xfrm flipH="false" flipV="false" rot="0">
              <a:off x="0" y="0"/>
              <a:ext cx="13979733" cy="1045356"/>
            </a:xfrm>
            <a:custGeom>
              <a:avLst/>
              <a:gdLst/>
              <a:ahLst/>
              <a:cxnLst/>
              <a:rect r="r" b="b" t="t" l="l"/>
              <a:pathLst>
                <a:path h="1045356" w="13979733">
                  <a:moveTo>
                    <a:pt x="0" y="0"/>
                  </a:moveTo>
                  <a:lnTo>
                    <a:pt x="13979733" y="0"/>
                  </a:lnTo>
                  <a:lnTo>
                    <a:pt x="13979733" y="1045356"/>
                  </a:lnTo>
                  <a:lnTo>
                    <a:pt x="0" y="1045356"/>
                  </a:lnTo>
                  <a:close/>
                </a:path>
              </a:pathLst>
            </a:custGeom>
            <a:solidFill>
              <a:srgbClr val="000000">
                <a:alpha val="0"/>
              </a:srgbClr>
            </a:solidFill>
          </p:spPr>
        </p:sp>
        <p:sp>
          <p:nvSpPr>
            <p:cNvPr name="TextBox 7" id="7"/>
            <p:cNvSpPr txBox="true"/>
            <p:nvPr/>
          </p:nvSpPr>
          <p:spPr>
            <a:xfrm>
              <a:off x="0" y="-85725"/>
              <a:ext cx="13979732" cy="1131081"/>
            </a:xfrm>
            <a:prstGeom prst="rect">
              <a:avLst/>
            </a:prstGeom>
          </p:spPr>
          <p:txBody>
            <a:bodyPr anchor="t" rtlCol="false" tIns="0" lIns="0" bIns="0" rIns="0"/>
            <a:lstStyle/>
            <a:p>
              <a:pPr algn="l" marL="0" indent="0" lvl="0">
                <a:lnSpc>
                  <a:spcPts val="4709"/>
                </a:lnSpc>
              </a:pPr>
              <a:r>
                <a:rPr lang="en-US" b="true" sz="3924">
                  <a:solidFill>
                    <a:srgbClr val="2E2B29"/>
                  </a:solidFill>
                  <a:latin typeface="Calibri (MS) Bold"/>
                  <a:ea typeface="Calibri (MS) Bold"/>
                  <a:cs typeface="Calibri (MS) Bold"/>
                  <a:sym typeface="Calibri (MS) Bold"/>
                </a:rPr>
                <a:t>Desafio do Detector de Notícias Falsas</a:t>
              </a:r>
            </a:p>
          </p:txBody>
        </p:sp>
      </p:grpSp>
      <p:grpSp>
        <p:nvGrpSpPr>
          <p:cNvPr name="Group 8" id="8"/>
          <p:cNvGrpSpPr/>
          <p:nvPr/>
        </p:nvGrpSpPr>
        <p:grpSpPr>
          <a:xfrm rot="0">
            <a:off x="632900" y="2376178"/>
            <a:ext cx="15763900" cy="6224629"/>
            <a:chOff x="0" y="0"/>
            <a:chExt cx="21018533" cy="8299506"/>
          </a:xfrm>
        </p:grpSpPr>
        <p:sp>
          <p:nvSpPr>
            <p:cNvPr name="Freeform 9" id="9"/>
            <p:cNvSpPr/>
            <p:nvPr/>
          </p:nvSpPr>
          <p:spPr>
            <a:xfrm flipH="false" flipV="false" rot="0">
              <a:off x="0" y="0"/>
              <a:ext cx="21018534" cy="8299506"/>
            </a:xfrm>
            <a:custGeom>
              <a:avLst/>
              <a:gdLst/>
              <a:ahLst/>
              <a:cxnLst/>
              <a:rect r="r" b="b" t="t" l="l"/>
              <a:pathLst>
                <a:path h="8299506" w="21018534">
                  <a:moveTo>
                    <a:pt x="0" y="0"/>
                  </a:moveTo>
                  <a:lnTo>
                    <a:pt x="21018534" y="0"/>
                  </a:lnTo>
                  <a:lnTo>
                    <a:pt x="21018534" y="8299506"/>
                  </a:lnTo>
                  <a:lnTo>
                    <a:pt x="0" y="8299506"/>
                  </a:lnTo>
                  <a:close/>
                </a:path>
              </a:pathLst>
            </a:custGeom>
            <a:solidFill>
              <a:srgbClr val="000000">
                <a:alpha val="0"/>
              </a:srgbClr>
            </a:solidFill>
          </p:spPr>
        </p:sp>
        <p:sp>
          <p:nvSpPr>
            <p:cNvPr name="TextBox 10" id="10"/>
            <p:cNvSpPr txBox="true"/>
            <p:nvPr/>
          </p:nvSpPr>
          <p:spPr>
            <a:xfrm>
              <a:off x="0" y="-180975"/>
              <a:ext cx="21018533" cy="8480481"/>
            </a:xfrm>
            <a:prstGeom prst="rect">
              <a:avLst/>
            </a:prstGeom>
          </p:spPr>
          <p:txBody>
            <a:bodyPr anchor="t" rtlCol="false" tIns="0" lIns="0" bIns="0" rIns="0"/>
            <a:lstStyle/>
            <a:p>
              <a:pPr algn="just" marL="0" indent="0" lvl="0">
                <a:lnSpc>
                  <a:spcPts val="4139"/>
                </a:lnSpc>
              </a:pPr>
              <a:r>
                <a:rPr lang="en-US" b="true" sz="2299">
                  <a:solidFill>
                    <a:srgbClr val="282121"/>
                  </a:solidFill>
                  <a:latin typeface="Calibri (MS) Bold"/>
                  <a:ea typeface="Calibri (MS) Bold"/>
                  <a:cs typeface="Calibri (MS) Bold"/>
                  <a:sym typeface="Calibri (MS) Bold"/>
                </a:rPr>
                <a:t>Os participantes praticam a identificação de sinais de alerta em informações incorretas relacionadas à deficiência usando um método de verificação em três etapas.</a:t>
              </a:r>
            </a:p>
            <a:p>
              <a:pPr algn="just" marL="0" indent="0" lvl="0">
                <a:lnSpc>
                  <a:spcPts val="4139"/>
                </a:lnSpc>
              </a:pPr>
              <a:r>
                <a:rPr lang="en-US" b="true" sz="2299">
                  <a:solidFill>
                    <a:srgbClr val="282121"/>
                  </a:solidFill>
                  <a:latin typeface="Calibri (MS) Bold"/>
                  <a:ea typeface="Calibri (MS) Bold"/>
                  <a:cs typeface="Calibri (MS) Bold"/>
                  <a:sym typeface="Calibri (MS) Bold"/>
                </a:rPr>
                <a:t>Materiais necessários:</a:t>
              </a:r>
            </a:p>
            <a:p>
              <a:pPr algn="just" marL="0" indent="0" lvl="0">
                <a:lnSpc>
                  <a:spcPts val="4139"/>
                </a:lnSpc>
              </a:pPr>
              <a:r>
                <a:rPr lang="en-US" b="true" sz="2299">
                  <a:solidFill>
                    <a:srgbClr val="282121"/>
                  </a:solidFill>
                  <a:latin typeface="Calibri (MS) Bold"/>
                  <a:ea typeface="Calibri (MS) Bold"/>
                  <a:cs typeface="Calibri (MS) Bold"/>
                  <a:sym typeface="Calibri (MS) Bold"/>
                </a:rPr>
                <a:t>3 exemplos impressos de alegações virais sobre políticas de deficiência (1 verdadeiro, 2 falso), Folha de dicas sobre ferramentas de verificação de fatos (Snopes, ADA National Network), Cronômetro</a:t>
              </a:r>
            </a:p>
            <a:p>
              <a:pPr algn="just" marL="0" indent="0" lvl="0">
                <a:lnSpc>
                  <a:spcPts val="4139"/>
                </a:lnSpc>
              </a:pPr>
              <a:r>
                <a:rPr lang="en-US" b="true" sz="2299">
                  <a:solidFill>
                    <a:srgbClr val="282121"/>
                  </a:solidFill>
                  <a:latin typeface="Calibri (MS) Bold"/>
                  <a:ea typeface="Calibri (MS) Bold"/>
                  <a:cs typeface="Calibri (MS) Bold"/>
                  <a:sym typeface="Calibri (MS) Bold"/>
                </a:rPr>
                <a:t>Duração: 15 minutos Passos:</a:t>
              </a:r>
            </a:p>
            <a:p>
              <a:pPr algn="just" marL="0" indent="0" lvl="0">
                <a:lnSpc>
                  <a:spcPts val="4139"/>
                </a:lnSpc>
              </a:pPr>
              <a:r>
                <a:rPr lang="en-US" b="true" sz="2299">
                  <a:solidFill>
                    <a:srgbClr val="282121"/>
                  </a:solidFill>
                  <a:latin typeface="Calibri (MS) Bold"/>
                  <a:ea typeface="Calibri (MS) Bold"/>
                  <a:cs typeface="Calibri (MS) Bold"/>
                  <a:sym typeface="Calibri (MS) Bold"/>
                </a:rPr>
                <a:t>Pequenos grupos analisam cada afirmação usando o método "S.A.M.":</a:t>
              </a:r>
            </a:p>
            <a:p>
              <a:pPr algn="just" marL="0" indent="0" lvl="0">
                <a:lnSpc>
                  <a:spcPts val="4139"/>
                </a:lnSpc>
              </a:pPr>
              <a:r>
                <a:rPr lang="en-US" b="true" sz="2299">
                  <a:solidFill>
                    <a:srgbClr val="282121"/>
                  </a:solidFill>
                  <a:latin typeface="Calibri (MS) Bold"/>
                  <a:ea typeface="Calibri (MS) Bold"/>
                  <a:cs typeface="Calibri (MS) Bold"/>
                  <a:sym typeface="Calibri (MS) Bold"/>
                </a:rPr>
                <a:t>Fonte (Quem postou isso?)</a:t>
              </a:r>
            </a:p>
            <a:p>
              <a:pPr algn="just" marL="0" indent="0" lvl="0">
                <a:lnSpc>
                  <a:spcPts val="4139"/>
                </a:lnSpc>
              </a:pPr>
              <a:r>
                <a:rPr lang="en-US" b="true" sz="2299">
                  <a:solidFill>
                    <a:srgbClr val="282121"/>
                  </a:solidFill>
                  <a:latin typeface="Calibri (MS) Bold"/>
                  <a:ea typeface="Calibri (MS) Bold"/>
                  <a:cs typeface="Calibri (MS) Bold"/>
                  <a:sym typeface="Calibri (MS) Bold"/>
                </a:rPr>
                <a:t>Agenda (Por que eles podem compartilhar isso?)</a:t>
              </a:r>
            </a:p>
            <a:p>
              <a:pPr algn="just" marL="0" indent="0" lvl="0">
                <a:lnSpc>
                  <a:spcPts val="4139"/>
                </a:lnSpc>
              </a:pPr>
              <a:r>
                <a:rPr lang="en-US" b="true" sz="2299">
                  <a:solidFill>
                    <a:srgbClr val="282121"/>
                  </a:solidFill>
                  <a:latin typeface="Calibri (MS) Bold"/>
                  <a:ea typeface="Calibri (MS) Bold"/>
                  <a:cs typeface="Calibri (MS) Bold"/>
                  <a:sym typeface="Calibri (MS) Bold"/>
                </a:rPr>
                <a:t>Dinheiro (Quem lucra se isso se espalhar?)</a:t>
              </a:r>
            </a:p>
            <a:p>
              <a:pPr algn="just" marL="0" indent="0" lvl="0">
                <a:lnSpc>
                  <a:spcPts val="4139"/>
                </a:lnSpc>
              </a:pPr>
              <a:r>
                <a:rPr lang="en-US" b="true" sz="2299">
                  <a:solidFill>
                    <a:srgbClr val="282121"/>
                  </a:solidFill>
                  <a:latin typeface="Calibri (MS) Bold"/>
                  <a:ea typeface="Calibri (MS) Bold"/>
                  <a:cs typeface="Calibri (MS) Bold"/>
                  <a:sym typeface="Calibri (MS) Bold"/>
                </a:rPr>
                <a:t>Os grupos apresentam suas descobertas usando uma classificação de "Sinal de Alerta" (1-5)</a:t>
              </a:r>
            </a:p>
            <a:p>
              <a:pPr algn="just" marL="0" indent="0" lvl="0">
                <a:lnSpc>
                  <a:spcPts val="4139"/>
                </a:lnSpc>
              </a:pPr>
              <a:r>
                <a:rPr lang="en-US" b="true" sz="2299">
                  <a:solidFill>
                    <a:srgbClr val="282121"/>
                  </a:solidFill>
                  <a:latin typeface="Calibri (MS) Bold"/>
                  <a:ea typeface="Calibri (MS) Bold"/>
                  <a:cs typeface="Calibri (MS) Bold"/>
                  <a:sym typeface="Calibri (MS) Bold"/>
                </a:rPr>
                <a:t>Analise como a desinformação prejudica especificamente as comunidades com deficiência</a:t>
              </a:r>
            </a:p>
          </p:txBody>
        </p:sp>
      </p:grpSp>
      <p:grpSp>
        <p:nvGrpSpPr>
          <p:cNvPr name="Group 11" id="11"/>
          <p:cNvGrpSpPr/>
          <p:nvPr/>
        </p:nvGrpSpPr>
        <p:grpSpPr>
          <a:xfrm rot="0">
            <a:off x="971550" y="467067"/>
            <a:ext cx="76944" cy="196091"/>
            <a:chOff x="0" y="0"/>
            <a:chExt cx="102592" cy="261455"/>
          </a:xfrm>
        </p:grpSpPr>
        <p:sp>
          <p:nvSpPr>
            <p:cNvPr name="Freeform 12" id="12"/>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3" id="13"/>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015774" y="7714224"/>
            <a:ext cx="5916010" cy="2144554"/>
          </a:xfrm>
          <a:custGeom>
            <a:avLst/>
            <a:gdLst/>
            <a:ahLst/>
            <a:cxnLst/>
            <a:rect r="r" b="b" t="t" l="l"/>
            <a:pathLst>
              <a:path h="2144554" w="5916010">
                <a:moveTo>
                  <a:pt x="0" y="0"/>
                </a:moveTo>
                <a:lnTo>
                  <a:pt x="5916010" y="0"/>
                </a:lnTo>
                <a:lnTo>
                  <a:pt x="5916010"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2223730"/>
            <a:ext cx="9319675" cy="784017"/>
            <a:chOff x="0" y="0"/>
            <a:chExt cx="12426234" cy="1045356"/>
          </a:xfrm>
        </p:grpSpPr>
        <p:sp>
          <p:nvSpPr>
            <p:cNvPr name="Freeform 6" id="6"/>
            <p:cNvSpPr/>
            <p:nvPr/>
          </p:nvSpPr>
          <p:spPr>
            <a:xfrm flipH="false" flipV="false" rot="0">
              <a:off x="0" y="0"/>
              <a:ext cx="12426233" cy="1045356"/>
            </a:xfrm>
            <a:custGeom>
              <a:avLst/>
              <a:gdLst/>
              <a:ahLst/>
              <a:cxnLst/>
              <a:rect r="r" b="b" t="t" l="l"/>
              <a:pathLst>
                <a:path h="1045356" w="12426233">
                  <a:moveTo>
                    <a:pt x="0" y="0"/>
                  </a:moveTo>
                  <a:lnTo>
                    <a:pt x="12426233" y="0"/>
                  </a:lnTo>
                  <a:lnTo>
                    <a:pt x="12426233" y="1045356"/>
                  </a:lnTo>
                  <a:lnTo>
                    <a:pt x="0" y="1045356"/>
                  </a:lnTo>
                  <a:close/>
                </a:path>
              </a:pathLst>
            </a:custGeom>
            <a:solidFill>
              <a:srgbClr val="000000">
                <a:alpha val="0"/>
              </a:srgbClr>
            </a:solidFill>
          </p:spPr>
        </p:sp>
        <p:sp>
          <p:nvSpPr>
            <p:cNvPr name="TextBox 7" id="7"/>
            <p:cNvSpPr txBox="true"/>
            <p:nvPr/>
          </p:nvSpPr>
          <p:spPr>
            <a:xfrm>
              <a:off x="0" y="-85725"/>
              <a:ext cx="12426234" cy="1131081"/>
            </a:xfrm>
            <a:prstGeom prst="rect">
              <a:avLst/>
            </a:prstGeom>
          </p:spPr>
          <p:txBody>
            <a:bodyPr anchor="t" rtlCol="false" tIns="0" lIns="0" bIns="0" rIns="0"/>
            <a:lstStyle/>
            <a:p>
              <a:pPr algn="l" marL="0" indent="0" lvl="0">
                <a:lnSpc>
                  <a:spcPts val="4709"/>
                </a:lnSpc>
              </a:pPr>
              <a:r>
                <a:rPr lang="en-US" b="true" sz="3924">
                  <a:solidFill>
                    <a:srgbClr val="2E2B29"/>
                  </a:solidFill>
                  <a:latin typeface="Calibri (MS) Bold"/>
                  <a:ea typeface="Calibri (MS) Bold"/>
                  <a:cs typeface="Calibri (MS) Bold"/>
                  <a:sym typeface="Calibri (MS) Bold"/>
                </a:rPr>
                <a:t>Atividade – “Análise de Manchetes”</a:t>
              </a:r>
            </a:p>
          </p:txBody>
        </p:sp>
      </p:grpSp>
      <p:grpSp>
        <p:nvGrpSpPr>
          <p:cNvPr name="Group 8" id="8"/>
          <p:cNvGrpSpPr/>
          <p:nvPr/>
        </p:nvGrpSpPr>
        <p:grpSpPr>
          <a:xfrm rot="0">
            <a:off x="2060891" y="3008517"/>
            <a:ext cx="7916224" cy="3827239"/>
            <a:chOff x="0" y="0"/>
            <a:chExt cx="10554966" cy="5102985"/>
          </a:xfrm>
        </p:grpSpPr>
        <p:sp>
          <p:nvSpPr>
            <p:cNvPr name="Freeform 9" id="9"/>
            <p:cNvSpPr/>
            <p:nvPr/>
          </p:nvSpPr>
          <p:spPr>
            <a:xfrm flipH="false" flipV="false" rot="0">
              <a:off x="0" y="0"/>
              <a:ext cx="10554967" cy="5102985"/>
            </a:xfrm>
            <a:custGeom>
              <a:avLst/>
              <a:gdLst/>
              <a:ahLst/>
              <a:cxnLst/>
              <a:rect r="r" b="b" t="t" l="l"/>
              <a:pathLst>
                <a:path h="5102985" w="10554967">
                  <a:moveTo>
                    <a:pt x="0" y="0"/>
                  </a:moveTo>
                  <a:lnTo>
                    <a:pt x="10554967" y="0"/>
                  </a:lnTo>
                  <a:lnTo>
                    <a:pt x="10554967" y="5102985"/>
                  </a:lnTo>
                  <a:lnTo>
                    <a:pt x="0" y="5102985"/>
                  </a:lnTo>
                  <a:close/>
                </a:path>
              </a:pathLst>
            </a:custGeom>
            <a:solidFill>
              <a:srgbClr val="000000">
                <a:alpha val="0"/>
              </a:srgbClr>
            </a:solidFill>
          </p:spPr>
        </p:sp>
        <p:sp>
          <p:nvSpPr>
            <p:cNvPr name="TextBox 10" id="10"/>
            <p:cNvSpPr txBox="true"/>
            <p:nvPr/>
          </p:nvSpPr>
          <p:spPr>
            <a:xfrm>
              <a:off x="0" y="-228600"/>
              <a:ext cx="10554966" cy="5331585"/>
            </a:xfrm>
            <a:prstGeom prst="rect">
              <a:avLst/>
            </a:prstGeom>
          </p:spPr>
          <p:txBody>
            <a:bodyPr anchor="t" rtlCol="false" tIns="0" lIns="0" bIns="0" rIns="0"/>
            <a:lstStyle/>
            <a:p>
              <a:pPr algn="just" marL="0" indent="0" lvl="0">
                <a:lnSpc>
                  <a:spcPts val="5219"/>
                </a:lnSpc>
              </a:pPr>
            </a:p>
            <a:p>
              <a:pPr algn="just" marL="0" indent="0" lvl="0">
                <a:lnSpc>
                  <a:spcPts val="5219"/>
                </a:lnSpc>
              </a:pPr>
              <a:r>
                <a:rPr lang="en-US" b="true" sz="2899">
                  <a:solidFill>
                    <a:srgbClr val="000000"/>
                  </a:solidFill>
                  <a:latin typeface="Calibri (MS) Bold"/>
                  <a:ea typeface="Calibri (MS) Bold"/>
                  <a:cs typeface="Calibri (MS) Bold"/>
                  <a:sym typeface="Calibri (MS) Bold"/>
                </a:rPr>
                <a:t>Distribua duas manchetes contrastantes sobre o mesmo projeto de lei sobre direitos das pessoas com deficiência.</a:t>
              </a:r>
            </a:p>
          </p:txBody>
        </p:sp>
      </p:grpSp>
      <p:grpSp>
        <p:nvGrpSpPr>
          <p:cNvPr name="Group 11" id="11"/>
          <p:cNvGrpSpPr/>
          <p:nvPr/>
        </p:nvGrpSpPr>
        <p:grpSpPr>
          <a:xfrm rot="0">
            <a:off x="971550" y="467067"/>
            <a:ext cx="76944" cy="196091"/>
            <a:chOff x="0" y="0"/>
            <a:chExt cx="102592" cy="261455"/>
          </a:xfrm>
        </p:grpSpPr>
        <p:sp>
          <p:nvSpPr>
            <p:cNvPr name="Freeform 12" id="12"/>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3" id="13"/>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E2B29"/>
                  </a:solidFill>
                  <a:latin typeface="Roboto Bold"/>
                  <a:ea typeface="Roboto Bold"/>
                  <a:cs typeface="Roboto Bold"/>
                  <a:sym typeface="Roboto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971550" y="3751602"/>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71550" y="524713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971550" y="6742674"/>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10291225" y="3813940"/>
            <a:ext cx="909212" cy="909212"/>
          </a:xfrm>
          <a:custGeom>
            <a:avLst/>
            <a:gdLst/>
            <a:ahLst/>
            <a:cxnLst/>
            <a:rect r="r" b="b" t="t" l="l"/>
            <a:pathLst>
              <a:path h="909212" w="909212">
                <a:moveTo>
                  <a:pt x="0" y="0"/>
                </a:moveTo>
                <a:lnTo>
                  <a:pt x="909213" y="0"/>
                </a:lnTo>
                <a:lnTo>
                  <a:pt x="909213" y="909212"/>
                </a:lnTo>
                <a:lnTo>
                  <a:pt x="0" y="9092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0291225" y="5208927"/>
            <a:ext cx="909212" cy="909212"/>
          </a:xfrm>
          <a:custGeom>
            <a:avLst/>
            <a:gdLst/>
            <a:ahLst/>
            <a:cxnLst/>
            <a:rect r="r" b="b" t="t" l="l"/>
            <a:pathLst>
              <a:path h="909212" w="909212">
                <a:moveTo>
                  <a:pt x="0" y="0"/>
                </a:moveTo>
                <a:lnTo>
                  <a:pt x="909213" y="0"/>
                </a:lnTo>
                <a:lnTo>
                  <a:pt x="909213" y="909213"/>
                </a:lnTo>
                <a:lnTo>
                  <a:pt x="0" y="90921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21" id="21"/>
          <p:cNvSpPr/>
          <p:nvPr/>
        </p:nvSpPr>
        <p:spPr>
          <a:xfrm flipH="false" flipV="false" rot="0">
            <a:off x="10291225" y="6835755"/>
            <a:ext cx="878469" cy="878469"/>
          </a:xfrm>
          <a:custGeom>
            <a:avLst/>
            <a:gdLst/>
            <a:ahLst/>
            <a:cxnLst/>
            <a:rect r="r" b="b" t="t" l="l"/>
            <a:pathLst>
              <a:path h="878469" w="878469">
                <a:moveTo>
                  <a:pt x="0" y="0"/>
                </a:moveTo>
                <a:lnTo>
                  <a:pt x="878469" y="0"/>
                </a:lnTo>
                <a:lnTo>
                  <a:pt x="878469" y="878469"/>
                </a:lnTo>
                <a:lnTo>
                  <a:pt x="0" y="878469"/>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grpSp>
        <p:nvGrpSpPr>
          <p:cNvPr name="Group 22" id="22"/>
          <p:cNvGrpSpPr/>
          <p:nvPr/>
        </p:nvGrpSpPr>
        <p:grpSpPr>
          <a:xfrm rot="0">
            <a:off x="2060891" y="4204520"/>
            <a:ext cx="8348125" cy="3827239"/>
            <a:chOff x="0" y="0"/>
            <a:chExt cx="11130834" cy="5102985"/>
          </a:xfrm>
        </p:grpSpPr>
        <p:sp>
          <p:nvSpPr>
            <p:cNvPr name="Freeform 23" id="23"/>
            <p:cNvSpPr/>
            <p:nvPr/>
          </p:nvSpPr>
          <p:spPr>
            <a:xfrm flipH="false" flipV="false" rot="0">
              <a:off x="0" y="0"/>
              <a:ext cx="11130835" cy="5102985"/>
            </a:xfrm>
            <a:custGeom>
              <a:avLst/>
              <a:gdLst/>
              <a:ahLst/>
              <a:cxnLst/>
              <a:rect r="r" b="b" t="t" l="l"/>
              <a:pathLst>
                <a:path h="5102985" w="11130835">
                  <a:moveTo>
                    <a:pt x="0" y="0"/>
                  </a:moveTo>
                  <a:lnTo>
                    <a:pt x="11130835" y="0"/>
                  </a:lnTo>
                  <a:lnTo>
                    <a:pt x="11130835" y="5102985"/>
                  </a:lnTo>
                  <a:lnTo>
                    <a:pt x="0" y="5102985"/>
                  </a:lnTo>
                  <a:close/>
                </a:path>
              </a:pathLst>
            </a:custGeom>
            <a:solidFill>
              <a:srgbClr val="000000">
                <a:alpha val="0"/>
              </a:srgbClr>
            </a:solidFill>
          </p:spPr>
        </p:sp>
        <p:sp>
          <p:nvSpPr>
            <p:cNvPr name="TextBox 24" id="24"/>
            <p:cNvSpPr txBox="true"/>
            <p:nvPr/>
          </p:nvSpPr>
          <p:spPr>
            <a:xfrm>
              <a:off x="0" y="-228600"/>
              <a:ext cx="11130834" cy="5331585"/>
            </a:xfrm>
            <a:prstGeom prst="rect">
              <a:avLst/>
            </a:prstGeom>
          </p:spPr>
          <p:txBody>
            <a:bodyPr anchor="t" rtlCol="false" tIns="0" lIns="0" bIns="0" rIns="0"/>
            <a:lstStyle/>
            <a:p>
              <a:pPr algn="just" marL="0" indent="0" lvl="0">
                <a:lnSpc>
                  <a:spcPts val="5219"/>
                </a:lnSpc>
              </a:pPr>
            </a:p>
            <a:p>
              <a:pPr algn="just" marL="0" indent="0" lvl="0">
                <a:lnSpc>
                  <a:spcPts val="5219"/>
                </a:lnSpc>
              </a:pPr>
            </a:p>
            <a:p>
              <a:pPr algn="just" marL="0" indent="0" lvl="0">
                <a:lnSpc>
                  <a:spcPts val="5219"/>
                </a:lnSpc>
              </a:pPr>
              <a:r>
                <a:rPr lang="en-US" b="true" sz="2899">
                  <a:solidFill>
                    <a:srgbClr val="000000"/>
                  </a:solidFill>
                  <a:latin typeface="Calibri (MS) Bold"/>
                  <a:ea typeface="Calibri (MS) Bold"/>
                  <a:cs typeface="Calibri (MS) Bold"/>
                  <a:sym typeface="Calibri (MS) Bold"/>
                </a:rPr>
                <a:t>Leia as manchetes em voz alta para todos os participantes.</a:t>
              </a:r>
            </a:p>
          </p:txBody>
        </p:sp>
      </p:grpSp>
      <p:grpSp>
        <p:nvGrpSpPr>
          <p:cNvPr name="Group 25" id="25"/>
          <p:cNvGrpSpPr/>
          <p:nvPr/>
        </p:nvGrpSpPr>
        <p:grpSpPr>
          <a:xfrm rot="0">
            <a:off x="2060891" y="5663533"/>
            <a:ext cx="7916224" cy="3827239"/>
            <a:chOff x="0" y="0"/>
            <a:chExt cx="10554966" cy="5102985"/>
          </a:xfrm>
        </p:grpSpPr>
        <p:sp>
          <p:nvSpPr>
            <p:cNvPr name="Freeform 26" id="26"/>
            <p:cNvSpPr/>
            <p:nvPr/>
          </p:nvSpPr>
          <p:spPr>
            <a:xfrm flipH="false" flipV="false" rot="0">
              <a:off x="0" y="0"/>
              <a:ext cx="10554967" cy="5102985"/>
            </a:xfrm>
            <a:custGeom>
              <a:avLst/>
              <a:gdLst/>
              <a:ahLst/>
              <a:cxnLst/>
              <a:rect r="r" b="b" t="t" l="l"/>
              <a:pathLst>
                <a:path h="5102985" w="10554967">
                  <a:moveTo>
                    <a:pt x="0" y="0"/>
                  </a:moveTo>
                  <a:lnTo>
                    <a:pt x="10554967" y="0"/>
                  </a:lnTo>
                  <a:lnTo>
                    <a:pt x="10554967" y="5102985"/>
                  </a:lnTo>
                  <a:lnTo>
                    <a:pt x="0" y="5102985"/>
                  </a:lnTo>
                  <a:close/>
                </a:path>
              </a:pathLst>
            </a:custGeom>
            <a:solidFill>
              <a:srgbClr val="000000">
                <a:alpha val="0"/>
              </a:srgbClr>
            </a:solidFill>
          </p:spPr>
        </p:sp>
        <p:sp>
          <p:nvSpPr>
            <p:cNvPr name="TextBox 27" id="27"/>
            <p:cNvSpPr txBox="true"/>
            <p:nvPr/>
          </p:nvSpPr>
          <p:spPr>
            <a:xfrm>
              <a:off x="0" y="-228600"/>
              <a:ext cx="10554966" cy="5331585"/>
            </a:xfrm>
            <a:prstGeom prst="rect">
              <a:avLst/>
            </a:prstGeom>
          </p:spPr>
          <p:txBody>
            <a:bodyPr anchor="t" rtlCol="false" tIns="0" lIns="0" bIns="0" rIns="0"/>
            <a:lstStyle/>
            <a:p>
              <a:pPr algn="just" marL="0" indent="0" lvl="0">
                <a:lnSpc>
                  <a:spcPts val="5219"/>
                </a:lnSpc>
              </a:pPr>
            </a:p>
            <a:p>
              <a:pPr algn="just" marL="0" indent="0" lvl="0">
                <a:lnSpc>
                  <a:spcPts val="5219"/>
                </a:lnSpc>
              </a:pPr>
            </a:p>
            <a:p>
              <a:pPr algn="just" marL="0" indent="0" lvl="0">
                <a:lnSpc>
                  <a:spcPts val="5219"/>
                </a:lnSpc>
              </a:pPr>
              <a:r>
                <a:rPr lang="en-US" b="true" sz="2899">
                  <a:solidFill>
                    <a:srgbClr val="000000"/>
                  </a:solidFill>
                  <a:latin typeface="Calibri (MS) Bold"/>
                  <a:ea typeface="Calibri (MS) Bold"/>
                  <a:cs typeface="Calibri (MS) Bold"/>
                  <a:sym typeface="Calibri (MS) Bold"/>
                </a:rPr>
                <a:t>Analise as escolhas de palavras, o enquadramento e o tom emocional em pequenos grupos.</a:t>
              </a:r>
            </a:p>
          </p:txBody>
        </p:sp>
      </p:grpSp>
      <p:grpSp>
        <p:nvGrpSpPr>
          <p:cNvPr name="Group 28" id="28"/>
          <p:cNvGrpSpPr/>
          <p:nvPr/>
        </p:nvGrpSpPr>
        <p:grpSpPr>
          <a:xfrm rot="0">
            <a:off x="11514763" y="2809533"/>
            <a:ext cx="6404571" cy="3827239"/>
            <a:chOff x="0" y="0"/>
            <a:chExt cx="8539428" cy="5102985"/>
          </a:xfrm>
        </p:grpSpPr>
        <p:sp>
          <p:nvSpPr>
            <p:cNvPr name="Freeform 29" id="29"/>
            <p:cNvSpPr/>
            <p:nvPr/>
          </p:nvSpPr>
          <p:spPr>
            <a:xfrm flipH="false" flipV="false" rot="0">
              <a:off x="0" y="0"/>
              <a:ext cx="8539428" cy="5102985"/>
            </a:xfrm>
            <a:custGeom>
              <a:avLst/>
              <a:gdLst/>
              <a:ahLst/>
              <a:cxnLst/>
              <a:rect r="r" b="b" t="t" l="l"/>
              <a:pathLst>
                <a:path h="5102985" w="8539428">
                  <a:moveTo>
                    <a:pt x="0" y="0"/>
                  </a:moveTo>
                  <a:lnTo>
                    <a:pt x="8539428" y="0"/>
                  </a:lnTo>
                  <a:lnTo>
                    <a:pt x="8539428" y="5102985"/>
                  </a:lnTo>
                  <a:lnTo>
                    <a:pt x="0" y="5102985"/>
                  </a:lnTo>
                  <a:close/>
                </a:path>
              </a:pathLst>
            </a:custGeom>
            <a:solidFill>
              <a:srgbClr val="000000">
                <a:alpha val="0"/>
              </a:srgbClr>
            </a:solidFill>
          </p:spPr>
        </p:sp>
        <p:sp>
          <p:nvSpPr>
            <p:cNvPr name="TextBox 30" id="30"/>
            <p:cNvSpPr txBox="true"/>
            <p:nvPr/>
          </p:nvSpPr>
          <p:spPr>
            <a:xfrm>
              <a:off x="0" y="-228600"/>
              <a:ext cx="8539428" cy="5331585"/>
            </a:xfrm>
            <a:prstGeom prst="rect">
              <a:avLst/>
            </a:prstGeom>
          </p:spPr>
          <p:txBody>
            <a:bodyPr anchor="t" rtlCol="false" tIns="0" lIns="0" bIns="0" rIns="0"/>
            <a:lstStyle/>
            <a:p>
              <a:pPr algn="just" marL="0" indent="0" lvl="0">
                <a:lnSpc>
                  <a:spcPts val="5219"/>
                </a:lnSpc>
              </a:pPr>
            </a:p>
            <a:p>
              <a:pPr algn="just" marL="0" indent="0" lvl="0">
                <a:lnSpc>
                  <a:spcPts val="5219"/>
                </a:lnSpc>
              </a:pPr>
              <a:r>
                <a:rPr lang="en-US" b="true" sz="2899">
                  <a:solidFill>
                    <a:srgbClr val="000000"/>
                  </a:solidFill>
                  <a:latin typeface="Calibri (MS) Bold"/>
                  <a:ea typeface="Calibri (MS) Bold"/>
                  <a:cs typeface="Calibri (MS) Bold"/>
                  <a:sym typeface="Calibri (MS) Bold"/>
                </a:rPr>
                <a:t>Discuta como cada manchete pode influenciar a percepção pública sobre questões de deficiência.</a:t>
              </a:r>
            </a:p>
          </p:txBody>
        </p:sp>
      </p:grpSp>
      <p:sp>
        <p:nvSpPr>
          <p:cNvPr name="TextBox 31" id="31"/>
          <p:cNvSpPr txBox="true"/>
          <p:nvPr/>
        </p:nvSpPr>
        <p:spPr>
          <a:xfrm rot="0">
            <a:off x="11514763" y="5216810"/>
            <a:ext cx="6618238" cy="1321938"/>
          </a:xfrm>
          <a:prstGeom prst="rect">
            <a:avLst/>
          </a:prstGeom>
        </p:spPr>
        <p:txBody>
          <a:bodyPr anchor="t" rtlCol="false" tIns="0" lIns="0" bIns="0" rIns="0">
            <a:spAutoFit/>
          </a:bodyPr>
          <a:lstStyle/>
          <a:p>
            <a:pPr algn="just" marL="0" indent="0" lvl="0">
              <a:lnSpc>
                <a:spcPts val="5220"/>
              </a:lnSpc>
              <a:spcBef>
                <a:spcPct val="0"/>
              </a:spcBef>
            </a:pPr>
            <a:r>
              <a:rPr lang="en-US" b="true" sz="2900">
                <a:solidFill>
                  <a:srgbClr val="000000"/>
                </a:solidFill>
                <a:latin typeface="Calibri (MS) Bold"/>
                <a:ea typeface="Calibri (MS) Bold"/>
                <a:cs typeface="Calibri (MS) Bold"/>
                <a:sym typeface="Calibri (MS) Bold"/>
              </a:rPr>
              <a:t>P</a:t>
            </a:r>
            <a:r>
              <a:rPr lang="en-US" b="true" sz="2900">
                <a:solidFill>
                  <a:srgbClr val="000000"/>
                </a:solidFill>
                <a:latin typeface="Calibri (MS) Bold"/>
                <a:ea typeface="Calibri (MS) Bold"/>
                <a:cs typeface="Calibri (MS) Bold"/>
                <a:sym typeface="Calibri (MS) Bold"/>
              </a:rPr>
              <a:t>artilhe insights do grupo com o grupo maior.</a:t>
            </a:r>
          </a:p>
        </p:txBody>
      </p:sp>
      <p:sp>
        <p:nvSpPr>
          <p:cNvPr name="TextBox 32" id="32"/>
          <p:cNvSpPr txBox="true"/>
          <p:nvPr/>
        </p:nvSpPr>
        <p:spPr>
          <a:xfrm rot="0">
            <a:off x="11484019" y="6610276"/>
            <a:ext cx="6803981" cy="1321939"/>
          </a:xfrm>
          <a:prstGeom prst="rect">
            <a:avLst/>
          </a:prstGeom>
        </p:spPr>
        <p:txBody>
          <a:bodyPr anchor="t" rtlCol="false" tIns="0" lIns="0" bIns="0" rIns="0">
            <a:spAutoFit/>
          </a:bodyPr>
          <a:lstStyle/>
          <a:p>
            <a:pPr algn="l" marL="0" indent="0" lvl="0">
              <a:lnSpc>
                <a:spcPts val="5219"/>
              </a:lnSpc>
              <a:spcBef>
                <a:spcPct val="0"/>
              </a:spcBef>
            </a:pPr>
            <a:r>
              <a:rPr lang="en-US" b="true" sz="2899">
                <a:solidFill>
                  <a:srgbClr val="000000"/>
                </a:solidFill>
                <a:latin typeface="Calibri (MS) Bold"/>
                <a:ea typeface="Calibri (MS) Bold"/>
                <a:cs typeface="Calibri (MS) Bold"/>
                <a:sym typeface="Calibri (MS) Bold"/>
              </a:rPr>
              <a:t>Reflita sobre como identificar preconceitos na mídia do mundo real.</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467067"/>
            <a:ext cx="76944" cy="196091"/>
            <a:chOff x="0" y="0"/>
            <a:chExt cx="102592" cy="261455"/>
          </a:xfrm>
        </p:grpSpPr>
        <p:sp>
          <p:nvSpPr>
            <p:cNvPr name="Freeform 6" id="6"/>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7" id="7"/>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E2B29"/>
                  </a:solidFill>
                  <a:latin typeface="Roboto Bold"/>
                  <a:ea typeface="Roboto Bold"/>
                  <a:cs typeface="Roboto Bold"/>
                  <a:sym typeface="Roboto Bold"/>
                </a:rPr>
                <a:t>7</a:t>
              </a:r>
            </a:p>
          </p:txBody>
        </p:sp>
      </p:grpSp>
      <p:sp>
        <p:nvSpPr>
          <p:cNvPr name="Freeform 8" id="8"/>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9" id="9"/>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4696340" y="1152331"/>
            <a:ext cx="9728036" cy="1085433"/>
            <a:chOff x="0" y="0"/>
            <a:chExt cx="12970715" cy="1447243"/>
          </a:xfrm>
        </p:grpSpPr>
        <p:sp>
          <p:nvSpPr>
            <p:cNvPr name="Freeform 11" id="11"/>
            <p:cNvSpPr/>
            <p:nvPr/>
          </p:nvSpPr>
          <p:spPr>
            <a:xfrm flipH="false" flipV="false" rot="0">
              <a:off x="0" y="0"/>
              <a:ext cx="12970715" cy="1447243"/>
            </a:xfrm>
            <a:custGeom>
              <a:avLst/>
              <a:gdLst/>
              <a:ahLst/>
              <a:cxnLst/>
              <a:rect r="r" b="b" t="t" l="l"/>
              <a:pathLst>
                <a:path h="1447243" w="12970715">
                  <a:moveTo>
                    <a:pt x="0" y="0"/>
                  </a:moveTo>
                  <a:lnTo>
                    <a:pt x="12970715" y="0"/>
                  </a:lnTo>
                  <a:lnTo>
                    <a:pt x="12970715" y="1447243"/>
                  </a:lnTo>
                  <a:lnTo>
                    <a:pt x="0" y="1447243"/>
                  </a:lnTo>
                  <a:close/>
                </a:path>
              </a:pathLst>
            </a:custGeom>
            <a:solidFill>
              <a:srgbClr val="000000">
                <a:alpha val="0"/>
              </a:srgbClr>
            </a:solidFill>
          </p:spPr>
        </p:sp>
        <p:sp>
          <p:nvSpPr>
            <p:cNvPr name="TextBox 12" id="12"/>
            <p:cNvSpPr txBox="true"/>
            <p:nvPr/>
          </p:nvSpPr>
          <p:spPr>
            <a:xfrm>
              <a:off x="0" y="-114300"/>
              <a:ext cx="12970715" cy="1561543"/>
            </a:xfrm>
            <a:prstGeom prst="rect">
              <a:avLst/>
            </a:prstGeom>
          </p:spPr>
          <p:txBody>
            <a:bodyPr anchor="t" rtlCol="false" tIns="0" lIns="0" bIns="0" rIns="0"/>
            <a:lstStyle/>
            <a:p>
              <a:pPr algn="l" marL="0" indent="0" lvl="0">
                <a:lnSpc>
                  <a:spcPts val="6480"/>
                </a:lnSpc>
              </a:pPr>
              <a:r>
                <a:rPr lang="en-US" b="true" sz="5400">
                  <a:solidFill>
                    <a:srgbClr val="1E83DA"/>
                  </a:solidFill>
                  <a:latin typeface="Calibri (MS) Bold"/>
                  <a:ea typeface="Calibri (MS) Bold"/>
                  <a:cs typeface="Calibri (MS) Bold"/>
                  <a:sym typeface="Calibri (MS) Bold"/>
                </a:rPr>
                <a:t>O que lembrar? </a:t>
              </a:r>
            </a:p>
          </p:txBody>
        </p:sp>
      </p:grpSp>
      <p:grpSp>
        <p:nvGrpSpPr>
          <p:cNvPr name="Group 13" id="13"/>
          <p:cNvGrpSpPr/>
          <p:nvPr/>
        </p:nvGrpSpPr>
        <p:grpSpPr>
          <a:xfrm rot="0">
            <a:off x="1256360" y="2653859"/>
            <a:ext cx="16002940" cy="3081379"/>
            <a:chOff x="0" y="0"/>
            <a:chExt cx="21337253" cy="4108505"/>
          </a:xfrm>
        </p:grpSpPr>
        <p:sp>
          <p:nvSpPr>
            <p:cNvPr name="Freeform 14" id="14"/>
            <p:cNvSpPr/>
            <p:nvPr/>
          </p:nvSpPr>
          <p:spPr>
            <a:xfrm flipH="false" flipV="false" rot="0">
              <a:off x="0" y="0"/>
              <a:ext cx="21337254" cy="4108505"/>
            </a:xfrm>
            <a:custGeom>
              <a:avLst/>
              <a:gdLst/>
              <a:ahLst/>
              <a:cxnLst/>
              <a:rect r="r" b="b" t="t" l="l"/>
              <a:pathLst>
                <a:path h="4108505" w="21337254">
                  <a:moveTo>
                    <a:pt x="0" y="0"/>
                  </a:moveTo>
                  <a:lnTo>
                    <a:pt x="21337254" y="0"/>
                  </a:lnTo>
                  <a:lnTo>
                    <a:pt x="21337254" y="4108505"/>
                  </a:lnTo>
                  <a:lnTo>
                    <a:pt x="0" y="4108505"/>
                  </a:lnTo>
                  <a:close/>
                </a:path>
              </a:pathLst>
            </a:custGeom>
            <a:solidFill>
              <a:srgbClr val="000000">
                <a:alpha val="0"/>
              </a:srgbClr>
            </a:solidFill>
          </p:spPr>
        </p:sp>
        <p:sp>
          <p:nvSpPr>
            <p:cNvPr name="TextBox 15" id="15"/>
            <p:cNvSpPr txBox="true"/>
            <p:nvPr/>
          </p:nvSpPr>
          <p:spPr>
            <a:xfrm>
              <a:off x="0" y="-180975"/>
              <a:ext cx="21337253" cy="4289480"/>
            </a:xfrm>
            <a:prstGeom prst="rect">
              <a:avLst/>
            </a:prstGeom>
          </p:spPr>
          <p:txBody>
            <a:bodyPr anchor="t" rtlCol="false" tIns="0" lIns="0" bIns="0" rIns="0"/>
            <a:lstStyle/>
            <a:p>
              <a:pPr algn="just" marL="0" indent="0" lvl="0">
                <a:lnSpc>
                  <a:spcPts val="4139"/>
                </a:lnSpc>
              </a:pPr>
              <a:r>
                <a:rPr lang="en-US" b="true" sz="2299">
                  <a:solidFill>
                    <a:srgbClr val="282121"/>
                  </a:solidFill>
                  <a:latin typeface="Calibri (MS) Bold"/>
                  <a:ea typeface="Calibri (MS) Bold"/>
                  <a:cs typeface="Calibri (MS) Bold"/>
                  <a:sym typeface="Calibri (MS) Bold"/>
                </a:rPr>
                <a:t>Exploramos </a:t>
              </a:r>
              <a:r>
                <a:rPr lang="en-US" b="true" sz="2299">
                  <a:solidFill>
                    <a:srgbClr val="282121"/>
                  </a:solidFill>
                  <a:latin typeface="Calibri (MS) Bold"/>
                  <a:ea typeface="Calibri (MS) Bold"/>
                  <a:cs typeface="Calibri (MS) Bold"/>
                  <a:sym typeface="Calibri (MS) Bold"/>
                </a:rPr>
                <a:t>um conjunto de atividades práticas para ajudar os jovens a se envolverem mais criticamente com a mídia e o conteúdo político.</a:t>
              </a:r>
            </a:p>
            <a:p>
              <a:pPr algn="just" marL="0" indent="0" lvl="0">
                <a:lnSpc>
                  <a:spcPts val="4139"/>
                </a:lnSpc>
              </a:pPr>
              <a:r>
                <a:rPr lang="en-US" b="true" sz="2299">
                  <a:solidFill>
                    <a:srgbClr val="282121"/>
                  </a:solidFill>
                  <a:latin typeface="Calibri (MS) Bold"/>
                  <a:ea typeface="Calibri (MS) Bold"/>
                  <a:cs typeface="Calibri (MS) Bold"/>
                  <a:sym typeface="Calibri (MS) Bold"/>
                </a:rPr>
                <a:t>Em todas as atividades, incentive o uso consistente do método dos 5 Ws — perguntando Quem, O quê, Onde, Quando e Por quê — para promover pensamento e análise mais profundos.</a:t>
              </a:r>
            </a:p>
            <a:p>
              <a:pPr algn="just" marL="0" indent="0" lvl="0">
                <a:lnSpc>
                  <a:spcPts val="4139"/>
                </a:lnSpc>
              </a:pPr>
              <a:r>
                <a:rPr lang="en-US" b="true" sz="2299">
                  <a:solidFill>
                    <a:srgbClr val="282121"/>
                  </a:solidFill>
                  <a:latin typeface="Calibri (MS) Bold"/>
                  <a:ea typeface="Calibri (MS) Bold"/>
                  <a:cs typeface="Calibri (MS) Bold"/>
                  <a:sym typeface="Calibri (MS) Bold"/>
                </a:rPr>
                <a:t>Crie espaço para reflexão e discussão. O pensamento crítico se desenvolve quando os jovens são orientados a questionar informações, considerar diferentes perspectivas e formar suas próprias opiniões informadas.</a:t>
              </a:r>
            </a:p>
          </p:txBody>
        </p:sp>
      </p:gr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4696340" y="1152331"/>
            <a:ext cx="9728036" cy="900247"/>
            <a:chOff x="0" y="0"/>
            <a:chExt cx="12970715" cy="1200329"/>
          </a:xfrm>
        </p:grpSpPr>
        <p:sp>
          <p:nvSpPr>
            <p:cNvPr name="Freeform 3" id="3"/>
            <p:cNvSpPr/>
            <p:nvPr/>
          </p:nvSpPr>
          <p:spPr>
            <a:xfrm flipH="false" flipV="false" rot="0">
              <a:off x="0" y="0"/>
              <a:ext cx="12970715" cy="1200329"/>
            </a:xfrm>
            <a:custGeom>
              <a:avLst/>
              <a:gdLst/>
              <a:ahLst/>
              <a:cxnLst/>
              <a:rect r="r" b="b" t="t" l="l"/>
              <a:pathLst>
                <a:path h="1200329" w="12970715">
                  <a:moveTo>
                    <a:pt x="0" y="0"/>
                  </a:moveTo>
                  <a:lnTo>
                    <a:pt x="12970715" y="0"/>
                  </a:lnTo>
                  <a:lnTo>
                    <a:pt x="12970715" y="1200329"/>
                  </a:lnTo>
                  <a:lnTo>
                    <a:pt x="0" y="1200329"/>
                  </a:lnTo>
                  <a:close/>
                </a:path>
              </a:pathLst>
            </a:custGeom>
            <a:solidFill>
              <a:srgbClr val="000000">
                <a:alpha val="0"/>
              </a:srgbClr>
            </a:solidFill>
          </p:spPr>
        </p:sp>
        <p:sp>
          <p:nvSpPr>
            <p:cNvPr name="TextBox 4" id="4"/>
            <p:cNvSpPr txBox="true"/>
            <p:nvPr/>
          </p:nvSpPr>
          <p:spPr>
            <a:xfrm>
              <a:off x="0" y="-76200"/>
              <a:ext cx="12970715" cy="1276529"/>
            </a:xfrm>
            <a:prstGeom prst="rect">
              <a:avLst/>
            </a:prstGeom>
          </p:spPr>
          <p:txBody>
            <a:bodyPr anchor="t" rtlCol="false" tIns="0" lIns="0" bIns="0" rIns="0"/>
            <a:lstStyle/>
            <a:p>
              <a:pPr algn="l" marL="0" indent="0" lvl="0">
                <a:lnSpc>
                  <a:spcPts val="4660"/>
                </a:lnSpc>
              </a:pPr>
              <a:r>
                <a:rPr lang="en-US" b="true" sz="3883">
                  <a:solidFill>
                    <a:srgbClr val="1E83DA"/>
                  </a:solidFill>
                  <a:latin typeface="Calibri (MS) Bold"/>
                  <a:ea typeface="Calibri (MS) Bold"/>
                  <a:cs typeface="Calibri (MS) Bold"/>
                  <a:sym typeface="Calibri (MS) Bold"/>
                </a:rPr>
                <a:t>Dicas ou etapas para trabalhadores com jovens</a:t>
              </a:r>
            </a:p>
          </p:txBody>
        </p:sp>
      </p:grpSp>
      <p:grpSp>
        <p:nvGrpSpPr>
          <p:cNvPr name="Group 5" id="5"/>
          <p:cNvGrpSpPr/>
          <p:nvPr/>
        </p:nvGrpSpPr>
        <p:grpSpPr>
          <a:xfrm rot="0">
            <a:off x="745418" y="6127367"/>
            <a:ext cx="4523214" cy="433388"/>
            <a:chOff x="0" y="0"/>
            <a:chExt cx="6030952" cy="577850"/>
          </a:xfrm>
        </p:grpSpPr>
        <p:sp>
          <p:nvSpPr>
            <p:cNvPr name="Freeform 6" id="6"/>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7" id="7"/>
            <p:cNvSpPr txBox="true"/>
            <p:nvPr/>
          </p:nvSpPr>
          <p:spPr>
            <a:xfrm>
              <a:off x="0" y="-171450"/>
              <a:ext cx="6030952" cy="749300"/>
            </a:xfrm>
            <a:prstGeom prst="rect">
              <a:avLst/>
            </a:prstGeom>
          </p:spPr>
          <p:txBody>
            <a:bodyPr anchor="t" rtlCol="false" tIns="0" lIns="0" bIns="0" rIns="0"/>
            <a:lstStyle/>
            <a:p>
              <a:pPr algn="l" marL="0" indent="0" lvl="0">
                <a:lnSpc>
                  <a:spcPts val="3827"/>
                </a:lnSpc>
              </a:pPr>
              <a:r>
                <a:rPr lang="en-US" b="true" sz="2126">
                  <a:solidFill>
                    <a:srgbClr val="000000"/>
                  </a:solidFill>
                  <a:latin typeface="Calibri (MS) Bold"/>
                  <a:ea typeface="Calibri (MS) Bold"/>
                  <a:cs typeface="Calibri (MS) Bold"/>
                  <a:sym typeface="Calibri (MS) Bold"/>
                </a:rPr>
                <a:t>Destaque sistematicamente as omissões</a:t>
              </a:r>
            </a:p>
          </p:txBody>
        </p:sp>
      </p:grpSp>
      <p:grpSp>
        <p:nvGrpSpPr>
          <p:cNvPr name="Group 8" id="8"/>
          <p:cNvGrpSpPr/>
          <p:nvPr/>
        </p:nvGrpSpPr>
        <p:grpSpPr>
          <a:xfrm rot="0">
            <a:off x="745418" y="6854651"/>
            <a:ext cx="10134090" cy="1952786"/>
            <a:chOff x="0" y="0"/>
            <a:chExt cx="13512119" cy="2603714"/>
          </a:xfrm>
        </p:grpSpPr>
        <p:sp>
          <p:nvSpPr>
            <p:cNvPr name="Freeform 9" id="9"/>
            <p:cNvSpPr/>
            <p:nvPr/>
          </p:nvSpPr>
          <p:spPr>
            <a:xfrm flipH="false" flipV="false" rot="0">
              <a:off x="0" y="0"/>
              <a:ext cx="13512119" cy="2603714"/>
            </a:xfrm>
            <a:custGeom>
              <a:avLst/>
              <a:gdLst/>
              <a:ahLst/>
              <a:cxnLst/>
              <a:rect r="r" b="b" t="t" l="l"/>
              <a:pathLst>
                <a:path h="2603714" w="13512119">
                  <a:moveTo>
                    <a:pt x="0" y="0"/>
                  </a:moveTo>
                  <a:lnTo>
                    <a:pt x="13512119" y="0"/>
                  </a:lnTo>
                  <a:lnTo>
                    <a:pt x="13512119" y="2603714"/>
                  </a:lnTo>
                  <a:lnTo>
                    <a:pt x="0" y="2603714"/>
                  </a:lnTo>
                  <a:close/>
                </a:path>
              </a:pathLst>
            </a:custGeom>
            <a:solidFill>
              <a:srgbClr val="000000">
                <a:alpha val="0"/>
              </a:srgbClr>
            </a:solidFill>
          </p:spPr>
        </p:sp>
        <p:sp>
          <p:nvSpPr>
            <p:cNvPr name="TextBox 10" id="10"/>
            <p:cNvSpPr txBox="true"/>
            <p:nvPr/>
          </p:nvSpPr>
          <p:spPr>
            <a:xfrm>
              <a:off x="0" y="-133350"/>
              <a:ext cx="13512119" cy="2737064"/>
            </a:xfrm>
            <a:prstGeom prst="rect">
              <a:avLst/>
            </a:prstGeom>
          </p:spPr>
          <p:txBody>
            <a:bodyPr anchor="t" rtlCol="false" tIns="0" lIns="0" bIns="0" rIns="0"/>
            <a:lstStyle/>
            <a:p>
              <a:pPr algn="just" marL="0" indent="0" lvl="0">
                <a:lnSpc>
                  <a:spcPts val="3164"/>
                </a:lnSpc>
              </a:pPr>
              <a:r>
                <a:rPr lang="en-US" sz="1758">
                  <a:solidFill>
                    <a:srgbClr val="000000"/>
                  </a:solidFill>
                  <a:latin typeface="Calibri (MS)"/>
                  <a:ea typeface="Calibri (MS)"/>
                  <a:cs typeface="Calibri (MS)"/>
                  <a:sym typeface="Calibri (MS)"/>
                </a:rPr>
                <a:t>Oriente os participantes a identificar perspectivas ausentes, fazendo perguntas específicas como "De quem é a voz que não está representada aqui?". Ilustre como as exclusões distorcem a compreensão – por exemplo, mostrando artigos sobre reforma educacional que nunca mencionam alunos com deficiência. Forneça uma lista de verificação prática de "Vozes Ausentes" (incluindo pessoas com deficiência, cuidadores e especialistas no assunto) como uma ferramenta analítica para ajudar os grupos a identificar essas lacunas de forma consistente.</a:t>
              </a:r>
            </a:p>
          </p:txBody>
        </p:sp>
      </p:grpSp>
      <p:grpSp>
        <p:nvGrpSpPr>
          <p:cNvPr name="Group 11" id="11"/>
          <p:cNvGrpSpPr/>
          <p:nvPr/>
        </p:nvGrpSpPr>
        <p:grpSpPr>
          <a:xfrm rot="0">
            <a:off x="745418" y="2380778"/>
            <a:ext cx="4523214" cy="433388"/>
            <a:chOff x="0" y="0"/>
            <a:chExt cx="6030952" cy="577850"/>
          </a:xfrm>
        </p:grpSpPr>
        <p:sp>
          <p:nvSpPr>
            <p:cNvPr name="Freeform 12" id="12"/>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13" id="13"/>
            <p:cNvSpPr txBox="true"/>
            <p:nvPr/>
          </p:nvSpPr>
          <p:spPr>
            <a:xfrm>
              <a:off x="0" y="-152400"/>
              <a:ext cx="6030952" cy="730250"/>
            </a:xfrm>
            <a:prstGeom prst="rect">
              <a:avLst/>
            </a:prstGeom>
          </p:spPr>
          <p:txBody>
            <a:bodyPr anchor="t" rtlCol="false" tIns="0" lIns="0" bIns="0" rIns="0"/>
            <a:lstStyle/>
            <a:p>
              <a:pPr algn="l" marL="0" indent="0" lvl="0">
                <a:lnSpc>
                  <a:spcPts val="3437"/>
                </a:lnSpc>
              </a:pPr>
              <a:r>
                <a:rPr lang="en-US" b="true" sz="1909">
                  <a:solidFill>
                    <a:srgbClr val="000000"/>
                  </a:solidFill>
                  <a:latin typeface="Calibri (MS) Bold"/>
                  <a:ea typeface="Calibri (MS) Bold"/>
                  <a:cs typeface="Calibri (MS) Bold"/>
                  <a:sym typeface="Calibri (MS) Bold"/>
                </a:rPr>
                <a:t>Prepare contrastes de enquadramento claros</a:t>
              </a:r>
            </a:p>
          </p:txBody>
        </p:sp>
      </p:grpSp>
      <p:grpSp>
        <p:nvGrpSpPr>
          <p:cNvPr name="Group 14" id="14"/>
          <p:cNvGrpSpPr/>
          <p:nvPr/>
        </p:nvGrpSpPr>
        <p:grpSpPr>
          <a:xfrm rot="0">
            <a:off x="745418" y="3180324"/>
            <a:ext cx="10191720" cy="2521311"/>
            <a:chOff x="0" y="0"/>
            <a:chExt cx="13588959" cy="3361748"/>
          </a:xfrm>
        </p:grpSpPr>
        <p:sp>
          <p:nvSpPr>
            <p:cNvPr name="Freeform 15" id="15"/>
            <p:cNvSpPr/>
            <p:nvPr/>
          </p:nvSpPr>
          <p:spPr>
            <a:xfrm flipH="false" flipV="false" rot="0">
              <a:off x="0" y="0"/>
              <a:ext cx="13588960" cy="3361748"/>
            </a:xfrm>
            <a:custGeom>
              <a:avLst/>
              <a:gdLst/>
              <a:ahLst/>
              <a:cxnLst/>
              <a:rect r="r" b="b" t="t" l="l"/>
              <a:pathLst>
                <a:path h="3361748" w="13588960">
                  <a:moveTo>
                    <a:pt x="0" y="0"/>
                  </a:moveTo>
                  <a:lnTo>
                    <a:pt x="13588960" y="0"/>
                  </a:lnTo>
                  <a:lnTo>
                    <a:pt x="13588960" y="3361748"/>
                  </a:lnTo>
                  <a:lnTo>
                    <a:pt x="0" y="3361748"/>
                  </a:lnTo>
                  <a:close/>
                </a:path>
              </a:pathLst>
            </a:custGeom>
            <a:solidFill>
              <a:srgbClr val="000000">
                <a:alpha val="0"/>
              </a:srgbClr>
            </a:solidFill>
          </p:spPr>
        </p:sp>
        <p:sp>
          <p:nvSpPr>
            <p:cNvPr name="TextBox 16" id="16"/>
            <p:cNvSpPr txBox="true"/>
            <p:nvPr/>
          </p:nvSpPr>
          <p:spPr>
            <a:xfrm>
              <a:off x="0" y="-142875"/>
              <a:ext cx="13588959" cy="3504623"/>
            </a:xfrm>
            <a:prstGeom prst="rect">
              <a:avLst/>
            </a:prstGeom>
          </p:spPr>
          <p:txBody>
            <a:bodyPr anchor="t" rtlCol="false" tIns="0" lIns="0" bIns="0" rIns="0"/>
            <a:lstStyle/>
            <a:p>
              <a:pPr algn="just" marL="404812" indent="-202406" lvl="1">
                <a:lnSpc>
                  <a:spcPts val="3375"/>
                </a:lnSpc>
                <a:buAutoNum type="arabicPeriod" startAt="1"/>
              </a:pPr>
              <a:r>
                <a:rPr lang="en-US" sz="1875">
                  <a:solidFill>
                    <a:srgbClr val="000000"/>
                  </a:solidFill>
                  <a:latin typeface="Calibri (MS)"/>
                  <a:ea typeface="Calibri (MS)"/>
                  <a:cs typeface="Calibri (MS)"/>
                  <a:sym typeface="Calibri (MS)"/>
                </a:rPr>
                <a:t>Comece selecionando pares de manchetes que apresentem narrativas opostas sobre políticas de deficiência idênticas, como "Nova Lei de Deficiência Levará Estados à Falência" versus "Projeto de Lei Histórico Acaba com Barreiras de Transporte para Jovens com Deficiência". Aumente a visibilidade do preconceito usando caixas de texto codificadas por cores (vermelho para enquadramento negativo, como "fardo", verde para termos positivos, como "oportunidade") e priorize exemplos localmente relevantes para fortalecer o envolvimento dos participantes em contextos familiares.</a:t>
              </a:r>
            </a:p>
          </p:txBody>
        </p:sp>
      </p:grpSp>
      <p:sp>
        <p:nvSpPr>
          <p:cNvPr name="Freeform 17" id="17"/>
          <p:cNvSpPr/>
          <p:nvPr/>
        </p:nvSpPr>
        <p:spPr>
          <a:xfrm flipH="false" flipV="false" rot="0">
            <a:off x="12389687" y="2859141"/>
            <a:ext cx="3819291" cy="1733003"/>
          </a:xfrm>
          <a:custGeom>
            <a:avLst/>
            <a:gdLst/>
            <a:ahLst/>
            <a:cxnLst/>
            <a:rect r="r" b="b" t="t" l="l"/>
            <a:pathLst>
              <a:path h="1733003" w="3819291">
                <a:moveTo>
                  <a:pt x="0" y="0"/>
                </a:moveTo>
                <a:lnTo>
                  <a:pt x="3819291" y="0"/>
                </a:lnTo>
                <a:lnTo>
                  <a:pt x="3819291" y="1733003"/>
                </a:lnTo>
                <a:lnTo>
                  <a:pt x="0" y="17330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5400000">
            <a:off x="6991480" y="-867538"/>
            <a:ext cx="4649588" cy="24558365"/>
            <a:chOff x="0" y="0"/>
            <a:chExt cx="6199451" cy="32744486"/>
          </a:xfrm>
        </p:grpSpPr>
        <p:sp>
          <p:nvSpPr>
            <p:cNvPr name="Freeform 19" id="19"/>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20" id="20"/>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5"/>
            <a:stretch>
              <a:fillRect l="0" t="0" r="0" b="-211"/>
            </a:stretch>
          </a:blipFill>
        </p:spPr>
      </p:sp>
      <p:sp>
        <p:nvSpPr>
          <p:cNvPr name="Freeform 21" id="2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
        <p:nvSpPr>
          <p:cNvPr name="Freeform 22" id="22"/>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1028700" y="2354595"/>
            <a:ext cx="7731410" cy="478331"/>
            <a:chOff x="0" y="0"/>
            <a:chExt cx="10308547" cy="637774"/>
          </a:xfrm>
        </p:grpSpPr>
        <p:sp>
          <p:nvSpPr>
            <p:cNvPr name="Freeform 3" id="3"/>
            <p:cNvSpPr/>
            <p:nvPr/>
          </p:nvSpPr>
          <p:spPr>
            <a:xfrm flipH="false" flipV="false" rot="0">
              <a:off x="0" y="0"/>
              <a:ext cx="10308548" cy="637774"/>
            </a:xfrm>
            <a:custGeom>
              <a:avLst/>
              <a:gdLst/>
              <a:ahLst/>
              <a:cxnLst/>
              <a:rect r="r" b="b" t="t" l="l"/>
              <a:pathLst>
                <a:path h="637774" w="10308548">
                  <a:moveTo>
                    <a:pt x="0" y="0"/>
                  </a:moveTo>
                  <a:lnTo>
                    <a:pt x="10308548" y="0"/>
                  </a:lnTo>
                  <a:lnTo>
                    <a:pt x="10308548" y="637774"/>
                  </a:lnTo>
                  <a:lnTo>
                    <a:pt x="0" y="637774"/>
                  </a:lnTo>
                  <a:close/>
                </a:path>
              </a:pathLst>
            </a:custGeom>
            <a:solidFill>
              <a:srgbClr val="000000">
                <a:alpha val="0"/>
              </a:srgbClr>
            </a:solidFill>
          </p:spPr>
        </p:sp>
        <p:sp>
          <p:nvSpPr>
            <p:cNvPr name="TextBox 4" id="4"/>
            <p:cNvSpPr txBox="true"/>
            <p:nvPr/>
          </p:nvSpPr>
          <p:spPr>
            <a:xfrm>
              <a:off x="0" y="-200025"/>
              <a:ext cx="10308547" cy="837799"/>
            </a:xfrm>
            <a:prstGeom prst="rect">
              <a:avLst/>
            </a:prstGeom>
          </p:spPr>
          <p:txBody>
            <a:bodyPr anchor="t" rtlCol="false" tIns="0" lIns="0" bIns="0" rIns="0"/>
            <a:lstStyle/>
            <a:p>
              <a:pPr algn="l" marL="0" indent="0" lvl="0">
                <a:lnSpc>
                  <a:spcPts val="4319"/>
                </a:lnSpc>
              </a:pPr>
              <a:r>
                <a:rPr lang="en-US" b="true" sz="2399">
                  <a:solidFill>
                    <a:srgbClr val="000000"/>
                  </a:solidFill>
                  <a:latin typeface="Calibri (MS) Bold"/>
                  <a:ea typeface="Calibri (MS) Bold"/>
                  <a:cs typeface="Calibri (MS) Bold"/>
                  <a:sym typeface="Calibri (MS) Bold"/>
                </a:rPr>
                <a:t>Implementar perguntas de sondagem estratégica</a:t>
              </a:r>
            </a:p>
          </p:txBody>
        </p:sp>
      </p:grpSp>
      <p:grpSp>
        <p:nvGrpSpPr>
          <p:cNvPr name="Group 5" id="5"/>
          <p:cNvGrpSpPr/>
          <p:nvPr/>
        </p:nvGrpSpPr>
        <p:grpSpPr>
          <a:xfrm rot="0">
            <a:off x="1028700" y="3080609"/>
            <a:ext cx="11310385" cy="2232364"/>
            <a:chOff x="0" y="0"/>
            <a:chExt cx="15080514" cy="2976485"/>
          </a:xfrm>
        </p:grpSpPr>
        <p:sp>
          <p:nvSpPr>
            <p:cNvPr name="Freeform 6" id="6"/>
            <p:cNvSpPr/>
            <p:nvPr/>
          </p:nvSpPr>
          <p:spPr>
            <a:xfrm flipH="false" flipV="false" rot="0">
              <a:off x="0" y="0"/>
              <a:ext cx="15080514" cy="2976486"/>
            </a:xfrm>
            <a:custGeom>
              <a:avLst/>
              <a:gdLst/>
              <a:ahLst/>
              <a:cxnLst/>
              <a:rect r="r" b="b" t="t" l="l"/>
              <a:pathLst>
                <a:path h="2976486" w="15080514">
                  <a:moveTo>
                    <a:pt x="0" y="0"/>
                  </a:moveTo>
                  <a:lnTo>
                    <a:pt x="15080514" y="0"/>
                  </a:lnTo>
                  <a:lnTo>
                    <a:pt x="15080514" y="2976486"/>
                  </a:lnTo>
                  <a:lnTo>
                    <a:pt x="0" y="2976486"/>
                  </a:lnTo>
                  <a:close/>
                </a:path>
              </a:pathLst>
            </a:custGeom>
            <a:solidFill>
              <a:srgbClr val="000000">
                <a:alpha val="0"/>
              </a:srgbClr>
            </a:solidFill>
          </p:spPr>
        </p:sp>
        <p:sp>
          <p:nvSpPr>
            <p:cNvPr name="TextBox 7" id="7"/>
            <p:cNvSpPr txBox="true"/>
            <p:nvPr/>
          </p:nvSpPr>
          <p:spPr>
            <a:xfrm>
              <a:off x="0" y="-152400"/>
              <a:ext cx="15080514" cy="3128885"/>
            </a:xfrm>
            <a:prstGeom prst="rect">
              <a:avLst/>
            </a:prstGeom>
          </p:spPr>
          <p:txBody>
            <a:bodyPr anchor="t" rtlCol="false" tIns="0" lIns="0" bIns="0" rIns="0"/>
            <a:lstStyle/>
            <a:p>
              <a:pPr algn="just" marL="0" indent="0" lvl="0">
                <a:lnSpc>
                  <a:spcPts val="3600"/>
                </a:lnSpc>
              </a:pPr>
              <a:r>
                <a:rPr lang="en-US" sz="2000">
                  <a:solidFill>
                    <a:srgbClr val="000000"/>
                  </a:solidFill>
                  <a:latin typeface="Calibri (MS)"/>
                  <a:ea typeface="Calibri (MS)"/>
                  <a:cs typeface="Calibri (MS)"/>
                  <a:sym typeface="Calibri (MS)"/>
                </a:rPr>
                <a:t>Vá além da análise superficial, fazendo perguntas que revelem estruturas de poder subjacentes: "Quem se beneficia quando as pessoas aceitam esse enquadramento?" ou "Como um usuário de cadeira de rodas pode interpretar esta manchete?". Demonstre o processo de questionamento modelando primeiro com uma manchete e, em seguida, passe para a prática em pequenos grupos. Isso fortalece o pensamento crítico e incentiva os participantes a considerar tanto mensagens explícitas quanto omissões sutis.</a:t>
              </a:r>
            </a:p>
          </p:txBody>
        </p:sp>
      </p:grpSp>
      <p:grpSp>
        <p:nvGrpSpPr>
          <p:cNvPr name="Group 8" id="8"/>
          <p:cNvGrpSpPr/>
          <p:nvPr/>
        </p:nvGrpSpPr>
        <p:grpSpPr>
          <a:xfrm rot="0">
            <a:off x="1028700" y="5494451"/>
            <a:ext cx="9644115" cy="478331"/>
            <a:chOff x="0" y="0"/>
            <a:chExt cx="12858820" cy="637774"/>
          </a:xfrm>
        </p:grpSpPr>
        <p:sp>
          <p:nvSpPr>
            <p:cNvPr name="Freeform 9" id="9"/>
            <p:cNvSpPr/>
            <p:nvPr/>
          </p:nvSpPr>
          <p:spPr>
            <a:xfrm flipH="false" flipV="false" rot="0">
              <a:off x="0" y="0"/>
              <a:ext cx="12858821" cy="637774"/>
            </a:xfrm>
            <a:custGeom>
              <a:avLst/>
              <a:gdLst/>
              <a:ahLst/>
              <a:cxnLst/>
              <a:rect r="r" b="b" t="t" l="l"/>
              <a:pathLst>
                <a:path h="637774" w="12858821">
                  <a:moveTo>
                    <a:pt x="0" y="0"/>
                  </a:moveTo>
                  <a:lnTo>
                    <a:pt x="12858821" y="0"/>
                  </a:lnTo>
                  <a:lnTo>
                    <a:pt x="12858821" y="637774"/>
                  </a:lnTo>
                  <a:lnTo>
                    <a:pt x="0" y="637774"/>
                  </a:lnTo>
                  <a:close/>
                </a:path>
              </a:pathLst>
            </a:custGeom>
            <a:solidFill>
              <a:srgbClr val="000000">
                <a:alpha val="0"/>
              </a:srgbClr>
            </a:solidFill>
          </p:spPr>
        </p:sp>
        <p:sp>
          <p:nvSpPr>
            <p:cNvPr name="TextBox 10" id="10"/>
            <p:cNvSpPr txBox="true"/>
            <p:nvPr/>
          </p:nvSpPr>
          <p:spPr>
            <a:xfrm>
              <a:off x="0" y="-200025"/>
              <a:ext cx="12858820" cy="837799"/>
            </a:xfrm>
            <a:prstGeom prst="rect">
              <a:avLst/>
            </a:prstGeom>
          </p:spPr>
          <p:txBody>
            <a:bodyPr anchor="t" rtlCol="false" tIns="0" lIns="0" bIns="0" rIns="0"/>
            <a:lstStyle/>
            <a:p>
              <a:pPr algn="l" marL="0" indent="0" lvl="0">
                <a:lnSpc>
                  <a:spcPts val="4319"/>
                </a:lnSpc>
              </a:pPr>
              <a:r>
                <a:rPr lang="en-US" b="true" sz="2399">
                  <a:solidFill>
                    <a:srgbClr val="000000"/>
                  </a:solidFill>
                  <a:latin typeface="Calibri (MS) Bold"/>
                  <a:ea typeface="Calibri (MS) Bold"/>
                  <a:cs typeface="Calibri (MS) Bold"/>
                  <a:sym typeface="Calibri (MS) Bold"/>
                </a:rPr>
                <a:t>Implementar adaptações de acessibilidade universal</a:t>
              </a:r>
            </a:p>
          </p:txBody>
        </p:sp>
      </p:grpSp>
      <p:grpSp>
        <p:nvGrpSpPr>
          <p:cNvPr name="Group 11" id="11"/>
          <p:cNvGrpSpPr/>
          <p:nvPr/>
        </p:nvGrpSpPr>
        <p:grpSpPr>
          <a:xfrm rot="0">
            <a:off x="1028700" y="6154459"/>
            <a:ext cx="10906573" cy="2689597"/>
            <a:chOff x="0" y="0"/>
            <a:chExt cx="14542098" cy="3586129"/>
          </a:xfrm>
        </p:grpSpPr>
        <p:sp>
          <p:nvSpPr>
            <p:cNvPr name="Freeform 12" id="12"/>
            <p:cNvSpPr/>
            <p:nvPr/>
          </p:nvSpPr>
          <p:spPr>
            <a:xfrm flipH="false" flipV="false" rot="0">
              <a:off x="0" y="0"/>
              <a:ext cx="14542098" cy="3586130"/>
            </a:xfrm>
            <a:custGeom>
              <a:avLst/>
              <a:gdLst/>
              <a:ahLst/>
              <a:cxnLst/>
              <a:rect r="r" b="b" t="t" l="l"/>
              <a:pathLst>
                <a:path h="3586130" w="14542098">
                  <a:moveTo>
                    <a:pt x="0" y="0"/>
                  </a:moveTo>
                  <a:lnTo>
                    <a:pt x="14542098" y="0"/>
                  </a:lnTo>
                  <a:lnTo>
                    <a:pt x="14542098" y="3586130"/>
                  </a:lnTo>
                  <a:lnTo>
                    <a:pt x="0" y="3586130"/>
                  </a:lnTo>
                  <a:close/>
                </a:path>
              </a:pathLst>
            </a:custGeom>
            <a:solidFill>
              <a:srgbClr val="000000">
                <a:alpha val="0"/>
              </a:srgbClr>
            </a:solidFill>
          </p:spPr>
        </p:sp>
        <p:sp>
          <p:nvSpPr>
            <p:cNvPr name="TextBox 13" id="13"/>
            <p:cNvSpPr txBox="true"/>
            <p:nvPr/>
          </p:nvSpPr>
          <p:spPr>
            <a:xfrm>
              <a:off x="0" y="-152400"/>
              <a:ext cx="14542098" cy="3738529"/>
            </a:xfrm>
            <a:prstGeom prst="rect">
              <a:avLst/>
            </a:prstGeom>
          </p:spPr>
          <p:txBody>
            <a:bodyPr anchor="t" rtlCol="false" tIns="0" lIns="0" bIns="0" rIns="0"/>
            <a:lstStyle/>
            <a:p>
              <a:pPr algn="just" marL="0" indent="0" lvl="0">
                <a:lnSpc>
                  <a:spcPts val="3600"/>
                </a:lnSpc>
              </a:pPr>
              <a:r>
                <a:rPr lang="en-US" sz="2000">
                  <a:solidFill>
                    <a:srgbClr val="000000"/>
                  </a:solidFill>
                  <a:latin typeface="Calibri (MS)"/>
                  <a:ea typeface="Calibri (MS)"/>
                  <a:cs typeface="Calibri (MS)"/>
                  <a:sym typeface="Calibri (MS)"/>
                </a:rPr>
                <a:t>Garanta a participação plena preparando múltiplos formatos de acesso: clipes de áudio com descrições em texto alternativo para alunos com deficiência visual; versões de Leitura Fácil usando símbolos como (💰/♿) para acessibilidade cognitiva; cartões de resposta com emojis (👍/👎) ou enquetes com cliques para envolvimento não verbal; e transcrições impressas com termos-chave em negrito para participantes surdos/com deficiência auditiva. Essas adaptações intencionais mantêm o rigor analítico e, ao mesmo tempo, removem as barreiras à participação.</a:t>
              </a:r>
            </a:p>
          </p:txBody>
        </p:sp>
      </p:grpSp>
      <p:grpSp>
        <p:nvGrpSpPr>
          <p:cNvPr name="Group 14" id="14"/>
          <p:cNvGrpSpPr/>
          <p:nvPr/>
        </p:nvGrpSpPr>
        <p:grpSpPr>
          <a:xfrm rot="-5400000">
            <a:off x="6991480" y="-867538"/>
            <a:ext cx="4649588" cy="24558365"/>
            <a:chOff x="0" y="0"/>
            <a:chExt cx="6199451" cy="32744486"/>
          </a:xfrm>
        </p:grpSpPr>
        <p:sp>
          <p:nvSpPr>
            <p:cNvPr name="Freeform 15" id="15"/>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16" id="16"/>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2"/>
            <a:stretch>
              <a:fillRect l="0" t="0" r="0" b="-211"/>
            </a:stretch>
          </a:blipFill>
        </p:spPr>
      </p:sp>
      <p:sp>
        <p:nvSpPr>
          <p:cNvPr name="Freeform 17" id="17"/>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3"/>
            <a:stretch>
              <a:fillRect l="0" t="0" r="0" b="0"/>
            </a:stretch>
          </a:blipFill>
        </p:spPr>
      </p:sp>
      <p:sp>
        <p:nvSpPr>
          <p:cNvPr name="Freeform 18" id="18"/>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2153609" y="1573708"/>
            <a:ext cx="4496169" cy="2040137"/>
          </a:xfrm>
          <a:custGeom>
            <a:avLst/>
            <a:gdLst/>
            <a:ahLst/>
            <a:cxnLst/>
            <a:rect r="r" b="b" t="t" l="l"/>
            <a:pathLst>
              <a:path h="2040137" w="4496169">
                <a:moveTo>
                  <a:pt x="0" y="0"/>
                </a:moveTo>
                <a:lnTo>
                  <a:pt x="4496170" y="0"/>
                </a:lnTo>
                <a:lnTo>
                  <a:pt x="4496170" y="2040137"/>
                </a:lnTo>
                <a:lnTo>
                  <a:pt x="0" y="20401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371817"/>
            <a:ext cx="12638238" cy="2539266"/>
          </a:xfrm>
          <a:prstGeom prst="rect">
            <a:avLst/>
          </a:prstGeom>
        </p:spPr>
        <p:txBody>
          <a:bodyPr anchor="t" rtlCol="false" tIns="0" lIns="0" bIns="0" rIns="0">
            <a:spAutoFit/>
          </a:bodyPr>
          <a:lstStyle/>
          <a:p>
            <a:pPr algn="ctr" marL="0" indent="0" lvl="0">
              <a:lnSpc>
                <a:spcPts val="6323"/>
              </a:lnSpc>
            </a:pPr>
            <a:r>
              <a:rPr lang="en-US" sz="5498">
                <a:solidFill>
                  <a:srgbClr val="282121"/>
                </a:solidFill>
                <a:latin typeface="Calibri (MS)"/>
                <a:ea typeface="Calibri (MS)"/>
                <a:cs typeface="Calibri (MS)"/>
                <a:sym typeface="Calibri (MS)"/>
              </a:rPr>
              <a:t>Questionário - Teste seus conhecimentos e reflita sobre o que você aprendeu neste módulo com este breve questionário.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17"/>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O que é definição de agenda?</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704692"/>
            <a:ext cx="4104343" cy="12347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Escolhendo tópicos importantes</a:t>
            </a:r>
          </a:p>
        </p:txBody>
      </p:sp>
      <p:sp>
        <p:nvSpPr>
          <p:cNvPr name="TextBox 17" id="17"/>
          <p:cNvSpPr txBox="true"/>
          <p:nvPr/>
        </p:nvSpPr>
        <p:spPr>
          <a:xfrm rot="0">
            <a:off x="3784366" y="4981577"/>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Programação da TV</a:t>
            </a:r>
          </a:p>
        </p:txBody>
      </p:sp>
      <p:sp>
        <p:nvSpPr>
          <p:cNvPr name="TextBox 18" id="18"/>
          <p:cNvSpPr txBox="true"/>
          <p:nvPr/>
        </p:nvSpPr>
        <p:spPr>
          <a:xfrm rot="0">
            <a:off x="3784366" y="6771326"/>
            <a:ext cx="4104343" cy="594678"/>
          </a:xfrm>
          <a:prstGeom prst="rect">
            <a:avLst/>
          </a:prstGeom>
        </p:spPr>
        <p:txBody>
          <a:bodyPr anchor="t" rtlCol="false" tIns="0" lIns="0" bIns="0" rIns="0">
            <a:spAutoFit/>
          </a:bodyPr>
          <a:lstStyle/>
          <a:p>
            <a:pPr algn="ctr" marL="0" indent="0" lvl="0">
              <a:lnSpc>
                <a:spcPts val="4197"/>
              </a:lnSpc>
            </a:pPr>
            <a:r>
              <a:rPr lang="en-US" sz="3649">
                <a:solidFill>
                  <a:srgbClr val="282121"/>
                </a:solidFill>
                <a:latin typeface="Calibri (MS)"/>
                <a:ea typeface="Calibri (MS)"/>
                <a:cs typeface="Calibri (MS)"/>
                <a:sym typeface="Calibri (MS)"/>
              </a:rPr>
              <a:t>Horários das reuniões</a:t>
            </a:r>
          </a:p>
        </p:txBody>
      </p:sp>
      <p:sp>
        <p:nvSpPr>
          <p:cNvPr name="TextBox 19" id="19"/>
          <p:cNvSpPr txBox="true"/>
          <p:nvPr/>
        </p:nvSpPr>
        <p:spPr>
          <a:xfrm rot="0">
            <a:off x="10399291" y="6752276"/>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Tópicos públicos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1043180"/>
            <a:chOff x="0" y="0"/>
            <a:chExt cx="20812845" cy="1390907"/>
          </a:xfrm>
        </p:grpSpPr>
        <p:sp>
          <p:nvSpPr>
            <p:cNvPr name="Freeform 4" id="4"/>
            <p:cNvSpPr/>
            <p:nvPr/>
          </p:nvSpPr>
          <p:spPr>
            <a:xfrm flipH="false" flipV="false" rot="0">
              <a:off x="0" y="0"/>
              <a:ext cx="20812846" cy="1390907"/>
            </a:xfrm>
            <a:custGeom>
              <a:avLst/>
              <a:gdLst/>
              <a:ahLst/>
              <a:cxnLst/>
              <a:rect r="r" b="b" t="t" l="l"/>
              <a:pathLst>
                <a:path h="1390907" w="20812846">
                  <a:moveTo>
                    <a:pt x="0" y="0"/>
                  </a:moveTo>
                  <a:lnTo>
                    <a:pt x="20812846" y="0"/>
                  </a:lnTo>
                  <a:lnTo>
                    <a:pt x="20812846" y="1390907"/>
                  </a:lnTo>
                  <a:lnTo>
                    <a:pt x="0" y="1390907"/>
                  </a:lnTo>
                  <a:close/>
                </a:path>
              </a:pathLst>
            </a:custGeom>
            <a:solidFill>
              <a:srgbClr val="000000">
                <a:alpha val="0"/>
              </a:srgbClr>
            </a:solidFill>
          </p:spPr>
        </p:sp>
        <p:sp>
          <p:nvSpPr>
            <p:cNvPr name="TextBox 5" id="5"/>
            <p:cNvSpPr txBox="true"/>
            <p:nvPr/>
          </p:nvSpPr>
          <p:spPr>
            <a:xfrm>
              <a:off x="0" y="-57150"/>
              <a:ext cx="20812845" cy="1448057"/>
            </a:xfrm>
            <a:prstGeom prst="rect">
              <a:avLst/>
            </a:prstGeom>
          </p:spPr>
          <p:txBody>
            <a:bodyPr anchor="t" rtlCol="false" tIns="0" lIns="0" bIns="0" rIns="0"/>
            <a:lstStyle/>
            <a:p>
              <a:pPr algn="l" marL="0" indent="0" lvl="0">
                <a:lnSpc>
                  <a:spcPts val="3599"/>
                </a:lnSpc>
              </a:pPr>
              <a:r>
                <a:rPr lang="en-US" b="true" sz="2999">
                  <a:solidFill>
                    <a:srgbClr val="282121"/>
                  </a:solidFill>
                  <a:latin typeface="Calibri (MS) Bold"/>
                  <a:ea typeface="Calibri (MS) Bold"/>
                  <a:cs typeface="Calibri (MS) Bold"/>
                  <a:sym typeface="Calibri (MS) Bold"/>
                </a:rPr>
                <a:t>A definição da agenda refere-se à forma como a mídia influencia quais questões o público percebe como importantes ao decidir quais tópicos abordar com destaque. </a:t>
              </a: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009617"/>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O que é definição de agenda?</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704692"/>
            <a:ext cx="4104343" cy="12347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Escolhendo tópicos importantes</a:t>
            </a:r>
          </a:p>
        </p:txBody>
      </p:sp>
      <p:sp>
        <p:nvSpPr>
          <p:cNvPr name="TextBox 17" id="17"/>
          <p:cNvSpPr txBox="true"/>
          <p:nvPr/>
        </p:nvSpPr>
        <p:spPr>
          <a:xfrm rot="0">
            <a:off x="3784366" y="4981577"/>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Programação da TV</a:t>
            </a:r>
          </a:p>
        </p:txBody>
      </p:sp>
      <p:sp>
        <p:nvSpPr>
          <p:cNvPr name="TextBox 18" id="18"/>
          <p:cNvSpPr txBox="true"/>
          <p:nvPr/>
        </p:nvSpPr>
        <p:spPr>
          <a:xfrm rot="0">
            <a:off x="3784366" y="6771326"/>
            <a:ext cx="4104343" cy="594678"/>
          </a:xfrm>
          <a:prstGeom prst="rect">
            <a:avLst/>
          </a:prstGeom>
        </p:spPr>
        <p:txBody>
          <a:bodyPr anchor="t" rtlCol="false" tIns="0" lIns="0" bIns="0" rIns="0">
            <a:spAutoFit/>
          </a:bodyPr>
          <a:lstStyle/>
          <a:p>
            <a:pPr algn="ctr" marL="0" indent="0" lvl="0">
              <a:lnSpc>
                <a:spcPts val="4197"/>
              </a:lnSpc>
            </a:pPr>
            <a:r>
              <a:rPr lang="en-US" sz="3649">
                <a:solidFill>
                  <a:srgbClr val="282121"/>
                </a:solidFill>
                <a:latin typeface="Calibri (MS)"/>
                <a:ea typeface="Calibri (MS)"/>
                <a:cs typeface="Calibri (MS)"/>
                <a:sym typeface="Calibri (MS)"/>
              </a:rPr>
              <a:t>Horários das reuniões</a:t>
            </a:r>
          </a:p>
        </p:txBody>
      </p:sp>
      <p:sp>
        <p:nvSpPr>
          <p:cNvPr name="TextBox 19" id="19"/>
          <p:cNvSpPr txBox="true"/>
          <p:nvPr/>
        </p:nvSpPr>
        <p:spPr>
          <a:xfrm rot="0">
            <a:off x="10399291" y="6752276"/>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Tópicos públicos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465584"/>
            <a:ext cx="12911505" cy="1409894"/>
          </a:xfrm>
          <a:prstGeom prst="rect">
            <a:avLst/>
          </a:prstGeom>
        </p:spPr>
        <p:txBody>
          <a:bodyPr anchor="t" rtlCol="false" tIns="0" lIns="0" bIns="0" rIns="0">
            <a:spAutoFit/>
          </a:bodyPr>
          <a:lstStyle/>
          <a:p>
            <a:pPr algn="ctr" marL="0" indent="0" lvl="0">
              <a:lnSpc>
                <a:spcPts val="9006"/>
              </a:lnSpc>
            </a:pPr>
            <a:r>
              <a:rPr lang="en-US" sz="9381" spc="-769">
                <a:solidFill>
                  <a:srgbClr val="272665"/>
                </a:solidFill>
                <a:latin typeface="Calibri (MS)"/>
                <a:ea typeface="Calibri (MS)"/>
                <a:cs typeface="Calibri (MS)"/>
                <a:sym typeface="Calibri (MS)"/>
              </a:rPr>
              <a:t>Resultados de aprendizagem</a:t>
            </a:r>
          </a:p>
        </p:txBody>
      </p:sp>
      <p:sp>
        <p:nvSpPr>
          <p:cNvPr name="TextBox 3" id="3"/>
          <p:cNvSpPr txBox="true"/>
          <p:nvPr/>
        </p:nvSpPr>
        <p:spPr>
          <a:xfrm rot="0">
            <a:off x="2225921" y="2131696"/>
            <a:ext cx="14893392" cy="1074553"/>
          </a:xfrm>
          <a:prstGeom prst="rect">
            <a:avLst/>
          </a:prstGeom>
        </p:spPr>
        <p:txBody>
          <a:bodyPr anchor="t" rtlCol="false" tIns="0" lIns="0" bIns="0" rIns="0">
            <a:spAutoFit/>
          </a:bodyPr>
          <a:lstStyle/>
          <a:p>
            <a:pPr algn="ctr" marL="0" indent="0" lvl="0">
              <a:lnSpc>
                <a:spcPts val="3840"/>
              </a:lnSpc>
            </a:pPr>
            <a:r>
              <a:rPr lang="en-US" sz="4000" spc="-328">
                <a:solidFill>
                  <a:srgbClr val="000000"/>
                </a:solidFill>
                <a:latin typeface="Calibri (MS)"/>
                <a:ea typeface="Calibri (MS)"/>
                <a:cs typeface="Calibri (MS)"/>
                <a:sym typeface="Calibri (MS)"/>
              </a:rPr>
              <a:t>Após concluir este módulo, você terá adquirido os seguintes conhecimentos, habilidades e atitudes. </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6186117"/>
            <a:ext cx="3574521" cy="2658428"/>
          </a:xfrm>
          <a:prstGeom prst="rect">
            <a:avLst/>
          </a:prstGeom>
        </p:spPr>
        <p:txBody>
          <a:bodyPr anchor="t" rtlCol="false" tIns="0" lIns="0" bIns="0" rIns="0">
            <a:spAutoFit/>
          </a:bodyPr>
          <a:lstStyle/>
          <a:p>
            <a:pPr algn="just" marL="0" indent="0" lvl="0">
              <a:lnSpc>
                <a:spcPts val="4147"/>
              </a:lnSpc>
              <a:spcBef>
                <a:spcPct val="0"/>
              </a:spcBef>
            </a:pPr>
            <a:r>
              <a:rPr lang="en-US" sz="2962" spc="-50">
                <a:solidFill>
                  <a:srgbClr val="272665"/>
                </a:solidFill>
                <a:latin typeface="Calibri (MS)"/>
                <a:ea typeface="Calibri (MS)"/>
                <a:cs typeface="Calibri (MS)"/>
                <a:sym typeface="Calibri (MS)"/>
              </a:rPr>
              <a:t>Entenda como a mídia molda as crenças políticas, especialmente para jovens com deficiência.</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7248" y="6176592"/>
            <a:ext cx="3574521" cy="2181490"/>
          </a:xfrm>
          <a:prstGeom prst="rect">
            <a:avLst/>
          </a:prstGeom>
        </p:spPr>
        <p:txBody>
          <a:bodyPr anchor="t" rtlCol="false" tIns="0" lIns="0" bIns="0" rIns="0">
            <a:spAutoFit/>
          </a:bodyPr>
          <a:lstStyle/>
          <a:p>
            <a:pPr algn="just" marL="0" indent="0" lvl="0">
              <a:lnSpc>
                <a:spcPts val="4200"/>
              </a:lnSpc>
              <a:spcBef>
                <a:spcPct val="0"/>
              </a:spcBef>
            </a:pPr>
            <a:r>
              <a:rPr lang="en-US" sz="3000" spc="-51">
                <a:solidFill>
                  <a:srgbClr val="272665"/>
                </a:solidFill>
                <a:latin typeface="Calibri (MS)"/>
                <a:ea typeface="Calibri (MS)"/>
                <a:cs typeface="Calibri (MS)"/>
                <a:sym typeface="Calibri (MS)"/>
              </a:rPr>
              <a:t>Identifique desinformação e preconceito em conteúdo político.</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6186117"/>
            <a:ext cx="3574521" cy="2134553"/>
          </a:xfrm>
          <a:prstGeom prst="rect">
            <a:avLst/>
          </a:prstGeom>
        </p:spPr>
        <p:txBody>
          <a:bodyPr anchor="t" rtlCol="false" tIns="0" lIns="0" bIns="0" rIns="0">
            <a:spAutoFit/>
          </a:bodyPr>
          <a:lstStyle/>
          <a:p>
            <a:pPr algn="just" marL="0" indent="0" lvl="0">
              <a:lnSpc>
                <a:spcPts val="4147"/>
              </a:lnSpc>
              <a:spcBef>
                <a:spcPct val="0"/>
              </a:spcBef>
            </a:pPr>
            <a:r>
              <a:rPr lang="en-US" sz="2962" spc="-50">
                <a:solidFill>
                  <a:srgbClr val="272665"/>
                </a:solidFill>
                <a:latin typeface="Calibri (MS)"/>
                <a:ea typeface="Calibri (MS)"/>
                <a:cs typeface="Calibri (MS)"/>
                <a:sym typeface="Calibri (MS)"/>
              </a:rPr>
              <a:t>Aplique ferramentas de pensamento crítico para apoiar a participação informada de jovens.</a:t>
            </a:r>
          </a:p>
        </p:txBody>
      </p:sp>
      <p:sp>
        <p:nvSpPr>
          <p:cNvPr name="TextBox 16" id="16"/>
          <p:cNvSpPr txBox="true"/>
          <p:nvPr/>
        </p:nvSpPr>
        <p:spPr>
          <a:xfrm rot="0">
            <a:off x="3088645" y="4724816"/>
            <a:ext cx="1849073" cy="1328199"/>
          </a:xfrm>
          <a:prstGeom prst="rect">
            <a:avLst/>
          </a:prstGeom>
        </p:spPr>
        <p:txBody>
          <a:bodyPr anchor="t" rtlCol="false" tIns="0" lIns="0" bIns="0" rIns="0">
            <a:spAutoFit/>
          </a:bodyPr>
          <a:lstStyle/>
          <a:p>
            <a:pPr algn="ctr" marL="0" indent="0" lvl="0">
              <a:lnSpc>
                <a:spcPts val="8532"/>
              </a:lnSpc>
            </a:pPr>
            <a:r>
              <a:rPr lang="en-US" sz="8887" spc="-728">
                <a:solidFill>
                  <a:srgbClr val="2B2B2B"/>
                </a:solidFill>
                <a:latin typeface="Calibri (MS)"/>
                <a:ea typeface="Calibri (MS)"/>
                <a:cs typeface="Calibri (MS)"/>
                <a:sym typeface="Calibri (MS)"/>
              </a:rPr>
              <a:t>L01.</a:t>
            </a:r>
          </a:p>
        </p:txBody>
      </p:sp>
      <p:sp>
        <p:nvSpPr>
          <p:cNvPr name="TextBox 17" id="17"/>
          <p:cNvSpPr txBox="true"/>
          <p:nvPr/>
        </p:nvSpPr>
        <p:spPr>
          <a:xfrm rot="0">
            <a:off x="8084403" y="4724816"/>
            <a:ext cx="2119193" cy="1328199"/>
          </a:xfrm>
          <a:prstGeom prst="rect">
            <a:avLst/>
          </a:prstGeom>
        </p:spPr>
        <p:txBody>
          <a:bodyPr anchor="t" rtlCol="false" tIns="0" lIns="0" bIns="0" rIns="0">
            <a:spAutoFit/>
          </a:bodyPr>
          <a:lstStyle/>
          <a:p>
            <a:pPr algn="ctr" marL="0" indent="0" lvl="0">
              <a:lnSpc>
                <a:spcPts val="8532"/>
              </a:lnSpc>
            </a:pPr>
            <a:r>
              <a:rPr lang="en-US" sz="8887" spc="-728">
                <a:solidFill>
                  <a:srgbClr val="2B2B2B"/>
                </a:solidFill>
                <a:latin typeface="Calibri (MS)"/>
                <a:ea typeface="Calibri (MS)"/>
                <a:cs typeface="Calibri (MS)"/>
                <a:sym typeface="Calibri (MS)"/>
              </a:rPr>
              <a:t>L02.</a:t>
            </a:r>
          </a:p>
        </p:txBody>
      </p:sp>
      <p:sp>
        <p:nvSpPr>
          <p:cNvPr name="TextBox 18" id="18"/>
          <p:cNvSpPr txBox="true"/>
          <p:nvPr/>
        </p:nvSpPr>
        <p:spPr>
          <a:xfrm rot="0">
            <a:off x="12986451" y="4724816"/>
            <a:ext cx="2576736" cy="1328199"/>
          </a:xfrm>
          <a:prstGeom prst="rect">
            <a:avLst/>
          </a:prstGeom>
        </p:spPr>
        <p:txBody>
          <a:bodyPr anchor="t" rtlCol="false" tIns="0" lIns="0" bIns="0" rIns="0">
            <a:spAutoFit/>
          </a:bodyPr>
          <a:lstStyle/>
          <a:p>
            <a:pPr algn="ctr" marL="0" indent="0" lvl="0">
              <a:lnSpc>
                <a:spcPts val="8532"/>
              </a:lnSpc>
            </a:pPr>
            <a:r>
              <a:rPr lang="en-US" sz="8887" spc="-728">
                <a:solidFill>
                  <a:srgbClr val="2B2B2B"/>
                </a:solidFill>
                <a:latin typeface="Calibri (MS)"/>
                <a:ea typeface="Calibri (MS)"/>
                <a:cs typeface="Calibri (MS)"/>
                <a:sym typeface="Calibri (MS)"/>
              </a:rPr>
              <a:t>L03.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Escolha o melhor título sobre deficiência.</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5000627"/>
            <a:ext cx="4104343" cy="594678"/>
          </a:xfrm>
          <a:prstGeom prst="rect">
            <a:avLst/>
          </a:prstGeom>
        </p:spPr>
        <p:txBody>
          <a:bodyPr anchor="t" rtlCol="false" tIns="0" lIns="0" bIns="0" rIns="0">
            <a:spAutoFit/>
          </a:bodyPr>
          <a:lstStyle/>
          <a:p>
            <a:pPr algn="ctr" marL="0" indent="0" lvl="0">
              <a:lnSpc>
                <a:spcPts val="4197"/>
              </a:lnSpc>
            </a:pPr>
            <a:r>
              <a:rPr lang="en-US" sz="3649">
                <a:solidFill>
                  <a:srgbClr val="282121"/>
                </a:solidFill>
                <a:latin typeface="Calibri (MS)"/>
                <a:ea typeface="Calibri (MS)"/>
                <a:cs typeface="Calibri (MS)"/>
                <a:sym typeface="Calibri (MS)"/>
              </a:rPr>
              <a:t>"Desperdiça milhões"</a:t>
            </a:r>
          </a:p>
        </p:txBody>
      </p:sp>
      <p:sp>
        <p:nvSpPr>
          <p:cNvPr name="TextBox 17" id="17"/>
          <p:cNvSpPr txBox="true"/>
          <p:nvPr/>
        </p:nvSpPr>
        <p:spPr>
          <a:xfrm rot="0">
            <a:off x="3784366" y="4981577"/>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"Nova lei custosa"</a:t>
            </a:r>
          </a:p>
        </p:txBody>
      </p:sp>
      <p:sp>
        <p:nvSpPr>
          <p:cNvPr name="TextBox 18" id="18"/>
          <p:cNvSpPr txBox="true"/>
          <p:nvPr/>
        </p:nvSpPr>
        <p:spPr>
          <a:xfrm rot="0">
            <a:off x="3321301" y="6495971"/>
            <a:ext cx="5030473" cy="1166746"/>
          </a:xfrm>
          <a:prstGeom prst="rect">
            <a:avLst/>
          </a:prstGeom>
        </p:spPr>
        <p:txBody>
          <a:bodyPr anchor="t" rtlCol="false" tIns="0" lIns="0" bIns="0" rIns="0">
            <a:spAutoFit/>
          </a:bodyPr>
          <a:lstStyle/>
          <a:p>
            <a:pPr algn="ctr" marL="0" indent="0" lvl="0">
              <a:lnSpc>
                <a:spcPts val="4312"/>
              </a:lnSpc>
            </a:pPr>
            <a:r>
              <a:rPr lang="en-US" sz="3750">
                <a:solidFill>
                  <a:srgbClr val="282121"/>
                </a:solidFill>
                <a:latin typeface="Calibri (MS)"/>
                <a:ea typeface="Calibri (MS)"/>
                <a:cs typeface="Calibri (MS)"/>
                <a:sym typeface="Calibri (MS)"/>
              </a:rPr>
              <a:t>"Concede independência"</a:t>
            </a:r>
          </a:p>
        </p:txBody>
      </p:sp>
      <p:sp>
        <p:nvSpPr>
          <p:cNvPr name="TextBox 19" id="19"/>
          <p:cNvSpPr txBox="true"/>
          <p:nvPr/>
        </p:nvSpPr>
        <p:spPr>
          <a:xfrm rot="0">
            <a:off x="10399291" y="6752276"/>
            <a:ext cx="4620325"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“Outra necessidade”</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841647"/>
            <a:chOff x="0" y="0"/>
            <a:chExt cx="20812845" cy="1122197"/>
          </a:xfrm>
        </p:grpSpPr>
        <p:sp>
          <p:nvSpPr>
            <p:cNvPr name="Freeform 4" id="4"/>
            <p:cNvSpPr/>
            <p:nvPr/>
          </p:nvSpPr>
          <p:spPr>
            <a:xfrm flipH="false" flipV="false" rot="0">
              <a:off x="0" y="0"/>
              <a:ext cx="20812846" cy="1122197"/>
            </a:xfrm>
            <a:custGeom>
              <a:avLst/>
              <a:gdLst/>
              <a:ahLst/>
              <a:cxnLst/>
              <a:rect r="r" b="b" t="t" l="l"/>
              <a:pathLst>
                <a:path h="1122197" w="20812846">
                  <a:moveTo>
                    <a:pt x="0" y="0"/>
                  </a:moveTo>
                  <a:lnTo>
                    <a:pt x="20812846" y="0"/>
                  </a:lnTo>
                  <a:lnTo>
                    <a:pt x="20812846" y="1122197"/>
                  </a:lnTo>
                  <a:lnTo>
                    <a:pt x="0" y="1122197"/>
                  </a:lnTo>
                  <a:close/>
                </a:path>
              </a:pathLst>
            </a:custGeom>
            <a:solidFill>
              <a:srgbClr val="000000">
                <a:alpha val="0"/>
              </a:srgbClr>
            </a:solidFill>
          </p:spPr>
        </p:sp>
        <p:sp>
          <p:nvSpPr>
            <p:cNvPr name="TextBox 5" id="5"/>
            <p:cNvSpPr txBox="true"/>
            <p:nvPr/>
          </p:nvSpPr>
          <p:spPr>
            <a:xfrm>
              <a:off x="0" y="-57150"/>
              <a:ext cx="20812845" cy="1179347"/>
            </a:xfrm>
            <a:prstGeom prst="rect">
              <a:avLst/>
            </a:prstGeom>
          </p:spPr>
          <p:txBody>
            <a:bodyPr anchor="t" rtlCol="false" tIns="0" lIns="0" bIns="0" rIns="0"/>
            <a:lstStyle/>
            <a:p>
              <a:pPr algn="l" marL="0" indent="0" lvl="0">
                <a:lnSpc>
                  <a:spcPts val="2864"/>
                </a:lnSpc>
              </a:pPr>
              <a:r>
                <a:rPr lang="en-US" b="true" sz="2387">
                  <a:solidFill>
                    <a:srgbClr val="282121"/>
                  </a:solidFill>
                  <a:latin typeface="Calibri (MS) Bold"/>
                  <a:ea typeface="Calibri (MS) Bold"/>
                  <a:cs typeface="Calibri (MS) Bold"/>
                  <a:sym typeface="Calibri (MS) Bold"/>
                </a:rPr>
                <a:t>Esta é uma linguagem baseada em direitos que enquadra a política para a deficiência de forma positiva, alinhada a uma mensagem inclusiva. As outras opções utilizam uma linguagem negativa ("custosa", "desperdício") que perpetua o estigma.</a:t>
              </a: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33450"/>
            <a:ext cx="9329889" cy="1885884"/>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Escolha o melhor título sobre deficiência.</a:t>
            </a:r>
          </a:p>
        </p:txBody>
      </p:sp>
      <p:sp>
        <p:nvSpPr>
          <p:cNvPr name="TextBox 12" id="12"/>
          <p:cNvSpPr txBox="true"/>
          <p:nvPr/>
        </p:nvSpPr>
        <p:spPr>
          <a:xfrm rot="0">
            <a:off x="10399291" y="4888248"/>
            <a:ext cx="4104343" cy="825110"/>
          </a:xfrm>
          <a:prstGeom prst="rect">
            <a:avLst/>
          </a:prstGeom>
        </p:spPr>
        <p:txBody>
          <a:bodyPr anchor="t" rtlCol="false" tIns="0" lIns="0" bIns="0" rIns="0">
            <a:spAutoFit/>
          </a:bodyPr>
          <a:lstStyle/>
          <a:p>
            <a:pPr algn="ctr" marL="0" indent="0" lvl="0">
              <a:lnSpc>
                <a:spcPts val="5630"/>
              </a:lnSpc>
            </a:pPr>
            <a:r>
              <a:rPr lang="en-US" sz="4896">
                <a:solidFill>
                  <a:srgbClr val="282121"/>
                </a:solidFill>
                <a:latin typeface="Calibri (MS)"/>
                <a:ea typeface="Calibri (MS)"/>
                <a:cs typeface="Calibri (MS)"/>
                <a:sym typeface="Calibri (MS)"/>
              </a:rPr>
              <a:t>B. xxx</a:t>
            </a:r>
          </a:p>
        </p:txBody>
      </p:sp>
      <p:sp>
        <p:nvSpPr>
          <p:cNvPr name="TextBox 13" id="13"/>
          <p:cNvSpPr txBox="true"/>
          <p:nvPr/>
        </p:nvSpPr>
        <p:spPr>
          <a:xfrm rot="0">
            <a:off x="10399291" y="6652133"/>
            <a:ext cx="4104343" cy="825110"/>
          </a:xfrm>
          <a:prstGeom prst="rect">
            <a:avLst/>
          </a:prstGeom>
        </p:spPr>
        <p:txBody>
          <a:bodyPr anchor="t" rtlCol="false" tIns="0" lIns="0" bIns="0" rIns="0">
            <a:spAutoFit/>
          </a:bodyPr>
          <a:lstStyle/>
          <a:p>
            <a:pPr algn="ctr" marL="0" indent="0" lvl="0">
              <a:lnSpc>
                <a:spcPts val="5630"/>
              </a:lnSpc>
            </a:pPr>
            <a:r>
              <a:rPr lang="en-US" sz="4896">
                <a:solidFill>
                  <a:srgbClr val="282121"/>
                </a:solidFill>
                <a:latin typeface="Calibri (MS)"/>
                <a:ea typeface="Calibri (MS)"/>
                <a:cs typeface="Calibri (MS)"/>
                <a:sym typeface="Calibri (MS)"/>
              </a:rPr>
              <a:t>D. xxx</a:t>
            </a:r>
          </a:p>
        </p:txBody>
      </p:sp>
      <p:sp>
        <p:nvSpPr>
          <p:cNvPr name="Freeform 14" id="14"/>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3321301" y="6495602"/>
            <a:ext cx="5030473" cy="1166746"/>
          </a:xfrm>
          <a:prstGeom prst="rect">
            <a:avLst/>
          </a:prstGeom>
        </p:spPr>
        <p:txBody>
          <a:bodyPr anchor="t" rtlCol="false" tIns="0" lIns="0" bIns="0" rIns="0">
            <a:spAutoFit/>
          </a:bodyPr>
          <a:lstStyle/>
          <a:p>
            <a:pPr algn="ctr" marL="0" indent="0" lvl="0">
              <a:lnSpc>
                <a:spcPts val="4312"/>
              </a:lnSpc>
            </a:pPr>
            <a:r>
              <a:rPr lang="en-US" sz="3750">
                <a:solidFill>
                  <a:srgbClr val="282121"/>
                </a:solidFill>
                <a:latin typeface="Calibri (MS)"/>
                <a:ea typeface="Calibri (MS)"/>
                <a:cs typeface="Calibri (MS)"/>
                <a:sym typeface="Calibri (MS)"/>
              </a:rPr>
              <a:t>"Concede independência"</a:t>
            </a:r>
          </a:p>
        </p:txBody>
      </p:sp>
      <p:sp>
        <p:nvSpPr>
          <p:cNvPr name="TextBox 19" id="19"/>
          <p:cNvSpPr txBox="true"/>
          <p:nvPr/>
        </p:nvSpPr>
        <p:spPr>
          <a:xfrm rot="0">
            <a:off x="10399291" y="6752276"/>
            <a:ext cx="4485721"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“Outra necessidade”</a:t>
            </a:r>
          </a:p>
        </p:txBody>
      </p:sp>
      <p:sp>
        <p:nvSpPr>
          <p:cNvPr name="TextBox 20" id="20"/>
          <p:cNvSpPr txBox="true"/>
          <p:nvPr/>
        </p:nvSpPr>
        <p:spPr>
          <a:xfrm rot="0">
            <a:off x="3784366" y="4981577"/>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"Nova lei custosa"</a:t>
            </a:r>
          </a:p>
        </p:txBody>
      </p:sp>
      <p:sp>
        <p:nvSpPr>
          <p:cNvPr name="TextBox 21" id="21"/>
          <p:cNvSpPr txBox="true"/>
          <p:nvPr/>
        </p:nvSpPr>
        <p:spPr>
          <a:xfrm rot="0">
            <a:off x="10399291" y="5000627"/>
            <a:ext cx="4104343" cy="594678"/>
          </a:xfrm>
          <a:prstGeom prst="rect">
            <a:avLst/>
          </a:prstGeom>
        </p:spPr>
        <p:txBody>
          <a:bodyPr anchor="t" rtlCol="false" tIns="0" lIns="0" bIns="0" rIns="0">
            <a:spAutoFit/>
          </a:bodyPr>
          <a:lstStyle/>
          <a:p>
            <a:pPr algn="ctr" marL="0" indent="0" lvl="0">
              <a:lnSpc>
                <a:spcPts val="4197"/>
              </a:lnSpc>
            </a:pPr>
            <a:r>
              <a:rPr lang="en-US" sz="3649">
                <a:solidFill>
                  <a:srgbClr val="282121"/>
                </a:solidFill>
                <a:latin typeface="Calibri (MS)"/>
                <a:ea typeface="Calibri (MS)"/>
                <a:cs typeface="Calibri (MS)"/>
                <a:sym typeface="Calibri (MS)"/>
              </a:rPr>
              <a:t>"Desperdiça milhões"</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196091"/>
            <a:chOff x="0" y="0"/>
            <a:chExt cx="102592" cy="261455"/>
          </a:xfrm>
        </p:grpSpPr>
        <p:sp>
          <p:nvSpPr>
            <p:cNvPr name="Freeform 4" id="4"/>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5" id="5"/>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479055" y="933450"/>
            <a:ext cx="9329889" cy="1009617"/>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Calibri (MS)"/>
                <a:ea typeface="Calibri (MS)"/>
                <a:cs typeface="Calibri (MS)"/>
                <a:sym typeface="Calibri (MS)"/>
              </a:rPr>
              <a:t> Câmaras de eco...?</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4981577"/>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Adicionar fatos</a:t>
            </a:r>
          </a:p>
        </p:txBody>
      </p:sp>
      <p:sp>
        <p:nvSpPr>
          <p:cNvPr name="TextBox 14" id="14"/>
          <p:cNvSpPr txBox="true"/>
          <p:nvPr/>
        </p:nvSpPr>
        <p:spPr>
          <a:xfrm rot="0">
            <a:off x="3784366" y="4981577"/>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Ajude a todos</a:t>
            </a:r>
          </a:p>
        </p:txBody>
      </p:sp>
      <p:sp>
        <p:nvSpPr>
          <p:cNvPr name="TextBox 15" id="15"/>
          <p:cNvSpPr txBox="true"/>
          <p:nvPr/>
        </p:nvSpPr>
        <p:spPr>
          <a:xfrm rot="0">
            <a:off x="3321301" y="6752276"/>
            <a:ext cx="503047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Corrigir viés</a:t>
            </a:r>
          </a:p>
        </p:txBody>
      </p:sp>
      <p:sp>
        <p:nvSpPr>
          <p:cNvPr name="TextBox 16" id="16"/>
          <p:cNvSpPr txBox="true"/>
          <p:nvPr/>
        </p:nvSpPr>
        <p:spPr>
          <a:xfrm rot="0">
            <a:off x="10399291" y="6761801"/>
            <a:ext cx="4104343" cy="633922"/>
          </a:xfrm>
          <a:prstGeom prst="rect">
            <a:avLst/>
          </a:prstGeom>
        </p:spPr>
        <p:txBody>
          <a:bodyPr anchor="t" rtlCol="false" tIns="0" lIns="0" bIns="0" rIns="0">
            <a:spAutoFit/>
          </a:bodyPr>
          <a:lstStyle/>
          <a:p>
            <a:pPr algn="ctr" marL="0" indent="0" lvl="0">
              <a:lnSpc>
                <a:spcPts val="4398"/>
              </a:lnSpc>
            </a:pPr>
            <a:r>
              <a:rPr lang="en-US" sz="3825">
                <a:solidFill>
                  <a:srgbClr val="282121"/>
                </a:solidFill>
                <a:latin typeface="Calibri (MS)"/>
                <a:ea typeface="Calibri (MS)"/>
                <a:cs typeface="Calibri (MS)"/>
                <a:sym typeface="Calibri (MS)"/>
              </a:rPr>
              <a:t>Ocultar visualizações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770324" y="3144762"/>
            <a:ext cx="16983864" cy="1490822"/>
            <a:chOff x="0" y="0"/>
            <a:chExt cx="22645152" cy="1987763"/>
          </a:xfrm>
        </p:grpSpPr>
        <p:sp>
          <p:nvSpPr>
            <p:cNvPr name="Freeform 4" id="4"/>
            <p:cNvSpPr/>
            <p:nvPr/>
          </p:nvSpPr>
          <p:spPr>
            <a:xfrm flipH="false" flipV="false" rot="0">
              <a:off x="0" y="0"/>
              <a:ext cx="22645153" cy="1987763"/>
            </a:xfrm>
            <a:custGeom>
              <a:avLst/>
              <a:gdLst/>
              <a:ahLst/>
              <a:cxnLst/>
              <a:rect r="r" b="b" t="t" l="l"/>
              <a:pathLst>
                <a:path h="1987763" w="22645153">
                  <a:moveTo>
                    <a:pt x="0" y="0"/>
                  </a:moveTo>
                  <a:lnTo>
                    <a:pt x="22645153" y="0"/>
                  </a:lnTo>
                  <a:lnTo>
                    <a:pt x="22645153" y="1987763"/>
                  </a:lnTo>
                  <a:lnTo>
                    <a:pt x="0" y="1987763"/>
                  </a:lnTo>
                  <a:close/>
                </a:path>
              </a:pathLst>
            </a:custGeom>
            <a:solidFill>
              <a:srgbClr val="000000">
                <a:alpha val="0"/>
              </a:srgbClr>
            </a:solidFill>
          </p:spPr>
        </p:sp>
        <p:sp>
          <p:nvSpPr>
            <p:cNvPr name="TextBox 5" id="5"/>
            <p:cNvSpPr txBox="true"/>
            <p:nvPr/>
          </p:nvSpPr>
          <p:spPr>
            <a:xfrm>
              <a:off x="0" y="-57150"/>
              <a:ext cx="22645152" cy="2044913"/>
            </a:xfrm>
            <a:prstGeom prst="rect">
              <a:avLst/>
            </a:prstGeom>
          </p:spPr>
          <p:txBody>
            <a:bodyPr anchor="t" rtlCol="false" tIns="0" lIns="0" bIns="0" rIns="0"/>
            <a:lstStyle/>
            <a:p>
              <a:pPr algn="l" marL="0" indent="0" lvl="0">
                <a:lnSpc>
                  <a:spcPts val="3599"/>
                </a:lnSpc>
              </a:pPr>
              <a:r>
                <a:rPr lang="en-US" b="true" sz="2999">
                  <a:solidFill>
                    <a:srgbClr val="282121"/>
                  </a:solidFill>
                  <a:latin typeface="Calibri (MS) Bold"/>
                  <a:ea typeface="Calibri (MS) Bold"/>
                  <a:cs typeface="Calibri (MS) Bold"/>
                  <a:sym typeface="Calibri (MS) Bold"/>
                </a:rPr>
                <a:t>Câmaras de eco ocorrem quando algoritmos de mídia social mostram aos utilizadores apenas conteúdo que se alinha com suas visões atuais. Isso oculta perspectivas diversas (como conteúdo de defesa da deficiência de usuários sem deficiência).</a:t>
              </a:r>
            </a:p>
          </p:txBody>
        </p:sp>
      </p:grpSp>
      <p:grpSp>
        <p:nvGrpSpPr>
          <p:cNvPr name="Group 6" id="6"/>
          <p:cNvGrpSpPr/>
          <p:nvPr/>
        </p:nvGrpSpPr>
        <p:grpSpPr>
          <a:xfrm rot="0">
            <a:off x="971550" y="467067"/>
            <a:ext cx="76944" cy="196091"/>
            <a:chOff x="0" y="0"/>
            <a:chExt cx="102592" cy="261455"/>
          </a:xfrm>
        </p:grpSpPr>
        <p:sp>
          <p:nvSpPr>
            <p:cNvPr name="Freeform 7" id="7"/>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8" id="8"/>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282121"/>
                  </a:solidFill>
                  <a:latin typeface="Roboto Bold"/>
                  <a:ea typeface="Roboto Bold"/>
                  <a:cs typeface="Roboto Bold"/>
                  <a:sym typeface="Roboto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952500"/>
            <a:ext cx="9329889" cy="821951"/>
          </a:xfrm>
          <a:prstGeom prst="rect">
            <a:avLst/>
          </a:prstGeom>
        </p:spPr>
        <p:txBody>
          <a:bodyPr anchor="t" rtlCol="false" tIns="0" lIns="0" bIns="0" rIns="0">
            <a:spAutoFit/>
          </a:bodyPr>
          <a:lstStyle/>
          <a:p>
            <a:pPr algn="ctr" marL="0" indent="0" lvl="0">
              <a:lnSpc>
                <a:spcPts val="5682"/>
              </a:lnSpc>
            </a:pPr>
            <a:r>
              <a:rPr lang="en-US" sz="4941">
                <a:solidFill>
                  <a:srgbClr val="282121"/>
                </a:solidFill>
                <a:latin typeface="Calibri (MS)"/>
                <a:ea typeface="Calibri (MS)"/>
                <a:cs typeface="Calibri (MS)"/>
                <a:sym typeface="Calibri (MS)"/>
              </a:rPr>
              <a:t>Melhor manchete sobre deficiência?</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6" id="16"/>
          <p:cNvSpPr txBox="true"/>
          <p:nvPr/>
        </p:nvSpPr>
        <p:spPr>
          <a:xfrm rot="0">
            <a:off x="10399291" y="4981577"/>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Adicionar fatos</a:t>
            </a:r>
          </a:p>
        </p:txBody>
      </p:sp>
      <p:sp>
        <p:nvSpPr>
          <p:cNvPr name="TextBox 17" id="17"/>
          <p:cNvSpPr txBox="true"/>
          <p:nvPr/>
        </p:nvSpPr>
        <p:spPr>
          <a:xfrm rot="0">
            <a:off x="3803416" y="4981577"/>
            <a:ext cx="410434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Ajude a todos</a:t>
            </a:r>
          </a:p>
        </p:txBody>
      </p:sp>
      <p:sp>
        <p:nvSpPr>
          <p:cNvPr name="TextBox 18" id="18"/>
          <p:cNvSpPr txBox="true"/>
          <p:nvPr/>
        </p:nvSpPr>
        <p:spPr>
          <a:xfrm rot="0">
            <a:off x="3321301" y="6752276"/>
            <a:ext cx="5030473" cy="663258"/>
          </a:xfrm>
          <a:prstGeom prst="rect">
            <a:avLst/>
          </a:prstGeom>
        </p:spPr>
        <p:txBody>
          <a:bodyPr anchor="t" rtlCol="false" tIns="0" lIns="0" bIns="0" rIns="0">
            <a:spAutoFit/>
          </a:bodyPr>
          <a:lstStyle/>
          <a:p>
            <a:pPr algn="ctr" marL="0" indent="0" lvl="0">
              <a:lnSpc>
                <a:spcPts val="4542"/>
              </a:lnSpc>
            </a:pPr>
            <a:r>
              <a:rPr lang="en-US" sz="3949">
                <a:solidFill>
                  <a:srgbClr val="282121"/>
                </a:solidFill>
                <a:latin typeface="Calibri (MS)"/>
                <a:ea typeface="Calibri (MS)"/>
                <a:cs typeface="Calibri (MS)"/>
                <a:sym typeface="Calibri (MS)"/>
              </a:rPr>
              <a:t>Corrigir viés</a:t>
            </a:r>
          </a:p>
        </p:txBody>
      </p:sp>
      <p:sp>
        <p:nvSpPr>
          <p:cNvPr name="TextBox 19" id="19"/>
          <p:cNvSpPr txBox="true"/>
          <p:nvPr/>
        </p:nvSpPr>
        <p:spPr>
          <a:xfrm rot="0">
            <a:off x="10399291" y="6761801"/>
            <a:ext cx="4104343" cy="633922"/>
          </a:xfrm>
          <a:prstGeom prst="rect">
            <a:avLst/>
          </a:prstGeom>
        </p:spPr>
        <p:txBody>
          <a:bodyPr anchor="t" rtlCol="false" tIns="0" lIns="0" bIns="0" rIns="0">
            <a:spAutoFit/>
          </a:bodyPr>
          <a:lstStyle/>
          <a:p>
            <a:pPr algn="ctr" marL="0" indent="0" lvl="0">
              <a:lnSpc>
                <a:spcPts val="4398"/>
              </a:lnSpc>
            </a:pPr>
            <a:r>
              <a:rPr lang="en-US" sz="3825">
                <a:solidFill>
                  <a:srgbClr val="282121"/>
                </a:solidFill>
                <a:latin typeface="Calibri (MS)"/>
                <a:ea typeface="Calibri (MS)"/>
                <a:cs typeface="Calibri (MS)"/>
                <a:sym typeface="Calibri (MS)"/>
              </a:rPr>
              <a:t>Ocultar visualizações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399406" y="1431764"/>
            <a:ext cx="5009201" cy="922134"/>
            <a:chOff x="0" y="0"/>
            <a:chExt cx="6678935" cy="1229512"/>
          </a:xfrm>
        </p:grpSpPr>
        <p:sp>
          <p:nvSpPr>
            <p:cNvPr name="Freeform 4" id="4"/>
            <p:cNvSpPr/>
            <p:nvPr/>
          </p:nvSpPr>
          <p:spPr>
            <a:xfrm flipH="false" flipV="false" rot="0">
              <a:off x="0" y="0"/>
              <a:ext cx="6678935" cy="1229512"/>
            </a:xfrm>
            <a:custGeom>
              <a:avLst/>
              <a:gdLst/>
              <a:ahLst/>
              <a:cxnLst/>
              <a:rect r="r" b="b" t="t" l="l"/>
              <a:pathLst>
                <a:path h="1229512" w="6678935">
                  <a:moveTo>
                    <a:pt x="0" y="0"/>
                  </a:moveTo>
                  <a:lnTo>
                    <a:pt x="6678935" y="0"/>
                  </a:lnTo>
                  <a:lnTo>
                    <a:pt x="6678935" y="1229512"/>
                  </a:lnTo>
                  <a:lnTo>
                    <a:pt x="0" y="1229512"/>
                  </a:lnTo>
                  <a:close/>
                </a:path>
              </a:pathLst>
            </a:custGeom>
            <a:solidFill>
              <a:srgbClr val="000000">
                <a:alpha val="0"/>
              </a:srgbClr>
            </a:solidFill>
          </p:spPr>
        </p:sp>
        <p:sp>
          <p:nvSpPr>
            <p:cNvPr name="TextBox 5" id="5"/>
            <p:cNvSpPr txBox="true"/>
            <p:nvPr/>
          </p:nvSpPr>
          <p:spPr>
            <a:xfrm>
              <a:off x="0" y="-95250"/>
              <a:ext cx="6678935" cy="1324762"/>
            </a:xfrm>
            <a:prstGeom prst="rect">
              <a:avLst/>
            </a:prstGeom>
          </p:spPr>
          <p:txBody>
            <a:bodyPr anchor="t" rtlCol="false" tIns="0" lIns="0" bIns="0" rIns="0"/>
            <a:lstStyle/>
            <a:p>
              <a:pPr algn="ctr" marL="0" indent="0" lvl="0">
                <a:lnSpc>
                  <a:spcPts val="5519"/>
                </a:lnSpc>
              </a:pPr>
              <a:r>
                <a:rPr lang="en-US" b="true" sz="4599">
                  <a:solidFill>
                    <a:srgbClr val="4C5270"/>
                  </a:solidFill>
                  <a:latin typeface="Calibri (MS) Bold"/>
                  <a:ea typeface="Calibri (MS) Bold"/>
                  <a:cs typeface="Calibri (MS) Bold"/>
                  <a:sym typeface="Calibri (MS) Bold"/>
                </a:rPr>
                <a:t>Conclusão </a:t>
              </a:r>
            </a:p>
          </p:txBody>
        </p:sp>
      </p:grpSp>
      <p:grpSp>
        <p:nvGrpSpPr>
          <p:cNvPr name="Group 6" id="6"/>
          <p:cNvGrpSpPr/>
          <p:nvPr/>
        </p:nvGrpSpPr>
        <p:grpSpPr>
          <a:xfrm rot="0">
            <a:off x="1048494" y="2678863"/>
            <a:ext cx="16554297" cy="6686837"/>
            <a:chOff x="0" y="0"/>
            <a:chExt cx="22072396" cy="8915783"/>
          </a:xfrm>
        </p:grpSpPr>
        <p:sp>
          <p:nvSpPr>
            <p:cNvPr name="Freeform 7" id="7"/>
            <p:cNvSpPr/>
            <p:nvPr/>
          </p:nvSpPr>
          <p:spPr>
            <a:xfrm flipH="false" flipV="false" rot="0">
              <a:off x="0" y="0"/>
              <a:ext cx="22072397" cy="8915783"/>
            </a:xfrm>
            <a:custGeom>
              <a:avLst/>
              <a:gdLst/>
              <a:ahLst/>
              <a:cxnLst/>
              <a:rect r="r" b="b" t="t" l="l"/>
              <a:pathLst>
                <a:path h="8915783" w="22072397">
                  <a:moveTo>
                    <a:pt x="0" y="0"/>
                  </a:moveTo>
                  <a:lnTo>
                    <a:pt x="22072397" y="0"/>
                  </a:lnTo>
                  <a:lnTo>
                    <a:pt x="22072397" y="8915783"/>
                  </a:lnTo>
                  <a:lnTo>
                    <a:pt x="0" y="8915783"/>
                  </a:lnTo>
                  <a:close/>
                </a:path>
              </a:pathLst>
            </a:custGeom>
            <a:solidFill>
              <a:srgbClr val="000000">
                <a:alpha val="0"/>
              </a:srgbClr>
            </a:solidFill>
          </p:spPr>
        </p:sp>
        <p:sp>
          <p:nvSpPr>
            <p:cNvPr name="TextBox 8" id="8"/>
            <p:cNvSpPr txBox="true"/>
            <p:nvPr/>
          </p:nvSpPr>
          <p:spPr>
            <a:xfrm>
              <a:off x="0" y="-57150"/>
              <a:ext cx="22072396" cy="8972933"/>
            </a:xfrm>
            <a:prstGeom prst="rect">
              <a:avLst/>
            </a:prstGeom>
          </p:spPr>
          <p:txBody>
            <a:bodyPr anchor="t" rtlCol="false" tIns="0" lIns="0" bIns="0" rIns="0"/>
            <a:lstStyle/>
            <a:p>
              <a:pPr algn="l" marL="0" indent="0" lvl="0">
                <a:lnSpc>
                  <a:spcPts val="3239"/>
                </a:lnSpc>
              </a:pPr>
              <a:r>
                <a:rPr lang="en-US" sz="2699">
                  <a:solidFill>
                    <a:srgbClr val="4C5270"/>
                  </a:solidFill>
                  <a:latin typeface="Calibri (MS)"/>
                  <a:ea typeface="Calibri (MS)"/>
                  <a:cs typeface="Calibri (MS)"/>
                  <a:sym typeface="Calibri (MS)"/>
                </a:rPr>
                <a:t>Este módulo equipou você com habilidades essenciais de alfabetização midiática para apoiar jovens com deficiência na participação política. Abordamos:</a:t>
              </a:r>
            </a:p>
            <a:p>
              <a:pPr algn="l" marL="0" indent="0" lvl="0">
                <a:lnSpc>
                  <a:spcPts val="3239"/>
                </a:lnSpc>
              </a:pPr>
              <a:r>
                <a:rPr lang="en-US" sz="2699">
                  <a:solidFill>
                    <a:srgbClr val="4C5270"/>
                  </a:solidFill>
                  <a:latin typeface="Calibri (MS)"/>
                  <a:ea typeface="Calibri (MS)"/>
                  <a:cs typeface="Calibri (MS)"/>
                  <a:sym typeface="Calibri (MS)"/>
                </a:rPr>
                <a:t>Influência da mídia</a:t>
              </a:r>
            </a:p>
            <a:p>
              <a:pPr algn="l" marL="0" indent="0" lvl="0">
                <a:lnSpc>
                  <a:spcPts val="3239"/>
                </a:lnSpc>
              </a:pPr>
              <a:r>
                <a:rPr lang="en-US" sz="2699">
                  <a:solidFill>
                    <a:srgbClr val="4C5270"/>
                  </a:solidFill>
                  <a:latin typeface="Calibri (MS)"/>
                  <a:ea typeface="Calibri (MS)"/>
                  <a:cs typeface="Calibri (MS)"/>
                  <a:sym typeface="Calibri (MS)"/>
                </a:rPr>
                <a:t>A definição de agendas e o enquadramento moldam a forma como as políticas para deficiência são percebidas (por exemplo, linguagem "custo" vs. "direitos").</a:t>
              </a:r>
            </a:p>
            <a:p>
              <a:pPr algn="l" marL="0" indent="0" lvl="0">
                <a:lnSpc>
                  <a:spcPts val="3239"/>
                </a:lnSpc>
              </a:pPr>
              <a:r>
                <a:rPr lang="en-US" sz="2699">
                  <a:solidFill>
                    <a:srgbClr val="4C5270"/>
                  </a:solidFill>
                  <a:latin typeface="Calibri (MS)"/>
                  <a:ea typeface="Calibri (MS)"/>
                  <a:cs typeface="Calibri (MS)"/>
                  <a:sym typeface="Calibri (MS)"/>
                </a:rPr>
                <a:t>Câmaras de eco escondem vozes de pessoas com deficiência, limitando o diálogo inclusivo.</a:t>
              </a:r>
            </a:p>
            <a:p>
              <a:pPr algn="l" marL="0" indent="0" lvl="0">
                <a:lnSpc>
                  <a:spcPts val="3239"/>
                </a:lnSpc>
              </a:pPr>
              <a:r>
                <a:rPr lang="en-US" sz="2699">
                  <a:solidFill>
                    <a:srgbClr val="4C5270"/>
                  </a:solidFill>
                  <a:latin typeface="Calibri (MS)"/>
                  <a:ea typeface="Calibri (MS)"/>
                  <a:cs typeface="Calibri (MS)"/>
                  <a:sym typeface="Calibri (MS)"/>
                </a:rPr>
                <a:t>Preconceito e desinformação</a:t>
              </a:r>
            </a:p>
            <a:p>
              <a:pPr algn="l" marL="0" indent="0" lvl="0">
                <a:lnSpc>
                  <a:spcPts val="3239"/>
                </a:lnSpc>
              </a:pPr>
              <a:r>
                <a:rPr lang="en-US" sz="2699">
                  <a:solidFill>
                    <a:srgbClr val="4C5270"/>
                  </a:solidFill>
                  <a:latin typeface="Calibri (MS)"/>
                  <a:ea typeface="Calibri (MS)"/>
                  <a:cs typeface="Calibri (MS)"/>
                  <a:sym typeface="Calibri (MS)"/>
                </a:rPr>
                <a:t>Identificou quatro tipos de preconceito (partidário, sensacionalismo, omissão, tom) na cobertura de deficiência.</a:t>
              </a:r>
            </a:p>
            <a:p>
              <a:pPr algn="l" marL="0" indent="0" lvl="0">
                <a:lnSpc>
                  <a:spcPts val="3239"/>
                </a:lnSpc>
              </a:pPr>
              <a:r>
                <a:rPr lang="en-US" sz="2699">
                  <a:solidFill>
                    <a:srgbClr val="4C5270"/>
                  </a:solidFill>
                  <a:latin typeface="Calibri (MS)"/>
                  <a:ea typeface="Calibri (MS)"/>
                  <a:cs typeface="Calibri (MS)"/>
                  <a:sym typeface="Calibri (MS)"/>
                </a:rPr>
                <a:t>Pratiquei a identificação de sinais de alerta, como falta de perspectiva e manipulação emocional.</a:t>
              </a:r>
            </a:p>
            <a:p>
              <a:pPr algn="l" marL="0" indent="0" lvl="0">
                <a:lnSpc>
                  <a:spcPts val="3239"/>
                </a:lnSpc>
              </a:pPr>
              <a:r>
                <a:rPr lang="en-US" sz="2699">
                  <a:solidFill>
                    <a:srgbClr val="4C5270"/>
                  </a:solidFill>
                  <a:latin typeface="Calibri (MS)"/>
                  <a:ea typeface="Calibri (MS)"/>
                  <a:cs typeface="Calibri (MS)"/>
                  <a:sym typeface="Calibri (MS)"/>
                </a:rPr>
                <a:t>Ferramentas de pensamento crítico</a:t>
              </a:r>
            </a:p>
            <a:p>
              <a:pPr algn="l" marL="0" indent="0" lvl="0">
                <a:lnSpc>
                  <a:spcPts val="3239"/>
                </a:lnSpc>
              </a:pPr>
              <a:r>
                <a:rPr lang="en-US" sz="2699">
                  <a:solidFill>
                    <a:srgbClr val="4C5270"/>
                  </a:solidFill>
                  <a:latin typeface="Calibri (MS)"/>
                  <a:ea typeface="Calibri (MS)"/>
                  <a:cs typeface="Calibri (MS)"/>
                  <a:sym typeface="Calibri (MS)"/>
                </a:rPr>
                <a:t>Método 5Ws: Quem, O quê, Onde, Quando, Por quê? </a:t>
              </a:r>
            </a:p>
            <a:p>
              <a:pPr algn="l" marL="0" indent="0" lvl="0">
                <a:lnSpc>
                  <a:spcPts val="3239"/>
                </a:lnSpc>
              </a:pPr>
              <a:r>
                <a:rPr lang="en-US" sz="2699">
                  <a:solidFill>
                    <a:srgbClr val="4C5270"/>
                  </a:solidFill>
                  <a:latin typeface="Calibri (MS)"/>
                  <a:ea typeface="Calibri (MS)"/>
                  <a:cs typeface="Calibri (MS)"/>
                  <a:sym typeface="Calibri (MS)"/>
                </a:rPr>
                <a:t>Método S.A.M.: Analise a fonte, a agenda e o dinheiro por trás do conteúdo.</a:t>
              </a:r>
            </a:p>
            <a:p>
              <a:pPr algn="l" marL="0" indent="0" lvl="0">
                <a:lnSpc>
                  <a:spcPts val="3239"/>
                </a:lnSpc>
              </a:pPr>
              <a:r>
                <a:rPr lang="en-US" sz="2699">
                  <a:solidFill>
                    <a:srgbClr val="4C5270"/>
                  </a:solidFill>
                  <a:latin typeface="Calibri (MS)"/>
                  <a:ea typeface="Calibri (MS)"/>
                  <a:cs typeface="Calibri (MS)"/>
                  <a:sym typeface="Calibri (MS)"/>
                </a:rPr>
                <a:t>Análise de manchetes: Quadros contrastados para expor preconceitos (Atividade 1).</a:t>
              </a:r>
            </a:p>
            <a:p>
              <a:pPr algn="l" marL="0" indent="0" lvl="0">
                <a:lnSpc>
                  <a:spcPts val="3239"/>
                </a:lnSpc>
              </a:pPr>
              <a:r>
                <a:rPr lang="en-US" sz="2699">
                  <a:solidFill>
                    <a:srgbClr val="4C5270"/>
                  </a:solidFill>
                  <a:latin typeface="Calibri (MS)"/>
                  <a:ea typeface="Calibri (MS)"/>
                  <a:cs typeface="Calibri (MS)"/>
                  <a:sym typeface="Calibri (MS)"/>
                </a:rPr>
                <a:t>Advocacia Acessível</a:t>
              </a:r>
            </a:p>
            <a:p>
              <a:pPr algn="l" marL="0" indent="0" lvl="0">
                <a:lnSpc>
                  <a:spcPts val="3239"/>
                </a:lnSpc>
              </a:pPr>
              <a:r>
                <a:rPr lang="en-US" sz="2699">
                  <a:solidFill>
                    <a:srgbClr val="4C5270"/>
                  </a:solidFill>
                  <a:latin typeface="Calibri (MS)"/>
                  <a:ea typeface="Calibri (MS)"/>
                  <a:cs typeface="Calibri (MS)"/>
                  <a:sym typeface="Calibri (MS)"/>
                </a:rPr>
                <a:t>Adapte as atividades para necessidades diversas (audiodescrições, leitura fácil, respostas de emojis).</a:t>
              </a:r>
            </a:p>
            <a:p>
              <a:pPr algn="l" marL="0" indent="0" lvl="0">
                <a:lnSpc>
                  <a:spcPts val="3239"/>
                </a:lnSpc>
              </a:pPr>
              <a:r>
                <a:rPr lang="en-US" sz="2699">
                  <a:solidFill>
                    <a:srgbClr val="4C5270"/>
                  </a:solidFill>
                  <a:latin typeface="Calibri (MS)"/>
                  <a:ea typeface="Calibri (MS)"/>
                  <a:cs typeface="Calibri (MS)"/>
                  <a:sym typeface="Calibri (MS)"/>
                </a:rPr>
                <a:t>Ampliar as vozes dos jovens com deficiência na análise e criação de mídia.</a:t>
              </a:r>
            </a:p>
          </p:txBody>
        </p:sp>
      </p:grpSp>
      <p:grpSp>
        <p:nvGrpSpPr>
          <p:cNvPr name="Group 9" id="9"/>
          <p:cNvGrpSpPr/>
          <p:nvPr/>
        </p:nvGrpSpPr>
        <p:grpSpPr>
          <a:xfrm rot="0">
            <a:off x="971550" y="467067"/>
            <a:ext cx="76944" cy="196091"/>
            <a:chOff x="0" y="0"/>
            <a:chExt cx="102592" cy="261455"/>
          </a:xfrm>
        </p:grpSpPr>
        <p:sp>
          <p:nvSpPr>
            <p:cNvPr name="Freeform 10" id="10"/>
            <p:cNvSpPr/>
            <p:nvPr/>
          </p:nvSpPr>
          <p:spPr>
            <a:xfrm flipH="false" flipV="false" rot="0">
              <a:off x="0" y="0"/>
              <a:ext cx="102592" cy="261455"/>
            </a:xfrm>
            <a:custGeom>
              <a:avLst/>
              <a:gdLst/>
              <a:ahLst/>
              <a:cxnLst/>
              <a:rect r="r" b="b" t="t" l="l"/>
              <a:pathLst>
                <a:path h="261455" w="102592">
                  <a:moveTo>
                    <a:pt x="0" y="0"/>
                  </a:moveTo>
                  <a:lnTo>
                    <a:pt x="102592" y="0"/>
                  </a:lnTo>
                  <a:lnTo>
                    <a:pt x="102592" y="261455"/>
                  </a:lnTo>
                  <a:lnTo>
                    <a:pt x="0" y="261455"/>
                  </a:lnTo>
                  <a:close/>
                </a:path>
              </a:pathLst>
            </a:custGeom>
            <a:solidFill>
              <a:srgbClr val="000000">
                <a:alpha val="0"/>
              </a:srgbClr>
            </a:solidFill>
          </p:spPr>
        </p:sp>
        <p:sp>
          <p:nvSpPr>
            <p:cNvPr name="TextBox 11" id="11"/>
            <p:cNvSpPr txBox="true"/>
            <p:nvPr/>
          </p:nvSpPr>
          <p:spPr>
            <a:xfrm>
              <a:off x="0" y="-9525"/>
              <a:ext cx="102592" cy="270980"/>
            </a:xfrm>
            <a:prstGeom prst="rect">
              <a:avLst/>
            </a:prstGeom>
          </p:spPr>
          <p:txBody>
            <a:bodyPr anchor="t" rtlCol="false" tIns="0" lIns="0" bIns="0" rIns="0"/>
            <a:lstStyle/>
            <a:p>
              <a:pPr algn="l" marL="0" indent="0" lvl="0">
                <a:lnSpc>
                  <a:spcPts val="1260"/>
                </a:lnSpc>
              </a:pPr>
              <a:r>
                <a:rPr lang="en-US" b="true" sz="1050">
                  <a:solidFill>
                    <a:srgbClr val="F652A0"/>
                  </a:solidFill>
                  <a:latin typeface="Roboto Bold"/>
                  <a:ea typeface="Roboto Bold"/>
                  <a:cs typeface="Roboto Bold"/>
                  <a:sym typeface="Roboto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316038"/>
        </p:xfrm>
        <a:graphic>
          <a:graphicData uri="http://schemas.openxmlformats.org/drawingml/2006/table">
            <a:tbl>
              <a:tblPr/>
              <a:tblGrid>
                <a:gridCol w="8958025"/>
              </a:tblGrid>
              <a:tr h="1316038">
                <a:tc>
                  <a:txBody>
                    <a:bodyPr anchor="t" rtlCol="false"/>
                    <a:lstStyle/>
                    <a:p>
                      <a:pPr algn="just" marL="0" indent="0" lvl="0">
                        <a:lnSpc>
                          <a:spcPts val="2138"/>
                        </a:lnSpc>
                        <a:spcBef>
                          <a:spcPct val="0"/>
                        </a:spcBef>
                        <a:defRPr/>
                      </a:pPr>
                      <a:r>
                        <a:rPr lang="en-US" sz="1549" strike="noStrike" u="none">
                          <a:solidFill>
                            <a:srgbClr val="000000"/>
                          </a:solidFill>
                          <a:latin typeface="Calibri (MS)"/>
                          <a:ea typeface="Calibri (MS)"/>
                          <a:cs typeface="Calibri (MS)"/>
                          <a:sym typeface="Calibri (MS)"/>
                        </a:rPr>
                        <a:t>Financiado pela União Europeia. As opiniões e pontos de vista expressos são, no entanto, da responsabilidade exclusiva do(s) autor(es) e não refletem necessariamente os da União Europeia ou da Agência Executiva Europeia para a Educação e a Cultura (EACEA). Nem a União Europeia nem a autoridade financiadora podem ser responsabilizadas por eles.</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a:solidFill>
              <a:srgbClr val="000000">
                <a:alpha val="0"/>
              </a:srgbClr>
            </a:solidFill>
          </p:spPr>
        </p:sp>
        <p:sp>
          <p:nvSpPr>
            <p:cNvPr name="TextBox 5" id="5"/>
            <p:cNvSpPr txBox="true"/>
            <p:nvPr/>
          </p:nvSpPr>
          <p:spPr>
            <a:xfrm>
              <a:off x="0" y="-228600"/>
              <a:ext cx="15278404" cy="1136705"/>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O que é pensamento crítico</a:t>
              </a:r>
            </a:p>
          </p:txBody>
        </p:sp>
      </p:grpSp>
      <p:grpSp>
        <p:nvGrpSpPr>
          <p:cNvPr name="Group 6" id="6"/>
          <p:cNvGrpSpPr/>
          <p:nvPr/>
        </p:nvGrpSpPr>
        <p:grpSpPr>
          <a:xfrm rot="0">
            <a:off x="1258443" y="1952683"/>
            <a:ext cx="5377720" cy="1210262"/>
            <a:chOff x="0" y="0"/>
            <a:chExt cx="7170293" cy="1613683"/>
          </a:xfrm>
        </p:grpSpPr>
        <p:sp>
          <p:nvSpPr>
            <p:cNvPr name="Freeform 7" id="7"/>
            <p:cNvSpPr/>
            <p:nvPr/>
          </p:nvSpPr>
          <p:spPr>
            <a:xfrm flipH="false" flipV="false" rot="0">
              <a:off x="0" y="0"/>
              <a:ext cx="7170293" cy="1613683"/>
            </a:xfrm>
            <a:custGeom>
              <a:avLst/>
              <a:gdLst/>
              <a:ahLst/>
              <a:cxnLst/>
              <a:rect r="r" b="b" t="t" l="l"/>
              <a:pathLst>
                <a:path h="1613683" w="7170293">
                  <a:moveTo>
                    <a:pt x="0" y="0"/>
                  </a:moveTo>
                  <a:lnTo>
                    <a:pt x="7170293" y="0"/>
                  </a:lnTo>
                  <a:lnTo>
                    <a:pt x="7170293" y="1613683"/>
                  </a:lnTo>
                  <a:lnTo>
                    <a:pt x="0" y="1613683"/>
                  </a:lnTo>
                  <a:close/>
                </a:path>
              </a:pathLst>
            </a:custGeom>
            <a:solidFill>
              <a:srgbClr val="000000">
                <a:alpha val="0"/>
              </a:srgbClr>
            </a:solidFill>
          </p:spPr>
        </p:sp>
        <p:sp>
          <p:nvSpPr>
            <p:cNvPr name="TextBox 8" id="8"/>
            <p:cNvSpPr txBox="true"/>
            <p:nvPr/>
          </p:nvSpPr>
          <p:spPr>
            <a:xfrm>
              <a:off x="0" y="-123825"/>
              <a:ext cx="7170293" cy="1737508"/>
            </a:xfrm>
            <a:prstGeom prst="rect">
              <a:avLst/>
            </a:prstGeom>
          </p:spPr>
          <p:txBody>
            <a:bodyPr anchor="t" rtlCol="false" tIns="0" lIns="0" bIns="0" rIns="0"/>
            <a:lstStyle/>
            <a:p>
              <a:pPr algn="l" marL="0" indent="0" lvl="0">
                <a:lnSpc>
                  <a:spcPts val="7200"/>
                </a:lnSpc>
              </a:pPr>
              <a:r>
                <a:rPr lang="en-US" b="true" sz="6000">
                  <a:solidFill>
                    <a:srgbClr val="282121"/>
                  </a:solidFill>
                  <a:latin typeface="Calibri (MS) Bold"/>
                  <a:ea typeface="Calibri (MS) Bold"/>
                  <a:cs typeface="Calibri (MS) Bold"/>
                  <a:sym typeface="Calibri (MS) Bold"/>
                </a:rPr>
                <a:t>Introdução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420941" y="3716253"/>
            <a:ext cx="4838359" cy="4826263"/>
          </a:xfrm>
          <a:custGeom>
            <a:avLst/>
            <a:gdLst/>
            <a:ahLst/>
            <a:cxnLst/>
            <a:rect r="r" b="b" t="t" l="l"/>
            <a:pathLst>
              <a:path h="4826263" w="4838359">
                <a:moveTo>
                  <a:pt x="0" y="0"/>
                </a:moveTo>
                <a:lnTo>
                  <a:pt x="4838359" y="0"/>
                </a:lnTo>
                <a:lnTo>
                  <a:pt x="4838359" y="4826263"/>
                </a:lnTo>
                <a:lnTo>
                  <a:pt x="0" y="4826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267661"/>
            <a:ext cx="10189080" cy="3971400"/>
          </a:xfrm>
          <a:prstGeom prst="rect">
            <a:avLst/>
          </a:prstGeom>
        </p:spPr>
        <p:txBody>
          <a:bodyPr anchor="t" rtlCol="false" tIns="0" lIns="0" bIns="0" rIns="0">
            <a:spAutoFit/>
          </a:bodyPr>
          <a:lstStyle/>
          <a:p>
            <a:pPr algn="just" marL="650675" indent="-325337" lvl="1">
              <a:lnSpc>
                <a:spcPts val="4520"/>
              </a:lnSpc>
              <a:buFont typeface="Arial"/>
              <a:buChar char="•"/>
            </a:pPr>
            <a:r>
              <a:rPr lang="en-US" sz="3013">
                <a:solidFill>
                  <a:srgbClr val="4C4457"/>
                </a:solidFill>
                <a:latin typeface="Nunito"/>
                <a:ea typeface="Nunito"/>
                <a:cs typeface="Nunito"/>
                <a:sym typeface="Nunito"/>
              </a:rPr>
              <a:t>Pensamento crítico é a capacidade de analisar informações objetivamente, avaliar diferentes perspectivas e fazer julgamentos fundamentados. Envolve fazer perguntas, verificar fatos e refletir sobre as próprias suposições para melhor compreender questões complexas — especialmente importante em contextos políticos e midiáticos.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562854"/>
            <a:chOff x="0" y="0"/>
            <a:chExt cx="15278404" cy="908105"/>
          </a:xfrm>
        </p:grpSpPr>
        <p:sp>
          <p:nvSpPr>
            <p:cNvPr name="Freeform 4" id="4"/>
            <p:cNvSpPr/>
            <p:nvPr/>
          </p:nvSpPr>
          <p:spPr>
            <a:xfrm flipH="false" flipV="false" rot="0">
              <a:off x="0" y="0"/>
              <a:ext cx="15278404" cy="908105"/>
            </a:xfrm>
            <a:custGeom>
              <a:avLst/>
              <a:gdLst/>
              <a:ahLst/>
              <a:cxnLst/>
              <a:rect r="r" b="b" t="t" l="l"/>
              <a:pathLst>
                <a:path h="908105" w="15278404">
                  <a:moveTo>
                    <a:pt x="0" y="0"/>
                  </a:moveTo>
                  <a:lnTo>
                    <a:pt x="15278404" y="0"/>
                  </a:lnTo>
                  <a:lnTo>
                    <a:pt x="15278404" y="908105"/>
                  </a:lnTo>
                  <a:lnTo>
                    <a:pt x="0" y="908105"/>
                  </a:lnTo>
                  <a:close/>
                </a:path>
              </a:pathLst>
            </a:custGeom>
            <a:solidFill>
              <a:srgbClr val="000000">
                <a:alpha val="0"/>
              </a:srgbClr>
            </a:solidFill>
          </p:spPr>
        </p:sp>
        <p:sp>
          <p:nvSpPr>
            <p:cNvPr name="TextBox 5" id="5"/>
            <p:cNvSpPr txBox="true"/>
            <p:nvPr/>
          </p:nvSpPr>
          <p:spPr>
            <a:xfrm>
              <a:off x="0" y="-228600"/>
              <a:ext cx="15278404" cy="1136705"/>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Como implementar o pensamento crítico: o método dos 5 Ws.</a:t>
              </a:r>
            </a:p>
          </p:txBody>
        </p:sp>
      </p:grpSp>
      <p:grpSp>
        <p:nvGrpSpPr>
          <p:cNvPr name="Group 6" id="6"/>
          <p:cNvGrpSpPr/>
          <p:nvPr/>
        </p:nvGrpSpPr>
        <p:grpSpPr>
          <a:xfrm rot="0">
            <a:off x="1258443" y="1952683"/>
            <a:ext cx="5377720" cy="1210262"/>
            <a:chOff x="0" y="0"/>
            <a:chExt cx="7170293" cy="1613683"/>
          </a:xfrm>
        </p:grpSpPr>
        <p:sp>
          <p:nvSpPr>
            <p:cNvPr name="Freeform 7" id="7"/>
            <p:cNvSpPr/>
            <p:nvPr/>
          </p:nvSpPr>
          <p:spPr>
            <a:xfrm flipH="false" flipV="false" rot="0">
              <a:off x="0" y="0"/>
              <a:ext cx="7170293" cy="1613683"/>
            </a:xfrm>
            <a:custGeom>
              <a:avLst/>
              <a:gdLst/>
              <a:ahLst/>
              <a:cxnLst/>
              <a:rect r="r" b="b" t="t" l="l"/>
              <a:pathLst>
                <a:path h="1613683" w="7170293">
                  <a:moveTo>
                    <a:pt x="0" y="0"/>
                  </a:moveTo>
                  <a:lnTo>
                    <a:pt x="7170293" y="0"/>
                  </a:lnTo>
                  <a:lnTo>
                    <a:pt x="7170293" y="1613683"/>
                  </a:lnTo>
                  <a:lnTo>
                    <a:pt x="0" y="1613683"/>
                  </a:lnTo>
                  <a:close/>
                </a:path>
              </a:pathLst>
            </a:custGeom>
            <a:solidFill>
              <a:srgbClr val="000000">
                <a:alpha val="0"/>
              </a:srgbClr>
            </a:solidFill>
          </p:spPr>
        </p:sp>
        <p:sp>
          <p:nvSpPr>
            <p:cNvPr name="TextBox 8" id="8"/>
            <p:cNvSpPr txBox="true"/>
            <p:nvPr/>
          </p:nvSpPr>
          <p:spPr>
            <a:xfrm>
              <a:off x="0" y="-123825"/>
              <a:ext cx="7170293" cy="1737508"/>
            </a:xfrm>
            <a:prstGeom prst="rect">
              <a:avLst/>
            </a:prstGeom>
          </p:spPr>
          <p:txBody>
            <a:bodyPr anchor="t" rtlCol="false" tIns="0" lIns="0" bIns="0" rIns="0"/>
            <a:lstStyle/>
            <a:p>
              <a:pPr algn="l" marL="0" indent="0" lvl="0">
                <a:lnSpc>
                  <a:spcPts val="7200"/>
                </a:lnSpc>
              </a:pPr>
              <a:r>
                <a:rPr lang="en-US" b="true" sz="6000">
                  <a:solidFill>
                    <a:srgbClr val="282121"/>
                  </a:solidFill>
                  <a:latin typeface="Calibri (MS) Bold"/>
                  <a:ea typeface="Calibri (MS) Bold"/>
                  <a:cs typeface="Calibri (MS) Bold"/>
                  <a:sym typeface="Calibri (MS) Bold"/>
                </a:rPr>
                <a:t>Introdução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448435" y="3501634"/>
            <a:ext cx="17104648" cy="5920343"/>
          </a:xfrm>
          <a:prstGeom prst="rect">
            <a:avLst/>
          </a:prstGeom>
        </p:spPr>
        <p:txBody>
          <a:bodyPr anchor="t" rtlCol="false" tIns="0" lIns="0" bIns="0" rIns="0">
            <a:spAutoFit/>
          </a:bodyPr>
          <a:lstStyle/>
          <a:p>
            <a:pPr algn="just" marL="0" indent="0" lvl="0">
              <a:lnSpc>
                <a:spcPts val="3900"/>
              </a:lnSpc>
            </a:pPr>
            <a:r>
              <a:rPr lang="en-US" sz="2600">
                <a:solidFill>
                  <a:srgbClr val="4C4457"/>
                </a:solidFill>
                <a:latin typeface="Nunito"/>
                <a:ea typeface="Nunito"/>
                <a:cs typeface="Nunito"/>
                <a:sym typeface="Nunito"/>
              </a:rPr>
              <a:t>É uma técnica simples que incentiva os jovens a fazer perguntas importantes quando se deparam com qualquer informação, especialmente em notícias, mídias sociais ou mensagens políticas.</a:t>
            </a:r>
          </a:p>
          <a:p>
            <a:pPr algn="just" marL="0" indent="0" lvl="0">
              <a:lnSpc>
                <a:spcPts val="3900"/>
              </a:lnSpc>
            </a:pPr>
          </a:p>
          <a:p>
            <a:pPr algn="just" marL="561341" indent="-280670" lvl="1">
              <a:lnSpc>
                <a:spcPts val="3900"/>
              </a:lnSpc>
              <a:buFont typeface="Arial"/>
              <a:buChar char="•"/>
            </a:pPr>
            <a:r>
              <a:rPr lang="en-US" sz="2600">
                <a:solidFill>
                  <a:srgbClr val="4C4457"/>
                </a:solidFill>
                <a:latin typeface="Nunito"/>
                <a:ea typeface="Nunito"/>
                <a:cs typeface="Nunito"/>
                <a:sym typeface="Nunito"/>
              </a:rPr>
              <a:t>Quem criou esta mensagem?</a:t>
            </a:r>
          </a:p>
          <a:p>
            <a:pPr algn="just" marL="561341" indent="-280670" lvl="1">
              <a:lnSpc>
                <a:spcPts val="3900"/>
              </a:lnSpc>
              <a:buFont typeface="Arial"/>
              <a:buChar char="•"/>
            </a:pPr>
            <a:r>
              <a:rPr lang="en-US" sz="2600">
                <a:solidFill>
                  <a:srgbClr val="4C4457"/>
                </a:solidFill>
                <a:latin typeface="Nunito"/>
                <a:ea typeface="Nunito"/>
                <a:cs typeface="Nunito"/>
                <a:sym typeface="Nunito"/>
              </a:rPr>
              <a:t>O que está sendo dito (e o que está faltando)?</a:t>
            </a:r>
          </a:p>
          <a:p>
            <a:pPr algn="just" marL="561341" indent="-280670" lvl="1">
              <a:lnSpc>
                <a:spcPts val="3900"/>
              </a:lnSpc>
              <a:buFont typeface="Arial"/>
              <a:buChar char="•"/>
            </a:pPr>
            <a:r>
              <a:rPr lang="en-US" sz="2600">
                <a:solidFill>
                  <a:srgbClr val="4C4457"/>
                </a:solidFill>
                <a:latin typeface="Nunito"/>
                <a:ea typeface="Nunito"/>
                <a:cs typeface="Nunito"/>
                <a:sym typeface="Nunito"/>
              </a:rPr>
              <a:t>De onde vem essa informação?</a:t>
            </a:r>
          </a:p>
          <a:p>
            <a:pPr algn="just" marL="561341" indent="-280670" lvl="1">
              <a:lnSpc>
                <a:spcPts val="3900"/>
              </a:lnSpc>
              <a:buFont typeface="Arial"/>
              <a:buChar char="•"/>
            </a:pPr>
            <a:r>
              <a:rPr lang="en-US" sz="2600">
                <a:solidFill>
                  <a:srgbClr val="4C4457"/>
                </a:solidFill>
                <a:latin typeface="Nunito"/>
                <a:ea typeface="Nunito"/>
                <a:cs typeface="Nunito"/>
                <a:sym typeface="Nunito"/>
              </a:rPr>
              <a:t>Quando foi produzido ou partilhado?</a:t>
            </a:r>
          </a:p>
          <a:p>
            <a:pPr algn="just" marL="561341" indent="-280670" lvl="1">
              <a:lnSpc>
                <a:spcPts val="3900"/>
              </a:lnSpc>
              <a:buFont typeface="Arial"/>
              <a:buChar char="•"/>
            </a:pPr>
            <a:r>
              <a:rPr lang="en-US" sz="2600">
                <a:solidFill>
                  <a:srgbClr val="4C4457"/>
                </a:solidFill>
                <a:latin typeface="Nunito"/>
                <a:ea typeface="Nunito"/>
                <a:cs typeface="Nunito"/>
                <a:sym typeface="Nunito"/>
              </a:rPr>
              <a:t>Por que foi criado - qual é o propósito?</a:t>
            </a:r>
          </a:p>
          <a:p>
            <a:pPr algn="just" marL="0" indent="0" lvl="0">
              <a:lnSpc>
                <a:spcPts val="3900"/>
              </a:lnSpc>
            </a:pPr>
          </a:p>
          <a:p>
            <a:pPr algn="just" marL="561341" indent="-280670" lvl="1">
              <a:lnSpc>
                <a:spcPts val="3900"/>
              </a:lnSpc>
              <a:buFont typeface="Arial"/>
              <a:buChar char="•"/>
            </a:pPr>
            <a:r>
              <a:rPr lang="en-US" sz="2600">
                <a:solidFill>
                  <a:srgbClr val="4C4457"/>
                </a:solidFill>
                <a:latin typeface="Nunito"/>
                <a:ea typeface="Nunito"/>
                <a:cs typeface="Nunito"/>
                <a:sym typeface="Nunito"/>
              </a:rPr>
              <a:t>O método dos 5 Ws ajuda os jovens a desacelerar, pensar criticamente e analisar informações, em vez de simplesmente aceitá-las. É uma ferramenta simples, mas poderosa, para desenvolver a Alfabetização Midiática e apoiar o Pensamento Crítico para uma participação ativa e informada na sociedade.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1200962"/>
            <a:chOff x="0" y="0"/>
            <a:chExt cx="15278404" cy="1937626"/>
          </a:xfrm>
        </p:grpSpPr>
        <p:sp>
          <p:nvSpPr>
            <p:cNvPr name="Freeform 4" id="4"/>
            <p:cNvSpPr/>
            <p:nvPr/>
          </p:nvSpPr>
          <p:spPr>
            <a:xfrm flipH="false" flipV="false" rot="0">
              <a:off x="0" y="0"/>
              <a:ext cx="15278404" cy="1937626"/>
            </a:xfrm>
            <a:custGeom>
              <a:avLst/>
              <a:gdLst/>
              <a:ahLst/>
              <a:cxnLst/>
              <a:rect r="r" b="b" t="t" l="l"/>
              <a:pathLst>
                <a:path h="1937626" w="15278404">
                  <a:moveTo>
                    <a:pt x="0" y="0"/>
                  </a:moveTo>
                  <a:lnTo>
                    <a:pt x="15278404" y="0"/>
                  </a:lnTo>
                  <a:lnTo>
                    <a:pt x="15278404" y="1937626"/>
                  </a:lnTo>
                  <a:lnTo>
                    <a:pt x="0" y="1937626"/>
                  </a:lnTo>
                  <a:close/>
                </a:path>
              </a:pathLst>
            </a:custGeom>
            <a:solidFill>
              <a:srgbClr val="000000">
                <a:alpha val="0"/>
              </a:srgbClr>
            </a:solidFill>
          </p:spPr>
        </p:sp>
        <p:sp>
          <p:nvSpPr>
            <p:cNvPr name="TextBox 5" id="5"/>
            <p:cNvSpPr txBox="true"/>
            <p:nvPr/>
          </p:nvSpPr>
          <p:spPr>
            <a:xfrm>
              <a:off x="0" y="-228600"/>
              <a:ext cx="15278404" cy="2166226"/>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A desinformação muitas vezes apaga ou deturpa as perspectivas sobre deficiência nos debates políticos.</a:t>
              </a:r>
            </a:p>
          </p:txBody>
        </p:sp>
      </p:grpSp>
      <p:grpSp>
        <p:nvGrpSpPr>
          <p:cNvPr name="Group 6" id="6"/>
          <p:cNvGrpSpPr/>
          <p:nvPr/>
        </p:nvGrpSpPr>
        <p:grpSpPr>
          <a:xfrm rot="0">
            <a:off x="1258443" y="1952683"/>
            <a:ext cx="16622726" cy="1210262"/>
            <a:chOff x="0" y="0"/>
            <a:chExt cx="22163634" cy="1613683"/>
          </a:xfrm>
        </p:grpSpPr>
        <p:sp>
          <p:nvSpPr>
            <p:cNvPr name="Freeform 7" id="7"/>
            <p:cNvSpPr/>
            <p:nvPr/>
          </p:nvSpPr>
          <p:spPr>
            <a:xfrm flipH="false" flipV="false" rot="0">
              <a:off x="0" y="0"/>
              <a:ext cx="22163633" cy="1613683"/>
            </a:xfrm>
            <a:custGeom>
              <a:avLst/>
              <a:gdLst/>
              <a:ahLst/>
              <a:cxnLst/>
              <a:rect r="r" b="b" t="t" l="l"/>
              <a:pathLst>
                <a:path h="1613683" w="22163633">
                  <a:moveTo>
                    <a:pt x="0" y="0"/>
                  </a:moveTo>
                  <a:lnTo>
                    <a:pt x="22163633" y="0"/>
                  </a:lnTo>
                  <a:lnTo>
                    <a:pt x="22163633" y="1613683"/>
                  </a:lnTo>
                  <a:lnTo>
                    <a:pt x="0" y="1613683"/>
                  </a:lnTo>
                  <a:close/>
                </a:path>
              </a:pathLst>
            </a:custGeom>
            <a:solidFill>
              <a:srgbClr val="000000">
                <a:alpha val="0"/>
              </a:srgbClr>
            </a:solidFill>
          </p:spPr>
        </p:sp>
        <p:sp>
          <p:nvSpPr>
            <p:cNvPr name="TextBox 8" id="8"/>
            <p:cNvSpPr txBox="true"/>
            <p:nvPr/>
          </p:nvSpPr>
          <p:spPr>
            <a:xfrm>
              <a:off x="0" y="-123825"/>
              <a:ext cx="22163634" cy="1737508"/>
            </a:xfrm>
            <a:prstGeom prst="rect">
              <a:avLst/>
            </a:prstGeom>
          </p:spPr>
          <p:txBody>
            <a:bodyPr anchor="t" rtlCol="false" tIns="0" lIns="0" bIns="0" rIns="0"/>
            <a:lstStyle/>
            <a:p>
              <a:pPr algn="l" marL="0" indent="0" lvl="0">
                <a:lnSpc>
                  <a:spcPts val="7200"/>
                </a:lnSpc>
              </a:pPr>
              <a:r>
                <a:rPr lang="en-US" b="true" sz="6000">
                  <a:solidFill>
                    <a:srgbClr val="282121"/>
                  </a:solidFill>
                  <a:latin typeface="Calibri (MS) Bold"/>
                  <a:ea typeface="Calibri (MS) Bold"/>
                  <a:cs typeface="Calibri (MS) Bold"/>
                  <a:sym typeface="Calibri (MS) Bold"/>
                </a:rPr>
                <a:t>Alfabetização midiática e pensamento crítico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899056" y="4202381"/>
            <a:ext cx="5617228" cy="4212921"/>
          </a:xfrm>
          <a:custGeom>
            <a:avLst/>
            <a:gdLst/>
            <a:ahLst/>
            <a:cxnLst/>
            <a:rect r="r" b="b" t="t" l="l"/>
            <a:pathLst>
              <a:path h="4212921" w="5617228">
                <a:moveTo>
                  <a:pt x="0" y="0"/>
                </a:moveTo>
                <a:lnTo>
                  <a:pt x="5617228" y="0"/>
                </a:lnTo>
                <a:lnTo>
                  <a:pt x="5617228" y="4212921"/>
                </a:lnTo>
                <a:lnTo>
                  <a:pt x="0" y="4212921"/>
                </a:lnTo>
                <a:lnTo>
                  <a:pt x="0" y="0"/>
                </a:lnTo>
                <a:close/>
              </a:path>
            </a:pathLst>
          </a:custGeom>
          <a:blipFill>
            <a:blip r:embed="rId7"/>
            <a:stretch>
              <a:fillRect l="0" t="0" r="0" b="0"/>
            </a:stretch>
          </a:blipFill>
        </p:spPr>
      </p:sp>
      <p:sp>
        <p:nvSpPr>
          <p:cNvPr name="TextBox 13" id="13"/>
          <p:cNvSpPr txBox="true"/>
          <p:nvPr/>
        </p:nvSpPr>
        <p:spPr>
          <a:xfrm rot="0">
            <a:off x="1258443" y="4277186"/>
            <a:ext cx="10189080" cy="5023435"/>
          </a:xfrm>
          <a:prstGeom prst="rect">
            <a:avLst/>
          </a:prstGeom>
        </p:spPr>
        <p:txBody>
          <a:bodyPr anchor="t" rtlCol="false" tIns="0" lIns="0" bIns="0" rIns="0">
            <a:spAutoFit/>
          </a:bodyPr>
          <a:lstStyle/>
          <a:p>
            <a:pPr algn="just" marL="574291" indent="-287146" lvl="1">
              <a:lnSpc>
                <a:spcPts val="3989"/>
              </a:lnSpc>
              <a:buFont typeface="Arial"/>
              <a:buChar char="•"/>
            </a:pPr>
            <a:r>
              <a:rPr lang="en-US" sz="2659">
                <a:solidFill>
                  <a:srgbClr val="4C4457"/>
                </a:solidFill>
                <a:latin typeface="Nunito"/>
                <a:ea typeface="Nunito"/>
                <a:cs typeface="Nunito"/>
                <a:sym typeface="Nunito"/>
              </a:rPr>
              <a:t>A mídia molda poderosamente as visões políticas, especialmente para jovens com deficiência que interagem frequentemente com conteúdo cívico online. Embora 78% tenham acesso a informações políticas digitalmente, eles também são mais vulneráveis à desinformação e a narrativas tendenciosas sobre políticas para pessoas com deficiência. Ensinar alfabetização midiática os ajuda a reconhecer preconceitos, rejeitar falsas alegações e defender seus interesses de forma eficaz, transformando o consumo de mídia em participação política significativa.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4523214" cy="494658"/>
            <a:chOff x="0" y="0"/>
            <a:chExt cx="6030952" cy="659544"/>
          </a:xfrm>
        </p:grpSpPr>
        <p:sp>
          <p:nvSpPr>
            <p:cNvPr name="Freeform 4" id="4"/>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a:solidFill>
              <a:srgbClr val="000000">
                <a:alpha val="0"/>
              </a:srgbClr>
            </a:solidFill>
          </p:spPr>
        </p:sp>
        <p:sp>
          <p:nvSpPr>
            <p:cNvPr name="TextBox 5" id="5"/>
            <p:cNvSpPr txBox="true"/>
            <p:nvPr/>
          </p:nvSpPr>
          <p:spPr>
            <a:xfrm>
              <a:off x="0" y="-190500"/>
              <a:ext cx="6030952" cy="850044"/>
            </a:xfrm>
            <a:prstGeom prst="rect">
              <a:avLst/>
            </a:prstGeom>
          </p:spPr>
          <p:txBody>
            <a:bodyPr anchor="t" rtlCol="false" tIns="0" lIns="0" bIns="0" rIns="0"/>
            <a:lstStyle/>
            <a:p>
              <a:pPr algn="l" marL="0" indent="0" lvl="0">
                <a:lnSpc>
                  <a:spcPts val="4499"/>
                </a:lnSpc>
              </a:pPr>
              <a:r>
                <a:rPr lang="en-US" b="true" sz="2499">
                  <a:solidFill>
                    <a:srgbClr val="181A3C"/>
                  </a:solidFill>
                  <a:latin typeface="Calibri (MS) Bold"/>
                  <a:ea typeface="Calibri (MS) Bold"/>
                  <a:cs typeface="Calibri (MS) Bold"/>
                  <a:sym typeface="Calibri (MS) Bold"/>
                </a:rPr>
                <a:t>Informações básicas</a:t>
              </a:r>
            </a:p>
          </p:txBody>
        </p:sp>
      </p:grpSp>
      <p:grpSp>
        <p:nvGrpSpPr>
          <p:cNvPr name="Group 6" id="6"/>
          <p:cNvGrpSpPr/>
          <p:nvPr/>
        </p:nvGrpSpPr>
        <p:grpSpPr>
          <a:xfrm rot="0">
            <a:off x="12155560" y="2772589"/>
            <a:ext cx="5823993" cy="2555476"/>
            <a:chOff x="0" y="0"/>
            <a:chExt cx="7765323" cy="3407302"/>
          </a:xfrm>
        </p:grpSpPr>
        <p:sp>
          <p:nvSpPr>
            <p:cNvPr name="Freeform 7" id="7"/>
            <p:cNvSpPr/>
            <p:nvPr/>
          </p:nvSpPr>
          <p:spPr>
            <a:xfrm flipH="false" flipV="false" rot="0">
              <a:off x="0" y="0"/>
              <a:ext cx="7765324" cy="3407302"/>
            </a:xfrm>
            <a:custGeom>
              <a:avLst/>
              <a:gdLst/>
              <a:ahLst/>
              <a:cxnLst/>
              <a:rect r="r" b="b" t="t" l="l"/>
              <a:pathLst>
                <a:path h="3407302" w="7765324">
                  <a:moveTo>
                    <a:pt x="0" y="0"/>
                  </a:moveTo>
                  <a:lnTo>
                    <a:pt x="7765324" y="0"/>
                  </a:lnTo>
                  <a:lnTo>
                    <a:pt x="7765324" y="3407302"/>
                  </a:lnTo>
                  <a:lnTo>
                    <a:pt x="0" y="3407302"/>
                  </a:lnTo>
                  <a:close/>
                </a:path>
              </a:pathLst>
            </a:custGeom>
            <a:solidFill>
              <a:srgbClr val="000000">
                <a:alpha val="0"/>
              </a:srgbClr>
            </a:solidFill>
          </p:spPr>
        </p:sp>
        <p:sp>
          <p:nvSpPr>
            <p:cNvPr name="TextBox 8" id="8"/>
            <p:cNvSpPr txBox="true"/>
            <p:nvPr/>
          </p:nvSpPr>
          <p:spPr>
            <a:xfrm>
              <a:off x="0" y="-123825"/>
              <a:ext cx="7765323" cy="3531127"/>
            </a:xfrm>
            <a:prstGeom prst="rect">
              <a:avLst/>
            </a:prstGeom>
          </p:spPr>
          <p:txBody>
            <a:bodyPr anchor="t" rtlCol="false" tIns="0" lIns="0" bIns="0" rIns="0"/>
            <a:lstStyle/>
            <a:p>
              <a:pPr algn="just" marL="0" indent="0" lvl="0">
                <a:lnSpc>
                  <a:spcPts val="2969"/>
                </a:lnSpc>
              </a:pPr>
              <a:r>
                <a:rPr lang="en-US" sz="1649">
                  <a:solidFill>
                    <a:srgbClr val="7F7F7F"/>
                  </a:solidFill>
                  <a:latin typeface="Calibri (MS)"/>
                  <a:ea typeface="Calibri (MS)"/>
                  <a:cs typeface="Calibri (MS)"/>
                  <a:sym typeface="Calibri (MS)"/>
                </a:rPr>
                <a:t>A mídia serve como principal porta de entrada para informações políticas, moldando a forma como os cidadãos — especialmente jovens com deficiência — entendem e se envolvem com questões cívicas. Seu poder reside não apenas na cobertura de eventos, mas também na seleção de quais tópicos são destacados (definição da agenda), como são apresentados (enquadramento) e quem é ouvido (câmaras de eco).</a:t>
              </a:r>
            </a:p>
          </p:txBody>
        </p:sp>
      </p:grpSp>
      <p:grpSp>
        <p:nvGrpSpPr>
          <p:cNvPr name="Group 9" id="9"/>
          <p:cNvGrpSpPr/>
          <p:nvPr/>
        </p:nvGrpSpPr>
        <p:grpSpPr>
          <a:xfrm rot="0">
            <a:off x="6687680" y="751210"/>
            <a:ext cx="4334433" cy="1009729"/>
            <a:chOff x="0" y="0"/>
            <a:chExt cx="5779245" cy="1346305"/>
          </a:xfrm>
        </p:grpSpPr>
        <p:sp>
          <p:nvSpPr>
            <p:cNvPr name="Freeform 10" id="10"/>
            <p:cNvSpPr/>
            <p:nvPr/>
          </p:nvSpPr>
          <p:spPr>
            <a:xfrm flipH="false" flipV="false" rot="0">
              <a:off x="0" y="0"/>
              <a:ext cx="5779245" cy="1346305"/>
            </a:xfrm>
            <a:custGeom>
              <a:avLst/>
              <a:gdLst/>
              <a:ahLst/>
              <a:cxnLst/>
              <a:rect r="r" b="b" t="t" l="l"/>
              <a:pathLst>
                <a:path h="1346305" w="5779245">
                  <a:moveTo>
                    <a:pt x="0" y="0"/>
                  </a:moveTo>
                  <a:lnTo>
                    <a:pt x="5779245" y="0"/>
                  </a:lnTo>
                  <a:lnTo>
                    <a:pt x="5779245" y="1346305"/>
                  </a:lnTo>
                  <a:lnTo>
                    <a:pt x="0" y="1346305"/>
                  </a:lnTo>
                  <a:close/>
                </a:path>
              </a:pathLst>
            </a:custGeom>
            <a:solidFill>
              <a:srgbClr val="000000">
                <a:alpha val="0"/>
              </a:srgbClr>
            </a:solidFill>
          </p:spPr>
        </p:sp>
        <p:sp>
          <p:nvSpPr>
            <p:cNvPr name="TextBox 11" id="11"/>
            <p:cNvSpPr txBox="true"/>
            <p:nvPr/>
          </p:nvSpPr>
          <p:spPr>
            <a:xfrm>
              <a:off x="0" y="-114300"/>
              <a:ext cx="5779245" cy="1460605"/>
            </a:xfrm>
            <a:prstGeom prst="rect">
              <a:avLst/>
            </a:prstGeom>
          </p:spPr>
          <p:txBody>
            <a:bodyPr anchor="t" rtlCol="false" tIns="0" lIns="0" bIns="0" rIns="0"/>
            <a:lstStyle/>
            <a:p>
              <a:pPr algn="ctr" marL="0" indent="0" lvl="0">
                <a:lnSpc>
                  <a:spcPts val="6030"/>
                </a:lnSpc>
              </a:pPr>
              <a:r>
                <a:rPr lang="en-US" b="true" sz="5025">
                  <a:solidFill>
                    <a:srgbClr val="000000"/>
                  </a:solidFill>
                  <a:latin typeface="Calibri (MS) Bold"/>
                  <a:ea typeface="Calibri (MS) Bold"/>
                  <a:cs typeface="Calibri (MS) Bold"/>
                  <a:sym typeface="Calibri (MS) Bold"/>
                </a:rPr>
                <a:t>Conceitos-chave</a:t>
              </a:r>
            </a:p>
          </p:txBody>
        </p:sp>
      </p:grpSp>
      <p:grpSp>
        <p:nvGrpSpPr>
          <p:cNvPr name="Group 12" id="12"/>
          <p:cNvGrpSpPr/>
          <p:nvPr/>
        </p:nvGrpSpPr>
        <p:grpSpPr>
          <a:xfrm rot="0">
            <a:off x="12314801" y="5588251"/>
            <a:ext cx="4523214" cy="494658"/>
            <a:chOff x="0" y="0"/>
            <a:chExt cx="6030952" cy="659544"/>
          </a:xfrm>
        </p:grpSpPr>
        <p:sp>
          <p:nvSpPr>
            <p:cNvPr name="Freeform 13" id="13"/>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a:solidFill>
              <a:srgbClr val="000000">
                <a:alpha val="0"/>
              </a:srgbClr>
            </a:solidFill>
          </p:spPr>
        </p:sp>
        <p:sp>
          <p:nvSpPr>
            <p:cNvPr name="TextBox 14" id="14"/>
            <p:cNvSpPr txBox="true"/>
            <p:nvPr/>
          </p:nvSpPr>
          <p:spPr>
            <a:xfrm>
              <a:off x="0" y="-190500"/>
              <a:ext cx="6030952" cy="850044"/>
            </a:xfrm>
            <a:prstGeom prst="rect">
              <a:avLst/>
            </a:prstGeom>
          </p:spPr>
          <p:txBody>
            <a:bodyPr anchor="t" rtlCol="false" tIns="0" lIns="0" bIns="0" rIns="0"/>
            <a:lstStyle/>
            <a:p>
              <a:pPr algn="l" marL="0" indent="0" lvl="0">
                <a:lnSpc>
                  <a:spcPts val="4499"/>
                </a:lnSpc>
              </a:pPr>
              <a:r>
                <a:rPr lang="en-US" b="true" sz="2499">
                  <a:solidFill>
                    <a:srgbClr val="181A3C"/>
                  </a:solidFill>
                  <a:latin typeface="Calibri (MS) Bold"/>
                  <a:ea typeface="Calibri (MS) Bold"/>
                  <a:cs typeface="Calibri (MS) Bold"/>
                  <a:sym typeface="Calibri (MS) Bold"/>
                </a:rPr>
                <a:t>Câmaras de Eco</a:t>
              </a:r>
            </a:p>
          </p:txBody>
        </p:sp>
      </p:grpSp>
      <p:grpSp>
        <p:nvGrpSpPr>
          <p:cNvPr name="Group 15" id="15"/>
          <p:cNvGrpSpPr/>
          <p:nvPr/>
        </p:nvGrpSpPr>
        <p:grpSpPr>
          <a:xfrm rot="0">
            <a:off x="12314801" y="6260721"/>
            <a:ext cx="5664751" cy="3298294"/>
            <a:chOff x="0" y="0"/>
            <a:chExt cx="7553001" cy="4397725"/>
          </a:xfrm>
        </p:grpSpPr>
        <p:sp>
          <p:nvSpPr>
            <p:cNvPr name="Freeform 16" id="16"/>
            <p:cNvSpPr/>
            <p:nvPr/>
          </p:nvSpPr>
          <p:spPr>
            <a:xfrm flipH="false" flipV="false" rot="0">
              <a:off x="0" y="0"/>
              <a:ext cx="7553002" cy="4397725"/>
            </a:xfrm>
            <a:custGeom>
              <a:avLst/>
              <a:gdLst/>
              <a:ahLst/>
              <a:cxnLst/>
              <a:rect r="r" b="b" t="t" l="l"/>
              <a:pathLst>
                <a:path h="4397725" w="7553002">
                  <a:moveTo>
                    <a:pt x="0" y="0"/>
                  </a:moveTo>
                  <a:lnTo>
                    <a:pt x="7553002" y="0"/>
                  </a:lnTo>
                  <a:lnTo>
                    <a:pt x="7553002" y="4397725"/>
                  </a:lnTo>
                  <a:lnTo>
                    <a:pt x="0" y="4397725"/>
                  </a:lnTo>
                  <a:close/>
                </a:path>
              </a:pathLst>
            </a:custGeom>
            <a:solidFill>
              <a:srgbClr val="000000">
                <a:alpha val="0"/>
              </a:srgbClr>
            </a:solidFill>
          </p:spPr>
        </p:sp>
        <p:sp>
          <p:nvSpPr>
            <p:cNvPr name="TextBox 17" id="17"/>
            <p:cNvSpPr txBox="true"/>
            <p:nvPr/>
          </p:nvSpPr>
          <p:spPr>
            <a:xfrm>
              <a:off x="0" y="-123825"/>
              <a:ext cx="7553001" cy="4521550"/>
            </a:xfrm>
            <a:prstGeom prst="rect">
              <a:avLst/>
            </a:prstGeom>
          </p:spPr>
          <p:txBody>
            <a:bodyPr anchor="t" rtlCol="false" tIns="0" lIns="0" bIns="0" rIns="0"/>
            <a:lstStyle/>
            <a:p>
              <a:pPr algn="just" marL="0" indent="0" lvl="0">
                <a:lnSpc>
                  <a:spcPts val="2969"/>
                </a:lnSpc>
              </a:pPr>
              <a:r>
                <a:rPr lang="en-US" sz="1649">
                  <a:solidFill>
                    <a:srgbClr val="7F7F7F"/>
                  </a:solidFill>
                  <a:latin typeface="Calibri (MS)"/>
                  <a:ea typeface="Calibri (MS)"/>
                  <a:cs typeface="Calibri (MS)"/>
                  <a:sym typeface="Calibri (MS)"/>
                </a:rPr>
                <a:t>Plataformas de mídia social utilizam algoritmos que mostram aos usuários conteúdo alinhado com suas visões atuais, criando bolhas informativas. Para a defesa da deficiência, isso significa que muitos usuários nunca encontram perspectivas de ativistas com deficiência ou veem uma cobertura equilibrada sobre questões de deficiência. Essas câmaras de eco podem reforçar estereótipos e dificultar que políticas inclusivas obtenham apoio da maioria, já que pontos de vista opostos são sistematicamente filtrados dos feeds dos usuários.</a:t>
              </a:r>
            </a:p>
          </p:txBody>
        </p:sp>
      </p:grpSp>
      <p:grpSp>
        <p:nvGrpSpPr>
          <p:cNvPr name="Group 18" id="18"/>
          <p:cNvGrpSpPr/>
          <p:nvPr/>
        </p:nvGrpSpPr>
        <p:grpSpPr>
          <a:xfrm rot="0">
            <a:off x="795838" y="5335524"/>
            <a:ext cx="4523214" cy="494658"/>
            <a:chOff x="0" y="0"/>
            <a:chExt cx="6030952" cy="659544"/>
          </a:xfrm>
        </p:grpSpPr>
        <p:sp>
          <p:nvSpPr>
            <p:cNvPr name="Freeform 19" id="19"/>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a:solidFill>
              <a:srgbClr val="000000">
                <a:alpha val="0"/>
              </a:srgbClr>
            </a:solidFill>
          </p:spPr>
        </p:sp>
        <p:sp>
          <p:nvSpPr>
            <p:cNvPr name="TextBox 20" id="20"/>
            <p:cNvSpPr txBox="true"/>
            <p:nvPr/>
          </p:nvSpPr>
          <p:spPr>
            <a:xfrm>
              <a:off x="0" y="-190500"/>
              <a:ext cx="6030952" cy="850044"/>
            </a:xfrm>
            <a:prstGeom prst="rect">
              <a:avLst/>
            </a:prstGeom>
          </p:spPr>
          <p:txBody>
            <a:bodyPr anchor="t" rtlCol="false" tIns="0" lIns="0" bIns="0" rIns="0"/>
            <a:lstStyle/>
            <a:p>
              <a:pPr algn="l" marL="0" indent="0" lvl="0">
                <a:lnSpc>
                  <a:spcPts val="4499"/>
                </a:lnSpc>
              </a:pPr>
              <a:r>
                <a:rPr lang="en-US" b="true" sz="2499">
                  <a:solidFill>
                    <a:srgbClr val="181A3C"/>
                  </a:solidFill>
                  <a:latin typeface="Calibri (MS) Bold"/>
                  <a:ea typeface="Calibri (MS) Bold"/>
                  <a:cs typeface="Calibri (MS) Bold"/>
                  <a:sym typeface="Calibri (MS) Bold"/>
                </a:rPr>
                <a:t>Enquadramento</a:t>
              </a:r>
            </a:p>
          </p:txBody>
        </p:sp>
      </p:grpSp>
      <p:grpSp>
        <p:nvGrpSpPr>
          <p:cNvPr name="Group 21" id="21"/>
          <p:cNvGrpSpPr/>
          <p:nvPr/>
        </p:nvGrpSpPr>
        <p:grpSpPr>
          <a:xfrm rot="0">
            <a:off x="738208" y="5952707"/>
            <a:ext cx="9871944" cy="2128421"/>
            <a:chOff x="0" y="0"/>
            <a:chExt cx="13162592" cy="2837894"/>
          </a:xfrm>
        </p:grpSpPr>
        <p:sp>
          <p:nvSpPr>
            <p:cNvPr name="Freeform 22" id="22"/>
            <p:cNvSpPr/>
            <p:nvPr/>
          </p:nvSpPr>
          <p:spPr>
            <a:xfrm flipH="false" flipV="false" rot="0">
              <a:off x="0" y="0"/>
              <a:ext cx="13162592" cy="2837894"/>
            </a:xfrm>
            <a:custGeom>
              <a:avLst/>
              <a:gdLst/>
              <a:ahLst/>
              <a:cxnLst/>
              <a:rect r="r" b="b" t="t" l="l"/>
              <a:pathLst>
                <a:path h="2837894" w="13162592">
                  <a:moveTo>
                    <a:pt x="0" y="0"/>
                  </a:moveTo>
                  <a:lnTo>
                    <a:pt x="13162592" y="0"/>
                  </a:lnTo>
                  <a:lnTo>
                    <a:pt x="13162592" y="2837894"/>
                  </a:lnTo>
                  <a:lnTo>
                    <a:pt x="0" y="2837894"/>
                  </a:lnTo>
                  <a:close/>
                </a:path>
              </a:pathLst>
            </a:custGeom>
            <a:solidFill>
              <a:srgbClr val="000000">
                <a:alpha val="0"/>
              </a:srgbClr>
            </a:solidFill>
          </p:spPr>
        </p:sp>
        <p:sp>
          <p:nvSpPr>
            <p:cNvPr name="TextBox 23" id="23"/>
            <p:cNvSpPr txBox="true"/>
            <p:nvPr/>
          </p:nvSpPr>
          <p:spPr>
            <a:xfrm>
              <a:off x="0" y="-123825"/>
              <a:ext cx="13162592" cy="2961719"/>
            </a:xfrm>
            <a:prstGeom prst="rect">
              <a:avLst/>
            </a:prstGeom>
          </p:spPr>
          <p:txBody>
            <a:bodyPr anchor="t" rtlCol="false" tIns="0" lIns="0" bIns="0" rIns="0"/>
            <a:lstStyle/>
            <a:p>
              <a:pPr algn="just" marL="0" indent="0" lvl="0">
                <a:lnSpc>
                  <a:spcPts val="2909"/>
                </a:lnSpc>
              </a:pPr>
              <a:r>
                <a:rPr lang="en-US" sz="1616">
                  <a:solidFill>
                    <a:srgbClr val="7F7F7F"/>
                  </a:solidFill>
                  <a:latin typeface="Calibri (MS)"/>
                  <a:ea typeface="Calibri (MS)"/>
                  <a:cs typeface="Calibri (MS)"/>
                  <a:sym typeface="Calibri (MS)"/>
                </a:rPr>
                <a:t>A forma como a mídia apresenta questões influencia significativamente a forma como o público as interpreta. Políticas idênticas podem ser enquadradas de forma positiva ou negativa para evocar reações diferentes. Ao abordar a legislação relacionada à deficiência, o enquadramento negativo pode enfatizar os custos ("Dreno Orçamentário: Nova Lei da Deficiência Custa Milhões"), enquanto o enquadramento positivo destaca os benefícios ("Lei Histórica Concede Independência a Jovens com Deficiência"). Essas escolhas de enquadramento podem determinar se o público vê os direitos das pessoas com deficiência como onerosos ou como passos necessários para a igualdade.</a:t>
              </a:r>
            </a:p>
          </p:txBody>
        </p:sp>
      </p:grpSp>
      <p:grpSp>
        <p:nvGrpSpPr>
          <p:cNvPr name="Group 24" id="24"/>
          <p:cNvGrpSpPr/>
          <p:nvPr/>
        </p:nvGrpSpPr>
        <p:grpSpPr>
          <a:xfrm rot="0">
            <a:off x="738208" y="1973768"/>
            <a:ext cx="4523214" cy="494658"/>
            <a:chOff x="0" y="0"/>
            <a:chExt cx="6030952" cy="659544"/>
          </a:xfrm>
        </p:grpSpPr>
        <p:sp>
          <p:nvSpPr>
            <p:cNvPr name="Freeform 25" id="25"/>
            <p:cNvSpPr/>
            <p:nvPr/>
          </p:nvSpPr>
          <p:spPr>
            <a:xfrm flipH="false" flipV="false" rot="0">
              <a:off x="0" y="0"/>
              <a:ext cx="6030952" cy="659544"/>
            </a:xfrm>
            <a:custGeom>
              <a:avLst/>
              <a:gdLst/>
              <a:ahLst/>
              <a:cxnLst/>
              <a:rect r="r" b="b" t="t" l="l"/>
              <a:pathLst>
                <a:path h="659544" w="6030952">
                  <a:moveTo>
                    <a:pt x="0" y="0"/>
                  </a:moveTo>
                  <a:lnTo>
                    <a:pt x="6030952" y="0"/>
                  </a:lnTo>
                  <a:lnTo>
                    <a:pt x="6030952" y="659544"/>
                  </a:lnTo>
                  <a:lnTo>
                    <a:pt x="0" y="659544"/>
                  </a:lnTo>
                  <a:close/>
                </a:path>
              </a:pathLst>
            </a:custGeom>
            <a:solidFill>
              <a:srgbClr val="000000">
                <a:alpha val="0"/>
              </a:srgbClr>
            </a:solidFill>
          </p:spPr>
        </p:sp>
        <p:sp>
          <p:nvSpPr>
            <p:cNvPr name="TextBox 26" id="26"/>
            <p:cNvSpPr txBox="true"/>
            <p:nvPr/>
          </p:nvSpPr>
          <p:spPr>
            <a:xfrm>
              <a:off x="0" y="-190500"/>
              <a:ext cx="6030952" cy="850044"/>
            </a:xfrm>
            <a:prstGeom prst="rect">
              <a:avLst/>
            </a:prstGeom>
          </p:spPr>
          <p:txBody>
            <a:bodyPr anchor="t" rtlCol="false" tIns="0" lIns="0" bIns="0" rIns="0"/>
            <a:lstStyle/>
            <a:p>
              <a:pPr algn="l" marL="0" indent="0" lvl="0">
                <a:lnSpc>
                  <a:spcPts val="4499"/>
                </a:lnSpc>
              </a:pPr>
              <a:r>
                <a:rPr lang="en-US" b="true" sz="2499">
                  <a:solidFill>
                    <a:srgbClr val="181A3C"/>
                  </a:solidFill>
                  <a:latin typeface="Calibri (MS) Bold"/>
                  <a:ea typeface="Calibri (MS) Bold"/>
                  <a:cs typeface="Calibri (MS) Bold"/>
                  <a:sym typeface="Calibri (MS) Bold"/>
                </a:rPr>
                <a:t>Influência da mídia</a:t>
              </a:r>
            </a:p>
          </p:txBody>
        </p:sp>
      </p:grpSp>
      <p:grpSp>
        <p:nvGrpSpPr>
          <p:cNvPr name="Group 27" id="27"/>
          <p:cNvGrpSpPr/>
          <p:nvPr/>
        </p:nvGrpSpPr>
        <p:grpSpPr>
          <a:xfrm rot="0">
            <a:off x="770323" y="2772589"/>
            <a:ext cx="9666715" cy="3030829"/>
            <a:chOff x="0" y="0"/>
            <a:chExt cx="12888953" cy="4041105"/>
          </a:xfrm>
        </p:grpSpPr>
        <p:sp>
          <p:nvSpPr>
            <p:cNvPr name="Freeform 28" id="28"/>
            <p:cNvSpPr/>
            <p:nvPr/>
          </p:nvSpPr>
          <p:spPr>
            <a:xfrm flipH="false" flipV="false" rot="0">
              <a:off x="0" y="0"/>
              <a:ext cx="12888954" cy="4041105"/>
            </a:xfrm>
            <a:custGeom>
              <a:avLst/>
              <a:gdLst/>
              <a:ahLst/>
              <a:cxnLst/>
              <a:rect r="r" b="b" t="t" l="l"/>
              <a:pathLst>
                <a:path h="4041105" w="12888954">
                  <a:moveTo>
                    <a:pt x="0" y="0"/>
                  </a:moveTo>
                  <a:lnTo>
                    <a:pt x="12888954" y="0"/>
                  </a:lnTo>
                  <a:lnTo>
                    <a:pt x="12888954" y="4041105"/>
                  </a:lnTo>
                  <a:lnTo>
                    <a:pt x="0" y="4041105"/>
                  </a:lnTo>
                  <a:close/>
                </a:path>
              </a:pathLst>
            </a:custGeom>
            <a:solidFill>
              <a:srgbClr val="000000">
                <a:alpha val="0"/>
              </a:srgbClr>
            </a:solidFill>
          </p:spPr>
        </p:sp>
        <p:sp>
          <p:nvSpPr>
            <p:cNvPr name="TextBox 29" id="29"/>
            <p:cNvSpPr txBox="true"/>
            <p:nvPr/>
          </p:nvSpPr>
          <p:spPr>
            <a:xfrm>
              <a:off x="0" y="-123825"/>
              <a:ext cx="12888953" cy="4164930"/>
            </a:xfrm>
            <a:prstGeom prst="rect">
              <a:avLst/>
            </a:prstGeom>
          </p:spPr>
          <p:txBody>
            <a:bodyPr anchor="t" rtlCol="false" tIns="0" lIns="0" bIns="0" rIns="0"/>
            <a:lstStyle/>
            <a:p>
              <a:pPr algn="just" marL="0" indent="0" lvl="0">
                <a:lnSpc>
                  <a:spcPts val="2998"/>
                </a:lnSpc>
              </a:pPr>
              <a:r>
                <a:rPr lang="en-US" sz="1665">
                  <a:solidFill>
                    <a:srgbClr val="7F7F7F"/>
                  </a:solidFill>
                  <a:latin typeface="Calibri (MS)"/>
                  <a:ea typeface="Calibri (MS)"/>
                  <a:cs typeface="Calibri (MS)"/>
                  <a:sym typeface="Calibri (MS)"/>
                </a:rPr>
                <a:t>A mídia desempenha um papel importante na determinação de quais questões políticas e sociais recebem atenção pública. Ao escolher o que cobrir – e o que ignorar – os veículos de notícias moldam percepções de importância. No caso de questões relacionadas à deficiência, isso geralmente significa que tópicos críticos como direitos de acessibilidade ou políticas inclusivas recebem cobertura mínima, a menos que sejam considerados controversos ou onerosos. Por exemplo, um veículo de notícias pode cobrir extensivamente os debates sobre o orçamento da saúde, mas, ao mesmo tempo, excluir consistentemente as perspectivas dos defensores da deficiência, criando uma narrativa pública desequilibrada.</a:t>
              </a:r>
            </a:p>
          </p:txBody>
        </p:sp>
      </p:grpSp>
      <p:sp>
        <p:nvSpPr>
          <p:cNvPr name="Freeform 30" id="30"/>
          <p:cNvSpPr/>
          <p:nvPr/>
        </p:nvSpPr>
        <p:spPr>
          <a:xfrm flipH="false" flipV="false" rot="0">
            <a:off x="311292"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6780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Como aplicar isso na prática: um guia passo a passo para trabalhadores com jovens</a:t>
              </a:r>
            </a:p>
          </p:txBody>
        </p:sp>
      </p:grpSp>
      <p:grpSp>
        <p:nvGrpSpPr>
          <p:cNvPr name="Group 6" id="6"/>
          <p:cNvGrpSpPr/>
          <p:nvPr/>
        </p:nvGrpSpPr>
        <p:grpSpPr>
          <a:xfrm rot="0">
            <a:off x="1393503" y="1988215"/>
            <a:ext cx="10388408" cy="1149696"/>
            <a:chOff x="0" y="0"/>
            <a:chExt cx="13851211" cy="1532928"/>
          </a:xfrm>
        </p:grpSpPr>
        <p:sp>
          <p:nvSpPr>
            <p:cNvPr name="Freeform 7" id="7"/>
            <p:cNvSpPr/>
            <p:nvPr/>
          </p:nvSpPr>
          <p:spPr>
            <a:xfrm flipH="false" flipV="false" rot="0">
              <a:off x="0" y="0"/>
              <a:ext cx="13851210" cy="1532928"/>
            </a:xfrm>
            <a:custGeom>
              <a:avLst/>
              <a:gdLst/>
              <a:ahLst/>
              <a:cxnLst/>
              <a:rect r="r" b="b" t="t" l="l"/>
              <a:pathLst>
                <a:path h="1532928" w="13851210">
                  <a:moveTo>
                    <a:pt x="0" y="0"/>
                  </a:moveTo>
                  <a:lnTo>
                    <a:pt x="13851210" y="0"/>
                  </a:lnTo>
                  <a:lnTo>
                    <a:pt x="13851210" y="1532928"/>
                  </a:lnTo>
                  <a:lnTo>
                    <a:pt x="0" y="1532928"/>
                  </a:lnTo>
                  <a:close/>
                </a:path>
              </a:pathLst>
            </a:custGeom>
            <a:solidFill>
              <a:srgbClr val="000000">
                <a:alpha val="0"/>
              </a:srgbClr>
            </a:solidFill>
          </p:spPr>
        </p:sp>
        <p:sp>
          <p:nvSpPr>
            <p:cNvPr name="TextBox 8" id="8"/>
            <p:cNvSpPr txBox="true"/>
            <p:nvPr/>
          </p:nvSpPr>
          <p:spPr>
            <a:xfrm>
              <a:off x="0" y="-114300"/>
              <a:ext cx="13851211" cy="1647228"/>
            </a:xfrm>
            <a:prstGeom prst="rect">
              <a:avLst/>
            </a:prstGeom>
          </p:spPr>
          <p:txBody>
            <a:bodyPr anchor="t" rtlCol="false" tIns="0" lIns="0" bIns="0" rIns="0"/>
            <a:lstStyle/>
            <a:p>
              <a:pPr algn="l" marL="0" indent="0" lvl="0">
                <a:lnSpc>
                  <a:spcPts val="6884"/>
                </a:lnSpc>
              </a:pPr>
              <a:r>
                <a:rPr lang="en-US" b="true" sz="5737">
                  <a:solidFill>
                    <a:srgbClr val="282121"/>
                  </a:solidFill>
                  <a:latin typeface="Calibri (MS) Bold"/>
                  <a:ea typeface="Calibri (MS) Bold"/>
                  <a:cs typeface="Calibri (MS) Bold"/>
                  <a:sym typeface="Calibri (MS) Bold"/>
                </a:rPr>
                <a:t>Enquadramento da mídia em ação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083240" y="3875200"/>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7"/>
            <a:stretch>
              <a:fillRect l="0" t="0" r="0" b="0"/>
            </a:stretch>
          </a:blipFill>
        </p:spPr>
      </p:sp>
      <p:sp>
        <p:nvSpPr>
          <p:cNvPr name="TextBox 13" id="13"/>
          <p:cNvSpPr txBox="true"/>
          <p:nvPr/>
        </p:nvSpPr>
        <p:spPr>
          <a:xfrm rot="0">
            <a:off x="1258443" y="3330184"/>
            <a:ext cx="9323809" cy="6265546"/>
          </a:xfrm>
          <a:prstGeom prst="rect">
            <a:avLst/>
          </a:prstGeom>
        </p:spPr>
        <p:txBody>
          <a:bodyPr anchor="t" rtlCol="false" tIns="0" lIns="0" bIns="0" rIns="0">
            <a:spAutoFit/>
          </a:bodyPr>
          <a:lstStyle/>
          <a:p>
            <a:pPr algn="l" marL="0" indent="0" lvl="0">
              <a:lnSpc>
                <a:spcPts val="4199"/>
              </a:lnSpc>
            </a:pPr>
          </a:p>
          <a:p>
            <a:pPr algn="l" marL="0" indent="0" lvl="0">
              <a:lnSpc>
                <a:spcPts val="4199"/>
              </a:lnSpc>
            </a:pPr>
            <a:r>
              <a:rPr lang="en-US" sz="2799">
                <a:solidFill>
                  <a:srgbClr val="4C4457"/>
                </a:solidFill>
                <a:latin typeface="Lato"/>
                <a:ea typeface="Lato"/>
                <a:cs typeface="Lato"/>
                <a:sym typeface="Lato"/>
              </a:rPr>
              <a:t>1. Apresente duas manchetes contrastantes. Mostre duas manchetes relatando o mesmo evento (como abaixo). </a:t>
            </a:r>
          </a:p>
          <a:p>
            <a:pPr algn="l" marL="0" indent="0" lvl="0">
              <a:lnSpc>
                <a:spcPts val="4199"/>
              </a:lnSpc>
            </a:pPr>
            <a:r>
              <a:rPr lang="en-US" sz="2799">
                <a:solidFill>
                  <a:srgbClr val="4C4457"/>
                </a:solidFill>
                <a:latin typeface="Lato"/>
                <a:ea typeface="Lato"/>
                <a:cs typeface="Lato"/>
                <a:sym typeface="Lato"/>
              </a:rPr>
              <a:t>Quadro negativo: "Contribuintes pagarão US$ 20 milhões por novas acomodações para deficientes" Quadro positivo: "Investimento histórico de US$ 20 milhões tornará escolas acessíveis para todos os alunos" </a:t>
            </a:r>
          </a:p>
          <a:p>
            <a:pPr algn="l">
              <a:lnSpc>
                <a:spcPts val="4199"/>
              </a:lnSpc>
            </a:pPr>
            <a:r>
              <a:rPr lang="en-US" sz="2799">
                <a:solidFill>
                  <a:srgbClr val="4C4457"/>
                </a:solidFill>
                <a:latin typeface="Lato"/>
                <a:ea typeface="Lato"/>
                <a:cs typeface="Lato"/>
                <a:sym typeface="Lato"/>
              </a:rPr>
              <a:t>Peça aos participantes para:</a:t>
            </a:r>
          </a:p>
          <a:p>
            <a:pPr algn="just" marL="604518" indent="-302259" lvl="1">
              <a:lnSpc>
                <a:spcPts val="4199"/>
              </a:lnSpc>
              <a:buFont typeface="Arial"/>
              <a:buChar char="•"/>
            </a:pPr>
            <a:r>
              <a:rPr lang="en-US" sz="2799">
                <a:solidFill>
                  <a:srgbClr val="4C4457"/>
                </a:solidFill>
                <a:latin typeface="Lato"/>
                <a:ea typeface="Lato"/>
                <a:cs typeface="Lato"/>
                <a:sym typeface="Lato"/>
              </a:rPr>
              <a:t>Identificar palavras carregadas de emoção</a:t>
            </a:r>
          </a:p>
          <a:p>
            <a:pPr algn="just" marL="604518" indent="-302259" lvl="1">
              <a:lnSpc>
                <a:spcPts val="4199"/>
              </a:lnSpc>
              <a:buFont typeface="Arial"/>
              <a:buChar char="•"/>
            </a:pPr>
            <a:r>
              <a:rPr lang="en-US" sz="2799">
                <a:solidFill>
                  <a:srgbClr val="4C4457"/>
                </a:solidFill>
                <a:latin typeface="Lato"/>
                <a:ea typeface="Lato"/>
                <a:cs typeface="Lato"/>
                <a:sym typeface="Lato"/>
              </a:rPr>
              <a:t>Adivinhe a provável fonte (tabloide? grupo de defesa?)</a:t>
            </a:r>
          </a:p>
          <a:p>
            <a:pPr algn="just" marL="604518" indent="-302259" lvl="1">
              <a:lnSpc>
                <a:spcPts val="4199"/>
              </a:lnSpc>
              <a:buFont typeface="Arial"/>
              <a:buChar char="•"/>
            </a:pPr>
            <a:r>
              <a:rPr lang="en-US" sz="2799">
                <a:solidFill>
                  <a:srgbClr val="4C4457"/>
                </a:solidFill>
                <a:latin typeface="Lato"/>
                <a:ea typeface="Lato"/>
                <a:cs typeface="Lato"/>
                <a:sym typeface="Lato"/>
              </a:rPr>
              <a:t>Preveja como leitores com diferentes inclinações políticas podem responder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228600"/>
              <a:ext cx="25148099" cy="1136705"/>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Como aplicar isso na prática: um guia passo a passo para trabalhadores com jovens, parte 2</a:t>
              </a:r>
            </a:p>
          </p:txBody>
        </p:sp>
      </p:grpSp>
      <p:grpSp>
        <p:nvGrpSpPr>
          <p:cNvPr name="Group 6" id="6"/>
          <p:cNvGrpSpPr/>
          <p:nvPr/>
        </p:nvGrpSpPr>
        <p:grpSpPr>
          <a:xfrm rot="0">
            <a:off x="1393503" y="2091414"/>
            <a:ext cx="10388408" cy="1149696"/>
            <a:chOff x="0" y="0"/>
            <a:chExt cx="13851211" cy="1532928"/>
          </a:xfrm>
        </p:grpSpPr>
        <p:sp>
          <p:nvSpPr>
            <p:cNvPr name="Freeform 7" id="7"/>
            <p:cNvSpPr/>
            <p:nvPr/>
          </p:nvSpPr>
          <p:spPr>
            <a:xfrm flipH="false" flipV="false" rot="0">
              <a:off x="0" y="0"/>
              <a:ext cx="13851210" cy="1532928"/>
            </a:xfrm>
            <a:custGeom>
              <a:avLst/>
              <a:gdLst/>
              <a:ahLst/>
              <a:cxnLst/>
              <a:rect r="r" b="b" t="t" l="l"/>
              <a:pathLst>
                <a:path h="1532928" w="13851210">
                  <a:moveTo>
                    <a:pt x="0" y="0"/>
                  </a:moveTo>
                  <a:lnTo>
                    <a:pt x="13851210" y="0"/>
                  </a:lnTo>
                  <a:lnTo>
                    <a:pt x="13851210" y="1532928"/>
                  </a:lnTo>
                  <a:lnTo>
                    <a:pt x="0" y="1532928"/>
                  </a:lnTo>
                  <a:close/>
                </a:path>
              </a:pathLst>
            </a:custGeom>
            <a:solidFill>
              <a:srgbClr val="000000">
                <a:alpha val="0"/>
              </a:srgbClr>
            </a:solidFill>
          </p:spPr>
        </p:sp>
        <p:sp>
          <p:nvSpPr>
            <p:cNvPr name="TextBox 8" id="8"/>
            <p:cNvSpPr txBox="true"/>
            <p:nvPr/>
          </p:nvSpPr>
          <p:spPr>
            <a:xfrm>
              <a:off x="0" y="-114300"/>
              <a:ext cx="13851211" cy="1647228"/>
            </a:xfrm>
            <a:prstGeom prst="rect">
              <a:avLst/>
            </a:prstGeom>
          </p:spPr>
          <p:txBody>
            <a:bodyPr anchor="t" rtlCol="false" tIns="0" lIns="0" bIns="0" rIns="0"/>
            <a:lstStyle/>
            <a:p>
              <a:pPr algn="l" marL="0" indent="0" lvl="0">
                <a:lnSpc>
                  <a:spcPts val="6884"/>
                </a:lnSpc>
              </a:pPr>
              <a:r>
                <a:rPr lang="en-US" b="true" sz="5737">
                  <a:solidFill>
                    <a:srgbClr val="282121"/>
                  </a:solidFill>
                  <a:latin typeface="Calibri (MS) Bold"/>
                  <a:ea typeface="Calibri (MS) Bold"/>
                  <a:cs typeface="Calibri (MS) Bold"/>
                  <a:sym typeface="Calibri (MS) Bold"/>
                </a:rPr>
                <a:t>Enquadramento da mídia em ação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58443" y="3962838"/>
            <a:ext cx="7017577" cy="4640373"/>
          </a:xfrm>
          <a:custGeom>
            <a:avLst/>
            <a:gdLst/>
            <a:ahLst/>
            <a:cxnLst/>
            <a:rect r="r" b="b" t="t" l="l"/>
            <a:pathLst>
              <a:path h="4640373" w="7017577">
                <a:moveTo>
                  <a:pt x="0" y="0"/>
                </a:moveTo>
                <a:lnTo>
                  <a:pt x="7017577" y="0"/>
                </a:lnTo>
                <a:lnTo>
                  <a:pt x="7017577" y="4640373"/>
                </a:lnTo>
                <a:lnTo>
                  <a:pt x="0" y="4640373"/>
                </a:lnTo>
                <a:lnTo>
                  <a:pt x="0" y="0"/>
                </a:lnTo>
                <a:close/>
              </a:path>
            </a:pathLst>
          </a:custGeom>
          <a:blipFill>
            <a:blip r:embed="rId7"/>
            <a:stretch>
              <a:fillRect l="0" t="0" r="0" b="0"/>
            </a:stretch>
          </a:blipFill>
        </p:spPr>
      </p:sp>
      <p:sp>
        <p:nvSpPr>
          <p:cNvPr name="TextBox 13" id="13"/>
          <p:cNvSpPr txBox="true"/>
          <p:nvPr/>
        </p:nvSpPr>
        <p:spPr>
          <a:xfrm rot="0">
            <a:off x="8695818" y="4227425"/>
            <a:ext cx="9185351" cy="3832629"/>
          </a:xfrm>
          <a:prstGeom prst="rect">
            <a:avLst/>
          </a:prstGeom>
        </p:spPr>
        <p:txBody>
          <a:bodyPr anchor="t" rtlCol="false" tIns="0" lIns="0" bIns="0" rIns="0">
            <a:spAutoFit/>
          </a:bodyPr>
          <a:lstStyle/>
          <a:p>
            <a:pPr algn="just" marL="0" indent="0" lvl="0">
              <a:lnSpc>
                <a:spcPts val="4349"/>
              </a:lnSpc>
            </a:pPr>
            <a:r>
              <a:rPr lang="en-US" b="true" sz="2899">
                <a:solidFill>
                  <a:srgbClr val="000000"/>
                </a:solidFill>
                <a:latin typeface="Calibri (MS) Bold"/>
                <a:ea typeface="Calibri (MS) Bold"/>
                <a:cs typeface="Calibri (MS) Bold"/>
                <a:sym typeface="Calibri (MS) Bold"/>
              </a:rPr>
              <a:t>2. Facilite uma discussão guiada Use perguntas rápidas como:</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Que emoções as manchetes despertam?</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Quais partes interessadas são centralizadas ou omitidas (por exemplo, contribuintes vs. estudantes)?</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Que suposições cada um faz sobre os valores do público?</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1200962"/>
            <a:chOff x="0" y="0"/>
            <a:chExt cx="25148099" cy="1937626"/>
          </a:xfrm>
        </p:grpSpPr>
        <p:sp>
          <p:nvSpPr>
            <p:cNvPr name="Freeform 4" id="4"/>
            <p:cNvSpPr/>
            <p:nvPr/>
          </p:nvSpPr>
          <p:spPr>
            <a:xfrm flipH="false" flipV="false" rot="0">
              <a:off x="0" y="0"/>
              <a:ext cx="25148099" cy="1937626"/>
            </a:xfrm>
            <a:custGeom>
              <a:avLst/>
              <a:gdLst/>
              <a:ahLst/>
              <a:cxnLst/>
              <a:rect r="r" b="b" t="t" l="l"/>
              <a:pathLst>
                <a:path h="1937626" w="25148099">
                  <a:moveTo>
                    <a:pt x="0" y="0"/>
                  </a:moveTo>
                  <a:lnTo>
                    <a:pt x="25148099" y="0"/>
                  </a:lnTo>
                  <a:lnTo>
                    <a:pt x="25148099" y="1937626"/>
                  </a:lnTo>
                  <a:lnTo>
                    <a:pt x="0" y="1937626"/>
                  </a:lnTo>
                  <a:close/>
                </a:path>
              </a:pathLst>
            </a:custGeom>
            <a:solidFill>
              <a:srgbClr val="000000">
                <a:alpha val="0"/>
              </a:srgbClr>
            </a:solidFill>
          </p:spPr>
        </p:sp>
        <p:sp>
          <p:nvSpPr>
            <p:cNvPr name="TextBox 5" id="5"/>
            <p:cNvSpPr txBox="true"/>
            <p:nvPr/>
          </p:nvSpPr>
          <p:spPr>
            <a:xfrm>
              <a:off x="0" y="-228600"/>
              <a:ext cx="25148099" cy="2166226"/>
            </a:xfrm>
            <a:prstGeom prst="rect">
              <a:avLst/>
            </a:prstGeom>
          </p:spPr>
          <p:txBody>
            <a:bodyPr anchor="t" rtlCol="false" tIns="0" lIns="0" bIns="0" rIns="0"/>
            <a:lstStyle/>
            <a:p>
              <a:pPr algn="just" marL="0" indent="0" lvl="0">
                <a:lnSpc>
                  <a:spcPts val="5039"/>
                </a:lnSpc>
              </a:pPr>
              <a:r>
                <a:rPr lang="en-US" b="true" sz="2799">
                  <a:solidFill>
                    <a:srgbClr val="161615"/>
                  </a:solidFill>
                  <a:latin typeface="Calibri (MS) Bold"/>
                  <a:ea typeface="Calibri (MS) Bold"/>
                  <a:cs typeface="Calibri (MS) Bold"/>
                  <a:sym typeface="Calibri (MS) Bold"/>
                </a:rPr>
                <a:t>Como aplicar isso na prática: um guia passo a passo para trabalhadores com jovens, </a:t>
              </a:r>
            </a:p>
            <a:p>
              <a:pPr algn="just" marL="0" indent="0" lvl="0">
                <a:lnSpc>
                  <a:spcPts val="5039"/>
                </a:lnSpc>
              </a:pPr>
              <a:r>
                <a:rPr lang="en-US" b="true" sz="2799">
                  <a:solidFill>
                    <a:srgbClr val="161615"/>
                  </a:solidFill>
                  <a:latin typeface="Calibri (MS) Bold"/>
                  <a:ea typeface="Calibri (MS) Bold"/>
                  <a:cs typeface="Calibri (MS) Bold"/>
                  <a:sym typeface="Calibri (MS) Bold"/>
                </a:rPr>
                <a:t>parte 3</a:t>
              </a:r>
            </a:p>
          </p:txBody>
        </p:sp>
      </p:grpSp>
      <p:grpSp>
        <p:nvGrpSpPr>
          <p:cNvPr name="Group 6" id="6"/>
          <p:cNvGrpSpPr/>
          <p:nvPr/>
        </p:nvGrpSpPr>
        <p:grpSpPr>
          <a:xfrm rot="0">
            <a:off x="1393503" y="2091414"/>
            <a:ext cx="10388408" cy="1149696"/>
            <a:chOff x="0" y="0"/>
            <a:chExt cx="13851211" cy="1532928"/>
          </a:xfrm>
        </p:grpSpPr>
        <p:sp>
          <p:nvSpPr>
            <p:cNvPr name="Freeform 7" id="7"/>
            <p:cNvSpPr/>
            <p:nvPr/>
          </p:nvSpPr>
          <p:spPr>
            <a:xfrm flipH="false" flipV="false" rot="0">
              <a:off x="0" y="0"/>
              <a:ext cx="13851210" cy="1532928"/>
            </a:xfrm>
            <a:custGeom>
              <a:avLst/>
              <a:gdLst/>
              <a:ahLst/>
              <a:cxnLst/>
              <a:rect r="r" b="b" t="t" l="l"/>
              <a:pathLst>
                <a:path h="1532928" w="13851210">
                  <a:moveTo>
                    <a:pt x="0" y="0"/>
                  </a:moveTo>
                  <a:lnTo>
                    <a:pt x="13851210" y="0"/>
                  </a:lnTo>
                  <a:lnTo>
                    <a:pt x="13851210" y="1532928"/>
                  </a:lnTo>
                  <a:lnTo>
                    <a:pt x="0" y="1532928"/>
                  </a:lnTo>
                  <a:close/>
                </a:path>
              </a:pathLst>
            </a:custGeom>
            <a:solidFill>
              <a:srgbClr val="000000">
                <a:alpha val="0"/>
              </a:srgbClr>
            </a:solidFill>
          </p:spPr>
        </p:sp>
        <p:sp>
          <p:nvSpPr>
            <p:cNvPr name="TextBox 8" id="8"/>
            <p:cNvSpPr txBox="true"/>
            <p:nvPr/>
          </p:nvSpPr>
          <p:spPr>
            <a:xfrm>
              <a:off x="0" y="-114300"/>
              <a:ext cx="13851211" cy="1647228"/>
            </a:xfrm>
            <a:prstGeom prst="rect">
              <a:avLst/>
            </a:prstGeom>
          </p:spPr>
          <p:txBody>
            <a:bodyPr anchor="t" rtlCol="false" tIns="0" lIns="0" bIns="0" rIns="0"/>
            <a:lstStyle/>
            <a:p>
              <a:pPr algn="l" marL="0" indent="0" lvl="0">
                <a:lnSpc>
                  <a:spcPts val="6884"/>
                </a:lnSpc>
              </a:pPr>
              <a:r>
                <a:rPr lang="en-US" b="true" sz="5737">
                  <a:solidFill>
                    <a:srgbClr val="282121"/>
                  </a:solidFill>
                  <a:latin typeface="Calibri (MS) Bold"/>
                  <a:ea typeface="Calibri (MS) Bold"/>
                  <a:cs typeface="Calibri (MS) Bold"/>
                  <a:sym typeface="Calibri (MS) Bold"/>
                </a:rPr>
                <a:t>Enquadramento da mídia em ação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2" id="12"/>
          <p:cNvSpPr txBox="true"/>
          <p:nvPr/>
        </p:nvSpPr>
        <p:spPr>
          <a:xfrm rot="0">
            <a:off x="1258443" y="4492118"/>
            <a:ext cx="9185351" cy="4918413"/>
          </a:xfrm>
          <a:prstGeom prst="rect">
            <a:avLst/>
          </a:prstGeom>
        </p:spPr>
        <p:txBody>
          <a:bodyPr anchor="t" rtlCol="false" tIns="0" lIns="0" bIns="0" rIns="0">
            <a:spAutoFit/>
          </a:bodyPr>
          <a:lstStyle/>
          <a:p>
            <a:pPr algn="just" marL="0" indent="0" lvl="0">
              <a:lnSpc>
                <a:spcPts val="4349"/>
              </a:lnSpc>
            </a:pPr>
            <a:r>
              <a:rPr lang="en-US" b="true" sz="2899">
                <a:solidFill>
                  <a:srgbClr val="000000"/>
                </a:solidFill>
                <a:latin typeface="Calibri (MS) Bold"/>
                <a:ea typeface="Calibri (MS) Bold"/>
                <a:cs typeface="Calibri (MS) Bold"/>
                <a:sym typeface="Calibri (MS) Bold"/>
              </a:rPr>
              <a:t>3. Atividade de Desconstrução: Forneça artigos curtos ou manchetes sobre outras questões políticas ou sociais (por exemplo, ação climática, migração, reforma educacional). Peça aos jovens para:</a:t>
            </a:r>
          </a:p>
          <a:p>
            <a:pPr algn="just" marL="0" indent="0" lvl="0">
              <a:lnSpc>
                <a:spcPts val="4349"/>
              </a:lnSpc>
            </a:pPr>
            <a:r>
              <a:rPr lang="en-US" b="true" sz="2899">
                <a:solidFill>
                  <a:srgbClr val="000000"/>
                </a:solidFill>
                <a:latin typeface="Calibri (MS) Bold"/>
                <a:ea typeface="Calibri (MS) Bold"/>
                <a:cs typeface="Calibri (MS) Bold"/>
                <a:sym typeface="Calibri (MS) Bold"/>
              </a:rPr>
              <a:t>Destacar palavras tendenciosas</a:t>
            </a:r>
          </a:p>
          <a:p>
            <a:pPr algn="just" marL="0" indent="0" lvl="0">
              <a:lnSpc>
                <a:spcPts val="4349"/>
              </a:lnSpc>
            </a:pPr>
            <a:r>
              <a:rPr lang="en-US" b="true" sz="2899">
                <a:solidFill>
                  <a:srgbClr val="000000"/>
                </a:solidFill>
                <a:latin typeface="Calibri (MS) Bold"/>
                <a:ea typeface="Calibri (MS) Bold"/>
                <a:cs typeface="Calibri (MS) Bold"/>
                <a:sym typeface="Calibri (MS) Bold"/>
              </a:rPr>
              <a:t>Reformule o título de outra perspectiva (positiva, neutra, ponto de vista oposto)</a:t>
            </a:r>
          </a:p>
          <a:p>
            <a:pPr algn="just" marL="626106" indent="-313053" lvl="1">
              <a:lnSpc>
                <a:spcPts val="4349"/>
              </a:lnSpc>
              <a:buFont typeface="Arial"/>
              <a:buChar char="•"/>
            </a:pPr>
            <a:r>
              <a:rPr lang="en-US" b="true" sz="2899">
                <a:solidFill>
                  <a:srgbClr val="000000"/>
                </a:solidFill>
                <a:latin typeface="Calibri (MS) Bold"/>
                <a:ea typeface="Calibri (MS) Bold"/>
                <a:cs typeface="Calibri (MS) Bold"/>
                <a:sym typeface="Calibri (MS) Bold"/>
              </a:rPr>
              <a:t>Discuta os impactos pretendidos e não pretendidos de cada quadro</a:t>
            </a:r>
          </a:p>
        </p:txBody>
      </p:sp>
      <p:sp>
        <p:nvSpPr>
          <p:cNvPr name="Freeform 13" id="13"/>
          <p:cNvSpPr/>
          <p:nvPr/>
        </p:nvSpPr>
        <p:spPr>
          <a:xfrm flipH="false" flipV="false" rot="0">
            <a:off x="10863592" y="3715211"/>
            <a:ext cx="7017577" cy="4640373"/>
          </a:xfrm>
          <a:custGeom>
            <a:avLst/>
            <a:gdLst/>
            <a:ahLst/>
            <a:cxnLst/>
            <a:rect r="r" b="b" t="t" l="l"/>
            <a:pathLst>
              <a:path h="4640373" w="7017577">
                <a:moveTo>
                  <a:pt x="0" y="0"/>
                </a:moveTo>
                <a:lnTo>
                  <a:pt x="7017577" y="0"/>
                </a:lnTo>
                <a:lnTo>
                  <a:pt x="7017577" y="4640373"/>
                </a:lnTo>
                <a:lnTo>
                  <a:pt x="0" y="4640373"/>
                </a:lnTo>
                <a:lnTo>
                  <a:pt x="0" y="0"/>
                </a:lnTo>
                <a:close/>
              </a:path>
            </a:pathLst>
          </a:custGeom>
          <a:blipFill>
            <a:blip r:embed="rId7"/>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DAGtd4FPqA0</dc:identifier>
  <dcterms:modified xsi:type="dcterms:W3CDTF">2011-08-01T06:04:30Z</dcterms:modified>
  <cp:revision>1</cp:revision>
  <dc:title>PT SPARK_CBP_Media Literacy &amp; Critical Thinking for Political Participation</dc:title>
</cp:coreProperties>
</file>