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18288000" cy="10287000"/>
  <p:notesSz cx="6858000" cy="9144000"/>
  <p:embeddedFontLst>
    <p:embeddedFont>
      <p:font typeface="Calibri (MS) Bold" charset="1" panose="020F0702030404030204"/>
      <p:regular r:id="rId34"/>
    </p:embeddedFont>
    <p:embeddedFont>
      <p:font typeface="Nunito" charset="1" panose="00000500000000000000"/>
      <p:regular r:id="rId36"/>
    </p:embeddedFont>
    <p:embeddedFont>
      <p:font typeface="Calibri (MS)" charset="1" panose="020F0502020204030204"/>
      <p:regular r:id="rId37"/>
    </p:embeddedFont>
    <p:embeddedFont>
      <p:font typeface="Roboto Bold" charset="1" panose="0200000000000000000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notesMasters/notesMaster1.xml" Type="http://schemas.openxmlformats.org/officeDocument/2006/relationships/notesMaster"/><Relationship Id="rId32" Target="theme/theme2.xml" Type="http://schemas.openxmlformats.org/officeDocument/2006/relationships/theme"/><Relationship Id="rId33" Target="notesSlides/notesSlide1.xml" Type="http://schemas.openxmlformats.org/officeDocument/2006/relationships/notesSlide"/><Relationship Id="rId34" Target="fonts/font34.fntdata" Type="http://schemas.openxmlformats.org/officeDocument/2006/relationships/font"/><Relationship Id="rId35" Target="notesSlides/notesSlide2.xml" Type="http://schemas.openxmlformats.org/officeDocument/2006/relationships/notesSlide"/><Relationship Id="rId36" Target="fonts/font36.fntdata" Type="http://schemas.openxmlformats.org/officeDocument/2006/relationships/font"/><Relationship Id="rId37" Target="fonts/font37.fntdata" Type="http://schemas.openxmlformats.org/officeDocument/2006/relationships/font"/><Relationship Id="rId38" Target="notesSlides/notesSlide3.xml" Type="http://schemas.openxmlformats.org/officeDocument/2006/relationships/notesSlide"/><Relationship Id="rId39" Target="notesSlides/notesSlide4.xml" Type="http://schemas.openxmlformats.org/officeDocument/2006/relationships/notesSlide"/><Relationship Id="rId4" Target="theme/theme1.xml" Type="http://schemas.openxmlformats.org/officeDocument/2006/relationships/theme"/><Relationship Id="rId40" Target="notesSlides/notesSlide5.xml" Type="http://schemas.openxmlformats.org/officeDocument/2006/relationships/notesSlide"/><Relationship Id="rId41" Target="notesSlides/notesSlide6.xml" Type="http://schemas.openxmlformats.org/officeDocument/2006/relationships/notesSlide"/><Relationship Id="rId42" Target="notesSlides/notesSlide7.xml" Type="http://schemas.openxmlformats.org/officeDocument/2006/relationships/notesSlide"/><Relationship Id="rId43" Target="notesSlides/notesSlide8.xml" Type="http://schemas.openxmlformats.org/officeDocument/2006/relationships/notesSlide"/><Relationship Id="rId44" Target="notesSlides/notesSlide9.xml" Type="http://schemas.openxmlformats.org/officeDocument/2006/relationships/notesSlide"/><Relationship Id="rId45" Target="notesSlides/notesSlide10.xml" Type="http://schemas.openxmlformats.org/officeDocument/2006/relationships/notesSlide"/><Relationship Id="rId46" Target="notesSlides/notesSlide11.xml" Type="http://schemas.openxmlformats.org/officeDocument/2006/relationships/notesSlide"/><Relationship Id="rId47" Target="notesSlides/notesSlide12.xml" Type="http://schemas.openxmlformats.org/officeDocument/2006/relationships/notesSlide"/><Relationship Id="rId48" Target="fonts/font48.fntdata" Type="http://schemas.openxmlformats.org/officeDocument/2006/relationships/font"/><Relationship Id="rId49" Target="notesSlides/notesSlide13.xml" Type="http://schemas.openxmlformats.org/officeDocument/2006/relationships/notesSlide"/><Relationship Id="rId5" Target="tableStyles.xml" Type="http://schemas.openxmlformats.org/officeDocument/2006/relationships/tableStyles"/><Relationship Id="rId50" Target="notesSlides/notesSlide14.xml" Type="http://schemas.openxmlformats.org/officeDocument/2006/relationships/notesSlide"/><Relationship Id="rId51" Target="notesSlides/notesSlide15.xml" Type="http://schemas.openxmlformats.org/officeDocument/2006/relationships/notesSlide"/><Relationship Id="rId52" Target="notesSlides/notesSlide16.xml" Type="http://schemas.openxmlformats.org/officeDocument/2006/relationships/notesSlide"/><Relationship Id="rId53" Target="notesSlides/notesSlide17.xml" Type="http://schemas.openxmlformats.org/officeDocument/2006/relationships/notesSlide"/><Relationship Id="rId54" Target="notesSlides/notesSlide18.xml" Type="http://schemas.openxmlformats.org/officeDocument/2006/relationships/notesSlide"/><Relationship Id="rId55" Target="notesSlides/notesSlide19.xml" Type="http://schemas.openxmlformats.org/officeDocument/2006/relationships/notesSlide"/><Relationship Id="rId56" Target="notesSlides/notesSlide20.xml" Type="http://schemas.openxmlformats.org/officeDocument/2006/relationships/notesSlide"/><Relationship Id="rId57" Target="notesSlides/notesSlide21.xml" Type="http://schemas.openxmlformats.org/officeDocument/2006/relationships/notesSlide"/><Relationship Id="rId58" Target="notesSlides/notesSlide22.xml" Type="http://schemas.openxmlformats.org/officeDocument/2006/relationships/notesSlide"/><Relationship Id="rId59" Target="notesSlides/notesSlide23.xml" Type="http://schemas.openxmlformats.org/officeDocument/2006/relationships/notesSlide"/><Relationship Id="rId6" Target="slides/slide1.xml" Type="http://schemas.openxmlformats.org/officeDocument/2006/relationships/slide"/><Relationship Id="rId60" Target="notesSlides/notesSlide24.xml" Type="http://schemas.openxmlformats.org/officeDocument/2006/relationships/note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22.png" Type="http://schemas.openxmlformats.org/officeDocument/2006/relationships/image"/><Relationship Id="rId8" Target="../media/image23.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png" Type="http://schemas.openxmlformats.org/officeDocument/2006/relationships/image"/><Relationship Id="rId4" Target="https://www.youtube.com/watch?v=24KE__OCKMw" TargetMode="External" Type="http://schemas.openxmlformats.org/officeDocument/2006/relationships/hyperlink"/><Relationship Id="rId5" Target="../media/image2.png" Type="http://schemas.openxmlformats.org/officeDocument/2006/relationships/image"/><Relationship Id="rId6" Target="../media/image2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pn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2.svg" Type="http://schemas.openxmlformats.org/officeDocument/2006/relationships/image"/><Relationship Id="rId11" Target="../media/image33.png" Type="http://schemas.openxmlformats.org/officeDocument/2006/relationships/image"/><Relationship Id="rId12" Target="../media/image34.svg" Type="http://schemas.openxmlformats.org/officeDocument/2006/relationships/image"/><Relationship Id="rId2" Target="../notesSlides/notesSlide1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 Id="rId7" Target="../media/image29.png" Type="http://schemas.openxmlformats.org/officeDocument/2006/relationships/image"/><Relationship Id="rId8" Target="../media/image30.svg" Type="http://schemas.openxmlformats.org/officeDocument/2006/relationships/image"/><Relationship Id="rId9" Target="../media/image3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7.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svg" Type="http://schemas.openxmlformats.org/officeDocument/2006/relationships/image"/><Relationship Id="rId2" Target="../notesSlides/notesSlide1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 Id="rId9" Target="../media/image40.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svg" Type="http://schemas.openxmlformats.org/officeDocument/2006/relationships/image"/><Relationship Id="rId2" Target="../notesSlides/notesSlide1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 Id="rId9" Target="../media/image4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svg" Type="http://schemas.openxmlformats.org/officeDocument/2006/relationships/image"/><Relationship Id="rId2" Target="../notesSlides/notesSlide20.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 Id="rId9" Target="../media/image40.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svg" Type="http://schemas.openxmlformats.org/officeDocument/2006/relationships/image"/><Relationship Id="rId2" Target="../notesSlides/notesSlide2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 Id="rId9" Target="../media/image40.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3.png" Type="http://schemas.openxmlformats.org/officeDocument/2006/relationships/image"/><Relationship Id="rId11" Target="../media/image44.png" Type="http://schemas.openxmlformats.org/officeDocument/2006/relationships/image"/><Relationship Id="rId12" Target="../media/image45.svg" Type="http://schemas.openxmlformats.org/officeDocument/2006/relationships/image"/><Relationship Id="rId13" Target="../media/image46.jpeg" Type="http://schemas.openxmlformats.org/officeDocument/2006/relationships/image"/><Relationship Id="rId14" Target="../media/image47.png" Type="http://schemas.openxmlformats.org/officeDocument/2006/relationships/image"/><Relationship Id="rId15" Target="../media/image48.png" Type="http://schemas.openxmlformats.org/officeDocument/2006/relationships/image"/><Relationship Id="rId16" Target="../media/image49.png" Type="http://schemas.openxmlformats.org/officeDocument/2006/relationships/image"/><Relationship Id="rId2" Target="../notesSlides/notesSlide2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4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 Id="rId4" Target="https://www.youtube.com/watch?v=NCIDkMbJslA&amp;t=178s" TargetMode="External" Type="http://schemas.openxmlformats.org/officeDocument/2006/relationships/hyperlink"/><Relationship Id="rId5" Target="../media/image2.pn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8.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 Id="rId4" Target="../media/image19.jpeg" Type="http://schemas.openxmlformats.org/officeDocument/2006/relationships/image"/><Relationship Id="rId5" Target="../media/image2.pn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11708" y="9447208"/>
            <a:ext cx="2862209" cy="600478"/>
          </a:xfrm>
          <a:custGeom>
            <a:avLst/>
            <a:gdLst/>
            <a:ahLst/>
            <a:cxnLst/>
            <a:rect r="r" b="b" t="t" l="l"/>
            <a:pathLst>
              <a:path h="600478" w="2862209">
                <a:moveTo>
                  <a:pt x="0" y="0"/>
                </a:moveTo>
                <a:lnTo>
                  <a:pt x="2862210" y="0"/>
                </a:lnTo>
                <a:lnTo>
                  <a:pt x="2862210"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311708" y="6315037"/>
            <a:ext cx="15769184" cy="2532499"/>
            <a:chOff x="0" y="0"/>
            <a:chExt cx="20834069" cy="3345909"/>
          </a:xfrm>
        </p:grpSpPr>
        <p:sp>
          <p:nvSpPr>
            <p:cNvPr name="Freeform 4" id="4"/>
            <p:cNvSpPr/>
            <p:nvPr/>
          </p:nvSpPr>
          <p:spPr>
            <a:xfrm flipH="false" flipV="false" rot="0">
              <a:off x="0" y="0"/>
              <a:ext cx="20834069" cy="3345909"/>
            </a:xfrm>
            <a:custGeom>
              <a:avLst/>
              <a:gdLst/>
              <a:ahLst/>
              <a:cxnLst/>
              <a:rect r="r" b="b" t="t" l="l"/>
              <a:pathLst>
                <a:path h="3345909" w="20834069">
                  <a:moveTo>
                    <a:pt x="0" y="0"/>
                  </a:moveTo>
                  <a:lnTo>
                    <a:pt x="20834069" y="0"/>
                  </a:lnTo>
                  <a:lnTo>
                    <a:pt x="20834069" y="3345909"/>
                  </a:lnTo>
                  <a:lnTo>
                    <a:pt x="0" y="3345909"/>
                  </a:lnTo>
                  <a:close/>
                </a:path>
              </a:pathLst>
            </a:custGeom>
            <a:solidFill>
              <a:srgbClr val="000000">
                <a:alpha val="0"/>
              </a:srgbClr>
            </a:solidFill>
          </p:spPr>
        </p:sp>
        <p:sp>
          <p:nvSpPr>
            <p:cNvPr name="TextBox 5" id="5"/>
            <p:cNvSpPr txBox="true"/>
            <p:nvPr/>
          </p:nvSpPr>
          <p:spPr>
            <a:xfrm>
              <a:off x="0" y="-114300"/>
              <a:ext cx="20834069" cy="3460209"/>
            </a:xfrm>
            <a:prstGeom prst="rect">
              <a:avLst/>
            </a:prstGeom>
          </p:spPr>
          <p:txBody>
            <a:bodyPr anchor="t" rtlCol="false" tIns="0" lIns="0" bIns="0" rIns="0"/>
            <a:lstStyle/>
            <a:p>
              <a:pPr algn="l" marL="0" indent="0" lvl="0">
                <a:lnSpc>
                  <a:spcPts val="6000"/>
                </a:lnSpc>
              </a:pPr>
              <a:r>
                <a:rPr lang="en-US" b="true" sz="5000">
                  <a:solidFill>
                    <a:srgbClr val="282829"/>
                  </a:solidFill>
                  <a:latin typeface="Calibri (MS) Bold"/>
                  <a:ea typeface="Calibri (MS) Bold"/>
                  <a:cs typeface="Calibri (MS) Bold"/>
                  <a:sym typeface="Calibri (MS) Bold"/>
                </a:rPr>
                <a:t>Compreendendo as deficiências psicossociais e a participação</a:t>
              </a:r>
            </a:p>
            <a:p>
              <a:pPr algn="l" marL="0" indent="0" lvl="0">
                <a:lnSpc>
                  <a:spcPts val="6000"/>
                </a:lnSpc>
              </a:pPr>
              <a:r>
                <a:rPr lang="en-US" b="true" sz="5000">
                  <a:solidFill>
                    <a:srgbClr val="282829"/>
                  </a:solidFill>
                  <a:latin typeface="Calibri (MS) Bold"/>
                  <a:ea typeface="Calibri (MS) Bold"/>
                  <a:cs typeface="Calibri (MS) Bold"/>
                  <a:sym typeface="Calibri (MS) Bold"/>
                </a:rPr>
                <a:t>Desenvolvido por: KMOP</a:t>
              </a:r>
            </a:p>
          </p:txBody>
        </p:sp>
      </p:grpSp>
      <p:grpSp>
        <p:nvGrpSpPr>
          <p:cNvPr name="Group 6" id="6"/>
          <p:cNvGrpSpPr/>
          <p:nvPr/>
        </p:nvGrpSpPr>
        <p:grpSpPr>
          <a:xfrm rot="0">
            <a:off x="15785948" y="5382814"/>
            <a:ext cx="6412593" cy="6525351"/>
            <a:chOff x="0" y="0"/>
            <a:chExt cx="9587987" cy="9756581"/>
          </a:xfrm>
        </p:grpSpPr>
        <p:sp>
          <p:nvSpPr>
            <p:cNvPr name="Freeform 7" id="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FBD355"/>
            </a:solidFill>
          </p:spPr>
        </p:sp>
      </p:grpSp>
      <p:sp>
        <p:nvSpPr>
          <p:cNvPr name="Freeform 8" id="8"/>
          <p:cNvSpPr/>
          <p:nvPr/>
        </p:nvSpPr>
        <p:spPr>
          <a:xfrm flipH="false" flipV="false" rot="0">
            <a:off x="7186152" y="615577"/>
            <a:ext cx="5017626" cy="5017626"/>
          </a:xfrm>
          <a:custGeom>
            <a:avLst/>
            <a:gdLst/>
            <a:ahLst/>
            <a:cxnLst/>
            <a:rect r="r" b="b" t="t" l="l"/>
            <a:pathLst>
              <a:path h="5017626" w="5017626">
                <a:moveTo>
                  <a:pt x="0" y="0"/>
                </a:moveTo>
                <a:lnTo>
                  <a:pt x="5017627" y="0"/>
                </a:lnTo>
                <a:lnTo>
                  <a:pt x="5017627" y="5017626"/>
                </a:lnTo>
                <a:lnTo>
                  <a:pt x="0" y="5017626"/>
                </a:lnTo>
                <a:lnTo>
                  <a:pt x="0" y="0"/>
                </a:lnTo>
                <a:close/>
              </a:path>
            </a:pathLst>
          </a:custGeom>
          <a:blipFill>
            <a:blip r:embed="rId4"/>
            <a:stretch>
              <a:fillRect l="0" t="0" r="0" b="0"/>
            </a:stretch>
          </a:blipFill>
        </p:spPr>
      </p:sp>
      <p:sp>
        <p:nvSpPr>
          <p:cNvPr name="Freeform 9" id="9"/>
          <p:cNvSpPr/>
          <p:nvPr/>
        </p:nvSpPr>
        <p:spPr>
          <a:xfrm flipH="false" flipV="false" rot="0">
            <a:off x="14255619" y="711531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3567911" y="-1918835"/>
            <a:ext cx="6412593" cy="6525351"/>
            <a:chOff x="0" y="0"/>
            <a:chExt cx="9587987" cy="9756581"/>
          </a:xfrm>
        </p:grpSpPr>
        <p:sp>
          <p:nvSpPr>
            <p:cNvPr name="Freeform 11" id="1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49B381"/>
            </a:solidFill>
          </p:spPr>
        </p:sp>
      </p:grpSp>
      <p:sp>
        <p:nvSpPr>
          <p:cNvPr name="Freeform 12" id="12"/>
          <p:cNvSpPr/>
          <p:nvPr/>
        </p:nvSpPr>
        <p:spPr>
          <a:xfrm flipH="false" flipV="false" rot="-10800000">
            <a:off x="1212625" y="-154330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3" id="13"/>
          <p:cNvGrpSpPr/>
          <p:nvPr/>
        </p:nvGrpSpPr>
        <p:grpSpPr>
          <a:xfrm rot="0">
            <a:off x="4331599" y="937077"/>
            <a:ext cx="235179" cy="239314"/>
            <a:chOff x="0" y="0"/>
            <a:chExt cx="9587987" cy="9756581"/>
          </a:xfrm>
        </p:grpSpPr>
        <p:sp>
          <p:nvSpPr>
            <p:cNvPr name="Freeform 14" id="1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5" id="15"/>
          <p:cNvGrpSpPr/>
          <p:nvPr/>
        </p:nvGrpSpPr>
        <p:grpSpPr>
          <a:xfrm rot="0">
            <a:off x="3831208" y="1697248"/>
            <a:ext cx="235179" cy="239314"/>
            <a:chOff x="0" y="0"/>
            <a:chExt cx="9587987" cy="9756581"/>
          </a:xfrm>
        </p:grpSpPr>
        <p:sp>
          <p:nvSpPr>
            <p:cNvPr name="Freeform 16" id="1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7" id="17"/>
          <p:cNvGrpSpPr/>
          <p:nvPr/>
        </p:nvGrpSpPr>
        <p:grpSpPr>
          <a:xfrm rot="0">
            <a:off x="2340375" y="1697248"/>
            <a:ext cx="235179" cy="239314"/>
            <a:chOff x="0" y="0"/>
            <a:chExt cx="9587987" cy="9756581"/>
          </a:xfrm>
        </p:grpSpPr>
        <p:sp>
          <p:nvSpPr>
            <p:cNvPr name="Freeform 18" id="1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9" id="19"/>
          <p:cNvGrpSpPr/>
          <p:nvPr/>
        </p:nvGrpSpPr>
        <p:grpSpPr>
          <a:xfrm rot="0">
            <a:off x="2340375" y="2840090"/>
            <a:ext cx="235179" cy="239314"/>
            <a:chOff x="0" y="0"/>
            <a:chExt cx="9587987" cy="9756581"/>
          </a:xfrm>
        </p:grpSpPr>
        <p:sp>
          <p:nvSpPr>
            <p:cNvPr name="Freeform 20" id="2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1" id="21"/>
          <p:cNvGrpSpPr/>
          <p:nvPr/>
        </p:nvGrpSpPr>
        <p:grpSpPr>
          <a:xfrm rot="0">
            <a:off x="1625224" y="256606"/>
            <a:ext cx="235179" cy="239314"/>
            <a:chOff x="0" y="0"/>
            <a:chExt cx="9587987" cy="9756581"/>
          </a:xfrm>
        </p:grpSpPr>
        <p:sp>
          <p:nvSpPr>
            <p:cNvPr name="Freeform 22" id="2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3" id="23"/>
          <p:cNvGrpSpPr/>
          <p:nvPr/>
        </p:nvGrpSpPr>
        <p:grpSpPr>
          <a:xfrm rot="0">
            <a:off x="1212625" y="2303423"/>
            <a:ext cx="235179" cy="239314"/>
            <a:chOff x="0" y="0"/>
            <a:chExt cx="9587987" cy="9756581"/>
          </a:xfrm>
        </p:grpSpPr>
        <p:sp>
          <p:nvSpPr>
            <p:cNvPr name="Freeform 24" id="2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5" id="25"/>
          <p:cNvGrpSpPr/>
          <p:nvPr/>
        </p:nvGrpSpPr>
        <p:grpSpPr>
          <a:xfrm rot="0">
            <a:off x="1390045" y="1224184"/>
            <a:ext cx="235179" cy="239314"/>
            <a:chOff x="0" y="0"/>
            <a:chExt cx="9587987" cy="9756581"/>
          </a:xfrm>
        </p:grpSpPr>
        <p:sp>
          <p:nvSpPr>
            <p:cNvPr name="Freeform 26" id="2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7" id="27"/>
          <p:cNvGrpSpPr/>
          <p:nvPr/>
        </p:nvGrpSpPr>
        <p:grpSpPr>
          <a:xfrm rot="0">
            <a:off x="4066386" y="2720433"/>
            <a:ext cx="235179" cy="239314"/>
            <a:chOff x="0" y="0"/>
            <a:chExt cx="9587987" cy="9756581"/>
          </a:xfrm>
        </p:grpSpPr>
        <p:sp>
          <p:nvSpPr>
            <p:cNvPr name="Freeform 28" id="2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9" id="29"/>
          <p:cNvGrpSpPr/>
          <p:nvPr/>
        </p:nvGrpSpPr>
        <p:grpSpPr>
          <a:xfrm rot="0">
            <a:off x="3362361" y="495920"/>
            <a:ext cx="235179" cy="239314"/>
            <a:chOff x="0" y="0"/>
            <a:chExt cx="9587987" cy="9756581"/>
          </a:xfrm>
        </p:grpSpPr>
        <p:sp>
          <p:nvSpPr>
            <p:cNvPr name="Freeform 30" id="3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31" id="31"/>
          <p:cNvGrpSpPr/>
          <p:nvPr/>
        </p:nvGrpSpPr>
        <p:grpSpPr>
          <a:xfrm rot="0">
            <a:off x="14138030" y="9567671"/>
            <a:ext cx="235179" cy="239314"/>
            <a:chOff x="0" y="0"/>
            <a:chExt cx="9587987" cy="9756581"/>
          </a:xfrm>
        </p:grpSpPr>
        <p:sp>
          <p:nvSpPr>
            <p:cNvPr name="Freeform 32" id="3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3" id="33"/>
          <p:cNvGrpSpPr/>
          <p:nvPr/>
        </p:nvGrpSpPr>
        <p:grpSpPr>
          <a:xfrm rot="0">
            <a:off x="14489510" y="8166861"/>
            <a:ext cx="235179" cy="239314"/>
            <a:chOff x="0" y="0"/>
            <a:chExt cx="9587987" cy="9756581"/>
          </a:xfrm>
        </p:grpSpPr>
        <p:sp>
          <p:nvSpPr>
            <p:cNvPr name="Freeform 34" id="3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5" id="35"/>
          <p:cNvGrpSpPr/>
          <p:nvPr/>
        </p:nvGrpSpPr>
        <p:grpSpPr>
          <a:xfrm rot="0">
            <a:off x="14915541" y="8847536"/>
            <a:ext cx="235179" cy="239314"/>
            <a:chOff x="0" y="0"/>
            <a:chExt cx="9587987" cy="9756581"/>
          </a:xfrm>
        </p:grpSpPr>
        <p:sp>
          <p:nvSpPr>
            <p:cNvPr name="Freeform 36" id="3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7" id="37"/>
          <p:cNvGrpSpPr/>
          <p:nvPr/>
        </p:nvGrpSpPr>
        <p:grpSpPr>
          <a:xfrm rot="0">
            <a:off x="16080892" y="8509792"/>
            <a:ext cx="235179" cy="239314"/>
            <a:chOff x="0" y="0"/>
            <a:chExt cx="9587987" cy="9756581"/>
          </a:xfrm>
        </p:grpSpPr>
        <p:sp>
          <p:nvSpPr>
            <p:cNvPr name="Freeform 38" id="3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9" id="39"/>
          <p:cNvGrpSpPr/>
          <p:nvPr/>
        </p:nvGrpSpPr>
        <p:grpSpPr>
          <a:xfrm rot="0">
            <a:off x="16080892" y="7306673"/>
            <a:ext cx="235179" cy="239314"/>
            <a:chOff x="0" y="0"/>
            <a:chExt cx="9587987" cy="9756581"/>
          </a:xfrm>
        </p:grpSpPr>
        <p:sp>
          <p:nvSpPr>
            <p:cNvPr name="Freeform 40" id="4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1" id="41"/>
          <p:cNvGrpSpPr/>
          <p:nvPr/>
        </p:nvGrpSpPr>
        <p:grpSpPr>
          <a:xfrm rot="0">
            <a:off x="17402143" y="8847536"/>
            <a:ext cx="235179" cy="239314"/>
            <a:chOff x="0" y="0"/>
            <a:chExt cx="9587987" cy="9756581"/>
          </a:xfrm>
        </p:grpSpPr>
        <p:sp>
          <p:nvSpPr>
            <p:cNvPr name="Freeform 42" id="4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3" id="43"/>
          <p:cNvGrpSpPr/>
          <p:nvPr/>
        </p:nvGrpSpPr>
        <p:grpSpPr>
          <a:xfrm rot="0">
            <a:off x="16631474" y="9328357"/>
            <a:ext cx="235179" cy="239314"/>
            <a:chOff x="0" y="0"/>
            <a:chExt cx="9587987" cy="9756581"/>
          </a:xfrm>
        </p:grpSpPr>
        <p:sp>
          <p:nvSpPr>
            <p:cNvPr name="Freeform 44" id="4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5" id="45"/>
          <p:cNvGrpSpPr/>
          <p:nvPr/>
        </p:nvGrpSpPr>
        <p:grpSpPr>
          <a:xfrm rot="0">
            <a:off x="15150719" y="10047686"/>
            <a:ext cx="235179" cy="239314"/>
            <a:chOff x="0" y="0"/>
            <a:chExt cx="9587987" cy="9756581"/>
          </a:xfrm>
        </p:grpSpPr>
        <p:sp>
          <p:nvSpPr>
            <p:cNvPr name="Freeform 46" id="4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7" id="47"/>
          <p:cNvGrpSpPr/>
          <p:nvPr/>
        </p:nvGrpSpPr>
        <p:grpSpPr>
          <a:xfrm rot="0">
            <a:off x="-100825" y="4913050"/>
            <a:ext cx="18067331" cy="2215586"/>
            <a:chOff x="0" y="0"/>
            <a:chExt cx="24089774" cy="2954115"/>
          </a:xfrm>
        </p:grpSpPr>
        <p:sp>
          <p:nvSpPr>
            <p:cNvPr name="Freeform 48" id="48"/>
            <p:cNvSpPr/>
            <p:nvPr/>
          </p:nvSpPr>
          <p:spPr>
            <a:xfrm flipH="false" flipV="false" rot="0">
              <a:off x="0" y="0"/>
              <a:ext cx="24089775" cy="2954115"/>
            </a:xfrm>
            <a:custGeom>
              <a:avLst/>
              <a:gdLst/>
              <a:ahLst/>
              <a:cxnLst/>
              <a:rect r="r" b="b" t="t" l="l"/>
              <a:pathLst>
                <a:path h="2954115" w="24089775">
                  <a:moveTo>
                    <a:pt x="0" y="0"/>
                  </a:moveTo>
                  <a:lnTo>
                    <a:pt x="24089775" y="0"/>
                  </a:lnTo>
                  <a:lnTo>
                    <a:pt x="24089775" y="2954115"/>
                  </a:lnTo>
                  <a:lnTo>
                    <a:pt x="0" y="2954115"/>
                  </a:lnTo>
                  <a:close/>
                </a:path>
              </a:pathLst>
            </a:custGeom>
            <a:solidFill>
              <a:srgbClr val="000000">
                <a:alpha val="0"/>
              </a:srgbClr>
            </a:solidFill>
          </p:spPr>
        </p:sp>
        <p:sp>
          <p:nvSpPr>
            <p:cNvPr name="TextBox 49" id="49"/>
            <p:cNvSpPr txBox="true"/>
            <p:nvPr/>
          </p:nvSpPr>
          <p:spPr>
            <a:xfrm>
              <a:off x="0" y="-133350"/>
              <a:ext cx="24089774" cy="3087465"/>
            </a:xfrm>
            <a:prstGeom prst="rect">
              <a:avLst/>
            </a:prstGeom>
          </p:spPr>
          <p:txBody>
            <a:bodyPr anchor="t" rtlCol="false" tIns="0" lIns="0" bIns="0" rIns="0"/>
            <a:lstStyle/>
            <a:p>
              <a:pPr algn="ctr" marL="0" indent="0" lvl="0">
                <a:lnSpc>
                  <a:spcPts val="7560"/>
                </a:lnSpc>
              </a:pPr>
              <a:r>
                <a:rPr lang="en-US" b="true" sz="6300">
                  <a:solidFill>
                    <a:srgbClr val="282829"/>
                  </a:solidFill>
                  <a:latin typeface="Calibri (MS) Bold"/>
                  <a:ea typeface="Calibri (MS) Bold"/>
                  <a:cs typeface="Calibri (MS) Bold"/>
                  <a:sym typeface="Calibri (MS) Bold"/>
                </a:rPr>
                <a:t>Programa de Capacitação para Jovens Trabalhadores</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152358"/>
            <a:ext cx="15587076" cy="562854"/>
            <a:chOff x="0" y="0"/>
            <a:chExt cx="25148099" cy="908105"/>
          </a:xfrm>
        </p:grpSpPr>
        <p:sp>
          <p:nvSpPr>
            <p:cNvPr name="Freeform 4" id="4"/>
            <p:cNvSpPr/>
            <p:nvPr/>
          </p:nvSpPr>
          <p:spPr>
            <a:xfrm flipH="false" flipV="false" rot="0">
              <a:off x="0" y="0"/>
              <a:ext cx="25148099" cy="908105"/>
            </a:xfrm>
            <a:custGeom>
              <a:avLst/>
              <a:gdLst/>
              <a:ahLst/>
              <a:cxnLst/>
              <a:rect r="r" b="b" t="t" l="l"/>
              <a:pathLst>
                <a:path h="908105" w="25148099">
                  <a:moveTo>
                    <a:pt x="0" y="0"/>
                  </a:moveTo>
                  <a:lnTo>
                    <a:pt x="25148099" y="0"/>
                  </a:lnTo>
                  <a:lnTo>
                    <a:pt x="25148099" y="908105"/>
                  </a:lnTo>
                  <a:lnTo>
                    <a:pt x="0" y="908105"/>
                  </a:lnTo>
                  <a:close/>
                </a:path>
              </a:pathLst>
            </a:custGeom>
            <a:solidFill>
              <a:srgbClr val="000000">
                <a:alpha val="0"/>
              </a:srgbClr>
            </a:solidFill>
          </p:spPr>
        </p:sp>
        <p:sp>
          <p:nvSpPr>
            <p:cNvPr name="TextBox 5" id="5"/>
            <p:cNvSpPr txBox="true"/>
            <p:nvPr/>
          </p:nvSpPr>
          <p:spPr>
            <a:xfrm>
              <a:off x="0" y="-228600"/>
              <a:ext cx="25148099" cy="1136705"/>
            </a:xfrm>
            <a:prstGeom prst="rect">
              <a:avLst/>
            </a:prstGeom>
          </p:spPr>
          <p:txBody>
            <a:bodyPr anchor="t" rtlCol="false" tIns="0" lIns="0" bIns="0" rIns="0"/>
            <a:lstStyle/>
            <a:p>
              <a:pPr algn="just">
                <a:lnSpc>
                  <a:spcPts val="5039"/>
                </a:lnSpc>
              </a:pPr>
            </a:p>
          </p:txBody>
        </p:sp>
      </p:grpSp>
      <p:grpSp>
        <p:nvGrpSpPr>
          <p:cNvPr name="Group 6" id="6"/>
          <p:cNvGrpSpPr/>
          <p:nvPr/>
        </p:nvGrpSpPr>
        <p:grpSpPr>
          <a:xfrm rot="0">
            <a:off x="2806215" y="522937"/>
            <a:ext cx="12319821" cy="1861355"/>
            <a:chOff x="0" y="0"/>
            <a:chExt cx="16426428" cy="2481807"/>
          </a:xfrm>
        </p:grpSpPr>
        <p:sp>
          <p:nvSpPr>
            <p:cNvPr name="Freeform 7" id="7"/>
            <p:cNvSpPr/>
            <p:nvPr/>
          </p:nvSpPr>
          <p:spPr>
            <a:xfrm flipH="false" flipV="false" rot="0">
              <a:off x="0" y="0"/>
              <a:ext cx="16426427" cy="2481807"/>
            </a:xfrm>
            <a:custGeom>
              <a:avLst/>
              <a:gdLst/>
              <a:ahLst/>
              <a:cxnLst/>
              <a:rect r="r" b="b" t="t" l="l"/>
              <a:pathLst>
                <a:path h="2481807" w="16426427">
                  <a:moveTo>
                    <a:pt x="0" y="0"/>
                  </a:moveTo>
                  <a:lnTo>
                    <a:pt x="16426427" y="0"/>
                  </a:lnTo>
                  <a:lnTo>
                    <a:pt x="16426427" y="2481807"/>
                  </a:lnTo>
                  <a:lnTo>
                    <a:pt x="0" y="2481807"/>
                  </a:lnTo>
                  <a:close/>
                </a:path>
              </a:pathLst>
            </a:custGeom>
            <a:solidFill>
              <a:srgbClr val="000000">
                <a:alpha val="0"/>
              </a:srgbClr>
            </a:solidFill>
          </p:spPr>
        </p:sp>
        <p:sp>
          <p:nvSpPr>
            <p:cNvPr name="TextBox 8" id="8"/>
            <p:cNvSpPr txBox="true"/>
            <p:nvPr/>
          </p:nvSpPr>
          <p:spPr>
            <a:xfrm>
              <a:off x="0" y="-114300"/>
              <a:ext cx="16426428" cy="2596107"/>
            </a:xfrm>
            <a:prstGeom prst="rect">
              <a:avLst/>
            </a:prstGeom>
          </p:spPr>
          <p:txBody>
            <a:bodyPr anchor="t" rtlCol="false" tIns="0" lIns="0" bIns="0" rIns="0"/>
            <a:lstStyle/>
            <a:p>
              <a:pPr algn="l" marL="0" indent="0" lvl="0">
                <a:lnSpc>
                  <a:spcPts val="6360"/>
                </a:lnSpc>
              </a:pPr>
              <a:r>
                <a:rPr lang="en-US" b="true" sz="5300">
                  <a:solidFill>
                    <a:srgbClr val="282121"/>
                  </a:solidFill>
                  <a:latin typeface="Calibri (MS) Bold"/>
                  <a:ea typeface="Calibri (MS) Bold"/>
                  <a:cs typeface="Calibri (MS) Bold"/>
                  <a:sym typeface="Calibri (MS) Bold"/>
                </a:rPr>
                <a:t>Barreiras comuns: estigma, acesso, confiança e representação</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1999776" y="2551211"/>
            <a:ext cx="5094690" cy="4859061"/>
          </a:xfrm>
          <a:custGeom>
            <a:avLst/>
            <a:gdLst/>
            <a:ahLst/>
            <a:cxnLst/>
            <a:rect r="r" b="b" t="t" l="l"/>
            <a:pathLst>
              <a:path h="4859061" w="5094690">
                <a:moveTo>
                  <a:pt x="0" y="0"/>
                </a:moveTo>
                <a:lnTo>
                  <a:pt x="5094691" y="0"/>
                </a:lnTo>
                <a:lnTo>
                  <a:pt x="5094691" y="4859061"/>
                </a:lnTo>
                <a:lnTo>
                  <a:pt x="0" y="485906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819099" y="2446436"/>
            <a:ext cx="10242296" cy="5623168"/>
          </a:xfrm>
          <a:prstGeom prst="rect">
            <a:avLst/>
          </a:prstGeom>
        </p:spPr>
        <p:txBody>
          <a:bodyPr anchor="t" rtlCol="false" tIns="0" lIns="0" bIns="0" rIns="0">
            <a:spAutoFit/>
          </a:bodyPr>
          <a:lstStyle/>
          <a:p>
            <a:pPr algn="just" marL="0" indent="0" lvl="0">
              <a:lnSpc>
                <a:spcPts val="3222"/>
              </a:lnSpc>
            </a:pPr>
            <a:r>
              <a:rPr lang="en-US" sz="2148">
                <a:solidFill>
                  <a:srgbClr val="4C4457"/>
                </a:solidFill>
                <a:latin typeface="Calibri (MS)"/>
                <a:ea typeface="Calibri (MS)"/>
                <a:cs typeface="Calibri (MS)"/>
                <a:sym typeface="Calibri (MS)"/>
              </a:rPr>
              <a:t>De acordo com Kleintjes et al. (2013) e UNPD (2021), as pessoas com deficiência psicossocial enfrentam as seguintes barreiras: </a:t>
            </a:r>
          </a:p>
          <a:p>
            <a:pPr algn="just" marL="463784" indent="-231892" lvl="1">
              <a:lnSpc>
                <a:spcPts val="3222"/>
              </a:lnSpc>
              <a:buFont typeface="Arial"/>
              <a:buChar char="•"/>
            </a:pPr>
            <a:r>
              <a:rPr lang="en-US" b="true" sz="2148">
                <a:solidFill>
                  <a:srgbClr val="4C4457"/>
                </a:solidFill>
                <a:latin typeface="Calibri (MS) Bold"/>
                <a:ea typeface="Calibri (MS) Bold"/>
                <a:cs typeface="Calibri (MS) Bold"/>
                <a:sym typeface="Calibri (MS) Bold"/>
              </a:rPr>
              <a:t>Estigma e discriminação:</a:t>
            </a:r>
            <a:r>
              <a:rPr lang="en-US" sz="2148">
                <a:solidFill>
                  <a:srgbClr val="4C4457"/>
                </a:solidFill>
                <a:latin typeface="Calibri (MS)"/>
                <a:ea typeface="Calibri (MS)"/>
                <a:cs typeface="Calibri (MS)"/>
                <a:sym typeface="Calibri (MS)"/>
              </a:rPr>
              <a:t> atitudes negativas persistentes e concepções errôneas levam à exclusão, ao bullying e à vergonha internalizada. Isso reduz a autoestima e desestimula a participação social.</a:t>
            </a:r>
          </a:p>
          <a:p>
            <a:pPr algn="just" marL="463784" indent="-231892" lvl="1">
              <a:lnSpc>
                <a:spcPts val="3222"/>
              </a:lnSpc>
              <a:buFont typeface="Arial"/>
              <a:buChar char="•"/>
            </a:pPr>
            <a:r>
              <a:rPr lang="en-US" b="true" sz="2148">
                <a:solidFill>
                  <a:srgbClr val="4C4457"/>
                </a:solidFill>
                <a:latin typeface="Calibri (MS) Bold"/>
                <a:ea typeface="Calibri (MS) Bold"/>
                <a:cs typeface="Calibri (MS) Bold"/>
                <a:sym typeface="Calibri (MS) Bold"/>
              </a:rPr>
              <a:t>Falta de acesso: </a:t>
            </a:r>
            <a:r>
              <a:rPr lang="en-US" sz="2148">
                <a:solidFill>
                  <a:srgbClr val="4C4457"/>
                </a:solidFill>
                <a:latin typeface="Calibri (MS)"/>
                <a:ea typeface="Calibri (MS)"/>
                <a:cs typeface="Calibri (MS)"/>
                <a:sym typeface="Calibri (MS)"/>
              </a:rPr>
              <a:t>Serviços de saúde mental, educação e espaços públicos inacessíveis dificultam a participação plena. Os jovens frequentemente enfrentam barreiras financeiras, geográficas ou sistêmicas para obter apoio.</a:t>
            </a:r>
          </a:p>
          <a:p>
            <a:pPr algn="just" marL="463784" indent="-231892" lvl="1">
              <a:lnSpc>
                <a:spcPts val="3222"/>
              </a:lnSpc>
              <a:buFont typeface="Arial"/>
              <a:buChar char="•"/>
            </a:pPr>
            <a:r>
              <a:rPr lang="en-US" b="true" sz="2148">
                <a:solidFill>
                  <a:srgbClr val="4C4457"/>
                </a:solidFill>
                <a:latin typeface="Calibri (MS) Bold"/>
                <a:ea typeface="Calibri (MS) Bold"/>
                <a:cs typeface="Calibri (MS) Bold"/>
                <a:sym typeface="Calibri (MS) Bold"/>
              </a:rPr>
              <a:t>Baixa confiança e autoestima: </a:t>
            </a:r>
            <a:r>
              <a:rPr lang="en-US" sz="2148">
                <a:solidFill>
                  <a:srgbClr val="4C4457"/>
                </a:solidFill>
                <a:latin typeface="Calibri (MS)"/>
                <a:ea typeface="Calibri (MS)"/>
                <a:cs typeface="Calibri (MS)"/>
                <a:sym typeface="Calibri (MS)"/>
              </a:rPr>
              <a:t>um histórico de desapoderamento, institucionalização ou exclusão pode corroer a autoconfiança, limitando o envolvimento na comunidade ou em funções de liderança.</a:t>
            </a:r>
          </a:p>
          <a:p>
            <a:pPr algn="just" marL="463784" indent="-231892" lvl="1">
              <a:lnSpc>
                <a:spcPts val="3222"/>
              </a:lnSpc>
              <a:buFont typeface="Arial"/>
              <a:buChar char="•"/>
            </a:pPr>
            <a:r>
              <a:rPr lang="en-US" b="true" sz="2148">
                <a:solidFill>
                  <a:srgbClr val="4C4457"/>
                </a:solidFill>
                <a:latin typeface="Calibri (MS) Bold"/>
                <a:ea typeface="Calibri (MS) Bold"/>
                <a:cs typeface="Calibri (MS) Bold"/>
                <a:sym typeface="Calibri (MS) Bold"/>
              </a:rPr>
              <a:t>S</a:t>
            </a:r>
            <a:r>
              <a:rPr lang="en-US" b="true" sz="2148">
                <a:solidFill>
                  <a:srgbClr val="4C4457"/>
                </a:solidFill>
                <a:latin typeface="Calibri (MS) Bold"/>
                <a:ea typeface="Calibri (MS) Bold"/>
                <a:cs typeface="Calibri (MS) Bold"/>
                <a:sym typeface="Calibri (MS) Bold"/>
              </a:rPr>
              <a:t>ub-representação: </a:t>
            </a:r>
            <a:r>
              <a:rPr lang="en-US" sz="2148">
                <a:solidFill>
                  <a:srgbClr val="4C4457"/>
                </a:solidFill>
                <a:latin typeface="Calibri (MS)"/>
                <a:ea typeface="Calibri (MS)"/>
                <a:cs typeface="Calibri (MS)"/>
                <a:sym typeface="Calibri (MS)"/>
              </a:rPr>
              <a:t>Jovens com deficiência psicossocial raramente são incluídos nos processos de tomada de decisão. Suas vozes são frequentemente ignoradas nos espaços de juventude, deficiência e políticas públicas.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9024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638412" y="14288"/>
            <a:ext cx="4649588" cy="10287000"/>
            <a:chOff x="0" y="0"/>
            <a:chExt cx="6199451" cy="13716000"/>
          </a:xfrm>
        </p:grpSpPr>
        <p:sp>
          <p:nvSpPr>
            <p:cNvPr name="Freeform 4" id="4"/>
            <p:cNvSpPr/>
            <p:nvPr/>
          </p:nvSpPr>
          <p:spPr>
            <a:xfrm flipH="false" flipV="false" rot="0">
              <a:off x="0" y="0"/>
              <a:ext cx="6199401" cy="13716000"/>
            </a:xfrm>
            <a:custGeom>
              <a:avLst/>
              <a:gdLst/>
              <a:ahLst/>
              <a:cxnLst/>
              <a:rect r="r" b="b" t="t" l="l"/>
              <a:pathLst>
                <a:path h="13716000" w="6199401">
                  <a:moveTo>
                    <a:pt x="0" y="0"/>
                  </a:moveTo>
                  <a:lnTo>
                    <a:pt x="6199401" y="0"/>
                  </a:lnTo>
                  <a:lnTo>
                    <a:pt x="6199401" y="13716000"/>
                  </a:lnTo>
                  <a:lnTo>
                    <a:pt x="0" y="13716000"/>
                  </a:lnTo>
                  <a:close/>
                </a:path>
              </a:pathLst>
            </a:custGeom>
            <a:solidFill>
              <a:srgbClr val="49B381"/>
            </a:solidFill>
          </p:spPr>
        </p:sp>
      </p:grpSp>
      <p:grpSp>
        <p:nvGrpSpPr>
          <p:cNvPr name="Group 5" id="5"/>
          <p:cNvGrpSpPr/>
          <p:nvPr/>
        </p:nvGrpSpPr>
        <p:grpSpPr>
          <a:xfrm rot="0">
            <a:off x="3627855" y="1410099"/>
            <a:ext cx="9805716" cy="1374600"/>
            <a:chOff x="0" y="0"/>
            <a:chExt cx="13074288" cy="1832800"/>
          </a:xfrm>
        </p:grpSpPr>
        <p:sp>
          <p:nvSpPr>
            <p:cNvPr name="Freeform 6" id="6"/>
            <p:cNvSpPr/>
            <p:nvPr/>
          </p:nvSpPr>
          <p:spPr>
            <a:xfrm flipH="false" flipV="false" rot="0">
              <a:off x="0" y="0"/>
              <a:ext cx="13074289" cy="1832800"/>
            </a:xfrm>
            <a:custGeom>
              <a:avLst/>
              <a:gdLst/>
              <a:ahLst/>
              <a:cxnLst/>
              <a:rect r="r" b="b" t="t" l="l"/>
              <a:pathLst>
                <a:path h="1832800" w="13074289">
                  <a:moveTo>
                    <a:pt x="0" y="0"/>
                  </a:moveTo>
                  <a:lnTo>
                    <a:pt x="13074289" y="0"/>
                  </a:lnTo>
                  <a:lnTo>
                    <a:pt x="13074289" y="1832800"/>
                  </a:lnTo>
                  <a:lnTo>
                    <a:pt x="0" y="1832800"/>
                  </a:lnTo>
                  <a:close/>
                </a:path>
              </a:pathLst>
            </a:custGeom>
            <a:solidFill>
              <a:srgbClr val="000000">
                <a:alpha val="0"/>
              </a:srgbClr>
            </a:solidFill>
          </p:spPr>
        </p:sp>
        <p:sp>
          <p:nvSpPr>
            <p:cNvPr name="TextBox 7" id="7"/>
            <p:cNvSpPr txBox="true"/>
            <p:nvPr/>
          </p:nvSpPr>
          <p:spPr>
            <a:xfrm>
              <a:off x="0" y="-85725"/>
              <a:ext cx="13074288" cy="1918525"/>
            </a:xfrm>
            <a:prstGeom prst="rect">
              <a:avLst/>
            </a:prstGeom>
          </p:spPr>
          <p:txBody>
            <a:bodyPr anchor="t" rtlCol="false" tIns="0" lIns="0" bIns="0" rIns="0"/>
            <a:lstStyle/>
            <a:p>
              <a:pPr algn="l" marL="0" indent="0" lvl="0">
                <a:lnSpc>
                  <a:spcPts val="4709"/>
                </a:lnSpc>
              </a:pPr>
              <a:r>
                <a:rPr lang="en-US" b="true" sz="3924">
                  <a:solidFill>
                    <a:srgbClr val="000000"/>
                  </a:solidFill>
                  <a:latin typeface="Calibri (MS) Bold"/>
                  <a:ea typeface="Calibri (MS) Bold"/>
                  <a:cs typeface="Calibri (MS) Bold"/>
                  <a:sym typeface="Calibri (MS) Bold"/>
                </a:rPr>
                <a:t>Vídeo - Modelo Social da Deficiência</a:t>
              </a:r>
            </a:p>
          </p:txBody>
        </p:sp>
      </p:grpSp>
      <p:grpSp>
        <p:nvGrpSpPr>
          <p:cNvPr name="Group 8" id="8"/>
          <p:cNvGrpSpPr/>
          <p:nvPr/>
        </p:nvGrpSpPr>
        <p:grpSpPr>
          <a:xfrm rot="0">
            <a:off x="3627855" y="1853588"/>
            <a:ext cx="7956284" cy="12970772"/>
            <a:chOff x="0" y="0"/>
            <a:chExt cx="10608379" cy="17294363"/>
          </a:xfrm>
        </p:grpSpPr>
        <p:sp>
          <p:nvSpPr>
            <p:cNvPr name="Freeform 9" id="9"/>
            <p:cNvSpPr/>
            <p:nvPr/>
          </p:nvSpPr>
          <p:spPr>
            <a:xfrm flipH="false" flipV="false" rot="0">
              <a:off x="0" y="0"/>
              <a:ext cx="10608379" cy="17294363"/>
            </a:xfrm>
            <a:custGeom>
              <a:avLst/>
              <a:gdLst/>
              <a:ahLst/>
              <a:cxnLst/>
              <a:rect r="r" b="b" t="t" l="l"/>
              <a:pathLst>
                <a:path h="17294363" w="10608379">
                  <a:moveTo>
                    <a:pt x="0" y="0"/>
                  </a:moveTo>
                  <a:lnTo>
                    <a:pt x="10608379" y="0"/>
                  </a:lnTo>
                  <a:lnTo>
                    <a:pt x="10608379" y="17294363"/>
                  </a:lnTo>
                  <a:lnTo>
                    <a:pt x="0" y="17294363"/>
                  </a:lnTo>
                  <a:close/>
                </a:path>
              </a:pathLst>
            </a:custGeom>
            <a:solidFill>
              <a:srgbClr val="000000">
                <a:alpha val="0"/>
              </a:srgbClr>
            </a:solidFill>
          </p:spPr>
        </p:sp>
        <p:sp>
          <p:nvSpPr>
            <p:cNvPr name="TextBox 10" id="10"/>
            <p:cNvSpPr txBox="true"/>
            <p:nvPr/>
          </p:nvSpPr>
          <p:spPr>
            <a:xfrm>
              <a:off x="0" y="-180975"/>
              <a:ext cx="10608379" cy="17475338"/>
            </a:xfrm>
            <a:prstGeom prst="rect">
              <a:avLst/>
            </a:prstGeom>
          </p:spPr>
          <p:txBody>
            <a:bodyPr anchor="t" rtlCol="false" tIns="0" lIns="0" bIns="0" rIns="0"/>
            <a:lstStyle/>
            <a:p>
              <a:pPr algn="just" marL="0" indent="0" lvl="0">
                <a:lnSpc>
                  <a:spcPts val="4320"/>
                </a:lnSpc>
              </a:pPr>
            </a:p>
            <a:p>
              <a:pPr algn="just" marL="0" indent="0" lvl="0">
                <a:lnSpc>
                  <a:spcPts val="4320"/>
                </a:lnSpc>
              </a:pPr>
            </a:p>
            <a:p>
              <a:pPr algn="just" marL="0" indent="0" lvl="0">
                <a:lnSpc>
                  <a:spcPts val="4320"/>
                </a:lnSpc>
              </a:pPr>
              <a:r>
                <a:rPr lang="en-US" b="true" sz="2400" u="sng">
                  <a:solidFill>
                    <a:srgbClr val="000000"/>
                  </a:solidFill>
                  <a:latin typeface="Calibri (MS) Bold"/>
                  <a:ea typeface="Calibri (MS) Bold"/>
                  <a:cs typeface="Calibri (MS) Bold"/>
                  <a:sym typeface="Calibri (MS) Bold"/>
                  <a:hlinkClick r:id="rId4" tooltip="https://www.youtube.com/watch?v=24KE__OCKMw"/>
                </a:rPr>
                <a:t>https://www.youtube.com/watch?v=24KE__OCKMw</a:t>
              </a:r>
            </a:p>
          </p:txBody>
        </p:sp>
      </p:grpSp>
      <p:grpSp>
        <p:nvGrpSpPr>
          <p:cNvPr name="Group 11" id="11"/>
          <p:cNvGrpSpPr/>
          <p:nvPr/>
        </p:nvGrpSpPr>
        <p:grpSpPr>
          <a:xfrm rot="0">
            <a:off x="973931" y="971551"/>
            <a:ext cx="700088" cy="136922"/>
            <a:chOff x="0" y="0"/>
            <a:chExt cx="933450" cy="182563"/>
          </a:xfrm>
        </p:grpSpPr>
        <p:sp>
          <p:nvSpPr>
            <p:cNvPr name="Freeform 12" id="12"/>
            <p:cNvSpPr/>
            <p:nvPr/>
          </p:nvSpPr>
          <p:spPr>
            <a:xfrm flipH="false" flipV="false" rot="0">
              <a:off x="0" y="0"/>
              <a:ext cx="933450" cy="182626"/>
            </a:xfrm>
            <a:custGeom>
              <a:avLst/>
              <a:gdLst/>
              <a:ahLst/>
              <a:cxnLst/>
              <a:rect r="r" b="b" t="t" l="l"/>
              <a:pathLst>
                <a:path h="182626" w="933450">
                  <a:moveTo>
                    <a:pt x="93345" y="182626"/>
                  </a:moveTo>
                  <a:cubicBezTo>
                    <a:pt x="844296" y="182626"/>
                    <a:pt x="844296" y="182626"/>
                    <a:pt x="844296" y="182626"/>
                  </a:cubicBezTo>
                  <a:cubicBezTo>
                    <a:pt x="895223" y="182626"/>
                    <a:pt x="933450" y="140208"/>
                    <a:pt x="933450" y="89281"/>
                  </a:cubicBezTo>
                  <a:cubicBezTo>
                    <a:pt x="933450" y="38354"/>
                    <a:pt x="895223" y="0"/>
                    <a:pt x="844296" y="0"/>
                  </a:cubicBezTo>
                  <a:cubicBezTo>
                    <a:pt x="93345" y="0"/>
                    <a:pt x="93345" y="0"/>
                    <a:pt x="93345" y="0"/>
                  </a:cubicBezTo>
                  <a:cubicBezTo>
                    <a:pt x="42418" y="0"/>
                    <a:pt x="0" y="38227"/>
                    <a:pt x="0" y="89154"/>
                  </a:cubicBezTo>
                  <a:cubicBezTo>
                    <a:pt x="0" y="140081"/>
                    <a:pt x="42418" y="182499"/>
                    <a:pt x="93345" y="182499"/>
                  </a:cubicBezTo>
                </a:path>
              </a:pathLst>
            </a:custGeom>
            <a:solidFill>
              <a:srgbClr val="D91B5C"/>
            </a:solidFill>
          </p:spPr>
        </p:sp>
      </p:grpSp>
      <p:sp>
        <p:nvSpPr>
          <p:cNvPr name="Freeform 13" id="13"/>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5"/>
            <a:stretch>
              <a:fillRect l="0" t="0" r="0" b="0"/>
            </a:stretch>
          </a:blipFill>
        </p:spPr>
      </p:sp>
      <p:sp>
        <p:nvSpPr>
          <p:cNvPr name="Freeform 14" id="14"/>
          <p:cNvSpPr/>
          <p:nvPr/>
        </p:nvSpPr>
        <p:spPr>
          <a:xfrm flipH="false" flipV="false" rot="0">
            <a:off x="3452452" y="3800900"/>
            <a:ext cx="7554403" cy="4900919"/>
          </a:xfrm>
          <a:custGeom>
            <a:avLst/>
            <a:gdLst/>
            <a:ahLst/>
            <a:cxnLst/>
            <a:rect r="r" b="b" t="t" l="l"/>
            <a:pathLst>
              <a:path h="4900919" w="7554403">
                <a:moveTo>
                  <a:pt x="0" y="0"/>
                </a:moveTo>
                <a:lnTo>
                  <a:pt x="7554403" y="0"/>
                </a:lnTo>
                <a:lnTo>
                  <a:pt x="7554403" y="4900919"/>
                </a:lnTo>
                <a:lnTo>
                  <a:pt x="0" y="4900919"/>
                </a:lnTo>
                <a:lnTo>
                  <a:pt x="0" y="0"/>
                </a:lnTo>
                <a:close/>
              </a:path>
            </a:pathLst>
          </a:custGeom>
          <a:blipFill>
            <a:blip r:embed="rId6"/>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162770" y="2974373"/>
            <a:ext cx="5253742" cy="896009"/>
            <a:chOff x="0" y="0"/>
            <a:chExt cx="7004989" cy="1194678"/>
          </a:xfrm>
        </p:grpSpPr>
        <p:sp>
          <p:nvSpPr>
            <p:cNvPr name="Freeform 4" id="4"/>
            <p:cNvSpPr/>
            <p:nvPr/>
          </p:nvSpPr>
          <p:spPr>
            <a:xfrm flipH="false" flipV="false" rot="0">
              <a:off x="0" y="0"/>
              <a:ext cx="7004989" cy="1194678"/>
            </a:xfrm>
            <a:custGeom>
              <a:avLst/>
              <a:gdLst/>
              <a:ahLst/>
              <a:cxnLst/>
              <a:rect r="r" b="b" t="t" l="l"/>
              <a:pathLst>
                <a:path h="1194678" w="7004989">
                  <a:moveTo>
                    <a:pt x="0" y="0"/>
                  </a:moveTo>
                  <a:lnTo>
                    <a:pt x="7004989" y="0"/>
                  </a:lnTo>
                  <a:lnTo>
                    <a:pt x="7004989" y="1194678"/>
                  </a:lnTo>
                  <a:lnTo>
                    <a:pt x="0" y="1194678"/>
                  </a:lnTo>
                  <a:close/>
                </a:path>
              </a:pathLst>
            </a:custGeom>
            <a:solidFill>
              <a:srgbClr val="000000">
                <a:alpha val="0"/>
              </a:srgbClr>
            </a:solidFill>
          </p:spPr>
        </p:sp>
        <p:sp>
          <p:nvSpPr>
            <p:cNvPr name="TextBox 5" id="5"/>
            <p:cNvSpPr txBox="true"/>
            <p:nvPr/>
          </p:nvSpPr>
          <p:spPr>
            <a:xfrm>
              <a:off x="0" y="-161925"/>
              <a:ext cx="7004989" cy="1356603"/>
            </a:xfrm>
            <a:prstGeom prst="rect">
              <a:avLst/>
            </a:prstGeom>
          </p:spPr>
          <p:txBody>
            <a:bodyPr anchor="t" rtlCol="false" tIns="0" lIns="0" bIns="0" rIns="0"/>
            <a:lstStyle/>
            <a:p>
              <a:pPr algn="l" marL="0" indent="0" lvl="0">
                <a:lnSpc>
                  <a:spcPts val="3779"/>
                </a:lnSpc>
              </a:pPr>
              <a:r>
                <a:rPr lang="en-US" b="true" sz="2099">
                  <a:solidFill>
                    <a:srgbClr val="000000"/>
                  </a:solidFill>
                  <a:latin typeface="Calibri (MS) Bold"/>
                  <a:ea typeface="Calibri (MS) Bold"/>
                  <a:cs typeface="Calibri (MS) Bold"/>
                  <a:sym typeface="Calibri (MS) Bold"/>
                </a:rPr>
                <a:t>Dica 3 - Conecte a participação política aos interesses pessoais</a:t>
              </a:r>
            </a:p>
          </p:txBody>
        </p:sp>
      </p:grpSp>
      <p:grpSp>
        <p:nvGrpSpPr>
          <p:cNvPr name="Group 6" id="6"/>
          <p:cNvGrpSpPr/>
          <p:nvPr/>
        </p:nvGrpSpPr>
        <p:grpSpPr>
          <a:xfrm rot="0">
            <a:off x="12162770" y="3884035"/>
            <a:ext cx="4997757" cy="1674480"/>
            <a:chOff x="0" y="0"/>
            <a:chExt cx="6663676" cy="2232640"/>
          </a:xfrm>
        </p:grpSpPr>
        <p:sp>
          <p:nvSpPr>
            <p:cNvPr name="Freeform 7" id="7"/>
            <p:cNvSpPr/>
            <p:nvPr/>
          </p:nvSpPr>
          <p:spPr>
            <a:xfrm flipH="false" flipV="false" rot="0">
              <a:off x="0" y="0"/>
              <a:ext cx="6663676" cy="2232640"/>
            </a:xfrm>
            <a:custGeom>
              <a:avLst/>
              <a:gdLst/>
              <a:ahLst/>
              <a:cxnLst/>
              <a:rect r="r" b="b" t="t" l="l"/>
              <a:pathLst>
                <a:path h="2232640" w="6663676">
                  <a:moveTo>
                    <a:pt x="0" y="0"/>
                  </a:moveTo>
                  <a:lnTo>
                    <a:pt x="6663676" y="0"/>
                  </a:lnTo>
                  <a:lnTo>
                    <a:pt x="6663676" y="2232640"/>
                  </a:lnTo>
                  <a:lnTo>
                    <a:pt x="0" y="2232640"/>
                  </a:lnTo>
                  <a:close/>
                </a:path>
              </a:pathLst>
            </a:custGeom>
            <a:solidFill>
              <a:srgbClr val="000000">
                <a:alpha val="0"/>
              </a:srgbClr>
            </a:solidFill>
          </p:spPr>
        </p:sp>
        <p:sp>
          <p:nvSpPr>
            <p:cNvPr name="TextBox 8" id="8"/>
            <p:cNvSpPr txBox="true"/>
            <p:nvPr/>
          </p:nvSpPr>
          <p:spPr>
            <a:xfrm>
              <a:off x="0" y="-123825"/>
              <a:ext cx="6663676" cy="2356465"/>
            </a:xfrm>
            <a:prstGeom prst="rect">
              <a:avLst/>
            </a:prstGeom>
          </p:spPr>
          <p:txBody>
            <a:bodyPr anchor="t" rtlCol="false" tIns="0" lIns="0" bIns="0" rIns="0"/>
            <a:lstStyle/>
            <a:p>
              <a:pPr algn="just" marL="0" indent="0" lvl="0">
                <a:lnSpc>
                  <a:spcPts val="2700"/>
                </a:lnSpc>
              </a:pPr>
              <a:r>
                <a:rPr lang="en-US" sz="1500">
                  <a:solidFill>
                    <a:srgbClr val="000000"/>
                  </a:solidFill>
                  <a:latin typeface="Calibri (MS)"/>
                  <a:ea typeface="Calibri (MS)"/>
                  <a:cs typeface="Calibri (MS)"/>
                  <a:sym typeface="Calibri (MS)"/>
                </a:rPr>
                <a:t>Identifique questões com as quais o jovem já se preocupa — seja música, jogos, esportes ou parques locais — e mostre como elas se conectam a decisões políticas. Ajude-o a descobrir grupos de defesa ou iniciativas locais relacionadas aos seus interesses, onde ele possa começar a se envolver.</a:t>
              </a:r>
            </a:p>
          </p:txBody>
        </p:sp>
      </p:grpSp>
      <p:grpSp>
        <p:nvGrpSpPr>
          <p:cNvPr name="Group 9" id="9"/>
          <p:cNvGrpSpPr/>
          <p:nvPr/>
        </p:nvGrpSpPr>
        <p:grpSpPr>
          <a:xfrm rot="0">
            <a:off x="5800804" y="609648"/>
            <a:ext cx="9728036" cy="1085433"/>
            <a:chOff x="0" y="0"/>
            <a:chExt cx="12970715" cy="1447243"/>
          </a:xfrm>
        </p:grpSpPr>
        <p:sp>
          <p:nvSpPr>
            <p:cNvPr name="Freeform 10" id="10"/>
            <p:cNvSpPr/>
            <p:nvPr/>
          </p:nvSpPr>
          <p:spPr>
            <a:xfrm flipH="false" flipV="false" rot="0">
              <a:off x="0" y="0"/>
              <a:ext cx="12970715" cy="1447243"/>
            </a:xfrm>
            <a:custGeom>
              <a:avLst/>
              <a:gdLst/>
              <a:ahLst/>
              <a:cxnLst/>
              <a:rect r="r" b="b" t="t" l="l"/>
              <a:pathLst>
                <a:path h="1447243" w="12970715">
                  <a:moveTo>
                    <a:pt x="0" y="0"/>
                  </a:moveTo>
                  <a:lnTo>
                    <a:pt x="12970715" y="0"/>
                  </a:lnTo>
                  <a:lnTo>
                    <a:pt x="12970715" y="1447243"/>
                  </a:lnTo>
                  <a:lnTo>
                    <a:pt x="0" y="1447243"/>
                  </a:lnTo>
                  <a:close/>
                </a:path>
              </a:pathLst>
            </a:custGeom>
            <a:solidFill>
              <a:srgbClr val="000000">
                <a:alpha val="0"/>
              </a:srgbClr>
            </a:solidFill>
          </p:spPr>
        </p:sp>
        <p:sp>
          <p:nvSpPr>
            <p:cNvPr name="TextBox 11" id="11"/>
            <p:cNvSpPr txBox="true"/>
            <p:nvPr/>
          </p:nvSpPr>
          <p:spPr>
            <a:xfrm>
              <a:off x="0" y="-114300"/>
              <a:ext cx="12970715" cy="1561543"/>
            </a:xfrm>
            <a:prstGeom prst="rect">
              <a:avLst/>
            </a:prstGeom>
          </p:spPr>
          <p:txBody>
            <a:bodyPr anchor="t" rtlCol="false" tIns="0" lIns="0" bIns="0" rIns="0"/>
            <a:lstStyle/>
            <a:p>
              <a:pPr algn="l" marL="0" indent="0" lvl="0">
                <a:lnSpc>
                  <a:spcPts val="6480"/>
                </a:lnSpc>
              </a:pPr>
              <a:r>
                <a:rPr lang="en-US" b="true" sz="5400">
                  <a:solidFill>
                    <a:srgbClr val="1E83DA"/>
                  </a:solidFill>
                  <a:latin typeface="Calibri (MS) Bold"/>
                  <a:ea typeface="Calibri (MS) Bold"/>
                  <a:cs typeface="Calibri (MS) Bold"/>
                  <a:sym typeface="Calibri (MS) Bold"/>
                </a:rPr>
                <a:t>Dicas para Trabalhadores Juvenis</a:t>
              </a:r>
            </a:p>
          </p:txBody>
        </p:sp>
      </p:grpSp>
      <p:grpSp>
        <p:nvGrpSpPr>
          <p:cNvPr name="Group 12" id="12"/>
          <p:cNvGrpSpPr/>
          <p:nvPr/>
        </p:nvGrpSpPr>
        <p:grpSpPr>
          <a:xfrm rot="0">
            <a:off x="12290762" y="6190905"/>
            <a:ext cx="5094500" cy="896009"/>
            <a:chOff x="0" y="0"/>
            <a:chExt cx="6792667" cy="1194678"/>
          </a:xfrm>
        </p:grpSpPr>
        <p:sp>
          <p:nvSpPr>
            <p:cNvPr name="Freeform 13" id="13"/>
            <p:cNvSpPr/>
            <p:nvPr/>
          </p:nvSpPr>
          <p:spPr>
            <a:xfrm flipH="false" flipV="false" rot="0">
              <a:off x="0" y="0"/>
              <a:ext cx="6792667" cy="1194678"/>
            </a:xfrm>
            <a:custGeom>
              <a:avLst/>
              <a:gdLst/>
              <a:ahLst/>
              <a:cxnLst/>
              <a:rect r="r" b="b" t="t" l="l"/>
              <a:pathLst>
                <a:path h="1194678" w="6792667">
                  <a:moveTo>
                    <a:pt x="0" y="0"/>
                  </a:moveTo>
                  <a:lnTo>
                    <a:pt x="6792667" y="0"/>
                  </a:lnTo>
                  <a:lnTo>
                    <a:pt x="6792667" y="1194678"/>
                  </a:lnTo>
                  <a:lnTo>
                    <a:pt x="0" y="1194678"/>
                  </a:lnTo>
                  <a:close/>
                </a:path>
              </a:pathLst>
            </a:custGeom>
            <a:solidFill>
              <a:srgbClr val="000000">
                <a:alpha val="0"/>
              </a:srgbClr>
            </a:solidFill>
          </p:spPr>
        </p:sp>
        <p:sp>
          <p:nvSpPr>
            <p:cNvPr name="TextBox 14" id="14"/>
            <p:cNvSpPr txBox="true"/>
            <p:nvPr/>
          </p:nvSpPr>
          <p:spPr>
            <a:xfrm>
              <a:off x="0" y="-161925"/>
              <a:ext cx="6792667" cy="1356603"/>
            </a:xfrm>
            <a:prstGeom prst="rect">
              <a:avLst/>
            </a:prstGeom>
          </p:spPr>
          <p:txBody>
            <a:bodyPr anchor="t" rtlCol="false" tIns="0" lIns="0" bIns="0" rIns="0"/>
            <a:lstStyle/>
            <a:p>
              <a:pPr algn="l" marL="0" indent="0" lvl="0">
                <a:lnSpc>
                  <a:spcPts val="3779"/>
                </a:lnSpc>
              </a:pPr>
              <a:r>
                <a:rPr lang="en-US" b="true" sz="2099">
                  <a:solidFill>
                    <a:srgbClr val="000000"/>
                  </a:solidFill>
                  <a:latin typeface="Calibri (MS) Bold"/>
                  <a:ea typeface="Calibri (MS) Bold"/>
                  <a:cs typeface="Calibri (MS) Bold"/>
                  <a:sym typeface="Calibri (MS) Bold"/>
                </a:rPr>
                <a:t>Dica 4 - Elabore um plano de acomodação personalizado</a:t>
              </a:r>
            </a:p>
          </p:txBody>
        </p:sp>
      </p:grpSp>
      <p:grpSp>
        <p:nvGrpSpPr>
          <p:cNvPr name="Group 15" id="15"/>
          <p:cNvGrpSpPr/>
          <p:nvPr/>
        </p:nvGrpSpPr>
        <p:grpSpPr>
          <a:xfrm rot="0">
            <a:off x="12290762" y="7178572"/>
            <a:ext cx="5641787" cy="2017446"/>
            <a:chOff x="0" y="0"/>
            <a:chExt cx="7522382" cy="2689928"/>
          </a:xfrm>
        </p:grpSpPr>
        <p:sp>
          <p:nvSpPr>
            <p:cNvPr name="Freeform 16" id="16"/>
            <p:cNvSpPr/>
            <p:nvPr/>
          </p:nvSpPr>
          <p:spPr>
            <a:xfrm flipH="false" flipV="false" rot="0">
              <a:off x="0" y="0"/>
              <a:ext cx="7522383" cy="2689928"/>
            </a:xfrm>
            <a:custGeom>
              <a:avLst/>
              <a:gdLst/>
              <a:ahLst/>
              <a:cxnLst/>
              <a:rect r="r" b="b" t="t" l="l"/>
              <a:pathLst>
                <a:path h="2689928" w="7522383">
                  <a:moveTo>
                    <a:pt x="0" y="0"/>
                  </a:moveTo>
                  <a:lnTo>
                    <a:pt x="7522383" y="0"/>
                  </a:lnTo>
                  <a:lnTo>
                    <a:pt x="7522383" y="2689928"/>
                  </a:lnTo>
                  <a:lnTo>
                    <a:pt x="0" y="2689928"/>
                  </a:lnTo>
                  <a:close/>
                </a:path>
              </a:pathLst>
            </a:custGeom>
            <a:solidFill>
              <a:srgbClr val="000000">
                <a:alpha val="0"/>
              </a:srgbClr>
            </a:solidFill>
          </p:spPr>
        </p:sp>
        <p:sp>
          <p:nvSpPr>
            <p:cNvPr name="TextBox 17" id="17"/>
            <p:cNvSpPr txBox="true"/>
            <p:nvPr/>
          </p:nvSpPr>
          <p:spPr>
            <a:xfrm>
              <a:off x="0" y="-123825"/>
              <a:ext cx="7522382" cy="2813753"/>
            </a:xfrm>
            <a:prstGeom prst="rect">
              <a:avLst/>
            </a:prstGeom>
          </p:spPr>
          <p:txBody>
            <a:bodyPr anchor="t" rtlCol="false" tIns="0" lIns="0" bIns="0" rIns="0"/>
            <a:lstStyle/>
            <a:p>
              <a:pPr algn="just" marL="0" indent="0" lvl="0">
                <a:lnSpc>
                  <a:spcPts val="2700"/>
                </a:lnSpc>
              </a:pPr>
              <a:r>
                <a:rPr lang="en-US" sz="1500">
                  <a:solidFill>
                    <a:srgbClr val="000000"/>
                  </a:solidFill>
                  <a:latin typeface="Calibri (MS)"/>
                  <a:ea typeface="Calibri (MS)"/>
                  <a:cs typeface="Calibri (MS)"/>
                  <a:sym typeface="Calibri (MS)"/>
                </a:rPr>
                <a:t>Trabalhem juntos para criar um plano simples por escrito, identificando os desafios específicos (como multidões, formulários complexos ou ansiedade social) e as soluções correspondentes. Incluam acomodações úteis, como trazer um acompanhante para os eventos, usar fones de ouvido com cancelamento de ruído ou solicitar opções de votação antecipada. </a:t>
              </a:r>
            </a:p>
          </p:txBody>
        </p:sp>
      </p:grpSp>
      <p:grpSp>
        <p:nvGrpSpPr>
          <p:cNvPr name="Group 18" id="18"/>
          <p:cNvGrpSpPr/>
          <p:nvPr/>
        </p:nvGrpSpPr>
        <p:grpSpPr>
          <a:xfrm rot="0">
            <a:off x="803048" y="6190905"/>
            <a:ext cx="4813444" cy="433388"/>
            <a:chOff x="0" y="0"/>
            <a:chExt cx="6417925" cy="577850"/>
          </a:xfrm>
        </p:grpSpPr>
        <p:sp>
          <p:nvSpPr>
            <p:cNvPr name="Freeform 19" id="19"/>
            <p:cNvSpPr/>
            <p:nvPr/>
          </p:nvSpPr>
          <p:spPr>
            <a:xfrm flipH="false" flipV="false" rot="0">
              <a:off x="0" y="0"/>
              <a:ext cx="6417925" cy="577850"/>
            </a:xfrm>
            <a:custGeom>
              <a:avLst/>
              <a:gdLst/>
              <a:ahLst/>
              <a:cxnLst/>
              <a:rect r="r" b="b" t="t" l="l"/>
              <a:pathLst>
                <a:path h="577850" w="6417925">
                  <a:moveTo>
                    <a:pt x="0" y="0"/>
                  </a:moveTo>
                  <a:lnTo>
                    <a:pt x="6417925" y="0"/>
                  </a:lnTo>
                  <a:lnTo>
                    <a:pt x="6417925" y="577850"/>
                  </a:lnTo>
                  <a:lnTo>
                    <a:pt x="0" y="577850"/>
                  </a:lnTo>
                  <a:close/>
                </a:path>
              </a:pathLst>
            </a:custGeom>
            <a:solidFill>
              <a:srgbClr val="000000">
                <a:alpha val="0"/>
              </a:srgbClr>
            </a:solidFill>
          </p:spPr>
        </p:sp>
        <p:sp>
          <p:nvSpPr>
            <p:cNvPr name="TextBox 20" id="20"/>
            <p:cNvSpPr txBox="true"/>
            <p:nvPr/>
          </p:nvSpPr>
          <p:spPr>
            <a:xfrm>
              <a:off x="0" y="-142875"/>
              <a:ext cx="6417925" cy="720725"/>
            </a:xfrm>
            <a:prstGeom prst="rect">
              <a:avLst/>
            </a:prstGeom>
          </p:spPr>
          <p:txBody>
            <a:bodyPr anchor="t" rtlCol="false" tIns="0" lIns="0" bIns="0" rIns="0"/>
            <a:lstStyle/>
            <a:p>
              <a:pPr algn="l" marL="0" indent="0" lvl="0">
                <a:lnSpc>
                  <a:spcPts val="3139"/>
                </a:lnSpc>
              </a:pPr>
              <a:r>
                <a:rPr lang="en-US" b="true" sz="1743">
                  <a:solidFill>
                    <a:srgbClr val="000000"/>
                  </a:solidFill>
                  <a:latin typeface="Calibri (MS) Bold"/>
                  <a:ea typeface="Calibri (MS) Bold"/>
                  <a:cs typeface="Calibri (MS) Bold"/>
                  <a:sym typeface="Calibri (MS) Bold"/>
                </a:rPr>
                <a:t>Dica 2 - Use a dramatização para construir confiança</a:t>
              </a:r>
            </a:p>
          </p:txBody>
        </p:sp>
      </p:grpSp>
      <p:grpSp>
        <p:nvGrpSpPr>
          <p:cNvPr name="Group 21" id="21"/>
          <p:cNvGrpSpPr/>
          <p:nvPr/>
        </p:nvGrpSpPr>
        <p:grpSpPr>
          <a:xfrm rot="0">
            <a:off x="803048" y="6863375"/>
            <a:ext cx="5728818" cy="2017446"/>
            <a:chOff x="0" y="0"/>
            <a:chExt cx="7638423" cy="2689928"/>
          </a:xfrm>
        </p:grpSpPr>
        <p:sp>
          <p:nvSpPr>
            <p:cNvPr name="Freeform 22" id="22"/>
            <p:cNvSpPr/>
            <p:nvPr/>
          </p:nvSpPr>
          <p:spPr>
            <a:xfrm flipH="false" flipV="false" rot="0">
              <a:off x="0" y="0"/>
              <a:ext cx="7638424" cy="2689928"/>
            </a:xfrm>
            <a:custGeom>
              <a:avLst/>
              <a:gdLst/>
              <a:ahLst/>
              <a:cxnLst/>
              <a:rect r="r" b="b" t="t" l="l"/>
              <a:pathLst>
                <a:path h="2689928" w="7638424">
                  <a:moveTo>
                    <a:pt x="0" y="0"/>
                  </a:moveTo>
                  <a:lnTo>
                    <a:pt x="7638424" y="0"/>
                  </a:lnTo>
                  <a:lnTo>
                    <a:pt x="7638424" y="2689928"/>
                  </a:lnTo>
                  <a:lnTo>
                    <a:pt x="0" y="2689928"/>
                  </a:lnTo>
                  <a:close/>
                </a:path>
              </a:pathLst>
            </a:custGeom>
            <a:solidFill>
              <a:srgbClr val="000000">
                <a:alpha val="0"/>
              </a:srgbClr>
            </a:solidFill>
          </p:spPr>
        </p:sp>
        <p:sp>
          <p:nvSpPr>
            <p:cNvPr name="TextBox 23" id="23"/>
            <p:cNvSpPr txBox="true"/>
            <p:nvPr/>
          </p:nvSpPr>
          <p:spPr>
            <a:xfrm>
              <a:off x="0" y="-123825"/>
              <a:ext cx="7638423" cy="2813753"/>
            </a:xfrm>
            <a:prstGeom prst="rect">
              <a:avLst/>
            </a:prstGeom>
          </p:spPr>
          <p:txBody>
            <a:bodyPr anchor="t" rtlCol="false" tIns="0" lIns="0" bIns="0" rIns="0"/>
            <a:lstStyle/>
            <a:p>
              <a:pPr algn="just" marL="0" indent="0" lvl="0">
                <a:lnSpc>
                  <a:spcPts val="2700"/>
                </a:lnSpc>
              </a:pPr>
              <a:r>
                <a:rPr lang="en-US" sz="1500">
                  <a:solidFill>
                    <a:srgbClr val="000000"/>
                  </a:solidFill>
                  <a:latin typeface="Calibri (MS)"/>
                  <a:ea typeface="Calibri (MS)"/>
                  <a:cs typeface="Calibri (MS)"/>
                  <a:sym typeface="Calibri (MS)"/>
                </a:rPr>
                <a:t>Organize sessões informais de prática para situações potencialmente stressantes, como o registo para votar ou a palestra numa uma reunião comunitária. Revezem-se para desempenhar diferentes papéis (eleitor, mesário, etc.) em um ambiente acolhedor. Forneça feedback construtivo, focado principalmente no que deu certo, ajudando a construir confiança por meio de simulações antes de experiências reais.</a:t>
              </a:r>
            </a:p>
          </p:txBody>
        </p:sp>
      </p:grpSp>
      <p:grpSp>
        <p:nvGrpSpPr>
          <p:cNvPr name="Group 24" id="24"/>
          <p:cNvGrpSpPr/>
          <p:nvPr/>
        </p:nvGrpSpPr>
        <p:grpSpPr>
          <a:xfrm rot="0">
            <a:off x="745417" y="2974373"/>
            <a:ext cx="5380827" cy="433388"/>
            <a:chOff x="0" y="0"/>
            <a:chExt cx="7174436" cy="577850"/>
          </a:xfrm>
        </p:grpSpPr>
        <p:sp>
          <p:nvSpPr>
            <p:cNvPr name="Freeform 25" id="25"/>
            <p:cNvSpPr/>
            <p:nvPr/>
          </p:nvSpPr>
          <p:spPr>
            <a:xfrm flipH="false" flipV="false" rot="0">
              <a:off x="0" y="0"/>
              <a:ext cx="7174436" cy="577850"/>
            </a:xfrm>
            <a:custGeom>
              <a:avLst/>
              <a:gdLst/>
              <a:ahLst/>
              <a:cxnLst/>
              <a:rect r="r" b="b" t="t" l="l"/>
              <a:pathLst>
                <a:path h="577850" w="7174436">
                  <a:moveTo>
                    <a:pt x="0" y="0"/>
                  </a:moveTo>
                  <a:lnTo>
                    <a:pt x="7174436" y="0"/>
                  </a:lnTo>
                  <a:lnTo>
                    <a:pt x="7174436" y="577850"/>
                  </a:lnTo>
                  <a:lnTo>
                    <a:pt x="0" y="577850"/>
                  </a:lnTo>
                  <a:close/>
                </a:path>
              </a:pathLst>
            </a:custGeom>
            <a:solidFill>
              <a:srgbClr val="000000">
                <a:alpha val="0"/>
              </a:srgbClr>
            </a:solidFill>
          </p:spPr>
        </p:sp>
        <p:sp>
          <p:nvSpPr>
            <p:cNvPr name="TextBox 26" id="26"/>
            <p:cNvSpPr txBox="true"/>
            <p:nvPr/>
          </p:nvSpPr>
          <p:spPr>
            <a:xfrm>
              <a:off x="0" y="-142875"/>
              <a:ext cx="7174436" cy="720725"/>
            </a:xfrm>
            <a:prstGeom prst="rect">
              <a:avLst/>
            </a:prstGeom>
          </p:spPr>
          <p:txBody>
            <a:bodyPr anchor="t" rtlCol="false" tIns="0" lIns="0" bIns="0" rIns="0"/>
            <a:lstStyle/>
            <a:p>
              <a:pPr algn="l" marL="0" indent="0" lvl="0">
                <a:lnSpc>
                  <a:spcPts val="3349"/>
                </a:lnSpc>
              </a:pPr>
              <a:r>
                <a:rPr lang="en-US" b="true" sz="1860">
                  <a:solidFill>
                    <a:srgbClr val="000000"/>
                  </a:solidFill>
                  <a:latin typeface="Calibri (MS) Bold"/>
                  <a:ea typeface="Calibri (MS) Bold"/>
                  <a:cs typeface="Calibri (MS) Bold"/>
                  <a:sym typeface="Calibri (MS) Bold"/>
                </a:rPr>
                <a:t>Dica 1 - Crie uma escada de participação passo a passo </a:t>
              </a:r>
            </a:p>
          </p:txBody>
        </p:sp>
      </p:grpSp>
      <p:grpSp>
        <p:nvGrpSpPr>
          <p:cNvPr name="Group 27" id="27"/>
          <p:cNvGrpSpPr/>
          <p:nvPr/>
        </p:nvGrpSpPr>
        <p:grpSpPr>
          <a:xfrm rot="0">
            <a:off x="745417" y="3531610"/>
            <a:ext cx="4997757" cy="2017446"/>
            <a:chOff x="0" y="0"/>
            <a:chExt cx="6663676" cy="2689928"/>
          </a:xfrm>
        </p:grpSpPr>
        <p:sp>
          <p:nvSpPr>
            <p:cNvPr name="Freeform 28" id="28"/>
            <p:cNvSpPr/>
            <p:nvPr/>
          </p:nvSpPr>
          <p:spPr>
            <a:xfrm flipH="false" flipV="false" rot="0">
              <a:off x="0" y="0"/>
              <a:ext cx="6663676" cy="2689928"/>
            </a:xfrm>
            <a:custGeom>
              <a:avLst/>
              <a:gdLst/>
              <a:ahLst/>
              <a:cxnLst/>
              <a:rect r="r" b="b" t="t" l="l"/>
              <a:pathLst>
                <a:path h="2689928" w="6663676">
                  <a:moveTo>
                    <a:pt x="0" y="0"/>
                  </a:moveTo>
                  <a:lnTo>
                    <a:pt x="6663676" y="0"/>
                  </a:lnTo>
                  <a:lnTo>
                    <a:pt x="6663676" y="2689928"/>
                  </a:lnTo>
                  <a:lnTo>
                    <a:pt x="0" y="2689928"/>
                  </a:lnTo>
                  <a:close/>
                </a:path>
              </a:pathLst>
            </a:custGeom>
            <a:solidFill>
              <a:srgbClr val="000000">
                <a:alpha val="0"/>
              </a:srgbClr>
            </a:solidFill>
          </p:spPr>
        </p:sp>
        <p:sp>
          <p:nvSpPr>
            <p:cNvPr name="TextBox 29" id="29"/>
            <p:cNvSpPr txBox="true"/>
            <p:nvPr/>
          </p:nvSpPr>
          <p:spPr>
            <a:xfrm>
              <a:off x="0" y="-123825"/>
              <a:ext cx="6663676" cy="2813753"/>
            </a:xfrm>
            <a:prstGeom prst="rect">
              <a:avLst/>
            </a:prstGeom>
          </p:spPr>
          <p:txBody>
            <a:bodyPr anchor="t" rtlCol="false" tIns="0" lIns="0" bIns="0" rIns="0"/>
            <a:lstStyle/>
            <a:p>
              <a:pPr algn="just" marL="0" indent="0" lvl="0">
                <a:lnSpc>
                  <a:spcPts val="2700"/>
                </a:lnSpc>
              </a:pPr>
              <a:r>
                <a:rPr lang="en-US" sz="1500">
                  <a:solidFill>
                    <a:srgbClr val="000000"/>
                  </a:solidFill>
                  <a:latin typeface="Calibri (MS)"/>
                  <a:ea typeface="Calibri (MS)"/>
                  <a:cs typeface="Calibri (MS)"/>
                  <a:sym typeface="Calibri (MS)"/>
                </a:rPr>
                <a:t>Comece com atividades pequenas e administráveis, como ver  um pequeno vídeo político juntos ou discutir um único assunto que seja importante para o jovem. Aumente gradualmente a complexidade para atividades como participar de uma pequena reunião comunitária e, em seguida, talvez contatar um representante sobre um assunto que lhe interesse.</a:t>
              </a:r>
            </a:p>
          </p:txBody>
        </p:sp>
      </p:grpSp>
      <p:grpSp>
        <p:nvGrpSpPr>
          <p:cNvPr name="Group 30" id="30"/>
          <p:cNvGrpSpPr/>
          <p:nvPr/>
        </p:nvGrpSpPr>
        <p:grpSpPr>
          <a:xfrm rot="0">
            <a:off x="6288170" y="3227411"/>
            <a:ext cx="5711661" cy="5300423"/>
            <a:chOff x="0" y="0"/>
            <a:chExt cx="7615548" cy="7067231"/>
          </a:xfrm>
        </p:grpSpPr>
        <p:sp>
          <p:nvSpPr>
            <p:cNvPr name="Freeform 31" id="31"/>
            <p:cNvSpPr/>
            <p:nvPr/>
          </p:nvSpPr>
          <p:spPr>
            <a:xfrm flipH="false" flipV="false" rot="0">
              <a:off x="12700" y="12700"/>
              <a:ext cx="7590155" cy="7041769"/>
            </a:xfrm>
            <a:custGeom>
              <a:avLst/>
              <a:gdLst/>
              <a:ahLst/>
              <a:cxnLst/>
              <a:rect r="r" b="b" t="t" l="l"/>
              <a:pathLst>
                <a:path h="7041769" w="7590155">
                  <a:moveTo>
                    <a:pt x="0" y="3520948"/>
                  </a:moveTo>
                  <a:cubicBezTo>
                    <a:pt x="0" y="1576324"/>
                    <a:pt x="1699133" y="0"/>
                    <a:pt x="3795014" y="0"/>
                  </a:cubicBezTo>
                  <a:cubicBezTo>
                    <a:pt x="5890895" y="0"/>
                    <a:pt x="7590155" y="1576324"/>
                    <a:pt x="7590155" y="3520948"/>
                  </a:cubicBezTo>
                  <a:cubicBezTo>
                    <a:pt x="7590155" y="5465572"/>
                    <a:pt x="5891022" y="7041769"/>
                    <a:pt x="3795014" y="7041769"/>
                  </a:cubicBezTo>
                  <a:cubicBezTo>
                    <a:pt x="1699006" y="7041769"/>
                    <a:pt x="0" y="5465445"/>
                    <a:pt x="0" y="3520948"/>
                  </a:cubicBezTo>
                  <a:close/>
                </a:path>
              </a:pathLst>
            </a:custGeom>
            <a:solidFill>
              <a:srgbClr val="ACD8FF"/>
            </a:solidFill>
          </p:spPr>
        </p:sp>
        <p:sp>
          <p:nvSpPr>
            <p:cNvPr name="Freeform 32" id="32"/>
            <p:cNvSpPr/>
            <p:nvPr/>
          </p:nvSpPr>
          <p:spPr>
            <a:xfrm flipH="false" flipV="false" rot="0">
              <a:off x="0" y="0"/>
              <a:ext cx="7615555" cy="7067296"/>
            </a:xfrm>
            <a:custGeom>
              <a:avLst/>
              <a:gdLst/>
              <a:ahLst/>
              <a:cxnLst/>
              <a:rect r="r" b="b" t="t" l="l"/>
              <a:pathLst>
                <a:path h="7067296" w="7615555">
                  <a:moveTo>
                    <a:pt x="0" y="3533648"/>
                  </a:moveTo>
                  <a:cubicBezTo>
                    <a:pt x="0" y="1581150"/>
                    <a:pt x="1705737" y="0"/>
                    <a:pt x="3807714" y="0"/>
                  </a:cubicBezTo>
                  <a:lnTo>
                    <a:pt x="3807714" y="12700"/>
                  </a:lnTo>
                  <a:lnTo>
                    <a:pt x="3807714" y="25400"/>
                  </a:lnTo>
                  <a:lnTo>
                    <a:pt x="3807714" y="12700"/>
                  </a:lnTo>
                  <a:lnTo>
                    <a:pt x="3807714" y="0"/>
                  </a:lnTo>
                  <a:cubicBezTo>
                    <a:pt x="5909818" y="0"/>
                    <a:pt x="7615555" y="1581150"/>
                    <a:pt x="7615555" y="3533648"/>
                  </a:cubicBezTo>
                  <a:lnTo>
                    <a:pt x="7602855" y="3533648"/>
                  </a:lnTo>
                  <a:lnTo>
                    <a:pt x="7615555" y="3533648"/>
                  </a:lnTo>
                  <a:cubicBezTo>
                    <a:pt x="7615555" y="5486146"/>
                    <a:pt x="5909818" y="7067296"/>
                    <a:pt x="3807841" y="7067296"/>
                  </a:cubicBezTo>
                  <a:lnTo>
                    <a:pt x="3807841" y="7054596"/>
                  </a:lnTo>
                  <a:lnTo>
                    <a:pt x="3807841" y="7067296"/>
                  </a:lnTo>
                  <a:cubicBezTo>
                    <a:pt x="1705737" y="7067169"/>
                    <a:pt x="0" y="5486019"/>
                    <a:pt x="0" y="3533648"/>
                  </a:cubicBezTo>
                  <a:lnTo>
                    <a:pt x="12700" y="3533648"/>
                  </a:lnTo>
                  <a:lnTo>
                    <a:pt x="25400" y="3533648"/>
                  </a:lnTo>
                  <a:lnTo>
                    <a:pt x="12700" y="3533648"/>
                  </a:lnTo>
                  <a:lnTo>
                    <a:pt x="0" y="3533648"/>
                  </a:lnTo>
                  <a:moveTo>
                    <a:pt x="25400" y="3533648"/>
                  </a:moveTo>
                  <a:cubicBezTo>
                    <a:pt x="25400" y="3540633"/>
                    <a:pt x="19685" y="3546348"/>
                    <a:pt x="12700" y="3546348"/>
                  </a:cubicBezTo>
                  <a:cubicBezTo>
                    <a:pt x="5715" y="3546348"/>
                    <a:pt x="0" y="3540633"/>
                    <a:pt x="0" y="3533648"/>
                  </a:cubicBezTo>
                  <a:cubicBezTo>
                    <a:pt x="0" y="3526663"/>
                    <a:pt x="5715" y="3520948"/>
                    <a:pt x="12700" y="3520948"/>
                  </a:cubicBezTo>
                  <a:cubicBezTo>
                    <a:pt x="19685" y="3520948"/>
                    <a:pt x="25400" y="3526663"/>
                    <a:pt x="25400" y="3533648"/>
                  </a:cubicBezTo>
                  <a:cubicBezTo>
                    <a:pt x="25400" y="5470271"/>
                    <a:pt x="1717929" y="7041769"/>
                    <a:pt x="3807714" y="7041769"/>
                  </a:cubicBezTo>
                  <a:cubicBezTo>
                    <a:pt x="5897499" y="7041769"/>
                    <a:pt x="7590155" y="5470271"/>
                    <a:pt x="7590155" y="3533648"/>
                  </a:cubicBezTo>
                  <a:cubicBezTo>
                    <a:pt x="7590155" y="1597025"/>
                    <a:pt x="5897626" y="25400"/>
                    <a:pt x="3807714" y="25400"/>
                  </a:cubicBezTo>
                  <a:cubicBezTo>
                    <a:pt x="3800729" y="25400"/>
                    <a:pt x="3795014" y="19685"/>
                    <a:pt x="3795014" y="12700"/>
                  </a:cubicBezTo>
                  <a:cubicBezTo>
                    <a:pt x="3795014" y="5715"/>
                    <a:pt x="3800729" y="0"/>
                    <a:pt x="3807714" y="0"/>
                  </a:cubicBezTo>
                  <a:cubicBezTo>
                    <a:pt x="3814699" y="0"/>
                    <a:pt x="3820414" y="5715"/>
                    <a:pt x="3820414" y="12700"/>
                  </a:cubicBezTo>
                  <a:cubicBezTo>
                    <a:pt x="3820414" y="19685"/>
                    <a:pt x="3814699" y="25400"/>
                    <a:pt x="3807714" y="25400"/>
                  </a:cubicBezTo>
                  <a:cubicBezTo>
                    <a:pt x="1717929" y="25400"/>
                    <a:pt x="25400" y="1597025"/>
                    <a:pt x="25400" y="3533648"/>
                  </a:cubicBezTo>
                  <a:close/>
                </a:path>
              </a:pathLst>
            </a:custGeom>
            <a:solidFill>
              <a:srgbClr val="ACD8FF"/>
            </a:solidFill>
          </p:spPr>
        </p:sp>
      </p:grpSp>
      <p:sp>
        <p:nvSpPr>
          <p:cNvPr name="Freeform 33" id="33"/>
          <p:cNvSpPr/>
          <p:nvPr/>
        </p:nvSpPr>
        <p:spPr>
          <a:xfrm flipH="false" flipV="false" rot="0">
            <a:off x="7234355" y="5011121"/>
            <a:ext cx="3819291" cy="1733003"/>
          </a:xfrm>
          <a:custGeom>
            <a:avLst/>
            <a:gdLst/>
            <a:ahLst/>
            <a:cxnLst/>
            <a:rect r="r" b="b" t="t" l="l"/>
            <a:pathLst>
              <a:path h="1733003" w="3819291">
                <a:moveTo>
                  <a:pt x="0" y="0"/>
                </a:moveTo>
                <a:lnTo>
                  <a:pt x="3819290" y="0"/>
                </a:lnTo>
                <a:lnTo>
                  <a:pt x="3819290" y="1733004"/>
                </a:lnTo>
                <a:lnTo>
                  <a:pt x="0" y="173300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4" id="34"/>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6"/>
            <a:stretch>
              <a:fillRect l="0" t="0" r="0" b="0"/>
            </a:stretch>
          </a:blipFill>
        </p:spPr>
      </p:sp>
      <p:grpSp>
        <p:nvGrpSpPr>
          <p:cNvPr name="Group 35" id="35"/>
          <p:cNvGrpSpPr/>
          <p:nvPr/>
        </p:nvGrpSpPr>
        <p:grpSpPr>
          <a:xfrm rot="0">
            <a:off x="3244296" y="1818864"/>
            <a:ext cx="12284545" cy="931371"/>
            <a:chOff x="0" y="0"/>
            <a:chExt cx="20719838" cy="1570905"/>
          </a:xfrm>
        </p:grpSpPr>
        <p:sp>
          <p:nvSpPr>
            <p:cNvPr name="Freeform 36" id="36"/>
            <p:cNvSpPr/>
            <p:nvPr/>
          </p:nvSpPr>
          <p:spPr>
            <a:xfrm flipH="false" flipV="false" rot="0">
              <a:off x="0" y="0"/>
              <a:ext cx="20719838" cy="1570905"/>
            </a:xfrm>
            <a:custGeom>
              <a:avLst/>
              <a:gdLst/>
              <a:ahLst/>
              <a:cxnLst/>
              <a:rect r="r" b="b" t="t" l="l"/>
              <a:pathLst>
                <a:path h="1570905" w="20719838">
                  <a:moveTo>
                    <a:pt x="0" y="0"/>
                  </a:moveTo>
                  <a:lnTo>
                    <a:pt x="20719838" y="0"/>
                  </a:lnTo>
                  <a:lnTo>
                    <a:pt x="20719838" y="1570905"/>
                  </a:lnTo>
                  <a:lnTo>
                    <a:pt x="0" y="1570905"/>
                  </a:lnTo>
                  <a:close/>
                </a:path>
              </a:pathLst>
            </a:custGeom>
            <a:solidFill>
              <a:srgbClr val="000000">
                <a:alpha val="0"/>
              </a:srgbClr>
            </a:solidFill>
          </p:spPr>
        </p:sp>
        <p:sp>
          <p:nvSpPr>
            <p:cNvPr name="TextBox 37" id="37"/>
            <p:cNvSpPr txBox="true"/>
            <p:nvPr/>
          </p:nvSpPr>
          <p:spPr>
            <a:xfrm>
              <a:off x="0" y="-161925"/>
              <a:ext cx="20719838" cy="1732830"/>
            </a:xfrm>
            <a:prstGeom prst="rect">
              <a:avLst/>
            </a:prstGeom>
          </p:spPr>
          <p:txBody>
            <a:bodyPr anchor="t" rtlCol="false" tIns="0" lIns="0" bIns="0" rIns="0"/>
            <a:lstStyle/>
            <a:p>
              <a:pPr algn="ctr" marL="0" indent="0" lvl="0">
                <a:lnSpc>
                  <a:spcPts val="3509"/>
                </a:lnSpc>
              </a:pPr>
              <a:r>
                <a:rPr lang="en-US" b="true" sz="1949">
                  <a:solidFill>
                    <a:srgbClr val="6C9FC2"/>
                  </a:solidFill>
                  <a:latin typeface="Calibri (MS) Bold"/>
                  <a:ea typeface="Calibri (MS) Bold"/>
                  <a:cs typeface="Calibri (MS) Bold"/>
                  <a:sym typeface="Calibri (MS) Bold"/>
                </a:rPr>
                <a:t>Trabalhar com jovens com deficiência psicossocial exige abordagens ponderadas para incentivar a participação política. Aqui estão algumas dicas práticas e viáveis para profissionais que trabalham com jovens:</a:t>
              </a: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45518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770323" y="1951125"/>
            <a:ext cx="6643204" cy="655962"/>
            <a:chOff x="0" y="0"/>
            <a:chExt cx="8857605" cy="874617"/>
          </a:xfrm>
        </p:grpSpPr>
        <p:sp>
          <p:nvSpPr>
            <p:cNvPr name="Freeform 6" id="6"/>
            <p:cNvSpPr/>
            <p:nvPr/>
          </p:nvSpPr>
          <p:spPr>
            <a:xfrm flipH="false" flipV="false" rot="0">
              <a:off x="0" y="0"/>
              <a:ext cx="8857604" cy="874617"/>
            </a:xfrm>
            <a:custGeom>
              <a:avLst/>
              <a:gdLst/>
              <a:ahLst/>
              <a:cxnLst/>
              <a:rect r="r" b="b" t="t" l="l"/>
              <a:pathLst>
                <a:path h="874617" w="8857604">
                  <a:moveTo>
                    <a:pt x="0" y="0"/>
                  </a:moveTo>
                  <a:lnTo>
                    <a:pt x="8857604" y="0"/>
                  </a:lnTo>
                  <a:lnTo>
                    <a:pt x="8857604" y="874617"/>
                  </a:lnTo>
                  <a:lnTo>
                    <a:pt x="0" y="874617"/>
                  </a:lnTo>
                  <a:close/>
                </a:path>
              </a:pathLst>
            </a:custGeom>
            <a:solidFill>
              <a:srgbClr val="000000">
                <a:alpha val="0"/>
              </a:srgbClr>
            </a:solidFill>
          </p:spPr>
        </p:sp>
        <p:sp>
          <p:nvSpPr>
            <p:cNvPr name="TextBox 7" id="7"/>
            <p:cNvSpPr txBox="true"/>
            <p:nvPr/>
          </p:nvSpPr>
          <p:spPr>
            <a:xfrm>
              <a:off x="0" y="-66675"/>
              <a:ext cx="8857605" cy="941292"/>
            </a:xfrm>
            <a:prstGeom prst="rect">
              <a:avLst/>
            </a:prstGeom>
          </p:spPr>
          <p:txBody>
            <a:bodyPr anchor="t" rtlCol="false" tIns="0" lIns="0" bIns="0" rIns="0"/>
            <a:lstStyle/>
            <a:p>
              <a:pPr algn="l" marL="0" indent="0" lvl="0">
                <a:lnSpc>
                  <a:spcPts val="3911"/>
                </a:lnSpc>
              </a:pPr>
              <a:r>
                <a:rPr lang="en-US" b="true" sz="3259">
                  <a:solidFill>
                    <a:srgbClr val="2E2B29"/>
                  </a:solidFill>
                  <a:latin typeface="Calibri (MS) Bold"/>
                  <a:ea typeface="Calibri (MS) Bold"/>
                  <a:cs typeface="Calibri (MS) Bold"/>
                  <a:sym typeface="Calibri (MS) Bold"/>
                </a:rPr>
                <a:t>Atividade - “Coloca-te no meu lugar” </a:t>
              </a:r>
            </a:p>
          </p:txBody>
        </p:sp>
      </p:grpSp>
      <p:grpSp>
        <p:nvGrpSpPr>
          <p:cNvPr name="Group 8" id="8"/>
          <p:cNvGrpSpPr/>
          <p:nvPr/>
        </p:nvGrpSpPr>
        <p:grpSpPr>
          <a:xfrm rot="0">
            <a:off x="770323" y="2792325"/>
            <a:ext cx="15763900" cy="4522101"/>
            <a:chOff x="0" y="0"/>
            <a:chExt cx="21018533" cy="6029468"/>
          </a:xfrm>
        </p:grpSpPr>
        <p:sp>
          <p:nvSpPr>
            <p:cNvPr name="Freeform 9" id="9"/>
            <p:cNvSpPr/>
            <p:nvPr/>
          </p:nvSpPr>
          <p:spPr>
            <a:xfrm flipH="false" flipV="false" rot="0">
              <a:off x="0" y="0"/>
              <a:ext cx="21018534" cy="6029468"/>
            </a:xfrm>
            <a:custGeom>
              <a:avLst/>
              <a:gdLst/>
              <a:ahLst/>
              <a:cxnLst/>
              <a:rect r="r" b="b" t="t" l="l"/>
              <a:pathLst>
                <a:path h="6029468" w="21018534">
                  <a:moveTo>
                    <a:pt x="0" y="0"/>
                  </a:moveTo>
                  <a:lnTo>
                    <a:pt x="21018534" y="0"/>
                  </a:lnTo>
                  <a:lnTo>
                    <a:pt x="21018534" y="6029468"/>
                  </a:lnTo>
                  <a:lnTo>
                    <a:pt x="0" y="6029468"/>
                  </a:lnTo>
                  <a:close/>
                </a:path>
              </a:pathLst>
            </a:custGeom>
            <a:solidFill>
              <a:srgbClr val="000000">
                <a:alpha val="0"/>
              </a:srgbClr>
            </a:solidFill>
          </p:spPr>
        </p:sp>
        <p:sp>
          <p:nvSpPr>
            <p:cNvPr name="TextBox 10" id="10"/>
            <p:cNvSpPr txBox="true"/>
            <p:nvPr/>
          </p:nvSpPr>
          <p:spPr>
            <a:xfrm>
              <a:off x="0" y="-228600"/>
              <a:ext cx="21018533" cy="6258068"/>
            </a:xfrm>
            <a:prstGeom prst="rect">
              <a:avLst/>
            </a:prstGeom>
          </p:spPr>
          <p:txBody>
            <a:bodyPr anchor="t" rtlCol="false" tIns="0" lIns="0" bIns="0" rIns="0"/>
            <a:lstStyle/>
            <a:p>
              <a:pPr algn="just" marL="0" indent="0" lvl="0">
                <a:lnSpc>
                  <a:spcPts val="5219"/>
                </a:lnSpc>
              </a:pPr>
              <a:r>
                <a:rPr lang="en-US" b="true" sz="2899">
                  <a:solidFill>
                    <a:srgbClr val="282121"/>
                  </a:solidFill>
                  <a:latin typeface="Calibri (MS) Bold"/>
                  <a:ea typeface="Calibri (MS) Bold"/>
                  <a:cs typeface="Calibri (MS) Bold"/>
                  <a:sym typeface="Calibri (MS) Bold"/>
                </a:rPr>
                <a:t>Meta:</a:t>
              </a:r>
            </a:p>
            <a:p>
              <a:pPr algn="just" marL="0" indent="0" lvl="0">
                <a:lnSpc>
                  <a:spcPts val="5219"/>
                </a:lnSpc>
              </a:pPr>
              <a:r>
                <a:rPr lang="en-US" b="true" sz="2899">
                  <a:solidFill>
                    <a:srgbClr val="282121"/>
                  </a:solidFill>
                  <a:latin typeface="Calibri (MS) Bold"/>
                  <a:ea typeface="Calibri (MS) Bold"/>
                  <a:cs typeface="Calibri (MS) Bold"/>
                  <a:sym typeface="Calibri (MS) Bold"/>
                </a:rPr>
                <a:t>Esta atividade ajudar-te-á a entender as barreiras (estigma, acesso, confiança, representação) e como elas afetam a participação política de jovens com deficiências psicossociais.</a:t>
              </a:r>
            </a:p>
            <a:p>
              <a:pPr algn="just" marL="0" indent="0" lvl="0">
                <a:lnSpc>
                  <a:spcPts val="5219"/>
                </a:lnSpc>
              </a:pPr>
              <a:r>
                <a:rPr lang="en-US" b="true" sz="2899">
                  <a:solidFill>
                    <a:srgbClr val="282121"/>
                  </a:solidFill>
                  <a:latin typeface="Calibri (MS) Bold"/>
                  <a:ea typeface="Calibri (MS) Bold"/>
                  <a:cs typeface="Calibri (MS) Bold"/>
                  <a:sym typeface="Calibri (MS) Bold"/>
                </a:rPr>
                <a:t>Duração: 30 minutos Principais resultados de aprendizagem:</a:t>
              </a:r>
            </a:p>
            <a:p>
              <a:pPr algn="just" marL="0" indent="0" lvl="0">
                <a:lnSpc>
                  <a:spcPts val="5219"/>
                </a:lnSpc>
              </a:pPr>
              <a:r>
                <a:rPr lang="en-US" b="true" sz="2899">
                  <a:solidFill>
                    <a:srgbClr val="282121"/>
                  </a:solidFill>
                  <a:latin typeface="Calibri (MS) Bold"/>
                  <a:ea typeface="Calibri (MS) Bold"/>
                  <a:cs typeface="Calibri (MS) Bold"/>
                  <a:sym typeface="Calibri (MS) Bold"/>
                </a:rPr>
                <a:t>Experimente como a exclusão opera.</a:t>
              </a:r>
            </a:p>
            <a:p>
              <a:pPr algn="just" marL="0" indent="0" lvl="0">
                <a:lnSpc>
                  <a:spcPts val="5219"/>
                </a:lnSpc>
              </a:pPr>
              <a:r>
                <a:rPr lang="en-US" b="true" sz="2899">
                  <a:solidFill>
                    <a:srgbClr val="282121"/>
                  </a:solidFill>
                  <a:latin typeface="Calibri (MS) Bold"/>
                  <a:ea typeface="Calibri (MS) Bold"/>
                  <a:cs typeface="Calibri (MS) Bold"/>
                  <a:sym typeface="Calibri (MS) Bold"/>
                </a:rPr>
                <a:t>Entenda por que a participação política é mais do que votar.</a:t>
              </a:r>
            </a:p>
            <a:p>
              <a:pPr algn="just" marL="0" indent="0" lvl="0">
                <a:lnSpc>
                  <a:spcPts val="5219"/>
                </a:lnSpc>
              </a:pPr>
              <a:r>
                <a:rPr lang="en-US" b="true" sz="2899">
                  <a:solidFill>
                    <a:srgbClr val="282121"/>
                  </a:solidFill>
                  <a:latin typeface="Calibri (MS) Bold"/>
                  <a:ea typeface="Calibri (MS) Bold"/>
                  <a:cs typeface="Calibri (MS) Bold"/>
                  <a:sym typeface="Calibri (MS) Bold"/>
                </a:rPr>
                <a:t>Reflita sobre como reduzir barreiras no seu próprio trabalho com jovens.</a:t>
              </a:r>
            </a:p>
          </p:txBody>
        </p:sp>
      </p:grpSp>
      <p:grpSp>
        <p:nvGrpSpPr>
          <p:cNvPr name="Group 11" id="11"/>
          <p:cNvGrpSpPr/>
          <p:nvPr/>
        </p:nvGrpSpPr>
        <p:grpSpPr>
          <a:xfrm rot="0">
            <a:off x="971550" y="467067"/>
            <a:ext cx="76944" cy="196091"/>
            <a:chOff x="0" y="0"/>
            <a:chExt cx="102592" cy="261455"/>
          </a:xfrm>
        </p:grpSpPr>
        <p:sp>
          <p:nvSpPr>
            <p:cNvPr name="Freeform 12" id="12"/>
            <p:cNvSpPr/>
            <p:nvPr/>
          </p:nvSpPr>
          <p:spPr>
            <a:xfrm flipH="false" flipV="false" rot="0">
              <a:off x="0" y="0"/>
              <a:ext cx="102592" cy="261455"/>
            </a:xfrm>
            <a:custGeom>
              <a:avLst/>
              <a:gdLst/>
              <a:ahLst/>
              <a:cxnLst/>
              <a:rect r="r" b="b" t="t" l="l"/>
              <a:pathLst>
                <a:path h="261455" w="102592">
                  <a:moveTo>
                    <a:pt x="0" y="0"/>
                  </a:moveTo>
                  <a:lnTo>
                    <a:pt x="102592" y="0"/>
                  </a:lnTo>
                  <a:lnTo>
                    <a:pt x="102592" y="261455"/>
                  </a:lnTo>
                  <a:lnTo>
                    <a:pt x="0" y="261455"/>
                  </a:lnTo>
                  <a:close/>
                </a:path>
              </a:pathLst>
            </a:custGeom>
            <a:solidFill>
              <a:srgbClr val="000000">
                <a:alpha val="0"/>
              </a:srgbClr>
            </a:solidFill>
          </p:spPr>
        </p:sp>
        <p:sp>
          <p:nvSpPr>
            <p:cNvPr name="TextBox 13" id="13"/>
            <p:cNvSpPr txBox="true"/>
            <p:nvPr/>
          </p:nvSpPr>
          <p:spPr>
            <a:xfrm>
              <a:off x="0" y="-9525"/>
              <a:ext cx="102592" cy="270980"/>
            </a:xfrm>
            <a:prstGeom prst="rect">
              <a:avLst/>
            </a:prstGeom>
          </p:spPr>
          <p:txBody>
            <a:bodyPr anchor="t" rtlCol="false" tIns="0" lIns="0" bIns="0" rIns="0"/>
            <a:lstStyle/>
            <a:p>
              <a:pPr algn="l" marL="0" indent="0" lvl="0">
                <a:lnSpc>
                  <a:spcPts val="1260"/>
                </a:lnSpc>
              </a:pPr>
              <a:r>
                <a:rPr lang="en-US" b="true" sz="1050">
                  <a:solidFill>
                    <a:srgbClr val="2E2B29"/>
                  </a:solidFill>
                  <a:latin typeface="Roboto Bold"/>
                  <a:ea typeface="Roboto Bold"/>
                  <a:cs typeface="Roboto Bold"/>
                  <a:sym typeface="Roboto Bold"/>
                </a:rPr>
                <a:t>7</a:t>
              </a:r>
            </a:p>
          </p:txBody>
        </p:sp>
      </p:grpSp>
      <p:sp>
        <p:nvSpPr>
          <p:cNvPr name="Freeform 14" id="14"/>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5" id="15"/>
          <p:cNvSpPr/>
          <p:nvPr/>
        </p:nvSpPr>
        <p:spPr>
          <a:xfrm flipH="false" flipV="false" rot="0">
            <a:off x="12015774" y="7714224"/>
            <a:ext cx="5916010" cy="2144554"/>
          </a:xfrm>
          <a:custGeom>
            <a:avLst/>
            <a:gdLst/>
            <a:ahLst/>
            <a:cxnLst/>
            <a:rect r="r" b="b" t="t" l="l"/>
            <a:pathLst>
              <a:path h="2144554" w="5916010">
                <a:moveTo>
                  <a:pt x="0" y="0"/>
                </a:moveTo>
                <a:lnTo>
                  <a:pt x="5916010" y="0"/>
                </a:lnTo>
                <a:lnTo>
                  <a:pt x="5916010" y="2144554"/>
                </a:lnTo>
                <a:lnTo>
                  <a:pt x="0" y="21445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770324"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6419548" y="547859"/>
            <a:ext cx="6643204" cy="1175793"/>
            <a:chOff x="0" y="0"/>
            <a:chExt cx="8857605" cy="1567725"/>
          </a:xfrm>
        </p:grpSpPr>
        <p:sp>
          <p:nvSpPr>
            <p:cNvPr name="Freeform 6" id="6"/>
            <p:cNvSpPr/>
            <p:nvPr/>
          </p:nvSpPr>
          <p:spPr>
            <a:xfrm flipH="false" flipV="false" rot="0">
              <a:off x="0" y="0"/>
              <a:ext cx="8857604" cy="1567725"/>
            </a:xfrm>
            <a:custGeom>
              <a:avLst/>
              <a:gdLst/>
              <a:ahLst/>
              <a:cxnLst/>
              <a:rect r="r" b="b" t="t" l="l"/>
              <a:pathLst>
                <a:path h="1567725" w="8857604">
                  <a:moveTo>
                    <a:pt x="0" y="0"/>
                  </a:moveTo>
                  <a:lnTo>
                    <a:pt x="8857604" y="0"/>
                  </a:lnTo>
                  <a:lnTo>
                    <a:pt x="8857604" y="1567725"/>
                  </a:lnTo>
                  <a:lnTo>
                    <a:pt x="0" y="1567725"/>
                  </a:lnTo>
                  <a:close/>
                </a:path>
              </a:pathLst>
            </a:custGeom>
            <a:solidFill>
              <a:srgbClr val="000000">
                <a:alpha val="0"/>
              </a:srgbClr>
            </a:solidFill>
          </p:spPr>
        </p:sp>
        <p:sp>
          <p:nvSpPr>
            <p:cNvPr name="TextBox 7" id="7"/>
            <p:cNvSpPr txBox="true"/>
            <p:nvPr/>
          </p:nvSpPr>
          <p:spPr>
            <a:xfrm>
              <a:off x="0" y="-66675"/>
              <a:ext cx="8857605" cy="1634400"/>
            </a:xfrm>
            <a:prstGeom prst="rect">
              <a:avLst/>
            </a:prstGeom>
          </p:spPr>
          <p:txBody>
            <a:bodyPr anchor="t" rtlCol="false" tIns="0" lIns="0" bIns="0" rIns="0"/>
            <a:lstStyle/>
            <a:p>
              <a:pPr algn="l" marL="0" indent="0" lvl="0">
                <a:lnSpc>
                  <a:spcPts val="4042"/>
                </a:lnSpc>
              </a:pPr>
              <a:r>
                <a:rPr lang="en-US" b="true" sz="3368">
                  <a:solidFill>
                    <a:srgbClr val="2E2B29"/>
                  </a:solidFill>
                  <a:latin typeface="Calibri (MS) Bold"/>
                  <a:ea typeface="Calibri (MS) Bold"/>
                  <a:cs typeface="Calibri (MS) Bold"/>
                  <a:sym typeface="Calibri (MS) Bold"/>
                </a:rPr>
                <a:t>Atividade - “Coloque-se no meu lugar”</a:t>
              </a:r>
            </a:p>
          </p:txBody>
        </p:sp>
      </p:grpSp>
      <p:grpSp>
        <p:nvGrpSpPr>
          <p:cNvPr name="Group 8" id="8"/>
          <p:cNvGrpSpPr/>
          <p:nvPr/>
        </p:nvGrpSpPr>
        <p:grpSpPr>
          <a:xfrm rot="0">
            <a:off x="971550" y="467067"/>
            <a:ext cx="76944" cy="196091"/>
            <a:chOff x="0" y="0"/>
            <a:chExt cx="102592" cy="261455"/>
          </a:xfrm>
        </p:grpSpPr>
        <p:sp>
          <p:nvSpPr>
            <p:cNvPr name="Freeform 9" id="9"/>
            <p:cNvSpPr/>
            <p:nvPr/>
          </p:nvSpPr>
          <p:spPr>
            <a:xfrm flipH="false" flipV="false" rot="0">
              <a:off x="0" y="0"/>
              <a:ext cx="102592" cy="261455"/>
            </a:xfrm>
            <a:custGeom>
              <a:avLst/>
              <a:gdLst/>
              <a:ahLst/>
              <a:cxnLst/>
              <a:rect r="r" b="b" t="t" l="l"/>
              <a:pathLst>
                <a:path h="261455" w="102592">
                  <a:moveTo>
                    <a:pt x="0" y="0"/>
                  </a:moveTo>
                  <a:lnTo>
                    <a:pt x="102592" y="0"/>
                  </a:lnTo>
                  <a:lnTo>
                    <a:pt x="102592" y="261455"/>
                  </a:lnTo>
                  <a:lnTo>
                    <a:pt x="0" y="261455"/>
                  </a:lnTo>
                  <a:close/>
                </a:path>
              </a:pathLst>
            </a:custGeom>
            <a:solidFill>
              <a:srgbClr val="000000">
                <a:alpha val="0"/>
              </a:srgbClr>
            </a:solidFill>
          </p:spPr>
        </p:sp>
        <p:sp>
          <p:nvSpPr>
            <p:cNvPr name="TextBox 10" id="10"/>
            <p:cNvSpPr txBox="true"/>
            <p:nvPr/>
          </p:nvSpPr>
          <p:spPr>
            <a:xfrm>
              <a:off x="0" y="-9525"/>
              <a:ext cx="102592" cy="270980"/>
            </a:xfrm>
            <a:prstGeom prst="rect">
              <a:avLst/>
            </a:prstGeom>
          </p:spPr>
          <p:txBody>
            <a:bodyPr anchor="t" rtlCol="false" tIns="0" lIns="0" bIns="0" rIns="0"/>
            <a:lstStyle/>
            <a:p>
              <a:pPr algn="l" marL="0" indent="0" lvl="0">
                <a:lnSpc>
                  <a:spcPts val="1260"/>
                </a:lnSpc>
              </a:pPr>
              <a:r>
                <a:rPr lang="en-US" b="true" sz="1050">
                  <a:solidFill>
                    <a:srgbClr val="2E2B29"/>
                  </a:solidFill>
                  <a:latin typeface="Roboto Bold"/>
                  <a:ea typeface="Roboto Bold"/>
                  <a:cs typeface="Roboto Bold"/>
                  <a:sym typeface="Roboto Bold"/>
                </a:rPr>
                <a:t>7</a:t>
              </a:r>
            </a:p>
          </p:txBody>
        </p:sp>
      </p:grpSp>
      <p:sp>
        <p:nvSpPr>
          <p:cNvPr name="Freeform 11" id="11"/>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2" id="12"/>
          <p:cNvSpPr/>
          <p:nvPr/>
        </p:nvSpPr>
        <p:spPr>
          <a:xfrm flipH="false" flipV="false" rot="0">
            <a:off x="12153609" y="7714224"/>
            <a:ext cx="5916010" cy="2144554"/>
          </a:xfrm>
          <a:custGeom>
            <a:avLst/>
            <a:gdLst/>
            <a:ahLst/>
            <a:cxnLst/>
            <a:rect r="r" b="b" t="t" l="l"/>
            <a:pathLst>
              <a:path h="2144554" w="5916010">
                <a:moveTo>
                  <a:pt x="0" y="0"/>
                </a:moveTo>
                <a:lnTo>
                  <a:pt x="5916011" y="0"/>
                </a:lnTo>
                <a:lnTo>
                  <a:pt x="5916011" y="2144554"/>
                </a:lnTo>
                <a:lnTo>
                  <a:pt x="0" y="21445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562719" y="2740646"/>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562719" y="6715125"/>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0">
            <a:off x="10260596" y="4400811"/>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16" id="16"/>
          <p:cNvGrpSpPr/>
          <p:nvPr/>
        </p:nvGrpSpPr>
        <p:grpSpPr>
          <a:xfrm rot="0">
            <a:off x="1924231" y="2085578"/>
            <a:ext cx="7539722" cy="2948827"/>
            <a:chOff x="0" y="0"/>
            <a:chExt cx="10052962" cy="3931769"/>
          </a:xfrm>
        </p:grpSpPr>
        <p:sp>
          <p:nvSpPr>
            <p:cNvPr name="Freeform 17" id="17"/>
            <p:cNvSpPr/>
            <p:nvPr/>
          </p:nvSpPr>
          <p:spPr>
            <a:xfrm flipH="false" flipV="false" rot="0">
              <a:off x="0" y="0"/>
              <a:ext cx="10052963" cy="3931769"/>
            </a:xfrm>
            <a:custGeom>
              <a:avLst/>
              <a:gdLst/>
              <a:ahLst/>
              <a:cxnLst/>
              <a:rect r="r" b="b" t="t" l="l"/>
              <a:pathLst>
                <a:path h="3931769" w="10052963">
                  <a:moveTo>
                    <a:pt x="0" y="0"/>
                  </a:moveTo>
                  <a:lnTo>
                    <a:pt x="10052963" y="0"/>
                  </a:lnTo>
                  <a:lnTo>
                    <a:pt x="10052963" y="3931769"/>
                  </a:lnTo>
                  <a:lnTo>
                    <a:pt x="0" y="3931769"/>
                  </a:lnTo>
                  <a:close/>
                </a:path>
              </a:pathLst>
            </a:custGeom>
            <a:solidFill>
              <a:srgbClr val="000000">
                <a:alpha val="0"/>
              </a:srgbClr>
            </a:solidFill>
          </p:spPr>
        </p:sp>
        <p:sp>
          <p:nvSpPr>
            <p:cNvPr name="TextBox 18" id="18"/>
            <p:cNvSpPr txBox="true"/>
            <p:nvPr/>
          </p:nvSpPr>
          <p:spPr>
            <a:xfrm>
              <a:off x="0" y="-152400"/>
              <a:ext cx="10052962" cy="4084169"/>
            </a:xfrm>
            <a:prstGeom prst="rect">
              <a:avLst/>
            </a:prstGeom>
          </p:spPr>
          <p:txBody>
            <a:bodyPr anchor="t" rtlCol="false" tIns="0" lIns="0" bIns="0" rIns="0"/>
            <a:lstStyle/>
            <a:p>
              <a:pPr algn="just" marL="0" indent="0" lvl="0">
                <a:lnSpc>
                  <a:spcPts val="3449"/>
                </a:lnSpc>
              </a:pPr>
              <a:r>
                <a:rPr lang="en-US" b="true" sz="1916">
                  <a:solidFill>
                    <a:srgbClr val="000000"/>
                  </a:solidFill>
                  <a:latin typeface="Calibri (MS) Bold"/>
                  <a:ea typeface="Calibri (MS) Bold"/>
                  <a:cs typeface="Calibri (MS) Bold"/>
                  <a:sym typeface="Calibri (MS) Bold"/>
                </a:rPr>
                <a:t>Introdução e configuração (5 minutos) - Apresente brevemente a atividade: “Vamos vivenciar como pessoas diferentes enfrentam oportunidades desiguais de participar da sociedade e da política”.</a:t>
              </a:r>
            </a:p>
            <a:p>
              <a:pPr algn="just" marL="0" indent="0" lvl="0">
                <a:lnSpc>
                  <a:spcPts val="3449"/>
                </a:lnSpc>
              </a:pPr>
              <a:r>
                <a:rPr lang="en-US" b="true" sz="1916">
                  <a:solidFill>
                    <a:srgbClr val="000000"/>
                  </a:solidFill>
                  <a:latin typeface="Calibri (MS) Bold"/>
                  <a:ea typeface="Calibri (MS) Bold"/>
                  <a:cs typeface="Calibri (MS) Bold"/>
                  <a:sym typeface="Calibri (MS) Bold"/>
                </a:rPr>
                <a:t>Distribua cartões de papéis (preparados com antecedência) com perfis curtos de personagens (por exemplo, "jovem de 19 anos com transtorno bipolar em uma cidade rural", "estudante de direito de 22 anos sem deficiência").</a:t>
              </a:r>
            </a:p>
          </p:txBody>
        </p:sp>
      </p:grpSp>
      <p:grpSp>
        <p:nvGrpSpPr>
          <p:cNvPr name="Group 19" id="19"/>
          <p:cNvGrpSpPr/>
          <p:nvPr/>
        </p:nvGrpSpPr>
        <p:grpSpPr>
          <a:xfrm rot="0">
            <a:off x="1924231" y="5509242"/>
            <a:ext cx="7539722" cy="3302214"/>
            <a:chOff x="0" y="0"/>
            <a:chExt cx="10052962" cy="4402952"/>
          </a:xfrm>
        </p:grpSpPr>
        <p:sp>
          <p:nvSpPr>
            <p:cNvPr name="Freeform 20" id="20"/>
            <p:cNvSpPr/>
            <p:nvPr/>
          </p:nvSpPr>
          <p:spPr>
            <a:xfrm flipH="false" flipV="false" rot="0">
              <a:off x="0" y="0"/>
              <a:ext cx="10052963" cy="4402953"/>
            </a:xfrm>
            <a:custGeom>
              <a:avLst/>
              <a:gdLst/>
              <a:ahLst/>
              <a:cxnLst/>
              <a:rect r="r" b="b" t="t" l="l"/>
              <a:pathLst>
                <a:path h="4402953" w="10052963">
                  <a:moveTo>
                    <a:pt x="0" y="0"/>
                  </a:moveTo>
                  <a:lnTo>
                    <a:pt x="10052963" y="0"/>
                  </a:lnTo>
                  <a:lnTo>
                    <a:pt x="10052963" y="4402953"/>
                  </a:lnTo>
                  <a:lnTo>
                    <a:pt x="0" y="4402953"/>
                  </a:lnTo>
                  <a:close/>
                </a:path>
              </a:pathLst>
            </a:custGeom>
            <a:solidFill>
              <a:srgbClr val="000000">
                <a:alpha val="0"/>
              </a:srgbClr>
            </a:solidFill>
          </p:spPr>
        </p:sp>
        <p:sp>
          <p:nvSpPr>
            <p:cNvPr name="TextBox 21" id="21"/>
            <p:cNvSpPr txBox="true"/>
            <p:nvPr/>
          </p:nvSpPr>
          <p:spPr>
            <a:xfrm>
              <a:off x="0" y="-142875"/>
              <a:ext cx="10052962" cy="4545827"/>
            </a:xfrm>
            <a:prstGeom prst="rect">
              <a:avLst/>
            </a:prstGeom>
          </p:spPr>
          <p:txBody>
            <a:bodyPr anchor="t" rtlCol="false" tIns="0" lIns="0" bIns="0" rIns="0"/>
            <a:lstStyle/>
            <a:p>
              <a:pPr algn="just" marL="0" indent="0" lvl="0">
                <a:lnSpc>
                  <a:spcPts val="3349"/>
                </a:lnSpc>
              </a:pPr>
              <a:r>
                <a:rPr lang="en-US" b="true" sz="1860">
                  <a:solidFill>
                    <a:srgbClr val="000000"/>
                  </a:solidFill>
                  <a:latin typeface="Calibri (MS) Bold"/>
                  <a:ea typeface="Calibri (MS) Bold"/>
                  <a:cs typeface="Calibri (MS) Bold"/>
                  <a:sym typeface="Calibri (MS) Bold"/>
                </a:rPr>
                <a:t>Simulação: Jogo Step Forward (10 minutos)</a:t>
              </a:r>
            </a:p>
            <a:p>
              <a:pPr algn="just" marL="0" indent="0" lvl="0">
                <a:lnSpc>
                  <a:spcPts val="3349"/>
                </a:lnSpc>
              </a:pPr>
              <a:r>
                <a:rPr lang="en-US" b="true" sz="1860">
                  <a:solidFill>
                    <a:srgbClr val="000000"/>
                  </a:solidFill>
                  <a:latin typeface="Calibri (MS) Bold"/>
                  <a:ea typeface="Calibri (MS) Bold"/>
                  <a:cs typeface="Calibri (MS) Bold"/>
                  <a:sym typeface="Calibri (MS) Bold"/>
                </a:rPr>
                <a:t>Marque uma linha no chão (ponto de partida). Em seguida, leia cerca de 8 afirmações em voz alta. Os participantes se aproximam se a afirmação se aplicar à sua função.</a:t>
              </a:r>
            </a:p>
            <a:p>
              <a:pPr algn="just" marL="0" indent="0" lvl="0">
                <a:lnSpc>
                  <a:spcPts val="3349"/>
                </a:lnSpc>
              </a:pPr>
              <a:r>
                <a:rPr lang="en-US" b="true" sz="1860">
                  <a:solidFill>
                    <a:srgbClr val="000000"/>
                  </a:solidFill>
                  <a:latin typeface="Calibri (MS) Bold"/>
                  <a:ea typeface="Calibri (MS) Bold"/>
                  <a:cs typeface="Calibri (MS) Bold"/>
                  <a:sym typeface="Calibri (MS) Bold"/>
                </a:rPr>
                <a:t>Declarações de exemplo:</a:t>
              </a:r>
            </a:p>
            <a:p>
              <a:pPr algn="just" marL="0" indent="0" lvl="0">
                <a:lnSpc>
                  <a:spcPts val="3349"/>
                </a:lnSpc>
              </a:pPr>
              <a:r>
                <a:rPr lang="en-US" b="true" sz="1860">
                  <a:solidFill>
                    <a:srgbClr val="000000"/>
                  </a:solidFill>
                  <a:latin typeface="Calibri (MS) Bold"/>
                  <a:ea typeface="Calibri (MS) Bold"/>
                  <a:cs typeface="Calibri (MS) Bold"/>
                  <a:sym typeface="Calibri (MS) Bold"/>
                </a:rPr>
                <a:t>“Tenho acesso a serviços de saúde mental confiáveis.” “As pessoas na minha comunidade levam minhas opiniões a sério.” “Posso concorrer a cargos de liderança juvenil.”</a:t>
              </a:r>
            </a:p>
          </p:txBody>
        </p:sp>
      </p:grpSp>
      <p:grpSp>
        <p:nvGrpSpPr>
          <p:cNvPr name="Group 22" id="22"/>
          <p:cNvGrpSpPr/>
          <p:nvPr/>
        </p:nvGrpSpPr>
        <p:grpSpPr>
          <a:xfrm rot="0">
            <a:off x="11500962" y="3156238"/>
            <a:ext cx="6074111" cy="4706009"/>
            <a:chOff x="0" y="0"/>
            <a:chExt cx="8098814" cy="6274678"/>
          </a:xfrm>
        </p:grpSpPr>
        <p:sp>
          <p:nvSpPr>
            <p:cNvPr name="Freeform 23" id="23"/>
            <p:cNvSpPr/>
            <p:nvPr/>
          </p:nvSpPr>
          <p:spPr>
            <a:xfrm flipH="false" flipV="false" rot="0">
              <a:off x="0" y="0"/>
              <a:ext cx="8098815" cy="6274678"/>
            </a:xfrm>
            <a:custGeom>
              <a:avLst/>
              <a:gdLst/>
              <a:ahLst/>
              <a:cxnLst/>
              <a:rect r="r" b="b" t="t" l="l"/>
              <a:pathLst>
                <a:path h="6274678" w="8098815">
                  <a:moveTo>
                    <a:pt x="0" y="0"/>
                  </a:moveTo>
                  <a:lnTo>
                    <a:pt x="8098815" y="0"/>
                  </a:lnTo>
                  <a:lnTo>
                    <a:pt x="8098815" y="6274678"/>
                  </a:lnTo>
                  <a:lnTo>
                    <a:pt x="0" y="6274678"/>
                  </a:lnTo>
                  <a:close/>
                </a:path>
              </a:pathLst>
            </a:custGeom>
            <a:solidFill>
              <a:srgbClr val="000000">
                <a:alpha val="0"/>
              </a:srgbClr>
            </a:solidFill>
          </p:spPr>
        </p:sp>
        <p:sp>
          <p:nvSpPr>
            <p:cNvPr name="TextBox 24" id="24"/>
            <p:cNvSpPr txBox="true"/>
            <p:nvPr/>
          </p:nvSpPr>
          <p:spPr>
            <a:xfrm>
              <a:off x="0" y="-161925"/>
              <a:ext cx="8098814" cy="6436603"/>
            </a:xfrm>
            <a:prstGeom prst="rect">
              <a:avLst/>
            </a:prstGeom>
          </p:spPr>
          <p:txBody>
            <a:bodyPr anchor="t" rtlCol="false" tIns="0" lIns="0" bIns="0" rIns="0"/>
            <a:lstStyle/>
            <a:p>
              <a:pPr algn="just" marL="0" indent="0" lvl="0">
                <a:lnSpc>
                  <a:spcPts val="3780"/>
                </a:lnSpc>
              </a:pPr>
              <a:r>
                <a:rPr lang="en-US" b="true" sz="2100">
                  <a:solidFill>
                    <a:srgbClr val="000000"/>
                  </a:solidFill>
                  <a:latin typeface="Calibri (MS) Bold"/>
                  <a:ea typeface="Calibri (MS) Bold"/>
                  <a:cs typeface="Calibri (MS) Bold"/>
                  <a:sym typeface="Calibri (MS) Bold"/>
                </a:rPr>
                <a:t>Debriefing e discussão (15 minutos)</a:t>
              </a:r>
            </a:p>
            <a:p>
              <a:pPr algn="just" marL="0" indent="0" lvl="0">
                <a:lnSpc>
                  <a:spcPts val="3780"/>
                </a:lnSpc>
              </a:pPr>
              <a:r>
                <a:rPr lang="en-US" b="true" sz="2100">
                  <a:solidFill>
                    <a:srgbClr val="000000"/>
                  </a:solidFill>
                  <a:latin typeface="Calibri (MS) Bold"/>
                  <a:ea typeface="Calibri (MS) Bold"/>
                  <a:cs typeface="Calibri (MS) Bold"/>
                  <a:sym typeface="Calibri (MS) Bold"/>
                </a:rPr>
                <a:t>Faça perguntas de reflexão:</a:t>
              </a:r>
            </a:p>
            <a:p>
              <a:pPr algn="just" marL="0" indent="0" lvl="0">
                <a:lnSpc>
                  <a:spcPts val="3780"/>
                </a:lnSpc>
              </a:pPr>
              <a:r>
                <a:rPr lang="en-US" b="true" sz="2100">
                  <a:solidFill>
                    <a:srgbClr val="000000"/>
                  </a:solidFill>
                  <a:latin typeface="Calibri (MS) Bold"/>
                  <a:ea typeface="Calibri (MS) Bold"/>
                  <a:cs typeface="Calibri (MS) Bold"/>
                  <a:sym typeface="Calibri (MS) Bold"/>
                </a:rPr>
                <a:t>"Como se sentiu ao dar mais ou menos passos?" "Quais foram as principais barreiras que seu personagem enfrentou?" "O que isso diz sobre a participação política na vida real de pessoas com deficiência psicossocial?"</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96091"/>
            <a:chOff x="0" y="0"/>
            <a:chExt cx="102592" cy="261455"/>
          </a:xfrm>
        </p:grpSpPr>
        <p:sp>
          <p:nvSpPr>
            <p:cNvPr name="Freeform 4" id="4"/>
            <p:cNvSpPr/>
            <p:nvPr/>
          </p:nvSpPr>
          <p:spPr>
            <a:xfrm flipH="false" flipV="false" rot="0">
              <a:off x="0" y="0"/>
              <a:ext cx="102592" cy="261455"/>
            </a:xfrm>
            <a:custGeom>
              <a:avLst/>
              <a:gdLst/>
              <a:ahLst/>
              <a:cxnLst/>
              <a:rect r="r" b="b" t="t" l="l"/>
              <a:pathLst>
                <a:path h="261455" w="102592">
                  <a:moveTo>
                    <a:pt x="0" y="0"/>
                  </a:moveTo>
                  <a:lnTo>
                    <a:pt x="102592" y="0"/>
                  </a:lnTo>
                  <a:lnTo>
                    <a:pt x="102592" y="261455"/>
                  </a:lnTo>
                  <a:lnTo>
                    <a:pt x="0" y="261455"/>
                  </a:lnTo>
                  <a:close/>
                </a:path>
              </a:pathLst>
            </a:custGeom>
            <a:solidFill>
              <a:srgbClr val="000000">
                <a:alpha val="0"/>
              </a:srgbClr>
            </a:solidFill>
          </p:spPr>
        </p:sp>
        <p:sp>
          <p:nvSpPr>
            <p:cNvPr name="TextBox 5" id="5"/>
            <p:cNvSpPr txBox="true"/>
            <p:nvPr/>
          </p:nvSpPr>
          <p:spPr>
            <a:xfrm>
              <a:off x="0" y="-9525"/>
              <a:ext cx="102592" cy="270980"/>
            </a:xfrm>
            <a:prstGeom prst="rect">
              <a:avLst/>
            </a:prstGeom>
          </p:spPr>
          <p:txBody>
            <a:bodyPr anchor="t" rtlCol="false" tIns="0" lIns="0" bIns="0" rIns="0"/>
            <a:lstStyle/>
            <a:p>
              <a:pPr algn="l" marL="0" indent="0" lvl="0">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Freeform 8" id="8"/>
          <p:cNvSpPr/>
          <p:nvPr/>
        </p:nvSpPr>
        <p:spPr>
          <a:xfrm flipH="false" flipV="false" rot="0">
            <a:off x="4786589" y="3377610"/>
            <a:ext cx="8174066" cy="5445971"/>
          </a:xfrm>
          <a:custGeom>
            <a:avLst/>
            <a:gdLst/>
            <a:ahLst/>
            <a:cxnLst/>
            <a:rect r="r" b="b" t="t" l="l"/>
            <a:pathLst>
              <a:path h="5445971" w="8174066">
                <a:moveTo>
                  <a:pt x="0" y="0"/>
                </a:moveTo>
                <a:lnTo>
                  <a:pt x="8174066" y="0"/>
                </a:lnTo>
                <a:lnTo>
                  <a:pt x="8174066" y="5445971"/>
                </a:lnTo>
                <a:lnTo>
                  <a:pt x="0" y="5445971"/>
                </a:lnTo>
                <a:lnTo>
                  <a:pt x="0" y="0"/>
                </a:lnTo>
                <a:close/>
              </a:path>
            </a:pathLst>
          </a:custGeom>
          <a:blipFill>
            <a:blip r:embed="rId7"/>
            <a:stretch>
              <a:fillRect l="0" t="0" r="0" b="0"/>
            </a:stretch>
          </a:blipFill>
        </p:spPr>
      </p:sp>
      <p:sp>
        <p:nvSpPr>
          <p:cNvPr name="TextBox 9" id="9"/>
          <p:cNvSpPr txBox="true"/>
          <p:nvPr/>
        </p:nvSpPr>
        <p:spPr>
          <a:xfrm rot="0">
            <a:off x="2412401" y="371817"/>
            <a:ext cx="12638238" cy="2539266"/>
          </a:xfrm>
          <a:prstGeom prst="rect">
            <a:avLst/>
          </a:prstGeom>
        </p:spPr>
        <p:txBody>
          <a:bodyPr anchor="t" rtlCol="false" tIns="0" lIns="0" bIns="0" rIns="0">
            <a:spAutoFit/>
          </a:bodyPr>
          <a:lstStyle/>
          <a:p>
            <a:pPr algn="ctr" marL="0" indent="0" lvl="0">
              <a:lnSpc>
                <a:spcPts val="6323"/>
              </a:lnSpc>
            </a:pPr>
            <a:r>
              <a:rPr lang="en-US" sz="5498">
                <a:solidFill>
                  <a:srgbClr val="282121"/>
                </a:solidFill>
                <a:latin typeface="Calibri (MS)"/>
                <a:ea typeface="Calibri (MS)"/>
                <a:cs typeface="Calibri (MS)"/>
                <a:sym typeface="Calibri (MS)"/>
              </a:rPr>
              <a:t>Questionário - Teste seus conhecimentos e reflita sobre o que você aprendeu neste módulo com este breve questionário. </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96091"/>
            <a:chOff x="0" y="0"/>
            <a:chExt cx="102592" cy="261455"/>
          </a:xfrm>
        </p:grpSpPr>
        <p:sp>
          <p:nvSpPr>
            <p:cNvPr name="Freeform 4" id="4"/>
            <p:cNvSpPr/>
            <p:nvPr/>
          </p:nvSpPr>
          <p:spPr>
            <a:xfrm flipH="false" flipV="false" rot="0">
              <a:off x="0" y="0"/>
              <a:ext cx="102592" cy="261455"/>
            </a:xfrm>
            <a:custGeom>
              <a:avLst/>
              <a:gdLst/>
              <a:ahLst/>
              <a:cxnLst/>
              <a:rect r="r" b="b" t="t" l="l"/>
              <a:pathLst>
                <a:path h="261455" w="102592">
                  <a:moveTo>
                    <a:pt x="0" y="0"/>
                  </a:moveTo>
                  <a:lnTo>
                    <a:pt x="102592" y="0"/>
                  </a:lnTo>
                  <a:lnTo>
                    <a:pt x="102592" y="261455"/>
                  </a:lnTo>
                  <a:lnTo>
                    <a:pt x="0" y="261455"/>
                  </a:lnTo>
                  <a:close/>
                </a:path>
              </a:pathLst>
            </a:custGeom>
            <a:solidFill>
              <a:srgbClr val="000000">
                <a:alpha val="0"/>
              </a:srgbClr>
            </a:solidFill>
          </p:spPr>
        </p:sp>
        <p:sp>
          <p:nvSpPr>
            <p:cNvPr name="TextBox 5" id="5"/>
            <p:cNvSpPr txBox="true"/>
            <p:nvPr/>
          </p:nvSpPr>
          <p:spPr>
            <a:xfrm>
              <a:off x="0" y="-9525"/>
              <a:ext cx="102592" cy="270980"/>
            </a:xfrm>
            <a:prstGeom prst="rect">
              <a:avLst/>
            </a:prstGeom>
          </p:spPr>
          <p:txBody>
            <a:bodyPr anchor="t" rtlCol="false" tIns="0" lIns="0" bIns="0" rIns="0"/>
            <a:lstStyle/>
            <a:p>
              <a:pPr algn="l" marL="0" indent="0" lvl="0">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2201428" y="933450"/>
            <a:ext cx="13790799" cy="1885884"/>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Questionário- 1. Qual das seguintes opções define melhor a deficiência psicossocial? </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9564507" y="4758534"/>
            <a:ext cx="5965089" cy="1053013"/>
          </a:xfrm>
          <a:prstGeom prst="rect">
            <a:avLst/>
          </a:prstGeom>
        </p:spPr>
        <p:txBody>
          <a:bodyPr anchor="t" rtlCol="false" tIns="0" lIns="0" bIns="0" rIns="0">
            <a:spAutoFit/>
          </a:bodyPr>
          <a:lstStyle/>
          <a:p>
            <a:pPr algn="ctr" marL="0" indent="0" lvl="0">
              <a:lnSpc>
                <a:spcPts val="2678"/>
              </a:lnSpc>
            </a:pPr>
            <a:r>
              <a:rPr lang="en-US" sz="2328">
                <a:solidFill>
                  <a:srgbClr val="282121"/>
                </a:solidFill>
                <a:latin typeface="Calibri (MS)"/>
                <a:ea typeface="Calibri (MS)"/>
                <a:cs typeface="Calibri (MS)"/>
                <a:sym typeface="Calibri (MS)"/>
              </a:rPr>
              <a:t>B. O impacto das condições de saúde mental combinadas com as barreiras sociais na capacidade de uma pessoa participar plenamente</a:t>
            </a:r>
          </a:p>
        </p:txBody>
      </p:sp>
      <p:sp>
        <p:nvSpPr>
          <p:cNvPr name="TextBox 14" id="14"/>
          <p:cNvSpPr txBox="true"/>
          <p:nvPr/>
        </p:nvSpPr>
        <p:spPr>
          <a:xfrm rot="0">
            <a:off x="2758404" y="4930450"/>
            <a:ext cx="5910600" cy="1069274"/>
          </a:xfrm>
          <a:prstGeom prst="rect">
            <a:avLst/>
          </a:prstGeom>
        </p:spPr>
        <p:txBody>
          <a:bodyPr anchor="t" rtlCol="false" tIns="0" lIns="0" bIns="0" rIns="0">
            <a:spAutoFit/>
          </a:bodyPr>
          <a:lstStyle/>
          <a:p>
            <a:pPr algn="ctr" marL="0" indent="0" lvl="0">
              <a:lnSpc>
                <a:spcPts val="3909"/>
              </a:lnSpc>
            </a:pPr>
            <a:r>
              <a:rPr lang="en-US" sz="3399">
                <a:solidFill>
                  <a:srgbClr val="282121"/>
                </a:solidFill>
                <a:latin typeface="Calibri (MS)"/>
                <a:ea typeface="Calibri (MS)"/>
                <a:cs typeface="Calibri (MS)"/>
                <a:sym typeface="Calibri (MS)"/>
              </a:rPr>
              <a:t>A. Um diagnóstico de uma condição de saúde mental</a:t>
            </a:r>
          </a:p>
        </p:txBody>
      </p:sp>
      <p:sp>
        <p:nvSpPr>
          <p:cNvPr name="TextBox 15" id="15"/>
          <p:cNvSpPr txBox="true"/>
          <p:nvPr/>
        </p:nvSpPr>
        <p:spPr>
          <a:xfrm rot="0">
            <a:off x="9373329" y="6539367"/>
            <a:ext cx="6156267" cy="1069274"/>
          </a:xfrm>
          <a:prstGeom prst="rect">
            <a:avLst/>
          </a:prstGeom>
        </p:spPr>
        <p:txBody>
          <a:bodyPr anchor="t" rtlCol="false" tIns="0" lIns="0" bIns="0" rIns="0">
            <a:spAutoFit/>
          </a:bodyPr>
          <a:lstStyle/>
          <a:p>
            <a:pPr algn="ctr" marL="0" indent="0" lvl="0">
              <a:lnSpc>
                <a:spcPts val="3909"/>
              </a:lnSpc>
            </a:pPr>
            <a:r>
              <a:rPr lang="en-US" sz="3399">
                <a:solidFill>
                  <a:srgbClr val="282121"/>
                </a:solidFill>
                <a:latin typeface="Calibri (MS)"/>
                <a:ea typeface="Calibri (MS)"/>
                <a:cs typeface="Calibri (MS)"/>
                <a:sym typeface="Calibri (MS)"/>
              </a:rPr>
              <a:t>D. Uma reação emocional temporária ao estresse</a:t>
            </a:r>
          </a:p>
        </p:txBody>
      </p:sp>
      <p:sp>
        <p:nvSpPr>
          <p:cNvPr name="TextBox 16" id="16"/>
          <p:cNvSpPr txBox="true"/>
          <p:nvPr/>
        </p:nvSpPr>
        <p:spPr>
          <a:xfrm rot="0">
            <a:off x="2941554" y="6565875"/>
            <a:ext cx="5789965" cy="1069274"/>
          </a:xfrm>
          <a:prstGeom prst="rect">
            <a:avLst/>
          </a:prstGeom>
        </p:spPr>
        <p:txBody>
          <a:bodyPr anchor="t" rtlCol="false" tIns="0" lIns="0" bIns="0" rIns="0">
            <a:spAutoFit/>
          </a:bodyPr>
          <a:lstStyle/>
          <a:p>
            <a:pPr algn="ctr" marL="0" indent="0" lvl="0">
              <a:lnSpc>
                <a:spcPts val="3909"/>
              </a:lnSpc>
            </a:pPr>
            <a:r>
              <a:rPr lang="en-US" sz="3399">
                <a:solidFill>
                  <a:srgbClr val="282121"/>
                </a:solidFill>
                <a:latin typeface="Calibri (MS)"/>
                <a:ea typeface="Calibri (MS)"/>
                <a:cs typeface="Calibri (MS)"/>
                <a:sym typeface="Calibri (MS)"/>
              </a:rPr>
              <a:t>C. Qualquer deficiência causada por um trauma psicológico</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96091"/>
            <a:chOff x="0" y="0"/>
            <a:chExt cx="102592" cy="261455"/>
          </a:xfrm>
        </p:grpSpPr>
        <p:sp>
          <p:nvSpPr>
            <p:cNvPr name="Freeform 4" id="4"/>
            <p:cNvSpPr/>
            <p:nvPr/>
          </p:nvSpPr>
          <p:spPr>
            <a:xfrm flipH="false" flipV="false" rot="0">
              <a:off x="0" y="0"/>
              <a:ext cx="102592" cy="261455"/>
            </a:xfrm>
            <a:custGeom>
              <a:avLst/>
              <a:gdLst/>
              <a:ahLst/>
              <a:cxnLst/>
              <a:rect r="r" b="b" t="t" l="l"/>
              <a:pathLst>
                <a:path h="261455" w="102592">
                  <a:moveTo>
                    <a:pt x="0" y="0"/>
                  </a:moveTo>
                  <a:lnTo>
                    <a:pt x="102592" y="0"/>
                  </a:lnTo>
                  <a:lnTo>
                    <a:pt x="102592" y="261455"/>
                  </a:lnTo>
                  <a:lnTo>
                    <a:pt x="0" y="261455"/>
                  </a:lnTo>
                  <a:close/>
                </a:path>
              </a:pathLst>
            </a:custGeom>
            <a:solidFill>
              <a:srgbClr val="000000">
                <a:alpha val="0"/>
              </a:srgbClr>
            </a:solidFill>
          </p:spPr>
        </p:sp>
        <p:sp>
          <p:nvSpPr>
            <p:cNvPr name="TextBox 5" id="5"/>
            <p:cNvSpPr txBox="true"/>
            <p:nvPr/>
          </p:nvSpPr>
          <p:spPr>
            <a:xfrm>
              <a:off x="0" y="-9525"/>
              <a:ext cx="102592" cy="270980"/>
            </a:xfrm>
            <a:prstGeom prst="rect">
              <a:avLst/>
            </a:prstGeom>
          </p:spPr>
          <p:txBody>
            <a:bodyPr anchor="t" rtlCol="false" tIns="0" lIns="0" bIns="0" rIns="0"/>
            <a:lstStyle/>
            <a:p>
              <a:pPr algn="l" marL="0" indent="0" lvl="0">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602092" y="8069286"/>
            <a:ext cx="2035127" cy="2035127"/>
          </a:xfrm>
          <a:custGeom>
            <a:avLst/>
            <a:gdLst/>
            <a:ahLst/>
            <a:cxnLst/>
            <a:rect r="r" b="b" t="t" l="l"/>
            <a:pathLst>
              <a:path h="2035127" w="2035127">
                <a:moveTo>
                  <a:pt x="0" y="0"/>
                </a:moveTo>
                <a:lnTo>
                  <a:pt x="2035127" y="0"/>
                </a:lnTo>
                <a:lnTo>
                  <a:pt x="2035127" y="2035128"/>
                </a:lnTo>
                <a:lnTo>
                  <a:pt x="0" y="203512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028700" y="933450"/>
            <a:ext cx="16087275" cy="1885884"/>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Questionário - Compreendendo a deficiência psicossocial e as barreiras à participação </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445825" y="6466144"/>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9373329" y="4763778"/>
            <a:ext cx="6156267" cy="1090780"/>
          </a:xfrm>
          <a:prstGeom prst="rect">
            <a:avLst/>
          </a:prstGeom>
        </p:spPr>
        <p:txBody>
          <a:bodyPr anchor="t" rtlCol="false" tIns="0" lIns="0" bIns="0" rIns="0">
            <a:spAutoFit/>
          </a:bodyPr>
          <a:lstStyle/>
          <a:p>
            <a:pPr algn="ctr" marL="0" indent="0" lvl="0">
              <a:lnSpc>
                <a:spcPts val="2762"/>
              </a:lnSpc>
            </a:pPr>
            <a:r>
              <a:rPr lang="en-US" sz="2402">
                <a:solidFill>
                  <a:srgbClr val="282121"/>
                </a:solidFill>
                <a:latin typeface="Calibri (MS)"/>
                <a:ea typeface="Calibri (MS)"/>
                <a:cs typeface="Calibri (MS)"/>
                <a:sym typeface="Calibri (MS)"/>
              </a:rPr>
              <a:t>B. O impacto das condições de saúde mental combinadas com as barreiras sociais na capacidade de uma pessoa participar plenamente</a:t>
            </a:r>
          </a:p>
        </p:txBody>
      </p:sp>
      <p:sp>
        <p:nvSpPr>
          <p:cNvPr name="TextBox 14" id="14"/>
          <p:cNvSpPr txBox="true"/>
          <p:nvPr/>
        </p:nvSpPr>
        <p:spPr>
          <a:xfrm rot="0">
            <a:off x="2758404" y="4730595"/>
            <a:ext cx="6115218" cy="1069274"/>
          </a:xfrm>
          <a:prstGeom prst="rect">
            <a:avLst/>
          </a:prstGeom>
        </p:spPr>
        <p:txBody>
          <a:bodyPr anchor="t" rtlCol="false" tIns="0" lIns="0" bIns="0" rIns="0">
            <a:spAutoFit/>
          </a:bodyPr>
          <a:lstStyle/>
          <a:p>
            <a:pPr algn="ctr" marL="0" indent="0" lvl="0">
              <a:lnSpc>
                <a:spcPts val="3909"/>
              </a:lnSpc>
            </a:pPr>
            <a:r>
              <a:rPr lang="en-US" sz="3399">
                <a:solidFill>
                  <a:srgbClr val="282121"/>
                </a:solidFill>
                <a:latin typeface="Calibri (MS)"/>
                <a:ea typeface="Calibri (MS)"/>
                <a:cs typeface="Calibri (MS)"/>
                <a:sym typeface="Calibri (MS)"/>
              </a:rPr>
              <a:t>A. Um diagnóstico de uma condição de saúde mental</a:t>
            </a:r>
          </a:p>
        </p:txBody>
      </p:sp>
      <p:sp>
        <p:nvSpPr>
          <p:cNvPr name="TextBox 15" id="15"/>
          <p:cNvSpPr txBox="true"/>
          <p:nvPr/>
        </p:nvSpPr>
        <p:spPr>
          <a:xfrm rot="0">
            <a:off x="9861752" y="6539367"/>
            <a:ext cx="5324413" cy="1069274"/>
          </a:xfrm>
          <a:prstGeom prst="rect">
            <a:avLst/>
          </a:prstGeom>
        </p:spPr>
        <p:txBody>
          <a:bodyPr anchor="t" rtlCol="false" tIns="0" lIns="0" bIns="0" rIns="0">
            <a:spAutoFit/>
          </a:bodyPr>
          <a:lstStyle/>
          <a:p>
            <a:pPr algn="ctr" marL="0" indent="0" lvl="0">
              <a:lnSpc>
                <a:spcPts val="3909"/>
              </a:lnSpc>
            </a:pPr>
            <a:r>
              <a:rPr lang="en-US" sz="3399">
                <a:solidFill>
                  <a:srgbClr val="282121"/>
                </a:solidFill>
                <a:latin typeface="Calibri (MS)"/>
                <a:ea typeface="Calibri (MS)"/>
                <a:cs typeface="Calibri (MS)"/>
                <a:sym typeface="Calibri (MS)"/>
              </a:rPr>
              <a:t>D. Uma reação emocional temporária ao estresse</a:t>
            </a:r>
          </a:p>
        </p:txBody>
      </p:sp>
      <p:sp>
        <p:nvSpPr>
          <p:cNvPr name="TextBox 16" id="16"/>
          <p:cNvSpPr txBox="true"/>
          <p:nvPr/>
        </p:nvSpPr>
        <p:spPr>
          <a:xfrm rot="0">
            <a:off x="3005769" y="6454766"/>
            <a:ext cx="5661537" cy="1069274"/>
          </a:xfrm>
          <a:prstGeom prst="rect">
            <a:avLst/>
          </a:prstGeom>
        </p:spPr>
        <p:txBody>
          <a:bodyPr anchor="t" rtlCol="false" tIns="0" lIns="0" bIns="0" rIns="0">
            <a:spAutoFit/>
          </a:bodyPr>
          <a:lstStyle/>
          <a:p>
            <a:pPr algn="ctr" marL="0" indent="0" lvl="0">
              <a:lnSpc>
                <a:spcPts val="3909"/>
              </a:lnSpc>
            </a:pPr>
            <a:r>
              <a:rPr lang="en-US" sz="3399">
                <a:solidFill>
                  <a:srgbClr val="282121"/>
                </a:solidFill>
                <a:latin typeface="Calibri (MS)"/>
                <a:ea typeface="Calibri (MS)"/>
                <a:cs typeface="Calibri (MS)"/>
                <a:sym typeface="Calibri (MS)"/>
              </a:rPr>
              <a:t>C. Qualquer deficiência causada por um trauma psicológico</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96091"/>
            <a:chOff x="0" y="0"/>
            <a:chExt cx="102592" cy="261455"/>
          </a:xfrm>
        </p:grpSpPr>
        <p:sp>
          <p:nvSpPr>
            <p:cNvPr name="Freeform 4" id="4"/>
            <p:cNvSpPr/>
            <p:nvPr/>
          </p:nvSpPr>
          <p:spPr>
            <a:xfrm flipH="false" flipV="false" rot="0">
              <a:off x="0" y="0"/>
              <a:ext cx="102592" cy="261455"/>
            </a:xfrm>
            <a:custGeom>
              <a:avLst/>
              <a:gdLst/>
              <a:ahLst/>
              <a:cxnLst/>
              <a:rect r="r" b="b" t="t" l="l"/>
              <a:pathLst>
                <a:path h="261455" w="102592">
                  <a:moveTo>
                    <a:pt x="0" y="0"/>
                  </a:moveTo>
                  <a:lnTo>
                    <a:pt x="102592" y="0"/>
                  </a:lnTo>
                  <a:lnTo>
                    <a:pt x="102592" y="261455"/>
                  </a:lnTo>
                  <a:lnTo>
                    <a:pt x="0" y="261455"/>
                  </a:lnTo>
                  <a:close/>
                </a:path>
              </a:pathLst>
            </a:custGeom>
            <a:solidFill>
              <a:srgbClr val="000000">
                <a:alpha val="0"/>
              </a:srgbClr>
            </a:solidFill>
          </p:spPr>
        </p:sp>
        <p:sp>
          <p:nvSpPr>
            <p:cNvPr name="TextBox 5" id="5"/>
            <p:cNvSpPr txBox="true"/>
            <p:nvPr/>
          </p:nvSpPr>
          <p:spPr>
            <a:xfrm>
              <a:off x="0" y="-9525"/>
              <a:ext cx="102592" cy="270980"/>
            </a:xfrm>
            <a:prstGeom prst="rect">
              <a:avLst/>
            </a:prstGeom>
          </p:spPr>
          <p:txBody>
            <a:bodyPr anchor="t" rtlCol="false" tIns="0" lIns="0" bIns="0" rIns="0"/>
            <a:lstStyle/>
            <a:p>
              <a:pPr algn="l" marL="0" indent="0" lvl="0">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2201428" y="371817"/>
            <a:ext cx="13790799" cy="2617371"/>
          </a:xfrm>
          <a:prstGeom prst="rect">
            <a:avLst/>
          </a:prstGeom>
        </p:spPr>
        <p:txBody>
          <a:bodyPr anchor="t" rtlCol="false" tIns="0" lIns="0" bIns="0" rIns="0">
            <a:spAutoFit/>
          </a:bodyPr>
          <a:lstStyle/>
          <a:p>
            <a:pPr algn="ctr" marL="0" indent="0" lvl="0">
              <a:lnSpc>
                <a:spcPts val="6555"/>
              </a:lnSpc>
            </a:pPr>
            <a:r>
              <a:rPr lang="en-US" sz="5700">
                <a:solidFill>
                  <a:srgbClr val="282121"/>
                </a:solidFill>
                <a:latin typeface="Calibri (MS)"/>
                <a:ea typeface="Calibri (MS)"/>
                <a:cs typeface="Calibri (MS)"/>
                <a:sym typeface="Calibri (MS)"/>
              </a:rPr>
              <a:t>Questionário- 2. Por que o estigma é considerado uma grande barreira para jovens com deficiências psicossociais? </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9564507" y="4939975"/>
            <a:ext cx="5965089" cy="826482"/>
          </a:xfrm>
          <a:prstGeom prst="rect">
            <a:avLst/>
          </a:prstGeom>
        </p:spPr>
        <p:txBody>
          <a:bodyPr anchor="t" rtlCol="false" tIns="0" lIns="0" bIns="0" rIns="0">
            <a:spAutoFit/>
          </a:bodyPr>
          <a:lstStyle/>
          <a:p>
            <a:pPr algn="ctr" marL="0" indent="0" lvl="0">
              <a:lnSpc>
                <a:spcPts val="3052"/>
              </a:lnSpc>
            </a:pPr>
            <a:r>
              <a:rPr lang="en-US" sz="2654">
                <a:solidFill>
                  <a:srgbClr val="282121"/>
                </a:solidFill>
                <a:latin typeface="Calibri (MS)"/>
                <a:ea typeface="Calibri (MS)"/>
                <a:cs typeface="Calibri (MS)"/>
                <a:sym typeface="Calibri (MS)"/>
              </a:rPr>
              <a:t>B. Leva à exclusão, à vergonha internalizada e à redução da participação social</a:t>
            </a:r>
          </a:p>
        </p:txBody>
      </p:sp>
      <p:sp>
        <p:nvSpPr>
          <p:cNvPr name="TextBox 14" id="14"/>
          <p:cNvSpPr txBox="true"/>
          <p:nvPr/>
        </p:nvSpPr>
        <p:spPr>
          <a:xfrm rot="0">
            <a:off x="2758404" y="4930450"/>
            <a:ext cx="5910600" cy="1069368"/>
          </a:xfrm>
          <a:prstGeom prst="rect">
            <a:avLst/>
          </a:prstGeom>
        </p:spPr>
        <p:txBody>
          <a:bodyPr anchor="t" rtlCol="false" tIns="0" lIns="0" bIns="0" rIns="0">
            <a:spAutoFit/>
          </a:bodyPr>
          <a:lstStyle/>
          <a:p>
            <a:pPr algn="ctr" marL="0" indent="0" lvl="0">
              <a:lnSpc>
                <a:spcPts val="3927"/>
              </a:lnSpc>
            </a:pPr>
            <a:r>
              <a:rPr lang="en-US" sz="3414">
                <a:solidFill>
                  <a:srgbClr val="282121"/>
                </a:solidFill>
                <a:latin typeface="Calibri (MS)"/>
                <a:ea typeface="Calibri (MS)"/>
                <a:cs typeface="Calibri (MS)"/>
                <a:sym typeface="Calibri (MS)"/>
              </a:rPr>
              <a:t>A. Aumenta a sua dependência dos outros</a:t>
            </a:r>
          </a:p>
        </p:txBody>
      </p:sp>
      <p:sp>
        <p:nvSpPr>
          <p:cNvPr name="TextBox 15" id="15"/>
          <p:cNvSpPr txBox="true"/>
          <p:nvPr/>
        </p:nvSpPr>
        <p:spPr>
          <a:xfrm rot="0">
            <a:off x="9373329" y="6539367"/>
            <a:ext cx="6156267" cy="1108312"/>
          </a:xfrm>
          <a:prstGeom prst="rect">
            <a:avLst/>
          </a:prstGeom>
        </p:spPr>
        <p:txBody>
          <a:bodyPr anchor="t" rtlCol="false" tIns="0" lIns="0" bIns="0" rIns="0">
            <a:spAutoFit/>
          </a:bodyPr>
          <a:lstStyle/>
          <a:p>
            <a:pPr algn="ctr" marL="0" indent="0" lvl="0">
              <a:lnSpc>
                <a:spcPts val="4091"/>
              </a:lnSpc>
            </a:pPr>
            <a:r>
              <a:rPr lang="en-US" sz="3558">
                <a:solidFill>
                  <a:srgbClr val="282121"/>
                </a:solidFill>
                <a:latin typeface="Calibri (MS)"/>
                <a:ea typeface="Calibri (MS)"/>
                <a:cs typeface="Calibri (MS)"/>
                <a:sym typeface="Calibri (MS)"/>
              </a:rPr>
              <a:t>D. Impede que obtenham um diagnóstico formal</a:t>
            </a:r>
          </a:p>
        </p:txBody>
      </p:sp>
      <p:sp>
        <p:nvSpPr>
          <p:cNvPr name="TextBox 16" id="16"/>
          <p:cNvSpPr txBox="true"/>
          <p:nvPr/>
        </p:nvSpPr>
        <p:spPr>
          <a:xfrm rot="0">
            <a:off x="2941554" y="6565875"/>
            <a:ext cx="5789965" cy="1147311"/>
          </a:xfrm>
          <a:prstGeom prst="rect">
            <a:avLst/>
          </a:prstGeom>
        </p:spPr>
        <p:txBody>
          <a:bodyPr anchor="t" rtlCol="false" tIns="0" lIns="0" bIns="0" rIns="0">
            <a:spAutoFit/>
          </a:bodyPr>
          <a:lstStyle/>
          <a:p>
            <a:pPr algn="ctr" marL="0" indent="0" lvl="0">
              <a:lnSpc>
                <a:spcPts val="4206"/>
              </a:lnSpc>
            </a:pPr>
            <a:r>
              <a:rPr lang="en-US" sz="3658">
                <a:solidFill>
                  <a:srgbClr val="282121"/>
                </a:solidFill>
                <a:latin typeface="Calibri (MS)"/>
                <a:ea typeface="Calibri (MS)"/>
                <a:cs typeface="Calibri (MS)"/>
                <a:sym typeface="Calibri (MS)"/>
              </a:rPr>
              <a:t>C. Causa sintomas físicos que impedem a educação</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96091"/>
            <a:chOff x="0" y="0"/>
            <a:chExt cx="102592" cy="261455"/>
          </a:xfrm>
        </p:grpSpPr>
        <p:sp>
          <p:nvSpPr>
            <p:cNvPr name="Freeform 4" id="4"/>
            <p:cNvSpPr/>
            <p:nvPr/>
          </p:nvSpPr>
          <p:spPr>
            <a:xfrm flipH="false" flipV="false" rot="0">
              <a:off x="0" y="0"/>
              <a:ext cx="102592" cy="261455"/>
            </a:xfrm>
            <a:custGeom>
              <a:avLst/>
              <a:gdLst/>
              <a:ahLst/>
              <a:cxnLst/>
              <a:rect r="r" b="b" t="t" l="l"/>
              <a:pathLst>
                <a:path h="261455" w="102592">
                  <a:moveTo>
                    <a:pt x="0" y="0"/>
                  </a:moveTo>
                  <a:lnTo>
                    <a:pt x="102592" y="0"/>
                  </a:lnTo>
                  <a:lnTo>
                    <a:pt x="102592" y="261455"/>
                  </a:lnTo>
                  <a:lnTo>
                    <a:pt x="0" y="261455"/>
                  </a:lnTo>
                  <a:close/>
                </a:path>
              </a:pathLst>
            </a:custGeom>
            <a:solidFill>
              <a:srgbClr val="000000">
                <a:alpha val="0"/>
              </a:srgbClr>
            </a:solidFill>
          </p:spPr>
        </p:sp>
        <p:sp>
          <p:nvSpPr>
            <p:cNvPr name="TextBox 5" id="5"/>
            <p:cNvSpPr txBox="true"/>
            <p:nvPr/>
          </p:nvSpPr>
          <p:spPr>
            <a:xfrm>
              <a:off x="0" y="-9525"/>
              <a:ext cx="102592" cy="270980"/>
            </a:xfrm>
            <a:prstGeom prst="rect">
              <a:avLst/>
            </a:prstGeom>
          </p:spPr>
          <p:txBody>
            <a:bodyPr anchor="t" rtlCol="false" tIns="0" lIns="0" bIns="0" rIns="0"/>
            <a:lstStyle/>
            <a:p>
              <a:pPr algn="l" marL="0" indent="0" lvl="0">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602092" y="8069286"/>
            <a:ext cx="2035127" cy="2035127"/>
          </a:xfrm>
          <a:custGeom>
            <a:avLst/>
            <a:gdLst/>
            <a:ahLst/>
            <a:cxnLst/>
            <a:rect r="r" b="b" t="t" l="l"/>
            <a:pathLst>
              <a:path h="2035127" w="2035127">
                <a:moveTo>
                  <a:pt x="0" y="0"/>
                </a:moveTo>
                <a:lnTo>
                  <a:pt x="2035127" y="0"/>
                </a:lnTo>
                <a:lnTo>
                  <a:pt x="2035127" y="2035128"/>
                </a:lnTo>
                <a:lnTo>
                  <a:pt x="0" y="203512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586926" y="243147"/>
            <a:ext cx="14573392" cy="2762151"/>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Questionário- 2. Por que o estigma é considerado uma grande barreira para jovens com deficiências psicossociais?</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445825" y="6466144"/>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9445825" y="4987468"/>
            <a:ext cx="6156267" cy="789007"/>
          </a:xfrm>
          <a:prstGeom prst="rect">
            <a:avLst/>
          </a:prstGeom>
        </p:spPr>
        <p:txBody>
          <a:bodyPr anchor="t" rtlCol="false" tIns="0" lIns="0" bIns="0" rIns="0">
            <a:spAutoFit/>
          </a:bodyPr>
          <a:lstStyle/>
          <a:p>
            <a:pPr algn="ctr" marL="0" indent="0" lvl="0">
              <a:lnSpc>
                <a:spcPts val="2947"/>
              </a:lnSpc>
            </a:pPr>
            <a:r>
              <a:rPr lang="en-US" sz="2562">
                <a:solidFill>
                  <a:srgbClr val="282121"/>
                </a:solidFill>
                <a:latin typeface="Calibri (MS)"/>
                <a:ea typeface="Calibri (MS)"/>
                <a:cs typeface="Calibri (MS)"/>
                <a:sym typeface="Calibri (MS)"/>
              </a:rPr>
              <a:t>B. Leva à exclusão, à vergonha internalizada e à redução da participação social</a:t>
            </a:r>
          </a:p>
        </p:txBody>
      </p:sp>
      <p:sp>
        <p:nvSpPr>
          <p:cNvPr name="TextBox 14" id="14"/>
          <p:cNvSpPr txBox="true"/>
          <p:nvPr/>
        </p:nvSpPr>
        <p:spPr>
          <a:xfrm rot="0">
            <a:off x="2758404" y="4721070"/>
            <a:ext cx="6313934" cy="1273783"/>
          </a:xfrm>
          <a:prstGeom prst="rect">
            <a:avLst/>
          </a:prstGeom>
        </p:spPr>
        <p:txBody>
          <a:bodyPr anchor="t" rtlCol="false" tIns="0" lIns="0" bIns="0" rIns="0">
            <a:spAutoFit/>
          </a:bodyPr>
          <a:lstStyle/>
          <a:p>
            <a:pPr algn="ctr" marL="0" indent="0" lvl="0">
              <a:lnSpc>
                <a:spcPts val="4722"/>
              </a:lnSpc>
            </a:pPr>
            <a:r>
              <a:rPr lang="en-US" sz="4106">
                <a:solidFill>
                  <a:srgbClr val="282121"/>
                </a:solidFill>
                <a:latin typeface="Calibri (MS)"/>
                <a:ea typeface="Calibri (MS)"/>
                <a:cs typeface="Calibri (MS)"/>
                <a:sym typeface="Calibri (MS)"/>
              </a:rPr>
              <a:t>A. Aumenta a sua dependência dos outros</a:t>
            </a:r>
          </a:p>
        </p:txBody>
      </p:sp>
      <p:sp>
        <p:nvSpPr>
          <p:cNvPr name="TextBox 15" id="15"/>
          <p:cNvSpPr txBox="true"/>
          <p:nvPr/>
        </p:nvSpPr>
        <p:spPr>
          <a:xfrm rot="0">
            <a:off x="9861752" y="6539367"/>
            <a:ext cx="5324413" cy="1108312"/>
          </a:xfrm>
          <a:prstGeom prst="rect">
            <a:avLst/>
          </a:prstGeom>
        </p:spPr>
        <p:txBody>
          <a:bodyPr anchor="t" rtlCol="false" tIns="0" lIns="0" bIns="0" rIns="0">
            <a:spAutoFit/>
          </a:bodyPr>
          <a:lstStyle/>
          <a:p>
            <a:pPr algn="ctr" marL="0" indent="0" lvl="0">
              <a:lnSpc>
                <a:spcPts val="4091"/>
              </a:lnSpc>
            </a:pPr>
            <a:r>
              <a:rPr lang="en-US" sz="3558">
                <a:solidFill>
                  <a:srgbClr val="282121"/>
                </a:solidFill>
                <a:latin typeface="Calibri (MS)"/>
                <a:ea typeface="Calibri (MS)"/>
                <a:cs typeface="Calibri (MS)"/>
                <a:sym typeface="Calibri (MS)"/>
              </a:rPr>
              <a:t>D. Impede que obtenham um diagnóstico formal</a:t>
            </a:r>
          </a:p>
        </p:txBody>
      </p:sp>
      <p:sp>
        <p:nvSpPr>
          <p:cNvPr name="TextBox 16" id="16"/>
          <p:cNvSpPr txBox="true"/>
          <p:nvPr/>
        </p:nvSpPr>
        <p:spPr>
          <a:xfrm rot="0">
            <a:off x="2882086" y="6548892"/>
            <a:ext cx="5908902" cy="1118314"/>
          </a:xfrm>
          <a:prstGeom prst="rect">
            <a:avLst/>
          </a:prstGeom>
        </p:spPr>
        <p:txBody>
          <a:bodyPr anchor="t" rtlCol="false" tIns="0" lIns="0" bIns="0" rIns="0">
            <a:spAutoFit/>
          </a:bodyPr>
          <a:lstStyle/>
          <a:p>
            <a:pPr algn="ctr" marL="0" indent="0" lvl="0">
              <a:lnSpc>
                <a:spcPts val="4154"/>
              </a:lnSpc>
            </a:pPr>
            <a:r>
              <a:rPr lang="en-US" sz="3612">
                <a:solidFill>
                  <a:srgbClr val="282121"/>
                </a:solidFill>
                <a:latin typeface="Calibri (MS)"/>
                <a:ea typeface="Calibri (MS)"/>
                <a:cs typeface="Calibri (MS)"/>
                <a:sym typeface="Calibri (MS)"/>
              </a:rPr>
              <a:t>C. Causa sintomas físicos que impedem a educação</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93503" y="1942329"/>
            <a:ext cx="5377720" cy="1210262"/>
            <a:chOff x="0" y="0"/>
            <a:chExt cx="7170293" cy="1613683"/>
          </a:xfrm>
        </p:grpSpPr>
        <p:sp>
          <p:nvSpPr>
            <p:cNvPr name="Freeform 4" id="4"/>
            <p:cNvSpPr/>
            <p:nvPr/>
          </p:nvSpPr>
          <p:spPr>
            <a:xfrm flipH="false" flipV="false" rot="0">
              <a:off x="0" y="0"/>
              <a:ext cx="7170293" cy="1613683"/>
            </a:xfrm>
            <a:custGeom>
              <a:avLst/>
              <a:gdLst/>
              <a:ahLst/>
              <a:cxnLst/>
              <a:rect r="r" b="b" t="t" l="l"/>
              <a:pathLst>
                <a:path h="1613683" w="7170293">
                  <a:moveTo>
                    <a:pt x="0" y="0"/>
                  </a:moveTo>
                  <a:lnTo>
                    <a:pt x="7170293" y="0"/>
                  </a:lnTo>
                  <a:lnTo>
                    <a:pt x="7170293" y="1613683"/>
                  </a:lnTo>
                  <a:lnTo>
                    <a:pt x="0" y="1613683"/>
                  </a:lnTo>
                  <a:close/>
                </a:path>
              </a:pathLst>
            </a:custGeom>
            <a:solidFill>
              <a:srgbClr val="000000">
                <a:alpha val="0"/>
              </a:srgbClr>
            </a:solidFill>
          </p:spPr>
        </p:sp>
        <p:sp>
          <p:nvSpPr>
            <p:cNvPr name="TextBox 5" id="5"/>
            <p:cNvSpPr txBox="true"/>
            <p:nvPr/>
          </p:nvSpPr>
          <p:spPr>
            <a:xfrm>
              <a:off x="0" y="-123825"/>
              <a:ext cx="7170293" cy="1737508"/>
            </a:xfrm>
            <a:prstGeom prst="rect">
              <a:avLst/>
            </a:prstGeom>
          </p:spPr>
          <p:txBody>
            <a:bodyPr anchor="t" rtlCol="false" tIns="0" lIns="0" bIns="0" rIns="0"/>
            <a:lstStyle/>
            <a:p>
              <a:pPr algn="l" marL="0" indent="0" lvl="0">
                <a:lnSpc>
                  <a:spcPts val="7200"/>
                </a:lnSpc>
              </a:pPr>
              <a:r>
                <a:rPr lang="en-US" b="true" sz="6000">
                  <a:solidFill>
                    <a:srgbClr val="282121"/>
                  </a:solidFill>
                  <a:latin typeface="Calibri (MS) Bold"/>
                  <a:ea typeface="Calibri (MS) Bold"/>
                  <a:cs typeface="Calibri (MS) Bold"/>
                  <a:sym typeface="Calibri (MS) Bold"/>
                </a:rPr>
                <a:t>Introdução</a:t>
              </a:r>
            </a:p>
          </p:txBody>
        </p:sp>
      </p:grpSp>
      <p:sp>
        <p:nvSpPr>
          <p:cNvPr name="Freeform 6" id="6"/>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7" id="7"/>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200198" y="6539838"/>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1231952" y="4973242"/>
            <a:ext cx="5572050" cy="2110414"/>
          </a:xfrm>
          <a:custGeom>
            <a:avLst/>
            <a:gdLst/>
            <a:ahLst/>
            <a:cxnLst/>
            <a:rect r="r" b="b" t="t" l="l"/>
            <a:pathLst>
              <a:path h="2110414" w="5572050">
                <a:moveTo>
                  <a:pt x="0" y="0"/>
                </a:moveTo>
                <a:lnTo>
                  <a:pt x="5572050" y="0"/>
                </a:lnTo>
                <a:lnTo>
                  <a:pt x="5572050" y="2110414"/>
                </a:lnTo>
                <a:lnTo>
                  <a:pt x="0" y="2110414"/>
                </a:lnTo>
                <a:lnTo>
                  <a:pt x="0" y="0"/>
                </a:lnTo>
                <a:close/>
              </a:path>
            </a:pathLst>
          </a:custGeom>
          <a:blipFill>
            <a:blip r:embed="rId7"/>
            <a:stretch>
              <a:fillRect l="0" t="0" r="0" b="0"/>
            </a:stretch>
          </a:blipFill>
        </p:spPr>
      </p:sp>
      <p:sp>
        <p:nvSpPr>
          <p:cNvPr name="TextBox 10" id="10"/>
          <p:cNvSpPr txBox="true"/>
          <p:nvPr/>
        </p:nvSpPr>
        <p:spPr>
          <a:xfrm rot="0">
            <a:off x="448435" y="2966161"/>
            <a:ext cx="10268877" cy="6648213"/>
          </a:xfrm>
          <a:prstGeom prst="rect">
            <a:avLst/>
          </a:prstGeom>
        </p:spPr>
        <p:txBody>
          <a:bodyPr anchor="t" rtlCol="false" tIns="0" lIns="0" bIns="0" rIns="0">
            <a:spAutoFit/>
          </a:bodyPr>
          <a:lstStyle/>
          <a:p>
            <a:pPr algn="just" marL="541098" indent="-270549" lvl="1">
              <a:lnSpc>
                <a:spcPts val="3759"/>
              </a:lnSpc>
              <a:buFont typeface="Arial"/>
              <a:buChar char="•"/>
            </a:pPr>
            <a:r>
              <a:rPr lang="en-US" sz="2506">
                <a:solidFill>
                  <a:srgbClr val="4C4457"/>
                </a:solidFill>
                <a:latin typeface="Nunito"/>
                <a:ea typeface="Nunito"/>
                <a:cs typeface="Nunito"/>
                <a:sym typeface="Nunito"/>
              </a:rPr>
              <a:t>Neste módulo, exploraremos o que significa deficiência psicossocial e como ela afeta a vida diária dos jovens, não apenas por meio de condições de saúde mental, mas pelas barreiras criadas pela sociedade. </a:t>
            </a:r>
          </a:p>
          <a:p>
            <a:pPr algn="just" marL="0" indent="0" lvl="0">
              <a:lnSpc>
                <a:spcPts val="3759"/>
              </a:lnSpc>
            </a:pPr>
          </a:p>
          <a:p>
            <a:pPr algn="just" marL="541098" indent="-270549" lvl="1">
              <a:lnSpc>
                <a:spcPts val="3759"/>
              </a:lnSpc>
              <a:buFont typeface="Arial"/>
              <a:buChar char="•"/>
            </a:pPr>
            <a:r>
              <a:rPr lang="en-US" sz="2506">
                <a:solidFill>
                  <a:srgbClr val="4C4457"/>
                </a:solidFill>
                <a:latin typeface="Nunito"/>
                <a:ea typeface="Nunito"/>
                <a:cs typeface="Nunito"/>
                <a:sym typeface="Nunito"/>
              </a:rPr>
              <a:t>Vamos nos concentrar em quatro desafios principais: estigma, falta de acesso, baixa confiança e sub-representação e seu impacto na participação política. </a:t>
            </a:r>
          </a:p>
          <a:p>
            <a:pPr algn="just" marL="0" indent="0" lvl="0">
              <a:lnSpc>
                <a:spcPts val="3759"/>
              </a:lnSpc>
            </a:pPr>
          </a:p>
          <a:p>
            <a:pPr algn="just" marL="541098" indent="-270549" lvl="1">
              <a:lnSpc>
                <a:spcPts val="3759"/>
              </a:lnSpc>
              <a:buFont typeface="Arial"/>
              <a:buChar char="•"/>
            </a:pPr>
            <a:r>
              <a:rPr lang="en-US" sz="2506">
                <a:solidFill>
                  <a:srgbClr val="4C4457"/>
                </a:solidFill>
                <a:latin typeface="Nunito"/>
                <a:ea typeface="Nunito"/>
                <a:cs typeface="Nunito"/>
                <a:sym typeface="Nunito"/>
              </a:rPr>
              <a:t>Este módulo é especialmente relevante para trabalhadores com jovens, pois vocês desempenham um papel importante no reconhecimento dessas barreiras, apoiando a inclusão e capacitando todos os jovens a participarem plenamente da vida comunitária e da tomada de decisões.</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96091"/>
            <a:chOff x="0" y="0"/>
            <a:chExt cx="102592" cy="261455"/>
          </a:xfrm>
        </p:grpSpPr>
        <p:sp>
          <p:nvSpPr>
            <p:cNvPr name="Freeform 4" id="4"/>
            <p:cNvSpPr/>
            <p:nvPr/>
          </p:nvSpPr>
          <p:spPr>
            <a:xfrm flipH="false" flipV="false" rot="0">
              <a:off x="0" y="0"/>
              <a:ext cx="102592" cy="261455"/>
            </a:xfrm>
            <a:custGeom>
              <a:avLst/>
              <a:gdLst/>
              <a:ahLst/>
              <a:cxnLst/>
              <a:rect r="r" b="b" t="t" l="l"/>
              <a:pathLst>
                <a:path h="261455" w="102592">
                  <a:moveTo>
                    <a:pt x="0" y="0"/>
                  </a:moveTo>
                  <a:lnTo>
                    <a:pt x="102592" y="0"/>
                  </a:lnTo>
                  <a:lnTo>
                    <a:pt x="102592" y="261455"/>
                  </a:lnTo>
                  <a:lnTo>
                    <a:pt x="0" y="261455"/>
                  </a:lnTo>
                  <a:close/>
                </a:path>
              </a:pathLst>
            </a:custGeom>
            <a:solidFill>
              <a:srgbClr val="000000">
                <a:alpha val="0"/>
              </a:srgbClr>
            </a:solidFill>
          </p:spPr>
        </p:sp>
        <p:sp>
          <p:nvSpPr>
            <p:cNvPr name="TextBox 5" id="5"/>
            <p:cNvSpPr txBox="true"/>
            <p:nvPr/>
          </p:nvSpPr>
          <p:spPr>
            <a:xfrm>
              <a:off x="0" y="-9525"/>
              <a:ext cx="102592" cy="270980"/>
            </a:xfrm>
            <a:prstGeom prst="rect">
              <a:avLst/>
            </a:prstGeom>
          </p:spPr>
          <p:txBody>
            <a:bodyPr anchor="t" rtlCol="false" tIns="0" lIns="0" bIns="0" rIns="0"/>
            <a:lstStyle/>
            <a:p>
              <a:pPr algn="l" marL="0" indent="0" lvl="0">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2019271" y="371817"/>
            <a:ext cx="13790799" cy="2762151"/>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Questionário 3. Como a sub-representação afeta os jovens com deficiências psicossociais?</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9468918" y="4832512"/>
            <a:ext cx="5965089" cy="991670"/>
          </a:xfrm>
          <a:prstGeom prst="rect">
            <a:avLst/>
          </a:prstGeom>
        </p:spPr>
        <p:txBody>
          <a:bodyPr anchor="t" rtlCol="false" tIns="0" lIns="0" bIns="0" rIns="0">
            <a:spAutoFit/>
          </a:bodyPr>
          <a:lstStyle/>
          <a:p>
            <a:pPr algn="ctr" marL="0" indent="0" lvl="0">
              <a:lnSpc>
                <a:spcPts val="3631"/>
              </a:lnSpc>
            </a:pPr>
            <a:r>
              <a:rPr lang="en-US" sz="3158">
                <a:solidFill>
                  <a:srgbClr val="282121"/>
                </a:solidFill>
                <a:latin typeface="Calibri (MS)"/>
                <a:ea typeface="Calibri (MS)"/>
                <a:cs typeface="Calibri (MS)"/>
                <a:sym typeface="Calibri (MS)"/>
              </a:rPr>
              <a:t>B. Melhora as chances de ocupar cargos de liderança</a:t>
            </a:r>
          </a:p>
        </p:txBody>
      </p:sp>
      <p:sp>
        <p:nvSpPr>
          <p:cNvPr name="TextBox 14" id="14"/>
          <p:cNvSpPr txBox="true"/>
          <p:nvPr/>
        </p:nvSpPr>
        <p:spPr>
          <a:xfrm rot="0">
            <a:off x="2881237" y="4832512"/>
            <a:ext cx="5910600" cy="1069368"/>
          </a:xfrm>
          <a:prstGeom prst="rect">
            <a:avLst/>
          </a:prstGeom>
        </p:spPr>
        <p:txBody>
          <a:bodyPr anchor="t" rtlCol="false" tIns="0" lIns="0" bIns="0" rIns="0">
            <a:spAutoFit/>
          </a:bodyPr>
          <a:lstStyle/>
          <a:p>
            <a:pPr algn="ctr" marL="0" indent="0" lvl="0">
              <a:lnSpc>
                <a:spcPts val="3927"/>
              </a:lnSpc>
            </a:pPr>
            <a:r>
              <a:rPr lang="en-US" sz="3414">
                <a:solidFill>
                  <a:srgbClr val="282121"/>
                </a:solidFill>
                <a:latin typeface="Calibri (MS)"/>
                <a:ea typeface="Calibri (MS)"/>
                <a:cs typeface="Calibri (MS)"/>
                <a:sym typeface="Calibri (MS)"/>
              </a:rPr>
              <a:t>A. Aumenta o acesso aos serviços de saúde mental</a:t>
            </a:r>
          </a:p>
        </p:txBody>
      </p:sp>
      <p:sp>
        <p:nvSpPr>
          <p:cNvPr name="TextBox 15" id="15"/>
          <p:cNvSpPr txBox="true"/>
          <p:nvPr/>
        </p:nvSpPr>
        <p:spPr>
          <a:xfrm rot="0">
            <a:off x="9373329" y="6539367"/>
            <a:ext cx="6156267" cy="1108312"/>
          </a:xfrm>
          <a:prstGeom prst="rect">
            <a:avLst/>
          </a:prstGeom>
        </p:spPr>
        <p:txBody>
          <a:bodyPr anchor="t" rtlCol="false" tIns="0" lIns="0" bIns="0" rIns="0">
            <a:spAutoFit/>
          </a:bodyPr>
          <a:lstStyle/>
          <a:p>
            <a:pPr algn="ctr" marL="0" indent="0" lvl="0">
              <a:lnSpc>
                <a:spcPts val="4091"/>
              </a:lnSpc>
            </a:pPr>
            <a:r>
              <a:rPr lang="en-US" sz="3558">
                <a:solidFill>
                  <a:srgbClr val="282121"/>
                </a:solidFill>
                <a:latin typeface="Calibri (MS)"/>
                <a:ea typeface="Calibri (MS)"/>
                <a:cs typeface="Calibri (MS)"/>
                <a:sym typeface="Calibri (MS)"/>
              </a:rPr>
              <a:t>D. Afeta apenas adultos, não jovens</a:t>
            </a:r>
          </a:p>
        </p:txBody>
      </p:sp>
      <p:sp>
        <p:nvSpPr>
          <p:cNvPr name="TextBox 16" id="16"/>
          <p:cNvSpPr txBox="true"/>
          <p:nvPr/>
        </p:nvSpPr>
        <p:spPr>
          <a:xfrm rot="0">
            <a:off x="2799452" y="6539367"/>
            <a:ext cx="6115218" cy="1030648"/>
          </a:xfrm>
          <a:prstGeom prst="rect">
            <a:avLst/>
          </a:prstGeom>
        </p:spPr>
        <p:txBody>
          <a:bodyPr anchor="t" rtlCol="false" tIns="0" lIns="0" bIns="0" rIns="0">
            <a:spAutoFit/>
          </a:bodyPr>
          <a:lstStyle/>
          <a:p>
            <a:pPr algn="ctr" marL="0" indent="0" lvl="0">
              <a:lnSpc>
                <a:spcPts val="3802"/>
              </a:lnSpc>
            </a:pPr>
            <a:r>
              <a:rPr lang="en-US" sz="3306">
                <a:solidFill>
                  <a:srgbClr val="282121"/>
                </a:solidFill>
                <a:latin typeface="Calibri (MS)"/>
                <a:ea typeface="Calibri (MS)"/>
                <a:cs typeface="Calibri (MS)"/>
                <a:sym typeface="Calibri (MS)"/>
              </a:rPr>
              <a:t>C. Limita a inclusão nos espaços de tomada de decisão e de políticas</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96091"/>
            <a:chOff x="0" y="0"/>
            <a:chExt cx="102592" cy="261455"/>
          </a:xfrm>
        </p:grpSpPr>
        <p:sp>
          <p:nvSpPr>
            <p:cNvPr name="Freeform 4" id="4"/>
            <p:cNvSpPr/>
            <p:nvPr/>
          </p:nvSpPr>
          <p:spPr>
            <a:xfrm flipH="false" flipV="false" rot="0">
              <a:off x="0" y="0"/>
              <a:ext cx="102592" cy="261455"/>
            </a:xfrm>
            <a:custGeom>
              <a:avLst/>
              <a:gdLst/>
              <a:ahLst/>
              <a:cxnLst/>
              <a:rect r="r" b="b" t="t" l="l"/>
              <a:pathLst>
                <a:path h="261455" w="102592">
                  <a:moveTo>
                    <a:pt x="0" y="0"/>
                  </a:moveTo>
                  <a:lnTo>
                    <a:pt x="102592" y="0"/>
                  </a:lnTo>
                  <a:lnTo>
                    <a:pt x="102592" y="261455"/>
                  </a:lnTo>
                  <a:lnTo>
                    <a:pt x="0" y="261455"/>
                  </a:lnTo>
                  <a:close/>
                </a:path>
              </a:pathLst>
            </a:custGeom>
            <a:solidFill>
              <a:srgbClr val="000000">
                <a:alpha val="0"/>
              </a:srgbClr>
            </a:solidFill>
          </p:spPr>
        </p:sp>
        <p:sp>
          <p:nvSpPr>
            <p:cNvPr name="TextBox 5" id="5"/>
            <p:cNvSpPr txBox="true"/>
            <p:nvPr/>
          </p:nvSpPr>
          <p:spPr>
            <a:xfrm>
              <a:off x="0" y="-9525"/>
              <a:ext cx="102592" cy="270980"/>
            </a:xfrm>
            <a:prstGeom prst="rect">
              <a:avLst/>
            </a:prstGeom>
          </p:spPr>
          <p:txBody>
            <a:bodyPr anchor="t" rtlCol="false" tIns="0" lIns="0" bIns="0" rIns="0"/>
            <a:lstStyle/>
            <a:p>
              <a:pPr algn="l" marL="0" indent="0" lvl="0">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602092" y="8069286"/>
            <a:ext cx="2035127" cy="2035127"/>
          </a:xfrm>
          <a:custGeom>
            <a:avLst/>
            <a:gdLst/>
            <a:ahLst/>
            <a:cxnLst/>
            <a:rect r="r" b="b" t="t" l="l"/>
            <a:pathLst>
              <a:path h="2035127" w="2035127">
                <a:moveTo>
                  <a:pt x="0" y="0"/>
                </a:moveTo>
                <a:lnTo>
                  <a:pt x="2035127" y="0"/>
                </a:lnTo>
                <a:lnTo>
                  <a:pt x="2035127" y="2035128"/>
                </a:lnTo>
                <a:lnTo>
                  <a:pt x="0" y="203512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276860" y="371817"/>
            <a:ext cx="15590956" cy="1885884"/>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Questionário 3. Como a sub-representação afeta os jovens com deficiências psicossociais? </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9373329"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445825" y="6466144"/>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9373329" y="4817231"/>
            <a:ext cx="6156267" cy="1001401"/>
          </a:xfrm>
          <a:prstGeom prst="rect">
            <a:avLst/>
          </a:prstGeom>
        </p:spPr>
        <p:txBody>
          <a:bodyPr anchor="t" rtlCol="false" tIns="0" lIns="0" bIns="0" rIns="0">
            <a:spAutoFit/>
          </a:bodyPr>
          <a:lstStyle/>
          <a:p>
            <a:pPr algn="ctr" marL="0" indent="0" lvl="0">
              <a:lnSpc>
                <a:spcPts val="3705"/>
              </a:lnSpc>
            </a:pPr>
            <a:r>
              <a:rPr lang="en-US" sz="3221">
                <a:solidFill>
                  <a:srgbClr val="282121"/>
                </a:solidFill>
                <a:latin typeface="Calibri (MS)"/>
                <a:ea typeface="Calibri (MS)"/>
                <a:cs typeface="Calibri (MS)"/>
                <a:sym typeface="Calibri (MS)"/>
              </a:rPr>
              <a:t>B. Melhora as chances de ocupar cargos de liderança</a:t>
            </a:r>
          </a:p>
        </p:txBody>
      </p:sp>
      <p:sp>
        <p:nvSpPr>
          <p:cNvPr name="TextBox 14" id="14"/>
          <p:cNvSpPr txBox="true"/>
          <p:nvPr/>
        </p:nvSpPr>
        <p:spPr>
          <a:xfrm rot="0">
            <a:off x="2758404" y="4730595"/>
            <a:ext cx="6313934" cy="1205787"/>
          </a:xfrm>
          <a:prstGeom prst="rect">
            <a:avLst/>
          </a:prstGeom>
        </p:spPr>
        <p:txBody>
          <a:bodyPr anchor="t" rtlCol="false" tIns="0" lIns="0" bIns="0" rIns="0">
            <a:spAutoFit/>
          </a:bodyPr>
          <a:lstStyle/>
          <a:p>
            <a:pPr algn="ctr" marL="0" indent="0" lvl="0">
              <a:lnSpc>
                <a:spcPts val="4494"/>
              </a:lnSpc>
            </a:pPr>
            <a:r>
              <a:rPr lang="en-US" sz="3908">
                <a:solidFill>
                  <a:srgbClr val="282121"/>
                </a:solidFill>
                <a:latin typeface="Calibri (MS)"/>
                <a:ea typeface="Calibri (MS)"/>
                <a:cs typeface="Calibri (MS)"/>
                <a:sym typeface="Calibri (MS)"/>
              </a:rPr>
              <a:t>A. Aumenta o acesso aos serviços de saúde mental</a:t>
            </a:r>
          </a:p>
        </p:txBody>
      </p:sp>
      <p:sp>
        <p:nvSpPr>
          <p:cNvPr name="TextBox 15" id="15"/>
          <p:cNvSpPr txBox="true"/>
          <p:nvPr/>
        </p:nvSpPr>
        <p:spPr>
          <a:xfrm rot="0">
            <a:off x="9861752" y="6539367"/>
            <a:ext cx="5324413" cy="1108312"/>
          </a:xfrm>
          <a:prstGeom prst="rect">
            <a:avLst/>
          </a:prstGeom>
        </p:spPr>
        <p:txBody>
          <a:bodyPr anchor="t" rtlCol="false" tIns="0" lIns="0" bIns="0" rIns="0">
            <a:spAutoFit/>
          </a:bodyPr>
          <a:lstStyle/>
          <a:p>
            <a:pPr algn="ctr" marL="0" indent="0" lvl="0">
              <a:lnSpc>
                <a:spcPts val="4091"/>
              </a:lnSpc>
            </a:pPr>
            <a:r>
              <a:rPr lang="en-US" sz="3558">
                <a:solidFill>
                  <a:srgbClr val="282121"/>
                </a:solidFill>
                <a:latin typeface="Calibri (MS)"/>
                <a:ea typeface="Calibri (MS)"/>
                <a:cs typeface="Calibri (MS)"/>
                <a:sym typeface="Calibri (MS)"/>
              </a:rPr>
              <a:t>D. Afeta apenas adultos, não jovens</a:t>
            </a:r>
          </a:p>
        </p:txBody>
      </p:sp>
      <p:sp>
        <p:nvSpPr>
          <p:cNvPr name="TextBox 16" id="16"/>
          <p:cNvSpPr txBox="true"/>
          <p:nvPr/>
        </p:nvSpPr>
        <p:spPr>
          <a:xfrm rot="0">
            <a:off x="2679570" y="6415807"/>
            <a:ext cx="6313934" cy="1088825"/>
          </a:xfrm>
          <a:prstGeom prst="rect">
            <a:avLst/>
          </a:prstGeom>
        </p:spPr>
        <p:txBody>
          <a:bodyPr anchor="t" rtlCol="false" tIns="0" lIns="0" bIns="0" rIns="0">
            <a:spAutoFit/>
          </a:bodyPr>
          <a:lstStyle/>
          <a:p>
            <a:pPr algn="ctr" marL="0" indent="0" lvl="0">
              <a:lnSpc>
                <a:spcPts val="3976"/>
              </a:lnSpc>
            </a:pPr>
            <a:r>
              <a:rPr lang="en-US" sz="3458">
                <a:solidFill>
                  <a:srgbClr val="282121"/>
                </a:solidFill>
                <a:latin typeface="Calibri (MS)"/>
                <a:ea typeface="Calibri (MS)"/>
                <a:cs typeface="Calibri (MS)"/>
                <a:sym typeface="Calibri (MS)"/>
              </a:rPr>
              <a:t>C. Limita a inclusão nos espaços de tomada de decisão e de políticas</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96091"/>
            <a:chOff x="0" y="0"/>
            <a:chExt cx="102592" cy="261455"/>
          </a:xfrm>
        </p:grpSpPr>
        <p:sp>
          <p:nvSpPr>
            <p:cNvPr name="Freeform 4" id="4"/>
            <p:cNvSpPr/>
            <p:nvPr/>
          </p:nvSpPr>
          <p:spPr>
            <a:xfrm flipH="false" flipV="false" rot="0">
              <a:off x="0" y="0"/>
              <a:ext cx="102592" cy="261455"/>
            </a:xfrm>
            <a:custGeom>
              <a:avLst/>
              <a:gdLst/>
              <a:ahLst/>
              <a:cxnLst/>
              <a:rect r="r" b="b" t="t" l="l"/>
              <a:pathLst>
                <a:path h="261455" w="102592">
                  <a:moveTo>
                    <a:pt x="0" y="0"/>
                  </a:moveTo>
                  <a:lnTo>
                    <a:pt x="102592" y="0"/>
                  </a:lnTo>
                  <a:lnTo>
                    <a:pt x="102592" y="261455"/>
                  </a:lnTo>
                  <a:lnTo>
                    <a:pt x="0" y="261455"/>
                  </a:lnTo>
                  <a:close/>
                </a:path>
              </a:pathLst>
            </a:custGeom>
            <a:solidFill>
              <a:srgbClr val="000000">
                <a:alpha val="0"/>
              </a:srgbClr>
            </a:solidFill>
          </p:spPr>
        </p:sp>
        <p:sp>
          <p:nvSpPr>
            <p:cNvPr name="TextBox 5" id="5"/>
            <p:cNvSpPr txBox="true"/>
            <p:nvPr/>
          </p:nvSpPr>
          <p:spPr>
            <a:xfrm>
              <a:off x="0" y="-9525"/>
              <a:ext cx="102592" cy="270980"/>
            </a:xfrm>
            <a:prstGeom prst="rect">
              <a:avLst/>
            </a:prstGeom>
          </p:spPr>
          <p:txBody>
            <a:bodyPr anchor="t" rtlCol="false" tIns="0" lIns="0" bIns="0" rIns="0"/>
            <a:lstStyle/>
            <a:p>
              <a:pPr algn="l" marL="0" indent="0" lvl="0">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2019271" y="302343"/>
            <a:ext cx="13790799" cy="3485013"/>
          </a:xfrm>
          <a:prstGeom prst="rect">
            <a:avLst/>
          </a:prstGeom>
        </p:spPr>
        <p:txBody>
          <a:bodyPr anchor="t" rtlCol="false" tIns="0" lIns="0" bIns="0" rIns="0">
            <a:spAutoFit/>
          </a:bodyPr>
          <a:lstStyle/>
          <a:p>
            <a:pPr algn="ctr" marL="0" indent="0" lvl="0">
              <a:lnSpc>
                <a:spcPts val="6670"/>
              </a:lnSpc>
            </a:pPr>
            <a:r>
              <a:rPr lang="en-US" sz="5800">
                <a:solidFill>
                  <a:srgbClr val="282121"/>
                </a:solidFill>
                <a:latin typeface="Calibri (MS)"/>
                <a:ea typeface="Calibri (MS)"/>
                <a:cs typeface="Calibri (MS)"/>
                <a:sym typeface="Calibri (MS)"/>
              </a:rPr>
              <a:t>Questionário - 4. Qual é um possível efeito de longo prazo do desempoderamento e da exclusão em jovens com deficiências psicossociais?</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9468918" y="5060133"/>
            <a:ext cx="5965089" cy="505108"/>
          </a:xfrm>
          <a:prstGeom prst="rect">
            <a:avLst/>
          </a:prstGeom>
        </p:spPr>
        <p:txBody>
          <a:bodyPr anchor="t" rtlCol="false" tIns="0" lIns="0" bIns="0" rIns="0">
            <a:spAutoFit/>
          </a:bodyPr>
          <a:lstStyle/>
          <a:p>
            <a:pPr algn="ctr" marL="0" indent="0" lvl="0">
              <a:lnSpc>
                <a:spcPts val="3489"/>
              </a:lnSpc>
            </a:pPr>
            <a:r>
              <a:rPr lang="en-US" sz="3034">
                <a:solidFill>
                  <a:srgbClr val="282121"/>
                </a:solidFill>
                <a:latin typeface="Calibri (MS)"/>
                <a:ea typeface="Calibri (MS)"/>
                <a:cs typeface="Calibri (MS)"/>
                <a:sym typeface="Calibri (MS)"/>
              </a:rPr>
              <a:t>B. Melhor resiliência e enfrentamento</a:t>
            </a:r>
          </a:p>
        </p:txBody>
      </p:sp>
      <p:sp>
        <p:nvSpPr>
          <p:cNvPr name="TextBox 14" id="14"/>
          <p:cNvSpPr txBox="true"/>
          <p:nvPr/>
        </p:nvSpPr>
        <p:spPr>
          <a:xfrm rot="0">
            <a:off x="2820920" y="4832512"/>
            <a:ext cx="5910600" cy="583967"/>
          </a:xfrm>
          <a:prstGeom prst="rect">
            <a:avLst/>
          </a:prstGeom>
        </p:spPr>
        <p:txBody>
          <a:bodyPr anchor="t" rtlCol="false" tIns="0" lIns="0" bIns="0" rIns="0">
            <a:spAutoFit/>
          </a:bodyPr>
          <a:lstStyle/>
          <a:p>
            <a:pPr algn="ctr" marL="0" indent="0" lvl="0">
              <a:lnSpc>
                <a:spcPts val="3976"/>
              </a:lnSpc>
            </a:pPr>
            <a:r>
              <a:rPr lang="en-US" sz="3458">
                <a:solidFill>
                  <a:srgbClr val="282121"/>
                </a:solidFill>
                <a:latin typeface="Calibri (MS)"/>
                <a:ea typeface="Calibri (MS)"/>
                <a:cs typeface="Calibri (MS)"/>
                <a:sym typeface="Calibri (MS)"/>
              </a:rPr>
              <a:t>A. Maior envolvimento político</a:t>
            </a:r>
          </a:p>
        </p:txBody>
      </p:sp>
      <p:sp>
        <p:nvSpPr>
          <p:cNvPr name="TextBox 15" id="15"/>
          <p:cNvSpPr txBox="true"/>
          <p:nvPr/>
        </p:nvSpPr>
        <p:spPr>
          <a:xfrm rot="0">
            <a:off x="9373329" y="6539367"/>
            <a:ext cx="6156267" cy="1108312"/>
          </a:xfrm>
          <a:prstGeom prst="rect">
            <a:avLst/>
          </a:prstGeom>
        </p:spPr>
        <p:txBody>
          <a:bodyPr anchor="t" rtlCol="false" tIns="0" lIns="0" bIns="0" rIns="0">
            <a:spAutoFit/>
          </a:bodyPr>
          <a:lstStyle/>
          <a:p>
            <a:pPr algn="ctr" marL="0" indent="0" lvl="0">
              <a:lnSpc>
                <a:spcPts val="4091"/>
              </a:lnSpc>
            </a:pPr>
            <a:r>
              <a:rPr lang="en-US" sz="3558">
                <a:solidFill>
                  <a:srgbClr val="282121"/>
                </a:solidFill>
                <a:latin typeface="Calibri (MS)"/>
                <a:ea typeface="Calibri (MS)"/>
                <a:cs typeface="Calibri (MS)"/>
                <a:sym typeface="Calibri (MS)"/>
              </a:rPr>
              <a:t>D. Baixa confiança e participação reduzida em papéis comunitários</a:t>
            </a:r>
          </a:p>
        </p:txBody>
      </p:sp>
      <p:sp>
        <p:nvSpPr>
          <p:cNvPr name="TextBox 16" id="16"/>
          <p:cNvSpPr txBox="true"/>
          <p:nvPr/>
        </p:nvSpPr>
        <p:spPr>
          <a:xfrm rot="0">
            <a:off x="2941554" y="6786699"/>
            <a:ext cx="5789965" cy="474843"/>
          </a:xfrm>
          <a:prstGeom prst="rect">
            <a:avLst/>
          </a:prstGeom>
        </p:spPr>
        <p:txBody>
          <a:bodyPr anchor="t" rtlCol="false" tIns="0" lIns="0" bIns="0" rIns="0">
            <a:spAutoFit/>
          </a:bodyPr>
          <a:lstStyle/>
          <a:p>
            <a:pPr algn="ctr" marL="0" indent="0" lvl="0">
              <a:lnSpc>
                <a:spcPts val="3201"/>
              </a:lnSpc>
            </a:pPr>
            <a:r>
              <a:rPr lang="en-US" sz="2783">
                <a:solidFill>
                  <a:srgbClr val="282121"/>
                </a:solidFill>
                <a:latin typeface="Calibri (MS)"/>
                <a:ea typeface="Calibri (MS)"/>
                <a:cs typeface="Calibri (MS)"/>
                <a:sym typeface="Calibri (MS)"/>
              </a:rPr>
              <a:t>C. Melhor acesso aos cuidados de saúde</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96091"/>
            <a:chOff x="0" y="0"/>
            <a:chExt cx="102592" cy="261455"/>
          </a:xfrm>
        </p:grpSpPr>
        <p:sp>
          <p:nvSpPr>
            <p:cNvPr name="Freeform 4" id="4"/>
            <p:cNvSpPr/>
            <p:nvPr/>
          </p:nvSpPr>
          <p:spPr>
            <a:xfrm flipH="false" flipV="false" rot="0">
              <a:off x="0" y="0"/>
              <a:ext cx="102592" cy="261455"/>
            </a:xfrm>
            <a:custGeom>
              <a:avLst/>
              <a:gdLst/>
              <a:ahLst/>
              <a:cxnLst/>
              <a:rect r="r" b="b" t="t" l="l"/>
              <a:pathLst>
                <a:path h="261455" w="102592">
                  <a:moveTo>
                    <a:pt x="0" y="0"/>
                  </a:moveTo>
                  <a:lnTo>
                    <a:pt x="102592" y="0"/>
                  </a:lnTo>
                  <a:lnTo>
                    <a:pt x="102592" y="261455"/>
                  </a:lnTo>
                  <a:lnTo>
                    <a:pt x="0" y="261455"/>
                  </a:lnTo>
                  <a:close/>
                </a:path>
              </a:pathLst>
            </a:custGeom>
            <a:solidFill>
              <a:srgbClr val="000000">
                <a:alpha val="0"/>
              </a:srgbClr>
            </a:solidFill>
          </p:spPr>
        </p:sp>
        <p:sp>
          <p:nvSpPr>
            <p:cNvPr name="TextBox 5" id="5"/>
            <p:cNvSpPr txBox="true"/>
            <p:nvPr/>
          </p:nvSpPr>
          <p:spPr>
            <a:xfrm>
              <a:off x="0" y="-9525"/>
              <a:ext cx="102592" cy="270980"/>
            </a:xfrm>
            <a:prstGeom prst="rect">
              <a:avLst/>
            </a:prstGeom>
          </p:spPr>
          <p:txBody>
            <a:bodyPr anchor="t" rtlCol="false" tIns="0" lIns="0" bIns="0" rIns="0"/>
            <a:lstStyle/>
            <a:p>
              <a:pPr algn="l" marL="0" indent="0" lvl="0">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602092" y="8069286"/>
            <a:ext cx="2035127" cy="2035127"/>
          </a:xfrm>
          <a:custGeom>
            <a:avLst/>
            <a:gdLst/>
            <a:ahLst/>
            <a:cxnLst/>
            <a:rect r="r" b="b" t="t" l="l"/>
            <a:pathLst>
              <a:path h="2035127" w="2035127">
                <a:moveTo>
                  <a:pt x="0" y="0"/>
                </a:moveTo>
                <a:lnTo>
                  <a:pt x="2035127" y="0"/>
                </a:lnTo>
                <a:lnTo>
                  <a:pt x="2035127" y="2035128"/>
                </a:lnTo>
                <a:lnTo>
                  <a:pt x="0" y="203512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871033" y="381342"/>
            <a:ext cx="16087275" cy="2550160"/>
          </a:xfrm>
          <a:prstGeom prst="rect">
            <a:avLst/>
          </a:prstGeom>
        </p:spPr>
        <p:txBody>
          <a:bodyPr anchor="t" rtlCol="false" tIns="0" lIns="0" bIns="0" rIns="0">
            <a:spAutoFit/>
          </a:bodyPr>
          <a:lstStyle/>
          <a:p>
            <a:pPr algn="ctr" marL="0" indent="0" lvl="0">
              <a:lnSpc>
                <a:spcPts val="6440"/>
              </a:lnSpc>
            </a:pPr>
            <a:r>
              <a:rPr lang="en-US" sz="5600">
                <a:solidFill>
                  <a:srgbClr val="282121"/>
                </a:solidFill>
                <a:latin typeface="Calibri (MS)"/>
                <a:ea typeface="Calibri (MS)"/>
                <a:cs typeface="Calibri (MS)"/>
                <a:sym typeface="Calibri (MS)"/>
              </a:rPr>
              <a:t>Questionário - 4. Qual é um possível efeito de longo prazo do desempoderamento e da exclusão em jovens com deficiências psicossociais?</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87745"/>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51191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9445825" y="5030908"/>
            <a:ext cx="6156267" cy="534309"/>
          </a:xfrm>
          <a:prstGeom prst="rect">
            <a:avLst/>
          </a:prstGeom>
        </p:spPr>
        <p:txBody>
          <a:bodyPr anchor="t" rtlCol="false" tIns="0" lIns="0" bIns="0" rIns="0">
            <a:spAutoFit/>
          </a:bodyPr>
          <a:lstStyle/>
          <a:p>
            <a:pPr algn="ctr" marL="0" indent="0" lvl="0">
              <a:lnSpc>
                <a:spcPts val="3608"/>
              </a:lnSpc>
            </a:pPr>
            <a:r>
              <a:rPr lang="en-US" sz="3138">
                <a:solidFill>
                  <a:srgbClr val="282121"/>
                </a:solidFill>
                <a:latin typeface="Calibri (MS)"/>
                <a:ea typeface="Calibri (MS)"/>
                <a:cs typeface="Calibri (MS)"/>
                <a:sym typeface="Calibri (MS)"/>
              </a:rPr>
              <a:t>B. Melhor resiliência e enfrentamento</a:t>
            </a:r>
          </a:p>
        </p:txBody>
      </p:sp>
      <p:sp>
        <p:nvSpPr>
          <p:cNvPr name="TextBox 14" id="14"/>
          <p:cNvSpPr txBox="true"/>
          <p:nvPr/>
        </p:nvSpPr>
        <p:spPr>
          <a:xfrm rot="0">
            <a:off x="2758404" y="4721070"/>
            <a:ext cx="6313934" cy="1273783"/>
          </a:xfrm>
          <a:prstGeom prst="rect">
            <a:avLst/>
          </a:prstGeom>
        </p:spPr>
        <p:txBody>
          <a:bodyPr anchor="t" rtlCol="false" tIns="0" lIns="0" bIns="0" rIns="0">
            <a:spAutoFit/>
          </a:bodyPr>
          <a:lstStyle/>
          <a:p>
            <a:pPr algn="ctr" marL="0" indent="0" lvl="0">
              <a:lnSpc>
                <a:spcPts val="4722"/>
              </a:lnSpc>
            </a:pPr>
            <a:r>
              <a:rPr lang="en-US" sz="4106">
                <a:solidFill>
                  <a:srgbClr val="282121"/>
                </a:solidFill>
                <a:latin typeface="Calibri (MS)"/>
                <a:ea typeface="Calibri (MS)"/>
                <a:cs typeface="Calibri (MS)"/>
                <a:sym typeface="Calibri (MS)"/>
              </a:rPr>
              <a:t>A. Maior envolvimento político</a:t>
            </a:r>
          </a:p>
        </p:txBody>
      </p:sp>
      <p:sp>
        <p:nvSpPr>
          <p:cNvPr name="TextBox 15" id="15"/>
          <p:cNvSpPr txBox="true"/>
          <p:nvPr/>
        </p:nvSpPr>
        <p:spPr>
          <a:xfrm rot="0">
            <a:off x="9612668" y="6561763"/>
            <a:ext cx="5677591" cy="1030707"/>
          </a:xfrm>
          <a:prstGeom prst="rect">
            <a:avLst/>
          </a:prstGeom>
        </p:spPr>
        <p:txBody>
          <a:bodyPr anchor="t" rtlCol="false" tIns="0" lIns="0" bIns="0" rIns="0">
            <a:spAutoFit/>
          </a:bodyPr>
          <a:lstStyle/>
          <a:p>
            <a:pPr algn="ctr" marL="0" indent="0" lvl="0">
              <a:lnSpc>
                <a:spcPts val="3813"/>
              </a:lnSpc>
            </a:pPr>
            <a:r>
              <a:rPr lang="en-US" sz="3316">
                <a:solidFill>
                  <a:srgbClr val="282121"/>
                </a:solidFill>
                <a:latin typeface="Calibri (MS)"/>
                <a:ea typeface="Calibri (MS)"/>
                <a:cs typeface="Calibri (MS)"/>
                <a:sym typeface="Calibri (MS)"/>
              </a:rPr>
              <a:t>D. Baixa confiança e participação reduzida em papéis comunitários</a:t>
            </a:r>
          </a:p>
        </p:txBody>
      </p:sp>
      <p:sp>
        <p:nvSpPr>
          <p:cNvPr name="TextBox 16" id="16"/>
          <p:cNvSpPr txBox="true"/>
          <p:nvPr/>
        </p:nvSpPr>
        <p:spPr>
          <a:xfrm rot="0">
            <a:off x="3005769" y="6454766"/>
            <a:ext cx="5661537" cy="1263953"/>
          </a:xfrm>
          <a:prstGeom prst="rect">
            <a:avLst/>
          </a:prstGeom>
        </p:spPr>
        <p:txBody>
          <a:bodyPr anchor="t" rtlCol="false" tIns="0" lIns="0" bIns="0" rIns="0">
            <a:spAutoFit/>
          </a:bodyPr>
          <a:lstStyle/>
          <a:p>
            <a:pPr algn="ctr" marL="0" indent="0" lvl="0">
              <a:lnSpc>
                <a:spcPts val="4666"/>
              </a:lnSpc>
            </a:pPr>
            <a:r>
              <a:rPr lang="en-US" sz="4058">
                <a:solidFill>
                  <a:srgbClr val="282121"/>
                </a:solidFill>
                <a:latin typeface="Calibri (MS)"/>
                <a:ea typeface="Calibri (MS)"/>
                <a:cs typeface="Calibri (MS)"/>
                <a:sym typeface="Calibri (MS)"/>
              </a:rPr>
              <a:t>C. Melhor acesso aos cuidados de saúde</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633341"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48494" y="2549852"/>
            <a:ext cx="5009201" cy="769661"/>
            <a:chOff x="0" y="0"/>
            <a:chExt cx="6678935" cy="1026215"/>
          </a:xfrm>
        </p:grpSpPr>
        <p:sp>
          <p:nvSpPr>
            <p:cNvPr name="Freeform 4" id="4"/>
            <p:cNvSpPr/>
            <p:nvPr/>
          </p:nvSpPr>
          <p:spPr>
            <a:xfrm flipH="false" flipV="false" rot="0">
              <a:off x="0" y="0"/>
              <a:ext cx="6678935" cy="1026215"/>
            </a:xfrm>
            <a:custGeom>
              <a:avLst/>
              <a:gdLst/>
              <a:ahLst/>
              <a:cxnLst/>
              <a:rect r="r" b="b" t="t" l="l"/>
              <a:pathLst>
                <a:path h="1026215" w="6678935">
                  <a:moveTo>
                    <a:pt x="0" y="0"/>
                  </a:moveTo>
                  <a:lnTo>
                    <a:pt x="6678935" y="0"/>
                  </a:lnTo>
                  <a:lnTo>
                    <a:pt x="6678935" y="1026215"/>
                  </a:lnTo>
                  <a:lnTo>
                    <a:pt x="0" y="1026215"/>
                  </a:lnTo>
                  <a:close/>
                </a:path>
              </a:pathLst>
            </a:custGeom>
            <a:solidFill>
              <a:srgbClr val="000000">
                <a:alpha val="0"/>
              </a:srgbClr>
            </a:solidFill>
          </p:spPr>
        </p:sp>
        <p:sp>
          <p:nvSpPr>
            <p:cNvPr name="TextBox 5" id="5"/>
            <p:cNvSpPr txBox="true"/>
            <p:nvPr/>
          </p:nvSpPr>
          <p:spPr>
            <a:xfrm>
              <a:off x="0" y="-76200"/>
              <a:ext cx="6678935" cy="1102415"/>
            </a:xfrm>
            <a:prstGeom prst="rect">
              <a:avLst/>
            </a:prstGeom>
          </p:spPr>
          <p:txBody>
            <a:bodyPr anchor="t" rtlCol="false" tIns="0" lIns="0" bIns="0" rIns="0"/>
            <a:lstStyle/>
            <a:p>
              <a:pPr algn="l" marL="0" indent="0" lvl="0">
                <a:lnSpc>
                  <a:spcPts val="4590"/>
                </a:lnSpc>
              </a:pPr>
              <a:r>
                <a:rPr lang="en-US" b="true" sz="3825">
                  <a:solidFill>
                    <a:srgbClr val="4C5270"/>
                  </a:solidFill>
                  <a:latin typeface="Calibri (MS) Bold"/>
                  <a:ea typeface="Calibri (MS) Bold"/>
                  <a:cs typeface="Calibri (MS) Bold"/>
                  <a:sym typeface="Calibri (MS) Bold"/>
                </a:rPr>
                <a:t>Referências</a:t>
              </a:r>
            </a:p>
          </p:txBody>
        </p:sp>
      </p:grpSp>
      <p:grpSp>
        <p:nvGrpSpPr>
          <p:cNvPr name="Group 6" id="6"/>
          <p:cNvGrpSpPr/>
          <p:nvPr/>
        </p:nvGrpSpPr>
        <p:grpSpPr>
          <a:xfrm rot="0">
            <a:off x="770323" y="3771900"/>
            <a:ext cx="17202148" cy="4229188"/>
            <a:chOff x="0" y="0"/>
            <a:chExt cx="22936198" cy="5638918"/>
          </a:xfrm>
        </p:grpSpPr>
        <p:sp>
          <p:nvSpPr>
            <p:cNvPr name="Freeform 7" id="7"/>
            <p:cNvSpPr/>
            <p:nvPr/>
          </p:nvSpPr>
          <p:spPr>
            <a:xfrm flipH="false" flipV="false" rot="0">
              <a:off x="0" y="0"/>
              <a:ext cx="22936198" cy="5638917"/>
            </a:xfrm>
            <a:custGeom>
              <a:avLst/>
              <a:gdLst/>
              <a:ahLst/>
              <a:cxnLst/>
              <a:rect r="r" b="b" t="t" l="l"/>
              <a:pathLst>
                <a:path h="5638917" w="22936198">
                  <a:moveTo>
                    <a:pt x="0" y="0"/>
                  </a:moveTo>
                  <a:lnTo>
                    <a:pt x="22936198" y="0"/>
                  </a:lnTo>
                  <a:lnTo>
                    <a:pt x="22936198" y="5638917"/>
                  </a:lnTo>
                  <a:lnTo>
                    <a:pt x="0" y="5638917"/>
                  </a:lnTo>
                  <a:close/>
                </a:path>
              </a:pathLst>
            </a:custGeom>
            <a:solidFill>
              <a:srgbClr val="000000">
                <a:alpha val="0"/>
              </a:srgbClr>
            </a:solidFill>
          </p:spPr>
        </p:sp>
        <p:sp>
          <p:nvSpPr>
            <p:cNvPr name="TextBox 8" id="8"/>
            <p:cNvSpPr txBox="true"/>
            <p:nvPr/>
          </p:nvSpPr>
          <p:spPr>
            <a:xfrm>
              <a:off x="0" y="-57150"/>
              <a:ext cx="22936198" cy="5696068"/>
            </a:xfrm>
            <a:prstGeom prst="rect">
              <a:avLst/>
            </a:prstGeom>
          </p:spPr>
          <p:txBody>
            <a:bodyPr anchor="t" rtlCol="false" tIns="0" lIns="0" bIns="0" rIns="0"/>
            <a:lstStyle/>
            <a:p>
              <a:pPr algn="l" marL="0" indent="0" lvl="0">
                <a:lnSpc>
                  <a:spcPts val="3239"/>
                </a:lnSpc>
              </a:pPr>
              <a:r>
                <a:rPr lang="en-US" sz="2699">
                  <a:solidFill>
                    <a:srgbClr val="4C5270"/>
                  </a:solidFill>
                  <a:latin typeface="Calibri (MS)"/>
                  <a:ea typeface="Calibri (MS)"/>
                  <a:cs typeface="Calibri (MS)"/>
                  <a:sym typeface="Calibri (MS)"/>
                </a:rPr>
                <a:t>Kleintjes, S., Lund, C., &amp; Swartz, L. (2013). Barreiras à participação de pessoas com deficiência psicossocial no desenvolvimento de políticas de saúde mental na África do Sul: um estudo qualitativo das perspectivas de formuladores de políticas, profissionais, líderes religiosos e acadêmicos. BMC International Health and Human Rights, 13(1). https://doi.org/10.1186/1472-698x-13-17</a:t>
              </a:r>
            </a:p>
            <a:p>
              <a:pPr algn="l" marL="0" indent="0" lvl="0">
                <a:lnSpc>
                  <a:spcPts val="3239"/>
                </a:lnSpc>
              </a:pPr>
            </a:p>
            <a:p>
              <a:pPr algn="l" marL="0" indent="0" lvl="0">
                <a:lnSpc>
                  <a:spcPts val="3239"/>
                </a:lnSpc>
              </a:pPr>
              <a:r>
                <a:rPr lang="en-US" sz="2699">
                  <a:solidFill>
                    <a:srgbClr val="4C5270"/>
                  </a:solidFill>
                  <a:latin typeface="Calibri (MS)"/>
                  <a:ea typeface="Calibri (MS)"/>
                  <a:cs typeface="Calibri (MS)"/>
                  <a:sym typeface="Calibri (MS)"/>
                </a:rPr>
                <a:t>NSW (2020) O que é deficiência psicossocial? https://www.health.nsw.gov.au/mentalhealth/psychosocial/foundations/Pages/psychosocial-whatis.aspx</a:t>
              </a:r>
            </a:p>
            <a:p>
              <a:pPr algn="l" marL="0" indent="0" lvl="0">
                <a:lnSpc>
                  <a:spcPts val="3239"/>
                </a:lnSpc>
              </a:pPr>
            </a:p>
            <a:p>
              <a:pPr algn="l" marL="0" indent="0" lvl="0">
                <a:lnSpc>
                  <a:spcPts val="3239"/>
                </a:lnSpc>
              </a:pPr>
              <a:r>
                <a:rPr lang="en-US" sz="2699">
                  <a:solidFill>
                    <a:srgbClr val="4C5270"/>
                  </a:solidFill>
                  <a:latin typeface="Calibri (MS)"/>
                  <a:ea typeface="Calibri (MS)"/>
                  <a:cs typeface="Calibri (MS)"/>
                  <a:sym typeface="Calibri (MS)"/>
                </a:rPr>
                <a:t>PNUD (2021) Participação Política de Pessoas com Deficiência Intelectual ou Psicossocial. (s.d.). PNUD. https://www.undp.org/publications/political-participation-persons-intellectual-or-psychosocial-disabilities</a:t>
              </a:r>
            </a:p>
          </p:txBody>
        </p:sp>
      </p:grpSp>
      <p:grpSp>
        <p:nvGrpSpPr>
          <p:cNvPr name="Group 9" id="9"/>
          <p:cNvGrpSpPr/>
          <p:nvPr/>
        </p:nvGrpSpPr>
        <p:grpSpPr>
          <a:xfrm rot="0">
            <a:off x="971550" y="467067"/>
            <a:ext cx="76944" cy="196091"/>
            <a:chOff x="0" y="0"/>
            <a:chExt cx="102592" cy="261455"/>
          </a:xfrm>
        </p:grpSpPr>
        <p:sp>
          <p:nvSpPr>
            <p:cNvPr name="Freeform 10" id="10"/>
            <p:cNvSpPr/>
            <p:nvPr/>
          </p:nvSpPr>
          <p:spPr>
            <a:xfrm flipH="false" flipV="false" rot="0">
              <a:off x="0" y="0"/>
              <a:ext cx="102592" cy="261455"/>
            </a:xfrm>
            <a:custGeom>
              <a:avLst/>
              <a:gdLst/>
              <a:ahLst/>
              <a:cxnLst/>
              <a:rect r="r" b="b" t="t" l="l"/>
              <a:pathLst>
                <a:path h="261455" w="102592">
                  <a:moveTo>
                    <a:pt x="0" y="0"/>
                  </a:moveTo>
                  <a:lnTo>
                    <a:pt x="102592" y="0"/>
                  </a:lnTo>
                  <a:lnTo>
                    <a:pt x="102592" y="261455"/>
                  </a:lnTo>
                  <a:lnTo>
                    <a:pt x="0" y="261455"/>
                  </a:lnTo>
                  <a:close/>
                </a:path>
              </a:pathLst>
            </a:custGeom>
            <a:solidFill>
              <a:srgbClr val="000000">
                <a:alpha val="0"/>
              </a:srgbClr>
            </a:solidFill>
          </p:spPr>
        </p:sp>
        <p:sp>
          <p:nvSpPr>
            <p:cNvPr name="TextBox 11" id="11"/>
            <p:cNvSpPr txBox="true"/>
            <p:nvPr/>
          </p:nvSpPr>
          <p:spPr>
            <a:xfrm>
              <a:off x="0" y="-9525"/>
              <a:ext cx="102592" cy="270980"/>
            </a:xfrm>
            <a:prstGeom prst="rect">
              <a:avLst/>
            </a:prstGeom>
          </p:spPr>
          <p:txBody>
            <a:bodyPr anchor="t" rtlCol="false" tIns="0" lIns="0" bIns="0" rIns="0"/>
            <a:lstStyle/>
            <a:p>
              <a:pPr algn="l" marL="0" indent="0" lvl="0">
                <a:lnSpc>
                  <a:spcPts val="1260"/>
                </a:lnSpc>
              </a:pPr>
              <a:r>
                <a:rPr lang="en-US" b="true" sz="1050">
                  <a:solidFill>
                    <a:srgbClr val="F652A0"/>
                  </a:solidFill>
                  <a:latin typeface="Roboto Bold"/>
                  <a:ea typeface="Roboto Bold"/>
                  <a:cs typeface="Roboto Bold"/>
                  <a:sym typeface="Roboto Bold"/>
                </a:rPr>
                <a:t>7</a:t>
              </a:r>
            </a:p>
          </p:txBody>
        </p:sp>
      </p:grpSp>
      <p:sp>
        <p:nvSpPr>
          <p:cNvPr name="Freeform 12" id="12"/>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3" id="13"/>
          <p:cNvSpPr/>
          <p:nvPr/>
        </p:nvSpPr>
        <p:spPr>
          <a:xfrm flipH="false" flipV="false" rot="0">
            <a:off x="-32247" y="6153150"/>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09270"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5897732" y="6663966"/>
            <a:ext cx="6412593" cy="6525351"/>
            <a:chOff x="0" y="0"/>
            <a:chExt cx="9587987" cy="9756581"/>
          </a:xfrm>
        </p:grpSpPr>
        <p:sp>
          <p:nvSpPr>
            <p:cNvPr name="Freeform 4" id="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FBD355"/>
            </a:solidFill>
          </p:spPr>
        </p:sp>
      </p:grpSp>
      <p:sp>
        <p:nvSpPr>
          <p:cNvPr name="Freeform 5" id="5"/>
          <p:cNvSpPr/>
          <p:nvPr/>
        </p:nvSpPr>
        <p:spPr>
          <a:xfrm flipH="false" flipV="false" rot="0">
            <a:off x="7452852" y="132748"/>
            <a:ext cx="4341351" cy="4341351"/>
          </a:xfrm>
          <a:custGeom>
            <a:avLst/>
            <a:gdLst/>
            <a:ahLst/>
            <a:cxnLst/>
            <a:rect r="r" b="b" t="t" l="l"/>
            <a:pathLst>
              <a:path h="4341351" w="4341351">
                <a:moveTo>
                  <a:pt x="0" y="0"/>
                </a:moveTo>
                <a:lnTo>
                  <a:pt x="4341352" y="0"/>
                </a:lnTo>
                <a:lnTo>
                  <a:pt x="4341352" y="4341351"/>
                </a:lnTo>
                <a:lnTo>
                  <a:pt x="0" y="4341351"/>
                </a:lnTo>
                <a:lnTo>
                  <a:pt x="0" y="0"/>
                </a:lnTo>
                <a:close/>
              </a:path>
            </a:pathLst>
          </a:custGeom>
          <a:blipFill>
            <a:blip r:embed="rId4"/>
            <a:stretch>
              <a:fillRect l="0" t="0" r="0" b="0"/>
            </a:stretch>
          </a:blipFill>
        </p:spPr>
      </p:sp>
      <p:sp>
        <p:nvSpPr>
          <p:cNvPr name="Freeform 6" id="6"/>
          <p:cNvSpPr/>
          <p:nvPr/>
        </p:nvSpPr>
        <p:spPr>
          <a:xfrm flipH="false" flipV="false" rot="0">
            <a:off x="14265675" y="7783661"/>
            <a:ext cx="3264113" cy="5144018"/>
          </a:xfrm>
          <a:custGeom>
            <a:avLst/>
            <a:gdLst/>
            <a:ahLst/>
            <a:cxnLst/>
            <a:rect r="r" b="b" t="t" l="l"/>
            <a:pathLst>
              <a:path h="5144018" w="3264113">
                <a:moveTo>
                  <a:pt x="0" y="0"/>
                </a:moveTo>
                <a:lnTo>
                  <a:pt x="3264114" y="0"/>
                </a:lnTo>
                <a:lnTo>
                  <a:pt x="3264114" y="5144017"/>
                </a:lnTo>
                <a:lnTo>
                  <a:pt x="0" y="51440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7" id="7"/>
          <p:cNvGrpSpPr/>
          <p:nvPr/>
        </p:nvGrpSpPr>
        <p:grpSpPr>
          <a:xfrm rot="0">
            <a:off x="-3567911" y="-1918835"/>
            <a:ext cx="6412593" cy="6525351"/>
            <a:chOff x="0" y="0"/>
            <a:chExt cx="9587987" cy="9756581"/>
          </a:xfrm>
        </p:grpSpPr>
        <p:sp>
          <p:nvSpPr>
            <p:cNvPr name="Freeform 8" id="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49B381"/>
            </a:solidFill>
          </p:spPr>
        </p:sp>
      </p:grpSp>
      <p:sp>
        <p:nvSpPr>
          <p:cNvPr name="Freeform 9" id="9"/>
          <p:cNvSpPr/>
          <p:nvPr/>
        </p:nvSpPr>
        <p:spPr>
          <a:xfrm flipH="false" flipV="false" rot="-10800000">
            <a:off x="1212625" y="-154330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0" id="10"/>
          <p:cNvGrpSpPr/>
          <p:nvPr/>
        </p:nvGrpSpPr>
        <p:grpSpPr>
          <a:xfrm rot="0">
            <a:off x="4331599" y="937077"/>
            <a:ext cx="235179" cy="239314"/>
            <a:chOff x="0" y="0"/>
            <a:chExt cx="9587987" cy="9756581"/>
          </a:xfrm>
        </p:grpSpPr>
        <p:sp>
          <p:nvSpPr>
            <p:cNvPr name="Freeform 11" id="1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2" id="12"/>
          <p:cNvGrpSpPr/>
          <p:nvPr/>
        </p:nvGrpSpPr>
        <p:grpSpPr>
          <a:xfrm rot="0">
            <a:off x="3831208" y="1697248"/>
            <a:ext cx="235179" cy="239314"/>
            <a:chOff x="0" y="0"/>
            <a:chExt cx="9587987" cy="9756581"/>
          </a:xfrm>
        </p:grpSpPr>
        <p:sp>
          <p:nvSpPr>
            <p:cNvPr name="Freeform 13" id="1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4" id="14"/>
          <p:cNvGrpSpPr/>
          <p:nvPr/>
        </p:nvGrpSpPr>
        <p:grpSpPr>
          <a:xfrm rot="0">
            <a:off x="2340375" y="1697248"/>
            <a:ext cx="235179" cy="239314"/>
            <a:chOff x="0" y="0"/>
            <a:chExt cx="9587987" cy="9756581"/>
          </a:xfrm>
        </p:grpSpPr>
        <p:sp>
          <p:nvSpPr>
            <p:cNvPr name="Freeform 15" id="1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6" id="16"/>
          <p:cNvGrpSpPr/>
          <p:nvPr/>
        </p:nvGrpSpPr>
        <p:grpSpPr>
          <a:xfrm rot="0">
            <a:off x="2340375" y="2840090"/>
            <a:ext cx="235179" cy="239314"/>
            <a:chOff x="0" y="0"/>
            <a:chExt cx="9587987" cy="9756581"/>
          </a:xfrm>
        </p:grpSpPr>
        <p:sp>
          <p:nvSpPr>
            <p:cNvPr name="Freeform 17" id="1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8" id="18"/>
          <p:cNvGrpSpPr/>
          <p:nvPr/>
        </p:nvGrpSpPr>
        <p:grpSpPr>
          <a:xfrm rot="0">
            <a:off x="1625224" y="256606"/>
            <a:ext cx="235179" cy="239314"/>
            <a:chOff x="0" y="0"/>
            <a:chExt cx="9587987" cy="9756581"/>
          </a:xfrm>
        </p:grpSpPr>
        <p:sp>
          <p:nvSpPr>
            <p:cNvPr name="Freeform 19" id="1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0" id="20"/>
          <p:cNvGrpSpPr/>
          <p:nvPr/>
        </p:nvGrpSpPr>
        <p:grpSpPr>
          <a:xfrm rot="0">
            <a:off x="1212625" y="2303423"/>
            <a:ext cx="235179" cy="239314"/>
            <a:chOff x="0" y="0"/>
            <a:chExt cx="9587987" cy="9756581"/>
          </a:xfrm>
        </p:grpSpPr>
        <p:sp>
          <p:nvSpPr>
            <p:cNvPr name="Freeform 21" id="2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2" id="22"/>
          <p:cNvGrpSpPr/>
          <p:nvPr/>
        </p:nvGrpSpPr>
        <p:grpSpPr>
          <a:xfrm rot="0">
            <a:off x="1390045" y="1224184"/>
            <a:ext cx="235179" cy="239314"/>
            <a:chOff x="0" y="0"/>
            <a:chExt cx="9587987" cy="9756581"/>
          </a:xfrm>
        </p:grpSpPr>
        <p:sp>
          <p:nvSpPr>
            <p:cNvPr name="Freeform 23" id="2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4" id="24"/>
          <p:cNvGrpSpPr/>
          <p:nvPr/>
        </p:nvGrpSpPr>
        <p:grpSpPr>
          <a:xfrm rot="0">
            <a:off x="4066386" y="2720433"/>
            <a:ext cx="235179" cy="239314"/>
            <a:chOff x="0" y="0"/>
            <a:chExt cx="9587987" cy="9756581"/>
          </a:xfrm>
        </p:grpSpPr>
        <p:sp>
          <p:nvSpPr>
            <p:cNvPr name="Freeform 25" id="2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6" id="26"/>
          <p:cNvGrpSpPr/>
          <p:nvPr/>
        </p:nvGrpSpPr>
        <p:grpSpPr>
          <a:xfrm rot="0">
            <a:off x="3339272" y="495920"/>
            <a:ext cx="235179" cy="239314"/>
            <a:chOff x="0" y="0"/>
            <a:chExt cx="9587987" cy="9756581"/>
          </a:xfrm>
        </p:grpSpPr>
        <p:sp>
          <p:nvSpPr>
            <p:cNvPr name="Freeform 27" id="2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8" id="28"/>
          <p:cNvGrpSpPr/>
          <p:nvPr/>
        </p:nvGrpSpPr>
        <p:grpSpPr>
          <a:xfrm rot="0">
            <a:off x="14138030" y="9567671"/>
            <a:ext cx="235179" cy="239314"/>
            <a:chOff x="0" y="0"/>
            <a:chExt cx="9587987" cy="9756581"/>
          </a:xfrm>
        </p:grpSpPr>
        <p:sp>
          <p:nvSpPr>
            <p:cNvPr name="Freeform 29" id="2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0" id="30"/>
          <p:cNvGrpSpPr/>
          <p:nvPr/>
        </p:nvGrpSpPr>
        <p:grpSpPr>
          <a:xfrm rot="0">
            <a:off x="14525587" y="8835203"/>
            <a:ext cx="235179" cy="239314"/>
            <a:chOff x="0" y="0"/>
            <a:chExt cx="9587987" cy="9756581"/>
          </a:xfrm>
        </p:grpSpPr>
        <p:sp>
          <p:nvSpPr>
            <p:cNvPr name="Freeform 31" id="3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2" id="32"/>
          <p:cNvGrpSpPr/>
          <p:nvPr/>
        </p:nvGrpSpPr>
        <p:grpSpPr>
          <a:xfrm rot="0">
            <a:off x="14925597" y="9515878"/>
            <a:ext cx="235179" cy="239314"/>
            <a:chOff x="0" y="0"/>
            <a:chExt cx="9587987" cy="9756581"/>
          </a:xfrm>
        </p:grpSpPr>
        <p:sp>
          <p:nvSpPr>
            <p:cNvPr name="Freeform 33" id="3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4" id="34"/>
          <p:cNvGrpSpPr/>
          <p:nvPr/>
        </p:nvGrpSpPr>
        <p:grpSpPr>
          <a:xfrm rot="0">
            <a:off x="16090949" y="9074517"/>
            <a:ext cx="235179" cy="239314"/>
            <a:chOff x="0" y="0"/>
            <a:chExt cx="9587987" cy="9756581"/>
          </a:xfrm>
        </p:grpSpPr>
        <p:sp>
          <p:nvSpPr>
            <p:cNvPr name="Freeform 35" id="3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6" id="36"/>
          <p:cNvGrpSpPr/>
          <p:nvPr/>
        </p:nvGrpSpPr>
        <p:grpSpPr>
          <a:xfrm rot="0">
            <a:off x="16090949" y="7975015"/>
            <a:ext cx="235179" cy="239314"/>
            <a:chOff x="0" y="0"/>
            <a:chExt cx="9587987" cy="9756581"/>
          </a:xfrm>
        </p:grpSpPr>
        <p:sp>
          <p:nvSpPr>
            <p:cNvPr name="Freeform 37" id="3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8" id="38"/>
          <p:cNvGrpSpPr/>
          <p:nvPr/>
        </p:nvGrpSpPr>
        <p:grpSpPr>
          <a:xfrm rot="0">
            <a:off x="16641530" y="9996699"/>
            <a:ext cx="235179" cy="239314"/>
            <a:chOff x="0" y="0"/>
            <a:chExt cx="9587987" cy="9756581"/>
          </a:xfrm>
        </p:grpSpPr>
        <p:sp>
          <p:nvSpPr>
            <p:cNvPr name="Freeform 39" id="3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aphicFrame>
        <p:nvGraphicFramePr>
          <p:cNvPr name="Table 40" id="40"/>
          <p:cNvGraphicFramePr>
            <a:graphicFrameLocks noGrp="true"/>
          </p:cNvGraphicFramePr>
          <p:nvPr/>
        </p:nvGraphicFramePr>
        <p:xfrm>
          <a:off x="4183975" y="8877304"/>
          <a:ext cx="8958025" cy="1316038"/>
        </p:xfrm>
        <a:graphic>
          <a:graphicData uri="http://schemas.openxmlformats.org/drawingml/2006/table">
            <a:tbl>
              <a:tblPr/>
              <a:tblGrid>
                <a:gridCol w="8958025"/>
              </a:tblGrid>
              <a:tr h="1316038">
                <a:tc>
                  <a:txBody>
                    <a:bodyPr anchor="t" rtlCol="false"/>
                    <a:lstStyle/>
                    <a:p>
                      <a:pPr algn="just" marL="0" indent="0" lvl="0">
                        <a:lnSpc>
                          <a:spcPts val="2138"/>
                        </a:lnSpc>
                        <a:spcBef>
                          <a:spcPct val="0"/>
                        </a:spcBef>
                        <a:defRPr/>
                      </a:pPr>
                      <a:r>
                        <a:rPr lang="en-US" sz="1549" strike="noStrike" u="none">
                          <a:solidFill>
                            <a:srgbClr val="000000"/>
                          </a:solidFill>
                          <a:latin typeface="Calibri (MS)"/>
                          <a:ea typeface="Calibri (MS)"/>
                          <a:cs typeface="Calibri (MS)"/>
                          <a:sym typeface="Calibri (MS)"/>
                        </a:rPr>
                        <a:t>Financiado pela União Europeia. As opiniões e pontos de vista expressos são, no entanto, da responsabilidade exclusiva do(s) autor(es) e não refletem necessariamente os da União Europeia ou da Agência Executiva Europeia para a Educação e a Cultura (EACEA). Nem a União Europeia nem a autoridade financiadora podem ser responsabilizadas por eles.</a:t>
                      </a:r>
                      <a:endParaRPr lang="en-US" sz="1100"/>
                    </a:p>
                  </a:txBody>
                  <a:tcPr marL="91450" marR="91450" marT="91450" marB="914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12700">
                      <a:solidFill>
                        <a:srgbClr val="CFCFCF"/>
                      </a:solidFill>
                      <a:prstDash val="solid"/>
                      <a:round/>
                      <a:headEnd type="none" w="med" len="med"/>
                      <a:tailEnd type="none" w="med" len="med"/>
                    </a:lnT>
                    <a:lnB cmpd="sng" algn="ctr" cap="flat" w="9525">
                      <a:solidFill>
                        <a:srgbClr val="CFCFCF"/>
                      </a:solidFill>
                      <a:prstDash val="solid"/>
                      <a:round/>
                      <a:headEnd type="none" w="med" len="med"/>
                      <a:tailEnd type="none" w="med" len="med"/>
                    </a:lnB>
                  </a:tcPr>
                </a:tc>
              </a:tr>
            </a:tbl>
          </a:graphicData>
        </a:graphic>
      </p:graphicFrame>
      <p:sp>
        <p:nvSpPr>
          <p:cNvPr name="Freeform 41" id="41"/>
          <p:cNvSpPr/>
          <p:nvPr/>
        </p:nvSpPr>
        <p:spPr>
          <a:xfrm flipH="false" flipV="false" rot="0">
            <a:off x="11143120" y="5092291"/>
            <a:ext cx="3122556" cy="1135960"/>
          </a:xfrm>
          <a:custGeom>
            <a:avLst/>
            <a:gdLst/>
            <a:ahLst/>
            <a:cxnLst/>
            <a:rect r="r" b="b" t="t" l="l"/>
            <a:pathLst>
              <a:path h="1135960" w="3122556">
                <a:moveTo>
                  <a:pt x="0" y="0"/>
                </a:moveTo>
                <a:lnTo>
                  <a:pt x="3122555" y="0"/>
                </a:lnTo>
                <a:lnTo>
                  <a:pt x="3122555" y="1135960"/>
                </a:lnTo>
                <a:lnTo>
                  <a:pt x="0" y="1135960"/>
                </a:lnTo>
                <a:lnTo>
                  <a:pt x="0" y="0"/>
                </a:lnTo>
                <a:close/>
              </a:path>
            </a:pathLst>
          </a:custGeom>
          <a:blipFill>
            <a:blip r:embed="rId9"/>
            <a:stretch>
              <a:fillRect l="0" t="0" r="0" b="0"/>
            </a:stretch>
          </a:blipFill>
        </p:spPr>
      </p:sp>
      <p:sp>
        <p:nvSpPr>
          <p:cNvPr name="Freeform 42" id="42"/>
          <p:cNvSpPr/>
          <p:nvPr/>
        </p:nvSpPr>
        <p:spPr>
          <a:xfrm flipH="false" flipV="false" rot="0">
            <a:off x="14723864" y="5156831"/>
            <a:ext cx="2152844" cy="1112087"/>
          </a:xfrm>
          <a:custGeom>
            <a:avLst/>
            <a:gdLst/>
            <a:ahLst/>
            <a:cxnLst/>
            <a:rect r="r" b="b" t="t" l="l"/>
            <a:pathLst>
              <a:path h="1112087" w="2152844">
                <a:moveTo>
                  <a:pt x="0" y="0"/>
                </a:moveTo>
                <a:lnTo>
                  <a:pt x="2152845" y="0"/>
                </a:lnTo>
                <a:lnTo>
                  <a:pt x="2152845" y="1112087"/>
                </a:lnTo>
                <a:lnTo>
                  <a:pt x="0" y="1112087"/>
                </a:lnTo>
                <a:lnTo>
                  <a:pt x="0" y="0"/>
                </a:lnTo>
                <a:close/>
              </a:path>
            </a:pathLst>
          </a:custGeom>
          <a:blipFill>
            <a:blip r:embed="rId10"/>
            <a:stretch>
              <a:fillRect l="0" t="-211" r="0" b="-211"/>
            </a:stretch>
          </a:blipFill>
        </p:spPr>
      </p:sp>
      <p:sp>
        <p:nvSpPr>
          <p:cNvPr name="Freeform 43" id="43"/>
          <p:cNvSpPr/>
          <p:nvPr/>
        </p:nvSpPr>
        <p:spPr>
          <a:xfrm flipH="false" flipV="false" rot="0">
            <a:off x="5192019" y="7038323"/>
            <a:ext cx="2959511" cy="1056349"/>
          </a:xfrm>
          <a:custGeom>
            <a:avLst/>
            <a:gdLst/>
            <a:ahLst/>
            <a:cxnLst/>
            <a:rect r="r" b="b" t="t" l="l"/>
            <a:pathLst>
              <a:path h="1056349" w="2959511">
                <a:moveTo>
                  <a:pt x="0" y="0"/>
                </a:moveTo>
                <a:lnTo>
                  <a:pt x="2959511" y="0"/>
                </a:lnTo>
                <a:lnTo>
                  <a:pt x="2959511" y="1056349"/>
                </a:lnTo>
                <a:lnTo>
                  <a:pt x="0" y="105634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44" id="44"/>
          <p:cNvSpPr/>
          <p:nvPr/>
        </p:nvSpPr>
        <p:spPr>
          <a:xfrm flipH="false" flipV="false" rot="0">
            <a:off x="7791552" y="4765846"/>
            <a:ext cx="2572986" cy="1373599"/>
          </a:xfrm>
          <a:custGeom>
            <a:avLst/>
            <a:gdLst/>
            <a:ahLst/>
            <a:cxnLst/>
            <a:rect r="r" b="b" t="t" l="l"/>
            <a:pathLst>
              <a:path h="1373599" w="2572986">
                <a:moveTo>
                  <a:pt x="0" y="0"/>
                </a:moveTo>
                <a:lnTo>
                  <a:pt x="2572985" y="0"/>
                </a:lnTo>
                <a:lnTo>
                  <a:pt x="2572985" y="1373599"/>
                </a:lnTo>
                <a:lnTo>
                  <a:pt x="0" y="1373599"/>
                </a:lnTo>
                <a:lnTo>
                  <a:pt x="0" y="0"/>
                </a:lnTo>
                <a:close/>
              </a:path>
            </a:pathLst>
          </a:custGeom>
          <a:blipFill>
            <a:blip r:embed="rId13"/>
            <a:stretch>
              <a:fillRect l="-4233" t="0" r="0" b="0"/>
            </a:stretch>
          </a:blipFill>
        </p:spPr>
      </p:sp>
      <p:sp>
        <p:nvSpPr>
          <p:cNvPr name="Freeform 45" id="45"/>
          <p:cNvSpPr/>
          <p:nvPr/>
        </p:nvSpPr>
        <p:spPr>
          <a:xfrm flipH="false" flipV="false" rot="0">
            <a:off x="9402421" y="6663966"/>
            <a:ext cx="2653172" cy="1550362"/>
          </a:xfrm>
          <a:custGeom>
            <a:avLst/>
            <a:gdLst/>
            <a:ahLst/>
            <a:cxnLst/>
            <a:rect r="r" b="b" t="t" l="l"/>
            <a:pathLst>
              <a:path h="1550362" w="2653172">
                <a:moveTo>
                  <a:pt x="0" y="0"/>
                </a:moveTo>
                <a:lnTo>
                  <a:pt x="2653172" y="0"/>
                </a:lnTo>
                <a:lnTo>
                  <a:pt x="2653172" y="1550363"/>
                </a:lnTo>
                <a:lnTo>
                  <a:pt x="0" y="1550363"/>
                </a:lnTo>
                <a:lnTo>
                  <a:pt x="0" y="0"/>
                </a:lnTo>
                <a:close/>
              </a:path>
            </a:pathLst>
          </a:custGeom>
          <a:blipFill>
            <a:blip r:embed="rId14"/>
            <a:stretch>
              <a:fillRect l="0" t="0" r="0" b="0"/>
            </a:stretch>
          </a:blipFill>
        </p:spPr>
      </p:sp>
      <p:sp>
        <p:nvSpPr>
          <p:cNvPr name="Freeform 46" id="46"/>
          <p:cNvSpPr/>
          <p:nvPr/>
        </p:nvSpPr>
        <p:spPr>
          <a:xfrm flipH="false" flipV="false" rot="0">
            <a:off x="987250" y="5092291"/>
            <a:ext cx="2706249" cy="1241167"/>
          </a:xfrm>
          <a:custGeom>
            <a:avLst/>
            <a:gdLst/>
            <a:ahLst/>
            <a:cxnLst/>
            <a:rect r="r" b="b" t="t" l="l"/>
            <a:pathLst>
              <a:path h="1241167" w="2706249">
                <a:moveTo>
                  <a:pt x="0" y="0"/>
                </a:moveTo>
                <a:lnTo>
                  <a:pt x="2706249" y="0"/>
                </a:lnTo>
                <a:lnTo>
                  <a:pt x="2706249" y="1241167"/>
                </a:lnTo>
                <a:lnTo>
                  <a:pt x="0" y="1241167"/>
                </a:lnTo>
                <a:lnTo>
                  <a:pt x="0" y="0"/>
                </a:lnTo>
                <a:close/>
              </a:path>
            </a:pathLst>
          </a:custGeom>
          <a:blipFill>
            <a:blip r:embed="rId15"/>
            <a:stretch>
              <a:fillRect l="0" t="0" r="0" b="0"/>
            </a:stretch>
          </a:blipFill>
        </p:spPr>
      </p:sp>
      <p:sp>
        <p:nvSpPr>
          <p:cNvPr name="Freeform 47" id="47"/>
          <p:cNvSpPr/>
          <p:nvPr/>
        </p:nvSpPr>
        <p:spPr>
          <a:xfrm flipH="false" flipV="false" rot="0">
            <a:off x="4301565" y="5143500"/>
            <a:ext cx="2946583" cy="995945"/>
          </a:xfrm>
          <a:custGeom>
            <a:avLst/>
            <a:gdLst/>
            <a:ahLst/>
            <a:cxnLst/>
            <a:rect r="r" b="b" t="t" l="l"/>
            <a:pathLst>
              <a:path h="995945" w="2946583">
                <a:moveTo>
                  <a:pt x="0" y="0"/>
                </a:moveTo>
                <a:lnTo>
                  <a:pt x="2946583" y="0"/>
                </a:lnTo>
                <a:lnTo>
                  <a:pt x="2946583" y="995945"/>
                </a:lnTo>
                <a:lnTo>
                  <a:pt x="0" y="995945"/>
                </a:lnTo>
                <a:lnTo>
                  <a:pt x="0" y="0"/>
                </a:lnTo>
                <a:close/>
              </a:path>
            </a:pathLst>
          </a:custGeom>
          <a:blipFill>
            <a:blip r:embed="rId16"/>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216865" y="241560"/>
            <a:ext cx="12911505" cy="1423104"/>
          </a:xfrm>
          <a:prstGeom prst="rect">
            <a:avLst/>
          </a:prstGeom>
        </p:spPr>
        <p:txBody>
          <a:bodyPr anchor="t" rtlCol="false" tIns="0" lIns="0" bIns="0" rIns="0">
            <a:spAutoFit/>
          </a:bodyPr>
          <a:lstStyle/>
          <a:p>
            <a:pPr algn="ctr" marL="0" indent="0" lvl="0">
              <a:lnSpc>
                <a:spcPts val="9120"/>
              </a:lnSpc>
            </a:pPr>
            <a:r>
              <a:rPr lang="en-US" sz="9500" spc="-779">
                <a:solidFill>
                  <a:srgbClr val="272665"/>
                </a:solidFill>
                <a:latin typeface="Calibri (MS)"/>
                <a:ea typeface="Calibri (MS)"/>
                <a:cs typeface="Calibri (MS)"/>
                <a:sym typeface="Calibri (MS)"/>
              </a:rPr>
              <a:t>Resultados de aprendizagem</a:t>
            </a:r>
          </a:p>
        </p:txBody>
      </p:sp>
      <p:sp>
        <p:nvSpPr>
          <p:cNvPr name="TextBox 3" id="3"/>
          <p:cNvSpPr txBox="true"/>
          <p:nvPr/>
        </p:nvSpPr>
        <p:spPr>
          <a:xfrm rot="0">
            <a:off x="2225921" y="1683648"/>
            <a:ext cx="14893392" cy="2046236"/>
          </a:xfrm>
          <a:prstGeom prst="rect">
            <a:avLst/>
          </a:prstGeom>
        </p:spPr>
        <p:txBody>
          <a:bodyPr anchor="t" rtlCol="false" tIns="0" lIns="0" bIns="0" rIns="0">
            <a:spAutoFit/>
          </a:bodyPr>
          <a:lstStyle/>
          <a:p>
            <a:pPr algn="ctr" marL="0" indent="0" lvl="0">
              <a:lnSpc>
                <a:spcPts val="3840"/>
              </a:lnSpc>
            </a:pPr>
            <a:r>
              <a:rPr lang="en-US" sz="4000" spc="-328">
                <a:solidFill>
                  <a:srgbClr val="000000"/>
                </a:solidFill>
                <a:latin typeface="Calibri (MS)"/>
                <a:ea typeface="Calibri (MS)"/>
                <a:cs typeface="Calibri (MS)"/>
                <a:sym typeface="Calibri (MS)"/>
              </a:rPr>
              <a:t>Após concluir este módulo, você terá adquirido os seguintes conhecimentos, habilidades e atitudes. </a:t>
            </a:r>
          </a:p>
          <a:p>
            <a:pPr algn="ctr" marL="0" indent="0" lvl="0">
              <a:lnSpc>
                <a:spcPts val="3840"/>
              </a:lnSpc>
            </a:pPr>
            <a:r>
              <a:rPr lang="en-US" sz="4000" spc="-328">
                <a:solidFill>
                  <a:srgbClr val="000000"/>
                </a:solidFill>
                <a:latin typeface="Calibri (MS)"/>
                <a:ea typeface="Calibri (MS)"/>
                <a:cs typeface="Calibri (MS)"/>
                <a:sym typeface="Calibri (MS)"/>
              </a:rPr>
              <a:t>Compreender as deficiências psicossociais, as barreiras comuns e o impacto na participação política</a:t>
            </a:r>
          </a:p>
        </p:txBody>
      </p:sp>
      <p:grpSp>
        <p:nvGrpSpPr>
          <p:cNvPr name="Group 4" id="4"/>
          <p:cNvGrpSpPr/>
          <p:nvPr/>
        </p:nvGrpSpPr>
        <p:grpSpPr>
          <a:xfrm rot="0">
            <a:off x="1637985" y="4003683"/>
            <a:ext cx="4750393" cy="5096690"/>
            <a:chOff x="0" y="0"/>
            <a:chExt cx="1232151" cy="1321973"/>
          </a:xfrm>
        </p:grpSpPr>
        <p:sp>
          <p:nvSpPr>
            <p:cNvPr name="Freeform 5" id="5"/>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solidFill>
              <a:srgbClr val="000000">
                <a:alpha val="0"/>
              </a:srgbClr>
            </a:solidFill>
            <a:ln w="57150" cap="sq">
              <a:solidFill>
                <a:srgbClr val="49B381"/>
              </a:solidFill>
              <a:prstDash val="solid"/>
              <a:miter/>
            </a:ln>
          </p:spPr>
        </p:sp>
        <p:sp>
          <p:nvSpPr>
            <p:cNvPr name="TextBox 6" id="6"/>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7" id="7"/>
          <p:cNvSpPr txBox="true"/>
          <p:nvPr/>
        </p:nvSpPr>
        <p:spPr>
          <a:xfrm rot="0">
            <a:off x="2225921" y="5989736"/>
            <a:ext cx="3574521" cy="2854061"/>
          </a:xfrm>
          <a:prstGeom prst="rect">
            <a:avLst/>
          </a:prstGeom>
        </p:spPr>
        <p:txBody>
          <a:bodyPr anchor="t" rtlCol="false" tIns="0" lIns="0" bIns="0" rIns="0">
            <a:spAutoFit/>
          </a:bodyPr>
          <a:lstStyle/>
          <a:p>
            <a:pPr algn="just" marL="0" indent="0" lvl="0">
              <a:lnSpc>
                <a:spcPts val="2799"/>
              </a:lnSpc>
              <a:spcBef>
                <a:spcPct val="0"/>
              </a:spcBef>
            </a:pPr>
            <a:r>
              <a:rPr lang="en-US" sz="1999" spc="-33">
                <a:solidFill>
                  <a:srgbClr val="272665"/>
                </a:solidFill>
                <a:latin typeface="Calibri (MS)"/>
                <a:ea typeface="Calibri (MS)"/>
                <a:cs typeface="Calibri (MS)"/>
                <a:sym typeface="Calibri (MS)"/>
              </a:rPr>
              <a:t>Defina deficiências psicossociais, reconheça a diversidade de experiências por meio de histórias pessoais ou conteúdo multimídia e reflita sobre como essas condições afetam a vida diária, especialmente no contexto de envolvimento  social e político.</a:t>
            </a:r>
          </a:p>
        </p:txBody>
      </p:sp>
      <p:grpSp>
        <p:nvGrpSpPr>
          <p:cNvPr name="Group 8" id="8"/>
          <p:cNvGrpSpPr/>
          <p:nvPr/>
        </p:nvGrpSpPr>
        <p:grpSpPr>
          <a:xfrm rot="0">
            <a:off x="6769312" y="4003683"/>
            <a:ext cx="4750393" cy="5096690"/>
            <a:chOff x="0" y="0"/>
            <a:chExt cx="1232151" cy="1321973"/>
          </a:xfrm>
        </p:grpSpPr>
        <p:sp>
          <p:nvSpPr>
            <p:cNvPr name="Freeform 9" id="9"/>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solidFill>
              <a:srgbClr val="000000">
                <a:alpha val="0"/>
              </a:srgbClr>
            </a:solidFill>
            <a:ln w="57150" cap="sq">
              <a:solidFill>
                <a:srgbClr val="49B381"/>
              </a:solidFill>
              <a:prstDash val="solid"/>
              <a:miter/>
            </a:ln>
          </p:spPr>
        </p:sp>
        <p:sp>
          <p:nvSpPr>
            <p:cNvPr name="TextBox 10" id="10"/>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11" id="11"/>
          <p:cNvSpPr txBox="true"/>
          <p:nvPr/>
        </p:nvSpPr>
        <p:spPr>
          <a:xfrm rot="0">
            <a:off x="7356740" y="5989736"/>
            <a:ext cx="3574521" cy="2501669"/>
          </a:xfrm>
          <a:prstGeom prst="rect">
            <a:avLst/>
          </a:prstGeom>
        </p:spPr>
        <p:txBody>
          <a:bodyPr anchor="t" rtlCol="false" tIns="0" lIns="0" bIns="0" rIns="0">
            <a:spAutoFit/>
          </a:bodyPr>
          <a:lstStyle/>
          <a:p>
            <a:pPr algn="just" marL="0" indent="0" lvl="0">
              <a:lnSpc>
                <a:spcPts val="2799"/>
              </a:lnSpc>
              <a:spcBef>
                <a:spcPct val="0"/>
              </a:spcBef>
            </a:pPr>
            <a:r>
              <a:rPr lang="en-US" sz="1999" spc="-33">
                <a:solidFill>
                  <a:srgbClr val="272665"/>
                </a:solidFill>
                <a:latin typeface="Calibri (MS)"/>
                <a:ea typeface="Calibri (MS)"/>
                <a:cs typeface="Calibri (MS)"/>
                <a:sym typeface="Calibri (MS)"/>
              </a:rPr>
              <a:t>S</a:t>
            </a:r>
            <a:r>
              <a:rPr lang="en-US" sz="1999" spc="-33">
                <a:solidFill>
                  <a:srgbClr val="272665"/>
                </a:solidFill>
                <a:latin typeface="Calibri (MS)"/>
                <a:ea typeface="Calibri (MS)"/>
                <a:cs typeface="Calibri (MS)"/>
                <a:sym typeface="Calibri (MS)"/>
              </a:rPr>
              <a:t>erá capaz de explicar os desafios específicos enfrentados por indivíduos com deficiências psicossociais em processos políticos, incluindo votação, advocacy, envolvimento comunitário e funções de liderança.</a:t>
            </a:r>
          </a:p>
        </p:txBody>
      </p:sp>
      <p:grpSp>
        <p:nvGrpSpPr>
          <p:cNvPr name="Group 12" id="12"/>
          <p:cNvGrpSpPr/>
          <p:nvPr/>
        </p:nvGrpSpPr>
        <p:grpSpPr>
          <a:xfrm rot="0">
            <a:off x="11900705" y="4003683"/>
            <a:ext cx="4750393" cy="5096690"/>
            <a:chOff x="0" y="0"/>
            <a:chExt cx="1232151" cy="1321973"/>
          </a:xfrm>
        </p:grpSpPr>
        <p:sp>
          <p:nvSpPr>
            <p:cNvPr name="Freeform 13" id="13"/>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solidFill>
              <a:srgbClr val="000000">
                <a:alpha val="0"/>
              </a:srgbClr>
            </a:solidFill>
            <a:ln w="57150" cap="sq">
              <a:solidFill>
                <a:srgbClr val="49B381"/>
              </a:solidFill>
              <a:prstDash val="solid"/>
              <a:miter/>
            </a:ln>
          </p:spPr>
        </p:sp>
        <p:sp>
          <p:nvSpPr>
            <p:cNvPr name="TextBox 14" id="14"/>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15" id="15"/>
          <p:cNvSpPr txBox="true"/>
          <p:nvPr/>
        </p:nvSpPr>
        <p:spPr>
          <a:xfrm rot="0">
            <a:off x="12487559" y="5989736"/>
            <a:ext cx="3574521" cy="1444493"/>
          </a:xfrm>
          <a:prstGeom prst="rect">
            <a:avLst/>
          </a:prstGeom>
        </p:spPr>
        <p:txBody>
          <a:bodyPr anchor="t" rtlCol="false" tIns="0" lIns="0" bIns="0" rIns="0">
            <a:spAutoFit/>
          </a:bodyPr>
          <a:lstStyle/>
          <a:p>
            <a:pPr algn="just" marL="0" indent="0" lvl="0">
              <a:lnSpc>
                <a:spcPts val="2799"/>
              </a:lnSpc>
              <a:spcBef>
                <a:spcPct val="0"/>
              </a:spcBef>
            </a:pPr>
            <a:r>
              <a:rPr lang="en-US" sz="1999" spc="-33">
                <a:solidFill>
                  <a:srgbClr val="272665"/>
                </a:solidFill>
                <a:latin typeface="Calibri (MS)"/>
                <a:ea typeface="Calibri (MS)"/>
                <a:cs typeface="Calibri (MS)"/>
                <a:sym typeface="Calibri (MS)"/>
              </a:rPr>
              <a:t>S</a:t>
            </a:r>
            <a:r>
              <a:rPr lang="en-US" sz="1999" spc="-33">
                <a:solidFill>
                  <a:srgbClr val="272665"/>
                </a:solidFill>
                <a:latin typeface="Calibri (MS)"/>
                <a:ea typeface="Calibri (MS)"/>
                <a:cs typeface="Calibri (MS)"/>
                <a:sym typeface="Calibri (MS)"/>
              </a:rPr>
              <a:t>erá capaz de identificar barreiras importantes, como estigma, falta de ambientes acessíveis, baixa confiança e representação limitada.</a:t>
            </a:r>
          </a:p>
        </p:txBody>
      </p:sp>
      <p:sp>
        <p:nvSpPr>
          <p:cNvPr name="TextBox 16" id="16"/>
          <p:cNvSpPr txBox="true"/>
          <p:nvPr/>
        </p:nvSpPr>
        <p:spPr>
          <a:xfrm rot="0">
            <a:off x="3088645" y="4724816"/>
            <a:ext cx="1849073" cy="1350645"/>
          </a:xfrm>
          <a:prstGeom prst="rect">
            <a:avLst/>
          </a:prstGeom>
        </p:spPr>
        <p:txBody>
          <a:bodyPr anchor="t" rtlCol="false" tIns="0" lIns="0" bIns="0" rIns="0">
            <a:spAutoFit/>
          </a:bodyPr>
          <a:lstStyle/>
          <a:p>
            <a:pPr algn="ctr" marL="0" indent="0" lvl="0">
              <a:lnSpc>
                <a:spcPts val="8640"/>
              </a:lnSpc>
            </a:pPr>
            <a:r>
              <a:rPr lang="en-US" sz="9000" spc="-738">
                <a:solidFill>
                  <a:srgbClr val="2B2B2B"/>
                </a:solidFill>
                <a:latin typeface="Calibri (MS)"/>
                <a:ea typeface="Calibri (MS)"/>
                <a:cs typeface="Calibri (MS)"/>
                <a:sym typeface="Calibri (MS)"/>
              </a:rPr>
              <a:t>L01.</a:t>
            </a:r>
          </a:p>
        </p:txBody>
      </p:sp>
      <p:sp>
        <p:nvSpPr>
          <p:cNvPr name="TextBox 17" id="17"/>
          <p:cNvSpPr txBox="true"/>
          <p:nvPr/>
        </p:nvSpPr>
        <p:spPr>
          <a:xfrm rot="0">
            <a:off x="8084403" y="4724816"/>
            <a:ext cx="2119193" cy="1350645"/>
          </a:xfrm>
          <a:prstGeom prst="rect">
            <a:avLst/>
          </a:prstGeom>
        </p:spPr>
        <p:txBody>
          <a:bodyPr anchor="t" rtlCol="false" tIns="0" lIns="0" bIns="0" rIns="0">
            <a:spAutoFit/>
          </a:bodyPr>
          <a:lstStyle/>
          <a:p>
            <a:pPr algn="ctr" marL="0" indent="0" lvl="0">
              <a:lnSpc>
                <a:spcPts val="8640"/>
              </a:lnSpc>
            </a:pPr>
            <a:r>
              <a:rPr lang="en-US" sz="9000" spc="-738">
                <a:solidFill>
                  <a:srgbClr val="2B2B2B"/>
                </a:solidFill>
                <a:latin typeface="Calibri (MS)"/>
                <a:ea typeface="Calibri (MS)"/>
                <a:cs typeface="Calibri (MS)"/>
                <a:sym typeface="Calibri (MS)"/>
              </a:rPr>
              <a:t>L02.</a:t>
            </a:r>
          </a:p>
        </p:txBody>
      </p:sp>
      <p:sp>
        <p:nvSpPr>
          <p:cNvPr name="TextBox 18" id="18"/>
          <p:cNvSpPr txBox="true"/>
          <p:nvPr/>
        </p:nvSpPr>
        <p:spPr>
          <a:xfrm rot="0">
            <a:off x="12986451" y="4724816"/>
            <a:ext cx="2576736" cy="1350645"/>
          </a:xfrm>
          <a:prstGeom prst="rect">
            <a:avLst/>
          </a:prstGeom>
        </p:spPr>
        <p:txBody>
          <a:bodyPr anchor="t" rtlCol="false" tIns="0" lIns="0" bIns="0" rIns="0">
            <a:spAutoFit/>
          </a:bodyPr>
          <a:lstStyle/>
          <a:p>
            <a:pPr algn="ctr" marL="0" indent="0" lvl="0">
              <a:lnSpc>
                <a:spcPts val="8640"/>
              </a:lnSpc>
            </a:pPr>
            <a:r>
              <a:rPr lang="en-US" sz="9000" spc="-738">
                <a:solidFill>
                  <a:srgbClr val="2B2B2B"/>
                </a:solidFill>
                <a:latin typeface="Calibri (MS)"/>
                <a:ea typeface="Calibri (MS)"/>
                <a:cs typeface="Calibri (MS)"/>
                <a:sym typeface="Calibri (MS)"/>
              </a:rPr>
              <a:t>L03.</a:t>
            </a:r>
          </a:p>
        </p:txBody>
      </p:sp>
      <p:sp>
        <p:nvSpPr>
          <p:cNvPr name="Freeform 19" id="19"/>
          <p:cNvSpPr/>
          <p:nvPr/>
        </p:nvSpPr>
        <p:spPr>
          <a:xfrm flipH="false" flipV="false" rot="0">
            <a:off x="335785" y="22251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2"/>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498814" y="2324571"/>
            <a:ext cx="4523214" cy="595640"/>
            <a:chOff x="0" y="0"/>
            <a:chExt cx="6030952" cy="794187"/>
          </a:xfrm>
        </p:grpSpPr>
        <p:sp>
          <p:nvSpPr>
            <p:cNvPr name="Freeform 4" id="4"/>
            <p:cNvSpPr/>
            <p:nvPr/>
          </p:nvSpPr>
          <p:spPr>
            <a:xfrm flipH="false" flipV="false" rot="0">
              <a:off x="0" y="0"/>
              <a:ext cx="6030952" cy="794187"/>
            </a:xfrm>
            <a:custGeom>
              <a:avLst/>
              <a:gdLst/>
              <a:ahLst/>
              <a:cxnLst/>
              <a:rect r="r" b="b" t="t" l="l"/>
              <a:pathLst>
                <a:path h="794187" w="6030952">
                  <a:moveTo>
                    <a:pt x="0" y="0"/>
                  </a:moveTo>
                  <a:lnTo>
                    <a:pt x="6030952" y="0"/>
                  </a:lnTo>
                  <a:lnTo>
                    <a:pt x="6030952" y="794187"/>
                  </a:lnTo>
                  <a:lnTo>
                    <a:pt x="0" y="794187"/>
                  </a:lnTo>
                  <a:close/>
                </a:path>
              </a:pathLst>
            </a:custGeom>
            <a:solidFill>
              <a:srgbClr val="000000">
                <a:alpha val="0"/>
              </a:srgbClr>
            </a:solidFill>
          </p:spPr>
        </p:sp>
        <p:sp>
          <p:nvSpPr>
            <p:cNvPr name="TextBox 5" id="5"/>
            <p:cNvSpPr txBox="true"/>
            <p:nvPr/>
          </p:nvSpPr>
          <p:spPr>
            <a:xfrm>
              <a:off x="0" y="-228600"/>
              <a:ext cx="6030952" cy="1022787"/>
            </a:xfrm>
            <a:prstGeom prst="rect">
              <a:avLst/>
            </a:prstGeom>
          </p:spPr>
          <p:txBody>
            <a:bodyPr anchor="t" rtlCol="false" tIns="0" lIns="0" bIns="0" rIns="0"/>
            <a:lstStyle/>
            <a:p>
              <a:pPr algn="l" marL="0" indent="0" lvl="0">
                <a:lnSpc>
                  <a:spcPts val="5399"/>
                </a:lnSpc>
              </a:pPr>
              <a:r>
                <a:rPr lang="en-US" b="true" sz="2999">
                  <a:solidFill>
                    <a:srgbClr val="181A3C"/>
                  </a:solidFill>
                  <a:latin typeface="Calibri (MS) Bold"/>
                  <a:ea typeface="Calibri (MS) Bold"/>
                  <a:cs typeface="Calibri (MS) Bold"/>
                  <a:sym typeface="Calibri (MS) Bold"/>
                </a:rPr>
                <a:t>Estigma</a:t>
              </a:r>
            </a:p>
          </p:txBody>
        </p:sp>
      </p:grpSp>
      <p:grpSp>
        <p:nvGrpSpPr>
          <p:cNvPr name="Group 6" id="6"/>
          <p:cNvGrpSpPr/>
          <p:nvPr/>
        </p:nvGrpSpPr>
        <p:grpSpPr>
          <a:xfrm rot="0">
            <a:off x="12498814" y="2920145"/>
            <a:ext cx="4082705" cy="1588897"/>
            <a:chOff x="0" y="0"/>
            <a:chExt cx="5443606" cy="2118529"/>
          </a:xfrm>
        </p:grpSpPr>
        <p:sp>
          <p:nvSpPr>
            <p:cNvPr name="Freeform 7" id="7"/>
            <p:cNvSpPr/>
            <p:nvPr/>
          </p:nvSpPr>
          <p:spPr>
            <a:xfrm flipH="false" flipV="false" rot="0">
              <a:off x="0" y="0"/>
              <a:ext cx="5443606" cy="2118529"/>
            </a:xfrm>
            <a:custGeom>
              <a:avLst/>
              <a:gdLst/>
              <a:ahLst/>
              <a:cxnLst/>
              <a:rect r="r" b="b" t="t" l="l"/>
              <a:pathLst>
                <a:path h="2118529" w="5443606">
                  <a:moveTo>
                    <a:pt x="0" y="0"/>
                  </a:moveTo>
                  <a:lnTo>
                    <a:pt x="5443606" y="0"/>
                  </a:lnTo>
                  <a:lnTo>
                    <a:pt x="5443606" y="2118529"/>
                  </a:lnTo>
                  <a:lnTo>
                    <a:pt x="0" y="2118529"/>
                  </a:lnTo>
                  <a:close/>
                </a:path>
              </a:pathLst>
            </a:custGeom>
            <a:solidFill>
              <a:srgbClr val="000000">
                <a:alpha val="0"/>
              </a:srgbClr>
            </a:solidFill>
          </p:spPr>
        </p:sp>
        <p:sp>
          <p:nvSpPr>
            <p:cNvPr name="TextBox 8" id="8"/>
            <p:cNvSpPr txBox="true"/>
            <p:nvPr/>
          </p:nvSpPr>
          <p:spPr>
            <a:xfrm>
              <a:off x="0" y="-142875"/>
              <a:ext cx="5443606" cy="2261404"/>
            </a:xfrm>
            <a:prstGeom prst="rect">
              <a:avLst/>
            </a:prstGeom>
          </p:spPr>
          <p:txBody>
            <a:bodyPr anchor="t" rtlCol="false" tIns="0" lIns="0" bIns="0" rIns="0"/>
            <a:lstStyle/>
            <a:p>
              <a:pPr algn="just" marL="0" indent="0" lvl="0">
                <a:lnSpc>
                  <a:spcPts val="3240"/>
                </a:lnSpc>
              </a:pPr>
              <a:r>
                <a:rPr lang="en-US" sz="1800">
                  <a:solidFill>
                    <a:srgbClr val="000000"/>
                  </a:solidFill>
                  <a:latin typeface="Calibri (MS)"/>
                  <a:ea typeface="Calibri (MS)"/>
                  <a:cs typeface="Calibri (MS)"/>
                  <a:sym typeface="Calibri (MS)"/>
                </a:rPr>
                <a:t>Estereótipos negativos e discriminação que criam exclusão social e desencorajam a participação na vida pública.</a:t>
              </a:r>
            </a:p>
          </p:txBody>
        </p:sp>
      </p:grpSp>
      <p:grpSp>
        <p:nvGrpSpPr>
          <p:cNvPr name="Group 9" id="9"/>
          <p:cNvGrpSpPr/>
          <p:nvPr/>
        </p:nvGrpSpPr>
        <p:grpSpPr>
          <a:xfrm rot="0">
            <a:off x="6976783" y="888402"/>
            <a:ext cx="4334433" cy="1009729"/>
            <a:chOff x="0" y="0"/>
            <a:chExt cx="5779245" cy="1346305"/>
          </a:xfrm>
        </p:grpSpPr>
        <p:sp>
          <p:nvSpPr>
            <p:cNvPr name="Freeform 10" id="10"/>
            <p:cNvSpPr/>
            <p:nvPr/>
          </p:nvSpPr>
          <p:spPr>
            <a:xfrm flipH="false" flipV="false" rot="0">
              <a:off x="0" y="0"/>
              <a:ext cx="5779245" cy="1346305"/>
            </a:xfrm>
            <a:custGeom>
              <a:avLst/>
              <a:gdLst/>
              <a:ahLst/>
              <a:cxnLst/>
              <a:rect r="r" b="b" t="t" l="l"/>
              <a:pathLst>
                <a:path h="1346305" w="5779245">
                  <a:moveTo>
                    <a:pt x="0" y="0"/>
                  </a:moveTo>
                  <a:lnTo>
                    <a:pt x="5779245" y="0"/>
                  </a:lnTo>
                  <a:lnTo>
                    <a:pt x="5779245" y="1346305"/>
                  </a:lnTo>
                  <a:lnTo>
                    <a:pt x="0" y="1346305"/>
                  </a:lnTo>
                  <a:close/>
                </a:path>
              </a:pathLst>
            </a:custGeom>
            <a:solidFill>
              <a:srgbClr val="000000">
                <a:alpha val="0"/>
              </a:srgbClr>
            </a:solidFill>
          </p:spPr>
        </p:sp>
        <p:sp>
          <p:nvSpPr>
            <p:cNvPr name="TextBox 11" id="11"/>
            <p:cNvSpPr txBox="true"/>
            <p:nvPr/>
          </p:nvSpPr>
          <p:spPr>
            <a:xfrm>
              <a:off x="0" y="-114300"/>
              <a:ext cx="5779245" cy="1460605"/>
            </a:xfrm>
            <a:prstGeom prst="rect">
              <a:avLst/>
            </a:prstGeom>
          </p:spPr>
          <p:txBody>
            <a:bodyPr anchor="t" rtlCol="false" tIns="0" lIns="0" bIns="0" rIns="0"/>
            <a:lstStyle/>
            <a:p>
              <a:pPr algn="ctr" marL="0" indent="0" lvl="0">
                <a:lnSpc>
                  <a:spcPts val="6030"/>
                </a:lnSpc>
              </a:pPr>
              <a:r>
                <a:rPr lang="en-US" b="true" sz="5025">
                  <a:solidFill>
                    <a:srgbClr val="000000"/>
                  </a:solidFill>
                  <a:latin typeface="Calibri (MS) Bold"/>
                  <a:ea typeface="Calibri (MS) Bold"/>
                  <a:cs typeface="Calibri (MS) Bold"/>
                  <a:sym typeface="Calibri (MS) Bold"/>
                </a:rPr>
                <a:t>Conceitos-chave</a:t>
              </a:r>
            </a:p>
          </p:txBody>
        </p:sp>
      </p:grpSp>
      <p:grpSp>
        <p:nvGrpSpPr>
          <p:cNvPr name="Group 12" id="12"/>
          <p:cNvGrpSpPr/>
          <p:nvPr/>
        </p:nvGrpSpPr>
        <p:grpSpPr>
          <a:xfrm rot="0">
            <a:off x="12498814" y="5412486"/>
            <a:ext cx="4523214" cy="595640"/>
            <a:chOff x="0" y="0"/>
            <a:chExt cx="6030952" cy="794187"/>
          </a:xfrm>
        </p:grpSpPr>
        <p:sp>
          <p:nvSpPr>
            <p:cNvPr name="Freeform 13" id="13"/>
            <p:cNvSpPr/>
            <p:nvPr/>
          </p:nvSpPr>
          <p:spPr>
            <a:xfrm flipH="false" flipV="false" rot="0">
              <a:off x="0" y="0"/>
              <a:ext cx="6030952" cy="794187"/>
            </a:xfrm>
            <a:custGeom>
              <a:avLst/>
              <a:gdLst/>
              <a:ahLst/>
              <a:cxnLst/>
              <a:rect r="r" b="b" t="t" l="l"/>
              <a:pathLst>
                <a:path h="794187" w="6030952">
                  <a:moveTo>
                    <a:pt x="0" y="0"/>
                  </a:moveTo>
                  <a:lnTo>
                    <a:pt x="6030952" y="0"/>
                  </a:lnTo>
                  <a:lnTo>
                    <a:pt x="6030952" y="794187"/>
                  </a:lnTo>
                  <a:lnTo>
                    <a:pt x="0" y="794187"/>
                  </a:lnTo>
                  <a:close/>
                </a:path>
              </a:pathLst>
            </a:custGeom>
            <a:solidFill>
              <a:srgbClr val="000000">
                <a:alpha val="0"/>
              </a:srgbClr>
            </a:solidFill>
          </p:spPr>
        </p:sp>
        <p:sp>
          <p:nvSpPr>
            <p:cNvPr name="TextBox 14" id="14"/>
            <p:cNvSpPr txBox="true"/>
            <p:nvPr/>
          </p:nvSpPr>
          <p:spPr>
            <a:xfrm>
              <a:off x="0" y="-228600"/>
              <a:ext cx="6030952" cy="1022787"/>
            </a:xfrm>
            <a:prstGeom prst="rect">
              <a:avLst/>
            </a:prstGeom>
          </p:spPr>
          <p:txBody>
            <a:bodyPr anchor="t" rtlCol="false" tIns="0" lIns="0" bIns="0" rIns="0"/>
            <a:lstStyle/>
            <a:p>
              <a:pPr algn="l" marL="0" indent="0" lvl="0">
                <a:lnSpc>
                  <a:spcPts val="5399"/>
                </a:lnSpc>
              </a:pPr>
              <a:r>
                <a:rPr lang="en-US" b="true" sz="2999">
                  <a:solidFill>
                    <a:srgbClr val="181A3C"/>
                  </a:solidFill>
                  <a:latin typeface="Calibri (MS) Bold"/>
                  <a:ea typeface="Calibri (MS) Bold"/>
                  <a:cs typeface="Calibri (MS) Bold"/>
                  <a:sym typeface="Calibri (MS) Bold"/>
                </a:rPr>
                <a:t>Experiências vividas</a:t>
              </a:r>
            </a:p>
          </p:txBody>
        </p:sp>
      </p:grpSp>
      <p:grpSp>
        <p:nvGrpSpPr>
          <p:cNvPr name="Group 15" id="15"/>
          <p:cNvGrpSpPr/>
          <p:nvPr/>
        </p:nvGrpSpPr>
        <p:grpSpPr>
          <a:xfrm rot="0">
            <a:off x="12498814" y="6084955"/>
            <a:ext cx="3986384" cy="1590011"/>
            <a:chOff x="0" y="0"/>
            <a:chExt cx="5315178" cy="2120015"/>
          </a:xfrm>
        </p:grpSpPr>
        <p:sp>
          <p:nvSpPr>
            <p:cNvPr name="Freeform 16" id="16"/>
            <p:cNvSpPr/>
            <p:nvPr/>
          </p:nvSpPr>
          <p:spPr>
            <a:xfrm flipH="false" flipV="false" rot="0">
              <a:off x="0" y="0"/>
              <a:ext cx="5315178" cy="2120015"/>
            </a:xfrm>
            <a:custGeom>
              <a:avLst/>
              <a:gdLst/>
              <a:ahLst/>
              <a:cxnLst/>
              <a:rect r="r" b="b" t="t" l="l"/>
              <a:pathLst>
                <a:path h="2120015" w="5315178">
                  <a:moveTo>
                    <a:pt x="0" y="0"/>
                  </a:moveTo>
                  <a:lnTo>
                    <a:pt x="5315178" y="0"/>
                  </a:lnTo>
                  <a:lnTo>
                    <a:pt x="5315178" y="2120015"/>
                  </a:lnTo>
                  <a:lnTo>
                    <a:pt x="0" y="2120015"/>
                  </a:lnTo>
                  <a:close/>
                </a:path>
              </a:pathLst>
            </a:custGeom>
            <a:solidFill>
              <a:srgbClr val="000000">
                <a:alpha val="0"/>
              </a:srgbClr>
            </a:solidFill>
          </p:spPr>
        </p:sp>
        <p:sp>
          <p:nvSpPr>
            <p:cNvPr name="TextBox 17" id="17"/>
            <p:cNvSpPr txBox="true"/>
            <p:nvPr/>
          </p:nvSpPr>
          <p:spPr>
            <a:xfrm>
              <a:off x="0" y="-142875"/>
              <a:ext cx="5315178" cy="2262890"/>
            </a:xfrm>
            <a:prstGeom prst="rect">
              <a:avLst/>
            </a:prstGeom>
          </p:spPr>
          <p:txBody>
            <a:bodyPr anchor="t" rtlCol="false" tIns="0" lIns="0" bIns="0" rIns="0"/>
            <a:lstStyle/>
            <a:p>
              <a:pPr algn="just" marL="0" indent="0" lvl="0">
                <a:lnSpc>
                  <a:spcPts val="3240"/>
                </a:lnSpc>
              </a:pPr>
              <a:r>
                <a:rPr lang="en-US" sz="1800">
                  <a:solidFill>
                    <a:srgbClr val="000000"/>
                  </a:solidFill>
                  <a:latin typeface="Calibri (MS)"/>
                  <a:ea typeface="Calibri (MS)"/>
                  <a:cs typeface="Calibri (MS)"/>
                  <a:sym typeface="Calibri (MS)"/>
                </a:rPr>
                <a:t>Histórias pessoais e percepções de indivíduos com deficiências psicossociais, que destacam o impacto real do estigma, da exclusão e da resiliência.</a:t>
              </a:r>
            </a:p>
          </p:txBody>
        </p:sp>
      </p:grpSp>
      <p:grpSp>
        <p:nvGrpSpPr>
          <p:cNvPr name="Group 18" id="18"/>
          <p:cNvGrpSpPr/>
          <p:nvPr/>
        </p:nvGrpSpPr>
        <p:grpSpPr>
          <a:xfrm rot="0">
            <a:off x="1498788" y="5567971"/>
            <a:ext cx="4523214" cy="605065"/>
            <a:chOff x="0" y="0"/>
            <a:chExt cx="6030952" cy="806753"/>
          </a:xfrm>
        </p:grpSpPr>
        <p:sp>
          <p:nvSpPr>
            <p:cNvPr name="Freeform 19" id="19"/>
            <p:cNvSpPr/>
            <p:nvPr/>
          </p:nvSpPr>
          <p:spPr>
            <a:xfrm flipH="false" flipV="false" rot="0">
              <a:off x="0" y="0"/>
              <a:ext cx="6030952" cy="806753"/>
            </a:xfrm>
            <a:custGeom>
              <a:avLst/>
              <a:gdLst/>
              <a:ahLst/>
              <a:cxnLst/>
              <a:rect r="r" b="b" t="t" l="l"/>
              <a:pathLst>
                <a:path h="806753" w="6030952">
                  <a:moveTo>
                    <a:pt x="0" y="0"/>
                  </a:moveTo>
                  <a:lnTo>
                    <a:pt x="6030952" y="0"/>
                  </a:lnTo>
                  <a:lnTo>
                    <a:pt x="6030952" y="806753"/>
                  </a:lnTo>
                  <a:lnTo>
                    <a:pt x="0" y="806753"/>
                  </a:lnTo>
                  <a:close/>
                </a:path>
              </a:pathLst>
            </a:custGeom>
            <a:solidFill>
              <a:srgbClr val="000000">
                <a:alpha val="0"/>
              </a:srgbClr>
            </a:solidFill>
          </p:spPr>
        </p:sp>
        <p:sp>
          <p:nvSpPr>
            <p:cNvPr name="TextBox 20" id="20"/>
            <p:cNvSpPr txBox="true"/>
            <p:nvPr/>
          </p:nvSpPr>
          <p:spPr>
            <a:xfrm>
              <a:off x="0" y="-238125"/>
              <a:ext cx="6030952" cy="1044878"/>
            </a:xfrm>
            <a:prstGeom prst="rect">
              <a:avLst/>
            </a:prstGeom>
          </p:spPr>
          <p:txBody>
            <a:bodyPr anchor="t" rtlCol="false" tIns="0" lIns="0" bIns="0" rIns="0"/>
            <a:lstStyle/>
            <a:p>
              <a:pPr algn="l" marL="0" indent="0" lvl="0">
                <a:lnSpc>
                  <a:spcPts val="5400"/>
                </a:lnSpc>
              </a:pPr>
              <a:r>
                <a:rPr lang="en-US" b="true" sz="3000">
                  <a:solidFill>
                    <a:srgbClr val="181A3C"/>
                  </a:solidFill>
                  <a:latin typeface="Calibri (MS) Bold"/>
                  <a:ea typeface="Calibri (MS) Bold"/>
                  <a:cs typeface="Calibri (MS) Bold"/>
                  <a:sym typeface="Calibri (MS) Bold"/>
                </a:rPr>
                <a:t>Participação política</a:t>
              </a:r>
            </a:p>
          </p:txBody>
        </p:sp>
      </p:grpSp>
      <p:grpSp>
        <p:nvGrpSpPr>
          <p:cNvPr name="Group 21" id="21"/>
          <p:cNvGrpSpPr/>
          <p:nvPr/>
        </p:nvGrpSpPr>
        <p:grpSpPr>
          <a:xfrm rot="0">
            <a:off x="1498788" y="6240440"/>
            <a:ext cx="4098758" cy="1588897"/>
            <a:chOff x="0" y="0"/>
            <a:chExt cx="5465011" cy="2118529"/>
          </a:xfrm>
        </p:grpSpPr>
        <p:sp>
          <p:nvSpPr>
            <p:cNvPr name="Freeform 22" id="22"/>
            <p:cNvSpPr/>
            <p:nvPr/>
          </p:nvSpPr>
          <p:spPr>
            <a:xfrm flipH="false" flipV="false" rot="0">
              <a:off x="0" y="0"/>
              <a:ext cx="5465011" cy="2118529"/>
            </a:xfrm>
            <a:custGeom>
              <a:avLst/>
              <a:gdLst/>
              <a:ahLst/>
              <a:cxnLst/>
              <a:rect r="r" b="b" t="t" l="l"/>
              <a:pathLst>
                <a:path h="2118529" w="5465011">
                  <a:moveTo>
                    <a:pt x="0" y="0"/>
                  </a:moveTo>
                  <a:lnTo>
                    <a:pt x="5465011" y="0"/>
                  </a:lnTo>
                  <a:lnTo>
                    <a:pt x="5465011" y="2118529"/>
                  </a:lnTo>
                  <a:lnTo>
                    <a:pt x="0" y="2118529"/>
                  </a:lnTo>
                  <a:close/>
                </a:path>
              </a:pathLst>
            </a:custGeom>
            <a:solidFill>
              <a:srgbClr val="000000">
                <a:alpha val="0"/>
              </a:srgbClr>
            </a:solidFill>
          </p:spPr>
        </p:sp>
        <p:sp>
          <p:nvSpPr>
            <p:cNvPr name="TextBox 23" id="23"/>
            <p:cNvSpPr txBox="true"/>
            <p:nvPr/>
          </p:nvSpPr>
          <p:spPr>
            <a:xfrm>
              <a:off x="0" y="-142875"/>
              <a:ext cx="5465011" cy="2261404"/>
            </a:xfrm>
            <a:prstGeom prst="rect">
              <a:avLst/>
            </a:prstGeom>
          </p:spPr>
          <p:txBody>
            <a:bodyPr anchor="t" rtlCol="false" tIns="0" lIns="0" bIns="0" rIns="0"/>
            <a:lstStyle/>
            <a:p>
              <a:pPr algn="just" marL="0" indent="0" lvl="0">
                <a:lnSpc>
                  <a:spcPts val="3240"/>
                </a:lnSpc>
              </a:pPr>
              <a:r>
                <a:rPr lang="en-US" sz="1800">
                  <a:solidFill>
                    <a:srgbClr val="000000"/>
                  </a:solidFill>
                  <a:latin typeface="Calibri (MS)"/>
                  <a:ea typeface="Calibri (MS)"/>
                  <a:cs typeface="Calibri (MS)"/>
                  <a:sym typeface="Calibri (MS)"/>
                </a:rPr>
                <a:t>Envolvimento na vida cívica e democrática, incluindo votação, ativismo, discurso público e processos de tomada de decisão.</a:t>
              </a:r>
            </a:p>
          </p:txBody>
        </p:sp>
      </p:grpSp>
      <p:grpSp>
        <p:nvGrpSpPr>
          <p:cNvPr name="Group 24" id="24"/>
          <p:cNvGrpSpPr/>
          <p:nvPr/>
        </p:nvGrpSpPr>
        <p:grpSpPr>
          <a:xfrm rot="0">
            <a:off x="1441158" y="2457663"/>
            <a:ext cx="4523214" cy="595640"/>
            <a:chOff x="0" y="0"/>
            <a:chExt cx="6030952" cy="794187"/>
          </a:xfrm>
        </p:grpSpPr>
        <p:sp>
          <p:nvSpPr>
            <p:cNvPr name="Freeform 25" id="25"/>
            <p:cNvSpPr/>
            <p:nvPr/>
          </p:nvSpPr>
          <p:spPr>
            <a:xfrm flipH="false" flipV="false" rot="0">
              <a:off x="0" y="0"/>
              <a:ext cx="6030952" cy="794187"/>
            </a:xfrm>
            <a:custGeom>
              <a:avLst/>
              <a:gdLst/>
              <a:ahLst/>
              <a:cxnLst/>
              <a:rect r="r" b="b" t="t" l="l"/>
              <a:pathLst>
                <a:path h="794187" w="6030952">
                  <a:moveTo>
                    <a:pt x="0" y="0"/>
                  </a:moveTo>
                  <a:lnTo>
                    <a:pt x="6030952" y="0"/>
                  </a:lnTo>
                  <a:lnTo>
                    <a:pt x="6030952" y="794187"/>
                  </a:lnTo>
                  <a:lnTo>
                    <a:pt x="0" y="794187"/>
                  </a:lnTo>
                  <a:close/>
                </a:path>
              </a:pathLst>
            </a:custGeom>
            <a:solidFill>
              <a:srgbClr val="000000">
                <a:alpha val="0"/>
              </a:srgbClr>
            </a:solidFill>
          </p:spPr>
        </p:sp>
        <p:sp>
          <p:nvSpPr>
            <p:cNvPr name="TextBox 26" id="26"/>
            <p:cNvSpPr txBox="true"/>
            <p:nvPr/>
          </p:nvSpPr>
          <p:spPr>
            <a:xfrm>
              <a:off x="0" y="-228600"/>
              <a:ext cx="6030952" cy="1022787"/>
            </a:xfrm>
            <a:prstGeom prst="rect">
              <a:avLst/>
            </a:prstGeom>
          </p:spPr>
          <p:txBody>
            <a:bodyPr anchor="t" rtlCol="false" tIns="0" lIns="0" bIns="0" rIns="0"/>
            <a:lstStyle/>
            <a:p>
              <a:pPr algn="l" marL="0" indent="0" lvl="0">
                <a:lnSpc>
                  <a:spcPts val="5399"/>
                </a:lnSpc>
              </a:pPr>
              <a:r>
                <a:rPr lang="en-US" b="true" sz="2999">
                  <a:solidFill>
                    <a:srgbClr val="181A3C"/>
                  </a:solidFill>
                  <a:latin typeface="Calibri (MS) Bold"/>
                  <a:ea typeface="Calibri (MS) Bold"/>
                  <a:cs typeface="Calibri (MS) Bold"/>
                  <a:sym typeface="Calibri (MS) Bold"/>
                </a:rPr>
                <a:t>Deficiência psicossocial</a:t>
              </a:r>
            </a:p>
          </p:txBody>
        </p:sp>
      </p:grpSp>
      <p:grpSp>
        <p:nvGrpSpPr>
          <p:cNvPr name="Group 27" id="27"/>
          <p:cNvGrpSpPr/>
          <p:nvPr/>
        </p:nvGrpSpPr>
        <p:grpSpPr>
          <a:xfrm rot="0">
            <a:off x="1441158" y="3185864"/>
            <a:ext cx="3713473" cy="1590011"/>
            <a:chOff x="0" y="0"/>
            <a:chExt cx="4951298" cy="2120015"/>
          </a:xfrm>
        </p:grpSpPr>
        <p:sp>
          <p:nvSpPr>
            <p:cNvPr name="Freeform 28" id="28"/>
            <p:cNvSpPr/>
            <p:nvPr/>
          </p:nvSpPr>
          <p:spPr>
            <a:xfrm flipH="false" flipV="false" rot="0">
              <a:off x="0" y="0"/>
              <a:ext cx="4951298" cy="2120015"/>
            </a:xfrm>
            <a:custGeom>
              <a:avLst/>
              <a:gdLst/>
              <a:ahLst/>
              <a:cxnLst/>
              <a:rect r="r" b="b" t="t" l="l"/>
              <a:pathLst>
                <a:path h="2120015" w="4951298">
                  <a:moveTo>
                    <a:pt x="0" y="0"/>
                  </a:moveTo>
                  <a:lnTo>
                    <a:pt x="4951298" y="0"/>
                  </a:lnTo>
                  <a:lnTo>
                    <a:pt x="4951298" y="2120015"/>
                  </a:lnTo>
                  <a:lnTo>
                    <a:pt x="0" y="2120015"/>
                  </a:lnTo>
                  <a:close/>
                </a:path>
              </a:pathLst>
            </a:custGeom>
            <a:solidFill>
              <a:srgbClr val="000000">
                <a:alpha val="0"/>
              </a:srgbClr>
            </a:solidFill>
          </p:spPr>
        </p:sp>
        <p:sp>
          <p:nvSpPr>
            <p:cNvPr name="TextBox 29" id="29"/>
            <p:cNvSpPr txBox="true"/>
            <p:nvPr/>
          </p:nvSpPr>
          <p:spPr>
            <a:xfrm>
              <a:off x="0" y="-142875"/>
              <a:ext cx="4951298" cy="2262890"/>
            </a:xfrm>
            <a:prstGeom prst="rect">
              <a:avLst/>
            </a:prstGeom>
          </p:spPr>
          <p:txBody>
            <a:bodyPr anchor="t" rtlCol="false" tIns="0" lIns="0" bIns="0" rIns="0"/>
            <a:lstStyle/>
            <a:p>
              <a:pPr algn="just" marL="0" indent="0" lvl="0">
                <a:lnSpc>
                  <a:spcPts val="3239"/>
                </a:lnSpc>
              </a:pPr>
              <a:r>
                <a:rPr lang="en-US" sz="1799">
                  <a:solidFill>
                    <a:srgbClr val="000000"/>
                  </a:solidFill>
                  <a:latin typeface="Calibri (MS)"/>
                  <a:ea typeface="Calibri (MS)"/>
                  <a:cs typeface="Calibri (MS)"/>
                  <a:sym typeface="Calibri (MS)"/>
                </a:rPr>
                <a:t>Uma forma de deficiência que surge da interação entre condições de saúde mental e barreiras sociais que limitam a participação plena na sociedade.</a:t>
              </a:r>
            </a:p>
          </p:txBody>
        </p:sp>
      </p:grpSp>
      <p:grpSp>
        <p:nvGrpSpPr>
          <p:cNvPr name="Group 30" id="30"/>
          <p:cNvGrpSpPr/>
          <p:nvPr/>
        </p:nvGrpSpPr>
        <p:grpSpPr>
          <a:xfrm rot="0">
            <a:off x="6660076" y="2716503"/>
            <a:ext cx="4967848" cy="4610164"/>
            <a:chOff x="0" y="0"/>
            <a:chExt cx="7615548" cy="7067231"/>
          </a:xfrm>
        </p:grpSpPr>
        <p:sp>
          <p:nvSpPr>
            <p:cNvPr name="Freeform 31" id="31"/>
            <p:cNvSpPr/>
            <p:nvPr/>
          </p:nvSpPr>
          <p:spPr>
            <a:xfrm flipH="false" flipV="false" rot="0">
              <a:off x="12700" y="12700"/>
              <a:ext cx="7590155" cy="7041769"/>
            </a:xfrm>
            <a:custGeom>
              <a:avLst/>
              <a:gdLst/>
              <a:ahLst/>
              <a:cxnLst/>
              <a:rect r="r" b="b" t="t" l="l"/>
              <a:pathLst>
                <a:path h="7041769" w="7590155">
                  <a:moveTo>
                    <a:pt x="0" y="3520948"/>
                  </a:moveTo>
                  <a:cubicBezTo>
                    <a:pt x="0" y="1576324"/>
                    <a:pt x="1699133" y="0"/>
                    <a:pt x="3795014" y="0"/>
                  </a:cubicBezTo>
                  <a:cubicBezTo>
                    <a:pt x="5890895" y="0"/>
                    <a:pt x="7590155" y="1576324"/>
                    <a:pt x="7590155" y="3520948"/>
                  </a:cubicBezTo>
                  <a:cubicBezTo>
                    <a:pt x="7590155" y="5465572"/>
                    <a:pt x="5891022" y="7041769"/>
                    <a:pt x="3795014" y="7041769"/>
                  </a:cubicBezTo>
                  <a:cubicBezTo>
                    <a:pt x="1699006" y="7041769"/>
                    <a:pt x="0" y="5465445"/>
                    <a:pt x="0" y="3520948"/>
                  </a:cubicBezTo>
                  <a:close/>
                </a:path>
              </a:pathLst>
            </a:custGeom>
            <a:solidFill>
              <a:srgbClr val="FBD355"/>
            </a:solidFill>
          </p:spPr>
        </p:sp>
        <p:sp>
          <p:nvSpPr>
            <p:cNvPr name="Freeform 32" id="32"/>
            <p:cNvSpPr/>
            <p:nvPr/>
          </p:nvSpPr>
          <p:spPr>
            <a:xfrm flipH="false" flipV="false" rot="0">
              <a:off x="0" y="0"/>
              <a:ext cx="7615555" cy="7067296"/>
            </a:xfrm>
            <a:custGeom>
              <a:avLst/>
              <a:gdLst/>
              <a:ahLst/>
              <a:cxnLst/>
              <a:rect r="r" b="b" t="t" l="l"/>
              <a:pathLst>
                <a:path h="7067296" w="7615555">
                  <a:moveTo>
                    <a:pt x="0" y="3533648"/>
                  </a:moveTo>
                  <a:cubicBezTo>
                    <a:pt x="0" y="1581150"/>
                    <a:pt x="1705737" y="0"/>
                    <a:pt x="3807714" y="0"/>
                  </a:cubicBezTo>
                  <a:lnTo>
                    <a:pt x="3807714" y="12700"/>
                  </a:lnTo>
                  <a:lnTo>
                    <a:pt x="3807714" y="25400"/>
                  </a:lnTo>
                  <a:lnTo>
                    <a:pt x="3807714" y="12700"/>
                  </a:lnTo>
                  <a:lnTo>
                    <a:pt x="3807714" y="0"/>
                  </a:lnTo>
                  <a:cubicBezTo>
                    <a:pt x="5909818" y="0"/>
                    <a:pt x="7615555" y="1581150"/>
                    <a:pt x="7615555" y="3533648"/>
                  </a:cubicBezTo>
                  <a:lnTo>
                    <a:pt x="7602855" y="3533648"/>
                  </a:lnTo>
                  <a:lnTo>
                    <a:pt x="7615555" y="3533648"/>
                  </a:lnTo>
                  <a:cubicBezTo>
                    <a:pt x="7615555" y="5486146"/>
                    <a:pt x="5909818" y="7067296"/>
                    <a:pt x="3807841" y="7067296"/>
                  </a:cubicBezTo>
                  <a:lnTo>
                    <a:pt x="3807841" y="7054596"/>
                  </a:lnTo>
                  <a:lnTo>
                    <a:pt x="3807841" y="7067296"/>
                  </a:lnTo>
                  <a:cubicBezTo>
                    <a:pt x="1705737" y="7067169"/>
                    <a:pt x="0" y="5486019"/>
                    <a:pt x="0" y="3533648"/>
                  </a:cubicBezTo>
                  <a:lnTo>
                    <a:pt x="12700" y="3533648"/>
                  </a:lnTo>
                  <a:lnTo>
                    <a:pt x="25400" y="3533648"/>
                  </a:lnTo>
                  <a:lnTo>
                    <a:pt x="12700" y="3533648"/>
                  </a:lnTo>
                  <a:lnTo>
                    <a:pt x="0" y="3533648"/>
                  </a:lnTo>
                  <a:moveTo>
                    <a:pt x="25400" y="3533648"/>
                  </a:moveTo>
                  <a:cubicBezTo>
                    <a:pt x="25400" y="3540633"/>
                    <a:pt x="19685" y="3546348"/>
                    <a:pt x="12700" y="3546348"/>
                  </a:cubicBezTo>
                  <a:cubicBezTo>
                    <a:pt x="5715" y="3546348"/>
                    <a:pt x="0" y="3540633"/>
                    <a:pt x="0" y="3533648"/>
                  </a:cubicBezTo>
                  <a:cubicBezTo>
                    <a:pt x="0" y="3526663"/>
                    <a:pt x="5715" y="3520948"/>
                    <a:pt x="12700" y="3520948"/>
                  </a:cubicBezTo>
                  <a:cubicBezTo>
                    <a:pt x="19685" y="3520948"/>
                    <a:pt x="25400" y="3526663"/>
                    <a:pt x="25400" y="3533648"/>
                  </a:cubicBezTo>
                  <a:cubicBezTo>
                    <a:pt x="25400" y="5470271"/>
                    <a:pt x="1717929" y="7041769"/>
                    <a:pt x="3807714" y="7041769"/>
                  </a:cubicBezTo>
                  <a:cubicBezTo>
                    <a:pt x="5897499" y="7041769"/>
                    <a:pt x="7590155" y="5470271"/>
                    <a:pt x="7590155" y="3533648"/>
                  </a:cubicBezTo>
                  <a:cubicBezTo>
                    <a:pt x="7590155" y="1597025"/>
                    <a:pt x="5897626" y="25400"/>
                    <a:pt x="3807714" y="25400"/>
                  </a:cubicBezTo>
                  <a:cubicBezTo>
                    <a:pt x="3800729" y="25400"/>
                    <a:pt x="3795014" y="19685"/>
                    <a:pt x="3795014" y="12700"/>
                  </a:cubicBezTo>
                  <a:cubicBezTo>
                    <a:pt x="3795014" y="5715"/>
                    <a:pt x="3800729" y="0"/>
                    <a:pt x="3807714" y="0"/>
                  </a:cubicBezTo>
                  <a:cubicBezTo>
                    <a:pt x="3814699" y="0"/>
                    <a:pt x="3820414" y="5715"/>
                    <a:pt x="3820414" y="12700"/>
                  </a:cubicBezTo>
                  <a:cubicBezTo>
                    <a:pt x="3820414" y="19685"/>
                    <a:pt x="3814699" y="25400"/>
                    <a:pt x="3807714" y="25400"/>
                  </a:cubicBezTo>
                  <a:cubicBezTo>
                    <a:pt x="1717929" y="25400"/>
                    <a:pt x="25400" y="1597025"/>
                    <a:pt x="25400" y="3533648"/>
                  </a:cubicBezTo>
                  <a:close/>
                </a:path>
              </a:pathLst>
            </a:custGeom>
            <a:solidFill>
              <a:srgbClr val="FBD355"/>
            </a:solidFill>
          </p:spPr>
        </p:sp>
      </p:grpSp>
      <p:sp>
        <p:nvSpPr>
          <p:cNvPr name="Freeform 33" id="33"/>
          <p:cNvSpPr/>
          <p:nvPr/>
        </p:nvSpPr>
        <p:spPr>
          <a:xfrm flipH="false" flipV="false" rot="0">
            <a:off x="311292"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34" id="34"/>
          <p:cNvSpPr/>
          <p:nvPr/>
        </p:nvSpPr>
        <p:spPr>
          <a:xfrm flipH="false" flipV="false" rot="0">
            <a:off x="7513933" y="3499510"/>
            <a:ext cx="3260134" cy="3044150"/>
          </a:xfrm>
          <a:custGeom>
            <a:avLst/>
            <a:gdLst/>
            <a:ahLst/>
            <a:cxnLst/>
            <a:rect r="r" b="b" t="t" l="l"/>
            <a:pathLst>
              <a:path h="3044150" w="3260134">
                <a:moveTo>
                  <a:pt x="0" y="0"/>
                </a:moveTo>
                <a:lnTo>
                  <a:pt x="3260134" y="0"/>
                </a:lnTo>
                <a:lnTo>
                  <a:pt x="3260134" y="3044150"/>
                </a:lnTo>
                <a:lnTo>
                  <a:pt x="0" y="30441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152358"/>
            <a:ext cx="15587076" cy="562854"/>
            <a:chOff x="0" y="0"/>
            <a:chExt cx="25148099" cy="908105"/>
          </a:xfrm>
        </p:grpSpPr>
        <p:sp>
          <p:nvSpPr>
            <p:cNvPr name="Freeform 4" id="4"/>
            <p:cNvSpPr/>
            <p:nvPr/>
          </p:nvSpPr>
          <p:spPr>
            <a:xfrm flipH="false" flipV="false" rot="0">
              <a:off x="0" y="0"/>
              <a:ext cx="25148099" cy="908105"/>
            </a:xfrm>
            <a:custGeom>
              <a:avLst/>
              <a:gdLst/>
              <a:ahLst/>
              <a:cxnLst/>
              <a:rect r="r" b="b" t="t" l="l"/>
              <a:pathLst>
                <a:path h="908105" w="25148099">
                  <a:moveTo>
                    <a:pt x="0" y="0"/>
                  </a:moveTo>
                  <a:lnTo>
                    <a:pt x="25148099" y="0"/>
                  </a:lnTo>
                  <a:lnTo>
                    <a:pt x="25148099" y="908105"/>
                  </a:lnTo>
                  <a:lnTo>
                    <a:pt x="0" y="908105"/>
                  </a:lnTo>
                  <a:close/>
                </a:path>
              </a:pathLst>
            </a:custGeom>
            <a:solidFill>
              <a:srgbClr val="000000">
                <a:alpha val="0"/>
              </a:srgbClr>
            </a:solidFill>
          </p:spPr>
        </p:sp>
        <p:sp>
          <p:nvSpPr>
            <p:cNvPr name="TextBox 5" id="5"/>
            <p:cNvSpPr txBox="true"/>
            <p:nvPr/>
          </p:nvSpPr>
          <p:spPr>
            <a:xfrm>
              <a:off x="0" y="-228600"/>
              <a:ext cx="25148099" cy="1136705"/>
            </a:xfrm>
            <a:prstGeom prst="rect">
              <a:avLst/>
            </a:prstGeom>
          </p:spPr>
          <p:txBody>
            <a:bodyPr anchor="t" rtlCol="false" tIns="0" lIns="0" bIns="0" rIns="0"/>
            <a:lstStyle/>
            <a:p>
              <a:pPr algn="just">
                <a:lnSpc>
                  <a:spcPts val="5039"/>
                </a:lnSpc>
              </a:pPr>
            </a:p>
          </p:txBody>
        </p:sp>
      </p:grpSp>
      <p:grpSp>
        <p:nvGrpSpPr>
          <p:cNvPr name="Group 6" id="6"/>
          <p:cNvGrpSpPr/>
          <p:nvPr/>
        </p:nvGrpSpPr>
        <p:grpSpPr>
          <a:xfrm rot="0">
            <a:off x="2806215" y="522937"/>
            <a:ext cx="9542557" cy="2124728"/>
            <a:chOff x="0" y="0"/>
            <a:chExt cx="12723410" cy="2832971"/>
          </a:xfrm>
        </p:grpSpPr>
        <p:sp>
          <p:nvSpPr>
            <p:cNvPr name="Freeform 7" id="7"/>
            <p:cNvSpPr/>
            <p:nvPr/>
          </p:nvSpPr>
          <p:spPr>
            <a:xfrm flipH="false" flipV="false" rot="0">
              <a:off x="0" y="0"/>
              <a:ext cx="12723409" cy="2832971"/>
            </a:xfrm>
            <a:custGeom>
              <a:avLst/>
              <a:gdLst/>
              <a:ahLst/>
              <a:cxnLst/>
              <a:rect r="r" b="b" t="t" l="l"/>
              <a:pathLst>
                <a:path h="2832971" w="12723409">
                  <a:moveTo>
                    <a:pt x="0" y="0"/>
                  </a:moveTo>
                  <a:lnTo>
                    <a:pt x="12723409" y="0"/>
                  </a:lnTo>
                  <a:lnTo>
                    <a:pt x="12723409" y="2832971"/>
                  </a:lnTo>
                  <a:lnTo>
                    <a:pt x="0" y="2832971"/>
                  </a:lnTo>
                  <a:close/>
                </a:path>
              </a:pathLst>
            </a:custGeom>
            <a:solidFill>
              <a:srgbClr val="000000">
                <a:alpha val="0"/>
              </a:srgbClr>
            </a:solidFill>
          </p:spPr>
        </p:sp>
        <p:sp>
          <p:nvSpPr>
            <p:cNvPr name="TextBox 8" id="8"/>
            <p:cNvSpPr txBox="true"/>
            <p:nvPr/>
          </p:nvSpPr>
          <p:spPr>
            <a:xfrm>
              <a:off x="0" y="-123825"/>
              <a:ext cx="12723410" cy="2956796"/>
            </a:xfrm>
            <a:prstGeom prst="rect">
              <a:avLst/>
            </a:prstGeom>
          </p:spPr>
          <p:txBody>
            <a:bodyPr anchor="t" rtlCol="false" tIns="0" lIns="0" bIns="0" rIns="0"/>
            <a:lstStyle/>
            <a:p>
              <a:pPr algn="l" marL="0" indent="0" lvl="0">
                <a:lnSpc>
                  <a:spcPts val="7200"/>
                </a:lnSpc>
              </a:pPr>
              <a:r>
                <a:rPr lang="en-US" b="true" sz="6000">
                  <a:solidFill>
                    <a:srgbClr val="282121"/>
                  </a:solidFill>
                  <a:latin typeface="Calibri (MS) Bold"/>
                  <a:ea typeface="Calibri (MS) Bold"/>
                  <a:cs typeface="Calibri (MS) Bold"/>
                  <a:sym typeface="Calibri (MS) Bold"/>
                </a:rPr>
                <a:t>O que é deficiência psicossocial?</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1213733" y="2091414"/>
            <a:ext cx="5236331" cy="5190513"/>
          </a:xfrm>
          <a:custGeom>
            <a:avLst/>
            <a:gdLst/>
            <a:ahLst/>
            <a:cxnLst/>
            <a:rect r="r" b="b" t="t" l="l"/>
            <a:pathLst>
              <a:path h="5190513" w="5236331">
                <a:moveTo>
                  <a:pt x="0" y="0"/>
                </a:moveTo>
                <a:lnTo>
                  <a:pt x="5236331" y="0"/>
                </a:lnTo>
                <a:lnTo>
                  <a:pt x="5236331" y="5190513"/>
                </a:lnTo>
                <a:lnTo>
                  <a:pt x="0" y="51905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393503" y="2698575"/>
            <a:ext cx="8842272" cy="6424123"/>
          </a:xfrm>
          <a:prstGeom prst="rect">
            <a:avLst/>
          </a:prstGeom>
        </p:spPr>
        <p:txBody>
          <a:bodyPr anchor="t" rtlCol="false" tIns="0" lIns="0" bIns="0" rIns="0">
            <a:spAutoFit/>
          </a:bodyPr>
          <a:lstStyle/>
          <a:p>
            <a:pPr algn="just" marL="518160" indent="-259080" lvl="1">
              <a:lnSpc>
                <a:spcPts val="3600"/>
              </a:lnSpc>
              <a:buFont typeface="Arial"/>
              <a:buChar char="•"/>
            </a:pPr>
            <a:r>
              <a:rPr lang="en-US" sz="2400">
                <a:solidFill>
                  <a:srgbClr val="4C4457"/>
                </a:solidFill>
                <a:latin typeface="Calibri (MS)"/>
                <a:ea typeface="Calibri (MS)"/>
                <a:cs typeface="Calibri (MS)"/>
                <a:sym typeface="Calibri (MS)"/>
              </a:rPr>
              <a:t>De acordo com o NSW Health (2020), a deficiência psicossocial não se refere a um diagnóstico de saúde mental em si, mas sim à forma como uma condição de saúde mental afeta a capacidade funcional de uma pessoa e os obstáculos que ela encontra na vida diária. Ela ocorre quando barreiras sociais impedem que alguém com uma condição de saúde mental tenha as mesmas oportunidades e participação que os outros.</a:t>
            </a:r>
          </a:p>
          <a:p>
            <a:pPr algn="just" marL="0" indent="0" lvl="0">
              <a:lnSpc>
                <a:spcPts val="3600"/>
              </a:lnSpc>
            </a:pPr>
          </a:p>
          <a:p>
            <a:pPr algn="just" marL="0" indent="0" lvl="0">
              <a:lnSpc>
                <a:spcPts val="3600"/>
              </a:lnSpc>
            </a:pPr>
            <a:r>
              <a:rPr lang="en-US" sz="2400">
                <a:solidFill>
                  <a:srgbClr val="4C4457"/>
                </a:solidFill>
                <a:latin typeface="Calibri (MS)"/>
                <a:ea typeface="Calibri (MS)"/>
                <a:cs typeface="Calibri (MS)"/>
                <a:sym typeface="Calibri (MS)"/>
              </a:rPr>
              <a:t>Por exemplo, alguém com ansiedade pode lidar bem com a situação com apoio e não apresentar grandes limitações. No entanto, outra pessoa com a mesma condição pode enfrentar discriminação, falta de apoio ou estigma no trabalho ou em público, o que leva a uma participação restrita. Nesse caso, a interação entre a condição e o ambiente cria uma deficiência psicossocial.</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9024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638412" y="14288"/>
            <a:ext cx="4649588" cy="10287000"/>
            <a:chOff x="0" y="0"/>
            <a:chExt cx="6199451" cy="13716000"/>
          </a:xfrm>
        </p:grpSpPr>
        <p:sp>
          <p:nvSpPr>
            <p:cNvPr name="Freeform 4" id="4"/>
            <p:cNvSpPr/>
            <p:nvPr/>
          </p:nvSpPr>
          <p:spPr>
            <a:xfrm flipH="false" flipV="false" rot="0">
              <a:off x="0" y="0"/>
              <a:ext cx="6199401" cy="13716000"/>
            </a:xfrm>
            <a:custGeom>
              <a:avLst/>
              <a:gdLst/>
              <a:ahLst/>
              <a:cxnLst/>
              <a:rect r="r" b="b" t="t" l="l"/>
              <a:pathLst>
                <a:path h="13716000" w="6199401">
                  <a:moveTo>
                    <a:pt x="0" y="0"/>
                  </a:moveTo>
                  <a:lnTo>
                    <a:pt x="6199401" y="0"/>
                  </a:lnTo>
                  <a:lnTo>
                    <a:pt x="6199401" y="13716000"/>
                  </a:lnTo>
                  <a:lnTo>
                    <a:pt x="0" y="13716000"/>
                  </a:lnTo>
                  <a:close/>
                </a:path>
              </a:pathLst>
            </a:custGeom>
            <a:solidFill>
              <a:srgbClr val="49B381"/>
            </a:solidFill>
          </p:spPr>
        </p:sp>
      </p:grpSp>
      <p:grpSp>
        <p:nvGrpSpPr>
          <p:cNvPr name="Group 5" id="5"/>
          <p:cNvGrpSpPr/>
          <p:nvPr/>
        </p:nvGrpSpPr>
        <p:grpSpPr>
          <a:xfrm rot="0">
            <a:off x="2914673" y="722799"/>
            <a:ext cx="9805716" cy="1374600"/>
            <a:chOff x="0" y="0"/>
            <a:chExt cx="13074288" cy="1832800"/>
          </a:xfrm>
        </p:grpSpPr>
        <p:sp>
          <p:nvSpPr>
            <p:cNvPr name="Freeform 6" id="6"/>
            <p:cNvSpPr/>
            <p:nvPr/>
          </p:nvSpPr>
          <p:spPr>
            <a:xfrm flipH="false" flipV="false" rot="0">
              <a:off x="0" y="0"/>
              <a:ext cx="13074289" cy="1832800"/>
            </a:xfrm>
            <a:custGeom>
              <a:avLst/>
              <a:gdLst/>
              <a:ahLst/>
              <a:cxnLst/>
              <a:rect r="r" b="b" t="t" l="l"/>
              <a:pathLst>
                <a:path h="1832800" w="13074289">
                  <a:moveTo>
                    <a:pt x="0" y="0"/>
                  </a:moveTo>
                  <a:lnTo>
                    <a:pt x="13074289" y="0"/>
                  </a:lnTo>
                  <a:lnTo>
                    <a:pt x="13074289" y="1832800"/>
                  </a:lnTo>
                  <a:lnTo>
                    <a:pt x="0" y="1832800"/>
                  </a:lnTo>
                  <a:close/>
                </a:path>
              </a:pathLst>
            </a:custGeom>
            <a:solidFill>
              <a:srgbClr val="000000">
                <a:alpha val="0"/>
              </a:srgbClr>
            </a:solidFill>
          </p:spPr>
        </p:sp>
        <p:sp>
          <p:nvSpPr>
            <p:cNvPr name="TextBox 7" id="7"/>
            <p:cNvSpPr txBox="true"/>
            <p:nvPr/>
          </p:nvSpPr>
          <p:spPr>
            <a:xfrm>
              <a:off x="0" y="-85725"/>
              <a:ext cx="13074288" cy="1918525"/>
            </a:xfrm>
            <a:prstGeom prst="rect">
              <a:avLst/>
            </a:prstGeom>
          </p:spPr>
          <p:txBody>
            <a:bodyPr anchor="t" rtlCol="false" tIns="0" lIns="0" bIns="0" rIns="0"/>
            <a:lstStyle/>
            <a:p>
              <a:pPr algn="l" marL="0" indent="0" lvl="0">
                <a:lnSpc>
                  <a:spcPts val="4709"/>
                </a:lnSpc>
              </a:pPr>
              <a:r>
                <a:rPr lang="en-US" b="true" sz="3924">
                  <a:solidFill>
                    <a:srgbClr val="000000"/>
                  </a:solidFill>
                  <a:latin typeface="Calibri (MS) Bold"/>
                  <a:ea typeface="Calibri (MS) Bold"/>
                  <a:cs typeface="Calibri (MS) Bold"/>
                  <a:sym typeface="Calibri (MS) Bold"/>
                </a:rPr>
                <a:t>Vídeo - CNUDPD: O que é um modelo psicossocial de deficiência?</a:t>
              </a:r>
            </a:p>
          </p:txBody>
        </p:sp>
      </p:grpSp>
      <p:grpSp>
        <p:nvGrpSpPr>
          <p:cNvPr name="Group 8" id="8"/>
          <p:cNvGrpSpPr/>
          <p:nvPr/>
        </p:nvGrpSpPr>
        <p:grpSpPr>
          <a:xfrm rot="0">
            <a:off x="3452452" y="1398327"/>
            <a:ext cx="7956284" cy="8624350"/>
            <a:chOff x="0" y="0"/>
            <a:chExt cx="10608379" cy="11499133"/>
          </a:xfrm>
        </p:grpSpPr>
        <p:sp>
          <p:nvSpPr>
            <p:cNvPr name="Freeform 9" id="9"/>
            <p:cNvSpPr/>
            <p:nvPr/>
          </p:nvSpPr>
          <p:spPr>
            <a:xfrm flipH="false" flipV="false" rot="0">
              <a:off x="0" y="0"/>
              <a:ext cx="10608379" cy="11499133"/>
            </a:xfrm>
            <a:custGeom>
              <a:avLst/>
              <a:gdLst/>
              <a:ahLst/>
              <a:cxnLst/>
              <a:rect r="r" b="b" t="t" l="l"/>
              <a:pathLst>
                <a:path h="11499133" w="10608379">
                  <a:moveTo>
                    <a:pt x="0" y="0"/>
                  </a:moveTo>
                  <a:lnTo>
                    <a:pt x="10608379" y="0"/>
                  </a:lnTo>
                  <a:lnTo>
                    <a:pt x="10608379" y="11499133"/>
                  </a:lnTo>
                  <a:lnTo>
                    <a:pt x="0" y="11499133"/>
                  </a:lnTo>
                  <a:close/>
                </a:path>
              </a:pathLst>
            </a:custGeom>
            <a:solidFill>
              <a:srgbClr val="000000">
                <a:alpha val="0"/>
              </a:srgbClr>
            </a:solidFill>
          </p:spPr>
        </p:sp>
        <p:sp>
          <p:nvSpPr>
            <p:cNvPr name="TextBox 10" id="10"/>
            <p:cNvSpPr txBox="true"/>
            <p:nvPr/>
          </p:nvSpPr>
          <p:spPr>
            <a:xfrm>
              <a:off x="0" y="-180975"/>
              <a:ext cx="10608379" cy="11680108"/>
            </a:xfrm>
            <a:prstGeom prst="rect">
              <a:avLst/>
            </a:prstGeom>
          </p:spPr>
          <p:txBody>
            <a:bodyPr anchor="t" rtlCol="false" tIns="0" lIns="0" bIns="0" rIns="0"/>
            <a:lstStyle/>
            <a:p>
              <a:pPr algn="just" marL="0" indent="0" lvl="0">
                <a:lnSpc>
                  <a:spcPts val="4320"/>
                </a:lnSpc>
              </a:pPr>
            </a:p>
            <a:p>
              <a:pPr algn="just" marL="0" indent="0" lvl="0">
                <a:lnSpc>
                  <a:spcPts val="4320"/>
                </a:lnSpc>
              </a:pPr>
            </a:p>
            <a:p>
              <a:pPr algn="just" marL="0" indent="0" lvl="0">
                <a:lnSpc>
                  <a:spcPts val="4320"/>
                </a:lnSpc>
              </a:pPr>
              <a:r>
                <a:rPr lang="en-US" b="true" sz="2400" u="sng">
                  <a:solidFill>
                    <a:srgbClr val="000000"/>
                  </a:solidFill>
                  <a:latin typeface="Calibri (MS) Bold"/>
                  <a:ea typeface="Calibri (MS) Bold"/>
                  <a:cs typeface="Calibri (MS) Bold"/>
                  <a:sym typeface="Calibri (MS) Bold"/>
                  <a:hlinkClick r:id="rId4" tooltip="https://www.youtube.com/watch?v=NCIDkMbJslA&amp;t=178s"/>
                </a:rPr>
                <a:t>https://www.youtube.com/watch?v=NCIDkMbJslA&amp;t=178s</a:t>
              </a:r>
            </a:p>
          </p:txBody>
        </p:sp>
      </p:grpSp>
      <p:grpSp>
        <p:nvGrpSpPr>
          <p:cNvPr name="Group 11" id="11"/>
          <p:cNvGrpSpPr/>
          <p:nvPr/>
        </p:nvGrpSpPr>
        <p:grpSpPr>
          <a:xfrm rot="0">
            <a:off x="973931" y="971551"/>
            <a:ext cx="700088" cy="136922"/>
            <a:chOff x="0" y="0"/>
            <a:chExt cx="933450" cy="182563"/>
          </a:xfrm>
        </p:grpSpPr>
        <p:sp>
          <p:nvSpPr>
            <p:cNvPr name="Freeform 12" id="12"/>
            <p:cNvSpPr/>
            <p:nvPr/>
          </p:nvSpPr>
          <p:spPr>
            <a:xfrm flipH="false" flipV="false" rot="0">
              <a:off x="0" y="0"/>
              <a:ext cx="933450" cy="182626"/>
            </a:xfrm>
            <a:custGeom>
              <a:avLst/>
              <a:gdLst/>
              <a:ahLst/>
              <a:cxnLst/>
              <a:rect r="r" b="b" t="t" l="l"/>
              <a:pathLst>
                <a:path h="182626" w="933450">
                  <a:moveTo>
                    <a:pt x="93345" y="182626"/>
                  </a:moveTo>
                  <a:cubicBezTo>
                    <a:pt x="844296" y="182626"/>
                    <a:pt x="844296" y="182626"/>
                    <a:pt x="844296" y="182626"/>
                  </a:cubicBezTo>
                  <a:cubicBezTo>
                    <a:pt x="895223" y="182626"/>
                    <a:pt x="933450" y="140208"/>
                    <a:pt x="933450" y="89281"/>
                  </a:cubicBezTo>
                  <a:cubicBezTo>
                    <a:pt x="933450" y="38354"/>
                    <a:pt x="895223" y="0"/>
                    <a:pt x="844296" y="0"/>
                  </a:cubicBezTo>
                  <a:cubicBezTo>
                    <a:pt x="93345" y="0"/>
                    <a:pt x="93345" y="0"/>
                    <a:pt x="93345" y="0"/>
                  </a:cubicBezTo>
                  <a:cubicBezTo>
                    <a:pt x="42418" y="0"/>
                    <a:pt x="0" y="38227"/>
                    <a:pt x="0" y="89154"/>
                  </a:cubicBezTo>
                  <a:cubicBezTo>
                    <a:pt x="0" y="140081"/>
                    <a:pt x="42418" y="182499"/>
                    <a:pt x="93345" y="182499"/>
                  </a:cubicBezTo>
                </a:path>
              </a:pathLst>
            </a:custGeom>
            <a:solidFill>
              <a:srgbClr val="D91B5C"/>
            </a:solidFill>
          </p:spPr>
        </p:sp>
      </p:grpSp>
      <p:sp>
        <p:nvSpPr>
          <p:cNvPr name="Freeform 13" id="13"/>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5"/>
            <a:stretch>
              <a:fillRect l="0" t="0" r="0" b="0"/>
            </a:stretch>
          </a:blipFill>
        </p:spPr>
      </p:sp>
      <p:sp>
        <p:nvSpPr>
          <p:cNvPr name="Freeform 14" id="14"/>
          <p:cNvSpPr/>
          <p:nvPr/>
        </p:nvSpPr>
        <p:spPr>
          <a:xfrm flipH="false" flipV="false" rot="0">
            <a:off x="3744906" y="4004763"/>
            <a:ext cx="7308703" cy="4114800"/>
          </a:xfrm>
          <a:custGeom>
            <a:avLst/>
            <a:gdLst/>
            <a:ahLst/>
            <a:cxnLst/>
            <a:rect r="r" b="b" t="t" l="l"/>
            <a:pathLst>
              <a:path h="4114800" w="7308703">
                <a:moveTo>
                  <a:pt x="0" y="0"/>
                </a:moveTo>
                <a:lnTo>
                  <a:pt x="7308704" y="0"/>
                </a:lnTo>
                <a:lnTo>
                  <a:pt x="730870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152358"/>
            <a:ext cx="15587076" cy="562854"/>
            <a:chOff x="0" y="0"/>
            <a:chExt cx="25148099" cy="908105"/>
          </a:xfrm>
        </p:grpSpPr>
        <p:sp>
          <p:nvSpPr>
            <p:cNvPr name="Freeform 4" id="4"/>
            <p:cNvSpPr/>
            <p:nvPr/>
          </p:nvSpPr>
          <p:spPr>
            <a:xfrm flipH="false" flipV="false" rot="0">
              <a:off x="0" y="0"/>
              <a:ext cx="25148099" cy="908105"/>
            </a:xfrm>
            <a:custGeom>
              <a:avLst/>
              <a:gdLst/>
              <a:ahLst/>
              <a:cxnLst/>
              <a:rect r="r" b="b" t="t" l="l"/>
              <a:pathLst>
                <a:path h="908105" w="25148099">
                  <a:moveTo>
                    <a:pt x="0" y="0"/>
                  </a:moveTo>
                  <a:lnTo>
                    <a:pt x="25148099" y="0"/>
                  </a:lnTo>
                  <a:lnTo>
                    <a:pt x="25148099" y="908105"/>
                  </a:lnTo>
                  <a:lnTo>
                    <a:pt x="0" y="908105"/>
                  </a:lnTo>
                  <a:close/>
                </a:path>
              </a:pathLst>
            </a:custGeom>
            <a:solidFill>
              <a:srgbClr val="000000">
                <a:alpha val="0"/>
              </a:srgbClr>
            </a:solidFill>
          </p:spPr>
        </p:sp>
        <p:sp>
          <p:nvSpPr>
            <p:cNvPr name="TextBox 5" id="5"/>
            <p:cNvSpPr txBox="true"/>
            <p:nvPr/>
          </p:nvSpPr>
          <p:spPr>
            <a:xfrm>
              <a:off x="0" y="-228600"/>
              <a:ext cx="25148099" cy="1136705"/>
            </a:xfrm>
            <a:prstGeom prst="rect">
              <a:avLst/>
            </a:prstGeom>
          </p:spPr>
          <p:txBody>
            <a:bodyPr anchor="t" rtlCol="false" tIns="0" lIns="0" bIns="0" rIns="0"/>
            <a:lstStyle/>
            <a:p>
              <a:pPr algn="just">
                <a:lnSpc>
                  <a:spcPts val="5039"/>
                </a:lnSpc>
              </a:pPr>
            </a:p>
          </p:txBody>
        </p:sp>
      </p:grpSp>
      <p:grpSp>
        <p:nvGrpSpPr>
          <p:cNvPr name="Group 6" id="6"/>
          <p:cNvGrpSpPr/>
          <p:nvPr/>
        </p:nvGrpSpPr>
        <p:grpSpPr>
          <a:xfrm rot="0">
            <a:off x="2806215" y="522937"/>
            <a:ext cx="12319821" cy="1861355"/>
            <a:chOff x="0" y="0"/>
            <a:chExt cx="16426428" cy="2481807"/>
          </a:xfrm>
        </p:grpSpPr>
        <p:sp>
          <p:nvSpPr>
            <p:cNvPr name="Freeform 7" id="7"/>
            <p:cNvSpPr/>
            <p:nvPr/>
          </p:nvSpPr>
          <p:spPr>
            <a:xfrm flipH="false" flipV="false" rot="0">
              <a:off x="0" y="0"/>
              <a:ext cx="16426427" cy="2481807"/>
            </a:xfrm>
            <a:custGeom>
              <a:avLst/>
              <a:gdLst/>
              <a:ahLst/>
              <a:cxnLst/>
              <a:rect r="r" b="b" t="t" l="l"/>
              <a:pathLst>
                <a:path h="2481807" w="16426427">
                  <a:moveTo>
                    <a:pt x="0" y="0"/>
                  </a:moveTo>
                  <a:lnTo>
                    <a:pt x="16426427" y="0"/>
                  </a:lnTo>
                  <a:lnTo>
                    <a:pt x="16426427" y="2481807"/>
                  </a:lnTo>
                  <a:lnTo>
                    <a:pt x="0" y="2481807"/>
                  </a:lnTo>
                  <a:close/>
                </a:path>
              </a:pathLst>
            </a:custGeom>
            <a:solidFill>
              <a:srgbClr val="000000">
                <a:alpha val="0"/>
              </a:srgbClr>
            </a:solidFill>
          </p:spPr>
        </p:sp>
        <p:sp>
          <p:nvSpPr>
            <p:cNvPr name="TextBox 8" id="8"/>
            <p:cNvSpPr txBox="true"/>
            <p:nvPr/>
          </p:nvSpPr>
          <p:spPr>
            <a:xfrm>
              <a:off x="0" y="-114300"/>
              <a:ext cx="16426428" cy="2596107"/>
            </a:xfrm>
            <a:prstGeom prst="rect">
              <a:avLst/>
            </a:prstGeom>
          </p:spPr>
          <p:txBody>
            <a:bodyPr anchor="t" rtlCol="false" tIns="0" lIns="0" bIns="0" rIns="0"/>
            <a:lstStyle/>
            <a:p>
              <a:pPr algn="l" marL="0" indent="0" lvl="0">
                <a:lnSpc>
                  <a:spcPts val="6360"/>
                </a:lnSpc>
              </a:pPr>
              <a:r>
                <a:rPr lang="en-US" b="true" sz="5300">
                  <a:solidFill>
                    <a:srgbClr val="282121"/>
                  </a:solidFill>
                  <a:latin typeface="Calibri (MS) Bold"/>
                  <a:ea typeface="Calibri (MS) Bold"/>
                  <a:cs typeface="Calibri (MS) Bold"/>
                  <a:sym typeface="Calibri (MS) Bold"/>
                </a:rPr>
                <a:t>Como as deficiências psicossociais afetam a participação política?</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2140869" y="3433784"/>
            <a:ext cx="4309196" cy="4989595"/>
          </a:xfrm>
          <a:custGeom>
            <a:avLst/>
            <a:gdLst/>
            <a:ahLst/>
            <a:cxnLst/>
            <a:rect r="r" b="b" t="t" l="l"/>
            <a:pathLst>
              <a:path h="4989595" w="4309196">
                <a:moveTo>
                  <a:pt x="0" y="0"/>
                </a:moveTo>
                <a:lnTo>
                  <a:pt x="4309195" y="0"/>
                </a:lnTo>
                <a:lnTo>
                  <a:pt x="4309195" y="4989595"/>
                </a:lnTo>
                <a:lnTo>
                  <a:pt x="0" y="498959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393503" y="2436911"/>
            <a:ext cx="9106017" cy="6628452"/>
          </a:xfrm>
          <a:prstGeom prst="rect">
            <a:avLst/>
          </a:prstGeom>
        </p:spPr>
        <p:txBody>
          <a:bodyPr anchor="t" rtlCol="false" tIns="0" lIns="0" bIns="0" rIns="0">
            <a:spAutoFit/>
          </a:bodyPr>
          <a:lstStyle/>
          <a:p>
            <a:pPr algn="just" marL="0" indent="0" lvl="0">
              <a:lnSpc>
                <a:spcPts val="3614"/>
              </a:lnSpc>
            </a:pPr>
            <a:r>
              <a:rPr lang="en-US" b="true" sz="2409">
                <a:solidFill>
                  <a:srgbClr val="4C4457"/>
                </a:solidFill>
                <a:latin typeface="Calibri (MS) Bold"/>
                <a:ea typeface="Calibri (MS) Bold"/>
                <a:cs typeface="Calibri (MS) Bold"/>
                <a:sym typeface="Calibri (MS) Bold"/>
              </a:rPr>
              <a:t>Principais áreas de impacto</a:t>
            </a:r>
          </a:p>
          <a:p>
            <a:pPr algn="just" marL="0" indent="0" lvl="0">
              <a:lnSpc>
                <a:spcPts val="3251"/>
              </a:lnSpc>
            </a:pPr>
            <a:r>
              <a:rPr lang="en-US" b="true" sz="2167">
                <a:solidFill>
                  <a:srgbClr val="4C4457"/>
                </a:solidFill>
                <a:latin typeface="Calibri (MS) Bold"/>
                <a:ea typeface="Calibri (MS) Bold"/>
                <a:cs typeface="Calibri (MS) Bold"/>
                <a:sym typeface="Calibri (MS) Bold"/>
              </a:rPr>
              <a:t>Barreiras legais e administrativas:</a:t>
            </a:r>
          </a:p>
          <a:p>
            <a:pPr algn="just" marL="467981" indent="-233991" lvl="1">
              <a:lnSpc>
                <a:spcPts val="3251"/>
              </a:lnSpc>
              <a:buFont typeface="Arial"/>
              <a:buChar char="•"/>
            </a:pPr>
            <a:r>
              <a:rPr lang="en-US" sz="2167">
                <a:solidFill>
                  <a:srgbClr val="4C4457"/>
                </a:solidFill>
                <a:latin typeface="Calibri (MS)"/>
                <a:ea typeface="Calibri (MS)"/>
                <a:cs typeface="Calibri (MS)"/>
                <a:sym typeface="Calibri (MS)"/>
              </a:rPr>
              <a:t>Muitos países mantêm restrições legais que limitam os direitos de voto de pessoas com deficiências psicossociais, especialmente aquelas sob tutela ou em cuidados institucionais.</a:t>
            </a:r>
          </a:p>
          <a:p>
            <a:pPr algn="just" marL="467981" indent="-233991" lvl="1">
              <a:lnSpc>
                <a:spcPts val="3251"/>
              </a:lnSpc>
              <a:buFont typeface="Arial"/>
              <a:buChar char="•"/>
            </a:pPr>
            <a:r>
              <a:rPr lang="en-US" sz="2167">
                <a:solidFill>
                  <a:srgbClr val="4C4457"/>
                </a:solidFill>
                <a:latin typeface="Calibri (MS)"/>
                <a:ea typeface="Calibri (MS)"/>
                <a:cs typeface="Calibri (MS)"/>
                <a:sym typeface="Calibri (MS)"/>
              </a:rPr>
              <a:t>Processos complexos de registro de eleitores podem ser particularmente desafiadores de navegar.</a:t>
            </a:r>
          </a:p>
          <a:p>
            <a:pPr algn="just" marL="467981" indent="-233991" lvl="1">
              <a:lnSpc>
                <a:spcPts val="3251"/>
              </a:lnSpc>
              <a:buFont typeface="Arial"/>
              <a:buChar char="•"/>
            </a:pPr>
            <a:r>
              <a:rPr lang="en-US" sz="2167">
                <a:solidFill>
                  <a:srgbClr val="4C4457"/>
                </a:solidFill>
                <a:latin typeface="Calibri (MS)"/>
                <a:ea typeface="Calibri (MS)"/>
                <a:cs typeface="Calibri (MS)"/>
                <a:sym typeface="Calibri (MS)"/>
              </a:rPr>
              <a:t>Os requisitos de identificação podem representar obstáculos adicionais.</a:t>
            </a:r>
          </a:p>
          <a:p>
            <a:pPr algn="just">
              <a:lnSpc>
                <a:spcPts val="3251"/>
              </a:lnSpc>
            </a:pPr>
          </a:p>
          <a:p>
            <a:pPr algn="just">
              <a:lnSpc>
                <a:spcPts val="3251"/>
              </a:lnSpc>
            </a:pPr>
            <a:r>
              <a:rPr lang="en-US" sz="2167" b="true">
                <a:solidFill>
                  <a:srgbClr val="4C4457"/>
                </a:solidFill>
                <a:latin typeface="Calibri (MS) Bold"/>
                <a:ea typeface="Calibri (MS) Bold"/>
                <a:cs typeface="Calibri (MS) Bold"/>
                <a:sym typeface="Calibri (MS) Bold"/>
              </a:rPr>
              <a:t>Barreiras físicas e ambientais:</a:t>
            </a:r>
          </a:p>
          <a:p>
            <a:pPr algn="just" marL="467981" indent="-233991" lvl="1">
              <a:lnSpc>
                <a:spcPts val="3251"/>
              </a:lnSpc>
              <a:buFont typeface="Arial"/>
              <a:buChar char="•"/>
            </a:pPr>
            <a:r>
              <a:rPr lang="en-US" sz="2167">
                <a:solidFill>
                  <a:srgbClr val="4C4457"/>
                </a:solidFill>
                <a:latin typeface="Calibri (MS)"/>
                <a:ea typeface="Calibri (MS)"/>
                <a:cs typeface="Calibri (MS)"/>
                <a:sym typeface="Calibri (MS)"/>
              </a:rPr>
              <a:t>As seções eleitorais podem não ter acomodações adequadas para pessoas com transtornos de ansiedade ou outras deficiências psicossociais.</a:t>
            </a:r>
          </a:p>
          <a:p>
            <a:pPr algn="just" marL="467981" indent="-233991" lvl="1">
              <a:lnSpc>
                <a:spcPts val="3251"/>
              </a:lnSpc>
              <a:buFont typeface="Arial"/>
              <a:buChar char="•"/>
            </a:pPr>
            <a:r>
              <a:rPr lang="en-US" sz="2167">
                <a:solidFill>
                  <a:srgbClr val="4C4457"/>
                </a:solidFill>
                <a:latin typeface="Calibri (MS)"/>
                <a:ea typeface="Calibri (MS)"/>
                <a:cs typeface="Calibri (MS)"/>
                <a:sym typeface="Calibri (MS)"/>
              </a:rPr>
              <a:t>Longas filas e espaços lotados podem desencadear sintomas em muitas pessoas.</a:t>
            </a:r>
          </a:p>
          <a:p>
            <a:pPr algn="just" marL="467981" indent="-233991" lvl="1">
              <a:lnSpc>
                <a:spcPts val="3251"/>
              </a:lnSpc>
              <a:buFont typeface="Arial"/>
              <a:buChar char="•"/>
            </a:pPr>
            <a:r>
              <a:rPr lang="en-US" sz="2167">
                <a:solidFill>
                  <a:srgbClr val="4C4457"/>
                </a:solidFill>
                <a:latin typeface="Calibri (MS)"/>
                <a:ea typeface="Calibri (MS)"/>
                <a:cs typeface="Calibri (MS)"/>
                <a:sym typeface="Calibri (MS)"/>
              </a:rPr>
              <a:t>Dificuldades de transporte podem limitar o acesso a eventos políticos e locais de votação.</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152358"/>
            <a:ext cx="15587076" cy="562854"/>
            <a:chOff x="0" y="0"/>
            <a:chExt cx="25148099" cy="908105"/>
          </a:xfrm>
        </p:grpSpPr>
        <p:sp>
          <p:nvSpPr>
            <p:cNvPr name="Freeform 4" id="4"/>
            <p:cNvSpPr/>
            <p:nvPr/>
          </p:nvSpPr>
          <p:spPr>
            <a:xfrm flipH="false" flipV="false" rot="0">
              <a:off x="0" y="0"/>
              <a:ext cx="25148099" cy="908105"/>
            </a:xfrm>
            <a:custGeom>
              <a:avLst/>
              <a:gdLst/>
              <a:ahLst/>
              <a:cxnLst/>
              <a:rect r="r" b="b" t="t" l="l"/>
              <a:pathLst>
                <a:path h="908105" w="25148099">
                  <a:moveTo>
                    <a:pt x="0" y="0"/>
                  </a:moveTo>
                  <a:lnTo>
                    <a:pt x="25148099" y="0"/>
                  </a:lnTo>
                  <a:lnTo>
                    <a:pt x="25148099" y="908105"/>
                  </a:lnTo>
                  <a:lnTo>
                    <a:pt x="0" y="908105"/>
                  </a:lnTo>
                  <a:close/>
                </a:path>
              </a:pathLst>
            </a:custGeom>
            <a:solidFill>
              <a:srgbClr val="000000">
                <a:alpha val="0"/>
              </a:srgbClr>
            </a:solidFill>
          </p:spPr>
        </p:sp>
        <p:sp>
          <p:nvSpPr>
            <p:cNvPr name="TextBox 5" id="5"/>
            <p:cNvSpPr txBox="true"/>
            <p:nvPr/>
          </p:nvSpPr>
          <p:spPr>
            <a:xfrm>
              <a:off x="0" y="-228600"/>
              <a:ext cx="25148099" cy="1136705"/>
            </a:xfrm>
            <a:prstGeom prst="rect">
              <a:avLst/>
            </a:prstGeom>
          </p:spPr>
          <p:txBody>
            <a:bodyPr anchor="t" rtlCol="false" tIns="0" lIns="0" bIns="0" rIns="0"/>
            <a:lstStyle/>
            <a:p>
              <a:pPr algn="just">
                <a:lnSpc>
                  <a:spcPts val="5039"/>
                </a:lnSpc>
              </a:pPr>
            </a:p>
          </p:txBody>
        </p:sp>
      </p:grpSp>
      <p:grpSp>
        <p:nvGrpSpPr>
          <p:cNvPr name="Group 6" id="6"/>
          <p:cNvGrpSpPr/>
          <p:nvPr/>
        </p:nvGrpSpPr>
        <p:grpSpPr>
          <a:xfrm rot="0">
            <a:off x="2806215" y="522937"/>
            <a:ext cx="12319821" cy="1861355"/>
            <a:chOff x="0" y="0"/>
            <a:chExt cx="16426428" cy="2481807"/>
          </a:xfrm>
        </p:grpSpPr>
        <p:sp>
          <p:nvSpPr>
            <p:cNvPr name="Freeform 7" id="7"/>
            <p:cNvSpPr/>
            <p:nvPr/>
          </p:nvSpPr>
          <p:spPr>
            <a:xfrm flipH="false" flipV="false" rot="0">
              <a:off x="0" y="0"/>
              <a:ext cx="16426427" cy="2481807"/>
            </a:xfrm>
            <a:custGeom>
              <a:avLst/>
              <a:gdLst/>
              <a:ahLst/>
              <a:cxnLst/>
              <a:rect r="r" b="b" t="t" l="l"/>
              <a:pathLst>
                <a:path h="2481807" w="16426427">
                  <a:moveTo>
                    <a:pt x="0" y="0"/>
                  </a:moveTo>
                  <a:lnTo>
                    <a:pt x="16426427" y="0"/>
                  </a:lnTo>
                  <a:lnTo>
                    <a:pt x="16426427" y="2481807"/>
                  </a:lnTo>
                  <a:lnTo>
                    <a:pt x="0" y="2481807"/>
                  </a:lnTo>
                  <a:close/>
                </a:path>
              </a:pathLst>
            </a:custGeom>
            <a:solidFill>
              <a:srgbClr val="000000">
                <a:alpha val="0"/>
              </a:srgbClr>
            </a:solidFill>
          </p:spPr>
        </p:sp>
        <p:sp>
          <p:nvSpPr>
            <p:cNvPr name="TextBox 8" id="8"/>
            <p:cNvSpPr txBox="true"/>
            <p:nvPr/>
          </p:nvSpPr>
          <p:spPr>
            <a:xfrm>
              <a:off x="0" y="-114300"/>
              <a:ext cx="16426428" cy="2596107"/>
            </a:xfrm>
            <a:prstGeom prst="rect">
              <a:avLst/>
            </a:prstGeom>
          </p:spPr>
          <p:txBody>
            <a:bodyPr anchor="t" rtlCol="false" tIns="0" lIns="0" bIns="0" rIns="0"/>
            <a:lstStyle/>
            <a:p>
              <a:pPr algn="l" marL="0" indent="0" lvl="0">
                <a:lnSpc>
                  <a:spcPts val="6360"/>
                </a:lnSpc>
              </a:pPr>
              <a:r>
                <a:rPr lang="en-US" b="true" sz="5300">
                  <a:solidFill>
                    <a:srgbClr val="282121"/>
                  </a:solidFill>
                  <a:latin typeface="Calibri (MS) Bold"/>
                  <a:ea typeface="Calibri (MS) Bold"/>
                  <a:cs typeface="Calibri (MS) Bold"/>
                  <a:sym typeface="Calibri (MS) Bold"/>
                </a:rPr>
                <a:t>Como as deficiências psicossociais afetam a participação política?</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1217063" y="3152358"/>
            <a:ext cx="6286201" cy="4188181"/>
          </a:xfrm>
          <a:custGeom>
            <a:avLst/>
            <a:gdLst/>
            <a:ahLst/>
            <a:cxnLst/>
            <a:rect r="r" b="b" t="t" l="l"/>
            <a:pathLst>
              <a:path h="4188181" w="6286201">
                <a:moveTo>
                  <a:pt x="0" y="0"/>
                </a:moveTo>
                <a:lnTo>
                  <a:pt x="6286201" y="0"/>
                </a:lnTo>
                <a:lnTo>
                  <a:pt x="6286201" y="4188181"/>
                </a:lnTo>
                <a:lnTo>
                  <a:pt x="0" y="4188181"/>
                </a:lnTo>
                <a:lnTo>
                  <a:pt x="0" y="0"/>
                </a:lnTo>
                <a:close/>
              </a:path>
            </a:pathLst>
          </a:custGeom>
          <a:blipFill>
            <a:blip r:embed="rId7"/>
            <a:stretch>
              <a:fillRect l="0" t="0" r="0" b="0"/>
            </a:stretch>
          </a:blipFill>
        </p:spPr>
      </p:sp>
      <p:sp>
        <p:nvSpPr>
          <p:cNvPr name="TextBox 13" id="13"/>
          <p:cNvSpPr txBox="true"/>
          <p:nvPr/>
        </p:nvSpPr>
        <p:spPr>
          <a:xfrm rot="0">
            <a:off x="1539293" y="2519785"/>
            <a:ext cx="9106017" cy="6212214"/>
          </a:xfrm>
          <a:prstGeom prst="rect">
            <a:avLst/>
          </a:prstGeom>
        </p:spPr>
        <p:txBody>
          <a:bodyPr anchor="t" rtlCol="false" tIns="0" lIns="0" bIns="0" rIns="0">
            <a:spAutoFit/>
          </a:bodyPr>
          <a:lstStyle/>
          <a:p>
            <a:pPr algn="just" marL="0" indent="0" lvl="0">
              <a:lnSpc>
                <a:spcPts val="3899"/>
              </a:lnSpc>
            </a:pPr>
            <a:r>
              <a:rPr lang="en-US" b="true" sz="2599">
                <a:solidFill>
                  <a:srgbClr val="4C4457"/>
                </a:solidFill>
                <a:latin typeface="Calibri (MS) Bold"/>
                <a:ea typeface="Calibri (MS) Bold"/>
                <a:cs typeface="Calibri (MS) Bold"/>
                <a:sym typeface="Calibri (MS) Bold"/>
              </a:rPr>
              <a:t>Principais áreas de impacto</a:t>
            </a:r>
          </a:p>
          <a:p>
            <a:pPr algn="just" marL="0" indent="0" lvl="0">
              <a:lnSpc>
                <a:spcPts val="3522"/>
              </a:lnSpc>
            </a:pPr>
            <a:r>
              <a:rPr lang="en-US" b="true" sz="2348">
                <a:solidFill>
                  <a:srgbClr val="4C4457"/>
                </a:solidFill>
                <a:latin typeface="Calibri (MS) Bold"/>
                <a:ea typeface="Calibri (MS) Bold"/>
                <a:cs typeface="Calibri (MS) Bold"/>
                <a:sym typeface="Calibri (MS) Bold"/>
              </a:rPr>
              <a:t>Barreiras sociais e atitudinais:</a:t>
            </a:r>
          </a:p>
          <a:p>
            <a:pPr algn="just" marL="506963" indent="-253481" lvl="1">
              <a:lnSpc>
                <a:spcPts val="3522"/>
              </a:lnSpc>
              <a:buFont typeface="Arial"/>
              <a:buChar char="•"/>
            </a:pPr>
            <a:r>
              <a:rPr lang="en-US" sz="2348">
                <a:solidFill>
                  <a:srgbClr val="4C4457"/>
                </a:solidFill>
                <a:latin typeface="Calibri (MS)"/>
                <a:ea typeface="Calibri (MS)"/>
                <a:cs typeface="Calibri (MS)"/>
                <a:sym typeface="Calibri (MS)"/>
              </a:rPr>
              <a:t>O estigma e a discriminação podem desencorajar a participação política.</a:t>
            </a:r>
          </a:p>
          <a:p>
            <a:pPr algn="just" marL="506963" indent="-253481" lvl="1">
              <a:lnSpc>
                <a:spcPts val="3522"/>
              </a:lnSpc>
              <a:buFont typeface="Arial"/>
              <a:buChar char="•"/>
            </a:pPr>
            <a:r>
              <a:rPr lang="en-US" sz="2348">
                <a:solidFill>
                  <a:srgbClr val="4C4457"/>
                </a:solidFill>
                <a:latin typeface="Calibri (MS)"/>
                <a:ea typeface="Calibri (MS)"/>
                <a:cs typeface="Calibri (MS)"/>
                <a:sym typeface="Calibri (MS)"/>
              </a:rPr>
              <a:t>O isolamento social pode reduzir a exposição a informações políticas e redes de mobilização.</a:t>
            </a:r>
          </a:p>
          <a:p>
            <a:pPr algn="just" marL="506963" indent="-253481" lvl="1">
              <a:lnSpc>
                <a:spcPts val="3522"/>
              </a:lnSpc>
              <a:buFont typeface="Arial"/>
              <a:buChar char="•"/>
            </a:pPr>
            <a:r>
              <a:rPr lang="en-US" sz="2348">
                <a:solidFill>
                  <a:srgbClr val="4C4457"/>
                </a:solidFill>
                <a:latin typeface="Calibri (MS)"/>
                <a:ea typeface="Calibri (MS)"/>
                <a:cs typeface="Calibri (MS)"/>
                <a:sym typeface="Calibri (MS)"/>
              </a:rPr>
              <a:t>Interações com autoridades ou outros eleitores podem ser difíceis devido à ansiedade social.</a:t>
            </a:r>
          </a:p>
          <a:p>
            <a:pPr algn="just" marL="0" indent="0" lvl="0">
              <a:lnSpc>
                <a:spcPts val="3522"/>
              </a:lnSpc>
            </a:pPr>
          </a:p>
          <a:p>
            <a:pPr algn="just">
              <a:lnSpc>
                <a:spcPts val="3522"/>
              </a:lnSpc>
            </a:pPr>
            <a:r>
              <a:rPr lang="en-US" sz="2348" b="true">
                <a:solidFill>
                  <a:srgbClr val="4C4457"/>
                </a:solidFill>
                <a:latin typeface="Calibri (MS) Bold"/>
                <a:ea typeface="Calibri (MS) Bold"/>
                <a:cs typeface="Calibri (MS) Bold"/>
                <a:sym typeface="Calibri (MS) Bold"/>
              </a:rPr>
              <a:t>Desafios individuais:</a:t>
            </a:r>
          </a:p>
          <a:p>
            <a:pPr algn="just" marL="506963" indent="-253481" lvl="1">
              <a:lnSpc>
                <a:spcPts val="3522"/>
              </a:lnSpc>
              <a:buFont typeface="Arial"/>
              <a:buChar char="•"/>
            </a:pPr>
            <a:r>
              <a:rPr lang="en-US" sz="2348">
                <a:solidFill>
                  <a:srgbClr val="4C4457"/>
                </a:solidFill>
                <a:latin typeface="Calibri (MS)"/>
                <a:ea typeface="Calibri (MS)"/>
                <a:cs typeface="Calibri (MS)"/>
                <a:sym typeface="Calibri (MS)"/>
              </a:rPr>
              <a:t>Sintomas como baixa motivação ou dificuldade de concentração podem interferir nas atividades políticas.</a:t>
            </a:r>
          </a:p>
          <a:p>
            <a:pPr algn="just" marL="506963" indent="-253481" lvl="1">
              <a:lnSpc>
                <a:spcPts val="3522"/>
              </a:lnSpc>
              <a:buFont typeface="Arial"/>
              <a:buChar char="•"/>
            </a:pPr>
            <a:r>
              <a:rPr lang="en-US" sz="2348">
                <a:solidFill>
                  <a:srgbClr val="4C4457"/>
                </a:solidFill>
                <a:latin typeface="Calibri (MS)"/>
                <a:ea typeface="Calibri (MS)"/>
                <a:cs typeface="Calibri (MS)"/>
                <a:sym typeface="Calibri (MS)"/>
              </a:rPr>
              <a:t>Os efeitos colaterais dos medicamentos podem afetar os níveis de energia ou o funcionamento cognitivo.</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9024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638412" y="14288"/>
            <a:ext cx="4649588" cy="10287000"/>
            <a:chOff x="0" y="0"/>
            <a:chExt cx="6199451" cy="13716000"/>
          </a:xfrm>
        </p:grpSpPr>
        <p:sp>
          <p:nvSpPr>
            <p:cNvPr name="Freeform 4" id="4"/>
            <p:cNvSpPr/>
            <p:nvPr/>
          </p:nvSpPr>
          <p:spPr>
            <a:xfrm flipH="false" flipV="false" rot="0">
              <a:off x="0" y="0"/>
              <a:ext cx="6199401" cy="13716000"/>
            </a:xfrm>
            <a:custGeom>
              <a:avLst/>
              <a:gdLst/>
              <a:ahLst/>
              <a:cxnLst/>
              <a:rect r="r" b="b" t="t" l="l"/>
              <a:pathLst>
                <a:path h="13716000" w="6199401">
                  <a:moveTo>
                    <a:pt x="0" y="0"/>
                  </a:moveTo>
                  <a:lnTo>
                    <a:pt x="6199401" y="0"/>
                  </a:lnTo>
                  <a:lnTo>
                    <a:pt x="6199401" y="13716000"/>
                  </a:lnTo>
                  <a:lnTo>
                    <a:pt x="0" y="13716000"/>
                  </a:lnTo>
                  <a:close/>
                </a:path>
              </a:pathLst>
            </a:custGeom>
            <a:solidFill>
              <a:srgbClr val="49B381"/>
            </a:solidFill>
          </p:spPr>
        </p:sp>
      </p:grpSp>
      <p:grpSp>
        <p:nvGrpSpPr>
          <p:cNvPr name="Group 5" id="5"/>
          <p:cNvGrpSpPr/>
          <p:nvPr/>
        </p:nvGrpSpPr>
        <p:grpSpPr>
          <a:xfrm rot="0">
            <a:off x="2822133" y="746779"/>
            <a:ext cx="9537375" cy="1262352"/>
            <a:chOff x="0" y="0"/>
            <a:chExt cx="12716501" cy="1683136"/>
          </a:xfrm>
        </p:grpSpPr>
        <p:sp>
          <p:nvSpPr>
            <p:cNvPr name="Freeform 6" id="6"/>
            <p:cNvSpPr/>
            <p:nvPr/>
          </p:nvSpPr>
          <p:spPr>
            <a:xfrm flipH="false" flipV="false" rot="0">
              <a:off x="0" y="0"/>
              <a:ext cx="12716501" cy="1683136"/>
            </a:xfrm>
            <a:custGeom>
              <a:avLst/>
              <a:gdLst/>
              <a:ahLst/>
              <a:cxnLst/>
              <a:rect r="r" b="b" t="t" l="l"/>
              <a:pathLst>
                <a:path h="1683136" w="12716501">
                  <a:moveTo>
                    <a:pt x="0" y="0"/>
                  </a:moveTo>
                  <a:lnTo>
                    <a:pt x="12716501" y="0"/>
                  </a:lnTo>
                  <a:lnTo>
                    <a:pt x="12716501" y="1683136"/>
                  </a:lnTo>
                  <a:lnTo>
                    <a:pt x="0" y="1683136"/>
                  </a:lnTo>
                  <a:close/>
                </a:path>
              </a:pathLst>
            </a:custGeom>
            <a:solidFill>
              <a:srgbClr val="000000">
                <a:alpha val="0"/>
              </a:srgbClr>
            </a:solidFill>
          </p:spPr>
        </p:sp>
        <p:sp>
          <p:nvSpPr>
            <p:cNvPr name="TextBox 7" id="7"/>
            <p:cNvSpPr txBox="true"/>
            <p:nvPr/>
          </p:nvSpPr>
          <p:spPr>
            <a:xfrm>
              <a:off x="0" y="-76200"/>
              <a:ext cx="12716501" cy="1759336"/>
            </a:xfrm>
            <a:prstGeom prst="rect">
              <a:avLst/>
            </a:prstGeom>
          </p:spPr>
          <p:txBody>
            <a:bodyPr anchor="t" rtlCol="false" tIns="0" lIns="0" bIns="0" rIns="0"/>
            <a:lstStyle/>
            <a:p>
              <a:pPr algn="l" marL="0" indent="0" lvl="0">
                <a:lnSpc>
                  <a:spcPts val="4297"/>
                </a:lnSpc>
              </a:pPr>
              <a:r>
                <a:rPr lang="en-US" b="true" sz="3581">
                  <a:solidFill>
                    <a:srgbClr val="000000"/>
                  </a:solidFill>
                  <a:latin typeface="Calibri (MS) Bold"/>
                  <a:ea typeface="Calibri (MS) Bold"/>
                  <a:cs typeface="Calibri (MS) Bold"/>
                  <a:sym typeface="Calibri (MS) Bold"/>
                </a:rPr>
                <a:t>Estudo de caso: María Fernanda Castro Maya – Ativista pelos direitos das pessoas com deficiência</a:t>
              </a:r>
            </a:p>
          </p:txBody>
        </p:sp>
      </p:grpSp>
      <p:grpSp>
        <p:nvGrpSpPr>
          <p:cNvPr name="Group 8" id="8"/>
          <p:cNvGrpSpPr/>
          <p:nvPr/>
        </p:nvGrpSpPr>
        <p:grpSpPr>
          <a:xfrm rot="0">
            <a:off x="711515" y="2899343"/>
            <a:ext cx="8263088" cy="6659196"/>
            <a:chOff x="0" y="0"/>
            <a:chExt cx="11017450" cy="8878928"/>
          </a:xfrm>
        </p:grpSpPr>
        <p:sp>
          <p:nvSpPr>
            <p:cNvPr name="Freeform 9" id="9"/>
            <p:cNvSpPr/>
            <p:nvPr/>
          </p:nvSpPr>
          <p:spPr>
            <a:xfrm flipH="false" flipV="false" rot="0">
              <a:off x="0" y="0"/>
              <a:ext cx="11017450" cy="8878929"/>
            </a:xfrm>
            <a:custGeom>
              <a:avLst/>
              <a:gdLst/>
              <a:ahLst/>
              <a:cxnLst/>
              <a:rect r="r" b="b" t="t" l="l"/>
              <a:pathLst>
                <a:path h="8878929" w="11017450">
                  <a:moveTo>
                    <a:pt x="0" y="0"/>
                  </a:moveTo>
                  <a:lnTo>
                    <a:pt x="11017450" y="0"/>
                  </a:lnTo>
                  <a:lnTo>
                    <a:pt x="11017450" y="8878929"/>
                  </a:lnTo>
                  <a:lnTo>
                    <a:pt x="0" y="8878929"/>
                  </a:lnTo>
                  <a:close/>
                </a:path>
              </a:pathLst>
            </a:custGeom>
            <a:solidFill>
              <a:srgbClr val="000000">
                <a:alpha val="0"/>
              </a:srgbClr>
            </a:solidFill>
          </p:spPr>
        </p:sp>
        <p:sp>
          <p:nvSpPr>
            <p:cNvPr name="TextBox 10" id="10"/>
            <p:cNvSpPr txBox="true"/>
            <p:nvPr/>
          </p:nvSpPr>
          <p:spPr>
            <a:xfrm>
              <a:off x="0" y="-180975"/>
              <a:ext cx="11017450" cy="9059903"/>
            </a:xfrm>
            <a:prstGeom prst="rect">
              <a:avLst/>
            </a:prstGeom>
          </p:spPr>
          <p:txBody>
            <a:bodyPr anchor="t" rtlCol="false" tIns="0" lIns="0" bIns="0" rIns="0"/>
            <a:lstStyle/>
            <a:p>
              <a:pPr algn="just" marL="0" indent="0" lvl="0">
                <a:lnSpc>
                  <a:spcPts val="4320"/>
                </a:lnSpc>
              </a:pPr>
              <a:r>
                <a:rPr lang="en-US" sz="2400">
                  <a:solidFill>
                    <a:srgbClr val="000000"/>
                  </a:solidFill>
                  <a:latin typeface="Calibri (MS)"/>
                  <a:ea typeface="Calibri (MS)"/>
                  <a:cs typeface="Calibri (MS)"/>
                  <a:sym typeface="Calibri (MS)"/>
                </a:rPr>
                <a:t>María Fernanda Castro Maya, uma ativista mexicana pelos direitos das pessoas com deficiência intelectual, tem sido uma importante defensora da inclusão política de pessoas com deficiência.</a:t>
              </a:r>
            </a:p>
            <a:p>
              <a:pPr algn="just" marL="0" indent="0" lvl="0">
                <a:lnSpc>
                  <a:spcPts val="4320"/>
                </a:lnSpc>
              </a:pPr>
              <a:r>
                <a:rPr lang="en-US" sz="2400">
                  <a:solidFill>
                    <a:srgbClr val="000000"/>
                  </a:solidFill>
                  <a:latin typeface="Calibri (MS)"/>
                  <a:ea typeface="Calibri (MS)"/>
                  <a:cs typeface="Calibri (MS)"/>
                  <a:sym typeface="Calibri (MS)"/>
                </a:rPr>
                <a:t>Ela propôs uma emenda ao Código Civil da Cidade do México para abolir a exigência de que adultos com deficiência tenham um responsável legal, com o objetivo de aumentar a sua autonomia.</a:t>
              </a:r>
            </a:p>
            <a:p>
              <a:pPr algn="just" marL="0" indent="0" lvl="0">
                <a:lnSpc>
                  <a:spcPts val="4320"/>
                </a:lnSpc>
              </a:pPr>
              <a:r>
                <a:rPr lang="en-US" sz="2400">
                  <a:solidFill>
                    <a:srgbClr val="000000"/>
                  </a:solidFill>
                  <a:latin typeface="Calibri (MS)"/>
                  <a:ea typeface="Calibri (MS)"/>
                  <a:cs typeface="Calibri (MS)"/>
                  <a:sym typeface="Calibri (MS)"/>
                </a:rPr>
                <a:t>María Fernanda tem se envolvido ativamente com partidos políticos, incentivando-os a considerar as deficiências intelectuais em suas plataformas e a promover a acessibilidade linguística em documentos políticos.</a:t>
              </a:r>
            </a:p>
            <a:p>
              <a:pPr algn="just" marL="0" indent="0" lvl="0">
                <a:lnSpc>
                  <a:spcPts val="4320"/>
                </a:lnSpc>
              </a:pPr>
              <a:r>
                <a:rPr lang="en-US" sz="2400">
                  <a:solidFill>
                    <a:srgbClr val="000000"/>
                  </a:solidFill>
                  <a:latin typeface="Calibri (MS)"/>
                  <a:ea typeface="Calibri (MS)"/>
                  <a:cs typeface="Calibri (MS)"/>
                  <a:sym typeface="Calibri (MS)"/>
                </a:rPr>
                <a:t> Clique aqui para saber mais sobre María Fernanda Castro Maya.</a:t>
              </a:r>
            </a:p>
          </p:txBody>
        </p:sp>
      </p:grpSp>
      <p:sp>
        <p:nvSpPr>
          <p:cNvPr name="Freeform 11" id="11"/>
          <p:cNvSpPr/>
          <p:nvPr/>
        </p:nvSpPr>
        <p:spPr>
          <a:xfrm flipH="false" flipV="false" rot="0">
            <a:off x="10237968" y="3417499"/>
            <a:ext cx="7021332" cy="4092690"/>
          </a:xfrm>
          <a:custGeom>
            <a:avLst/>
            <a:gdLst/>
            <a:ahLst/>
            <a:cxnLst/>
            <a:rect r="r" b="b" t="t" l="l"/>
            <a:pathLst>
              <a:path h="4092690" w="7021332">
                <a:moveTo>
                  <a:pt x="0" y="0"/>
                </a:moveTo>
                <a:lnTo>
                  <a:pt x="7021332" y="0"/>
                </a:lnTo>
                <a:lnTo>
                  <a:pt x="7021332" y="4092691"/>
                </a:lnTo>
                <a:lnTo>
                  <a:pt x="0" y="4092691"/>
                </a:lnTo>
                <a:lnTo>
                  <a:pt x="0" y="0"/>
                </a:lnTo>
                <a:close/>
              </a:path>
            </a:pathLst>
          </a:custGeom>
          <a:blipFill>
            <a:blip r:embed="rId4"/>
            <a:stretch>
              <a:fillRect l="0" t="-8022" r="-1526" b="-8022"/>
            </a:stretch>
          </a:blipFill>
        </p:spPr>
      </p:sp>
      <p:grpSp>
        <p:nvGrpSpPr>
          <p:cNvPr name="Group 12" id="12"/>
          <p:cNvGrpSpPr/>
          <p:nvPr/>
        </p:nvGrpSpPr>
        <p:grpSpPr>
          <a:xfrm rot="0">
            <a:off x="973931" y="971551"/>
            <a:ext cx="700088" cy="136922"/>
            <a:chOff x="0" y="0"/>
            <a:chExt cx="933450" cy="182563"/>
          </a:xfrm>
        </p:grpSpPr>
        <p:sp>
          <p:nvSpPr>
            <p:cNvPr name="Freeform 13" id="13"/>
            <p:cNvSpPr/>
            <p:nvPr/>
          </p:nvSpPr>
          <p:spPr>
            <a:xfrm flipH="false" flipV="false" rot="0">
              <a:off x="0" y="0"/>
              <a:ext cx="933450" cy="182626"/>
            </a:xfrm>
            <a:custGeom>
              <a:avLst/>
              <a:gdLst/>
              <a:ahLst/>
              <a:cxnLst/>
              <a:rect r="r" b="b" t="t" l="l"/>
              <a:pathLst>
                <a:path h="182626" w="933450">
                  <a:moveTo>
                    <a:pt x="93345" y="182626"/>
                  </a:moveTo>
                  <a:cubicBezTo>
                    <a:pt x="844296" y="182626"/>
                    <a:pt x="844296" y="182626"/>
                    <a:pt x="844296" y="182626"/>
                  </a:cubicBezTo>
                  <a:cubicBezTo>
                    <a:pt x="895223" y="182626"/>
                    <a:pt x="933450" y="140208"/>
                    <a:pt x="933450" y="89281"/>
                  </a:cubicBezTo>
                  <a:cubicBezTo>
                    <a:pt x="933450" y="38354"/>
                    <a:pt x="895223" y="0"/>
                    <a:pt x="844296" y="0"/>
                  </a:cubicBezTo>
                  <a:cubicBezTo>
                    <a:pt x="93345" y="0"/>
                    <a:pt x="93345" y="0"/>
                    <a:pt x="93345" y="0"/>
                  </a:cubicBezTo>
                  <a:cubicBezTo>
                    <a:pt x="42418" y="0"/>
                    <a:pt x="0" y="38227"/>
                    <a:pt x="0" y="89154"/>
                  </a:cubicBezTo>
                  <a:cubicBezTo>
                    <a:pt x="0" y="140081"/>
                    <a:pt x="42418" y="182499"/>
                    <a:pt x="93345" y="182499"/>
                  </a:cubicBezTo>
                </a:path>
              </a:pathLst>
            </a:custGeom>
            <a:solidFill>
              <a:srgbClr val="D91B5C"/>
            </a:solidFill>
          </p:spPr>
        </p:sp>
      </p:grpSp>
      <p:sp>
        <p:nvSpPr>
          <p:cNvPr name="Freeform 14" id="14"/>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5"/>
            <a:stretch>
              <a:fillRect l="0" t="0" r="0" b="0"/>
            </a:stretch>
          </a:blipFill>
        </p:spPr>
      </p:sp>
      <p:sp>
        <p:nvSpPr>
          <p:cNvPr name="Freeform 15" id="15"/>
          <p:cNvSpPr/>
          <p:nvPr/>
        </p:nvSpPr>
        <p:spPr>
          <a:xfrm flipH="false" flipV="false" rot="0">
            <a:off x="9144000" y="2121379"/>
            <a:ext cx="1269425" cy="2388988"/>
          </a:xfrm>
          <a:custGeom>
            <a:avLst/>
            <a:gdLst/>
            <a:ahLst/>
            <a:cxnLst/>
            <a:rect r="r" b="b" t="t" l="l"/>
            <a:pathLst>
              <a:path h="2388988" w="1269425">
                <a:moveTo>
                  <a:pt x="0" y="0"/>
                </a:moveTo>
                <a:lnTo>
                  <a:pt x="1269425" y="0"/>
                </a:lnTo>
                <a:lnTo>
                  <a:pt x="1269425" y="2388988"/>
                </a:lnTo>
                <a:lnTo>
                  <a:pt x="0" y="238898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DAGtdgM4U2g</dc:identifier>
  <dcterms:modified xsi:type="dcterms:W3CDTF">2011-08-01T06:04:30Z</dcterms:modified>
  <cp:revision>1</cp:revision>
  <dc:title>PT SPARK_CBP_Understanding Psychosocial Disabilities and Participation</dc:title>
</cp:coreProperties>
</file>