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32"/>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x="18288000" cy="10287000"/>
  <p:notesSz cx="6858000" cy="9144000"/>
  <p:embeddedFontLst>
    <p:embeddedFont>
      <p:font typeface="Calibri (MS) Bold" charset="1" panose="020F0702030404030204"/>
      <p:regular r:id="rId35"/>
    </p:embeddedFont>
    <p:embeddedFont>
      <p:font typeface="Calibri (MS)" charset="1" panose="020F0502020204030204"/>
      <p:regular r:id="rId36"/>
    </p:embeddedFont>
    <p:embeddedFont>
      <p:font typeface="Calibri (MS) Bold Italics" charset="1" panose="020F07020304040A0204"/>
      <p:regular r:id="rId40"/>
    </p:embeddedFont>
    <p:embeddedFont>
      <p:font typeface="Nunito" charset="1" panose="00000500000000000000"/>
      <p:regular r:id="rId41"/>
    </p:embeddedFont>
    <p:embeddedFont>
      <p:font typeface="Nunito Bold" charset="1" panose="00000800000000000000"/>
      <p:regular r:id="rId42"/>
    </p:embeddedFont>
    <p:embeddedFont>
      <p:font typeface="Roboto Bold" charset="1" panose="02000000000000000000"/>
      <p:regular r:id="rId5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notesMasters/notesMaster1.xml" Type="http://schemas.openxmlformats.org/officeDocument/2006/relationships/notesMaster"/><Relationship Id="rId33" Target="theme/theme2.xml" Type="http://schemas.openxmlformats.org/officeDocument/2006/relationships/theme"/><Relationship Id="rId34" Target="notesSlides/notesSlide1.xml" Type="http://schemas.openxmlformats.org/officeDocument/2006/relationships/notesSlide"/><Relationship Id="rId35" Target="fonts/font35.fntdata" Type="http://schemas.openxmlformats.org/officeDocument/2006/relationships/font"/><Relationship Id="rId36" Target="fonts/font36.fntdata" Type="http://schemas.openxmlformats.org/officeDocument/2006/relationships/font"/><Relationship Id="rId37" Target="notesSlides/notesSlide2.xml" Type="http://schemas.openxmlformats.org/officeDocument/2006/relationships/notesSlide"/><Relationship Id="rId38" Target="notesSlides/notesSlide3.xml" Type="http://schemas.openxmlformats.org/officeDocument/2006/relationships/notesSlide"/><Relationship Id="rId39" Target="notesSlides/notesSlide4.xml" Type="http://schemas.openxmlformats.org/officeDocument/2006/relationships/notesSlide"/><Relationship Id="rId4" Target="theme/theme1.xml" Type="http://schemas.openxmlformats.org/officeDocument/2006/relationships/theme"/><Relationship Id="rId40" Target="fonts/font40.fntdata" Type="http://schemas.openxmlformats.org/officeDocument/2006/relationships/font"/><Relationship Id="rId41" Target="fonts/font41.fntdata" Type="http://schemas.openxmlformats.org/officeDocument/2006/relationships/font"/><Relationship Id="rId42" Target="fonts/font42.fntdata" Type="http://schemas.openxmlformats.org/officeDocument/2006/relationships/font"/><Relationship Id="rId43" Target="notesSlides/notesSlide5.xml" Type="http://schemas.openxmlformats.org/officeDocument/2006/relationships/notesSlide"/><Relationship Id="rId44" Target="notesSlides/notesSlide6.xml" Type="http://schemas.openxmlformats.org/officeDocument/2006/relationships/notesSlide"/><Relationship Id="rId45" Target="notesSlides/notesSlide7.xml" Type="http://schemas.openxmlformats.org/officeDocument/2006/relationships/notesSlide"/><Relationship Id="rId46" Target="notesSlides/notesSlide8.xml" Type="http://schemas.openxmlformats.org/officeDocument/2006/relationships/notesSlide"/><Relationship Id="rId47" Target="notesSlides/notesSlide9.xml" Type="http://schemas.openxmlformats.org/officeDocument/2006/relationships/notesSlide"/><Relationship Id="rId48" Target="notesSlides/notesSlide10.xml" Type="http://schemas.openxmlformats.org/officeDocument/2006/relationships/notesSlide"/><Relationship Id="rId49" Target="notesSlides/notesSlide11.xml" Type="http://schemas.openxmlformats.org/officeDocument/2006/relationships/notesSlide"/><Relationship Id="rId5" Target="tableStyles.xml" Type="http://schemas.openxmlformats.org/officeDocument/2006/relationships/tableStyles"/><Relationship Id="rId50" Target="notesSlides/notesSlide12.xml" Type="http://schemas.openxmlformats.org/officeDocument/2006/relationships/notesSlide"/><Relationship Id="rId51" Target="notesSlides/notesSlide13.xml" Type="http://schemas.openxmlformats.org/officeDocument/2006/relationships/notesSlide"/><Relationship Id="rId52" Target="notesSlides/notesSlide14.xml" Type="http://schemas.openxmlformats.org/officeDocument/2006/relationships/notesSlide"/><Relationship Id="rId53" Target="fonts/font53.fntdata" Type="http://schemas.openxmlformats.org/officeDocument/2006/relationships/font"/><Relationship Id="rId54" Target="notesSlides/notesSlide15.xml" Type="http://schemas.openxmlformats.org/officeDocument/2006/relationships/notesSlide"/><Relationship Id="rId55" Target="notesSlides/notesSlide16.xml" Type="http://schemas.openxmlformats.org/officeDocument/2006/relationships/notesSlide"/><Relationship Id="rId56" Target="notesSlides/notesSlide17.xml" Type="http://schemas.openxmlformats.org/officeDocument/2006/relationships/notesSlide"/><Relationship Id="rId57" Target="notesSlides/notesSlide18.xml" Type="http://schemas.openxmlformats.org/officeDocument/2006/relationships/notesSlide"/><Relationship Id="rId58" Target="notesSlides/notesSlide19.xml" Type="http://schemas.openxmlformats.org/officeDocument/2006/relationships/notesSlide"/><Relationship Id="rId59" Target="notesSlides/notesSlide20.xml" Type="http://schemas.openxmlformats.org/officeDocument/2006/relationships/notesSlide"/><Relationship Id="rId6" Target="slides/slide1.xml" Type="http://schemas.openxmlformats.org/officeDocument/2006/relationships/slide"/><Relationship Id="rId60" Target="notesSlides/notesSlide21.xml" Type="http://schemas.openxmlformats.org/officeDocument/2006/relationships/notesSlide"/><Relationship Id="rId61" Target="notesSlides/notesSlide22.xml" Type="http://schemas.openxmlformats.org/officeDocument/2006/relationships/notesSlide"/><Relationship Id="rId62" Target="notesSlides/notesSlide23.xml" Type="http://schemas.openxmlformats.org/officeDocument/2006/relationships/notesSlide"/><Relationship Id="rId63" Target="notesSlides/notesSlide24.xml" Type="http://schemas.openxmlformats.org/officeDocument/2006/relationships/notesSlide"/><Relationship Id="rId64" Target="notesSlides/notesSlide25.xml" Type="http://schemas.openxmlformats.org/officeDocument/2006/relationships/note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1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2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1.xml" Type="http://schemas.openxmlformats.org/officeDocument/2006/relationships/slide"/></Relationships>
</file>

<file path=ppt/notesSlides/_rels/notesSlide2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2.xml" Type="http://schemas.openxmlformats.org/officeDocument/2006/relationships/slide"/></Relationships>
</file>

<file path=ppt/notesSlides/_rels/notesSlide2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3.xml" Type="http://schemas.openxmlformats.org/officeDocument/2006/relationships/slide"/></Relationships>
</file>

<file path=ppt/notesSlides/_rels/notesSlide2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4.xml" Type="http://schemas.openxmlformats.org/officeDocument/2006/relationships/slide"/></Relationships>
</file>

<file path=ppt/notesSlides/_rels/notesSlide2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5.xml" Type="http://schemas.openxmlformats.org/officeDocument/2006/relationships/slide"/></Relationships>
</file>

<file path=ppt/notesSlides/_rels/notesSlide2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6.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 Id="rId7" Target="../media/image5.png" Type="http://schemas.openxmlformats.org/officeDocument/2006/relationships/image"/><Relationship Id="rId8" Target="../media/image6.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13.png" Type="http://schemas.openxmlformats.org/officeDocument/2006/relationships/image"/><Relationship Id="rId8" Target="../media/image14.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22.png" Type="http://schemas.openxmlformats.org/officeDocument/2006/relationships/image"/><Relationship Id="rId6" Target="../media/image23.svg" Type="http://schemas.openxmlformats.org/officeDocument/2006/relationships/image"/><Relationship Id="rId7" Target="../media/image24.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25.png" Type="http://schemas.openxmlformats.org/officeDocument/2006/relationships/image"/><Relationship Id="rId8" Target="../media/image26.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27.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0.svg" Type="http://schemas.openxmlformats.org/officeDocument/2006/relationships/image"/><Relationship Id="rId2" Target="../notesSlides/notesSlide13.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22.png" Type="http://schemas.openxmlformats.org/officeDocument/2006/relationships/image"/><Relationship Id="rId6" Target="../media/image23.svg" Type="http://schemas.openxmlformats.org/officeDocument/2006/relationships/image"/><Relationship Id="rId7" Target="../media/image28.jpeg" Type="http://schemas.openxmlformats.org/officeDocument/2006/relationships/image"/><Relationship Id="rId8" Target="https://www.youtube.com/watch?v=kmntTFUvpCI" TargetMode="External" Type="http://schemas.openxmlformats.org/officeDocument/2006/relationships/video"/><Relationship Id="rId9" Target="../media/image29.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1.png" Type="http://schemas.openxmlformats.org/officeDocument/2006/relationships/image"/><Relationship Id="rId6" Target="../media/image32.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1.png" Type="http://schemas.openxmlformats.org/officeDocument/2006/relationships/image"/><Relationship Id="rId6" Target="../media/image32.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 Id="rId3" Target="../media/image1.png" Type="http://schemas.openxmlformats.org/officeDocument/2006/relationships/image"/><Relationship Id="rId4" Target="../media/image33.png" Type="http://schemas.openxmlformats.org/officeDocument/2006/relationships/image"/><Relationship Id="rId5" Target="../media/image34.svg" Type="http://schemas.openxmlformats.org/officeDocument/2006/relationships/image"/><Relationship Id="rId6" Target="../media/image2.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5.png" Type="http://schemas.openxmlformats.org/officeDocument/2006/relationships/image"/><Relationship Id="rId6" Target="../media/image36.svg" Type="http://schemas.openxmlformats.org/officeDocument/2006/relationships/image"/><Relationship Id="rId7" Target="../media/image37.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5.png" Type="http://schemas.openxmlformats.org/officeDocument/2006/relationships/image"/><Relationship Id="rId6" Target="../media/image36.svg" Type="http://schemas.openxmlformats.org/officeDocument/2006/relationships/image"/><Relationship Id="rId7" Target="../media/image38.png" Type="http://schemas.openxmlformats.org/officeDocument/2006/relationships/image"/><Relationship Id="rId8" Target="../media/image39.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1.svg" Type="http://schemas.openxmlformats.org/officeDocument/2006/relationships/image"/><Relationship Id="rId2" Target="../notesSlides/notesSlide19.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5.png" Type="http://schemas.openxmlformats.org/officeDocument/2006/relationships/image"/><Relationship Id="rId6" Target="../media/image36.svg" Type="http://schemas.openxmlformats.org/officeDocument/2006/relationships/image"/><Relationship Id="rId7" Target="../media/image38.png" Type="http://schemas.openxmlformats.org/officeDocument/2006/relationships/image"/><Relationship Id="rId8" Target="../media/image39.svg" Type="http://schemas.openxmlformats.org/officeDocument/2006/relationships/image"/><Relationship Id="rId9" Target="../media/image40.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0.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5.png" Type="http://schemas.openxmlformats.org/officeDocument/2006/relationships/image"/><Relationship Id="rId6" Target="../media/image36.svg" Type="http://schemas.openxmlformats.org/officeDocument/2006/relationships/image"/><Relationship Id="rId7" Target="../media/image38.png" Type="http://schemas.openxmlformats.org/officeDocument/2006/relationships/image"/><Relationship Id="rId8" Target="../media/image39.sv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1.svg" Type="http://schemas.openxmlformats.org/officeDocument/2006/relationships/image"/><Relationship Id="rId2" Target="../notesSlides/notesSlide2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5.png" Type="http://schemas.openxmlformats.org/officeDocument/2006/relationships/image"/><Relationship Id="rId6" Target="../media/image36.svg" Type="http://schemas.openxmlformats.org/officeDocument/2006/relationships/image"/><Relationship Id="rId7" Target="../media/image38.png" Type="http://schemas.openxmlformats.org/officeDocument/2006/relationships/image"/><Relationship Id="rId8" Target="../media/image39.svg" Type="http://schemas.openxmlformats.org/officeDocument/2006/relationships/image"/><Relationship Id="rId9" Target="../media/image40.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2.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5.png" Type="http://schemas.openxmlformats.org/officeDocument/2006/relationships/image"/><Relationship Id="rId6" Target="../media/image36.svg" Type="http://schemas.openxmlformats.org/officeDocument/2006/relationships/image"/><Relationship Id="rId7" Target="../media/image38.png" Type="http://schemas.openxmlformats.org/officeDocument/2006/relationships/image"/><Relationship Id="rId8" Target="../media/image39.sv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1.svg" Type="http://schemas.openxmlformats.org/officeDocument/2006/relationships/image"/><Relationship Id="rId2" Target="../notesSlides/notesSlide23.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5.png" Type="http://schemas.openxmlformats.org/officeDocument/2006/relationships/image"/><Relationship Id="rId6" Target="../media/image36.svg" Type="http://schemas.openxmlformats.org/officeDocument/2006/relationships/image"/><Relationship Id="rId7" Target="../media/image38.png" Type="http://schemas.openxmlformats.org/officeDocument/2006/relationships/image"/><Relationship Id="rId8" Target="../media/image39.svg" Type="http://schemas.openxmlformats.org/officeDocument/2006/relationships/image"/><Relationship Id="rId9" Target="../media/image40.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4.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3.png" Type="http://schemas.openxmlformats.org/officeDocument/2006/relationships/image"/><Relationship Id="rId11" Target="../media/image44.png" Type="http://schemas.openxmlformats.org/officeDocument/2006/relationships/image"/><Relationship Id="rId12" Target="../media/image45.svg" Type="http://schemas.openxmlformats.org/officeDocument/2006/relationships/image"/><Relationship Id="rId13" Target="../media/image46.jpeg" Type="http://schemas.openxmlformats.org/officeDocument/2006/relationships/image"/><Relationship Id="rId14" Target="../media/image47.png" Type="http://schemas.openxmlformats.org/officeDocument/2006/relationships/image"/><Relationship Id="rId15" Target="../media/image48.png" Type="http://schemas.openxmlformats.org/officeDocument/2006/relationships/image"/><Relationship Id="rId16" Target="../media/image49.png" Type="http://schemas.openxmlformats.org/officeDocument/2006/relationships/image"/><Relationship Id="rId2" Target="../notesSlides/notesSlide25.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 Id="rId7" Target="../media/image5.png" Type="http://schemas.openxmlformats.org/officeDocument/2006/relationships/image"/><Relationship Id="rId8" Target="../media/image6.svg" Type="http://schemas.openxmlformats.org/officeDocument/2006/relationships/image"/><Relationship Id="rId9" Target="../media/image42.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9.png" Type="http://schemas.openxmlformats.org/officeDocument/2006/relationships/image"/><Relationship Id="rId8" Target="../media/image10.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11.png" Type="http://schemas.openxmlformats.org/officeDocument/2006/relationships/image"/><Relationship Id="rId6" Target="../media/image12.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13.png" Type="http://schemas.openxmlformats.org/officeDocument/2006/relationships/image"/><Relationship Id="rId8" Target="../media/image14.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15.png" Type="http://schemas.openxmlformats.org/officeDocument/2006/relationships/image"/><Relationship Id="rId8" Target="../media/image16.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17.png" Type="http://schemas.openxmlformats.org/officeDocument/2006/relationships/image"/><Relationship Id="rId8" Target="../media/image18.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19.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20.png" Type="http://schemas.openxmlformats.org/officeDocument/2006/relationships/image"/><Relationship Id="rId8" Target="../media/image21.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429298"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89945" y="7056596"/>
            <a:ext cx="16676708" cy="1861488"/>
            <a:chOff x="0" y="0"/>
            <a:chExt cx="22235610" cy="2481984"/>
          </a:xfrm>
        </p:grpSpPr>
        <p:sp>
          <p:nvSpPr>
            <p:cNvPr name="Freeform 4" id="4"/>
            <p:cNvSpPr/>
            <p:nvPr/>
          </p:nvSpPr>
          <p:spPr>
            <a:xfrm flipH="false" flipV="false" rot="0">
              <a:off x="0" y="0"/>
              <a:ext cx="22235610" cy="2481984"/>
            </a:xfrm>
            <a:custGeom>
              <a:avLst/>
              <a:gdLst/>
              <a:ahLst/>
              <a:cxnLst/>
              <a:rect r="r" b="b" t="t" l="l"/>
              <a:pathLst>
                <a:path h="2481984" w="22235610">
                  <a:moveTo>
                    <a:pt x="0" y="0"/>
                  </a:moveTo>
                  <a:lnTo>
                    <a:pt x="22235610" y="0"/>
                  </a:lnTo>
                  <a:lnTo>
                    <a:pt x="22235610" y="2481984"/>
                  </a:lnTo>
                  <a:lnTo>
                    <a:pt x="0" y="2481984"/>
                  </a:lnTo>
                  <a:close/>
                </a:path>
              </a:pathLst>
            </a:custGeom>
            <a:solidFill>
              <a:srgbClr val="000000">
                <a:alpha val="0"/>
              </a:srgbClr>
            </a:solidFill>
          </p:spPr>
        </p:sp>
        <p:sp>
          <p:nvSpPr>
            <p:cNvPr name="TextBox 5" id="5"/>
            <p:cNvSpPr txBox="true"/>
            <p:nvPr/>
          </p:nvSpPr>
          <p:spPr>
            <a:xfrm>
              <a:off x="0" y="-114300"/>
              <a:ext cx="22235610" cy="2596284"/>
            </a:xfrm>
            <a:prstGeom prst="rect">
              <a:avLst/>
            </a:prstGeom>
          </p:spPr>
          <p:txBody>
            <a:bodyPr anchor="t" rtlCol="false" tIns="0" lIns="0" bIns="0" rIns="0"/>
            <a:lstStyle/>
            <a:p>
              <a:pPr algn="l">
                <a:lnSpc>
                  <a:spcPts val="6360"/>
                </a:lnSpc>
              </a:pPr>
              <a:r>
                <a:rPr lang="en-US" b="true" sz="5300">
                  <a:solidFill>
                    <a:srgbClr val="282829"/>
                  </a:solidFill>
                  <a:latin typeface="Calibri (MS) Bold"/>
                  <a:ea typeface="Calibri (MS) Bold"/>
                  <a:cs typeface="Calibri (MS) Bold"/>
                  <a:sym typeface="Calibri (MS) Bold"/>
                </a:rPr>
                <a:t> Organización de Eventos Inclusivos</a:t>
              </a:r>
            </a:p>
            <a:p>
              <a:pPr algn="l">
                <a:lnSpc>
                  <a:spcPts val="6360"/>
                </a:lnSpc>
              </a:pPr>
              <a:r>
                <a:rPr lang="en-US" b="true" sz="5300">
                  <a:solidFill>
                    <a:srgbClr val="282829"/>
                  </a:solidFill>
                  <a:latin typeface="Calibri (MS) Bold"/>
                  <a:ea typeface="Calibri (MS) Bold"/>
                  <a:cs typeface="Calibri (MS) Bold"/>
                  <a:sym typeface="Calibri (MS) Bold"/>
                </a:rPr>
                <a:t> Desarrollado por: CARDET and KOKEN</a:t>
              </a:r>
            </a:p>
          </p:txBody>
        </p:sp>
      </p:grpSp>
      <p:grpSp>
        <p:nvGrpSpPr>
          <p:cNvPr name="Group 6" id="6"/>
          <p:cNvGrpSpPr/>
          <p:nvPr/>
        </p:nvGrpSpPr>
        <p:grpSpPr>
          <a:xfrm rot="0">
            <a:off x="15785948" y="5382814"/>
            <a:ext cx="6412593" cy="6525351"/>
            <a:chOff x="0" y="0"/>
            <a:chExt cx="9587987" cy="9756581"/>
          </a:xfrm>
        </p:grpSpPr>
        <p:sp>
          <p:nvSpPr>
            <p:cNvPr name="Freeform 7" id="7"/>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FBD355"/>
            </a:solidFill>
          </p:spPr>
        </p:sp>
      </p:grpSp>
      <p:sp>
        <p:nvSpPr>
          <p:cNvPr name="Freeform 8" id="8"/>
          <p:cNvSpPr/>
          <p:nvPr/>
        </p:nvSpPr>
        <p:spPr>
          <a:xfrm flipH="false" flipV="false" rot="0">
            <a:off x="6635187" y="495920"/>
            <a:ext cx="5017626" cy="5017626"/>
          </a:xfrm>
          <a:custGeom>
            <a:avLst/>
            <a:gdLst/>
            <a:ahLst/>
            <a:cxnLst/>
            <a:rect r="r" b="b" t="t" l="l"/>
            <a:pathLst>
              <a:path h="5017626" w="5017626">
                <a:moveTo>
                  <a:pt x="0" y="0"/>
                </a:moveTo>
                <a:lnTo>
                  <a:pt x="5017626" y="0"/>
                </a:lnTo>
                <a:lnTo>
                  <a:pt x="5017626" y="5017626"/>
                </a:lnTo>
                <a:lnTo>
                  <a:pt x="0" y="5017626"/>
                </a:lnTo>
                <a:lnTo>
                  <a:pt x="0" y="0"/>
                </a:lnTo>
                <a:close/>
              </a:path>
            </a:pathLst>
          </a:custGeom>
          <a:blipFill>
            <a:blip r:embed="rId4"/>
            <a:stretch>
              <a:fillRect l="0" t="0" r="0" b="0"/>
            </a:stretch>
          </a:blipFill>
        </p:spPr>
      </p:sp>
      <p:sp>
        <p:nvSpPr>
          <p:cNvPr name="Freeform 9" id="9"/>
          <p:cNvSpPr/>
          <p:nvPr/>
        </p:nvSpPr>
        <p:spPr>
          <a:xfrm flipH="false" flipV="false" rot="0">
            <a:off x="14255619" y="7115319"/>
            <a:ext cx="3264113" cy="5144018"/>
          </a:xfrm>
          <a:custGeom>
            <a:avLst/>
            <a:gdLst/>
            <a:ahLst/>
            <a:cxnLst/>
            <a:rect r="r" b="b" t="t" l="l"/>
            <a:pathLst>
              <a:path h="5144018" w="3264113">
                <a:moveTo>
                  <a:pt x="0" y="0"/>
                </a:moveTo>
                <a:lnTo>
                  <a:pt x="3264113" y="0"/>
                </a:lnTo>
                <a:lnTo>
                  <a:pt x="3264113" y="5144018"/>
                </a:lnTo>
                <a:lnTo>
                  <a:pt x="0" y="514401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0" id="10"/>
          <p:cNvGrpSpPr/>
          <p:nvPr/>
        </p:nvGrpSpPr>
        <p:grpSpPr>
          <a:xfrm rot="0">
            <a:off x="-3567911" y="-1918835"/>
            <a:ext cx="6412593" cy="6525351"/>
            <a:chOff x="0" y="0"/>
            <a:chExt cx="9587987" cy="9756581"/>
          </a:xfrm>
        </p:grpSpPr>
        <p:sp>
          <p:nvSpPr>
            <p:cNvPr name="Freeform 11" id="11"/>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49B381"/>
            </a:solidFill>
          </p:spPr>
        </p:sp>
      </p:grpSp>
      <p:sp>
        <p:nvSpPr>
          <p:cNvPr name="Freeform 12" id="12"/>
          <p:cNvSpPr/>
          <p:nvPr/>
        </p:nvSpPr>
        <p:spPr>
          <a:xfrm flipH="false" flipV="false" rot="-10800000">
            <a:off x="1212625" y="-1543309"/>
            <a:ext cx="3264113" cy="5144018"/>
          </a:xfrm>
          <a:custGeom>
            <a:avLst/>
            <a:gdLst/>
            <a:ahLst/>
            <a:cxnLst/>
            <a:rect r="r" b="b" t="t" l="l"/>
            <a:pathLst>
              <a:path h="5144018" w="3264113">
                <a:moveTo>
                  <a:pt x="0" y="0"/>
                </a:moveTo>
                <a:lnTo>
                  <a:pt x="3264113" y="0"/>
                </a:lnTo>
                <a:lnTo>
                  <a:pt x="3264113" y="5144018"/>
                </a:lnTo>
                <a:lnTo>
                  <a:pt x="0" y="514401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13" id="13"/>
          <p:cNvGrpSpPr/>
          <p:nvPr/>
        </p:nvGrpSpPr>
        <p:grpSpPr>
          <a:xfrm rot="0">
            <a:off x="4331599" y="937077"/>
            <a:ext cx="235179" cy="239314"/>
            <a:chOff x="0" y="0"/>
            <a:chExt cx="9587987" cy="9756581"/>
          </a:xfrm>
        </p:grpSpPr>
        <p:sp>
          <p:nvSpPr>
            <p:cNvPr name="Freeform 14" id="14"/>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5" id="15"/>
          <p:cNvGrpSpPr/>
          <p:nvPr/>
        </p:nvGrpSpPr>
        <p:grpSpPr>
          <a:xfrm rot="0">
            <a:off x="3831208" y="1697248"/>
            <a:ext cx="235179" cy="239314"/>
            <a:chOff x="0" y="0"/>
            <a:chExt cx="9587987" cy="9756581"/>
          </a:xfrm>
        </p:grpSpPr>
        <p:sp>
          <p:nvSpPr>
            <p:cNvPr name="Freeform 16" id="16"/>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7" id="17"/>
          <p:cNvGrpSpPr/>
          <p:nvPr/>
        </p:nvGrpSpPr>
        <p:grpSpPr>
          <a:xfrm rot="0">
            <a:off x="2340375" y="1697248"/>
            <a:ext cx="235179" cy="239314"/>
            <a:chOff x="0" y="0"/>
            <a:chExt cx="9587987" cy="9756581"/>
          </a:xfrm>
        </p:grpSpPr>
        <p:sp>
          <p:nvSpPr>
            <p:cNvPr name="Freeform 18" id="18"/>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9" id="19"/>
          <p:cNvGrpSpPr/>
          <p:nvPr/>
        </p:nvGrpSpPr>
        <p:grpSpPr>
          <a:xfrm rot="0">
            <a:off x="2340375" y="2840090"/>
            <a:ext cx="235179" cy="239314"/>
            <a:chOff x="0" y="0"/>
            <a:chExt cx="9587987" cy="9756581"/>
          </a:xfrm>
        </p:grpSpPr>
        <p:sp>
          <p:nvSpPr>
            <p:cNvPr name="Freeform 20" id="20"/>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1" id="21"/>
          <p:cNvGrpSpPr/>
          <p:nvPr/>
        </p:nvGrpSpPr>
        <p:grpSpPr>
          <a:xfrm rot="0">
            <a:off x="1625224" y="256606"/>
            <a:ext cx="235179" cy="239314"/>
            <a:chOff x="0" y="0"/>
            <a:chExt cx="9587987" cy="9756581"/>
          </a:xfrm>
        </p:grpSpPr>
        <p:sp>
          <p:nvSpPr>
            <p:cNvPr name="Freeform 22" id="22"/>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3" id="23"/>
          <p:cNvGrpSpPr/>
          <p:nvPr/>
        </p:nvGrpSpPr>
        <p:grpSpPr>
          <a:xfrm rot="0">
            <a:off x="1212625" y="2303423"/>
            <a:ext cx="235179" cy="239314"/>
            <a:chOff x="0" y="0"/>
            <a:chExt cx="9587987" cy="9756581"/>
          </a:xfrm>
        </p:grpSpPr>
        <p:sp>
          <p:nvSpPr>
            <p:cNvPr name="Freeform 24" id="24"/>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5" id="25"/>
          <p:cNvGrpSpPr/>
          <p:nvPr/>
        </p:nvGrpSpPr>
        <p:grpSpPr>
          <a:xfrm rot="0">
            <a:off x="1390045" y="1224184"/>
            <a:ext cx="235179" cy="239314"/>
            <a:chOff x="0" y="0"/>
            <a:chExt cx="9587987" cy="9756581"/>
          </a:xfrm>
        </p:grpSpPr>
        <p:sp>
          <p:nvSpPr>
            <p:cNvPr name="Freeform 26" id="26"/>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7" id="27"/>
          <p:cNvGrpSpPr/>
          <p:nvPr/>
        </p:nvGrpSpPr>
        <p:grpSpPr>
          <a:xfrm rot="0">
            <a:off x="4066386" y="2720433"/>
            <a:ext cx="235179" cy="239314"/>
            <a:chOff x="0" y="0"/>
            <a:chExt cx="9587987" cy="9756581"/>
          </a:xfrm>
        </p:grpSpPr>
        <p:sp>
          <p:nvSpPr>
            <p:cNvPr name="Freeform 28" id="28"/>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9" id="29"/>
          <p:cNvGrpSpPr/>
          <p:nvPr/>
        </p:nvGrpSpPr>
        <p:grpSpPr>
          <a:xfrm rot="0">
            <a:off x="3362361" y="495920"/>
            <a:ext cx="235179" cy="239314"/>
            <a:chOff x="0" y="0"/>
            <a:chExt cx="9587987" cy="9756581"/>
          </a:xfrm>
        </p:grpSpPr>
        <p:sp>
          <p:nvSpPr>
            <p:cNvPr name="Freeform 30" id="30"/>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31" id="31"/>
          <p:cNvGrpSpPr/>
          <p:nvPr/>
        </p:nvGrpSpPr>
        <p:grpSpPr>
          <a:xfrm rot="0">
            <a:off x="14138030" y="9567671"/>
            <a:ext cx="235179" cy="239314"/>
            <a:chOff x="0" y="0"/>
            <a:chExt cx="9587987" cy="9756581"/>
          </a:xfrm>
        </p:grpSpPr>
        <p:sp>
          <p:nvSpPr>
            <p:cNvPr name="Freeform 32" id="32"/>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3" id="33"/>
          <p:cNvGrpSpPr/>
          <p:nvPr/>
        </p:nvGrpSpPr>
        <p:grpSpPr>
          <a:xfrm rot="0">
            <a:off x="14489510" y="8166861"/>
            <a:ext cx="235179" cy="239314"/>
            <a:chOff x="0" y="0"/>
            <a:chExt cx="9587987" cy="9756581"/>
          </a:xfrm>
        </p:grpSpPr>
        <p:sp>
          <p:nvSpPr>
            <p:cNvPr name="Freeform 34" id="34"/>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5" id="35"/>
          <p:cNvGrpSpPr/>
          <p:nvPr/>
        </p:nvGrpSpPr>
        <p:grpSpPr>
          <a:xfrm rot="0">
            <a:off x="14915541" y="8847536"/>
            <a:ext cx="235179" cy="239314"/>
            <a:chOff x="0" y="0"/>
            <a:chExt cx="9587987" cy="9756581"/>
          </a:xfrm>
        </p:grpSpPr>
        <p:sp>
          <p:nvSpPr>
            <p:cNvPr name="Freeform 36" id="36"/>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7" id="37"/>
          <p:cNvGrpSpPr/>
          <p:nvPr/>
        </p:nvGrpSpPr>
        <p:grpSpPr>
          <a:xfrm rot="0">
            <a:off x="16080892" y="8509792"/>
            <a:ext cx="235179" cy="239314"/>
            <a:chOff x="0" y="0"/>
            <a:chExt cx="9587987" cy="9756581"/>
          </a:xfrm>
        </p:grpSpPr>
        <p:sp>
          <p:nvSpPr>
            <p:cNvPr name="Freeform 38" id="38"/>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9" id="39"/>
          <p:cNvGrpSpPr/>
          <p:nvPr/>
        </p:nvGrpSpPr>
        <p:grpSpPr>
          <a:xfrm rot="0">
            <a:off x="16080892" y="7306673"/>
            <a:ext cx="235179" cy="239314"/>
            <a:chOff x="0" y="0"/>
            <a:chExt cx="9587987" cy="9756581"/>
          </a:xfrm>
        </p:grpSpPr>
        <p:sp>
          <p:nvSpPr>
            <p:cNvPr name="Freeform 40" id="40"/>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41" id="41"/>
          <p:cNvGrpSpPr/>
          <p:nvPr/>
        </p:nvGrpSpPr>
        <p:grpSpPr>
          <a:xfrm rot="0">
            <a:off x="17402143" y="8847536"/>
            <a:ext cx="235179" cy="239314"/>
            <a:chOff x="0" y="0"/>
            <a:chExt cx="9587987" cy="9756581"/>
          </a:xfrm>
        </p:grpSpPr>
        <p:sp>
          <p:nvSpPr>
            <p:cNvPr name="Freeform 42" id="42"/>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43" id="43"/>
          <p:cNvGrpSpPr/>
          <p:nvPr/>
        </p:nvGrpSpPr>
        <p:grpSpPr>
          <a:xfrm rot="0">
            <a:off x="16631474" y="9328357"/>
            <a:ext cx="235179" cy="239314"/>
            <a:chOff x="0" y="0"/>
            <a:chExt cx="9587987" cy="9756581"/>
          </a:xfrm>
        </p:grpSpPr>
        <p:sp>
          <p:nvSpPr>
            <p:cNvPr name="Freeform 44" id="44"/>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45" id="45"/>
          <p:cNvGrpSpPr/>
          <p:nvPr/>
        </p:nvGrpSpPr>
        <p:grpSpPr>
          <a:xfrm rot="0">
            <a:off x="15150719" y="10047686"/>
            <a:ext cx="235179" cy="239314"/>
            <a:chOff x="0" y="0"/>
            <a:chExt cx="9587987" cy="9756581"/>
          </a:xfrm>
        </p:grpSpPr>
        <p:sp>
          <p:nvSpPr>
            <p:cNvPr name="Freeform 46" id="46"/>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47" id="47"/>
          <p:cNvGrpSpPr/>
          <p:nvPr/>
        </p:nvGrpSpPr>
        <p:grpSpPr>
          <a:xfrm rot="0">
            <a:off x="429298" y="5210744"/>
            <a:ext cx="20265204" cy="1971527"/>
            <a:chOff x="0" y="0"/>
            <a:chExt cx="27020272" cy="2628703"/>
          </a:xfrm>
        </p:grpSpPr>
        <p:sp>
          <p:nvSpPr>
            <p:cNvPr name="Freeform 48" id="48"/>
            <p:cNvSpPr/>
            <p:nvPr/>
          </p:nvSpPr>
          <p:spPr>
            <a:xfrm flipH="false" flipV="false" rot="0">
              <a:off x="0" y="0"/>
              <a:ext cx="27020273" cy="2628703"/>
            </a:xfrm>
            <a:custGeom>
              <a:avLst/>
              <a:gdLst/>
              <a:ahLst/>
              <a:cxnLst/>
              <a:rect r="r" b="b" t="t" l="l"/>
              <a:pathLst>
                <a:path h="2628703" w="27020273">
                  <a:moveTo>
                    <a:pt x="0" y="0"/>
                  </a:moveTo>
                  <a:lnTo>
                    <a:pt x="27020273" y="0"/>
                  </a:lnTo>
                  <a:lnTo>
                    <a:pt x="27020273" y="2628703"/>
                  </a:lnTo>
                  <a:lnTo>
                    <a:pt x="0" y="2628703"/>
                  </a:lnTo>
                  <a:close/>
                </a:path>
              </a:pathLst>
            </a:custGeom>
            <a:solidFill>
              <a:srgbClr val="000000">
                <a:alpha val="0"/>
              </a:srgbClr>
            </a:solidFill>
          </p:spPr>
        </p:sp>
        <p:sp>
          <p:nvSpPr>
            <p:cNvPr name="TextBox 49" id="49"/>
            <p:cNvSpPr txBox="true"/>
            <p:nvPr/>
          </p:nvSpPr>
          <p:spPr>
            <a:xfrm>
              <a:off x="0" y="-114300"/>
              <a:ext cx="27020272" cy="2743003"/>
            </a:xfrm>
            <a:prstGeom prst="rect">
              <a:avLst/>
            </a:prstGeom>
          </p:spPr>
          <p:txBody>
            <a:bodyPr anchor="t" rtlCol="false" tIns="0" lIns="0" bIns="0" rIns="0"/>
            <a:lstStyle/>
            <a:p>
              <a:pPr algn="l">
                <a:lnSpc>
                  <a:spcPts val="6720"/>
                </a:lnSpc>
              </a:pPr>
              <a:r>
                <a:rPr lang="en-US" sz="5600" b="true">
                  <a:solidFill>
                    <a:srgbClr val="282829"/>
                  </a:solidFill>
                  <a:latin typeface="Calibri (MS) Bold"/>
                  <a:ea typeface="Calibri (MS) Bold"/>
                  <a:cs typeface="Calibri (MS) Bold"/>
                  <a:sym typeface="Calibri (MS) Bold"/>
                </a:rPr>
                <a:t>Programa de desarrollo de capacidades para trabajadores</a:t>
              </a:r>
            </a:p>
            <a:p>
              <a:pPr algn="l">
                <a:lnSpc>
                  <a:spcPts val="6720"/>
                </a:lnSpc>
              </a:pPr>
              <a:r>
                <a:rPr lang="en-US" sz="5600" b="true">
                  <a:solidFill>
                    <a:srgbClr val="282829"/>
                  </a:solidFill>
                  <a:latin typeface="Calibri (MS) Bold"/>
                  <a:ea typeface="Calibri (MS) Bold"/>
                  <a:cs typeface="Calibri (MS) Bold"/>
                  <a:sym typeface="Calibri (MS) Bold"/>
                </a:rPr>
                <a:t> juveniles</a:t>
              </a:r>
            </a:p>
          </p:txBody>
        </p:sp>
      </p:gr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018960"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350462" y="3335022"/>
            <a:ext cx="15587076" cy="3115554"/>
            <a:chOff x="0" y="0"/>
            <a:chExt cx="25148099" cy="5026616"/>
          </a:xfrm>
        </p:grpSpPr>
        <p:sp>
          <p:nvSpPr>
            <p:cNvPr name="Freeform 4" id="4"/>
            <p:cNvSpPr/>
            <p:nvPr/>
          </p:nvSpPr>
          <p:spPr>
            <a:xfrm flipH="false" flipV="false" rot="0">
              <a:off x="0" y="0"/>
              <a:ext cx="25148099" cy="5026616"/>
            </a:xfrm>
            <a:custGeom>
              <a:avLst/>
              <a:gdLst/>
              <a:ahLst/>
              <a:cxnLst/>
              <a:rect r="r" b="b" t="t" l="l"/>
              <a:pathLst>
                <a:path h="5026616" w="25148099">
                  <a:moveTo>
                    <a:pt x="0" y="0"/>
                  </a:moveTo>
                  <a:lnTo>
                    <a:pt x="25148099" y="0"/>
                  </a:lnTo>
                  <a:lnTo>
                    <a:pt x="25148099" y="5026616"/>
                  </a:lnTo>
                  <a:lnTo>
                    <a:pt x="0" y="5026616"/>
                  </a:lnTo>
                  <a:close/>
                </a:path>
              </a:pathLst>
            </a:custGeom>
            <a:solidFill>
              <a:srgbClr val="000000">
                <a:alpha val="0"/>
              </a:srgbClr>
            </a:solidFill>
          </p:spPr>
        </p:sp>
        <p:sp>
          <p:nvSpPr>
            <p:cNvPr name="TextBox 5" id="5"/>
            <p:cNvSpPr txBox="true"/>
            <p:nvPr/>
          </p:nvSpPr>
          <p:spPr>
            <a:xfrm>
              <a:off x="0" y="-228600"/>
              <a:ext cx="25148099" cy="5255216"/>
            </a:xfrm>
            <a:prstGeom prst="rect">
              <a:avLst/>
            </a:prstGeom>
          </p:spPr>
          <p:txBody>
            <a:bodyPr anchor="t" rtlCol="false" tIns="0" lIns="0" bIns="0" rIns="0"/>
            <a:lstStyle/>
            <a:p>
              <a:pPr algn="just">
                <a:lnSpc>
                  <a:spcPts val="5039"/>
                </a:lnSpc>
              </a:pPr>
              <a:r>
                <a:rPr lang="en-US" sz="2799" b="true">
                  <a:solidFill>
                    <a:srgbClr val="161615"/>
                  </a:solidFill>
                  <a:latin typeface="Calibri (MS) Bold"/>
                  <a:ea typeface="Calibri (MS) Bold"/>
                  <a:cs typeface="Calibri (MS) Bold"/>
                  <a:sym typeface="Calibri (MS) Bold"/>
                </a:rPr>
                <a:t>4. Crear eventos seguros, tranquilos y flexibles</a:t>
              </a:r>
            </a:p>
            <a:p>
              <a:pPr algn="just">
                <a:lnSpc>
                  <a:spcPts val="5039"/>
                </a:lnSpc>
              </a:pPr>
            </a:p>
            <a:p>
              <a:pPr algn="just">
                <a:lnSpc>
                  <a:spcPts val="5039"/>
                </a:lnSpc>
              </a:pPr>
            </a:p>
            <a:p>
              <a:pPr algn="just">
                <a:lnSpc>
                  <a:spcPts val="5039"/>
                </a:lnSpc>
              </a:pPr>
            </a:p>
            <a:p>
              <a:pPr algn="just">
                <a:lnSpc>
                  <a:spcPts val="5039"/>
                </a:lnSpc>
              </a:pPr>
            </a:p>
          </p:txBody>
        </p:sp>
      </p:grpSp>
      <p:grpSp>
        <p:nvGrpSpPr>
          <p:cNvPr name="Group 6" id="6"/>
          <p:cNvGrpSpPr/>
          <p:nvPr/>
        </p:nvGrpSpPr>
        <p:grpSpPr>
          <a:xfrm rot="0">
            <a:off x="1393503" y="2091414"/>
            <a:ext cx="10795406" cy="643533"/>
            <a:chOff x="0" y="0"/>
            <a:chExt cx="14393875" cy="858044"/>
          </a:xfrm>
        </p:grpSpPr>
        <p:sp>
          <p:nvSpPr>
            <p:cNvPr name="Freeform 7" id="7"/>
            <p:cNvSpPr/>
            <p:nvPr/>
          </p:nvSpPr>
          <p:spPr>
            <a:xfrm flipH="false" flipV="false" rot="0">
              <a:off x="0" y="0"/>
              <a:ext cx="14393875" cy="858044"/>
            </a:xfrm>
            <a:custGeom>
              <a:avLst/>
              <a:gdLst/>
              <a:ahLst/>
              <a:cxnLst/>
              <a:rect r="r" b="b" t="t" l="l"/>
              <a:pathLst>
                <a:path h="858044" w="14393875">
                  <a:moveTo>
                    <a:pt x="0" y="0"/>
                  </a:moveTo>
                  <a:lnTo>
                    <a:pt x="14393875" y="0"/>
                  </a:lnTo>
                  <a:lnTo>
                    <a:pt x="14393875" y="858044"/>
                  </a:lnTo>
                  <a:lnTo>
                    <a:pt x="0" y="858044"/>
                  </a:lnTo>
                  <a:close/>
                </a:path>
              </a:pathLst>
            </a:custGeom>
            <a:solidFill>
              <a:srgbClr val="000000">
                <a:alpha val="0"/>
              </a:srgbClr>
            </a:solidFill>
          </p:spPr>
        </p:sp>
        <p:sp>
          <p:nvSpPr>
            <p:cNvPr name="TextBox 8" id="8"/>
            <p:cNvSpPr txBox="true"/>
            <p:nvPr/>
          </p:nvSpPr>
          <p:spPr>
            <a:xfrm>
              <a:off x="0" y="-57150"/>
              <a:ext cx="14393875" cy="915194"/>
            </a:xfrm>
            <a:prstGeom prst="rect">
              <a:avLst/>
            </a:prstGeom>
          </p:spPr>
          <p:txBody>
            <a:bodyPr anchor="t" rtlCol="false" tIns="0" lIns="0" bIns="0" rIns="0"/>
            <a:lstStyle/>
            <a:p>
              <a:pPr algn="l">
                <a:lnSpc>
                  <a:spcPts val="3840"/>
                </a:lnSpc>
              </a:pPr>
              <a:r>
                <a:rPr lang="en-US" b="true" sz="3200">
                  <a:solidFill>
                    <a:srgbClr val="282121"/>
                  </a:solidFill>
                  <a:latin typeface="Calibri (MS) Bold"/>
                  <a:ea typeface="Calibri (MS) Bold"/>
                  <a:cs typeface="Calibri (MS) Bold"/>
                  <a:sym typeface="Calibri (MS) Bold"/>
                </a:rPr>
                <a:t>Cómo crear un entorno que acoja necesidades diversas</a:t>
              </a:r>
            </a:p>
          </p:txBody>
        </p:sp>
      </p:grpSp>
      <p:sp>
        <p:nvSpPr>
          <p:cNvPr name="Freeform 9" id="9"/>
          <p:cNvSpPr/>
          <p:nvPr/>
        </p:nvSpPr>
        <p:spPr>
          <a:xfrm flipH="false" flipV="false" rot="0">
            <a:off x="448435" y="83632"/>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0" id="10"/>
          <p:cNvSpPr/>
          <p:nvPr/>
        </p:nvSpPr>
        <p:spPr>
          <a:xfrm flipH="true" flipV="true" rot="0">
            <a:off x="13988109" y="-153653"/>
            <a:ext cx="4369057" cy="4369057"/>
          </a:xfrm>
          <a:custGeom>
            <a:avLst/>
            <a:gdLst/>
            <a:ahLst/>
            <a:cxnLst/>
            <a:rect r="r" b="b" t="t" l="l"/>
            <a:pathLst>
              <a:path h="4369057" w="4369057">
                <a:moveTo>
                  <a:pt x="4369056" y="4369057"/>
                </a:moveTo>
                <a:lnTo>
                  <a:pt x="0" y="4369057"/>
                </a:lnTo>
                <a:lnTo>
                  <a:pt x="0" y="0"/>
                </a:lnTo>
                <a:lnTo>
                  <a:pt x="4369056" y="0"/>
                </a:lnTo>
                <a:lnTo>
                  <a:pt x="4369056" y="4369057"/>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0">
            <a:off x="0" y="6308841"/>
            <a:ext cx="4467350" cy="4467350"/>
          </a:xfrm>
          <a:custGeom>
            <a:avLst/>
            <a:gdLst/>
            <a:ahLst/>
            <a:cxnLst/>
            <a:rect r="r" b="b" t="t" l="l"/>
            <a:pathLst>
              <a:path h="4467350" w="4467350">
                <a:moveTo>
                  <a:pt x="0" y="0"/>
                </a:moveTo>
                <a:lnTo>
                  <a:pt x="4467350" y="0"/>
                </a:lnTo>
                <a:lnTo>
                  <a:pt x="4467350" y="4467350"/>
                </a:lnTo>
                <a:lnTo>
                  <a:pt x="0" y="44673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2" id="12"/>
          <p:cNvSpPr/>
          <p:nvPr/>
        </p:nvSpPr>
        <p:spPr>
          <a:xfrm flipH="false" flipV="false" rot="0">
            <a:off x="10582252" y="4022376"/>
            <a:ext cx="7156807" cy="3422255"/>
          </a:xfrm>
          <a:custGeom>
            <a:avLst/>
            <a:gdLst/>
            <a:ahLst/>
            <a:cxnLst/>
            <a:rect r="r" b="b" t="t" l="l"/>
            <a:pathLst>
              <a:path h="3422255" w="7156807">
                <a:moveTo>
                  <a:pt x="0" y="0"/>
                </a:moveTo>
                <a:lnTo>
                  <a:pt x="7156807" y="0"/>
                </a:lnTo>
                <a:lnTo>
                  <a:pt x="7156807" y="3422255"/>
                </a:lnTo>
                <a:lnTo>
                  <a:pt x="0" y="342225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1258443" y="4082054"/>
            <a:ext cx="8642544" cy="5078730"/>
          </a:xfrm>
          <a:prstGeom prst="rect">
            <a:avLst/>
          </a:prstGeom>
        </p:spPr>
        <p:txBody>
          <a:bodyPr anchor="t" rtlCol="false" tIns="0" lIns="0" bIns="0" rIns="0">
            <a:spAutoFit/>
          </a:bodyPr>
          <a:lstStyle/>
          <a:p>
            <a:pPr algn="l" marL="582928" indent="-291464" lvl="1">
              <a:lnSpc>
                <a:spcPts val="4049"/>
              </a:lnSpc>
              <a:buFont typeface="Arial"/>
              <a:buChar char="•"/>
            </a:pPr>
            <a:r>
              <a:rPr lang="en-US" sz="2699">
                <a:solidFill>
                  <a:srgbClr val="4C4457"/>
                </a:solidFill>
                <a:latin typeface="Calibri (MS)"/>
                <a:ea typeface="Calibri (MS)"/>
                <a:cs typeface="Calibri (MS)"/>
                <a:sym typeface="Calibri (MS)"/>
              </a:rPr>
              <a:t>Ofrecer salas tranquilas para descansos o sobrecarga sensorial</a:t>
            </a:r>
          </a:p>
          <a:p>
            <a:pPr algn="l" marL="582928" indent="-291464" lvl="1">
              <a:lnSpc>
                <a:spcPts val="4049"/>
              </a:lnSpc>
              <a:buFont typeface="Arial"/>
              <a:buChar char="•"/>
            </a:pPr>
            <a:r>
              <a:rPr lang="en-US" sz="2699">
                <a:solidFill>
                  <a:srgbClr val="4C4457"/>
                </a:solidFill>
                <a:latin typeface="Calibri (MS)"/>
                <a:ea typeface="Calibri (MS)"/>
                <a:cs typeface="Calibri (MS)"/>
                <a:sym typeface="Calibri (MS)"/>
              </a:rPr>
              <a:t>Mant</a:t>
            </a:r>
            <a:r>
              <a:rPr lang="en-US" sz="2699">
                <a:solidFill>
                  <a:srgbClr val="4C4457"/>
                </a:solidFill>
                <a:latin typeface="Calibri (MS)"/>
                <a:ea typeface="Calibri (MS)"/>
                <a:cs typeface="Calibri (MS)"/>
                <a:sym typeface="Calibri (MS)"/>
              </a:rPr>
              <a:t>ener horarios predecibles y compartirlos con antelación</a:t>
            </a:r>
          </a:p>
          <a:p>
            <a:pPr algn="l" marL="582928" indent="-291464" lvl="1">
              <a:lnSpc>
                <a:spcPts val="4049"/>
              </a:lnSpc>
              <a:buFont typeface="Arial"/>
              <a:buChar char="•"/>
            </a:pPr>
            <a:r>
              <a:rPr lang="en-US" sz="2699">
                <a:solidFill>
                  <a:srgbClr val="4C4457"/>
                </a:solidFill>
                <a:latin typeface="Calibri (MS)"/>
                <a:ea typeface="Calibri (MS)"/>
                <a:cs typeface="Calibri (MS)"/>
                <a:sym typeface="Calibri (MS)"/>
              </a:rPr>
              <a:t>Uti</a:t>
            </a:r>
            <a:r>
              <a:rPr lang="en-US" sz="2699">
                <a:solidFill>
                  <a:srgbClr val="4C4457"/>
                </a:solidFill>
                <a:latin typeface="Calibri (MS)"/>
                <a:ea typeface="Calibri (MS)"/>
                <a:cs typeface="Calibri (MS)"/>
                <a:sym typeface="Calibri (MS)"/>
              </a:rPr>
              <a:t>lizar señales y etiquetas claras para facilitar la orie</a:t>
            </a:r>
            <a:r>
              <a:rPr lang="en-US" sz="2699">
                <a:solidFill>
                  <a:srgbClr val="4C4457"/>
                </a:solidFill>
                <a:latin typeface="Calibri (MS)"/>
                <a:ea typeface="Calibri (MS)"/>
                <a:cs typeface="Calibri (MS)"/>
                <a:sym typeface="Calibri (MS)"/>
              </a:rPr>
              <a:t>ntación</a:t>
            </a:r>
          </a:p>
          <a:p>
            <a:pPr algn="l" marL="582928" indent="-291464" lvl="1">
              <a:lnSpc>
                <a:spcPts val="4049"/>
              </a:lnSpc>
              <a:buFont typeface="Arial"/>
              <a:buChar char="•"/>
            </a:pPr>
            <a:r>
              <a:rPr lang="en-US" sz="2699">
                <a:solidFill>
                  <a:srgbClr val="4C4457"/>
                </a:solidFill>
                <a:latin typeface="Calibri (MS)"/>
                <a:ea typeface="Calibri (MS)"/>
                <a:cs typeface="Calibri (MS)"/>
                <a:sym typeface="Calibri (MS)"/>
              </a:rPr>
              <a:t>P</a:t>
            </a:r>
            <a:r>
              <a:rPr lang="en-US" sz="2699">
                <a:solidFill>
                  <a:srgbClr val="4C4457"/>
                </a:solidFill>
                <a:latin typeface="Calibri (MS)"/>
                <a:ea typeface="Calibri (MS)"/>
                <a:cs typeface="Calibri (MS)"/>
                <a:sym typeface="Calibri (MS)"/>
              </a:rPr>
              <a:t>ermitir que las personas participantes elijan cómo y cuándo participar</a:t>
            </a:r>
          </a:p>
          <a:p>
            <a:pPr algn="l">
              <a:lnSpc>
                <a:spcPts val="4049"/>
              </a:lnSpc>
            </a:pPr>
          </a:p>
          <a:p>
            <a:pPr algn="l">
              <a:lnSpc>
                <a:spcPts val="4049"/>
              </a:lnSpc>
            </a:pP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590243"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3638412" y="14288"/>
            <a:ext cx="4649588" cy="10287000"/>
            <a:chOff x="0" y="0"/>
            <a:chExt cx="6199451" cy="13716000"/>
          </a:xfrm>
        </p:grpSpPr>
        <p:sp>
          <p:nvSpPr>
            <p:cNvPr name="Freeform 4" id="4"/>
            <p:cNvSpPr/>
            <p:nvPr/>
          </p:nvSpPr>
          <p:spPr>
            <a:xfrm flipH="false" flipV="false" rot="0">
              <a:off x="0" y="0"/>
              <a:ext cx="6199401" cy="13716000"/>
            </a:xfrm>
            <a:custGeom>
              <a:avLst/>
              <a:gdLst/>
              <a:ahLst/>
              <a:cxnLst/>
              <a:rect r="r" b="b" t="t" l="l"/>
              <a:pathLst>
                <a:path h="13716000" w="6199401">
                  <a:moveTo>
                    <a:pt x="0" y="0"/>
                  </a:moveTo>
                  <a:lnTo>
                    <a:pt x="6199401" y="0"/>
                  </a:lnTo>
                  <a:lnTo>
                    <a:pt x="6199401" y="13716000"/>
                  </a:lnTo>
                  <a:lnTo>
                    <a:pt x="0" y="13716000"/>
                  </a:lnTo>
                  <a:close/>
                </a:path>
              </a:pathLst>
            </a:custGeom>
            <a:solidFill>
              <a:srgbClr val="49B381"/>
            </a:solidFill>
          </p:spPr>
        </p:sp>
      </p:grpSp>
      <p:grpSp>
        <p:nvGrpSpPr>
          <p:cNvPr name="Group 5" id="5"/>
          <p:cNvGrpSpPr/>
          <p:nvPr/>
        </p:nvGrpSpPr>
        <p:grpSpPr>
          <a:xfrm rot="0">
            <a:off x="2357631" y="722799"/>
            <a:ext cx="13048533" cy="1374600"/>
            <a:chOff x="0" y="0"/>
            <a:chExt cx="17398044" cy="1832800"/>
          </a:xfrm>
        </p:grpSpPr>
        <p:sp>
          <p:nvSpPr>
            <p:cNvPr name="Freeform 6" id="6"/>
            <p:cNvSpPr/>
            <p:nvPr/>
          </p:nvSpPr>
          <p:spPr>
            <a:xfrm flipH="false" flipV="false" rot="0">
              <a:off x="0" y="0"/>
              <a:ext cx="17398043" cy="1832800"/>
            </a:xfrm>
            <a:custGeom>
              <a:avLst/>
              <a:gdLst/>
              <a:ahLst/>
              <a:cxnLst/>
              <a:rect r="r" b="b" t="t" l="l"/>
              <a:pathLst>
                <a:path h="1832800" w="17398043">
                  <a:moveTo>
                    <a:pt x="0" y="0"/>
                  </a:moveTo>
                  <a:lnTo>
                    <a:pt x="17398043" y="0"/>
                  </a:lnTo>
                  <a:lnTo>
                    <a:pt x="17398043" y="1832800"/>
                  </a:lnTo>
                  <a:lnTo>
                    <a:pt x="0" y="1832800"/>
                  </a:lnTo>
                  <a:close/>
                </a:path>
              </a:pathLst>
            </a:custGeom>
            <a:solidFill>
              <a:srgbClr val="000000">
                <a:alpha val="0"/>
              </a:srgbClr>
            </a:solidFill>
          </p:spPr>
        </p:sp>
        <p:sp>
          <p:nvSpPr>
            <p:cNvPr name="TextBox 7" id="7"/>
            <p:cNvSpPr txBox="true"/>
            <p:nvPr/>
          </p:nvSpPr>
          <p:spPr>
            <a:xfrm>
              <a:off x="0" y="-85725"/>
              <a:ext cx="17398044" cy="1918525"/>
            </a:xfrm>
            <a:prstGeom prst="rect">
              <a:avLst/>
            </a:prstGeom>
          </p:spPr>
          <p:txBody>
            <a:bodyPr anchor="t" rtlCol="false" tIns="0" lIns="0" bIns="0" rIns="0"/>
            <a:lstStyle/>
            <a:p>
              <a:pPr algn="l">
                <a:lnSpc>
                  <a:spcPts val="4709"/>
                </a:lnSpc>
              </a:pPr>
              <a:r>
                <a:rPr lang="en-US" b="true" sz="3924">
                  <a:solidFill>
                    <a:srgbClr val="000000"/>
                  </a:solidFill>
                  <a:latin typeface="Calibri (MS) Bold"/>
                  <a:ea typeface="Calibri (MS) Bold"/>
                  <a:cs typeface="Calibri (MS) Bold"/>
                  <a:sym typeface="Calibri (MS) Bold"/>
                </a:rPr>
                <a:t>Estrategias de comunicación: lenguaje fácil de entender y apoyos visuales.</a:t>
              </a:r>
            </a:p>
          </p:txBody>
        </p:sp>
      </p:grpSp>
      <p:grpSp>
        <p:nvGrpSpPr>
          <p:cNvPr name="Group 8" id="8"/>
          <p:cNvGrpSpPr/>
          <p:nvPr/>
        </p:nvGrpSpPr>
        <p:grpSpPr>
          <a:xfrm rot="0">
            <a:off x="311292" y="2409116"/>
            <a:ext cx="10136667" cy="7819791"/>
            <a:chOff x="0" y="0"/>
            <a:chExt cx="13515556" cy="10426389"/>
          </a:xfrm>
        </p:grpSpPr>
        <p:sp>
          <p:nvSpPr>
            <p:cNvPr name="Freeform 9" id="9"/>
            <p:cNvSpPr/>
            <p:nvPr/>
          </p:nvSpPr>
          <p:spPr>
            <a:xfrm flipH="false" flipV="false" rot="0">
              <a:off x="0" y="0"/>
              <a:ext cx="13515556" cy="10426388"/>
            </a:xfrm>
            <a:custGeom>
              <a:avLst/>
              <a:gdLst/>
              <a:ahLst/>
              <a:cxnLst/>
              <a:rect r="r" b="b" t="t" l="l"/>
              <a:pathLst>
                <a:path h="10426388" w="13515556">
                  <a:moveTo>
                    <a:pt x="0" y="0"/>
                  </a:moveTo>
                  <a:lnTo>
                    <a:pt x="13515556" y="0"/>
                  </a:lnTo>
                  <a:lnTo>
                    <a:pt x="13515556" y="10426388"/>
                  </a:lnTo>
                  <a:lnTo>
                    <a:pt x="0" y="10426388"/>
                  </a:lnTo>
                  <a:close/>
                </a:path>
              </a:pathLst>
            </a:custGeom>
            <a:solidFill>
              <a:srgbClr val="000000">
                <a:alpha val="0"/>
              </a:srgbClr>
            </a:solidFill>
          </p:spPr>
        </p:sp>
        <p:sp>
          <p:nvSpPr>
            <p:cNvPr name="TextBox 10" id="10"/>
            <p:cNvSpPr txBox="true"/>
            <p:nvPr/>
          </p:nvSpPr>
          <p:spPr>
            <a:xfrm>
              <a:off x="0" y="-180975"/>
              <a:ext cx="13515556" cy="10607364"/>
            </a:xfrm>
            <a:prstGeom prst="rect">
              <a:avLst/>
            </a:prstGeom>
          </p:spPr>
          <p:txBody>
            <a:bodyPr anchor="t" rtlCol="false" tIns="0" lIns="0" bIns="0" rIns="0"/>
            <a:lstStyle/>
            <a:p>
              <a:pPr algn="just">
                <a:lnSpc>
                  <a:spcPts val="4140"/>
                </a:lnSpc>
              </a:pPr>
              <a:r>
                <a:rPr lang="en-US" sz="2300" b="true">
                  <a:solidFill>
                    <a:srgbClr val="000000"/>
                  </a:solidFill>
                  <a:latin typeface="Calibri (MS) Bold"/>
                  <a:ea typeface="Calibri (MS) Bold"/>
                  <a:cs typeface="Calibri (MS) Bold"/>
                  <a:sym typeface="Calibri (MS) Bold"/>
                </a:rPr>
                <a:t>¿Por qué es importante?</a:t>
              </a:r>
            </a:p>
            <a:p>
              <a:pPr algn="just">
                <a:lnSpc>
                  <a:spcPts val="4140"/>
                </a:lnSpc>
              </a:pPr>
              <a:r>
                <a:rPr lang="en-US" sz="2300">
                  <a:solidFill>
                    <a:srgbClr val="000000"/>
                  </a:solidFill>
                  <a:latin typeface="Calibri (MS)"/>
                  <a:ea typeface="Calibri (MS)"/>
                  <a:cs typeface="Calibri (MS)"/>
                  <a:sym typeface="Calibri (MS)"/>
                </a:rPr>
                <a:t>E</a:t>
              </a:r>
              <a:r>
                <a:rPr lang="en-US" sz="2300">
                  <a:solidFill>
                    <a:srgbClr val="000000"/>
                  </a:solidFill>
                  <a:latin typeface="Calibri (MS)"/>
                  <a:ea typeface="Calibri (MS)"/>
                  <a:cs typeface="Calibri (MS)"/>
                  <a:sym typeface="Calibri (MS)"/>
                </a:rPr>
                <a:t>s importante reconocer que no todas las personas procesan la información de la misma manera. El uso de un lenguaje claro y de elementos visuales eficaces es fundamental para que los eventos sean verdaderamente inclusivos, especialmente para los jóvenes con discapacidades psicosociales e intelectuales.</a:t>
              </a:r>
            </a:p>
            <a:p>
              <a:pPr algn="just">
                <a:lnSpc>
                  <a:spcPts val="4140"/>
                </a:lnSpc>
              </a:pPr>
              <a:r>
                <a:rPr lang="en-US" b="true" sz="2300">
                  <a:solidFill>
                    <a:srgbClr val="000000"/>
                  </a:solidFill>
                  <a:latin typeface="Calibri (MS) Bold"/>
                  <a:ea typeface="Calibri (MS) Bold"/>
                  <a:cs typeface="Calibri (MS) Bold"/>
                  <a:sym typeface="Calibri (MS) Bold"/>
                </a:rPr>
                <a:t>Esta sección está diseñada para ayudarte a:</a:t>
              </a:r>
            </a:p>
            <a:p>
              <a:pPr algn="just" marL="496571" indent="-248285" lvl="1">
                <a:lnSpc>
                  <a:spcPts val="4140"/>
                </a:lnSpc>
                <a:buFont typeface="Arial"/>
                <a:buChar char="•"/>
              </a:pPr>
              <a:r>
                <a:rPr lang="en-US" sz="2300">
                  <a:solidFill>
                    <a:srgbClr val="000000"/>
                  </a:solidFill>
                  <a:latin typeface="Calibri (MS)"/>
                  <a:ea typeface="Calibri (MS)"/>
                  <a:cs typeface="Calibri (MS)"/>
                  <a:sym typeface="Calibri (MS)"/>
                </a:rPr>
                <a:t>Adquiera una comprensión integral de lo que implica un lenguaje fácil de entender.</a:t>
              </a:r>
            </a:p>
            <a:p>
              <a:pPr algn="just" marL="496571" indent="-248285" lvl="1">
                <a:lnSpc>
                  <a:spcPts val="4140"/>
                </a:lnSpc>
                <a:buFont typeface="Arial"/>
                <a:buChar char="•"/>
              </a:pPr>
              <a:r>
                <a:rPr lang="en-US" sz="2300">
                  <a:solidFill>
                    <a:srgbClr val="000000"/>
                  </a:solidFill>
                  <a:latin typeface="Calibri (MS)"/>
                  <a:ea typeface="Calibri (MS)"/>
                  <a:cs typeface="Calibri (MS)"/>
                  <a:sym typeface="Calibri (MS)"/>
                </a:rPr>
                <a:t>Adquiera las habilidades necesarias para utilizar de manera eficaz imágenes, iconos y contenido estructurado con el fin de mejorar la comprensión durante un evento.</a:t>
              </a:r>
            </a:p>
            <a:p>
              <a:pPr algn="just" marL="496571" indent="-248285" lvl="1">
                <a:lnSpc>
                  <a:spcPts val="4140"/>
                </a:lnSpc>
                <a:buFont typeface="Arial"/>
                <a:buChar char="•"/>
              </a:pPr>
              <a:r>
                <a:rPr lang="en-US" sz="2300">
                  <a:solidFill>
                    <a:srgbClr val="000000"/>
                  </a:solidFill>
                  <a:latin typeface="Calibri (MS)"/>
                  <a:ea typeface="Calibri (MS)"/>
                  <a:cs typeface="Calibri (MS)"/>
                  <a:sym typeface="Calibri (MS)"/>
                </a:rPr>
                <a:t>Ap</a:t>
              </a:r>
              <a:r>
                <a:rPr lang="en-US" sz="2300">
                  <a:solidFill>
                    <a:srgbClr val="000000"/>
                  </a:solidFill>
                  <a:latin typeface="Calibri (MS)"/>
                  <a:ea typeface="Calibri (MS)"/>
                  <a:cs typeface="Calibri (MS)"/>
                  <a:sym typeface="Calibri (MS)"/>
                </a:rPr>
                <a:t>renda a aplicar con confianza estas estrategias cruciales al planificar sus propios eventos inclusivos.</a:t>
              </a:r>
            </a:p>
            <a:p>
              <a:pPr algn="just">
                <a:lnSpc>
                  <a:spcPts val="3960"/>
                </a:lnSpc>
              </a:pPr>
            </a:p>
            <a:p>
              <a:pPr algn="just">
                <a:lnSpc>
                  <a:spcPts val="3420"/>
                </a:lnSpc>
              </a:pPr>
            </a:p>
            <a:p>
              <a:pPr algn="just">
                <a:lnSpc>
                  <a:spcPts val="990"/>
                </a:lnSpc>
              </a:pPr>
            </a:p>
          </p:txBody>
        </p:sp>
      </p:grpSp>
      <p:grpSp>
        <p:nvGrpSpPr>
          <p:cNvPr name="Group 11" id="11"/>
          <p:cNvGrpSpPr/>
          <p:nvPr/>
        </p:nvGrpSpPr>
        <p:grpSpPr>
          <a:xfrm rot="0">
            <a:off x="973931" y="971551"/>
            <a:ext cx="700088" cy="136922"/>
            <a:chOff x="0" y="0"/>
            <a:chExt cx="933450" cy="182563"/>
          </a:xfrm>
        </p:grpSpPr>
        <p:sp>
          <p:nvSpPr>
            <p:cNvPr name="Freeform 12" id="12"/>
            <p:cNvSpPr/>
            <p:nvPr/>
          </p:nvSpPr>
          <p:spPr>
            <a:xfrm flipH="false" flipV="false" rot="0">
              <a:off x="0" y="0"/>
              <a:ext cx="933450" cy="182626"/>
            </a:xfrm>
            <a:custGeom>
              <a:avLst/>
              <a:gdLst/>
              <a:ahLst/>
              <a:cxnLst/>
              <a:rect r="r" b="b" t="t" l="l"/>
              <a:pathLst>
                <a:path h="182626" w="933450">
                  <a:moveTo>
                    <a:pt x="93345" y="182626"/>
                  </a:moveTo>
                  <a:cubicBezTo>
                    <a:pt x="844296" y="182626"/>
                    <a:pt x="844296" y="182626"/>
                    <a:pt x="844296" y="182626"/>
                  </a:cubicBezTo>
                  <a:cubicBezTo>
                    <a:pt x="895223" y="182626"/>
                    <a:pt x="933450" y="140208"/>
                    <a:pt x="933450" y="89281"/>
                  </a:cubicBezTo>
                  <a:cubicBezTo>
                    <a:pt x="933450" y="38354"/>
                    <a:pt x="895223" y="0"/>
                    <a:pt x="844296" y="0"/>
                  </a:cubicBezTo>
                  <a:cubicBezTo>
                    <a:pt x="93345" y="0"/>
                    <a:pt x="93345" y="0"/>
                    <a:pt x="93345" y="0"/>
                  </a:cubicBezTo>
                  <a:cubicBezTo>
                    <a:pt x="42418" y="0"/>
                    <a:pt x="0" y="38227"/>
                    <a:pt x="0" y="89154"/>
                  </a:cubicBezTo>
                  <a:cubicBezTo>
                    <a:pt x="0" y="140081"/>
                    <a:pt x="42418" y="182499"/>
                    <a:pt x="93345" y="182499"/>
                  </a:cubicBezTo>
                </a:path>
              </a:pathLst>
            </a:custGeom>
            <a:solidFill>
              <a:srgbClr val="D91B5C"/>
            </a:solidFill>
          </p:spPr>
        </p:sp>
      </p:grpSp>
      <p:sp>
        <p:nvSpPr>
          <p:cNvPr name="Freeform 13" id="13"/>
          <p:cNvSpPr/>
          <p:nvPr/>
        </p:nvSpPr>
        <p:spPr>
          <a:xfrm flipH="false" flipV="false" rot="0">
            <a:off x="311292" y="207263"/>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4" id="14"/>
          <p:cNvSpPr/>
          <p:nvPr/>
        </p:nvSpPr>
        <p:spPr>
          <a:xfrm flipH="false" flipV="false" rot="0">
            <a:off x="10768703" y="2768800"/>
            <a:ext cx="1269425" cy="2388988"/>
          </a:xfrm>
          <a:custGeom>
            <a:avLst/>
            <a:gdLst/>
            <a:ahLst/>
            <a:cxnLst/>
            <a:rect r="r" b="b" t="t" l="l"/>
            <a:pathLst>
              <a:path h="2388988" w="1269425">
                <a:moveTo>
                  <a:pt x="0" y="0"/>
                </a:moveTo>
                <a:lnTo>
                  <a:pt x="1269426" y="0"/>
                </a:lnTo>
                <a:lnTo>
                  <a:pt x="1269426" y="2388988"/>
                </a:lnTo>
                <a:lnTo>
                  <a:pt x="0" y="238898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5" id="15"/>
          <p:cNvSpPr/>
          <p:nvPr/>
        </p:nvSpPr>
        <p:spPr>
          <a:xfrm flipH="false" flipV="false" rot="0">
            <a:off x="10768703" y="3481452"/>
            <a:ext cx="5379256" cy="4854779"/>
          </a:xfrm>
          <a:custGeom>
            <a:avLst/>
            <a:gdLst/>
            <a:ahLst/>
            <a:cxnLst/>
            <a:rect r="r" b="b" t="t" l="l"/>
            <a:pathLst>
              <a:path h="4854779" w="5379256">
                <a:moveTo>
                  <a:pt x="0" y="0"/>
                </a:moveTo>
                <a:lnTo>
                  <a:pt x="5379257" y="0"/>
                </a:lnTo>
                <a:lnTo>
                  <a:pt x="5379257" y="4854779"/>
                </a:lnTo>
                <a:lnTo>
                  <a:pt x="0" y="4854779"/>
                </a:lnTo>
                <a:lnTo>
                  <a:pt x="0" y="0"/>
                </a:lnTo>
                <a:close/>
              </a:path>
            </a:pathLst>
          </a:custGeom>
          <a:blipFill>
            <a:blip r:embed="rId7"/>
            <a:stretch>
              <a:fillRect l="0" t="0" r="0" b="0"/>
            </a:stretch>
          </a:blipFill>
        </p:spPr>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018960"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350462" y="3335022"/>
            <a:ext cx="15587076" cy="3115554"/>
            <a:chOff x="0" y="0"/>
            <a:chExt cx="25148099" cy="5026616"/>
          </a:xfrm>
        </p:grpSpPr>
        <p:sp>
          <p:nvSpPr>
            <p:cNvPr name="Freeform 4" id="4"/>
            <p:cNvSpPr/>
            <p:nvPr/>
          </p:nvSpPr>
          <p:spPr>
            <a:xfrm flipH="false" flipV="false" rot="0">
              <a:off x="0" y="0"/>
              <a:ext cx="25148099" cy="5026616"/>
            </a:xfrm>
            <a:custGeom>
              <a:avLst/>
              <a:gdLst/>
              <a:ahLst/>
              <a:cxnLst/>
              <a:rect r="r" b="b" t="t" l="l"/>
              <a:pathLst>
                <a:path h="5026616" w="25148099">
                  <a:moveTo>
                    <a:pt x="0" y="0"/>
                  </a:moveTo>
                  <a:lnTo>
                    <a:pt x="25148099" y="0"/>
                  </a:lnTo>
                  <a:lnTo>
                    <a:pt x="25148099" y="5026616"/>
                  </a:lnTo>
                  <a:lnTo>
                    <a:pt x="0" y="5026616"/>
                  </a:lnTo>
                  <a:close/>
                </a:path>
              </a:pathLst>
            </a:custGeom>
            <a:solidFill>
              <a:srgbClr val="000000">
                <a:alpha val="0"/>
              </a:srgbClr>
            </a:solidFill>
          </p:spPr>
        </p:sp>
        <p:sp>
          <p:nvSpPr>
            <p:cNvPr name="TextBox 5" id="5"/>
            <p:cNvSpPr txBox="true"/>
            <p:nvPr/>
          </p:nvSpPr>
          <p:spPr>
            <a:xfrm>
              <a:off x="0" y="-228600"/>
              <a:ext cx="25148099" cy="5255216"/>
            </a:xfrm>
            <a:prstGeom prst="rect">
              <a:avLst/>
            </a:prstGeom>
          </p:spPr>
          <p:txBody>
            <a:bodyPr anchor="t" rtlCol="false" tIns="0" lIns="0" bIns="0" rIns="0"/>
            <a:lstStyle/>
            <a:p>
              <a:pPr algn="just">
                <a:lnSpc>
                  <a:spcPts val="5039"/>
                </a:lnSpc>
              </a:pPr>
            </a:p>
            <a:p>
              <a:pPr algn="just">
                <a:lnSpc>
                  <a:spcPts val="5039"/>
                </a:lnSpc>
              </a:pPr>
            </a:p>
            <a:p>
              <a:pPr algn="just">
                <a:lnSpc>
                  <a:spcPts val="5039"/>
                </a:lnSpc>
              </a:pPr>
            </a:p>
            <a:p>
              <a:pPr algn="just">
                <a:lnSpc>
                  <a:spcPts val="5039"/>
                </a:lnSpc>
              </a:pPr>
            </a:p>
            <a:p>
              <a:pPr algn="just">
                <a:lnSpc>
                  <a:spcPts val="5039"/>
                </a:lnSpc>
              </a:pPr>
            </a:p>
          </p:txBody>
        </p:sp>
      </p:grpSp>
      <p:grpSp>
        <p:nvGrpSpPr>
          <p:cNvPr name="Group 6" id="6"/>
          <p:cNvGrpSpPr/>
          <p:nvPr/>
        </p:nvGrpSpPr>
        <p:grpSpPr>
          <a:xfrm rot="0">
            <a:off x="1393503" y="2691489"/>
            <a:ext cx="12927310" cy="1129308"/>
            <a:chOff x="0" y="0"/>
            <a:chExt cx="17236413" cy="1505744"/>
          </a:xfrm>
        </p:grpSpPr>
        <p:sp>
          <p:nvSpPr>
            <p:cNvPr name="Freeform 7" id="7"/>
            <p:cNvSpPr/>
            <p:nvPr/>
          </p:nvSpPr>
          <p:spPr>
            <a:xfrm flipH="false" flipV="false" rot="0">
              <a:off x="0" y="0"/>
              <a:ext cx="17236413" cy="1505744"/>
            </a:xfrm>
            <a:custGeom>
              <a:avLst/>
              <a:gdLst/>
              <a:ahLst/>
              <a:cxnLst/>
              <a:rect r="r" b="b" t="t" l="l"/>
              <a:pathLst>
                <a:path h="1505744" w="17236413">
                  <a:moveTo>
                    <a:pt x="0" y="0"/>
                  </a:moveTo>
                  <a:lnTo>
                    <a:pt x="17236413" y="0"/>
                  </a:lnTo>
                  <a:lnTo>
                    <a:pt x="17236413" y="1505744"/>
                  </a:lnTo>
                  <a:lnTo>
                    <a:pt x="0" y="1505744"/>
                  </a:lnTo>
                  <a:close/>
                </a:path>
              </a:pathLst>
            </a:custGeom>
            <a:solidFill>
              <a:srgbClr val="000000">
                <a:alpha val="0"/>
              </a:srgbClr>
            </a:solidFill>
          </p:spPr>
        </p:sp>
        <p:sp>
          <p:nvSpPr>
            <p:cNvPr name="TextBox 8" id="8"/>
            <p:cNvSpPr txBox="true"/>
            <p:nvPr/>
          </p:nvSpPr>
          <p:spPr>
            <a:xfrm>
              <a:off x="0" y="-57150"/>
              <a:ext cx="17236413" cy="1562894"/>
            </a:xfrm>
            <a:prstGeom prst="rect">
              <a:avLst/>
            </a:prstGeom>
          </p:spPr>
          <p:txBody>
            <a:bodyPr anchor="t" rtlCol="false" tIns="0" lIns="0" bIns="0" rIns="0"/>
            <a:lstStyle/>
            <a:p>
              <a:pPr algn="l">
                <a:lnSpc>
                  <a:spcPts val="3840"/>
                </a:lnSpc>
              </a:pPr>
              <a:r>
                <a:rPr lang="en-US" sz="3200" b="true">
                  <a:solidFill>
                    <a:srgbClr val="282121"/>
                  </a:solidFill>
                  <a:latin typeface="Calibri (MS) Bold"/>
                  <a:ea typeface="Calibri (MS) Bold"/>
                  <a:cs typeface="Calibri (MS) Bold"/>
                  <a:sym typeface="Calibri (MS) Bold"/>
                </a:rPr>
                <a:t>Estrategias de comunicación: lenguaje fácil de entender y apoyos visuales.</a:t>
              </a:r>
            </a:p>
            <a:p>
              <a:pPr algn="l">
                <a:lnSpc>
                  <a:spcPts val="3840"/>
                </a:lnSpc>
              </a:pPr>
            </a:p>
          </p:txBody>
        </p:sp>
      </p:grpSp>
      <p:sp>
        <p:nvSpPr>
          <p:cNvPr name="Freeform 9" id="9"/>
          <p:cNvSpPr/>
          <p:nvPr/>
        </p:nvSpPr>
        <p:spPr>
          <a:xfrm flipH="false" flipV="false" rot="0">
            <a:off x="448435" y="83632"/>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0" id="10"/>
          <p:cNvSpPr/>
          <p:nvPr/>
        </p:nvSpPr>
        <p:spPr>
          <a:xfrm flipH="true" flipV="true" rot="0">
            <a:off x="13988109" y="-153653"/>
            <a:ext cx="4369057" cy="4369057"/>
          </a:xfrm>
          <a:custGeom>
            <a:avLst/>
            <a:gdLst/>
            <a:ahLst/>
            <a:cxnLst/>
            <a:rect r="r" b="b" t="t" l="l"/>
            <a:pathLst>
              <a:path h="4369057" w="4369057">
                <a:moveTo>
                  <a:pt x="4369056" y="4369057"/>
                </a:moveTo>
                <a:lnTo>
                  <a:pt x="0" y="4369057"/>
                </a:lnTo>
                <a:lnTo>
                  <a:pt x="0" y="0"/>
                </a:lnTo>
                <a:lnTo>
                  <a:pt x="4369056" y="0"/>
                </a:lnTo>
                <a:lnTo>
                  <a:pt x="4369056" y="4369057"/>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0">
            <a:off x="0" y="6308841"/>
            <a:ext cx="4467350" cy="4467350"/>
          </a:xfrm>
          <a:custGeom>
            <a:avLst/>
            <a:gdLst/>
            <a:ahLst/>
            <a:cxnLst/>
            <a:rect r="r" b="b" t="t" l="l"/>
            <a:pathLst>
              <a:path h="4467350" w="4467350">
                <a:moveTo>
                  <a:pt x="0" y="0"/>
                </a:moveTo>
                <a:lnTo>
                  <a:pt x="4467350" y="0"/>
                </a:lnTo>
                <a:lnTo>
                  <a:pt x="4467350" y="4467350"/>
                </a:lnTo>
                <a:lnTo>
                  <a:pt x="0" y="44673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2" id="12"/>
          <p:cNvSpPr/>
          <p:nvPr/>
        </p:nvSpPr>
        <p:spPr>
          <a:xfrm flipH="false" flipV="false" rot="0">
            <a:off x="11704088" y="3781315"/>
            <a:ext cx="5555212" cy="4367785"/>
          </a:xfrm>
          <a:custGeom>
            <a:avLst/>
            <a:gdLst/>
            <a:ahLst/>
            <a:cxnLst/>
            <a:rect r="r" b="b" t="t" l="l"/>
            <a:pathLst>
              <a:path h="4367785" w="5555212">
                <a:moveTo>
                  <a:pt x="0" y="0"/>
                </a:moveTo>
                <a:lnTo>
                  <a:pt x="5555212" y="0"/>
                </a:lnTo>
                <a:lnTo>
                  <a:pt x="5555212" y="4367786"/>
                </a:lnTo>
                <a:lnTo>
                  <a:pt x="0" y="436778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1258443" y="4072529"/>
            <a:ext cx="8642544" cy="3179445"/>
          </a:xfrm>
          <a:prstGeom prst="rect">
            <a:avLst/>
          </a:prstGeom>
        </p:spPr>
        <p:txBody>
          <a:bodyPr anchor="t" rtlCol="false" tIns="0" lIns="0" bIns="0" rIns="0">
            <a:spAutoFit/>
          </a:bodyPr>
          <a:lstStyle/>
          <a:p>
            <a:pPr algn="just" marL="604518" indent="-302259" lvl="1">
              <a:lnSpc>
                <a:spcPts val="4199"/>
              </a:lnSpc>
              <a:buFont typeface="Arial"/>
              <a:buChar char="•"/>
            </a:pPr>
            <a:r>
              <a:rPr lang="en-US" sz="2799">
                <a:solidFill>
                  <a:srgbClr val="4C4457"/>
                </a:solidFill>
                <a:latin typeface="Calibri (MS)"/>
                <a:ea typeface="Calibri (MS)"/>
                <a:cs typeface="Calibri (MS)"/>
                <a:sym typeface="Calibri (MS)"/>
              </a:rPr>
              <a:t>Utilizar lenguaje claro y evitar jerga</a:t>
            </a:r>
          </a:p>
          <a:p>
            <a:pPr algn="just">
              <a:lnSpc>
                <a:spcPts val="4199"/>
              </a:lnSpc>
            </a:pPr>
          </a:p>
          <a:p>
            <a:pPr algn="just">
              <a:lnSpc>
                <a:spcPts val="4199"/>
              </a:lnSpc>
            </a:pPr>
            <a:r>
              <a:rPr lang="en-US" sz="2799">
                <a:solidFill>
                  <a:srgbClr val="4C4457"/>
                </a:solidFill>
                <a:latin typeface="Calibri (MS)"/>
                <a:ea typeface="Calibri (MS)"/>
                <a:cs typeface="Calibri (MS)"/>
                <a:sym typeface="Calibri (MS)"/>
              </a:rPr>
              <a:t>Las investigaciones muestran que el lenguaje claro mejora la comprensión y reduce la ansiedad en personas con discapacidades psicosociales, al facilitar el procesamiento de la información (Mental Health Foundation, 2019)</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018960"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350462" y="3335022"/>
            <a:ext cx="15587076" cy="3115554"/>
            <a:chOff x="0" y="0"/>
            <a:chExt cx="25148099" cy="5026616"/>
          </a:xfrm>
        </p:grpSpPr>
        <p:sp>
          <p:nvSpPr>
            <p:cNvPr name="Freeform 4" id="4"/>
            <p:cNvSpPr/>
            <p:nvPr/>
          </p:nvSpPr>
          <p:spPr>
            <a:xfrm flipH="false" flipV="false" rot="0">
              <a:off x="0" y="0"/>
              <a:ext cx="25148099" cy="5026616"/>
            </a:xfrm>
            <a:custGeom>
              <a:avLst/>
              <a:gdLst/>
              <a:ahLst/>
              <a:cxnLst/>
              <a:rect r="r" b="b" t="t" l="l"/>
              <a:pathLst>
                <a:path h="5026616" w="25148099">
                  <a:moveTo>
                    <a:pt x="0" y="0"/>
                  </a:moveTo>
                  <a:lnTo>
                    <a:pt x="25148099" y="0"/>
                  </a:lnTo>
                  <a:lnTo>
                    <a:pt x="25148099" y="5026616"/>
                  </a:lnTo>
                  <a:lnTo>
                    <a:pt x="0" y="5026616"/>
                  </a:lnTo>
                  <a:close/>
                </a:path>
              </a:pathLst>
            </a:custGeom>
            <a:solidFill>
              <a:srgbClr val="000000">
                <a:alpha val="0"/>
              </a:srgbClr>
            </a:solidFill>
          </p:spPr>
        </p:sp>
        <p:sp>
          <p:nvSpPr>
            <p:cNvPr name="TextBox 5" id="5"/>
            <p:cNvSpPr txBox="true"/>
            <p:nvPr/>
          </p:nvSpPr>
          <p:spPr>
            <a:xfrm>
              <a:off x="0" y="-228600"/>
              <a:ext cx="25148099" cy="5255216"/>
            </a:xfrm>
            <a:prstGeom prst="rect">
              <a:avLst/>
            </a:prstGeom>
          </p:spPr>
          <p:txBody>
            <a:bodyPr anchor="t" rtlCol="false" tIns="0" lIns="0" bIns="0" rIns="0"/>
            <a:lstStyle/>
            <a:p>
              <a:pPr algn="just">
                <a:lnSpc>
                  <a:spcPts val="5039"/>
                </a:lnSpc>
              </a:pPr>
            </a:p>
            <a:p>
              <a:pPr algn="just">
                <a:lnSpc>
                  <a:spcPts val="5039"/>
                </a:lnSpc>
              </a:pPr>
            </a:p>
            <a:p>
              <a:pPr algn="just">
                <a:lnSpc>
                  <a:spcPts val="5039"/>
                </a:lnSpc>
              </a:pPr>
            </a:p>
            <a:p>
              <a:pPr algn="just">
                <a:lnSpc>
                  <a:spcPts val="5039"/>
                </a:lnSpc>
              </a:pPr>
            </a:p>
            <a:p>
              <a:pPr algn="just">
                <a:lnSpc>
                  <a:spcPts val="5039"/>
                </a:lnSpc>
              </a:pPr>
            </a:p>
          </p:txBody>
        </p:sp>
      </p:grpSp>
      <p:grpSp>
        <p:nvGrpSpPr>
          <p:cNvPr name="Group 6" id="6"/>
          <p:cNvGrpSpPr/>
          <p:nvPr/>
        </p:nvGrpSpPr>
        <p:grpSpPr>
          <a:xfrm rot="0">
            <a:off x="1393503" y="2091414"/>
            <a:ext cx="9188749" cy="1129308"/>
            <a:chOff x="0" y="0"/>
            <a:chExt cx="12251665" cy="1505744"/>
          </a:xfrm>
        </p:grpSpPr>
        <p:sp>
          <p:nvSpPr>
            <p:cNvPr name="Freeform 7" id="7"/>
            <p:cNvSpPr/>
            <p:nvPr/>
          </p:nvSpPr>
          <p:spPr>
            <a:xfrm flipH="false" flipV="false" rot="0">
              <a:off x="0" y="0"/>
              <a:ext cx="12251665" cy="1505744"/>
            </a:xfrm>
            <a:custGeom>
              <a:avLst/>
              <a:gdLst/>
              <a:ahLst/>
              <a:cxnLst/>
              <a:rect r="r" b="b" t="t" l="l"/>
              <a:pathLst>
                <a:path h="1505744" w="12251665">
                  <a:moveTo>
                    <a:pt x="0" y="0"/>
                  </a:moveTo>
                  <a:lnTo>
                    <a:pt x="12251665" y="0"/>
                  </a:lnTo>
                  <a:lnTo>
                    <a:pt x="12251665" y="1505744"/>
                  </a:lnTo>
                  <a:lnTo>
                    <a:pt x="0" y="1505744"/>
                  </a:lnTo>
                  <a:close/>
                </a:path>
              </a:pathLst>
            </a:custGeom>
            <a:solidFill>
              <a:srgbClr val="000000">
                <a:alpha val="0"/>
              </a:srgbClr>
            </a:solidFill>
          </p:spPr>
        </p:sp>
        <p:sp>
          <p:nvSpPr>
            <p:cNvPr name="TextBox 8" id="8"/>
            <p:cNvSpPr txBox="true"/>
            <p:nvPr/>
          </p:nvSpPr>
          <p:spPr>
            <a:xfrm>
              <a:off x="0" y="-57150"/>
              <a:ext cx="12251665" cy="1562894"/>
            </a:xfrm>
            <a:prstGeom prst="rect">
              <a:avLst/>
            </a:prstGeom>
          </p:spPr>
          <p:txBody>
            <a:bodyPr anchor="t" rtlCol="false" tIns="0" lIns="0" bIns="0" rIns="0"/>
            <a:lstStyle/>
            <a:p>
              <a:pPr algn="l">
                <a:lnSpc>
                  <a:spcPts val="3840"/>
                </a:lnSpc>
              </a:pPr>
              <a:r>
                <a:rPr lang="en-US" b="true" sz="3200">
                  <a:solidFill>
                    <a:srgbClr val="282121"/>
                  </a:solidFill>
                  <a:latin typeface="Calibri (MS) Bold"/>
                  <a:ea typeface="Calibri (MS) Bold"/>
                  <a:cs typeface="Calibri (MS) Bold"/>
                  <a:sym typeface="Calibri (MS) Bold"/>
                </a:rPr>
                <a:t>Estrategias de comunicación: lenguaje fácil de entender y apoyos visuales.</a:t>
              </a:r>
            </a:p>
          </p:txBody>
        </p:sp>
      </p:grpSp>
      <p:sp>
        <p:nvSpPr>
          <p:cNvPr name="Freeform 9" id="9"/>
          <p:cNvSpPr/>
          <p:nvPr/>
        </p:nvSpPr>
        <p:spPr>
          <a:xfrm flipH="false" flipV="false" rot="0">
            <a:off x="448435" y="83632"/>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0" id="10"/>
          <p:cNvSpPr/>
          <p:nvPr/>
        </p:nvSpPr>
        <p:spPr>
          <a:xfrm flipH="true" flipV="true" rot="0">
            <a:off x="13988109" y="-153653"/>
            <a:ext cx="4369057" cy="4369057"/>
          </a:xfrm>
          <a:custGeom>
            <a:avLst/>
            <a:gdLst/>
            <a:ahLst/>
            <a:cxnLst/>
            <a:rect r="r" b="b" t="t" l="l"/>
            <a:pathLst>
              <a:path h="4369057" w="4369057">
                <a:moveTo>
                  <a:pt x="4369056" y="4369057"/>
                </a:moveTo>
                <a:lnTo>
                  <a:pt x="0" y="4369057"/>
                </a:lnTo>
                <a:lnTo>
                  <a:pt x="0" y="0"/>
                </a:lnTo>
                <a:lnTo>
                  <a:pt x="4369056" y="0"/>
                </a:lnTo>
                <a:lnTo>
                  <a:pt x="4369056" y="4369057"/>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0">
            <a:off x="0" y="6308841"/>
            <a:ext cx="4467350" cy="4467350"/>
          </a:xfrm>
          <a:custGeom>
            <a:avLst/>
            <a:gdLst/>
            <a:ahLst/>
            <a:cxnLst/>
            <a:rect r="r" b="b" t="t" l="l"/>
            <a:pathLst>
              <a:path h="4467350" w="4467350">
                <a:moveTo>
                  <a:pt x="0" y="0"/>
                </a:moveTo>
                <a:lnTo>
                  <a:pt x="4467350" y="0"/>
                </a:lnTo>
                <a:lnTo>
                  <a:pt x="4467350" y="4467350"/>
                </a:lnTo>
                <a:lnTo>
                  <a:pt x="0" y="44673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2" id="12"/>
          <p:cNvSpPr/>
          <p:nvPr/>
        </p:nvSpPr>
        <p:spPr>
          <a:xfrm flipH="false" flipV="false" rot="0">
            <a:off x="11740831" y="2327140"/>
            <a:ext cx="5196707" cy="5448710"/>
          </a:xfrm>
          <a:custGeom>
            <a:avLst/>
            <a:gdLst/>
            <a:ahLst/>
            <a:cxnLst/>
            <a:rect r="r" b="b" t="t" l="l"/>
            <a:pathLst>
              <a:path h="5448710" w="5196707">
                <a:moveTo>
                  <a:pt x="0" y="0"/>
                </a:moveTo>
                <a:lnTo>
                  <a:pt x="5196707" y="0"/>
                </a:lnTo>
                <a:lnTo>
                  <a:pt x="5196707" y="5448709"/>
                </a:lnTo>
                <a:lnTo>
                  <a:pt x="0" y="5448709"/>
                </a:lnTo>
                <a:lnTo>
                  <a:pt x="0" y="0"/>
                </a:lnTo>
                <a:close/>
              </a:path>
            </a:pathLst>
          </a:custGeom>
          <a:blipFill>
            <a:blip r:embed="rId7"/>
            <a:stretch>
              <a:fillRect l="0" t="0" r="0" b="0"/>
            </a:stretch>
          </a:blipFill>
        </p:spPr>
      </p:sp>
      <p:sp>
        <p:nvSpPr>
          <p:cNvPr name="TextBox 13" id="13"/>
          <p:cNvSpPr txBox="true"/>
          <p:nvPr/>
        </p:nvSpPr>
        <p:spPr>
          <a:xfrm rot="0">
            <a:off x="1258443" y="4072529"/>
            <a:ext cx="8642544" cy="4227195"/>
          </a:xfrm>
          <a:prstGeom prst="rect">
            <a:avLst/>
          </a:prstGeom>
        </p:spPr>
        <p:txBody>
          <a:bodyPr anchor="t" rtlCol="false" tIns="0" lIns="0" bIns="0" rIns="0">
            <a:spAutoFit/>
          </a:bodyPr>
          <a:lstStyle/>
          <a:p>
            <a:pPr algn="just" marL="604518" indent="-302259" lvl="1">
              <a:lnSpc>
                <a:spcPts val="4199"/>
              </a:lnSpc>
              <a:buFont typeface="Arial"/>
              <a:buChar char="•"/>
            </a:pPr>
            <a:r>
              <a:rPr lang="en-US" sz="2799">
                <a:solidFill>
                  <a:srgbClr val="4C4457"/>
                </a:solidFill>
                <a:latin typeface="Calibri (MS)"/>
                <a:ea typeface="Calibri (MS)"/>
                <a:cs typeface="Calibri (MS)"/>
                <a:sym typeface="Calibri (MS)"/>
              </a:rPr>
              <a:t>Incorporar apoyos visuales junto con la comunicación verbal</a:t>
            </a:r>
          </a:p>
          <a:p>
            <a:pPr algn="just">
              <a:lnSpc>
                <a:spcPts val="4199"/>
              </a:lnSpc>
            </a:pPr>
          </a:p>
          <a:p>
            <a:pPr algn="just">
              <a:lnSpc>
                <a:spcPts val="4199"/>
              </a:lnSpc>
            </a:pPr>
            <a:r>
              <a:rPr lang="en-US" sz="2799">
                <a:solidFill>
                  <a:srgbClr val="4C4457"/>
                </a:solidFill>
                <a:latin typeface="Calibri (MS)"/>
                <a:ea typeface="Calibri (MS)"/>
                <a:cs typeface="Calibri (MS)"/>
                <a:sym typeface="Calibri (MS)"/>
              </a:rPr>
              <a:t>Los estudios indican que combinar elementos visuales (como iconos o imágenes) con información oral o escrita mejora la comprensión y la retención de la información en personas con discapacidades psicosociales (Bourne et al., 2018)</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590243"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3638412" y="14288"/>
            <a:ext cx="4649588" cy="10287000"/>
            <a:chOff x="0" y="0"/>
            <a:chExt cx="6199451" cy="13716000"/>
          </a:xfrm>
        </p:grpSpPr>
        <p:sp>
          <p:nvSpPr>
            <p:cNvPr name="Freeform 4" id="4"/>
            <p:cNvSpPr/>
            <p:nvPr/>
          </p:nvSpPr>
          <p:spPr>
            <a:xfrm flipH="false" flipV="false" rot="0">
              <a:off x="0" y="0"/>
              <a:ext cx="6199401" cy="13716000"/>
            </a:xfrm>
            <a:custGeom>
              <a:avLst/>
              <a:gdLst/>
              <a:ahLst/>
              <a:cxnLst/>
              <a:rect r="r" b="b" t="t" l="l"/>
              <a:pathLst>
                <a:path h="13716000" w="6199401">
                  <a:moveTo>
                    <a:pt x="0" y="0"/>
                  </a:moveTo>
                  <a:lnTo>
                    <a:pt x="6199401" y="0"/>
                  </a:lnTo>
                  <a:lnTo>
                    <a:pt x="6199401" y="13716000"/>
                  </a:lnTo>
                  <a:lnTo>
                    <a:pt x="0" y="13716000"/>
                  </a:lnTo>
                  <a:close/>
                </a:path>
              </a:pathLst>
            </a:custGeom>
            <a:solidFill>
              <a:srgbClr val="49B381"/>
            </a:solidFill>
          </p:spPr>
        </p:sp>
      </p:grpSp>
      <p:grpSp>
        <p:nvGrpSpPr>
          <p:cNvPr name="Group 5" id="5"/>
          <p:cNvGrpSpPr/>
          <p:nvPr/>
        </p:nvGrpSpPr>
        <p:grpSpPr>
          <a:xfrm rot="0">
            <a:off x="2822133" y="746779"/>
            <a:ext cx="13048533" cy="1374600"/>
            <a:chOff x="0" y="0"/>
            <a:chExt cx="17398044" cy="1832800"/>
          </a:xfrm>
        </p:grpSpPr>
        <p:sp>
          <p:nvSpPr>
            <p:cNvPr name="Freeform 6" id="6"/>
            <p:cNvSpPr/>
            <p:nvPr/>
          </p:nvSpPr>
          <p:spPr>
            <a:xfrm flipH="false" flipV="false" rot="0">
              <a:off x="0" y="0"/>
              <a:ext cx="17398043" cy="1832800"/>
            </a:xfrm>
            <a:custGeom>
              <a:avLst/>
              <a:gdLst/>
              <a:ahLst/>
              <a:cxnLst/>
              <a:rect r="r" b="b" t="t" l="l"/>
              <a:pathLst>
                <a:path h="1832800" w="17398043">
                  <a:moveTo>
                    <a:pt x="0" y="0"/>
                  </a:moveTo>
                  <a:lnTo>
                    <a:pt x="17398043" y="0"/>
                  </a:lnTo>
                  <a:lnTo>
                    <a:pt x="17398043" y="1832800"/>
                  </a:lnTo>
                  <a:lnTo>
                    <a:pt x="0" y="1832800"/>
                  </a:lnTo>
                  <a:close/>
                </a:path>
              </a:pathLst>
            </a:custGeom>
            <a:solidFill>
              <a:srgbClr val="000000">
                <a:alpha val="0"/>
              </a:srgbClr>
            </a:solidFill>
          </p:spPr>
        </p:sp>
        <p:sp>
          <p:nvSpPr>
            <p:cNvPr name="TextBox 7" id="7"/>
            <p:cNvSpPr txBox="true"/>
            <p:nvPr/>
          </p:nvSpPr>
          <p:spPr>
            <a:xfrm>
              <a:off x="0" y="-85725"/>
              <a:ext cx="17398044" cy="1918525"/>
            </a:xfrm>
            <a:prstGeom prst="rect">
              <a:avLst/>
            </a:prstGeom>
          </p:spPr>
          <p:txBody>
            <a:bodyPr anchor="t" rtlCol="false" tIns="0" lIns="0" bIns="0" rIns="0"/>
            <a:lstStyle/>
            <a:p>
              <a:pPr algn="l">
                <a:lnSpc>
                  <a:spcPts val="4709"/>
                </a:lnSpc>
              </a:pPr>
              <a:r>
                <a:rPr lang="en-US" b="true" sz="3924">
                  <a:solidFill>
                    <a:srgbClr val="000000"/>
                  </a:solidFill>
                  <a:latin typeface="Calibri (MS) Bold"/>
                  <a:ea typeface="Calibri (MS) Bold"/>
                  <a:cs typeface="Calibri (MS) Bold"/>
                  <a:sym typeface="Calibri (MS) Bold"/>
                </a:rPr>
                <a:t>¿Cómo garantizas la accesibilidad en tus eventos?</a:t>
              </a:r>
            </a:p>
            <a:p>
              <a:pPr algn="l">
                <a:lnSpc>
                  <a:spcPts val="4709"/>
                </a:lnSpc>
              </a:pPr>
            </a:p>
          </p:txBody>
        </p:sp>
      </p:grpSp>
      <p:grpSp>
        <p:nvGrpSpPr>
          <p:cNvPr name="Group 8" id="8"/>
          <p:cNvGrpSpPr/>
          <p:nvPr/>
        </p:nvGrpSpPr>
        <p:grpSpPr>
          <a:xfrm rot="0">
            <a:off x="770324" y="2183580"/>
            <a:ext cx="7738964" cy="1056698"/>
            <a:chOff x="0" y="0"/>
            <a:chExt cx="10318618" cy="1408931"/>
          </a:xfrm>
        </p:grpSpPr>
        <p:sp>
          <p:nvSpPr>
            <p:cNvPr name="Freeform 9" id="9"/>
            <p:cNvSpPr/>
            <p:nvPr/>
          </p:nvSpPr>
          <p:spPr>
            <a:xfrm flipH="false" flipV="false" rot="0">
              <a:off x="0" y="0"/>
              <a:ext cx="10318618" cy="1408931"/>
            </a:xfrm>
            <a:custGeom>
              <a:avLst/>
              <a:gdLst/>
              <a:ahLst/>
              <a:cxnLst/>
              <a:rect r="r" b="b" t="t" l="l"/>
              <a:pathLst>
                <a:path h="1408931" w="10318618">
                  <a:moveTo>
                    <a:pt x="0" y="0"/>
                  </a:moveTo>
                  <a:lnTo>
                    <a:pt x="10318618" y="0"/>
                  </a:lnTo>
                  <a:lnTo>
                    <a:pt x="10318618" y="1408931"/>
                  </a:lnTo>
                  <a:lnTo>
                    <a:pt x="0" y="1408931"/>
                  </a:lnTo>
                  <a:close/>
                </a:path>
              </a:pathLst>
            </a:custGeom>
            <a:solidFill>
              <a:srgbClr val="000000">
                <a:alpha val="0"/>
              </a:srgbClr>
            </a:solidFill>
          </p:spPr>
        </p:sp>
        <p:sp>
          <p:nvSpPr>
            <p:cNvPr name="TextBox 10" id="10"/>
            <p:cNvSpPr txBox="true"/>
            <p:nvPr/>
          </p:nvSpPr>
          <p:spPr>
            <a:xfrm>
              <a:off x="0" y="-190500"/>
              <a:ext cx="10318618" cy="1599431"/>
            </a:xfrm>
            <a:prstGeom prst="rect">
              <a:avLst/>
            </a:prstGeom>
          </p:spPr>
          <p:txBody>
            <a:bodyPr anchor="t" rtlCol="false" tIns="0" lIns="0" bIns="0" rIns="0"/>
            <a:lstStyle/>
            <a:p>
              <a:pPr algn="just">
                <a:lnSpc>
                  <a:spcPts val="4499"/>
                </a:lnSpc>
              </a:pPr>
              <a:r>
                <a:rPr lang="en-US" b="true" sz="2499">
                  <a:solidFill>
                    <a:srgbClr val="000000"/>
                  </a:solidFill>
                  <a:latin typeface="Calibri (MS) Bold"/>
                  <a:ea typeface="Calibri (MS) Bold"/>
                  <a:cs typeface="Calibri (MS) Bold"/>
                  <a:sym typeface="Calibri (MS) Bold"/>
                </a:rPr>
                <a:t>Observa el vídeo realizado por la Universidad de Dundee sobre cómo garantizar la accesibilidad en su evento.</a:t>
              </a:r>
            </a:p>
          </p:txBody>
        </p:sp>
      </p:grpSp>
      <p:grpSp>
        <p:nvGrpSpPr>
          <p:cNvPr name="Group 11" id="11"/>
          <p:cNvGrpSpPr/>
          <p:nvPr/>
        </p:nvGrpSpPr>
        <p:grpSpPr>
          <a:xfrm rot="0">
            <a:off x="973931" y="971551"/>
            <a:ext cx="700088" cy="136922"/>
            <a:chOff x="0" y="0"/>
            <a:chExt cx="933450" cy="182563"/>
          </a:xfrm>
        </p:grpSpPr>
        <p:sp>
          <p:nvSpPr>
            <p:cNvPr name="Freeform 12" id="12"/>
            <p:cNvSpPr/>
            <p:nvPr/>
          </p:nvSpPr>
          <p:spPr>
            <a:xfrm flipH="false" flipV="false" rot="0">
              <a:off x="0" y="0"/>
              <a:ext cx="933450" cy="182626"/>
            </a:xfrm>
            <a:custGeom>
              <a:avLst/>
              <a:gdLst/>
              <a:ahLst/>
              <a:cxnLst/>
              <a:rect r="r" b="b" t="t" l="l"/>
              <a:pathLst>
                <a:path h="182626" w="933450">
                  <a:moveTo>
                    <a:pt x="93345" y="182626"/>
                  </a:moveTo>
                  <a:cubicBezTo>
                    <a:pt x="844296" y="182626"/>
                    <a:pt x="844296" y="182626"/>
                    <a:pt x="844296" y="182626"/>
                  </a:cubicBezTo>
                  <a:cubicBezTo>
                    <a:pt x="895223" y="182626"/>
                    <a:pt x="933450" y="140208"/>
                    <a:pt x="933450" y="89281"/>
                  </a:cubicBezTo>
                  <a:cubicBezTo>
                    <a:pt x="933450" y="38354"/>
                    <a:pt x="895223" y="0"/>
                    <a:pt x="844296" y="0"/>
                  </a:cubicBezTo>
                  <a:cubicBezTo>
                    <a:pt x="93345" y="0"/>
                    <a:pt x="93345" y="0"/>
                    <a:pt x="93345" y="0"/>
                  </a:cubicBezTo>
                  <a:cubicBezTo>
                    <a:pt x="42418" y="0"/>
                    <a:pt x="0" y="38227"/>
                    <a:pt x="0" y="89154"/>
                  </a:cubicBezTo>
                  <a:cubicBezTo>
                    <a:pt x="0" y="140081"/>
                    <a:pt x="42418" y="182499"/>
                    <a:pt x="93345" y="182499"/>
                  </a:cubicBezTo>
                </a:path>
              </a:pathLst>
            </a:custGeom>
            <a:solidFill>
              <a:srgbClr val="D91B5C"/>
            </a:solidFill>
          </p:spPr>
        </p:sp>
      </p:grpSp>
      <p:sp>
        <p:nvSpPr>
          <p:cNvPr name="Freeform 13" id="13"/>
          <p:cNvSpPr/>
          <p:nvPr/>
        </p:nvSpPr>
        <p:spPr>
          <a:xfrm flipH="false" flipV="false" rot="0">
            <a:off x="311292" y="207263"/>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4" id="14"/>
          <p:cNvSpPr/>
          <p:nvPr/>
        </p:nvSpPr>
        <p:spPr>
          <a:xfrm flipH="false" flipV="false" rot="0">
            <a:off x="12185154" y="3244117"/>
            <a:ext cx="1269425" cy="2388988"/>
          </a:xfrm>
          <a:custGeom>
            <a:avLst/>
            <a:gdLst/>
            <a:ahLst/>
            <a:cxnLst/>
            <a:rect r="r" b="b" t="t" l="l"/>
            <a:pathLst>
              <a:path h="2388988" w="1269425">
                <a:moveTo>
                  <a:pt x="0" y="0"/>
                </a:moveTo>
                <a:lnTo>
                  <a:pt x="1269425" y="0"/>
                </a:lnTo>
                <a:lnTo>
                  <a:pt x="1269425" y="2388988"/>
                </a:lnTo>
                <a:lnTo>
                  <a:pt x="0" y="238898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pic>
        <p:nvPicPr>
          <p:cNvPr name="Picture 15" id="15"/>
          <p:cNvPicPr>
            <a:picLocks noChangeAspect="true"/>
          </p:cNvPicPr>
          <p:nvPr>
            <a:videoFile r:link="rId8"/>
          </p:nvPr>
        </p:nvPicPr>
        <p:blipFill>
          <a:blip r:embed="rId7"/>
          <a:stretch>
            <a:fillRect/>
          </a:stretch>
        </p:blipFill>
        <p:spPr>
          <a:xfrm rot="0">
            <a:off x="770324" y="3466828"/>
            <a:ext cx="9380681" cy="5272514"/>
          </a:xfrm>
          <a:prstGeom prst="rect">
            <a:avLst/>
          </a:prstGeom>
        </p:spPr>
      </p:pic>
      <p:sp>
        <p:nvSpPr>
          <p:cNvPr name="Freeform 16" id="16"/>
          <p:cNvSpPr/>
          <p:nvPr/>
        </p:nvSpPr>
        <p:spPr>
          <a:xfrm flipH="false" flipV="false" rot="0">
            <a:off x="13638412" y="3100387"/>
            <a:ext cx="4320000" cy="4114800"/>
          </a:xfrm>
          <a:custGeom>
            <a:avLst/>
            <a:gdLst/>
            <a:ahLst/>
            <a:cxnLst/>
            <a:rect r="r" b="b" t="t" l="l"/>
            <a:pathLst>
              <a:path h="4114800" w="4320000">
                <a:moveTo>
                  <a:pt x="0" y="0"/>
                </a:moveTo>
                <a:lnTo>
                  <a:pt x="4320000" y="0"/>
                </a:lnTo>
                <a:lnTo>
                  <a:pt x="4320000" y="4114801"/>
                </a:lnTo>
                <a:lnTo>
                  <a:pt x="0" y="4114801"/>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6991480" y="-867538"/>
            <a:ext cx="4649588" cy="24558365"/>
            <a:chOff x="0" y="0"/>
            <a:chExt cx="6199451" cy="32744486"/>
          </a:xfrm>
        </p:grpSpPr>
        <p:sp>
          <p:nvSpPr>
            <p:cNvPr name="Freeform 3" id="3"/>
            <p:cNvSpPr/>
            <p:nvPr/>
          </p:nvSpPr>
          <p:spPr>
            <a:xfrm flipH="false" flipV="false" rot="0">
              <a:off x="0" y="0"/>
              <a:ext cx="6199401" cy="32744485"/>
            </a:xfrm>
            <a:custGeom>
              <a:avLst/>
              <a:gdLst/>
              <a:ahLst/>
              <a:cxnLst/>
              <a:rect r="r" b="b" t="t" l="l"/>
              <a:pathLst>
                <a:path h="32744485" w="6199401">
                  <a:moveTo>
                    <a:pt x="0" y="0"/>
                  </a:moveTo>
                  <a:lnTo>
                    <a:pt x="6199401" y="0"/>
                  </a:lnTo>
                  <a:lnTo>
                    <a:pt x="6199401" y="32744485"/>
                  </a:lnTo>
                  <a:lnTo>
                    <a:pt x="0" y="32744485"/>
                  </a:lnTo>
                  <a:close/>
                </a:path>
              </a:pathLst>
            </a:custGeom>
            <a:solidFill>
              <a:srgbClr val="FBD355"/>
            </a:solidFill>
          </p:spPr>
        </p:sp>
      </p:grpSp>
      <p:sp>
        <p:nvSpPr>
          <p:cNvPr name="Freeform 4" id="4"/>
          <p:cNvSpPr/>
          <p:nvPr/>
        </p:nvSpPr>
        <p:spPr>
          <a:xfrm flipH="false" flipV="false" rot="0">
            <a:off x="455183"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5" id="5"/>
          <p:cNvGrpSpPr/>
          <p:nvPr/>
        </p:nvGrpSpPr>
        <p:grpSpPr>
          <a:xfrm rot="0">
            <a:off x="4521476" y="613579"/>
            <a:ext cx="10452304" cy="1417630"/>
            <a:chOff x="0" y="0"/>
            <a:chExt cx="13936405" cy="1890173"/>
          </a:xfrm>
        </p:grpSpPr>
        <p:sp>
          <p:nvSpPr>
            <p:cNvPr name="Freeform 6" id="6"/>
            <p:cNvSpPr/>
            <p:nvPr/>
          </p:nvSpPr>
          <p:spPr>
            <a:xfrm flipH="false" flipV="false" rot="0">
              <a:off x="0" y="0"/>
              <a:ext cx="13936404" cy="1890173"/>
            </a:xfrm>
            <a:custGeom>
              <a:avLst/>
              <a:gdLst/>
              <a:ahLst/>
              <a:cxnLst/>
              <a:rect r="r" b="b" t="t" l="l"/>
              <a:pathLst>
                <a:path h="1890173" w="13936404">
                  <a:moveTo>
                    <a:pt x="0" y="0"/>
                  </a:moveTo>
                  <a:lnTo>
                    <a:pt x="13936404" y="0"/>
                  </a:lnTo>
                  <a:lnTo>
                    <a:pt x="13936404" y="1890173"/>
                  </a:lnTo>
                  <a:lnTo>
                    <a:pt x="0" y="1890173"/>
                  </a:lnTo>
                  <a:close/>
                </a:path>
              </a:pathLst>
            </a:custGeom>
            <a:solidFill>
              <a:srgbClr val="000000">
                <a:alpha val="0"/>
              </a:srgbClr>
            </a:solidFill>
          </p:spPr>
        </p:sp>
        <p:sp>
          <p:nvSpPr>
            <p:cNvPr name="TextBox 7" id="7"/>
            <p:cNvSpPr txBox="true"/>
            <p:nvPr/>
          </p:nvSpPr>
          <p:spPr>
            <a:xfrm>
              <a:off x="0" y="-76200"/>
              <a:ext cx="13936405" cy="1966373"/>
            </a:xfrm>
            <a:prstGeom prst="rect">
              <a:avLst/>
            </a:prstGeom>
          </p:spPr>
          <p:txBody>
            <a:bodyPr anchor="t" rtlCol="false" tIns="0" lIns="0" bIns="0" rIns="0"/>
            <a:lstStyle/>
            <a:p>
              <a:pPr algn="ctr">
                <a:lnSpc>
                  <a:spcPts val="4829"/>
                </a:lnSpc>
              </a:pPr>
              <a:r>
                <a:rPr lang="en-US" b="true" sz="4024">
                  <a:solidFill>
                    <a:srgbClr val="2E2B29"/>
                  </a:solidFill>
                  <a:latin typeface="Calibri (MS) Bold"/>
                  <a:ea typeface="Calibri (MS) Bold"/>
                  <a:cs typeface="Calibri (MS) Bold"/>
                  <a:sym typeface="Calibri (MS) Bold"/>
                </a:rPr>
                <a:t>Actividad 1: ¡Organiza tu propio evento inclusivo!</a:t>
              </a:r>
            </a:p>
          </p:txBody>
        </p:sp>
      </p:grpSp>
      <p:grpSp>
        <p:nvGrpSpPr>
          <p:cNvPr name="Group 8" id="8"/>
          <p:cNvGrpSpPr/>
          <p:nvPr/>
        </p:nvGrpSpPr>
        <p:grpSpPr>
          <a:xfrm rot="0">
            <a:off x="1048494" y="2041175"/>
            <a:ext cx="16960234" cy="6426109"/>
            <a:chOff x="0" y="0"/>
            <a:chExt cx="22613646" cy="8568145"/>
          </a:xfrm>
        </p:grpSpPr>
        <p:sp>
          <p:nvSpPr>
            <p:cNvPr name="Freeform 9" id="9"/>
            <p:cNvSpPr/>
            <p:nvPr/>
          </p:nvSpPr>
          <p:spPr>
            <a:xfrm flipH="false" flipV="false" rot="0">
              <a:off x="0" y="0"/>
              <a:ext cx="22613646" cy="8568144"/>
            </a:xfrm>
            <a:custGeom>
              <a:avLst/>
              <a:gdLst/>
              <a:ahLst/>
              <a:cxnLst/>
              <a:rect r="r" b="b" t="t" l="l"/>
              <a:pathLst>
                <a:path h="8568144" w="22613646">
                  <a:moveTo>
                    <a:pt x="0" y="0"/>
                  </a:moveTo>
                  <a:lnTo>
                    <a:pt x="22613646" y="0"/>
                  </a:lnTo>
                  <a:lnTo>
                    <a:pt x="22613646" y="8568144"/>
                  </a:lnTo>
                  <a:lnTo>
                    <a:pt x="0" y="8568144"/>
                  </a:lnTo>
                  <a:close/>
                </a:path>
              </a:pathLst>
            </a:custGeom>
            <a:solidFill>
              <a:srgbClr val="000000">
                <a:alpha val="0"/>
              </a:srgbClr>
            </a:solidFill>
          </p:spPr>
        </p:sp>
        <p:sp>
          <p:nvSpPr>
            <p:cNvPr name="TextBox 10" id="10"/>
            <p:cNvSpPr txBox="true"/>
            <p:nvPr/>
          </p:nvSpPr>
          <p:spPr>
            <a:xfrm>
              <a:off x="0" y="-200025"/>
              <a:ext cx="22613646" cy="8768170"/>
            </a:xfrm>
            <a:prstGeom prst="rect">
              <a:avLst/>
            </a:prstGeom>
          </p:spPr>
          <p:txBody>
            <a:bodyPr anchor="t" rtlCol="false" tIns="0" lIns="0" bIns="0" rIns="0"/>
            <a:lstStyle/>
            <a:p>
              <a:pPr algn="just">
                <a:lnSpc>
                  <a:spcPts val="4679"/>
                </a:lnSpc>
              </a:pPr>
              <a:r>
                <a:rPr lang="en-US" sz="2599" b="true">
                  <a:solidFill>
                    <a:srgbClr val="F652A0"/>
                  </a:solidFill>
                  <a:latin typeface="Calibri (MS) Bold"/>
                  <a:ea typeface="Calibri (MS) Bold"/>
                  <a:cs typeface="Calibri (MS) Bold"/>
                  <a:sym typeface="Calibri (MS) Bold"/>
                </a:rPr>
                <a:t>Actividad </a:t>
              </a:r>
              <a:r>
                <a:rPr lang="en-US" sz="2599" b="true">
                  <a:solidFill>
                    <a:srgbClr val="F652A0"/>
                  </a:solidFill>
                  <a:latin typeface="Calibri (MS) Bold"/>
                  <a:ea typeface="Calibri (MS) Bold"/>
                  <a:cs typeface="Calibri (MS) Bold"/>
                  <a:sym typeface="Calibri (MS) Bold"/>
                </a:rPr>
                <a:t>en grupo: ¡Pongamos en práctica nuestros conocimientos!</a:t>
              </a:r>
            </a:p>
            <a:p>
              <a:pPr algn="just">
                <a:lnSpc>
                  <a:spcPts val="4679"/>
                </a:lnSpc>
              </a:pPr>
              <a:r>
                <a:rPr lang="en-US" sz="2599" b="true">
                  <a:solidFill>
                    <a:srgbClr val="282121"/>
                  </a:solidFill>
                  <a:latin typeface="Calibri (MS) Bold"/>
                  <a:ea typeface="Calibri (MS) Bold"/>
                  <a:cs typeface="Calibri (MS) Bold"/>
                  <a:sym typeface="Calibri (MS) Bold"/>
                </a:rPr>
                <a:t>Instrucciones:</a:t>
              </a:r>
            </a:p>
            <a:p>
              <a:pPr algn="just" marL="561337" indent="-280669" lvl="1">
                <a:lnSpc>
                  <a:spcPts val="4679"/>
                </a:lnSpc>
                <a:buAutoNum type="arabicPeriod" startAt="1"/>
              </a:pPr>
              <a:r>
                <a:rPr lang="en-US" sz="2599">
                  <a:solidFill>
                    <a:srgbClr val="282121"/>
                  </a:solidFill>
                  <a:latin typeface="Calibri (MS)"/>
                  <a:ea typeface="Calibri (MS)"/>
                  <a:cs typeface="Calibri (MS)"/>
                  <a:sym typeface="Calibri (MS)"/>
                </a:rPr>
                <a:t>Divídanse en grupos.</a:t>
              </a:r>
            </a:p>
            <a:p>
              <a:pPr algn="just" marL="561337" indent="-280669" lvl="1">
                <a:lnSpc>
                  <a:spcPts val="4679"/>
                </a:lnSpc>
                <a:buAutoNum type="arabicPeriod" startAt="1"/>
              </a:pPr>
              <a:r>
                <a:rPr lang="en-US" sz="2599">
                  <a:solidFill>
                    <a:srgbClr val="282121"/>
                  </a:solidFill>
                  <a:latin typeface="Calibri (MS)"/>
                  <a:ea typeface="Calibri (MS)"/>
                  <a:cs typeface="Calibri (MS)"/>
                  <a:sym typeface="Calibri (MS)"/>
                </a:rPr>
                <a:t>Escenario: Imaginen que su grupo está planificando un taller juvenil de una hora de duración diseñado específicamente para personas con discapacidades psicosociales e intelectuales.</a:t>
              </a:r>
            </a:p>
            <a:p>
              <a:pPr algn="just">
                <a:lnSpc>
                  <a:spcPts val="4679"/>
                </a:lnSpc>
              </a:pPr>
              <a:r>
                <a:rPr lang="en-US" sz="2599" b="true">
                  <a:solidFill>
                    <a:srgbClr val="282121"/>
                  </a:solidFill>
                  <a:latin typeface="Calibri (MS) Bold"/>
                  <a:ea typeface="Calibri (MS) Bold"/>
                  <a:cs typeface="Calibri (MS) Bold"/>
                  <a:sym typeface="Calibri (MS) Bold"/>
                </a:rPr>
                <a:t>Su tarea</a:t>
              </a:r>
              <a:r>
                <a:rPr lang="en-US" sz="2599">
                  <a:solidFill>
                    <a:srgbClr val="282121"/>
                  </a:solidFill>
                  <a:latin typeface="Calibri (MS)"/>
                  <a:ea typeface="Calibri (MS)"/>
                  <a:cs typeface="Calibri (MS)"/>
                  <a:sym typeface="Calibri (MS)"/>
                </a:rPr>
                <a:t>: Dentro de sus grupos, discutan y decidan lo siguiente:</a:t>
              </a:r>
            </a:p>
            <a:p>
              <a:pPr algn="just" marL="1122675" indent="-374225" lvl="2">
                <a:lnSpc>
                  <a:spcPts val="4679"/>
                </a:lnSpc>
                <a:buFont typeface="Arial"/>
                <a:buChar char="⚬"/>
              </a:pPr>
              <a:r>
                <a:rPr lang="en-US" sz="2599">
                  <a:solidFill>
                    <a:srgbClr val="282121"/>
                  </a:solidFill>
                  <a:latin typeface="Calibri (MS)"/>
                  <a:ea typeface="Calibri (MS)"/>
                  <a:cs typeface="Calibri (MS)"/>
                  <a:sym typeface="Calibri (MS)"/>
                </a:rPr>
                <a:t>Identifiquen tres necesidades de accesibilidad que priorizarían y abordarían para este taller.</a:t>
              </a:r>
            </a:p>
            <a:p>
              <a:pPr algn="just" marL="1122675" indent="-374225" lvl="2">
                <a:lnSpc>
                  <a:spcPts val="4679"/>
                </a:lnSpc>
                <a:buFont typeface="Arial"/>
                <a:buChar char="⚬"/>
              </a:pPr>
              <a:r>
                <a:rPr lang="en-US" sz="2599">
                  <a:solidFill>
                    <a:srgbClr val="282121"/>
                  </a:solidFill>
                  <a:latin typeface="Calibri (MS)"/>
                  <a:ea typeface="Calibri (MS)"/>
                  <a:cs typeface="Calibri (MS)"/>
                  <a:sym typeface="Calibri (MS)"/>
                </a:rPr>
                <a:t>Sugieran dos estrategias eficaces para la comunicación inclusiva que se utilizarán durante todo el evento.</a:t>
              </a:r>
            </a:p>
            <a:p>
              <a:pPr algn="just" marL="1122675" indent="-374225" lvl="2">
                <a:lnSpc>
                  <a:spcPts val="4679"/>
                </a:lnSpc>
                <a:buFont typeface="Arial"/>
                <a:buChar char="⚬"/>
              </a:pPr>
              <a:r>
                <a:rPr lang="en-US" sz="2599">
                  <a:solidFill>
                    <a:srgbClr val="282121"/>
                  </a:solidFill>
                  <a:latin typeface="Calibri (MS)"/>
                  <a:ea typeface="Calibri (MS)"/>
                  <a:cs typeface="Calibri (MS)"/>
                  <a:sym typeface="Calibri (MS)"/>
                </a:rPr>
                <a:t>Elijan una barrera significativa para la participación y describan exactamente cómo la eliminarían.</a:t>
              </a:r>
            </a:p>
            <a:p>
              <a:pPr algn="just">
                <a:lnSpc>
                  <a:spcPts val="4679"/>
                </a:lnSpc>
              </a:pPr>
              <a:r>
                <a:rPr lang="en-US" sz="2599">
                  <a:solidFill>
                    <a:srgbClr val="282121"/>
                  </a:solidFill>
                  <a:latin typeface="Calibri (MS)"/>
                  <a:ea typeface="Calibri (MS)"/>
                  <a:cs typeface="Calibri (MS)"/>
                  <a:sym typeface="Calibri (MS)"/>
                </a:rPr>
                <a:t>¡Presentad vuestra idea! Preparaos para compartir con todos el plan del taller y las soluciones de vuestro grupo.</a:t>
              </a:r>
            </a:p>
            <a:p>
              <a:pPr algn="just">
                <a:lnSpc>
                  <a:spcPts val="4679"/>
                </a:lnSpc>
              </a:pPr>
            </a:p>
          </p:txBody>
        </p:sp>
      </p:grpSp>
      <p:grpSp>
        <p:nvGrpSpPr>
          <p:cNvPr name="Group 11" id="11"/>
          <p:cNvGrpSpPr/>
          <p:nvPr/>
        </p:nvGrpSpPr>
        <p:grpSpPr>
          <a:xfrm rot="0">
            <a:off x="971550" y="467067"/>
            <a:ext cx="76944" cy="161583"/>
            <a:chOff x="0" y="0"/>
            <a:chExt cx="102592" cy="215444"/>
          </a:xfrm>
        </p:grpSpPr>
        <p:sp>
          <p:nvSpPr>
            <p:cNvPr name="Freeform 12" id="12"/>
            <p:cNvSpPr/>
            <p:nvPr/>
          </p:nvSpPr>
          <p:spPr>
            <a:xfrm flipH="false" flipV="false" rot="0">
              <a:off x="0" y="0"/>
              <a:ext cx="102592" cy="215444"/>
            </a:xfrm>
            <a:custGeom>
              <a:avLst/>
              <a:gdLst/>
              <a:ahLst/>
              <a:cxnLst/>
              <a:rect r="r" b="b" t="t" l="l"/>
              <a:pathLst>
                <a:path h="215444" w="102592">
                  <a:moveTo>
                    <a:pt x="0" y="0"/>
                  </a:moveTo>
                  <a:lnTo>
                    <a:pt x="102592" y="0"/>
                  </a:lnTo>
                  <a:lnTo>
                    <a:pt x="102592" y="215444"/>
                  </a:lnTo>
                  <a:lnTo>
                    <a:pt x="0" y="215444"/>
                  </a:lnTo>
                  <a:close/>
                </a:path>
              </a:pathLst>
            </a:custGeom>
            <a:solidFill>
              <a:srgbClr val="000000">
                <a:alpha val="0"/>
              </a:srgbClr>
            </a:solidFill>
          </p:spPr>
        </p:sp>
        <p:sp>
          <p:nvSpPr>
            <p:cNvPr name="TextBox 13" id="13"/>
            <p:cNvSpPr txBox="true"/>
            <p:nvPr/>
          </p:nvSpPr>
          <p:spPr>
            <a:xfrm>
              <a:off x="0" y="-9525"/>
              <a:ext cx="102592" cy="224969"/>
            </a:xfrm>
            <a:prstGeom prst="rect">
              <a:avLst/>
            </a:prstGeom>
          </p:spPr>
          <p:txBody>
            <a:bodyPr anchor="t" rtlCol="false" tIns="0" lIns="0" bIns="0" rIns="0"/>
            <a:lstStyle/>
            <a:p>
              <a:pPr algn="l">
                <a:lnSpc>
                  <a:spcPts val="1260"/>
                </a:lnSpc>
              </a:pPr>
              <a:r>
                <a:rPr lang="en-US" b="true" sz="1050">
                  <a:solidFill>
                    <a:srgbClr val="2E2B29"/>
                  </a:solidFill>
                  <a:latin typeface="Roboto Bold"/>
                  <a:ea typeface="Roboto Bold"/>
                  <a:cs typeface="Roboto Bold"/>
                  <a:sym typeface="Roboto Bold"/>
                </a:rPr>
                <a:t>7</a:t>
              </a:r>
            </a:p>
          </p:txBody>
        </p:sp>
      </p:grpSp>
      <p:sp>
        <p:nvSpPr>
          <p:cNvPr name="Freeform 14" id="14"/>
          <p:cNvSpPr/>
          <p:nvPr/>
        </p:nvSpPr>
        <p:spPr>
          <a:xfrm flipH="false" flipV="false" rot="0">
            <a:off x="311292" y="0"/>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5" id="15"/>
          <p:cNvSpPr/>
          <p:nvPr/>
        </p:nvSpPr>
        <p:spPr>
          <a:xfrm flipH="false" flipV="false" rot="0">
            <a:off x="12015774" y="7845026"/>
            <a:ext cx="5916010" cy="2144554"/>
          </a:xfrm>
          <a:custGeom>
            <a:avLst/>
            <a:gdLst/>
            <a:ahLst/>
            <a:cxnLst/>
            <a:rect r="r" b="b" t="t" l="l"/>
            <a:pathLst>
              <a:path h="2144554" w="5916010">
                <a:moveTo>
                  <a:pt x="0" y="0"/>
                </a:moveTo>
                <a:lnTo>
                  <a:pt x="5916010" y="0"/>
                </a:lnTo>
                <a:lnTo>
                  <a:pt x="5916010" y="2144554"/>
                </a:lnTo>
                <a:lnTo>
                  <a:pt x="0" y="214455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6991480" y="-867538"/>
            <a:ext cx="4649588" cy="24558365"/>
            <a:chOff x="0" y="0"/>
            <a:chExt cx="6199451" cy="32744486"/>
          </a:xfrm>
        </p:grpSpPr>
        <p:sp>
          <p:nvSpPr>
            <p:cNvPr name="Freeform 3" id="3"/>
            <p:cNvSpPr/>
            <p:nvPr/>
          </p:nvSpPr>
          <p:spPr>
            <a:xfrm flipH="false" flipV="false" rot="0">
              <a:off x="0" y="0"/>
              <a:ext cx="6199401" cy="32744485"/>
            </a:xfrm>
            <a:custGeom>
              <a:avLst/>
              <a:gdLst/>
              <a:ahLst/>
              <a:cxnLst/>
              <a:rect r="r" b="b" t="t" l="l"/>
              <a:pathLst>
                <a:path h="32744485" w="6199401">
                  <a:moveTo>
                    <a:pt x="0" y="0"/>
                  </a:moveTo>
                  <a:lnTo>
                    <a:pt x="6199401" y="0"/>
                  </a:lnTo>
                  <a:lnTo>
                    <a:pt x="6199401" y="32744485"/>
                  </a:lnTo>
                  <a:lnTo>
                    <a:pt x="0" y="32744485"/>
                  </a:lnTo>
                  <a:close/>
                </a:path>
              </a:pathLst>
            </a:custGeom>
            <a:solidFill>
              <a:srgbClr val="FBD355"/>
            </a:solidFill>
          </p:spPr>
        </p:sp>
      </p:grpSp>
      <p:sp>
        <p:nvSpPr>
          <p:cNvPr name="Freeform 4" id="4"/>
          <p:cNvSpPr/>
          <p:nvPr/>
        </p:nvSpPr>
        <p:spPr>
          <a:xfrm flipH="false" flipV="false" rot="0">
            <a:off x="455183"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5" id="5"/>
          <p:cNvGrpSpPr/>
          <p:nvPr/>
        </p:nvGrpSpPr>
        <p:grpSpPr>
          <a:xfrm rot="0">
            <a:off x="4521476" y="613579"/>
            <a:ext cx="10452304" cy="808030"/>
            <a:chOff x="0" y="0"/>
            <a:chExt cx="13936405" cy="1077373"/>
          </a:xfrm>
        </p:grpSpPr>
        <p:sp>
          <p:nvSpPr>
            <p:cNvPr name="Freeform 6" id="6"/>
            <p:cNvSpPr/>
            <p:nvPr/>
          </p:nvSpPr>
          <p:spPr>
            <a:xfrm flipH="false" flipV="false" rot="0">
              <a:off x="0" y="0"/>
              <a:ext cx="13936404" cy="1077373"/>
            </a:xfrm>
            <a:custGeom>
              <a:avLst/>
              <a:gdLst/>
              <a:ahLst/>
              <a:cxnLst/>
              <a:rect r="r" b="b" t="t" l="l"/>
              <a:pathLst>
                <a:path h="1077373" w="13936404">
                  <a:moveTo>
                    <a:pt x="0" y="0"/>
                  </a:moveTo>
                  <a:lnTo>
                    <a:pt x="13936404" y="0"/>
                  </a:lnTo>
                  <a:lnTo>
                    <a:pt x="13936404" y="1077373"/>
                  </a:lnTo>
                  <a:lnTo>
                    <a:pt x="0" y="1077373"/>
                  </a:lnTo>
                  <a:close/>
                </a:path>
              </a:pathLst>
            </a:custGeom>
            <a:solidFill>
              <a:srgbClr val="000000">
                <a:alpha val="0"/>
              </a:srgbClr>
            </a:solidFill>
          </p:spPr>
        </p:sp>
        <p:sp>
          <p:nvSpPr>
            <p:cNvPr name="TextBox 7" id="7"/>
            <p:cNvSpPr txBox="true"/>
            <p:nvPr/>
          </p:nvSpPr>
          <p:spPr>
            <a:xfrm>
              <a:off x="0" y="-76200"/>
              <a:ext cx="13936405" cy="1153573"/>
            </a:xfrm>
            <a:prstGeom prst="rect">
              <a:avLst/>
            </a:prstGeom>
          </p:spPr>
          <p:txBody>
            <a:bodyPr anchor="t" rtlCol="false" tIns="0" lIns="0" bIns="0" rIns="0"/>
            <a:lstStyle/>
            <a:p>
              <a:pPr algn="ctr">
                <a:lnSpc>
                  <a:spcPts val="4829"/>
                </a:lnSpc>
              </a:pPr>
              <a:r>
                <a:rPr lang="en-US" b="true" sz="4024">
                  <a:solidFill>
                    <a:srgbClr val="2E2B29"/>
                  </a:solidFill>
                  <a:latin typeface="Calibri (MS) Bold"/>
                  <a:ea typeface="Calibri (MS) Bold"/>
                  <a:cs typeface="Calibri (MS) Bold"/>
                  <a:sym typeface="Calibri (MS) Bold"/>
                </a:rPr>
                <a:t>Actividad 2: Reflexionar y compartir ideas</a:t>
              </a:r>
            </a:p>
          </p:txBody>
        </p:sp>
      </p:grpSp>
      <p:grpSp>
        <p:nvGrpSpPr>
          <p:cNvPr name="Group 8" id="8"/>
          <p:cNvGrpSpPr/>
          <p:nvPr/>
        </p:nvGrpSpPr>
        <p:grpSpPr>
          <a:xfrm rot="0">
            <a:off x="1048494" y="1980164"/>
            <a:ext cx="16960234" cy="6426109"/>
            <a:chOff x="0" y="0"/>
            <a:chExt cx="22613646" cy="8568145"/>
          </a:xfrm>
        </p:grpSpPr>
        <p:sp>
          <p:nvSpPr>
            <p:cNvPr name="Freeform 9" id="9"/>
            <p:cNvSpPr/>
            <p:nvPr/>
          </p:nvSpPr>
          <p:spPr>
            <a:xfrm flipH="false" flipV="false" rot="0">
              <a:off x="0" y="0"/>
              <a:ext cx="22613646" cy="8568144"/>
            </a:xfrm>
            <a:custGeom>
              <a:avLst/>
              <a:gdLst/>
              <a:ahLst/>
              <a:cxnLst/>
              <a:rect r="r" b="b" t="t" l="l"/>
              <a:pathLst>
                <a:path h="8568144" w="22613646">
                  <a:moveTo>
                    <a:pt x="0" y="0"/>
                  </a:moveTo>
                  <a:lnTo>
                    <a:pt x="22613646" y="0"/>
                  </a:lnTo>
                  <a:lnTo>
                    <a:pt x="22613646" y="8568144"/>
                  </a:lnTo>
                  <a:lnTo>
                    <a:pt x="0" y="8568144"/>
                  </a:lnTo>
                  <a:close/>
                </a:path>
              </a:pathLst>
            </a:custGeom>
            <a:solidFill>
              <a:srgbClr val="000000">
                <a:alpha val="0"/>
              </a:srgbClr>
            </a:solidFill>
          </p:spPr>
        </p:sp>
        <p:sp>
          <p:nvSpPr>
            <p:cNvPr name="TextBox 10" id="10"/>
            <p:cNvSpPr txBox="true"/>
            <p:nvPr/>
          </p:nvSpPr>
          <p:spPr>
            <a:xfrm>
              <a:off x="0" y="-200025"/>
              <a:ext cx="22613646" cy="8768170"/>
            </a:xfrm>
            <a:prstGeom prst="rect">
              <a:avLst/>
            </a:prstGeom>
          </p:spPr>
          <p:txBody>
            <a:bodyPr anchor="t" rtlCol="false" tIns="0" lIns="0" bIns="0" rIns="0"/>
            <a:lstStyle/>
            <a:p>
              <a:pPr algn="just">
                <a:lnSpc>
                  <a:spcPts val="4679"/>
                </a:lnSpc>
              </a:pPr>
              <a:r>
                <a:rPr lang="en-US" sz="2599" b="true">
                  <a:solidFill>
                    <a:srgbClr val="F652A0"/>
                  </a:solidFill>
                  <a:latin typeface="Calibri (MS) Bold"/>
                  <a:ea typeface="Calibri (MS) Bold"/>
                  <a:cs typeface="Calibri (MS) Bold"/>
                  <a:sym typeface="Calibri (MS) Bold"/>
                </a:rPr>
                <a:t>Debate basado en un </a:t>
              </a:r>
              <a:r>
                <a:rPr lang="en-US" sz="2599" b="true">
                  <a:solidFill>
                    <a:srgbClr val="F652A0"/>
                  </a:solidFill>
                  <a:latin typeface="Calibri (MS) Bold"/>
                  <a:ea typeface="Calibri (MS) Bold"/>
                  <a:cs typeface="Calibri (MS) Bold"/>
                  <a:sym typeface="Calibri (MS) Bold"/>
                </a:rPr>
                <a:t>escenario: Consideremos otro escenario real para aplicar nuestros conocimientos sobre la planificación inclusiva de eventos.</a:t>
              </a:r>
            </a:p>
            <a:p>
              <a:pPr algn="just">
                <a:lnSpc>
                  <a:spcPts val="4679"/>
                </a:lnSpc>
              </a:pPr>
            </a:p>
            <a:p>
              <a:pPr algn="just">
                <a:lnSpc>
                  <a:spcPts val="4679"/>
                </a:lnSpc>
              </a:pPr>
              <a:r>
                <a:rPr lang="en-US" sz="2599" b="true">
                  <a:solidFill>
                    <a:srgbClr val="303030"/>
                  </a:solidFill>
                  <a:latin typeface="Calibri (MS) Bold"/>
                  <a:ea typeface="Calibri (MS) Bold"/>
                  <a:cs typeface="Calibri (MS) Bold"/>
                  <a:sym typeface="Calibri (MS) Bold"/>
                </a:rPr>
                <a:t>Es</a:t>
              </a:r>
              <a:r>
                <a:rPr lang="en-US" sz="2599" b="true">
                  <a:solidFill>
                    <a:srgbClr val="303030"/>
                  </a:solidFill>
                  <a:latin typeface="Calibri (MS) Bold"/>
                  <a:ea typeface="Calibri (MS) Bold"/>
                  <a:cs typeface="Calibri (MS) Bold"/>
                  <a:sym typeface="Calibri (MS) Bold"/>
                </a:rPr>
                <a:t>cenario: </a:t>
              </a:r>
              <a:r>
                <a:rPr lang="en-US" sz="2599">
                  <a:solidFill>
                    <a:srgbClr val="303030"/>
                  </a:solidFill>
                  <a:latin typeface="Calibri (MS)"/>
                  <a:ea typeface="Calibri (MS)"/>
                  <a:cs typeface="Calibri (MS)"/>
                  <a:sym typeface="Calibri (MS)"/>
                </a:rPr>
                <a:t>Eres</a:t>
              </a:r>
              <a:r>
                <a:rPr lang="en-US" sz="2599">
                  <a:solidFill>
                    <a:srgbClr val="303030"/>
                  </a:solidFill>
                  <a:latin typeface="Calibri (MS)"/>
                  <a:ea typeface="Calibri (MS)"/>
                  <a:cs typeface="Calibri (MS)"/>
                  <a:sym typeface="Calibri (MS)"/>
                </a:rPr>
                <a:t> miembro del comité organizador de las elecciones al Consejo Juvenil de tu ayuntamiento. Tu tarea consiste en planificar cómo organizarías el lugar y el proceso electoral para el día de las elecciones, con el fin de garantizar que sea totalmente inclusivo y accesible para todos los votantes jóvenes.</a:t>
              </a:r>
            </a:p>
            <a:p>
              <a:pPr algn="just">
                <a:lnSpc>
                  <a:spcPts val="4679"/>
                </a:lnSpc>
              </a:pPr>
              <a:r>
                <a:rPr lang="en-US" sz="2599" b="true">
                  <a:solidFill>
                    <a:srgbClr val="303030"/>
                  </a:solidFill>
                  <a:latin typeface="Calibri (MS) Bold"/>
                  <a:ea typeface="Calibri (MS) Bold"/>
                  <a:cs typeface="Calibri (MS) Bold"/>
                  <a:sym typeface="Calibri (MS) Bold"/>
                </a:rPr>
                <a:t>Método de debate:</a:t>
              </a:r>
            </a:p>
            <a:p>
              <a:pPr algn="just" marL="561337" indent="-280669" lvl="1">
                <a:lnSpc>
                  <a:spcPts val="4679"/>
                </a:lnSpc>
                <a:buFont typeface="Arial"/>
                <a:buChar char="•"/>
              </a:pPr>
              <a:r>
                <a:rPr lang="en-US" sz="2599">
                  <a:solidFill>
                    <a:srgbClr val="303030"/>
                  </a:solidFill>
                  <a:latin typeface="Calibri (MS)"/>
                  <a:ea typeface="Calibri (MS)"/>
                  <a:cs typeface="Calibri (MS)"/>
                  <a:sym typeface="Calibri (MS)"/>
                </a:rPr>
                <a:t>Debate de lluvia de ideas: Participe en un debate abierto para generar una amplia gama de ideas.</a:t>
              </a:r>
            </a:p>
            <a:p>
              <a:pPr algn="just" marL="561337" indent="-280669" lvl="1">
                <a:lnSpc>
                  <a:spcPts val="4679"/>
                </a:lnSpc>
                <a:buFont typeface="Arial"/>
                <a:buChar char="•"/>
              </a:pPr>
              <a:r>
                <a:rPr lang="en-US" sz="2599">
                  <a:solidFill>
                    <a:srgbClr val="303030"/>
                  </a:solidFill>
                  <a:latin typeface="Calibri (MS)"/>
                  <a:ea typeface="Calibri (MS)"/>
                  <a:cs typeface="Calibri (MS)"/>
                  <a:sym typeface="Calibri (MS)"/>
                </a:rPr>
                <a:t>Pared de notas adhesivas o pizarra compartida: Utilice estas herramientas para capturar y organizar las conclusiones clave y las soluciones propuestas de su debate.</a:t>
              </a:r>
            </a:p>
            <a:p>
              <a:pPr algn="just">
                <a:lnSpc>
                  <a:spcPts val="4679"/>
                </a:lnSpc>
              </a:pPr>
            </a:p>
          </p:txBody>
        </p:sp>
      </p:grpSp>
      <p:grpSp>
        <p:nvGrpSpPr>
          <p:cNvPr name="Group 11" id="11"/>
          <p:cNvGrpSpPr/>
          <p:nvPr/>
        </p:nvGrpSpPr>
        <p:grpSpPr>
          <a:xfrm rot="0">
            <a:off x="971550" y="467067"/>
            <a:ext cx="76944" cy="161583"/>
            <a:chOff x="0" y="0"/>
            <a:chExt cx="102592" cy="215444"/>
          </a:xfrm>
        </p:grpSpPr>
        <p:sp>
          <p:nvSpPr>
            <p:cNvPr name="Freeform 12" id="12"/>
            <p:cNvSpPr/>
            <p:nvPr/>
          </p:nvSpPr>
          <p:spPr>
            <a:xfrm flipH="false" flipV="false" rot="0">
              <a:off x="0" y="0"/>
              <a:ext cx="102592" cy="215444"/>
            </a:xfrm>
            <a:custGeom>
              <a:avLst/>
              <a:gdLst/>
              <a:ahLst/>
              <a:cxnLst/>
              <a:rect r="r" b="b" t="t" l="l"/>
              <a:pathLst>
                <a:path h="215444" w="102592">
                  <a:moveTo>
                    <a:pt x="0" y="0"/>
                  </a:moveTo>
                  <a:lnTo>
                    <a:pt x="102592" y="0"/>
                  </a:lnTo>
                  <a:lnTo>
                    <a:pt x="102592" y="215444"/>
                  </a:lnTo>
                  <a:lnTo>
                    <a:pt x="0" y="215444"/>
                  </a:lnTo>
                  <a:close/>
                </a:path>
              </a:pathLst>
            </a:custGeom>
            <a:solidFill>
              <a:srgbClr val="000000">
                <a:alpha val="0"/>
              </a:srgbClr>
            </a:solidFill>
          </p:spPr>
        </p:sp>
        <p:sp>
          <p:nvSpPr>
            <p:cNvPr name="TextBox 13" id="13"/>
            <p:cNvSpPr txBox="true"/>
            <p:nvPr/>
          </p:nvSpPr>
          <p:spPr>
            <a:xfrm>
              <a:off x="0" y="-9525"/>
              <a:ext cx="102592" cy="224969"/>
            </a:xfrm>
            <a:prstGeom prst="rect">
              <a:avLst/>
            </a:prstGeom>
          </p:spPr>
          <p:txBody>
            <a:bodyPr anchor="t" rtlCol="false" tIns="0" lIns="0" bIns="0" rIns="0"/>
            <a:lstStyle/>
            <a:p>
              <a:pPr algn="l">
                <a:lnSpc>
                  <a:spcPts val="1260"/>
                </a:lnSpc>
              </a:pPr>
              <a:r>
                <a:rPr lang="en-US" b="true" sz="1050">
                  <a:solidFill>
                    <a:srgbClr val="2E2B29"/>
                  </a:solidFill>
                  <a:latin typeface="Roboto Bold"/>
                  <a:ea typeface="Roboto Bold"/>
                  <a:cs typeface="Roboto Bold"/>
                  <a:sym typeface="Roboto Bold"/>
                </a:rPr>
                <a:t>7</a:t>
              </a:r>
            </a:p>
          </p:txBody>
        </p:sp>
      </p:grpSp>
      <p:sp>
        <p:nvSpPr>
          <p:cNvPr name="Freeform 14" id="14"/>
          <p:cNvSpPr/>
          <p:nvPr/>
        </p:nvSpPr>
        <p:spPr>
          <a:xfrm flipH="false" flipV="false" rot="0">
            <a:off x="311292" y="0"/>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5" id="15"/>
          <p:cNvSpPr/>
          <p:nvPr/>
        </p:nvSpPr>
        <p:spPr>
          <a:xfrm flipH="false" flipV="false" rot="0">
            <a:off x="12015774" y="7924545"/>
            <a:ext cx="5916010" cy="2144554"/>
          </a:xfrm>
          <a:custGeom>
            <a:avLst/>
            <a:gdLst/>
            <a:ahLst/>
            <a:cxnLst/>
            <a:rect r="r" b="b" t="t" l="l"/>
            <a:pathLst>
              <a:path h="2144554" w="5916010">
                <a:moveTo>
                  <a:pt x="0" y="0"/>
                </a:moveTo>
                <a:lnTo>
                  <a:pt x="5916010" y="0"/>
                </a:lnTo>
                <a:lnTo>
                  <a:pt x="5916010" y="2144554"/>
                </a:lnTo>
                <a:lnTo>
                  <a:pt x="0" y="214455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2162770" y="2874060"/>
            <a:ext cx="5630884" cy="433388"/>
            <a:chOff x="0" y="0"/>
            <a:chExt cx="7507845" cy="577850"/>
          </a:xfrm>
        </p:grpSpPr>
        <p:sp>
          <p:nvSpPr>
            <p:cNvPr name="Freeform 4" id="4"/>
            <p:cNvSpPr/>
            <p:nvPr/>
          </p:nvSpPr>
          <p:spPr>
            <a:xfrm flipH="false" flipV="false" rot="0">
              <a:off x="0" y="0"/>
              <a:ext cx="7507845" cy="577850"/>
            </a:xfrm>
            <a:custGeom>
              <a:avLst/>
              <a:gdLst/>
              <a:ahLst/>
              <a:cxnLst/>
              <a:rect r="r" b="b" t="t" l="l"/>
              <a:pathLst>
                <a:path h="577850" w="7507845">
                  <a:moveTo>
                    <a:pt x="0" y="0"/>
                  </a:moveTo>
                  <a:lnTo>
                    <a:pt x="7507845" y="0"/>
                  </a:lnTo>
                  <a:lnTo>
                    <a:pt x="7507845" y="577850"/>
                  </a:lnTo>
                  <a:lnTo>
                    <a:pt x="0" y="577850"/>
                  </a:lnTo>
                  <a:close/>
                </a:path>
              </a:pathLst>
            </a:custGeom>
            <a:solidFill>
              <a:srgbClr val="000000">
                <a:alpha val="0"/>
              </a:srgbClr>
            </a:solidFill>
          </p:spPr>
        </p:sp>
        <p:sp>
          <p:nvSpPr>
            <p:cNvPr name="TextBox 5" id="5"/>
            <p:cNvSpPr txBox="true"/>
            <p:nvPr/>
          </p:nvSpPr>
          <p:spPr>
            <a:xfrm>
              <a:off x="0" y="-161925"/>
              <a:ext cx="7507845" cy="739775"/>
            </a:xfrm>
            <a:prstGeom prst="rect">
              <a:avLst/>
            </a:prstGeom>
          </p:spPr>
          <p:txBody>
            <a:bodyPr anchor="t" rtlCol="false" tIns="0" lIns="0" bIns="0" rIns="0"/>
            <a:lstStyle/>
            <a:p>
              <a:pPr algn="l">
                <a:lnSpc>
                  <a:spcPts val="3779"/>
                </a:lnSpc>
              </a:pPr>
              <a:r>
                <a:rPr lang="en-US" b="true" sz="2099">
                  <a:solidFill>
                    <a:srgbClr val="000000"/>
                  </a:solidFill>
                  <a:latin typeface="Calibri (MS) Bold"/>
                  <a:ea typeface="Calibri (MS) Bold"/>
                  <a:cs typeface="Calibri (MS) Bold"/>
                  <a:sym typeface="Calibri (MS) Bold"/>
                </a:rPr>
                <a:t>Respetar las necesidades y los límites individuales</a:t>
              </a:r>
            </a:p>
          </p:txBody>
        </p:sp>
      </p:grpSp>
      <p:grpSp>
        <p:nvGrpSpPr>
          <p:cNvPr name="Group 6" id="6"/>
          <p:cNvGrpSpPr/>
          <p:nvPr/>
        </p:nvGrpSpPr>
        <p:grpSpPr>
          <a:xfrm rot="0">
            <a:off x="12162770" y="3627971"/>
            <a:ext cx="4997757" cy="1774999"/>
            <a:chOff x="0" y="0"/>
            <a:chExt cx="6663676" cy="2366665"/>
          </a:xfrm>
        </p:grpSpPr>
        <p:sp>
          <p:nvSpPr>
            <p:cNvPr name="Freeform 7" id="7"/>
            <p:cNvSpPr/>
            <p:nvPr/>
          </p:nvSpPr>
          <p:spPr>
            <a:xfrm flipH="false" flipV="false" rot="0">
              <a:off x="0" y="0"/>
              <a:ext cx="6663676" cy="2366665"/>
            </a:xfrm>
            <a:custGeom>
              <a:avLst/>
              <a:gdLst/>
              <a:ahLst/>
              <a:cxnLst/>
              <a:rect r="r" b="b" t="t" l="l"/>
              <a:pathLst>
                <a:path h="2366665" w="6663676">
                  <a:moveTo>
                    <a:pt x="0" y="0"/>
                  </a:moveTo>
                  <a:lnTo>
                    <a:pt x="6663676" y="0"/>
                  </a:lnTo>
                  <a:lnTo>
                    <a:pt x="6663676" y="2366665"/>
                  </a:lnTo>
                  <a:lnTo>
                    <a:pt x="0" y="2366665"/>
                  </a:lnTo>
                  <a:close/>
                </a:path>
              </a:pathLst>
            </a:custGeom>
            <a:solidFill>
              <a:srgbClr val="000000">
                <a:alpha val="0"/>
              </a:srgbClr>
            </a:solidFill>
          </p:spPr>
        </p:sp>
        <p:sp>
          <p:nvSpPr>
            <p:cNvPr name="TextBox 8" id="8"/>
            <p:cNvSpPr txBox="true"/>
            <p:nvPr/>
          </p:nvSpPr>
          <p:spPr>
            <a:xfrm>
              <a:off x="0" y="-152400"/>
              <a:ext cx="6663676" cy="2519065"/>
            </a:xfrm>
            <a:prstGeom prst="rect">
              <a:avLst/>
            </a:prstGeom>
          </p:spPr>
          <p:txBody>
            <a:bodyPr anchor="t" rtlCol="false" tIns="0" lIns="0" bIns="0" rIns="0"/>
            <a:lstStyle/>
            <a:p>
              <a:pPr algn="just">
                <a:lnSpc>
                  <a:spcPts val="3600"/>
                </a:lnSpc>
              </a:pPr>
              <a:r>
                <a:rPr lang="en-US" sz="2000">
                  <a:solidFill>
                    <a:srgbClr val="000000"/>
                  </a:solidFill>
                  <a:latin typeface="Calibri (MS)"/>
                  <a:ea typeface="Calibri (MS)"/>
                  <a:cs typeface="Calibri (MS)"/>
                  <a:sym typeface="Calibri (MS)"/>
                </a:rPr>
                <a:t>Permita a </a:t>
              </a:r>
              <a:r>
                <a:rPr lang="en-US" sz="2000">
                  <a:solidFill>
                    <a:srgbClr val="000000"/>
                  </a:solidFill>
                  <a:latin typeface="Calibri (MS)"/>
                  <a:ea typeface="Calibri (MS)"/>
                  <a:cs typeface="Calibri (MS)"/>
                  <a:sym typeface="Calibri (MS)"/>
                </a:rPr>
                <a:t>los participantes optar por no participar en las actividades grupales o elegir formas no verbales de contribuir (por ejemplo, dibujando o escribiendo).</a:t>
              </a:r>
            </a:p>
          </p:txBody>
        </p:sp>
      </p:grpSp>
      <p:grpSp>
        <p:nvGrpSpPr>
          <p:cNvPr name="Group 9" id="9"/>
          <p:cNvGrpSpPr/>
          <p:nvPr/>
        </p:nvGrpSpPr>
        <p:grpSpPr>
          <a:xfrm rot="0">
            <a:off x="4696340" y="1152331"/>
            <a:ext cx="9728036" cy="1904516"/>
            <a:chOff x="0" y="0"/>
            <a:chExt cx="12970715" cy="2539355"/>
          </a:xfrm>
        </p:grpSpPr>
        <p:sp>
          <p:nvSpPr>
            <p:cNvPr name="Freeform 10" id="10"/>
            <p:cNvSpPr/>
            <p:nvPr/>
          </p:nvSpPr>
          <p:spPr>
            <a:xfrm flipH="false" flipV="false" rot="0">
              <a:off x="0" y="0"/>
              <a:ext cx="12970715" cy="2539355"/>
            </a:xfrm>
            <a:custGeom>
              <a:avLst/>
              <a:gdLst/>
              <a:ahLst/>
              <a:cxnLst/>
              <a:rect r="r" b="b" t="t" l="l"/>
              <a:pathLst>
                <a:path h="2539355" w="12970715">
                  <a:moveTo>
                    <a:pt x="0" y="0"/>
                  </a:moveTo>
                  <a:lnTo>
                    <a:pt x="12970715" y="0"/>
                  </a:lnTo>
                  <a:lnTo>
                    <a:pt x="12970715" y="2539355"/>
                  </a:lnTo>
                  <a:lnTo>
                    <a:pt x="0" y="2539355"/>
                  </a:lnTo>
                  <a:close/>
                </a:path>
              </a:pathLst>
            </a:custGeom>
            <a:solidFill>
              <a:srgbClr val="000000">
                <a:alpha val="0"/>
              </a:srgbClr>
            </a:solidFill>
          </p:spPr>
        </p:sp>
        <p:sp>
          <p:nvSpPr>
            <p:cNvPr name="TextBox 11" id="11"/>
            <p:cNvSpPr txBox="true"/>
            <p:nvPr/>
          </p:nvSpPr>
          <p:spPr>
            <a:xfrm>
              <a:off x="0" y="-114300"/>
              <a:ext cx="12970715" cy="2653655"/>
            </a:xfrm>
            <a:prstGeom prst="rect">
              <a:avLst/>
            </a:prstGeom>
          </p:spPr>
          <p:txBody>
            <a:bodyPr anchor="t" rtlCol="false" tIns="0" lIns="0" bIns="0" rIns="0"/>
            <a:lstStyle/>
            <a:p>
              <a:pPr algn="ctr">
                <a:lnSpc>
                  <a:spcPts val="6480"/>
                </a:lnSpc>
              </a:pPr>
              <a:r>
                <a:rPr lang="en-US" b="true" sz="5400">
                  <a:solidFill>
                    <a:srgbClr val="1E83DA"/>
                  </a:solidFill>
                  <a:latin typeface="Calibri (MS) Bold"/>
                  <a:ea typeface="Calibri (MS) Bold"/>
                  <a:cs typeface="Calibri (MS) Bold"/>
                  <a:sym typeface="Calibri (MS) Bold"/>
                </a:rPr>
                <a:t>Consejos para trabajadores juveniles</a:t>
              </a:r>
            </a:p>
          </p:txBody>
        </p:sp>
      </p:grpSp>
      <p:sp>
        <p:nvSpPr>
          <p:cNvPr name="AutoShape 12" id="12"/>
          <p:cNvSpPr/>
          <p:nvPr/>
        </p:nvSpPr>
        <p:spPr>
          <a:xfrm rot="23543">
            <a:off x="16208953" y="5874585"/>
            <a:ext cx="2086216" cy="0"/>
          </a:xfrm>
          <a:prstGeom prst="line">
            <a:avLst/>
          </a:prstGeom>
          <a:ln cap="rnd" w="19050">
            <a:solidFill>
              <a:srgbClr val="343434"/>
            </a:solidFill>
            <a:prstDash val="solid"/>
            <a:headEnd type="none" len="sm" w="sm"/>
            <a:tailEnd type="none" len="sm" w="sm"/>
          </a:ln>
        </p:spPr>
      </p:sp>
      <p:grpSp>
        <p:nvGrpSpPr>
          <p:cNvPr name="Group 13" id="13"/>
          <p:cNvGrpSpPr/>
          <p:nvPr/>
        </p:nvGrpSpPr>
        <p:grpSpPr>
          <a:xfrm rot="0">
            <a:off x="12322011" y="6443633"/>
            <a:ext cx="5973134" cy="433388"/>
            <a:chOff x="0" y="0"/>
            <a:chExt cx="7964178" cy="577850"/>
          </a:xfrm>
        </p:grpSpPr>
        <p:sp>
          <p:nvSpPr>
            <p:cNvPr name="Freeform 14" id="14"/>
            <p:cNvSpPr/>
            <p:nvPr/>
          </p:nvSpPr>
          <p:spPr>
            <a:xfrm flipH="false" flipV="false" rot="0">
              <a:off x="0" y="0"/>
              <a:ext cx="7964178" cy="577850"/>
            </a:xfrm>
            <a:custGeom>
              <a:avLst/>
              <a:gdLst/>
              <a:ahLst/>
              <a:cxnLst/>
              <a:rect r="r" b="b" t="t" l="l"/>
              <a:pathLst>
                <a:path h="577850" w="7964178">
                  <a:moveTo>
                    <a:pt x="0" y="0"/>
                  </a:moveTo>
                  <a:lnTo>
                    <a:pt x="7964178" y="0"/>
                  </a:lnTo>
                  <a:lnTo>
                    <a:pt x="7964178" y="577850"/>
                  </a:lnTo>
                  <a:lnTo>
                    <a:pt x="0" y="577850"/>
                  </a:lnTo>
                  <a:close/>
                </a:path>
              </a:pathLst>
            </a:custGeom>
            <a:solidFill>
              <a:srgbClr val="000000">
                <a:alpha val="0"/>
              </a:srgbClr>
            </a:solidFill>
          </p:spPr>
        </p:sp>
        <p:sp>
          <p:nvSpPr>
            <p:cNvPr name="TextBox 15" id="15"/>
            <p:cNvSpPr txBox="true"/>
            <p:nvPr/>
          </p:nvSpPr>
          <p:spPr>
            <a:xfrm>
              <a:off x="0" y="-161925"/>
              <a:ext cx="7964178" cy="739775"/>
            </a:xfrm>
            <a:prstGeom prst="rect">
              <a:avLst/>
            </a:prstGeom>
          </p:spPr>
          <p:txBody>
            <a:bodyPr anchor="t" rtlCol="false" tIns="0" lIns="0" bIns="0" rIns="0"/>
            <a:lstStyle/>
            <a:p>
              <a:pPr algn="l">
                <a:lnSpc>
                  <a:spcPts val="3779"/>
                </a:lnSpc>
              </a:pPr>
              <a:r>
                <a:rPr lang="en-US" b="true" sz="2099">
                  <a:solidFill>
                    <a:srgbClr val="000000"/>
                  </a:solidFill>
                  <a:latin typeface="Calibri (MS) Bold"/>
                  <a:ea typeface="Calibri (MS) Bold"/>
                  <a:cs typeface="Calibri (MS) Bold"/>
                  <a:sym typeface="Calibri (MS) Bold"/>
                </a:rPr>
                <a:t>Fomentar el apoyo entre compañeros y la inclusión</a:t>
              </a:r>
            </a:p>
          </p:txBody>
        </p:sp>
      </p:grpSp>
      <p:grpSp>
        <p:nvGrpSpPr>
          <p:cNvPr name="Group 16" id="16"/>
          <p:cNvGrpSpPr/>
          <p:nvPr/>
        </p:nvGrpSpPr>
        <p:grpSpPr>
          <a:xfrm rot="0">
            <a:off x="12322011" y="7116102"/>
            <a:ext cx="4997757" cy="1774999"/>
            <a:chOff x="0" y="0"/>
            <a:chExt cx="6663676" cy="2366665"/>
          </a:xfrm>
        </p:grpSpPr>
        <p:sp>
          <p:nvSpPr>
            <p:cNvPr name="Freeform 17" id="17"/>
            <p:cNvSpPr/>
            <p:nvPr/>
          </p:nvSpPr>
          <p:spPr>
            <a:xfrm flipH="false" flipV="false" rot="0">
              <a:off x="0" y="0"/>
              <a:ext cx="6663676" cy="2366665"/>
            </a:xfrm>
            <a:custGeom>
              <a:avLst/>
              <a:gdLst/>
              <a:ahLst/>
              <a:cxnLst/>
              <a:rect r="r" b="b" t="t" l="l"/>
              <a:pathLst>
                <a:path h="2366665" w="6663676">
                  <a:moveTo>
                    <a:pt x="0" y="0"/>
                  </a:moveTo>
                  <a:lnTo>
                    <a:pt x="6663676" y="0"/>
                  </a:lnTo>
                  <a:lnTo>
                    <a:pt x="6663676" y="2366665"/>
                  </a:lnTo>
                  <a:lnTo>
                    <a:pt x="0" y="2366665"/>
                  </a:lnTo>
                  <a:close/>
                </a:path>
              </a:pathLst>
            </a:custGeom>
            <a:solidFill>
              <a:srgbClr val="000000">
                <a:alpha val="0"/>
              </a:srgbClr>
            </a:solidFill>
          </p:spPr>
        </p:sp>
        <p:sp>
          <p:nvSpPr>
            <p:cNvPr name="TextBox 18" id="18"/>
            <p:cNvSpPr txBox="true"/>
            <p:nvPr/>
          </p:nvSpPr>
          <p:spPr>
            <a:xfrm>
              <a:off x="0" y="-152400"/>
              <a:ext cx="6663676" cy="2519065"/>
            </a:xfrm>
            <a:prstGeom prst="rect">
              <a:avLst/>
            </a:prstGeom>
          </p:spPr>
          <p:txBody>
            <a:bodyPr anchor="t" rtlCol="false" tIns="0" lIns="0" bIns="0" rIns="0"/>
            <a:lstStyle/>
            <a:p>
              <a:pPr algn="just">
                <a:lnSpc>
                  <a:spcPts val="3600"/>
                </a:lnSpc>
              </a:pPr>
              <a:r>
                <a:rPr lang="en-US" sz="2000">
                  <a:solidFill>
                    <a:srgbClr val="000000"/>
                  </a:solidFill>
                  <a:latin typeface="Calibri (MS)"/>
                  <a:ea typeface="Calibri (MS)"/>
                  <a:cs typeface="Calibri (MS)"/>
                  <a:sym typeface="Calibri (MS)"/>
                </a:rPr>
                <a:t>Empa</a:t>
              </a:r>
              <a:r>
                <a:rPr lang="en-US" sz="2000">
                  <a:solidFill>
                    <a:srgbClr val="000000"/>
                  </a:solidFill>
                  <a:latin typeface="Calibri (MS)"/>
                  <a:ea typeface="Calibri (MS)"/>
                  <a:cs typeface="Calibri (MS)"/>
                  <a:sym typeface="Calibri (MS)"/>
                </a:rPr>
                <a:t>reje a los participantes con compañeros o mentores que les brinden apoyo. Promueva los debates en grupos pequeños en lugar de los grandes.</a:t>
              </a:r>
            </a:p>
          </p:txBody>
        </p:sp>
      </p:grpSp>
      <p:grpSp>
        <p:nvGrpSpPr>
          <p:cNvPr name="Group 19" id="19"/>
          <p:cNvGrpSpPr/>
          <p:nvPr/>
        </p:nvGrpSpPr>
        <p:grpSpPr>
          <a:xfrm rot="0">
            <a:off x="803048" y="6190905"/>
            <a:ext cx="4940127" cy="433388"/>
            <a:chOff x="0" y="0"/>
            <a:chExt cx="6586836" cy="577850"/>
          </a:xfrm>
        </p:grpSpPr>
        <p:sp>
          <p:nvSpPr>
            <p:cNvPr name="Freeform 20" id="20"/>
            <p:cNvSpPr/>
            <p:nvPr/>
          </p:nvSpPr>
          <p:spPr>
            <a:xfrm flipH="false" flipV="false" rot="0">
              <a:off x="0" y="0"/>
              <a:ext cx="6586836" cy="577850"/>
            </a:xfrm>
            <a:custGeom>
              <a:avLst/>
              <a:gdLst/>
              <a:ahLst/>
              <a:cxnLst/>
              <a:rect r="r" b="b" t="t" l="l"/>
              <a:pathLst>
                <a:path h="577850" w="6586836">
                  <a:moveTo>
                    <a:pt x="0" y="0"/>
                  </a:moveTo>
                  <a:lnTo>
                    <a:pt x="6586836" y="0"/>
                  </a:lnTo>
                  <a:lnTo>
                    <a:pt x="6586836" y="577850"/>
                  </a:lnTo>
                  <a:lnTo>
                    <a:pt x="0" y="577850"/>
                  </a:lnTo>
                  <a:close/>
                </a:path>
              </a:pathLst>
            </a:custGeom>
            <a:solidFill>
              <a:srgbClr val="000000">
                <a:alpha val="0"/>
              </a:srgbClr>
            </a:solidFill>
          </p:spPr>
        </p:sp>
        <p:sp>
          <p:nvSpPr>
            <p:cNvPr name="TextBox 21" id="21"/>
            <p:cNvSpPr txBox="true"/>
            <p:nvPr/>
          </p:nvSpPr>
          <p:spPr>
            <a:xfrm>
              <a:off x="0" y="-161925"/>
              <a:ext cx="6586836" cy="739775"/>
            </a:xfrm>
            <a:prstGeom prst="rect">
              <a:avLst/>
            </a:prstGeom>
          </p:spPr>
          <p:txBody>
            <a:bodyPr anchor="t" rtlCol="false" tIns="0" lIns="0" bIns="0" rIns="0"/>
            <a:lstStyle/>
            <a:p>
              <a:pPr algn="l">
                <a:lnSpc>
                  <a:spcPts val="3779"/>
                </a:lnSpc>
              </a:pPr>
              <a:r>
                <a:rPr lang="en-US" b="true" sz="2099">
                  <a:solidFill>
                    <a:srgbClr val="000000"/>
                  </a:solidFill>
                  <a:latin typeface="Calibri (MS) Bold"/>
                  <a:ea typeface="Calibri (MS) Bold"/>
                  <a:cs typeface="Calibri (MS) Bold"/>
                  <a:sym typeface="Calibri (MS) Bold"/>
                </a:rPr>
                <a:t>Utilice múltiples formatos de comunicación</a:t>
              </a:r>
            </a:p>
          </p:txBody>
        </p:sp>
      </p:grpSp>
      <p:grpSp>
        <p:nvGrpSpPr>
          <p:cNvPr name="Group 22" id="22"/>
          <p:cNvGrpSpPr/>
          <p:nvPr/>
        </p:nvGrpSpPr>
        <p:grpSpPr>
          <a:xfrm rot="0">
            <a:off x="803048" y="6863374"/>
            <a:ext cx="4997757" cy="1774999"/>
            <a:chOff x="0" y="0"/>
            <a:chExt cx="6663676" cy="2366665"/>
          </a:xfrm>
        </p:grpSpPr>
        <p:sp>
          <p:nvSpPr>
            <p:cNvPr name="Freeform 23" id="23"/>
            <p:cNvSpPr/>
            <p:nvPr/>
          </p:nvSpPr>
          <p:spPr>
            <a:xfrm flipH="false" flipV="false" rot="0">
              <a:off x="0" y="0"/>
              <a:ext cx="6663676" cy="2366665"/>
            </a:xfrm>
            <a:custGeom>
              <a:avLst/>
              <a:gdLst/>
              <a:ahLst/>
              <a:cxnLst/>
              <a:rect r="r" b="b" t="t" l="l"/>
              <a:pathLst>
                <a:path h="2366665" w="6663676">
                  <a:moveTo>
                    <a:pt x="0" y="0"/>
                  </a:moveTo>
                  <a:lnTo>
                    <a:pt x="6663676" y="0"/>
                  </a:lnTo>
                  <a:lnTo>
                    <a:pt x="6663676" y="2366665"/>
                  </a:lnTo>
                  <a:lnTo>
                    <a:pt x="0" y="2366665"/>
                  </a:lnTo>
                  <a:close/>
                </a:path>
              </a:pathLst>
            </a:custGeom>
            <a:solidFill>
              <a:srgbClr val="000000">
                <a:alpha val="0"/>
              </a:srgbClr>
            </a:solidFill>
          </p:spPr>
        </p:sp>
        <p:sp>
          <p:nvSpPr>
            <p:cNvPr name="TextBox 24" id="24"/>
            <p:cNvSpPr txBox="true"/>
            <p:nvPr/>
          </p:nvSpPr>
          <p:spPr>
            <a:xfrm>
              <a:off x="0" y="-152400"/>
              <a:ext cx="6663676" cy="2519065"/>
            </a:xfrm>
            <a:prstGeom prst="rect">
              <a:avLst/>
            </a:prstGeom>
          </p:spPr>
          <p:txBody>
            <a:bodyPr anchor="t" rtlCol="false" tIns="0" lIns="0" bIns="0" rIns="0"/>
            <a:lstStyle/>
            <a:p>
              <a:pPr algn="just">
                <a:lnSpc>
                  <a:spcPts val="3600"/>
                </a:lnSpc>
              </a:pPr>
              <a:r>
                <a:rPr lang="en-US" sz="2000">
                  <a:solidFill>
                    <a:srgbClr val="000000"/>
                  </a:solidFill>
                  <a:latin typeface="Calibri (MS)"/>
                  <a:ea typeface="Calibri (MS)"/>
                  <a:cs typeface="Calibri (MS)"/>
                  <a:sym typeface="Calibri (MS)"/>
                </a:rPr>
                <a:t>C</a:t>
              </a:r>
              <a:r>
                <a:rPr lang="en-US" sz="2000">
                  <a:solidFill>
                    <a:srgbClr val="000000"/>
                  </a:solidFill>
                  <a:latin typeface="Calibri (MS)"/>
                  <a:ea typeface="Calibri (MS)"/>
                  <a:cs typeface="Calibri (MS)"/>
                  <a:sym typeface="Calibri (MS)"/>
                </a:rPr>
                <a:t>ombine las instrucciones verbales con elementos visuales (por ejemplo, iconos, diagramas) y ofrezca resúmenes o recordatorios por escrito.</a:t>
              </a:r>
            </a:p>
          </p:txBody>
        </p:sp>
      </p:grpSp>
      <p:grpSp>
        <p:nvGrpSpPr>
          <p:cNvPr name="Group 25" id="25"/>
          <p:cNvGrpSpPr/>
          <p:nvPr/>
        </p:nvGrpSpPr>
        <p:grpSpPr>
          <a:xfrm rot="0">
            <a:off x="745418" y="2859141"/>
            <a:ext cx="4523214" cy="433388"/>
            <a:chOff x="0" y="0"/>
            <a:chExt cx="6030952" cy="577850"/>
          </a:xfrm>
        </p:grpSpPr>
        <p:sp>
          <p:nvSpPr>
            <p:cNvPr name="Freeform 26" id="26"/>
            <p:cNvSpPr/>
            <p:nvPr/>
          </p:nvSpPr>
          <p:spPr>
            <a:xfrm flipH="false" flipV="false" rot="0">
              <a:off x="0" y="0"/>
              <a:ext cx="6030952" cy="577850"/>
            </a:xfrm>
            <a:custGeom>
              <a:avLst/>
              <a:gdLst/>
              <a:ahLst/>
              <a:cxnLst/>
              <a:rect r="r" b="b" t="t" l="l"/>
              <a:pathLst>
                <a:path h="577850" w="6030952">
                  <a:moveTo>
                    <a:pt x="0" y="0"/>
                  </a:moveTo>
                  <a:lnTo>
                    <a:pt x="6030952" y="0"/>
                  </a:lnTo>
                  <a:lnTo>
                    <a:pt x="6030952" y="577850"/>
                  </a:lnTo>
                  <a:lnTo>
                    <a:pt x="0" y="577850"/>
                  </a:lnTo>
                  <a:close/>
                </a:path>
              </a:pathLst>
            </a:custGeom>
            <a:solidFill>
              <a:srgbClr val="000000">
                <a:alpha val="0"/>
              </a:srgbClr>
            </a:solidFill>
          </p:spPr>
        </p:sp>
        <p:sp>
          <p:nvSpPr>
            <p:cNvPr name="TextBox 27" id="27"/>
            <p:cNvSpPr txBox="true"/>
            <p:nvPr/>
          </p:nvSpPr>
          <p:spPr>
            <a:xfrm>
              <a:off x="0" y="-161925"/>
              <a:ext cx="6030952" cy="739775"/>
            </a:xfrm>
            <a:prstGeom prst="rect">
              <a:avLst/>
            </a:prstGeom>
          </p:spPr>
          <p:txBody>
            <a:bodyPr anchor="t" rtlCol="false" tIns="0" lIns="0" bIns="0" rIns="0"/>
            <a:lstStyle/>
            <a:p>
              <a:pPr algn="l">
                <a:lnSpc>
                  <a:spcPts val="3779"/>
                </a:lnSpc>
              </a:pPr>
              <a:r>
                <a:rPr lang="en-US" b="true" sz="2099">
                  <a:solidFill>
                    <a:srgbClr val="000000"/>
                  </a:solidFill>
                  <a:latin typeface="Calibri (MS) Bold"/>
                  <a:ea typeface="Calibri (MS) Bold"/>
                  <a:cs typeface="Calibri (MS) Bold"/>
                  <a:sym typeface="Calibri (MS) Bold"/>
                </a:rPr>
                <a:t>Elige</a:t>
              </a:r>
              <a:r>
                <a:rPr lang="en-US" b="true" sz="2099">
                  <a:solidFill>
                    <a:srgbClr val="000000"/>
                  </a:solidFill>
                  <a:latin typeface="Calibri (MS) Bold"/>
                  <a:ea typeface="Calibri (MS) Bold"/>
                  <a:cs typeface="Calibri (MS) Bold"/>
                  <a:sym typeface="Calibri (MS) Bold"/>
                </a:rPr>
                <a:t> lugares que no causen estrés</a:t>
              </a:r>
            </a:p>
          </p:txBody>
        </p:sp>
      </p:grpSp>
      <p:grpSp>
        <p:nvGrpSpPr>
          <p:cNvPr name="Group 28" id="28"/>
          <p:cNvGrpSpPr/>
          <p:nvPr/>
        </p:nvGrpSpPr>
        <p:grpSpPr>
          <a:xfrm rot="0">
            <a:off x="745417" y="3531610"/>
            <a:ext cx="4997757" cy="1588897"/>
            <a:chOff x="0" y="0"/>
            <a:chExt cx="6663676" cy="2118529"/>
          </a:xfrm>
        </p:grpSpPr>
        <p:sp>
          <p:nvSpPr>
            <p:cNvPr name="Freeform 29" id="29"/>
            <p:cNvSpPr/>
            <p:nvPr/>
          </p:nvSpPr>
          <p:spPr>
            <a:xfrm flipH="false" flipV="false" rot="0">
              <a:off x="0" y="0"/>
              <a:ext cx="6663676" cy="2118529"/>
            </a:xfrm>
            <a:custGeom>
              <a:avLst/>
              <a:gdLst/>
              <a:ahLst/>
              <a:cxnLst/>
              <a:rect r="r" b="b" t="t" l="l"/>
              <a:pathLst>
                <a:path h="2118529" w="6663676">
                  <a:moveTo>
                    <a:pt x="0" y="0"/>
                  </a:moveTo>
                  <a:lnTo>
                    <a:pt x="6663676" y="0"/>
                  </a:lnTo>
                  <a:lnTo>
                    <a:pt x="6663676" y="2118529"/>
                  </a:lnTo>
                  <a:lnTo>
                    <a:pt x="0" y="2118529"/>
                  </a:lnTo>
                  <a:close/>
                </a:path>
              </a:pathLst>
            </a:custGeom>
            <a:solidFill>
              <a:srgbClr val="000000">
                <a:alpha val="0"/>
              </a:srgbClr>
            </a:solidFill>
          </p:spPr>
        </p:sp>
        <p:sp>
          <p:nvSpPr>
            <p:cNvPr name="TextBox 30" id="30"/>
            <p:cNvSpPr txBox="true"/>
            <p:nvPr/>
          </p:nvSpPr>
          <p:spPr>
            <a:xfrm>
              <a:off x="0" y="-152400"/>
              <a:ext cx="6663676" cy="2270929"/>
            </a:xfrm>
            <a:prstGeom prst="rect">
              <a:avLst/>
            </a:prstGeom>
          </p:spPr>
          <p:txBody>
            <a:bodyPr anchor="t" rtlCol="false" tIns="0" lIns="0" bIns="0" rIns="0"/>
            <a:lstStyle/>
            <a:p>
              <a:pPr algn="just">
                <a:lnSpc>
                  <a:spcPts val="3600"/>
                </a:lnSpc>
              </a:pPr>
              <a:r>
                <a:rPr lang="en-US" sz="2000">
                  <a:solidFill>
                    <a:srgbClr val="000000"/>
                  </a:solidFill>
                  <a:latin typeface="Calibri (MS)"/>
                  <a:ea typeface="Calibri (MS)"/>
                  <a:cs typeface="Calibri (MS)"/>
                  <a:sym typeface="Calibri (MS)"/>
                </a:rPr>
                <a:t>S</a:t>
              </a:r>
              <a:r>
                <a:rPr lang="en-US" sz="2000">
                  <a:solidFill>
                    <a:srgbClr val="000000"/>
                  </a:solidFill>
                  <a:latin typeface="Calibri (MS)"/>
                  <a:ea typeface="Calibri (MS)"/>
                  <a:cs typeface="Calibri (MS)"/>
                  <a:sym typeface="Calibri (MS)"/>
                </a:rPr>
                <a:t>eleccione lugares con luz natural, zonas tranquilas y mínimas distracciones para reducir la sobrecarga sensorial y la ansiedad.</a:t>
              </a:r>
            </a:p>
          </p:txBody>
        </p:sp>
      </p:grpSp>
      <p:grpSp>
        <p:nvGrpSpPr>
          <p:cNvPr name="Group 31" id="31"/>
          <p:cNvGrpSpPr/>
          <p:nvPr/>
        </p:nvGrpSpPr>
        <p:grpSpPr>
          <a:xfrm rot="0">
            <a:off x="6288170" y="3227411"/>
            <a:ext cx="5711661" cy="5300423"/>
            <a:chOff x="0" y="0"/>
            <a:chExt cx="7615548" cy="7067231"/>
          </a:xfrm>
        </p:grpSpPr>
        <p:sp>
          <p:nvSpPr>
            <p:cNvPr name="Freeform 32" id="32"/>
            <p:cNvSpPr/>
            <p:nvPr/>
          </p:nvSpPr>
          <p:spPr>
            <a:xfrm flipH="false" flipV="false" rot="0">
              <a:off x="12700" y="12700"/>
              <a:ext cx="7590155" cy="7041769"/>
            </a:xfrm>
            <a:custGeom>
              <a:avLst/>
              <a:gdLst/>
              <a:ahLst/>
              <a:cxnLst/>
              <a:rect r="r" b="b" t="t" l="l"/>
              <a:pathLst>
                <a:path h="7041769" w="7590155">
                  <a:moveTo>
                    <a:pt x="0" y="3520948"/>
                  </a:moveTo>
                  <a:cubicBezTo>
                    <a:pt x="0" y="1576324"/>
                    <a:pt x="1699133" y="0"/>
                    <a:pt x="3795014" y="0"/>
                  </a:cubicBezTo>
                  <a:cubicBezTo>
                    <a:pt x="5890895" y="0"/>
                    <a:pt x="7590155" y="1576324"/>
                    <a:pt x="7590155" y="3520948"/>
                  </a:cubicBezTo>
                  <a:cubicBezTo>
                    <a:pt x="7590155" y="5465572"/>
                    <a:pt x="5891022" y="7041769"/>
                    <a:pt x="3795014" y="7041769"/>
                  </a:cubicBezTo>
                  <a:cubicBezTo>
                    <a:pt x="1699006" y="7041769"/>
                    <a:pt x="0" y="5465445"/>
                    <a:pt x="0" y="3520948"/>
                  </a:cubicBezTo>
                  <a:close/>
                </a:path>
              </a:pathLst>
            </a:custGeom>
            <a:solidFill>
              <a:srgbClr val="ACD8FF"/>
            </a:solidFill>
          </p:spPr>
        </p:sp>
        <p:sp>
          <p:nvSpPr>
            <p:cNvPr name="Freeform 33" id="33"/>
            <p:cNvSpPr/>
            <p:nvPr/>
          </p:nvSpPr>
          <p:spPr>
            <a:xfrm flipH="false" flipV="false" rot="0">
              <a:off x="0" y="0"/>
              <a:ext cx="7615555" cy="7067296"/>
            </a:xfrm>
            <a:custGeom>
              <a:avLst/>
              <a:gdLst/>
              <a:ahLst/>
              <a:cxnLst/>
              <a:rect r="r" b="b" t="t" l="l"/>
              <a:pathLst>
                <a:path h="7067296" w="7615555">
                  <a:moveTo>
                    <a:pt x="0" y="3533648"/>
                  </a:moveTo>
                  <a:cubicBezTo>
                    <a:pt x="0" y="1581150"/>
                    <a:pt x="1705737" y="0"/>
                    <a:pt x="3807714" y="0"/>
                  </a:cubicBezTo>
                  <a:lnTo>
                    <a:pt x="3807714" y="12700"/>
                  </a:lnTo>
                  <a:lnTo>
                    <a:pt x="3807714" y="25400"/>
                  </a:lnTo>
                  <a:lnTo>
                    <a:pt x="3807714" y="12700"/>
                  </a:lnTo>
                  <a:lnTo>
                    <a:pt x="3807714" y="0"/>
                  </a:lnTo>
                  <a:cubicBezTo>
                    <a:pt x="5909818" y="0"/>
                    <a:pt x="7615555" y="1581150"/>
                    <a:pt x="7615555" y="3533648"/>
                  </a:cubicBezTo>
                  <a:lnTo>
                    <a:pt x="7602855" y="3533648"/>
                  </a:lnTo>
                  <a:lnTo>
                    <a:pt x="7615555" y="3533648"/>
                  </a:lnTo>
                  <a:cubicBezTo>
                    <a:pt x="7615555" y="5486146"/>
                    <a:pt x="5909818" y="7067296"/>
                    <a:pt x="3807841" y="7067296"/>
                  </a:cubicBezTo>
                  <a:lnTo>
                    <a:pt x="3807841" y="7054596"/>
                  </a:lnTo>
                  <a:lnTo>
                    <a:pt x="3807841" y="7067296"/>
                  </a:lnTo>
                  <a:cubicBezTo>
                    <a:pt x="1705737" y="7067169"/>
                    <a:pt x="0" y="5486019"/>
                    <a:pt x="0" y="3533648"/>
                  </a:cubicBezTo>
                  <a:lnTo>
                    <a:pt x="12700" y="3533648"/>
                  </a:lnTo>
                  <a:lnTo>
                    <a:pt x="25400" y="3533648"/>
                  </a:lnTo>
                  <a:lnTo>
                    <a:pt x="12700" y="3533648"/>
                  </a:lnTo>
                  <a:lnTo>
                    <a:pt x="0" y="3533648"/>
                  </a:lnTo>
                  <a:moveTo>
                    <a:pt x="25400" y="3533648"/>
                  </a:moveTo>
                  <a:cubicBezTo>
                    <a:pt x="25400" y="3540633"/>
                    <a:pt x="19685" y="3546348"/>
                    <a:pt x="12700" y="3546348"/>
                  </a:cubicBezTo>
                  <a:cubicBezTo>
                    <a:pt x="5715" y="3546348"/>
                    <a:pt x="0" y="3540633"/>
                    <a:pt x="0" y="3533648"/>
                  </a:cubicBezTo>
                  <a:cubicBezTo>
                    <a:pt x="0" y="3526663"/>
                    <a:pt x="5715" y="3520948"/>
                    <a:pt x="12700" y="3520948"/>
                  </a:cubicBezTo>
                  <a:cubicBezTo>
                    <a:pt x="19685" y="3520948"/>
                    <a:pt x="25400" y="3526663"/>
                    <a:pt x="25400" y="3533648"/>
                  </a:cubicBezTo>
                  <a:cubicBezTo>
                    <a:pt x="25400" y="5470271"/>
                    <a:pt x="1717929" y="7041769"/>
                    <a:pt x="3807714" y="7041769"/>
                  </a:cubicBezTo>
                  <a:cubicBezTo>
                    <a:pt x="5897499" y="7041769"/>
                    <a:pt x="7590155" y="5470271"/>
                    <a:pt x="7590155" y="3533648"/>
                  </a:cubicBezTo>
                  <a:cubicBezTo>
                    <a:pt x="7590155" y="1597025"/>
                    <a:pt x="5897626" y="25400"/>
                    <a:pt x="3807714" y="25400"/>
                  </a:cubicBezTo>
                  <a:cubicBezTo>
                    <a:pt x="3800729" y="25400"/>
                    <a:pt x="3795014" y="19685"/>
                    <a:pt x="3795014" y="12700"/>
                  </a:cubicBezTo>
                  <a:cubicBezTo>
                    <a:pt x="3795014" y="5715"/>
                    <a:pt x="3800729" y="0"/>
                    <a:pt x="3807714" y="0"/>
                  </a:cubicBezTo>
                  <a:cubicBezTo>
                    <a:pt x="3814699" y="0"/>
                    <a:pt x="3820414" y="5715"/>
                    <a:pt x="3820414" y="12700"/>
                  </a:cubicBezTo>
                  <a:cubicBezTo>
                    <a:pt x="3820414" y="19685"/>
                    <a:pt x="3814699" y="25400"/>
                    <a:pt x="3807714" y="25400"/>
                  </a:cubicBezTo>
                  <a:cubicBezTo>
                    <a:pt x="1717929" y="25400"/>
                    <a:pt x="25400" y="1597025"/>
                    <a:pt x="25400" y="3533648"/>
                  </a:cubicBezTo>
                  <a:close/>
                </a:path>
              </a:pathLst>
            </a:custGeom>
            <a:solidFill>
              <a:srgbClr val="ACD8FF"/>
            </a:solidFill>
          </p:spPr>
        </p:sp>
      </p:grpSp>
      <p:sp>
        <p:nvSpPr>
          <p:cNvPr name="Freeform 34" id="34"/>
          <p:cNvSpPr/>
          <p:nvPr/>
        </p:nvSpPr>
        <p:spPr>
          <a:xfrm flipH="false" flipV="false" rot="0">
            <a:off x="7234355" y="5024752"/>
            <a:ext cx="3819291" cy="1733003"/>
          </a:xfrm>
          <a:custGeom>
            <a:avLst/>
            <a:gdLst/>
            <a:ahLst/>
            <a:cxnLst/>
            <a:rect r="r" b="b" t="t" l="l"/>
            <a:pathLst>
              <a:path h="1733003" w="3819291">
                <a:moveTo>
                  <a:pt x="0" y="0"/>
                </a:moveTo>
                <a:lnTo>
                  <a:pt x="3819290" y="0"/>
                </a:lnTo>
                <a:lnTo>
                  <a:pt x="3819290" y="1733003"/>
                </a:lnTo>
                <a:lnTo>
                  <a:pt x="0" y="173300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35" id="35"/>
          <p:cNvSpPr/>
          <p:nvPr/>
        </p:nvSpPr>
        <p:spPr>
          <a:xfrm flipH="false" flipV="false" rot="0">
            <a:off x="311292" y="207263"/>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6"/>
            <a:stretch>
              <a:fillRect l="0" t="0" r="0" b="0"/>
            </a:stretch>
          </a:blipFill>
        </p:spPr>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971550" y="467067"/>
            <a:ext cx="76944" cy="161583"/>
            <a:chOff x="0" y="0"/>
            <a:chExt cx="102592" cy="215444"/>
          </a:xfrm>
        </p:grpSpPr>
        <p:sp>
          <p:nvSpPr>
            <p:cNvPr name="Freeform 4" id="4"/>
            <p:cNvSpPr/>
            <p:nvPr/>
          </p:nvSpPr>
          <p:spPr>
            <a:xfrm flipH="false" flipV="false" rot="0">
              <a:off x="0" y="0"/>
              <a:ext cx="102592" cy="215444"/>
            </a:xfrm>
            <a:custGeom>
              <a:avLst/>
              <a:gdLst/>
              <a:ahLst/>
              <a:cxnLst/>
              <a:rect r="r" b="b" t="t" l="l"/>
              <a:pathLst>
                <a:path h="215444" w="102592">
                  <a:moveTo>
                    <a:pt x="0" y="0"/>
                  </a:moveTo>
                  <a:lnTo>
                    <a:pt x="102592" y="0"/>
                  </a:lnTo>
                  <a:lnTo>
                    <a:pt x="102592" y="215444"/>
                  </a:lnTo>
                  <a:lnTo>
                    <a:pt x="0" y="215444"/>
                  </a:lnTo>
                  <a:close/>
                </a:path>
              </a:pathLst>
            </a:custGeom>
            <a:solidFill>
              <a:srgbClr val="000000">
                <a:alpha val="0"/>
              </a:srgbClr>
            </a:solidFill>
          </p:spPr>
        </p:sp>
        <p:sp>
          <p:nvSpPr>
            <p:cNvPr name="TextBox 5" id="5"/>
            <p:cNvSpPr txBox="true"/>
            <p:nvPr/>
          </p:nvSpPr>
          <p:spPr>
            <a:xfrm>
              <a:off x="0" y="-9525"/>
              <a:ext cx="102592" cy="224969"/>
            </a:xfrm>
            <a:prstGeom prst="rect">
              <a:avLst/>
            </a:prstGeom>
          </p:spPr>
          <p:txBody>
            <a:bodyPr anchor="t" rtlCol="false" tIns="0" lIns="0" bIns="0" rIns="0"/>
            <a:lstStyle/>
            <a:p>
              <a:pPr algn="l">
                <a:lnSpc>
                  <a:spcPts val="1260"/>
                </a:lnSpc>
              </a:pPr>
              <a:r>
                <a:rPr lang="en-US" b="true" sz="1050">
                  <a:solidFill>
                    <a:srgbClr val="282121"/>
                  </a:solidFill>
                  <a:latin typeface="Roboto Bold"/>
                  <a:ea typeface="Roboto Bold"/>
                  <a:cs typeface="Roboto Bold"/>
                  <a:sym typeface="Roboto Bold"/>
                </a:rPr>
                <a:t>7</a:t>
              </a:r>
            </a:p>
          </p:txBody>
        </p:sp>
      </p:grpSp>
      <p:sp>
        <p:nvSpPr>
          <p:cNvPr name="Freeform 6" id="6"/>
          <p:cNvSpPr/>
          <p:nvPr/>
        </p:nvSpPr>
        <p:spPr>
          <a:xfrm flipH="false" flipV="false" rot="0">
            <a:off x="15541097" y="8008291"/>
            <a:ext cx="2157117" cy="2157117"/>
          </a:xfrm>
          <a:custGeom>
            <a:avLst/>
            <a:gdLst/>
            <a:ahLst/>
            <a:cxnLst/>
            <a:rect r="r" b="b" t="t" l="l"/>
            <a:pathLst>
              <a:path h="2157117" w="2157117">
                <a:moveTo>
                  <a:pt x="0" y="0"/>
                </a:moveTo>
                <a:lnTo>
                  <a:pt x="2157117" y="0"/>
                </a:lnTo>
                <a:lnTo>
                  <a:pt x="2157117" y="2157118"/>
                </a:lnTo>
                <a:lnTo>
                  <a:pt x="0" y="2157118"/>
                </a:lnTo>
                <a:lnTo>
                  <a:pt x="0" y="0"/>
                </a:lnTo>
                <a:close/>
              </a:path>
            </a:pathLst>
          </a:custGeom>
          <a:blipFill>
            <a:blip r:embed="rId4"/>
            <a:stretch>
              <a:fillRect l="0" t="0" r="0" b="0"/>
            </a:stretch>
          </a:blipFill>
        </p:spPr>
      </p:sp>
      <p:sp>
        <p:nvSpPr>
          <p:cNvPr name="Freeform 7" id="7"/>
          <p:cNvSpPr/>
          <p:nvPr/>
        </p:nvSpPr>
        <p:spPr>
          <a:xfrm flipH="false" flipV="false" rot="0">
            <a:off x="-26852931" y="-10918608"/>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Freeform 8" id="8"/>
          <p:cNvSpPr/>
          <p:nvPr/>
        </p:nvSpPr>
        <p:spPr>
          <a:xfrm flipH="false" flipV="false" rot="0">
            <a:off x="4786589" y="3377610"/>
            <a:ext cx="8174066" cy="5445971"/>
          </a:xfrm>
          <a:custGeom>
            <a:avLst/>
            <a:gdLst/>
            <a:ahLst/>
            <a:cxnLst/>
            <a:rect r="r" b="b" t="t" l="l"/>
            <a:pathLst>
              <a:path h="5445971" w="8174066">
                <a:moveTo>
                  <a:pt x="0" y="0"/>
                </a:moveTo>
                <a:lnTo>
                  <a:pt x="8174066" y="0"/>
                </a:lnTo>
                <a:lnTo>
                  <a:pt x="8174066" y="5445971"/>
                </a:lnTo>
                <a:lnTo>
                  <a:pt x="0" y="5445971"/>
                </a:lnTo>
                <a:lnTo>
                  <a:pt x="0" y="0"/>
                </a:lnTo>
                <a:close/>
              </a:path>
            </a:pathLst>
          </a:custGeom>
          <a:blipFill>
            <a:blip r:embed="rId7"/>
            <a:stretch>
              <a:fillRect l="0" t="0" r="0" b="0"/>
            </a:stretch>
          </a:blipFill>
        </p:spPr>
      </p:sp>
      <p:sp>
        <p:nvSpPr>
          <p:cNvPr name="TextBox 9" id="9"/>
          <p:cNvSpPr txBox="true"/>
          <p:nvPr/>
        </p:nvSpPr>
        <p:spPr>
          <a:xfrm rot="0">
            <a:off x="2412401" y="381342"/>
            <a:ext cx="13859617" cy="2289166"/>
          </a:xfrm>
          <a:prstGeom prst="rect">
            <a:avLst/>
          </a:prstGeom>
        </p:spPr>
        <p:txBody>
          <a:bodyPr anchor="t" rtlCol="false" tIns="0" lIns="0" bIns="0" rIns="0">
            <a:spAutoFit/>
          </a:bodyPr>
          <a:lstStyle/>
          <a:p>
            <a:pPr algn="ctr" marL="0" indent="0" lvl="0">
              <a:lnSpc>
                <a:spcPts val="5748"/>
              </a:lnSpc>
            </a:pPr>
            <a:r>
              <a:rPr lang="en-US" sz="4998">
                <a:solidFill>
                  <a:srgbClr val="282121"/>
                </a:solidFill>
                <a:latin typeface="Calibri (MS)"/>
                <a:ea typeface="Calibri (MS)"/>
                <a:cs typeface="Calibri (MS)"/>
                <a:sym typeface="Calibri (MS)"/>
              </a:rPr>
              <a:t>Cu</a:t>
            </a:r>
            <a:r>
              <a:rPr lang="en-US" sz="4998" strike="noStrike" u="none">
                <a:solidFill>
                  <a:srgbClr val="282121"/>
                </a:solidFill>
                <a:latin typeface="Calibri (MS)"/>
                <a:ea typeface="Calibri (MS)"/>
                <a:cs typeface="Calibri (MS)"/>
                <a:sym typeface="Calibri (MS)"/>
              </a:rPr>
              <a:t>estionario: pon a prueba tus conocimientos y reflexiona sobre lo que has aprendido en este módulo con este breve cuestionario. </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010022" y="3375103"/>
            <a:ext cx="15609634" cy="797269"/>
            <a:chOff x="0" y="0"/>
            <a:chExt cx="20812845" cy="1063026"/>
          </a:xfrm>
        </p:grpSpPr>
        <p:sp>
          <p:nvSpPr>
            <p:cNvPr name="Freeform 4" id="4"/>
            <p:cNvSpPr/>
            <p:nvPr/>
          </p:nvSpPr>
          <p:spPr>
            <a:xfrm flipH="false" flipV="false" rot="0">
              <a:off x="0" y="0"/>
              <a:ext cx="20812846" cy="1063026"/>
            </a:xfrm>
            <a:custGeom>
              <a:avLst/>
              <a:gdLst/>
              <a:ahLst/>
              <a:cxnLst/>
              <a:rect r="r" b="b" t="t" l="l"/>
              <a:pathLst>
                <a:path h="1063026" w="20812846">
                  <a:moveTo>
                    <a:pt x="0" y="0"/>
                  </a:moveTo>
                  <a:lnTo>
                    <a:pt x="20812846" y="0"/>
                  </a:lnTo>
                  <a:lnTo>
                    <a:pt x="20812846" y="1063026"/>
                  </a:lnTo>
                  <a:lnTo>
                    <a:pt x="0" y="1063026"/>
                  </a:lnTo>
                  <a:close/>
                </a:path>
              </a:pathLst>
            </a:custGeom>
            <a:solidFill>
              <a:srgbClr val="000000">
                <a:alpha val="0"/>
              </a:srgbClr>
            </a:solidFill>
          </p:spPr>
        </p:sp>
        <p:sp>
          <p:nvSpPr>
            <p:cNvPr name="TextBox 5" id="5"/>
            <p:cNvSpPr txBox="true"/>
            <p:nvPr/>
          </p:nvSpPr>
          <p:spPr>
            <a:xfrm>
              <a:off x="0" y="-85725"/>
              <a:ext cx="20812845" cy="1148751"/>
            </a:xfrm>
            <a:prstGeom prst="rect">
              <a:avLst/>
            </a:prstGeom>
          </p:spPr>
          <p:txBody>
            <a:bodyPr anchor="t" rtlCol="false" tIns="0" lIns="0" bIns="0" rIns="0"/>
            <a:lstStyle/>
            <a:p>
              <a:pPr algn="l">
                <a:lnSpc>
                  <a:spcPts val="4799"/>
                </a:lnSpc>
              </a:pPr>
              <a:r>
                <a:rPr lang="en-US" b="true" sz="3999">
                  <a:solidFill>
                    <a:srgbClr val="282121"/>
                  </a:solidFill>
                  <a:latin typeface="Calibri (MS) Bold"/>
                  <a:ea typeface="Calibri (MS) Bold"/>
                  <a:cs typeface="Calibri (MS) Bold"/>
                  <a:sym typeface="Calibri (MS) Bold"/>
                </a:rPr>
                <a:t>Pregu</a:t>
              </a:r>
              <a:r>
                <a:rPr lang="en-US" b="true" sz="3999">
                  <a:solidFill>
                    <a:srgbClr val="282121"/>
                  </a:solidFill>
                  <a:latin typeface="Calibri (MS) Bold"/>
                  <a:ea typeface="Calibri (MS) Bold"/>
                  <a:cs typeface="Calibri (MS) Bold"/>
                  <a:sym typeface="Calibri (MS) Bold"/>
                </a:rPr>
                <a:t>nta 1: ¿Cuál es uno de los principios clave de los eventos inclusivos?</a:t>
              </a:r>
            </a:p>
          </p:txBody>
        </p:sp>
      </p:grpSp>
      <p:grpSp>
        <p:nvGrpSpPr>
          <p:cNvPr name="Group 6" id="6"/>
          <p:cNvGrpSpPr/>
          <p:nvPr/>
        </p:nvGrpSpPr>
        <p:grpSpPr>
          <a:xfrm rot="0">
            <a:off x="971550" y="467067"/>
            <a:ext cx="76944" cy="161583"/>
            <a:chOff x="0" y="0"/>
            <a:chExt cx="102592" cy="215444"/>
          </a:xfrm>
        </p:grpSpPr>
        <p:sp>
          <p:nvSpPr>
            <p:cNvPr name="Freeform 7" id="7"/>
            <p:cNvSpPr/>
            <p:nvPr/>
          </p:nvSpPr>
          <p:spPr>
            <a:xfrm flipH="false" flipV="false" rot="0">
              <a:off x="0" y="0"/>
              <a:ext cx="102592" cy="215444"/>
            </a:xfrm>
            <a:custGeom>
              <a:avLst/>
              <a:gdLst/>
              <a:ahLst/>
              <a:cxnLst/>
              <a:rect r="r" b="b" t="t" l="l"/>
              <a:pathLst>
                <a:path h="215444" w="102592">
                  <a:moveTo>
                    <a:pt x="0" y="0"/>
                  </a:moveTo>
                  <a:lnTo>
                    <a:pt x="102592" y="0"/>
                  </a:lnTo>
                  <a:lnTo>
                    <a:pt x="102592" y="215444"/>
                  </a:lnTo>
                  <a:lnTo>
                    <a:pt x="0" y="215444"/>
                  </a:lnTo>
                  <a:close/>
                </a:path>
              </a:pathLst>
            </a:custGeom>
            <a:solidFill>
              <a:srgbClr val="000000">
                <a:alpha val="0"/>
              </a:srgbClr>
            </a:solidFill>
          </p:spPr>
        </p:sp>
        <p:sp>
          <p:nvSpPr>
            <p:cNvPr name="TextBox 8" id="8"/>
            <p:cNvSpPr txBox="true"/>
            <p:nvPr/>
          </p:nvSpPr>
          <p:spPr>
            <a:xfrm>
              <a:off x="0" y="-9525"/>
              <a:ext cx="102592" cy="224969"/>
            </a:xfrm>
            <a:prstGeom prst="rect">
              <a:avLst/>
            </a:prstGeom>
          </p:spPr>
          <p:txBody>
            <a:bodyPr anchor="t" rtlCol="false" tIns="0" lIns="0" bIns="0" rIns="0"/>
            <a:lstStyle/>
            <a:p>
              <a:pPr algn="l">
                <a:lnSpc>
                  <a:spcPts val="1260"/>
                </a:lnSpc>
              </a:pPr>
              <a:r>
                <a:rPr lang="en-US" b="true" sz="1050">
                  <a:solidFill>
                    <a:srgbClr val="282121"/>
                  </a:solidFill>
                  <a:latin typeface="Roboto Bold"/>
                  <a:ea typeface="Roboto Bold"/>
                  <a:cs typeface="Roboto Bold"/>
                  <a:sym typeface="Roboto Bold"/>
                </a:rPr>
                <a:t>7</a:t>
              </a:r>
            </a:p>
          </p:txBody>
        </p:sp>
      </p:grpSp>
      <p:sp>
        <p:nvSpPr>
          <p:cNvPr name="Freeform 9" id="9"/>
          <p:cNvSpPr/>
          <p:nvPr/>
        </p:nvSpPr>
        <p:spPr>
          <a:xfrm flipH="false" flipV="false" rot="0">
            <a:off x="15541097" y="8008291"/>
            <a:ext cx="2157117" cy="2157117"/>
          </a:xfrm>
          <a:custGeom>
            <a:avLst/>
            <a:gdLst/>
            <a:ahLst/>
            <a:cxnLst/>
            <a:rect r="r" b="b" t="t" l="l"/>
            <a:pathLst>
              <a:path h="2157117" w="2157117">
                <a:moveTo>
                  <a:pt x="0" y="0"/>
                </a:moveTo>
                <a:lnTo>
                  <a:pt x="2157117" y="0"/>
                </a:lnTo>
                <a:lnTo>
                  <a:pt x="2157117" y="2157118"/>
                </a:lnTo>
                <a:lnTo>
                  <a:pt x="0" y="2157118"/>
                </a:lnTo>
                <a:lnTo>
                  <a:pt x="0" y="0"/>
                </a:lnTo>
                <a:close/>
              </a:path>
            </a:pathLst>
          </a:custGeom>
          <a:blipFill>
            <a:blip r:embed="rId4"/>
            <a:stretch>
              <a:fillRect l="0" t="0" r="0" b="0"/>
            </a:stretch>
          </a:blipFill>
        </p:spPr>
      </p:sp>
      <p:sp>
        <p:nvSpPr>
          <p:cNvPr name="Freeform 10" id="10"/>
          <p:cNvSpPr/>
          <p:nvPr/>
        </p:nvSpPr>
        <p:spPr>
          <a:xfrm flipH="false" flipV="false" rot="0">
            <a:off x="-26852931" y="-10918608"/>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TextBox 11" id="11"/>
          <p:cNvSpPr txBox="true"/>
          <p:nvPr/>
        </p:nvSpPr>
        <p:spPr>
          <a:xfrm rot="0">
            <a:off x="4479055" y="933450"/>
            <a:ext cx="9329889" cy="1009650"/>
          </a:xfrm>
          <a:prstGeom prst="rect">
            <a:avLst/>
          </a:prstGeom>
        </p:spPr>
        <p:txBody>
          <a:bodyPr anchor="t" rtlCol="false" tIns="0" lIns="0" bIns="0" rIns="0">
            <a:spAutoFit/>
          </a:bodyPr>
          <a:lstStyle/>
          <a:p>
            <a:pPr algn="ctr" marL="0" indent="0" lvl="0">
              <a:lnSpc>
                <a:spcPts val="6900"/>
              </a:lnSpc>
            </a:pPr>
            <a:r>
              <a:rPr lang="en-US" sz="6000">
                <a:solidFill>
                  <a:srgbClr val="282121"/>
                </a:solidFill>
                <a:latin typeface="Calibri (MS)"/>
                <a:ea typeface="Calibri (MS)"/>
                <a:cs typeface="Calibri (MS)"/>
                <a:sym typeface="Calibri (MS)"/>
              </a:rPr>
              <a:t>Cuestionario/Autoevaluació</a:t>
            </a:r>
            <a:r>
              <a:rPr lang="en-US" sz="6000" strike="noStrike" u="none">
                <a:solidFill>
                  <a:srgbClr val="282121"/>
                </a:solidFill>
                <a:latin typeface="Calibri (MS)"/>
                <a:ea typeface="Calibri (MS)"/>
                <a:cs typeface="Calibri (MS)"/>
                <a:sym typeface="Calibri (MS)"/>
              </a:rPr>
              <a:t>n</a:t>
            </a:r>
          </a:p>
        </p:txBody>
      </p:sp>
      <p:sp>
        <p:nvSpPr>
          <p:cNvPr name="Freeform 12" id="12"/>
          <p:cNvSpPr/>
          <p:nvPr/>
        </p:nvSpPr>
        <p:spPr>
          <a:xfrm flipH="false" flipV="false" rot="0">
            <a:off x="2758404" y="4702259"/>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3" id="13"/>
          <p:cNvSpPr/>
          <p:nvPr/>
        </p:nvSpPr>
        <p:spPr>
          <a:xfrm flipH="false" flipV="false" rot="0">
            <a:off x="2758404" y="6472957"/>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4" id="14"/>
          <p:cNvSpPr/>
          <p:nvPr/>
        </p:nvSpPr>
        <p:spPr>
          <a:xfrm flipH="false" flipV="false" rot="0">
            <a:off x="9373329" y="4715886"/>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5" id="15"/>
          <p:cNvSpPr/>
          <p:nvPr/>
        </p:nvSpPr>
        <p:spPr>
          <a:xfrm flipH="false" flipV="false" rot="0">
            <a:off x="9373329" y="6486584"/>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6" id="16"/>
          <p:cNvSpPr txBox="true"/>
          <p:nvPr/>
        </p:nvSpPr>
        <p:spPr>
          <a:xfrm rot="0">
            <a:off x="9930683" y="4994903"/>
            <a:ext cx="5331137" cy="613779"/>
          </a:xfrm>
          <a:prstGeom prst="rect">
            <a:avLst/>
          </a:prstGeom>
        </p:spPr>
        <p:txBody>
          <a:bodyPr anchor="t" rtlCol="false" tIns="0" lIns="0" bIns="0" rIns="0">
            <a:spAutoFit/>
          </a:bodyPr>
          <a:lstStyle/>
          <a:p>
            <a:pPr algn="ctr" marL="0" indent="0" lvl="0">
              <a:lnSpc>
                <a:spcPts val="4206"/>
              </a:lnSpc>
            </a:pPr>
            <a:r>
              <a:rPr lang="en-US" sz="3658">
                <a:solidFill>
                  <a:srgbClr val="282121"/>
                </a:solidFill>
                <a:latin typeface="Calibri (MS)"/>
                <a:ea typeface="Calibri (MS)"/>
                <a:cs typeface="Calibri (MS)"/>
                <a:sym typeface="Calibri (MS)"/>
              </a:rPr>
              <a:t>B. Accesibilidad física</a:t>
            </a:r>
          </a:p>
        </p:txBody>
      </p:sp>
      <p:sp>
        <p:nvSpPr>
          <p:cNvPr name="TextBox 17" id="17"/>
          <p:cNvSpPr txBox="true"/>
          <p:nvPr/>
        </p:nvSpPr>
        <p:spPr>
          <a:xfrm rot="0">
            <a:off x="3954626" y="4930450"/>
            <a:ext cx="4104343" cy="623939"/>
          </a:xfrm>
          <a:prstGeom prst="rect">
            <a:avLst/>
          </a:prstGeom>
        </p:spPr>
        <p:txBody>
          <a:bodyPr anchor="t" rtlCol="false" tIns="0" lIns="0" bIns="0" rIns="0">
            <a:spAutoFit/>
          </a:bodyPr>
          <a:lstStyle/>
          <a:p>
            <a:pPr algn="ctr" marL="0" indent="0" lvl="0">
              <a:lnSpc>
                <a:spcPts val="4321"/>
              </a:lnSpc>
            </a:pPr>
            <a:r>
              <a:rPr lang="en-US" sz="3758">
                <a:solidFill>
                  <a:srgbClr val="282121"/>
                </a:solidFill>
                <a:latin typeface="Calibri (MS)"/>
                <a:ea typeface="Calibri (MS)"/>
                <a:cs typeface="Calibri (MS)"/>
                <a:sym typeface="Calibri (MS)"/>
              </a:rPr>
              <a:t>A. Costes más bajos</a:t>
            </a:r>
          </a:p>
        </p:txBody>
      </p:sp>
      <p:sp>
        <p:nvSpPr>
          <p:cNvPr name="TextBox 18" id="18"/>
          <p:cNvSpPr txBox="true"/>
          <p:nvPr/>
        </p:nvSpPr>
        <p:spPr>
          <a:xfrm rot="0">
            <a:off x="10399291" y="6547622"/>
            <a:ext cx="4104343" cy="1110984"/>
          </a:xfrm>
          <a:prstGeom prst="rect">
            <a:avLst/>
          </a:prstGeom>
        </p:spPr>
        <p:txBody>
          <a:bodyPr anchor="t" rtlCol="false" tIns="0" lIns="0" bIns="0" rIns="0">
            <a:spAutoFit/>
          </a:bodyPr>
          <a:lstStyle/>
          <a:p>
            <a:pPr algn="ctr" marL="0" indent="0" lvl="0">
              <a:lnSpc>
                <a:spcPts val="2826"/>
              </a:lnSpc>
            </a:pPr>
            <a:r>
              <a:rPr lang="en-US" sz="2458">
                <a:solidFill>
                  <a:srgbClr val="282121"/>
                </a:solidFill>
                <a:latin typeface="Calibri (MS)"/>
                <a:ea typeface="Calibri (MS)"/>
                <a:cs typeface="Calibri (MS)"/>
                <a:sym typeface="Calibri (MS)"/>
              </a:rPr>
              <a:t>D. Asegúrese de conocer las necesidades de su público y adáptese en consecuencia.</a:t>
            </a:r>
          </a:p>
        </p:txBody>
      </p:sp>
      <p:sp>
        <p:nvSpPr>
          <p:cNvPr name="TextBox 19" id="19"/>
          <p:cNvSpPr txBox="true"/>
          <p:nvPr/>
        </p:nvSpPr>
        <p:spPr>
          <a:xfrm rot="0">
            <a:off x="3241850" y="6789849"/>
            <a:ext cx="5189374" cy="1001764"/>
          </a:xfrm>
          <a:prstGeom prst="rect">
            <a:avLst/>
          </a:prstGeom>
        </p:spPr>
        <p:txBody>
          <a:bodyPr anchor="t" rtlCol="false" tIns="0" lIns="0" bIns="0" rIns="0">
            <a:spAutoFit/>
          </a:bodyPr>
          <a:lstStyle/>
          <a:p>
            <a:pPr algn="ctr" marL="0" indent="0" lvl="0">
              <a:lnSpc>
                <a:spcPts val="3746"/>
              </a:lnSpc>
            </a:pPr>
            <a:r>
              <a:rPr lang="en-US" sz="3258">
                <a:solidFill>
                  <a:srgbClr val="282121"/>
                </a:solidFill>
                <a:latin typeface="Calibri (MS)"/>
                <a:ea typeface="Calibri (MS)"/>
                <a:cs typeface="Calibri (MS)"/>
                <a:sym typeface="Calibri (MS)"/>
              </a:rPr>
              <a:t>C. Presencia en las redes sociales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3216865" y="465584"/>
            <a:ext cx="12911505" cy="1423038"/>
          </a:xfrm>
          <a:prstGeom prst="rect">
            <a:avLst/>
          </a:prstGeom>
        </p:spPr>
        <p:txBody>
          <a:bodyPr anchor="t" rtlCol="false" tIns="0" lIns="0" bIns="0" rIns="0">
            <a:spAutoFit/>
          </a:bodyPr>
          <a:lstStyle/>
          <a:p>
            <a:pPr algn="ctr">
              <a:lnSpc>
                <a:spcPts val="9120"/>
              </a:lnSpc>
            </a:pPr>
            <a:r>
              <a:rPr lang="en-US" sz="9500" spc="-779">
                <a:solidFill>
                  <a:srgbClr val="272665"/>
                </a:solidFill>
                <a:latin typeface="Calibri (MS)"/>
                <a:ea typeface="Calibri (MS)"/>
                <a:cs typeface="Calibri (MS)"/>
                <a:sym typeface="Calibri (MS)"/>
              </a:rPr>
              <a:t>Resultados de Aprendizaje</a:t>
            </a:r>
          </a:p>
        </p:txBody>
      </p:sp>
      <p:sp>
        <p:nvSpPr>
          <p:cNvPr name="TextBox 3" id="3"/>
          <p:cNvSpPr txBox="true"/>
          <p:nvPr/>
        </p:nvSpPr>
        <p:spPr>
          <a:xfrm rot="0">
            <a:off x="2225921" y="2131696"/>
            <a:ext cx="14893392" cy="1560196"/>
          </a:xfrm>
          <a:prstGeom prst="rect">
            <a:avLst/>
          </a:prstGeom>
        </p:spPr>
        <p:txBody>
          <a:bodyPr anchor="t" rtlCol="false" tIns="0" lIns="0" bIns="0" rIns="0">
            <a:spAutoFit/>
          </a:bodyPr>
          <a:lstStyle/>
          <a:p>
            <a:pPr algn="ctr">
              <a:lnSpc>
                <a:spcPts val="3840"/>
              </a:lnSpc>
            </a:pPr>
            <a:r>
              <a:rPr lang="en-US" sz="4000" spc="-328">
                <a:solidFill>
                  <a:srgbClr val="000000"/>
                </a:solidFill>
                <a:latin typeface="Calibri (MS)"/>
                <a:ea typeface="Calibri (MS)"/>
                <a:cs typeface="Calibri (MS)"/>
                <a:sym typeface="Calibri (MS)"/>
              </a:rPr>
              <a:t>Después de completar este módulo, habrás adquirido los siguientes conocimientos, habilidades y actitudes.</a:t>
            </a:r>
          </a:p>
          <a:p>
            <a:pPr algn="ctr">
              <a:lnSpc>
                <a:spcPts val="3840"/>
              </a:lnSpc>
            </a:pPr>
          </a:p>
        </p:txBody>
      </p:sp>
      <p:grpSp>
        <p:nvGrpSpPr>
          <p:cNvPr name="Group 4" id="4"/>
          <p:cNvGrpSpPr/>
          <p:nvPr/>
        </p:nvGrpSpPr>
        <p:grpSpPr>
          <a:xfrm rot="0">
            <a:off x="1637985" y="4003683"/>
            <a:ext cx="4750393" cy="5096690"/>
            <a:chOff x="0" y="0"/>
            <a:chExt cx="1232151" cy="1321973"/>
          </a:xfrm>
        </p:grpSpPr>
        <p:sp>
          <p:nvSpPr>
            <p:cNvPr name="Freeform 5" id="5"/>
            <p:cNvSpPr/>
            <p:nvPr/>
          </p:nvSpPr>
          <p:spPr>
            <a:xfrm flipH="false" flipV="false" rot="0">
              <a:off x="0" y="0"/>
              <a:ext cx="1232151" cy="1321973"/>
            </a:xfrm>
            <a:custGeom>
              <a:avLst/>
              <a:gdLst/>
              <a:ahLst/>
              <a:cxnLst/>
              <a:rect r="r" b="b" t="t" l="l"/>
              <a:pathLst>
                <a:path h="1321973" w="1232151">
                  <a:moveTo>
                    <a:pt x="29335" y="0"/>
                  </a:moveTo>
                  <a:lnTo>
                    <a:pt x="1202815" y="0"/>
                  </a:lnTo>
                  <a:cubicBezTo>
                    <a:pt x="1210596" y="0"/>
                    <a:pt x="1218057" y="3091"/>
                    <a:pt x="1223559" y="8592"/>
                  </a:cubicBezTo>
                  <a:cubicBezTo>
                    <a:pt x="1229060" y="14094"/>
                    <a:pt x="1232151" y="21555"/>
                    <a:pt x="1232151" y="29335"/>
                  </a:cubicBezTo>
                  <a:lnTo>
                    <a:pt x="1232151" y="1292638"/>
                  </a:lnTo>
                  <a:cubicBezTo>
                    <a:pt x="1232151" y="1300418"/>
                    <a:pt x="1229060" y="1307879"/>
                    <a:pt x="1223559" y="1313381"/>
                  </a:cubicBezTo>
                  <a:cubicBezTo>
                    <a:pt x="1218057" y="1318882"/>
                    <a:pt x="1210596" y="1321973"/>
                    <a:pt x="1202815" y="1321973"/>
                  </a:cubicBezTo>
                  <a:lnTo>
                    <a:pt x="29335" y="1321973"/>
                  </a:lnTo>
                  <a:cubicBezTo>
                    <a:pt x="21555" y="1321973"/>
                    <a:pt x="14094" y="1318882"/>
                    <a:pt x="8592" y="1313381"/>
                  </a:cubicBezTo>
                  <a:cubicBezTo>
                    <a:pt x="3091" y="1307879"/>
                    <a:pt x="0" y="1300418"/>
                    <a:pt x="0" y="1292638"/>
                  </a:cubicBezTo>
                  <a:lnTo>
                    <a:pt x="0" y="29335"/>
                  </a:lnTo>
                  <a:cubicBezTo>
                    <a:pt x="0" y="21555"/>
                    <a:pt x="3091" y="14094"/>
                    <a:pt x="8592" y="8592"/>
                  </a:cubicBezTo>
                  <a:cubicBezTo>
                    <a:pt x="14094" y="3091"/>
                    <a:pt x="21555" y="0"/>
                    <a:pt x="29335" y="0"/>
                  </a:cubicBezTo>
                  <a:close/>
                </a:path>
              </a:pathLst>
            </a:custGeom>
            <a:solidFill>
              <a:srgbClr val="000000">
                <a:alpha val="0"/>
              </a:srgbClr>
            </a:solidFill>
            <a:ln w="57150" cap="sq">
              <a:solidFill>
                <a:srgbClr val="49B381"/>
              </a:solidFill>
              <a:prstDash val="solid"/>
              <a:miter/>
            </a:ln>
          </p:spPr>
        </p:sp>
        <p:sp>
          <p:nvSpPr>
            <p:cNvPr name="TextBox 6" id="6"/>
            <p:cNvSpPr txBox="true"/>
            <p:nvPr/>
          </p:nvSpPr>
          <p:spPr>
            <a:xfrm>
              <a:off x="0" y="47625"/>
              <a:ext cx="1232151" cy="1274348"/>
            </a:xfrm>
            <a:prstGeom prst="rect">
              <a:avLst/>
            </a:prstGeom>
          </p:spPr>
          <p:txBody>
            <a:bodyPr anchor="ctr" rtlCol="false" tIns="50800" lIns="50800" bIns="50800" rIns="50800"/>
            <a:lstStyle/>
            <a:p>
              <a:pPr algn="ctr">
                <a:lnSpc>
                  <a:spcPts val="1925"/>
                </a:lnSpc>
              </a:pPr>
            </a:p>
          </p:txBody>
        </p:sp>
      </p:grpSp>
      <p:sp>
        <p:nvSpPr>
          <p:cNvPr name="TextBox 7" id="7"/>
          <p:cNvSpPr txBox="true"/>
          <p:nvPr/>
        </p:nvSpPr>
        <p:spPr>
          <a:xfrm rot="0">
            <a:off x="2055605" y="6176592"/>
            <a:ext cx="3915153" cy="2181225"/>
          </a:xfrm>
          <a:prstGeom prst="rect">
            <a:avLst/>
          </a:prstGeom>
        </p:spPr>
        <p:txBody>
          <a:bodyPr anchor="t" rtlCol="false" tIns="0" lIns="0" bIns="0" rIns="0">
            <a:spAutoFit/>
          </a:bodyPr>
          <a:lstStyle/>
          <a:p>
            <a:pPr algn="ctr">
              <a:lnSpc>
                <a:spcPts val="4200"/>
              </a:lnSpc>
              <a:spcBef>
                <a:spcPct val="0"/>
              </a:spcBef>
            </a:pPr>
            <a:r>
              <a:rPr lang="en-US" sz="3000" spc="-51">
                <a:solidFill>
                  <a:srgbClr val="303030"/>
                </a:solidFill>
                <a:latin typeface="Calibri (MS)"/>
                <a:ea typeface="Calibri (MS)"/>
                <a:cs typeface="Calibri (MS)"/>
                <a:sym typeface="Calibri (MS)"/>
              </a:rPr>
              <a:t>C</a:t>
            </a:r>
            <a:r>
              <a:rPr lang="en-US" sz="3000" spc="-51">
                <a:solidFill>
                  <a:srgbClr val="303030"/>
                </a:solidFill>
                <a:latin typeface="Calibri (MS)"/>
                <a:ea typeface="Calibri (MS)"/>
                <a:cs typeface="Calibri (MS)"/>
                <a:sym typeface="Calibri (MS)"/>
              </a:rPr>
              <a:t>omprender los principios clave de accesibilidad e inclusión en la planificación de eventos</a:t>
            </a:r>
          </a:p>
        </p:txBody>
      </p:sp>
      <p:grpSp>
        <p:nvGrpSpPr>
          <p:cNvPr name="Group 8" id="8"/>
          <p:cNvGrpSpPr/>
          <p:nvPr/>
        </p:nvGrpSpPr>
        <p:grpSpPr>
          <a:xfrm rot="0">
            <a:off x="6769312" y="4003683"/>
            <a:ext cx="4750393" cy="5096690"/>
            <a:chOff x="0" y="0"/>
            <a:chExt cx="1232151" cy="1321973"/>
          </a:xfrm>
        </p:grpSpPr>
        <p:sp>
          <p:nvSpPr>
            <p:cNvPr name="Freeform 9" id="9"/>
            <p:cNvSpPr/>
            <p:nvPr/>
          </p:nvSpPr>
          <p:spPr>
            <a:xfrm flipH="false" flipV="false" rot="0">
              <a:off x="0" y="0"/>
              <a:ext cx="1232151" cy="1321973"/>
            </a:xfrm>
            <a:custGeom>
              <a:avLst/>
              <a:gdLst/>
              <a:ahLst/>
              <a:cxnLst/>
              <a:rect r="r" b="b" t="t" l="l"/>
              <a:pathLst>
                <a:path h="1321973" w="1232151">
                  <a:moveTo>
                    <a:pt x="29335" y="0"/>
                  </a:moveTo>
                  <a:lnTo>
                    <a:pt x="1202815" y="0"/>
                  </a:lnTo>
                  <a:cubicBezTo>
                    <a:pt x="1210596" y="0"/>
                    <a:pt x="1218057" y="3091"/>
                    <a:pt x="1223559" y="8592"/>
                  </a:cubicBezTo>
                  <a:cubicBezTo>
                    <a:pt x="1229060" y="14094"/>
                    <a:pt x="1232151" y="21555"/>
                    <a:pt x="1232151" y="29335"/>
                  </a:cubicBezTo>
                  <a:lnTo>
                    <a:pt x="1232151" y="1292638"/>
                  </a:lnTo>
                  <a:cubicBezTo>
                    <a:pt x="1232151" y="1300418"/>
                    <a:pt x="1229060" y="1307879"/>
                    <a:pt x="1223559" y="1313381"/>
                  </a:cubicBezTo>
                  <a:cubicBezTo>
                    <a:pt x="1218057" y="1318882"/>
                    <a:pt x="1210596" y="1321973"/>
                    <a:pt x="1202815" y="1321973"/>
                  </a:cubicBezTo>
                  <a:lnTo>
                    <a:pt x="29335" y="1321973"/>
                  </a:lnTo>
                  <a:cubicBezTo>
                    <a:pt x="21555" y="1321973"/>
                    <a:pt x="14094" y="1318882"/>
                    <a:pt x="8592" y="1313381"/>
                  </a:cubicBezTo>
                  <a:cubicBezTo>
                    <a:pt x="3091" y="1307879"/>
                    <a:pt x="0" y="1300418"/>
                    <a:pt x="0" y="1292638"/>
                  </a:cubicBezTo>
                  <a:lnTo>
                    <a:pt x="0" y="29335"/>
                  </a:lnTo>
                  <a:cubicBezTo>
                    <a:pt x="0" y="21555"/>
                    <a:pt x="3091" y="14094"/>
                    <a:pt x="8592" y="8592"/>
                  </a:cubicBezTo>
                  <a:cubicBezTo>
                    <a:pt x="14094" y="3091"/>
                    <a:pt x="21555" y="0"/>
                    <a:pt x="29335" y="0"/>
                  </a:cubicBezTo>
                  <a:close/>
                </a:path>
              </a:pathLst>
            </a:custGeom>
            <a:solidFill>
              <a:srgbClr val="000000">
                <a:alpha val="0"/>
              </a:srgbClr>
            </a:solidFill>
            <a:ln w="57150" cap="sq">
              <a:solidFill>
                <a:srgbClr val="49B381"/>
              </a:solidFill>
              <a:prstDash val="solid"/>
              <a:miter/>
            </a:ln>
          </p:spPr>
        </p:sp>
        <p:sp>
          <p:nvSpPr>
            <p:cNvPr name="TextBox 10" id="10"/>
            <p:cNvSpPr txBox="true"/>
            <p:nvPr/>
          </p:nvSpPr>
          <p:spPr>
            <a:xfrm>
              <a:off x="0" y="47625"/>
              <a:ext cx="1232151" cy="1274348"/>
            </a:xfrm>
            <a:prstGeom prst="rect">
              <a:avLst/>
            </a:prstGeom>
          </p:spPr>
          <p:txBody>
            <a:bodyPr anchor="ctr" rtlCol="false" tIns="50800" lIns="50800" bIns="50800" rIns="50800"/>
            <a:lstStyle/>
            <a:p>
              <a:pPr algn="ctr">
                <a:lnSpc>
                  <a:spcPts val="1925"/>
                </a:lnSpc>
              </a:pPr>
            </a:p>
          </p:txBody>
        </p:sp>
      </p:grpSp>
      <p:grpSp>
        <p:nvGrpSpPr>
          <p:cNvPr name="Group 11" id="11"/>
          <p:cNvGrpSpPr/>
          <p:nvPr/>
        </p:nvGrpSpPr>
        <p:grpSpPr>
          <a:xfrm rot="0">
            <a:off x="11900705" y="4003683"/>
            <a:ext cx="4750393" cy="5096690"/>
            <a:chOff x="0" y="0"/>
            <a:chExt cx="1232151" cy="1321973"/>
          </a:xfrm>
        </p:grpSpPr>
        <p:sp>
          <p:nvSpPr>
            <p:cNvPr name="Freeform 12" id="12"/>
            <p:cNvSpPr/>
            <p:nvPr/>
          </p:nvSpPr>
          <p:spPr>
            <a:xfrm flipH="false" flipV="false" rot="0">
              <a:off x="0" y="0"/>
              <a:ext cx="1232151" cy="1321973"/>
            </a:xfrm>
            <a:custGeom>
              <a:avLst/>
              <a:gdLst/>
              <a:ahLst/>
              <a:cxnLst/>
              <a:rect r="r" b="b" t="t" l="l"/>
              <a:pathLst>
                <a:path h="1321973" w="1232151">
                  <a:moveTo>
                    <a:pt x="29335" y="0"/>
                  </a:moveTo>
                  <a:lnTo>
                    <a:pt x="1202815" y="0"/>
                  </a:lnTo>
                  <a:cubicBezTo>
                    <a:pt x="1210596" y="0"/>
                    <a:pt x="1218057" y="3091"/>
                    <a:pt x="1223559" y="8592"/>
                  </a:cubicBezTo>
                  <a:cubicBezTo>
                    <a:pt x="1229060" y="14094"/>
                    <a:pt x="1232151" y="21555"/>
                    <a:pt x="1232151" y="29335"/>
                  </a:cubicBezTo>
                  <a:lnTo>
                    <a:pt x="1232151" y="1292638"/>
                  </a:lnTo>
                  <a:cubicBezTo>
                    <a:pt x="1232151" y="1300418"/>
                    <a:pt x="1229060" y="1307879"/>
                    <a:pt x="1223559" y="1313381"/>
                  </a:cubicBezTo>
                  <a:cubicBezTo>
                    <a:pt x="1218057" y="1318882"/>
                    <a:pt x="1210596" y="1321973"/>
                    <a:pt x="1202815" y="1321973"/>
                  </a:cubicBezTo>
                  <a:lnTo>
                    <a:pt x="29335" y="1321973"/>
                  </a:lnTo>
                  <a:cubicBezTo>
                    <a:pt x="21555" y="1321973"/>
                    <a:pt x="14094" y="1318882"/>
                    <a:pt x="8592" y="1313381"/>
                  </a:cubicBezTo>
                  <a:cubicBezTo>
                    <a:pt x="3091" y="1307879"/>
                    <a:pt x="0" y="1300418"/>
                    <a:pt x="0" y="1292638"/>
                  </a:cubicBezTo>
                  <a:lnTo>
                    <a:pt x="0" y="29335"/>
                  </a:lnTo>
                  <a:cubicBezTo>
                    <a:pt x="0" y="21555"/>
                    <a:pt x="3091" y="14094"/>
                    <a:pt x="8592" y="8592"/>
                  </a:cubicBezTo>
                  <a:cubicBezTo>
                    <a:pt x="14094" y="3091"/>
                    <a:pt x="21555" y="0"/>
                    <a:pt x="29335" y="0"/>
                  </a:cubicBezTo>
                  <a:close/>
                </a:path>
              </a:pathLst>
            </a:custGeom>
            <a:solidFill>
              <a:srgbClr val="000000">
                <a:alpha val="0"/>
              </a:srgbClr>
            </a:solidFill>
            <a:ln w="57150" cap="sq">
              <a:solidFill>
                <a:srgbClr val="49B381"/>
              </a:solidFill>
              <a:prstDash val="solid"/>
              <a:miter/>
            </a:ln>
          </p:spPr>
        </p:sp>
        <p:sp>
          <p:nvSpPr>
            <p:cNvPr name="TextBox 13" id="13"/>
            <p:cNvSpPr txBox="true"/>
            <p:nvPr/>
          </p:nvSpPr>
          <p:spPr>
            <a:xfrm>
              <a:off x="0" y="47625"/>
              <a:ext cx="1232151" cy="1274348"/>
            </a:xfrm>
            <a:prstGeom prst="rect">
              <a:avLst/>
            </a:prstGeom>
          </p:spPr>
          <p:txBody>
            <a:bodyPr anchor="ctr" rtlCol="false" tIns="50800" lIns="50800" bIns="50800" rIns="50800"/>
            <a:lstStyle/>
            <a:p>
              <a:pPr algn="ctr">
                <a:lnSpc>
                  <a:spcPts val="1925"/>
                </a:lnSpc>
              </a:pPr>
            </a:p>
          </p:txBody>
        </p:sp>
      </p:grpSp>
      <p:sp>
        <p:nvSpPr>
          <p:cNvPr name="TextBox 14" id="14"/>
          <p:cNvSpPr txBox="true"/>
          <p:nvPr/>
        </p:nvSpPr>
        <p:spPr>
          <a:xfrm rot="0">
            <a:off x="12343213" y="6176592"/>
            <a:ext cx="3865376" cy="2714625"/>
          </a:xfrm>
          <a:prstGeom prst="rect">
            <a:avLst/>
          </a:prstGeom>
        </p:spPr>
        <p:txBody>
          <a:bodyPr anchor="t" rtlCol="false" tIns="0" lIns="0" bIns="0" rIns="0">
            <a:spAutoFit/>
          </a:bodyPr>
          <a:lstStyle/>
          <a:p>
            <a:pPr algn="ctr">
              <a:lnSpc>
                <a:spcPts val="4200"/>
              </a:lnSpc>
              <a:spcBef>
                <a:spcPct val="0"/>
              </a:spcBef>
            </a:pPr>
            <a:r>
              <a:rPr lang="en-US" sz="3000" spc="-51">
                <a:solidFill>
                  <a:srgbClr val="303030"/>
                </a:solidFill>
                <a:latin typeface="Calibri (MS)"/>
                <a:ea typeface="Calibri (MS)"/>
                <a:cs typeface="Calibri (MS)"/>
                <a:sym typeface="Calibri (MS)"/>
              </a:rPr>
              <a:t>Uti</a:t>
            </a:r>
            <a:r>
              <a:rPr lang="en-US" sz="3000" spc="-51">
                <a:solidFill>
                  <a:srgbClr val="303030"/>
                </a:solidFill>
                <a:latin typeface="Calibri (MS)"/>
                <a:ea typeface="Calibri (MS)"/>
                <a:cs typeface="Calibri (MS)"/>
                <a:sym typeface="Calibri (MS)"/>
              </a:rPr>
              <a:t>lizar un lenguaje claro y fácil de entender y recursos visuales de apoyo para mejorar la comunicación</a:t>
            </a:r>
          </a:p>
        </p:txBody>
      </p:sp>
      <p:sp>
        <p:nvSpPr>
          <p:cNvPr name="TextBox 15" id="15"/>
          <p:cNvSpPr txBox="true"/>
          <p:nvPr/>
        </p:nvSpPr>
        <p:spPr>
          <a:xfrm rot="0">
            <a:off x="3088645" y="4724816"/>
            <a:ext cx="1849073" cy="1350645"/>
          </a:xfrm>
          <a:prstGeom prst="rect">
            <a:avLst/>
          </a:prstGeom>
        </p:spPr>
        <p:txBody>
          <a:bodyPr anchor="t" rtlCol="false" tIns="0" lIns="0" bIns="0" rIns="0">
            <a:spAutoFit/>
          </a:bodyPr>
          <a:lstStyle/>
          <a:p>
            <a:pPr algn="ctr">
              <a:lnSpc>
                <a:spcPts val="8640"/>
              </a:lnSpc>
            </a:pPr>
            <a:r>
              <a:rPr lang="en-US" sz="9000" spc="-738">
                <a:solidFill>
                  <a:srgbClr val="2B2B2B"/>
                </a:solidFill>
                <a:latin typeface="Calibri (MS)"/>
                <a:ea typeface="Calibri (MS)"/>
                <a:cs typeface="Calibri (MS)"/>
                <a:sym typeface="Calibri (MS)"/>
              </a:rPr>
              <a:t>RA1.</a:t>
            </a:r>
          </a:p>
        </p:txBody>
      </p:sp>
      <p:sp>
        <p:nvSpPr>
          <p:cNvPr name="TextBox 16" id="16"/>
          <p:cNvSpPr txBox="true"/>
          <p:nvPr/>
        </p:nvSpPr>
        <p:spPr>
          <a:xfrm rot="0">
            <a:off x="8084403" y="4724816"/>
            <a:ext cx="2119193" cy="1350645"/>
          </a:xfrm>
          <a:prstGeom prst="rect">
            <a:avLst/>
          </a:prstGeom>
        </p:spPr>
        <p:txBody>
          <a:bodyPr anchor="t" rtlCol="false" tIns="0" lIns="0" bIns="0" rIns="0">
            <a:spAutoFit/>
          </a:bodyPr>
          <a:lstStyle/>
          <a:p>
            <a:pPr algn="ctr">
              <a:lnSpc>
                <a:spcPts val="8640"/>
              </a:lnSpc>
            </a:pPr>
            <a:r>
              <a:rPr lang="en-US" sz="9000" spc="-738">
                <a:solidFill>
                  <a:srgbClr val="2B2B2B"/>
                </a:solidFill>
                <a:latin typeface="Calibri (MS)"/>
                <a:ea typeface="Calibri (MS)"/>
                <a:cs typeface="Calibri (MS)"/>
                <a:sym typeface="Calibri (MS)"/>
              </a:rPr>
              <a:t>RA2.</a:t>
            </a:r>
          </a:p>
        </p:txBody>
      </p:sp>
      <p:sp>
        <p:nvSpPr>
          <p:cNvPr name="TextBox 17" id="17"/>
          <p:cNvSpPr txBox="true"/>
          <p:nvPr/>
        </p:nvSpPr>
        <p:spPr>
          <a:xfrm rot="0">
            <a:off x="12986451" y="4724816"/>
            <a:ext cx="2576736" cy="1350645"/>
          </a:xfrm>
          <a:prstGeom prst="rect">
            <a:avLst/>
          </a:prstGeom>
        </p:spPr>
        <p:txBody>
          <a:bodyPr anchor="t" rtlCol="false" tIns="0" lIns="0" bIns="0" rIns="0">
            <a:spAutoFit/>
          </a:bodyPr>
          <a:lstStyle/>
          <a:p>
            <a:pPr algn="ctr">
              <a:lnSpc>
                <a:spcPts val="8640"/>
              </a:lnSpc>
            </a:pPr>
            <a:r>
              <a:rPr lang="en-US" sz="9000" spc="-738">
                <a:solidFill>
                  <a:srgbClr val="2B2B2B"/>
                </a:solidFill>
                <a:latin typeface="Calibri (MS)"/>
                <a:ea typeface="Calibri (MS)"/>
                <a:cs typeface="Calibri (MS)"/>
                <a:sym typeface="Calibri (MS)"/>
              </a:rPr>
              <a:t>RA3.</a:t>
            </a:r>
          </a:p>
        </p:txBody>
      </p:sp>
      <p:sp>
        <p:nvSpPr>
          <p:cNvPr name="Freeform 18" id="18"/>
          <p:cNvSpPr/>
          <p:nvPr/>
        </p:nvSpPr>
        <p:spPr>
          <a:xfrm flipH="false" flipV="false" rot="0">
            <a:off x="335785" y="222510"/>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2"/>
            <a:stretch>
              <a:fillRect l="0" t="0" r="0" b="0"/>
            </a:stretch>
          </a:blipFill>
        </p:spPr>
      </p:sp>
      <p:sp>
        <p:nvSpPr>
          <p:cNvPr name="TextBox 19" id="19"/>
          <p:cNvSpPr txBox="true"/>
          <p:nvPr/>
        </p:nvSpPr>
        <p:spPr>
          <a:xfrm rot="0">
            <a:off x="7186965" y="6176592"/>
            <a:ext cx="3915153" cy="1647825"/>
          </a:xfrm>
          <a:prstGeom prst="rect">
            <a:avLst/>
          </a:prstGeom>
        </p:spPr>
        <p:txBody>
          <a:bodyPr anchor="t" rtlCol="false" tIns="0" lIns="0" bIns="0" rIns="0">
            <a:spAutoFit/>
          </a:bodyPr>
          <a:lstStyle/>
          <a:p>
            <a:pPr algn="ctr">
              <a:lnSpc>
                <a:spcPts val="4200"/>
              </a:lnSpc>
              <a:spcBef>
                <a:spcPct val="0"/>
              </a:spcBef>
            </a:pPr>
            <a:r>
              <a:rPr lang="en-US" sz="3000" spc="-51">
                <a:solidFill>
                  <a:srgbClr val="303030"/>
                </a:solidFill>
                <a:latin typeface="Calibri (MS)"/>
                <a:ea typeface="Calibri (MS)"/>
                <a:cs typeface="Calibri (MS)"/>
                <a:sym typeface="Calibri (MS)"/>
              </a:rPr>
              <a:t>A</a:t>
            </a:r>
            <a:r>
              <a:rPr lang="en-US" sz="3000" spc="-51">
                <a:solidFill>
                  <a:srgbClr val="303030"/>
                </a:solidFill>
                <a:latin typeface="Calibri (MS)"/>
                <a:ea typeface="Calibri (MS)"/>
                <a:cs typeface="Calibri (MS)"/>
                <a:sym typeface="Calibri (MS)"/>
              </a:rPr>
              <a:t>prender a crear un entorno que acoja necesidades diversas</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010022" y="3375103"/>
            <a:ext cx="15609634" cy="797269"/>
            <a:chOff x="0" y="0"/>
            <a:chExt cx="20812845" cy="1063026"/>
          </a:xfrm>
        </p:grpSpPr>
        <p:sp>
          <p:nvSpPr>
            <p:cNvPr name="Freeform 4" id="4"/>
            <p:cNvSpPr/>
            <p:nvPr/>
          </p:nvSpPr>
          <p:spPr>
            <a:xfrm flipH="false" flipV="false" rot="0">
              <a:off x="0" y="0"/>
              <a:ext cx="20812846" cy="1063026"/>
            </a:xfrm>
            <a:custGeom>
              <a:avLst/>
              <a:gdLst/>
              <a:ahLst/>
              <a:cxnLst/>
              <a:rect r="r" b="b" t="t" l="l"/>
              <a:pathLst>
                <a:path h="1063026" w="20812846">
                  <a:moveTo>
                    <a:pt x="0" y="0"/>
                  </a:moveTo>
                  <a:lnTo>
                    <a:pt x="20812846" y="0"/>
                  </a:lnTo>
                  <a:lnTo>
                    <a:pt x="20812846" y="1063026"/>
                  </a:lnTo>
                  <a:lnTo>
                    <a:pt x="0" y="1063026"/>
                  </a:lnTo>
                  <a:close/>
                </a:path>
              </a:pathLst>
            </a:custGeom>
            <a:solidFill>
              <a:srgbClr val="000000">
                <a:alpha val="0"/>
              </a:srgbClr>
            </a:solidFill>
          </p:spPr>
        </p:sp>
        <p:sp>
          <p:nvSpPr>
            <p:cNvPr name="TextBox 5" id="5"/>
            <p:cNvSpPr txBox="true"/>
            <p:nvPr/>
          </p:nvSpPr>
          <p:spPr>
            <a:xfrm>
              <a:off x="0" y="-85725"/>
              <a:ext cx="20812845" cy="1148751"/>
            </a:xfrm>
            <a:prstGeom prst="rect">
              <a:avLst/>
            </a:prstGeom>
          </p:spPr>
          <p:txBody>
            <a:bodyPr anchor="t" rtlCol="false" tIns="0" lIns="0" bIns="0" rIns="0"/>
            <a:lstStyle/>
            <a:p>
              <a:pPr algn="l">
                <a:lnSpc>
                  <a:spcPts val="4799"/>
                </a:lnSpc>
              </a:pPr>
              <a:r>
                <a:rPr lang="en-US" b="true" sz="3999">
                  <a:solidFill>
                    <a:srgbClr val="282121"/>
                  </a:solidFill>
                  <a:latin typeface="Calibri (MS) Bold"/>
                  <a:ea typeface="Calibri (MS) Bold"/>
                  <a:cs typeface="Calibri (MS) Bold"/>
                  <a:sym typeface="Calibri (MS) Bold"/>
                </a:rPr>
                <a:t>Pregu</a:t>
              </a:r>
              <a:r>
                <a:rPr lang="en-US" b="true" sz="3999">
                  <a:solidFill>
                    <a:srgbClr val="282121"/>
                  </a:solidFill>
                  <a:latin typeface="Calibri (MS) Bold"/>
                  <a:ea typeface="Calibri (MS) Bold"/>
                  <a:cs typeface="Calibri (MS) Bold"/>
                  <a:sym typeface="Calibri (MS) Bold"/>
                </a:rPr>
                <a:t>nta 1: ¿Cuál es uno de los principios clave de los eventos inclusivos?</a:t>
              </a:r>
            </a:p>
          </p:txBody>
        </p:sp>
      </p:grpSp>
      <p:grpSp>
        <p:nvGrpSpPr>
          <p:cNvPr name="Group 6" id="6"/>
          <p:cNvGrpSpPr/>
          <p:nvPr/>
        </p:nvGrpSpPr>
        <p:grpSpPr>
          <a:xfrm rot="0">
            <a:off x="971550" y="467067"/>
            <a:ext cx="76944" cy="161583"/>
            <a:chOff x="0" y="0"/>
            <a:chExt cx="102592" cy="215444"/>
          </a:xfrm>
        </p:grpSpPr>
        <p:sp>
          <p:nvSpPr>
            <p:cNvPr name="Freeform 7" id="7"/>
            <p:cNvSpPr/>
            <p:nvPr/>
          </p:nvSpPr>
          <p:spPr>
            <a:xfrm flipH="false" flipV="false" rot="0">
              <a:off x="0" y="0"/>
              <a:ext cx="102592" cy="215444"/>
            </a:xfrm>
            <a:custGeom>
              <a:avLst/>
              <a:gdLst/>
              <a:ahLst/>
              <a:cxnLst/>
              <a:rect r="r" b="b" t="t" l="l"/>
              <a:pathLst>
                <a:path h="215444" w="102592">
                  <a:moveTo>
                    <a:pt x="0" y="0"/>
                  </a:moveTo>
                  <a:lnTo>
                    <a:pt x="102592" y="0"/>
                  </a:lnTo>
                  <a:lnTo>
                    <a:pt x="102592" y="215444"/>
                  </a:lnTo>
                  <a:lnTo>
                    <a:pt x="0" y="215444"/>
                  </a:lnTo>
                  <a:close/>
                </a:path>
              </a:pathLst>
            </a:custGeom>
            <a:solidFill>
              <a:srgbClr val="000000">
                <a:alpha val="0"/>
              </a:srgbClr>
            </a:solidFill>
          </p:spPr>
        </p:sp>
        <p:sp>
          <p:nvSpPr>
            <p:cNvPr name="TextBox 8" id="8"/>
            <p:cNvSpPr txBox="true"/>
            <p:nvPr/>
          </p:nvSpPr>
          <p:spPr>
            <a:xfrm>
              <a:off x="0" y="-9525"/>
              <a:ext cx="102592" cy="224969"/>
            </a:xfrm>
            <a:prstGeom prst="rect">
              <a:avLst/>
            </a:prstGeom>
          </p:spPr>
          <p:txBody>
            <a:bodyPr anchor="t" rtlCol="false" tIns="0" lIns="0" bIns="0" rIns="0"/>
            <a:lstStyle/>
            <a:p>
              <a:pPr algn="l">
                <a:lnSpc>
                  <a:spcPts val="1260"/>
                </a:lnSpc>
              </a:pPr>
              <a:r>
                <a:rPr lang="en-US" b="true" sz="1050">
                  <a:solidFill>
                    <a:srgbClr val="282121"/>
                  </a:solidFill>
                  <a:latin typeface="Roboto Bold"/>
                  <a:ea typeface="Roboto Bold"/>
                  <a:cs typeface="Roboto Bold"/>
                  <a:sym typeface="Roboto Bold"/>
                </a:rPr>
                <a:t>7</a:t>
              </a:r>
            </a:p>
          </p:txBody>
        </p:sp>
      </p:grpSp>
      <p:sp>
        <p:nvSpPr>
          <p:cNvPr name="Freeform 9" id="9"/>
          <p:cNvSpPr/>
          <p:nvPr/>
        </p:nvSpPr>
        <p:spPr>
          <a:xfrm flipH="false" flipV="false" rot="0">
            <a:off x="15541097" y="8008291"/>
            <a:ext cx="2157117" cy="2157117"/>
          </a:xfrm>
          <a:custGeom>
            <a:avLst/>
            <a:gdLst/>
            <a:ahLst/>
            <a:cxnLst/>
            <a:rect r="r" b="b" t="t" l="l"/>
            <a:pathLst>
              <a:path h="2157117" w="2157117">
                <a:moveTo>
                  <a:pt x="0" y="0"/>
                </a:moveTo>
                <a:lnTo>
                  <a:pt x="2157117" y="0"/>
                </a:lnTo>
                <a:lnTo>
                  <a:pt x="2157117" y="2157118"/>
                </a:lnTo>
                <a:lnTo>
                  <a:pt x="0" y="2157118"/>
                </a:lnTo>
                <a:lnTo>
                  <a:pt x="0" y="0"/>
                </a:lnTo>
                <a:close/>
              </a:path>
            </a:pathLst>
          </a:custGeom>
          <a:blipFill>
            <a:blip r:embed="rId4"/>
            <a:stretch>
              <a:fillRect l="0" t="0" r="0" b="0"/>
            </a:stretch>
          </a:blipFill>
        </p:spPr>
      </p:sp>
      <p:sp>
        <p:nvSpPr>
          <p:cNvPr name="Freeform 10" id="10"/>
          <p:cNvSpPr/>
          <p:nvPr/>
        </p:nvSpPr>
        <p:spPr>
          <a:xfrm flipH="false" flipV="false" rot="0">
            <a:off x="-26852931" y="-10918608"/>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TextBox 11" id="11"/>
          <p:cNvSpPr txBox="true"/>
          <p:nvPr/>
        </p:nvSpPr>
        <p:spPr>
          <a:xfrm rot="0">
            <a:off x="4479055" y="933450"/>
            <a:ext cx="9329889" cy="1009650"/>
          </a:xfrm>
          <a:prstGeom prst="rect">
            <a:avLst/>
          </a:prstGeom>
        </p:spPr>
        <p:txBody>
          <a:bodyPr anchor="t" rtlCol="false" tIns="0" lIns="0" bIns="0" rIns="0">
            <a:spAutoFit/>
          </a:bodyPr>
          <a:lstStyle/>
          <a:p>
            <a:pPr algn="ctr" marL="0" indent="0" lvl="0">
              <a:lnSpc>
                <a:spcPts val="6900"/>
              </a:lnSpc>
            </a:pPr>
            <a:r>
              <a:rPr lang="en-US" sz="6000">
                <a:solidFill>
                  <a:srgbClr val="282121"/>
                </a:solidFill>
                <a:latin typeface="Calibri (MS)"/>
                <a:ea typeface="Calibri (MS)"/>
                <a:cs typeface="Calibri (MS)"/>
                <a:sym typeface="Calibri (MS)"/>
              </a:rPr>
              <a:t>Cuestionario/Autoevaluació</a:t>
            </a:r>
            <a:r>
              <a:rPr lang="en-US" sz="6000" strike="noStrike" u="none">
                <a:solidFill>
                  <a:srgbClr val="282121"/>
                </a:solidFill>
                <a:latin typeface="Calibri (MS)"/>
                <a:ea typeface="Calibri (MS)"/>
                <a:cs typeface="Calibri (MS)"/>
                <a:sym typeface="Calibri (MS)"/>
              </a:rPr>
              <a:t>n</a:t>
            </a:r>
          </a:p>
        </p:txBody>
      </p:sp>
      <p:sp>
        <p:nvSpPr>
          <p:cNvPr name="Freeform 12" id="12"/>
          <p:cNvSpPr/>
          <p:nvPr/>
        </p:nvSpPr>
        <p:spPr>
          <a:xfrm flipH="false" flipV="false" rot="0">
            <a:off x="2758404" y="4702259"/>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3" id="13"/>
          <p:cNvSpPr/>
          <p:nvPr/>
        </p:nvSpPr>
        <p:spPr>
          <a:xfrm flipH="false" flipV="false" rot="0">
            <a:off x="2758404" y="6472957"/>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4" id="14"/>
          <p:cNvSpPr/>
          <p:nvPr/>
        </p:nvSpPr>
        <p:spPr>
          <a:xfrm flipH="false" flipV="false" rot="0">
            <a:off x="9373329" y="4715886"/>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5" id="15"/>
          <p:cNvSpPr/>
          <p:nvPr/>
        </p:nvSpPr>
        <p:spPr>
          <a:xfrm flipH="false" flipV="false" rot="0">
            <a:off x="9373329" y="6486584"/>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6" id="16"/>
          <p:cNvSpPr txBox="true"/>
          <p:nvPr/>
        </p:nvSpPr>
        <p:spPr>
          <a:xfrm rot="0">
            <a:off x="9930683" y="4994903"/>
            <a:ext cx="5331137" cy="613779"/>
          </a:xfrm>
          <a:prstGeom prst="rect">
            <a:avLst/>
          </a:prstGeom>
        </p:spPr>
        <p:txBody>
          <a:bodyPr anchor="t" rtlCol="false" tIns="0" lIns="0" bIns="0" rIns="0">
            <a:spAutoFit/>
          </a:bodyPr>
          <a:lstStyle/>
          <a:p>
            <a:pPr algn="ctr" marL="0" indent="0" lvl="0">
              <a:lnSpc>
                <a:spcPts val="4206"/>
              </a:lnSpc>
            </a:pPr>
            <a:r>
              <a:rPr lang="en-US" sz="3658">
                <a:solidFill>
                  <a:srgbClr val="282121"/>
                </a:solidFill>
                <a:latin typeface="Calibri (MS)"/>
                <a:ea typeface="Calibri (MS)"/>
                <a:cs typeface="Calibri (MS)"/>
                <a:sym typeface="Calibri (MS)"/>
              </a:rPr>
              <a:t>B. Accesibilidad física</a:t>
            </a:r>
          </a:p>
        </p:txBody>
      </p:sp>
      <p:sp>
        <p:nvSpPr>
          <p:cNvPr name="TextBox 17" id="17"/>
          <p:cNvSpPr txBox="true"/>
          <p:nvPr/>
        </p:nvSpPr>
        <p:spPr>
          <a:xfrm rot="0">
            <a:off x="3954626" y="4930450"/>
            <a:ext cx="4104343" cy="623939"/>
          </a:xfrm>
          <a:prstGeom prst="rect">
            <a:avLst/>
          </a:prstGeom>
        </p:spPr>
        <p:txBody>
          <a:bodyPr anchor="t" rtlCol="false" tIns="0" lIns="0" bIns="0" rIns="0">
            <a:spAutoFit/>
          </a:bodyPr>
          <a:lstStyle/>
          <a:p>
            <a:pPr algn="ctr" marL="0" indent="0" lvl="0">
              <a:lnSpc>
                <a:spcPts val="4321"/>
              </a:lnSpc>
            </a:pPr>
            <a:r>
              <a:rPr lang="en-US" sz="3758">
                <a:solidFill>
                  <a:srgbClr val="282121"/>
                </a:solidFill>
                <a:latin typeface="Calibri (MS)"/>
                <a:ea typeface="Calibri (MS)"/>
                <a:cs typeface="Calibri (MS)"/>
                <a:sym typeface="Calibri (MS)"/>
              </a:rPr>
              <a:t>A. Costes más bajos</a:t>
            </a:r>
          </a:p>
        </p:txBody>
      </p:sp>
      <p:sp>
        <p:nvSpPr>
          <p:cNvPr name="TextBox 18" id="18"/>
          <p:cNvSpPr txBox="true"/>
          <p:nvPr/>
        </p:nvSpPr>
        <p:spPr>
          <a:xfrm rot="0">
            <a:off x="10399291" y="6547622"/>
            <a:ext cx="4104343" cy="1110984"/>
          </a:xfrm>
          <a:prstGeom prst="rect">
            <a:avLst/>
          </a:prstGeom>
        </p:spPr>
        <p:txBody>
          <a:bodyPr anchor="t" rtlCol="false" tIns="0" lIns="0" bIns="0" rIns="0">
            <a:spAutoFit/>
          </a:bodyPr>
          <a:lstStyle/>
          <a:p>
            <a:pPr algn="ctr" marL="0" indent="0" lvl="0">
              <a:lnSpc>
                <a:spcPts val="2826"/>
              </a:lnSpc>
            </a:pPr>
            <a:r>
              <a:rPr lang="en-US" sz="2458">
                <a:solidFill>
                  <a:srgbClr val="282121"/>
                </a:solidFill>
                <a:latin typeface="Calibri (MS)"/>
                <a:ea typeface="Calibri (MS)"/>
                <a:cs typeface="Calibri (MS)"/>
                <a:sym typeface="Calibri (MS)"/>
              </a:rPr>
              <a:t>D. Asegúrese de conocer las necesidades de su público y adáptese en consecuencia.</a:t>
            </a:r>
          </a:p>
        </p:txBody>
      </p:sp>
      <p:sp>
        <p:nvSpPr>
          <p:cNvPr name="TextBox 19" id="19"/>
          <p:cNvSpPr txBox="true"/>
          <p:nvPr/>
        </p:nvSpPr>
        <p:spPr>
          <a:xfrm rot="0">
            <a:off x="3241850" y="6789849"/>
            <a:ext cx="5189374" cy="1001764"/>
          </a:xfrm>
          <a:prstGeom prst="rect">
            <a:avLst/>
          </a:prstGeom>
        </p:spPr>
        <p:txBody>
          <a:bodyPr anchor="t" rtlCol="false" tIns="0" lIns="0" bIns="0" rIns="0">
            <a:spAutoFit/>
          </a:bodyPr>
          <a:lstStyle/>
          <a:p>
            <a:pPr algn="ctr" marL="0" indent="0" lvl="0">
              <a:lnSpc>
                <a:spcPts val="3746"/>
              </a:lnSpc>
            </a:pPr>
            <a:r>
              <a:rPr lang="en-US" sz="3258">
                <a:solidFill>
                  <a:srgbClr val="282121"/>
                </a:solidFill>
                <a:latin typeface="Calibri (MS)"/>
                <a:ea typeface="Calibri (MS)"/>
                <a:cs typeface="Calibri (MS)"/>
                <a:sym typeface="Calibri (MS)"/>
              </a:rPr>
              <a:t>C. Presencia en las redes sociales</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109854" y="3440021"/>
            <a:ext cx="15609634" cy="1263325"/>
            <a:chOff x="0" y="0"/>
            <a:chExt cx="20812845" cy="1684433"/>
          </a:xfrm>
        </p:grpSpPr>
        <p:sp>
          <p:nvSpPr>
            <p:cNvPr name="Freeform 4" id="4"/>
            <p:cNvSpPr/>
            <p:nvPr/>
          </p:nvSpPr>
          <p:spPr>
            <a:xfrm flipH="false" flipV="false" rot="0">
              <a:off x="0" y="0"/>
              <a:ext cx="20812846" cy="1684433"/>
            </a:xfrm>
            <a:custGeom>
              <a:avLst/>
              <a:gdLst/>
              <a:ahLst/>
              <a:cxnLst/>
              <a:rect r="r" b="b" t="t" l="l"/>
              <a:pathLst>
                <a:path h="1684433" w="20812846">
                  <a:moveTo>
                    <a:pt x="0" y="0"/>
                  </a:moveTo>
                  <a:lnTo>
                    <a:pt x="20812846" y="0"/>
                  </a:lnTo>
                  <a:lnTo>
                    <a:pt x="20812846" y="1684433"/>
                  </a:lnTo>
                  <a:lnTo>
                    <a:pt x="0" y="1684433"/>
                  </a:lnTo>
                  <a:close/>
                </a:path>
              </a:pathLst>
            </a:custGeom>
            <a:solidFill>
              <a:srgbClr val="000000">
                <a:alpha val="0"/>
              </a:srgbClr>
            </a:solidFill>
          </p:spPr>
        </p:sp>
        <p:sp>
          <p:nvSpPr>
            <p:cNvPr name="TextBox 5" id="5"/>
            <p:cNvSpPr txBox="true"/>
            <p:nvPr/>
          </p:nvSpPr>
          <p:spPr>
            <a:xfrm>
              <a:off x="0" y="-85725"/>
              <a:ext cx="20812845" cy="1770158"/>
            </a:xfrm>
            <a:prstGeom prst="rect">
              <a:avLst/>
            </a:prstGeom>
          </p:spPr>
          <p:txBody>
            <a:bodyPr anchor="t" rtlCol="false" tIns="0" lIns="0" bIns="0" rIns="0"/>
            <a:lstStyle/>
            <a:p>
              <a:pPr algn="l">
                <a:lnSpc>
                  <a:spcPts val="4319"/>
                </a:lnSpc>
              </a:pPr>
              <a:r>
                <a:rPr lang="en-US" b="true" sz="3599">
                  <a:solidFill>
                    <a:srgbClr val="282121"/>
                  </a:solidFill>
                  <a:latin typeface="Calibri (MS) Bold"/>
                  <a:ea typeface="Calibri (MS) Bold"/>
                  <a:cs typeface="Calibri (MS) Bold"/>
                  <a:sym typeface="Calibri (MS) Bold"/>
                </a:rPr>
                <a:t>Pregunta 2: El</a:t>
              </a:r>
              <a:r>
                <a:rPr lang="en-US" b="true" sz="3599">
                  <a:solidFill>
                    <a:srgbClr val="282121"/>
                  </a:solidFill>
                  <a:latin typeface="Calibri (MS) Bold"/>
                  <a:ea typeface="Calibri (MS) Bold"/>
                  <a:cs typeface="Calibri (MS) Bold"/>
                  <a:sym typeface="Calibri (MS) Bold"/>
                </a:rPr>
                <a:t> uso de un lenguaje sencillo solo ayuda a las personas con bajo nivel de alfabetización. </a:t>
              </a:r>
            </a:p>
          </p:txBody>
        </p:sp>
      </p:grpSp>
      <p:grpSp>
        <p:nvGrpSpPr>
          <p:cNvPr name="Group 6" id="6"/>
          <p:cNvGrpSpPr/>
          <p:nvPr/>
        </p:nvGrpSpPr>
        <p:grpSpPr>
          <a:xfrm rot="0">
            <a:off x="971550" y="467067"/>
            <a:ext cx="76944" cy="161583"/>
            <a:chOff x="0" y="0"/>
            <a:chExt cx="102592" cy="215444"/>
          </a:xfrm>
        </p:grpSpPr>
        <p:sp>
          <p:nvSpPr>
            <p:cNvPr name="Freeform 7" id="7"/>
            <p:cNvSpPr/>
            <p:nvPr/>
          </p:nvSpPr>
          <p:spPr>
            <a:xfrm flipH="false" flipV="false" rot="0">
              <a:off x="0" y="0"/>
              <a:ext cx="102592" cy="215444"/>
            </a:xfrm>
            <a:custGeom>
              <a:avLst/>
              <a:gdLst/>
              <a:ahLst/>
              <a:cxnLst/>
              <a:rect r="r" b="b" t="t" l="l"/>
              <a:pathLst>
                <a:path h="215444" w="102592">
                  <a:moveTo>
                    <a:pt x="0" y="0"/>
                  </a:moveTo>
                  <a:lnTo>
                    <a:pt x="102592" y="0"/>
                  </a:lnTo>
                  <a:lnTo>
                    <a:pt x="102592" y="215444"/>
                  </a:lnTo>
                  <a:lnTo>
                    <a:pt x="0" y="215444"/>
                  </a:lnTo>
                  <a:close/>
                </a:path>
              </a:pathLst>
            </a:custGeom>
            <a:solidFill>
              <a:srgbClr val="000000">
                <a:alpha val="0"/>
              </a:srgbClr>
            </a:solidFill>
          </p:spPr>
        </p:sp>
        <p:sp>
          <p:nvSpPr>
            <p:cNvPr name="TextBox 8" id="8"/>
            <p:cNvSpPr txBox="true"/>
            <p:nvPr/>
          </p:nvSpPr>
          <p:spPr>
            <a:xfrm>
              <a:off x="0" y="-9525"/>
              <a:ext cx="102592" cy="224969"/>
            </a:xfrm>
            <a:prstGeom prst="rect">
              <a:avLst/>
            </a:prstGeom>
          </p:spPr>
          <p:txBody>
            <a:bodyPr anchor="t" rtlCol="false" tIns="0" lIns="0" bIns="0" rIns="0"/>
            <a:lstStyle/>
            <a:p>
              <a:pPr algn="l">
                <a:lnSpc>
                  <a:spcPts val="1260"/>
                </a:lnSpc>
              </a:pPr>
              <a:r>
                <a:rPr lang="en-US" b="true" sz="1050">
                  <a:solidFill>
                    <a:srgbClr val="282121"/>
                  </a:solidFill>
                  <a:latin typeface="Roboto Bold"/>
                  <a:ea typeface="Roboto Bold"/>
                  <a:cs typeface="Roboto Bold"/>
                  <a:sym typeface="Roboto Bold"/>
                </a:rPr>
                <a:t>7</a:t>
              </a:r>
            </a:p>
          </p:txBody>
        </p:sp>
      </p:grpSp>
      <p:sp>
        <p:nvSpPr>
          <p:cNvPr name="Freeform 9" id="9"/>
          <p:cNvSpPr/>
          <p:nvPr/>
        </p:nvSpPr>
        <p:spPr>
          <a:xfrm flipH="false" flipV="false" rot="0">
            <a:off x="15541097" y="8008291"/>
            <a:ext cx="2157117" cy="2157117"/>
          </a:xfrm>
          <a:custGeom>
            <a:avLst/>
            <a:gdLst/>
            <a:ahLst/>
            <a:cxnLst/>
            <a:rect r="r" b="b" t="t" l="l"/>
            <a:pathLst>
              <a:path h="2157117" w="2157117">
                <a:moveTo>
                  <a:pt x="0" y="0"/>
                </a:moveTo>
                <a:lnTo>
                  <a:pt x="2157117" y="0"/>
                </a:lnTo>
                <a:lnTo>
                  <a:pt x="2157117" y="2157118"/>
                </a:lnTo>
                <a:lnTo>
                  <a:pt x="0" y="2157118"/>
                </a:lnTo>
                <a:lnTo>
                  <a:pt x="0" y="0"/>
                </a:lnTo>
                <a:close/>
              </a:path>
            </a:pathLst>
          </a:custGeom>
          <a:blipFill>
            <a:blip r:embed="rId4"/>
            <a:stretch>
              <a:fillRect l="0" t="0" r="0" b="0"/>
            </a:stretch>
          </a:blipFill>
        </p:spPr>
      </p:sp>
      <p:sp>
        <p:nvSpPr>
          <p:cNvPr name="Freeform 10" id="10"/>
          <p:cNvSpPr/>
          <p:nvPr/>
        </p:nvSpPr>
        <p:spPr>
          <a:xfrm flipH="false" flipV="false" rot="0">
            <a:off x="-26852931" y="-10918608"/>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TextBox 11" id="11"/>
          <p:cNvSpPr txBox="true"/>
          <p:nvPr/>
        </p:nvSpPr>
        <p:spPr>
          <a:xfrm rot="0">
            <a:off x="4479055" y="933450"/>
            <a:ext cx="9329889" cy="1009650"/>
          </a:xfrm>
          <a:prstGeom prst="rect">
            <a:avLst/>
          </a:prstGeom>
        </p:spPr>
        <p:txBody>
          <a:bodyPr anchor="t" rtlCol="false" tIns="0" lIns="0" bIns="0" rIns="0">
            <a:spAutoFit/>
          </a:bodyPr>
          <a:lstStyle/>
          <a:p>
            <a:pPr algn="ctr" marL="0" indent="0" lvl="0">
              <a:lnSpc>
                <a:spcPts val="6900"/>
              </a:lnSpc>
            </a:pPr>
            <a:r>
              <a:rPr lang="en-US" sz="6000">
                <a:solidFill>
                  <a:srgbClr val="282121"/>
                </a:solidFill>
                <a:latin typeface="Calibri (MS)"/>
                <a:ea typeface="Calibri (MS)"/>
                <a:cs typeface="Calibri (MS)"/>
                <a:sym typeface="Calibri (MS)"/>
              </a:rPr>
              <a:t>Cuestionario/Autoevaluació</a:t>
            </a:r>
            <a:r>
              <a:rPr lang="en-US" sz="6000" strike="noStrike" u="none">
                <a:solidFill>
                  <a:srgbClr val="282121"/>
                </a:solidFill>
                <a:latin typeface="Calibri (MS)"/>
                <a:ea typeface="Calibri (MS)"/>
                <a:cs typeface="Calibri (MS)"/>
                <a:sym typeface="Calibri (MS)"/>
              </a:rPr>
              <a:t>n</a:t>
            </a:r>
          </a:p>
        </p:txBody>
      </p:sp>
      <p:sp>
        <p:nvSpPr>
          <p:cNvPr name="Freeform 12" id="12"/>
          <p:cNvSpPr/>
          <p:nvPr/>
        </p:nvSpPr>
        <p:spPr>
          <a:xfrm flipH="false" flipV="false" rot="0">
            <a:off x="2758404" y="4702259"/>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3784366" y="4888048"/>
            <a:ext cx="4104343" cy="841109"/>
          </a:xfrm>
          <a:prstGeom prst="rect">
            <a:avLst/>
          </a:prstGeom>
        </p:spPr>
        <p:txBody>
          <a:bodyPr anchor="t" rtlCol="false" tIns="0" lIns="0" bIns="0" rIns="0">
            <a:spAutoFit/>
          </a:bodyPr>
          <a:lstStyle/>
          <a:p>
            <a:pPr algn="ctr" marL="0" indent="0" lvl="0">
              <a:lnSpc>
                <a:spcPts val="5701"/>
              </a:lnSpc>
            </a:pPr>
            <a:r>
              <a:rPr lang="en-US" sz="4958">
                <a:solidFill>
                  <a:srgbClr val="282121"/>
                </a:solidFill>
                <a:latin typeface="Calibri (MS)"/>
                <a:ea typeface="Calibri (MS)"/>
                <a:cs typeface="Calibri (MS)"/>
                <a:sym typeface="Calibri (MS)"/>
              </a:rPr>
              <a:t>A. Verdadero</a:t>
            </a:r>
          </a:p>
        </p:txBody>
      </p:sp>
      <p:sp>
        <p:nvSpPr>
          <p:cNvPr name="Freeform 14" id="14"/>
          <p:cNvSpPr/>
          <p:nvPr/>
        </p:nvSpPr>
        <p:spPr>
          <a:xfrm flipH="false" flipV="false" rot="0">
            <a:off x="9574162" y="4730819"/>
            <a:ext cx="6156267" cy="1298413"/>
          </a:xfrm>
          <a:custGeom>
            <a:avLst/>
            <a:gdLst/>
            <a:ahLst/>
            <a:cxnLst/>
            <a:rect r="r" b="b" t="t" l="l"/>
            <a:pathLst>
              <a:path h="1298413" w="6156267">
                <a:moveTo>
                  <a:pt x="0" y="0"/>
                </a:moveTo>
                <a:lnTo>
                  <a:pt x="6156266" y="0"/>
                </a:lnTo>
                <a:lnTo>
                  <a:pt x="6156266"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5" id="15"/>
          <p:cNvSpPr txBox="true"/>
          <p:nvPr/>
        </p:nvSpPr>
        <p:spPr>
          <a:xfrm rot="0">
            <a:off x="10600124" y="4916608"/>
            <a:ext cx="4104343" cy="841109"/>
          </a:xfrm>
          <a:prstGeom prst="rect">
            <a:avLst/>
          </a:prstGeom>
        </p:spPr>
        <p:txBody>
          <a:bodyPr anchor="t" rtlCol="false" tIns="0" lIns="0" bIns="0" rIns="0">
            <a:spAutoFit/>
          </a:bodyPr>
          <a:lstStyle/>
          <a:p>
            <a:pPr algn="ctr" marL="0" indent="0" lvl="0">
              <a:lnSpc>
                <a:spcPts val="5701"/>
              </a:lnSpc>
            </a:pPr>
            <a:r>
              <a:rPr lang="en-US" sz="4958">
                <a:solidFill>
                  <a:srgbClr val="282121"/>
                </a:solidFill>
                <a:latin typeface="Calibri (MS)"/>
                <a:ea typeface="Calibri (MS)"/>
                <a:cs typeface="Calibri (MS)"/>
                <a:sym typeface="Calibri (MS)"/>
              </a:rPr>
              <a:t>B. Falso</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109854" y="3440021"/>
            <a:ext cx="15609634" cy="1263325"/>
            <a:chOff x="0" y="0"/>
            <a:chExt cx="20812845" cy="1684433"/>
          </a:xfrm>
        </p:grpSpPr>
        <p:sp>
          <p:nvSpPr>
            <p:cNvPr name="Freeform 4" id="4"/>
            <p:cNvSpPr/>
            <p:nvPr/>
          </p:nvSpPr>
          <p:spPr>
            <a:xfrm flipH="false" flipV="false" rot="0">
              <a:off x="0" y="0"/>
              <a:ext cx="20812846" cy="1684433"/>
            </a:xfrm>
            <a:custGeom>
              <a:avLst/>
              <a:gdLst/>
              <a:ahLst/>
              <a:cxnLst/>
              <a:rect r="r" b="b" t="t" l="l"/>
              <a:pathLst>
                <a:path h="1684433" w="20812846">
                  <a:moveTo>
                    <a:pt x="0" y="0"/>
                  </a:moveTo>
                  <a:lnTo>
                    <a:pt x="20812846" y="0"/>
                  </a:lnTo>
                  <a:lnTo>
                    <a:pt x="20812846" y="1684433"/>
                  </a:lnTo>
                  <a:lnTo>
                    <a:pt x="0" y="1684433"/>
                  </a:lnTo>
                  <a:close/>
                </a:path>
              </a:pathLst>
            </a:custGeom>
            <a:solidFill>
              <a:srgbClr val="000000">
                <a:alpha val="0"/>
              </a:srgbClr>
            </a:solidFill>
          </p:spPr>
        </p:sp>
        <p:sp>
          <p:nvSpPr>
            <p:cNvPr name="TextBox 5" id="5"/>
            <p:cNvSpPr txBox="true"/>
            <p:nvPr/>
          </p:nvSpPr>
          <p:spPr>
            <a:xfrm>
              <a:off x="0" y="-85725"/>
              <a:ext cx="20812845" cy="1770158"/>
            </a:xfrm>
            <a:prstGeom prst="rect">
              <a:avLst/>
            </a:prstGeom>
          </p:spPr>
          <p:txBody>
            <a:bodyPr anchor="t" rtlCol="false" tIns="0" lIns="0" bIns="0" rIns="0"/>
            <a:lstStyle/>
            <a:p>
              <a:pPr algn="l">
                <a:lnSpc>
                  <a:spcPts val="4319"/>
                </a:lnSpc>
              </a:pPr>
              <a:r>
                <a:rPr lang="en-US" b="true" sz="3599">
                  <a:solidFill>
                    <a:srgbClr val="282121"/>
                  </a:solidFill>
                  <a:latin typeface="Calibri (MS) Bold"/>
                  <a:ea typeface="Calibri (MS) Bold"/>
                  <a:cs typeface="Calibri (MS) Bold"/>
                  <a:sym typeface="Calibri (MS) Bold"/>
                </a:rPr>
                <a:t>Pregunta 2: El</a:t>
              </a:r>
              <a:r>
                <a:rPr lang="en-US" b="true" sz="3599">
                  <a:solidFill>
                    <a:srgbClr val="282121"/>
                  </a:solidFill>
                  <a:latin typeface="Calibri (MS) Bold"/>
                  <a:ea typeface="Calibri (MS) Bold"/>
                  <a:cs typeface="Calibri (MS) Bold"/>
                  <a:sym typeface="Calibri (MS) Bold"/>
                </a:rPr>
                <a:t> uso de un lenguaje sencillo solo ayuda a las personas con bajo nivel de alfabetización. </a:t>
              </a:r>
            </a:p>
          </p:txBody>
        </p:sp>
      </p:grpSp>
      <p:grpSp>
        <p:nvGrpSpPr>
          <p:cNvPr name="Group 6" id="6"/>
          <p:cNvGrpSpPr/>
          <p:nvPr/>
        </p:nvGrpSpPr>
        <p:grpSpPr>
          <a:xfrm rot="0">
            <a:off x="971550" y="467067"/>
            <a:ext cx="76944" cy="161583"/>
            <a:chOff x="0" y="0"/>
            <a:chExt cx="102592" cy="215444"/>
          </a:xfrm>
        </p:grpSpPr>
        <p:sp>
          <p:nvSpPr>
            <p:cNvPr name="Freeform 7" id="7"/>
            <p:cNvSpPr/>
            <p:nvPr/>
          </p:nvSpPr>
          <p:spPr>
            <a:xfrm flipH="false" flipV="false" rot="0">
              <a:off x="0" y="0"/>
              <a:ext cx="102592" cy="215444"/>
            </a:xfrm>
            <a:custGeom>
              <a:avLst/>
              <a:gdLst/>
              <a:ahLst/>
              <a:cxnLst/>
              <a:rect r="r" b="b" t="t" l="l"/>
              <a:pathLst>
                <a:path h="215444" w="102592">
                  <a:moveTo>
                    <a:pt x="0" y="0"/>
                  </a:moveTo>
                  <a:lnTo>
                    <a:pt x="102592" y="0"/>
                  </a:lnTo>
                  <a:lnTo>
                    <a:pt x="102592" y="215444"/>
                  </a:lnTo>
                  <a:lnTo>
                    <a:pt x="0" y="215444"/>
                  </a:lnTo>
                  <a:close/>
                </a:path>
              </a:pathLst>
            </a:custGeom>
            <a:solidFill>
              <a:srgbClr val="000000">
                <a:alpha val="0"/>
              </a:srgbClr>
            </a:solidFill>
          </p:spPr>
        </p:sp>
        <p:sp>
          <p:nvSpPr>
            <p:cNvPr name="TextBox 8" id="8"/>
            <p:cNvSpPr txBox="true"/>
            <p:nvPr/>
          </p:nvSpPr>
          <p:spPr>
            <a:xfrm>
              <a:off x="0" y="-9525"/>
              <a:ext cx="102592" cy="224969"/>
            </a:xfrm>
            <a:prstGeom prst="rect">
              <a:avLst/>
            </a:prstGeom>
          </p:spPr>
          <p:txBody>
            <a:bodyPr anchor="t" rtlCol="false" tIns="0" lIns="0" bIns="0" rIns="0"/>
            <a:lstStyle/>
            <a:p>
              <a:pPr algn="l">
                <a:lnSpc>
                  <a:spcPts val="1260"/>
                </a:lnSpc>
              </a:pPr>
              <a:r>
                <a:rPr lang="en-US" b="true" sz="1050">
                  <a:solidFill>
                    <a:srgbClr val="282121"/>
                  </a:solidFill>
                  <a:latin typeface="Roboto Bold"/>
                  <a:ea typeface="Roboto Bold"/>
                  <a:cs typeface="Roboto Bold"/>
                  <a:sym typeface="Roboto Bold"/>
                </a:rPr>
                <a:t>7</a:t>
              </a:r>
            </a:p>
          </p:txBody>
        </p:sp>
      </p:grpSp>
      <p:sp>
        <p:nvSpPr>
          <p:cNvPr name="Freeform 9" id="9"/>
          <p:cNvSpPr/>
          <p:nvPr/>
        </p:nvSpPr>
        <p:spPr>
          <a:xfrm flipH="false" flipV="false" rot="0">
            <a:off x="15541097" y="8008291"/>
            <a:ext cx="2157117" cy="2157117"/>
          </a:xfrm>
          <a:custGeom>
            <a:avLst/>
            <a:gdLst/>
            <a:ahLst/>
            <a:cxnLst/>
            <a:rect r="r" b="b" t="t" l="l"/>
            <a:pathLst>
              <a:path h="2157117" w="2157117">
                <a:moveTo>
                  <a:pt x="0" y="0"/>
                </a:moveTo>
                <a:lnTo>
                  <a:pt x="2157117" y="0"/>
                </a:lnTo>
                <a:lnTo>
                  <a:pt x="2157117" y="2157118"/>
                </a:lnTo>
                <a:lnTo>
                  <a:pt x="0" y="2157118"/>
                </a:lnTo>
                <a:lnTo>
                  <a:pt x="0" y="0"/>
                </a:lnTo>
                <a:close/>
              </a:path>
            </a:pathLst>
          </a:custGeom>
          <a:blipFill>
            <a:blip r:embed="rId4"/>
            <a:stretch>
              <a:fillRect l="0" t="0" r="0" b="0"/>
            </a:stretch>
          </a:blipFill>
        </p:spPr>
      </p:sp>
      <p:sp>
        <p:nvSpPr>
          <p:cNvPr name="Freeform 10" id="10"/>
          <p:cNvSpPr/>
          <p:nvPr/>
        </p:nvSpPr>
        <p:spPr>
          <a:xfrm flipH="false" flipV="false" rot="0">
            <a:off x="-26852931" y="-10918608"/>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TextBox 11" id="11"/>
          <p:cNvSpPr txBox="true"/>
          <p:nvPr/>
        </p:nvSpPr>
        <p:spPr>
          <a:xfrm rot="0">
            <a:off x="4479055" y="933450"/>
            <a:ext cx="9329889" cy="1009650"/>
          </a:xfrm>
          <a:prstGeom prst="rect">
            <a:avLst/>
          </a:prstGeom>
        </p:spPr>
        <p:txBody>
          <a:bodyPr anchor="t" rtlCol="false" tIns="0" lIns="0" bIns="0" rIns="0">
            <a:spAutoFit/>
          </a:bodyPr>
          <a:lstStyle/>
          <a:p>
            <a:pPr algn="ctr" marL="0" indent="0" lvl="0">
              <a:lnSpc>
                <a:spcPts val="6900"/>
              </a:lnSpc>
            </a:pPr>
            <a:r>
              <a:rPr lang="en-US" sz="6000">
                <a:solidFill>
                  <a:srgbClr val="282121"/>
                </a:solidFill>
                <a:latin typeface="Calibri (MS)"/>
                <a:ea typeface="Calibri (MS)"/>
                <a:cs typeface="Calibri (MS)"/>
                <a:sym typeface="Calibri (MS)"/>
              </a:rPr>
              <a:t>Cuestionario/Autoevaluació</a:t>
            </a:r>
            <a:r>
              <a:rPr lang="en-US" sz="6000" strike="noStrike" u="none">
                <a:solidFill>
                  <a:srgbClr val="282121"/>
                </a:solidFill>
                <a:latin typeface="Calibri (MS)"/>
                <a:ea typeface="Calibri (MS)"/>
                <a:cs typeface="Calibri (MS)"/>
                <a:sym typeface="Calibri (MS)"/>
              </a:rPr>
              <a:t>n</a:t>
            </a:r>
          </a:p>
        </p:txBody>
      </p:sp>
      <p:sp>
        <p:nvSpPr>
          <p:cNvPr name="Freeform 12" id="12"/>
          <p:cNvSpPr/>
          <p:nvPr/>
        </p:nvSpPr>
        <p:spPr>
          <a:xfrm flipH="false" flipV="false" rot="0">
            <a:off x="2758404" y="4702259"/>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3784366" y="4888048"/>
            <a:ext cx="4104343" cy="841109"/>
          </a:xfrm>
          <a:prstGeom prst="rect">
            <a:avLst/>
          </a:prstGeom>
        </p:spPr>
        <p:txBody>
          <a:bodyPr anchor="t" rtlCol="false" tIns="0" lIns="0" bIns="0" rIns="0">
            <a:spAutoFit/>
          </a:bodyPr>
          <a:lstStyle/>
          <a:p>
            <a:pPr algn="ctr" marL="0" indent="0" lvl="0">
              <a:lnSpc>
                <a:spcPts val="5701"/>
              </a:lnSpc>
            </a:pPr>
            <a:r>
              <a:rPr lang="en-US" sz="4958">
                <a:solidFill>
                  <a:srgbClr val="282121"/>
                </a:solidFill>
                <a:latin typeface="Calibri (MS)"/>
                <a:ea typeface="Calibri (MS)"/>
                <a:cs typeface="Calibri (MS)"/>
                <a:sym typeface="Calibri (MS)"/>
              </a:rPr>
              <a:t>A. Verdadero</a:t>
            </a:r>
          </a:p>
        </p:txBody>
      </p:sp>
      <p:sp>
        <p:nvSpPr>
          <p:cNvPr name="Freeform 14" id="14"/>
          <p:cNvSpPr/>
          <p:nvPr/>
        </p:nvSpPr>
        <p:spPr>
          <a:xfrm flipH="false" flipV="false" rot="0">
            <a:off x="9574162" y="4730819"/>
            <a:ext cx="6156267" cy="1298413"/>
          </a:xfrm>
          <a:custGeom>
            <a:avLst/>
            <a:gdLst/>
            <a:ahLst/>
            <a:cxnLst/>
            <a:rect r="r" b="b" t="t" l="l"/>
            <a:pathLst>
              <a:path h="1298413" w="6156267">
                <a:moveTo>
                  <a:pt x="0" y="0"/>
                </a:moveTo>
                <a:lnTo>
                  <a:pt x="6156266" y="0"/>
                </a:lnTo>
                <a:lnTo>
                  <a:pt x="6156266" y="1298412"/>
                </a:lnTo>
                <a:lnTo>
                  <a:pt x="0" y="1298412"/>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5" id="15"/>
          <p:cNvSpPr txBox="true"/>
          <p:nvPr/>
        </p:nvSpPr>
        <p:spPr>
          <a:xfrm rot="0">
            <a:off x="10600124" y="4916608"/>
            <a:ext cx="4104343" cy="841109"/>
          </a:xfrm>
          <a:prstGeom prst="rect">
            <a:avLst/>
          </a:prstGeom>
        </p:spPr>
        <p:txBody>
          <a:bodyPr anchor="t" rtlCol="false" tIns="0" lIns="0" bIns="0" rIns="0">
            <a:spAutoFit/>
          </a:bodyPr>
          <a:lstStyle/>
          <a:p>
            <a:pPr algn="ctr" marL="0" indent="0" lvl="0">
              <a:lnSpc>
                <a:spcPts val="5701"/>
              </a:lnSpc>
            </a:pPr>
            <a:r>
              <a:rPr lang="en-US" sz="4958">
                <a:solidFill>
                  <a:srgbClr val="282121"/>
                </a:solidFill>
                <a:latin typeface="Calibri (MS)"/>
                <a:ea typeface="Calibri (MS)"/>
                <a:cs typeface="Calibri (MS)"/>
                <a:sym typeface="Calibri (MS)"/>
              </a:rPr>
              <a:t>B. Falso</a:t>
            </a: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971550" y="467067"/>
            <a:ext cx="76944" cy="161583"/>
            <a:chOff x="0" y="0"/>
            <a:chExt cx="102592" cy="215444"/>
          </a:xfrm>
        </p:grpSpPr>
        <p:sp>
          <p:nvSpPr>
            <p:cNvPr name="Freeform 4" id="4"/>
            <p:cNvSpPr/>
            <p:nvPr/>
          </p:nvSpPr>
          <p:spPr>
            <a:xfrm flipH="false" flipV="false" rot="0">
              <a:off x="0" y="0"/>
              <a:ext cx="102592" cy="215444"/>
            </a:xfrm>
            <a:custGeom>
              <a:avLst/>
              <a:gdLst/>
              <a:ahLst/>
              <a:cxnLst/>
              <a:rect r="r" b="b" t="t" l="l"/>
              <a:pathLst>
                <a:path h="215444" w="102592">
                  <a:moveTo>
                    <a:pt x="0" y="0"/>
                  </a:moveTo>
                  <a:lnTo>
                    <a:pt x="102592" y="0"/>
                  </a:lnTo>
                  <a:lnTo>
                    <a:pt x="102592" y="215444"/>
                  </a:lnTo>
                  <a:lnTo>
                    <a:pt x="0" y="215444"/>
                  </a:lnTo>
                  <a:close/>
                </a:path>
              </a:pathLst>
            </a:custGeom>
            <a:solidFill>
              <a:srgbClr val="000000">
                <a:alpha val="0"/>
              </a:srgbClr>
            </a:solidFill>
          </p:spPr>
        </p:sp>
        <p:sp>
          <p:nvSpPr>
            <p:cNvPr name="TextBox 5" id="5"/>
            <p:cNvSpPr txBox="true"/>
            <p:nvPr/>
          </p:nvSpPr>
          <p:spPr>
            <a:xfrm>
              <a:off x="0" y="-9525"/>
              <a:ext cx="102592" cy="224969"/>
            </a:xfrm>
            <a:prstGeom prst="rect">
              <a:avLst/>
            </a:prstGeom>
          </p:spPr>
          <p:txBody>
            <a:bodyPr anchor="t" rtlCol="false" tIns="0" lIns="0" bIns="0" rIns="0"/>
            <a:lstStyle/>
            <a:p>
              <a:pPr algn="l">
                <a:lnSpc>
                  <a:spcPts val="1260"/>
                </a:lnSpc>
              </a:pPr>
              <a:r>
                <a:rPr lang="en-US" b="true" sz="1050">
                  <a:solidFill>
                    <a:srgbClr val="282121"/>
                  </a:solidFill>
                  <a:latin typeface="Roboto Bold"/>
                  <a:ea typeface="Roboto Bold"/>
                  <a:cs typeface="Roboto Bold"/>
                  <a:sym typeface="Roboto Bold"/>
                </a:rPr>
                <a:t>7</a:t>
              </a:r>
            </a:p>
          </p:txBody>
        </p:sp>
      </p:grpSp>
      <p:sp>
        <p:nvSpPr>
          <p:cNvPr name="Freeform 6" id="6"/>
          <p:cNvSpPr/>
          <p:nvPr/>
        </p:nvSpPr>
        <p:spPr>
          <a:xfrm flipH="false" flipV="false" rot="0">
            <a:off x="15541097" y="8008291"/>
            <a:ext cx="2157117" cy="2157117"/>
          </a:xfrm>
          <a:custGeom>
            <a:avLst/>
            <a:gdLst/>
            <a:ahLst/>
            <a:cxnLst/>
            <a:rect r="r" b="b" t="t" l="l"/>
            <a:pathLst>
              <a:path h="2157117" w="2157117">
                <a:moveTo>
                  <a:pt x="0" y="0"/>
                </a:moveTo>
                <a:lnTo>
                  <a:pt x="2157117" y="0"/>
                </a:lnTo>
                <a:lnTo>
                  <a:pt x="2157117" y="2157118"/>
                </a:lnTo>
                <a:lnTo>
                  <a:pt x="0" y="2157118"/>
                </a:lnTo>
                <a:lnTo>
                  <a:pt x="0" y="0"/>
                </a:lnTo>
                <a:close/>
              </a:path>
            </a:pathLst>
          </a:custGeom>
          <a:blipFill>
            <a:blip r:embed="rId4"/>
            <a:stretch>
              <a:fillRect l="0" t="0" r="0" b="0"/>
            </a:stretch>
          </a:blipFill>
        </p:spPr>
      </p:sp>
      <p:sp>
        <p:nvSpPr>
          <p:cNvPr name="Freeform 7" id="7"/>
          <p:cNvSpPr/>
          <p:nvPr/>
        </p:nvSpPr>
        <p:spPr>
          <a:xfrm flipH="false" flipV="false" rot="0">
            <a:off x="-26852931" y="-10918608"/>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Freeform 8" id="8"/>
          <p:cNvSpPr/>
          <p:nvPr/>
        </p:nvSpPr>
        <p:spPr>
          <a:xfrm flipH="false" flipV="false" rot="0">
            <a:off x="2758404" y="4702259"/>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9" id="9"/>
          <p:cNvSpPr/>
          <p:nvPr/>
        </p:nvSpPr>
        <p:spPr>
          <a:xfrm flipH="false" flipV="false" rot="0">
            <a:off x="2758404" y="6472957"/>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0" id="10"/>
          <p:cNvSpPr/>
          <p:nvPr/>
        </p:nvSpPr>
        <p:spPr>
          <a:xfrm flipH="false" flipV="false" rot="0">
            <a:off x="9373329" y="4715886"/>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1" id="11"/>
          <p:cNvSpPr/>
          <p:nvPr/>
        </p:nvSpPr>
        <p:spPr>
          <a:xfrm flipH="false" flipV="false" rot="0">
            <a:off x="9373329" y="6486584"/>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2" id="12"/>
          <p:cNvSpPr txBox="true"/>
          <p:nvPr/>
        </p:nvSpPr>
        <p:spPr>
          <a:xfrm rot="0">
            <a:off x="9577860" y="4821214"/>
            <a:ext cx="5747206" cy="1089025"/>
          </a:xfrm>
          <a:prstGeom prst="rect">
            <a:avLst/>
          </a:prstGeom>
        </p:spPr>
        <p:txBody>
          <a:bodyPr anchor="t" rtlCol="false" tIns="0" lIns="0" bIns="0" rIns="0">
            <a:spAutoFit/>
          </a:bodyPr>
          <a:lstStyle/>
          <a:p>
            <a:pPr algn="ctr" marL="0" indent="0" lvl="0">
              <a:lnSpc>
                <a:spcPts val="4025"/>
              </a:lnSpc>
            </a:pPr>
            <a:r>
              <a:rPr lang="en-US" sz="3500">
                <a:solidFill>
                  <a:srgbClr val="282121"/>
                </a:solidFill>
                <a:latin typeface="Calibri (MS)"/>
                <a:ea typeface="Calibri (MS)"/>
                <a:cs typeface="Calibri (MS)"/>
                <a:sym typeface="Calibri (MS)"/>
              </a:rPr>
              <a:t>B. Pida a las personas que se registren solo en persona.</a:t>
            </a:r>
          </a:p>
        </p:txBody>
      </p:sp>
      <p:sp>
        <p:nvSpPr>
          <p:cNvPr name="TextBox 13" id="13"/>
          <p:cNvSpPr txBox="true"/>
          <p:nvPr/>
        </p:nvSpPr>
        <p:spPr>
          <a:xfrm rot="0">
            <a:off x="3328669" y="4779223"/>
            <a:ext cx="4730300" cy="1118235"/>
          </a:xfrm>
          <a:prstGeom prst="rect">
            <a:avLst/>
          </a:prstGeom>
        </p:spPr>
        <p:txBody>
          <a:bodyPr anchor="t" rtlCol="false" tIns="0" lIns="0" bIns="0" rIns="0">
            <a:spAutoFit/>
          </a:bodyPr>
          <a:lstStyle/>
          <a:p>
            <a:pPr algn="ctr" marL="0" indent="0" lvl="0">
              <a:lnSpc>
                <a:spcPts val="4140"/>
              </a:lnSpc>
            </a:pPr>
            <a:r>
              <a:rPr lang="en-US" sz="3600">
                <a:solidFill>
                  <a:srgbClr val="282121"/>
                </a:solidFill>
                <a:latin typeface="Calibri (MS)"/>
                <a:ea typeface="Calibri (MS)"/>
                <a:cs typeface="Calibri (MS)"/>
                <a:sym typeface="Calibri (MS)"/>
              </a:rPr>
              <a:t>A. Utilice únicamente formularios en línea.</a:t>
            </a:r>
          </a:p>
        </p:txBody>
      </p:sp>
      <p:sp>
        <p:nvSpPr>
          <p:cNvPr name="TextBox 14" id="14"/>
          <p:cNvSpPr txBox="true"/>
          <p:nvPr/>
        </p:nvSpPr>
        <p:spPr>
          <a:xfrm rot="0">
            <a:off x="9849671" y="6484916"/>
            <a:ext cx="5475395" cy="1147445"/>
          </a:xfrm>
          <a:prstGeom prst="rect">
            <a:avLst/>
          </a:prstGeom>
        </p:spPr>
        <p:txBody>
          <a:bodyPr anchor="t" rtlCol="false" tIns="0" lIns="0" bIns="0" rIns="0">
            <a:spAutoFit/>
          </a:bodyPr>
          <a:lstStyle/>
          <a:p>
            <a:pPr algn="ctr" marL="0" indent="0" lvl="0">
              <a:lnSpc>
                <a:spcPts val="4255"/>
              </a:lnSpc>
            </a:pPr>
            <a:r>
              <a:rPr lang="en-US" sz="3700">
                <a:solidFill>
                  <a:srgbClr val="282121"/>
                </a:solidFill>
                <a:latin typeface="Calibri (MS)"/>
                <a:ea typeface="Calibri (MS)"/>
                <a:cs typeface="Calibri (MS)"/>
                <a:sym typeface="Calibri (MS)"/>
              </a:rPr>
              <a:t>D. Envíe únicamente formularios en papel.</a:t>
            </a:r>
          </a:p>
        </p:txBody>
      </p:sp>
      <p:sp>
        <p:nvSpPr>
          <p:cNvPr name="TextBox 15" id="15"/>
          <p:cNvSpPr txBox="true"/>
          <p:nvPr/>
        </p:nvSpPr>
        <p:spPr>
          <a:xfrm rot="0">
            <a:off x="3180886" y="6494441"/>
            <a:ext cx="5544953" cy="1410335"/>
          </a:xfrm>
          <a:prstGeom prst="rect">
            <a:avLst/>
          </a:prstGeom>
        </p:spPr>
        <p:txBody>
          <a:bodyPr anchor="t" rtlCol="false" tIns="0" lIns="0" bIns="0" rIns="0">
            <a:spAutoFit/>
          </a:bodyPr>
          <a:lstStyle/>
          <a:p>
            <a:pPr algn="ctr" marL="0" indent="0" lvl="0">
              <a:lnSpc>
                <a:spcPts val="3565"/>
              </a:lnSpc>
            </a:pPr>
            <a:r>
              <a:rPr lang="en-US" sz="3100">
                <a:solidFill>
                  <a:srgbClr val="282121"/>
                </a:solidFill>
                <a:latin typeface="Calibri (MS)"/>
                <a:ea typeface="Calibri (MS)"/>
                <a:cs typeface="Calibri (MS)"/>
                <a:sym typeface="Calibri (MS)"/>
              </a:rPr>
              <a:t>C. Permitir el registro por teléfono, correo electrónico y en línea. </a:t>
            </a:r>
          </a:p>
        </p:txBody>
      </p:sp>
      <p:grpSp>
        <p:nvGrpSpPr>
          <p:cNvPr name="Group 16" id="16"/>
          <p:cNvGrpSpPr/>
          <p:nvPr/>
        </p:nvGrpSpPr>
        <p:grpSpPr>
          <a:xfrm rot="0">
            <a:off x="1109854" y="3440021"/>
            <a:ext cx="15609634" cy="720400"/>
            <a:chOff x="0" y="0"/>
            <a:chExt cx="20812845" cy="960533"/>
          </a:xfrm>
        </p:grpSpPr>
        <p:sp>
          <p:nvSpPr>
            <p:cNvPr name="Freeform 17" id="17"/>
            <p:cNvSpPr/>
            <p:nvPr/>
          </p:nvSpPr>
          <p:spPr>
            <a:xfrm flipH="false" flipV="false" rot="0">
              <a:off x="0" y="0"/>
              <a:ext cx="20812846" cy="960533"/>
            </a:xfrm>
            <a:custGeom>
              <a:avLst/>
              <a:gdLst/>
              <a:ahLst/>
              <a:cxnLst/>
              <a:rect r="r" b="b" t="t" l="l"/>
              <a:pathLst>
                <a:path h="960533" w="20812846">
                  <a:moveTo>
                    <a:pt x="0" y="0"/>
                  </a:moveTo>
                  <a:lnTo>
                    <a:pt x="20812846" y="0"/>
                  </a:lnTo>
                  <a:lnTo>
                    <a:pt x="20812846" y="960533"/>
                  </a:lnTo>
                  <a:lnTo>
                    <a:pt x="0" y="960533"/>
                  </a:lnTo>
                  <a:close/>
                </a:path>
              </a:pathLst>
            </a:custGeom>
            <a:solidFill>
              <a:srgbClr val="000000">
                <a:alpha val="0"/>
              </a:srgbClr>
            </a:solidFill>
          </p:spPr>
        </p:sp>
        <p:sp>
          <p:nvSpPr>
            <p:cNvPr name="TextBox 18" id="18"/>
            <p:cNvSpPr txBox="true"/>
            <p:nvPr/>
          </p:nvSpPr>
          <p:spPr>
            <a:xfrm>
              <a:off x="0" y="-85725"/>
              <a:ext cx="20812845" cy="1046258"/>
            </a:xfrm>
            <a:prstGeom prst="rect">
              <a:avLst/>
            </a:prstGeom>
          </p:spPr>
          <p:txBody>
            <a:bodyPr anchor="t" rtlCol="false" tIns="0" lIns="0" bIns="0" rIns="0"/>
            <a:lstStyle/>
            <a:p>
              <a:pPr algn="l">
                <a:lnSpc>
                  <a:spcPts val="4319"/>
                </a:lnSpc>
              </a:pPr>
              <a:r>
                <a:rPr lang="en-US" b="true" sz="3599">
                  <a:solidFill>
                    <a:srgbClr val="282121"/>
                  </a:solidFill>
                  <a:latin typeface="Calibri (MS) Bold"/>
                  <a:ea typeface="Calibri (MS) Bold"/>
                  <a:cs typeface="Calibri (MS) Bold"/>
                  <a:sym typeface="Calibri (MS) Bold"/>
                </a:rPr>
                <a:t>Pregunta 3: ¿C</a:t>
              </a:r>
              <a:r>
                <a:rPr lang="en-US" b="true" sz="3599">
                  <a:solidFill>
                    <a:srgbClr val="282121"/>
                  </a:solidFill>
                  <a:latin typeface="Calibri (MS) Bold"/>
                  <a:ea typeface="Calibri (MS) Bold"/>
                  <a:cs typeface="Calibri (MS) Bold"/>
                  <a:sym typeface="Calibri (MS) Bold"/>
                </a:rPr>
                <a:t>uál es una forma inclusiva de ofrecer la inscripción a un evento?</a:t>
              </a:r>
            </a:p>
          </p:txBody>
        </p:sp>
      </p:grpSp>
      <p:sp>
        <p:nvSpPr>
          <p:cNvPr name="TextBox 19" id="19"/>
          <p:cNvSpPr txBox="true"/>
          <p:nvPr/>
        </p:nvSpPr>
        <p:spPr>
          <a:xfrm rot="0">
            <a:off x="4479055" y="933450"/>
            <a:ext cx="9329889" cy="1009650"/>
          </a:xfrm>
          <a:prstGeom prst="rect">
            <a:avLst/>
          </a:prstGeom>
        </p:spPr>
        <p:txBody>
          <a:bodyPr anchor="t" rtlCol="false" tIns="0" lIns="0" bIns="0" rIns="0">
            <a:spAutoFit/>
          </a:bodyPr>
          <a:lstStyle/>
          <a:p>
            <a:pPr algn="ctr" marL="0" indent="0" lvl="0">
              <a:lnSpc>
                <a:spcPts val="6900"/>
              </a:lnSpc>
            </a:pPr>
            <a:r>
              <a:rPr lang="en-US" sz="6000">
                <a:solidFill>
                  <a:srgbClr val="282121"/>
                </a:solidFill>
                <a:latin typeface="Calibri (MS)"/>
                <a:ea typeface="Calibri (MS)"/>
                <a:cs typeface="Calibri (MS)"/>
                <a:sym typeface="Calibri (MS)"/>
              </a:rPr>
              <a:t>Cuestionario/Autoevaluació</a:t>
            </a:r>
            <a:r>
              <a:rPr lang="en-US" sz="6000" strike="noStrike" u="none">
                <a:solidFill>
                  <a:srgbClr val="282121"/>
                </a:solidFill>
                <a:latin typeface="Calibri (MS)"/>
                <a:ea typeface="Calibri (MS)"/>
                <a:cs typeface="Calibri (MS)"/>
                <a:sym typeface="Calibri (MS)"/>
              </a:rPr>
              <a:t>n</a:t>
            </a: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971550" y="467067"/>
            <a:ext cx="76944" cy="161583"/>
            <a:chOff x="0" y="0"/>
            <a:chExt cx="102592" cy="215444"/>
          </a:xfrm>
        </p:grpSpPr>
        <p:sp>
          <p:nvSpPr>
            <p:cNvPr name="Freeform 4" id="4"/>
            <p:cNvSpPr/>
            <p:nvPr/>
          </p:nvSpPr>
          <p:spPr>
            <a:xfrm flipH="false" flipV="false" rot="0">
              <a:off x="0" y="0"/>
              <a:ext cx="102592" cy="215444"/>
            </a:xfrm>
            <a:custGeom>
              <a:avLst/>
              <a:gdLst/>
              <a:ahLst/>
              <a:cxnLst/>
              <a:rect r="r" b="b" t="t" l="l"/>
              <a:pathLst>
                <a:path h="215444" w="102592">
                  <a:moveTo>
                    <a:pt x="0" y="0"/>
                  </a:moveTo>
                  <a:lnTo>
                    <a:pt x="102592" y="0"/>
                  </a:lnTo>
                  <a:lnTo>
                    <a:pt x="102592" y="215444"/>
                  </a:lnTo>
                  <a:lnTo>
                    <a:pt x="0" y="215444"/>
                  </a:lnTo>
                  <a:close/>
                </a:path>
              </a:pathLst>
            </a:custGeom>
            <a:solidFill>
              <a:srgbClr val="000000">
                <a:alpha val="0"/>
              </a:srgbClr>
            </a:solidFill>
          </p:spPr>
        </p:sp>
        <p:sp>
          <p:nvSpPr>
            <p:cNvPr name="TextBox 5" id="5"/>
            <p:cNvSpPr txBox="true"/>
            <p:nvPr/>
          </p:nvSpPr>
          <p:spPr>
            <a:xfrm>
              <a:off x="0" y="-9525"/>
              <a:ext cx="102592" cy="224969"/>
            </a:xfrm>
            <a:prstGeom prst="rect">
              <a:avLst/>
            </a:prstGeom>
          </p:spPr>
          <p:txBody>
            <a:bodyPr anchor="t" rtlCol="false" tIns="0" lIns="0" bIns="0" rIns="0"/>
            <a:lstStyle/>
            <a:p>
              <a:pPr algn="l">
                <a:lnSpc>
                  <a:spcPts val="1260"/>
                </a:lnSpc>
              </a:pPr>
              <a:r>
                <a:rPr lang="en-US" b="true" sz="1050">
                  <a:solidFill>
                    <a:srgbClr val="282121"/>
                  </a:solidFill>
                  <a:latin typeface="Roboto Bold"/>
                  <a:ea typeface="Roboto Bold"/>
                  <a:cs typeface="Roboto Bold"/>
                  <a:sym typeface="Roboto Bold"/>
                </a:rPr>
                <a:t>7</a:t>
              </a:r>
            </a:p>
          </p:txBody>
        </p:sp>
      </p:grpSp>
      <p:sp>
        <p:nvSpPr>
          <p:cNvPr name="Freeform 6" id="6"/>
          <p:cNvSpPr/>
          <p:nvPr/>
        </p:nvSpPr>
        <p:spPr>
          <a:xfrm flipH="false" flipV="false" rot="0">
            <a:off x="15541097" y="8008291"/>
            <a:ext cx="2157117" cy="2157117"/>
          </a:xfrm>
          <a:custGeom>
            <a:avLst/>
            <a:gdLst/>
            <a:ahLst/>
            <a:cxnLst/>
            <a:rect r="r" b="b" t="t" l="l"/>
            <a:pathLst>
              <a:path h="2157117" w="2157117">
                <a:moveTo>
                  <a:pt x="0" y="0"/>
                </a:moveTo>
                <a:lnTo>
                  <a:pt x="2157117" y="0"/>
                </a:lnTo>
                <a:lnTo>
                  <a:pt x="2157117" y="2157118"/>
                </a:lnTo>
                <a:lnTo>
                  <a:pt x="0" y="2157118"/>
                </a:lnTo>
                <a:lnTo>
                  <a:pt x="0" y="0"/>
                </a:lnTo>
                <a:close/>
              </a:path>
            </a:pathLst>
          </a:custGeom>
          <a:blipFill>
            <a:blip r:embed="rId4"/>
            <a:stretch>
              <a:fillRect l="0" t="0" r="0" b="0"/>
            </a:stretch>
          </a:blipFill>
        </p:spPr>
      </p:sp>
      <p:sp>
        <p:nvSpPr>
          <p:cNvPr name="Freeform 7" id="7"/>
          <p:cNvSpPr/>
          <p:nvPr/>
        </p:nvSpPr>
        <p:spPr>
          <a:xfrm flipH="false" flipV="false" rot="0">
            <a:off x="-26852931" y="-10918608"/>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Freeform 8" id="8"/>
          <p:cNvSpPr/>
          <p:nvPr/>
        </p:nvSpPr>
        <p:spPr>
          <a:xfrm flipH="false" flipV="false" rot="0">
            <a:off x="2758404" y="4702259"/>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9" id="9"/>
          <p:cNvSpPr/>
          <p:nvPr/>
        </p:nvSpPr>
        <p:spPr>
          <a:xfrm flipH="false" flipV="false" rot="0">
            <a:off x="2758404" y="6472957"/>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0" id="10"/>
          <p:cNvSpPr/>
          <p:nvPr/>
        </p:nvSpPr>
        <p:spPr>
          <a:xfrm flipH="false" flipV="false" rot="0">
            <a:off x="9373329" y="4715886"/>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1" id="11"/>
          <p:cNvSpPr/>
          <p:nvPr/>
        </p:nvSpPr>
        <p:spPr>
          <a:xfrm flipH="false" flipV="false" rot="0">
            <a:off x="9373329" y="6486584"/>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2" id="12"/>
          <p:cNvSpPr txBox="true"/>
          <p:nvPr/>
        </p:nvSpPr>
        <p:spPr>
          <a:xfrm rot="0">
            <a:off x="9577860" y="4821214"/>
            <a:ext cx="5747206" cy="1089025"/>
          </a:xfrm>
          <a:prstGeom prst="rect">
            <a:avLst/>
          </a:prstGeom>
        </p:spPr>
        <p:txBody>
          <a:bodyPr anchor="t" rtlCol="false" tIns="0" lIns="0" bIns="0" rIns="0">
            <a:spAutoFit/>
          </a:bodyPr>
          <a:lstStyle/>
          <a:p>
            <a:pPr algn="ctr" marL="0" indent="0" lvl="0">
              <a:lnSpc>
                <a:spcPts val="4025"/>
              </a:lnSpc>
            </a:pPr>
            <a:r>
              <a:rPr lang="en-US" sz="3500">
                <a:solidFill>
                  <a:srgbClr val="282121"/>
                </a:solidFill>
                <a:latin typeface="Calibri (MS)"/>
                <a:ea typeface="Calibri (MS)"/>
                <a:cs typeface="Calibri (MS)"/>
                <a:sym typeface="Calibri (MS)"/>
              </a:rPr>
              <a:t>B. Pida a las personas que se registren solo en persona.</a:t>
            </a:r>
          </a:p>
        </p:txBody>
      </p:sp>
      <p:sp>
        <p:nvSpPr>
          <p:cNvPr name="TextBox 13" id="13"/>
          <p:cNvSpPr txBox="true"/>
          <p:nvPr/>
        </p:nvSpPr>
        <p:spPr>
          <a:xfrm rot="0">
            <a:off x="3328669" y="4779223"/>
            <a:ext cx="4730300" cy="1118235"/>
          </a:xfrm>
          <a:prstGeom prst="rect">
            <a:avLst/>
          </a:prstGeom>
        </p:spPr>
        <p:txBody>
          <a:bodyPr anchor="t" rtlCol="false" tIns="0" lIns="0" bIns="0" rIns="0">
            <a:spAutoFit/>
          </a:bodyPr>
          <a:lstStyle/>
          <a:p>
            <a:pPr algn="ctr" marL="0" indent="0" lvl="0">
              <a:lnSpc>
                <a:spcPts val="4140"/>
              </a:lnSpc>
            </a:pPr>
            <a:r>
              <a:rPr lang="en-US" sz="3600">
                <a:solidFill>
                  <a:srgbClr val="282121"/>
                </a:solidFill>
                <a:latin typeface="Calibri (MS)"/>
                <a:ea typeface="Calibri (MS)"/>
                <a:cs typeface="Calibri (MS)"/>
                <a:sym typeface="Calibri (MS)"/>
              </a:rPr>
              <a:t>A. Utilice únicamente formularios en línea.</a:t>
            </a:r>
          </a:p>
        </p:txBody>
      </p:sp>
      <p:sp>
        <p:nvSpPr>
          <p:cNvPr name="TextBox 14" id="14"/>
          <p:cNvSpPr txBox="true"/>
          <p:nvPr/>
        </p:nvSpPr>
        <p:spPr>
          <a:xfrm rot="0">
            <a:off x="9849671" y="6484916"/>
            <a:ext cx="5475395" cy="1147445"/>
          </a:xfrm>
          <a:prstGeom prst="rect">
            <a:avLst/>
          </a:prstGeom>
        </p:spPr>
        <p:txBody>
          <a:bodyPr anchor="t" rtlCol="false" tIns="0" lIns="0" bIns="0" rIns="0">
            <a:spAutoFit/>
          </a:bodyPr>
          <a:lstStyle/>
          <a:p>
            <a:pPr algn="ctr" marL="0" indent="0" lvl="0">
              <a:lnSpc>
                <a:spcPts val="4255"/>
              </a:lnSpc>
            </a:pPr>
            <a:r>
              <a:rPr lang="en-US" sz="3700">
                <a:solidFill>
                  <a:srgbClr val="282121"/>
                </a:solidFill>
                <a:latin typeface="Calibri (MS)"/>
                <a:ea typeface="Calibri (MS)"/>
                <a:cs typeface="Calibri (MS)"/>
                <a:sym typeface="Calibri (MS)"/>
              </a:rPr>
              <a:t>D. Envíe únicamente formularios en papel.</a:t>
            </a:r>
          </a:p>
        </p:txBody>
      </p:sp>
      <p:sp>
        <p:nvSpPr>
          <p:cNvPr name="TextBox 15" id="15"/>
          <p:cNvSpPr txBox="true"/>
          <p:nvPr/>
        </p:nvSpPr>
        <p:spPr>
          <a:xfrm rot="0">
            <a:off x="3180886" y="6494441"/>
            <a:ext cx="5544953" cy="1410335"/>
          </a:xfrm>
          <a:prstGeom prst="rect">
            <a:avLst/>
          </a:prstGeom>
        </p:spPr>
        <p:txBody>
          <a:bodyPr anchor="t" rtlCol="false" tIns="0" lIns="0" bIns="0" rIns="0">
            <a:spAutoFit/>
          </a:bodyPr>
          <a:lstStyle/>
          <a:p>
            <a:pPr algn="ctr" marL="0" indent="0" lvl="0">
              <a:lnSpc>
                <a:spcPts val="3565"/>
              </a:lnSpc>
            </a:pPr>
            <a:r>
              <a:rPr lang="en-US" sz="3100">
                <a:solidFill>
                  <a:srgbClr val="282121"/>
                </a:solidFill>
                <a:latin typeface="Calibri (MS)"/>
                <a:ea typeface="Calibri (MS)"/>
                <a:cs typeface="Calibri (MS)"/>
                <a:sym typeface="Calibri (MS)"/>
              </a:rPr>
              <a:t>C. Permitir el registro por teléfono, correo electrónico y en línea. </a:t>
            </a:r>
          </a:p>
        </p:txBody>
      </p:sp>
      <p:grpSp>
        <p:nvGrpSpPr>
          <p:cNvPr name="Group 16" id="16"/>
          <p:cNvGrpSpPr/>
          <p:nvPr/>
        </p:nvGrpSpPr>
        <p:grpSpPr>
          <a:xfrm rot="0">
            <a:off x="1109854" y="3440021"/>
            <a:ext cx="15609634" cy="720400"/>
            <a:chOff x="0" y="0"/>
            <a:chExt cx="20812845" cy="960533"/>
          </a:xfrm>
        </p:grpSpPr>
        <p:sp>
          <p:nvSpPr>
            <p:cNvPr name="Freeform 17" id="17"/>
            <p:cNvSpPr/>
            <p:nvPr/>
          </p:nvSpPr>
          <p:spPr>
            <a:xfrm flipH="false" flipV="false" rot="0">
              <a:off x="0" y="0"/>
              <a:ext cx="20812846" cy="960533"/>
            </a:xfrm>
            <a:custGeom>
              <a:avLst/>
              <a:gdLst/>
              <a:ahLst/>
              <a:cxnLst/>
              <a:rect r="r" b="b" t="t" l="l"/>
              <a:pathLst>
                <a:path h="960533" w="20812846">
                  <a:moveTo>
                    <a:pt x="0" y="0"/>
                  </a:moveTo>
                  <a:lnTo>
                    <a:pt x="20812846" y="0"/>
                  </a:lnTo>
                  <a:lnTo>
                    <a:pt x="20812846" y="960533"/>
                  </a:lnTo>
                  <a:lnTo>
                    <a:pt x="0" y="960533"/>
                  </a:lnTo>
                  <a:close/>
                </a:path>
              </a:pathLst>
            </a:custGeom>
            <a:solidFill>
              <a:srgbClr val="000000">
                <a:alpha val="0"/>
              </a:srgbClr>
            </a:solidFill>
          </p:spPr>
        </p:sp>
        <p:sp>
          <p:nvSpPr>
            <p:cNvPr name="TextBox 18" id="18"/>
            <p:cNvSpPr txBox="true"/>
            <p:nvPr/>
          </p:nvSpPr>
          <p:spPr>
            <a:xfrm>
              <a:off x="0" y="-85725"/>
              <a:ext cx="20812845" cy="1046258"/>
            </a:xfrm>
            <a:prstGeom prst="rect">
              <a:avLst/>
            </a:prstGeom>
          </p:spPr>
          <p:txBody>
            <a:bodyPr anchor="t" rtlCol="false" tIns="0" lIns="0" bIns="0" rIns="0"/>
            <a:lstStyle/>
            <a:p>
              <a:pPr algn="l">
                <a:lnSpc>
                  <a:spcPts val="4319"/>
                </a:lnSpc>
              </a:pPr>
              <a:r>
                <a:rPr lang="en-US" b="true" sz="3599">
                  <a:solidFill>
                    <a:srgbClr val="282121"/>
                  </a:solidFill>
                  <a:latin typeface="Calibri (MS) Bold"/>
                  <a:ea typeface="Calibri (MS) Bold"/>
                  <a:cs typeface="Calibri (MS) Bold"/>
                  <a:sym typeface="Calibri (MS) Bold"/>
                </a:rPr>
                <a:t>Pregunta 3: ¿C</a:t>
              </a:r>
              <a:r>
                <a:rPr lang="en-US" b="true" sz="3599">
                  <a:solidFill>
                    <a:srgbClr val="282121"/>
                  </a:solidFill>
                  <a:latin typeface="Calibri (MS) Bold"/>
                  <a:ea typeface="Calibri (MS) Bold"/>
                  <a:cs typeface="Calibri (MS) Bold"/>
                  <a:sym typeface="Calibri (MS) Bold"/>
                </a:rPr>
                <a:t>uál es una forma inclusiva de ofrecer la inscripción a un evento?</a:t>
              </a:r>
            </a:p>
          </p:txBody>
        </p:sp>
      </p:grpSp>
      <p:sp>
        <p:nvSpPr>
          <p:cNvPr name="TextBox 19" id="19"/>
          <p:cNvSpPr txBox="true"/>
          <p:nvPr/>
        </p:nvSpPr>
        <p:spPr>
          <a:xfrm rot="0">
            <a:off x="4479055" y="933450"/>
            <a:ext cx="9329889" cy="1009650"/>
          </a:xfrm>
          <a:prstGeom prst="rect">
            <a:avLst/>
          </a:prstGeom>
        </p:spPr>
        <p:txBody>
          <a:bodyPr anchor="t" rtlCol="false" tIns="0" lIns="0" bIns="0" rIns="0">
            <a:spAutoFit/>
          </a:bodyPr>
          <a:lstStyle/>
          <a:p>
            <a:pPr algn="ctr" marL="0" indent="0" lvl="0">
              <a:lnSpc>
                <a:spcPts val="6900"/>
              </a:lnSpc>
            </a:pPr>
            <a:r>
              <a:rPr lang="en-US" sz="6000">
                <a:solidFill>
                  <a:srgbClr val="282121"/>
                </a:solidFill>
                <a:latin typeface="Calibri (MS)"/>
                <a:ea typeface="Calibri (MS)"/>
                <a:cs typeface="Calibri (MS)"/>
                <a:sym typeface="Calibri (MS)"/>
              </a:rPr>
              <a:t>Cuestionario/Autoevaluació</a:t>
            </a:r>
            <a:r>
              <a:rPr lang="en-US" sz="6000" strike="noStrike" u="none">
                <a:solidFill>
                  <a:srgbClr val="282121"/>
                </a:solidFill>
                <a:latin typeface="Calibri (MS)"/>
                <a:ea typeface="Calibri (MS)"/>
                <a:cs typeface="Calibri (MS)"/>
                <a:sym typeface="Calibri (MS)"/>
              </a:rPr>
              <a:t>n</a:t>
            </a:r>
          </a:p>
        </p:txBody>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4633341"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6866797" y="1303600"/>
            <a:ext cx="5009201" cy="1009728"/>
            <a:chOff x="0" y="0"/>
            <a:chExt cx="6678935" cy="1346303"/>
          </a:xfrm>
        </p:grpSpPr>
        <p:sp>
          <p:nvSpPr>
            <p:cNvPr name="Freeform 4" id="4"/>
            <p:cNvSpPr/>
            <p:nvPr/>
          </p:nvSpPr>
          <p:spPr>
            <a:xfrm flipH="false" flipV="false" rot="0">
              <a:off x="0" y="0"/>
              <a:ext cx="6678935" cy="1346303"/>
            </a:xfrm>
            <a:custGeom>
              <a:avLst/>
              <a:gdLst/>
              <a:ahLst/>
              <a:cxnLst/>
              <a:rect r="r" b="b" t="t" l="l"/>
              <a:pathLst>
                <a:path h="1346303" w="6678935">
                  <a:moveTo>
                    <a:pt x="0" y="0"/>
                  </a:moveTo>
                  <a:lnTo>
                    <a:pt x="6678935" y="0"/>
                  </a:lnTo>
                  <a:lnTo>
                    <a:pt x="6678935" y="1346303"/>
                  </a:lnTo>
                  <a:lnTo>
                    <a:pt x="0" y="1346303"/>
                  </a:lnTo>
                  <a:close/>
                </a:path>
              </a:pathLst>
            </a:custGeom>
            <a:solidFill>
              <a:srgbClr val="000000">
                <a:alpha val="0"/>
              </a:srgbClr>
            </a:solidFill>
          </p:spPr>
        </p:sp>
        <p:sp>
          <p:nvSpPr>
            <p:cNvPr name="TextBox 5" id="5"/>
            <p:cNvSpPr txBox="true"/>
            <p:nvPr/>
          </p:nvSpPr>
          <p:spPr>
            <a:xfrm>
              <a:off x="0" y="-114300"/>
              <a:ext cx="6678935" cy="1460603"/>
            </a:xfrm>
            <a:prstGeom prst="rect">
              <a:avLst/>
            </a:prstGeom>
          </p:spPr>
          <p:txBody>
            <a:bodyPr anchor="t" rtlCol="false" tIns="0" lIns="0" bIns="0" rIns="0"/>
            <a:lstStyle/>
            <a:p>
              <a:pPr algn="ctr">
                <a:lnSpc>
                  <a:spcPts val="6029"/>
                </a:lnSpc>
              </a:pPr>
              <a:r>
                <a:rPr lang="en-US" b="true" sz="5024">
                  <a:solidFill>
                    <a:srgbClr val="4C5270"/>
                  </a:solidFill>
                  <a:latin typeface="Calibri (MS) Bold"/>
                  <a:ea typeface="Calibri (MS) Bold"/>
                  <a:cs typeface="Calibri (MS) Bold"/>
                  <a:sym typeface="Calibri (MS) Bold"/>
                </a:rPr>
                <a:t>Conclusión</a:t>
              </a:r>
            </a:p>
          </p:txBody>
        </p:sp>
      </p:grpSp>
      <p:grpSp>
        <p:nvGrpSpPr>
          <p:cNvPr name="Group 6" id="6"/>
          <p:cNvGrpSpPr/>
          <p:nvPr/>
        </p:nvGrpSpPr>
        <p:grpSpPr>
          <a:xfrm rot="0">
            <a:off x="1305876" y="2824284"/>
            <a:ext cx="16131044" cy="6686307"/>
            <a:chOff x="0" y="0"/>
            <a:chExt cx="21508058" cy="8915077"/>
          </a:xfrm>
        </p:grpSpPr>
        <p:sp>
          <p:nvSpPr>
            <p:cNvPr name="Freeform 7" id="7"/>
            <p:cNvSpPr/>
            <p:nvPr/>
          </p:nvSpPr>
          <p:spPr>
            <a:xfrm flipH="false" flipV="false" rot="0">
              <a:off x="0" y="0"/>
              <a:ext cx="21508059" cy="8915077"/>
            </a:xfrm>
            <a:custGeom>
              <a:avLst/>
              <a:gdLst/>
              <a:ahLst/>
              <a:cxnLst/>
              <a:rect r="r" b="b" t="t" l="l"/>
              <a:pathLst>
                <a:path h="8915077" w="21508059">
                  <a:moveTo>
                    <a:pt x="0" y="0"/>
                  </a:moveTo>
                  <a:lnTo>
                    <a:pt x="21508059" y="0"/>
                  </a:lnTo>
                  <a:lnTo>
                    <a:pt x="21508059" y="8915077"/>
                  </a:lnTo>
                  <a:lnTo>
                    <a:pt x="0" y="8915077"/>
                  </a:lnTo>
                  <a:close/>
                </a:path>
              </a:pathLst>
            </a:custGeom>
            <a:solidFill>
              <a:srgbClr val="000000">
                <a:alpha val="0"/>
              </a:srgbClr>
            </a:solidFill>
          </p:spPr>
        </p:sp>
        <p:sp>
          <p:nvSpPr>
            <p:cNvPr name="TextBox 8" id="8"/>
            <p:cNvSpPr txBox="true"/>
            <p:nvPr/>
          </p:nvSpPr>
          <p:spPr>
            <a:xfrm>
              <a:off x="0" y="-57150"/>
              <a:ext cx="21508058" cy="8972227"/>
            </a:xfrm>
            <a:prstGeom prst="rect">
              <a:avLst/>
            </a:prstGeom>
          </p:spPr>
          <p:txBody>
            <a:bodyPr anchor="t" rtlCol="false" tIns="0" lIns="0" bIns="0" rIns="0"/>
            <a:lstStyle/>
            <a:p>
              <a:pPr algn="just">
                <a:lnSpc>
                  <a:spcPts val="3239"/>
                </a:lnSpc>
              </a:pPr>
              <a:r>
                <a:rPr lang="en-US" b="true" sz="2699">
                  <a:solidFill>
                    <a:srgbClr val="4C5270"/>
                  </a:solidFill>
                  <a:latin typeface="Calibri (MS) Bold"/>
                  <a:ea typeface="Calibri (MS) Bold"/>
                  <a:cs typeface="Calibri (MS) Bold"/>
                  <a:sym typeface="Calibri (MS) Bold"/>
                </a:rPr>
                <a:t>Los</a:t>
              </a:r>
              <a:r>
                <a:rPr lang="en-US" b="true" sz="2699">
                  <a:solidFill>
                    <a:srgbClr val="4C5270"/>
                  </a:solidFill>
                  <a:latin typeface="Calibri (MS) Bold"/>
                  <a:ea typeface="Calibri (MS) Bold"/>
                  <a:cs typeface="Calibri (MS) Bold"/>
                  <a:sym typeface="Calibri (MS) Bold"/>
                </a:rPr>
                <a:t> eventos inclusivos son fundamentales para garantizar la participación política en igualdad de condiciones de los jóvenes con discapacidad. Van más allá del simple acceso para crear entornos verdaderamente acogedores. </a:t>
              </a:r>
            </a:p>
            <a:p>
              <a:pPr algn="just">
                <a:lnSpc>
                  <a:spcPts val="3239"/>
                </a:lnSpc>
              </a:pPr>
            </a:p>
            <a:p>
              <a:pPr algn="just">
                <a:lnSpc>
                  <a:spcPts val="3239"/>
                </a:lnSpc>
              </a:pPr>
              <a:r>
                <a:rPr lang="en-US" sz="2699">
                  <a:solidFill>
                    <a:srgbClr val="4C5270"/>
                  </a:solidFill>
                  <a:latin typeface="Calibri (MS)"/>
                  <a:ea typeface="Calibri (MS)"/>
                  <a:cs typeface="Calibri (MS)"/>
                  <a:sym typeface="Calibri (MS)"/>
                </a:rPr>
                <a:t>La accesibilidad es multifacética y abarca consideraciones físicas, sensoriales, comunicativas y actitudinales; abordar estos cuatro pilares es fundamental para lograr una inclusión integral. La planificación de la inclusión es un proceso continuo que debe integrarse en todas las etapas de un evento, desde la evaluación inicial de las necesidades y la inscripción, pasando por la ejecución del evento con horarios claros y personal de apoyo, hasta la recopilación de comentarios posteriores al evento en formatos accesibles. Por último, es fundamental contar con estrategias de comunicación claras e inclusivas, que impliquen el uso de un lenguaje sencillo, la incorporación de elementos visuales y símbolos, y que permitan un tiempo de procesamiento suficiente para garantizar que la información sea accesible para todos.</a:t>
              </a:r>
            </a:p>
            <a:p>
              <a:pPr algn="just">
                <a:lnSpc>
                  <a:spcPts val="3239"/>
                </a:lnSpc>
              </a:pPr>
            </a:p>
            <a:p>
              <a:pPr algn="just">
                <a:lnSpc>
                  <a:spcPts val="3239"/>
                </a:lnSpc>
              </a:pPr>
              <a:r>
                <a:rPr lang="en-US" sz="2699">
                  <a:solidFill>
                    <a:srgbClr val="4C5270"/>
                  </a:solidFill>
                  <a:latin typeface="Calibri (MS)"/>
                  <a:ea typeface="Calibri (MS)"/>
                  <a:cs typeface="Calibri (MS)"/>
                  <a:sym typeface="Calibri (MS)"/>
                </a:rPr>
                <a:t>Al aplicar estos principios, usted estará capacitado para crear eventos que no solo sean accesibles, sino también genuinamente inclusivos, fomentando un sentido de pertenencia y permitiendo una participación significativa para todos.</a:t>
              </a:r>
            </a:p>
            <a:p>
              <a:pPr algn="l">
                <a:lnSpc>
                  <a:spcPts val="3239"/>
                </a:lnSpc>
              </a:pPr>
            </a:p>
          </p:txBody>
        </p:sp>
      </p:grpSp>
      <p:grpSp>
        <p:nvGrpSpPr>
          <p:cNvPr name="Group 9" id="9"/>
          <p:cNvGrpSpPr/>
          <p:nvPr/>
        </p:nvGrpSpPr>
        <p:grpSpPr>
          <a:xfrm rot="0">
            <a:off x="971550" y="467067"/>
            <a:ext cx="76944" cy="161583"/>
            <a:chOff x="0" y="0"/>
            <a:chExt cx="102592" cy="215444"/>
          </a:xfrm>
        </p:grpSpPr>
        <p:sp>
          <p:nvSpPr>
            <p:cNvPr name="Freeform 10" id="10"/>
            <p:cNvSpPr/>
            <p:nvPr/>
          </p:nvSpPr>
          <p:spPr>
            <a:xfrm flipH="false" flipV="false" rot="0">
              <a:off x="0" y="0"/>
              <a:ext cx="102592" cy="215444"/>
            </a:xfrm>
            <a:custGeom>
              <a:avLst/>
              <a:gdLst/>
              <a:ahLst/>
              <a:cxnLst/>
              <a:rect r="r" b="b" t="t" l="l"/>
              <a:pathLst>
                <a:path h="215444" w="102592">
                  <a:moveTo>
                    <a:pt x="0" y="0"/>
                  </a:moveTo>
                  <a:lnTo>
                    <a:pt x="102592" y="0"/>
                  </a:lnTo>
                  <a:lnTo>
                    <a:pt x="102592" y="215444"/>
                  </a:lnTo>
                  <a:lnTo>
                    <a:pt x="0" y="215444"/>
                  </a:lnTo>
                  <a:close/>
                </a:path>
              </a:pathLst>
            </a:custGeom>
            <a:solidFill>
              <a:srgbClr val="000000">
                <a:alpha val="0"/>
              </a:srgbClr>
            </a:solidFill>
          </p:spPr>
        </p:sp>
        <p:sp>
          <p:nvSpPr>
            <p:cNvPr name="TextBox 11" id="11"/>
            <p:cNvSpPr txBox="true"/>
            <p:nvPr/>
          </p:nvSpPr>
          <p:spPr>
            <a:xfrm>
              <a:off x="0" y="-9525"/>
              <a:ext cx="102592" cy="224969"/>
            </a:xfrm>
            <a:prstGeom prst="rect">
              <a:avLst/>
            </a:prstGeom>
          </p:spPr>
          <p:txBody>
            <a:bodyPr anchor="t" rtlCol="false" tIns="0" lIns="0" bIns="0" rIns="0"/>
            <a:lstStyle/>
            <a:p>
              <a:pPr algn="l">
                <a:lnSpc>
                  <a:spcPts val="1260"/>
                </a:lnSpc>
              </a:pPr>
              <a:r>
                <a:rPr lang="en-US" b="true" sz="1050">
                  <a:solidFill>
                    <a:srgbClr val="F652A0"/>
                  </a:solidFill>
                  <a:latin typeface="Roboto Bold"/>
                  <a:ea typeface="Roboto Bold"/>
                  <a:cs typeface="Roboto Bold"/>
                  <a:sym typeface="Roboto Bold"/>
                </a:rPr>
                <a:t>7</a:t>
              </a:r>
            </a:p>
          </p:txBody>
        </p:sp>
      </p:grpSp>
      <p:sp>
        <p:nvSpPr>
          <p:cNvPr name="Freeform 12" id="12"/>
          <p:cNvSpPr/>
          <p:nvPr/>
        </p:nvSpPr>
        <p:spPr>
          <a:xfrm flipH="false" flipV="false" rot="0">
            <a:off x="311292" y="207263"/>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3" id="13"/>
          <p:cNvSpPr/>
          <p:nvPr/>
        </p:nvSpPr>
        <p:spPr>
          <a:xfrm flipH="false" flipV="false" rot="0">
            <a:off x="-32247" y="6153150"/>
            <a:ext cx="4467350" cy="4467350"/>
          </a:xfrm>
          <a:custGeom>
            <a:avLst/>
            <a:gdLst/>
            <a:ahLst/>
            <a:cxnLst/>
            <a:rect r="r" b="b" t="t" l="l"/>
            <a:pathLst>
              <a:path h="4467350" w="4467350">
                <a:moveTo>
                  <a:pt x="0" y="0"/>
                </a:moveTo>
                <a:lnTo>
                  <a:pt x="4467350" y="0"/>
                </a:lnTo>
                <a:lnTo>
                  <a:pt x="4467350" y="4467350"/>
                </a:lnTo>
                <a:lnTo>
                  <a:pt x="0" y="44673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4" id="14"/>
          <p:cNvSpPr/>
          <p:nvPr/>
        </p:nvSpPr>
        <p:spPr>
          <a:xfrm flipH="true" flipV="true" rot="0">
            <a:off x="13988109" y="-153653"/>
            <a:ext cx="4369057" cy="4369057"/>
          </a:xfrm>
          <a:custGeom>
            <a:avLst/>
            <a:gdLst/>
            <a:ahLst/>
            <a:cxnLst/>
            <a:rect r="r" b="b" t="t" l="l"/>
            <a:pathLst>
              <a:path h="4369057" w="4369057">
                <a:moveTo>
                  <a:pt x="4369056" y="4369057"/>
                </a:moveTo>
                <a:lnTo>
                  <a:pt x="0" y="4369057"/>
                </a:lnTo>
                <a:lnTo>
                  <a:pt x="0" y="0"/>
                </a:lnTo>
                <a:lnTo>
                  <a:pt x="4369056" y="0"/>
                </a:lnTo>
                <a:lnTo>
                  <a:pt x="4369056" y="4369057"/>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909270"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5897732" y="6663966"/>
            <a:ext cx="6412593" cy="6525351"/>
            <a:chOff x="0" y="0"/>
            <a:chExt cx="9587987" cy="9756581"/>
          </a:xfrm>
        </p:grpSpPr>
        <p:sp>
          <p:nvSpPr>
            <p:cNvPr name="Freeform 4" id="4"/>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FBD355"/>
            </a:solidFill>
          </p:spPr>
        </p:sp>
      </p:grpSp>
      <p:sp>
        <p:nvSpPr>
          <p:cNvPr name="Freeform 5" id="5"/>
          <p:cNvSpPr/>
          <p:nvPr/>
        </p:nvSpPr>
        <p:spPr>
          <a:xfrm flipH="false" flipV="false" rot="0">
            <a:off x="7452852" y="132748"/>
            <a:ext cx="4341351" cy="4341351"/>
          </a:xfrm>
          <a:custGeom>
            <a:avLst/>
            <a:gdLst/>
            <a:ahLst/>
            <a:cxnLst/>
            <a:rect r="r" b="b" t="t" l="l"/>
            <a:pathLst>
              <a:path h="4341351" w="4341351">
                <a:moveTo>
                  <a:pt x="0" y="0"/>
                </a:moveTo>
                <a:lnTo>
                  <a:pt x="4341352" y="0"/>
                </a:lnTo>
                <a:lnTo>
                  <a:pt x="4341352" y="4341351"/>
                </a:lnTo>
                <a:lnTo>
                  <a:pt x="0" y="4341351"/>
                </a:lnTo>
                <a:lnTo>
                  <a:pt x="0" y="0"/>
                </a:lnTo>
                <a:close/>
              </a:path>
            </a:pathLst>
          </a:custGeom>
          <a:blipFill>
            <a:blip r:embed="rId4"/>
            <a:stretch>
              <a:fillRect l="0" t="0" r="0" b="0"/>
            </a:stretch>
          </a:blipFill>
        </p:spPr>
      </p:sp>
      <p:sp>
        <p:nvSpPr>
          <p:cNvPr name="Freeform 6" id="6"/>
          <p:cNvSpPr/>
          <p:nvPr/>
        </p:nvSpPr>
        <p:spPr>
          <a:xfrm flipH="false" flipV="false" rot="0">
            <a:off x="14265675" y="7783661"/>
            <a:ext cx="3264113" cy="5144018"/>
          </a:xfrm>
          <a:custGeom>
            <a:avLst/>
            <a:gdLst/>
            <a:ahLst/>
            <a:cxnLst/>
            <a:rect r="r" b="b" t="t" l="l"/>
            <a:pathLst>
              <a:path h="5144018" w="3264113">
                <a:moveTo>
                  <a:pt x="0" y="0"/>
                </a:moveTo>
                <a:lnTo>
                  <a:pt x="3264114" y="0"/>
                </a:lnTo>
                <a:lnTo>
                  <a:pt x="3264114" y="5144017"/>
                </a:lnTo>
                <a:lnTo>
                  <a:pt x="0" y="514401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7" id="7"/>
          <p:cNvGrpSpPr/>
          <p:nvPr/>
        </p:nvGrpSpPr>
        <p:grpSpPr>
          <a:xfrm rot="0">
            <a:off x="-3567911" y="-1918835"/>
            <a:ext cx="6412593" cy="6525351"/>
            <a:chOff x="0" y="0"/>
            <a:chExt cx="9587987" cy="9756581"/>
          </a:xfrm>
        </p:grpSpPr>
        <p:sp>
          <p:nvSpPr>
            <p:cNvPr name="Freeform 8" id="8"/>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49B381"/>
            </a:solidFill>
          </p:spPr>
        </p:sp>
      </p:grpSp>
      <p:sp>
        <p:nvSpPr>
          <p:cNvPr name="Freeform 9" id="9"/>
          <p:cNvSpPr/>
          <p:nvPr/>
        </p:nvSpPr>
        <p:spPr>
          <a:xfrm flipH="false" flipV="false" rot="-10800000">
            <a:off x="1212625" y="-1543309"/>
            <a:ext cx="3264113" cy="5144018"/>
          </a:xfrm>
          <a:custGeom>
            <a:avLst/>
            <a:gdLst/>
            <a:ahLst/>
            <a:cxnLst/>
            <a:rect r="r" b="b" t="t" l="l"/>
            <a:pathLst>
              <a:path h="5144018" w="3264113">
                <a:moveTo>
                  <a:pt x="0" y="0"/>
                </a:moveTo>
                <a:lnTo>
                  <a:pt x="3264113" y="0"/>
                </a:lnTo>
                <a:lnTo>
                  <a:pt x="3264113" y="5144018"/>
                </a:lnTo>
                <a:lnTo>
                  <a:pt x="0" y="514401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10" id="10"/>
          <p:cNvGrpSpPr/>
          <p:nvPr/>
        </p:nvGrpSpPr>
        <p:grpSpPr>
          <a:xfrm rot="0">
            <a:off x="4331599" y="937077"/>
            <a:ext cx="235179" cy="239314"/>
            <a:chOff x="0" y="0"/>
            <a:chExt cx="9587987" cy="9756581"/>
          </a:xfrm>
        </p:grpSpPr>
        <p:sp>
          <p:nvSpPr>
            <p:cNvPr name="Freeform 11" id="11"/>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2" id="12"/>
          <p:cNvGrpSpPr/>
          <p:nvPr/>
        </p:nvGrpSpPr>
        <p:grpSpPr>
          <a:xfrm rot="0">
            <a:off x="3831208" y="1697248"/>
            <a:ext cx="235179" cy="239314"/>
            <a:chOff x="0" y="0"/>
            <a:chExt cx="9587987" cy="9756581"/>
          </a:xfrm>
        </p:grpSpPr>
        <p:sp>
          <p:nvSpPr>
            <p:cNvPr name="Freeform 13" id="13"/>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4" id="14"/>
          <p:cNvGrpSpPr/>
          <p:nvPr/>
        </p:nvGrpSpPr>
        <p:grpSpPr>
          <a:xfrm rot="0">
            <a:off x="2340375" y="1697248"/>
            <a:ext cx="235179" cy="239314"/>
            <a:chOff x="0" y="0"/>
            <a:chExt cx="9587987" cy="9756581"/>
          </a:xfrm>
        </p:grpSpPr>
        <p:sp>
          <p:nvSpPr>
            <p:cNvPr name="Freeform 15" id="15"/>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6" id="16"/>
          <p:cNvGrpSpPr/>
          <p:nvPr/>
        </p:nvGrpSpPr>
        <p:grpSpPr>
          <a:xfrm rot="0">
            <a:off x="2340375" y="2840090"/>
            <a:ext cx="235179" cy="239314"/>
            <a:chOff x="0" y="0"/>
            <a:chExt cx="9587987" cy="9756581"/>
          </a:xfrm>
        </p:grpSpPr>
        <p:sp>
          <p:nvSpPr>
            <p:cNvPr name="Freeform 17" id="17"/>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8" id="18"/>
          <p:cNvGrpSpPr/>
          <p:nvPr/>
        </p:nvGrpSpPr>
        <p:grpSpPr>
          <a:xfrm rot="0">
            <a:off x="1625224" y="256606"/>
            <a:ext cx="235179" cy="239314"/>
            <a:chOff x="0" y="0"/>
            <a:chExt cx="9587987" cy="9756581"/>
          </a:xfrm>
        </p:grpSpPr>
        <p:sp>
          <p:nvSpPr>
            <p:cNvPr name="Freeform 19" id="19"/>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0" id="20"/>
          <p:cNvGrpSpPr/>
          <p:nvPr/>
        </p:nvGrpSpPr>
        <p:grpSpPr>
          <a:xfrm rot="0">
            <a:off x="1212625" y="2303423"/>
            <a:ext cx="235179" cy="239314"/>
            <a:chOff x="0" y="0"/>
            <a:chExt cx="9587987" cy="9756581"/>
          </a:xfrm>
        </p:grpSpPr>
        <p:sp>
          <p:nvSpPr>
            <p:cNvPr name="Freeform 21" id="21"/>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2" id="22"/>
          <p:cNvGrpSpPr/>
          <p:nvPr/>
        </p:nvGrpSpPr>
        <p:grpSpPr>
          <a:xfrm rot="0">
            <a:off x="1390045" y="1224184"/>
            <a:ext cx="235179" cy="239314"/>
            <a:chOff x="0" y="0"/>
            <a:chExt cx="9587987" cy="9756581"/>
          </a:xfrm>
        </p:grpSpPr>
        <p:sp>
          <p:nvSpPr>
            <p:cNvPr name="Freeform 23" id="23"/>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4" id="24"/>
          <p:cNvGrpSpPr/>
          <p:nvPr/>
        </p:nvGrpSpPr>
        <p:grpSpPr>
          <a:xfrm rot="0">
            <a:off x="4066386" y="2720433"/>
            <a:ext cx="235179" cy="239314"/>
            <a:chOff x="0" y="0"/>
            <a:chExt cx="9587987" cy="9756581"/>
          </a:xfrm>
        </p:grpSpPr>
        <p:sp>
          <p:nvSpPr>
            <p:cNvPr name="Freeform 25" id="25"/>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6" id="26"/>
          <p:cNvGrpSpPr/>
          <p:nvPr/>
        </p:nvGrpSpPr>
        <p:grpSpPr>
          <a:xfrm rot="0">
            <a:off x="3339272" y="495920"/>
            <a:ext cx="235179" cy="239314"/>
            <a:chOff x="0" y="0"/>
            <a:chExt cx="9587987" cy="9756581"/>
          </a:xfrm>
        </p:grpSpPr>
        <p:sp>
          <p:nvSpPr>
            <p:cNvPr name="Freeform 27" id="27"/>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8" id="28"/>
          <p:cNvGrpSpPr/>
          <p:nvPr/>
        </p:nvGrpSpPr>
        <p:grpSpPr>
          <a:xfrm rot="0">
            <a:off x="14138030" y="9567671"/>
            <a:ext cx="235179" cy="239314"/>
            <a:chOff x="0" y="0"/>
            <a:chExt cx="9587987" cy="9756581"/>
          </a:xfrm>
        </p:grpSpPr>
        <p:sp>
          <p:nvSpPr>
            <p:cNvPr name="Freeform 29" id="29"/>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0" id="30"/>
          <p:cNvGrpSpPr/>
          <p:nvPr/>
        </p:nvGrpSpPr>
        <p:grpSpPr>
          <a:xfrm rot="0">
            <a:off x="14525587" y="8835203"/>
            <a:ext cx="235179" cy="239314"/>
            <a:chOff x="0" y="0"/>
            <a:chExt cx="9587987" cy="9756581"/>
          </a:xfrm>
        </p:grpSpPr>
        <p:sp>
          <p:nvSpPr>
            <p:cNvPr name="Freeform 31" id="31"/>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2" id="32"/>
          <p:cNvGrpSpPr/>
          <p:nvPr/>
        </p:nvGrpSpPr>
        <p:grpSpPr>
          <a:xfrm rot="0">
            <a:off x="14925597" y="9515878"/>
            <a:ext cx="235179" cy="239314"/>
            <a:chOff x="0" y="0"/>
            <a:chExt cx="9587987" cy="9756581"/>
          </a:xfrm>
        </p:grpSpPr>
        <p:sp>
          <p:nvSpPr>
            <p:cNvPr name="Freeform 33" id="33"/>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4" id="34"/>
          <p:cNvGrpSpPr/>
          <p:nvPr/>
        </p:nvGrpSpPr>
        <p:grpSpPr>
          <a:xfrm rot="0">
            <a:off x="16090949" y="9074517"/>
            <a:ext cx="235179" cy="239314"/>
            <a:chOff x="0" y="0"/>
            <a:chExt cx="9587987" cy="9756581"/>
          </a:xfrm>
        </p:grpSpPr>
        <p:sp>
          <p:nvSpPr>
            <p:cNvPr name="Freeform 35" id="35"/>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6" id="36"/>
          <p:cNvGrpSpPr/>
          <p:nvPr/>
        </p:nvGrpSpPr>
        <p:grpSpPr>
          <a:xfrm rot="0">
            <a:off x="16090949" y="7975015"/>
            <a:ext cx="235179" cy="239314"/>
            <a:chOff x="0" y="0"/>
            <a:chExt cx="9587987" cy="9756581"/>
          </a:xfrm>
        </p:grpSpPr>
        <p:sp>
          <p:nvSpPr>
            <p:cNvPr name="Freeform 37" id="37"/>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8" id="38"/>
          <p:cNvGrpSpPr/>
          <p:nvPr/>
        </p:nvGrpSpPr>
        <p:grpSpPr>
          <a:xfrm rot="0">
            <a:off x="16641530" y="9996699"/>
            <a:ext cx="235179" cy="239314"/>
            <a:chOff x="0" y="0"/>
            <a:chExt cx="9587987" cy="9756581"/>
          </a:xfrm>
        </p:grpSpPr>
        <p:sp>
          <p:nvSpPr>
            <p:cNvPr name="Freeform 39" id="39"/>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aphicFrame>
        <p:nvGraphicFramePr>
          <p:cNvPr name="Table 40" id="40"/>
          <p:cNvGraphicFramePr>
            <a:graphicFrameLocks noGrp="true"/>
          </p:cNvGraphicFramePr>
          <p:nvPr/>
        </p:nvGraphicFramePr>
        <p:xfrm>
          <a:off x="4183975" y="8877304"/>
          <a:ext cx="8958025" cy="1049338"/>
        </p:xfrm>
        <a:graphic>
          <a:graphicData uri="http://schemas.openxmlformats.org/drawingml/2006/table">
            <a:tbl>
              <a:tblPr/>
              <a:tblGrid>
                <a:gridCol w="8958025"/>
              </a:tblGrid>
              <a:tr h="1049338">
                <a:tc>
                  <a:txBody>
                    <a:bodyPr anchor="t" rtlCol="false"/>
                    <a:lstStyle/>
                    <a:p>
                      <a:pPr algn="just">
                        <a:lnSpc>
                          <a:spcPts val="2138"/>
                        </a:lnSpc>
                        <a:defRPr/>
                      </a:pPr>
                      <a:r>
                        <a:rPr lang="en-US" sz="1549">
                          <a:solidFill>
                            <a:srgbClr val="000000"/>
                          </a:solidFill>
                          <a:latin typeface="Calibri (MS)"/>
                          <a:ea typeface="Calibri (MS)"/>
                          <a:cs typeface="Calibri (MS)"/>
                          <a:sym typeface="Calibri (MS)"/>
                        </a:rPr>
                        <a:t>Funded by the European Union. Views and opinions expressed are however those of the author(s) only and do not necessarily reflect those of the European Union or European Education and Culture Executive Agency (EACEA). Neither the European Union nor the granting authority can be held responsible for them.</a:t>
                      </a:r>
                      <a:endParaRPr lang="en-US" sz="1100"/>
                    </a:p>
                  </a:txBody>
                  <a:tcPr marL="91450" marR="91450" marT="91450" marB="9145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12700">
                      <a:solidFill>
                        <a:srgbClr val="CFCFCF"/>
                      </a:solidFill>
                      <a:prstDash val="solid"/>
                      <a:round/>
                      <a:headEnd type="none" w="med" len="med"/>
                      <a:tailEnd type="none" w="med" len="med"/>
                    </a:lnT>
                    <a:lnB cmpd="sng" algn="ctr" cap="flat" w="9525">
                      <a:solidFill>
                        <a:srgbClr val="CFCFCF"/>
                      </a:solidFill>
                      <a:prstDash val="solid"/>
                      <a:round/>
                      <a:headEnd type="none" w="med" len="med"/>
                      <a:tailEnd type="none" w="med" len="med"/>
                    </a:lnB>
                  </a:tcPr>
                </a:tc>
              </a:tr>
            </a:tbl>
          </a:graphicData>
        </a:graphic>
      </p:graphicFrame>
      <p:sp>
        <p:nvSpPr>
          <p:cNvPr name="Freeform 41" id="41"/>
          <p:cNvSpPr/>
          <p:nvPr/>
        </p:nvSpPr>
        <p:spPr>
          <a:xfrm flipH="false" flipV="false" rot="0">
            <a:off x="11143120" y="5092291"/>
            <a:ext cx="3122556" cy="1135960"/>
          </a:xfrm>
          <a:custGeom>
            <a:avLst/>
            <a:gdLst/>
            <a:ahLst/>
            <a:cxnLst/>
            <a:rect r="r" b="b" t="t" l="l"/>
            <a:pathLst>
              <a:path h="1135960" w="3122556">
                <a:moveTo>
                  <a:pt x="0" y="0"/>
                </a:moveTo>
                <a:lnTo>
                  <a:pt x="3122555" y="0"/>
                </a:lnTo>
                <a:lnTo>
                  <a:pt x="3122555" y="1135960"/>
                </a:lnTo>
                <a:lnTo>
                  <a:pt x="0" y="1135960"/>
                </a:lnTo>
                <a:lnTo>
                  <a:pt x="0" y="0"/>
                </a:lnTo>
                <a:close/>
              </a:path>
            </a:pathLst>
          </a:custGeom>
          <a:blipFill>
            <a:blip r:embed="rId9"/>
            <a:stretch>
              <a:fillRect l="0" t="0" r="0" b="0"/>
            </a:stretch>
          </a:blipFill>
        </p:spPr>
      </p:sp>
      <p:sp>
        <p:nvSpPr>
          <p:cNvPr name="Freeform 42" id="42"/>
          <p:cNvSpPr/>
          <p:nvPr/>
        </p:nvSpPr>
        <p:spPr>
          <a:xfrm flipH="false" flipV="false" rot="0">
            <a:off x="14723864" y="5156831"/>
            <a:ext cx="2152844" cy="1112087"/>
          </a:xfrm>
          <a:custGeom>
            <a:avLst/>
            <a:gdLst/>
            <a:ahLst/>
            <a:cxnLst/>
            <a:rect r="r" b="b" t="t" l="l"/>
            <a:pathLst>
              <a:path h="1112087" w="2152844">
                <a:moveTo>
                  <a:pt x="0" y="0"/>
                </a:moveTo>
                <a:lnTo>
                  <a:pt x="2152845" y="0"/>
                </a:lnTo>
                <a:lnTo>
                  <a:pt x="2152845" y="1112087"/>
                </a:lnTo>
                <a:lnTo>
                  <a:pt x="0" y="1112087"/>
                </a:lnTo>
                <a:lnTo>
                  <a:pt x="0" y="0"/>
                </a:lnTo>
                <a:close/>
              </a:path>
            </a:pathLst>
          </a:custGeom>
          <a:blipFill>
            <a:blip r:embed="rId10"/>
            <a:stretch>
              <a:fillRect l="0" t="-211" r="0" b="-211"/>
            </a:stretch>
          </a:blipFill>
        </p:spPr>
      </p:sp>
      <p:sp>
        <p:nvSpPr>
          <p:cNvPr name="Freeform 43" id="43"/>
          <p:cNvSpPr/>
          <p:nvPr/>
        </p:nvSpPr>
        <p:spPr>
          <a:xfrm flipH="false" flipV="false" rot="0">
            <a:off x="5192019" y="7038323"/>
            <a:ext cx="2959511" cy="1056349"/>
          </a:xfrm>
          <a:custGeom>
            <a:avLst/>
            <a:gdLst/>
            <a:ahLst/>
            <a:cxnLst/>
            <a:rect r="r" b="b" t="t" l="l"/>
            <a:pathLst>
              <a:path h="1056349" w="2959511">
                <a:moveTo>
                  <a:pt x="0" y="0"/>
                </a:moveTo>
                <a:lnTo>
                  <a:pt x="2959511" y="0"/>
                </a:lnTo>
                <a:lnTo>
                  <a:pt x="2959511" y="1056349"/>
                </a:lnTo>
                <a:lnTo>
                  <a:pt x="0" y="1056349"/>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44" id="44"/>
          <p:cNvSpPr/>
          <p:nvPr/>
        </p:nvSpPr>
        <p:spPr>
          <a:xfrm flipH="false" flipV="false" rot="0">
            <a:off x="7791552" y="4765846"/>
            <a:ext cx="2572986" cy="1373599"/>
          </a:xfrm>
          <a:custGeom>
            <a:avLst/>
            <a:gdLst/>
            <a:ahLst/>
            <a:cxnLst/>
            <a:rect r="r" b="b" t="t" l="l"/>
            <a:pathLst>
              <a:path h="1373599" w="2572986">
                <a:moveTo>
                  <a:pt x="0" y="0"/>
                </a:moveTo>
                <a:lnTo>
                  <a:pt x="2572985" y="0"/>
                </a:lnTo>
                <a:lnTo>
                  <a:pt x="2572985" y="1373599"/>
                </a:lnTo>
                <a:lnTo>
                  <a:pt x="0" y="1373599"/>
                </a:lnTo>
                <a:lnTo>
                  <a:pt x="0" y="0"/>
                </a:lnTo>
                <a:close/>
              </a:path>
            </a:pathLst>
          </a:custGeom>
          <a:blipFill>
            <a:blip r:embed="rId13"/>
            <a:stretch>
              <a:fillRect l="-4233" t="0" r="0" b="0"/>
            </a:stretch>
          </a:blipFill>
        </p:spPr>
      </p:sp>
      <p:sp>
        <p:nvSpPr>
          <p:cNvPr name="Freeform 45" id="45"/>
          <p:cNvSpPr/>
          <p:nvPr/>
        </p:nvSpPr>
        <p:spPr>
          <a:xfrm flipH="false" flipV="false" rot="0">
            <a:off x="9402421" y="6663966"/>
            <a:ext cx="2653172" cy="1550362"/>
          </a:xfrm>
          <a:custGeom>
            <a:avLst/>
            <a:gdLst/>
            <a:ahLst/>
            <a:cxnLst/>
            <a:rect r="r" b="b" t="t" l="l"/>
            <a:pathLst>
              <a:path h="1550362" w="2653172">
                <a:moveTo>
                  <a:pt x="0" y="0"/>
                </a:moveTo>
                <a:lnTo>
                  <a:pt x="2653172" y="0"/>
                </a:lnTo>
                <a:lnTo>
                  <a:pt x="2653172" y="1550363"/>
                </a:lnTo>
                <a:lnTo>
                  <a:pt x="0" y="1550363"/>
                </a:lnTo>
                <a:lnTo>
                  <a:pt x="0" y="0"/>
                </a:lnTo>
                <a:close/>
              </a:path>
            </a:pathLst>
          </a:custGeom>
          <a:blipFill>
            <a:blip r:embed="rId14"/>
            <a:stretch>
              <a:fillRect l="0" t="0" r="0" b="0"/>
            </a:stretch>
          </a:blipFill>
        </p:spPr>
      </p:sp>
      <p:sp>
        <p:nvSpPr>
          <p:cNvPr name="Freeform 46" id="46"/>
          <p:cNvSpPr/>
          <p:nvPr/>
        </p:nvSpPr>
        <p:spPr>
          <a:xfrm flipH="false" flipV="false" rot="0">
            <a:off x="987250" y="5092291"/>
            <a:ext cx="2706249" cy="1241167"/>
          </a:xfrm>
          <a:custGeom>
            <a:avLst/>
            <a:gdLst/>
            <a:ahLst/>
            <a:cxnLst/>
            <a:rect r="r" b="b" t="t" l="l"/>
            <a:pathLst>
              <a:path h="1241167" w="2706249">
                <a:moveTo>
                  <a:pt x="0" y="0"/>
                </a:moveTo>
                <a:lnTo>
                  <a:pt x="2706249" y="0"/>
                </a:lnTo>
                <a:lnTo>
                  <a:pt x="2706249" y="1241167"/>
                </a:lnTo>
                <a:lnTo>
                  <a:pt x="0" y="1241167"/>
                </a:lnTo>
                <a:lnTo>
                  <a:pt x="0" y="0"/>
                </a:lnTo>
                <a:close/>
              </a:path>
            </a:pathLst>
          </a:custGeom>
          <a:blipFill>
            <a:blip r:embed="rId15"/>
            <a:stretch>
              <a:fillRect l="0" t="0" r="0" b="0"/>
            </a:stretch>
          </a:blipFill>
        </p:spPr>
      </p:sp>
      <p:sp>
        <p:nvSpPr>
          <p:cNvPr name="Freeform 47" id="47"/>
          <p:cNvSpPr/>
          <p:nvPr/>
        </p:nvSpPr>
        <p:spPr>
          <a:xfrm flipH="false" flipV="false" rot="0">
            <a:off x="4301565" y="5143500"/>
            <a:ext cx="2946583" cy="995945"/>
          </a:xfrm>
          <a:custGeom>
            <a:avLst/>
            <a:gdLst/>
            <a:ahLst/>
            <a:cxnLst/>
            <a:rect r="r" b="b" t="t" l="l"/>
            <a:pathLst>
              <a:path h="995945" w="2946583">
                <a:moveTo>
                  <a:pt x="0" y="0"/>
                </a:moveTo>
                <a:lnTo>
                  <a:pt x="2946583" y="0"/>
                </a:lnTo>
                <a:lnTo>
                  <a:pt x="2946583" y="995945"/>
                </a:lnTo>
                <a:lnTo>
                  <a:pt x="0" y="995945"/>
                </a:lnTo>
                <a:lnTo>
                  <a:pt x="0" y="0"/>
                </a:lnTo>
                <a:close/>
              </a:path>
            </a:pathLst>
          </a:custGeom>
          <a:blipFill>
            <a:blip r:embed="rId16"/>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018960"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258443" y="3152358"/>
            <a:ext cx="9469728" cy="562854"/>
            <a:chOff x="0" y="0"/>
            <a:chExt cx="15278404" cy="908105"/>
          </a:xfrm>
        </p:grpSpPr>
        <p:sp>
          <p:nvSpPr>
            <p:cNvPr name="Freeform 4" id="4"/>
            <p:cNvSpPr/>
            <p:nvPr/>
          </p:nvSpPr>
          <p:spPr>
            <a:xfrm flipH="false" flipV="false" rot="0">
              <a:off x="0" y="0"/>
              <a:ext cx="15278404" cy="908105"/>
            </a:xfrm>
            <a:custGeom>
              <a:avLst/>
              <a:gdLst/>
              <a:ahLst/>
              <a:cxnLst/>
              <a:rect r="r" b="b" t="t" l="l"/>
              <a:pathLst>
                <a:path h="908105" w="15278404">
                  <a:moveTo>
                    <a:pt x="0" y="0"/>
                  </a:moveTo>
                  <a:lnTo>
                    <a:pt x="15278404" y="0"/>
                  </a:lnTo>
                  <a:lnTo>
                    <a:pt x="15278404" y="908105"/>
                  </a:lnTo>
                  <a:lnTo>
                    <a:pt x="0" y="908105"/>
                  </a:lnTo>
                  <a:close/>
                </a:path>
              </a:pathLst>
            </a:custGeom>
            <a:solidFill>
              <a:srgbClr val="000000">
                <a:alpha val="0"/>
              </a:srgbClr>
            </a:solidFill>
          </p:spPr>
        </p:sp>
        <p:sp>
          <p:nvSpPr>
            <p:cNvPr name="TextBox 5" id="5"/>
            <p:cNvSpPr txBox="true"/>
            <p:nvPr/>
          </p:nvSpPr>
          <p:spPr>
            <a:xfrm>
              <a:off x="0" y="-228600"/>
              <a:ext cx="15278404" cy="1136705"/>
            </a:xfrm>
            <a:prstGeom prst="rect">
              <a:avLst/>
            </a:prstGeom>
          </p:spPr>
          <p:txBody>
            <a:bodyPr anchor="t" rtlCol="false" tIns="0" lIns="0" bIns="0" rIns="0"/>
            <a:lstStyle/>
            <a:p>
              <a:pPr algn="just">
                <a:lnSpc>
                  <a:spcPts val="5039"/>
                </a:lnSpc>
              </a:pPr>
            </a:p>
          </p:txBody>
        </p:sp>
      </p:grpSp>
      <p:grpSp>
        <p:nvGrpSpPr>
          <p:cNvPr name="Group 6" id="6"/>
          <p:cNvGrpSpPr/>
          <p:nvPr/>
        </p:nvGrpSpPr>
        <p:grpSpPr>
          <a:xfrm rot="0">
            <a:off x="1393503" y="2091414"/>
            <a:ext cx="5377720" cy="1210196"/>
            <a:chOff x="0" y="0"/>
            <a:chExt cx="7170293" cy="1613595"/>
          </a:xfrm>
        </p:grpSpPr>
        <p:sp>
          <p:nvSpPr>
            <p:cNvPr name="Freeform 7" id="7"/>
            <p:cNvSpPr/>
            <p:nvPr/>
          </p:nvSpPr>
          <p:spPr>
            <a:xfrm flipH="false" flipV="false" rot="0">
              <a:off x="0" y="0"/>
              <a:ext cx="7170293" cy="1613595"/>
            </a:xfrm>
            <a:custGeom>
              <a:avLst/>
              <a:gdLst/>
              <a:ahLst/>
              <a:cxnLst/>
              <a:rect r="r" b="b" t="t" l="l"/>
              <a:pathLst>
                <a:path h="1613595" w="7170293">
                  <a:moveTo>
                    <a:pt x="0" y="0"/>
                  </a:moveTo>
                  <a:lnTo>
                    <a:pt x="7170293" y="0"/>
                  </a:lnTo>
                  <a:lnTo>
                    <a:pt x="7170293" y="1613595"/>
                  </a:lnTo>
                  <a:lnTo>
                    <a:pt x="0" y="1613595"/>
                  </a:lnTo>
                  <a:close/>
                </a:path>
              </a:pathLst>
            </a:custGeom>
            <a:solidFill>
              <a:srgbClr val="000000">
                <a:alpha val="0"/>
              </a:srgbClr>
            </a:solidFill>
          </p:spPr>
        </p:sp>
        <p:sp>
          <p:nvSpPr>
            <p:cNvPr name="TextBox 8" id="8"/>
            <p:cNvSpPr txBox="true"/>
            <p:nvPr/>
          </p:nvSpPr>
          <p:spPr>
            <a:xfrm>
              <a:off x="0" y="-123825"/>
              <a:ext cx="7170293" cy="1737420"/>
            </a:xfrm>
            <a:prstGeom prst="rect">
              <a:avLst/>
            </a:prstGeom>
          </p:spPr>
          <p:txBody>
            <a:bodyPr anchor="t" rtlCol="false" tIns="0" lIns="0" bIns="0" rIns="0"/>
            <a:lstStyle/>
            <a:p>
              <a:pPr algn="l">
                <a:lnSpc>
                  <a:spcPts val="7200"/>
                </a:lnSpc>
              </a:pPr>
              <a:r>
                <a:rPr lang="en-US" b="true" sz="6000">
                  <a:solidFill>
                    <a:srgbClr val="282121"/>
                  </a:solidFill>
                  <a:latin typeface="Calibri (MS) Bold"/>
                  <a:ea typeface="Calibri (MS) Bold"/>
                  <a:cs typeface="Calibri (MS) Bold"/>
                  <a:sym typeface="Calibri (MS) Bold"/>
                </a:rPr>
                <a:t>Introducción</a:t>
              </a:r>
            </a:p>
          </p:txBody>
        </p:sp>
      </p:grpSp>
      <p:sp>
        <p:nvSpPr>
          <p:cNvPr name="Freeform 9" id="9"/>
          <p:cNvSpPr/>
          <p:nvPr/>
        </p:nvSpPr>
        <p:spPr>
          <a:xfrm flipH="false" flipV="false" rot="0">
            <a:off x="448435" y="83632"/>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0" id="10"/>
          <p:cNvSpPr/>
          <p:nvPr/>
        </p:nvSpPr>
        <p:spPr>
          <a:xfrm flipH="true" flipV="true" rot="0">
            <a:off x="13988109" y="-153653"/>
            <a:ext cx="4369057" cy="4369057"/>
          </a:xfrm>
          <a:custGeom>
            <a:avLst/>
            <a:gdLst/>
            <a:ahLst/>
            <a:cxnLst/>
            <a:rect r="r" b="b" t="t" l="l"/>
            <a:pathLst>
              <a:path h="4369057" w="4369057">
                <a:moveTo>
                  <a:pt x="4369056" y="4369057"/>
                </a:moveTo>
                <a:lnTo>
                  <a:pt x="0" y="4369057"/>
                </a:lnTo>
                <a:lnTo>
                  <a:pt x="0" y="0"/>
                </a:lnTo>
                <a:lnTo>
                  <a:pt x="4369056" y="0"/>
                </a:lnTo>
                <a:lnTo>
                  <a:pt x="4369056" y="4369057"/>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0">
            <a:off x="0" y="6308841"/>
            <a:ext cx="4467350" cy="4467350"/>
          </a:xfrm>
          <a:custGeom>
            <a:avLst/>
            <a:gdLst/>
            <a:ahLst/>
            <a:cxnLst/>
            <a:rect r="r" b="b" t="t" l="l"/>
            <a:pathLst>
              <a:path h="4467350" w="4467350">
                <a:moveTo>
                  <a:pt x="0" y="0"/>
                </a:moveTo>
                <a:lnTo>
                  <a:pt x="4467350" y="0"/>
                </a:lnTo>
                <a:lnTo>
                  <a:pt x="4467350" y="4467350"/>
                </a:lnTo>
                <a:lnTo>
                  <a:pt x="0" y="44673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2" id="12"/>
          <p:cNvSpPr/>
          <p:nvPr/>
        </p:nvSpPr>
        <p:spPr>
          <a:xfrm flipH="false" flipV="false" rot="0">
            <a:off x="12297039" y="3715211"/>
            <a:ext cx="5584130" cy="3665220"/>
          </a:xfrm>
          <a:custGeom>
            <a:avLst/>
            <a:gdLst/>
            <a:ahLst/>
            <a:cxnLst/>
            <a:rect r="r" b="b" t="t" l="l"/>
            <a:pathLst>
              <a:path h="3665220" w="5584130">
                <a:moveTo>
                  <a:pt x="0" y="0"/>
                </a:moveTo>
                <a:lnTo>
                  <a:pt x="5584130" y="0"/>
                </a:lnTo>
                <a:lnTo>
                  <a:pt x="5584130" y="3665220"/>
                </a:lnTo>
                <a:lnTo>
                  <a:pt x="0" y="366522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1393503" y="3168259"/>
            <a:ext cx="10436617" cy="6473190"/>
          </a:xfrm>
          <a:prstGeom prst="rect">
            <a:avLst/>
          </a:prstGeom>
        </p:spPr>
        <p:txBody>
          <a:bodyPr anchor="t" rtlCol="false" tIns="0" lIns="0" bIns="0" rIns="0">
            <a:spAutoFit/>
          </a:bodyPr>
          <a:lstStyle/>
          <a:p>
            <a:pPr algn="just">
              <a:lnSpc>
                <a:spcPts val="3900"/>
              </a:lnSpc>
            </a:pPr>
            <a:r>
              <a:rPr lang="en-US" sz="2600">
                <a:solidFill>
                  <a:srgbClr val="4C4457"/>
                </a:solidFill>
                <a:latin typeface="Calibri (MS)"/>
                <a:ea typeface="Calibri (MS)"/>
                <a:cs typeface="Calibri (MS)"/>
                <a:sym typeface="Calibri (MS)"/>
              </a:rPr>
              <a:t>La organización de eventos inclusivos garantiza que todas las personas, especialmente aquellas con discapacidades psicosociales, se sientan bienvenidas, valoradas y capaces de participar plenamente.</a:t>
            </a:r>
          </a:p>
          <a:p>
            <a:pPr algn="just">
              <a:lnSpc>
                <a:spcPts val="3900"/>
              </a:lnSpc>
            </a:pPr>
          </a:p>
          <a:p>
            <a:pPr algn="just">
              <a:lnSpc>
                <a:spcPts val="3900"/>
              </a:lnSpc>
            </a:pPr>
            <a:r>
              <a:rPr lang="en-US" sz="2600" b="true">
                <a:solidFill>
                  <a:srgbClr val="F652A0"/>
                </a:solidFill>
                <a:latin typeface="Calibri (MS) Bold"/>
                <a:ea typeface="Calibri (MS) Bold"/>
                <a:cs typeface="Calibri (MS) Bold"/>
                <a:sym typeface="Calibri (MS) Bold"/>
              </a:rPr>
              <a:t>Los trabajadores juveniles desempeñan un papel fundamental en la creación de entornos accesibles que apoyen necesidades diversas. </a:t>
            </a:r>
            <a:r>
              <a:rPr lang="en-US" sz="2600">
                <a:solidFill>
                  <a:srgbClr val="4C4457"/>
                </a:solidFill>
                <a:latin typeface="Calibri (MS)"/>
                <a:ea typeface="Calibri (MS)"/>
                <a:cs typeface="Calibri (MS)"/>
                <a:sym typeface="Calibri (MS)"/>
              </a:rPr>
              <a:t>En la UE, aproximadame</a:t>
            </a:r>
            <a:r>
              <a:rPr lang="en-US" sz="2600">
                <a:solidFill>
                  <a:srgbClr val="4C4457"/>
                </a:solidFill>
                <a:latin typeface="Calibri (MS)"/>
                <a:ea typeface="Calibri (MS)"/>
                <a:cs typeface="Calibri (MS)"/>
                <a:sym typeface="Calibri (MS)"/>
              </a:rPr>
              <a:t>nte el 70 % de las personas con discapacidades psicosociales informan de barreras para la participación plena en actividades sociales (Comisión Europea, 2021).</a:t>
            </a:r>
          </a:p>
          <a:p>
            <a:pPr algn="just">
              <a:lnSpc>
                <a:spcPts val="3900"/>
              </a:lnSpc>
            </a:pPr>
            <a:r>
              <a:rPr lang="en-US" sz="2600">
                <a:solidFill>
                  <a:srgbClr val="4C4457"/>
                </a:solidFill>
                <a:latin typeface="Calibri (MS)"/>
                <a:ea typeface="Calibri (MS)"/>
                <a:cs typeface="Calibri (MS)"/>
                <a:sym typeface="Calibri (MS)"/>
              </a:rPr>
              <a:t>Esta presentación</a:t>
            </a:r>
            <a:r>
              <a:rPr lang="en-US" sz="2600">
                <a:solidFill>
                  <a:srgbClr val="4C4457"/>
                </a:solidFill>
                <a:latin typeface="Calibri (MS)"/>
                <a:ea typeface="Calibri (MS)"/>
                <a:cs typeface="Calibri (MS)"/>
                <a:sym typeface="Calibri (MS)"/>
              </a:rPr>
              <a:t> explica cómo crear entornos que acojan la diversidad y ayuda a los trabajadores juveniles a planificar eventos verdaderamente inclusivos y accesibles para todas las personas.</a:t>
            </a:r>
          </a:p>
          <a:p>
            <a:pPr algn="just">
              <a:lnSpc>
                <a:spcPts val="3900"/>
              </a:lnSpc>
            </a:pP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2155560" y="2018679"/>
            <a:ext cx="5470370" cy="494724"/>
            <a:chOff x="0" y="0"/>
            <a:chExt cx="7293826" cy="659632"/>
          </a:xfrm>
        </p:grpSpPr>
        <p:sp>
          <p:nvSpPr>
            <p:cNvPr name="Freeform 4" id="4"/>
            <p:cNvSpPr/>
            <p:nvPr/>
          </p:nvSpPr>
          <p:spPr>
            <a:xfrm flipH="false" flipV="false" rot="0">
              <a:off x="0" y="0"/>
              <a:ext cx="7293826" cy="659632"/>
            </a:xfrm>
            <a:custGeom>
              <a:avLst/>
              <a:gdLst/>
              <a:ahLst/>
              <a:cxnLst/>
              <a:rect r="r" b="b" t="t" l="l"/>
              <a:pathLst>
                <a:path h="659632" w="7293826">
                  <a:moveTo>
                    <a:pt x="0" y="0"/>
                  </a:moveTo>
                  <a:lnTo>
                    <a:pt x="7293826" y="0"/>
                  </a:lnTo>
                  <a:lnTo>
                    <a:pt x="7293826" y="659632"/>
                  </a:lnTo>
                  <a:lnTo>
                    <a:pt x="0" y="659632"/>
                  </a:lnTo>
                  <a:close/>
                </a:path>
              </a:pathLst>
            </a:custGeom>
            <a:solidFill>
              <a:srgbClr val="000000">
                <a:alpha val="0"/>
              </a:srgbClr>
            </a:solidFill>
          </p:spPr>
        </p:sp>
        <p:sp>
          <p:nvSpPr>
            <p:cNvPr name="TextBox 5" id="5"/>
            <p:cNvSpPr txBox="true"/>
            <p:nvPr/>
          </p:nvSpPr>
          <p:spPr>
            <a:xfrm>
              <a:off x="0" y="-190500"/>
              <a:ext cx="7293826" cy="850132"/>
            </a:xfrm>
            <a:prstGeom prst="rect">
              <a:avLst/>
            </a:prstGeom>
          </p:spPr>
          <p:txBody>
            <a:bodyPr anchor="t" rtlCol="false" tIns="0" lIns="0" bIns="0" rIns="0"/>
            <a:lstStyle/>
            <a:p>
              <a:pPr algn="l">
                <a:lnSpc>
                  <a:spcPts val="4499"/>
                </a:lnSpc>
              </a:pPr>
              <a:r>
                <a:rPr lang="en-US" b="true" sz="2499">
                  <a:solidFill>
                    <a:srgbClr val="181A3C"/>
                  </a:solidFill>
                  <a:latin typeface="Calibri (MS) Bold"/>
                  <a:ea typeface="Calibri (MS) Bold"/>
                  <a:cs typeface="Calibri (MS) Bold"/>
                  <a:sym typeface="Calibri (MS) Bold"/>
                </a:rPr>
                <a:t>Espacios accesibles </a:t>
              </a:r>
            </a:p>
          </p:txBody>
        </p:sp>
      </p:grpSp>
      <p:grpSp>
        <p:nvGrpSpPr>
          <p:cNvPr name="Group 6" id="6"/>
          <p:cNvGrpSpPr/>
          <p:nvPr/>
        </p:nvGrpSpPr>
        <p:grpSpPr>
          <a:xfrm rot="0">
            <a:off x="12155560" y="2772589"/>
            <a:ext cx="4997757" cy="1774999"/>
            <a:chOff x="0" y="0"/>
            <a:chExt cx="6663676" cy="2366665"/>
          </a:xfrm>
        </p:grpSpPr>
        <p:sp>
          <p:nvSpPr>
            <p:cNvPr name="Freeform 7" id="7"/>
            <p:cNvSpPr/>
            <p:nvPr/>
          </p:nvSpPr>
          <p:spPr>
            <a:xfrm flipH="false" flipV="false" rot="0">
              <a:off x="0" y="0"/>
              <a:ext cx="6663676" cy="2366665"/>
            </a:xfrm>
            <a:custGeom>
              <a:avLst/>
              <a:gdLst/>
              <a:ahLst/>
              <a:cxnLst/>
              <a:rect r="r" b="b" t="t" l="l"/>
              <a:pathLst>
                <a:path h="2366665" w="6663676">
                  <a:moveTo>
                    <a:pt x="0" y="0"/>
                  </a:moveTo>
                  <a:lnTo>
                    <a:pt x="6663676" y="0"/>
                  </a:lnTo>
                  <a:lnTo>
                    <a:pt x="6663676" y="2366665"/>
                  </a:lnTo>
                  <a:lnTo>
                    <a:pt x="0" y="2366665"/>
                  </a:lnTo>
                  <a:close/>
                </a:path>
              </a:pathLst>
            </a:custGeom>
            <a:solidFill>
              <a:srgbClr val="000000">
                <a:alpha val="0"/>
              </a:srgbClr>
            </a:solidFill>
          </p:spPr>
        </p:sp>
        <p:sp>
          <p:nvSpPr>
            <p:cNvPr name="TextBox 8" id="8"/>
            <p:cNvSpPr txBox="true"/>
            <p:nvPr/>
          </p:nvSpPr>
          <p:spPr>
            <a:xfrm>
              <a:off x="0" y="-152400"/>
              <a:ext cx="6663676" cy="2519065"/>
            </a:xfrm>
            <a:prstGeom prst="rect">
              <a:avLst/>
            </a:prstGeom>
          </p:spPr>
          <p:txBody>
            <a:bodyPr anchor="t" rtlCol="false" tIns="0" lIns="0" bIns="0" rIns="0"/>
            <a:lstStyle/>
            <a:p>
              <a:pPr algn="just">
                <a:lnSpc>
                  <a:spcPts val="3600"/>
                </a:lnSpc>
              </a:pPr>
              <a:r>
                <a:rPr lang="en-US" sz="2000">
                  <a:solidFill>
                    <a:srgbClr val="7F7F7F"/>
                  </a:solidFill>
                  <a:latin typeface="Calibri (MS)"/>
                  <a:ea typeface="Calibri (MS)"/>
                  <a:cs typeface="Calibri (MS)"/>
                  <a:sym typeface="Calibri (MS)"/>
                </a:rPr>
                <a:t>Garantizar que los recintos sean seguros, acogedores y fáciles de recorrer para reducir la ansiedad y promover la comodidad de las personas con discapacidades psicosociales.</a:t>
              </a:r>
              <a:r>
                <a:rPr lang="en-US" sz="2000">
                  <a:solidFill>
                    <a:srgbClr val="7F7F7F"/>
                  </a:solidFill>
                  <a:latin typeface="Calibri (MS)"/>
                  <a:ea typeface="Calibri (MS)"/>
                  <a:cs typeface="Calibri (MS)"/>
                  <a:sym typeface="Calibri (MS)"/>
                </a:rPr>
                <a:t> </a:t>
              </a:r>
            </a:p>
          </p:txBody>
        </p:sp>
      </p:grpSp>
      <p:grpSp>
        <p:nvGrpSpPr>
          <p:cNvPr name="Group 9" id="9"/>
          <p:cNvGrpSpPr/>
          <p:nvPr/>
        </p:nvGrpSpPr>
        <p:grpSpPr>
          <a:xfrm rot="0">
            <a:off x="6687680" y="751210"/>
            <a:ext cx="4334433" cy="1904516"/>
            <a:chOff x="0" y="0"/>
            <a:chExt cx="5779245" cy="2539355"/>
          </a:xfrm>
        </p:grpSpPr>
        <p:sp>
          <p:nvSpPr>
            <p:cNvPr name="Freeform 10" id="10"/>
            <p:cNvSpPr/>
            <p:nvPr/>
          </p:nvSpPr>
          <p:spPr>
            <a:xfrm flipH="false" flipV="false" rot="0">
              <a:off x="0" y="0"/>
              <a:ext cx="5779245" cy="2539355"/>
            </a:xfrm>
            <a:custGeom>
              <a:avLst/>
              <a:gdLst/>
              <a:ahLst/>
              <a:cxnLst/>
              <a:rect r="r" b="b" t="t" l="l"/>
              <a:pathLst>
                <a:path h="2539355" w="5779245">
                  <a:moveTo>
                    <a:pt x="0" y="0"/>
                  </a:moveTo>
                  <a:lnTo>
                    <a:pt x="5779245" y="0"/>
                  </a:lnTo>
                  <a:lnTo>
                    <a:pt x="5779245" y="2539355"/>
                  </a:lnTo>
                  <a:lnTo>
                    <a:pt x="0" y="2539355"/>
                  </a:lnTo>
                  <a:close/>
                </a:path>
              </a:pathLst>
            </a:custGeom>
            <a:solidFill>
              <a:srgbClr val="000000">
                <a:alpha val="0"/>
              </a:srgbClr>
            </a:solidFill>
          </p:spPr>
        </p:sp>
        <p:sp>
          <p:nvSpPr>
            <p:cNvPr name="TextBox 11" id="11"/>
            <p:cNvSpPr txBox="true"/>
            <p:nvPr/>
          </p:nvSpPr>
          <p:spPr>
            <a:xfrm>
              <a:off x="0" y="-114300"/>
              <a:ext cx="5779245" cy="2653655"/>
            </a:xfrm>
            <a:prstGeom prst="rect">
              <a:avLst/>
            </a:prstGeom>
          </p:spPr>
          <p:txBody>
            <a:bodyPr anchor="t" rtlCol="false" tIns="0" lIns="0" bIns="0" rIns="0"/>
            <a:lstStyle/>
            <a:p>
              <a:pPr algn="ctr">
                <a:lnSpc>
                  <a:spcPts val="6480"/>
                </a:lnSpc>
              </a:pPr>
              <a:r>
                <a:rPr lang="en-US" b="true" sz="5400">
                  <a:solidFill>
                    <a:srgbClr val="000000"/>
                  </a:solidFill>
                  <a:latin typeface="Calibri (MS) Bold"/>
                  <a:ea typeface="Calibri (MS) Bold"/>
                  <a:cs typeface="Calibri (MS) Bold"/>
                  <a:sym typeface="Calibri (MS) Bold"/>
                </a:rPr>
                <a:t>Principios clave</a:t>
              </a:r>
            </a:p>
          </p:txBody>
        </p:sp>
      </p:grpSp>
      <p:sp>
        <p:nvSpPr>
          <p:cNvPr name="AutoShape 12" id="12"/>
          <p:cNvSpPr/>
          <p:nvPr/>
        </p:nvSpPr>
        <p:spPr>
          <a:xfrm>
            <a:off x="16201768" y="5021585"/>
            <a:ext cx="2086167" cy="14288"/>
          </a:xfrm>
          <a:prstGeom prst="line">
            <a:avLst/>
          </a:prstGeom>
          <a:ln cap="rnd" w="19050">
            <a:solidFill>
              <a:srgbClr val="343434"/>
            </a:solidFill>
            <a:prstDash val="solid"/>
            <a:headEnd type="none" len="sm" w="sm"/>
            <a:tailEnd type="none" len="sm" w="sm"/>
          </a:ln>
        </p:spPr>
      </p:sp>
      <p:grpSp>
        <p:nvGrpSpPr>
          <p:cNvPr name="Group 13" id="13"/>
          <p:cNvGrpSpPr/>
          <p:nvPr/>
        </p:nvGrpSpPr>
        <p:grpSpPr>
          <a:xfrm rot="0">
            <a:off x="12314801" y="5588251"/>
            <a:ext cx="4523214" cy="494724"/>
            <a:chOff x="0" y="0"/>
            <a:chExt cx="6030952" cy="659632"/>
          </a:xfrm>
        </p:grpSpPr>
        <p:sp>
          <p:nvSpPr>
            <p:cNvPr name="Freeform 14" id="14"/>
            <p:cNvSpPr/>
            <p:nvPr/>
          </p:nvSpPr>
          <p:spPr>
            <a:xfrm flipH="false" flipV="false" rot="0">
              <a:off x="0" y="0"/>
              <a:ext cx="6030952" cy="659632"/>
            </a:xfrm>
            <a:custGeom>
              <a:avLst/>
              <a:gdLst/>
              <a:ahLst/>
              <a:cxnLst/>
              <a:rect r="r" b="b" t="t" l="l"/>
              <a:pathLst>
                <a:path h="659632" w="6030952">
                  <a:moveTo>
                    <a:pt x="0" y="0"/>
                  </a:moveTo>
                  <a:lnTo>
                    <a:pt x="6030952" y="0"/>
                  </a:lnTo>
                  <a:lnTo>
                    <a:pt x="6030952" y="659632"/>
                  </a:lnTo>
                  <a:lnTo>
                    <a:pt x="0" y="659632"/>
                  </a:lnTo>
                  <a:close/>
                </a:path>
              </a:pathLst>
            </a:custGeom>
            <a:solidFill>
              <a:srgbClr val="000000">
                <a:alpha val="0"/>
              </a:srgbClr>
            </a:solidFill>
          </p:spPr>
        </p:sp>
        <p:sp>
          <p:nvSpPr>
            <p:cNvPr name="TextBox 15" id="15"/>
            <p:cNvSpPr txBox="true"/>
            <p:nvPr/>
          </p:nvSpPr>
          <p:spPr>
            <a:xfrm>
              <a:off x="0" y="-190500"/>
              <a:ext cx="6030952" cy="850132"/>
            </a:xfrm>
            <a:prstGeom prst="rect">
              <a:avLst/>
            </a:prstGeom>
          </p:spPr>
          <p:txBody>
            <a:bodyPr anchor="t" rtlCol="false" tIns="0" lIns="0" bIns="0" rIns="0"/>
            <a:lstStyle/>
            <a:p>
              <a:pPr algn="l">
                <a:lnSpc>
                  <a:spcPts val="4499"/>
                </a:lnSpc>
              </a:pPr>
              <a:r>
                <a:rPr lang="en-US" b="true" sz="2499">
                  <a:solidFill>
                    <a:srgbClr val="181A3C"/>
                  </a:solidFill>
                  <a:latin typeface="Calibri (MS) Bold"/>
                  <a:ea typeface="Calibri (MS) Bold"/>
                  <a:cs typeface="Calibri (MS) Bold"/>
                  <a:sym typeface="Calibri (MS) Bold"/>
                </a:rPr>
                <a:t>Participación inclusiva</a:t>
              </a:r>
            </a:p>
          </p:txBody>
        </p:sp>
      </p:grpSp>
      <p:grpSp>
        <p:nvGrpSpPr>
          <p:cNvPr name="Group 16" id="16"/>
          <p:cNvGrpSpPr/>
          <p:nvPr/>
        </p:nvGrpSpPr>
        <p:grpSpPr>
          <a:xfrm rot="0">
            <a:off x="12314801" y="6260721"/>
            <a:ext cx="4997757" cy="2232199"/>
            <a:chOff x="0" y="0"/>
            <a:chExt cx="6663676" cy="2976265"/>
          </a:xfrm>
        </p:grpSpPr>
        <p:sp>
          <p:nvSpPr>
            <p:cNvPr name="Freeform 17" id="17"/>
            <p:cNvSpPr/>
            <p:nvPr/>
          </p:nvSpPr>
          <p:spPr>
            <a:xfrm flipH="false" flipV="false" rot="0">
              <a:off x="0" y="0"/>
              <a:ext cx="6663676" cy="2976265"/>
            </a:xfrm>
            <a:custGeom>
              <a:avLst/>
              <a:gdLst/>
              <a:ahLst/>
              <a:cxnLst/>
              <a:rect r="r" b="b" t="t" l="l"/>
              <a:pathLst>
                <a:path h="2976265" w="6663676">
                  <a:moveTo>
                    <a:pt x="0" y="0"/>
                  </a:moveTo>
                  <a:lnTo>
                    <a:pt x="6663676" y="0"/>
                  </a:lnTo>
                  <a:lnTo>
                    <a:pt x="6663676" y="2976265"/>
                  </a:lnTo>
                  <a:lnTo>
                    <a:pt x="0" y="2976265"/>
                  </a:lnTo>
                  <a:close/>
                </a:path>
              </a:pathLst>
            </a:custGeom>
            <a:solidFill>
              <a:srgbClr val="000000">
                <a:alpha val="0"/>
              </a:srgbClr>
            </a:solidFill>
          </p:spPr>
        </p:sp>
        <p:sp>
          <p:nvSpPr>
            <p:cNvPr name="TextBox 18" id="18"/>
            <p:cNvSpPr txBox="true"/>
            <p:nvPr/>
          </p:nvSpPr>
          <p:spPr>
            <a:xfrm>
              <a:off x="0" y="-152400"/>
              <a:ext cx="6663676" cy="3128665"/>
            </a:xfrm>
            <a:prstGeom prst="rect">
              <a:avLst/>
            </a:prstGeom>
          </p:spPr>
          <p:txBody>
            <a:bodyPr anchor="t" rtlCol="false" tIns="0" lIns="0" bIns="0" rIns="0"/>
            <a:lstStyle/>
            <a:p>
              <a:pPr algn="just">
                <a:lnSpc>
                  <a:spcPts val="3600"/>
                </a:lnSpc>
              </a:pPr>
              <a:r>
                <a:rPr lang="en-US" sz="2000">
                  <a:solidFill>
                    <a:srgbClr val="7F7F7F"/>
                  </a:solidFill>
                  <a:latin typeface="Calibri (MS)"/>
                  <a:ea typeface="Calibri (MS)"/>
                  <a:cs typeface="Calibri (MS)"/>
                  <a:sym typeface="Calibri (MS)"/>
                </a:rPr>
                <a:t>Involucrar a las personas con discapacidades psicosociales en la planificación y proporcionarles apoyo, como descansos, opciones de participación flexibles y espacios seguros, para fomentar su plena participación.</a:t>
              </a:r>
            </a:p>
          </p:txBody>
        </p:sp>
      </p:grpSp>
      <p:grpSp>
        <p:nvGrpSpPr>
          <p:cNvPr name="Group 19" id="19"/>
          <p:cNvGrpSpPr/>
          <p:nvPr/>
        </p:nvGrpSpPr>
        <p:grpSpPr>
          <a:xfrm rot="0">
            <a:off x="795838" y="5335524"/>
            <a:ext cx="5357613" cy="494724"/>
            <a:chOff x="0" y="0"/>
            <a:chExt cx="7143484" cy="659632"/>
          </a:xfrm>
        </p:grpSpPr>
        <p:sp>
          <p:nvSpPr>
            <p:cNvPr name="Freeform 20" id="20"/>
            <p:cNvSpPr/>
            <p:nvPr/>
          </p:nvSpPr>
          <p:spPr>
            <a:xfrm flipH="false" flipV="false" rot="0">
              <a:off x="0" y="0"/>
              <a:ext cx="7143484" cy="659632"/>
            </a:xfrm>
            <a:custGeom>
              <a:avLst/>
              <a:gdLst/>
              <a:ahLst/>
              <a:cxnLst/>
              <a:rect r="r" b="b" t="t" l="l"/>
              <a:pathLst>
                <a:path h="659632" w="7143484">
                  <a:moveTo>
                    <a:pt x="0" y="0"/>
                  </a:moveTo>
                  <a:lnTo>
                    <a:pt x="7143484" y="0"/>
                  </a:lnTo>
                  <a:lnTo>
                    <a:pt x="7143484" y="659632"/>
                  </a:lnTo>
                  <a:lnTo>
                    <a:pt x="0" y="659632"/>
                  </a:lnTo>
                  <a:close/>
                </a:path>
              </a:pathLst>
            </a:custGeom>
            <a:solidFill>
              <a:srgbClr val="000000">
                <a:alpha val="0"/>
              </a:srgbClr>
            </a:solidFill>
          </p:spPr>
        </p:sp>
        <p:sp>
          <p:nvSpPr>
            <p:cNvPr name="TextBox 21" id="21"/>
            <p:cNvSpPr txBox="true"/>
            <p:nvPr/>
          </p:nvSpPr>
          <p:spPr>
            <a:xfrm>
              <a:off x="0" y="-180975"/>
              <a:ext cx="7143484" cy="840607"/>
            </a:xfrm>
            <a:prstGeom prst="rect">
              <a:avLst/>
            </a:prstGeom>
          </p:spPr>
          <p:txBody>
            <a:bodyPr anchor="t" rtlCol="false" tIns="0" lIns="0" bIns="0" rIns="0"/>
            <a:lstStyle/>
            <a:p>
              <a:pPr algn="l">
                <a:lnSpc>
                  <a:spcPts val="4139"/>
                </a:lnSpc>
              </a:pPr>
              <a:r>
                <a:rPr lang="en-US" b="true" sz="2299">
                  <a:solidFill>
                    <a:srgbClr val="181A3C"/>
                  </a:solidFill>
                  <a:latin typeface="Calibri (MS) Bold"/>
                  <a:ea typeface="Calibri (MS) Bold"/>
                  <a:cs typeface="Calibri (MS) Bold"/>
                  <a:sym typeface="Calibri (MS) Bold"/>
                </a:rPr>
                <a:t>Consideraciones emocionales y sensoriales</a:t>
              </a:r>
            </a:p>
          </p:txBody>
        </p:sp>
      </p:grpSp>
      <p:grpSp>
        <p:nvGrpSpPr>
          <p:cNvPr name="Group 22" id="22"/>
          <p:cNvGrpSpPr/>
          <p:nvPr/>
        </p:nvGrpSpPr>
        <p:grpSpPr>
          <a:xfrm rot="0">
            <a:off x="795838" y="6007993"/>
            <a:ext cx="4997757" cy="1774999"/>
            <a:chOff x="0" y="0"/>
            <a:chExt cx="6663676" cy="2366665"/>
          </a:xfrm>
        </p:grpSpPr>
        <p:sp>
          <p:nvSpPr>
            <p:cNvPr name="Freeform 23" id="23"/>
            <p:cNvSpPr/>
            <p:nvPr/>
          </p:nvSpPr>
          <p:spPr>
            <a:xfrm flipH="false" flipV="false" rot="0">
              <a:off x="0" y="0"/>
              <a:ext cx="6663676" cy="2366665"/>
            </a:xfrm>
            <a:custGeom>
              <a:avLst/>
              <a:gdLst/>
              <a:ahLst/>
              <a:cxnLst/>
              <a:rect r="r" b="b" t="t" l="l"/>
              <a:pathLst>
                <a:path h="2366665" w="6663676">
                  <a:moveTo>
                    <a:pt x="0" y="0"/>
                  </a:moveTo>
                  <a:lnTo>
                    <a:pt x="6663676" y="0"/>
                  </a:lnTo>
                  <a:lnTo>
                    <a:pt x="6663676" y="2366665"/>
                  </a:lnTo>
                  <a:lnTo>
                    <a:pt x="0" y="2366665"/>
                  </a:lnTo>
                  <a:close/>
                </a:path>
              </a:pathLst>
            </a:custGeom>
            <a:solidFill>
              <a:srgbClr val="000000">
                <a:alpha val="0"/>
              </a:srgbClr>
            </a:solidFill>
          </p:spPr>
        </p:sp>
        <p:sp>
          <p:nvSpPr>
            <p:cNvPr name="TextBox 24" id="24"/>
            <p:cNvSpPr txBox="true"/>
            <p:nvPr/>
          </p:nvSpPr>
          <p:spPr>
            <a:xfrm>
              <a:off x="0" y="-152400"/>
              <a:ext cx="6663676" cy="2519065"/>
            </a:xfrm>
            <a:prstGeom prst="rect">
              <a:avLst/>
            </a:prstGeom>
          </p:spPr>
          <p:txBody>
            <a:bodyPr anchor="t" rtlCol="false" tIns="0" lIns="0" bIns="0" rIns="0"/>
            <a:lstStyle/>
            <a:p>
              <a:pPr algn="just">
                <a:lnSpc>
                  <a:spcPts val="3600"/>
                </a:lnSpc>
              </a:pPr>
              <a:r>
                <a:rPr lang="en-US" sz="2000">
                  <a:solidFill>
                    <a:srgbClr val="7F7F7F"/>
                  </a:solidFill>
                  <a:latin typeface="Calibri (MS)"/>
                  <a:ea typeface="Calibri (MS)"/>
                  <a:cs typeface="Calibri (MS)"/>
                  <a:sym typeface="Calibri (MS)"/>
                </a:rPr>
                <a:t>Cree entornos con poco ruido, zonas tranquilas e iluminación controlada para ayudar a las personas con sensibilidades sensoriales como el autismo o el TDAH.</a:t>
              </a:r>
            </a:p>
          </p:txBody>
        </p:sp>
      </p:grpSp>
      <p:grpSp>
        <p:nvGrpSpPr>
          <p:cNvPr name="Group 25" id="25"/>
          <p:cNvGrpSpPr/>
          <p:nvPr/>
        </p:nvGrpSpPr>
        <p:grpSpPr>
          <a:xfrm rot="0">
            <a:off x="738208" y="2225216"/>
            <a:ext cx="4523214" cy="494724"/>
            <a:chOff x="0" y="0"/>
            <a:chExt cx="6030952" cy="659632"/>
          </a:xfrm>
        </p:grpSpPr>
        <p:sp>
          <p:nvSpPr>
            <p:cNvPr name="Freeform 26" id="26"/>
            <p:cNvSpPr/>
            <p:nvPr/>
          </p:nvSpPr>
          <p:spPr>
            <a:xfrm flipH="false" flipV="false" rot="0">
              <a:off x="0" y="0"/>
              <a:ext cx="6030952" cy="659632"/>
            </a:xfrm>
            <a:custGeom>
              <a:avLst/>
              <a:gdLst/>
              <a:ahLst/>
              <a:cxnLst/>
              <a:rect r="r" b="b" t="t" l="l"/>
              <a:pathLst>
                <a:path h="659632" w="6030952">
                  <a:moveTo>
                    <a:pt x="0" y="0"/>
                  </a:moveTo>
                  <a:lnTo>
                    <a:pt x="6030952" y="0"/>
                  </a:lnTo>
                  <a:lnTo>
                    <a:pt x="6030952" y="659632"/>
                  </a:lnTo>
                  <a:lnTo>
                    <a:pt x="0" y="659632"/>
                  </a:lnTo>
                  <a:close/>
                </a:path>
              </a:pathLst>
            </a:custGeom>
            <a:solidFill>
              <a:srgbClr val="000000">
                <a:alpha val="0"/>
              </a:srgbClr>
            </a:solidFill>
          </p:spPr>
        </p:sp>
        <p:sp>
          <p:nvSpPr>
            <p:cNvPr name="TextBox 27" id="27"/>
            <p:cNvSpPr txBox="true"/>
            <p:nvPr/>
          </p:nvSpPr>
          <p:spPr>
            <a:xfrm>
              <a:off x="0" y="-190500"/>
              <a:ext cx="6030952" cy="850132"/>
            </a:xfrm>
            <a:prstGeom prst="rect">
              <a:avLst/>
            </a:prstGeom>
          </p:spPr>
          <p:txBody>
            <a:bodyPr anchor="t" rtlCol="false" tIns="0" lIns="0" bIns="0" rIns="0"/>
            <a:lstStyle/>
            <a:p>
              <a:pPr algn="l">
                <a:lnSpc>
                  <a:spcPts val="4499"/>
                </a:lnSpc>
              </a:pPr>
              <a:r>
                <a:rPr lang="en-US" b="true" sz="2499">
                  <a:solidFill>
                    <a:srgbClr val="181A3C"/>
                  </a:solidFill>
                  <a:latin typeface="Calibri (MS) Bold"/>
                  <a:ea typeface="Calibri (MS) Bold"/>
                  <a:cs typeface="Calibri (MS) Bold"/>
                  <a:sym typeface="Calibri (MS) Bold"/>
                </a:rPr>
                <a:t>Comunicación</a:t>
              </a:r>
            </a:p>
          </p:txBody>
        </p:sp>
      </p:grpSp>
      <p:grpSp>
        <p:nvGrpSpPr>
          <p:cNvPr name="Group 28" id="28"/>
          <p:cNvGrpSpPr/>
          <p:nvPr/>
        </p:nvGrpSpPr>
        <p:grpSpPr>
          <a:xfrm rot="0">
            <a:off x="738208" y="2799419"/>
            <a:ext cx="4997757" cy="2232199"/>
            <a:chOff x="0" y="0"/>
            <a:chExt cx="6663676" cy="2976265"/>
          </a:xfrm>
        </p:grpSpPr>
        <p:sp>
          <p:nvSpPr>
            <p:cNvPr name="Freeform 29" id="29"/>
            <p:cNvSpPr/>
            <p:nvPr/>
          </p:nvSpPr>
          <p:spPr>
            <a:xfrm flipH="false" flipV="false" rot="0">
              <a:off x="0" y="0"/>
              <a:ext cx="6663676" cy="2976265"/>
            </a:xfrm>
            <a:custGeom>
              <a:avLst/>
              <a:gdLst/>
              <a:ahLst/>
              <a:cxnLst/>
              <a:rect r="r" b="b" t="t" l="l"/>
              <a:pathLst>
                <a:path h="2976265" w="6663676">
                  <a:moveTo>
                    <a:pt x="0" y="0"/>
                  </a:moveTo>
                  <a:lnTo>
                    <a:pt x="6663676" y="0"/>
                  </a:lnTo>
                  <a:lnTo>
                    <a:pt x="6663676" y="2976265"/>
                  </a:lnTo>
                  <a:lnTo>
                    <a:pt x="0" y="2976265"/>
                  </a:lnTo>
                  <a:close/>
                </a:path>
              </a:pathLst>
            </a:custGeom>
            <a:solidFill>
              <a:srgbClr val="000000">
                <a:alpha val="0"/>
              </a:srgbClr>
            </a:solidFill>
          </p:spPr>
        </p:sp>
        <p:sp>
          <p:nvSpPr>
            <p:cNvPr name="TextBox 30" id="30"/>
            <p:cNvSpPr txBox="true"/>
            <p:nvPr/>
          </p:nvSpPr>
          <p:spPr>
            <a:xfrm>
              <a:off x="0" y="-152400"/>
              <a:ext cx="6663676" cy="3128665"/>
            </a:xfrm>
            <a:prstGeom prst="rect">
              <a:avLst/>
            </a:prstGeom>
          </p:spPr>
          <p:txBody>
            <a:bodyPr anchor="t" rtlCol="false" tIns="0" lIns="0" bIns="0" rIns="0"/>
            <a:lstStyle/>
            <a:p>
              <a:pPr algn="just">
                <a:lnSpc>
                  <a:spcPts val="3600"/>
                </a:lnSpc>
              </a:pPr>
              <a:r>
                <a:rPr lang="en-US" sz="2000">
                  <a:solidFill>
                    <a:srgbClr val="7F7F7F"/>
                  </a:solidFill>
                  <a:latin typeface="Calibri (MS)"/>
                  <a:ea typeface="Calibri (MS)"/>
                  <a:cs typeface="Calibri (MS)"/>
                  <a:sym typeface="Calibri (MS)"/>
                </a:rPr>
                <a:t>Utiliza un lenguaje sencillo, ayudas visuales y formatos alternativos para facilitar la comprensión de las personas con discapacidades psicosociales, sensoriales o de comunicación.</a:t>
              </a:r>
            </a:p>
          </p:txBody>
        </p:sp>
      </p:grpSp>
      <p:grpSp>
        <p:nvGrpSpPr>
          <p:cNvPr name="Group 31" id="31"/>
          <p:cNvGrpSpPr/>
          <p:nvPr/>
        </p:nvGrpSpPr>
        <p:grpSpPr>
          <a:xfrm rot="0">
            <a:off x="6370973" y="2616161"/>
            <a:ext cx="4967848" cy="4610164"/>
            <a:chOff x="0" y="0"/>
            <a:chExt cx="7615548" cy="7067231"/>
          </a:xfrm>
        </p:grpSpPr>
        <p:sp>
          <p:nvSpPr>
            <p:cNvPr name="Freeform 32" id="32"/>
            <p:cNvSpPr/>
            <p:nvPr/>
          </p:nvSpPr>
          <p:spPr>
            <a:xfrm flipH="false" flipV="false" rot="0">
              <a:off x="12700" y="12700"/>
              <a:ext cx="7590155" cy="7041769"/>
            </a:xfrm>
            <a:custGeom>
              <a:avLst/>
              <a:gdLst/>
              <a:ahLst/>
              <a:cxnLst/>
              <a:rect r="r" b="b" t="t" l="l"/>
              <a:pathLst>
                <a:path h="7041769" w="7590155">
                  <a:moveTo>
                    <a:pt x="0" y="3520948"/>
                  </a:moveTo>
                  <a:cubicBezTo>
                    <a:pt x="0" y="1576324"/>
                    <a:pt x="1699133" y="0"/>
                    <a:pt x="3795014" y="0"/>
                  </a:cubicBezTo>
                  <a:cubicBezTo>
                    <a:pt x="5890895" y="0"/>
                    <a:pt x="7590155" y="1576324"/>
                    <a:pt x="7590155" y="3520948"/>
                  </a:cubicBezTo>
                  <a:cubicBezTo>
                    <a:pt x="7590155" y="5465572"/>
                    <a:pt x="5891022" y="7041769"/>
                    <a:pt x="3795014" y="7041769"/>
                  </a:cubicBezTo>
                  <a:cubicBezTo>
                    <a:pt x="1699006" y="7041769"/>
                    <a:pt x="0" y="5465445"/>
                    <a:pt x="0" y="3520948"/>
                  </a:cubicBezTo>
                  <a:close/>
                </a:path>
              </a:pathLst>
            </a:custGeom>
            <a:solidFill>
              <a:srgbClr val="FBD355"/>
            </a:solidFill>
          </p:spPr>
        </p:sp>
        <p:sp>
          <p:nvSpPr>
            <p:cNvPr name="Freeform 33" id="33"/>
            <p:cNvSpPr/>
            <p:nvPr/>
          </p:nvSpPr>
          <p:spPr>
            <a:xfrm flipH="false" flipV="false" rot="0">
              <a:off x="0" y="0"/>
              <a:ext cx="7615555" cy="7067296"/>
            </a:xfrm>
            <a:custGeom>
              <a:avLst/>
              <a:gdLst/>
              <a:ahLst/>
              <a:cxnLst/>
              <a:rect r="r" b="b" t="t" l="l"/>
              <a:pathLst>
                <a:path h="7067296" w="7615555">
                  <a:moveTo>
                    <a:pt x="0" y="3533648"/>
                  </a:moveTo>
                  <a:cubicBezTo>
                    <a:pt x="0" y="1581150"/>
                    <a:pt x="1705737" y="0"/>
                    <a:pt x="3807714" y="0"/>
                  </a:cubicBezTo>
                  <a:lnTo>
                    <a:pt x="3807714" y="12700"/>
                  </a:lnTo>
                  <a:lnTo>
                    <a:pt x="3807714" y="25400"/>
                  </a:lnTo>
                  <a:lnTo>
                    <a:pt x="3807714" y="12700"/>
                  </a:lnTo>
                  <a:lnTo>
                    <a:pt x="3807714" y="0"/>
                  </a:lnTo>
                  <a:cubicBezTo>
                    <a:pt x="5909818" y="0"/>
                    <a:pt x="7615555" y="1581150"/>
                    <a:pt x="7615555" y="3533648"/>
                  </a:cubicBezTo>
                  <a:lnTo>
                    <a:pt x="7602855" y="3533648"/>
                  </a:lnTo>
                  <a:lnTo>
                    <a:pt x="7615555" y="3533648"/>
                  </a:lnTo>
                  <a:cubicBezTo>
                    <a:pt x="7615555" y="5486146"/>
                    <a:pt x="5909818" y="7067296"/>
                    <a:pt x="3807841" y="7067296"/>
                  </a:cubicBezTo>
                  <a:lnTo>
                    <a:pt x="3807841" y="7054596"/>
                  </a:lnTo>
                  <a:lnTo>
                    <a:pt x="3807841" y="7067296"/>
                  </a:lnTo>
                  <a:cubicBezTo>
                    <a:pt x="1705737" y="7067169"/>
                    <a:pt x="0" y="5486019"/>
                    <a:pt x="0" y="3533648"/>
                  </a:cubicBezTo>
                  <a:lnTo>
                    <a:pt x="12700" y="3533648"/>
                  </a:lnTo>
                  <a:lnTo>
                    <a:pt x="25400" y="3533648"/>
                  </a:lnTo>
                  <a:lnTo>
                    <a:pt x="12700" y="3533648"/>
                  </a:lnTo>
                  <a:lnTo>
                    <a:pt x="0" y="3533648"/>
                  </a:lnTo>
                  <a:moveTo>
                    <a:pt x="25400" y="3533648"/>
                  </a:moveTo>
                  <a:cubicBezTo>
                    <a:pt x="25400" y="3540633"/>
                    <a:pt x="19685" y="3546348"/>
                    <a:pt x="12700" y="3546348"/>
                  </a:cubicBezTo>
                  <a:cubicBezTo>
                    <a:pt x="5715" y="3546348"/>
                    <a:pt x="0" y="3540633"/>
                    <a:pt x="0" y="3533648"/>
                  </a:cubicBezTo>
                  <a:cubicBezTo>
                    <a:pt x="0" y="3526663"/>
                    <a:pt x="5715" y="3520948"/>
                    <a:pt x="12700" y="3520948"/>
                  </a:cubicBezTo>
                  <a:cubicBezTo>
                    <a:pt x="19685" y="3520948"/>
                    <a:pt x="25400" y="3526663"/>
                    <a:pt x="25400" y="3533648"/>
                  </a:cubicBezTo>
                  <a:cubicBezTo>
                    <a:pt x="25400" y="5470271"/>
                    <a:pt x="1717929" y="7041769"/>
                    <a:pt x="3807714" y="7041769"/>
                  </a:cubicBezTo>
                  <a:cubicBezTo>
                    <a:pt x="5897499" y="7041769"/>
                    <a:pt x="7590155" y="5470271"/>
                    <a:pt x="7590155" y="3533648"/>
                  </a:cubicBezTo>
                  <a:cubicBezTo>
                    <a:pt x="7590155" y="1597025"/>
                    <a:pt x="5897626" y="25400"/>
                    <a:pt x="3807714" y="25400"/>
                  </a:cubicBezTo>
                  <a:cubicBezTo>
                    <a:pt x="3800729" y="25400"/>
                    <a:pt x="3795014" y="19685"/>
                    <a:pt x="3795014" y="12700"/>
                  </a:cubicBezTo>
                  <a:cubicBezTo>
                    <a:pt x="3795014" y="5715"/>
                    <a:pt x="3800729" y="0"/>
                    <a:pt x="3807714" y="0"/>
                  </a:cubicBezTo>
                  <a:cubicBezTo>
                    <a:pt x="3814699" y="0"/>
                    <a:pt x="3820414" y="5715"/>
                    <a:pt x="3820414" y="12700"/>
                  </a:cubicBezTo>
                  <a:cubicBezTo>
                    <a:pt x="3820414" y="19685"/>
                    <a:pt x="3814699" y="25400"/>
                    <a:pt x="3807714" y="25400"/>
                  </a:cubicBezTo>
                  <a:cubicBezTo>
                    <a:pt x="1717929" y="25400"/>
                    <a:pt x="25400" y="1597025"/>
                    <a:pt x="25400" y="3533648"/>
                  </a:cubicBezTo>
                  <a:close/>
                </a:path>
              </a:pathLst>
            </a:custGeom>
            <a:solidFill>
              <a:srgbClr val="FBD355"/>
            </a:solidFill>
          </p:spPr>
        </p:sp>
      </p:grpSp>
      <p:sp>
        <p:nvSpPr>
          <p:cNvPr name="Freeform 34" id="34"/>
          <p:cNvSpPr/>
          <p:nvPr/>
        </p:nvSpPr>
        <p:spPr>
          <a:xfrm flipH="false" flipV="false" rot="0">
            <a:off x="311292" y="83632"/>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35" id="35"/>
          <p:cNvSpPr/>
          <p:nvPr/>
        </p:nvSpPr>
        <p:spPr>
          <a:xfrm flipH="false" flipV="false" rot="0">
            <a:off x="7224830" y="3499510"/>
            <a:ext cx="3260134" cy="3044150"/>
          </a:xfrm>
          <a:custGeom>
            <a:avLst/>
            <a:gdLst/>
            <a:ahLst/>
            <a:cxnLst/>
            <a:rect r="r" b="b" t="t" l="l"/>
            <a:pathLst>
              <a:path h="3044150" w="3260134">
                <a:moveTo>
                  <a:pt x="0" y="0"/>
                </a:moveTo>
                <a:lnTo>
                  <a:pt x="3260134" y="0"/>
                </a:lnTo>
                <a:lnTo>
                  <a:pt x="3260134" y="3044150"/>
                </a:lnTo>
                <a:lnTo>
                  <a:pt x="0" y="30441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018960"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2598496" y="1704216"/>
            <a:ext cx="15587076" cy="562854"/>
            <a:chOff x="0" y="0"/>
            <a:chExt cx="25148099" cy="908105"/>
          </a:xfrm>
        </p:grpSpPr>
        <p:sp>
          <p:nvSpPr>
            <p:cNvPr name="Freeform 4" id="4"/>
            <p:cNvSpPr/>
            <p:nvPr/>
          </p:nvSpPr>
          <p:spPr>
            <a:xfrm flipH="false" flipV="false" rot="0">
              <a:off x="0" y="0"/>
              <a:ext cx="25148099" cy="908105"/>
            </a:xfrm>
            <a:custGeom>
              <a:avLst/>
              <a:gdLst/>
              <a:ahLst/>
              <a:cxnLst/>
              <a:rect r="r" b="b" t="t" l="l"/>
              <a:pathLst>
                <a:path h="908105" w="25148099">
                  <a:moveTo>
                    <a:pt x="0" y="0"/>
                  </a:moveTo>
                  <a:lnTo>
                    <a:pt x="25148099" y="0"/>
                  </a:lnTo>
                  <a:lnTo>
                    <a:pt x="25148099" y="908105"/>
                  </a:lnTo>
                  <a:lnTo>
                    <a:pt x="0" y="908105"/>
                  </a:lnTo>
                  <a:close/>
                </a:path>
              </a:pathLst>
            </a:custGeom>
            <a:solidFill>
              <a:srgbClr val="000000">
                <a:alpha val="0"/>
              </a:srgbClr>
            </a:solidFill>
          </p:spPr>
        </p:sp>
        <p:sp>
          <p:nvSpPr>
            <p:cNvPr name="TextBox 5" id="5"/>
            <p:cNvSpPr txBox="true"/>
            <p:nvPr/>
          </p:nvSpPr>
          <p:spPr>
            <a:xfrm>
              <a:off x="0" y="-228600"/>
              <a:ext cx="25148099" cy="1136705"/>
            </a:xfrm>
            <a:prstGeom prst="rect">
              <a:avLst/>
            </a:prstGeom>
          </p:spPr>
          <p:txBody>
            <a:bodyPr anchor="t" rtlCol="false" tIns="0" lIns="0" bIns="0" rIns="0"/>
            <a:lstStyle/>
            <a:p>
              <a:pPr algn="just">
                <a:lnSpc>
                  <a:spcPts val="5039"/>
                </a:lnSpc>
              </a:pPr>
              <a:r>
                <a:rPr lang="en-US" b="true" sz="2799" i="true">
                  <a:solidFill>
                    <a:srgbClr val="161615"/>
                  </a:solidFill>
                  <a:latin typeface="Calibri (MS) Bold Italics"/>
                  <a:ea typeface="Calibri (MS) Bold Italics"/>
                  <a:cs typeface="Calibri (MS) Bold Italics"/>
                  <a:sym typeface="Calibri (MS) Bold Italics"/>
                </a:rPr>
                <a:t>Los cuatro pilares de la planificación inclusiva de eventos </a:t>
              </a:r>
            </a:p>
          </p:txBody>
        </p:sp>
      </p:grpSp>
      <p:grpSp>
        <p:nvGrpSpPr>
          <p:cNvPr name="Group 6" id="6"/>
          <p:cNvGrpSpPr/>
          <p:nvPr/>
        </p:nvGrpSpPr>
        <p:grpSpPr>
          <a:xfrm rot="0">
            <a:off x="2598496" y="850670"/>
            <a:ext cx="14059667" cy="853546"/>
            <a:chOff x="0" y="0"/>
            <a:chExt cx="18746223" cy="1138062"/>
          </a:xfrm>
        </p:grpSpPr>
        <p:sp>
          <p:nvSpPr>
            <p:cNvPr name="Freeform 7" id="7"/>
            <p:cNvSpPr/>
            <p:nvPr/>
          </p:nvSpPr>
          <p:spPr>
            <a:xfrm flipH="false" flipV="false" rot="0">
              <a:off x="0" y="0"/>
              <a:ext cx="18746222" cy="1138062"/>
            </a:xfrm>
            <a:custGeom>
              <a:avLst/>
              <a:gdLst/>
              <a:ahLst/>
              <a:cxnLst/>
              <a:rect r="r" b="b" t="t" l="l"/>
              <a:pathLst>
                <a:path h="1138062" w="18746222">
                  <a:moveTo>
                    <a:pt x="0" y="0"/>
                  </a:moveTo>
                  <a:lnTo>
                    <a:pt x="18746222" y="0"/>
                  </a:lnTo>
                  <a:lnTo>
                    <a:pt x="18746222" y="1138062"/>
                  </a:lnTo>
                  <a:lnTo>
                    <a:pt x="0" y="1138062"/>
                  </a:lnTo>
                  <a:close/>
                </a:path>
              </a:pathLst>
            </a:custGeom>
            <a:solidFill>
              <a:srgbClr val="000000">
                <a:alpha val="0"/>
              </a:srgbClr>
            </a:solidFill>
          </p:spPr>
        </p:sp>
        <p:sp>
          <p:nvSpPr>
            <p:cNvPr name="TextBox 8" id="8"/>
            <p:cNvSpPr txBox="true"/>
            <p:nvPr/>
          </p:nvSpPr>
          <p:spPr>
            <a:xfrm>
              <a:off x="0" y="-76200"/>
              <a:ext cx="18746223" cy="1214262"/>
            </a:xfrm>
            <a:prstGeom prst="rect">
              <a:avLst/>
            </a:prstGeom>
          </p:spPr>
          <p:txBody>
            <a:bodyPr anchor="t" rtlCol="false" tIns="0" lIns="0" bIns="0" rIns="0"/>
            <a:lstStyle/>
            <a:p>
              <a:pPr algn="l">
                <a:lnSpc>
                  <a:spcPts val="4200"/>
                </a:lnSpc>
              </a:pPr>
              <a:r>
                <a:rPr lang="en-US" b="true" sz="3500">
                  <a:solidFill>
                    <a:srgbClr val="282121"/>
                  </a:solidFill>
                  <a:latin typeface="Calibri (MS) Bold"/>
                  <a:ea typeface="Calibri (MS) Bold"/>
                  <a:cs typeface="Calibri (MS) Bold"/>
                  <a:sym typeface="Calibri (MS) Bold"/>
                </a:rPr>
                <a:t>Principios clave de accesibil</a:t>
              </a:r>
              <a:r>
                <a:rPr lang="en-US" b="true" sz="3500">
                  <a:solidFill>
                    <a:srgbClr val="282121"/>
                  </a:solidFill>
                  <a:latin typeface="Calibri (MS) Bold"/>
                  <a:ea typeface="Calibri (MS) Bold"/>
                  <a:cs typeface="Calibri (MS) Bold"/>
                  <a:sym typeface="Calibri (MS) Bold"/>
                </a:rPr>
                <a:t>idad e inclusión en la planificación de eventos. </a:t>
              </a:r>
            </a:p>
          </p:txBody>
        </p:sp>
      </p:grpSp>
      <p:sp>
        <p:nvSpPr>
          <p:cNvPr name="Freeform 9" id="9"/>
          <p:cNvSpPr/>
          <p:nvPr/>
        </p:nvSpPr>
        <p:spPr>
          <a:xfrm flipH="false" flipV="false" rot="0">
            <a:off x="448435" y="83632"/>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0" id="10"/>
          <p:cNvSpPr/>
          <p:nvPr/>
        </p:nvSpPr>
        <p:spPr>
          <a:xfrm flipH="true" flipV="true" rot="0">
            <a:off x="13988109" y="-153653"/>
            <a:ext cx="4369057" cy="4369057"/>
          </a:xfrm>
          <a:custGeom>
            <a:avLst/>
            <a:gdLst/>
            <a:ahLst/>
            <a:cxnLst/>
            <a:rect r="r" b="b" t="t" l="l"/>
            <a:pathLst>
              <a:path h="4369057" w="4369057">
                <a:moveTo>
                  <a:pt x="4369056" y="4369057"/>
                </a:moveTo>
                <a:lnTo>
                  <a:pt x="0" y="4369057"/>
                </a:lnTo>
                <a:lnTo>
                  <a:pt x="0" y="0"/>
                </a:lnTo>
                <a:lnTo>
                  <a:pt x="4369056" y="0"/>
                </a:lnTo>
                <a:lnTo>
                  <a:pt x="4369056" y="4369057"/>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0">
            <a:off x="0" y="6308841"/>
            <a:ext cx="4467350" cy="4467350"/>
          </a:xfrm>
          <a:custGeom>
            <a:avLst/>
            <a:gdLst/>
            <a:ahLst/>
            <a:cxnLst/>
            <a:rect r="r" b="b" t="t" l="l"/>
            <a:pathLst>
              <a:path h="4467350" w="4467350">
                <a:moveTo>
                  <a:pt x="0" y="0"/>
                </a:moveTo>
                <a:lnTo>
                  <a:pt x="4467350" y="0"/>
                </a:lnTo>
                <a:lnTo>
                  <a:pt x="4467350" y="4467350"/>
                </a:lnTo>
                <a:lnTo>
                  <a:pt x="0" y="44673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2" id="12"/>
          <p:cNvSpPr txBox="true"/>
          <p:nvPr/>
        </p:nvSpPr>
        <p:spPr>
          <a:xfrm rot="0">
            <a:off x="922020" y="2569845"/>
            <a:ext cx="12790541" cy="6269355"/>
          </a:xfrm>
          <a:prstGeom prst="rect">
            <a:avLst/>
          </a:prstGeom>
        </p:spPr>
        <p:txBody>
          <a:bodyPr anchor="t" rtlCol="false" tIns="0" lIns="0" bIns="0" rIns="0">
            <a:spAutoFit/>
          </a:bodyPr>
          <a:lstStyle/>
          <a:p>
            <a:pPr algn="just">
              <a:lnSpc>
                <a:spcPts val="3300"/>
              </a:lnSpc>
            </a:pPr>
            <a:r>
              <a:rPr lang="en-US" sz="2200">
                <a:solidFill>
                  <a:srgbClr val="4C4457"/>
                </a:solidFill>
                <a:latin typeface="Nunito"/>
                <a:ea typeface="Nunito"/>
                <a:cs typeface="Nunito"/>
                <a:sym typeface="Nunito"/>
              </a:rPr>
              <a:t>Para garantizar eventos verdaderamente inclusivos, nos centramos en cuatro pilares esenciales:</a:t>
            </a:r>
          </a:p>
          <a:p>
            <a:pPr algn="just" marL="474981" indent="-237491" lvl="1">
              <a:lnSpc>
                <a:spcPts val="3300"/>
              </a:lnSpc>
              <a:buFont typeface="Arial"/>
              <a:buChar char="•"/>
            </a:pPr>
            <a:r>
              <a:rPr lang="en-US" b="true" sz="2200">
                <a:solidFill>
                  <a:srgbClr val="4C4457"/>
                </a:solidFill>
                <a:latin typeface="Nunito Bold"/>
                <a:ea typeface="Nunito Bold"/>
                <a:cs typeface="Nunito Bold"/>
                <a:sym typeface="Nunito Bold"/>
              </a:rPr>
              <a:t>Accesibilidad física:</a:t>
            </a:r>
            <a:r>
              <a:rPr lang="en-US" sz="2200">
                <a:solidFill>
                  <a:srgbClr val="4C4457"/>
                </a:solidFill>
                <a:latin typeface="Nunito"/>
                <a:ea typeface="Nunito"/>
                <a:cs typeface="Nunito"/>
                <a:sym typeface="Nunito"/>
              </a:rPr>
              <a:t> Implica abordar los aspectos tangibles del espaci</a:t>
            </a:r>
            <a:r>
              <a:rPr lang="en-US" sz="2200" u="none">
                <a:solidFill>
                  <a:srgbClr val="4C4457"/>
                </a:solidFill>
                <a:latin typeface="Nunito"/>
                <a:ea typeface="Nunito"/>
                <a:cs typeface="Nunito"/>
                <a:sym typeface="Nunito"/>
              </a:rPr>
              <a:t>o</a:t>
            </a:r>
            <a:r>
              <a:rPr lang="en-US" sz="2200">
                <a:solidFill>
                  <a:srgbClr val="4C4457"/>
                </a:solidFill>
                <a:latin typeface="Nunito"/>
                <a:ea typeface="Nunito"/>
                <a:cs typeface="Nunito"/>
                <a:sym typeface="Nunito"/>
              </a:rPr>
              <a:t> del e</a:t>
            </a:r>
            <a:r>
              <a:rPr lang="en-US" sz="2200" u="none">
                <a:solidFill>
                  <a:srgbClr val="4C4457"/>
                </a:solidFill>
                <a:latin typeface="Nunito"/>
                <a:ea typeface="Nunito"/>
                <a:cs typeface="Nunito"/>
                <a:sym typeface="Nunito"/>
              </a:rPr>
              <a:t>vento</a:t>
            </a:r>
            <a:r>
              <a:rPr lang="en-US" sz="2200">
                <a:solidFill>
                  <a:srgbClr val="4C4457"/>
                </a:solidFill>
                <a:latin typeface="Nunito"/>
                <a:ea typeface="Nunito"/>
                <a:cs typeface="Nunito"/>
                <a:sym typeface="Nunito"/>
              </a:rPr>
              <a:t>, como pr</a:t>
            </a:r>
            <a:r>
              <a:rPr lang="en-US" sz="2200" u="none">
                <a:solidFill>
                  <a:srgbClr val="4C4457"/>
                </a:solidFill>
                <a:latin typeface="Nunito"/>
                <a:ea typeface="Nunito"/>
                <a:cs typeface="Nunito"/>
                <a:sym typeface="Nunito"/>
              </a:rPr>
              <a:t>oporc</a:t>
            </a:r>
            <a:r>
              <a:rPr lang="en-US" sz="2200">
                <a:solidFill>
                  <a:srgbClr val="4C4457"/>
                </a:solidFill>
                <a:latin typeface="Nunito"/>
                <a:ea typeface="Nunito"/>
                <a:cs typeface="Nunito"/>
                <a:sym typeface="Nunito"/>
              </a:rPr>
              <a:t>io</a:t>
            </a:r>
            <a:r>
              <a:rPr lang="en-US" sz="2200" u="none">
                <a:solidFill>
                  <a:srgbClr val="4C4457"/>
                </a:solidFill>
                <a:latin typeface="Nunito"/>
                <a:ea typeface="Nunito"/>
                <a:cs typeface="Nunito"/>
                <a:sym typeface="Nunito"/>
              </a:rPr>
              <a:t>nar </a:t>
            </a:r>
            <a:r>
              <a:rPr lang="en-US" sz="2200">
                <a:solidFill>
                  <a:srgbClr val="4C4457"/>
                </a:solidFill>
                <a:latin typeface="Nunito"/>
                <a:ea typeface="Nunito"/>
                <a:cs typeface="Nunito"/>
                <a:sym typeface="Nunito"/>
              </a:rPr>
              <a:t>rampas para facilitar</a:t>
            </a:r>
            <a:r>
              <a:rPr lang="en-US" sz="2200" u="none">
                <a:solidFill>
                  <a:srgbClr val="4C4457"/>
                </a:solidFill>
                <a:latin typeface="Nunito"/>
                <a:ea typeface="Nunito"/>
                <a:cs typeface="Nunito"/>
                <a:sym typeface="Nunito"/>
              </a:rPr>
              <a:t> el despl</a:t>
            </a:r>
            <a:r>
              <a:rPr lang="en-US" sz="2200">
                <a:solidFill>
                  <a:srgbClr val="4C4457"/>
                </a:solidFill>
                <a:latin typeface="Nunito"/>
                <a:ea typeface="Nunito"/>
                <a:cs typeface="Nunito"/>
                <a:sym typeface="Nunito"/>
              </a:rPr>
              <a:t>azamiento, señal</a:t>
            </a:r>
            <a:r>
              <a:rPr lang="en-US" sz="2200" u="none">
                <a:solidFill>
                  <a:srgbClr val="4C4457"/>
                </a:solidFill>
                <a:latin typeface="Nunito"/>
                <a:ea typeface="Nunito"/>
                <a:cs typeface="Nunito"/>
                <a:sym typeface="Nunito"/>
              </a:rPr>
              <a:t>iz</a:t>
            </a:r>
            <a:r>
              <a:rPr lang="en-US" sz="2200">
                <a:solidFill>
                  <a:srgbClr val="4C4457"/>
                </a:solidFill>
                <a:latin typeface="Nunito"/>
                <a:ea typeface="Nunito"/>
                <a:cs typeface="Nunito"/>
                <a:sym typeface="Nunito"/>
              </a:rPr>
              <a:t>ación</a:t>
            </a:r>
            <a:r>
              <a:rPr lang="en-US" sz="2200" u="none">
                <a:solidFill>
                  <a:srgbClr val="4C4457"/>
                </a:solidFill>
                <a:latin typeface="Nunito"/>
                <a:ea typeface="Nunito"/>
                <a:cs typeface="Nunito"/>
                <a:sym typeface="Nunito"/>
              </a:rPr>
              <a:t> </a:t>
            </a:r>
            <a:r>
              <a:rPr lang="en-US" sz="2200">
                <a:solidFill>
                  <a:srgbClr val="4C4457"/>
                </a:solidFill>
                <a:latin typeface="Nunito"/>
                <a:ea typeface="Nunito"/>
                <a:cs typeface="Nunito"/>
                <a:sym typeface="Nunito"/>
              </a:rPr>
              <a:t>cla</a:t>
            </a:r>
            <a:r>
              <a:rPr lang="en-US" sz="2200" u="none">
                <a:solidFill>
                  <a:srgbClr val="4C4457"/>
                </a:solidFill>
                <a:latin typeface="Nunito"/>
                <a:ea typeface="Nunito"/>
                <a:cs typeface="Nunito"/>
                <a:sym typeface="Nunito"/>
              </a:rPr>
              <a:t>ra</a:t>
            </a:r>
            <a:r>
              <a:rPr lang="en-US" sz="2200">
                <a:solidFill>
                  <a:srgbClr val="4C4457"/>
                </a:solidFill>
                <a:latin typeface="Nunito"/>
                <a:ea typeface="Nunito"/>
                <a:cs typeface="Nunito"/>
                <a:sym typeface="Nunito"/>
              </a:rPr>
              <a:t> e</a:t>
            </a:r>
            <a:r>
              <a:rPr lang="en-US" sz="2200" u="none">
                <a:solidFill>
                  <a:srgbClr val="4C4457"/>
                </a:solidFill>
                <a:latin typeface="Nunito"/>
                <a:ea typeface="Nunito"/>
                <a:cs typeface="Nunito"/>
                <a:sym typeface="Nunito"/>
              </a:rPr>
              <a:t> i</a:t>
            </a:r>
            <a:r>
              <a:rPr lang="en-US" sz="2200">
                <a:solidFill>
                  <a:srgbClr val="4C4457"/>
                </a:solidFill>
                <a:latin typeface="Nunito"/>
                <a:ea typeface="Nunito"/>
                <a:cs typeface="Nunito"/>
                <a:sym typeface="Nunito"/>
              </a:rPr>
              <a:t>n</a:t>
            </a:r>
            <a:r>
              <a:rPr lang="en-US" sz="2200" u="none">
                <a:solidFill>
                  <a:srgbClr val="4C4457"/>
                </a:solidFill>
                <a:latin typeface="Nunito"/>
                <a:ea typeface="Nunito"/>
                <a:cs typeface="Nunito"/>
                <a:sym typeface="Nunito"/>
              </a:rPr>
              <a:t>t</a:t>
            </a:r>
            <a:r>
              <a:rPr lang="en-US" sz="2200">
                <a:solidFill>
                  <a:srgbClr val="4C4457"/>
                </a:solidFill>
                <a:latin typeface="Nunito"/>
                <a:ea typeface="Nunito"/>
                <a:cs typeface="Nunito"/>
                <a:sym typeface="Nunito"/>
              </a:rPr>
              <a:t>u</a:t>
            </a:r>
            <a:r>
              <a:rPr lang="en-US" sz="2200" u="none">
                <a:solidFill>
                  <a:srgbClr val="4C4457"/>
                </a:solidFill>
                <a:latin typeface="Nunito"/>
                <a:ea typeface="Nunito"/>
                <a:cs typeface="Nunito"/>
                <a:sym typeface="Nunito"/>
              </a:rPr>
              <a:t>iti</a:t>
            </a:r>
            <a:r>
              <a:rPr lang="en-US" sz="2200">
                <a:solidFill>
                  <a:srgbClr val="4C4457"/>
                </a:solidFill>
                <a:latin typeface="Nunito"/>
                <a:ea typeface="Nunito"/>
                <a:cs typeface="Nunito"/>
                <a:sym typeface="Nunito"/>
              </a:rPr>
              <a:t>va y diferentes opciones de asientos para adaptarse a diversas necesidades.</a:t>
            </a:r>
          </a:p>
          <a:p>
            <a:pPr algn="just" marL="474981" indent="-237491" lvl="1">
              <a:lnSpc>
                <a:spcPts val="3300"/>
              </a:lnSpc>
              <a:buFont typeface="Arial"/>
              <a:buChar char="•"/>
            </a:pPr>
            <a:r>
              <a:rPr lang="en-US" b="true" sz="2200">
                <a:solidFill>
                  <a:srgbClr val="4C4457"/>
                </a:solidFill>
                <a:latin typeface="Nunito Bold"/>
                <a:ea typeface="Nunito Bold"/>
                <a:cs typeface="Nunito Bold"/>
                <a:sym typeface="Nunito Bold"/>
              </a:rPr>
              <a:t>Accesibilidad sensorial:</a:t>
            </a:r>
            <a:r>
              <a:rPr lang="en-US" sz="2200">
                <a:solidFill>
                  <a:srgbClr val="4C4457"/>
                </a:solidFill>
                <a:latin typeface="Nunito"/>
                <a:ea typeface="Nunito"/>
                <a:cs typeface="Nunito"/>
                <a:sym typeface="Nunito"/>
              </a:rPr>
              <a:t> Crear un entorno que tenga en cuenta las sensibilidades sensoriales es fundamental. Esto incluye ofrecer salas tranquilas o zonas de baja estimulación sensorial y garantizar suficiente contraste visual en los materiales y el entorno.</a:t>
            </a:r>
          </a:p>
          <a:p>
            <a:pPr algn="just" marL="474981" indent="-237491" lvl="1">
              <a:lnSpc>
                <a:spcPts val="3300"/>
              </a:lnSpc>
              <a:buFont typeface="Arial"/>
              <a:buChar char="•"/>
            </a:pPr>
            <a:r>
              <a:rPr lang="en-US" b="true" sz="2200">
                <a:solidFill>
                  <a:srgbClr val="4C4457"/>
                </a:solidFill>
                <a:latin typeface="Nunito Bold"/>
                <a:ea typeface="Nunito Bold"/>
                <a:cs typeface="Nunito Bold"/>
                <a:sym typeface="Nunito Bold"/>
              </a:rPr>
              <a:t>Accesibilidad comunicativa: </a:t>
            </a:r>
            <a:r>
              <a:rPr lang="en-US" sz="2200">
                <a:solidFill>
                  <a:srgbClr val="4C4457"/>
                </a:solidFill>
                <a:latin typeface="Nunito"/>
                <a:ea typeface="Nunito"/>
                <a:cs typeface="Nunito"/>
                <a:sym typeface="Nunito"/>
              </a:rPr>
              <a:t>Este pilar enfatiza la provisión de intérpr</a:t>
            </a:r>
            <a:r>
              <a:rPr lang="en-US" sz="2200">
                <a:solidFill>
                  <a:srgbClr val="4C4457"/>
                </a:solidFill>
                <a:latin typeface="Nunito"/>
                <a:ea typeface="Nunito"/>
                <a:cs typeface="Nunito"/>
                <a:sym typeface="Nunito"/>
              </a:rPr>
              <a:t>etes (por ejemplo, lengua de signos, Lectura Fácil) y la disponibilidad de materiales en lectura fácil, asegurando que la información se transmita de manera clara y comprensible para todas las personas.</a:t>
            </a:r>
          </a:p>
          <a:p>
            <a:pPr algn="just" marL="474981" indent="-237491" lvl="1">
              <a:lnSpc>
                <a:spcPts val="3300"/>
              </a:lnSpc>
              <a:buFont typeface="Arial"/>
              <a:buChar char="•"/>
            </a:pPr>
            <a:r>
              <a:rPr lang="en-US" b="true" sz="2200">
                <a:solidFill>
                  <a:srgbClr val="4C4457"/>
                </a:solidFill>
                <a:latin typeface="Nunito Bold"/>
                <a:ea typeface="Nunito Bold"/>
                <a:cs typeface="Nunito Bold"/>
                <a:sym typeface="Nunito Bold"/>
              </a:rPr>
              <a:t>Inclusión ac</a:t>
            </a:r>
            <a:r>
              <a:rPr lang="en-US" b="true" sz="2200">
                <a:solidFill>
                  <a:srgbClr val="4C4457"/>
                </a:solidFill>
                <a:latin typeface="Nunito Bold"/>
                <a:ea typeface="Nunito Bold"/>
                <a:cs typeface="Nunito Bold"/>
                <a:sym typeface="Nunito Bold"/>
              </a:rPr>
              <a:t>titudinal: </a:t>
            </a:r>
            <a:r>
              <a:rPr lang="en-US" sz="2200">
                <a:solidFill>
                  <a:srgbClr val="4C4457"/>
                </a:solidFill>
                <a:latin typeface="Nunito"/>
                <a:ea typeface="Nunito"/>
                <a:cs typeface="Nunito"/>
                <a:sym typeface="Nunito"/>
              </a:rPr>
              <a:t>Más allá de los ajustes físicos y comunicativos, fomentar una actitud inclusiva es clave. Esto implica que el personal y los trabajadores juveniles estén formados en concienciación sobre discapacidad, especialmente sobre discapacidades menos visibles, y utilicen siempre un lenguaje respetuoso y acogedor.</a:t>
            </a:r>
          </a:p>
          <a:p>
            <a:pPr algn="just">
              <a:lnSpc>
                <a:spcPts val="3300"/>
              </a:lnSpc>
            </a:pPr>
          </a:p>
        </p:txBody>
      </p:sp>
      <p:sp>
        <p:nvSpPr>
          <p:cNvPr name="Freeform 13" id="13"/>
          <p:cNvSpPr/>
          <p:nvPr/>
        </p:nvSpPr>
        <p:spPr>
          <a:xfrm flipH="false" flipV="false" rot="0">
            <a:off x="13988109" y="4759109"/>
            <a:ext cx="4197464" cy="2007151"/>
          </a:xfrm>
          <a:custGeom>
            <a:avLst/>
            <a:gdLst/>
            <a:ahLst/>
            <a:cxnLst/>
            <a:rect r="r" b="b" t="t" l="l"/>
            <a:pathLst>
              <a:path h="2007151" w="4197464">
                <a:moveTo>
                  <a:pt x="0" y="0"/>
                </a:moveTo>
                <a:lnTo>
                  <a:pt x="4197463" y="0"/>
                </a:lnTo>
                <a:lnTo>
                  <a:pt x="4197463" y="2007151"/>
                </a:lnTo>
                <a:lnTo>
                  <a:pt x="0" y="2007151"/>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018960"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2590590" y="1468022"/>
            <a:ext cx="15587076" cy="562854"/>
            <a:chOff x="0" y="0"/>
            <a:chExt cx="25148099" cy="908105"/>
          </a:xfrm>
        </p:grpSpPr>
        <p:sp>
          <p:nvSpPr>
            <p:cNvPr name="Freeform 4" id="4"/>
            <p:cNvSpPr/>
            <p:nvPr/>
          </p:nvSpPr>
          <p:spPr>
            <a:xfrm flipH="false" flipV="false" rot="0">
              <a:off x="0" y="0"/>
              <a:ext cx="25148099" cy="908105"/>
            </a:xfrm>
            <a:custGeom>
              <a:avLst/>
              <a:gdLst/>
              <a:ahLst/>
              <a:cxnLst/>
              <a:rect r="r" b="b" t="t" l="l"/>
              <a:pathLst>
                <a:path h="908105" w="25148099">
                  <a:moveTo>
                    <a:pt x="0" y="0"/>
                  </a:moveTo>
                  <a:lnTo>
                    <a:pt x="25148099" y="0"/>
                  </a:lnTo>
                  <a:lnTo>
                    <a:pt x="25148099" y="908105"/>
                  </a:lnTo>
                  <a:lnTo>
                    <a:pt x="0" y="908105"/>
                  </a:lnTo>
                  <a:close/>
                </a:path>
              </a:pathLst>
            </a:custGeom>
            <a:solidFill>
              <a:srgbClr val="000000">
                <a:alpha val="0"/>
              </a:srgbClr>
            </a:solidFill>
          </p:spPr>
        </p:sp>
        <p:sp>
          <p:nvSpPr>
            <p:cNvPr name="TextBox 5" id="5"/>
            <p:cNvSpPr txBox="true"/>
            <p:nvPr/>
          </p:nvSpPr>
          <p:spPr>
            <a:xfrm>
              <a:off x="0" y="-228600"/>
              <a:ext cx="25148099" cy="1136705"/>
            </a:xfrm>
            <a:prstGeom prst="rect">
              <a:avLst/>
            </a:prstGeom>
          </p:spPr>
          <p:txBody>
            <a:bodyPr anchor="t" rtlCol="false" tIns="0" lIns="0" bIns="0" rIns="0"/>
            <a:lstStyle/>
            <a:p>
              <a:pPr algn="just">
                <a:lnSpc>
                  <a:spcPts val="5039"/>
                </a:lnSpc>
              </a:pPr>
              <a:r>
                <a:rPr lang="en-US" b="true" sz="2799" i="true">
                  <a:solidFill>
                    <a:srgbClr val="161615"/>
                  </a:solidFill>
                  <a:latin typeface="Calibri (MS) Bold Italics"/>
                  <a:ea typeface="Calibri (MS) Bold Italics"/>
                  <a:cs typeface="Calibri (MS) Bold Italics"/>
                  <a:sym typeface="Calibri (MS) Bold Italics"/>
                </a:rPr>
                <a:t>Planificación inclusiva</a:t>
              </a:r>
            </a:p>
          </p:txBody>
        </p:sp>
      </p:grpSp>
      <p:grpSp>
        <p:nvGrpSpPr>
          <p:cNvPr name="Group 6" id="6"/>
          <p:cNvGrpSpPr/>
          <p:nvPr/>
        </p:nvGrpSpPr>
        <p:grpSpPr>
          <a:xfrm rot="0">
            <a:off x="2546600" y="614476"/>
            <a:ext cx="14059667" cy="720405"/>
            <a:chOff x="0" y="0"/>
            <a:chExt cx="18746223" cy="960541"/>
          </a:xfrm>
        </p:grpSpPr>
        <p:sp>
          <p:nvSpPr>
            <p:cNvPr name="Freeform 7" id="7"/>
            <p:cNvSpPr/>
            <p:nvPr/>
          </p:nvSpPr>
          <p:spPr>
            <a:xfrm flipH="false" flipV="false" rot="0">
              <a:off x="0" y="0"/>
              <a:ext cx="18746222" cy="960541"/>
            </a:xfrm>
            <a:custGeom>
              <a:avLst/>
              <a:gdLst/>
              <a:ahLst/>
              <a:cxnLst/>
              <a:rect r="r" b="b" t="t" l="l"/>
              <a:pathLst>
                <a:path h="960541" w="18746222">
                  <a:moveTo>
                    <a:pt x="0" y="0"/>
                  </a:moveTo>
                  <a:lnTo>
                    <a:pt x="18746222" y="0"/>
                  </a:lnTo>
                  <a:lnTo>
                    <a:pt x="18746222" y="960541"/>
                  </a:lnTo>
                  <a:lnTo>
                    <a:pt x="0" y="960541"/>
                  </a:lnTo>
                  <a:close/>
                </a:path>
              </a:pathLst>
            </a:custGeom>
            <a:solidFill>
              <a:srgbClr val="000000">
                <a:alpha val="0"/>
              </a:srgbClr>
            </a:solidFill>
          </p:spPr>
        </p:sp>
        <p:sp>
          <p:nvSpPr>
            <p:cNvPr name="TextBox 8" id="8"/>
            <p:cNvSpPr txBox="true"/>
            <p:nvPr/>
          </p:nvSpPr>
          <p:spPr>
            <a:xfrm>
              <a:off x="0" y="-66675"/>
              <a:ext cx="18746223" cy="1027216"/>
            </a:xfrm>
            <a:prstGeom prst="rect">
              <a:avLst/>
            </a:prstGeom>
          </p:spPr>
          <p:txBody>
            <a:bodyPr anchor="t" rtlCol="false" tIns="0" lIns="0" bIns="0" rIns="0"/>
            <a:lstStyle/>
            <a:p>
              <a:pPr algn="l">
                <a:lnSpc>
                  <a:spcPts val="4320"/>
                </a:lnSpc>
              </a:pPr>
              <a:r>
                <a:rPr lang="en-US" b="true" sz="3600">
                  <a:solidFill>
                    <a:srgbClr val="282121"/>
                  </a:solidFill>
                  <a:latin typeface="Calibri (MS) Bold"/>
                  <a:ea typeface="Calibri (MS) Bold"/>
                  <a:cs typeface="Calibri (MS) Bold"/>
                  <a:sym typeface="Calibri (MS) Bold"/>
                </a:rPr>
                <a:t>Principios clave de accesibil</a:t>
              </a:r>
              <a:r>
                <a:rPr lang="en-US" b="true" sz="3600">
                  <a:solidFill>
                    <a:srgbClr val="282121"/>
                  </a:solidFill>
                  <a:latin typeface="Calibri (MS) Bold"/>
                  <a:ea typeface="Calibri (MS) Bold"/>
                  <a:cs typeface="Calibri (MS) Bold"/>
                  <a:sym typeface="Calibri (MS) Bold"/>
                </a:rPr>
                <a:t>idad e inclusión en la planificación de eventos. </a:t>
              </a:r>
            </a:p>
          </p:txBody>
        </p:sp>
      </p:grpSp>
      <p:sp>
        <p:nvSpPr>
          <p:cNvPr name="Freeform 9" id="9"/>
          <p:cNvSpPr/>
          <p:nvPr/>
        </p:nvSpPr>
        <p:spPr>
          <a:xfrm flipH="false" flipV="false" rot="0">
            <a:off x="448435" y="83632"/>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0" id="10"/>
          <p:cNvSpPr/>
          <p:nvPr/>
        </p:nvSpPr>
        <p:spPr>
          <a:xfrm flipH="true" flipV="true" rot="0">
            <a:off x="13988109" y="-153653"/>
            <a:ext cx="4369057" cy="4369057"/>
          </a:xfrm>
          <a:custGeom>
            <a:avLst/>
            <a:gdLst/>
            <a:ahLst/>
            <a:cxnLst/>
            <a:rect r="r" b="b" t="t" l="l"/>
            <a:pathLst>
              <a:path h="4369057" w="4369057">
                <a:moveTo>
                  <a:pt x="4369056" y="4369057"/>
                </a:moveTo>
                <a:lnTo>
                  <a:pt x="0" y="4369057"/>
                </a:lnTo>
                <a:lnTo>
                  <a:pt x="0" y="0"/>
                </a:lnTo>
                <a:lnTo>
                  <a:pt x="4369056" y="0"/>
                </a:lnTo>
                <a:lnTo>
                  <a:pt x="4369056" y="4369057"/>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0">
            <a:off x="0" y="6308841"/>
            <a:ext cx="4467350" cy="4467350"/>
          </a:xfrm>
          <a:custGeom>
            <a:avLst/>
            <a:gdLst/>
            <a:ahLst/>
            <a:cxnLst/>
            <a:rect r="r" b="b" t="t" l="l"/>
            <a:pathLst>
              <a:path h="4467350" w="4467350">
                <a:moveTo>
                  <a:pt x="0" y="0"/>
                </a:moveTo>
                <a:lnTo>
                  <a:pt x="4467350" y="0"/>
                </a:lnTo>
                <a:lnTo>
                  <a:pt x="4467350" y="4467350"/>
                </a:lnTo>
                <a:lnTo>
                  <a:pt x="0" y="44673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2" id="12"/>
          <p:cNvSpPr txBox="true"/>
          <p:nvPr/>
        </p:nvSpPr>
        <p:spPr>
          <a:xfrm rot="0">
            <a:off x="1028700" y="2150745"/>
            <a:ext cx="12735870" cy="6688455"/>
          </a:xfrm>
          <a:prstGeom prst="rect">
            <a:avLst/>
          </a:prstGeom>
        </p:spPr>
        <p:txBody>
          <a:bodyPr anchor="t" rtlCol="false" tIns="0" lIns="0" bIns="0" rIns="0">
            <a:spAutoFit/>
          </a:bodyPr>
          <a:lstStyle/>
          <a:p>
            <a:pPr algn="just">
              <a:lnSpc>
                <a:spcPts val="3300"/>
              </a:lnSpc>
            </a:pPr>
            <a:r>
              <a:rPr lang="en-US" sz="2200" b="true">
                <a:solidFill>
                  <a:srgbClr val="F652A0"/>
                </a:solidFill>
                <a:latin typeface="Nunito Bold"/>
                <a:ea typeface="Nunito Bold"/>
                <a:cs typeface="Nunito Bold"/>
                <a:sym typeface="Nunito Bold"/>
              </a:rPr>
              <a:t>La planificación eficaz de eventos inclusivos es un proceso continuo que abarca antes, durante y después del evento.</a:t>
            </a:r>
          </a:p>
          <a:p>
            <a:pPr algn="just">
              <a:lnSpc>
                <a:spcPts val="3300"/>
              </a:lnSpc>
            </a:pPr>
          </a:p>
          <a:p>
            <a:pPr algn="just">
              <a:lnSpc>
                <a:spcPts val="3300"/>
              </a:lnSpc>
            </a:pPr>
            <a:r>
              <a:rPr lang="en-US" sz="2200" b="true">
                <a:solidFill>
                  <a:srgbClr val="4C4457"/>
                </a:solidFill>
                <a:latin typeface="Nunito Bold"/>
                <a:ea typeface="Nunito Bold"/>
                <a:cs typeface="Nunito Bold"/>
                <a:sym typeface="Nunito Bold"/>
              </a:rPr>
              <a:t>Antes del evento:</a:t>
            </a:r>
            <a:r>
              <a:rPr lang="en-US" sz="2200">
                <a:solidFill>
                  <a:srgbClr val="4C4457"/>
                </a:solidFill>
                <a:latin typeface="Nunito"/>
                <a:ea typeface="Nunito"/>
                <a:cs typeface="Nunito"/>
                <a:sym typeface="Nunito"/>
              </a:rPr>
              <a:t> Es fundamental realizar una evaluación exhaustiva de necesidades y asegurarse de que los formularios de inscripción pregunten explícitamente por las necesidades de accesibilidad. Este enfoque proactivo permite realizar preparativos adaptados a todas las personas participantes.</a:t>
            </a:r>
          </a:p>
          <a:p>
            <a:pPr algn="just">
              <a:lnSpc>
                <a:spcPts val="3300"/>
              </a:lnSpc>
            </a:pPr>
            <a:r>
              <a:rPr lang="en-US" sz="2200" b="true">
                <a:solidFill>
                  <a:srgbClr val="4C4457"/>
                </a:solidFill>
                <a:latin typeface="Nunito Bold"/>
                <a:ea typeface="Nunito Bold"/>
                <a:cs typeface="Nunito Bold"/>
                <a:sym typeface="Nunito Bold"/>
              </a:rPr>
              <a:t>Durante el evento:</a:t>
            </a:r>
            <a:r>
              <a:rPr lang="en-US" sz="2200">
                <a:solidFill>
                  <a:srgbClr val="4C4457"/>
                </a:solidFill>
                <a:latin typeface="Nunito"/>
                <a:ea typeface="Nunito"/>
                <a:cs typeface="Nunito"/>
                <a:sym typeface="Nunito"/>
              </a:rPr>
              <a:t> Mantener un horario claro y accesible es esencial. Asegúrate de que haya personal de apoyo disponible y proporciona horarios visuales y auditivos para adaptarte a diferentes preferencias comunicativas.</a:t>
            </a:r>
          </a:p>
          <a:p>
            <a:pPr algn="just">
              <a:lnSpc>
                <a:spcPts val="3300"/>
              </a:lnSpc>
            </a:pPr>
            <a:r>
              <a:rPr lang="en-US" sz="2200" b="true">
                <a:solidFill>
                  <a:srgbClr val="4C4457"/>
                </a:solidFill>
                <a:latin typeface="Nunito Bold"/>
                <a:ea typeface="Nunito Bold"/>
                <a:cs typeface="Nunito Bold"/>
                <a:sym typeface="Nunito Bold"/>
              </a:rPr>
              <a:t>D</a:t>
            </a:r>
            <a:r>
              <a:rPr lang="en-US" sz="2200" b="true">
                <a:solidFill>
                  <a:srgbClr val="4C4457"/>
                </a:solidFill>
                <a:latin typeface="Nunito Bold"/>
                <a:ea typeface="Nunito Bold"/>
                <a:cs typeface="Nunito Bold"/>
                <a:sym typeface="Nunito Bold"/>
              </a:rPr>
              <a:t>espués del evento: </a:t>
            </a:r>
            <a:r>
              <a:rPr lang="en-US" sz="2200">
                <a:solidFill>
                  <a:srgbClr val="4C4457"/>
                </a:solidFill>
                <a:latin typeface="Nunito"/>
                <a:ea typeface="Nunito"/>
                <a:cs typeface="Nunito"/>
                <a:sym typeface="Nunito"/>
              </a:rPr>
              <a:t>El compromiso con la inclusión continúa una vez finalizado el evento. Implementa mecanismos de recogida de feedback en formatos accesibles para que todas las personas puedan compartir su experiencia y contribuir a mejoras futuras.</a:t>
            </a:r>
          </a:p>
          <a:p>
            <a:pPr algn="just">
              <a:lnSpc>
                <a:spcPts val="3300"/>
              </a:lnSpc>
            </a:pPr>
            <a:r>
              <a:rPr lang="en-US" sz="2200" b="true">
                <a:solidFill>
                  <a:srgbClr val="4C4457"/>
                </a:solidFill>
                <a:latin typeface="Nunito Bold"/>
                <a:ea typeface="Nunito Bold"/>
                <a:cs typeface="Nunito Bold"/>
                <a:sym typeface="Nunito Bold"/>
              </a:rPr>
              <a:t>Consejo e</a:t>
            </a:r>
            <a:r>
              <a:rPr lang="en-US" sz="2200" b="true">
                <a:solidFill>
                  <a:srgbClr val="4C4457"/>
                </a:solidFill>
                <a:latin typeface="Nunito Bold"/>
                <a:ea typeface="Nunito Bold"/>
                <a:cs typeface="Nunito Bold"/>
                <a:sym typeface="Nunito Bold"/>
              </a:rPr>
              <a:t>xtra: </a:t>
            </a:r>
            <a:r>
              <a:rPr lang="en-US" sz="2200">
                <a:solidFill>
                  <a:srgbClr val="4C4457"/>
                </a:solidFill>
                <a:latin typeface="Nunito"/>
                <a:ea typeface="Nunito"/>
                <a:cs typeface="Nunito"/>
                <a:sym typeface="Nunito"/>
              </a:rPr>
              <a:t>Pa</a:t>
            </a:r>
            <a:r>
              <a:rPr lang="en-US" sz="2200">
                <a:solidFill>
                  <a:srgbClr val="4C4457"/>
                </a:solidFill>
                <a:latin typeface="Nunito"/>
                <a:ea typeface="Nunito"/>
                <a:cs typeface="Nunito"/>
                <a:sym typeface="Nunito"/>
              </a:rPr>
              <a:t>ra centralizar los esfuerzos de accesibilidad, considera asignar una persona “Coordinadora de Accesibilidad” en cada equipo de eventos.</a:t>
            </a:r>
          </a:p>
          <a:p>
            <a:pPr algn="just">
              <a:lnSpc>
                <a:spcPts val="3300"/>
              </a:lnSpc>
            </a:pPr>
          </a:p>
          <a:p>
            <a:pPr algn="just">
              <a:lnSpc>
                <a:spcPts val="3300"/>
              </a:lnSpc>
            </a:pPr>
          </a:p>
        </p:txBody>
      </p:sp>
      <p:sp>
        <p:nvSpPr>
          <p:cNvPr name="Freeform 13" id="13"/>
          <p:cNvSpPr/>
          <p:nvPr/>
        </p:nvSpPr>
        <p:spPr>
          <a:xfrm flipH="false" flipV="false" rot="0">
            <a:off x="14167607" y="3364041"/>
            <a:ext cx="4010060" cy="4114800"/>
          </a:xfrm>
          <a:custGeom>
            <a:avLst/>
            <a:gdLst/>
            <a:ahLst/>
            <a:cxnLst/>
            <a:rect r="r" b="b" t="t" l="l"/>
            <a:pathLst>
              <a:path h="4114800" w="4010060">
                <a:moveTo>
                  <a:pt x="0" y="0"/>
                </a:moveTo>
                <a:lnTo>
                  <a:pt x="4010060" y="0"/>
                </a:lnTo>
                <a:lnTo>
                  <a:pt x="4010060"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018960"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350462" y="3335022"/>
            <a:ext cx="15587076" cy="1201029"/>
            <a:chOff x="0" y="0"/>
            <a:chExt cx="25148099" cy="1937733"/>
          </a:xfrm>
        </p:grpSpPr>
        <p:sp>
          <p:nvSpPr>
            <p:cNvPr name="Freeform 4" id="4"/>
            <p:cNvSpPr/>
            <p:nvPr/>
          </p:nvSpPr>
          <p:spPr>
            <a:xfrm flipH="false" flipV="false" rot="0">
              <a:off x="0" y="0"/>
              <a:ext cx="25148099" cy="1937733"/>
            </a:xfrm>
            <a:custGeom>
              <a:avLst/>
              <a:gdLst/>
              <a:ahLst/>
              <a:cxnLst/>
              <a:rect r="r" b="b" t="t" l="l"/>
              <a:pathLst>
                <a:path h="1937733" w="25148099">
                  <a:moveTo>
                    <a:pt x="0" y="0"/>
                  </a:moveTo>
                  <a:lnTo>
                    <a:pt x="25148099" y="0"/>
                  </a:lnTo>
                  <a:lnTo>
                    <a:pt x="25148099" y="1937733"/>
                  </a:lnTo>
                  <a:lnTo>
                    <a:pt x="0" y="1937733"/>
                  </a:lnTo>
                  <a:close/>
                </a:path>
              </a:pathLst>
            </a:custGeom>
            <a:solidFill>
              <a:srgbClr val="000000">
                <a:alpha val="0"/>
              </a:srgbClr>
            </a:solidFill>
          </p:spPr>
        </p:sp>
        <p:sp>
          <p:nvSpPr>
            <p:cNvPr name="TextBox 5" id="5"/>
            <p:cNvSpPr txBox="true"/>
            <p:nvPr/>
          </p:nvSpPr>
          <p:spPr>
            <a:xfrm>
              <a:off x="0" y="-228600"/>
              <a:ext cx="25148099" cy="2166333"/>
            </a:xfrm>
            <a:prstGeom prst="rect">
              <a:avLst/>
            </a:prstGeom>
          </p:spPr>
          <p:txBody>
            <a:bodyPr anchor="t" rtlCol="false" tIns="0" lIns="0" bIns="0" rIns="0"/>
            <a:lstStyle/>
            <a:p>
              <a:pPr algn="just">
                <a:lnSpc>
                  <a:spcPts val="5039"/>
                </a:lnSpc>
              </a:pPr>
              <a:r>
                <a:rPr lang="en-US" sz="2799" b="true">
                  <a:solidFill>
                    <a:srgbClr val="161615"/>
                  </a:solidFill>
                  <a:latin typeface="Calibri (MS) Bold"/>
                  <a:ea typeface="Calibri (MS) Bold"/>
                  <a:cs typeface="Calibri (MS) Bold"/>
                  <a:sym typeface="Calibri (MS) Bold"/>
                </a:rPr>
                <a:t>1. Inscripción accesible</a:t>
              </a:r>
            </a:p>
            <a:p>
              <a:pPr algn="just">
                <a:lnSpc>
                  <a:spcPts val="5039"/>
                </a:lnSpc>
              </a:pPr>
            </a:p>
          </p:txBody>
        </p:sp>
      </p:grpSp>
      <p:grpSp>
        <p:nvGrpSpPr>
          <p:cNvPr name="Group 6" id="6"/>
          <p:cNvGrpSpPr/>
          <p:nvPr/>
        </p:nvGrpSpPr>
        <p:grpSpPr>
          <a:xfrm rot="0">
            <a:off x="1393503" y="2091414"/>
            <a:ext cx="10594574" cy="643533"/>
            <a:chOff x="0" y="0"/>
            <a:chExt cx="14126098" cy="858044"/>
          </a:xfrm>
        </p:grpSpPr>
        <p:sp>
          <p:nvSpPr>
            <p:cNvPr name="Freeform 7" id="7"/>
            <p:cNvSpPr/>
            <p:nvPr/>
          </p:nvSpPr>
          <p:spPr>
            <a:xfrm flipH="false" flipV="false" rot="0">
              <a:off x="0" y="0"/>
              <a:ext cx="14126097" cy="858044"/>
            </a:xfrm>
            <a:custGeom>
              <a:avLst/>
              <a:gdLst/>
              <a:ahLst/>
              <a:cxnLst/>
              <a:rect r="r" b="b" t="t" l="l"/>
              <a:pathLst>
                <a:path h="858044" w="14126097">
                  <a:moveTo>
                    <a:pt x="0" y="0"/>
                  </a:moveTo>
                  <a:lnTo>
                    <a:pt x="14126097" y="0"/>
                  </a:lnTo>
                  <a:lnTo>
                    <a:pt x="14126097" y="858044"/>
                  </a:lnTo>
                  <a:lnTo>
                    <a:pt x="0" y="858044"/>
                  </a:lnTo>
                  <a:close/>
                </a:path>
              </a:pathLst>
            </a:custGeom>
            <a:solidFill>
              <a:srgbClr val="000000">
                <a:alpha val="0"/>
              </a:srgbClr>
            </a:solidFill>
          </p:spPr>
        </p:sp>
        <p:sp>
          <p:nvSpPr>
            <p:cNvPr name="TextBox 8" id="8"/>
            <p:cNvSpPr txBox="true"/>
            <p:nvPr/>
          </p:nvSpPr>
          <p:spPr>
            <a:xfrm>
              <a:off x="0" y="-57150"/>
              <a:ext cx="14126098" cy="915194"/>
            </a:xfrm>
            <a:prstGeom prst="rect">
              <a:avLst/>
            </a:prstGeom>
          </p:spPr>
          <p:txBody>
            <a:bodyPr anchor="t" rtlCol="false" tIns="0" lIns="0" bIns="0" rIns="0"/>
            <a:lstStyle/>
            <a:p>
              <a:pPr algn="l">
                <a:lnSpc>
                  <a:spcPts val="3840"/>
                </a:lnSpc>
              </a:pPr>
              <a:r>
                <a:rPr lang="en-US" b="true" sz="3200">
                  <a:solidFill>
                    <a:srgbClr val="282121"/>
                  </a:solidFill>
                  <a:latin typeface="Calibri (MS) Bold"/>
                  <a:ea typeface="Calibri (MS) Bold"/>
                  <a:cs typeface="Calibri (MS) Bold"/>
                  <a:sym typeface="Calibri (MS) Bold"/>
                </a:rPr>
                <a:t>Cómo crear un entorno que acoja necesidades diversas</a:t>
              </a:r>
            </a:p>
          </p:txBody>
        </p:sp>
      </p:grpSp>
      <p:sp>
        <p:nvSpPr>
          <p:cNvPr name="Freeform 9" id="9"/>
          <p:cNvSpPr/>
          <p:nvPr/>
        </p:nvSpPr>
        <p:spPr>
          <a:xfrm flipH="false" flipV="false" rot="0">
            <a:off x="448435" y="83632"/>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0" id="10"/>
          <p:cNvSpPr/>
          <p:nvPr/>
        </p:nvSpPr>
        <p:spPr>
          <a:xfrm flipH="true" flipV="true" rot="0">
            <a:off x="13988109" y="-153653"/>
            <a:ext cx="4369057" cy="4369057"/>
          </a:xfrm>
          <a:custGeom>
            <a:avLst/>
            <a:gdLst/>
            <a:ahLst/>
            <a:cxnLst/>
            <a:rect r="r" b="b" t="t" l="l"/>
            <a:pathLst>
              <a:path h="4369057" w="4369057">
                <a:moveTo>
                  <a:pt x="4369056" y="4369057"/>
                </a:moveTo>
                <a:lnTo>
                  <a:pt x="0" y="4369057"/>
                </a:lnTo>
                <a:lnTo>
                  <a:pt x="0" y="0"/>
                </a:lnTo>
                <a:lnTo>
                  <a:pt x="4369056" y="0"/>
                </a:lnTo>
                <a:lnTo>
                  <a:pt x="4369056" y="4369057"/>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0">
            <a:off x="0" y="6308841"/>
            <a:ext cx="4467350" cy="4467350"/>
          </a:xfrm>
          <a:custGeom>
            <a:avLst/>
            <a:gdLst/>
            <a:ahLst/>
            <a:cxnLst/>
            <a:rect r="r" b="b" t="t" l="l"/>
            <a:pathLst>
              <a:path h="4467350" w="4467350">
                <a:moveTo>
                  <a:pt x="0" y="0"/>
                </a:moveTo>
                <a:lnTo>
                  <a:pt x="4467350" y="0"/>
                </a:lnTo>
                <a:lnTo>
                  <a:pt x="4467350" y="4467350"/>
                </a:lnTo>
                <a:lnTo>
                  <a:pt x="0" y="44673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2" id="12"/>
          <p:cNvSpPr/>
          <p:nvPr/>
        </p:nvSpPr>
        <p:spPr>
          <a:xfrm flipH="false" flipV="false" rot="0">
            <a:off x="11822427" y="2656068"/>
            <a:ext cx="6058742" cy="4763686"/>
          </a:xfrm>
          <a:custGeom>
            <a:avLst/>
            <a:gdLst/>
            <a:ahLst/>
            <a:cxnLst/>
            <a:rect r="r" b="b" t="t" l="l"/>
            <a:pathLst>
              <a:path h="4763686" w="6058742">
                <a:moveTo>
                  <a:pt x="0" y="0"/>
                </a:moveTo>
                <a:lnTo>
                  <a:pt x="6058742" y="0"/>
                </a:lnTo>
                <a:lnTo>
                  <a:pt x="6058742" y="4763685"/>
                </a:lnTo>
                <a:lnTo>
                  <a:pt x="0" y="476368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1350462" y="4402700"/>
            <a:ext cx="9323809" cy="4069080"/>
          </a:xfrm>
          <a:prstGeom prst="rect">
            <a:avLst/>
          </a:prstGeom>
        </p:spPr>
        <p:txBody>
          <a:bodyPr anchor="t" rtlCol="false" tIns="0" lIns="0" bIns="0" rIns="0">
            <a:spAutoFit/>
          </a:bodyPr>
          <a:lstStyle/>
          <a:p>
            <a:pPr algn="l" marL="582928" indent="-291464" lvl="1">
              <a:lnSpc>
                <a:spcPts val="4049"/>
              </a:lnSpc>
              <a:buFont typeface="Arial"/>
              <a:buChar char="•"/>
            </a:pPr>
            <a:r>
              <a:rPr lang="en-US" sz="2699">
                <a:solidFill>
                  <a:srgbClr val="4C4457"/>
                </a:solidFill>
                <a:latin typeface="Calibri (MS)"/>
                <a:ea typeface="Calibri (MS)"/>
                <a:cs typeface="Calibri (MS)"/>
                <a:sym typeface="Calibri (MS)"/>
              </a:rPr>
              <a:t>Permitir que las personas se inscriban de diferentes maneras: teléfono, correo electrónico u online</a:t>
            </a:r>
          </a:p>
          <a:p>
            <a:pPr algn="l" marL="582928" indent="-291464" lvl="1">
              <a:lnSpc>
                <a:spcPts val="4049"/>
              </a:lnSpc>
              <a:buFont typeface="Arial"/>
              <a:buChar char="•"/>
            </a:pPr>
            <a:r>
              <a:rPr lang="en-US" sz="2699">
                <a:solidFill>
                  <a:srgbClr val="4C4457"/>
                </a:solidFill>
                <a:latin typeface="Calibri (MS)"/>
                <a:ea typeface="Calibri (MS)"/>
                <a:cs typeface="Calibri (MS)"/>
                <a:sym typeface="Calibri (MS)"/>
              </a:rPr>
              <a:t>Preguntar sobre necesidades de apoyo (por ejemplo, espacios tranquilos, personas de apoyo, asientos flexibles)</a:t>
            </a:r>
          </a:p>
          <a:p>
            <a:pPr algn="l" marL="582928" indent="-291464" lvl="1">
              <a:lnSpc>
                <a:spcPts val="4049"/>
              </a:lnSpc>
              <a:buFont typeface="Arial"/>
              <a:buChar char="•"/>
            </a:pPr>
            <a:r>
              <a:rPr lang="en-US" sz="2699">
                <a:solidFill>
                  <a:srgbClr val="4C4457"/>
                </a:solidFill>
                <a:latin typeface="Calibri (MS)"/>
                <a:ea typeface="Calibri (MS)"/>
                <a:cs typeface="Calibri (MS)"/>
                <a:sym typeface="Calibri (MS)"/>
              </a:rPr>
              <a:t>Mantener la información personal confidencial y planificar con antelación para cubrir las necesidades detectadas</a:t>
            </a:r>
          </a:p>
          <a:p>
            <a:pPr algn="l">
              <a:lnSpc>
                <a:spcPts val="4049"/>
              </a:lnSpc>
            </a:pPr>
          </a:p>
          <a:p>
            <a:pPr algn="l">
              <a:lnSpc>
                <a:spcPts val="4049"/>
              </a:lnSpc>
            </a:pP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018960"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350462" y="3335022"/>
            <a:ext cx="15587076" cy="1839204"/>
            <a:chOff x="0" y="0"/>
            <a:chExt cx="25148099" cy="2967360"/>
          </a:xfrm>
        </p:grpSpPr>
        <p:sp>
          <p:nvSpPr>
            <p:cNvPr name="Freeform 4" id="4"/>
            <p:cNvSpPr/>
            <p:nvPr/>
          </p:nvSpPr>
          <p:spPr>
            <a:xfrm flipH="false" flipV="false" rot="0">
              <a:off x="0" y="0"/>
              <a:ext cx="25148099" cy="2967361"/>
            </a:xfrm>
            <a:custGeom>
              <a:avLst/>
              <a:gdLst/>
              <a:ahLst/>
              <a:cxnLst/>
              <a:rect r="r" b="b" t="t" l="l"/>
              <a:pathLst>
                <a:path h="2967361" w="25148099">
                  <a:moveTo>
                    <a:pt x="0" y="0"/>
                  </a:moveTo>
                  <a:lnTo>
                    <a:pt x="25148099" y="0"/>
                  </a:lnTo>
                  <a:lnTo>
                    <a:pt x="25148099" y="2967361"/>
                  </a:lnTo>
                  <a:lnTo>
                    <a:pt x="0" y="2967361"/>
                  </a:lnTo>
                  <a:close/>
                </a:path>
              </a:pathLst>
            </a:custGeom>
            <a:solidFill>
              <a:srgbClr val="000000">
                <a:alpha val="0"/>
              </a:srgbClr>
            </a:solidFill>
          </p:spPr>
        </p:sp>
        <p:sp>
          <p:nvSpPr>
            <p:cNvPr name="TextBox 5" id="5"/>
            <p:cNvSpPr txBox="true"/>
            <p:nvPr/>
          </p:nvSpPr>
          <p:spPr>
            <a:xfrm>
              <a:off x="0" y="-228600"/>
              <a:ext cx="25148099" cy="3195960"/>
            </a:xfrm>
            <a:prstGeom prst="rect">
              <a:avLst/>
            </a:prstGeom>
          </p:spPr>
          <p:txBody>
            <a:bodyPr anchor="t" rtlCol="false" tIns="0" lIns="0" bIns="0" rIns="0"/>
            <a:lstStyle/>
            <a:p>
              <a:pPr algn="just">
                <a:lnSpc>
                  <a:spcPts val="5039"/>
                </a:lnSpc>
              </a:pPr>
              <a:r>
                <a:rPr lang="en-US" sz="2799" b="true">
                  <a:solidFill>
                    <a:srgbClr val="161615"/>
                  </a:solidFill>
                  <a:latin typeface="Calibri (MS) Bold"/>
                  <a:ea typeface="Calibri (MS) Bold"/>
                  <a:cs typeface="Calibri (MS) Bold"/>
                  <a:sym typeface="Calibri (MS) Bold"/>
                </a:rPr>
                <a:t>2. Comunicación respetuosa</a:t>
              </a:r>
            </a:p>
            <a:p>
              <a:pPr algn="just">
                <a:lnSpc>
                  <a:spcPts val="5039"/>
                </a:lnSpc>
              </a:pPr>
            </a:p>
            <a:p>
              <a:pPr algn="just">
                <a:lnSpc>
                  <a:spcPts val="5039"/>
                </a:lnSpc>
              </a:pPr>
            </a:p>
          </p:txBody>
        </p:sp>
      </p:grpSp>
      <p:grpSp>
        <p:nvGrpSpPr>
          <p:cNvPr name="Group 6" id="6"/>
          <p:cNvGrpSpPr/>
          <p:nvPr/>
        </p:nvGrpSpPr>
        <p:grpSpPr>
          <a:xfrm rot="0">
            <a:off x="1393503" y="2091414"/>
            <a:ext cx="10483000" cy="643533"/>
            <a:chOff x="0" y="0"/>
            <a:chExt cx="13977334" cy="858044"/>
          </a:xfrm>
        </p:grpSpPr>
        <p:sp>
          <p:nvSpPr>
            <p:cNvPr name="Freeform 7" id="7"/>
            <p:cNvSpPr/>
            <p:nvPr/>
          </p:nvSpPr>
          <p:spPr>
            <a:xfrm flipH="false" flipV="false" rot="0">
              <a:off x="0" y="0"/>
              <a:ext cx="13977333" cy="858044"/>
            </a:xfrm>
            <a:custGeom>
              <a:avLst/>
              <a:gdLst/>
              <a:ahLst/>
              <a:cxnLst/>
              <a:rect r="r" b="b" t="t" l="l"/>
              <a:pathLst>
                <a:path h="858044" w="13977333">
                  <a:moveTo>
                    <a:pt x="0" y="0"/>
                  </a:moveTo>
                  <a:lnTo>
                    <a:pt x="13977333" y="0"/>
                  </a:lnTo>
                  <a:lnTo>
                    <a:pt x="13977333" y="858044"/>
                  </a:lnTo>
                  <a:lnTo>
                    <a:pt x="0" y="858044"/>
                  </a:lnTo>
                  <a:close/>
                </a:path>
              </a:pathLst>
            </a:custGeom>
            <a:solidFill>
              <a:srgbClr val="000000">
                <a:alpha val="0"/>
              </a:srgbClr>
            </a:solidFill>
          </p:spPr>
        </p:sp>
        <p:sp>
          <p:nvSpPr>
            <p:cNvPr name="TextBox 8" id="8"/>
            <p:cNvSpPr txBox="true"/>
            <p:nvPr/>
          </p:nvSpPr>
          <p:spPr>
            <a:xfrm>
              <a:off x="0" y="-57150"/>
              <a:ext cx="13977334" cy="915194"/>
            </a:xfrm>
            <a:prstGeom prst="rect">
              <a:avLst/>
            </a:prstGeom>
          </p:spPr>
          <p:txBody>
            <a:bodyPr anchor="t" rtlCol="false" tIns="0" lIns="0" bIns="0" rIns="0"/>
            <a:lstStyle/>
            <a:p>
              <a:pPr algn="l">
                <a:lnSpc>
                  <a:spcPts val="3840"/>
                </a:lnSpc>
              </a:pPr>
              <a:r>
                <a:rPr lang="en-US" b="true" sz="3200">
                  <a:solidFill>
                    <a:srgbClr val="282121"/>
                  </a:solidFill>
                  <a:latin typeface="Calibri (MS) Bold"/>
                  <a:ea typeface="Calibri (MS) Bold"/>
                  <a:cs typeface="Calibri (MS) Bold"/>
                  <a:sym typeface="Calibri (MS) Bold"/>
                </a:rPr>
                <a:t>Cómo crear un entorno que acoja necesidades diversas</a:t>
              </a:r>
            </a:p>
          </p:txBody>
        </p:sp>
      </p:grpSp>
      <p:sp>
        <p:nvSpPr>
          <p:cNvPr name="Freeform 9" id="9"/>
          <p:cNvSpPr/>
          <p:nvPr/>
        </p:nvSpPr>
        <p:spPr>
          <a:xfrm flipH="false" flipV="false" rot="0">
            <a:off x="448435" y="83632"/>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0" id="10"/>
          <p:cNvSpPr/>
          <p:nvPr/>
        </p:nvSpPr>
        <p:spPr>
          <a:xfrm flipH="true" flipV="true" rot="0">
            <a:off x="13988109" y="-153653"/>
            <a:ext cx="4369057" cy="4369057"/>
          </a:xfrm>
          <a:custGeom>
            <a:avLst/>
            <a:gdLst/>
            <a:ahLst/>
            <a:cxnLst/>
            <a:rect r="r" b="b" t="t" l="l"/>
            <a:pathLst>
              <a:path h="4369057" w="4369057">
                <a:moveTo>
                  <a:pt x="4369056" y="4369057"/>
                </a:moveTo>
                <a:lnTo>
                  <a:pt x="0" y="4369057"/>
                </a:lnTo>
                <a:lnTo>
                  <a:pt x="0" y="0"/>
                </a:lnTo>
                <a:lnTo>
                  <a:pt x="4369056" y="0"/>
                </a:lnTo>
                <a:lnTo>
                  <a:pt x="4369056" y="4369057"/>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0">
            <a:off x="0" y="6308841"/>
            <a:ext cx="4467350" cy="4467350"/>
          </a:xfrm>
          <a:custGeom>
            <a:avLst/>
            <a:gdLst/>
            <a:ahLst/>
            <a:cxnLst/>
            <a:rect r="r" b="b" t="t" l="l"/>
            <a:pathLst>
              <a:path h="4467350" w="4467350">
                <a:moveTo>
                  <a:pt x="0" y="0"/>
                </a:moveTo>
                <a:lnTo>
                  <a:pt x="4467350" y="0"/>
                </a:lnTo>
                <a:lnTo>
                  <a:pt x="4467350" y="4467350"/>
                </a:lnTo>
                <a:lnTo>
                  <a:pt x="0" y="44673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2" id="12"/>
          <p:cNvSpPr/>
          <p:nvPr/>
        </p:nvSpPr>
        <p:spPr>
          <a:xfrm flipH="false" flipV="false" rot="0">
            <a:off x="12180908" y="3335022"/>
            <a:ext cx="5078392" cy="4780036"/>
          </a:xfrm>
          <a:custGeom>
            <a:avLst/>
            <a:gdLst/>
            <a:ahLst/>
            <a:cxnLst/>
            <a:rect r="r" b="b" t="t" l="l"/>
            <a:pathLst>
              <a:path h="4780036" w="5078392">
                <a:moveTo>
                  <a:pt x="0" y="0"/>
                </a:moveTo>
                <a:lnTo>
                  <a:pt x="5078392" y="0"/>
                </a:lnTo>
                <a:lnTo>
                  <a:pt x="5078392" y="4780036"/>
                </a:lnTo>
                <a:lnTo>
                  <a:pt x="0" y="4780036"/>
                </a:lnTo>
                <a:lnTo>
                  <a:pt x="0" y="0"/>
                </a:lnTo>
                <a:close/>
              </a:path>
            </a:pathLst>
          </a:custGeom>
          <a:blipFill>
            <a:blip r:embed="rId7"/>
            <a:stretch>
              <a:fillRect l="0" t="0" r="0" b="0"/>
            </a:stretch>
          </a:blipFill>
        </p:spPr>
      </p:sp>
      <p:sp>
        <p:nvSpPr>
          <p:cNvPr name="TextBox 13" id="13"/>
          <p:cNvSpPr txBox="true"/>
          <p:nvPr/>
        </p:nvSpPr>
        <p:spPr>
          <a:xfrm rot="0">
            <a:off x="1258443" y="4082054"/>
            <a:ext cx="9323809" cy="4573905"/>
          </a:xfrm>
          <a:prstGeom prst="rect">
            <a:avLst/>
          </a:prstGeom>
        </p:spPr>
        <p:txBody>
          <a:bodyPr anchor="t" rtlCol="false" tIns="0" lIns="0" bIns="0" rIns="0">
            <a:spAutoFit/>
          </a:bodyPr>
          <a:lstStyle/>
          <a:p>
            <a:pPr algn="l" marL="582928" indent="-291464" lvl="1">
              <a:lnSpc>
                <a:spcPts val="4049"/>
              </a:lnSpc>
              <a:buFont typeface="Arial"/>
              <a:buChar char="•"/>
            </a:pPr>
            <a:r>
              <a:rPr lang="en-US" sz="2699">
                <a:solidFill>
                  <a:srgbClr val="4C4457"/>
                </a:solidFill>
                <a:latin typeface="Calibri (MS)"/>
                <a:ea typeface="Calibri (MS)"/>
                <a:cs typeface="Calibri (MS)"/>
                <a:sym typeface="Calibri (MS)"/>
              </a:rPr>
              <a:t>Hablar directamente con la persona, no con su acompañante o persona de apoyo</a:t>
            </a:r>
          </a:p>
          <a:p>
            <a:pPr algn="l" marL="582928" indent="-291464" lvl="1">
              <a:lnSpc>
                <a:spcPts val="4049"/>
              </a:lnSpc>
              <a:buFont typeface="Arial"/>
              <a:buChar char="•"/>
            </a:pPr>
            <a:r>
              <a:rPr lang="en-US" sz="2699">
                <a:solidFill>
                  <a:srgbClr val="4C4457"/>
                </a:solidFill>
                <a:latin typeface="Calibri (MS)"/>
                <a:ea typeface="Calibri (MS)"/>
                <a:cs typeface="Calibri (MS)"/>
                <a:sym typeface="Calibri (MS)"/>
              </a:rPr>
              <a:t>No asumir que alguien necesita ayuda: preguntar primero y escuchar su respuesta</a:t>
            </a:r>
          </a:p>
          <a:p>
            <a:pPr algn="l" marL="582928" indent="-291464" lvl="1">
              <a:lnSpc>
                <a:spcPts val="4049"/>
              </a:lnSpc>
              <a:buFont typeface="Arial"/>
              <a:buChar char="•"/>
            </a:pPr>
            <a:r>
              <a:rPr lang="en-US" sz="2699">
                <a:solidFill>
                  <a:srgbClr val="4C4457"/>
                </a:solidFill>
                <a:latin typeface="Calibri (MS)"/>
                <a:ea typeface="Calibri (MS)"/>
                <a:cs typeface="Calibri (MS)"/>
                <a:sym typeface="Calibri (MS)"/>
              </a:rPr>
              <a:t>Hablar con calma, utilizar lenguaje sencillo y permitir tiempo para responder</a:t>
            </a:r>
          </a:p>
          <a:p>
            <a:pPr algn="l" marL="582928" indent="-291464" lvl="1">
              <a:lnSpc>
                <a:spcPts val="4049"/>
              </a:lnSpc>
              <a:buFont typeface="Arial"/>
              <a:buChar char="•"/>
            </a:pPr>
            <a:r>
              <a:rPr lang="en-US" sz="2699">
                <a:solidFill>
                  <a:srgbClr val="4C4457"/>
                </a:solidFill>
                <a:latin typeface="Calibri (MS)"/>
                <a:ea typeface="Calibri (MS)"/>
                <a:cs typeface="Calibri (MS)"/>
                <a:sym typeface="Calibri (MS)"/>
              </a:rPr>
              <a:t>R</a:t>
            </a:r>
            <a:r>
              <a:rPr lang="en-US" sz="2699">
                <a:solidFill>
                  <a:srgbClr val="4C4457"/>
                </a:solidFill>
                <a:latin typeface="Calibri (MS)"/>
                <a:ea typeface="Calibri (MS)"/>
                <a:cs typeface="Calibri (MS)"/>
                <a:sym typeface="Calibri (MS)"/>
              </a:rPr>
              <a:t>espetar diferentes estilos de comunicación (por ejemplo, silencios, dispositivos de apoyo)</a:t>
            </a:r>
          </a:p>
          <a:p>
            <a:pPr algn="l">
              <a:lnSpc>
                <a:spcPts val="4049"/>
              </a:lnSpc>
            </a:pP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018960"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350462" y="3335022"/>
            <a:ext cx="15587076" cy="2477379"/>
            <a:chOff x="0" y="0"/>
            <a:chExt cx="25148099" cy="3996988"/>
          </a:xfrm>
        </p:grpSpPr>
        <p:sp>
          <p:nvSpPr>
            <p:cNvPr name="Freeform 4" id="4"/>
            <p:cNvSpPr/>
            <p:nvPr/>
          </p:nvSpPr>
          <p:spPr>
            <a:xfrm flipH="false" flipV="false" rot="0">
              <a:off x="0" y="0"/>
              <a:ext cx="25148099" cy="3996988"/>
            </a:xfrm>
            <a:custGeom>
              <a:avLst/>
              <a:gdLst/>
              <a:ahLst/>
              <a:cxnLst/>
              <a:rect r="r" b="b" t="t" l="l"/>
              <a:pathLst>
                <a:path h="3996988" w="25148099">
                  <a:moveTo>
                    <a:pt x="0" y="0"/>
                  </a:moveTo>
                  <a:lnTo>
                    <a:pt x="25148099" y="0"/>
                  </a:lnTo>
                  <a:lnTo>
                    <a:pt x="25148099" y="3996988"/>
                  </a:lnTo>
                  <a:lnTo>
                    <a:pt x="0" y="3996988"/>
                  </a:lnTo>
                  <a:close/>
                </a:path>
              </a:pathLst>
            </a:custGeom>
            <a:solidFill>
              <a:srgbClr val="000000">
                <a:alpha val="0"/>
              </a:srgbClr>
            </a:solidFill>
          </p:spPr>
        </p:sp>
        <p:sp>
          <p:nvSpPr>
            <p:cNvPr name="TextBox 5" id="5"/>
            <p:cNvSpPr txBox="true"/>
            <p:nvPr/>
          </p:nvSpPr>
          <p:spPr>
            <a:xfrm>
              <a:off x="0" y="-228600"/>
              <a:ext cx="25148099" cy="4225588"/>
            </a:xfrm>
            <a:prstGeom prst="rect">
              <a:avLst/>
            </a:prstGeom>
          </p:spPr>
          <p:txBody>
            <a:bodyPr anchor="t" rtlCol="false" tIns="0" lIns="0" bIns="0" rIns="0"/>
            <a:lstStyle/>
            <a:p>
              <a:pPr algn="just">
                <a:lnSpc>
                  <a:spcPts val="5039"/>
                </a:lnSpc>
              </a:pPr>
              <a:r>
                <a:rPr lang="en-US" sz="2799" b="true">
                  <a:solidFill>
                    <a:srgbClr val="161615"/>
                  </a:solidFill>
                  <a:latin typeface="Calibri (MS) Bold"/>
                  <a:ea typeface="Calibri (MS) Bold"/>
                  <a:cs typeface="Calibri (MS) Bold"/>
                  <a:sym typeface="Calibri (MS) Bold"/>
                </a:rPr>
                <a:t> 3. Diseño y materiales que todos puedan comprender</a:t>
              </a:r>
            </a:p>
            <a:p>
              <a:pPr algn="just">
                <a:lnSpc>
                  <a:spcPts val="5039"/>
                </a:lnSpc>
              </a:pPr>
            </a:p>
            <a:p>
              <a:pPr algn="just">
                <a:lnSpc>
                  <a:spcPts val="5039"/>
                </a:lnSpc>
              </a:pPr>
            </a:p>
            <a:p>
              <a:pPr algn="just">
                <a:lnSpc>
                  <a:spcPts val="5039"/>
                </a:lnSpc>
              </a:pPr>
            </a:p>
          </p:txBody>
        </p:sp>
      </p:grpSp>
      <p:grpSp>
        <p:nvGrpSpPr>
          <p:cNvPr name="Group 6" id="6"/>
          <p:cNvGrpSpPr/>
          <p:nvPr/>
        </p:nvGrpSpPr>
        <p:grpSpPr>
          <a:xfrm rot="0">
            <a:off x="1393503" y="2091414"/>
            <a:ext cx="10259854" cy="643533"/>
            <a:chOff x="0" y="0"/>
            <a:chExt cx="13679805" cy="858044"/>
          </a:xfrm>
        </p:grpSpPr>
        <p:sp>
          <p:nvSpPr>
            <p:cNvPr name="Freeform 7" id="7"/>
            <p:cNvSpPr/>
            <p:nvPr/>
          </p:nvSpPr>
          <p:spPr>
            <a:xfrm flipH="false" flipV="false" rot="0">
              <a:off x="0" y="0"/>
              <a:ext cx="13679804" cy="858044"/>
            </a:xfrm>
            <a:custGeom>
              <a:avLst/>
              <a:gdLst/>
              <a:ahLst/>
              <a:cxnLst/>
              <a:rect r="r" b="b" t="t" l="l"/>
              <a:pathLst>
                <a:path h="858044" w="13679804">
                  <a:moveTo>
                    <a:pt x="0" y="0"/>
                  </a:moveTo>
                  <a:lnTo>
                    <a:pt x="13679804" y="0"/>
                  </a:lnTo>
                  <a:lnTo>
                    <a:pt x="13679804" y="858044"/>
                  </a:lnTo>
                  <a:lnTo>
                    <a:pt x="0" y="858044"/>
                  </a:lnTo>
                  <a:close/>
                </a:path>
              </a:pathLst>
            </a:custGeom>
            <a:solidFill>
              <a:srgbClr val="000000">
                <a:alpha val="0"/>
              </a:srgbClr>
            </a:solidFill>
          </p:spPr>
        </p:sp>
        <p:sp>
          <p:nvSpPr>
            <p:cNvPr name="TextBox 8" id="8"/>
            <p:cNvSpPr txBox="true"/>
            <p:nvPr/>
          </p:nvSpPr>
          <p:spPr>
            <a:xfrm>
              <a:off x="0" y="-57150"/>
              <a:ext cx="13679805" cy="915194"/>
            </a:xfrm>
            <a:prstGeom prst="rect">
              <a:avLst/>
            </a:prstGeom>
          </p:spPr>
          <p:txBody>
            <a:bodyPr anchor="t" rtlCol="false" tIns="0" lIns="0" bIns="0" rIns="0"/>
            <a:lstStyle/>
            <a:p>
              <a:pPr algn="l">
                <a:lnSpc>
                  <a:spcPts val="3840"/>
                </a:lnSpc>
              </a:pPr>
              <a:r>
                <a:rPr lang="en-US" b="true" sz="3200">
                  <a:solidFill>
                    <a:srgbClr val="282121"/>
                  </a:solidFill>
                  <a:latin typeface="Calibri (MS) Bold"/>
                  <a:ea typeface="Calibri (MS) Bold"/>
                  <a:cs typeface="Calibri (MS) Bold"/>
                  <a:sym typeface="Calibri (MS) Bold"/>
                </a:rPr>
                <a:t>Cómo crear un entorno que acoja necesidades diversas</a:t>
              </a:r>
            </a:p>
          </p:txBody>
        </p:sp>
      </p:grpSp>
      <p:sp>
        <p:nvSpPr>
          <p:cNvPr name="Freeform 9" id="9"/>
          <p:cNvSpPr/>
          <p:nvPr/>
        </p:nvSpPr>
        <p:spPr>
          <a:xfrm flipH="false" flipV="false" rot="0">
            <a:off x="448435" y="83632"/>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0" id="10"/>
          <p:cNvSpPr/>
          <p:nvPr/>
        </p:nvSpPr>
        <p:spPr>
          <a:xfrm flipH="true" flipV="true" rot="0">
            <a:off x="13988109" y="-153653"/>
            <a:ext cx="4369057" cy="4369057"/>
          </a:xfrm>
          <a:custGeom>
            <a:avLst/>
            <a:gdLst/>
            <a:ahLst/>
            <a:cxnLst/>
            <a:rect r="r" b="b" t="t" l="l"/>
            <a:pathLst>
              <a:path h="4369057" w="4369057">
                <a:moveTo>
                  <a:pt x="4369056" y="4369057"/>
                </a:moveTo>
                <a:lnTo>
                  <a:pt x="0" y="4369057"/>
                </a:lnTo>
                <a:lnTo>
                  <a:pt x="0" y="0"/>
                </a:lnTo>
                <a:lnTo>
                  <a:pt x="4369056" y="0"/>
                </a:lnTo>
                <a:lnTo>
                  <a:pt x="4369056" y="4369057"/>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0">
            <a:off x="0" y="6308841"/>
            <a:ext cx="4467350" cy="4467350"/>
          </a:xfrm>
          <a:custGeom>
            <a:avLst/>
            <a:gdLst/>
            <a:ahLst/>
            <a:cxnLst/>
            <a:rect r="r" b="b" t="t" l="l"/>
            <a:pathLst>
              <a:path h="4467350" w="4467350">
                <a:moveTo>
                  <a:pt x="0" y="0"/>
                </a:moveTo>
                <a:lnTo>
                  <a:pt x="4467350" y="0"/>
                </a:lnTo>
                <a:lnTo>
                  <a:pt x="4467350" y="4467350"/>
                </a:lnTo>
                <a:lnTo>
                  <a:pt x="0" y="44673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2" id="12"/>
          <p:cNvSpPr/>
          <p:nvPr/>
        </p:nvSpPr>
        <p:spPr>
          <a:xfrm flipH="false" flipV="false" rot="0">
            <a:off x="12287816" y="3220722"/>
            <a:ext cx="4649722" cy="5088615"/>
          </a:xfrm>
          <a:custGeom>
            <a:avLst/>
            <a:gdLst/>
            <a:ahLst/>
            <a:cxnLst/>
            <a:rect r="r" b="b" t="t" l="l"/>
            <a:pathLst>
              <a:path h="5088615" w="4649722">
                <a:moveTo>
                  <a:pt x="0" y="0"/>
                </a:moveTo>
                <a:lnTo>
                  <a:pt x="4649722" y="0"/>
                </a:lnTo>
                <a:lnTo>
                  <a:pt x="4649722" y="5088614"/>
                </a:lnTo>
                <a:lnTo>
                  <a:pt x="0" y="508861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1258443" y="4082054"/>
            <a:ext cx="9323809" cy="3564255"/>
          </a:xfrm>
          <a:prstGeom prst="rect">
            <a:avLst/>
          </a:prstGeom>
        </p:spPr>
        <p:txBody>
          <a:bodyPr anchor="t" rtlCol="false" tIns="0" lIns="0" bIns="0" rIns="0">
            <a:spAutoFit/>
          </a:bodyPr>
          <a:lstStyle/>
          <a:p>
            <a:pPr algn="l" marL="582928" indent="-291464" lvl="1">
              <a:lnSpc>
                <a:spcPts val="4049"/>
              </a:lnSpc>
              <a:buFont typeface="Arial"/>
              <a:buChar char="•"/>
            </a:pPr>
            <a:r>
              <a:rPr lang="en-US" sz="2699">
                <a:solidFill>
                  <a:srgbClr val="4C4457"/>
                </a:solidFill>
                <a:latin typeface="Calibri (MS)"/>
                <a:ea typeface="Calibri (MS)"/>
                <a:cs typeface="Calibri (MS)"/>
                <a:sym typeface="Calibri (MS)"/>
              </a:rPr>
              <a:t>Utilizar diseños tranquilos y fáciles de leer en carteles, diapositivas y redes sociales</a:t>
            </a:r>
          </a:p>
          <a:p>
            <a:pPr algn="l" marL="582928" indent="-291464" lvl="1">
              <a:lnSpc>
                <a:spcPts val="4049"/>
              </a:lnSpc>
              <a:buFont typeface="Arial"/>
              <a:buChar char="•"/>
            </a:pPr>
            <a:r>
              <a:rPr lang="en-US" sz="2699">
                <a:solidFill>
                  <a:srgbClr val="4C4457"/>
                </a:solidFill>
                <a:latin typeface="Calibri (MS)"/>
                <a:ea typeface="Calibri (MS)"/>
                <a:cs typeface="Calibri (MS)"/>
                <a:sym typeface="Calibri (MS)"/>
              </a:rPr>
              <a:t>E</a:t>
            </a:r>
            <a:r>
              <a:rPr lang="en-US" sz="2699">
                <a:solidFill>
                  <a:srgbClr val="4C4457"/>
                </a:solidFill>
                <a:latin typeface="Calibri (MS)"/>
                <a:ea typeface="Calibri (MS)"/>
                <a:cs typeface="Calibri (MS)"/>
                <a:sym typeface="Calibri (MS)"/>
              </a:rPr>
              <a:t>vitar elementos visuales abrumadores o vídeos con sonidos fuertes</a:t>
            </a:r>
          </a:p>
          <a:p>
            <a:pPr algn="l" marL="582928" indent="-291464" lvl="1">
              <a:lnSpc>
                <a:spcPts val="4049"/>
              </a:lnSpc>
              <a:buFont typeface="Arial"/>
              <a:buChar char="•"/>
            </a:pPr>
            <a:r>
              <a:rPr lang="en-US" sz="2699">
                <a:solidFill>
                  <a:srgbClr val="4C4457"/>
                </a:solidFill>
                <a:latin typeface="Calibri (MS)"/>
                <a:ea typeface="Calibri (MS)"/>
                <a:cs typeface="Calibri (MS)"/>
                <a:sym typeface="Calibri (MS)"/>
              </a:rPr>
              <a:t>Añadir</a:t>
            </a:r>
            <a:r>
              <a:rPr lang="en-US" sz="2699">
                <a:solidFill>
                  <a:srgbClr val="4C4457"/>
                </a:solidFill>
                <a:latin typeface="Calibri (MS)"/>
                <a:ea typeface="Calibri (MS)"/>
                <a:cs typeface="Calibri (MS)"/>
                <a:sym typeface="Calibri (MS)"/>
              </a:rPr>
              <a:t> descripciones de imágenes, subtítulos y encabezados claros</a:t>
            </a:r>
          </a:p>
          <a:p>
            <a:pPr algn="l">
              <a:lnSpc>
                <a:spcPts val="4049"/>
              </a:lnSpc>
            </a:p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DAG-TAiq6oE</dc:identifier>
  <dcterms:modified xsi:type="dcterms:W3CDTF">2011-08-01T06:04:30Z</dcterms:modified>
  <cp:revision>1</cp:revision>
  <dc:title>SPANISH_SPARK_CBP_ Organising Inclusive Events</dc:title>
</cp:coreProperties>
</file>