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Calibri (MS) Bold" charset="1" panose="020F0702030404030204"/>
      <p:regular r:id="rId37"/>
    </p:embeddedFont>
    <p:embeddedFont>
      <p:font typeface="Calibri (MS)" charset="1" panose="020F0502020204030204"/>
      <p:regular r:id="rId38"/>
    </p:embeddedFont>
    <p:embeddedFont>
      <p:font typeface="Nunito" charset="1" panose="00000500000000000000"/>
      <p:regular r:id="rId41"/>
    </p:embeddedFont>
    <p:embeddedFont>
      <p:font typeface="Open Sans Bold" charset="1" panose="020B0806030504020204"/>
      <p:regular r:id="rId47"/>
    </p:embeddedFont>
    <p:embeddedFont>
      <p:font typeface="Open Sans" charset="1" panose="020B0606030504020204"/>
      <p:regular r:id="rId48"/>
    </p:embeddedFont>
    <p:embeddedFont>
      <p:font typeface="Nunito Bold" charset="1" panose="00000800000000000000"/>
      <p:regular r:id="rId50"/>
    </p:embeddedFont>
    <p:embeddedFont>
      <p:font typeface="Roboto Bold" charset="1" panose="020000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notesMasters/notesMaster1.xml" Type="http://schemas.openxmlformats.org/officeDocument/2006/relationships/notesMaster"/><Relationship Id="rId35" Target="theme/theme2.xml" Type="http://schemas.openxmlformats.org/officeDocument/2006/relationships/theme"/><Relationship Id="rId36" Target="notesSlides/notesSlide1.xml" Type="http://schemas.openxmlformats.org/officeDocument/2006/relationships/notesSlide"/><Relationship Id="rId37" Target="fonts/font37.fntdata" Type="http://schemas.openxmlformats.org/officeDocument/2006/relationships/font"/><Relationship Id="rId38" Target="fonts/font38.fntdata" Type="http://schemas.openxmlformats.org/officeDocument/2006/relationships/font"/><Relationship Id="rId39" Target="notesSlides/notesSlide2.xml" Type="http://schemas.openxmlformats.org/officeDocument/2006/relationships/notesSlide"/><Relationship Id="rId4" Target="theme/theme1.xml" Type="http://schemas.openxmlformats.org/officeDocument/2006/relationships/theme"/><Relationship Id="rId40" Target="notesSlides/notesSlide3.xml" Type="http://schemas.openxmlformats.org/officeDocument/2006/relationships/notesSlide"/><Relationship Id="rId41" Target="fonts/font41.fntdata" Type="http://schemas.openxmlformats.org/officeDocument/2006/relationships/font"/><Relationship Id="rId42" Target="notesSlides/notesSlide4.xml" Type="http://schemas.openxmlformats.org/officeDocument/2006/relationships/notesSlide"/><Relationship Id="rId43" Target="notesSlides/notesSlide5.xml" Type="http://schemas.openxmlformats.org/officeDocument/2006/relationships/notesSlide"/><Relationship Id="rId44" Target="notesSlides/notesSlide6.xml" Type="http://schemas.openxmlformats.org/officeDocument/2006/relationships/notesSlide"/><Relationship Id="rId45" Target="notesSlides/notesSlide7.xml" Type="http://schemas.openxmlformats.org/officeDocument/2006/relationships/notesSlide"/><Relationship Id="rId46" Target="notesSlides/notesSlide8.xml" Type="http://schemas.openxmlformats.org/officeDocument/2006/relationships/notesSlide"/><Relationship Id="rId47" Target="fonts/font47.fntdata" Type="http://schemas.openxmlformats.org/officeDocument/2006/relationships/font"/><Relationship Id="rId48" Target="fonts/font48.fntdata" Type="http://schemas.openxmlformats.org/officeDocument/2006/relationships/font"/><Relationship Id="rId49" Target="notesSlides/notesSlide9.xml" Type="http://schemas.openxmlformats.org/officeDocument/2006/relationships/notesSlide"/><Relationship Id="rId5" Target="tableStyles.xml" Type="http://schemas.openxmlformats.org/officeDocument/2006/relationships/tableStyles"/><Relationship Id="rId50" Target="fonts/font50.fntdata" Type="http://schemas.openxmlformats.org/officeDocument/2006/relationships/font"/><Relationship Id="rId51" Target="notesSlides/notesSlide10.xml" Type="http://schemas.openxmlformats.org/officeDocument/2006/relationships/notesSlide"/><Relationship Id="rId52" Target="notesSlides/notesSlide11.xml" Type="http://schemas.openxmlformats.org/officeDocument/2006/relationships/notesSlide"/><Relationship Id="rId53" Target="fonts/font53.fntdata" Type="http://schemas.openxmlformats.org/officeDocument/2006/relationships/font"/><Relationship Id="rId54" Target="notesSlides/notesSlide12.xml" Type="http://schemas.openxmlformats.org/officeDocument/2006/relationships/notesSlide"/><Relationship Id="rId55" Target="notesSlides/notesSlide13.xml" Type="http://schemas.openxmlformats.org/officeDocument/2006/relationships/notesSlide"/><Relationship Id="rId56" Target="notesSlides/notesSlide14.xml" Type="http://schemas.openxmlformats.org/officeDocument/2006/relationships/notesSlide"/><Relationship Id="rId57" Target="notesSlides/notesSlide15.xml" Type="http://schemas.openxmlformats.org/officeDocument/2006/relationships/notesSlide"/><Relationship Id="rId58" Target="notesSlides/notesSlide16.xml" Type="http://schemas.openxmlformats.org/officeDocument/2006/relationships/notesSlide"/><Relationship Id="rId59" Target="notesSlides/notesSlide17.xml" Type="http://schemas.openxmlformats.org/officeDocument/2006/relationships/notesSlide"/><Relationship Id="rId6" Target="slides/slide1.xml" Type="http://schemas.openxmlformats.org/officeDocument/2006/relationships/slide"/><Relationship Id="rId60" Target="notesSlides/notesSlide18.xml" Type="http://schemas.openxmlformats.org/officeDocument/2006/relationships/notesSlide"/><Relationship Id="rId61" Target="notesSlides/notesSlide19.xml" Type="http://schemas.openxmlformats.org/officeDocument/2006/relationships/notesSlide"/><Relationship Id="rId62" Target="notesSlides/notesSlide20.xml" Type="http://schemas.openxmlformats.org/officeDocument/2006/relationships/notesSlide"/><Relationship Id="rId63" Target="notesSlides/notesSlide21.xml" Type="http://schemas.openxmlformats.org/officeDocument/2006/relationships/notesSlide"/><Relationship Id="rId64" Target="notesSlides/notesSlide22.xml" Type="http://schemas.openxmlformats.org/officeDocument/2006/relationships/notesSlide"/><Relationship Id="rId65" Target="notesSlides/notesSlide23.xml" Type="http://schemas.openxmlformats.org/officeDocument/2006/relationships/notesSlide"/><Relationship Id="rId66" Target="notesSlides/notesSlide24.xml" Type="http://schemas.openxmlformats.org/officeDocument/2006/relationships/notesSlide"/><Relationship Id="rId67" Target="notesSlides/notesSlide25.xml" Type="http://schemas.openxmlformats.org/officeDocument/2006/relationships/notesSlide"/><Relationship Id="rId68" Target="notesSlides/notesSlide26.xml" Type="http://schemas.openxmlformats.org/officeDocument/2006/relationships/notesSlide"/><Relationship Id="rId69" Target="notesSlides/notesSlide27.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11" Target="../media/image35.png" Type="http://schemas.openxmlformats.org/officeDocument/2006/relationships/image"/><Relationship Id="rId12" Target="../media/image36.svg" Type="http://schemas.openxmlformats.org/officeDocument/2006/relationships/image"/><Relationship Id="rId13" Target="../media/image37.png" Type="http://schemas.openxmlformats.org/officeDocument/2006/relationships/image"/><Relationship Id="rId14" Target="../media/image38.svg" Type="http://schemas.openxmlformats.org/officeDocument/2006/relationships/image"/><Relationship Id="rId15" Target="../media/image39.png" Type="http://schemas.openxmlformats.org/officeDocument/2006/relationships/image"/><Relationship Id="rId16" Target="../media/image40.svg" Type="http://schemas.openxmlformats.org/officeDocument/2006/relationships/image"/><Relationship Id="rId17" Target="../media/image41.png" Type="http://schemas.openxmlformats.org/officeDocument/2006/relationships/image"/><Relationship Id="rId18" Target="../media/image42.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3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50.png" Type="http://schemas.openxmlformats.org/officeDocument/2006/relationships/image"/><Relationship Id="rId8" Target="../media/image51.svg" Type="http://schemas.openxmlformats.org/officeDocument/2006/relationships/image"/><Relationship Id="rId9" Target="../media/image4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52.png" Type="http://schemas.openxmlformats.org/officeDocument/2006/relationships/image"/><Relationship Id="rId8" Target="../media/image53.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png" Type="http://schemas.openxmlformats.org/officeDocument/2006/relationships/image"/><Relationship Id="rId12" Target="../media/image57.svg" Type="http://schemas.openxmlformats.org/officeDocument/2006/relationships/image"/><Relationship Id="rId13" Target="../media/image58.jpeg" Type="http://schemas.openxmlformats.org/officeDocument/2006/relationships/image"/><Relationship Id="rId14" Target="../media/image59.png" Type="http://schemas.openxmlformats.org/officeDocument/2006/relationships/image"/><Relationship Id="rId15" Target="../media/image60.png" Type="http://schemas.openxmlformats.org/officeDocument/2006/relationships/image"/><Relationship Id="rId16" Target="../media/image61.png" Type="http://schemas.openxmlformats.org/officeDocument/2006/relationships/image"/><Relationship Id="rId2" Target="../notesSlides/notesSlide2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5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https://youtu.be/79HMPQj55yc" TargetMode="External" Type="http://schemas.openxmlformats.org/officeDocument/2006/relationships/hyperlink"/><Relationship Id="rId7" Target="../media/image17.png" Type="http://schemas.openxmlformats.org/officeDocument/2006/relationships/image"/><Relationship Id="rId8" Target="../media/image18.svg" Type="http://schemas.openxmlformats.org/officeDocument/2006/relationships/image"/><Relationship Id="rId9"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785948" y="5382814"/>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6" id="6"/>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62361"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489510" y="8166861"/>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15541" y="8847536"/>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80892" y="8509792"/>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80892" y="7306673"/>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7402143" y="8847536"/>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0" id="40"/>
          <p:cNvGrpSpPr/>
          <p:nvPr/>
        </p:nvGrpSpPr>
        <p:grpSpPr>
          <a:xfrm rot="0">
            <a:off x="16631474" y="9328357"/>
            <a:ext cx="235179" cy="239314"/>
            <a:chOff x="0" y="0"/>
            <a:chExt cx="9587987" cy="9756581"/>
          </a:xfrm>
        </p:grpSpPr>
        <p:sp>
          <p:nvSpPr>
            <p:cNvPr name="Freeform 41" id="4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2" id="42"/>
          <p:cNvGrpSpPr/>
          <p:nvPr/>
        </p:nvGrpSpPr>
        <p:grpSpPr>
          <a:xfrm rot="0">
            <a:off x="15150719" y="10047686"/>
            <a:ext cx="235179" cy="239314"/>
            <a:chOff x="0" y="0"/>
            <a:chExt cx="9587987" cy="9756581"/>
          </a:xfrm>
        </p:grpSpPr>
        <p:sp>
          <p:nvSpPr>
            <p:cNvPr name="Freeform 43" id="4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4" id="44"/>
          <p:cNvGrpSpPr/>
          <p:nvPr/>
        </p:nvGrpSpPr>
        <p:grpSpPr>
          <a:xfrm rot="0">
            <a:off x="465069" y="5183414"/>
            <a:ext cx="17054664" cy="4287375"/>
            <a:chOff x="0" y="0"/>
            <a:chExt cx="23149233" cy="5819490"/>
          </a:xfrm>
        </p:grpSpPr>
        <p:sp>
          <p:nvSpPr>
            <p:cNvPr name="Freeform 45" id="45"/>
            <p:cNvSpPr/>
            <p:nvPr/>
          </p:nvSpPr>
          <p:spPr>
            <a:xfrm flipH="false" flipV="false" rot="0">
              <a:off x="0" y="0"/>
              <a:ext cx="23149234" cy="5819490"/>
            </a:xfrm>
            <a:custGeom>
              <a:avLst/>
              <a:gdLst/>
              <a:ahLst/>
              <a:cxnLst/>
              <a:rect r="r" b="b" t="t" l="l"/>
              <a:pathLst>
                <a:path h="5819490" w="23149234">
                  <a:moveTo>
                    <a:pt x="0" y="0"/>
                  </a:moveTo>
                  <a:lnTo>
                    <a:pt x="23149234" y="0"/>
                  </a:lnTo>
                  <a:lnTo>
                    <a:pt x="23149234" y="5819490"/>
                  </a:lnTo>
                  <a:lnTo>
                    <a:pt x="0" y="5819490"/>
                  </a:lnTo>
                  <a:close/>
                </a:path>
              </a:pathLst>
            </a:custGeom>
            <a:solidFill>
              <a:srgbClr val="000000">
                <a:alpha val="0"/>
              </a:srgbClr>
            </a:solidFill>
          </p:spPr>
        </p:sp>
        <p:sp>
          <p:nvSpPr>
            <p:cNvPr name="TextBox 46" id="46"/>
            <p:cNvSpPr txBox="true"/>
            <p:nvPr/>
          </p:nvSpPr>
          <p:spPr>
            <a:xfrm>
              <a:off x="0" y="-123825"/>
              <a:ext cx="23149233" cy="5943315"/>
            </a:xfrm>
            <a:prstGeom prst="rect">
              <a:avLst/>
            </a:prstGeom>
          </p:spPr>
          <p:txBody>
            <a:bodyPr anchor="t" rtlCol="false" tIns="0" lIns="0" bIns="0" rIns="0"/>
            <a:lstStyle/>
            <a:p>
              <a:pPr algn="l">
                <a:lnSpc>
                  <a:spcPts val="7080"/>
                </a:lnSpc>
              </a:pPr>
              <a:r>
                <a:rPr lang="en-US" sz="5900" b="true">
                  <a:solidFill>
                    <a:srgbClr val="282829"/>
                  </a:solidFill>
                  <a:latin typeface="Calibri (MS) Bold"/>
                  <a:ea typeface="Calibri (MS) Bold"/>
                  <a:cs typeface="Calibri (MS) Bold"/>
                  <a:sym typeface="Calibri (MS) Bold"/>
                </a:rPr>
                <a:t>Programa de desarrollo de capacidades para trabajadores juveniles</a:t>
              </a:r>
            </a:p>
            <a:p>
              <a:pPr algn="just">
                <a:lnSpc>
                  <a:spcPts val="5640"/>
                </a:lnSpc>
              </a:pPr>
              <a:r>
                <a:rPr lang="en-US" b="true" sz="4700">
                  <a:solidFill>
                    <a:srgbClr val="282829"/>
                  </a:solidFill>
                  <a:latin typeface="Calibri (MS) Bold"/>
                  <a:ea typeface="Calibri (MS) Bold"/>
                  <a:cs typeface="Calibri (MS) Bold"/>
                  <a:sym typeface="Calibri (MS) Bold"/>
                </a:rPr>
                <a:t>Comunicación y Participación Inclusivas</a:t>
              </a:r>
            </a:p>
            <a:p>
              <a:pPr algn="just">
                <a:lnSpc>
                  <a:spcPts val="5640"/>
                </a:lnSpc>
              </a:pPr>
              <a:r>
                <a:rPr lang="en-US" b="true" sz="4700">
                  <a:solidFill>
                    <a:srgbClr val="282829"/>
                  </a:solidFill>
                  <a:latin typeface="Calibri (MS) Bold"/>
                  <a:ea typeface="Calibri (MS) Bold"/>
                  <a:cs typeface="Calibri (MS) Bold"/>
                  <a:sym typeface="Calibri (MS) Bold"/>
                </a:rPr>
                <a:t>(con enfoque en TEA y TDAH)</a:t>
              </a:r>
            </a:p>
            <a:p>
              <a:pPr algn="just">
                <a:lnSpc>
                  <a:spcPts val="5640"/>
                </a:lnSpc>
              </a:pPr>
              <a:r>
                <a:rPr lang="en-US" b="true" sz="4700">
                  <a:solidFill>
                    <a:srgbClr val="282829"/>
                  </a:solidFill>
                  <a:latin typeface="Calibri (MS) Bold"/>
                  <a:ea typeface="Calibri (MS) Bold"/>
                  <a:cs typeface="Calibri (MS) Bold"/>
                  <a:sym typeface="Calibri (MS) Bold"/>
                </a:rPr>
                <a:t>Desarrollado por: Fundació Mira’m</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097225" y="323845"/>
            <a:ext cx="14486334" cy="3414062"/>
            <a:chOff x="0" y="0"/>
            <a:chExt cx="19315112" cy="4552083"/>
          </a:xfrm>
        </p:grpSpPr>
        <p:sp>
          <p:nvSpPr>
            <p:cNvPr name="Freeform 4" id="4"/>
            <p:cNvSpPr/>
            <p:nvPr/>
          </p:nvSpPr>
          <p:spPr>
            <a:xfrm flipH="false" flipV="false" rot="0">
              <a:off x="0" y="0"/>
              <a:ext cx="19315111" cy="4552083"/>
            </a:xfrm>
            <a:custGeom>
              <a:avLst/>
              <a:gdLst/>
              <a:ahLst/>
              <a:cxnLst/>
              <a:rect r="r" b="b" t="t" l="l"/>
              <a:pathLst>
                <a:path h="4552083" w="19315111">
                  <a:moveTo>
                    <a:pt x="0" y="0"/>
                  </a:moveTo>
                  <a:lnTo>
                    <a:pt x="19315111" y="0"/>
                  </a:lnTo>
                  <a:lnTo>
                    <a:pt x="19315111" y="4552083"/>
                  </a:lnTo>
                  <a:lnTo>
                    <a:pt x="0" y="4552083"/>
                  </a:lnTo>
                  <a:close/>
                </a:path>
              </a:pathLst>
            </a:custGeom>
            <a:solidFill>
              <a:srgbClr val="000000">
                <a:alpha val="0"/>
              </a:srgbClr>
            </a:solidFill>
          </p:spPr>
        </p:sp>
        <p:sp>
          <p:nvSpPr>
            <p:cNvPr name="TextBox 5" id="5"/>
            <p:cNvSpPr txBox="true"/>
            <p:nvPr/>
          </p:nvSpPr>
          <p:spPr>
            <a:xfrm>
              <a:off x="0" y="-114300"/>
              <a:ext cx="19315112" cy="4666383"/>
            </a:xfrm>
            <a:prstGeom prst="rect">
              <a:avLst/>
            </a:prstGeom>
          </p:spPr>
          <p:txBody>
            <a:bodyPr anchor="t" rtlCol="false" tIns="0" lIns="0" bIns="0" rIns="0"/>
            <a:lstStyle/>
            <a:p>
              <a:pPr algn="l">
                <a:lnSpc>
                  <a:spcPts val="6120"/>
                </a:lnSpc>
              </a:pPr>
              <a:r>
                <a:rPr lang="en-US" sz="5100" b="true">
                  <a:solidFill>
                    <a:srgbClr val="282121"/>
                  </a:solidFill>
                  <a:latin typeface="Calibri (MS) Bold"/>
                  <a:ea typeface="Calibri (MS) Bold"/>
                  <a:cs typeface="Calibri (MS) Bold"/>
                  <a:sym typeface="Calibri (MS) Bold"/>
                </a:rPr>
                <a:t>¿Cómo crear espacios bien estructurados, que reduzcan la sensación de agobio, dirigidos a personas con TEA y TDAH? </a:t>
              </a:r>
            </a:p>
            <a:p>
              <a:pPr algn="l">
                <a:lnSpc>
                  <a:spcPts val="6600"/>
                </a:lnSpc>
              </a:pPr>
            </a:p>
          </p:txBody>
        </p:sp>
      </p:grpSp>
      <p:sp>
        <p:nvSpPr>
          <p:cNvPr name="Freeform 6" id="6"/>
          <p:cNvSpPr/>
          <p:nvPr/>
        </p:nvSpPr>
        <p:spPr>
          <a:xfrm flipH="false" flipV="false" rot="0">
            <a:off x="83632" y="14074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84986" y="6668387"/>
            <a:ext cx="4107804" cy="4107804"/>
          </a:xfrm>
          <a:custGeom>
            <a:avLst/>
            <a:gdLst/>
            <a:ahLst/>
            <a:cxnLst/>
            <a:rect r="r" b="b" t="t" l="l"/>
            <a:pathLst>
              <a:path h="4107804" w="4107804">
                <a:moveTo>
                  <a:pt x="0" y="0"/>
                </a:moveTo>
                <a:lnTo>
                  <a:pt x="4107803" y="0"/>
                </a:lnTo>
                <a:lnTo>
                  <a:pt x="4107803" y="4107804"/>
                </a:lnTo>
                <a:lnTo>
                  <a:pt x="0" y="41078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313556" y="5443849"/>
            <a:ext cx="4567613" cy="1729983"/>
          </a:xfrm>
          <a:custGeom>
            <a:avLst/>
            <a:gdLst/>
            <a:ahLst/>
            <a:cxnLst/>
            <a:rect r="r" b="b" t="t" l="l"/>
            <a:pathLst>
              <a:path h="1729983" w="4567613">
                <a:moveTo>
                  <a:pt x="0" y="0"/>
                </a:moveTo>
                <a:lnTo>
                  <a:pt x="4567613" y="0"/>
                </a:lnTo>
                <a:lnTo>
                  <a:pt x="4567613" y="1729984"/>
                </a:lnTo>
                <a:lnTo>
                  <a:pt x="0" y="1729984"/>
                </a:lnTo>
                <a:lnTo>
                  <a:pt x="0" y="0"/>
                </a:lnTo>
                <a:close/>
              </a:path>
            </a:pathLst>
          </a:custGeom>
          <a:blipFill>
            <a:blip r:embed="rId7"/>
            <a:stretch>
              <a:fillRect l="0" t="0" r="0" b="0"/>
            </a:stretch>
          </a:blipFill>
        </p:spPr>
      </p:sp>
      <p:sp>
        <p:nvSpPr>
          <p:cNvPr name="TextBox 10" id="10"/>
          <p:cNvSpPr txBox="true"/>
          <p:nvPr/>
        </p:nvSpPr>
        <p:spPr>
          <a:xfrm rot="0">
            <a:off x="1836986" y="2930028"/>
            <a:ext cx="12477112" cy="8016978"/>
          </a:xfrm>
          <a:prstGeom prst="rect">
            <a:avLst/>
          </a:prstGeom>
        </p:spPr>
        <p:txBody>
          <a:bodyPr anchor="t" rtlCol="false" tIns="0" lIns="0" bIns="0" rIns="0">
            <a:spAutoFit/>
          </a:bodyPr>
          <a:lstStyle/>
          <a:p>
            <a:pPr algn="l">
              <a:lnSpc>
                <a:spcPts val="3000"/>
              </a:lnSpc>
            </a:pPr>
            <a:r>
              <a:rPr lang="en-US" sz="2000">
                <a:solidFill>
                  <a:srgbClr val="4C4457"/>
                </a:solidFill>
                <a:latin typeface="Nunito"/>
                <a:ea typeface="Nunito"/>
                <a:cs typeface="Nunito"/>
                <a:sym typeface="Nunito"/>
              </a:rPr>
              <a:t>Las personas en el espectro autista/TDAH suelen desenvolverse mejor en entornos estructurados y predecibles, beneficiándose de rutinas claras y orientación visual.</a:t>
            </a:r>
          </a:p>
          <a:p>
            <a:pPr algn="l">
              <a:lnSpc>
                <a:spcPts val="3000"/>
              </a:lnSpc>
            </a:pPr>
          </a:p>
          <a:p>
            <a:pPr algn="l">
              <a:lnSpc>
                <a:spcPts val="3000"/>
              </a:lnSpc>
            </a:pPr>
            <a:r>
              <a:rPr lang="en-US" sz="2000" b="true">
                <a:solidFill>
                  <a:srgbClr val="4C4457"/>
                </a:solidFill>
                <a:latin typeface="Nunito Bold"/>
                <a:ea typeface="Nunito Bold"/>
                <a:cs typeface="Nunito Bold"/>
                <a:sym typeface="Nunito Bold"/>
              </a:rPr>
              <a:t>Fortalezas:</a:t>
            </a:r>
          </a:p>
          <a:p>
            <a:pPr algn="l" marL="431801" indent="-215900" lvl="1">
              <a:lnSpc>
                <a:spcPts val="3000"/>
              </a:lnSpc>
              <a:buFont typeface="Arial"/>
              <a:buChar char="•"/>
            </a:pPr>
            <a:r>
              <a:rPr lang="en-US" sz="2000">
                <a:solidFill>
                  <a:srgbClr val="4C4457"/>
                </a:solidFill>
                <a:latin typeface="Nunito"/>
                <a:ea typeface="Nunito"/>
                <a:cs typeface="Nunito"/>
                <a:sym typeface="Nunito"/>
              </a:rPr>
              <a:t>M</a:t>
            </a:r>
            <a:r>
              <a:rPr lang="en-US" sz="2000">
                <a:solidFill>
                  <a:srgbClr val="4C4457"/>
                </a:solidFill>
                <a:latin typeface="Nunito"/>
                <a:ea typeface="Nunito"/>
                <a:cs typeface="Nunito"/>
                <a:sym typeface="Nunito"/>
              </a:rPr>
              <a:t>ayor concentración y participación cuando las expectativas son claras</a:t>
            </a:r>
          </a:p>
          <a:p>
            <a:pPr algn="l" marL="431801" indent="-215900" lvl="1">
              <a:lnSpc>
                <a:spcPts val="3000"/>
              </a:lnSpc>
              <a:buFont typeface="Arial"/>
              <a:buChar char="•"/>
            </a:pPr>
            <a:r>
              <a:rPr lang="en-US" sz="2000">
                <a:solidFill>
                  <a:srgbClr val="4C4457"/>
                </a:solidFill>
                <a:latin typeface="Nunito"/>
                <a:ea typeface="Nunito"/>
                <a:cs typeface="Nunito"/>
                <a:sym typeface="Nunito"/>
              </a:rPr>
              <a:t>Capac</a:t>
            </a:r>
            <a:r>
              <a:rPr lang="en-US" sz="2000">
                <a:solidFill>
                  <a:srgbClr val="4C4457"/>
                </a:solidFill>
                <a:latin typeface="Nunito"/>
                <a:ea typeface="Nunito"/>
                <a:cs typeface="Nunito"/>
                <a:sym typeface="Nunito"/>
              </a:rPr>
              <a:t>idad para implicarse profundamente en información actividades estructuradas</a:t>
            </a:r>
          </a:p>
          <a:p>
            <a:pPr algn="l">
              <a:lnSpc>
                <a:spcPts val="3000"/>
              </a:lnSpc>
            </a:pPr>
          </a:p>
          <a:p>
            <a:pPr algn="l">
              <a:lnSpc>
                <a:spcPts val="3000"/>
              </a:lnSpc>
            </a:pPr>
            <a:r>
              <a:rPr lang="en-US" sz="2000" b="true">
                <a:solidFill>
                  <a:srgbClr val="4C4457"/>
                </a:solidFill>
                <a:latin typeface="Nunito Bold"/>
                <a:ea typeface="Nunito Bold"/>
                <a:cs typeface="Nunito Bold"/>
                <a:sym typeface="Nunito Bold"/>
              </a:rPr>
              <a:t>Dificultades:</a:t>
            </a:r>
          </a:p>
          <a:p>
            <a:pPr algn="l" marL="431801" indent="-215900" lvl="1">
              <a:lnSpc>
                <a:spcPts val="3000"/>
              </a:lnSpc>
              <a:buFont typeface="Arial"/>
              <a:buChar char="•"/>
            </a:pPr>
            <a:r>
              <a:rPr lang="en-US" sz="2000">
                <a:solidFill>
                  <a:srgbClr val="4C4457"/>
                </a:solidFill>
                <a:latin typeface="Nunito"/>
                <a:ea typeface="Nunito"/>
                <a:cs typeface="Nunito"/>
                <a:sym typeface="Nunito"/>
              </a:rPr>
              <a:t>Sobrecarga sensorial en eventos políticos impredecibles o ruidosos</a:t>
            </a:r>
          </a:p>
          <a:p>
            <a:pPr algn="l" marL="431801" indent="-215900" lvl="1">
              <a:lnSpc>
                <a:spcPts val="3000"/>
              </a:lnSpc>
              <a:buFont typeface="Arial"/>
              <a:buChar char="•"/>
            </a:pPr>
            <a:r>
              <a:rPr lang="en-US" sz="2000">
                <a:solidFill>
                  <a:srgbClr val="4C4457"/>
                </a:solidFill>
                <a:latin typeface="Nunito"/>
                <a:ea typeface="Nunito"/>
                <a:cs typeface="Nunito"/>
                <a:sym typeface="Nunito"/>
              </a:rPr>
              <a:t>Dificultad para manejar señales sociales ambiguas o interacciones espontáneas</a:t>
            </a:r>
          </a:p>
          <a:p>
            <a:pPr algn="l">
              <a:lnSpc>
                <a:spcPts val="3000"/>
              </a:lnSpc>
            </a:pPr>
          </a:p>
          <a:p>
            <a:pPr algn="l">
              <a:lnSpc>
                <a:spcPts val="3000"/>
              </a:lnSpc>
            </a:pPr>
            <a:r>
              <a:rPr lang="en-US" sz="2000" b="true">
                <a:solidFill>
                  <a:srgbClr val="4C4457"/>
                </a:solidFill>
                <a:latin typeface="Nunito Bold"/>
                <a:ea typeface="Nunito Bold"/>
                <a:cs typeface="Nunito Bold"/>
                <a:sym typeface="Nunito Bold"/>
              </a:rPr>
              <a:t> </a:t>
            </a:r>
            <a:r>
              <a:rPr lang="en-US" sz="2000" b="true">
                <a:solidFill>
                  <a:srgbClr val="4C4457"/>
                </a:solidFill>
                <a:latin typeface="Nunito Bold"/>
                <a:ea typeface="Nunito Bold"/>
                <a:cs typeface="Nunito Bold"/>
                <a:sym typeface="Nunito Bold"/>
              </a:rPr>
              <a:t>Soluciones Efectivas:</a:t>
            </a:r>
          </a:p>
          <a:p>
            <a:pPr algn="l" marL="431801" indent="-215900" lvl="1">
              <a:lnSpc>
                <a:spcPts val="3000"/>
              </a:lnSpc>
              <a:buFont typeface="Arial"/>
              <a:buChar char="•"/>
            </a:pPr>
            <a:r>
              <a:rPr lang="en-US" sz="2000">
                <a:solidFill>
                  <a:srgbClr val="4C4457"/>
                </a:solidFill>
                <a:latin typeface="Nunito"/>
                <a:ea typeface="Nunito"/>
                <a:cs typeface="Nunito"/>
                <a:sym typeface="Nunito"/>
              </a:rPr>
              <a:t>Proporcionar horarios visuales y esquemas claros de los eventos</a:t>
            </a:r>
          </a:p>
          <a:p>
            <a:pPr algn="l" marL="431801" indent="-215900" lvl="1">
              <a:lnSpc>
                <a:spcPts val="3000"/>
              </a:lnSpc>
              <a:buFont typeface="Arial"/>
              <a:buChar char="•"/>
            </a:pPr>
            <a:r>
              <a:rPr lang="en-US" sz="2000">
                <a:solidFill>
                  <a:srgbClr val="4C4457"/>
                </a:solidFill>
                <a:latin typeface="Nunito"/>
                <a:ea typeface="Nunito"/>
                <a:cs typeface="Nunito"/>
                <a:sym typeface="Nunito"/>
              </a:rPr>
              <a:t>Designar espacios tranquilos y estructurados para descansos y alivio sensorial</a:t>
            </a:r>
          </a:p>
          <a:p>
            <a:pPr algn="l" marL="431801" indent="-215900" lvl="1">
              <a:lnSpc>
                <a:spcPts val="3000"/>
              </a:lnSpc>
              <a:buFont typeface="Arial"/>
              <a:buChar char="•"/>
            </a:pPr>
            <a:r>
              <a:rPr lang="en-US" sz="2000">
                <a:solidFill>
                  <a:srgbClr val="4C4457"/>
                </a:solidFill>
                <a:latin typeface="Nunito"/>
                <a:ea typeface="Nunito"/>
                <a:cs typeface="Nunito"/>
                <a:sym typeface="Nunito"/>
              </a:rPr>
              <a:t>Ofrecer comunicación clara y anticipada sobre los procedimientos y expectativas del evento</a:t>
            </a:r>
          </a:p>
          <a:p>
            <a:pPr algn="l">
              <a:lnSpc>
                <a:spcPts val="3000"/>
              </a:lnSpc>
            </a:pPr>
          </a:p>
          <a:p>
            <a:pPr algn="l">
              <a:lnSpc>
                <a:spcPts val="3000"/>
              </a:lnSpc>
            </a:pPr>
            <a:r>
              <a:rPr lang="en-US" sz="2000">
                <a:solidFill>
                  <a:srgbClr val="4C4457"/>
                </a:solidFill>
                <a:latin typeface="Nunito"/>
                <a:ea typeface="Nunito"/>
                <a:cs typeface="Nunito"/>
                <a:sym typeface="Nunito"/>
              </a:rPr>
              <a:t>Al</a:t>
            </a:r>
            <a:r>
              <a:rPr lang="en-US" sz="2000">
                <a:solidFill>
                  <a:srgbClr val="4C4457"/>
                </a:solidFill>
                <a:latin typeface="Nunito"/>
                <a:ea typeface="Nunito"/>
                <a:cs typeface="Nunito"/>
                <a:sym typeface="Nunito"/>
              </a:rPr>
              <a:t> adaptarnos a estas necesidades,</a:t>
            </a:r>
            <a:r>
              <a:rPr lang="en-US" sz="2000" b="true">
                <a:solidFill>
                  <a:srgbClr val="4C4457"/>
                </a:solidFill>
                <a:latin typeface="Nunito Bold"/>
                <a:ea typeface="Nunito Bold"/>
                <a:cs typeface="Nunito Bold"/>
                <a:sym typeface="Nunito Bold"/>
              </a:rPr>
              <a:t> creamos espacios inclusivos </a:t>
            </a:r>
            <a:r>
              <a:rPr lang="en-US" sz="2000">
                <a:solidFill>
                  <a:srgbClr val="4C4457"/>
                </a:solidFill>
                <a:latin typeface="Nunito"/>
                <a:ea typeface="Nunito"/>
                <a:cs typeface="Nunito"/>
                <a:sym typeface="Nunito"/>
              </a:rPr>
              <a:t>que empoderan a las personas autistas para participar de forma significativa en eventos políticos y sociales.</a:t>
            </a:r>
          </a:p>
          <a:p>
            <a:pPr algn="l">
              <a:lnSpc>
                <a:spcPts val="4741"/>
              </a:lnSpc>
            </a:pPr>
          </a:p>
          <a:p>
            <a:pPr algn="l">
              <a:lnSpc>
                <a:spcPts val="4741"/>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28700" y="5942705"/>
            <a:ext cx="4523214" cy="433388"/>
            <a:chOff x="0" y="0"/>
            <a:chExt cx="6030952" cy="577850"/>
          </a:xfrm>
        </p:grpSpPr>
        <p:sp>
          <p:nvSpPr>
            <p:cNvPr name="Freeform 4" id="4"/>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5" id="5"/>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3</a:t>
              </a:r>
            </a:p>
          </p:txBody>
        </p:sp>
      </p:grpSp>
      <p:grpSp>
        <p:nvGrpSpPr>
          <p:cNvPr name="Group 6" id="6"/>
          <p:cNvGrpSpPr/>
          <p:nvPr/>
        </p:nvGrpSpPr>
        <p:grpSpPr>
          <a:xfrm rot="0">
            <a:off x="2354510" y="410819"/>
            <a:ext cx="15463040" cy="1593448"/>
            <a:chOff x="0" y="0"/>
            <a:chExt cx="20617387" cy="2124597"/>
          </a:xfrm>
        </p:grpSpPr>
        <p:sp>
          <p:nvSpPr>
            <p:cNvPr name="Freeform 7" id="7"/>
            <p:cNvSpPr/>
            <p:nvPr/>
          </p:nvSpPr>
          <p:spPr>
            <a:xfrm flipH="false" flipV="false" rot="0">
              <a:off x="0" y="0"/>
              <a:ext cx="20617386" cy="2124597"/>
            </a:xfrm>
            <a:custGeom>
              <a:avLst/>
              <a:gdLst/>
              <a:ahLst/>
              <a:cxnLst/>
              <a:rect r="r" b="b" t="t" l="l"/>
              <a:pathLst>
                <a:path h="2124597" w="20617386">
                  <a:moveTo>
                    <a:pt x="0" y="0"/>
                  </a:moveTo>
                  <a:lnTo>
                    <a:pt x="20617386" y="0"/>
                  </a:lnTo>
                  <a:lnTo>
                    <a:pt x="20617386" y="2124597"/>
                  </a:lnTo>
                  <a:lnTo>
                    <a:pt x="0" y="2124597"/>
                  </a:lnTo>
                  <a:close/>
                </a:path>
              </a:pathLst>
            </a:custGeom>
            <a:solidFill>
              <a:srgbClr val="000000">
                <a:alpha val="0"/>
              </a:srgbClr>
            </a:solidFill>
          </p:spPr>
        </p:sp>
        <p:sp>
          <p:nvSpPr>
            <p:cNvPr name="TextBox 8" id="8"/>
            <p:cNvSpPr txBox="true"/>
            <p:nvPr/>
          </p:nvSpPr>
          <p:spPr>
            <a:xfrm>
              <a:off x="0" y="-95250"/>
              <a:ext cx="20617387" cy="2219847"/>
            </a:xfrm>
            <a:prstGeom prst="rect">
              <a:avLst/>
            </a:prstGeom>
          </p:spPr>
          <p:txBody>
            <a:bodyPr anchor="t" rtlCol="false" tIns="0" lIns="0" bIns="0" rIns="0"/>
            <a:lstStyle/>
            <a:p>
              <a:pPr algn="ctr">
                <a:lnSpc>
                  <a:spcPts val="5400"/>
                </a:lnSpc>
              </a:pPr>
              <a:r>
                <a:rPr lang="en-US" b="true" sz="4500">
                  <a:solidFill>
                    <a:srgbClr val="000000"/>
                  </a:solidFill>
                  <a:latin typeface="Calibri (MS) Bold"/>
                  <a:ea typeface="Calibri (MS) Bold"/>
                  <a:cs typeface="Calibri (MS) Bold"/>
                  <a:sym typeface="Calibri (MS) Bold"/>
                </a:rPr>
                <a:t>Consejo</a:t>
              </a:r>
              <a:r>
                <a:rPr lang="en-US" b="true" sz="4500">
                  <a:solidFill>
                    <a:srgbClr val="000000"/>
                  </a:solidFill>
                  <a:latin typeface="Calibri (MS) Bold"/>
                  <a:ea typeface="Calibri (MS) Bold"/>
                  <a:cs typeface="Calibri (MS) Bold"/>
                  <a:sym typeface="Calibri (MS) Bold"/>
                </a:rPr>
                <a:t>s para trabajadores juveniles:</a:t>
              </a:r>
            </a:p>
            <a:p>
              <a:pPr algn="l">
                <a:lnSpc>
                  <a:spcPts val="5400"/>
                </a:lnSpc>
              </a:pPr>
              <a:r>
                <a:rPr lang="en-US" b="true" sz="4500">
                  <a:solidFill>
                    <a:srgbClr val="000000"/>
                  </a:solidFill>
                  <a:latin typeface="Calibri (MS) Bold"/>
                  <a:ea typeface="Calibri (MS) Bold"/>
                  <a:cs typeface="Calibri (MS) Bold"/>
                  <a:sym typeface="Calibri (MS) Bold"/>
                </a:rPr>
                <a:t>M</a:t>
              </a:r>
              <a:r>
                <a:rPr lang="en-US" b="true" sz="4500">
                  <a:solidFill>
                    <a:srgbClr val="000000"/>
                  </a:solidFill>
                  <a:latin typeface="Calibri (MS) Bold"/>
                  <a:ea typeface="Calibri (MS) Bold"/>
                  <a:cs typeface="Calibri (MS) Bold"/>
                  <a:sym typeface="Calibri (MS) Bold"/>
                </a:rPr>
                <a:t>antener una comunicación y participación inclusivas</a:t>
              </a:r>
            </a:p>
          </p:txBody>
        </p:sp>
      </p:grpSp>
      <p:grpSp>
        <p:nvGrpSpPr>
          <p:cNvPr name="Group 9" id="9"/>
          <p:cNvGrpSpPr/>
          <p:nvPr/>
        </p:nvGrpSpPr>
        <p:grpSpPr>
          <a:xfrm rot="0">
            <a:off x="12171043" y="3069046"/>
            <a:ext cx="4523214" cy="433388"/>
            <a:chOff x="0" y="0"/>
            <a:chExt cx="6030952" cy="577850"/>
          </a:xfrm>
        </p:grpSpPr>
        <p:sp>
          <p:nvSpPr>
            <p:cNvPr name="Freeform 10" id="10"/>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1" id="11"/>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5</a:t>
              </a:r>
            </a:p>
          </p:txBody>
        </p:sp>
      </p:grpSp>
      <p:grpSp>
        <p:nvGrpSpPr>
          <p:cNvPr name="Group 12" id="12"/>
          <p:cNvGrpSpPr/>
          <p:nvPr/>
        </p:nvGrpSpPr>
        <p:grpSpPr>
          <a:xfrm rot="0">
            <a:off x="1028700" y="4370228"/>
            <a:ext cx="4523214" cy="433388"/>
            <a:chOff x="0" y="0"/>
            <a:chExt cx="6030952" cy="577850"/>
          </a:xfrm>
        </p:grpSpPr>
        <p:sp>
          <p:nvSpPr>
            <p:cNvPr name="Freeform 13" id="13"/>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4" id="14"/>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a:t>
              </a:r>
              <a:r>
                <a:rPr lang="en-US" b="true" sz="2099">
                  <a:solidFill>
                    <a:srgbClr val="000000"/>
                  </a:solidFill>
                  <a:latin typeface="Calibri (MS) Bold"/>
                  <a:ea typeface="Calibri (MS) Bold"/>
                  <a:cs typeface="Calibri (MS) Bold"/>
                  <a:sym typeface="Calibri (MS) Bold"/>
                </a:rPr>
                <a:t>2</a:t>
              </a:r>
            </a:p>
          </p:txBody>
        </p:sp>
      </p:grpSp>
      <p:grpSp>
        <p:nvGrpSpPr>
          <p:cNvPr name="Group 15" id="15"/>
          <p:cNvGrpSpPr/>
          <p:nvPr/>
        </p:nvGrpSpPr>
        <p:grpSpPr>
          <a:xfrm rot="0">
            <a:off x="604739" y="4908390"/>
            <a:ext cx="6202392" cy="698564"/>
            <a:chOff x="0" y="0"/>
            <a:chExt cx="6156479" cy="693393"/>
          </a:xfrm>
        </p:grpSpPr>
        <p:sp>
          <p:nvSpPr>
            <p:cNvPr name="Freeform 16" id="16"/>
            <p:cNvSpPr/>
            <p:nvPr/>
          </p:nvSpPr>
          <p:spPr>
            <a:xfrm flipH="false" flipV="false" rot="0">
              <a:off x="0" y="0"/>
              <a:ext cx="6156479" cy="693393"/>
            </a:xfrm>
            <a:custGeom>
              <a:avLst/>
              <a:gdLst/>
              <a:ahLst/>
              <a:cxnLst/>
              <a:rect r="r" b="b" t="t" l="l"/>
              <a:pathLst>
                <a:path h="693393" w="6156479">
                  <a:moveTo>
                    <a:pt x="0" y="0"/>
                  </a:moveTo>
                  <a:lnTo>
                    <a:pt x="6156479" y="0"/>
                  </a:lnTo>
                  <a:lnTo>
                    <a:pt x="6156479" y="693393"/>
                  </a:lnTo>
                  <a:lnTo>
                    <a:pt x="0" y="693393"/>
                  </a:lnTo>
                  <a:close/>
                </a:path>
              </a:pathLst>
            </a:custGeom>
            <a:solidFill>
              <a:srgbClr val="000000">
                <a:alpha val="0"/>
              </a:srgbClr>
            </a:solidFill>
          </p:spPr>
        </p:sp>
        <p:sp>
          <p:nvSpPr>
            <p:cNvPr name="TextBox 17" id="17"/>
            <p:cNvSpPr txBox="true"/>
            <p:nvPr/>
          </p:nvSpPr>
          <p:spPr>
            <a:xfrm>
              <a:off x="0" y="-123825"/>
              <a:ext cx="6156479" cy="817218"/>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Mantén la calma, utiliza un tono de voz tr</a:t>
              </a:r>
              <a:r>
                <a:rPr lang="en-US" sz="1649">
                  <a:solidFill>
                    <a:srgbClr val="000000"/>
                  </a:solidFill>
                  <a:latin typeface="Calibri (MS)"/>
                  <a:ea typeface="Calibri (MS)"/>
                  <a:cs typeface="Calibri (MS)"/>
                  <a:sym typeface="Calibri (MS)"/>
                </a:rPr>
                <a:t>anqu</a:t>
              </a:r>
              <a:r>
                <a:rPr lang="en-US" sz="1649">
                  <a:solidFill>
                    <a:srgbClr val="000000"/>
                  </a:solidFill>
                  <a:latin typeface="Calibri (MS)"/>
                  <a:ea typeface="Calibri (MS)"/>
                  <a:cs typeface="Calibri (MS)"/>
                  <a:sym typeface="Calibri (MS)"/>
                </a:rPr>
                <a:t>ilo y </a:t>
              </a:r>
              <a:r>
                <a:rPr lang="en-US" sz="1649">
                  <a:solidFill>
                    <a:srgbClr val="000000"/>
                  </a:solidFill>
                  <a:latin typeface="Calibri (MS)"/>
                  <a:ea typeface="Calibri (MS)"/>
                  <a:cs typeface="Calibri (MS)"/>
                  <a:sym typeface="Calibri (MS)"/>
                </a:rPr>
                <a:t>adáp</a:t>
              </a:r>
              <a:r>
                <a:rPr lang="en-US" sz="1649">
                  <a:solidFill>
                    <a:srgbClr val="000000"/>
                  </a:solidFill>
                  <a:latin typeface="Calibri (MS)"/>
                  <a:ea typeface="Calibri (MS)"/>
                  <a:cs typeface="Calibri (MS)"/>
                  <a:sym typeface="Calibri (MS)"/>
                </a:rPr>
                <a:t>tate a sus</a:t>
              </a:r>
            </a:p>
            <a:p>
              <a:pPr algn="just">
                <a:lnSpc>
                  <a:spcPts val="2969"/>
                </a:lnSpc>
              </a:pPr>
              <a:r>
                <a:rPr lang="en-US" sz="1649">
                  <a:solidFill>
                    <a:srgbClr val="000000"/>
                  </a:solidFill>
                  <a:latin typeface="Calibri (MS)"/>
                  <a:ea typeface="Calibri (MS)"/>
                  <a:cs typeface="Calibri (MS)"/>
                  <a:sym typeface="Calibri (MS)"/>
                </a:rPr>
                <a:t>habilidades y competencias</a:t>
              </a:r>
            </a:p>
          </p:txBody>
        </p:sp>
      </p:grpSp>
      <p:grpSp>
        <p:nvGrpSpPr>
          <p:cNvPr name="Group 18" id="18"/>
          <p:cNvGrpSpPr/>
          <p:nvPr/>
        </p:nvGrpSpPr>
        <p:grpSpPr>
          <a:xfrm rot="0">
            <a:off x="1028700" y="2928192"/>
            <a:ext cx="4523214" cy="460543"/>
            <a:chOff x="0" y="0"/>
            <a:chExt cx="6030952" cy="614057"/>
          </a:xfrm>
        </p:grpSpPr>
        <p:sp>
          <p:nvSpPr>
            <p:cNvPr name="Freeform 19" id="19"/>
            <p:cNvSpPr/>
            <p:nvPr/>
          </p:nvSpPr>
          <p:spPr>
            <a:xfrm flipH="false" flipV="false" rot="0">
              <a:off x="0" y="0"/>
              <a:ext cx="6030952" cy="614057"/>
            </a:xfrm>
            <a:custGeom>
              <a:avLst/>
              <a:gdLst/>
              <a:ahLst/>
              <a:cxnLst/>
              <a:rect r="r" b="b" t="t" l="l"/>
              <a:pathLst>
                <a:path h="614057" w="6030952">
                  <a:moveTo>
                    <a:pt x="0" y="0"/>
                  </a:moveTo>
                  <a:lnTo>
                    <a:pt x="6030952" y="0"/>
                  </a:lnTo>
                  <a:lnTo>
                    <a:pt x="6030952" y="614057"/>
                  </a:lnTo>
                  <a:lnTo>
                    <a:pt x="0" y="614057"/>
                  </a:lnTo>
                  <a:close/>
                </a:path>
              </a:pathLst>
            </a:custGeom>
            <a:solidFill>
              <a:srgbClr val="000000">
                <a:alpha val="0"/>
              </a:srgbClr>
            </a:solidFill>
          </p:spPr>
        </p:sp>
        <p:sp>
          <p:nvSpPr>
            <p:cNvPr name="TextBox 20" id="20"/>
            <p:cNvSpPr txBox="true"/>
            <p:nvPr/>
          </p:nvSpPr>
          <p:spPr>
            <a:xfrm>
              <a:off x="0" y="-161925"/>
              <a:ext cx="6030952" cy="775982"/>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a:t>
              </a:r>
              <a:r>
                <a:rPr lang="en-US" b="true" sz="2099">
                  <a:solidFill>
                    <a:srgbClr val="000000"/>
                  </a:solidFill>
                  <a:latin typeface="Calibri (MS) Bold"/>
                  <a:ea typeface="Calibri (MS) Bold"/>
                  <a:cs typeface="Calibri (MS) Bold"/>
                  <a:sym typeface="Calibri (MS) Bold"/>
                </a:rPr>
                <a:t>1 </a:t>
              </a:r>
            </a:p>
          </p:txBody>
        </p:sp>
      </p:grpSp>
      <p:grpSp>
        <p:nvGrpSpPr>
          <p:cNvPr name="Group 21" id="21"/>
          <p:cNvGrpSpPr/>
          <p:nvPr/>
        </p:nvGrpSpPr>
        <p:grpSpPr>
          <a:xfrm rot="0">
            <a:off x="604739" y="3499144"/>
            <a:ext cx="6202392" cy="733974"/>
            <a:chOff x="0" y="0"/>
            <a:chExt cx="8175582" cy="967476"/>
          </a:xfrm>
        </p:grpSpPr>
        <p:sp>
          <p:nvSpPr>
            <p:cNvPr name="Freeform 22" id="22"/>
            <p:cNvSpPr/>
            <p:nvPr/>
          </p:nvSpPr>
          <p:spPr>
            <a:xfrm flipH="false" flipV="false" rot="0">
              <a:off x="0" y="0"/>
              <a:ext cx="8175582" cy="967476"/>
            </a:xfrm>
            <a:custGeom>
              <a:avLst/>
              <a:gdLst/>
              <a:ahLst/>
              <a:cxnLst/>
              <a:rect r="r" b="b" t="t" l="l"/>
              <a:pathLst>
                <a:path h="967476" w="8175582">
                  <a:moveTo>
                    <a:pt x="0" y="0"/>
                  </a:moveTo>
                  <a:lnTo>
                    <a:pt x="8175582" y="0"/>
                  </a:lnTo>
                  <a:lnTo>
                    <a:pt x="8175582" y="967476"/>
                  </a:lnTo>
                  <a:lnTo>
                    <a:pt x="0" y="967476"/>
                  </a:lnTo>
                  <a:close/>
                </a:path>
              </a:pathLst>
            </a:custGeom>
            <a:solidFill>
              <a:srgbClr val="000000">
                <a:alpha val="0"/>
              </a:srgbClr>
            </a:solidFill>
          </p:spPr>
        </p:sp>
        <p:sp>
          <p:nvSpPr>
            <p:cNvPr name="TextBox 23" id="23"/>
            <p:cNvSpPr txBox="true"/>
            <p:nvPr/>
          </p:nvSpPr>
          <p:spPr>
            <a:xfrm>
              <a:off x="0" y="-142875"/>
              <a:ext cx="8175582" cy="1110351"/>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Intent</a:t>
              </a:r>
              <a:r>
                <a:rPr lang="en-US" sz="1749">
                  <a:solidFill>
                    <a:srgbClr val="000000"/>
                  </a:solidFill>
                  <a:latin typeface="Calibri (MS)"/>
                  <a:ea typeface="Calibri (MS)"/>
                  <a:cs typeface="Calibri (MS)"/>
                  <a:sym typeface="Calibri (MS)"/>
                </a:rPr>
                <a:t>a captar su atención</a:t>
              </a:r>
              <a:r>
                <a:rPr lang="en-US" sz="1749">
                  <a:solidFill>
                    <a:srgbClr val="000000"/>
                  </a:solidFill>
                  <a:latin typeface="Calibri (MS)"/>
                  <a:ea typeface="Calibri (MS)"/>
                  <a:cs typeface="Calibri (MS)"/>
                  <a:sym typeface="Calibri (MS)"/>
                </a:rPr>
                <a:t> durante la comunicación para mejorarla</a:t>
              </a:r>
            </a:p>
            <a:p>
              <a:pPr algn="just">
                <a:lnSpc>
                  <a:spcPts val="3149"/>
                </a:lnSpc>
              </a:pPr>
            </a:p>
          </p:txBody>
        </p:sp>
      </p:grpSp>
      <p:grpSp>
        <p:nvGrpSpPr>
          <p:cNvPr name="Group 24" id="24"/>
          <p:cNvGrpSpPr/>
          <p:nvPr/>
        </p:nvGrpSpPr>
        <p:grpSpPr>
          <a:xfrm rot="0">
            <a:off x="7172956" y="3808214"/>
            <a:ext cx="3942089" cy="3658260"/>
            <a:chOff x="0" y="0"/>
            <a:chExt cx="7615548" cy="7067231"/>
          </a:xfrm>
        </p:grpSpPr>
        <p:sp>
          <p:nvSpPr>
            <p:cNvPr name="Freeform 25" id="25"/>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26" id="26"/>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27" id="27"/>
          <p:cNvSpPr/>
          <p:nvPr/>
        </p:nvSpPr>
        <p:spPr>
          <a:xfrm flipH="false" flipV="false" rot="0">
            <a:off x="7787377" y="5021776"/>
            <a:ext cx="2713246" cy="1231135"/>
          </a:xfrm>
          <a:custGeom>
            <a:avLst/>
            <a:gdLst/>
            <a:ahLst/>
            <a:cxnLst/>
            <a:rect r="r" b="b" t="t" l="l"/>
            <a:pathLst>
              <a:path h="1231135" w="2713246">
                <a:moveTo>
                  <a:pt x="0" y="0"/>
                </a:moveTo>
                <a:lnTo>
                  <a:pt x="2713246" y="0"/>
                </a:lnTo>
                <a:lnTo>
                  <a:pt x="2713246" y="1231135"/>
                </a:lnTo>
                <a:lnTo>
                  <a:pt x="0" y="12311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29" id="29"/>
          <p:cNvGrpSpPr/>
          <p:nvPr/>
        </p:nvGrpSpPr>
        <p:grpSpPr>
          <a:xfrm rot="0">
            <a:off x="604739" y="6561249"/>
            <a:ext cx="6202392" cy="733974"/>
            <a:chOff x="0" y="0"/>
            <a:chExt cx="8269856" cy="978632"/>
          </a:xfrm>
        </p:grpSpPr>
        <p:sp>
          <p:nvSpPr>
            <p:cNvPr name="Freeform 30" id="30"/>
            <p:cNvSpPr/>
            <p:nvPr/>
          </p:nvSpPr>
          <p:spPr>
            <a:xfrm flipH="false" flipV="false" rot="0">
              <a:off x="0" y="0"/>
              <a:ext cx="8269856" cy="978632"/>
            </a:xfrm>
            <a:custGeom>
              <a:avLst/>
              <a:gdLst/>
              <a:ahLst/>
              <a:cxnLst/>
              <a:rect r="r" b="b" t="t" l="l"/>
              <a:pathLst>
                <a:path h="978632" w="8269856">
                  <a:moveTo>
                    <a:pt x="0" y="0"/>
                  </a:moveTo>
                  <a:lnTo>
                    <a:pt x="8269856" y="0"/>
                  </a:lnTo>
                  <a:lnTo>
                    <a:pt x="8269856" y="978632"/>
                  </a:lnTo>
                  <a:lnTo>
                    <a:pt x="0" y="978632"/>
                  </a:lnTo>
                  <a:close/>
                </a:path>
              </a:pathLst>
            </a:custGeom>
            <a:solidFill>
              <a:srgbClr val="000000">
                <a:alpha val="0"/>
              </a:srgbClr>
            </a:solidFill>
          </p:spPr>
        </p:sp>
        <p:sp>
          <p:nvSpPr>
            <p:cNvPr name="TextBox 31" id="31"/>
            <p:cNvSpPr txBox="true"/>
            <p:nvPr/>
          </p:nvSpPr>
          <p:spPr>
            <a:xfrm>
              <a:off x="0" y="-142875"/>
              <a:ext cx="8269856" cy="1121507"/>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Utiliza un lenguaje claro y consistente. El lenguaje utilizado y el contexto deben ser </a:t>
              </a:r>
              <a:r>
                <a:rPr lang="en-US" sz="1749">
                  <a:solidFill>
                    <a:srgbClr val="000000"/>
                  </a:solidFill>
                  <a:latin typeface="Calibri (MS)"/>
                  <a:ea typeface="Calibri (MS)"/>
                  <a:cs typeface="Calibri (MS)"/>
                  <a:sym typeface="Calibri (MS)"/>
                </a:rPr>
                <a:t>predecibles</a:t>
              </a:r>
            </a:p>
          </p:txBody>
        </p:sp>
      </p:grpSp>
      <p:grpSp>
        <p:nvGrpSpPr>
          <p:cNvPr name="Group 32" id="32"/>
          <p:cNvGrpSpPr/>
          <p:nvPr/>
        </p:nvGrpSpPr>
        <p:grpSpPr>
          <a:xfrm rot="0">
            <a:off x="604739" y="8102344"/>
            <a:ext cx="6202392" cy="733974"/>
            <a:chOff x="0" y="0"/>
            <a:chExt cx="8269856" cy="978632"/>
          </a:xfrm>
        </p:grpSpPr>
        <p:sp>
          <p:nvSpPr>
            <p:cNvPr name="Freeform 33" id="33"/>
            <p:cNvSpPr/>
            <p:nvPr/>
          </p:nvSpPr>
          <p:spPr>
            <a:xfrm flipH="false" flipV="false" rot="0">
              <a:off x="0" y="0"/>
              <a:ext cx="8269856" cy="978632"/>
            </a:xfrm>
            <a:custGeom>
              <a:avLst/>
              <a:gdLst/>
              <a:ahLst/>
              <a:cxnLst/>
              <a:rect r="r" b="b" t="t" l="l"/>
              <a:pathLst>
                <a:path h="978632" w="8269856">
                  <a:moveTo>
                    <a:pt x="0" y="0"/>
                  </a:moveTo>
                  <a:lnTo>
                    <a:pt x="8269856" y="0"/>
                  </a:lnTo>
                  <a:lnTo>
                    <a:pt x="8269856" y="978632"/>
                  </a:lnTo>
                  <a:lnTo>
                    <a:pt x="0" y="978632"/>
                  </a:lnTo>
                  <a:close/>
                </a:path>
              </a:pathLst>
            </a:custGeom>
            <a:solidFill>
              <a:srgbClr val="000000">
                <a:alpha val="0"/>
              </a:srgbClr>
            </a:solidFill>
          </p:spPr>
        </p:sp>
        <p:sp>
          <p:nvSpPr>
            <p:cNvPr name="TextBox 34" id="34"/>
            <p:cNvSpPr txBox="true"/>
            <p:nvPr/>
          </p:nvSpPr>
          <p:spPr>
            <a:xfrm>
              <a:off x="0" y="-142875"/>
              <a:ext cx="8269856" cy="1121507"/>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Evita</a:t>
              </a:r>
              <a:r>
                <a:rPr lang="en-US" sz="1749">
                  <a:solidFill>
                    <a:srgbClr val="000000"/>
                  </a:solidFill>
                  <a:latin typeface="Calibri (MS)"/>
                  <a:ea typeface="Calibri (MS)"/>
                  <a:cs typeface="Calibri (MS)"/>
                  <a:sym typeface="Calibri (MS)"/>
                </a:rPr>
                <a:t> enmarcar la comunicación únicam</a:t>
              </a:r>
              <a:r>
                <a:rPr lang="en-US" sz="1749">
                  <a:solidFill>
                    <a:srgbClr val="000000"/>
                  </a:solidFill>
                  <a:latin typeface="Calibri (MS)"/>
                  <a:ea typeface="Calibri (MS)"/>
                  <a:cs typeface="Calibri (MS)"/>
                  <a:sym typeface="Calibri (MS)"/>
                </a:rPr>
                <a:t>ente como solicitudes,</a:t>
              </a:r>
              <a:r>
                <a:rPr lang="en-US" sz="1749">
                  <a:solidFill>
                    <a:srgbClr val="000000"/>
                  </a:solidFill>
                  <a:latin typeface="Calibri (MS)"/>
                  <a:ea typeface="Calibri (MS)"/>
                  <a:cs typeface="Calibri (MS)"/>
                  <a:sym typeface="Calibri (MS)"/>
                </a:rPr>
                <a:t> deje espacio para el diálogo y el intercambio</a:t>
              </a:r>
            </a:p>
          </p:txBody>
        </p:sp>
      </p:grpSp>
      <p:grpSp>
        <p:nvGrpSpPr>
          <p:cNvPr name="Group 35" id="35"/>
          <p:cNvGrpSpPr/>
          <p:nvPr/>
        </p:nvGrpSpPr>
        <p:grpSpPr>
          <a:xfrm rot="0">
            <a:off x="1028700" y="7554836"/>
            <a:ext cx="4523214" cy="419759"/>
            <a:chOff x="0" y="0"/>
            <a:chExt cx="6030952" cy="559678"/>
          </a:xfrm>
        </p:grpSpPr>
        <p:sp>
          <p:nvSpPr>
            <p:cNvPr name="Freeform 36" id="36"/>
            <p:cNvSpPr/>
            <p:nvPr/>
          </p:nvSpPr>
          <p:spPr>
            <a:xfrm flipH="false" flipV="false" rot="0">
              <a:off x="0" y="0"/>
              <a:ext cx="6030952" cy="559678"/>
            </a:xfrm>
            <a:custGeom>
              <a:avLst/>
              <a:gdLst/>
              <a:ahLst/>
              <a:cxnLst/>
              <a:rect r="r" b="b" t="t" l="l"/>
              <a:pathLst>
                <a:path h="559678" w="6030952">
                  <a:moveTo>
                    <a:pt x="0" y="0"/>
                  </a:moveTo>
                  <a:lnTo>
                    <a:pt x="6030952" y="0"/>
                  </a:lnTo>
                  <a:lnTo>
                    <a:pt x="6030952" y="559678"/>
                  </a:lnTo>
                  <a:lnTo>
                    <a:pt x="0" y="559678"/>
                  </a:lnTo>
                  <a:close/>
                </a:path>
              </a:pathLst>
            </a:custGeom>
            <a:solidFill>
              <a:srgbClr val="000000">
                <a:alpha val="0"/>
              </a:srgbClr>
            </a:solidFill>
          </p:spPr>
        </p:sp>
        <p:sp>
          <p:nvSpPr>
            <p:cNvPr name="TextBox 37" id="37"/>
            <p:cNvSpPr txBox="true"/>
            <p:nvPr/>
          </p:nvSpPr>
          <p:spPr>
            <a:xfrm>
              <a:off x="0" y="-161925"/>
              <a:ext cx="6030952" cy="721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a:t>
              </a:r>
              <a:r>
                <a:rPr lang="en-US" b="true" sz="2099">
                  <a:solidFill>
                    <a:srgbClr val="000000"/>
                  </a:solidFill>
                  <a:latin typeface="Calibri (MS) Bold"/>
                  <a:ea typeface="Calibri (MS) Bold"/>
                  <a:cs typeface="Calibri (MS) Bold"/>
                  <a:sym typeface="Calibri (MS) Bold"/>
                </a:rPr>
                <a:t>4</a:t>
              </a:r>
            </a:p>
          </p:txBody>
        </p:sp>
      </p:grpSp>
      <p:grpSp>
        <p:nvGrpSpPr>
          <p:cNvPr name="Group 38" id="38"/>
          <p:cNvGrpSpPr/>
          <p:nvPr/>
        </p:nvGrpSpPr>
        <p:grpSpPr>
          <a:xfrm rot="0">
            <a:off x="11698253" y="3507900"/>
            <a:ext cx="6238818" cy="327089"/>
            <a:chOff x="0" y="0"/>
            <a:chExt cx="6192636" cy="324668"/>
          </a:xfrm>
        </p:grpSpPr>
        <p:sp>
          <p:nvSpPr>
            <p:cNvPr name="Freeform 39" id="39"/>
            <p:cNvSpPr/>
            <p:nvPr/>
          </p:nvSpPr>
          <p:spPr>
            <a:xfrm flipH="false" flipV="false" rot="0">
              <a:off x="0" y="0"/>
              <a:ext cx="6192636" cy="324668"/>
            </a:xfrm>
            <a:custGeom>
              <a:avLst/>
              <a:gdLst/>
              <a:ahLst/>
              <a:cxnLst/>
              <a:rect r="r" b="b" t="t" l="l"/>
              <a:pathLst>
                <a:path h="324668" w="6192636">
                  <a:moveTo>
                    <a:pt x="0" y="0"/>
                  </a:moveTo>
                  <a:lnTo>
                    <a:pt x="6192636" y="0"/>
                  </a:lnTo>
                  <a:lnTo>
                    <a:pt x="6192636" y="324668"/>
                  </a:lnTo>
                  <a:lnTo>
                    <a:pt x="0" y="324668"/>
                  </a:lnTo>
                  <a:close/>
                </a:path>
              </a:pathLst>
            </a:custGeom>
            <a:solidFill>
              <a:srgbClr val="000000">
                <a:alpha val="0"/>
              </a:srgbClr>
            </a:solidFill>
          </p:spPr>
        </p:sp>
        <p:sp>
          <p:nvSpPr>
            <p:cNvPr name="TextBox 40" id="40"/>
            <p:cNvSpPr txBox="true"/>
            <p:nvPr/>
          </p:nvSpPr>
          <p:spPr>
            <a:xfrm>
              <a:off x="0" y="-123825"/>
              <a:ext cx="6192636" cy="448493"/>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Permite que la otra persona </a:t>
              </a:r>
              <a:r>
                <a:rPr lang="en-US" sz="1649">
                  <a:solidFill>
                    <a:srgbClr val="000000"/>
                  </a:solidFill>
                  <a:latin typeface="Calibri (MS)"/>
                  <a:ea typeface="Calibri (MS)"/>
                  <a:cs typeface="Calibri (MS)"/>
                  <a:sym typeface="Calibri (MS)"/>
                </a:rPr>
                <a:t>expres</a:t>
              </a:r>
              <a:r>
                <a:rPr lang="en-US" sz="1649">
                  <a:solidFill>
                    <a:srgbClr val="000000"/>
                  </a:solidFill>
                  <a:latin typeface="Calibri (MS)"/>
                  <a:ea typeface="Calibri (MS)"/>
                  <a:cs typeface="Calibri (MS)"/>
                  <a:sym typeface="Calibri (MS)"/>
                </a:rPr>
                <a:t>e</a:t>
              </a:r>
              <a:r>
                <a:rPr lang="en-US" sz="1649">
                  <a:solidFill>
                    <a:srgbClr val="000000"/>
                  </a:solidFill>
                  <a:latin typeface="Calibri (MS)"/>
                  <a:ea typeface="Calibri (MS)"/>
                  <a:cs typeface="Calibri (MS)"/>
                  <a:sym typeface="Calibri (MS)"/>
                </a:rPr>
                <a:t> su</a:t>
              </a:r>
              <a:r>
                <a:rPr lang="en-US" sz="1649">
                  <a:solidFill>
                    <a:srgbClr val="000000"/>
                  </a:solidFill>
                  <a:latin typeface="Calibri (MS)"/>
                  <a:ea typeface="Calibri (MS)"/>
                  <a:cs typeface="Calibri (MS)"/>
                  <a:sym typeface="Calibri (MS)"/>
                </a:rPr>
                <a:t>s d</a:t>
              </a:r>
              <a:r>
                <a:rPr lang="en-US" sz="1649">
                  <a:solidFill>
                    <a:srgbClr val="000000"/>
                  </a:solidFill>
                  <a:latin typeface="Calibri (MS)"/>
                  <a:ea typeface="Calibri (MS)"/>
                  <a:cs typeface="Calibri (MS)"/>
                  <a:sym typeface="Calibri (MS)"/>
                </a:rPr>
                <a:t>es</a:t>
              </a:r>
              <a:r>
                <a:rPr lang="en-US" sz="1649">
                  <a:solidFill>
                    <a:srgbClr val="000000"/>
                  </a:solidFill>
                  <a:latin typeface="Calibri (MS)"/>
                  <a:ea typeface="Calibri (MS)"/>
                  <a:cs typeface="Calibri (MS)"/>
                  <a:sym typeface="Calibri (MS)"/>
                </a:rPr>
                <a:t>eo</a:t>
              </a:r>
              <a:r>
                <a:rPr lang="en-US" sz="1649">
                  <a:solidFill>
                    <a:srgbClr val="000000"/>
                  </a:solidFill>
                  <a:latin typeface="Calibri (MS)"/>
                  <a:ea typeface="Calibri (MS)"/>
                  <a:cs typeface="Calibri (MS)"/>
                  <a:sym typeface="Calibri (MS)"/>
                </a:rPr>
                <a:t>s</a:t>
              </a:r>
              <a:r>
                <a:rPr lang="en-US" sz="1649">
                  <a:solidFill>
                    <a:srgbClr val="000000"/>
                  </a:solidFill>
                  <a:latin typeface="Calibri (MS)"/>
                  <a:ea typeface="Calibri (MS)"/>
                  <a:cs typeface="Calibri (MS)"/>
                  <a:sym typeface="Calibri (MS)"/>
                </a:rPr>
                <a:t> e intenciones.</a:t>
              </a:r>
            </a:p>
          </p:txBody>
        </p:sp>
      </p:grpSp>
      <p:sp>
        <p:nvSpPr>
          <p:cNvPr name="Freeform 41" id="41"/>
          <p:cNvSpPr/>
          <p:nvPr/>
        </p:nvSpPr>
        <p:spPr>
          <a:xfrm flipH="false" flipV="false" rot="0">
            <a:off x="647759" y="2848649"/>
            <a:ext cx="380941" cy="444836"/>
          </a:xfrm>
          <a:custGeom>
            <a:avLst/>
            <a:gdLst/>
            <a:ahLst/>
            <a:cxnLst/>
            <a:rect r="r" b="b" t="t" l="l"/>
            <a:pathLst>
              <a:path h="444836" w="380941">
                <a:moveTo>
                  <a:pt x="0" y="0"/>
                </a:moveTo>
                <a:lnTo>
                  <a:pt x="380941" y="0"/>
                </a:lnTo>
                <a:lnTo>
                  <a:pt x="380941" y="444837"/>
                </a:lnTo>
                <a:lnTo>
                  <a:pt x="0" y="4448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2" id="42"/>
          <p:cNvSpPr/>
          <p:nvPr/>
        </p:nvSpPr>
        <p:spPr>
          <a:xfrm flipH="false" flipV="false" rot="0">
            <a:off x="647759" y="4288091"/>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3" id="43"/>
          <p:cNvSpPr/>
          <p:nvPr/>
        </p:nvSpPr>
        <p:spPr>
          <a:xfrm flipH="false" flipV="false" rot="0">
            <a:off x="647759" y="5903687"/>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4" id="44"/>
          <p:cNvSpPr/>
          <p:nvPr/>
        </p:nvSpPr>
        <p:spPr>
          <a:xfrm flipH="false" flipV="false" rot="0">
            <a:off x="647759" y="7554836"/>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5" id="45"/>
          <p:cNvSpPr/>
          <p:nvPr/>
        </p:nvSpPr>
        <p:spPr>
          <a:xfrm flipH="false" flipV="false" rot="0">
            <a:off x="11698253" y="2966165"/>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46" id="46"/>
          <p:cNvGrpSpPr/>
          <p:nvPr/>
        </p:nvGrpSpPr>
        <p:grpSpPr>
          <a:xfrm rot="0">
            <a:off x="12204084" y="4444589"/>
            <a:ext cx="4523214" cy="1626166"/>
            <a:chOff x="0" y="0"/>
            <a:chExt cx="6030952" cy="2168222"/>
          </a:xfrm>
        </p:grpSpPr>
        <p:sp>
          <p:nvSpPr>
            <p:cNvPr name="Freeform 47" id="47"/>
            <p:cNvSpPr/>
            <p:nvPr/>
          </p:nvSpPr>
          <p:spPr>
            <a:xfrm flipH="false" flipV="false" rot="0">
              <a:off x="0" y="0"/>
              <a:ext cx="6030952" cy="2168222"/>
            </a:xfrm>
            <a:custGeom>
              <a:avLst/>
              <a:gdLst/>
              <a:ahLst/>
              <a:cxnLst/>
              <a:rect r="r" b="b" t="t" l="l"/>
              <a:pathLst>
                <a:path h="2168222" w="6030952">
                  <a:moveTo>
                    <a:pt x="0" y="0"/>
                  </a:moveTo>
                  <a:lnTo>
                    <a:pt x="6030952" y="0"/>
                  </a:lnTo>
                  <a:lnTo>
                    <a:pt x="6030952" y="2168222"/>
                  </a:lnTo>
                  <a:lnTo>
                    <a:pt x="0" y="2168222"/>
                  </a:lnTo>
                  <a:close/>
                </a:path>
              </a:pathLst>
            </a:custGeom>
            <a:solidFill>
              <a:srgbClr val="000000">
                <a:alpha val="0"/>
              </a:srgbClr>
            </a:solidFill>
          </p:spPr>
        </p:sp>
        <p:sp>
          <p:nvSpPr>
            <p:cNvPr name="TextBox 48" id="48"/>
            <p:cNvSpPr txBox="true"/>
            <p:nvPr/>
          </p:nvSpPr>
          <p:spPr>
            <a:xfrm>
              <a:off x="0" y="-161925"/>
              <a:ext cx="6030952" cy="2330147"/>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a:t>
              </a:r>
              <a:r>
                <a:rPr lang="en-US" b="true" sz="2099">
                  <a:solidFill>
                    <a:srgbClr val="000000"/>
                  </a:solidFill>
                  <a:latin typeface="Calibri (MS) Bold"/>
                  <a:ea typeface="Calibri (MS) Bold"/>
                  <a:cs typeface="Calibri (MS) Bold"/>
                  <a:sym typeface="Calibri (MS) Bold"/>
                </a:rPr>
                <a:t>6 </a:t>
              </a:r>
            </a:p>
          </p:txBody>
        </p:sp>
      </p:grpSp>
      <p:sp>
        <p:nvSpPr>
          <p:cNvPr name="Freeform 49" id="49"/>
          <p:cNvSpPr/>
          <p:nvPr/>
        </p:nvSpPr>
        <p:spPr>
          <a:xfrm flipH="false" flipV="false" rot="0">
            <a:off x="11698253" y="4444589"/>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0" id="50"/>
          <p:cNvGrpSpPr/>
          <p:nvPr/>
        </p:nvGrpSpPr>
        <p:grpSpPr>
          <a:xfrm rot="0">
            <a:off x="11698253" y="4947820"/>
            <a:ext cx="6238818" cy="1070039"/>
            <a:chOff x="0" y="0"/>
            <a:chExt cx="6192636" cy="1062118"/>
          </a:xfrm>
        </p:grpSpPr>
        <p:sp>
          <p:nvSpPr>
            <p:cNvPr name="Freeform 51" id="51"/>
            <p:cNvSpPr/>
            <p:nvPr/>
          </p:nvSpPr>
          <p:spPr>
            <a:xfrm flipH="false" flipV="false" rot="0">
              <a:off x="0" y="0"/>
              <a:ext cx="6192636" cy="1062118"/>
            </a:xfrm>
            <a:custGeom>
              <a:avLst/>
              <a:gdLst/>
              <a:ahLst/>
              <a:cxnLst/>
              <a:rect r="r" b="b" t="t" l="l"/>
              <a:pathLst>
                <a:path h="1062118" w="6192636">
                  <a:moveTo>
                    <a:pt x="0" y="0"/>
                  </a:moveTo>
                  <a:lnTo>
                    <a:pt x="6192636" y="0"/>
                  </a:lnTo>
                  <a:lnTo>
                    <a:pt x="6192636" y="1062118"/>
                  </a:lnTo>
                  <a:lnTo>
                    <a:pt x="0" y="1062118"/>
                  </a:lnTo>
                  <a:close/>
                </a:path>
              </a:pathLst>
            </a:custGeom>
            <a:solidFill>
              <a:srgbClr val="000000">
                <a:alpha val="0"/>
              </a:srgbClr>
            </a:solidFill>
          </p:spPr>
        </p:sp>
        <p:sp>
          <p:nvSpPr>
            <p:cNvPr name="TextBox 52" id="52"/>
            <p:cNvSpPr txBox="true"/>
            <p:nvPr/>
          </p:nvSpPr>
          <p:spPr>
            <a:xfrm>
              <a:off x="0" y="-123825"/>
              <a:ext cx="6192636" cy="1185943"/>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Presta atención a los estímulos del c</a:t>
              </a:r>
              <a:r>
                <a:rPr lang="en-US" sz="1649">
                  <a:solidFill>
                    <a:srgbClr val="000000"/>
                  </a:solidFill>
                  <a:latin typeface="Calibri (MS)"/>
                  <a:ea typeface="Calibri (MS)"/>
                  <a:cs typeface="Calibri (MS)"/>
                  <a:sym typeface="Calibri (MS)"/>
                </a:rPr>
                <a:t>ontexto. A</a:t>
              </a:r>
              <a:r>
                <a:rPr lang="en-US" sz="1649">
                  <a:solidFill>
                    <a:srgbClr val="000000"/>
                  </a:solidFill>
                  <a:latin typeface="Calibri (MS)"/>
                  <a:ea typeface="Calibri (MS)"/>
                  <a:cs typeface="Calibri (MS)"/>
                  <a:sym typeface="Calibri (MS)"/>
                </a:rPr>
                <a:t>lgunos contextos</a:t>
              </a:r>
            </a:p>
            <a:p>
              <a:pPr algn="just">
                <a:lnSpc>
                  <a:spcPts val="2969"/>
                </a:lnSpc>
              </a:pPr>
              <a:r>
                <a:rPr lang="en-US" sz="1649">
                  <a:solidFill>
                    <a:srgbClr val="000000"/>
                  </a:solidFill>
                  <a:latin typeface="Calibri (MS)"/>
                  <a:ea typeface="Calibri (MS)"/>
                  <a:cs typeface="Calibri (MS)"/>
                  <a:sym typeface="Calibri (MS)"/>
                </a:rPr>
                <a:t>pueden dificultar la comunicación.</a:t>
              </a:r>
            </a:p>
            <a:p>
              <a:pPr algn="just">
                <a:lnSpc>
                  <a:spcPts val="2969"/>
                </a:lnSpc>
              </a:pPr>
            </a:p>
          </p:txBody>
        </p:sp>
      </p:grpSp>
      <p:grpSp>
        <p:nvGrpSpPr>
          <p:cNvPr name="Group 53" id="53"/>
          <p:cNvGrpSpPr/>
          <p:nvPr/>
        </p:nvGrpSpPr>
        <p:grpSpPr>
          <a:xfrm rot="0">
            <a:off x="12204084" y="6070755"/>
            <a:ext cx="4523214" cy="433388"/>
            <a:chOff x="0" y="0"/>
            <a:chExt cx="6030952" cy="577850"/>
          </a:xfrm>
        </p:grpSpPr>
        <p:sp>
          <p:nvSpPr>
            <p:cNvPr name="Freeform 54" id="54"/>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55" id="55"/>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a:t>
              </a:r>
              <a:r>
                <a:rPr lang="en-US" b="true" sz="2099">
                  <a:solidFill>
                    <a:srgbClr val="000000"/>
                  </a:solidFill>
                  <a:latin typeface="Calibri (MS) Bold"/>
                  <a:ea typeface="Calibri (MS) Bold"/>
                  <a:cs typeface="Calibri (MS) Bold"/>
                  <a:sym typeface="Calibri (MS) Bold"/>
                </a:rPr>
                <a:t>7</a:t>
              </a:r>
            </a:p>
          </p:txBody>
        </p:sp>
      </p:grpSp>
      <p:grpSp>
        <p:nvGrpSpPr>
          <p:cNvPr name="Group 56" id="56"/>
          <p:cNvGrpSpPr/>
          <p:nvPr/>
        </p:nvGrpSpPr>
        <p:grpSpPr>
          <a:xfrm rot="0">
            <a:off x="12204084" y="7594496"/>
            <a:ext cx="4523214" cy="433388"/>
            <a:chOff x="0" y="0"/>
            <a:chExt cx="6030952" cy="577850"/>
          </a:xfrm>
        </p:grpSpPr>
        <p:sp>
          <p:nvSpPr>
            <p:cNvPr name="Freeform 57" id="57"/>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58" id="58"/>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Consejo </a:t>
              </a:r>
              <a:r>
                <a:rPr lang="en-US" b="true" sz="2099">
                  <a:solidFill>
                    <a:srgbClr val="000000"/>
                  </a:solidFill>
                  <a:latin typeface="Calibri (MS) Bold"/>
                  <a:ea typeface="Calibri (MS) Bold"/>
                  <a:cs typeface="Calibri (MS) Bold"/>
                  <a:sym typeface="Calibri (MS) Bold"/>
                </a:rPr>
                <a:t>8</a:t>
              </a:r>
            </a:p>
          </p:txBody>
        </p:sp>
      </p:grpSp>
      <p:sp>
        <p:nvSpPr>
          <p:cNvPr name="Freeform 59" id="59"/>
          <p:cNvSpPr/>
          <p:nvPr/>
        </p:nvSpPr>
        <p:spPr>
          <a:xfrm flipH="false" flipV="false" rot="0">
            <a:off x="11698253" y="6059307"/>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0" id="60"/>
          <p:cNvSpPr/>
          <p:nvPr/>
        </p:nvSpPr>
        <p:spPr>
          <a:xfrm flipH="false" flipV="false" rot="0">
            <a:off x="11698253" y="7594496"/>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1" id="61"/>
          <p:cNvGrpSpPr/>
          <p:nvPr/>
        </p:nvGrpSpPr>
        <p:grpSpPr>
          <a:xfrm rot="0">
            <a:off x="11698253" y="6657807"/>
            <a:ext cx="6238818" cy="612709"/>
            <a:chOff x="0" y="0"/>
            <a:chExt cx="6192636" cy="608173"/>
          </a:xfrm>
        </p:grpSpPr>
        <p:sp>
          <p:nvSpPr>
            <p:cNvPr name="Freeform 62" id="62"/>
            <p:cNvSpPr/>
            <p:nvPr/>
          </p:nvSpPr>
          <p:spPr>
            <a:xfrm flipH="false" flipV="false" rot="0">
              <a:off x="0" y="0"/>
              <a:ext cx="6192636" cy="608173"/>
            </a:xfrm>
            <a:custGeom>
              <a:avLst/>
              <a:gdLst/>
              <a:ahLst/>
              <a:cxnLst/>
              <a:rect r="r" b="b" t="t" l="l"/>
              <a:pathLst>
                <a:path h="608173" w="6192636">
                  <a:moveTo>
                    <a:pt x="0" y="0"/>
                  </a:moveTo>
                  <a:lnTo>
                    <a:pt x="6192636" y="0"/>
                  </a:lnTo>
                  <a:lnTo>
                    <a:pt x="6192636" y="608173"/>
                  </a:lnTo>
                  <a:lnTo>
                    <a:pt x="0" y="608173"/>
                  </a:lnTo>
                  <a:close/>
                </a:path>
              </a:pathLst>
            </a:custGeom>
            <a:solidFill>
              <a:srgbClr val="000000">
                <a:alpha val="0"/>
              </a:srgbClr>
            </a:solidFill>
          </p:spPr>
        </p:sp>
        <p:sp>
          <p:nvSpPr>
            <p:cNvPr name="TextBox 63" id="63"/>
            <p:cNvSpPr txBox="true"/>
            <p:nvPr/>
          </p:nvSpPr>
          <p:spPr>
            <a:xfrm>
              <a:off x="0" y="-123825"/>
              <a:ext cx="6192636" cy="731998"/>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Respeta y adáp</a:t>
              </a:r>
              <a:r>
                <a:rPr lang="en-US" sz="1649">
                  <a:solidFill>
                    <a:srgbClr val="000000"/>
                  </a:solidFill>
                  <a:latin typeface="Calibri (MS)"/>
                  <a:ea typeface="Calibri (MS)"/>
                  <a:cs typeface="Calibri (MS)"/>
                  <a:sym typeface="Calibri (MS)"/>
                </a:rPr>
                <a:t>tate a la persona y a su modelo de comunicación</a:t>
              </a:r>
            </a:p>
          </p:txBody>
        </p:sp>
      </p:grpSp>
      <p:grpSp>
        <p:nvGrpSpPr>
          <p:cNvPr name="Group 64" id="64"/>
          <p:cNvGrpSpPr/>
          <p:nvPr/>
        </p:nvGrpSpPr>
        <p:grpSpPr>
          <a:xfrm rot="0">
            <a:off x="11698253" y="8188315"/>
            <a:ext cx="6238818" cy="589030"/>
            <a:chOff x="0" y="0"/>
            <a:chExt cx="6192636" cy="584669"/>
          </a:xfrm>
        </p:grpSpPr>
        <p:sp>
          <p:nvSpPr>
            <p:cNvPr name="Freeform 65" id="65"/>
            <p:cNvSpPr/>
            <p:nvPr/>
          </p:nvSpPr>
          <p:spPr>
            <a:xfrm flipH="false" flipV="false" rot="0">
              <a:off x="0" y="0"/>
              <a:ext cx="6192636" cy="584669"/>
            </a:xfrm>
            <a:custGeom>
              <a:avLst/>
              <a:gdLst/>
              <a:ahLst/>
              <a:cxnLst/>
              <a:rect r="r" b="b" t="t" l="l"/>
              <a:pathLst>
                <a:path h="584669" w="6192636">
                  <a:moveTo>
                    <a:pt x="0" y="0"/>
                  </a:moveTo>
                  <a:lnTo>
                    <a:pt x="6192636" y="0"/>
                  </a:lnTo>
                  <a:lnTo>
                    <a:pt x="6192636" y="584669"/>
                  </a:lnTo>
                  <a:lnTo>
                    <a:pt x="0" y="584669"/>
                  </a:lnTo>
                  <a:close/>
                </a:path>
              </a:pathLst>
            </a:custGeom>
            <a:solidFill>
              <a:srgbClr val="000000">
                <a:alpha val="0"/>
              </a:srgbClr>
            </a:solidFill>
          </p:spPr>
        </p:sp>
        <p:sp>
          <p:nvSpPr>
            <p:cNvPr name="TextBox 66" id="66"/>
            <p:cNvSpPr txBox="true"/>
            <p:nvPr/>
          </p:nvSpPr>
          <p:spPr>
            <a:xfrm>
              <a:off x="0" y="-123825"/>
              <a:ext cx="6192636" cy="708494"/>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Minimiza los requisitos comunicativos según su perfil comunicativo.</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770323" y="1738198"/>
            <a:ext cx="7689333" cy="784050"/>
            <a:chOff x="0" y="0"/>
            <a:chExt cx="10252445" cy="1045400"/>
          </a:xfrm>
        </p:grpSpPr>
        <p:sp>
          <p:nvSpPr>
            <p:cNvPr name="Freeform 6" id="6"/>
            <p:cNvSpPr/>
            <p:nvPr/>
          </p:nvSpPr>
          <p:spPr>
            <a:xfrm flipH="false" flipV="false" rot="0">
              <a:off x="0" y="0"/>
              <a:ext cx="10252444" cy="1045400"/>
            </a:xfrm>
            <a:custGeom>
              <a:avLst/>
              <a:gdLst/>
              <a:ahLst/>
              <a:cxnLst/>
              <a:rect r="r" b="b" t="t" l="l"/>
              <a:pathLst>
                <a:path h="1045400" w="10252444">
                  <a:moveTo>
                    <a:pt x="0" y="0"/>
                  </a:moveTo>
                  <a:lnTo>
                    <a:pt x="10252444" y="0"/>
                  </a:lnTo>
                  <a:lnTo>
                    <a:pt x="10252444" y="1045400"/>
                  </a:lnTo>
                  <a:lnTo>
                    <a:pt x="0" y="1045400"/>
                  </a:lnTo>
                  <a:close/>
                </a:path>
              </a:pathLst>
            </a:custGeom>
            <a:solidFill>
              <a:srgbClr val="000000">
                <a:alpha val="0"/>
              </a:srgbClr>
            </a:solidFill>
          </p:spPr>
        </p:sp>
        <p:sp>
          <p:nvSpPr>
            <p:cNvPr name="TextBox 7" id="7"/>
            <p:cNvSpPr txBox="true"/>
            <p:nvPr/>
          </p:nvSpPr>
          <p:spPr>
            <a:xfrm>
              <a:off x="0" y="-85725"/>
              <a:ext cx="10252445"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Actividad - ¡Cambiemos el mensaje!</a:t>
              </a:r>
            </a:p>
          </p:txBody>
        </p:sp>
      </p:grpSp>
      <p:grpSp>
        <p:nvGrpSpPr>
          <p:cNvPr name="Group 8" id="8"/>
          <p:cNvGrpSpPr/>
          <p:nvPr/>
        </p:nvGrpSpPr>
        <p:grpSpPr>
          <a:xfrm rot="0">
            <a:off x="770323" y="2682193"/>
            <a:ext cx="15763900" cy="6450538"/>
            <a:chOff x="0" y="0"/>
            <a:chExt cx="21018533" cy="8600718"/>
          </a:xfrm>
        </p:grpSpPr>
        <p:sp>
          <p:nvSpPr>
            <p:cNvPr name="Freeform 9" id="9"/>
            <p:cNvSpPr/>
            <p:nvPr/>
          </p:nvSpPr>
          <p:spPr>
            <a:xfrm flipH="false" flipV="false" rot="0">
              <a:off x="0" y="0"/>
              <a:ext cx="21018534" cy="8600718"/>
            </a:xfrm>
            <a:custGeom>
              <a:avLst/>
              <a:gdLst/>
              <a:ahLst/>
              <a:cxnLst/>
              <a:rect r="r" b="b" t="t" l="l"/>
              <a:pathLst>
                <a:path h="8600718" w="21018534">
                  <a:moveTo>
                    <a:pt x="0" y="0"/>
                  </a:moveTo>
                  <a:lnTo>
                    <a:pt x="21018534" y="0"/>
                  </a:lnTo>
                  <a:lnTo>
                    <a:pt x="21018534" y="8600718"/>
                  </a:lnTo>
                  <a:lnTo>
                    <a:pt x="0" y="8600718"/>
                  </a:lnTo>
                  <a:close/>
                </a:path>
              </a:pathLst>
            </a:custGeom>
            <a:solidFill>
              <a:srgbClr val="000000">
                <a:alpha val="0"/>
              </a:srgbClr>
            </a:solidFill>
          </p:spPr>
        </p:sp>
        <p:sp>
          <p:nvSpPr>
            <p:cNvPr name="TextBox 10" id="10"/>
            <p:cNvSpPr txBox="true"/>
            <p:nvPr/>
          </p:nvSpPr>
          <p:spPr>
            <a:xfrm>
              <a:off x="0" y="-180975"/>
              <a:ext cx="21018533" cy="8781693"/>
            </a:xfrm>
            <a:prstGeom prst="rect">
              <a:avLst/>
            </a:prstGeom>
          </p:spPr>
          <p:txBody>
            <a:bodyPr anchor="t" rtlCol="false" tIns="0" lIns="0" bIns="0" rIns="0"/>
            <a:lstStyle/>
            <a:p>
              <a:pPr algn="just">
                <a:lnSpc>
                  <a:spcPts val="4320"/>
                </a:lnSpc>
              </a:pPr>
              <a:r>
                <a:rPr lang="en-US" sz="2400">
                  <a:solidFill>
                    <a:srgbClr val="282121"/>
                  </a:solidFill>
                  <a:latin typeface="Calibri (MS)"/>
                  <a:ea typeface="Calibri (MS)"/>
                  <a:cs typeface="Calibri (MS)"/>
                  <a:sym typeface="Calibri (MS)"/>
                </a:rPr>
                <a:t>Reflexiona y practica cómo adaptar la comunicación para hacerla más accesible, clara e inclusiva, especialmente con jóvenes</a:t>
              </a:r>
            </a:p>
            <a:p>
              <a:pPr algn="just">
                <a:lnSpc>
                  <a:spcPts val="4320"/>
                </a:lnSpc>
              </a:pPr>
              <a:r>
                <a:rPr lang="en-US" sz="2400">
                  <a:solidFill>
                    <a:srgbClr val="282121"/>
                  </a:solidFill>
                  <a:latin typeface="Calibri (MS)"/>
                  <a:ea typeface="Calibri (MS)"/>
                  <a:cs typeface="Calibri (MS)"/>
                  <a:sym typeface="Calibri (MS)"/>
                </a:rPr>
                <a:t>neurodivergentes (TEA y TDAH).</a:t>
              </a:r>
            </a:p>
            <a:p>
              <a:pPr algn="just">
                <a:lnSpc>
                  <a:spcPts val="4320"/>
                </a:lnSpc>
              </a:pPr>
              <a:r>
                <a:rPr lang="en-US" b="true" sz="2400">
                  <a:solidFill>
                    <a:srgbClr val="282121"/>
                  </a:solidFill>
                  <a:latin typeface="Calibri (MS) Bold"/>
                  <a:ea typeface="Calibri (MS) Bold"/>
                  <a:cs typeface="Calibri (MS) Bold"/>
                  <a:sym typeface="Calibri (MS) Bold"/>
                </a:rPr>
                <a:t>Duración: </a:t>
              </a:r>
              <a:r>
                <a:rPr lang="en-US" sz="2400">
                  <a:solidFill>
                    <a:srgbClr val="282121"/>
                  </a:solidFill>
                  <a:latin typeface="Calibri (MS)"/>
                  <a:ea typeface="Calibri (MS)"/>
                  <a:cs typeface="Calibri (MS)"/>
                  <a:sym typeface="Calibri (MS)"/>
                </a:rPr>
                <a:t>45 minutos</a:t>
              </a:r>
            </a:p>
            <a:p>
              <a:pPr algn="just">
                <a:lnSpc>
                  <a:spcPts val="4320"/>
                </a:lnSpc>
              </a:pPr>
              <a:r>
                <a:rPr lang="en-US" b="true" sz="2400">
                  <a:solidFill>
                    <a:srgbClr val="282121"/>
                  </a:solidFill>
                  <a:latin typeface="Calibri (MS) Bold"/>
                  <a:ea typeface="Calibri (MS) Bold"/>
                  <a:cs typeface="Calibri (MS) Bold"/>
                  <a:sym typeface="Calibri (MS) Bold"/>
                </a:rPr>
                <a:t>Participantes:</a:t>
              </a:r>
              <a:r>
                <a:rPr lang="en-US" sz="2400">
                  <a:solidFill>
                    <a:srgbClr val="282121"/>
                  </a:solidFill>
                  <a:latin typeface="Calibri (MS)"/>
                  <a:ea typeface="Calibri (MS)"/>
                  <a:cs typeface="Calibri (MS)"/>
                  <a:sym typeface="Calibri (MS)"/>
                </a:rPr>
                <a:t> Grupos de 3 a 5 personas</a:t>
              </a:r>
            </a:p>
            <a:p>
              <a:pPr algn="just">
                <a:lnSpc>
                  <a:spcPts val="4320"/>
                </a:lnSpc>
              </a:pPr>
              <a:r>
                <a:rPr lang="en-US" b="true" sz="2400">
                  <a:solidFill>
                    <a:srgbClr val="282121"/>
                  </a:solidFill>
                  <a:latin typeface="Calibri (MS) Bold"/>
                  <a:ea typeface="Calibri (MS) Bold"/>
                  <a:cs typeface="Calibri (MS) Bold"/>
                  <a:sym typeface="Calibri (MS) Bold"/>
                </a:rPr>
                <a:t>Materiales:</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Tarjetas con frases y situaciones comunes</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Pl</a:t>
              </a:r>
              <a:r>
                <a:rPr lang="en-US" sz="2400">
                  <a:solidFill>
                    <a:srgbClr val="282121"/>
                  </a:solidFill>
                  <a:latin typeface="Calibri (MS)"/>
                  <a:ea typeface="Calibri (MS)"/>
                  <a:cs typeface="Calibri (MS)"/>
                  <a:sym typeface="Calibri (MS)"/>
                </a:rPr>
                <a:t>antillas de comunicación adaptada</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Rotul</a:t>
              </a:r>
              <a:r>
                <a:rPr lang="en-US" sz="2400">
                  <a:solidFill>
                    <a:srgbClr val="282121"/>
                  </a:solidFill>
                  <a:latin typeface="Calibri (MS)"/>
                  <a:ea typeface="Calibri (MS)"/>
                  <a:cs typeface="Calibri (MS)"/>
                  <a:sym typeface="Calibri (MS)"/>
                </a:rPr>
                <a:t>adores / post-its</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Re</a:t>
              </a:r>
              <a:r>
                <a:rPr lang="en-US" sz="2400">
                  <a:solidFill>
                    <a:srgbClr val="282121"/>
                  </a:solidFill>
                  <a:latin typeface="Calibri (MS)"/>
                  <a:ea typeface="Calibri (MS)"/>
                  <a:cs typeface="Calibri (MS)"/>
                  <a:sym typeface="Calibri (MS)"/>
                </a:rPr>
                <a:t>loj o cronómetro</a:t>
              </a:r>
            </a:p>
            <a:p>
              <a:pPr algn="just">
                <a:lnSpc>
                  <a:spcPts val="4320"/>
                </a:lnSpc>
              </a:pPr>
              <a:r>
                <a:rPr lang="en-US" sz="2400">
                  <a:solidFill>
                    <a:srgbClr val="282121"/>
                  </a:solidFill>
                  <a:latin typeface="Calibri (MS)"/>
                  <a:ea typeface="Calibri (MS)"/>
                  <a:cs typeface="Calibri (MS)"/>
                  <a:sym typeface="Calibri (MS)"/>
                </a:rPr>
                <a:t>Los participantes trabajarán en grupos para identificar barreras de comunicación en frases o situaciones cotidianas y luego practica cómo reformularlas o adaptarlas para hacerlas más inclusivas y</a:t>
              </a:r>
            </a:p>
            <a:p>
              <a:pPr algn="just">
                <a:lnSpc>
                  <a:spcPts val="4320"/>
                </a:lnSpc>
              </a:pPr>
              <a:r>
                <a:rPr lang="en-US" sz="2400">
                  <a:solidFill>
                    <a:srgbClr val="282121"/>
                  </a:solidFill>
                  <a:latin typeface="Calibri (MS)"/>
                  <a:ea typeface="Calibri (MS)"/>
                  <a:cs typeface="Calibri (MS)"/>
                  <a:sym typeface="Calibri (MS)"/>
                </a:rPr>
                <a:t>accesibles para jóvenes con TEA y TDAH</a:t>
              </a: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320043" y="4385343"/>
            <a:ext cx="4939257" cy="1790481"/>
          </a:xfrm>
          <a:custGeom>
            <a:avLst/>
            <a:gdLst/>
            <a:ahLst/>
            <a:cxnLst/>
            <a:rect r="r" b="b" t="t" l="l"/>
            <a:pathLst>
              <a:path h="1790481" w="4939257">
                <a:moveTo>
                  <a:pt x="0" y="0"/>
                </a:moveTo>
                <a:lnTo>
                  <a:pt x="4939257" y="0"/>
                </a:lnTo>
                <a:lnTo>
                  <a:pt x="4939257" y="1790480"/>
                </a:lnTo>
                <a:lnTo>
                  <a:pt x="0" y="17904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69608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350634"/>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10363"/>
            <a:ext cx="9758910" cy="784050"/>
            <a:chOff x="0" y="0"/>
            <a:chExt cx="13011879" cy="1045400"/>
          </a:xfrm>
        </p:grpSpPr>
        <p:sp>
          <p:nvSpPr>
            <p:cNvPr name="Freeform 6" id="6"/>
            <p:cNvSpPr/>
            <p:nvPr/>
          </p:nvSpPr>
          <p:spPr>
            <a:xfrm flipH="false" flipV="false" rot="0">
              <a:off x="0" y="0"/>
              <a:ext cx="13011879" cy="1045400"/>
            </a:xfrm>
            <a:custGeom>
              <a:avLst/>
              <a:gdLst/>
              <a:ahLst/>
              <a:cxnLst/>
              <a:rect r="r" b="b" t="t" l="l"/>
              <a:pathLst>
                <a:path h="1045400" w="13011879">
                  <a:moveTo>
                    <a:pt x="0" y="0"/>
                  </a:moveTo>
                  <a:lnTo>
                    <a:pt x="13011879" y="0"/>
                  </a:lnTo>
                  <a:lnTo>
                    <a:pt x="13011879" y="1045400"/>
                  </a:lnTo>
                  <a:lnTo>
                    <a:pt x="0" y="1045400"/>
                  </a:lnTo>
                  <a:close/>
                </a:path>
              </a:pathLst>
            </a:custGeom>
            <a:solidFill>
              <a:srgbClr val="000000">
                <a:alpha val="0"/>
              </a:srgbClr>
            </a:solidFill>
          </p:spPr>
        </p:sp>
        <p:sp>
          <p:nvSpPr>
            <p:cNvPr name="TextBox 7" id="7"/>
            <p:cNvSpPr txBox="true"/>
            <p:nvPr/>
          </p:nvSpPr>
          <p:spPr>
            <a:xfrm>
              <a:off x="0" y="-85725"/>
              <a:ext cx="13011879"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Actividad - ¡Cambiemos el mensaje!</a:t>
              </a:r>
            </a:p>
          </p:txBody>
        </p:sp>
      </p:grpSp>
      <p:grpSp>
        <p:nvGrpSpPr>
          <p:cNvPr name="Group 8" id="8"/>
          <p:cNvGrpSpPr/>
          <p:nvPr/>
        </p:nvGrpSpPr>
        <p:grpSpPr>
          <a:xfrm rot="0">
            <a:off x="1462361" y="2494413"/>
            <a:ext cx="16086572" cy="6676449"/>
            <a:chOff x="0" y="0"/>
            <a:chExt cx="21376064" cy="8871759"/>
          </a:xfrm>
        </p:grpSpPr>
        <p:sp>
          <p:nvSpPr>
            <p:cNvPr name="Freeform 9" id="9"/>
            <p:cNvSpPr/>
            <p:nvPr/>
          </p:nvSpPr>
          <p:spPr>
            <a:xfrm flipH="false" flipV="false" rot="0">
              <a:off x="0" y="0"/>
              <a:ext cx="21376064" cy="8871759"/>
            </a:xfrm>
            <a:custGeom>
              <a:avLst/>
              <a:gdLst/>
              <a:ahLst/>
              <a:cxnLst/>
              <a:rect r="r" b="b" t="t" l="l"/>
              <a:pathLst>
                <a:path h="8871759" w="21376064">
                  <a:moveTo>
                    <a:pt x="0" y="0"/>
                  </a:moveTo>
                  <a:lnTo>
                    <a:pt x="21376064" y="0"/>
                  </a:lnTo>
                  <a:lnTo>
                    <a:pt x="21376064" y="8871759"/>
                  </a:lnTo>
                  <a:lnTo>
                    <a:pt x="0" y="8871759"/>
                  </a:lnTo>
                  <a:close/>
                </a:path>
              </a:pathLst>
            </a:custGeom>
            <a:solidFill>
              <a:srgbClr val="000000">
                <a:alpha val="0"/>
              </a:srgbClr>
            </a:solidFill>
          </p:spPr>
        </p:sp>
        <p:sp>
          <p:nvSpPr>
            <p:cNvPr name="TextBox 10" id="10"/>
            <p:cNvSpPr txBox="true"/>
            <p:nvPr/>
          </p:nvSpPr>
          <p:spPr>
            <a:xfrm>
              <a:off x="0" y="-190500"/>
              <a:ext cx="21376064" cy="9062259"/>
            </a:xfrm>
            <a:prstGeom prst="rect">
              <a:avLst/>
            </a:prstGeom>
          </p:spPr>
          <p:txBody>
            <a:bodyPr anchor="t" rtlCol="false" tIns="0" lIns="0" bIns="0" rIns="0"/>
            <a:lstStyle/>
            <a:p>
              <a:pPr algn="just">
                <a:lnSpc>
                  <a:spcPts val="4499"/>
                </a:lnSpc>
              </a:pPr>
              <a:r>
                <a:rPr lang="en-US" sz="2499" b="true">
                  <a:solidFill>
                    <a:srgbClr val="000000"/>
                  </a:solidFill>
                  <a:latin typeface="Calibri (MS) Bold"/>
                  <a:ea typeface="Calibri (MS) Bold"/>
                  <a:cs typeface="Calibri (MS) Bold"/>
                  <a:sym typeface="Calibri (MS) Bold"/>
                </a:rPr>
                <a:t>Cad</a:t>
              </a:r>
              <a:r>
                <a:rPr lang="en-US" sz="2499" b="true">
                  <a:solidFill>
                    <a:srgbClr val="000000"/>
                  </a:solidFill>
                  <a:latin typeface="Calibri (MS) Bold"/>
                  <a:ea typeface="Calibri (MS) Bold"/>
                  <a:cs typeface="Calibri (MS) Bold"/>
                  <a:sym typeface="Calibri (MS) Bold"/>
                </a:rPr>
                <a:t>a grupo recibe 3-5 tarjetas con frases problemáticas, como:</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“¡Date</a:t>
              </a:r>
              <a:r>
                <a:rPr lang="en-US" sz="2499">
                  <a:solidFill>
                    <a:srgbClr val="000000"/>
                  </a:solidFill>
                  <a:latin typeface="Calibri (MS)"/>
                  <a:ea typeface="Calibri (MS)"/>
                  <a:cs typeface="Calibri (MS)"/>
                  <a:sym typeface="Calibri (MS)"/>
                </a:rPr>
                <a:t> prisa, deberías saber cómo va esto!”</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“Hazlo como los demás, es fácil.”</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“¡Concéntrate!”</a:t>
              </a:r>
            </a:p>
            <a:p>
              <a:pPr algn="just">
                <a:lnSpc>
                  <a:spcPts val="4499"/>
                </a:lnSpc>
              </a:pPr>
              <a:r>
                <a:rPr lang="en-US" sz="2499" b="true">
                  <a:solidFill>
                    <a:srgbClr val="000000"/>
                  </a:solidFill>
                  <a:latin typeface="Calibri (MS) Bold"/>
                  <a:ea typeface="Calibri (MS) Bold"/>
                  <a:cs typeface="Calibri (MS) Bold"/>
                  <a:sym typeface="Calibri (MS) Bold"/>
                </a:rPr>
                <a:t>Tarea:</a:t>
              </a:r>
            </a:p>
            <a:p>
              <a:pPr algn="just">
                <a:lnSpc>
                  <a:spcPts val="4499"/>
                </a:lnSpc>
              </a:pPr>
              <a:r>
                <a:rPr lang="en-US" sz="2499">
                  <a:solidFill>
                    <a:srgbClr val="000000"/>
                  </a:solidFill>
                  <a:latin typeface="Calibri (MS)"/>
                  <a:ea typeface="Calibri (MS)"/>
                  <a:cs typeface="Calibri (MS)"/>
                  <a:sym typeface="Calibri (MS)"/>
                </a:rPr>
                <a:t>Identificar qué barreras puede implicar esa frase para alguien con TEA o TDAH (por ejemplo, sobrecarga sensorial, ambigüedad, tono acusatorio, lenguaje abstracto...).</a:t>
              </a:r>
            </a:p>
            <a:p>
              <a:pPr algn="just">
                <a:lnSpc>
                  <a:spcPts val="4499"/>
                </a:lnSpc>
              </a:pPr>
              <a:r>
                <a:rPr lang="en-US" sz="2499">
                  <a:solidFill>
                    <a:srgbClr val="000000"/>
                  </a:solidFill>
                  <a:latin typeface="Calibri (MS)"/>
                  <a:ea typeface="Calibri (MS)"/>
                  <a:cs typeface="Calibri (MS)"/>
                  <a:sym typeface="Calibri (MS)"/>
                </a:rPr>
                <a:t>Para cada frase, el grupo propone una versión alternativa que sea:</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Más concreta y específica</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Dicha con un tono empático</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Visual, si es posible</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Que reduzca la presión o la sobrecarga</a:t>
              </a: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171736" y="2494413"/>
            <a:ext cx="4000382" cy="2385682"/>
          </a:xfrm>
          <a:custGeom>
            <a:avLst/>
            <a:gdLst/>
            <a:ahLst/>
            <a:cxnLst/>
            <a:rect r="r" b="b" t="t" l="l"/>
            <a:pathLst>
              <a:path h="2385682" w="4000382">
                <a:moveTo>
                  <a:pt x="0" y="0"/>
                </a:moveTo>
                <a:lnTo>
                  <a:pt x="4000382" y="0"/>
                </a:lnTo>
                <a:lnTo>
                  <a:pt x="4000382" y="2385682"/>
                </a:lnTo>
                <a:lnTo>
                  <a:pt x="0" y="23856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98101"/>
            <a:ext cx="8344724" cy="784050"/>
            <a:chOff x="0" y="0"/>
            <a:chExt cx="11126298" cy="1045400"/>
          </a:xfrm>
        </p:grpSpPr>
        <p:sp>
          <p:nvSpPr>
            <p:cNvPr name="Freeform 6" id="6"/>
            <p:cNvSpPr/>
            <p:nvPr/>
          </p:nvSpPr>
          <p:spPr>
            <a:xfrm flipH="false" flipV="false" rot="0">
              <a:off x="0" y="0"/>
              <a:ext cx="11126298" cy="1045400"/>
            </a:xfrm>
            <a:custGeom>
              <a:avLst/>
              <a:gdLst/>
              <a:ahLst/>
              <a:cxnLst/>
              <a:rect r="r" b="b" t="t" l="l"/>
              <a:pathLst>
                <a:path h="1045400" w="11126298">
                  <a:moveTo>
                    <a:pt x="0" y="0"/>
                  </a:moveTo>
                  <a:lnTo>
                    <a:pt x="11126298" y="0"/>
                  </a:lnTo>
                  <a:lnTo>
                    <a:pt x="11126298" y="1045400"/>
                  </a:lnTo>
                  <a:lnTo>
                    <a:pt x="0" y="1045400"/>
                  </a:lnTo>
                  <a:close/>
                </a:path>
              </a:pathLst>
            </a:custGeom>
            <a:solidFill>
              <a:srgbClr val="000000">
                <a:alpha val="0"/>
              </a:srgbClr>
            </a:solidFill>
          </p:spPr>
        </p:sp>
        <p:sp>
          <p:nvSpPr>
            <p:cNvPr name="TextBox 7" id="7"/>
            <p:cNvSpPr txBox="true"/>
            <p:nvPr/>
          </p:nvSpPr>
          <p:spPr>
            <a:xfrm>
              <a:off x="0" y="-85725"/>
              <a:ext cx="11126298"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Actividad - ¡Cambiemos el mensaje!</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971550" y="52471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71550" y="674267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546152" y="3751602"/>
            <a:ext cx="909212" cy="909212"/>
          </a:xfrm>
          <a:custGeom>
            <a:avLst/>
            <a:gdLst/>
            <a:ahLst/>
            <a:cxnLst/>
            <a:rect r="r" b="b" t="t" l="l"/>
            <a:pathLst>
              <a:path h="909212" w="909212">
                <a:moveTo>
                  <a:pt x="0" y="0"/>
                </a:moveTo>
                <a:lnTo>
                  <a:pt x="909212" y="0"/>
                </a:lnTo>
                <a:lnTo>
                  <a:pt x="909212" y="909213"/>
                </a:lnTo>
                <a:lnTo>
                  <a:pt x="0" y="90921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0546152" y="5143500"/>
            <a:ext cx="909212" cy="909212"/>
          </a:xfrm>
          <a:custGeom>
            <a:avLst/>
            <a:gdLst/>
            <a:ahLst/>
            <a:cxnLst/>
            <a:rect r="r" b="b" t="t" l="l"/>
            <a:pathLst>
              <a:path h="909212" w="909212">
                <a:moveTo>
                  <a:pt x="0" y="0"/>
                </a:moveTo>
                <a:lnTo>
                  <a:pt x="909212" y="0"/>
                </a:lnTo>
                <a:lnTo>
                  <a:pt x="909212" y="909212"/>
                </a:lnTo>
                <a:lnTo>
                  <a:pt x="0" y="9092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10576896" y="6835755"/>
            <a:ext cx="878469" cy="878469"/>
          </a:xfrm>
          <a:custGeom>
            <a:avLst/>
            <a:gdLst/>
            <a:ahLst/>
            <a:cxnLst/>
            <a:rect r="r" b="b" t="t" l="l"/>
            <a:pathLst>
              <a:path h="878469" w="878469">
                <a:moveTo>
                  <a:pt x="0" y="0"/>
                </a:moveTo>
                <a:lnTo>
                  <a:pt x="878468" y="0"/>
                </a:lnTo>
                <a:lnTo>
                  <a:pt x="878468" y="878469"/>
                </a:lnTo>
                <a:lnTo>
                  <a:pt x="0" y="87846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8" id="18"/>
          <p:cNvGrpSpPr/>
          <p:nvPr/>
        </p:nvGrpSpPr>
        <p:grpSpPr>
          <a:xfrm rot="0">
            <a:off x="2201428" y="3836670"/>
            <a:ext cx="8344724" cy="886482"/>
            <a:chOff x="0" y="0"/>
            <a:chExt cx="11126298" cy="1181977"/>
          </a:xfrm>
        </p:grpSpPr>
        <p:sp>
          <p:nvSpPr>
            <p:cNvPr name="Freeform 19" id="19"/>
            <p:cNvSpPr/>
            <p:nvPr/>
          </p:nvSpPr>
          <p:spPr>
            <a:xfrm flipH="false" flipV="false" rot="0">
              <a:off x="0" y="0"/>
              <a:ext cx="11126298" cy="1181976"/>
            </a:xfrm>
            <a:custGeom>
              <a:avLst/>
              <a:gdLst/>
              <a:ahLst/>
              <a:cxnLst/>
              <a:rect r="r" b="b" t="t" l="l"/>
              <a:pathLst>
                <a:path h="1181976" w="11126298">
                  <a:moveTo>
                    <a:pt x="0" y="0"/>
                  </a:moveTo>
                  <a:lnTo>
                    <a:pt x="11126298" y="0"/>
                  </a:lnTo>
                  <a:lnTo>
                    <a:pt x="11126298" y="1181976"/>
                  </a:lnTo>
                  <a:lnTo>
                    <a:pt x="0" y="1181976"/>
                  </a:lnTo>
                  <a:close/>
                </a:path>
              </a:pathLst>
            </a:custGeom>
            <a:solidFill>
              <a:srgbClr val="000000">
                <a:alpha val="0"/>
              </a:srgbClr>
            </a:solidFill>
          </p:spPr>
        </p:sp>
        <p:sp>
          <p:nvSpPr>
            <p:cNvPr name="TextBox 20" id="20"/>
            <p:cNvSpPr txBox="true"/>
            <p:nvPr/>
          </p:nvSpPr>
          <p:spPr>
            <a:xfrm>
              <a:off x="0" y="-57150"/>
              <a:ext cx="11126298"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Aquí tienes algunos ejemplos de fra</a:t>
              </a:r>
              <a:r>
                <a:rPr lang="en-US" sz="2525">
                  <a:solidFill>
                    <a:srgbClr val="2E2B29"/>
                  </a:solidFill>
                  <a:latin typeface="Calibri (MS)"/>
                  <a:ea typeface="Calibri (MS)"/>
                  <a:cs typeface="Calibri (MS)"/>
                  <a:sym typeface="Calibri (MS)"/>
                </a:rPr>
                <a:t>ses/situaciones problemáticas utilizadas con personas con TEA o TDAH</a:t>
              </a:r>
            </a:p>
          </p:txBody>
        </p:sp>
      </p:grpSp>
      <p:grpSp>
        <p:nvGrpSpPr>
          <p:cNvPr name="Group 21" id="21"/>
          <p:cNvGrpSpPr/>
          <p:nvPr/>
        </p:nvGrpSpPr>
        <p:grpSpPr>
          <a:xfrm rot="0">
            <a:off x="2201428" y="5247138"/>
            <a:ext cx="8344724" cy="1267482"/>
            <a:chOff x="0" y="0"/>
            <a:chExt cx="11126298" cy="1689977"/>
          </a:xfrm>
        </p:grpSpPr>
        <p:sp>
          <p:nvSpPr>
            <p:cNvPr name="Freeform 22" id="22"/>
            <p:cNvSpPr/>
            <p:nvPr/>
          </p:nvSpPr>
          <p:spPr>
            <a:xfrm flipH="false" flipV="false" rot="0">
              <a:off x="0" y="0"/>
              <a:ext cx="11126298" cy="1689976"/>
            </a:xfrm>
            <a:custGeom>
              <a:avLst/>
              <a:gdLst/>
              <a:ahLst/>
              <a:cxnLst/>
              <a:rect r="r" b="b" t="t" l="l"/>
              <a:pathLst>
                <a:path h="1689976" w="11126298">
                  <a:moveTo>
                    <a:pt x="0" y="0"/>
                  </a:moveTo>
                  <a:lnTo>
                    <a:pt x="11126298" y="0"/>
                  </a:lnTo>
                  <a:lnTo>
                    <a:pt x="11126298" y="1689976"/>
                  </a:lnTo>
                  <a:lnTo>
                    <a:pt x="0" y="1689976"/>
                  </a:lnTo>
                  <a:close/>
                </a:path>
              </a:pathLst>
            </a:custGeom>
            <a:solidFill>
              <a:srgbClr val="000000">
                <a:alpha val="0"/>
              </a:srgbClr>
            </a:solidFill>
          </p:spPr>
        </p:sp>
        <p:sp>
          <p:nvSpPr>
            <p:cNvPr name="TextBox 23" id="23"/>
            <p:cNvSpPr txBox="true"/>
            <p:nvPr/>
          </p:nvSpPr>
          <p:spPr>
            <a:xfrm>
              <a:off x="0" y="-57150"/>
              <a:ext cx="11126298" cy="1747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Lee las frase</a:t>
              </a:r>
              <a:r>
                <a:rPr lang="en-US" sz="2525">
                  <a:solidFill>
                    <a:srgbClr val="2E2B29"/>
                  </a:solidFill>
                  <a:latin typeface="Calibri (MS)"/>
                  <a:ea typeface="Calibri (MS)"/>
                  <a:cs typeface="Calibri (MS)"/>
                  <a:sym typeface="Calibri (MS)"/>
                </a:rPr>
                <a:t>s atentamente e identifica dónde reside la dificultad.</a:t>
              </a:r>
            </a:p>
            <a:p>
              <a:pPr algn="l">
                <a:lnSpc>
                  <a:spcPts val="3030"/>
                </a:lnSpc>
              </a:pPr>
            </a:p>
          </p:txBody>
        </p:sp>
      </p:grpSp>
      <p:grpSp>
        <p:nvGrpSpPr>
          <p:cNvPr name="Group 24" id="24"/>
          <p:cNvGrpSpPr/>
          <p:nvPr/>
        </p:nvGrpSpPr>
        <p:grpSpPr>
          <a:xfrm rot="0">
            <a:off x="2201428" y="6835755"/>
            <a:ext cx="8344724" cy="886482"/>
            <a:chOff x="0" y="0"/>
            <a:chExt cx="11126298" cy="1181977"/>
          </a:xfrm>
        </p:grpSpPr>
        <p:sp>
          <p:nvSpPr>
            <p:cNvPr name="Freeform 25" id="25"/>
            <p:cNvSpPr/>
            <p:nvPr/>
          </p:nvSpPr>
          <p:spPr>
            <a:xfrm flipH="false" flipV="false" rot="0">
              <a:off x="0" y="0"/>
              <a:ext cx="11126298" cy="1181976"/>
            </a:xfrm>
            <a:custGeom>
              <a:avLst/>
              <a:gdLst/>
              <a:ahLst/>
              <a:cxnLst/>
              <a:rect r="r" b="b" t="t" l="l"/>
              <a:pathLst>
                <a:path h="1181976" w="11126298">
                  <a:moveTo>
                    <a:pt x="0" y="0"/>
                  </a:moveTo>
                  <a:lnTo>
                    <a:pt x="11126298" y="0"/>
                  </a:lnTo>
                  <a:lnTo>
                    <a:pt x="11126298" y="1181976"/>
                  </a:lnTo>
                  <a:lnTo>
                    <a:pt x="0" y="1181976"/>
                  </a:lnTo>
                  <a:close/>
                </a:path>
              </a:pathLst>
            </a:custGeom>
            <a:solidFill>
              <a:srgbClr val="000000">
                <a:alpha val="0"/>
              </a:srgbClr>
            </a:solidFill>
          </p:spPr>
        </p:sp>
        <p:sp>
          <p:nvSpPr>
            <p:cNvPr name="TextBox 26" id="26"/>
            <p:cNvSpPr txBox="true"/>
            <p:nvPr/>
          </p:nvSpPr>
          <p:spPr>
            <a:xfrm>
              <a:off x="0" y="-57150"/>
              <a:ext cx="11126298"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Propón </a:t>
              </a:r>
              <a:r>
                <a:rPr lang="en-US" sz="2525">
                  <a:solidFill>
                    <a:srgbClr val="2E2B29"/>
                  </a:solidFill>
                  <a:latin typeface="Calibri (MS)"/>
                  <a:ea typeface="Calibri (MS)"/>
                  <a:cs typeface="Calibri (MS)"/>
                  <a:sym typeface="Calibri (MS)"/>
                </a:rPr>
                <a:t>una alternativa más respetuosa, teniendo en cuenta las</a:t>
              </a:r>
            </a:p>
            <a:p>
              <a:pPr algn="l">
                <a:lnSpc>
                  <a:spcPts val="3030"/>
                </a:lnSpc>
              </a:pPr>
              <a:r>
                <a:rPr lang="en-US" sz="2525">
                  <a:solidFill>
                    <a:srgbClr val="2E2B29"/>
                  </a:solidFill>
                  <a:latin typeface="Calibri (MS)"/>
                  <a:ea typeface="Calibri (MS)"/>
                  <a:cs typeface="Calibri (MS)"/>
                  <a:sym typeface="Calibri (MS)"/>
                </a:rPr>
                <a:t>características de ambos trastornos.</a:t>
              </a:r>
            </a:p>
          </p:txBody>
        </p:sp>
      </p:grpSp>
      <p:grpSp>
        <p:nvGrpSpPr>
          <p:cNvPr name="Group 27" id="27"/>
          <p:cNvGrpSpPr/>
          <p:nvPr/>
        </p:nvGrpSpPr>
        <p:grpSpPr>
          <a:xfrm rot="0">
            <a:off x="11587789" y="3985600"/>
            <a:ext cx="8344724" cy="588622"/>
            <a:chOff x="0" y="0"/>
            <a:chExt cx="11126298" cy="784830"/>
          </a:xfrm>
        </p:grpSpPr>
        <p:sp>
          <p:nvSpPr>
            <p:cNvPr name="Freeform 28" id="28"/>
            <p:cNvSpPr/>
            <p:nvPr/>
          </p:nvSpPr>
          <p:spPr>
            <a:xfrm flipH="false" flipV="false" rot="0">
              <a:off x="0" y="0"/>
              <a:ext cx="11126298" cy="784830"/>
            </a:xfrm>
            <a:custGeom>
              <a:avLst/>
              <a:gdLst/>
              <a:ahLst/>
              <a:cxnLst/>
              <a:rect r="r" b="b" t="t" l="l"/>
              <a:pathLst>
                <a:path h="784830" w="11126298">
                  <a:moveTo>
                    <a:pt x="0" y="0"/>
                  </a:moveTo>
                  <a:lnTo>
                    <a:pt x="11126298" y="0"/>
                  </a:lnTo>
                  <a:lnTo>
                    <a:pt x="11126298" y="784830"/>
                  </a:lnTo>
                  <a:lnTo>
                    <a:pt x="0" y="784830"/>
                  </a:lnTo>
                  <a:close/>
                </a:path>
              </a:pathLst>
            </a:custGeom>
            <a:solidFill>
              <a:srgbClr val="000000">
                <a:alpha val="0"/>
              </a:srgbClr>
            </a:solidFill>
          </p:spPr>
        </p:sp>
        <p:sp>
          <p:nvSpPr>
            <p:cNvPr name="TextBox 29" id="29"/>
            <p:cNvSpPr txBox="true"/>
            <p:nvPr/>
          </p:nvSpPr>
          <p:spPr>
            <a:xfrm>
              <a:off x="0" y="-57150"/>
              <a:ext cx="11126298" cy="841980"/>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Compártelo con</a:t>
              </a:r>
              <a:r>
                <a:rPr lang="en-US" sz="2525">
                  <a:solidFill>
                    <a:srgbClr val="2E2B29"/>
                  </a:solidFill>
                  <a:latin typeface="Calibri (MS)"/>
                  <a:ea typeface="Calibri (MS)"/>
                  <a:cs typeface="Calibri (MS)"/>
                  <a:sym typeface="Calibri (MS)"/>
                </a:rPr>
                <a:t> el resto de participantes</a:t>
              </a:r>
            </a:p>
          </p:txBody>
        </p:sp>
      </p:grpSp>
      <p:grpSp>
        <p:nvGrpSpPr>
          <p:cNvPr name="Group 30" id="30"/>
          <p:cNvGrpSpPr/>
          <p:nvPr/>
        </p:nvGrpSpPr>
        <p:grpSpPr>
          <a:xfrm rot="0">
            <a:off x="11587789" y="5332206"/>
            <a:ext cx="5671511" cy="1267482"/>
            <a:chOff x="0" y="0"/>
            <a:chExt cx="7562014" cy="1689977"/>
          </a:xfrm>
        </p:grpSpPr>
        <p:sp>
          <p:nvSpPr>
            <p:cNvPr name="Freeform 31" id="31"/>
            <p:cNvSpPr/>
            <p:nvPr/>
          </p:nvSpPr>
          <p:spPr>
            <a:xfrm flipH="false" flipV="false" rot="0">
              <a:off x="0" y="0"/>
              <a:ext cx="7562014" cy="1689976"/>
            </a:xfrm>
            <a:custGeom>
              <a:avLst/>
              <a:gdLst/>
              <a:ahLst/>
              <a:cxnLst/>
              <a:rect r="r" b="b" t="t" l="l"/>
              <a:pathLst>
                <a:path h="1689976" w="7562014">
                  <a:moveTo>
                    <a:pt x="0" y="0"/>
                  </a:moveTo>
                  <a:lnTo>
                    <a:pt x="7562014" y="0"/>
                  </a:lnTo>
                  <a:lnTo>
                    <a:pt x="7562014" y="1689976"/>
                  </a:lnTo>
                  <a:lnTo>
                    <a:pt x="0" y="1689976"/>
                  </a:lnTo>
                  <a:close/>
                </a:path>
              </a:pathLst>
            </a:custGeom>
            <a:solidFill>
              <a:srgbClr val="000000">
                <a:alpha val="0"/>
              </a:srgbClr>
            </a:solidFill>
          </p:spPr>
        </p:sp>
        <p:sp>
          <p:nvSpPr>
            <p:cNvPr name="TextBox 32" id="32"/>
            <p:cNvSpPr txBox="true"/>
            <p:nvPr/>
          </p:nvSpPr>
          <p:spPr>
            <a:xfrm>
              <a:off x="0" y="-57150"/>
              <a:ext cx="7562014" cy="1747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Puesta</a:t>
              </a:r>
              <a:r>
                <a:rPr lang="en-US" sz="2525">
                  <a:solidFill>
                    <a:srgbClr val="2E2B29"/>
                  </a:solidFill>
                  <a:latin typeface="Calibri (MS)"/>
                  <a:ea typeface="Calibri (MS)"/>
                  <a:cs typeface="Calibri (MS)"/>
                  <a:sym typeface="Calibri (MS)"/>
                </a:rPr>
                <a:t> en común y debate. Ampliar con ejemplos de buenas prácticas basadas en la experiencia.</a:t>
              </a:r>
            </a:p>
          </p:txBody>
        </p:sp>
      </p:grpSp>
      <p:grpSp>
        <p:nvGrpSpPr>
          <p:cNvPr name="Group 33" id="33"/>
          <p:cNvGrpSpPr/>
          <p:nvPr/>
        </p:nvGrpSpPr>
        <p:grpSpPr>
          <a:xfrm rot="0">
            <a:off x="11587789" y="6934138"/>
            <a:ext cx="8344724" cy="588622"/>
            <a:chOff x="0" y="0"/>
            <a:chExt cx="11126298" cy="784830"/>
          </a:xfrm>
        </p:grpSpPr>
        <p:sp>
          <p:nvSpPr>
            <p:cNvPr name="Freeform 34" id="34"/>
            <p:cNvSpPr/>
            <p:nvPr/>
          </p:nvSpPr>
          <p:spPr>
            <a:xfrm flipH="false" flipV="false" rot="0">
              <a:off x="0" y="0"/>
              <a:ext cx="11126298" cy="784830"/>
            </a:xfrm>
            <a:custGeom>
              <a:avLst/>
              <a:gdLst/>
              <a:ahLst/>
              <a:cxnLst/>
              <a:rect r="r" b="b" t="t" l="l"/>
              <a:pathLst>
                <a:path h="784830" w="11126298">
                  <a:moveTo>
                    <a:pt x="0" y="0"/>
                  </a:moveTo>
                  <a:lnTo>
                    <a:pt x="11126298" y="0"/>
                  </a:lnTo>
                  <a:lnTo>
                    <a:pt x="11126298" y="784830"/>
                  </a:lnTo>
                  <a:lnTo>
                    <a:pt x="0" y="784830"/>
                  </a:lnTo>
                  <a:close/>
                </a:path>
              </a:pathLst>
            </a:custGeom>
            <a:solidFill>
              <a:srgbClr val="000000">
                <a:alpha val="0"/>
              </a:srgbClr>
            </a:solidFill>
          </p:spPr>
        </p:sp>
        <p:sp>
          <p:nvSpPr>
            <p:cNvPr name="TextBox 35" id="35"/>
            <p:cNvSpPr txBox="true"/>
            <p:nvPr/>
          </p:nvSpPr>
          <p:spPr>
            <a:xfrm>
              <a:off x="0" y="-57150"/>
              <a:ext cx="11126298" cy="841980"/>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Pregun</a:t>
              </a:r>
              <a:r>
                <a:rPr lang="en-US" sz="2525">
                  <a:solidFill>
                    <a:srgbClr val="2E2B29"/>
                  </a:solidFill>
                  <a:latin typeface="Calibri (MS)"/>
                  <a:ea typeface="Calibri (MS)"/>
                  <a:cs typeface="Calibri (MS)"/>
                  <a:sym typeface="Calibri (MS)"/>
                </a:rPr>
                <a:t>tas y Respuestas</a:t>
              </a:r>
            </a:p>
          </p:txBody>
        </p:sp>
      </p:grpSp>
      <p:sp>
        <p:nvSpPr>
          <p:cNvPr name="Freeform 36" id="36"/>
          <p:cNvSpPr/>
          <p:nvPr/>
        </p:nvSpPr>
        <p:spPr>
          <a:xfrm flipH="false" flipV="false" rot="0">
            <a:off x="14751202" y="6514621"/>
            <a:ext cx="2885352" cy="3199483"/>
          </a:xfrm>
          <a:custGeom>
            <a:avLst/>
            <a:gdLst/>
            <a:ahLst/>
            <a:cxnLst/>
            <a:rect r="r" b="b" t="t" l="l"/>
            <a:pathLst>
              <a:path h="3199483" w="2885352">
                <a:moveTo>
                  <a:pt x="0" y="0"/>
                </a:moveTo>
                <a:lnTo>
                  <a:pt x="2885352" y="0"/>
                </a:lnTo>
                <a:lnTo>
                  <a:pt x="2885352" y="3199483"/>
                </a:lnTo>
                <a:lnTo>
                  <a:pt x="0" y="319948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98101"/>
            <a:ext cx="10941445" cy="784050"/>
            <a:chOff x="0" y="0"/>
            <a:chExt cx="14588593" cy="1045400"/>
          </a:xfrm>
        </p:grpSpPr>
        <p:sp>
          <p:nvSpPr>
            <p:cNvPr name="Freeform 6" id="6"/>
            <p:cNvSpPr/>
            <p:nvPr/>
          </p:nvSpPr>
          <p:spPr>
            <a:xfrm flipH="false" flipV="false" rot="0">
              <a:off x="0" y="0"/>
              <a:ext cx="14588592" cy="1045400"/>
            </a:xfrm>
            <a:custGeom>
              <a:avLst/>
              <a:gdLst/>
              <a:ahLst/>
              <a:cxnLst/>
              <a:rect r="r" b="b" t="t" l="l"/>
              <a:pathLst>
                <a:path h="1045400" w="14588592">
                  <a:moveTo>
                    <a:pt x="0" y="0"/>
                  </a:moveTo>
                  <a:lnTo>
                    <a:pt x="14588592" y="0"/>
                  </a:lnTo>
                  <a:lnTo>
                    <a:pt x="14588592" y="1045400"/>
                  </a:lnTo>
                  <a:lnTo>
                    <a:pt x="0" y="1045400"/>
                  </a:lnTo>
                  <a:close/>
                </a:path>
              </a:pathLst>
            </a:custGeom>
            <a:solidFill>
              <a:srgbClr val="000000">
                <a:alpha val="0"/>
              </a:srgbClr>
            </a:solidFill>
          </p:spPr>
        </p:sp>
        <p:sp>
          <p:nvSpPr>
            <p:cNvPr name="TextBox 7" id="7"/>
            <p:cNvSpPr txBox="true"/>
            <p:nvPr/>
          </p:nvSpPr>
          <p:spPr>
            <a:xfrm>
              <a:off x="0" y="-85725"/>
              <a:ext cx="14588593"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Material - Frases/situaciones problemáticas</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12" id="12"/>
          <p:cNvGrpSpPr/>
          <p:nvPr/>
        </p:nvGrpSpPr>
        <p:grpSpPr>
          <a:xfrm rot="0">
            <a:off x="1256360" y="2582151"/>
            <a:ext cx="12139931" cy="6220482"/>
            <a:chOff x="0" y="0"/>
            <a:chExt cx="16186575" cy="8293977"/>
          </a:xfrm>
        </p:grpSpPr>
        <p:sp>
          <p:nvSpPr>
            <p:cNvPr name="Freeform 13" id="13"/>
            <p:cNvSpPr/>
            <p:nvPr/>
          </p:nvSpPr>
          <p:spPr>
            <a:xfrm flipH="false" flipV="false" rot="0">
              <a:off x="0" y="0"/>
              <a:ext cx="16186575" cy="8293977"/>
            </a:xfrm>
            <a:custGeom>
              <a:avLst/>
              <a:gdLst/>
              <a:ahLst/>
              <a:cxnLst/>
              <a:rect r="r" b="b" t="t" l="l"/>
              <a:pathLst>
                <a:path h="8293977" w="16186575">
                  <a:moveTo>
                    <a:pt x="0" y="0"/>
                  </a:moveTo>
                  <a:lnTo>
                    <a:pt x="16186575" y="0"/>
                  </a:lnTo>
                  <a:lnTo>
                    <a:pt x="16186575" y="8293977"/>
                  </a:lnTo>
                  <a:lnTo>
                    <a:pt x="0" y="8293977"/>
                  </a:lnTo>
                  <a:close/>
                </a:path>
              </a:pathLst>
            </a:custGeom>
            <a:solidFill>
              <a:srgbClr val="000000">
                <a:alpha val="0"/>
              </a:srgbClr>
            </a:solidFill>
          </p:spPr>
        </p:sp>
        <p:sp>
          <p:nvSpPr>
            <p:cNvPr name="TextBox 14" id="14"/>
            <p:cNvSpPr txBox="true"/>
            <p:nvPr/>
          </p:nvSpPr>
          <p:spPr>
            <a:xfrm>
              <a:off x="0" y="-57150"/>
              <a:ext cx="16186575" cy="8351127"/>
            </a:xfrm>
            <a:prstGeom prst="rect">
              <a:avLst/>
            </a:prstGeom>
          </p:spPr>
          <p:txBody>
            <a:bodyPr anchor="t" rtlCol="false" tIns="0" lIns="0" bIns="0" rIns="0"/>
            <a:lstStyle/>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“¡Date prisa, deberías saber cómo va esto!”</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“¿N</a:t>
              </a:r>
              <a:r>
                <a:rPr lang="en-US" sz="2525">
                  <a:solidFill>
                    <a:srgbClr val="2E2B29"/>
                  </a:solidFill>
                  <a:latin typeface="Calibri (MS)"/>
                  <a:ea typeface="Calibri (MS)"/>
                  <a:cs typeface="Calibri (MS)"/>
                  <a:sym typeface="Calibri (MS)"/>
                </a:rPr>
                <a:t>o entiendes lo que acabo de decirte?</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Hazl</a:t>
              </a:r>
              <a:r>
                <a:rPr lang="en-US" sz="2525">
                  <a:solidFill>
                    <a:srgbClr val="2E2B29"/>
                  </a:solidFill>
                  <a:latin typeface="Calibri (MS)"/>
                  <a:ea typeface="Calibri (MS)"/>
                  <a:cs typeface="Calibri (MS)"/>
                  <a:sym typeface="Calibri (MS)"/>
                </a:rPr>
                <a:t>o como los demás, es fácil.”</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“¿N</a:t>
              </a:r>
              <a:r>
                <a:rPr lang="en-US" sz="2525">
                  <a:solidFill>
                    <a:srgbClr val="2E2B29"/>
                  </a:solidFill>
                  <a:latin typeface="Calibri (MS)"/>
                  <a:ea typeface="Calibri (MS)"/>
                  <a:cs typeface="Calibri (MS)"/>
                  <a:sym typeface="Calibri (MS)"/>
                </a:rPr>
                <a:t>o te parece obvio?”</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“¡Concéntrate ahora!”</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“Siempre estás interrumpiendo.”</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“¿Otra vez no estás prestando atención?”</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“Simplemente hazlo, no es tan difícil.”</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“¿Por qué actúas de forma tan rara?”</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“Eso ya lo expliqué, presta atención.”</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“No te muevas tanto, estás molestando a los demás.”</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“Date prisa o nos iremos sin ti.”</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“Deja de ser tan dramático/a.”</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“¿Por qué te cuesta tanto hacer amigos?”</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“Tienes que comportarte como los demás.”</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“No entiendo por qué no te gusta este lugar.”</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81342"/>
            <a:ext cx="12638238" cy="2289166"/>
          </a:xfrm>
          <a:prstGeom prst="rect">
            <a:avLst/>
          </a:prstGeom>
        </p:spPr>
        <p:txBody>
          <a:bodyPr anchor="t" rtlCol="false" tIns="0" lIns="0" bIns="0" rIns="0">
            <a:spAutoFit/>
          </a:bodyPr>
          <a:lstStyle/>
          <a:p>
            <a:pPr algn="ctr" marL="0" indent="0" lvl="0">
              <a:lnSpc>
                <a:spcPts val="5748"/>
              </a:lnSpc>
            </a:pPr>
            <a:r>
              <a:rPr lang="en-US" sz="4998">
                <a:solidFill>
                  <a:srgbClr val="282121"/>
                </a:solidFill>
                <a:latin typeface="Calibri (MS)"/>
                <a:ea typeface="Calibri (MS)"/>
                <a:cs typeface="Calibri (MS)"/>
                <a:sym typeface="Calibri (MS)"/>
              </a:rPr>
              <a:t>Cu</a:t>
            </a:r>
            <a:r>
              <a:rPr lang="en-US" sz="4998" strike="noStrike" u="none">
                <a:solidFill>
                  <a:srgbClr val="282121"/>
                </a:solidFill>
                <a:latin typeface="Calibri (MS)"/>
                <a:ea typeface="Calibri (MS)"/>
                <a:cs typeface="Calibri (MS)"/>
                <a:sym typeface="Calibri (MS)"/>
              </a:rPr>
              <a:t>estionario: pon a prueba tus conocimientos y reflexiona sobre lo que has aprendido en este módulo con este breve cuestionario.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08480"/>
          </a:xfrm>
          <a:prstGeom prst="rect">
            <a:avLst/>
          </a:prstGeom>
        </p:spPr>
        <p:txBody>
          <a:bodyPr anchor="t" rtlCol="false" tIns="0" lIns="0" bIns="0" rIns="0">
            <a:spAutoFit/>
          </a:bodyPr>
          <a:lstStyle/>
          <a:p>
            <a:pPr algn="ctr" marL="0" indent="0" lvl="0">
              <a:lnSpc>
                <a:spcPts val="6670"/>
              </a:lnSpc>
            </a:pPr>
            <a:r>
              <a:rPr lang="en-US" sz="5800">
                <a:solidFill>
                  <a:srgbClr val="282121"/>
                </a:solidFill>
                <a:latin typeface="Calibri (MS)"/>
                <a:ea typeface="Calibri (MS)"/>
                <a:cs typeface="Calibri (MS)"/>
                <a:sym typeface="Calibri (MS)"/>
              </a:rPr>
              <a:t>Cuestionario </a:t>
            </a:r>
            <a:r>
              <a:rPr lang="en-US" sz="5800" strike="noStrike" u="none">
                <a:solidFill>
                  <a:srgbClr val="282121"/>
                </a:solidFill>
                <a:latin typeface="Calibri (MS)"/>
                <a:ea typeface="Calibri (MS)"/>
                <a:cs typeface="Calibri (MS)"/>
                <a:sym typeface="Calibri (MS)"/>
              </a:rPr>
              <a:t>- ¿Qué barrera podría experimentar un joven con TDAH en una reunión política?</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B.Ritmo lento y sin prisas</a:t>
            </a: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Demasiada claridad de la información</a:t>
            </a:r>
          </a:p>
        </p:txBody>
      </p:sp>
      <p:sp>
        <p:nvSpPr>
          <p:cNvPr name="TextBox 15" id="15"/>
          <p:cNvSpPr txBox="true"/>
          <p:nvPr/>
        </p:nvSpPr>
        <p:spPr>
          <a:xfrm rot="0">
            <a:off x="2658572" y="6649393"/>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Dificultad para mantener la atención sostenida</a:t>
            </a:r>
          </a:p>
        </p:txBody>
      </p:sp>
      <p:sp>
        <p:nvSpPr>
          <p:cNvPr name="TextBox 16" id="16"/>
          <p:cNvSpPr txBox="true"/>
          <p:nvPr/>
        </p:nvSpPr>
        <p:spPr>
          <a:xfrm rot="0">
            <a:off x="2658572" y="4903128"/>
            <a:ext cx="6485428" cy="628653"/>
          </a:xfrm>
          <a:prstGeom prst="rect">
            <a:avLst/>
          </a:prstGeom>
        </p:spPr>
        <p:txBody>
          <a:bodyPr anchor="t" rtlCol="false" tIns="0" lIns="0" bIns="0" rIns="0">
            <a:spAutoFit/>
          </a:bodyPr>
          <a:lstStyle/>
          <a:p>
            <a:pPr algn="ctr">
              <a:lnSpc>
                <a:spcPts val="4949"/>
              </a:lnSpc>
              <a:spcBef>
                <a:spcPct val="0"/>
              </a:spcBef>
            </a:pPr>
            <a:r>
              <a:rPr lang="en-US" sz="2749">
                <a:solidFill>
                  <a:srgbClr val="282121"/>
                </a:solidFill>
                <a:latin typeface="Calibri (MS)"/>
                <a:ea typeface="Calibri (MS)"/>
                <a:cs typeface="Calibri (MS)"/>
                <a:sym typeface="Calibri (MS)"/>
              </a:rPr>
              <a:t>A. Demasiada participación estructurada</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1808480"/>
          </a:xfrm>
          <a:prstGeom prst="rect">
            <a:avLst/>
          </a:prstGeom>
        </p:spPr>
        <p:txBody>
          <a:bodyPr anchor="t" rtlCol="false" tIns="0" lIns="0" bIns="0" rIns="0">
            <a:spAutoFit/>
          </a:bodyPr>
          <a:lstStyle/>
          <a:p>
            <a:pPr algn="ctr" marL="0" indent="0" lvl="0">
              <a:lnSpc>
                <a:spcPts val="6670"/>
              </a:lnSpc>
            </a:pPr>
            <a:r>
              <a:rPr lang="en-US" sz="5800">
                <a:solidFill>
                  <a:srgbClr val="282121"/>
                </a:solidFill>
                <a:latin typeface="Calibri (MS)"/>
                <a:ea typeface="Calibri (MS)"/>
                <a:cs typeface="Calibri (MS)"/>
                <a:sym typeface="Calibri (MS)"/>
              </a:rPr>
              <a:t>Cuestionario </a:t>
            </a:r>
            <a:r>
              <a:rPr lang="en-US" sz="5800" strike="noStrike" u="none">
                <a:solidFill>
                  <a:srgbClr val="282121"/>
                </a:solidFill>
                <a:latin typeface="Calibri (MS)"/>
                <a:ea typeface="Calibri (MS)"/>
                <a:cs typeface="Calibri (MS)"/>
                <a:sym typeface="Calibri (MS)"/>
              </a:rPr>
              <a:t>- ¿Qué barrera podría experimentar un joven con TDAH en una reunión política?</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B.Ritmo lento y sin prisas</a:t>
            </a: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Demasiada claridad de la información</a:t>
            </a:r>
          </a:p>
        </p:txBody>
      </p:sp>
      <p:sp>
        <p:nvSpPr>
          <p:cNvPr name="TextBox 15" id="15"/>
          <p:cNvSpPr txBox="true"/>
          <p:nvPr/>
        </p:nvSpPr>
        <p:spPr>
          <a:xfrm rot="0">
            <a:off x="2658572" y="6649393"/>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Dificultad para mantener la atención sostenida</a:t>
            </a:r>
          </a:p>
        </p:txBody>
      </p:sp>
      <p:sp>
        <p:nvSpPr>
          <p:cNvPr name="TextBox 16" id="16"/>
          <p:cNvSpPr txBox="true"/>
          <p:nvPr/>
        </p:nvSpPr>
        <p:spPr>
          <a:xfrm rot="0">
            <a:off x="2658572" y="4903128"/>
            <a:ext cx="6485428" cy="628653"/>
          </a:xfrm>
          <a:prstGeom prst="rect">
            <a:avLst/>
          </a:prstGeom>
        </p:spPr>
        <p:txBody>
          <a:bodyPr anchor="t" rtlCol="false" tIns="0" lIns="0" bIns="0" rIns="0">
            <a:spAutoFit/>
          </a:bodyPr>
          <a:lstStyle/>
          <a:p>
            <a:pPr algn="ctr">
              <a:lnSpc>
                <a:spcPts val="4949"/>
              </a:lnSpc>
              <a:spcBef>
                <a:spcPct val="0"/>
              </a:spcBef>
            </a:pPr>
            <a:r>
              <a:rPr lang="en-US" sz="2749">
                <a:solidFill>
                  <a:srgbClr val="282121"/>
                </a:solidFill>
                <a:latin typeface="Calibri (MS)"/>
                <a:ea typeface="Calibri (MS)"/>
                <a:cs typeface="Calibri (MS)"/>
                <a:sym typeface="Calibri (MS)"/>
              </a:rPr>
              <a:t>A. Demasiada participación estructurada</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 </a:t>
            </a:r>
            <a:r>
              <a:rPr lang="en-US" sz="6000" strike="noStrike" u="none">
                <a:solidFill>
                  <a:srgbClr val="282121"/>
                </a:solidFill>
                <a:latin typeface="Calibri (MS)"/>
                <a:ea typeface="Calibri (MS)"/>
                <a:cs typeface="Calibri (MS)"/>
                <a:sym typeface="Calibri (MS)"/>
              </a:rPr>
              <a:t>- Nombra una estrategia útil para facilitar la </a:t>
            </a:r>
            <a:r>
              <a:rPr lang="en-US" sz="6000" strike="noStrike" u="none">
                <a:solidFill>
                  <a:srgbClr val="282121"/>
                </a:solidFill>
                <a:latin typeface="Calibri (MS)"/>
                <a:ea typeface="Calibri (MS)"/>
                <a:cs typeface="Calibri (MS)"/>
                <a:sym typeface="Calibri (MS)"/>
              </a:rPr>
              <a:t>participación de un joven con autismo</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Usar metáforas y</a:t>
            </a:r>
          </a:p>
          <a:p>
            <a:pPr algn="ctr">
              <a:lnSpc>
                <a:spcPts val="3746"/>
              </a:lnSpc>
            </a:pPr>
            <a:r>
              <a:rPr lang="en-US" sz="3258">
                <a:solidFill>
                  <a:srgbClr val="282121"/>
                </a:solidFill>
                <a:latin typeface="Calibri (MS)"/>
                <a:ea typeface="Calibri (MS)"/>
                <a:cs typeface="Calibri (MS)"/>
                <a:sym typeface="Calibri (MS)"/>
              </a:rPr>
              <a:t>dobles significados.</a:t>
            </a:r>
          </a:p>
          <a:p>
            <a:pPr algn="ctr" marL="0" indent="0" lvl="0">
              <a:lnSpc>
                <a:spcPts val="3746"/>
              </a:lnSpc>
            </a:pPr>
          </a:p>
        </p:txBody>
      </p:sp>
      <p:sp>
        <p:nvSpPr>
          <p:cNvPr name="TextBox 14" id="14"/>
          <p:cNvSpPr txBox="true"/>
          <p:nvPr/>
        </p:nvSpPr>
        <p:spPr>
          <a:xfrm rot="0">
            <a:off x="9534363" y="6587970"/>
            <a:ext cx="5834200" cy="952818"/>
          </a:xfrm>
          <a:prstGeom prst="rect">
            <a:avLst/>
          </a:prstGeom>
        </p:spPr>
        <p:txBody>
          <a:bodyPr anchor="t" rtlCol="false" tIns="0" lIns="0" bIns="0" rIns="0">
            <a:spAutoFit/>
          </a:bodyPr>
          <a:lstStyle/>
          <a:p>
            <a:pPr algn="ctr" marL="0" indent="0" lvl="0">
              <a:lnSpc>
                <a:spcPts val="3507"/>
              </a:lnSpc>
            </a:pPr>
            <a:r>
              <a:rPr lang="en-US" sz="3050">
                <a:solidFill>
                  <a:srgbClr val="282121"/>
                </a:solidFill>
                <a:latin typeface="Calibri (MS)"/>
                <a:ea typeface="Calibri (MS)"/>
                <a:cs typeface="Calibri (MS)"/>
                <a:sym typeface="Calibri (MS)"/>
              </a:rPr>
              <a:t>D. Mantener </a:t>
            </a:r>
            <a:r>
              <a:rPr lang="en-US" sz="3050">
                <a:solidFill>
                  <a:srgbClr val="282121"/>
                </a:solidFill>
                <a:latin typeface="Calibri (MS)"/>
                <a:ea typeface="Calibri (MS)"/>
                <a:cs typeface="Calibri (MS)"/>
                <a:sym typeface="Calibri (MS)"/>
              </a:rPr>
              <a:t>conversaciones en grandes grupos</a:t>
            </a:r>
          </a:p>
        </p:txBody>
      </p:sp>
      <p:sp>
        <p:nvSpPr>
          <p:cNvPr name="TextBox 15" id="15"/>
          <p:cNvSpPr txBox="true"/>
          <p:nvPr/>
        </p:nvSpPr>
        <p:spPr>
          <a:xfrm rot="0">
            <a:off x="2658572" y="6649393"/>
            <a:ext cx="5862123" cy="904240"/>
          </a:xfrm>
          <a:prstGeom prst="rect">
            <a:avLst/>
          </a:prstGeom>
        </p:spPr>
        <p:txBody>
          <a:bodyPr anchor="t" rtlCol="false" tIns="0" lIns="0" bIns="0" rIns="0">
            <a:spAutoFit/>
          </a:bodyPr>
          <a:lstStyle/>
          <a:p>
            <a:pPr algn="ctr">
              <a:lnSpc>
                <a:spcPts val="3334"/>
              </a:lnSpc>
            </a:pPr>
            <a:r>
              <a:rPr lang="en-US" sz="2899">
                <a:solidFill>
                  <a:srgbClr val="282121"/>
                </a:solidFill>
                <a:latin typeface="Calibri (MS)"/>
                <a:ea typeface="Calibri (MS)"/>
                <a:cs typeface="Calibri (MS)"/>
                <a:sym typeface="Calibri (MS)"/>
              </a:rPr>
              <a:t>C. Explicar claramente qué hay que</a:t>
            </a:r>
          </a:p>
          <a:p>
            <a:pPr algn="ctr" marL="0" indent="0" lvl="0">
              <a:lnSpc>
                <a:spcPts val="3334"/>
              </a:lnSpc>
            </a:pPr>
            <a:r>
              <a:rPr lang="en-US" sz="2899">
                <a:solidFill>
                  <a:srgbClr val="282121"/>
                </a:solidFill>
                <a:latin typeface="Calibri (MS)"/>
                <a:ea typeface="Calibri (MS)"/>
                <a:cs typeface="Calibri (MS)"/>
                <a:sym typeface="Calibri (MS)"/>
              </a:rPr>
              <a:t>hacer y mostrarlo con imágenes</a:t>
            </a:r>
          </a:p>
        </p:txBody>
      </p:sp>
      <p:sp>
        <p:nvSpPr>
          <p:cNvPr name="TextBox 16" id="16"/>
          <p:cNvSpPr txBox="true"/>
          <p:nvPr/>
        </p:nvSpPr>
        <p:spPr>
          <a:xfrm rot="0">
            <a:off x="1966177" y="5198984"/>
            <a:ext cx="7740719" cy="336546"/>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A. Cambiar el lugar sin aviso </a:t>
            </a:r>
            <a:r>
              <a:rPr lang="en-US" sz="3249">
                <a:solidFill>
                  <a:srgbClr val="282121"/>
                </a:solidFill>
                <a:latin typeface="Calibri (MS)"/>
                <a:ea typeface="Calibri (MS)"/>
                <a:cs typeface="Calibri (MS)"/>
                <a:sym typeface="Calibri (MS)"/>
              </a:rPr>
              <a:t>previo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038"/>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Resultados de Aprendizaje</a:t>
            </a:r>
          </a:p>
        </p:txBody>
      </p:sp>
      <p:sp>
        <p:nvSpPr>
          <p:cNvPr name="TextBox 3" id="3"/>
          <p:cNvSpPr txBox="true"/>
          <p:nvPr/>
        </p:nvSpPr>
        <p:spPr>
          <a:xfrm rot="0">
            <a:off x="2225921" y="2131696"/>
            <a:ext cx="14893392" cy="1560196"/>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Después de completar este módulo, habrás adquirido los siguientes conocimientos, habilidades y actitudes.</a:t>
            </a:r>
          </a:p>
          <a:p>
            <a:pPr algn="ctr">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3242" y="5991489"/>
            <a:ext cx="3574521" cy="2763520"/>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Comprend</a:t>
            </a:r>
            <a:r>
              <a:rPr lang="en-US" sz="2199" spc="-37">
                <a:solidFill>
                  <a:srgbClr val="272665"/>
                </a:solidFill>
                <a:latin typeface="Calibri (MS)"/>
                <a:ea typeface="Calibri (MS)"/>
                <a:cs typeface="Calibri (MS)"/>
                <a:sym typeface="Calibri (MS)"/>
              </a:rPr>
              <a:t>er las principales</a:t>
            </a:r>
          </a:p>
          <a:p>
            <a:pPr algn="just">
              <a:lnSpc>
                <a:spcPts val="3079"/>
              </a:lnSpc>
              <a:spcBef>
                <a:spcPct val="0"/>
              </a:spcBef>
            </a:pPr>
            <a:r>
              <a:rPr lang="en-US" sz="2199" spc="-37">
                <a:solidFill>
                  <a:srgbClr val="272665"/>
                </a:solidFill>
                <a:latin typeface="Calibri (MS)"/>
                <a:ea typeface="Calibri (MS)"/>
                <a:cs typeface="Calibri (MS)"/>
                <a:sym typeface="Calibri (MS)"/>
              </a:rPr>
              <a:t>características del Trastorno</a:t>
            </a:r>
          </a:p>
          <a:p>
            <a:pPr algn="just">
              <a:lnSpc>
                <a:spcPts val="3079"/>
              </a:lnSpc>
              <a:spcBef>
                <a:spcPct val="0"/>
              </a:spcBef>
            </a:pPr>
            <a:r>
              <a:rPr lang="en-US" sz="2199" spc="-37">
                <a:solidFill>
                  <a:srgbClr val="272665"/>
                </a:solidFill>
                <a:latin typeface="Calibri (MS)"/>
                <a:ea typeface="Calibri (MS)"/>
                <a:cs typeface="Calibri (MS)"/>
                <a:sym typeface="Calibri (MS)"/>
              </a:rPr>
              <a:t>del Espectro Autista (TEA) y el</a:t>
            </a:r>
          </a:p>
          <a:p>
            <a:pPr algn="just">
              <a:lnSpc>
                <a:spcPts val="3079"/>
              </a:lnSpc>
              <a:spcBef>
                <a:spcPct val="0"/>
              </a:spcBef>
            </a:pPr>
            <a:r>
              <a:rPr lang="en-US" sz="2199" spc="-37">
                <a:solidFill>
                  <a:srgbClr val="272665"/>
                </a:solidFill>
                <a:latin typeface="Calibri (MS)"/>
                <a:ea typeface="Calibri (MS)"/>
                <a:cs typeface="Calibri (MS)"/>
                <a:sym typeface="Calibri (MS)"/>
              </a:rPr>
              <a:t>Trastorno por Déficit de</a:t>
            </a:r>
          </a:p>
          <a:p>
            <a:pPr algn="just">
              <a:lnSpc>
                <a:spcPts val="3079"/>
              </a:lnSpc>
              <a:spcBef>
                <a:spcPct val="0"/>
              </a:spcBef>
            </a:pPr>
            <a:r>
              <a:rPr lang="en-US" sz="2199" spc="-37">
                <a:solidFill>
                  <a:srgbClr val="272665"/>
                </a:solidFill>
                <a:latin typeface="Calibri (MS)"/>
                <a:ea typeface="Calibri (MS)"/>
                <a:cs typeface="Calibri (MS)"/>
                <a:sym typeface="Calibri (MS)"/>
              </a:rPr>
              <a:t>Atención con Hiperactividad</a:t>
            </a:r>
          </a:p>
          <a:p>
            <a:pPr algn="just">
              <a:lnSpc>
                <a:spcPts val="3079"/>
              </a:lnSpc>
              <a:spcBef>
                <a:spcPct val="0"/>
              </a:spcBef>
            </a:pPr>
            <a:r>
              <a:rPr lang="en-US" sz="2199" spc="-37">
                <a:solidFill>
                  <a:srgbClr val="272665"/>
                </a:solidFill>
                <a:latin typeface="Calibri (MS)"/>
                <a:ea typeface="Calibri (MS)"/>
                <a:cs typeface="Calibri (MS)"/>
                <a:sym typeface="Calibri (MS)"/>
              </a:rPr>
              <a:t>(TDAH).</a:t>
            </a:r>
          </a:p>
          <a:p>
            <a:pPr algn="just">
              <a:lnSpc>
                <a:spcPts val="3079"/>
              </a:lnSpc>
              <a:spcBef>
                <a:spcPct val="0"/>
              </a:spcBef>
            </a:pP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7248" y="5991489"/>
            <a:ext cx="3574521" cy="1591945"/>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Re</a:t>
            </a:r>
            <a:r>
              <a:rPr lang="en-US" sz="2199" spc="-37">
                <a:solidFill>
                  <a:srgbClr val="272665"/>
                </a:solidFill>
                <a:latin typeface="Calibri (MS)"/>
                <a:ea typeface="Calibri (MS)"/>
                <a:cs typeface="Calibri (MS)"/>
                <a:sym typeface="Calibri (MS)"/>
              </a:rPr>
              <a:t>conocer las barreras a las que</a:t>
            </a:r>
          </a:p>
          <a:p>
            <a:pPr algn="just">
              <a:lnSpc>
                <a:spcPts val="3079"/>
              </a:lnSpc>
              <a:spcBef>
                <a:spcPct val="0"/>
              </a:spcBef>
            </a:pPr>
            <a:r>
              <a:rPr lang="en-US" sz="2199" spc="-37">
                <a:solidFill>
                  <a:srgbClr val="272665"/>
                </a:solidFill>
                <a:latin typeface="Calibri (MS)"/>
                <a:ea typeface="Calibri (MS)"/>
                <a:cs typeface="Calibri (MS)"/>
                <a:sym typeface="Calibri (MS)"/>
              </a:rPr>
              <a:t>se enfrentan estos jóvenes en</a:t>
            </a:r>
          </a:p>
          <a:p>
            <a:pPr algn="just">
              <a:lnSpc>
                <a:spcPts val="3079"/>
              </a:lnSpc>
              <a:spcBef>
                <a:spcPct val="0"/>
              </a:spcBef>
            </a:pPr>
            <a:r>
              <a:rPr lang="en-US" sz="2199" spc="-37">
                <a:solidFill>
                  <a:srgbClr val="272665"/>
                </a:solidFill>
                <a:latin typeface="Calibri (MS)"/>
                <a:ea typeface="Calibri (MS)"/>
                <a:cs typeface="Calibri (MS)"/>
                <a:sym typeface="Calibri (MS)"/>
              </a:rPr>
              <a:t>los procesos políticos y de</a:t>
            </a:r>
          </a:p>
          <a:p>
            <a:pPr algn="just">
              <a:lnSpc>
                <a:spcPts val="3079"/>
              </a:lnSpc>
              <a:spcBef>
                <a:spcPct val="0"/>
              </a:spcBef>
            </a:pPr>
            <a:r>
              <a:rPr lang="en-US" sz="2199" spc="-37">
                <a:solidFill>
                  <a:srgbClr val="272665"/>
                </a:solidFill>
                <a:latin typeface="Calibri (MS)"/>
                <a:ea typeface="Calibri (MS)"/>
                <a:cs typeface="Calibri (MS)"/>
                <a:sym typeface="Calibri (MS)"/>
              </a:rPr>
              <a:t>participación.</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5991489"/>
            <a:ext cx="3574521" cy="810895"/>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Dis</a:t>
            </a:r>
            <a:r>
              <a:rPr lang="en-US" sz="2199" spc="-37">
                <a:solidFill>
                  <a:srgbClr val="272665"/>
                </a:solidFill>
                <a:latin typeface="Calibri (MS)"/>
                <a:ea typeface="Calibri (MS)"/>
                <a:cs typeface="Calibri (MS)"/>
                <a:sym typeface="Calibri (MS)"/>
              </a:rPr>
              <a:t>eñar actividades adaptadas</a:t>
            </a:r>
          </a:p>
          <a:p>
            <a:pPr algn="just">
              <a:lnSpc>
                <a:spcPts val="3079"/>
              </a:lnSpc>
              <a:spcBef>
                <a:spcPct val="0"/>
              </a:spcBef>
            </a:pPr>
            <a:r>
              <a:rPr lang="en-US" sz="2199" spc="-37">
                <a:solidFill>
                  <a:srgbClr val="272665"/>
                </a:solidFill>
                <a:latin typeface="Calibri (MS)"/>
                <a:ea typeface="Calibri (MS)"/>
                <a:cs typeface="Calibri (MS)"/>
                <a:sym typeface="Calibri (MS)"/>
              </a:rPr>
              <a:t>a estos perfiles.</a:t>
            </a:r>
          </a:p>
        </p:txBody>
      </p:sp>
      <p:sp>
        <p:nvSpPr>
          <p:cNvPr name="TextBox 16" id="16"/>
          <p:cNvSpPr txBox="true"/>
          <p:nvPr/>
        </p:nvSpPr>
        <p:spPr>
          <a:xfrm rot="0">
            <a:off x="3088645" y="4724816"/>
            <a:ext cx="184907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RA1.</a:t>
            </a:r>
          </a:p>
        </p:txBody>
      </p:sp>
      <p:sp>
        <p:nvSpPr>
          <p:cNvPr name="TextBox 17" id="17"/>
          <p:cNvSpPr txBox="true"/>
          <p:nvPr/>
        </p:nvSpPr>
        <p:spPr>
          <a:xfrm rot="0">
            <a:off x="8084403" y="4724816"/>
            <a:ext cx="211919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RA2.</a:t>
            </a:r>
          </a:p>
        </p:txBody>
      </p:sp>
      <p:sp>
        <p:nvSpPr>
          <p:cNvPr name="TextBox 18" id="18"/>
          <p:cNvSpPr txBox="true"/>
          <p:nvPr/>
        </p:nvSpPr>
        <p:spPr>
          <a:xfrm rot="0">
            <a:off x="12986451" y="4724816"/>
            <a:ext cx="2576736"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RA3.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 </a:t>
            </a:r>
            <a:r>
              <a:rPr lang="en-US" sz="6000" strike="noStrike" u="none">
                <a:solidFill>
                  <a:srgbClr val="282121"/>
                </a:solidFill>
                <a:latin typeface="Calibri (MS)"/>
                <a:ea typeface="Calibri (MS)"/>
                <a:cs typeface="Calibri (MS)"/>
                <a:sym typeface="Calibri (MS)"/>
              </a:rPr>
              <a:t>- Nombra una estrategia útil para facilitar la </a:t>
            </a:r>
            <a:r>
              <a:rPr lang="en-US" sz="6000" strike="noStrike" u="none">
                <a:solidFill>
                  <a:srgbClr val="282121"/>
                </a:solidFill>
                <a:latin typeface="Calibri (MS)"/>
                <a:ea typeface="Calibri (MS)"/>
                <a:cs typeface="Calibri (MS)"/>
                <a:sym typeface="Calibri (MS)"/>
              </a:rPr>
              <a:t>participación de un joven con autismo</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Usar metáforas y</a:t>
            </a:r>
          </a:p>
          <a:p>
            <a:pPr algn="ctr">
              <a:lnSpc>
                <a:spcPts val="3746"/>
              </a:lnSpc>
            </a:pPr>
            <a:r>
              <a:rPr lang="en-US" sz="3258">
                <a:solidFill>
                  <a:srgbClr val="282121"/>
                </a:solidFill>
                <a:latin typeface="Calibri (MS)"/>
                <a:ea typeface="Calibri (MS)"/>
                <a:cs typeface="Calibri (MS)"/>
                <a:sym typeface="Calibri (MS)"/>
              </a:rPr>
              <a:t>dobles significados.</a:t>
            </a:r>
          </a:p>
          <a:p>
            <a:pPr algn="ctr" marL="0" indent="0" lvl="0">
              <a:lnSpc>
                <a:spcPts val="3746"/>
              </a:lnSpc>
            </a:pPr>
          </a:p>
        </p:txBody>
      </p:sp>
      <p:sp>
        <p:nvSpPr>
          <p:cNvPr name="TextBox 14" id="14"/>
          <p:cNvSpPr txBox="true"/>
          <p:nvPr/>
        </p:nvSpPr>
        <p:spPr>
          <a:xfrm rot="0">
            <a:off x="9534363" y="6587970"/>
            <a:ext cx="5834200" cy="952818"/>
          </a:xfrm>
          <a:prstGeom prst="rect">
            <a:avLst/>
          </a:prstGeom>
        </p:spPr>
        <p:txBody>
          <a:bodyPr anchor="t" rtlCol="false" tIns="0" lIns="0" bIns="0" rIns="0">
            <a:spAutoFit/>
          </a:bodyPr>
          <a:lstStyle/>
          <a:p>
            <a:pPr algn="ctr" marL="0" indent="0" lvl="0">
              <a:lnSpc>
                <a:spcPts val="3507"/>
              </a:lnSpc>
            </a:pPr>
            <a:r>
              <a:rPr lang="en-US" sz="3050">
                <a:solidFill>
                  <a:srgbClr val="282121"/>
                </a:solidFill>
                <a:latin typeface="Calibri (MS)"/>
                <a:ea typeface="Calibri (MS)"/>
                <a:cs typeface="Calibri (MS)"/>
                <a:sym typeface="Calibri (MS)"/>
              </a:rPr>
              <a:t>D. Mantener </a:t>
            </a:r>
            <a:r>
              <a:rPr lang="en-US" sz="3050">
                <a:solidFill>
                  <a:srgbClr val="282121"/>
                </a:solidFill>
                <a:latin typeface="Calibri (MS)"/>
                <a:ea typeface="Calibri (MS)"/>
                <a:cs typeface="Calibri (MS)"/>
                <a:sym typeface="Calibri (MS)"/>
              </a:rPr>
              <a:t>conversaciones en grandes grupos</a:t>
            </a:r>
          </a:p>
        </p:txBody>
      </p:sp>
      <p:sp>
        <p:nvSpPr>
          <p:cNvPr name="TextBox 15" id="15"/>
          <p:cNvSpPr txBox="true"/>
          <p:nvPr/>
        </p:nvSpPr>
        <p:spPr>
          <a:xfrm rot="0">
            <a:off x="2658572" y="6649393"/>
            <a:ext cx="5862123" cy="904240"/>
          </a:xfrm>
          <a:prstGeom prst="rect">
            <a:avLst/>
          </a:prstGeom>
        </p:spPr>
        <p:txBody>
          <a:bodyPr anchor="t" rtlCol="false" tIns="0" lIns="0" bIns="0" rIns="0">
            <a:spAutoFit/>
          </a:bodyPr>
          <a:lstStyle/>
          <a:p>
            <a:pPr algn="ctr">
              <a:lnSpc>
                <a:spcPts val="3334"/>
              </a:lnSpc>
            </a:pPr>
            <a:r>
              <a:rPr lang="en-US" sz="2899">
                <a:solidFill>
                  <a:srgbClr val="282121"/>
                </a:solidFill>
                <a:latin typeface="Calibri (MS)"/>
                <a:ea typeface="Calibri (MS)"/>
                <a:cs typeface="Calibri (MS)"/>
                <a:sym typeface="Calibri (MS)"/>
              </a:rPr>
              <a:t>C. Explicar claramente qué hay que</a:t>
            </a:r>
          </a:p>
          <a:p>
            <a:pPr algn="ctr" marL="0" indent="0" lvl="0">
              <a:lnSpc>
                <a:spcPts val="3334"/>
              </a:lnSpc>
            </a:pPr>
            <a:r>
              <a:rPr lang="en-US" sz="2899">
                <a:solidFill>
                  <a:srgbClr val="282121"/>
                </a:solidFill>
                <a:latin typeface="Calibri (MS)"/>
                <a:ea typeface="Calibri (MS)"/>
                <a:cs typeface="Calibri (MS)"/>
                <a:sym typeface="Calibri (MS)"/>
              </a:rPr>
              <a:t>hacer y mostrarlo con imágenes</a:t>
            </a:r>
          </a:p>
        </p:txBody>
      </p:sp>
      <p:sp>
        <p:nvSpPr>
          <p:cNvPr name="TextBox 16" id="16"/>
          <p:cNvSpPr txBox="true"/>
          <p:nvPr/>
        </p:nvSpPr>
        <p:spPr>
          <a:xfrm rot="0">
            <a:off x="1966177" y="5198984"/>
            <a:ext cx="7740719" cy="336546"/>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A. Cambiar el lugar sin aviso </a:t>
            </a:r>
            <a:r>
              <a:rPr lang="en-US" sz="3249">
                <a:solidFill>
                  <a:srgbClr val="282121"/>
                </a:solidFill>
                <a:latin typeface="Calibri (MS)"/>
                <a:ea typeface="Calibri (MS)"/>
                <a:cs typeface="Calibri (MS)"/>
                <a:sym typeface="Calibri (MS)"/>
              </a:rPr>
              <a:t>previo</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¿Qué</a:t>
            </a:r>
            <a:r>
              <a:rPr lang="en-US" sz="6000" strike="noStrike" u="none">
                <a:solidFill>
                  <a:srgbClr val="282121"/>
                </a:solidFill>
                <a:latin typeface="Calibri (MS)"/>
                <a:ea typeface="Calibri (MS)"/>
                <a:cs typeface="Calibri (MS)"/>
                <a:sym typeface="Calibri (MS)"/>
              </a:rPr>
              <a:t> frase alternativa es más inclusiva para alguien con TEA o TDAH?</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139619" y="5095875"/>
            <a:ext cx="4104343" cy="1001764"/>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B.¡Es fácil!</a:t>
            </a:r>
          </a:p>
          <a:p>
            <a:pPr algn="ctr" marL="0" indent="0" lvl="0">
              <a:lnSpc>
                <a:spcPts val="3746"/>
              </a:lnSpc>
            </a:pP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a:lnSpc>
                <a:spcPts val="3737"/>
              </a:lnSpc>
            </a:pPr>
            <a:r>
              <a:rPr lang="en-US" sz="3249">
                <a:solidFill>
                  <a:srgbClr val="282121"/>
                </a:solidFill>
                <a:latin typeface="Calibri (MS)"/>
                <a:ea typeface="Calibri (MS)"/>
                <a:cs typeface="Calibri (MS)"/>
                <a:sym typeface="Calibri (MS)"/>
              </a:rPr>
              <a:t>D. Ya lo he explicado</a:t>
            </a:r>
          </a:p>
          <a:p>
            <a:pPr algn="ctr" marL="0" indent="0" lvl="0">
              <a:lnSpc>
                <a:spcPts val="3737"/>
              </a:lnSpc>
            </a:pPr>
            <a:r>
              <a:rPr lang="en-US" sz="3249">
                <a:solidFill>
                  <a:srgbClr val="282121"/>
                </a:solidFill>
                <a:latin typeface="Calibri (MS)"/>
                <a:ea typeface="Calibri (MS)"/>
                <a:cs typeface="Calibri (MS)"/>
                <a:sym typeface="Calibri (MS)"/>
              </a:rPr>
              <a:t>antes</a:t>
            </a:r>
          </a:p>
        </p:txBody>
      </p:sp>
      <p:sp>
        <p:nvSpPr>
          <p:cNvPr name="TextBox 15" id="15"/>
          <p:cNvSpPr txBox="true"/>
          <p:nvPr/>
        </p:nvSpPr>
        <p:spPr>
          <a:xfrm rot="0">
            <a:off x="2758404" y="6830857"/>
            <a:ext cx="5862123" cy="534987"/>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¿Necesitas más pasos?</a:t>
            </a:r>
          </a:p>
        </p:txBody>
      </p:sp>
      <p:sp>
        <p:nvSpPr>
          <p:cNvPr name="TextBox 16" id="16"/>
          <p:cNvSpPr txBox="true"/>
          <p:nvPr/>
        </p:nvSpPr>
        <p:spPr>
          <a:xfrm rot="0">
            <a:off x="1966177" y="5198984"/>
            <a:ext cx="7740719" cy="336546"/>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A. “¡Concéntrate, </a:t>
            </a:r>
            <a:r>
              <a:rPr lang="en-US" sz="3249">
                <a:solidFill>
                  <a:srgbClr val="282121"/>
                </a:solidFill>
                <a:latin typeface="Calibri (MS)"/>
                <a:ea typeface="Calibri (MS)"/>
                <a:cs typeface="Calibri (MS)"/>
                <a:sym typeface="Calibri (MS)"/>
              </a:rPr>
              <a:t>por favor!”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¿Qué</a:t>
            </a:r>
            <a:r>
              <a:rPr lang="en-US" sz="6000" strike="noStrike" u="none">
                <a:solidFill>
                  <a:srgbClr val="282121"/>
                </a:solidFill>
                <a:latin typeface="Calibri (MS)"/>
                <a:ea typeface="Calibri (MS)"/>
                <a:cs typeface="Calibri (MS)"/>
                <a:sym typeface="Calibri (MS)"/>
              </a:rPr>
              <a:t> frase alternativa es más inclusiva para alguien con TEA o TDAH?</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139619" y="5095875"/>
            <a:ext cx="4104343" cy="1001764"/>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B.¡Es fácil!</a:t>
            </a:r>
          </a:p>
          <a:p>
            <a:pPr algn="ctr" marL="0" indent="0" lvl="0">
              <a:lnSpc>
                <a:spcPts val="3746"/>
              </a:lnSpc>
            </a:pP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a:lnSpc>
                <a:spcPts val="3737"/>
              </a:lnSpc>
            </a:pPr>
            <a:r>
              <a:rPr lang="en-US" sz="3249">
                <a:solidFill>
                  <a:srgbClr val="282121"/>
                </a:solidFill>
                <a:latin typeface="Calibri (MS)"/>
                <a:ea typeface="Calibri (MS)"/>
                <a:cs typeface="Calibri (MS)"/>
                <a:sym typeface="Calibri (MS)"/>
              </a:rPr>
              <a:t>D. Ya lo he explicado</a:t>
            </a:r>
          </a:p>
          <a:p>
            <a:pPr algn="ctr" marL="0" indent="0" lvl="0">
              <a:lnSpc>
                <a:spcPts val="3737"/>
              </a:lnSpc>
            </a:pPr>
            <a:r>
              <a:rPr lang="en-US" sz="3249">
                <a:solidFill>
                  <a:srgbClr val="282121"/>
                </a:solidFill>
                <a:latin typeface="Calibri (MS)"/>
                <a:ea typeface="Calibri (MS)"/>
                <a:cs typeface="Calibri (MS)"/>
                <a:sym typeface="Calibri (MS)"/>
              </a:rPr>
              <a:t>antes</a:t>
            </a:r>
          </a:p>
        </p:txBody>
      </p:sp>
      <p:sp>
        <p:nvSpPr>
          <p:cNvPr name="TextBox 15" id="15"/>
          <p:cNvSpPr txBox="true"/>
          <p:nvPr/>
        </p:nvSpPr>
        <p:spPr>
          <a:xfrm rot="0">
            <a:off x="2758404" y="6830857"/>
            <a:ext cx="5862123" cy="534987"/>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¿Necesitas más pasos?</a:t>
            </a:r>
          </a:p>
        </p:txBody>
      </p:sp>
      <p:sp>
        <p:nvSpPr>
          <p:cNvPr name="TextBox 16" id="16"/>
          <p:cNvSpPr txBox="true"/>
          <p:nvPr/>
        </p:nvSpPr>
        <p:spPr>
          <a:xfrm rot="0">
            <a:off x="1966177" y="5198984"/>
            <a:ext cx="7740719" cy="336546"/>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A. “¡Concéntrate, </a:t>
            </a:r>
            <a:r>
              <a:rPr lang="en-US" sz="3249">
                <a:solidFill>
                  <a:srgbClr val="282121"/>
                </a:solidFill>
                <a:latin typeface="Calibri (MS)"/>
                <a:ea typeface="Calibri (MS)"/>
                <a:cs typeface="Calibri (MS)"/>
                <a:sym typeface="Calibri (MS)"/>
              </a:rPr>
              <a:t>por favor!”</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758404" y="225509"/>
            <a:ext cx="15826248" cy="3244215"/>
          </a:xfrm>
          <a:prstGeom prst="rect">
            <a:avLst/>
          </a:prstGeom>
        </p:spPr>
        <p:txBody>
          <a:bodyPr anchor="t" rtlCol="false" tIns="0" lIns="0" bIns="0" rIns="0">
            <a:spAutoFit/>
          </a:bodyPr>
          <a:lstStyle/>
          <a:p>
            <a:pPr algn="ctr" marL="0" indent="0" lvl="0">
              <a:lnSpc>
                <a:spcPts val="5520"/>
              </a:lnSpc>
            </a:pPr>
            <a:r>
              <a:rPr lang="en-US" sz="4800">
                <a:solidFill>
                  <a:srgbClr val="282121"/>
                </a:solidFill>
                <a:latin typeface="Calibri (MS)"/>
                <a:ea typeface="Calibri (MS)"/>
                <a:cs typeface="Calibri (MS)"/>
                <a:sym typeface="Calibri (MS)"/>
              </a:rPr>
              <a:t>Cuestionario </a:t>
            </a:r>
            <a:r>
              <a:rPr lang="en-US" sz="4800" strike="noStrike" u="none">
                <a:solidFill>
                  <a:srgbClr val="282121"/>
                </a:solidFill>
                <a:latin typeface="Calibri (MS)"/>
                <a:ea typeface="Calibri (MS)"/>
                <a:cs typeface="Calibri (MS)"/>
                <a:sym typeface="Calibri (MS)"/>
              </a:rPr>
              <a:t>- ¿Cuál es un posible efecto del uso de lenguaje abstracto en espacios de participación juvenil con personas con</a:t>
            </a:r>
          </a:p>
          <a:p>
            <a:pPr algn="ctr" marL="0" indent="0" lvl="0">
              <a:lnSpc>
                <a:spcPts val="6900"/>
              </a:lnSpc>
            </a:pPr>
            <a:r>
              <a:rPr lang="en-US" sz="6000" strike="noStrike" u="none">
                <a:solidFill>
                  <a:srgbClr val="282121"/>
                </a:solidFill>
                <a:latin typeface="Calibri (MS)"/>
                <a:ea typeface="Calibri (MS)"/>
                <a:cs typeface="Calibri (MS)"/>
                <a:sym typeface="Calibri (MS)"/>
              </a:rPr>
              <a:t>TEA?</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5617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Aumenta la</a:t>
            </a:r>
          </a:p>
          <a:p>
            <a:pPr algn="ctr">
              <a:lnSpc>
                <a:spcPts val="3746"/>
              </a:lnSpc>
            </a:pPr>
            <a:r>
              <a:rPr lang="en-US" sz="3258">
                <a:solidFill>
                  <a:srgbClr val="282121"/>
                </a:solidFill>
                <a:latin typeface="Calibri (MS)"/>
                <a:ea typeface="Calibri (MS)"/>
                <a:cs typeface="Calibri (MS)"/>
                <a:sym typeface="Calibri (MS)"/>
              </a:rPr>
              <a:t>creatividad del grupo</a:t>
            </a:r>
          </a:p>
          <a:p>
            <a:pPr algn="ctr" marL="0" indent="0" lvl="0">
              <a:lnSpc>
                <a:spcPts val="3746"/>
              </a:lnSpc>
            </a:pPr>
          </a:p>
        </p:txBody>
      </p:sp>
      <p:sp>
        <p:nvSpPr>
          <p:cNvPr name="TextBox 14" id="14"/>
          <p:cNvSpPr txBox="true"/>
          <p:nvPr/>
        </p:nvSpPr>
        <p:spPr>
          <a:xfrm rot="0">
            <a:off x="10399291" y="6830857"/>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Favorece la espontaneidad</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a:lnSpc>
                <a:spcPts val="3737"/>
              </a:lnSpc>
            </a:pPr>
            <a:r>
              <a:rPr lang="en-US" sz="3249">
                <a:solidFill>
                  <a:srgbClr val="282121"/>
                </a:solidFill>
                <a:latin typeface="Calibri (MS)"/>
                <a:ea typeface="Calibri (MS)"/>
                <a:cs typeface="Calibri (MS)"/>
                <a:sym typeface="Calibri (MS)"/>
              </a:rPr>
              <a:t>C.Puede provocar confusión y</a:t>
            </a:r>
          </a:p>
          <a:p>
            <a:pPr algn="ctr" marL="0" indent="0" lvl="0">
              <a:lnSpc>
                <a:spcPts val="3737"/>
              </a:lnSpc>
            </a:pPr>
            <a:r>
              <a:rPr lang="en-US" sz="3249">
                <a:solidFill>
                  <a:srgbClr val="282121"/>
                </a:solidFill>
                <a:latin typeface="Calibri (MS)"/>
                <a:ea typeface="Calibri (MS)"/>
                <a:cs typeface="Calibri (MS)"/>
                <a:sym typeface="Calibri (MS)"/>
              </a:rPr>
              <a:t>exclusión</a:t>
            </a:r>
          </a:p>
        </p:txBody>
      </p:sp>
      <p:sp>
        <p:nvSpPr>
          <p:cNvPr name="TextBox 16" id="16"/>
          <p:cNvSpPr txBox="true"/>
          <p:nvPr/>
        </p:nvSpPr>
        <p:spPr>
          <a:xfrm rot="0">
            <a:off x="1819106" y="4885693"/>
            <a:ext cx="7740719" cy="922019"/>
          </a:xfrm>
          <a:prstGeom prst="rect">
            <a:avLst/>
          </a:prstGeom>
        </p:spPr>
        <p:txBody>
          <a:bodyPr anchor="t" rtlCol="false" tIns="0" lIns="0" bIns="0" rIns="0">
            <a:spAutoFit/>
          </a:bodyPr>
          <a:lstStyle/>
          <a:p>
            <a:pPr algn="ctr">
              <a:lnSpc>
                <a:spcPts val="3314"/>
              </a:lnSpc>
            </a:pPr>
            <a:r>
              <a:rPr lang="en-US" sz="3249">
                <a:solidFill>
                  <a:srgbClr val="282121"/>
                </a:solidFill>
                <a:latin typeface="Calibri (MS)"/>
                <a:ea typeface="Calibri (MS)"/>
                <a:cs typeface="Calibri (MS)"/>
                <a:sym typeface="Calibri (MS)"/>
              </a:rPr>
              <a:t>A. Hace que sea más fácil de</a:t>
            </a:r>
          </a:p>
          <a:p>
            <a:pPr algn="ctr">
              <a:lnSpc>
                <a:spcPts val="3314"/>
              </a:lnSpc>
            </a:pPr>
            <a:r>
              <a:rPr lang="en-US" sz="3249">
                <a:solidFill>
                  <a:srgbClr val="282121"/>
                </a:solidFill>
                <a:latin typeface="Calibri (MS)"/>
                <a:ea typeface="Calibri (MS)"/>
                <a:cs typeface="Calibri (MS)"/>
                <a:sym typeface="Calibri (MS)"/>
              </a:rPr>
              <a:t>entender para todos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758404" y="225509"/>
            <a:ext cx="15826248" cy="3244215"/>
          </a:xfrm>
          <a:prstGeom prst="rect">
            <a:avLst/>
          </a:prstGeom>
        </p:spPr>
        <p:txBody>
          <a:bodyPr anchor="t" rtlCol="false" tIns="0" lIns="0" bIns="0" rIns="0">
            <a:spAutoFit/>
          </a:bodyPr>
          <a:lstStyle/>
          <a:p>
            <a:pPr algn="ctr" marL="0" indent="0" lvl="0">
              <a:lnSpc>
                <a:spcPts val="5520"/>
              </a:lnSpc>
            </a:pPr>
            <a:r>
              <a:rPr lang="en-US" sz="4800">
                <a:solidFill>
                  <a:srgbClr val="282121"/>
                </a:solidFill>
                <a:latin typeface="Calibri (MS)"/>
                <a:ea typeface="Calibri (MS)"/>
                <a:cs typeface="Calibri (MS)"/>
                <a:sym typeface="Calibri (MS)"/>
              </a:rPr>
              <a:t>Cuestionario </a:t>
            </a:r>
            <a:r>
              <a:rPr lang="en-US" sz="4800" strike="noStrike" u="none">
                <a:solidFill>
                  <a:srgbClr val="282121"/>
                </a:solidFill>
                <a:latin typeface="Calibri (MS)"/>
                <a:ea typeface="Calibri (MS)"/>
                <a:cs typeface="Calibri (MS)"/>
                <a:sym typeface="Calibri (MS)"/>
              </a:rPr>
              <a:t>- ¿Cuál es un posible efecto del uso de lenguaje abstracto en espacios de participación juvenil con personas con</a:t>
            </a:r>
          </a:p>
          <a:p>
            <a:pPr algn="ctr" marL="0" indent="0" lvl="0">
              <a:lnSpc>
                <a:spcPts val="6900"/>
              </a:lnSpc>
            </a:pPr>
            <a:r>
              <a:rPr lang="en-US" sz="6000" strike="noStrike" u="none">
                <a:solidFill>
                  <a:srgbClr val="282121"/>
                </a:solidFill>
                <a:latin typeface="Calibri (MS)"/>
                <a:ea typeface="Calibri (MS)"/>
                <a:cs typeface="Calibri (MS)"/>
                <a:sym typeface="Calibri (MS)"/>
              </a:rPr>
              <a:t>TEA?</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5617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Aumenta la</a:t>
            </a:r>
          </a:p>
          <a:p>
            <a:pPr algn="ctr">
              <a:lnSpc>
                <a:spcPts val="3746"/>
              </a:lnSpc>
            </a:pPr>
            <a:r>
              <a:rPr lang="en-US" sz="3258">
                <a:solidFill>
                  <a:srgbClr val="282121"/>
                </a:solidFill>
                <a:latin typeface="Calibri (MS)"/>
                <a:ea typeface="Calibri (MS)"/>
                <a:cs typeface="Calibri (MS)"/>
                <a:sym typeface="Calibri (MS)"/>
              </a:rPr>
              <a:t>creatividad del grupo</a:t>
            </a:r>
          </a:p>
          <a:p>
            <a:pPr algn="ctr" marL="0" indent="0" lvl="0">
              <a:lnSpc>
                <a:spcPts val="3746"/>
              </a:lnSpc>
            </a:pPr>
          </a:p>
        </p:txBody>
      </p:sp>
      <p:sp>
        <p:nvSpPr>
          <p:cNvPr name="TextBox 14" id="14"/>
          <p:cNvSpPr txBox="true"/>
          <p:nvPr/>
        </p:nvSpPr>
        <p:spPr>
          <a:xfrm rot="0">
            <a:off x="10399291" y="6830857"/>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Favorece la espontaneidad</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a:lnSpc>
                <a:spcPts val="3737"/>
              </a:lnSpc>
            </a:pPr>
            <a:r>
              <a:rPr lang="en-US" sz="3249">
                <a:solidFill>
                  <a:srgbClr val="282121"/>
                </a:solidFill>
                <a:latin typeface="Calibri (MS)"/>
                <a:ea typeface="Calibri (MS)"/>
                <a:cs typeface="Calibri (MS)"/>
                <a:sym typeface="Calibri (MS)"/>
              </a:rPr>
              <a:t>C.Puede provocar confusión y</a:t>
            </a:r>
          </a:p>
          <a:p>
            <a:pPr algn="ctr" marL="0" indent="0" lvl="0">
              <a:lnSpc>
                <a:spcPts val="3737"/>
              </a:lnSpc>
            </a:pPr>
            <a:r>
              <a:rPr lang="en-US" sz="3249">
                <a:solidFill>
                  <a:srgbClr val="282121"/>
                </a:solidFill>
                <a:latin typeface="Calibri (MS)"/>
                <a:ea typeface="Calibri (MS)"/>
                <a:cs typeface="Calibri (MS)"/>
                <a:sym typeface="Calibri (MS)"/>
              </a:rPr>
              <a:t>exclusión</a:t>
            </a:r>
          </a:p>
        </p:txBody>
      </p:sp>
      <p:sp>
        <p:nvSpPr>
          <p:cNvPr name="TextBox 16" id="16"/>
          <p:cNvSpPr txBox="true"/>
          <p:nvPr/>
        </p:nvSpPr>
        <p:spPr>
          <a:xfrm rot="0">
            <a:off x="1819106" y="4885693"/>
            <a:ext cx="7740719" cy="922019"/>
          </a:xfrm>
          <a:prstGeom prst="rect">
            <a:avLst/>
          </a:prstGeom>
        </p:spPr>
        <p:txBody>
          <a:bodyPr anchor="t" rtlCol="false" tIns="0" lIns="0" bIns="0" rIns="0">
            <a:spAutoFit/>
          </a:bodyPr>
          <a:lstStyle/>
          <a:p>
            <a:pPr algn="ctr">
              <a:lnSpc>
                <a:spcPts val="3314"/>
              </a:lnSpc>
            </a:pPr>
            <a:r>
              <a:rPr lang="en-US" sz="3249">
                <a:solidFill>
                  <a:srgbClr val="282121"/>
                </a:solidFill>
                <a:latin typeface="Calibri (MS)"/>
                <a:ea typeface="Calibri (MS)"/>
                <a:cs typeface="Calibri (MS)"/>
                <a:sym typeface="Calibri (MS)"/>
              </a:rPr>
              <a:t>A. Hace que sea más fácil de</a:t>
            </a:r>
          </a:p>
          <a:p>
            <a:pPr algn="ctr">
              <a:lnSpc>
                <a:spcPts val="3314"/>
              </a:lnSpc>
            </a:pPr>
            <a:r>
              <a:rPr lang="en-US" sz="3249">
                <a:solidFill>
                  <a:srgbClr val="282121"/>
                </a:solidFill>
                <a:latin typeface="Calibri (MS)"/>
                <a:ea typeface="Calibri (MS)"/>
                <a:cs typeface="Calibri (MS)"/>
                <a:sym typeface="Calibri (MS)"/>
              </a:rPr>
              <a:t>entender para todos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 </a:t>
            </a:r>
            <a:r>
              <a:rPr lang="en-US" sz="6000" strike="noStrike" u="none">
                <a:solidFill>
                  <a:srgbClr val="282121"/>
                </a:solidFill>
                <a:latin typeface="Calibri (MS)"/>
                <a:ea typeface="Calibri (MS)"/>
                <a:cs typeface="Calibri (MS)"/>
                <a:sym typeface="Calibri (MS)"/>
              </a:rPr>
              <a:t>- ¿Qué representa una buena práctica en accesibilidad cognitiva?</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67767" cy="1300838"/>
          </a:xfrm>
          <a:custGeom>
            <a:avLst/>
            <a:gdLst/>
            <a:ahLst/>
            <a:cxnLst/>
            <a:rect r="r" b="b" t="t" l="l"/>
            <a:pathLst>
              <a:path h="1300838" w="6167767">
                <a:moveTo>
                  <a:pt x="0" y="0"/>
                </a:moveTo>
                <a:lnTo>
                  <a:pt x="6167768" y="0"/>
                </a:lnTo>
                <a:lnTo>
                  <a:pt x="6167768" y="1300839"/>
                </a:lnTo>
                <a:lnTo>
                  <a:pt x="0" y="13008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780073" y="4856178"/>
            <a:ext cx="5497681" cy="1001764"/>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Hablar rápido para</a:t>
            </a:r>
          </a:p>
          <a:p>
            <a:pPr algn="ctr" marL="0" indent="0" lvl="0">
              <a:lnSpc>
                <a:spcPts val="3746"/>
              </a:lnSpc>
            </a:pPr>
            <a:r>
              <a:rPr lang="en-US" sz="3258">
                <a:solidFill>
                  <a:srgbClr val="282121"/>
                </a:solidFill>
                <a:latin typeface="Calibri (MS)"/>
                <a:ea typeface="Calibri (MS)"/>
                <a:cs typeface="Calibri (MS)"/>
                <a:sym typeface="Calibri (MS)"/>
              </a:rPr>
              <a:t>que no se pierda su atención</a:t>
            </a:r>
          </a:p>
        </p:txBody>
      </p:sp>
      <p:sp>
        <p:nvSpPr>
          <p:cNvPr name="TextBox 14" id="14"/>
          <p:cNvSpPr txBox="true"/>
          <p:nvPr/>
        </p:nvSpPr>
        <p:spPr>
          <a:xfrm rot="0">
            <a:off x="9640250" y="6667421"/>
            <a:ext cx="5889346" cy="952818"/>
          </a:xfrm>
          <a:prstGeom prst="rect">
            <a:avLst/>
          </a:prstGeom>
        </p:spPr>
        <p:txBody>
          <a:bodyPr anchor="t" rtlCol="false" tIns="0" lIns="0" bIns="0" rIns="0">
            <a:spAutoFit/>
          </a:bodyPr>
          <a:lstStyle/>
          <a:p>
            <a:pPr algn="ctr">
              <a:lnSpc>
                <a:spcPts val="3507"/>
              </a:lnSpc>
            </a:pPr>
            <a:r>
              <a:rPr lang="en-US" sz="3050">
                <a:solidFill>
                  <a:srgbClr val="282121"/>
                </a:solidFill>
                <a:latin typeface="Calibri (MS)"/>
                <a:ea typeface="Calibri (MS)"/>
                <a:cs typeface="Calibri (MS)"/>
                <a:sym typeface="Calibri (MS)"/>
              </a:rPr>
              <a:t>D. Presentar toda la información sin</a:t>
            </a:r>
          </a:p>
          <a:p>
            <a:pPr algn="ctr" marL="0" indent="0" lvl="0">
              <a:lnSpc>
                <a:spcPts val="3507"/>
              </a:lnSpc>
            </a:pPr>
            <a:r>
              <a:rPr lang="en-US" sz="3050">
                <a:solidFill>
                  <a:srgbClr val="282121"/>
                </a:solidFill>
                <a:latin typeface="Calibri (MS)"/>
                <a:ea typeface="Calibri (MS)"/>
                <a:cs typeface="Calibri (MS)"/>
                <a:sym typeface="Calibri (MS)"/>
              </a:rPr>
              <a:t>filtrar para ser transparente</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a:lnSpc>
                <a:spcPts val="3737"/>
              </a:lnSpc>
            </a:pPr>
            <a:r>
              <a:rPr lang="en-US" sz="3249">
                <a:solidFill>
                  <a:srgbClr val="282121"/>
                </a:solidFill>
                <a:latin typeface="Calibri (MS)"/>
                <a:ea typeface="Calibri (MS)"/>
                <a:cs typeface="Calibri (MS)"/>
                <a:sym typeface="Calibri (MS)"/>
              </a:rPr>
              <a:t>C. Utilizar lenguaje técnico para</a:t>
            </a:r>
          </a:p>
          <a:p>
            <a:pPr algn="ctr" marL="0" indent="0" lvl="0">
              <a:lnSpc>
                <a:spcPts val="3737"/>
              </a:lnSpc>
            </a:pPr>
            <a:r>
              <a:rPr lang="en-US" sz="3249">
                <a:solidFill>
                  <a:srgbClr val="282121"/>
                </a:solidFill>
                <a:latin typeface="Calibri (MS)"/>
                <a:ea typeface="Calibri (MS)"/>
                <a:cs typeface="Calibri (MS)"/>
                <a:sym typeface="Calibri (MS)"/>
              </a:rPr>
              <a:t>sonar más profesional</a:t>
            </a:r>
          </a:p>
        </p:txBody>
      </p:sp>
      <p:sp>
        <p:nvSpPr>
          <p:cNvPr name="TextBox 16" id="16"/>
          <p:cNvSpPr txBox="true"/>
          <p:nvPr/>
        </p:nvSpPr>
        <p:spPr>
          <a:xfrm rot="0">
            <a:off x="2758404" y="4921321"/>
            <a:ext cx="6194930" cy="970978"/>
          </a:xfrm>
          <a:prstGeom prst="rect">
            <a:avLst/>
          </a:prstGeom>
        </p:spPr>
        <p:txBody>
          <a:bodyPr anchor="t" rtlCol="false" tIns="0" lIns="0" bIns="0" rIns="0">
            <a:spAutoFit/>
          </a:bodyPr>
          <a:lstStyle/>
          <a:p>
            <a:pPr algn="ctr">
              <a:lnSpc>
                <a:spcPts val="3559"/>
              </a:lnSpc>
            </a:pPr>
            <a:r>
              <a:rPr lang="en-US" sz="3149">
                <a:solidFill>
                  <a:srgbClr val="282121"/>
                </a:solidFill>
                <a:latin typeface="Calibri (MS)"/>
                <a:ea typeface="Calibri (MS)"/>
                <a:cs typeface="Calibri (MS)"/>
                <a:sym typeface="Calibri (MS)"/>
              </a:rPr>
              <a:t>A. Incluir elementos visuales y esquemas junto con el texto escrito.</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 </a:t>
            </a:r>
            <a:r>
              <a:rPr lang="en-US" sz="6000" strike="noStrike" u="none">
                <a:solidFill>
                  <a:srgbClr val="282121"/>
                </a:solidFill>
                <a:latin typeface="Calibri (MS)"/>
                <a:ea typeface="Calibri (MS)"/>
                <a:cs typeface="Calibri (MS)"/>
                <a:sym typeface="Calibri (MS)"/>
              </a:rPr>
              <a:t>- ¿Qué representa una buena práctica en accesibilidad cognitiva?</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9373329" y="6486584"/>
            <a:ext cx="6167767" cy="1300838"/>
          </a:xfrm>
          <a:custGeom>
            <a:avLst/>
            <a:gdLst/>
            <a:ahLst/>
            <a:cxnLst/>
            <a:rect r="r" b="b" t="t" l="l"/>
            <a:pathLst>
              <a:path h="1300838" w="6167767">
                <a:moveTo>
                  <a:pt x="0" y="0"/>
                </a:moveTo>
                <a:lnTo>
                  <a:pt x="6167768" y="0"/>
                </a:lnTo>
                <a:lnTo>
                  <a:pt x="6167768" y="1300839"/>
                </a:lnTo>
                <a:lnTo>
                  <a:pt x="0" y="13008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780073" y="4856178"/>
            <a:ext cx="5497681" cy="1001764"/>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Hablar rápido para</a:t>
            </a:r>
          </a:p>
          <a:p>
            <a:pPr algn="ctr" marL="0" indent="0" lvl="0">
              <a:lnSpc>
                <a:spcPts val="3746"/>
              </a:lnSpc>
            </a:pPr>
            <a:r>
              <a:rPr lang="en-US" sz="3258">
                <a:solidFill>
                  <a:srgbClr val="282121"/>
                </a:solidFill>
                <a:latin typeface="Calibri (MS)"/>
                <a:ea typeface="Calibri (MS)"/>
                <a:cs typeface="Calibri (MS)"/>
                <a:sym typeface="Calibri (MS)"/>
              </a:rPr>
              <a:t>que no se pierda su atención</a:t>
            </a:r>
          </a:p>
        </p:txBody>
      </p:sp>
      <p:sp>
        <p:nvSpPr>
          <p:cNvPr name="TextBox 14" id="14"/>
          <p:cNvSpPr txBox="true"/>
          <p:nvPr/>
        </p:nvSpPr>
        <p:spPr>
          <a:xfrm rot="0">
            <a:off x="9640250" y="6667421"/>
            <a:ext cx="5889346" cy="952818"/>
          </a:xfrm>
          <a:prstGeom prst="rect">
            <a:avLst/>
          </a:prstGeom>
        </p:spPr>
        <p:txBody>
          <a:bodyPr anchor="t" rtlCol="false" tIns="0" lIns="0" bIns="0" rIns="0">
            <a:spAutoFit/>
          </a:bodyPr>
          <a:lstStyle/>
          <a:p>
            <a:pPr algn="ctr">
              <a:lnSpc>
                <a:spcPts val="3507"/>
              </a:lnSpc>
            </a:pPr>
            <a:r>
              <a:rPr lang="en-US" sz="3050">
                <a:solidFill>
                  <a:srgbClr val="282121"/>
                </a:solidFill>
                <a:latin typeface="Calibri (MS)"/>
                <a:ea typeface="Calibri (MS)"/>
                <a:cs typeface="Calibri (MS)"/>
                <a:sym typeface="Calibri (MS)"/>
              </a:rPr>
              <a:t>D. Presentar toda la información sin</a:t>
            </a:r>
          </a:p>
          <a:p>
            <a:pPr algn="ctr" marL="0" indent="0" lvl="0">
              <a:lnSpc>
                <a:spcPts val="3507"/>
              </a:lnSpc>
            </a:pPr>
            <a:r>
              <a:rPr lang="en-US" sz="3050">
                <a:solidFill>
                  <a:srgbClr val="282121"/>
                </a:solidFill>
                <a:latin typeface="Calibri (MS)"/>
                <a:ea typeface="Calibri (MS)"/>
                <a:cs typeface="Calibri (MS)"/>
                <a:sym typeface="Calibri (MS)"/>
              </a:rPr>
              <a:t>filtrar para ser transparente</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a:lnSpc>
                <a:spcPts val="3737"/>
              </a:lnSpc>
            </a:pPr>
            <a:r>
              <a:rPr lang="en-US" sz="3249">
                <a:solidFill>
                  <a:srgbClr val="282121"/>
                </a:solidFill>
                <a:latin typeface="Calibri (MS)"/>
                <a:ea typeface="Calibri (MS)"/>
                <a:cs typeface="Calibri (MS)"/>
                <a:sym typeface="Calibri (MS)"/>
              </a:rPr>
              <a:t>C. Utilizar lenguaje técnico para</a:t>
            </a:r>
          </a:p>
          <a:p>
            <a:pPr algn="ctr" marL="0" indent="0" lvl="0">
              <a:lnSpc>
                <a:spcPts val="3737"/>
              </a:lnSpc>
            </a:pPr>
            <a:r>
              <a:rPr lang="en-US" sz="3249">
                <a:solidFill>
                  <a:srgbClr val="282121"/>
                </a:solidFill>
                <a:latin typeface="Calibri (MS)"/>
                <a:ea typeface="Calibri (MS)"/>
                <a:cs typeface="Calibri (MS)"/>
                <a:sym typeface="Calibri (MS)"/>
              </a:rPr>
              <a:t>sonar más profesional</a:t>
            </a:r>
          </a:p>
        </p:txBody>
      </p:sp>
      <p:sp>
        <p:nvSpPr>
          <p:cNvPr name="TextBox 16" id="16"/>
          <p:cNvSpPr txBox="true"/>
          <p:nvPr/>
        </p:nvSpPr>
        <p:spPr>
          <a:xfrm rot="0">
            <a:off x="2758404" y="4921321"/>
            <a:ext cx="6194930" cy="970978"/>
          </a:xfrm>
          <a:prstGeom prst="rect">
            <a:avLst/>
          </a:prstGeom>
        </p:spPr>
        <p:txBody>
          <a:bodyPr anchor="t" rtlCol="false" tIns="0" lIns="0" bIns="0" rIns="0">
            <a:spAutoFit/>
          </a:bodyPr>
          <a:lstStyle/>
          <a:p>
            <a:pPr algn="ctr">
              <a:lnSpc>
                <a:spcPts val="3559"/>
              </a:lnSpc>
            </a:pPr>
            <a:r>
              <a:rPr lang="en-US" sz="3149">
                <a:solidFill>
                  <a:srgbClr val="282121"/>
                </a:solidFill>
                <a:latin typeface="Calibri (MS)"/>
                <a:ea typeface="Calibri (MS)"/>
                <a:cs typeface="Calibri (MS)"/>
                <a:sym typeface="Calibri (MS)"/>
              </a:rPr>
              <a:t>A. Incluir elementos visuales y esquemas junto con el texto escrito.</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639399" y="660073"/>
            <a:ext cx="5009201" cy="984515"/>
            <a:chOff x="0" y="0"/>
            <a:chExt cx="6678935" cy="1312687"/>
          </a:xfrm>
        </p:grpSpPr>
        <p:sp>
          <p:nvSpPr>
            <p:cNvPr name="Freeform 4" id="4"/>
            <p:cNvSpPr/>
            <p:nvPr/>
          </p:nvSpPr>
          <p:spPr>
            <a:xfrm flipH="false" flipV="false" rot="0">
              <a:off x="0" y="0"/>
              <a:ext cx="6678935" cy="1312687"/>
            </a:xfrm>
            <a:custGeom>
              <a:avLst/>
              <a:gdLst/>
              <a:ahLst/>
              <a:cxnLst/>
              <a:rect r="r" b="b" t="t" l="l"/>
              <a:pathLst>
                <a:path h="1312687" w="6678935">
                  <a:moveTo>
                    <a:pt x="0" y="0"/>
                  </a:moveTo>
                  <a:lnTo>
                    <a:pt x="6678935" y="0"/>
                  </a:lnTo>
                  <a:lnTo>
                    <a:pt x="6678935" y="1312687"/>
                  </a:lnTo>
                  <a:lnTo>
                    <a:pt x="0" y="1312687"/>
                  </a:lnTo>
                  <a:close/>
                </a:path>
              </a:pathLst>
            </a:custGeom>
            <a:solidFill>
              <a:srgbClr val="000000">
                <a:alpha val="0"/>
              </a:srgbClr>
            </a:solidFill>
          </p:spPr>
        </p:sp>
        <p:sp>
          <p:nvSpPr>
            <p:cNvPr name="TextBox 5" id="5"/>
            <p:cNvSpPr txBox="true"/>
            <p:nvPr/>
          </p:nvSpPr>
          <p:spPr>
            <a:xfrm>
              <a:off x="0" y="-95250"/>
              <a:ext cx="6678935" cy="1407937"/>
            </a:xfrm>
            <a:prstGeom prst="rect">
              <a:avLst/>
            </a:prstGeom>
          </p:spPr>
          <p:txBody>
            <a:bodyPr anchor="t" rtlCol="false" tIns="0" lIns="0" bIns="0" rIns="0"/>
            <a:lstStyle/>
            <a:p>
              <a:pPr algn="ctr">
                <a:lnSpc>
                  <a:spcPts val="5879"/>
                </a:lnSpc>
              </a:pPr>
              <a:r>
                <a:rPr lang="en-US" b="true" sz="4899">
                  <a:solidFill>
                    <a:srgbClr val="4C5270"/>
                  </a:solidFill>
                  <a:latin typeface="Calibri (MS) Bold"/>
                  <a:ea typeface="Calibri (MS) Bold"/>
                  <a:cs typeface="Calibri (MS) Bold"/>
                  <a:sym typeface="Calibri (MS) Bold"/>
                </a:rPr>
                <a:t>Conclusión</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9" id="9"/>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256360" y="2097399"/>
            <a:ext cx="12139931" cy="6709774"/>
            <a:chOff x="0" y="0"/>
            <a:chExt cx="16186575" cy="8946366"/>
          </a:xfrm>
        </p:grpSpPr>
        <p:sp>
          <p:nvSpPr>
            <p:cNvPr name="Freeform 13" id="13"/>
            <p:cNvSpPr/>
            <p:nvPr/>
          </p:nvSpPr>
          <p:spPr>
            <a:xfrm flipH="false" flipV="false" rot="0">
              <a:off x="0" y="0"/>
              <a:ext cx="16186575" cy="8946366"/>
            </a:xfrm>
            <a:custGeom>
              <a:avLst/>
              <a:gdLst/>
              <a:ahLst/>
              <a:cxnLst/>
              <a:rect r="r" b="b" t="t" l="l"/>
              <a:pathLst>
                <a:path h="8946366" w="16186575">
                  <a:moveTo>
                    <a:pt x="0" y="0"/>
                  </a:moveTo>
                  <a:lnTo>
                    <a:pt x="16186575" y="0"/>
                  </a:lnTo>
                  <a:lnTo>
                    <a:pt x="16186575" y="8946366"/>
                  </a:lnTo>
                  <a:lnTo>
                    <a:pt x="0" y="8946366"/>
                  </a:lnTo>
                  <a:close/>
                </a:path>
              </a:pathLst>
            </a:custGeom>
            <a:solidFill>
              <a:srgbClr val="000000">
                <a:alpha val="0"/>
              </a:srgbClr>
            </a:solidFill>
          </p:spPr>
        </p:sp>
        <p:sp>
          <p:nvSpPr>
            <p:cNvPr name="TextBox 14" id="14"/>
            <p:cNvSpPr txBox="true"/>
            <p:nvPr/>
          </p:nvSpPr>
          <p:spPr>
            <a:xfrm>
              <a:off x="0" y="-104775"/>
              <a:ext cx="16186575" cy="9051141"/>
            </a:xfrm>
            <a:prstGeom prst="rect">
              <a:avLst/>
            </a:prstGeom>
          </p:spPr>
          <p:txBody>
            <a:bodyPr anchor="t" rtlCol="false" tIns="0" lIns="0" bIns="0" rIns="0"/>
            <a:lstStyle/>
            <a:p>
              <a:pPr algn="l">
                <a:lnSpc>
                  <a:spcPts val="3955"/>
                </a:lnSpc>
              </a:pPr>
              <a:r>
                <a:rPr lang="en-US" sz="2825">
                  <a:solidFill>
                    <a:srgbClr val="2E2B29"/>
                  </a:solidFill>
                  <a:latin typeface="Calibri (MS)"/>
                  <a:ea typeface="Calibri (MS)"/>
                  <a:cs typeface="Calibri (MS)"/>
                  <a:sym typeface="Calibri (MS)"/>
                </a:rPr>
                <a:t>La inclusión no es solo accesibilidad física, sino también</a:t>
              </a:r>
            </a:p>
            <a:p>
              <a:pPr algn="l">
                <a:lnSpc>
                  <a:spcPts val="3955"/>
                </a:lnSpc>
              </a:pPr>
              <a:r>
                <a:rPr lang="en-US" sz="2825">
                  <a:solidFill>
                    <a:srgbClr val="2E2B29"/>
                  </a:solidFill>
                  <a:latin typeface="Calibri (MS)"/>
                  <a:ea typeface="Calibri (MS)"/>
                  <a:cs typeface="Calibri (MS)"/>
                  <a:sym typeface="Calibri (MS)"/>
                </a:rPr>
                <a:t>accesibilidad cognitiva, emocional y comunicativa.</a:t>
              </a:r>
            </a:p>
            <a:p>
              <a:pPr algn="l">
                <a:lnSpc>
                  <a:spcPts val="3955"/>
                </a:lnSpc>
              </a:pPr>
            </a:p>
            <a:p>
              <a:pPr algn="l">
                <a:lnSpc>
                  <a:spcPts val="3955"/>
                </a:lnSpc>
              </a:pPr>
              <a:r>
                <a:rPr lang="en-US" sz="2825">
                  <a:solidFill>
                    <a:srgbClr val="2E2B29"/>
                  </a:solidFill>
                  <a:latin typeface="Calibri (MS)"/>
                  <a:ea typeface="Calibri (MS)"/>
                  <a:cs typeface="Calibri (MS)"/>
                  <a:sym typeface="Calibri (MS)"/>
                </a:rPr>
                <a:t>Las personas con TEA y TDAH tienen diferentes formas de percibir,</a:t>
              </a:r>
            </a:p>
            <a:p>
              <a:pPr algn="l">
                <a:lnSpc>
                  <a:spcPts val="3955"/>
                </a:lnSpc>
              </a:pPr>
              <a:r>
                <a:rPr lang="en-US" sz="2825">
                  <a:solidFill>
                    <a:srgbClr val="2E2B29"/>
                  </a:solidFill>
                  <a:latin typeface="Calibri (MS)"/>
                  <a:ea typeface="Calibri (MS)"/>
                  <a:cs typeface="Calibri (MS)"/>
                  <a:sym typeface="Calibri (MS)"/>
                </a:rPr>
                <a:t>procesar y responder al entorno. Comprender sus características</a:t>
              </a:r>
            </a:p>
            <a:p>
              <a:pPr algn="l">
                <a:lnSpc>
                  <a:spcPts val="3955"/>
                </a:lnSpc>
              </a:pPr>
              <a:r>
                <a:rPr lang="en-US" sz="2825">
                  <a:solidFill>
                    <a:srgbClr val="2E2B29"/>
                  </a:solidFill>
                  <a:latin typeface="Calibri (MS)"/>
                  <a:ea typeface="Calibri (MS)"/>
                  <a:cs typeface="Calibri (MS)"/>
                  <a:sym typeface="Calibri (MS)"/>
                </a:rPr>
                <a:t>específicas es clave para fomentar su participación real.</a:t>
              </a:r>
            </a:p>
            <a:p>
              <a:pPr algn="l">
                <a:lnSpc>
                  <a:spcPts val="3390"/>
                </a:lnSpc>
              </a:pPr>
            </a:p>
            <a:p>
              <a:pPr algn="l">
                <a:lnSpc>
                  <a:spcPts val="3390"/>
                </a:lnSpc>
              </a:pPr>
            </a:p>
            <a:p>
              <a:pPr algn="l">
                <a:lnSpc>
                  <a:spcPts val="3390"/>
                </a:lnSpc>
              </a:pPr>
              <a:r>
                <a:rPr lang="en-US" b="true" sz="2825">
                  <a:solidFill>
                    <a:srgbClr val="2E2B29"/>
                  </a:solidFill>
                  <a:latin typeface="Calibri (MS) Bold"/>
                  <a:ea typeface="Calibri (MS) Bold"/>
                  <a:cs typeface="Calibri (MS) Bold"/>
                  <a:sym typeface="Calibri (MS) Bold"/>
                </a:rPr>
                <a:t>Funciona:</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Utilizar lenguaje claro, concreto y estructurado</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Apoyar la comunicación con elementos visuales o escritos</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Anticipar cambios, dar instrucciones paso a paso y permitir pausas</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Promover un entorno sin sobrecarga sensorial.</a:t>
              </a:r>
            </a:p>
          </p:txBody>
        </p:sp>
      </p:grpSp>
      <p:sp>
        <p:nvSpPr>
          <p:cNvPr name="Freeform 15" id="15"/>
          <p:cNvSpPr/>
          <p:nvPr/>
        </p:nvSpPr>
        <p:spPr>
          <a:xfrm flipH="false" flipV="false" rot="0">
            <a:off x="13396291" y="3425671"/>
            <a:ext cx="4230710" cy="4114800"/>
          </a:xfrm>
          <a:custGeom>
            <a:avLst/>
            <a:gdLst/>
            <a:ahLst/>
            <a:cxnLst/>
            <a:rect r="r" b="b" t="t" l="l"/>
            <a:pathLst>
              <a:path h="4114800" w="4230710">
                <a:moveTo>
                  <a:pt x="0" y="0"/>
                </a:moveTo>
                <a:lnTo>
                  <a:pt x="4230710" y="0"/>
                </a:lnTo>
                <a:lnTo>
                  <a:pt x="423071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466717" y="2165723"/>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5" id="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Información de contexto</a:t>
              </a:r>
            </a:p>
          </p:txBody>
        </p:sp>
      </p:grpSp>
      <p:grpSp>
        <p:nvGrpSpPr>
          <p:cNvPr name="Group 6" id="6"/>
          <p:cNvGrpSpPr/>
          <p:nvPr/>
        </p:nvGrpSpPr>
        <p:grpSpPr>
          <a:xfrm rot="0">
            <a:off x="466717" y="2850946"/>
            <a:ext cx="4997757" cy="3482554"/>
            <a:chOff x="0" y="0"/>
            <a:chExt cx="6663676" cy="4643405"/>
          </a:xfrm>
        </p:grpSpPr>
        <p:sp>
          <p:nvSpPr>
            <p:cNvPr name="Freeform 7" id="7"/>
            <p:cNvSpPr/>
            <p:nvPr/>
          </p:nvSpPr>
          <p:spPr>
            <a:xfrm flipH="false" flipV="false" rot="0">
              <a:off x="0" y="0"/>
              <a:ext cx="6663676" cy="4643405"/>
            </a:xfrm>
            <a:custGeom>
              <a:avLst/>
              <a:gdLst/>
              <a:ahLst/>
              <a:cxnLst/>
              <a:rect r="r" b="b" t="t" l="l"/>
              <a:pathLst>
                <a:path h="4643405" w="6663676">
                  <a:moveTo>
                    <a:pt x="0" y="0"/>
                  </a:moveTo>
                  <a:lnTo>
                    <a:pt x="6663676" y="0"/>
                  </a:lnTo>
                  <a:lnTo>
                    <a:pt x="6663676" y="4643405"/>
                  </a:lnTo>
                  <a:lnTo>
                    <a:pt x="0" y="4643405"/>
                  </a:lnTo>
                  <a:close/>
                </a:path>
              </a:pathLst>
            </a:custGeom>
            <a:solidFill>
              <a:srgbClr val="000000">
                <a:alpha val="0"/>
              </a:srgbClr>
            </a:solidFill>
          </p:spPr>
        </p:sp>
        <p:sp>
          <p:nvSpPr>
            <p:cNvPr name="TextBox 8" id="8"/>
            <p:cNvSpPr txBox="true"/>
            <p:nvPr/>
          </p:nvSpPr>
          <p:spPr>
            <a:xfrm>
              <a:off x="0" y="-123825"/>
              <a:ext cx="6663676" cy="47672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T</a:t>
              </a:r>
              <a:r>
                <a:rPr lang="en-US" sz="1549">
                  <a:solidFill>
                    <a:srgbClr val="000000"/>
                  </a:solidFill>
                  <a:latin typeface="Calibri (MS)"/>
                  <a:ea typeface="Calibri (MS)"/>
                  <a:cs typeface="Calibri (MS)"/>
                  <a:sym typeface="Calibri (MS)"/>
                </a:rPr>
                <a:t>radicionalmente, los espacios de participación política y juvenil han sido inaccesibles para jóvenes neurodivergentes.</a:t>
              </a:r>
            </a:p>
            <a:p>
              <a:pPr algn="just">
                <a:lnSpc>
                  <a:spcPts val="2789"/>
                </a:lnSpc>
              </a:pPr>
              <a:r>
                <a:rPr lang="en-US" sz="1549">
                  <a:solidFill>
                    <a:srgbClr val="000000"/>
                  </a:solidFill>
                  <a:latin typeface="Calibri (MS)"/>
                  <a:ea typeface="Calibri (MS)"/>
                  <a:cs typeface="Calibri (MS)"/>
                  <a:sym typeface="Calibri (MS)"/>
                </a:rPr>
                <a:t>Las dinámicas grupales rápidas, los entornos ruidosos o las normas sociales implícitas pueden resultar excluyentes.</a:t>
              </a:r>
            </a:p>
            <a:p>
              <a:pPr algn="just">
                <a:lnSpc>
                  <a:spcPts val="2789"/>
                </a:lnSpc>
              </a:pPr>
              <a:r>
                <a:rPr lang="en-US" sz="1549">
                  <a:solidFill>
                    <a:srgbClr val="000000"/>
                  </a:solidFill>
                  <a:latin typeface="Calibri (MS)"/>
                  <a:ea typeface="Calibri (MS)"/>
                  <a:cs typeface="Calibri (MS)"/>
                  <a:sym typeface="Calibri (MS)"/>
                </a:rPr>
                <a:t>Muchos trabajadores juveniles no han recibido formación específica sobre cómo adaptar actividades para jóvenes con TEA o TDAH.</a:t>
              </a:r>
            </a:p>
            <a:p>
              <a:pPr algn="just">
                <a:lnSpc>
                  <a:spcPts val="2789"/>
                </a:lnSpc>
              </a:pPr>
              <a:r>
                <a:rPr lang="en-US" sz="1549">
                  <a:solidFill>
                    <a:srgbClr val="000000"/>
                  </a:solidFill>
                  <a:latin typeface="Calibri (MS)"/>
                  <a:ea typeface="Calibri (MS)"/>
                  <a:cs typeface="Calibri (MS)"/>
                  <a:sym typeface="Calibri (MS)"/>
                </a:rPr>
                <a:t>La necesidad de un enfoque inclusivo y basado en derechos</a:t>
              </a:r>
            </a:p>
            <a:p>
              <a:pPr algn="just">
                <a:lnSpc>
                  <a:spcPts val="2789"/>
                </a:lnSpc>
              </a:pPr>
              <a:r>
                <a:rPr lang="en-US" sz="1549">
                  <a:solidFill>
                    <a:srgbClr val="000000"/>
                  </a:solidFill>
                  <a:latin typeface="Calibri (MS)"/>
                  <a:ea typeface="Calibri (MS)"/>
                  <a:cs typeface="Calibri (MS)"/>
                  <a:sym typeface="Calibri (MS)"/>
                </a:rPr>
                <a:t>aumenta.</a:t>
              </a:r>
            </a:p>
            <a:p>
              <a:pPr algn="just">
                <a:lnSpc>
                  <a:spcPts val="2789"/>
                </a:lnSpc>
              </a:pPr>
            </a:p>
          </p:txBody>
        </p:sp>
      </p:grpSp>
      <p:grpSp>
        <p:nvGrpSpPr>
          <p:cNvPr name="Group 9" id="9"/>
          <p:cNvGrpSpPr/>
          <p:nvPr/>
        </p:nvGrpSpPr>
        <p:grpSpPr>
          <a:xfrm rot="0">
            <a:off x="6228260" y="751210"/>
            <a:ext cx="4793853" cy="1085366"/>
            <a:chOff x="0" y="0"/>
            <a:chExt cx="6391804" cy="1447155"/>
          </a:xfrm>
        </p:grpSpPr>
        <p:sp>
          <p:nvSpPr>
            <p:cNvPr name="Freeform 10" id="10"/>
            <p:cNvSpPr/>
            <p:nvPr/>
          </p:nvSpPr>
          <p:spPr>
            <a:xfrm flipH="false" flipV="false" rot="0">
              <a:off x="0" y="0"/>
              <a:ext cx="6391804" cy="1447155"/>
            </a:xfrm>
            <a:custGeom>
              <a:avLst/>
              <a:gdLst/>
              <a:ahLst/>
              <a:cxnLst/>
              <a:rect r="r" b="b" t="t" l="l"/>
              <a:pathLst>
                <a:path h="1447155" w="6391804">
                  <a:moveTo>
                    <a:pt x="0" y="0"/>
                  </a:moveTo>
                  <a:lnTo>
                    <a:pt x="6391804" y="0"/>
                  </a:lnTo>
                  <a:lnTo>
                    <a:pt x="6391804" y="1447155"/>
                  </a:lnTo>
                  <a:lnTo>
                    <a:pt x="0" y="1447155"/>
                  </a:lnTo>
                  <a:close/>
                </a:path>
              </a:pathLst>
            </a:custGeom>
            <a:solidFill>
              <a:srgbClr val="000000">
                <a:alpha val="0"/>
              </a:srgbClr>
            </a:solidFill>
          </p:spPr>
        </p:sp>
        <p:sp>
          <p:nvSpPr>
            <p:cNvPr name="TextBox 11" id="11"/>
            <p:cNvSpPr txBox="true"/>
            <p:nvPr/>
          </p:nvSpPr>
          <p:spPr>
            <a:xfrm>
              <a:off x="0" y="-114300"/>
              <a:ext cx="6391804"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Conceptos Clave</a:t>
              </a:r>
            </a:p>
          </p:txBody>
        </p:sp>
      </p:grpSp>
      <p:sp>
        <p:nvSpPr>
          <p:cNvPr name="AutoShape 12" id="12"/>
          <p:cNvSpPr/>
          <p:nvPr/>
        </p:nvSpPr>
        <p:spPr>
          <a:xfrm flipV="true">
            <a:off x="16428201" y="6152525"/>
            <a:ext cx="2086173" cy="9525"/>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1739560" y="6296298"/>
            <a:ext cx="4523214" cy="494724"/>
            <a:chOff x="0" y="0"/>
            <a:chExt cx="6030952" cy="659632"/>
          </a:xfrm>
        </p:grpSpPr>
        <p:sp>
          <p:nvSpPr>
            <p:cNvPr name="Freeform 14" id="1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15" id="1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Definición TDAH</a:t>
              </a:r>
            </a:p>
          </p:txBody>
        </p:sp>
      </p:grpSp>
      <p:grpSp>
        <p:nvGrpSpPr>
          <p:cNvPr name="Group 16" id="16"/>
          <p:cNvGrpSpPr/>
          <p:nvPr/>
        </p:nvGrpSpPr>
        <p:grpSpPr>
          <a:xfrm rot="0">
            <a:off x="11698225" y="6804446"/>
            <a:ext cx="5561075" cy="3482554"/>
            <a:chOff x="0" y="0"/>
            <a:chExt cx="6663676" cy="4173044"/>
          </a:xfrm>
        </p:grpSpPr>
        <p:sp>
          <p:nvSpPr>
            <p:cNvPr name="Freeform 17" id="17"/>
            <p:cNvSpPr/>
            <p:nvPr/>
          </p:nvSpPr>
          <p:spPr>
            <a:xfrm flipH="false" flipV="false" rot="0">
              <a:off x="0" y="0"/>
              <a:ext cx="6663676" cy="4173044"/>
            </a:xfrm>
            <a:custGeom>
              <a:avLst/>
              <a:gdLst/>
              <a:ahLst/>
              <a:cxnLst/>
              <a:rect r="r" b="b" t="t" l="l"/>
              <a:pathLst>
                <a:path h="4173044" w="6663676">
                  <a:moveTo>
                    <a:pt x="0" y="0"/>
                  </a:moveTo>
                  <a:lnTo>
                    <a:pt x="6663676" y="0"/>
                  </a:lnTo>
                  <a:lnTo>
                    <a:pt x="6663676" y="4173044"/>
                  </a:lnTo>
                  <a:lnTo>
                    <a:pt x="0" y="4173044"/>
                  </a:lnTo>
                  <a:close/>
                </a:path>
              </a:pathLst>
            </a:custGeom>
            <a:solidFill>
              <a:srgbClr val="000000">
                <a:alpha val="0"/>
              </a:srgbClr>
            </a:solidFill>
          </p:spPr>
        </p:sp>
        <p:sp>
          <p:nvSpPr>
            <p:cNvPr name="TextBox 18" id="18"/>
            <p:cNvSpPr txBox="true"/>
            <p:nvPr/>
          </p:nvSpPr>
          <p:spPr>
            <a:xfrm>
              <a:off x="0" y="-123825"/>
              <a:ext cx="6663676" cy="4296869"/>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T</a:t>
              </a:r>
              <a:r>
                <a:rPr lang="en-US" sz="1549">
                  <a:solidFill>
                    <a:srgbClr val="000000"/>
                  </a:solidFill>
                  <a:latin typeface="Calibri (MS)"/>
                  <a:ea typeface="Calibri (MS)"/>
                  <a:cs typeface="Calibri (MS)"/>
                  <a:sym typeface="Calibri (MS)"/>
                </a:rPr>
                <a:t>DAH:</a:t>
              </a:r>
              <a:r>
                <a:rPr lang="en-US" sz="1549">
                  <a:solidFill>
                    <a:srgbClr val="000000"/>
                  </a:solidFill>
                  <a:latin typeface="Calibri (MS)"/>
                  <a:ea typeface="Calibri (MS)"/>
                  <a:cs typeface="Calibri (MS)"/>
                  <a:sym typeface="Calibri (MS)"/>
                </a:rPr>
                <a:t> Trastorno por Déficit de Atención con Hiperactividad.</a:t>
              </a:r>
            </a:p>
            <a:p>
              <a:pPr algn="just">
                <a:lnSpc>
                  <a:spcPts val="2789"/>
                </a:lnSpc>
              </a:pPr>
              <a:r>
                <a:rPr lang="en-US" sz="1549">
                  <a:solidFill>
                    <a:srgbClr val="000000"/>
                  </a:solidFill>
                  <a:latin typeface="Calibri (MS)"/>
                  <a:ea typeface="Calibri (MS)"/>
                  <a:cs typeface="Calibri (MS)"/>
                  <a:sym typeface="Calibri (MS)"/>
                </a:rPr>
                <a:t>Qué es: Un trastorno del neurodesarrollo caracterizado por</a:t>
              </a:r>
            </a:p>
            <a:p>
              <a:pPr algn="just">
                <a:lnSpc>
                  <a:spcPts val="2789"/>
                </a:lnSpc>
              </a:pPr>
              <a:r>
                <a:rPr lang="en-US" sz="1549">
                  <a:solidFill>
                    <a:srgbClr val="000000"/>
                  </a:solidFill>
                  <a:latin typeface="Calibri (MS)"/>
                  <a:ea typeface="Calibri (MS)"/>
                  <a:cs typeface="Calibri (MS)"/>
                  <a:sym typeface="Calibri (MS)"/>
                </a:rPr>
                <a:t>altos niveles de inatención, impulsividad y/o hiperactividad.</a:t>
              </a:r>
            </a:p>
            <a:p>
              <a:pPr algn="just">
                <a:lnSpc>
                  <a:spcPts val="2789"/>
                </a:lnSpc>
              </a:pPr>
              <a:r>
                <a:rPr lang="en-US" sz="1549">
                  <a:solidFill>
                    <a:srgbClr val="000000"/>
                  </a:solidFill>
                  <a:latin typeface="Calibri (MS)"/>
                  <a:ea typeface="Calibri (MS)"/>
                  <a:cs typeface="Calibri (MS)"/>
                  <a:sym typeface="Calibri (MS)"/>
                </a:rPr>
                <a:t>Cómo se manifiesta: Dificultad para mantener la atención</a:t>
              </a:r>
            </a:p>
            <a:p>
              <a:pPr algn="just">
                <a:lnSpc>
                  <a:spcPts val="2789"/>
                </a:lnSpc>
              </a:pPr>
              <a:r>
                <a:rPr lang="en-US" sz="1549">
                  <a:solidFill>
                    <a:srgbClr val="000000"/>
                  </a:solidFill>
                  <a:latin typeface="Calibri (MS)"/>
                  <a:ea typeface="Calibri (MS)"/>
                  <a:cs typeface="Calibri (MS)"/>
                  <a:sym typeface="Calibri (MS)"/>
                </a:rPr>
                <a:t>prolongada, necesidad de moverse, impulsividad al hablar o</a:t>
              </a:r>
            </a:p>
            <a:p>
              <a:pPr algn="just">
                <a:lnSpc>
                  <a:spcPts val="2789"/>
                </a:lnSpc>
              </a:pPr>
              <a:r>
                <a:rPr lang="en-US" sz="1549">
                  <a:solidFill>
                    <a:srgbClr val="000000"/>
                  </a:solidFill>
                  <a:latin typeface="Calibri (MS)"/>
                  <a:ea typeface="Calibri (MS)"/>
                  <a:cs typeface="Calibri (MS)"/>
                  <a:sym typeface="Calibri (MS)"/>
                </a:rPr>
                <a:t>actuar, problemas de organización.</a:t>
              </a:r>
            </a:p>
            <a:p>
              <a:pPr algn="just">
                <a:lnSpc>
                  <a:spcPts val="2789"/>
                </a:lnSpc>
              </a:pPr>
              <a:r>
                <a:rPr lang="en-US" sz="1549">
                  <a:solidFill>
                    <a:srgbClr val="000000"/>
                  </a:solidFill>
                  <a:latin typeface="Calibri (MS)"/>
                  <a:ea typeface="Calibri (MS)"/>
                  <a:cs typeface="Calibri (MS)"/>
                  <a:sym typeface="Calibri (MS)"/>
                </a:rPr>
                <a:t>Participación política: Puede beneficiarse de tareas cortas y</a:t>
              </a:r>
            </a:p>
            <a:p>
              <a:pPr algn="just">
                <a:lnSpc>
                  <a:spcPts val="2789"/>
                </a:lnSpc>
              </a:pPr>
              <a:r>
                <a:rPr lang="en-US" sz="1549">
                  <a:solidFill>
                    <a:srgbClr val="000000"/>
                  </a:solidFill>
                  <a:latin typeface="Calibri (MS)"/>
                  <a:ea typeface="Calibri (MS)"/>
                  <a:cs typeface="Calibri (MS)"/>
                  <a:sym typeface="Calibri (MS)"/>
                </a:rPr>
                <a:t>dinámicas, estructuras claras, pausas frecuentes y herramientas</a:t>
              </a:r>
            </a:p>
            <a:p>
              <a:pPr algn="just">
                <a:lnSpc>
                  <a:spcPts val="2789"/>
                </a:lnSpc>
              </a:pPr>
              <a:r>
                <a:rPr lang="en-US" sz="1549">
                  <a:solidFill>
                    <a:srgbClr val="000000"/>
                  </a:solidFill>
                  <a:latin typeface="Calibri (MS)"/>
                  <a:ea typeface="Calibri (MS)"/>
                  <a:cs typeface="Calibri (MS)"/>
                  <a:sym typeface="Calibri (MS)"/>
                </a:rPr>
                <a:t>visuales.</a:t>
              </a:r>
            </a:p>
            <a:p>
              <a:pPr algn="just">
                <a:lnSpc>
                  <a:spcPts val="2789"/>
                </a:lnSpc>
              </a:pPr>
            </a:p>
          </p:txBody>
        </p:sp>
      </p:grpSp>
      <p:grpSp>
        <p:nvGrpSpPr>
          <p:cNvPr name="Group 19" id="19"/>
          <p:cNvGrpSpPr/>
          <p:nvPr/>
        </p:nvGrpSpPr>
        <p:grpSpPr>
          <a:xfrm rot="0">
            <a:off x="11739560" y="1726406"/>
            <a:ext cx="4523214" cy="494724"/>
            <a:chOff x="0" y="0"/>
            <a:chExt cx="6030952" cy="659632"/>
          </a:xfrm>
        </p:grpSpPr>
        <p:sp>
          <p:nvSpPr>
            <p:cNvPr name="Freeform 20" id="20"/>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1" id="21"/>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Definición TEA</a:t>
              </a:r>
            </a:p>
          </p:txBody>
        </p:sp>
      </p:grpSp>
      <p:grpSp>
        <p:nvGrpSpPr>
          <p:cNvPr name="Group 22" id="22"/>
          <p:cNvGrpSpPr/>
          <p:nvPr/>
        </p:nvGrpSpPr>
        <p:grpSpPr>
          <a:xfrm rot="0">
            <a:off x="11739560" y="2416280"/>
            <a:ext cx="5891842" cy="4203708"/>
            <a:chOff x="0" y="0"/>
            <a:chExt cx="7855790" cy="5604944"/>
          </a:xfrm>
        </p:grpSpPr>
        <p:sp>
          <p:nvSpPr>
            <p:cNvPr name="Freeform 23" id="23"/>
            <p:cNvSpPr/>
            <p:nvPr/>
          </p:nvSpPr>
          <p:spPr>
            <a:xfrm flipH="false" flipV="false" rot="0">
              <a:off x="0" y="0"/>
              <a:ext cx="7855790" cy="5604944"/>
            </a:xfrm>
            <a:custGeom>
              <a:avLst/>
              <a:gdLst/>
              <a:ahLst/>
              <a:cxnLst/>
              <a:rect r="r" b="b" t="t" l="l"/>
              <a:pathLst>
                <a:path h="5604944" w="7855790">
                  <a:moveTo>
                    <a:pt x="0" y="0"/>
                  </a:moveTo>
                  <a:lnTo>
                    <a:pt x="7855790" y="0"/>
                  </a:lnTo>
                  <a:lnTo>
                    <a:pt x="7855790" y="5604944"/>
                  </a:lnTo>
                  <a:lnTo>
                    <a:pt x="0" y="5604944"/>
                  </a:lnTo>
                  <a:close/>
                </a:path>
              </a:pathLst>
            </a:custGeom>
            <a:solidFill>
              <a:srgbClr val="000000">
                <a:alpha val="0"/>
              </a:srgbClr>
            </a:solidFill>
          </p:spPr>
        </p:sp>
        <p:sp>
          <p:nvSpPr>
            <p:cNvPr name="TextBox 24" id="24"/>
            <p:cNvSpPr txBox="true"/>
            <p:nvPr/>
          </p:nvSpPr>
          <p:spPr>
            <a:xfrm>
              <a:off x="0" y="-123825"/>
              <a:ext cx="7855790" cy="5728769"/>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TE</a:t>
              </a:r>
              <a:r>
                <a:rPr lang="en-US" sz="1549">
                  <a:solidFill>
                    <a:srgbClr val="000000"/>
                  </a:solidFill>
                  <a:latin typeface="Calibri (MS)"/>
                  <a:ea typeface="Calibri (MS)"/>
                  <a:cs typeface="Calibri (MS)"/>
                  <a:sym typeface="Calibri (MS)"/>
                </a:rPr>
                <a:t>A:</a:t>
              </a:r>
              <a:r>
                <a:rPr lang="en-US" sz="1549">
                  <a:solidFill>
                    <a:srgbClr val="000000"/>
                  </a:solidFill>
                  <a:latin typeface="Calibri (MS)"/>
                  <a:ea typeface="Calibri (MS)"/>
                  <a:cs typeface="Calibri (MS)"/>
                  <a:sym typeface="Calibri (MS)"/>
                </a:rPr>
                <a:t> Trastorno del Espectro Autista.</a:t>
              </a:r>
            </a:p>
            <a:p>
              <a:pPr algn="just">
                <a:lnSpc>
                  <a:spcPts val="2789"/>
                </a:lnSpc>
              </a:pPr>
              <a:r>
                <a:rPr lang="en-US" sz="1549">
                  <a:solidFill>
                    <a:srgbClr val="000000"/>
                  </a:solidFill>
                  <a:latin typeface="Calibri (MS)"/>
                  <a:ea typeface="Calibri (MS)"/>
                  <a:cs typeface="Calibri (MS)"/>
                  <a:sym typeface="Calibri (MS)"/>
                </a:rPr>
                <a:t>Qué es: Una condición del neurodesarrollo que afecta la forma en</a:t>
              </a:r>
            </a:p>
            <a:p>
              <a:pPr algn="just">
                <a:lnSpc>
                  <a:spcPts val="2789"/>
                </a:lnSpc>
              </a:pPr>
              <a:r>
                <a:rPr lang="en-US" sz="1549">
                  <a:solidFill>
                    <a:srgbClr val="000000"/>
                  </a:solidFill>
                  <a:latin typeface="Calibri (MS)"/>
                  <a:ea typeface="Calibri (MS)"/>
                  <a:cs typeface="Calibri (MS)"/>
                  <a:sym typeface="Calibri (MS)"/>
                </a:rPr>
                <a:t>que una persona se comunica, interactúa socialmente y percibe el</a:t>
              </a:r>
            </a:p>
            <a:p>
              <a:pPr algn="just">
                <a:lnSpc>
                  <a:spcPts val="2789"/>
                </a:lnSpc>
              </a:pPr>
              <a:r>
                <a:rPr lang="en-US" sz="1549">
                  <a:solidFill>
                    <a:srgbClr val="000000"/>
                  </a:solidFill>
                  <a:latin typeface="Calibri (MS)"/>
                  <a:ea typeface="Calibri (MS)"/>
                  <a:cs typeface="Calibri (MS)"/>
                  <a:sym typeface="Calibri (MS)"/>
                </a:rPr>
                <a:t>mundo.</a:t>
              </a:r>
            </a:p>
            <a:p>
              <a:pPr algn="just">
                <a:lnSpc>
                  <a:spcPts val="2789"/>
                </a:lnSpc>
              </a:pPr>
              <a:r>
                <a:rPr lang="en-US" sz="1549">
                  <a:solidFill>
                    <a:srgbClr val="000000"/>
                  </a:solidFill>
                  <a:latin typeface="Calibri (MS)"/>
                  <a:ea typeface="Calibri (MS)"/>
                  <a:cs typeface="Calibri (MS)"/>
                  <a:sym typeface="Calibri (MS)"/>
                </a:rPr>
                <a:t>Cómo se manifiesta: Dificultades para interpretar normas sociales</a:t>
              </a:r>
            </a:p>
            <a:p>
              <a:pPr algn="just">
                <a:lnSpc>
                  <a:spcPts val="2789"/>
                </a:lnSpc>
              </a:pPr>
              <a:r>
                <a:rPr lang="en-US" sz="1549">
                  <a:solidFill>
                    <a:srgbClr val="000000"/>
                  </a:solidFill>
                  <a:latin typeface="Calibri (MS)"/>
                  <a:ea typeface="Calibri (MS)"/>
                  <a:cs typeface="Calibri (MS)"/>
                  <a:sym typeface="Calibri (MS)"/>
                </a:rPr>
                <a:t>implícitas, necesidad de rutinas, sensibilidad sensorial, formas</a:t>
              </a:r>
            </a:p>
            <a:p>
              <a:pPr algn="just">
                <a:lnSpc>
                  <a:spcPts val="2789"/>
                </a:lnSpc>
              </a:pPr>
              <a:r>
                <a:rPr lang="en-US" sz="1549">
                  <a:solidFill>
                    <a:srgbClr val="000000"/>
                  </a:solidFill>
                  <a:latin typeface="Calibri (MS)"/>
                  <a:ea typeface="Calibri (MS)"/>
                  <a:cs typeface="Calibri (MS)"/>
                  <a:sym typeface="Calibri (MS)"/>
                </a:rPr>
                <a:t>diferentes de procesar la información.</a:t>
              </a:r>
            </a:p>
            <a:p>
              <a:pPr algn="just">
                <a:lnSpc>
                  <a:spcPts val="2789"/>
                </a:lnSpc>
              </a:pPr>
              <a:r>
                <a:rPr lang="en-US" sz="1549">
                  <a:solidFill>
                    <a:srgbClr val="000000"/>
                  </a:solidFill>
                  <a:latin typeface="Calibri (MS)"/>
                  <a:ea typeface="Calibri (MS)"/>
                  <a:cs typeface="Calibri (MS)"/>
                  <a:sym typeface="Calibri (MS)"/>
                </a:rPr>
                <a:t>Participación política: Puede requerir instrucciones claras, más</a:t>
              </a:r>
            </a:p>
            <a:p>
              <a:pPr algn="just">
                <a:lnSpc>
                  <a:spcPts val="2789"/>
                </a:lnSpc>
              </a:pPr>
              <a:r>
                <a:rPr lang="en-US" sz="1549">
                  <a:solidFill>
                    <a:srgbClr val="000000"/>
                  </a:solidFill>
                  <a:latin typeface="Calibri (MS)"/>
                  <a:ea typeface="Calibri (MS)"/>
                  <a:cs typeface="Calibri (MS)"/>
                  <a:sym typeface="Calibri (MS)"/>
                </a:rPr>
                <a:t>tiempo para procesar ideas, formas alternativas de expresión</a:t>
              </a:r>
            </a:p>
            <a:p>
              <a:pPr algn="just">
                <a:lnSpc>
                  <a:spcPts val="2789"/>
                </a:lnSpc>
              </a:pPr>
              <a:r>
                <a:rPr lang="en-US" sz="1549">
                  <a:solidFill>
                    <a:srgbClr val="000000"/>
                  </a:solidFill>
                  <a:latin typeface="Calibri (MS)"/>
                  <a:ea typeface="Calibri (MS)"/>
                  <a:cs typeface="Calibri (MS)"/>
                  <a:sym typeface="Calibri (MS)"/>
                </a:rPr>
                <a:t>(escritas, visuales, estructuradas).</a:t>
              </a:r>
            </a:p>
            <a:p>
              <a:pPr algn="just">
                <a:lnSpc>
                  <a:spcPts val="2789"/>
                </a:lnSpc>
              </a:pPr>
            </a:p>
            <a:p>
              <a:pPr algn="just">
                <a:lnSpc>
                  <a:spcPts val="2789"/>
                </a:lnSpc>
              </a:pPr>
            </a:p>
          </p:txBody>
        </p:sp>
      </p:grpSp>
      <p:grpSp>
        <p:nvGrpSpPr>
          <p:cNvPr name="Group 25" id="25"/>
          <p:cNvGrpSpPr/>
          <p:nvPr/>
        </p:nvGrpSpPr>
        <p:grpSpPr>
          <a:xfrm rot="0">
            <a:off x="466717" y="6143000"/>
            <a:ext cx="4997757" cy="2647057"/>
            <a:chOff x="0" y="0"/>
            <a:chExt cx="6663676" cy="3529409"/>
          </a:xfrm>
        </p:grpSpPr>
        <p:grpSp>
          <p:nvGrpSpPr>
            <p:cNvPr name="Group 26" id="26"/>
            <p:cNvGrpSpPr/>
            <p:nvPr/>
          </p:nvGrpSpPr>
          <p:grpSpPr>
            <a:xfrm rot="0">
              <a:off x="0" y="0"/>
              <a:ext cx="6030952" cy="659632"/>
              <a:chOff x="0" y="0"/>
              <a:chExt cx="6030952" cy="659632"/>
            </a:xfrm>
          </p:grpSpPr>
          <p:sp>
            <p:nvSpPr>
              <p:cNvPr name="Freeform 27" id="27"/>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8" id="28"/>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Neurodiversidad</a:t>
                </a:r>
              </a:p>
            </p:txBody>
          </p:sp>
        </p:grpSp>
        <p:grpSp>
          <p:nvGrpSpPr>
            <p:cNvPr name="Group 29" id="29"/>
            <p:cNvGrpSpPr/>
            <p:nvPr/>
          </p:nvGrpSpPr>
          <p:grpSpPr>
            <a:xfrm rot="0">
              <a:off x="0" y="765604"/>
              <a:ext cx="6663676" cy="2763805"/>
              <a:chOff x="0" y="0"/>
              <a:chExt cx="6663676" cy="2763805"/>
            </a:xfrm>
          </p:grpSpPr>
          <p:sp>
            <p:nvSpPr>
              <p:cNvPr name="Freeform 30" id="30"/>
              <p:cNvSpPr/>
              <p:nvPr/>
            </p:nvSpPr>
            <p:spPr>
              <a:xfrm flipH="false" flipV="false" rot="0">
                <a:off x="0" y="0"/>
                <a:ext cx="6663676" cy="2763806"/>
              </a:xfrm>
              <a:custGeom>
                <a:avLst/>
                <a:gdLst/>
                <a:ahLst/>
                <a:cxnLst/>
                <a:rect r="r" b="b" t="t" l="l"/>
                <a:pathLst>
                  <a:path h="2763806" w="6663676">
                    <a:moveTo>
                      <a:pt x="0" y="0"/>
                    </a:moveTo>
                    <a:lnTo>
                      <a:pt x="6663676" y="0"/>
                    </a:lnTo>
                    <a:lnTo>
                      <a:pt x="6663676" y="2763806"/>
                    </a:lnTo>
                    <a:lnTo>
                      <a:pt x="0" y="2763806"/>
                    </a:lnTo>
                    <a:close/>
                  </a:path>
                </a:pathLst>
              </a:custGeom>
              <a:solidFill>
                <a:srgbClr val="000000">
                  <a:alpha val="0"/>
                </a:srgbClr>
              </a:solidFill>
            </p:spPr>
          </p:sp>
          <p:sp>
            <p:nvSpPr>
              <p:cNvPr name="TextBox 31" id="31"/>
              <p:cNvSpPr txBox="true"/>
              <p:nvPr/>
            </p:nvSpPr>
            <p:spPr>
              <a:xfrm>
                <a:off x="0" y="-123825"/>
                <a:ext cx="6663676" cy="28876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La n</a:t>
                </a:r>
                <a:r>
                  <a:rPr lang="en-US" sz="1549">
                    <a:solidFill>
                      <a:srgbClr val="000000"/>
                    </a:solidFill>
                    <a:latin typeface="Calibri (MS)"/>
                    <a:ea typeface="Calibri (MS)"/>
                    <a:cs typeface="Calibri (MS)"/>
                    <a:sym typeface="Calibri (MS)"/>
                  </a:rPr>
                  <a:t>eurodiversidad reconoce que l</a:t>
                </a:r>
                <a:r>
                  <a:rPr lang="en-US" sz="1549">
                    <a:solidFill>
                      <a:srgbClr val="000000"/>
                    </a:solidFill>
                    <a:latin typeface="Calibri (MS)"/>
                    <a:ea typeface="Calibri (MS)"/>
                    <a:cs typeface="Calibri (MS)"/>
                    <a:sym typeface="Calibri (MS)"/>
                  </a:rPr>
                  <a:t>as diferencias neurológicas como el autismo y el TDAH forman parte de la variabilidad humana. Desde esta perspectiva, el objetivo no es “normalizar” el comportamiento, sino adaptar los entornos para que todos los jóvenes puedan participar plenamente en la vida democrática y comunitaria.</a:t>
                </a:r>
              </a:p>
            </p:txBody>
          </p:sp>
        </p:grpSp>
      </p:grpSp>
      <p:grpSp>
        <p:nvGrpSpPr>
          <p:cNvPr name="Group 32" id="32"/>
          <p:cNvGrpSpPr/>
          <p:nvPr/>
        </p:nvGrpSpPr>
        <p:grpSpPr>
          <a:xfrm rot="0">
            <a:off x="6538836" y="2799419"/>
            <a:ext cx="4396940" cy="4080362"/>
            <a:chOff x="0" y="0"/>
            <a:chExt cx="7615548" cy="7067231"/>
          </a:xfrm>
        </p:grpSpPr>
        <p:sp>
          <p:nvSpPr>
            <p:cNvPr name="Freeform 33" id="33"/>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4" id="34"/>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5" id="35"/>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6" id="36"/>
          <p:cNvSpPr/>
          <p:nvPr/>
        </p:nvSpPr>
        <p:spPr>
          <a:xfrm flipH="false" flipV="false" rot="0">
            <a:off x="7224830"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666562" y="376170"/>
            <a:ext cx="15214607" cy="3038996"/>
            <a:chOff x="0" y="0"/>
            <a:chExt cx="20286143" cy="4051995"/>
          </a:xfrm>
        </p:grpSpPr>
        <p:sp>
          <p:nvSpPr>
            <p:cNvPr name="Freeform 4" id="4"/>
            <p:cNvSpPr/>
            <p:nvPr/>
          </p:nvSpPr>
          <p:spPr>
            <a:xfrm flipH="false" flipV="false" rot="0">
              <a:off x="0" y="0"/>
              <a:ext cx="20286142" cy="4051995"/>
            </a:xfrm>
            <a:custGeom>
              <a:avLst/>
              <a:gdLst/>
              <a:ahLst/>
              <a:cxnLst/>
              <a:rect r="r" b="b" t="t" l="l"/>
              <a:pathLst>
                <a:path h="4051995" w="20286142">
                  <a:moveTo>
                    <a:pt x="0" y="0"/>
                  </a:moveTo>
                  <a:lnTo>
                    <a:pt x="20286142" y="0"/>
                  </a:lnTo>
                  <a:lnTo>
                    <a:pt x="20286142" y="4051995"/>
                  </a:lnTo>
                  <a:lnTo>
                    <a:pt x="0" y="4051995"/>
                  </a:lnTo>
                  <a:close/>
                </a:path>
              </a:pathLst>
            </a:custGeom>
            <a:solidFill>
              <a:srgbClr val="000000">
                <a:alpha val="0"/>
              </a:srgbClr>
            </a:solidFill>
          </p:spPr>
        </p:sp>
        <p:sp>
          <p:nvSpPr>
            <p:cNvPr name="TextBox 5" id="5"/>
            <p:cNvSpPr txBox="true"/>
            <p:nvPr/>
          </p:nvSpPr>
          <p:spPr>
            <a:xfrm>
              <a:off x="0" y="-123825"/>
              <a:ext cx="20286143" cy="4175820"/>
            </a:xfrm>
            <a:prstGeom prst="rect">
              <a:avLst/>
            </a:prstGeom>
          </p:spPr>
          <p:txBody>
            <a:bodyPr anchor="t" rtlCol="false" tIns="0" lIns="0" bIns="0" rIns="0"/>
            <a:lstStyle/>
            <a:p>
              <a:pPr algn="l">
                <a:lnSpc>
                  <a:spcPts val="7200"/>
                </a:lnSpc>
              </a:pPr>
              <a:r>
                <a:rPr lang="en-US" sz="6000" b="true">
                  <a:solidFill>
                    <a:srgbClr val="282121"/>
                  </a:solidFill>
                  <a:latin typeface="Calibri (MS) Bold"/>
                  <a:ea typeface="Calibri (MS) Bold"/>
                  <a:cs typeface="Calibri (MS) Bold"/>
                  <a:sym typeface="Calibri (MS) Bold"/>
                </a:rPr>
                <a:t>Comprender el TEA y el TDAH:</a:t>
              </a:r>
            </a:p>
            <a:p>
              <a:pPr algn="l">
                <a:lnSpc>
                  <a:spcPts val="7200"/>
                </a:lnSpc>
              </a:pPr>
              <a:r>
                <a:rPr lang="en-US" sz="6000" b="true">
                  <a:solidFill>
                    <a:srgbClr val="282121"/>
                  </a:solidFill>
                  <a:latin typeface="Calibri (MS) Bold"/>
                  <a:ea typeface="Calibri (MS) Bold"/>
                  <a:cs typeface="Calibri (MS) Bold"/>
                  <a:sym typeface="Calibri (MS) Bold"/>
                </a:rPr>
                <a:t>necesidades conductuales y de comunicación</a:t>
              </a:r>
            </a:p>
            <a:p>
              <a:pPr algn="l">
                <a:lnSpc>
                  <a:spcPts val="7200"/>
                </a:lnSpc>
              </a:pP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84986" y="6668387"/>
            <a:ext cx="4107804" cy="4107804"/>
          </a:xfrm>
          <a:custGeom>
            <a:avLst/>
            <a:gdLst/>
            <a:ahLst/>
            <a:cxnLst/>
            <a:rect r="r" b="b" t="t" l="l"/>
            <a:pathLst>
              <a:path h="4107804" w="4107804">
                <a:moveTo>
                  <a:pt x="0" y="0"/>
                </a:moveTo>
                <a:lnTo>
                  <a:pt x="4107803" y="0"/>
                </a:lnTo>
                <a:lnTo>
                  <a:pt x="4107803" y="4107804"/>
                </a:lnTo>
                <a:lnTo>
                  <a:pt x="0" y="41078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313556" y="5443849"/>
            <a:ext cx="4567613" cy="1729983"/>
          </a:xfrm>
          <a:custGeom>
            <a:avLst/>
            <a:gdLst/>
            <a:ahLst/>
            <a:cxnLst/>
            <a:rect r="r" b="b" t="t" l="l"/>
            <a:pathLst>
              <a:path h="1729983" w="4567613">
                <a:moveTo>
                  <a:pt x="0" y="0"/>
                </a:moveTo>
                <a:lnTo>
                  <a:pt x="4567613" y="0"/>
                </a:lnTo>
                <a:lnTo>
                  <a:pt x="4567613" y="1729984"/>
                </a:lnTo>
                <a:lnTo>
                  <a:pt x="0" y="1729984"/>
                </a:lnTo>
                <a:lnTo>
                  <a:pt x="0" y="0"/>
                </a:lnTo>
                <a:close/>
              </a:path>
            </a:pathLst>
          </a:custGeom>
          <a:blipFill>
            <a:blip r:embed="rId7"/>
            <a:stretch>
              <a:fillRect l="0" t="0" r="0" b="0"/>
            </a:stretch>
          </a:blipFill>
        </p:spPr>
      </p:sp>
      <p:sp>
        <p:nvSpPr>
          <p:cNvPr name="TextBox 10" id="10"/>
          <p:cNvSpPr txBox="true"/>
          <p:nvPr/>
        </p:nvSpPr>
        <p:spPr>
          <a:xfrm rot="0">
            <a:off x="1892873" y="2715512"/>
            <a:ext cx="11840631" cy="7829551"/>
          </a:xfrm>
          <a:prstGeom prst="rect">
            <a:avLst/>
          </a:prstGeom>
        </p:spPr>
        <p:txBody>
          <a:bodyPr anchor="t" rtlCol="false" tIns="0" lIns="0" bIns="0" rIns="0">
            <a:spAutoFit/>
          </a:bodyPr>
          <a:lstStyle/>
          <a:p>
            <a:pPr algn="l">
              <a:lnSpc>
                <a:spcPts val="4499"/>
              </a:lnSpc>
            </a:pPr>
            <a:r>
              <a:rPr lang="en-US" sz="2999">
                <a:solidFill>
                  <a:srgbClr val="4C4457"/>
                </a:solidFill>
                <a:latin typeface="Nunito"/>
                <a:ea typeface="Nunito"/>
                <a:cs typeface="Nunito"/>
                <a:sym typeface="Nunito"/>
              </a:rPr>
              <a:t>El TEA y el TDAH son trastornos del neurodesarrollo que afectan el</a:t>
            </a:r>
          </a:p>
          <a:p>
            <a:pPr algn="l">
              <a:lnSpc>
                <a:spcPts val="4499"/>
              </a:lnSpc>
            </a:pPr>
            <a:r>
              <a:rPr lang="en-US" sz="2999">
                <a:solidFill>
                  <a:srgbClr val="4C4457"/>
                </a:solidFill>
                <a:latin typeface="Nunito"/>
                <a:ea typeface="Nunito"/>
                <a:cs typeface="Nunito"/>
                <a:sym typeface="Nunito"/>
              </a:rPr>
              <a:t>comportamiento, la comunicación y la atención.</a:t>
            </a:r>
          </a:p>
          <a:p>
            <a:pPr algn="l">
              <a:lnSpc>
                <a:spcPts val="4499"/>
              </a:lnSpc>
            </a:pPr>
          </a:p>
          <a:p>
            <a:pPr algn="l">
              <a:lnSpc>
                <a:spcPts val="4499"/>
              </a:lnSpc>
            </a:pPr>
            <a:r>
              <a:rPr lang="en-US" sz="2999">
                <a:solidFill>
                  <a:srgbClr val="4C4457"/>
                </a:solidFill>
                <a:latin typeface="Nunito"/>
                <a:ea typeface="Nunito"/>
                <a:cs typeface="Nunito"/>
                <a:sym typeface="Nunito"/>
              </a:rPr>
              <a:t>E</a:t>
            </a:r>
            <a:r>
              <a:rPr lang="en-US" sz="2999">
                <a:solidFill>
                  <a:srgbClr val="4C4457"/>
                </a:solidFill>
                <a:latin typeface="Nunito"/>
                <a:ea typeface="Nunito"/>
                <a:cs typeface="Nunito"/>
                <a:sym typeface="Nunito"/>
              </a:rPr>
              <a:t>n los entornos juveniles, es esencial comprender sus</a:t>
            </a:r>
          </a:p>
          <a:p>
            <a:pPr algn="l">
              <a:lnSpc>
                <a:spcPts val="4499"/>
              </a:lnSpc>
            </a:pPr>
            <a:r>
              <a:rPr lang="en-US" sz="2999">
                <a:solidFill>
                  <a:srgbClr val="4C4457"/>
                </a:solidFill>
                <a:latin typeface="Nunito"/>
                <a:ea typeface="Nunito"/>
                <a:cs typeface="Nunito"/>
                <a:sym typeface="Nunito"/>
              </a:rPr>
              <a:t>características para garantizar una participación equitativa.</a:t>
            </a:r>
          </a:p>
          <a:p>
            <a:pPr algn="l">
              <a:lnSpc>
                <a:spcPts val="4499"/>
              </a:lnSpc>
            </a:pPr>
          </a:p>
          <a:p>
            <a:pPr algn="l">
              <a:lnSpc>
                <a:spcPts val="4499"/>
              </a:lnSpc>
            </a:pPr>
            <a:r>
              <a:rPr lang="en-US" sz="2999">
                <a:solidFill>
                  <a:srgbClr val="4C4457"/>
                </a:solidFill>
                <a:latin typeface="Nunito"/>
                <a:ea typeface="Nunito"/>
                <a:cs typeface="Nunito"/>
                <a:sym typeface="Nunito"/>
              </a:rPr>
              <a:t>Los trabajadores juveniles deben estar preparados para crear</a:t>
            </a:r>
          </a:p>
          <a:p>
            <a:pPr algn="l">
              <a:lnSpc>
                <a:spcPts val="4499"/>
              </a:lnSpc>
            </a:pPr>
            <a:r>
              <a:rPr lang="en-US" sz="2999">
                <a:solidFill>
                  <a:srgbClr val="4C4457"/>
                </a:solidFill>
                <a:latin typeface="Nunito"/>
                <a:ea typeface="Nunito"/>
                <a:cs typeface="Nunito"/>
                <a:sym typeface="Nunito"/>
              </a:rPr>
              <a:t>entornos accesibles, respetuosos y adaptados que fomenten la</a:t>
            </a:r>
          </a:p>
          <a:p>
            <a:pPr algn="l">
              <a:lnSpc>
                <a:spcPts val="4499"/>
              </a:lnSpc>
            </a:pPr>
            <a:r>
              <a:rPr lang="en-US" sz="2999">
                <a:solidFill>
                  <a:srgbClr val="4C4457"/>
                </a:solidFill>
                <a:latin typeface="Nunito"/>
                <a:ea typeface="Nunito"/>
                <a:cs typeface="Nunito"/>
                <a:sym typeface="Nunito"/>
              </a:rPr>
              <a:t>participación activa de estos jóvenes.</a:t>
            </a:r>
          </a:p>
          <a:p>
            <a:pPr algn="l">
              <a:lnSpc>
                <a:spcPts val="4499"/>
              </a:lnSpc>
            </a:pPr>
          </a:p>
          <a:p>
            <a:pPr algn="l">
              <a:lnSpc>
                <a:spcPts val="4499"/>
              </a:lnSpc>
            </a:pPr>
            <a:r>
              <a:rPr lang="en-US" sz="2999">
                <a:solidFill>
                  <a:srgbClr val="4C4457"/>
                </a:solidFill>
                <a:latin typeface="Nunito"/>
                <a:ea typeface="Nunito"/>
                <a:cs typeface="Nunito"/>
                <a:sym typeface="Nunito"/>
              </a:rPr>
              <a:t>E</a:t>
            </a:r>
            <a:r>
              <a:rPr lang="en-US" sz="2999">
                <a:solidFill>
                  <a:srgbClr val="4C4457"/>
                </a:solidFill>
                <a:latin typeface="Nunito"/>
                <a:ea typeface="Nunito"/>
                <a:cs typeface="Nunito"/>
                <a:sym typeface="Nunito"/>
              </a:rPr>
              <a:t>sta presentación proporciona herramientas prácticas para apoyar</a:t>
            </a:r>
          </a:p>
          <a:p>
            <a:pPr algn="l">
              <a:lnSpc>
                <a:spcPts val="4499"/>
              </a:lnSpc>
            </a:pPr>
            <a:r>
              <a:rPr lang="en-US" sz="2999">
                <a:solidFill>
                  <a:srgbClr val="4C4457"/>
                </a:solidFill>
                <a:latin typeface="Nunito"/>
                <a:ea typeface="Nunito"/>
                <a:cs typeface="Nunito"/>
                <a:sym typeface="Nunito"/>
              </a:rPr>
              <a:t>la inclusión y mejorar la calidad de vida de los jóvenes con TEA y</a:t>
            </a:r>
          </a:p>
          <a:p>
            <a:pPr algn="l">
              <a:lnSpc>
                <a:spcPts val="4499"/>
              </a:lnSpc>
            </a:pPr>
            <a:r>
              <a:rPr lang="en-US" sz="2999">
                <a:solidFill>
                  <a:srgbClr val="4C4457"/>
                </a:solidFill>
                <a:latin typeface="Nunito"/>
                <a:ea typeface="Nunito"/>
                <a:cs typeface="Nunito"/>
                <a:sym typeface="Nunito"/>
              </a:rPr>
              <a:t>TDAH.</a:t>
            </a:r>
          </a:p>
          <a:p>
            <a:pPr algn="l">
              <a:lnSpc>
                <a:spcPts val="44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651914" y="1425778"/>
            <a:ext cx="10267318" cy="1210196"/>
            <a:chOff x="0" y="0"/>
            <a:chExt cx="13689758" cy="1613595"/>
          </a:xfrm>
        </p:grpSpPr>
        <p:sp>
          <p:nvSpPr>
            <p:cNvPr name="Freeform 4" id="4"/>
            <p:cNvSpPr/>
            <p:nvPr/>
          </p:nvSpPr>
          <p:spPr>
            <a:xfrm flipH="false" flipV="false" rot="0">
              <a:off x="0" y="0"/>
              <a:ext cx="13689758" cy="1613595"/>
            </a:xfrm>
            <a:custGeom>
              <a:avLst/>
              <a:gdLst/>
              <a:ahLst/>
              <a:cxnLst/>
              <a:rect r="r" b="b" t="t" l="l"/>
              <a:pathLst>
                <a:path h="1613595" w="13689758">
                  <a:moveTo>
                    <a:pt x="0" y="0"/>
                  </a:moveTo>
                  <a:lnTo>
                    <a:pt x="13689758" y="0"/>
                  </a:lnTo>
                  <a:lnTo>
                    <a:pt x="13689758" y="1613595"/>
                  </a:lnTo>
                  <a:lnTo>
                    <a:pt x="0" y="1613595"/>
                  </a:lnTo>
                  <a:close/>
                </a:path>
              </a:pathLst>
            </a:custGeom>
            <a:solidFill>
              <a:srgbClr val="000000">
                <a:alpha val="0"/>
              </a:srgbClr>
            </a:solidFill>
          </p:spPr>
        </p:sp>
        <p:sp>
          <p:nvSpPr>
            <p:cNvPr name="TextBox 5" id="5"/>
            <p:cNvSpPr txBox="true"/>
            <p:nvPr/>
          </p:nvSpPr>
          <p:spPr>
            <a:xfrm>
              <a:off x="0" y="-123825"/>
              <a:ext cx="13689758"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Comprendiendo el TEA</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19596" y="6448664"/>
            <a:ext cx="4467350" cy="4467350"/>
          </a:xfrm>
          <a:custGeom>
            <a:avLst/>
            <a:gdLst/>
            <a:ahLst/>
            <a:cxnLst/>
            <a:rect r="r" b="b" t="t" l="l"/>
            <a:pathLst>
              <a:path h="4467350" w="4467350">
                <a:moveTo>
                  <a:pt x="0" y="0"/>
                </a:moveTo>
                <a:lnTo>
                  <a:pt x="4467349" y="0"/>
                </a:lnTo>
                <a:lnTo>
                  <a:pt x="4467349"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288435" y="2935901"/>
            <a:ext cx="4454171" cy="4415197"/>
          </a:xfrm>
          <a:custGeom>
            <a:avLst/>
            <a:gdLst/>
            <a:ahLst/>
            <a:cxnLst/>
            <a:rect r="r" b="b" t="t" l="l"/>
            <a:pathLst>
              <a:path h="4415197" w="4454171">
                <a:moveTo>
                  <a:pt x="0" y="0"/>
                </a:moveTo>
                <a:lnTo>
                  <a:pt x="4454172" y="0"/>
                </a:lnTo>
                <a:lnTo>
                  <a:pt x="4454172" y="4415198"/>
                </a:lnTo>
                <a:lnTo>
                  <a:pt x="0" y="44151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446544" y="2778643"/>
            <a:ext cx="10841892" cy="6779895"/>
          </a:xfrm>
          <a:prstGeom prst="rect">
            <a:avLst/>
          </a:prstGeom>
        </p:spPr>
        <p:txBody>
          <a:bodyPr anchor="t" rtlCol="false" tIns="0" lIns="0" bIns="0" rIns="0">
            <a:spAutoFit/>
          </a:bodyPr>
          <a:lstStyle/>
          <a:p>
            <a:pPr algn="l" marL="604518" indent="-302259" lvl="1">
              <a:lnSpc>
                <a:spcPts val="4199"/>
              </a:lnSpc>
              <a:buFont typeface="Arial"/>
              <a:buChar char="•"/>
            </a:pPr>
            <a:r>
              <a:rPr lang="en-US" sz="2799" u="sng">
                <a:solidFill>
                  <a:srgbClr val="4C4457"/>
                </a:solidFill>
                <a:latin typeface="Nunito"/>
                <a:ea typeface="Nunito"/>
                <a:cs typeface="Nunito"/>
                <a:sym typeface="Nunito"/>
              </a:rPr>
              <a:t>Procesamiento sensorial:</a:t>
            </a:r>
            <a:r>
              <a:rPr lang="en-US" sz="2799">
                <a:solidFill>
                  <a:srgbClr val="4C4457"/>
                </a:solidFill>
                <a:latin typeface="Nunito"/>
                <a:ea typeface="Nunito"/>
                <a:cs typeface="Nunito"/>
                <a:sym typeface="Nunito"/>
              </a:rPr>
              <a:t> Las personas autistas pueden ser hipersensibles al ruido, a las luces brillantes o a entornos altamente estimulantes. Las reuniones políticas o los espacios de debate deben ser lo más accesibles sensorialmente posible.</a:t>
            </a:r>
          </a:p>
          <a:p>
            <a:pPr algn="l" marL="604518" indent="-302259" lvl="1">
              <a:lnSpc>
                <a:spcPts val="4199"/>
              </a:lnSpc>
              <a:buFont typeface="Arial"/>
              <a:buChar char="•"/>
            </a:pPr>
            <a:r>
              <a:rPr lang="en-US" sz="2799" u="sng">
                <a:solidFill>
                  <a:srgbClr val="4C4457"/>
                </a:solidFill>
                <a:latin typeface="Nunito"/>
                <a:ea typeface="Nunito"/>
                <a:cs typeface="Nunito"/>
                <a:sym typeface="Nunito"/>
              </a:rPr>
              <a:t>Comunicación e interacción social:</a:t>
            </a:r>
            <a:r>
              <a:rPr lang="en-US" sz="2799">
                <a:solidFill>
                  <a:srgbClr val="4C4457"/>
                </a:solidFill>
                <a:latin typeface="Nunito"/>
                <a:ea typeface="Nunito"/>
                <a:cs typeface="Nunito"/>
                <a:sym typeface="Nunito"/>
              </a:rPr>
              <a:t> Algunos jóvenes con autismo pueden tener dificultades para interpretar expresiones no verbales, ironía o normas sociales implícitas. Es esencial garantizar una comunicación clara, estructurada y directa.</a:t>
            </a:r>
          </a:p>
          <a:p>
            <a:pPr algn="l" marL="604518" indent="-302259" lvl="1">
              <a:lnSpc>
                <a:spcPts val="4199"/>
              </a:lnSpc>
              <a:buFont typeface="Arial"/>
              <a:buChar char="•"/>
            </a:pPr>
            <a:r>
              <a:rPr lang="en-US" sz="2799" u="sng">
                <a:solidFill>
                  <a:srgbClr val="4C4457"/>
                </a:solidFill>
                <a:latin typeface="Nunito"/>
                <a:ea typeface="Nunito"/>
                <a:cs typeface="Nunito"/>
                <a:sym typeface="Nunito"/>
              </a:rPr>
              <a:t>Necesidad de rutina y previsibilidad:</a:t>
            </a:r>
            <a:r>
              <a:rPr lang="en-US" sz="2799">
                <a:solidFill>
                  <a:srgbClr val="4C4457"/>
                </a:solidFill>
                <a:latin typeface="Nunito"/>
                <a:ea typeface="Nunito"/>
                <a:cs typeface="Nunito"/>
                <a:sym typeface="Nunito"/>
              </a:rPr>
              <a:t> Los cambios inesperados en horarios, actividades o interlocutores pueden causar estrés. Se recomienda proporcionar agendas con antelación, materiales accesibles y entornos estructurados.</a:t>
            </a:r>
          </a:p>
          <a:p>
            <a:pPr algn="l">
              <a:lnSpc>
                <a:spcPts val="41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887350" y="1751842"/>
            <a:ext cx="10267318" cy="1210196"/>
            <a:chOff x="0" y="0"/>
            <a:chExt cx="13689758" cy="1613595"/>
          </a:xfrm>
        </p:grpSpPr>
        <p:sp>
          <p:nvSpPr>
            <p:cNvPr name="Freeform 4" id="4"/>
            <p:cNvSpPr/>
            <p:nvPr/>
          </p:nvSpPr>
          <p:spPr>
            <a:xfrm flipH="false" flipV="false" rot="0">
              <a:off x="0" y="0"/>
              <a:ext cx="13689758" cy="1613595"/>
            </a:xfrm>
            <a:custGeom>
              <a:avLst/>
              <a:gdLst/>
              <a:ahLst/>
              <a:cxnLst/>
              <a:rect r="r" b="b" t="t" l="l"/>
              <a:pathLst>
                <a:path h="1613595" w="13689758">
                  <a:moveTo>
                    <a:pt x="0" y="0"/>
                  </a:moveTo>
                  <a:lnTo>
                    <a:pt x="13689758" y="0"/>
                  </a:lnTo>
                  <a:lnTo>
                    <a:pt x="13689758" y="1613595"/>
                  </a:lnTo>
                  <a:lnTo>
                    <a:pt x="0" y="1613595"/>
                  </a:lnTo>
                  <a:close/>
                </a:path>
              </a:pathLst>
            </a:custGeom>
            <a:solidFill>
              <a:srgbClr val="000000">
                <a:alpha val="0"/>
              </a:srgbClr>
            </a:solidFill>
          </p:spPr>
        </p:sp>
        <p:sp>
          <p:nvSpPr>
            <p:cNvPr name="TextBox 5" id="5"/>
            <p:cNvSpPr txBox="true"/>
            <p:nvPr/>
          </p:nvSpPr>
          <p:spPr>
            <a:xfrm>
              <a:off x="0" y="-123825"/>
              <a:ext cx="13689758"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Comprendiendo el TDAH</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19596" y="6448664"/>
            <a:ext cx="4467350" cy="4467350"/>
          </a:xfrm>
          <a:custGeom>
            <a:avLst/>
            <a:gdLst/>
            <a:ahLst/>
            <a:cxnLst/>
            <a:rect r="r" b="b" t="t" l="l"/>
            <a:pathLst>
              <a:path h="4467350" w="4467350">
                <a:moveTo>
                  <a:pt x="0" y="0"/>
                </a:moveTo>
                <a:lnTo>
                  <a:pt x="4467349" y="0"/>
                </a:lnTo>
                <a:lnTo>
                  <a:pt x="4467349"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446544" y="3339709"/>
            <a:ext cx="10841892" cy="5732145"/>
          </a:xfrm>
          <a:prstGeom prst="rect">
            <a:avLst/>
          </a:prstGeom>
        </p:spPr>
        <p:txBody>
          <a:bodyPr anchor="t" rtlCol="false" tIns="0" lIns="0" bIns="0" rIns="0">
            <a:spAutoFit/>
          </a:bodyPr>
          <a:lstStyle/>
          <a:p>
            <a:pPr algn="l" marL="604518" indent="-302259" lvl="1">
              <a:lnSpc>
                <a:spcPts val="4199"/>
              </a:lnSpc>
              <a:buFont typeface="Arial"/>
              <a:buChar char="•"/>
            </a:pPr>
            <a:r>
              <a:rPr lang="en-US" sz="2799" u="sng">
                <a:solidFill>
                  <a:srgbClr val="4C4457"/>
                </a:solidFill>
                <a:latin typeface="Nunito"/>
                <a:ea typeface="Nunito"/>
                <a:cs typeface="Nunito"/>
                <a:sym typeface="Nunito"/>
              </a:rPr>
              <a:t>Déficit de atención:</a:t>
            </a:r>
            <a:r>
              <a:rPr lang="en-US" sz="2799">
                <a:solidFill>
                  <a:srgbClr val="4C4457"/>
                </a:solidFill>
                <a:latin typeface="Nunito"/>
                <a:ea typeface="Nunito"/>
                <a:cs typeface="Nunito"/>
                <a:sym typeface="Nunito"/>
              </a:rPr>
              <a:t> Las personas con TDAH pueden tener dificultades para mantener la atención en tareas largas, conversaciones extensas o instrucciones complejas. Se deben usar mensajes breves, visuales y concretos.</a:t>
            </a:r>
          </a:p>
          <a:p>
            <a:pPr algn="l" marL="604518" indent="-302259" lvl="1">
              <a:lnSpc>
                <a:spcPts val="4199"/>
              </a:lnSpc>
              <a:buFont typeface="Arial"/>
              <a:buChar char="•"/>
            </a:pPr>
            <a:r>
              <a:rPr lang="en-US" sz="2799" u="sng">
                <a:solidFill>
                  <a:srgbClr val="4C4457"/>
                </a:solidFill>
                <a:latin typeface="Nunito"/>
                <a:ea typeface="Nunito"/>
                <a:cs typeface="Nunito"/>
                <a:sym typeface="Nunito"/>
              </a:rPr>
              <a:t>Hiperactividad e impulsividad:</a:t>
            </a:r>
            <a:r>
              <a:rPr lang="en-US" sz="2799">
                <a:solidFill>
                  <a:srgbClr val="4C4457"/>
                </a:solidFill>
                <a:latin typeface="Nunito"/>
                <a:ea typeface="Nunito"/>
                <a:cs typeface="Nunito"/>
                <a:sym typeface="Nunito"/>
              </a:rPr>
              <a:t> Es importante permitir pausas, movimiento y participación activa en lugar de exigir atención prolongada en formatos pasivos (como largas conferencias).</a:t>
            </a:r>
          </a:p>
          <a:p>
            <a:pPr algn="l" marL="604518" indent="-302259" lvl="1">
              <a:lnSpc>
                <a:spcPts val="4199"/>
              </a:lnSpc>
              <a:buFont typeface="Arial"/>
              <a:buChar char="•"/>
            </a:pPr>
            <a:r>
              <a:rPr lang="en-US" sz="2799" u="sng">
                <a:solidFill>
                  <a:srgbClr val="4C4457"/>
                </a:solidFill>
                <a:latin typeface="Nunito"/>
                <a:ea typeface="Nunito"/>
                <a:cs typeface="Nunito"/>
                <a:sym typeface="Nunito"/>
              </a:rPr>
              <a:t>Gest</a:t>
            </a:r>
            <a:r>
              <a:rPr lang="en-US" sz="2799" u="sng">
                <a:solidFill>
                  <a:srgbClr val="4C4457"/>
                </a:solidFill>
                <a:latin typeface="Nunito"/>
                <a:ea typeface="Nunito"/>
                <a:cs typeface="Nunito"/>
                <a:sym typeface="Nunito"/>
              </a:rPr>
              <a:t>ión del tiempo y organización:</a:t>
            </a:r>
            <a:r>
              <a:rPr lang="en-US" sz="2799">
                <a:solidFill>
                  <a:srgbClr val="4C4457"/>
                </a:solidFill>
                <a:latin typeface="Nunito"/>
                <a:ea typeface="Nunito"/>
                <a:cs typeface="Nunito"/>
                <a:sym typeface="Nunito"/>
              </a:rPr>
              <a:t> El uso de recordatorios visuales, calendarios accesibles y apoyo en la planificación ayuda a facilitar su participación.</a:t>
            </a:r>
          </a:p>
          <a:p>
            <a:pPr algn="l">
              <a:lnSpc>
                <a:spcPts val="4199"/>
              </a:lnSpc>
            </a:pPr>
          </a:p>
        </p:txBody>
      </p:sp>
      <p:sp>
        <p:nvSpPr>
          <p:cNvPr name="Freeform 10" id="10"/>
          <p:cNvSpPr/>
          <p:nvPr/>
        </p:nvSpPr>
        <p:spPr>
          <a:xfrm flipH="false" flipV="false" rot="0">
            <a:off x="12154668" y="3545520"/>
            <a:ext cx="5728582" cy="3707955"/>
          </a:xfrm>
          <a:custGeom>
            <a:avLst/>
            <a:gdLst/>
            <a:ahLst/>
            <a:cxnLst/>
            <a:rect r="r" b="b" t="t" l="l"/>
            <a:pathLst>
              <a:path h="3707955" w="5728582">
                <a:moveTo>
                  <a:pt x="0" y="0"/>
                </a:moveTo>
                <a:lnTo>
                  <a:pt x="5728583" y="0"/>
                </a:lnTo>
                <a:lnTo>
                  <a:pt x="5728583" y="3707955"/>
                </a:lnTo>
                <a:lnTo>
                  <a:pt x="0" y="37079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5" id="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Rutinas y predictibilidad</a:t>
              </a:r>
            </a:p>
          </p:txBody>
        </p:sp>
      </p:grpSp>
      <p:grpSp>
        <p:nvGrpSpPr>
          <p:cNvPr name="Group 6" id="6"/>
          <p:cNvGrpSpPr/>
          <p:nvPr/>
        </p:nvGrpSpPr>
        <p:grpSpPr>
          <a:xfrm rot="0">
            <a:off x="12155560" y="2772589"/>
            <a:ext cx="4997757" cy="2777704"/>
            <a:chOff x="0" y="0"/>
            <a:chExt cx="6663676" cy="3703605"/>
          </a:xfrm>
        </p:grpSpPr>
        <p:sp>
          <p:nvSpPr>
            <p:cNvPr name="Freeform 7" id="7"/>
            <p:cNvSpPr/>
            <p:nvPr/>
          </p:nvSpPr>
          <p:spPr>
            <a:xfrm flipH="false" flipV="false" rot="0">
              <a:off x="0" y="0"/>
              <a:ext cx="6663676" cy="3703605"/>
            </a:xfrm>
            <a:custGeom>
              <a:avLst/>
              <a:gdLst/>
              <a:ahLst/>
              <a:cxnLst/>
              <a:rect r="r" b="b" t="t" l="l"/>
              <a:pathLst>
                <a:path h="3703605" w="6663676">
                  <a:moveTo>
                    <a:pt x="0" y="0"/>
                  </a:moveTo>
                  <a:lnTo>
                    <a:pt x="6663676" y="0"/>
                  </a:lnTo>
                  <a:lnTo>
                    <a:pt x="6663676" y="3703605"/>
                  </a:lnTo>
                  <a:lnTo>
                    <a:pt x="0" y="3703605"/>
                  </a:lnTo>
                  <a:close/>
                </a:path>
              </a:pathLst>
            </a:custGeom>
            <a:solidFill>
              <a:srgbClr val="000000">
                <a:alpha val="0"/>
              </a:srgbClr>
            </a:solidFill>
          </p:spPr>
        </p:sp>
        <p:sp>
          <p:nvSpPr>
            <p:cNvPr name="TextBox 8" id="8"/>
            <p:cNvSpPr txBox="true"/>
            <p:nvPr/>
          </p:nvSpPr>
          <p:spPr>
            <a:xfrm>
              <a:off x="0" y="-123825"/>
              <a:ext cx="6663676" cy="38274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Util</a:t>
              </a:r>
              <a:r>
                <a:rPr lang="en-US" sz="1549">
                  <a:solidFill>
                    <a:srgbClr val="000000"/>
                  </a:solidFill>
                  <a:latin typeface="Calibri (MS)"/>
                  <a:ea typeface="Calibri (MS)"/>
                  <a:cs typeface="Calibri (MS)"/>
                  <a:sym typeface="Calibri (MS)"/>
                </a:rPr>
                <a:t>izar instrucciones cortas, directas y claras.</a:t>
              </a:r>
            </a:p>
            <a:p>
              <a:pPr algn="just">
                <a:lnSpc>
                  <a:spcPts val="2789"/>
                </a:lnSpc>
              </a:pPr>
              <a:r>
                <a:rPr lang="en-US" sz="1549">
                  <a:solidFill>
                    <a:srgbClr val="000000"/>
                  </a:solidFill>
                  <a:latin typeface="Calibri (MS)"/>
                  <a:ea typeface="Calibri (MS)"/>
                  <a:cs typeface="Calibri (MS)"/>
                  <a:sym typeface="Calibri (MS)"/>
                </a:rPr>
                <a:t>D</a:t>
              </a:r>
              <a:r>
                <a:rPr lang="en-US" sz="1549">
                  <a:solidFill>
                    <a:srgbClr val="000000"/>
                  </a:solidFill>
                  <a:latin typeface="Calibri (MS)"/>
                  <a:ea typeface="Calibri (MS)"/>
                  <a:cs typeface="Calibri (MS)"/>
                  <a:sym typeface="Calibri (MS)"/>
                </a:rPr>
                <a:t>efinir claramente las tareas paso a paso.</a:t>
              </a:r>
            </a:p>
            <a:p>
              <a:pPr algn="just">
                <a:lnSpc>
                  <a:spcPts val="2789"/>
                </a:lnSpc>
              </a:pPr>
              <a:r>
                <a:rPr lang="en-US" sz="1549">
                  <a:solidFill>
                    <a:srgbClr val="000000"/>
                  </a:solidFill>
                  <a:latin typeface="Calibri (MS)"/>
                  <a:ea typeface="Calibri (MS)"/>
                  <a:cs typeface="Calibri (MS)"/>
                  <a:sym typeface="Calibri (MS)"/>
                </a:rPr>
                <a:t>Evitar el uso de modismos, metáforas o lenguaje figurado, ya que pueden resultar confusos.</a:t>
              </a:r>
            </a:p>
            <a:p>
              <a:pPr algn="just">
                <a:lnSpc>
                  <a:spcPts val="2789"/>
                </a:lnSpc>
              </a:pP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p>
          </p:txBody>
        </p:sp>
      </p:grpSp>
      <p:grpSp>
        <p:nvGrpSpPr>
          <p:cNvPr name="Group 12" id="12"/>
          <p:cNvGrpSpPr/>
          <p:nvPr/>
        </p:nvGrpSpPr>
        <p:grpSpPr>
          <a:xfrm rot="0">
            <a:off x="12155560" y="5143500"/>
            <a:ext cx="4523214" cy="494724"/>
            <a:chOff x="0" y="0"/>
            <a:chExt cx="6030952" cy="659632"/>
          </a:xfrm>
        </p:grpSpPr>
        <p:sp>
          <p:nvSpPr>
            <p:cNvPr name="Freeform 13" id="13"/>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14" id="14"/>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Paciencia y respeto</a:t>
              </a:r>
            </a:p>
          </p:txBody>
        </p:sp>
      </p:grpSp>
      <p:grpSp>
        <p:nvGrpSpPr>
          <p:cNvPr name="Group 15" id="15"/>
          <p:cNvGrpSpPr/>
          <p:nvPr/>
        </p:nvGrpSpPr>
        <p:grpSpPr>
          <a:xfrm rot="0">
            <a:off x="12155560" y="5895399"/>
            <a:ext cx="4997757" cy="3130129"/>
            <a:chOff x="0" y="0"/>
            <a:chExt cx="6663676" cy="4173505"/>
          </a:xfrm>
        </p:grpSpPr>
        <p:sp>
          <p:nvSpPr>
            <p:cNvPr name="Freeform 16" id="16"/>
            <p:cNvSpPr/>
            <p:nvPr/>
          </p:nvSpPr>
          <p:spPr>
            <a:xfrm flipH="false" flipV="false" rot="0">
              <a:off x="0" y="0"/>
              <a:ext cx="6663676" cy="4173505"/>
            </a:xfrm>
            <a:custGeom>
              <a:avLst/>
              <a:gdLst/>
              <a:ahLst/>
              <a:cxnLst/>
              <a:rect r="r" b="b" t="t" l="l"/>
              <a:pathLst>
                <a:path h="4173505" w="6663676">
                  <a:moveTo>
                    <a:pt x="0" y="0"/>
                  </a:moveTo>
                  <a:lnTo>
                    <a:pt x="6663676" y="0"/>
                  </a:lnTo>
                  <a:lnTo>
                    <a:pt x="6663676" y="4173505"/>
                  </a:lnTo>
                  <a:lnTo>
                    <a:pt x="0" y="4173505"/>
                  </a:lnTo>
                  <a:close/>
                </a:path>
              </a:pathLst>
            </a:custGeom>
            <a:solidFill>
              <a:srgbClr val="000000">
                <a:alpha val="0"/>
              </a:srgbClr>
            </a:solidFill>
          </p:spPr>
        </p:sp>
        <p:sp>
          <p:nvSpPr>
            <p:cNvPr name="TextBox 17" id="17"/>
            <p:cNvSpPr txBox="true"/>
            <p:nvPr/>
          </p:nvSpPr>
          <p:spPr>
            <a:xfrm>
              <a:off x="0" y="-123825"/>
              <a:ext cx="6663676" cy="42973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Permitir tiemp</a:t>
              </a:r>
              <a:r>
                <a:rPr lang="en-US" sz="1549">
                  <a:solidFill>
                    <a:srgbClr val="000000"/>
                  </a:solidFill>
                  <a:latin typeface="Calibri (MS)"/>
                  <a:ea typeface="Calibri (MS)"/>
                  <a:cs typeface="Calibri (MS)"/>
                  <a:sym typeface="Calibri (MS)"/>
                </a:rPr>
                <a:t>o suficiente para que la persona responda o procese nueva información.</a:t>
              </a:r>
            </a:p>
            <a:p>
              <a:pPr algn="just">
                <a:lnSpc>
                  <a:spcPts val="2789"/>
                </a:lnSpc>
              </a:pPr>
              <a:r>
                <a:rPr lang="en-US" sz="1549">
                  <a:solidFill>
                    <a:srgbClr val="000000"/>
                  </a:solidFill>
                  <a:latin typeface="Calibri (MS)"/>
                  <a:ea typeface="Calibri (MS)"/>
                  <a:cs typeface="Calibri (MS)"/>
                  <a:sym typeface="Calibri (MS)"/>
                </a:rPr>
                <a:t>E</a:t>
              </a:r>
              <a:r>
                <a:rPr lang="en-US" sz="1549">
                  <a:solidFill>
                    <a:srgbClr val="000000"/>
                  </a:solidFill>
                  <a:latin typeface="Calibri (MS)"/>
                  <a:ea typeface="Calibri (MS)"/>
                  <a:cs typeface="Calibri (MS)"/>
                  <a:sym typeface="Calibri (MS)"/>
                </a:rPr>
                <a:t>scuchar activamente y validar sus sentimientos o preocupaciones.</a:t>
              </a:r>
            </a:p>
            <a:p>
              <a:pPr algn="just">
                <a:lnSpc>
                  <a:spcPts val="2789"/>
                </a:lnSpc>
              </a:pPr>
              <a:r>
                <a:rPr lang="en-US" sz="1549">
                  <a:solidFill>
                    <a:srgbClr val="000000"/>
                  </a:solidFill>
                  <a:latin typeface="Calibri (MS)"/>
                  <a:ea typeface="Calibri (MS)"/>
                  <a:cs typeface="Calibri (MS)"/>
                  <a:sym typeface="Calibri (MS)"/>
                </a:rPr>
                <a:t>Respetar las preferencias individuales de comunicación, como los métodos preferidos o el nivel de comodidad con el contacto visual.</a:t>
              </a:r>
            </a:p>
            <a:p>
              <a:pPr algn="just">
                <a:lnSpc>
                  <a:spcPts val="2789"/>
                </a:lnSpc>
              </a:pPr>
            </a:p>
            <a:p>
              <a:pPr algn="just">
                <a:lnSpc>
                  <a:spcPts val="2789"/>
                </a:lnSpc>
              </a:pPr>
            </a:p>
          </p:txBody>
        </p:sp>
      </p:grpSp>
      <p:grpSp>
        <p:nvGrpSpPr>
          <p:cNvPr name="Group 18" id="18"/>
          <p:cNvGrpSpPr/>
          <p:nvPr/>
        </p:nvGrpSpPr>
        <p:grpSpPr>
          <a:xfrm rot="0">
            <a:off x="795838" y="5335524"/>
            <a:ext cx="4523214" cy="494724"/>
            <a:chOff x="0" y="0"/>
            <a:chExt cx="6030952" cy="659632"/>
          </a:xfrm>
        </p:grpSpPr>
        <p:sp>
          <p:nvSpPr>
            <p:cNvPr name="Freeform 19" id="19"/>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0" id="20"/>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Apoyo visual</a:t>
              </a:r>
            </a:p>
          </p:txBody>
        </p:sp>
      </p:grpSp>
      <p:grpSp>
        <p:nvGrpSpPr>
          <p:cNvPr name="Group 21" id="21"/>
          <p:cNvGrpSpPr/>
          <p:nvPr/>
        </p:nvGrpSpPr>
        <p:grpSpPr>
          <a:xfrm rot="0">
            <a:off x="795838" y="6007993"/>
            <a:ext cx="5891842" cy="3482554"/>
            <a:chOff x="0" y="0"/>
            <a:chExt cx="7855790" cy="4643405"/>
          </a:xfrm>
        </p:grpSpPr>
        <p:sp>
          <p:nvSpPr>
            <p:cNvPr name="Freeform 22" id="22"/>
            <p:cNvSpPr/>
            <p:nvPr/>
          </p:nvSpPr>
          <p:spPr>
            <a:xfrm flipH="false" flipV="false" rot="0">
              <a:off x="0" y="0"/>
              <a:ext cx="7855790" cy="4643405"/>
            </a:xfrm>
            <a:custGeom>
              <a:avLst/>
              <a:gdLst/>
              <a:ahLst/>
              <a:cxnLst/>
              <a:rect r="r" b="b" t="t" l="l"/>
              <a:pathLst>
                <a:path h="4643405" w="7855790">
                  <a:moveTo>
                    <a:pt x="0" y="0"/>
                  </a:moveTo>
                  <a:lnTo>
                    <a:pt x="7855790" y="0"/>
                  </a:lnTo>
                  <a:lnTo>
                    <a:pt x="7855790" y="4643405"/>
                  </a:lnTo>
                  <a:lnTo>
                    <a:pt x="0" y="4643405"/>
                  </a:lnTo>
                  <a:close/>
                </a:path>
              </a:pathLst>
            </a:custGeom>
            <a:solidFill>
              <a:srgbClr val="000000">
                <a:alpha val="0"/>
              </a:srgbClr>
            </a:solidFill>
          </p:spPr>
        </p:sp>
        <p:sp>
          <p:nvSpPr>
            <p:cNvPr name="TextBox 23" id="23"/>
            <p:cNvSpPr txBox="true"/>
            <p:nvPr/>
          </p:nvSpPr>
          <p:spPr>
            <a:xfrm>
              <a:off x="0" y="-123825"/>
              <a:ext cx="7855790" cy="47672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Integrar elementos visuales como imágenes, pictogramas o</a:t>
              </a:r>
            </a:p>
            <a:p>
              <a:pPr algn="just">
                <a:lnSpc>
                  <a:spcPts val="2789"/>
                </a:lnSpc>
              </a:pPr>
              <a:r>
                <a:rPr lang="en-US" sz="1549">
                  <a:solidFill>
                    <a:srgbClr val="000000"/>
                  </a:solidFill>
                  <a:latin typeface="Calibri (MS)"/>
                  <a:ea typeface="Calibri (MS)"/>
                  <a:cs typeface="Calibri (MS)"/>
                  <a:sym typeface="Calibri (MS)"/>
                </a:rPr>
                <a:t>diagramas para mejorar la comprensión.</a:t>
              </a:r>
            </a:p>
            <a:p>
              <a:pPr algn="just">
                <a:lnSpc>
                  <a:spcPts val="2789"/>
                </a:lnSpc>
              </a:pPr>
              <a:r>
                <a:rPr lang="en-US" sz="1549">
                  <a:solidFill>
                    <a:srgbClr val="000000"/>
                  </a:solidFill>
                  <a:latin typeface="Calibri (MS)"/>
                  <a:ea typeface="Calibri (MS)"/>
                  <a:cs typeface="Calibri (MS)"/>
                  <a:sym typeface="Calibri (MS)"/>
                </a:rPr>
                <a:t>Las ayudas v</a:t>
              </a:r>
              <a:r>
                <a:rPr lang="en-US" sz="1549">
                  <a:solidFill>
                    <a:srgbClr val="000000"/>
                  </a:solidFill>
                  <a:latin typeface="Calibri (MS)"/>
                  <a:ea typeface="Calibri (MS)"/>
                  <a:cs typeface="Calibri (MS)"/>
                  <a:sym typeface="Calibri (MS)"/>
                </a:rPr>
                <a:t>isuales ayudan a las personas con autismo a procesar</a:t>
              </a:r>
            </a:p>
            <a:p>
              <a:pPr algn="just">
                <a:lnSpc>
                  <a:spcPts val="2789"/>
                </a:lnSpc>
              </a:pPr>
              <a:r>
                <a:rPr lang="en-US" sz="1549">
                  <a:solidFill>
                    <a:srgbClr val="000000"/>
                  </a:solidFill>
                  <a:latin typeface="Calibri (MS)"/>
                  <a:ea typeface="Calibri (MS)"/>
                  <a:cs typeface="Calibri (MS)"/>
                  <a:sym typeface="Calibri (MS)"/>
                </a:rPr>
                <a:t>la información de forma más eficaz.</a:t>
              </a:r>
            </a:p>
            <a:p>
              <a:pPr algn="just">
                <a:lnSpc>
                  <a:spcPts val="2789"/>
                </a:lnSpc>
              </a:pPr>
              <a:r>
                <a:rPr lang="en-US" sz="1549">
                  <a:solidFill>
                    <a:srgbClr val="000000"/>
                  </a:solidFill>
                  <a:latin typeface="Calibri (MS)"/>
                  <a:ea typeface="Calibri (MS)"/>
                  <a:cs typeface="Calibri (MS)"/>
                  <a:sym typeface="Calibri (MS)"/>
                </a:rPr>
                <a:t>Herramientas como las historias sociales o los horarios visuales</a:t>
              </a:r>
            </a:p>
            <a:p>
              <a:pPr algn="just">
                <a:lnSpc>
                  <a:spcPts val="2789"/>
                </a:lnSpc>
              </a:pPr>
              <a:r>
                <a:rPr lang="en-US" sz="1549">
                  <a:solidFill>
                    <a:srgbClr val="000000"/>
                  </a:solidFill>
                  <a:latin typeface="Calibri (MS)"/>
                  <a:ea typeface="Calibri (MS)"/>
                  <a:cs typeface="Calibri (MS)"/>
                  <a:sym typeface="Calibri (MS)"/>
                </a:rPr>
                <a:t>pueden mejorar la participación y reducir la ansiedad.</a:t>
              </a:r>
            </a:p>
            <a:p>
              <a:pPr algn="just">
                <a:lnSpc>
                  <a:spcPts val="2789"/>
                </a:lnSpc>
              </a:pPr>
            </a:p>
            <a:p>
              <a:pPr algn="just">
                <a:lnSpc>
                  <a:spcPts val="2789"/>
                </a:lnSpc>
              </a:pPr>
            </a:p>
            <a:p>
              <a:pPr algn="just">
                <a:lnSpc>
                  <a:spcPts val="2789"/>
                </a:lnSpc>
              </a:pPr>
            </a:p>
            <a:p>
              <a:pPr algn="just">
                <a:lnSpc>
                  <a:spcPts val="2789"/>
                </a:lnSpc>
              </a:pPr>
            </a:p>
          </p:txBody>
        </p:sp>
      </p:grpSp>
      <p:grpSp>
        <p:nvGrpSpPr>
          <p:cNvPr name="Group 24" id="24"/>
          <p:cNvGrpSpPr/>
          <p:nvPr/>
        </p:nvGrpSpPr>
        <p:grpSpPr>
          <a:xfrm rot="0">
            <a:off x="738208" y="2225216"/>
            <a:ext cx="4523214" cy="494724"/>
            <a:chOff x="0" y="0"/>
            <a:chExt cx="6030952" cy="659632"/>
          </a:xfrm>
        </p:grpSpPr>
        <p:sp>
          <p:nvSpPr>
            <p:cNvPr name="Freeform 25" id="25"/>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6" id="26"/>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Claridad y Especifidad </a:t>
              </a:r>
            </a:p>
          </p:txBody>
        </p:sp>
      </p:grpSp>
      <p:grpSp>
        <p:nvGrpSpPr>
          <p:cNvPr name="Group 27" id="27"/>
          <p:cNvGrpSpPr/>
          <p:nvPr/>
        </p:nvGrpSpPr>
        <p:grpSpPr>
          <a:xfrm rot="0">
            <a:off x="738208" y="2799419"/>
            <a:ext cx="4997757" cy="2072854"/>
            <a:chOff x="0" y="0"/>
            <a:chExt cx="6663676" cy="2763805"/>
          </a:xfrm>
        </p:grpSpPr>
        <p:sp>
          <p:nvSpPr>
            <p:cNvPr name="Freeform 28" id="28"/>
            <p:cNvSpPr/>
            <p:nvPr/>
          </p:nvSpPr>
          <p:spPr>
            <a:xfrm flipH="false" flipV="false" rot="0">
              <a:off x="0" y="0"/>
              <a:ext cx="6663676" cy="2763806"/>
            </a:xfrm>
            <a:custGeom>
              <a:avLst/>
              <a:gdLst/>
              <a:ahLst/>
              <a:cxnLst/>
              <a:rect r="r" b="b" t="t" l="l"/>
              <a:pathLst>
                <a:path h="2763806" w="6663676">
                  <a:moveTo>
                    <a:pt x="0" y="0"/>
                  </a:moveTo>
                  <a:lnTo>
                    <a:pt x="6663676" y="0"/>
                  </a:lnTo>
                  <a:lnTo>
                    <a:pt x="6663676" y="2763806"/>
                  </a:lnTo>
                  <a:lnTo>
                    <a:pt x="0" y="2763806"/>
                  </a:lnTo>
                  <a:close/>
                </a:path>
              </a:pathLst>
            </a:custGeom>
            <a:solidFill>
              <a:srgbClr val="000000">
                <a:alpha val="0"/>
              </a:srgbClr>
            </a:solidFill>
          </p:spPr>
        </p:sp>
        <p:sp>
          <p:nvSpPr>
            <p:cNvPr name="TextBox 29" id="29"/>
            <p:cNvSpPr txBox="true"/>
            <p:nvPr/>
          </p:nvSpPr>
          <p:spPr>
            <a:xfrm>
              <a:off x="0" y="-123825"/>
              <a:ext cx="6663676" cy="28876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Utilizar instrucciones cortas, directas y claras.</a:t>
              </a:r>
            </a:p>
            <a:p>
              <a:pPr algn="just">
                <a:lnSpc>
                  <a:spcPts val="2789"/>
                </a:lnSpc>
              </a:pPr>
              <a:r>
                <a:rPr lang="en-US" sz="1549">
                  <a:solidFill>
                    <a:srgbClr val="000000"/>
                  </a:solidFill>
                  <a:latin typeface="Calibri (MS)"/>
                  <a:ea typeface="Calibri (MS)"/>
                  <a:cs typeface="Calibri (MS)"/>
                  <a:sym typeface="Calibri (MS)"/>
                </a:rPr>
                <a:t>Definir claramente las tareas paso a paso.</a:t>
              </a:r>
            </a:p>
            <a:p>
              <a:pPr algn="just">
                <a:lnSpc>
                  <a:spcPts val="2789"/>
                </a:lnSpc>
              </a:pPr>
              <a:r>
                <a:rPr lang="en-US" sz="1549">
                  <a:solidFill>
                    <a:srgbClr val="000000"/>
                  </a:solidFill>
                  <a:latin typeface="Calibri (MS)"/>
                  <a:ea typeface="Calibri (MS)"/>
                  <a:cs typeface="Calibri (MS)"/>
                  <a:sym typeface="Calibri (MS)"/>
                </a:rPr>
                <a:t>Evitar el uso de modismos, metáforas o lenguaje figurado, ya que pueden resultar confusos.</a:t>
              </a:r>
            </a:p>
            <a:p>
              <a:pPr algn="just">
                <a:lnSpc>
                  <a:spcPts val="2789"/>
                </a:lnSpc>
              </a:pPr>
            </a:p>
            <a:p>
              <a:pPr algn="just">
                <a:lnSpc>
                  <a:spcPts val="2789"/>
                </a:lnSpc>
              </a:pPr>
            </a:p>
          </p:txBody>
        </p:sp>
      </p:grpSp>
      <p:grpSp>
        <p:nvGrpSpPr>
          <p:cNvPr name="Group 30" id="30"/>
          <p:cNvGrpSpPr/>
          <p:nvPr/>
        </p:nvGrpSpPr>
        <p:grpSpPr>
          <a:xfrm rot="0">
            <a:off x="6945530" y="2772589"/>
            <a:ext cx="4396940" cy="4080362"/>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29069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5" id="35"/>
          <p:cNvSpPr txBox="true"/>
          <p:nvPr/>
        </p:nvSpPr>
        <p:spPr>
          <a:xfrm rot="0">
            <a:off x="5416735" y="354468"/>
            <a:ext cx="7454529" cy="1664210"/>
          </a:xfrm>
          <a:prstGeom prst="rect">
            <a:avLst/>
          </a:prstGeom>
        </p:spPr>
        <p:txBody>
          <a:bodyPr anchor="t" rtlCol="false" tIns="0" lIns="0" bIns="0" rIns="0">
            <a:spAutoFit/>
          </a:bodyPr>
          <a:lstStyle/>
          <a:p>
            <a:pPr algn="ctr">
              <a:lnSpc>
                <a:spcPts val="6102"/>
              </a:lnSpc>
              <a:spcBef>
                <a:spcPct val="0"/>
              </a:spcBef>
            </a:pPr>
            <a:r>
              <a:rPr lang="en-US" b="true" sz="5085">
                <a:solidFill>
                  <a:srgbClr val="000000"/>
                </a:solidFill>
                <a:latin typeface="Calibri (MS) Bold"/>
                <a:ea typeface="Calibri (MS) Bold"/>
                <a:cs typeface="Calibri (MS) Bold"/>
                <a:sym typeface="Calibri (MS) Bold"/>
              </a:rPr>
              <a:t>Estilos comunicativos</a:t>
            </a:r>
            <a:r>
              <a:rPr lang="en-US" b="true" sz="5085">
                <a:solidFill>
                  <a:srgbClr val="000000"/>
                </a:solidFill>
                <a:latin typeface="Calibri (MS) Bold"/>
                <a:ea typeface="Calibri (MS) Bold"/>
                <a:cs typeface="Calibri (MS) Bold"/>
                <a:sym typeface="Calibri (MS) Bold"/>
              </a:rPr>
              <a:t>: qué funciona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5" id="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Cambios inesperados</a:t>
              </a:r>
            </a:p>
          </p:txBody>
        </p:sp>
      </p:grpSp>
      <p:grpSp>
        <p:nvGrpSpPr>
          <p:cNvPr name="Group 6" id="6"/>
          <p:cNvGrpSpPr/>
          <p:nvPr/>
        </p:nvGrpSpPr>
        <p:grpSpPr>
          <a:xfrm rot="0">
            <a:off x="12155560" y="2772589"/>
            <a:ext cx="4997757" cy="3482554"/>
            <a:chOff x="0" y="0"/>
            <a:chExt cx="6663676" cy="4643405"/>
          </a:xfrm>
        </p:grpSpPr>
        <p:sp>
          <p:nvSpPr>
            <p:cNvPr name="Freeform 7" id="7"/>
            <p:cNvSpPr/>
            <p:nvPr/>
          </p:nvSpPr>
          <p:spPr>
            <a:xfrm flipH="false" flipV="false" rot="0">
              <a:off x="0" y="0"/>
              <a:ext cx="6663676" cy="4643405"/>
            </a:xfrm>
            <a:custGeom>
              <a:avLst/>
              <a:gdLst/>
              <a:ahLst/>
              <a:cxnLst/>
              <a:rect r="r" b="b" t="t" l="l"/>
              <a:pathLst>
                <a:path h="4643405" w="6663676">
                  <a:moveTo>
                    <a:pt x="0" y="0"/>
                  </a:moveTo>
                  <a:lnTo>
                    <a:pt x="6663676" y="0"/>
                  </a:lnTo>
                  <a:lnTo>
                    <a:pt x="6663676" y="4643405"/>
                  </a:lnTo>
                  <a:lnTo>
                    <a:pt x="0" y="4643405"/>
                  </a:lnTo>
                  <a:close/>
                </a:path>
              </a:pathLst>
            </a:custGeom>
            <a:solidFill>
              <a:srgbClr val="000000">
                <a:alpha val="0"/>
              </a:srgbClr>
            </a:solidFill>
          </p:spPr>
        </p:sp>
        <p:sp>
          <p:nvSpPr>
            <p:cNvPr name="TextBox 8" id="8"/>
            <p:cNvSpPr txBox="true"/>
            <p:nvPr/>
          </p:nvSpPr>
          <p:spPr>
            <a:xfrm>
              <a:off x="0" y="-123825"/>
              <a:ext cx="6663676" cy="47672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Los</a:t>
              </a:r>
              <a:r>
                <a:rPr lang="en-US" sz="1549">
                  <a:solidFill>
                    <a:srgbClr val="000000"/>
                  </a:solidFill>
                  <a:latin typeface="Calibri (MS)"/>
                  <a:ea typeface="Calibri (MS)"/>
                  <a:cs typeface="Calibri (MS)"/>
                  <a:sym typeface="Calibri (MS)"/>
                </a:rPr>
                <a:t> cambios bruscos en horarios o rutinas sin aviso previo suelen crear ansiedad y malestar.</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La falta de preparación anticipada puede alterar significativamente el funcionamiento diario.</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C</a:t>
              </a:r>
              <a:r>
                <a:rPr lang="en-US" sz="1549">
                  <a:solidFill>
                    <a:srgbClr val="000000"/>
                  </a:solidFill>
                  <a:latin typeface="Calibri (MS)"/>
                  <a:ea typeface="Calibri (MS)"/>
                  <a:cs typeface="Calibri (MS)"/>
                  <a:sym typeface="Calibri (MS)"/>
                </a:rPr>
                <a:t>omunicar siempre los cambios previstos de forma clara y proporcionar estrategias de apoyo o tranquilización cuando sea necesario.</a:t>
              </a:r>
            </a:p>
            <a:p>
              <a:pPr algn="just">
                <a:lnSpc>
                  <a:spcPts val="2789"/>
                </a:lnSpc>
              </a:pPr>
            </a:p>
            <a:p>
              <a:pPr algn="just">
                <a:lnSpc>
                  <a:spcPts val="2789"/>
                </a:lnSpc>
              </a:pPr>
            </a:p>
            <a:p>
              <a:pPr algn="just">
                <a:lnSpc>
                  <a:spcPts val="2789"/>
                </a:lnSpc>
              </a:pP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p>
          </p:txBody>
        </p:sp>
      </p:grpSp>
      <p:grpSp>
        <p:nvGrpSpPr>
          <p:cNvPr name="Group 12" id="12"/>
          <p:cNvGrpSpPr/>
          <p:nvPr/>
        </p:nvGrpSpPr>
        <p:grpSpPr>
          <a:xfrm rot="0">
            <a:off x="12155560" y="5816993"/>
            <a:ext cx="4997757" cy="494724"/>
            <a:chOff x="0" y="0"/>
            <a:chExt cx="6663676" cy="659632"/>
          </a:xfrm>
        </p:grpSpPr>
        <p:sp>
          <p:nvSpPr>
            <p:cNvPr name="Freeform 13" id="13"/>
            <p:cNvSpPr/>
            <p:nvPr/>
          </p:nvSpPr>
          <p:spPr>
            <a:xfrm flipH="false" flipV="false" rot="0">
              <a:off x="0" y="0"/>
              <a:ext cx="6663676" cy="659632"/>
            </a:xfrm>
            <a:custGeom>
              <a:avLst/>
              <a:gdLst/>
              <a:ahLst/>
              <a:cxnLst/>
              <a:rect r="r" b="b" t="t" l="l"/>
              <a:pathLst>
                <a:path h="659632" w="6663676">
                  <a:moveTo>
                    <a:pt x="0" y="0"/>
                  </a:moveTo>
                  <a:lnTo>
                    <a:pt x="6663676" y="0"/>
                  </a:lnTo>
                  <a:lnTo>
                    <a:pt x="6663676" y="659632"/>
                  </a:lnTo>
                  <a:lnTo>
                    <a:pt x="0" y="659632"/>
                  </a:lnTo>
                  <a:close/>
                </a:path>
              </a:pathLst>
            </a:custGeom>
            <a:solidFill>
              <a:srgbClr val="000000">
                <a:alpha val="0"/>
              </a:srgbClr>
            </a:solidFill>
          </p:spPr>
        </p:sp>
        <p:sp>
          <p:nvSpPr>
            <p:cNvPr name="TextBox 14" id="14"/>
            <p:cNvSpPr txBox="true"/>
            <p:nvPr/>
          </p:nvSpPr>
          <p:spPr>
            <a:xfrm>
              <a:off x="0" y="-190500"/>
              <a:ext cx="6663676"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Ambiguedad e instrucciones vagas</a:t>
              </a:r>
            </a:p>
          </p:txBody>
        </p:sp>
      </p:grpSp>
      <p:grpSp>
        <p:nvGrpSpPr>
          <p:cNvPr name="Group 15" id="15"/>
          <p:cNvGrpSpPr/>
          <p:nvPr/>
        </p:nvGrpSpPr>
        <p:grpSpPr>
          <a:xfrm rot="0">
            <a:off x="12155560" y="6609385"/>
            <a:ext cx="4997757" cy="2777704"/>
            <a:chOff x="0" y="0"/>
            <a:chExt cx="6663676" cy="3703605"/>
          </a:xfrm>
        </p:grpSpPr>
        <p:sp>
          <p:nvSpPr>
            <p:cNvPr name="Freeform 16" id="16"/>
            <p:cNvSpPr/>
            <p:nvPr/>
          </p:nvSpPr>
          <p:spPr>
            <a:xfrm flipH="false" flipV="false" rot="0">
              <a:off x="0" y="0"/>
              <a:ext cx="6663676" cy="3703605"/>
            </a:xfrm>
            <a:custGeom>
              <a:avLst/>
              <a:gdLst/>
              <a:ahLst/>
              <a:cxnLst/>
              <a:rect r="r" b="b" t="t" l="l"/>
              <a:pathLst>
                <a:path h="3703605" w="6663676">
                  <a:moveTo>
                    <a:pt x="0" y="0"/>
                  </a:moveTo>
                  <a:lnTo>
                    <a:pt x="6663676" y="0"/>
                  </a:lnTo>
                  <a:lnTo>
                    <a:pt x="6663676" y="3703605"/>
                  </a:lnTo>
                  <a:lnTo>
                    <a:pt x="0" y="3703605"/>
                  </a:lnTo>
                  <a:close/>
                </a:path>
              </a:pathLst>
            </a:custGeom>
            <a:solidFill>
              <a:srgbClr val="000000">
                <a:alpha val="0"/>
              </a:srgbClr>
            </a:solidFill>
          </p:spPr>
        </p:sp>
        <p:sp>
          <p:nvSpPr>
            <p:cNvPr name="TextBox 17" id="17"/>
            <p:cNvSpPr txBox="true"/>
            <p:nvPr/>
          </p:nvSpPr>
          <p:spPr>
            <a:xfrm>
              <a:off x="0" y="-123825"/>
              <a:ext cx="6663676" cy="38274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E</a:t>
              </a:r>
              <a:r>
                <a:rPr lang="en-US" sz="1549">
                  <a:solidFill>
                    <a:srgbClr val="000000"/>
                  </a:solidFill>
                  <a:latin typeface="Calibri (MS)"/>
                  <a:ea typeface="Calibri (MS)"/>
                  <a:cs typeface="Calibri (MS)"/>
                  <a:sym typeface="Calibri (MS)"/>
                </a:rPr>
                <a:t>vitar instrucciones poco claras, abstractas o abiertas.</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Las afirmaciones o preguntas i</a:t>
              </a:r>
              <a:r>
                <a:rPr lang="en-US" sz="1549">
                  <a:solidFill>
                    <a:srgbClr val="000000"/>
                  </a:solidFill>
                  <a:latin typeface="Calibri (MS)"/>
                  <a:ea typeface="Calibri (MS)"/>
                  <a:cs typeface="Calibri (MS)"/>
                  <a:sym typeface="Calibri (MS)"/>
                </a:rPr>
                <a:t>ndirectas pueden generar confusión o malas interpretaciones.</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Aspirar siempre a un lenguaje concreto y expectativas claramentedefinidas.</a:t>
              </a:r>
            </a:p>
            <a:p>
              <a:pPr algn="just">
                <a:lnSpc>
                  <a:spcPts val="2789"/>
                </a:lnSpc>
              </a:pPr>
            </a:p>
            <a:p>
              <a:pPr algn="just">
                <a:lnSpc>
                  <a:spcPts val="2789"/>
                </a:lnSpc>
              </a:pPr>
            </a:p>
            <a:p>
              <a:pPr algn="just">
                <a:lnSpc>
                  <a:spcPts val="2789"/>
                </a:lnSpc>
              </a:pPr>
            </a:p>
          </p:txBody>
        </p:sp>
      </p:grpSp>
      <p:grpSp>
        <p:nvGrpSpPr>
          <p:cNvPr name="Group 18" id="18"/>
          <p:cNvGrpSpPr/>
          <p:nvPr/>
        </p:nvGrpSpPr>
        <p:grpSpPr>
          <a:xfrm rot="0">
            <a:off x="795838" y="5656033"/>
            <a:ext cx="5423616" cy="494724"/>
            <a:chOff x="0" y="0"/>
            <a:chExt cx="7231487" cy="659632"/>
          </a:xfrm>
        </p:grpSpPr>
        <p:sp>
          <p:nvSpPr>
            <p:cNvPr name="Freeform 19" id="19"/>
            <p:cNvSpPr/>
            <p:nvPr/>
          </p:nvSpPr>
          <p:spPr>
            <a:xfrm flipH="false" flipV="false" rot="0">
              <a:off x="0" y="0"/>
              <a:ext cx="7231487" cy="659632"/>
            </a:xfrm>
            <a:custGeom>
              <a:avLst/>
              <a:gdLst/>
              <a:ahLst/>
              <a:cxnLst/>
              <a:rect r="r" b="b" t="t" l="l"/>
              <a:pathLst>
                <a:path h="659632" w="7231487">
                  <a:moveTo>
                    <a:pt x="0" y="0"/>
                  </a:moveTo>
                  <a:lnTo>
                    <a:pt x="7231487" y="0"/>
                  </a:lnTo>
                  <a:lnTo>
                    <a:pt x="7231487" y="659632"/>
                  </a:lnTo>
                  <a:lnTo>
                    <a:pt x="0" y="659632"/>
                  </a:lnTo>
                  <a:close/>
                </a:path>
              </a:pathLst>
            </a:custGeom>
            <a:solidFill>
              <a:srgbClr val="000000">
                <a:alpha val="0"/>
              </a:srgbClr>
            </a:solidFill>
          </p:spPr>
        </p:sp>
        <p:sp>
          <p:nvSpPr>
            <p:cNvPr name="TextBox 20" id="20"/>
            <p:cNvSpPr txBox="true"/>
            <p:nvPr/>
          </p:nvSpPr>
          <p:spPr>
            <a:xfrm>
              <a:off x="0" y="-190500"/>
              <a:ext cx="7231487"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 Ignorar la comunicación no verbal</a:t>
              </a:r>
            </a:p>
          </p:txBody>
        </p:sp>
      </p:grpSp>
      <p:grpSp>
        <p:nvGrpSpPr>
          <p:cNvPr name="Group 21" id="21"/>
          <p:cNvGrpSpPr/>
          <p:nvPr/>
        </p:nvGrpSpPr>
        <p:grpSpPr>
          <a:xfrm rot="0">
            <a:off x="561724" y="6256960"/>
            <a:ext cx="5891842" cy="3482554"/>
            <a:chOff x="0" y="0"/>
            <a:chExt cx="7855790" cy="4643405"/>
          </a:xfrm>
        </p:grpSpPr>
        <p:sp>
          <p:nvSpPr>
            <p:cNvPr name="Freeform 22" id="22"/>
            <p:cNvSpPr/>
            <p:nvPr/>
          </p:nvSpPr>
          <p:spPr>
            <a:xfrm flipH="false" flipV="false" rot="0">
              <a:off x="0" y="0"/>
              <a:ext cx="7855790" cy="4643405"/>
            </a:xfrm>
            <a:custGeom>
              <a:avLst/>
              <a:gdLst/>
              <a:ahLst/>
              <a:cxnLst/>
              <a:rect r="r" b="b" t="t" l="l"/>
              <a:pathLst>
                <a:path h="4643405" w="7855790">
                  <a:moveTo>
                    <a:pt x="0" y="0"/>
                  </a:moveTo>
                  <a:lnTo>
                    <a:pt x="7855790" y="0"/>
                  </a:lnTo>
                  <a:lnTo>
                    <a:pt x="7855790" y="4643405"/>
                  </a:lnTo>
                  <a:lnTo>
                    <a:pt x="0" y="4643405"/>
                  </a:lnTo>
                  <a:close/>
                </a:path>
              </a:pathLst>
            </a:custGeom>
            <a:solidFill>
              <a:srgbClr val="000000">
                <a:alpha val="0"/>
              </a:srgbClr>
            </a:solidFill>
          </p:spPr>
        </p:sp>
        <p:sp>
          <p:nvSpPr>
            <p:cNvPr name="TextBox 23" id="23"/>
            <p:cNvSpPr txBox="true"/>
            <p:nvPr/>
          </p:nvSpPr>
          <p:spPr>
            <a:xfrm>
              <a:off x="0" y="-123825"/>
              <a:ext cx="7855790" cy="47672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N</a:t>
              </a:r>
              <a:r>
                <a:rPr lang="en-US" sz="1549">
                  <a:solidFill>
                    <a:srgbClr val="000000"/>
                  </a:solidFill>
                  <a:latin typeface="Calibri (MS)"/>
                  <a:ea typeface="Calibri (MS)"/>
                  <a:cs typeface="Calibri (MS)"/>
                  <a:sym typeface="Calibri (MS)"/>
                </a:rPr>
                <a:t>o reconocer o respetar las señales no verbales de una persona, como el lenguaje corporal, las expresiones faciales o los gestos.</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E</a:t>
              </a:r>
              <a:r>
                <a:rPr lang="en-US" sz="1549">
                  <a:solidFill>
                    <a:srgbClr val="000000"/>
                  </a:solidFill>
                  <a:latin typeface="Calibri (MS)"/>
                  <a:ea typeface="Calibri (MS)"/>
                  <a:cs typeface="Calibri (MS)"/>
                  <a:sym typeface="Calibri (MS)"/>
                </a:rPr>
                <a:t>vitar insistir en el contacto visual o en interacciones físicas si provocan incomodidad.</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Reconocer y adaptarse a las diferencias individuales en las preferencias comunicativas.</a:t>
              </a:r>
            </a:p>
            <a:p>
              <a:pPr algn="just">
                <a:lnSpc>
                  <a:spcPts val="2789"/>
                </a:lnSpc>
              </a:pPr>
            </a:p>
            <a:p>
              <a:pPr algn="just">
                <a:lnSpc>
                  <a:spcPts val="2789"/>
                </a:lnSpc>
              </a:pPr>
            </a:p>
            <a:p>
              <a:pPr algn="just">
                <a:lnSpc>
                  <a:spcPts val="2789"/>
                </a:lnSpc>
              </a:pPr>
            </a:p>
            <a:p>
              <a:pPr algn="just">
                <a:lnSpc>
                  <a:spcPts val="2789"/>
                </a:lnSpc>
              </a:pPr>
            </a:p>
          </p:txBody>
        </p:sp>
      </p:grpSp>
      <p:grpSp>
        <p:nvGrpSpPr>
          <p:cNvPr name="Group 24" id="24"/>
          <p:cNvGrpSpPr/>
          <p:nvPr/>
        </p:nvGrpSpPr>
        <p:grpSpPr>
          <a:xfrm rot="0">
            <a:off x="738208" y="2225216"/>
            <a:ext cx="4523214" cy="494724"/>
            <a:chOff x="0" y="0"/>
            <a:chExt cx="6030952" cy="659632"/>
          </a:xfrm>
        </p:grpSpPr>
        <p:sp>
          <p:nvSpPr>
            <p:cNvPr name="Freeform 25" id="25"/>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6" id="26"/>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Exceso de comunicación verbal</a:t>
              </a:r>
            </a:p>
          </p:txBody>
        </p:sp>
      </p:grpSp>
      <p:grpSp>
        <p:nvGrpSpPr>
          <p:cNvPr name="Group 27" id="27"/>
          <p:cNvGrpSpPr/>
          <p:nvPr/>
        </p:nvGrpSpPr>
        <p:grpSpPr>
          <a:xfrm rot="0">
            <a:off x="566648" y="2719940"/>
            <a:ext cx="4997757" cy="3482554"/>
            <a:chOff x="0" y="0"/>
            <a:chExt cx="6663676" cy="4643405"/>
          </a:xfrm>
        </p:grpSpPr>
        <p:sp>
          <p:nvSpPr>
            <p:cNvPr name="Freeform 28" id="28"/>
            <p:cNvSpPr/>
            <p:nvPr/>
          </p:nvSpPr>
          <p:spPr>
            <a:xfrm flipH="false" flipV="false" rot="0">
              <a:off x="0" y="0"/>
              <a:ext cx="6663676" cy="4643405"/>
            </a:xfrm>
            <a:custGeom>
              <a:avLst/>
              <a:gdLst/>
              <a:ahLst/>
              <a:cxnLst/>
              <a:rect r="r" b="b" t="t" l="l"/>
              <a:pathLst>
                <a:path h="4643405" w="6663676">
                  <a:moveTo>
                    <a:pt x="0" y="0"/>
                  </a:moveTo>
                  <a:lnTo>
                    <a:pt x="6663676" y="0"/>
                  </a:lnTo>
                  <a:lnTo>
                    <a:pt x="6663676" y="4643405"/>
                  </a:lnTo>
                  <a:lnTo>
                    <a:pt x="0" y="4643405"/>
                  </a:lnTo>
                  <a:close/>
                </a:path>
              </a:pathLst>
            </a:custGeom>
            <a:solidFill>
              <a:srgbClr val="000000">
                <a:alpha val="0"/>
              </a:srgbClr>
            </a:solidFill>
          </p:spPr>
        </p:sp>
        <p:sp>
          <p:nvSpPr>
            <p:cNvPr name="TextBox 29" id="29"/>
            <p:cNvSpPr txBox="true"/>
            <p:nvPr/>
          </p:nvSpPr>
          <p:spPr>
            <a:xfrm>
              <a:off x="0" y="-123825"/>
              <a:ext cx="6663676" cy="47672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Usar demasiadas palabras o explicaciones excesivamente detalladas puede resultar abrumador.</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Limitar la sobrecarga verbal centrándose en la información esencial y proporcionando explicaciones breves y estructuradas.</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Acompañ</a:t>
              </a:r>
              <a:r>
                <a:rPr lang="en-US" sz="1549">
                  <a:solidFill>
                    <a:srgbClr val="000000"/>
                  </a:solidFill>
                  <a:latin typeface="Calibri (MS)"/>
                  <a:ea typeface="Calibri (MS)"/>
                  <a:cs typeface="Calibri (MS)"/>
                  <a:sym typeface="Calibri (MS)"/>
                </a:rPr>
                <a:t>ar las instrucciones verbales con apoyos visuales siempre que sea posible.</a:t>
              </a:r>
            </a:p>
            <a:p>
              <a:pPr algn="just">
                <a:lnSpc>
                  <a:spcPts val="2789"/>
                </a:lnSpc>
              </a:pPr>
            </a:p>
            <a:p>
              <a:pPr algn="just">
                <a:lnSpc>
                  <a:spcPts val="2789"/>
                </a:lnSpc>
              </a:pPr>
            </a:p>
            <a:p>
              <a:pPr algn="just">
                <a:lnSpc>
                  <a:spcPts val="2789"/>
                </a:lnSpc>
              </a:pPr>
            </a:p>
          </p:txBody>
        </p:sp>
      </p:grpSp>
      <p:grpSp>
        <p:nvGrpSpPr>
          <p:cNvPr name="Group 30" id="30"/>
          <p:cNvGrpSpPr/>
          <p:nvPr/>
        </p:nvGrpSpPr>
        <p:grpSpPr>
          <a:xfrm rot="0">
            <a:off x="6945530" y="2799419"/>
            <a:ext cx="4396940" cy="4080362"/>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31752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5" id="35"/>
          <p:cNvSpPr txBox="true"/>
          <p:nvPr/>
        </p:nvSpPr>
        <p:spPr>
          <a:xfrm rot="0">
            <a:off x="5259012" y="309558"/>
            <a:ext cx="7769975" cy="1664210"/>
          </a:xfrm>
          <a:prstGeom prst="rect">
            <a:avLst/>
          </a:prstGeom>
        </p:spPr>
        <p:txBody>
          <a:bodyPr anchor="t" rtlCol="false" tIns="0" lIns="0" bIns="0" rIns="0">
            <a:spAutoFit/>
          </a:bodyPr>
          <a:lstStyle/>
          <a:p>
            <a:pPr algn="ctr">
              <a:lnSpc>
                <a:spcPts val="6102"/>
              </a:lnSpc>
              <a:spcBef>
                <a:spcPct val="0"/>
              </a:spcBef>
            </a:pPr>
            <a:r>
              <a:rPr lang="en-US" b="true" sz="5085">
                <a:solidFill>
                  <a:srgbClr val="000000"/>
                </a:solidFill>
                <a:latin typeface="Calibri (MS) Bold"/>
                <a:ea typeface="Calibri (MS) Bold"/>
                <a:cs typeface="Calibri (MS) Bold"/>
                <a:sym typeface="Calibri (MS) Bold"/>
              </a:rPr>
              <a:t>Estilos comunicativos</a:t>
            </a:r>
            <a:r>
              <a:rPr lang="en-US" b="true" sz="5085">
                <a:solidFill>
                  <a:srgbClr val="000000"/>
                </a:solidFill>
                <a:latin typeface="Calibri (MS) Bold"/>
                <a:ea typeface="Calibri (MS) Bold"/>
                <a:cs typeface="Calibri (MS) Bold"/>
                <a:sym typeface="Calibri (MS) Bold"/>
              </a:rPr>
              <a:t>:</a:t>
            </a:r>
          </a:p>
          <a:p>
            <a:pPr algn="ctr">
              <a:lnSpc>
                <a:spcPts val="6102"/>
              </a:lnSpc>
              <a:spcBef>
                <a:spcPct val="0"/>
              </a:spcBef>
            </a:pPr>
            <a:r>
              <a:rPr lang="en-US" b="true" sz="5085">
                <a:solidFill>
                  <a:srgbClr val="000000"/>
                </a:solidFill>
                <a:latin typeface="Calibri (MS) Bold"/>
                <a:ea typeface="Calibri (MS) Bold"/>
                <a:cs typeface="Calibri (MS) Bold"/>
                <a:sym typeface="Calibri (MS) Bold"/>
              </a:rPr>
              <a:t>Que no funciona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8958061"/>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73120" y="0"/>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770323" y="2624933"/>
            <a:ext cx="6229350" cy="5177185"/>
            <a:chOff x="0" y="0"/>
            <a:chExt cx="8305800" cy="6902914"/>
          </a:xfrm>
        </p:grpSpPr>
        <p:sp>
          <p:nvSpPr>
            <p:cNvPr name="Freeform 6" id="6"/>
            <p:cNvSpPr/>
            <p:nvPr/>
          </p:nvSpPr>
          <p:spPr>
            <a:xfrm flipH="false" flipV="false" rot="0">
              <a:off x="0" y="0"/>
              <a:ext cx="8305800" cy="6902914"/>
            </a:xfrm>
            <a:custGeom>
              <a:avLst/>
              <a:gdLst/>
              <a:ahLst/>
              <a:cxnLst/>
              <a:rect r="r" b="b" t="t" l="l"/>
              <a:pathLst>
                <a:path h="6902914" w="8305800">
                  <a:moveTo>
                    <a:pt x="0" y="0"/>
                  </a:moveTo>
                  <a:lnTo>
                    <a:pt x="8305800" y="0"/>
                  </a:lnTo>
                  <a:lnTo>
                    <a:pt x="8305800" y="6902914"/>
                  </a:lnTo>
                  <a:lnTo>
                    <a:pt x="0" y="6902914"/>
                  </a:lnTo>
                  <a:close/>
                </a:path>
              </a:pathLst>
            </a:custGeom>
            <a:solidFill>
              <a:srgbClr val="000000">
                <a:alpha val="0"/>
              </a:srgbClr>
            </a:solidFill>
          </p:spPr>
        </p:sp>
        <p:sp>
          <p:nvSpPr>
            <p:cNvPr name="TextBox 7" id="7"/>
            <p:cNvSpPr txBox="true"/>
            <p:nvPr/>
          </p:nvSpPr>
          <p:spPr>
            <a:xfrm>
              <a:off x="0" y="-209550"/>
              <a:ext cx="8305800" cy="7112464"/>
            </a:xfrm>
            <a:prstGeom prst="rect">
              <a:avLst/>
            </a:prstGeom>
          </p:spPr>
          <p:txBody>
            <a:bodyPr anchor="t" rtlCol="false" tIns="0" lIns="0" bIns="0" rIns="0"/>
            <a:lstStyle/>
            <a:p>
              <a:pPr algn="just">
                <a:lnSpc>
                  <a:spcPts val="4859"/>
                </a:lnSpc>
              </a:pPr>
            </a:p>
            <a:p>
              <a:pPr algn="just">
                <a:lnSpc>
                  <a:spcPts val="4859"/>
                </a:lnSpc>
              </a:pPr>
            </a:p>
            <a:p>
              <a:pPr algn="just">
                <a:lnSpc>
                  <a:spcPts val="4320"/>
                </a:lnSpc>
              </a:pPr>
            </a:p>
            <a:p>
              <a:pPr algn="just">
                <a:lnSpc>
                  <a:spcPts val="1890"/>
                </a:lnSpc>
              </a:pPr>
            </a:p>
          </p:txBody>
        </p:sp>
      </p:grpSp>
      <p:grpSp>
        <p:nvGrpSpPr>
          <p:cNvPr name="Group 8" id="8"/>
          <p:cNvGrpSpPr/>
          <p:nvPr/>
        </p:nvGrpSpPr>
        <p:grpSpPr>
          <a:xfrm rot="0">
            <a:off x="973931" y="971551"/>
            <a:ext cx="700088" cy="136922"/>
            <a:chOff x="0" y="0"/>
            <a:chExt cx="933450" cy="182563"/>
          </a:xfrm>
        </p:grpSpPr>
        <p:sp>
          <p:nvSpPr>
            <p:cNvPr name="Freeform 9" id="9"/>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0" id="10"/>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1" id="11"/>
          <p:cNvSpPr/>
          <p:nvPr/>
        </p:nvSpPr>
        <p:spPr>
          <a:xfrm flipH="false" flipV="false" rot="0">
            <a:off x="1490593" y="3591357"/>
            <a:ext cx="7256319" cy="4054468"/>
          </a:xfrm>
          <a:custGeom>
            <a:avLst/>
            <a:gdLst/>
            <a:ahLst/>
            <a:cxnLst/>
            <a:rect r="r" b="b" t="t" l="l"/>
            <a:pathLst>
              <a:path h="4054468" w="7256319">
                <a:moveTo>
                  <a:pt x="0" y="0"/>
                </a:moveTo>
                <a:lnTo>
                  <a:pt x="7256320" y="0"/>
                </a:lnTo>
                <a:lnTo>
                  <a:pt x="7256320" y="4054468"/>
                </a:lnTo>
                <a:lnTo>
                  <a:pt x="0" y="4054468"/>
                </a:lnTo>
                <a:lnTo>
                  <a:pt x="0" y="0"/>
                </a:lnTo>
                <a:close/>
              </a:path>
            </a:pathLst>
          </a:custGeom>
          <a:blipFill>
            <a:blip r:embed="rId5"/>
            <a:stretch>
              <a:fillRect l="0" t="0" r="0" b="0"/>
            </a:stretch>
          </a:blipFill>
        </p:spPr>
      </p:sp>
      <p:sp>
        <p:nvSpPr>
          <p:cNvPr name="TextBox 12" id="12"/>
          <p:cNvSpPr txBox="true"/>
          <p:nvPr/>
        </p:nvSpPr>
        <p:spPr>
          <a:xfrm rot="0">
            <a:off x="8936129" y="7154653"/>
            <a:ext cx="1567160" cy="887095"/>
          </a:xfrm>
          <a:prstGeom prst="rect">
            <a:avLst/>
          </a:prstGeom>
        </p:spPr>
        <p:txBody>
          <a:bodyPr anchor="t" rtlCol="false" tIns="0" lIns="0" bIns="0" rIns="0">
            <a:spAutoFit/>
          </a:bodyPr>
          <a:lstStyle/>
          <a:p>
            <a:pPr algn="ctr">
              <a:lnSpc>
                <a:spcPts val="7279"/>
              </a:lnSpc>
            </a:pPr>
            <a:r>
              <a:rPr lang="en-US" b="true" sz="5199" u="sng">
                <a:solidFill>
                  <a:srgbClr val="000000"/>
                </a:solidFill>
                <a:latin typeface="Open Sans Bold"/>
                <a:ea typeface="Open Sans Bold"/>
                <a:cs typeface="Open Sans Bold"/>
                <a:sym typeface="Open Sans Bold"/>
                <a:hlinkClick r:id="rId6" tooltip="https://youtu.be/79HMPQj55yc"/>
              </a:rPr>
              <a:t>LINK</a:t>
            </a:r>
          </a:p>
        </p:txBody>
      </p:sp>
      <p:sp>
        <p:nvSpPr>
          <p:cNvPr name="TextBox 13" id="13"/>
          <p:cNvSpPr txBox="true"/>
          <p:nvPr/>
        </p:nvSpPr>
        <p:spPr>
          <a:xfrm rot="0">
            <a:off x="13993090" y="1548262"/>
            <a:ext cx="3809650" cy="6493486"/>
          </a:xfrm>
          <a:prstGeom prst="rect">
            <a:avLst/>
          </a:prstGeom>
        </p:spPr>
        <p:txBody>
          <a:bodyPr anchor="t" rtlCol="false" tIns="0" lIns="0" bIns="0" rIns="0">
            <a:spAutoFit/>
          </a:bodyPr>
          <a:lstStyle/>
          <a:p>
            <a:pPr algn="r">
              <a:lnSpc>
                <a:spcPts val="4341"/>
              </a:lnSpc>
            </a:pPr>
            <a:r>
              <a:rPr lang="en-US" sz="3100">
                <a:solidFill>
                  <a:srgbClr val="F8FBFD"/>
                </a:solidFill>
                <a:latin typeface="Open Sans"/>
                <a:ea typeface="Open Sans"/>
                <a:cs typeface="Open Sans"/>
                <a:sym typeface="Open Sans"/>
              </a:rPr>
              <a:t>Kalen Sieja is a student at the University of Colorado Boulder. In his capacity as an engaged political activist, he hopes to utilize his strengths as an autistic person to advance justice, equity, and inclusion</a:t>
            </a:r>
            <a:r>
              <a:rPr lang="en-US" sz="3100">
                <a:solidFill>
                  <a:srgbClr val="000000"/>
                </a:solidFill>
                <a:latin typeface="Open Sans"/>
                <a:ea typeface="Open Sans"/>
                <a:cs typeface="Open Sans"/>
                <a:sym typeface="Open Sans"/>
              </a:rPr>
              <a:t>.</a:t>
            </a:r>
          </a:p>
        </p:txBody>
      </p:sp>
      <p:sp>
        <p:nvSpPr>
          <p:cNvPr name="Freeform 14" id="14"/>
          <p:cNvSpPr/>
          <p:nvPr/>
        </p:nvSpPr>
        <p:spPr>
          <a:xfrm flipH="false" flipV="false" rot="6879210">
            <a:off x="8585847" y="5164160"/>
            <a:ext cx="1426262" cy="1535116"/>
          </a:xfrm>
          <a:custGeom>
            <a:avLst/>
            <a:gdLst/>
            <a:ahLst/>
            <a:cxnLst/>
            <a:rect r="r" b="b" t="t" l="l"/>
            <a:pathLst>
              <a:path h="1535116" w="1426262">
                <a:moveTo>
                  <a:pt x="0" y="0"/>
                </a:moveTo>
                <a:lnTo>
                  <a:pt x="1426262" y="0"/>
                </a:lnTo>
                <a:lnTo>
                  <a:pt x="1426262" y="1535116"/>
                </a:lnTo>
                <a:lnTo>
                  <a:pt x="0" y="15351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0651247" y="7802118"/>
            <a:ext cx="1727450" cy="1931092"/>
          </a:xfrm>
          <a:custGeom>
            <a:avLst/>
            <a:gdLst/>
            <a:ahLst/>
            <a:cxnLst/>
            <a:rect r="r" b="b" t="t" l="l"/>
            <a:pathLst>
              <a:path h="1931092" w="1727450">
                <a:moveTo>
                  <a:pt x="0" y="0"/>
                </a:moveTo>
                <a:lnTo>
                  <a:pt x="1727450" y="0"/>
                </a:lnTo>
                <a:lnTo>
                  <a:pt x="1727450" y="1931092"/>
                </a:lnTo>
                <a:lnTo>
                  <a:pt x="0" y="1931092"/>
                </a:lnTo>
                <a:lnTo>
                  <a:pt x="0" y="0"/>
                </a:lnTo>
                <a:close/>
              </a:path>
            </a:pathLst>
          </a:custGeom>
          <a:blipFill>
            <a:blip r:embed="rId9">
              <a:extLst>
                <a:ext uri="{96DAC541-7B7A-43D3-8B79-37D633B846F1}">
                  <asvg:svgBlip xmlns:asvg="http://schemas.microsoft.com/office/drawing/2016/SVG/main" r:embed="rId10"/>
                </a:ext>
              </a:extLst>
            </a:blip>
            <a:stretch>
              <a:fillRect l="0" t="-21" r="0" b="-21"/>
            </a:stretch>
          </a:blipFill>
        </p:spPr>
      </p:sp>
      <p:sp>
        <p:nvSpPr>
          <p:cNvPr name="TextBox 16" id="16"/>
          <p:cNvSpPr txBox="true"/>
          <p:nvPr/>
        </p:nvSpPr>
        <p:spPr>
          <a:xfrm rot="0">
            <a:off x="590243" y="2355693"/>
            <a:ext cx="11646076" cy="976629"/>
          </a:xfrm>
          <a:prstGeom prst="rect">
            <a:avLst/>
          </a:prstGeom>
        </p:spPr>
        <p:txBody>
          <a:bodyPr anchor="t" rtlCol="false" tIns="0" lIns="0" bIns="0" rIns="0">
            <a:spAutoFit/>
          </a:bodyPr>
          <a:lstStyle/>
          <a:p>
            <a:pPr algn="just">
              <a:lnSpc>
                <a:spcPts val="3920"/>
              </a:lnSpc>
            </a:pPr>
            <a:r>
              <a:rPr lang="en-US" sz="2800" b="true">
                <a:solidFill>
                  <a:srgbClr val="000000"/>
                </a:solidFill>
                <a:latin typeface="Open Sans Bold"/>
                <a:ea typeface="Open Sans Bold"/>
                <a:cs typeface="Open Sans Bold"/>
                <a:sym typeface="Open Sans Bold"/>
              </a:rPr>
              <a:t>Qué pueden enseñarte las personas autistas sobre la comunicación</a:t>
            </a:r>
          </a:p>
        </p:txBody>
      </p:sp>
      <p:grpSp>
        <p:nvGrpSpPr>
          <p:cNvPr name="Group 17" id="17"/>
          <p:cNvGrpSpPr/>
          <p:nvPr/>
        </p:nvGrpSpPr>
        <p:grpSpPr>
          <a:xfrm rot="0">
            <a:off x="2338571" y="268100"/>
            <a:ext cx="12068122" cy="1210196"/>
            <a:chOff x="0" y="0"/>
            <a:chExt cx="16090829" cy="1613595"/>
          </a:xfrm>
        </p:grpSpPr>
        <p:sp>
          <p:nvSpPr>
            <p:cNvPr name="Freeform 18" id="18"/>
            <p:cNvSpPr/>
            <p:nvPr/>
          </p:nvSpPr>
          <p:spPr>
            <a:xfrm flipH="false" flipV="false" rot="0">
              <a:off x="0" y="0"/>
              <a:ext cx="16090829" cy="1613595"/>
            </a:xfrm>
            <a:custGeom>
              <a:avLst/>
              <a:gdLst/>
              <a:ahLst/>
              <a:cxnLst/>
              <a:rect r="r" b="b" t="t" l="l"/>
              <a:pathLst>
                <a:path h="1613595" w="16090829">
                  <a:moveTo>
                    <a:pt x="0" y="0"/>
                  </a:moveTo>
                  <a:lnTo>
                    <a:pt x="16090829" y="0"/>
                  </a:lnTo>
                  <a:lnTo>
                    <a:pt x="16090829" y="1613595"/>
                  </a:lnTo>
                  <a:lnTo>
                    <a:pt x="0" y="1613595"/>
                  </a:lnTo>
                  <a:close/>
                </a:path>
              </a:pathLst>
            </a:custGeom>
            <a:solidFill>
              <a:srgbClr val="000000">
                <a:alpha val="0"/>
              </a:srgbClr>
            </a:solidFill>
          </p:spPr>
        </p:sp>
        <p:sp>
          <p:nvSpPr>
            <p:cNvPr name="TextBox 19" id="19"/>
            <p:cNvSpPr txBox="true"/>
            <p:nvPr/>
          </p:nvSpPr>
          <p:spPr>
            <a:xfrm>
              <a:off x="0" y="-123825"/>
              <a:ext cx="16090829"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Estilos comunicativos: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DAG-SmnQ9Wk</dc:identifier>
  <dcterms:modified xsi:type="dcterms:W3CDTF">2011-08-01T06:04:30Z</dcterms:modified>
  <cp:revision>1</cp:revision>
  <dc:title>SPANISH_SPARK_CBP_Inclusive Communication &amp; Engagement  (with focus on ASD and ADHD)</dc:title>
</cp:coreProperties>
</file>