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Calibri (MS) Bold" charset="1" panose="020F0702030404030204"/>
      <p:regular r:id="rId34"/>
    </p:embeddedFont>
    <p:embeddedFont>
      <p:font typeface="Open Sans" charset="1" panose="020B0606030504020204"/>
      <p:regular r:id="rId35"/>
    </p:embeddedFont>
    <p:embeddedFont>
      <p:font typeface="Open Sans Bold" charset="1" panose="020B0806030504020204"/>
      <p:regular r:id="rId37"/>
    </p:embeddedFont>
    <p:embeddedFont>
      <p:font typeface="Lato" charset="1" panose="020F0502020204030203"/>
      <p:regular r:id="rId42"/>
    </p:embeddedFont>
    <p:embeddedFont>
      <p:font typeface="Lato Bold" charset="1" panose="020F0502020204030203"/>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notesMasters/notesMaster1.xml" Type="http://schemas.openxmlformats.org/officeDocument/2006/relationships/notesMaster"/><Relationship Id="rId32" Target="theme/theme2.xml" Type="http://schemas.openxmlformats.org/officeDocument/2006/relationships/theme"/><Relationship Id="rId33" Target="notesSlides/notesSlide1.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notesSlides/notesSlide2.xml" Type="http://schemas.openxmlformats.org/officeDocument/2006/relationships/notesSlide"/><Relationship Id="rId37" Target="fonts/font37.fntdata" Type="http://schemas.openxmlformats.org/officeDocument/2006/relationships/font"/><Relationship Id="rId38" Target="notesSlides/notesSlide3.xml" Type="http://schemas.openxmlformats.org/officeDocument/2006/relationships/notesSlide"/><Relationship Id="rId39" Target="notesSlides/notesSlide4.xml" Type="http://schemas.openxmlformats.org/officeDocument/2006/relationships/notesSlide"/><Relationship Id="rId4" Target="theme/theme1.xml" Type="http://schemas.openxmlformats.org/officeDocument/2006/relationships/theme"/><Relationship Id="rId40" Target="notesSlides/notesSlide5.xml" Type="http://schemas.openxmlformats.org/officeDocument/2006/relationships/notesSlide"/><Relationship Id="rId41" Target="notesSlides/notesSlide6.xml" Type="http://schemas.openxmlformats.org/officeDocument/2006/relationships/notesSlide"/><Relationship Id="rId42" Target="fonts/font42.fntdata" Type="http://schemas.openxmlformats.org/officeDocument/2006/relationships/font"/><Relationship Id="rId43" Target="fonts/font43.fntdata" Type="http://schemas.openxmlformats.org/officeDocument/2006/relationships/font"/><Relationship Id="rId44" Target="notesSlides/notesSlide7.xml" Type="http://schemas.openxmlformats.org/officeDocument/2006/relationships/notesSlide"/><Relationship Id="rId45" Target="notesSlides/notesSlide8.xml" Type="http://schemas.openxmlformats.org/officeDocument/2006/relationships/notesSlide"/><Relationship Id="rId46" Target="notesSlides/notesSlide9.xml" Type="http://schemas.openxmlformats.org/officeDocument/2006/relationships/notesSlide"/><Relationship Id="rId47" Target="notesSlides/notesSlide10.xml" Type="http://schemas.openxmlformats.org/officeDocument/2006/relationships/notesSlide"/><Relationship Id="rId48" Target="notesSlides/notesSlide11.xml" Type="http://schemas.openxmlformats.org/officeDocument/2006/relationships/notesSlide"/><Relationship Id="rId49" Target="notesSlides/notesSlide12.xml" Type="http://schemas.openxmlformats.org/officeDocument/2006/relationships/notesSlide"/><Relationship Id="rId5" Target="tableStyles.xml" Type="http://schemas.openxmlformats.org/officeDocument/2006/relationships/tableStyles"/><Relationship Id="rId50" Target="notesSlides/notesSlide13.xml" Type="http://schemas.openxmlformats.org/officeDocument/2006/relationships/notesSlide"/><Relationship Id="rId51" Target="notesSlides/notesSlide14.xml" Type="http://schemas.openxmlformats.org/officeDocument/2006/relationships/notesSlide"/><Relationship Id="rId52" Target="notesSlides/notesSlide15.xml" Type="http://schemas.openxmlformats.org/officeDocument/2006/relationships/notesSlide"/><Relationship Id="rId53" Target="notesSlides/notesSlide16.xml" Type="http://schemas.openxmlformats.org/officeDocument/2006/relationships/notesSlide"/><Relationship Id="rId54" Target="notesSlides/notesSlide17.xml" Type="http://schemas.openxmlformats.org/officeDocument/2006/relationships/notesSlide"/><Relationship Id="rId55" Target="notesSlides/notesSlide18.xml" Type="http://schemas.openxmlformats.org/officeDocument/2006/relationships/notesSlide"/><Relationship Id="rId56" Target="notesSlides/notesSlide19.xml" Type="http://schemas.openxmlformats.org/officeDocument/2006/relationships/notesSlide"/><Relationship Id="rId57" Target="notesSlides/notesSlide20.xml" Type="http://schemas.openxmlformats.org/officeDocument/2006/relationships/notesSlide"/><Relationship Id="rId58" Target="notesSlides/notesSlide21.xml" Type="http://schemas.openxmlformats.org/officeDocument/2006/relationships/notesSlide"/><Relationship Id="rId59" Target="notesSlides/notesSlide22.xml" Type="http://schemas.openxmlformats.org/officeDocument/2006/relationships/notesSlide"/><Relationship Id="rId6" Target="slides/slide1.xml" Type="http://schemas.openxmlformats.org/officeDocument/2006/relationships/slide"/><Relationship Id="rId60" Target="notesSlides/notesSlide23.xml" Type="http://schemas.openxmlformats.org/officeDocument/2006/relationships/note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svg" Type="http://schemas.openxmlformats.org/officeDocument/2006/relationships/image"/><Relationship Id="rId11" Target="../media/image27.png" Type="http://schemas.openxmlformats.org/officeDocument/2006/relationships/image"/><Relationship Id="rId12" Target="../media/image28.svg" Type="http://schemas.openxmlformats.org/officeDocument/2006/relationships/image"/><Relationship Id="rId13" Target="../media/image29.png" Type="http://schemas.openxmlformats.org/officeDocument/2006/relationships/image"/><Relationship Id="rId14" Target="../media/image30.svg" Type="http://schemas.openxmlformats.org/officeDocument/2006/relationships/image"/><Relationship Id="rId15" Target="../media/image31.png" Type="http://schemas.openxmlformats.org/officeDocument/2006/relationships/image"/><Relationship Id="rId16" Target="../media/image32.svg" Type="http://schemas.openxmlformats.org/officeDocument/2006/relationships/image"/><Relationship Id="rId2" Target="../notesSlides/notesSlide1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2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3.png" Type="http://schemas.openxmlformats.org/officeDocument/2006/relationships/image"/><Relationship Id="rId6" Target="../media/image3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35.png" Type="http://schemas.openxmlformats.org/officeDocument/2006/relationships/image"/><Relationship Id="rId4" Target="../media/image36.svg" Type="http://schemas.openxmlformats.org/officeDocument/2006/relationships/image"/><Relationship Id="rId5" Target="../media/image1.png" Type="http://schemas.openxmlformats.org/officeDocument/2006/relationships/image"/><Relationship Id="rId6" Target="../media/image2.pn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39.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19.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3.svg" Type="http://schemas.openxmlformats.org/officeDocument/2006/relationships/image"/><Relationship Id="rId2" Target="../notesSlides/notesSlide2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 Id="rId9" Target="../media/image4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5.png" Type="http://schemas.openxmlformats.org/officeDocument/2006/relationships/image"/><Relationship Id="rId11" Target="../media/image46.png" Type="http://schemas.openxmlformats.org/officeDocument/2006/relationships/image"/><Relationship Id="rId12" Target="../media/image47.svg" Type="http://schemas.openxmlformats.org/officeDocument/2006/relationships/image"/><Relationship Id="rId13" Target="../media/image48.jpeg" Type="http://schemas.openxmlformats.org/officeDocument/2006/relationships/image"/><Relationship Id="rId14" Target="../media/image49.png" Type="http://schemas.openxmlformats.org/officeDocument/2006/relationships/image"/><Relationship Id="rId15" Target="../media/image50.png" Type="http://schemas.openxmlformats.org/officeDocument/2006/relationships/image"/><Relationship Id="rId16" Target="../media/image51.png" Type="http://schemas.openxmlformats.org/officeDocument/2006/relationships/image"/><Relationship Id="rId2" Target="../notesSlides/notesSlide2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4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2.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3.png" Type="http://schemas.openxmlformats.org/officeDocument/2006/relationships/image"/><Relationship Id="rId6"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jpeg" Type="http://schemas.openxmlformats.org/officeDocument/2006/relationships/image"/><Relationship Id="rId9" Target="https://www.youtube.com/watch?v=q-Y-z6HmRgI&amp;feature=youtu.be" TargetMode="External" Type="http://schemas.openxmlformats.org/officeDocument/2006/relationships/video"/></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11708" y="9447208"/>
            <a:ext cx="2862209" cy="600478"/>
          </a:xfrm>
          <a:custGeom>
            <a:avLst/>
            <a:gdLst/>
            <a:ahLst/>
            <a:cxnLst/>
            <a:rect r="r" b="b" t="t" l="l"/>
            <a:pathLst>
              <a:path h="600478" w="2862209">
                <a:moveTo>
                  <a:pt x="0" y="0"/>
                </a:moveTo>
                <a:lnTo>
                  <a:pt x="2862210" y="0"/>
                </a:lnTo>
                <a:lnTo>
                  <a:pt x="2862210"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582592" y="7115319"/>
            <a:ext cx="12587177" cy="2026000"/>
            <a:chOff x="0" y="0"/>
            <a:chExt cx="16782902" cy="2701334"/>
          </a:xfrm>
        </p:grpSpPr>
        <p:sp>
          <p:nvSpPr>
            <p:cNvPr name="Freeform 4" id="4"/>
            <p:cNvSpPr/>
            <p:nvPr/>
          </p:nvSpPr>
          <p:spPr>
            <a:xfrm flipH="false" flipV="false" rot="0">
              <a:off x="0" y="0"/>
              <a:ext cx="16782903" cy="2701334"/>
            </a:xfrm>
            <a:custGeom>
              <a:avLst/>
              <a:gdLst/>
              <a:ahLst/>
              <a:cxnLst/>
              <a:rect r="r" b="b" t="t" l="l"/>
              <a:pathLst>
                <a:path h="2701334" w="16782903">
                  <a:moveTo>
                    <a:pt x="0" y="0"/>
                  </a:moveTo>
                  <a:lnTo>
                    <a:pt x="16782903" y="0"/>
                  </a:lnTo>
                  <a:lnTo>
                    <a:pt x="16782903" y="2701334"/>
                  </a:lnTo>
                  <a:lnTo>
                    <a:pt x="0" y="2701334"/>
                  </a:lnTo>
                  <a:close/>
                </a:path>
              </a:pathLst>
            </a:custGeom>
            <a:solidFill>
              <a:srgbClr val="000000">
                <a:alpha val="0"/>
              </a:srgbClr>
            </a:solidFill>
          </p:spPr>
        </p:sp>
        <p:sp>
          <p:nvSpPr>
            <p:cNvPr name="TextBox 5" id="5"/>
            <p:cNvSpPr txBox="true"/>
            <p:nvPr/>
          </p:nvSpPr>
          <p:spPr>
            <a:xfrm>
              <a:off x="0" y="-76200"/>
              <a:ext cx="16782902" cy="2777534"/>
            </a:xfrm>
            <a:prstGeom prst="rect">
              <a:avLst/>
            </a:prstGeom>
          </p:spPr>
          <p:txBody>
            <a:bodyPr anchor="t" rtlCol="false" tIns="0" lIns="0" bIns="0" rIns="0"/>
            <a:lstStyle/>
            <a:p>
              <a:pPr algn="l">
                <a:lnSpc>
                  <a:spcPts val="4800"/>
                </a:lnSpc>
              </a:pPr>
              <a:r>
                <a:rPr lang="en-US" b="true" sz="4000">
                  <a:solidFill>
                    <a:srgbClr val="282829"/>
                  </a:solidFill>
                  <a:latin typeface="Calibri (MS) Bold"/>
                  <a:ea typeface="Calibri (MS) Bold"/>
                  <a:cs typeface="Calibri (MS) Bold"/>
                  <a:sym typeface="Calibri (MS) Bold"/>
                </a:rPr>
                <a:t>Competencias m</a:t>
              </a:r>
              <a:r>
                <a:rPr lang="en-US" b="true" sz="4000">
                  <a:solidFill>
                    <a:srgbClr val="282829"/>
                  </a:solidFill>
                  <a:latin typeface="Calibri (MS) Bold"/>
                  <a:ea typeface="Calibri (MS) Bold"/>
                  <a:cs typeface="Calibri (MS) Bold"/>
                  <a:sym typeface="Calibri (MS) Bold"/>
                </a:rPr>
                <a:t>ediáticas y pensamiento crítico para la participación política.</a:t>
              </a:r>
            </a:p>
            <a:p>
              <a:pPr algn="l">
                <a:lnSpc>
                  <a:spcPts val="4800"/>
                </a:lnSpc>
              </a:pPr>
              <a:r>
                <a:rPr lang="en-US" b="true" sz="4000">
                  <a:solidFill>
                    <a:srgbClr val="282829"/>
                  </a:solidFill>
                  <a:latin typeface="Calibri (MS) Bold"/>
                  <a:ea typeface="Calibri (MS) Bold"/>
                  <a:cs typeface="Calibri (MS) Bold"/>
                  <a:sym typeface="Calibri (MS) Bold"/>
                </a:rPr>
                <a:t>Elaboración: PROM</a:t>
              </a:r>
            </a:p>
          </p:txBody>
        </p:sp>
      </p:grpSp>
      <p:grpSp>
        <p:nvGrpSpPr>
          <p:cNvPr name="Group 6" id="6"/>
          <p:cNvGrpSpPr/>
          <p:nvPr/>
        </p:nvGrpSpPr>
        <p:grpSpPr>
          <a:xfrm rot="0">
            <a:off x="15785948" y="5382814"/>
            <a:ext cx="6412593" cy="6525351"/>
            <a:chOff x="0" y="0"/>
            <a:chExt cx="9587987" cy="9756581"/>
          </a:xfrm>
        </p:grpSpPr>
        <p:sp>
          <p:nvSpPr>
            <p:cNvPr name="Freeform 7" id="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8" id="8"/>
          <p:cNvSpPr/>
          <p:nvPr/>
        </p:nvSpPr>
        <p:spPr>
          <a:xfrm flipH="false" flipV="false" rot="0">
            <a:off x="6635187" y="495920"/>
            <a:ext cx="5017626" cy="5017626"/>
          </a:xfrm>
          <a:custGeom>
            <a:avLst/>
            <a:gdLst/>
            <a:ahLst/>
            <a:cxnLst/>
            <a:rect r="r" b="b" t="t" l="l"/>
            <a:pathLst>
              <a:path h="5017626" w="5017626">
                <a:moveTo>
                  <a:pt x="0" y="0"/>
                </a:moveTo>
                <a:lnTo>
                  <a:pt x="5017626" y="0"/>
                </a:lnTo>
                <a:lnTo>
                  <a:pt x="5017626" y="5017626"/>
                </a:lnTo>
                <a:lnTo>
                  <a:pt x="0" y="5017626"/>
                </a:lnTo>
                <a:lnTo>
                  <a:pt x="0" y="0"/>
                </a:lnTo>
                <a:close/>
              </a:path>
            </a:pathLst>
          </a:custGeom>
          <a:blipFill>
            <a:blip r:embed="rId4"/>
            <a:stretch>
              <a:fillRect l="0" t="0" r="0" b="0"/>
            </a:stretch>
          </a:blipFill>
        </p:spPr>
      </p:sp>
      <p:sp>
        <p:nvSpPr>
          <p:cNvPr name="Freeform 9" id="9"/>
          <p:cNvSpPr/>
          <p:nvPr/>
        </p:nvSpPr>
        <p:spPr>
          <a:xfrm flipH="false" flipV="false" rot="0">
            <a:off x="14255619" y="711531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3567911" y="-1918835"/>
            <a:ext cx="6412593" cy="6525351"/>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12" id="12"/>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3" id="13"/>
          <p:cNvGrpSpPr/>
          <p:nvPr/>
        </p:nvGrpSpPr>
        <p:grpSpPr>
          <a:xfrm rot="0">
            <a:off x="4331599" y="937077"/>
            <a:ext cx="235179" cy="239314"/>
            <a:chOff x="0" y="0"/>
            <a:chExt cx="9587987" cy="9756581"/>
          </a:xfrm>
        </p:grpSpPr>
        <p:sp>
          <p:nvSpPr>
            <p:cNvPr name="Freeform 14" id="1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5" id="15"/>
          <p:cNvGrpSpPr/>
          <p:nvPr/>
        </p:nvGrpSpPr>
        <p:grpSpPr>
          <a:xfrm rot="0">
            <a:off x="3831208" y="1697248"/>
            <a:ext cx="235179" cy="239314"/>
            <a:chOff x="0" y="0"/>
            <a:chExt cx="9587987" cy="9756581"/>
          </a:xfrm>
        </p:grpSpPr>
        <p:sp>
          <p:nvSpPr>
            <p:cNvPr name="Freeform 16" id="1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7" id="17"/>
          <p:cNvGrpSpPr/>
          <p:nvPr/>
        </p:nvGrpSpPr>
        <p:grpSpPr>
          <a:xfrm rot="0">
            <a:off x="2340375" y="1697248"/>
            <a:ext cx="235179" cy="239314"/>
            <a:chOff x="0" y="0"/>
            <a:chExt cx="9587987" cy="9756581"/>
          </a:xfrm>
        </p:grpSpPr>
        <p:sp>
          <p:nvSpPr>
            <p:cNvPr name="Freeform 18" id="1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9" id="19"/>
          <p:cNvGrpSpPr/>
          <p:nvPr/>
        </p:nvGrpSpPr>
        <p:grpSpPr>
          <a:xfrm rot="0">
            <a:off x="2340375" y="2840090"/>
            <a:ext cx="235179" cy="239314"/>
            <a:chOff x="0" y="0"/>
            <a:chExt cx="9587987" cy="9756581"/>
          </a:xfrm>
        </p:grpSpPr>
        <p:sp>
          <p:nvSpPr>
            <p:cNvPr name="Freeform 20" id="2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1" id="21"/>
          <p:cNvGrpSpPr/>
          <p:nvPr/>
        </p:nvGrpSpPr>
        <p:grpSpPr>
          <a:xfrm rot="0">
            <a:off x="1625224" y="256606"/>
            <a:ext cx="235179" cy="239314"/>
            <a:chOff x="0" y="0"/>
            <a:chExt cx="9587987" cy="9756581"/>
          </a:xfrm>
        </p:grpSpPr>
        <p:sp>
          <p:nvSpPr>
            <p:cNvPr name="Freeform 22" id="2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3" id="23"/>
          <p:cNvGrpSpPr/>
          <p:nvPr/>
        </p:nvGrpSpPr>
        <p:grpSpPr>
          <a:xfrm rot="0">
            <a:off x="1212625" y="2303423"/>
            <a:ext cx="235179" cy="239314"/>
            <a:chOff x="0" y="0"/>
            <a:chExt cx="9587987" cy="9756581"/>
          </a:xfrm>
        </p:grpSpPr>
        <p:sp>
          <p:nvSpPr>
            <p:cNvPr name="Freeform 24" id="2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5" id="25"/>
          <p:cNvGrpSpPr/>
          <p:nvPr/>
        </p:nvGrpSpPr>
        <p:grpSpPr>
          <a:xfrm rot="0">
            <a:off x="1390045" y="1224184"/>
            <a:ext cx="235179" cy="239314"/>
            <a:chOff x="0" y="0"/>
            <a:chExt cx="9587987" cy="9756581"/>
          </a:xfrm>
        </p:grpSpPr>
        <p:sp>
          <p:nvSpPr>
            <p:cNvPr name="Freeform 26" id="2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7" id="27"/>
          <p:cNvGrpSpPr/>
          <p:nvPr/>
        </p:nvGrpSpPr>
        <p:grpSpPr>
          <a:xfrm rot="0">
            <a:off x="4066386" y="2720433"/>
            <a:ext cx="235179" cy="239314"/>
            <a:chOff x="0" y="0"/>
            <a:chExt cx="9587987" cy="9756581"/>
          </a:xfrm>
        </p:grpSpPr>
        <p:sp>
          <p:nvSpPr>
            <p:cNvPr name="Freeform 28" id="2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9" id="29"/>
          <p:cNvGrpSpPr/>
          <p:nvPr/>
        </p:nvGrpSpPr>
        <p:grpSpPr>
          <a:xfrm rot="0">
            <a:off x="3362361" y="495920"/>
            <a:ext cx="235179" cy="239314"/>
            <a:chOff x="0" y="0"/>
            <a:chExt cx="9587987" cy="9756581"/>
          </a:xfrm>
        </p:grpSpPr>
        <p:sp>
          <p:nvSpPr>
            <p:cNvPr name="Freeform 30" id="3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31" id="31"/>
          <p:cNvGrpSpPr/>
          <p:nvPr/>
        </p:nvGrpSpPr>
        <p:grpSpPr>
          <a:xfrm rot="0">
            <a:off x="14138030" y="9567671"/>
            <a:ext cx="235179" cy="239314"/>
            <a:chOff x="0" y="0"/>
            <a:chExt cx="9587987" cy="9756581"/>
          </a:xfrm>
        </p:grpSpPr>
        <p:sp>
          <p:nvSpPr>
            <p:cNvPr name="Freeform 32" id="3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3" id="33"/>
          <p:cNvGrpSpPr/>
          <p:nvPr/>
        </p:nvGrpSpPr>
        <p:grpSpPr>
          <a:xfrm rot="0">
            <a:off x="14489510" y="8166861"/>
            <a:ext cx="235179" cy="239314"/>
            <a:chOff x="0" y="0"/>
            <a:chExt cx="9587987" cy="9756581"/>
          </a:xfrm>
        </p:grpSpPr>
        <p:sp>
          <p:nvSpPr>
            <p:cNvPr name="Freeform 34" id="3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5" id="35"/>
          <p:cNvGrpSpPr/>
          <p:nvPr/>
        </p:nvGrpSpPr>
        <p:grpSpPr>
          <a:xfrm rot="0">
            <a:off x="14915541" y="8847536"/>
            <a:ext cx="235179" cy="239314"/>
            <a:chOff x="0" y="0"/>
            <a:chExt cx="9587987" cy="9756581"/>
          </a:xfrm>
        </p:grpSpPr>
        <p:sp>
          <p:nvSpPr>
            <p:cNvPr name="Freeform 36" id="3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7" id="37"/>
          <p:cNvGrpSpPr/>
          <p:nvPr/>
        </p:nvGrpSpPr>
        <p:grpSpPr>
          <a:xfrm rot="0">
            <a:off x="16080892" y="8509792"/>
            <a:ext cx="235179" cy="239314"/>
            <a:chOff x="0" y="0"/>
            <a:chExt cx="9587987" cy="9756581"/>
          </a:xfrm>
        </p:grpSpPr>
        <p:sp>
          <p:nvSpPr>
            <p:cNvPr name="Freeform 38" id="3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9" id="39"/>
          <p:cNvGrpSpPr/>
          <p:nvPr/>
        </p:nvGrpSpPr>
        <p:grpSpPr>
          <a:xfrm rot="0">
            <a:off x="16080892" y="7306673"/>
            <a:ext cx="235179" cy="239314"/>
            <a:chOff x="0" y="0"/>
            <a:chExt cx="9587987" cy="9756581"/>
          </a:xfrm>
        </p:grpSpPr>
        <p:sp>
          <p:nvSpPr>
            <p:cNvPr name="Freeform 40" id="40"/>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1" id="41"/>
          <p:cNvGrpSpPr/>
          <p:nvPr/>
        </p:nvGrpSpPr>
        <p:grpSpPr>
          <a:xfrm rot="0">
            <a:off x="17402143" y="8847536"/>
            <a:ext cx="235179" cy="239314"/>
            <a:chOff x="0" y="0"/>
            <a:chExt cx="9587987" cy="9756581"/>
          </a:xfrm>
        </p:grpSpPr>
        <p:sp>
          <p:nvSpPr>
            <p:cNvPr name="Freeform 42" id="42"/>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3" id="43"/>
          <p:cNvGrpSpPr/>
          <p:nvPr/>
        </p:nvGrpSpPr>
        <p:grpSpPr>
          <a:xfrm rot="0">
            <a:off x="16631474" y="9328357"/>
            <a:ext cx="235179" cy="239314"/>
            <a:chOff x="0" y="0"/>
            <a:chExt cx="9587987" cy="9756581"/>
          </a:xfrm>
        </p:grpSpPr>
        <p:sp>
          <p:nvSpPr>
            <p:cNvPr name="Freeform 44" id="4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5" id="45"/>
          <p:cNvGrpSpPr/>
          <p:nvPr/>
        </p:nvGrpSpPr>
        <p:grpSpPr>
          <a:xfrm rot="0">
            <a:off x="15150719" y="10047686"/>
            <a:ext cx="235179" cy="239314"/>
            <a:chOff x="0" y="0"/>
            <a:chExt cx="9587987" cy="9756581"/>
          </a:xfrm>
        </p:grpSpPr>
        <p:sp>
          <p:nvSpPr>
            <p:cNvPr name="Freeform 46" id="46"/>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47" id="47"/>
          <p:cNvGrpSpPr/>
          <p:nvPr/>
        </p:nvGrpSpPr>
        <p:grpSpPr>
          <a:xfrm rot="0">
            <a:off x="1537249" y="4806541"/>
            <a:ext cx="15211814" cy="2124596"/>
            <a:chOff x="0" y="0"/>
            <a:chExt cx="20282419" cy="2832795"/>
          </a:xfrm>
        </p:grpSpPr>
        <p:sp>
          <p:nvSpPr>
            <p:cNvPr name="Freeform 48" id="48"/>
            <p:cNvSpPr/>
            <p:nvPr/>
          </p:nvSpPr>
          <p:spPr>
            <a:xfrm flipH="false" flipV="false" rot="0">
              <a:off x="0" y="0"/>
              <a:ext cx="20282419" cy="2832795"/>
            </a:xfrm>
            <a:custGeom>
              <a:avLst/>
              <a:gdLst/>
              <a:ahLst/>
              <a:cxnLst/>
              <a:rect r="r" b="b" t="t" l="l"/>
              <a:pathLst>
                <a:path h="2832795" w="20282419">
                  <a:moveTo>
                    <a:pt x="0" y="0"/>
                  </a:moveTo>
                  <a:lnTo>
                    <a:pt x="20282419" y="0"/>
                  </a:lnTo>
                  <a:lnTo>
                    <a:pt x="20282419" y="2832795"/>
                  </a:lnTo>
                  <a:lnTo>
                    <a:pt x="0" y="2832795"/>
                  </a:lnTo>
                  <a:close/>
                </a:path>
              </a:pathLst>
            </a:custGeom>
            <a:solidFill>
              <a:srgbClr val="000000">
                <a:alpha val="0"/>
              </a:srgbClr>
            </a:solidFill>
          </p:spPr>
        </p:sp>
        <p:sp>
          <p:nvSpPr>
            <p:cNvPr name="TextBox 49" id="49"/>
            <p:cNvSpPr txBox="true"/>
            <p:nvPr/>
          </p:nvSpPr>
          <p:spPr>
            <a:xfrm>
              <a:off x="0" y="-123825"/>
              <a:ext cx="20282419" cy="2956620"/>
            </a:xfrm>
            <a:prstGeom prst="rect">
              <a:avLst/>
            </a:prstGeom>
          </p:spPr>
          <p:txBody>
            <a:bodyPr anchor="t" rtlCol="false" tIns="0" lIns="0" bIns="0" rIns="0"/>
            <a:lstStyle/>
            <a:p>
              <a:pPr algn="ctr">
                <a:lnSpc>
                  <a:spcPts val="7200"/>
                </a:lnSpc>
              </a:pPr>
              <a:r>
                <a:rPr lang="en-US" b="true" sz="6000">
                  <a:solidFill>
                    <a:srgbClr val="282829"/>
                  </a:solidFill>
                  <a:latin typeface="Calibri (MS) Bold"/>
                  <a:ea typeface="Calibri (MS) Bold"/>
                  <a:cs typeface="Calibri (MS) Bold"/>
                  <a:sym typeface="Calibri (MS) Bold"/>
                </a:rPr>
                <a:t>Programa de desarrollo de capacidades para trabajadores juveniles</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45518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2895473" y="945068"/>
            <a:ext cx="9795049" cy="770906"/>
            <a:chOff x="0" y="0"/>
            <a:chExt cx="13060066" cy="1027875"/>
          </a:xfrm>
        </p:grpSpPr>
        <p:sp>
          <p:nvSpPr>
            <p:cNvPr name="Freeform 6" id="6"/>
            <p:cNvSpPr/>
            <p:nvPr/>
          </p:nvSpPr>
          <p:spPr>
            <a:xfrm flipH="false" flipV="false" rot="0">
              <a:off x="0" y="0"/>
              <a:ext cx="13060065" cy="1027875"/>
            </a:xfrm>
            <a:custGeom>
              <a:avLst/>
              <a:gdLst/>
              <a:ahLst/>
              <a:cxnLst/>
              <a:rect r="r" b="b" t="t" l="l"/>
              <a:pathLst>
                <a:path h="1027875" w="13060065">
                  <a:moveTo>
                    <a:pt x="0" y="0"/>
                  </a:moveTo>
                  <a:lnTo>
                    <a:pt x="13060065" y="0"/>
                  </a:lnTo>
                  <a:lnTo>
                    <a:pt x="13060065" y="1027875"/>
                  </a:lnTo>
                  <a:lnTo>
                    <a:pt x="0" y="1027875"/>
                  </a:lnTo>
                  <a:close/>
                </a:path>
              </a:pathLst>
            </a:custGeom>
            <a:solidFill>
              <a:srgbClr val="000000">
                <a:alpha val="0"/>
              </a:srgbClr>
            </a:solidFill>
          </p:spPr>
        </p:sp>
        <p:sp>
          <p:nvSpPr>
            <p:cNvPr name="TextBox 7" id="7"/>
            <p:cNvSpPr txBox="true"/>
            <p:nvPr/>
          </p:nvSpPr>
          <p:spPr>
            <a:xfrm>
              <a:off x="0" y="-9525"/>
              <a:ext cx="13060066" cy="1037400"/>
            </a:xfrm>
            <a:prstGeom prst="rect">
              <a:avLst/>
            </a:prstGeom>
          </p:spPr>
          <p:txBody>
            <a:bodyPr anchor="t" rtlCol="false" tIns="0" lIns="0" bIns="0" rIns="0"/>
            <a:lstStyle/>
            <a:p>
              <a:pPr algn="l" marL="0" indent="0" lvl="0">
                <a:lnSpc>
                  <a:spcPts val="4709"/>
                </a:lnSpc>
              </a:pPr>
              <a:r>
                <a:rPr lang="en-US" b="true" sz="3924">
                  <a:solidFill>
                    <a:srgbClr val="2E2B29"/>
                  </a:solidFill>
                  <a:latin typeface="Open Sans Bold"/>
                  <a:ea typeface="Open Sans Bold"/>
                  <a:cs typeface="Open Sans Bold"/>
                  <a:sym typeface="Open Sans Bold"/>
                </a:rPr>
                <a:t>El r</a:t>
              </a:r>
              <a:r>
                <a:rPr lang="en-US" b="true" sz="3924">
                  <a:solidFill>
                    <a:srgbClr val="2E2B29"/>
                  </a:solidFill>
                  <a:latin typeface="Open Sans Bold"/>
                  <a:ea typeface="Open Sans Bold"/>
                  <a:cs typeface="Open Sans Bold"/>
                  <a:sym typeface="Open Sans Bold"/>
                </a:rPr>
                <a:t>eto del detector de noticias falsas</a:t>
              </a:r>
            </a:p>
          </p:txBody>
        </p:sp>
      </p:grpSp>
      <p:grpSp>
        <p:nvGrpSpPr>
          <p:cNvPr name="Group 8" id="8"/>
          <p:cNvGrpSpPr/>
          <p:nvPr/>
        </p:nvGrpSpPr>
        <p:grpSpPr>
          <a:xfrm rot="0">
            <a:off x="632900" y="2181968"/>
            <a:ext cx="15763900" cy="6920876"/>
            <a:chOff x="0" y="0"/>
            <a:chExt cx="21018533" cy="9227834"/>
          </a:xfrm>
        </p:grpSpPr>
        <p:sp>
          <p:nvSpPr>
            <p:cNvPr name="Freeform 9" id="9"/>
            <p:cNvSpPr/>
            <p:nvPr/>
          </p:nvSpPr>
          <p:spPr>
            <a:xfrm flipH="false" flipV="false" rot="0">
              <a:off x="0" y="0"/>
              <a:ext cx="21018534" cy="9227834"/>
            </a:xfrm>
            <a:custGeom>
              <a:avLst/>
              <a:gdLst/>
              <a:ahLst/>
              <a:cxnLst/>
              <a:rect r="r" b="b" t="t" l="l"/>
              <a:pathLst>
                <a:path h="9227834" w="21018534">
                  <a:moveTo>
                    <a:pt x="0" y="0"/>
                  </a:moveTo>
                  <a:lnTo>
                    <a:pt x="21018534" y="0"/>
                  </a:lnTo>
                  <a:lnTo>
                    <a:pt x="21018534" y="9227834"/>
                  </a:lnTo>
                  <a:lnTo>
                    <a:pt x="0" y="9227834"/>
                  </a:lnTo>
                  <a:close/>
                </a:path>
              </a:pathLst>
            </a:custGeom>
            <a:solidFill>
              <a:srgbClr val="000000">
                <a:alpha val="0"/>
              </a:srgbClr>
            </a:solidFill>
          </p:spPr>
        </p:sp>
        <p:sp>
          <p:nvSpPr>
            <p:cNvPr name="TextBox 10" id="10"/>
            <p:cNvSpPr txBox="true"/>
            <p:nvPr/>
          </p:nvSpPr>
          <p:spPr>
            <a:xfrm>
              <a:off x="0" y="-95250"/>
              <a:ext cx="21018533" cy="9323084"/>
            </a:xfrm>
            <a:prstGeom prst="rect">
              <a:avLst/>
            </a:prstGeom>
          </p:spPr>
          <p:txBody>
            <a:bodyPr anchor="t" rtlCol="false" tIns="0" lIns="0" bIns="0" rIns="0"/>
            <a:lstStyle/>
            <a:p>
              <a:pPr algn="just" marL="0" indent="0" lvl="0">
                <a:lnSpc>
                  <a:spcPts val="3060"/>
                </a:lnSpc>
              </a:pPr>
              <a:r>
                <a:rPr lang="en-US" b="true" sz="1700">
                  <a:solidFill>
                    <a:srgbClr val="282121"/>
                  </a:solidFill>
                  <a:latin typeface="Open Sans Bold"/>
                  <a:ea typeface="Open Sans Bold"/>
                  <a:cs typeface="Open Sans Bold"/>
                  <a:sym typeface="Open Sans Bold"/>
                </a:rPr>
                <a:t>Los parti</a:t>
              </a:r>
              <a:r>
                <a:rPr lang="en-US" b="true" sz="1700">
                  <a:solidFill>
                    <a:srgbClr val="282121"/>
                  </a:solidFill>
                  <a:latin typeface="Open Sans Bold"/>
                  <a:ea typeface="Open Sans Bold"/>
                  <a:cs typeface="Open Sans Bold"/>
                  <a:sym typeface="Open Sans Bold"/>
                </a:rPr>
                <a:t>cipantes practican el reconocimiento de señales de alerta en la desinformación sobre la discapacidad utilizando un método sencillo de verificación en tres pasos: «S.A.M.».</a:t>
              </a:r>
            </a:p>
            <a:p>
              <a:pPr algn="just" marL="0" indent="0" lvl="0">
                <a:lnSpc>
                  <a:spcPts val="3060"/>
                </a:lnSpc>
              </a:pPr>
              <a:r>
                <a:rPr lang="en-US" b="true" sz="1700">
                  <a:solidFill>
                    <a:srgbClr val="282121"/>
                  </a:solidFill>
                  <a:latin typeface="Open Sans Bold"/>
                  <a:ea typeface="Open Sans Bold"/>
                  <a:cs typeface="Open Sans Bold"/>
                  <a:sym typeface="Open Sans Bold"/>
                </a:rPr>
                <a:t>¿Qué se necesita?</a:t>
              </a:r>
            </a:p>
            <a:p>
              <a:pPr algn="just" marL="367032" indent="-183516" lvl="1">
                <a:lnSpc>
                  <a:spcPts val="3060"/>
                </a:lnSpc>
                <a:buFont typeface="Arial"/>
                <a:buChar char="•"/>
              </a:pPr>
              <a:r>
                <a:rPr lang="en-US" b="true" sz="1700">
                  <a:solidFill>
                    <a:srgbClr val="282121"/>
                  </a:solidFill>
                  <a:latin typeface="Open Sans Bold"/>
                  <a:ea typeface="Open Sans Bold"/>
                  <a:cs typeface="Open Sans Bold"/>
                  <a:sym typeface="Open Sans Bold"/>
                </a:rPr>
                <a:t>3 ejemplos impresos de afirmaciones «virales», por ejemplo, sobre la política hacia las personas con discapacidad (1 verdadera, 2 falsas).</a:t>
              </a:r>
            </a:p>
            <a:p>
              <a:pPr algn="just" marL="367032" indent="-183516" lvl="1">
                <a:lnSpc>
                  <a:spcPts val="3060"/>
                </a:lnSpc>
                <a:buFont typeface="Arial"/>
                <a:buChar char="•"/>
              </a:pPr>
              <a:r>
                <a:rPr lang="en-US" b="true" sz="1700">
                  <a:solidFill>
                    <a:srgbClr val="282121"/>
                  </a:solidFill>
                  <a:latin typeface="Open Sans Bold"/>
                  <a:ea typeface="Open Sans Bold"/>
                  <a:cs typeface="Open Sans Bold"/>
                  <a:sym typeface="Open Sans Bold"/>
                </a:rPr>
                <a:t>B</a:t>
              </a:r>
              <a:r>
                <a:rPr lang="en-US" b="true" sz="1700">
                  <a:solidFill>
                    <a:srgbClr val="282121"/>
                  </a:solidFill>
                  <a:latin typeface="Open Sans Bold"/>
                  <a:ea typeface="Open Sans Bold"/>
                  <a:cs typeface="Open Sans Bold"/>
                  <a:sym typeface="Open Sans Bold"/>
                </a:rPr>
                <a:t>reve chuleta con herramientas para la verificación de datos (por ejemplo, Snopes, ADA National Network o portales locales de verificación de datos).</a:t>
              </a:r>
            </a:p>
            <a:p>
              <a:pPr algn="just" marL="367032" indent="-183516" lvl="1">
                <a:lnSpc>
                  <a:spcPts val="3060"/>
                </a:lnSpc>
                <a:buFont typeface="Arial"/>
                <a:buChar char="•"/>
              </a:pPr>
              <a:r>
                <a:rPr lang="en-US" b="true" sz="1700">
                  <a:solidFill>
                    <a:srgbClr val="282121"/>
                  </a:solidFill>
                  <a:latin typeface="Open Sans Bold"/>
                  <a:ea typeface="Open Sans Bold"/>
                  <a:cs typeface="Open Sans Bold"/>
                  <a:sym typeface="Open Sans Bold"/>
                </a:rPr>
                <a:t>Cr</a:t>
              </a:r>
              <a:r>
                <a:rPr lang="en-US" b="true" sz="1700">
                  <a:solidFill>
                    <a:srgbClr val="282121"/>
                  </a:solidFill>
                  <a:latin typeface="Open Sans Bold"/>
                  <a:ea typeface="Open Sans Bold"/>
                  <a:cs typeface="Open Sans Bold"/>
                  <a:sym typeface="Open Sans Bold"/>
                </a:rPr>
                <a:t>onómetro/temporizador.</a:t>
              </a:r>
            </a:p>
            <a:p>
              <a:pPr algn="just" marL="0" indent="0" lvl="0">
                <a:lnSpc>
                  <a:spcPts val="3959"/>
                </a:lnSpc>
              </a:pPr>
              <a:r>
                <a:rPr lang="en-US" b="true" sz="2199">
                  <a:solidFill>
                    <a:srgbClr val="282121"/>
                  </a:solidFill>
                  <a:latin typeface="Open Sans Bold"/>
                  <a:ea typeface="Open Sans Bold"/>
                  <a:cs typeface="Open Sans Bold"/>
                  <a:sym typeface="Open Sans Bold"/>
                </a:rPr>
                <a:t>Duración (15 minutos)</a:t>
              </a:r>
            </a:p>
            <a:p>
              <a:pPr algn="just" marL="367032" indent="-183516" lvl="1">
                <a:lnSpc>
                  <a:spcPts val="3060"/>
                </a:lnSpc>
                <a:buAutoNum type="arabicPeriod" startAt="1"/>
              </a:pPr>
              <a:r>
                <a:rPr lang="en-US" b="true" sz="1700">
                  <a:solidFill>
                    <a:srgbClr val="282121"/>
                  </a:solidFill>
                  <a:latin typeface="Open Sans Bold"/>
                  <a:ea typeface="Open Sans Bold"/>
                  <a:cs typeface="Open Sans Bold"/>
                  <a:sym typeface="Open Sans Bold"/>
                </a:rPr>
                <a:t>Divida a los participantes en pequeños grupos. Cada grupo analiza las tres afirmaciones utilizando el método S.A.M.:</a:t>
              </a:r>
            </a:p>
            <a:p>
              <a:pPr algn="just" marL="367032" indent="-183516" lvl="1">
                <a:lnSpc>
                  <a:spcPts val="3060"/>
                </a:lnSpc>
                <a:buFont typeface="Arial"/>
                <a:buChar char="•"/>
              </a:pPr>
              <a:r>
                <a:rPr lang="en-US" b="true" sz="1700">
                  <a:solidFill>
                    <a:srgbClr val="282121"/>
                  </a:solidFill>
                  <a:latin typeface="Open Sans Bold"/>
                  <a:ea typeface="Open Sans Bold"/>
                  <a:cs typeface="Open Sans Bold"/>
                  <a:sym typeface="Open Sans Bold"/>
                </a:rPr>
                <a:t>S – Fuente: ¿Quién lo publicó/escribió? (¿una persona, una organización, un perfil anónimo?).</a:t>
              </a:r>
            </a:p>
            <a:p>
              <a:pPr algn="just" marL="367032" indent="-183516" lvl="1">
                <a:lnSpc>
                  <a:spcPts val="3060"/>
                </a:lnSpc>
                <a:buFont typeface="Arial"/>
                <a:buChar char="•"/>
              </a:pPr>
              <a:r>
                <a:rPr lang="en-US" b="true" sz="1700">
                  <a:solidFill>
                    <a:srgbClr val="282121"/>
                  </a:solidFill>
                  <a:latin typeface="Open Sans Bold"/>
                  <a:ea typeface="Open Sans Bold"/>
                  <a:cs typeface="Open Sans Bold"/>
                  <a:sym typeface="Open Sans Bold"/>
                </a:rPr>
                <a:t>A – Agenda (orden del día): ¿Por qué alguien lo comparte? ¿Qué quiere conseguir (miedo, indignación, apoyo)?</a:t>
              </a:r>
            </a:p>
            <a:p>
              <a:pPr algn="just" marL="367032" indent="-183516" lvl="1">
                <a:lnSpc>
                  <a:spcPts val="3060"/>
                </a:lnSpc>
                <a:buFont typeface="Arial"/>
                <a:buChar char="•"/>
              </a:pPr>
              <a:r>
                <a:rPr lang="en-US" b="true" sz="1700">
                  <a:solidFill>
                    <a:srgbClr val="282121"/>
                  </a:solidFill>
                  <a:latin typeface="Open Sans Bold"/>
                  <a:ea typeface="Open Sans Bold"/>
                  <a:cs typeface="Open Sans Bold"/>
                  <a:sym typeface="Open Sans Bold"/>
                </a:rPr>
                <a:t>M – Money (dinero): ¿Quién se beneficia si se difunde esta información (político, partido, empresa, plataforma)?</a:t>
              </a:r>
            </a:p>
            <a:p>
              <a:pPr algn="just" marL="367032" indent="-183516" lvl="1">
                <a:lnSpc>
                  <a:spcPts val="3060"/>
                </a:lnSpc>
                <a:buAutoNum type="arabicPeriod" startAt="1"/>
              </a:pPr>
              <a:r>
                <a:rPr lang="en-US" b="true" sz="1700">
                  <a:solidFill>
                    <a:srgbClr val="282121"/>
                  </a:solidFill>
                  <a:latin typeface="Open Sans Bold"/>
                  <a:ea typeface="Open Sans Bold"/>
                  <a:cs typeface="Open Sans Bold"/>
                  <a:sym typeface="Open Sans Bold"/>
                </a:rPr>
                <a:t>Los grupos otorgan a cada afirmación una puntuación de «señal de alerta» en una escala del 1 al 5 (1 = parece creíble, 5 = muy sospechoso) y la justifican brevemente.</a:t>
              </a:r>
            </a:p>
            <a:p>
              <a:pPr algn="just" marL="367032" indent="-183516" lvl="1">
                <a:lnSpc>
                  <a:spcPts val="3060"/>
                </a:lnSpc>
                <a:buAutoNum type="arabicPeriod" startAt="1"/>
              </a:pPr>
              <a:r>
                <a:rPr lang="en-US" b="true" sz="1700">
                  <a:solidFill>
                    <a:srgbClr val="282121"/>
                  </a:solidFill>
                  <a:latin typeface="Open Sans Bold"/>
                  <a:ea typeface="Open Sans Bold"/>
                  <a:cs typeface="Open Sans Bold"/>
                  <a:sym typeface="Open Sans Bold"/>
                </a:rPr>
                <a:t>En el foro, los grupos comparten sus conclusiones. El moderador añade cómo la desinformación perjudica especialmente a las comunidades de personas con discapacidad (refuerza los estereotipos, debilita el apoyo a las políticas inclusivas y desalienta la participación en la vida pública).</a:t>
              </a:r>
              <a:r>
                <a:rPr lang="en-US" b="true" sz="1700">
                  <a:solidFill>
                    <a:srgbClr val="282121"/>
                  </a:solidFill>
                  <a:latin typeface="Open Sans Bold"/>
                  <a:ea typeface="Open Sans Bold"/>
                  <a:cs typeface="Open Sans Bold"/>
                  <a:sym typeface="Open Sans Bold"/>
                </a:rPr>
                <a:t>.​</a:t>
              </a:r>
            </a:p>
            <a:p>
              <a:pPr algn="just" marL="0" indent="0" lvl="0">
                <a:lnSpc>
                  <a:spcPts val="3060"/>
                </a:lnSpc>
              </a:pPr>
            </a:p>
          </p:txBody>
        </p:sp>
      </p:grpSp>
      <p:grpSp>
        <p:nvGrpSpPr>
          <p:cNvPr name="Group 11" id="11"/>
          <p:cNvGrpSpPr/>
          <p:nvPr/>
        </p:nvGrpSpPr>
        <p:grpSpPr>
          <a:xfrm rot="0">
            <a:off x="971550" y="467067"/>
            <a:ext cx="76944" cy="200648"/>
            <a:chOff x="0" y="0"/>
            <a:chExt cx="102592" cy="267531"/>
          </a:xfrm>
        </p:grpSpPr>
        <p:sp>
          <p:nvSpPr>
            <p:cNvPr name="Freeform 12" id="12"/>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3" id="13"/>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E2B29"/>
                  </a:solidFill>
                  <a:latin typeface="Open Sans Bold"/>
                  <a:ea typeface="Open Sans Bold"/>
                  <a:cs typeface="Open Sans Bold"/>
                  <a:sym typeface="Open Sans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4484162" y="643486"/>
            <a:ext cx="9319675" cy="770906"/>
            <a:chOff x="0" y="0"/>
            <a:chExt cx="12426234" cy="1027875"/>
          </a:xfrm>
        </p:grpSpPr>
        <p:sp>
          <p:nvSpPr>
            <p:cNvPr name="Freeform 6" id="6"/>
            <p:cNvSpPr/>
            <p:nvPr/>
          </p:nvSpPr>
          <p:spPr>
            <a:xfrm flipH="false" flipV="false" rot="0">
              <a:off x="0" y="0"/>
              <a:ext cx="12426233" cy="1027875"/>
            </a:xfrm>
            <a:custGeom>
              <a:avLst/>
              <a:gdLst/>
              <a:ahLst/>
              <a:cxnLst/>
              <a:rect r="r" b="b" t="t" l="l"/>
              <a:pathLst>
                <a:path h="1027875" w="12426233">
                  <a:moveTo>
                    <a:pt x="0" y="0"/>
                  </a:moveTo>
                  <a:lnTo>
                    <a:pt x="12426233" y="0"/>
                  </a:lnTo>
                  <a:lnTo>
                    <a:pt x="12426233" y="1027875"/>
                  </a:lnTo>
                  <a:lnTo>
                    <a:pt x="0" y="1027875"/>
                  </a:lnTo>
                  <a:close/>
                </a:path>
              </a:pathLst>
            </a:custGeom>
            <a:solidFill>
              <a:srgbClr val="000000">
                <a:alpha val="0"/>
              </a:srgbClr>
            </a:solidFill>
          </p:spPr>
        </p:sp>
        <p:sp>
          <p:nvSpPr>
            <p:cNvPr name="TextBox 7" id="7"/>
            <p:cNvSpPr txBox="true"/>
            <p:nvPr/>
          </p:nvSpPr>
          <p:spPr>
            <a:xfrm>
              <a:off x="0" y="-9525"/>
              <a:ext cx="12426234" cy="1037400"/>
            </a:xfrm>
            <a:prstGeom prst="rect">
              <a:avLst/>
            </a:prstGeom>
          </p:spPr>
          <p:txBody>
            <a:bodyPr anchor="t" rtlCol="false" tIns="0" lIns="0" bIns="0" rIns="0"/>
            <a:lstStyle/>
            <a:p>
              <a:pPr algn="l" marL="0" indent="0" lvl="0">
                <a:lnSpc>
                  <a:spcPts val="4709"/>
                </a:lnSpc>
              </a:pPr>
              <a:r>
                <a:rPr lang="en-US" b="true" sz="3924">
                  <a:solidFill>
                    <a:srgbClr val="2E2B29"/>
                  </a:solidFill>
                  <a:latin typeface="Open Sans Bold"/>
                  <a:ea typeface="Open Sans Bold"/>
                  <a:cs typeface="Open Sans Bold"/>
                  <a:sym typeface="Open Sans Bold"/>
                </a:rPr>
                <a:t>Actividad: «Análisis de titulares»</a:t>
              </a:r>
            </a:p>
          </p:txBody>
        </p:sp>
      </p:grpSp>
      <p:grpSp>
        <p:nvGrpSpPr>
          <p:cNvPr name="Group 8" id="8"/>
          <p:cNvGrpSpPr/>
          <p:nvPr/>
        </p:nvGrpSpPr>
        <p:grpSpPr>
          <a:xfrm rot="0">
            <a:off x="2089251" y="2487834"/>
            <a:ext cx="7916224" cy="2908935"/>
            <a:chOff x="0" y="0"/>
            <a:chExt cx="10554966" cy="3878580"/>
          </a:xfrm>
        </p:grpSpPr>
        <p:sp>
          <p:nvSpPr>
            <p:cNvPr name="Freeform 9" id="9"/>
            <p:cNvSpPr/>
            <p:nvPr/>
          </p:nvSpPr>
          <p:spPr>
            <a:xfrm flipH="false" flipV="false" rot="0">
              <a:off x="0" y="0"/>
              <a:ext cx="10554967" cy="3878580"/>
            </a:xfrm>
            <a:custGeom>
              <a:avLst/>
              <a:gdLst/>
              <a:ahLst/>
              <a:cxnLst/>
              <a:rect r="r" b="b" t="t" l="l"/>
              <a:pathLst>
                <a:path h="3878580" w="10554967">
                  <a:moveTo>
                    <a:pt x="0" y="0"/>
                  </a:moveTo>
                  <a:lnTo>
                    <a:pt x="10554967" y="0"/>
                  </a:lnTo>
                  <a:lnTo>
                    <a:pt x="10554967" y="3878580"/>
                  </a:lnTo>
                  <a:lnTo>
                    <a:pt x="0" y="3878580"/>
                  </a:lnTo>
                  <a:close/>
                </a:path>
              </a:pathLst>
            </a:custGeom>
            <a:solidFill>
              <a:srgbClr val="000000">
                <a:alpha val="0"/>
              </a:srgbClr>
            </a:solidFill>
          </p:spPr>
        </p:sp>
        <p:sp>
          <p:nvSpPr>
            <p:cNvPr name="TextBox 10" id="10"/>
            <p:cNvSpPr txBox="true"/>
            <p:nvPr/>
          </p:nvSpPr>
          <p:spPr>
            <a:xfrm>
              <a:off x="0" y="-171450"/>
              <a:ext cx="10554966" cy="4050030"/>
            </a:xfrm>
            <a:prstGeom prst="rect">
              <a:avLst/>
            </a:prstGeom>
          </p:spPr>
          <p:txBody>
            <a:bodyPr anchor="t" rtlCol="false" tIns="0" lIns="0" bIns="0" rIns="0"/>
            <a:lstStyle/>
            <a:p>
              <a:pPr algn="just" marL="0" indent="0" lvl="0">
                <a:lnSpc>
                  <a:spcPts val="3960"/>
                </a:lnSpc>
              </a:pPr>
            </a:p>
            <a:p>
              <a:pPr algn="just" marL="0" indent="0" lvl="0">
                <a:lnSpc>
                  <a:spcPts val="3960"/>
                </a:lnSpc>
              </a:pPr>
              <a:r>
                <a:rPr lang="en-US" b="true" sz="2200">
                  <a:solidFill>
                    <a:srgbClr val="000000"/>
                  </a:solidFill>
                  <a:latin typeface="Open Sans Bold"/>
                  <a:ea typeface="Open Sans Bold"/>
                  <a:cs typeface="Open Sans Bold"/>
                  <a:sym typeface="Open Sans Bold"/>
                </a:rPr>
                <a:t>Divid</a:t>
              </a:r>
              <a:r>
                <a:rPr lang="en-US" b="true" sz="2200">
                  <a:solidFill>
                    <a:srgbClr val="000000"/>
                  </a:solidFill>
                  <a:latin typeface="Open Sans Bold"/>
                  <a:ea typeface="Open Sans Bold"/>
                  <a:cs typeface="Open Sans Bold"/>
                  <a:sym typeface="Open Sans Bold"/>
                </a:rPr>
                <a:t>a a </a:t>
              </a:r>
              <a:r>
                <a:rPr lang="en-US" b="true" sz="2200">
                  <a:solidFill>
                    <a:srgbClr val="000000"/>
                  </a:solidFill>
                  <a:latin typeface="Open Sans Bold"/>
                  <a:ea typeface="Open Sans Bold"/>
                  <a:cs typeface="Open Sans Bold"/>
                  <a:sym typeface="Open Sans Bold"/>
                </a:rPr>
                <a:t>l</a:t>
              </a:r>
              <a:r>
                <a:rPr lang="en-US" b="true" sz="2200">
                  <a:solidFill>
                    <a:srgbClr val="000000"/>
                  </a:solidFill>
                  <a:latin typeface="Open Sans Bold"/>
                  <a:ea typeface="Open Sans Bold"/>
                  <a:cs typeface="Open Sans Bold"/>
                  <a:sym typeface="Open Sans Bold"/>
                </a:rPr>
                <a:t>os</a:t>
              </a:r>
              <a:r>
                <a:rPr lang="en-US" b="true" sz="2200">
                  <a:solidFill>
                    <a:srgbClr val="000000"/>
                  </a:solidFill>
                  <a:latin typeface="Open Sans Bold"/>
                  <a:ea typeface="Open Sans Bold"/>
                  <a:cs typeface="Open Sans Bold"/>
                  <a:sym typeface="Open Sans Bold"/>
                </a:rPr>
                <a:t> </a:t>
              </a:r>
              <a:r>
                <a:rPr lang="en-US" b="true" sz="2200">
                  <a:solidFill>
                    <a:srgbClr val="000000"/>
                  </a:solidFill>
                  <a:latin typeface="Open Sans Bold"/>
                  <a:ea typeface="Open Sans Bold"/>
                  <a:cs typeface="Open Sans Bold"/>
                  <a:sym typeface="Open Sans Bold"/>
                </a:rPr>
                <a:t>parti</a:t>
              </a:r>
              <a:r>
                <a:rPr lang="en-US" b="true" sz="2200">
                  <a:solidFill>
                    <a:srgbClr val="000000"/>
                  </a:solidFill>
                  <a:latin typeface="Open Sans Bold"/>
                  <a:ea typeface="Open Sans Bold"/>
                  <a:cs typeface="Open Sans Bold"/>
                  <a:sym typeface="Open Sans Bold"/>
                </a:rPr>
                <a:t>c</a:t>
              </a:r>
              <a:r>
                <a:rPr lang="en-US" b="true" sz="2200">
                  <a:solidFill>
                    <a:srgbClr val="000000"/>
                  </a:solidFill>
                  <a:latin typeface="Open Sans Bold"/>
                  <a:ea typeface="Open Sans Bold"/>
                  <a:cs typeface="Open Sans Bold"/>
                  <a:sym typeface="Open Sans Bold"/>
                </a:rPr>
                <a:t>ipant</a:t>
              </a:r>
              <a:r>
                <a:rPr lang="en-US" b="true" sz="2200">
                  <a:solidFill>
                    <a:srgbClr val="000000"/>
                  </a:solidFill>
                  <a:latin typeface="Open Sans Bold"/>
                  <a:ea typeface="Open Sans Bold"/>
                  <a:cs typeface="Open Sans Bold"/>
                  <a:sym typeface="Open Sans Bold"/>
                </a:rPr>
                <a:t>es </a:t>
              </a:r>
              <a:r>
                <a:rPr lang="en-US" b="true" sz="2200">
                  <a:solidFill>
                    <a:srgbClr val="000000"/>
                  </a:solidFill>
                  <a:latin typeface="Open Sans Bold"/>
                  <a:ea typeface="Open Sans Bold"/>
                  <a:cs typeface="Open Sans Bold"/>
                  <a:sym typeface="Open Sans Bold"/>
                </a:rPr>
                <a:t>e</a:t>
              </a:r>
              <a:r>
                <a:rPr lang="en-US" b="true" sz="2200">
                  <a:solidFill>
                    <a:srgbClr val="000000"/>
                  </a:solidFill>
                  <a:latin typeface="Open Sans Bold"/>
                  <a:ea typeface="Open Sans Bold"/>
                  <a:cs typeface="Open Sans Bold"/>
                  <a:sym typeface="Open Sans Bold"/>
                </a:rPr>
                <a:t>n e</a:t>
              </a:r>
              <a:r>
                <a:rPr lang="en-US" b="true" sz="2200">
                  <a:solidFill>
                    <a:srgbClr val="000000"/>
                  </a:solidFill>
                  <a:latin typeface="Open Sans Bold"/>
                  <a:ea typeface="Open Sans Bold"/>
                  <a:cs typeface="Open Sans Bold"/>
                  <a:sym typeface="Open Sans Bold"/>
                </a:rPr>
                <a:t>qui</a:t>
              </a:r>
              <a:r>
                <a:rPr lang="en-US" b="true" sz="2200">
                  <a:solidFill>
                    <a:srgbClr val="000000"/>
                  </a:solidFill>
                  <a:latin typeface="Open Sans Bold"/>
                  <a:ea typeface="Open Sans Bold"/>
                  <a:cs typeface="Open Sans Bold"/>
                  <a:sym typeface="Open Sans Bold"/>
                </a:rPr>
                <a:t>po</a:t>
              </a:r>
              <a:r>
                <a:rPr lang="en-US" b="true" sz="2200">
                  <a:solidFill>
                    <a:srgbClr val="000000"/>
                  </a:solidFill>
                  <a:latin typeface="Open Sans Bold"/>
                  <a:ea typeface="Open Sans Bold"/>
                  <a:cs typeface="Open Sans Bold"/>
                  <a:sym typeface="Open Sans Bold"/>
                </a:rPr>
                <a:t>s</a:t>
              </a:r>
              <a:r>
                <a:rPr lang="en-US" b="true" sz="2200">
                  <a:solidFill>
                    <a:srgbClr val="000000"/>
                  </a:solidFill>
                  <a:latin typeface="Open Sans Bold"/>
                  <a:ea typeface="Open Sans Bold"/>
                  <a:cs typeface="Open Sans Bold"/>
                  <a:sym typeface="Open Sans Bold"/>
                </a:rPr>
                <a:t>. Presente dos títulos</a:t>
              </a:r>
              <a:r>
                <a:rPr lang="en-US" b="true" sz="2200">
                  <a:solidFill>
                    <a:srgbClr val="000000"/>
                  </a:solidFill>
                  <a:latin typeface="Open Sans Bold"/>
                  <a:ea typeface="Open Sans Bold"/>
                  <a:cs typeface="Open Sans Bold"/>
                  <a:sym typeface="Open Sans Bold"/>
                </a:rPr>
                <a:t> diferentes sobre el mismo proyecto de ley sobre los derechos de las personas con discapacidad.</a:t>
              </a:r>
            </a:p>
            <a:p>
              <a:pPr algn="just" marL="0" indent="0" lvl="0">
                <a:lnSpc>
                  <a:spcPts val="3960"/>
                </a:lnSpc>
              </a:pPr>
            </a:p>
            <a:p>
              <a:pPr algn="just" marL="0" indent="0" lvl="0">
                <a:lnSpc>
                  <a:spcPts val="3960"/>
                </a:lnSpc>
              </a:pPr>
            </a:p>
          </p:txBody>
        </p:sp>
      </p:grpSp>
      <p:grpSp>
        <p:nvGrpSpPr>
          <p:cNvPr name="Group 11" id="11"/>
          <p:cNvGrpSpPr/>
          <p:nvPr/>
        </p:nvGrpSpPr>
        <p:grpSpPr>
          <a:xfrm rot="0">
            <a:off x="971550" y="467067"/>
            <a:ext cx="76944" cy="200648"/>
            <a:chOff x="0" y="0"/>
            <a:chExt cx="102592" cy="267531"/>
          </a:xfrm>
        </p:grpSpPr>
        <p:sp>
          <p:nvSpPr>
            <p:cNvPr name="Freeform 12" id="12"/>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3" id="13"/>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E2B29"/>
                  </a:solidFill>
                  <a:latin typeface="Open Sans Bold"/>
                  <a:ea typeface="Open Sans Bold"/>
                  <a:cs typeface="Open Sans Bold"/>
                  <a:sym typeface="Open Sans Bold"/>
                </a:rPr>
                <a:t>7</a:t>
              </a:r>
            </a:p>
          </p:txBody>
        </p:sp>
      </p:grpSp>
      <p:sp>
        <p:nvSpPr>
          <p:cNvPr name="Freeform 14" id="14"/>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5" id="15"/>
          <p:cNvSpPr/>
          <p:nvPr/>
        </p:nvSpPr>
        <p:spPr>
          <a:xfrm flipH="false" flipV="false" rot="0">
            <a:off x="770585" y="2732538"/>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770324" y="4883467"/>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770585" y="6985159"/>
            <a:ext cx="971550" cy="971550"/>
          </a:xfrm>
          <a:custGeom>
            <a:avLst/>
            <a:gdLst/>
            <a:ahLst/>
            <a:cxnLst/>
            <a:rect r="r" b="b" t="t" l="l"/>
            <a:pathLst>
              <a:path h="971550" w="971550">
                <a:moveTo>
                  <a:pt x="0" y="0"/>
                </a:moveTo>
                <a:lnTo>
                  <a:pt x="971550" y="0"/>
                </a:lnTo>
                <a:lnTo>
                  <a:pt x="971550" y="971550"/>
                </a:lnTo>
                <a:lnTo>
                  <a:pt x="0" y="97155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8" id="18"/>
          <p:cNvSpPr/>
          <p:nvPr/>
        </p:nvSpPr>
        <p:spPr>
          <a:xfrm flipH="false" flipV="false" rot="0">
            <a:off x="10437376" y="2824340"/>
            <a:ext cx="909212" cy="909212"/>
          </a:xfrm>
          <a:custGeom>
            <a:avLst/>
            <a:gdLst/>
            <a:ahLst/>
            <a:cxnLst/>
            <a:rect r="r" b="b" t="t" l="l"/>
            <a:pathLst>
              <a:path h="909212" w="909212">
                <a:moveTo>
                  <a:pt x="0" y="0"/>
                </a:moveTo>
                <a:lnTo>
                  <a:pt x="909213" y="0"/>
                </a:lnTo>
                <a:lnTo>
                  <a:pt x="909213" y="909212"/>
                </a:lnTo>
                <a:lnTo>
                  <a:pt x="0" y="9092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9" id="19"/>
          <p:cNvSpPr/>
          <p:nvPr/>
        </p:nvSpPr>
        <p:spPr>
          <a:xfrm flipH="false" flipV="false" rot="0">
            <a:off x="10437376" y="5143500"/>
            <a:ext cx="909212" cy="909212"/>
          </a:xfrm>
          <a:custGeom>
            <a:avLst/>
            <a:gdLst/>
            <a:ahLst/>
            <a:cxnLst/>
            <a:rect r="r" b="b" t="t" l="l"/>
            <a:pathLst>
              <a:path h="909212" w="909212">
                <a:moveTo>
                  <a:pt x="0" y="0"/>
                </a:moveTo>
                <a:lnTo>
                  <a:pt x="909213" y="0"/>
                </a:lnTo>
                <a:lnTo>
                  <a:pt x="909213" y="909212"/>
                </a:lnTo>
                <a:lnTo>
                  <a:pt x="0" y="90921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20" id="20"/>
          <p:cNvSpPr/>
          <p:nvPr/>
        </p:nvSpPr>
        <p:spPr>
          <a:xfrm flipH="false" flipV="false" rot="0">
            <a:off x="10468120" y="7078240"/>
            <a:ext cx="878469" cy="878469"/>
          </a:xfrm>
          <a:custGeom>
            <a:avLst/>
            <a:gdLst/>
            <a:ahLst/>
            <a:cxnLst/>
            <a:rect r="r" b="b" t="t" l="l"/>
            <a:pathLst>
              <a:path h="878469" w="878469">
                <a:moveTo>
                  <a:pt x="0" y="0"/>
                </a:moveTo>
                <a:lnTo>
                  <a:pt x="878469" y="0"/>
                </a:lnTo>
                <a:lnTo>
                  <a:pt x="878469" y="878469"/>
                </a:lnTo>
                <a:lnTo>
                  <a:pt x="0" y="87846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21" id="21"/>
          <p:cNvGrpSpPr/>
          <p:nvPr/>
        </p:nvGrpSpPr>
        <p:grpSpPr>
          <a:xfrm rot="0">
            <a:off x="2089251" y="4171950"/>
            <a:ext cx="8348125" cy="1423035"/>
            <a:chOff x="0" y="0"/>
            <a:chExt cx="11130834" cy="1897380"/>
          </a:xfrm>
        </p:grpSpPr>
        <p:sp>
          <p:nvSpPr>
            <p:cNvPr name="Freeform 22" id="22"/>
            <p:cNvSpPr/>
            <p:nvPr/>
          </p:nvSpPr>
          <p:spPr>
            <a:xfrm flipH="false" flipV="false" rot="0">
              <a:off x="0" y="0"/>
              <a:ext cx="11130835" cy="1897380"/>
            </a:xfrm>
            <a:custGeom>
              <a:avLst/>
              <a:gdLst/>
              <a:ahLst/>
              <a:cxnLst/>
              <a:rect r="r" b="b" t="t" l="l"/>
              <a:pathLst>
                <a:path h="1897380" w="11130835">
                  <a:moveTo>
                    <a:pt x="0" y="0"/>
                  </a:moveTo>
                  <a:lnTo>
                    <a:pt x="11130835" y="0"/>
                  </a:lnTo>
                  <a:lnTo>
                    <a:pt x="11130835" y="1897380"/>
                  </a:lnTo>
                  <a:lnTo>
                    <a:pt x="0" y="1897380"/>
                  </a:lnTo>
                  <a:close/>
                </a:path>
              </a:pathLst>
            </a:custGeom>
            <a:solidFill>
              <a:srgbClr val="000000">
                <a:alpha val="0"/>
              </a:srgbClr>
            </a:solidFill>
          </p:spPr>
        </p:sp>
        <p:sp>
          <p:nvSpPr>
            <p:cNvPr name="TextBox 23" id="23"/>
            <p:cNvSpPr txBox="true"/>
            <p:nvPr/>
          </p:nvSpPr>
          <p:spPr>
            <a:xfrm>
              <a:off x="0" y="-171450"/>
              <a:ext cx="11130834" cy="2068830"/>
            </a:xfrm>
            <a:prstGeom prst="rect">
              <a:avLst/>
            </a:prstGeom>
          </p:spPr>
          <p:txBody>
            <a:bodyPr anchor="t" rtlCol="false" tIns="0" lIns="0" bIns="0" rIns="0"/>
            <a:lstStyle/>
            <a:p>
              <a:pPr algn="just" marL="0" indent="0" lvl="0">
                <a:lnSpc>
                  <a:spcPts val="3960"/>
                </a:lnSpc>
              </a:pPr>
            </a:p>
            <a:p>
              <a:pPr algn="just" marL="0" indent="0" lvl="0">
                <a:lnSpc>
                  <a:spcPts val="3960"/>
                </a:lnSpc>
              </a:pPr>
            </a:p>
            <a:p>
              <a:pPr algn="just" marL="0" indent="0" lvl="0">
                <a:lnSpc>
                  <a:spcPts val="3960"/>
                </a:lnSpc>
              </a:pPr>
              <a:r>
                <a:rPr lang="en-US" b="true" sz="2200">
                  <a:solidFill>
                    <a:srgbClr val="000000"/>
                  </a:solidFill>
                  <a:latin typeface="Open Sans Bold"/>
                  <a:ea typeface="Open Sans Bold"/>
                  <a:cs typeface="Open Sans Bold"/>
                  <a:sym typeface="Open Sans Bold"/>
                </a:rPr>
                <a:t>Lea los titula</a:t>
              </a:r>
              <a:r>
                <a:rPr lang="en-US" b="true" sz="2200">
                  <a:solidFill>
                    <a:srgbClr val="000000"/>
                  </a:solidFill>
                  <a:latin typeface="Open Sans Bold"/>
                  <a:ea typeface="Open Sans Bold"/>
                  <a:cs typeface="Open Sans Bold"/>
                  <a:sym typeface="Open Sans Bold"/>
                </a:rPr>
                <a:t>res en voz alta para todos los participantes.</a:t>
              </a:r>
            </a:p>
          </p:txBody>
        </p:sp>
      </p:grpSp>
      <p:grpSp>
        <p:nvGrpSpPr>
          <p:cNvPr name="Group 24" id="24"/>
          <p:cNvGrpSpPr/>
          <p:nvPr/>
        </p:nvGrpSpPr>
        <p:grpSpPr>
          <a:xfrm rot="0">
            <a:off x="2059592" y="5996908"/>
            <a:ext cx="7916224" cy="2413635"/>
            <a:chOff x="0" y="0"/>
            <a:chExt cx="10554966" cy="3218180"/>
          </a:xfrm>
        </p:grpSpPr>
        <p:sp>
          <p:nvSpPr>
            <p:cNvPr name="Freeform 25" id="25"/>
            <p:cNvSpPr/>
            <p:nvPr/>
          </p:nvSpPr>
          <p:spPr>
            <a:xfrm flipH="false" flipV="false" rot="0">
              <a:off x="0" y="0"/>
              <a:ext cx="10554967" cy="3218180"/>
            </a:xfrm>
            <a:custGeom>
              <a:avLst/>
              <a:gdLst/>
              <a:ahLst/>
              <a:cxnLst/>
              <a:rect r="r" b="b" t="t" l="l"/>
              <a:pathLst>
                <a:path h="3218180" w="10554967">
                  <a:moveTo>
                    <a:pt x="0" y="0"/>
                  </a:moveTo>
                  <a:lnTo>
                    <a:pt x="10554967" y="0"/>
                  </a:lnTo>
                  <a:lnTo>
                    <a:pt x="10554967" y="3218180"/>
                  </a:lnTo>
                  <a:lnTo>
                    <a:pt x="0" y="3218180"/>
                  </a:lnTo>
                  <a:close/>
                </a:path>
              </a:pathLst>
            </a:custGeom>
            <a:solidFill>
              <a:srgbClr val="000000">
                <a:alpha val="0"/>
              </a:srgbClr>
            </a:solidFill>
          </p:spPr>
        </p:sp>
        <p:sp>
          <p:nvSpPr>
            <p:cNvPr name="TextBox 26" id="26"/>
            <p:cNvSpPr txBox="true"/>
            <p:nvPr/>
          </p:nvSpPr>
          <p:spPr>
            <a:xfrm>
              <a:off x="0" y="-171450"/>
              <a:ext cx="10554966" cy="3389630"/>
            </a:xfrm>
            <a:prstGeom prst="rect">
              <a:avLst/>
            </a:prstGeom>
          </p:spPr>
          <p:txBody>
            <a:bodyPr anchor="t" rtlCol="false" tIns="0" lIns="0" bIns="0" rIns="0"/>
            <a:lstStyle/>
            <a:p>
              <a:pPr algn="just" marL="0" indent="0" lvl="0">
                <a:lnSpc>
                  <a:spcPts val="3960"/>
                </a:lnSpc>
              </a:pPr>
            </a:p>
            <a:p>
              <a:pPr algn="just" marL="0" indent="0" lvl="0">
                <a:lnSpc>
                  <a:spcPts val="3960"/>
                </a:lnSpc>
              </a:pPr>
            </a:p>
            <a:p>
              <a:pPr algn="just" marL="0" indent="0" lvl="0">
                <a:lnSpc>
                  <a:spcPts val="3960"/>
                </a:lnSpc>
              </a:pPr>
              <a:r>
                <a:rPr lang="en-US" b="true" sz="2200">
                  <a:solidFill>
                    <a:srgbClr val="000000"/>
                  </a:solidFill>
                  <a:latin typeface="Open Sans Bold"/>
                  <a:ea typeface="Open Sans Bold"/>
                  <a:cs typeface="Open Sans Bold"/>
                  <a:sym typeface="Open Sans Bold"/>
                </a:rPr>
                <a:t>I</a:t>
              </a:r>
              <a:r>
                <a:rPr lang="en-US" b="true" sz="2200">
                  <a:solidFill>
                    <a:srgbClr val="000000"/>
                  </a:solidFill>
                  <a:latin typeface="Open Sans Bold"/>
                  <a:ea typeface="Open Sans Bold"/>
                  <a:cs typeface="Open Sans Bold"/>
                  <a:sym typeface="Open Sans Bold"/>
                </a:rPr>
                <a:t>ndique a los participantes que presten atenci</a:t>
              </a:r>
              <a:r>
                <a:rPr lang="en-US" b="true" sz="2200">
                  <a:solidFill>
                    <a:srgbClr val="000000"/>
                  </a:solidFill>
                  <a:latin typeface="Open Sans Bold"/>
                  <a:ea typeface="Open Sans Bold"/>
                  <a:cs typeface="Open Sans Bold"/>
                  <a:sym typeface="Open Sans Bold"/>
                </a:rPr>
                <a:t>ón</a:t>
              </a:r>
              <a:r>
                <a:rPr lang="en-US" b="true" sz="2200">
                  <a:solidFill>
                    <a:srgbClr val="000000"/>
                  </a:solidFill>
                  <a:latin typeface="Open Sans Bold"/>
                  <a:ea typeface="Open Sans Bold"/>
                  <a:cs typeface="Open Sans Bold"/>
                  <a:sym typeface="Open Sans Bold"/>
                </a:rPr>
                <a:t> </a:t>
              </a:r>
              <a:r>
                <a:rPr lang="en-US" b="true" sz="2200">
                  <a:solidFill>
                    <a:srgbClr val="000000"/>
                  </a:solidFill>
                  <a:latin typeface="Open Sans Bold"/>
                  <a:ea typeface="Open Sans Bold"/>
                  <a:cs typeface="Open Sans Bold"/>
                  <a:sym typeface="Open Sans Bold"/>
                </a:rPr>
                <a:t>a l</a:t>
              </a:r>
              <a:r>
                <a:rPr lang="en-US" b="true" sz="2200">
                  <a:solidFill>
                    <a:srgbClr val="000000"/>
                  </a:solidFill>
                  <a:latin typeface="Open Sans Bold"/>
                  <a:ea typeface="Open Sans Bold"/>
                  <a:cs typeface="Open Sans Bold"/>
                  <a:sym typeface="Open Sans Bold"/>
                </a:rPr>
                <a:t>a </a:t>
              </a:r>
              <a:r>
                <a:rPr lang="en-US" b="true" sz="2200">
                  <a:solidFill>
                    <a:srgbClr val="000000"/>
                  </a:solidFill>
                  <a:latin typeface="Open Sans Bold"/>
                  <a:ea typeface="Open Sans Bold"/>
                  <a:cs typeface="Open Sans Bold"/>
                  <a:sym typeface="Open Sans Bold"/>
                </a:rPr>
                <a:t>elecció</a:t>
              </a:r>
              <a:r>
                <a:rPr lang="en-US" b="true" sz="2200">
                  <a:solidFill>
                    <a:srgbClr val="000000"/>
                  </a:solidFill>
                  <a:latin typeface="Open Sans Bold"/>
                  <a:ea typeface="Open Sans Bold"/>
                  <a:cs typeface="Open Sans Bold"/>
                  <a:sym typeface="Open Sans Bold"/>
                </a:rPr>
                <a:t>n d</a:t>
              </a:r>
              <a:r>
                <a:rPr lang="en-US" b="true" sz="2200">
                  <a:solidFill>
                    <a:srgbClr val="000000"/>
                  </a:solidFill>
                  <a:latin typeface="Open Sans Bold"/>
                  <a:ea typeface="Open Sans Bold"/>
                  <a:cs typeface="Open Sans Bold"/>
                  <a:sym typeface="Open Sans Bold"/>
                </a:rPr>
                <a:t>e pala</a:t>
              </a:r>
              <a:r>
                <a:rPr lang="en-US" b="true" sz="2200">
                  <a:solidFill>
                    <a:srgbClr val="000000"/>
                  </a:solidFill>
                  <a:latin typeface="Open Sans Bold"/>
                  <a:ea typeface="Open Sans Bold"/>
                  <a:cs typeface="Open Sans Bold"/>
                  <a:sym typeface="Open Sans Bold"/>
                </a:rPr>
                <a:t>br</a:t>
              </a:r>
              <a:r>
                <a:rPr lang="en-US" b="true" sz="2200">
                  <a:solidFill>
                    <a:srgbClr val="000000"/>
                  </a:solidFill>
                  <a:latin typeface="Open Sans Bold"/>
                  <a:ea typeface="Open Sans Bold"/>
                  <a:cs typeface="Open Sans Bold"/>
                  <a:sym typeface="Open Sans Bold"/>
                </a:rPr>
                <a:t>a</a:t>
              </a:r>
              <a:r>
                <a:rPr lang="en-US" b="true" sz="2200">
                  <a:solidFill>
                    <a:srgbClr val="000000"/>
                  </a:solidFill>
                  <a:latin typeface="Open Sans Bold"/>
                  <a:ea typeface="Open Sans Bold"/>
                  <a:cs typeface="Open Sans Bold"/>
                  <a:sym typeface="Open Sans Bold"/>
                </a:rPr>
                <a:t>s, </a:t>
              </a:r>
              <a:r>
                <a:rPr lang="en-US" b="true" sz="2200">
                  <a:solidFill>
                    <a:srgbClr val="000000"/>
                  </a:solidFill>
                  <a:latin typeface="Open Sans Bold"/>
                  <a:ea typeface="Open Sans Bold"/>
                  <a:cs typeface="Open Sans Bold"/>
                  <a:sym typeface="Open Sans Bold"/>
                </a:rPr>
                <a:t>el e</a:t>
              </a:r>
              <a:r>
                <a:rPr lang="en-US" b="true" sz="2200">
                  <a:solidFill>
                    <a:srgbClr val="000000"/>
                  </a:solidFill>
                  <a:latin typeface="Open Sans Bold"/>
                  <a:ea typeface="Open Sans Bold"/>
                  <a:cs typeface="Open Sans Bold"/>
                  <a:sym typeface="Open Sans Bold"/>
                </a:rPr>
                <a:t>st</a:t>
              </a:r>
              <a:r>
                <a:rPr lang="en-US" b="true" sz="2200">
                  <a:solidFill>
                    <a:srgbClr val="000000"/>
                  </a:solidFill>
                  <a:latin typeface="Open Sans Bold"/>
                  <a:ea typeface="Open Sans Bold"/>
                  <a:cs typeface="Open Sans Bold"/>
                  <a:sym typeface="Open Sans Bold"/>
                </a:rPr>
                <a:t>ilo </a:t>
              </a:r>
              <a:r>
                <a:rPr lang="en-US" b="true" sz="2200">
                  <a:solidFill>
                    <a:srgbClr val="000000"/>
                  </a:solidFill>
                  <a:latin typeface="Open Sans Bold"/>
                  <a:ea typeface="Open Sans Bold"/>
                  <a:cs typeface="Open Sans Bold"/>
                  <a:sym typeface="Open Sans Bold"/>
                </a:rPr>
                <a:t>y</a:t>
              </a:r>
              <a:r>
                <a:rPr lang="en-US" b="true" sz="2200">
                  <a:solidFill>
                    <a:srgbClr val="000000"/>
                  </a:solidFill>
                  <a:latin typeface="Open Sans Bold"/>
                  <a:ea typeface="Open Sans Bold"/>
                  <a:cs typeface="Open Sans Bold"/>
                  <a:sym typeface="Open Sans Bold"/>
                </a:rPr>
                <a:t> e</a:t>
              </a:r>
              <a:r>
                <a:rPr lang="en-US" b="true" sz="2200">
                  <a:solidFill>
                    <a:srgbClr val="000000"/>
                  </a:solidFill>
                  <a:latin typeface="Open Sans Bold"/>
                  <a:ea typeface="Open Sans Bold"/>
                  <a:cs typeface="Open Sans Bold"/>
                  <a:sym typeface="Open Sans Bold"/>
                </a:rPr>
                <a:t>l </a:t>
              </a:r>
              <a:r>
                <a:rPr lang="en-US" b="true" sz="2200">
                  <a:solidFill>
                    <a:srgbClr val="000000"/>
                  </a:solidFill>
                  <a:latin typeface="Open Sans Bold"/>
                  <a:ea typeface="Open Sans Bold"/>
                  <a:cs typeface="Open Sans Bold"/>
                  <a:sym typeface="Open Sans Bold"/>
                </a:rPr>
                <a:t>t</a:t>
              </a:r>
              <a:r>
                <a:rPr lang="en-US" b="true" sz="2200">
                  <a:solidFill>
                    <a:srgbClr val="000000"/>
                  </a:solidFill>
                  <a:latin typeface="Open Sans Bold"/>
                  <a:ea typeface="Open Sans Bold"/>
                  <a:cs typeface="Open Sans Bold"/>
                  <a:sym typeface="Open Sans Bold"/>
                </a:rPr>
                <a:t>o</a:t>
              </a:r>
              <a:r>
                <a:rPr lang="en-US" b="true" sz="2200">
                  <a:solidFill>
                    <a:srgbClr val="000000"/>
                  </a:solidFill>
                  <a:latin typeface="Open Sans Bold"/>
                  <a:ea typeface="Open Sans Bold"/>
                  <a:cs typeface="Open Sans Bold"/>
                  <a:sym typeface="Open Sans Bold"/>
                </a:rPr>
                <a:t>no</a:t>
              </a:r>
              <a:r>
                <a:rPr lang="en-US" b="true" sz="2200">
                  <a:solidFill>
                    <a:srgbClr val="000000"/>
                  </a:solidFill>
                  <a:latin typeface="Open Sans Bold"/>
                  <a:ea typeface="Open Sans Bold"/>
                  <a:cs typeface="Open Sans Bold"/>
                  <a:sym typeface="Open Sans Bold"/>
                </a:rPr>
                <a:t> emoc</a:t>
              </a:r>
              <a:r>
                <a:rPr lang="en-US" b="true" sz="2200">
                  <a:solidFill>
                    <a:srgbClr val="000000"/>
                  </a:solidFill>
                  <a:latin typeface="Open Sans Bold"/>
                  <a:ea typeface="Open Sans Bold"/>
                  <a:cs typeface="Open Sans Bold"/>
                  <a:sym typeface="Open Sans Bold"/>
                </a:rPr>
                <a:t>i</a:t>
              </a:r>
              <a:r>
                <a:rPr lang="en-US" b="true" sz="2200">
                  <a:solidFill>
                    <a:srgbClr val="000000"/>
                  </a:solidFill>
                  <a:latin typeface="Open Sans Bold"/>
                  <a:ea typeface="Open Sans Bold"/>
                  <a:cs typeface="Open Sans Bold"/>
                  <a:sym typeface="Open Sans Bold"/>
                </a:rPr>
                <a:t>onal</a:t>
              </a:r>
              <a:r>
                <a:rPr lang="en-US" b="true" sz="2200">
                  <a:solidFill>
                    <a:srgbClr val="000000"/>
                  </a:solidFill>
                  <a:latin typeface="Open Sans Bold"/>
                  <a:ea typeface="Open Sans Bold"/>
                  <a:cs typeface="Open Sans Bold"/>
                  <a:sym typeface="Open Sans Bold"/>
                </a:rPr>
                <a:t> al</a:t>
              </a:r>
              <a:r>
                <a:rPr lang="en-US" b="true" sz="2200">
                  <a:solidFill>
                    <a:srgbClr val="000000"/>
                  </a:solidFill>
                  <a:latin typeface="Open Sans Bold"/>
                  <a:ea typeface="Open Sans Bold"/>
                  <a:cs typeface="Open Sans Bold"/>
                  <a:sym typeface="Open Sans Bold"/>
                </a:rPr>
                <a:t> tra</a:t>
              </a:r>
              <a:r>
                <a:rPr lang="en-US" b="true" sz="2200">
                  <a:solidFill>
                    <a:srgbClr val="000000"/>
                  </a:solidFill>
                  <a:latin typeface="Open Sans Bold"/>
                  <a:ea typeface="Open Sans Bold"/>
                  <a:cs typeface="Open Sans Bold"/>
                  <a:sym typeface="Open Sans Bold"/>
                </a:rPr>
                <a:t>ba</a:t>
              </a:r>
              <a:r>
                <a:rPr lang="en-US" b="true" sz="2200">
                  <a:solidFill>
                    <a:srgbClr val="000000"/>
                  </a:solidFill>
                  <a:latin typeface="Open Sans Bold"/>
                  <a:ea typeface="Open Sans Bold"/>
                  <a:cs typeface="Open Sans Bold"/>
                  <a:sym typeface="Open Sans Bold"/>
                </a:rPr>
                <a:t>j</a:t>
              </a:r>
              <a:r>
                <a:rPr lang="en-US" b="true" sz="2200">
                  <a:solidFill>
                    <a:srgbClr val="000000"/>
                  </a:solidFill>
                  <a:latin typeface="Open Sans Bold"/>
                  <a:ea typeface="Open Sans Bold"/>
                  <a:cs typeface="Open Sans Bold"/>
                  <a:sym typeface="Open Sans Bold"/>
                </a:rPr>
                <a:t>ar</a:t>
              </a:r>
              <a:r>
                <a:rPr lang="en-US" b="true" sz="2200">
                  <a:solidFill>
                    <a:srgbClr val="000000"/>
                  </a:solidFill>
                  <a:latin typeface="Open Sans Bold"/>
                  <a:ea typeface="Open Sans Bold"/>
                  <a:cs typeface="Open Sans Bold"/>
                  <a:sym typeface="Open Sans Bold"/>
                </a:rPr>
                <a:t> </a:t>
              </a:r>
              <a:r>
                <a:rPr lang="en-US" b="true" sz="2200">
                  <a:solidFill>
                    <a:srgbClr val="000000"/>
                  </a:solidFill>
                  <a:latin typeface="Open Sans Bold"/>
                  <a:ea typeface="Open Sans Bold"/>
                  <a:cs typeface="Open Sans Bold"/>
                  <a:sym typeface="Open Sans Bold"/>
                </a:rPr>
                <a:t>en</a:t>
              </a:r>
              <a:r>
                <a:rPr lang="en-US" b="true" sz="2200">
                  <a:solidFill>
                    <a:srgbClr val="000000"/>
                  </a:solidFill>
                  <a:latin typeface="Open Sans Bold"/>
                  <a:ea typeface="Open Sans Bold"/>
                  <a:cs typeface="Open Sans Bold"/>
                  <a:sym typeface="Open Sans Bold"/>
                </a:rPr>
                <a:t> s</a:t>
              </a:r>
              <a:r>
                <a:rPr lang="en-US" b="true" sz="2200">
                  <a:solidFill>
                    <a:srgbClr val="000000"/>
                  </a:solidFill>
                  <a:latin typeface="Open Sans Bold"/>
                  <a:ea typeface="Open Sans Bold"/>
                  <a:cs typeface="Open Sans Bold"/>
                  <a:sym typeface="Open Sans Bold"/>
                </a:rPr>
                <a:t>us</a:t>
              </a:r>
              <a:r>
                <a:rPr lang="en-US" b="true" sz="2200">
                  <a:solidFill>
                    <a:srgbClr val="000000"/>
                  </a:solidFill>
                  <a:latin typeface="Open Sans Bold"/>
                  <a:ea typeface="Open Sans Bold"/>
                  <a:cs typeface="Open Sans Bold"/>
                  <a:sym typeface="Open Sans Bold"/>
                </a:rPr>
                <a:t> e</a:t>
              </a:r>
              <a:r>
                <a:rPr lang="en-US" b="true" sz="2200">
                  <a:solidFill>
                    <a:srgbClr val="000000"/>
                  </a:solidFill>
                  <a:latin typeface="Open Sans Bold"/>
                  <a:ea typeface="Open Sans Bold"/>
                  <a:cs typeface="Open Sans Bold"/>
                  <a:sym typeface="Open Sans Bold"/>
                </a:rPr>
                <a:t>qui</a:t>
              </a:r>
              <a:r>
                <a:rPr lang="en-US" b="true" sz="2200">
                  <a:solidFill>
                    <a:srgbClr val="000000"/>
                  </a:solidFill>
                  <a:latin typeface="Open Sans Bold"/>
                  <a:ea typeface="Open Sans Bold"/>
                  <a:cs typeface="Open Sans Bold"/>
                  <a:sym typeface="Open Sans Bold"/>
                </a:rPr>
                <a:t>po</a:t>
              </a:r>
              <a:r>
                <a:rPr lang="en-US" b="true" sz="2200">
                  <a:solidFill>
                    <a:srgbClr val="000000"/>
                  </a:solidFill>
                  <a:latin typeface="Open Sans Bold"/>
                  <a:ea typeface="Open Sans Bold"/>
                  <a:cs typeface="Open Sans Bold"/>
                  <a:sym typeface="Open Sans Bold"/>
                </a:rPr>
                <a:t>s</a:t>
              </a:r>
              <a:r>
                <a:rPr lang="en-US" b="true" sz="2200">
                  <a:solidFill>
                    <a:srgbClr val="000000"/>
                  </a:solidFill>
                  <a:latin typeface="Open Sans Bold"/>
                  <a:ea typeface="Open Sans Bold"/>
                  <a:cs typeface="Open Sans Bold"/>
                  <a:sym typeface="Open Sans Bold"/>
                </a:rPr>
                <a:t>.</a:t>
              </a:r>
            </a:p>
          </p:txBody>
        </p:sp>
      </p:grpSp>
      <p:grpSp>
        <p:nvGrpSpPr>
          <p:cNvPr name="Group 27" id="27"/>
          <p:cNvGrpSpPr/>
          <p:nvPr/>
        </p:nvGrpSpPr>
        <p:grpSpPr>
          <a:xfrm rot="0">
            <a:off x="11698770" y="2487834"/>
            <a:ext cx="6007757" cy="3827239"/>
            <a:chOff x="0" y="0"/>
            <a:chExt cx="8010343" cy="5102985"/>
          </a:xfrm>
        </p:grpSpPr>
        <p:sp>
          <p:nvSpPr>
            <p:cNvPr name="Freeform 28" id="28"/>
            <p:cNvSpPr/>
            <p:nvPr/>
          </p:nvSpPr>
          <p:spPr>
            <a:xfrm flipH="false" flipV="false" rot="0">
              <a:off x="0" y="0"/>
              <a:ext cx="8010343" cy="5102985"/>
            </a:xfrm>
            <a:custGeom>
              <a:avLst/>
              <a:gdLst/>
              <a:ahLst/>
              <a:cxnLst/>
              <a:rect r="r" b="b" t="t" l="l"/>
              <a:pathLst>
                <a:path h="5102985" w="8010343">
                  <a:moveTo>
                    <a:pt x="0" y="0"/>
                  </a:moveTo>
                  <a:lnTo>
                    <a:pt x="8010343" y="0"/>
                  </a:lnTo>
                  <a:lnTo>
                    <a:pt x="8010343" y="5102985"/>
                  </a:lnTo>
                  <a:lnTo>
                    <a:pt x="0" y="5102985"/>
                  </a:lnTo>
                  <a:close/>
                </a:path>
              </a:pathLst>
            </a:custGeom>
            <a:solidFill>
              <a:srgbClr val="000000">
                <a:alpha val="0"/>
              </a:srgbClr>
            </a:solidFill>
          </p:spPr>
        </p:sp>
        <p:sp>
          <p:nvSpPr>
            <p:cNvPr name="TextBox 29" id="29"/>
            <p:cNvSpPr txBox="true"/>
            <p:nvPr/>
          </p:nvSpPr>
          <p:spPr>
            <a:xfrm>
              <a:off x="0" y="-171450"/>
              <a:ext cx="8010343" cy="5274435"/>
            </a:xfrm>
            <a:prstGeom prst="rect">
              <a:avLst/>
            </a:prstGeom>
          </p:spPr>
          <p:txBody>
            <a:bodyPr anchor="t" rtlCol="false" tIns="0" lIns="0" bIns="0" rIns="0"/>
            <a:lstStyle/>
            <a:p>
              <a:pPr algn="just" marL="0" indent="0" lvl="0">
                <a:lnSpc>
                  <a:spcPts val="3959"/>
                </a:lnSpc>
              </a:pPr>
            </a:p>
            <a:p>
              <a:pPr algn="just" marL="0" indent="0" lvl="0">
                <a:lnSpc>
                  <a:spcPts val="3959"/>
                </a:lnSpc>
              </a:pPr>
              <a:r>
                <a:rPr lang="en-US" b="true" sz="2199">
                  <a:solidFill>
                    <a:srgbClr val="000000"/>
                  </a:solidFill>
                  <a:latin typeface="Open Sans Bold"/>
                  <a:ea typeface="Open Sans Bold"/>
                  <a:cs typeface="Open Sans Bold"/>
                  <a:sym typeface="Open Sans Bold"/>
                </a:rPr>
                <a:t>Invita a</a:t>
              </a:r>
              <a:r>
                <a:rPr lang="en-US" b="true" sz="2199">
                  <a:solidFill>
                    <a:srgbClr val="000000"/>
                  </a:solidFill>
                  <a:latin typeface="Open Sans Bold"/>
                  <a:ea typeface="Open Sans Bold"/>
                  <a:cs typeface="Open Sans Bold"/>
                  <a:sym typeface="Open Sans Bold"/>
                </a:rPr>
                <a:t> debatir sobre cómo los diferentes titulares pueden influir en la forma en que la sociedad percibe los problemas relacionados con la discapacidad.</a:t>
              </a:r>
            </a:p>
          </p:txBody>
        </p:sp>
      </p:grpSp>
      <p:sp>
        <p:nvSpPr>
          <p:cNvPr name="TextBox 30" id="30"/>
          <p:cNvSpPr txBox="true"/>
          <p:nvPr/>
        </p:nvSpPr>
        <p:spPr>
          <a:xfrm rot="0">
            <a:off x="11669762" y="5272944"/>
            <a:ext cx="6036765" cy="946785"/>
          </a:xfrm>
          <a:prstGeom prst="rect">
            <a:avLst/>
          </a:prstGeom>
        </p:spPr>
        <p:txBody>
          <a:bodyPr anchor="t" rtlCol="false" tIns="0" lIns="0" bIns="0" rIns="0">
            <a:spAutoFit/>
          </a:bodyPr>
          <a:lstStyle/>
          <a:p>
            <a:pPr algn="just" marL="0" indent="0" lvl="0">
              <a:lnSpc>
                <a:spcPts val="3960"/>
              </a:lnSpc>
              <a:spcBef>
                <a:spcPct val="0"/>
              </a:spcBef>
            </a:pPr>
            <a:r>
              <a:rPr lang="en-US" b="true" sz="2200">
                <a:solidFill>
                  <a:srgbClr val="000000"/>
                </a:solidFill>
                <a:latin typeface="Open Sans Bold"/>
                <a:ea typeface="Open Sans Bold"/>
                <a:cs typeface="Open Sans Bold"/>
                <a:sym typeface="Open Sans Bold"/>
              </a:rPr>
              <a:t>Los equipos presentan sus reflexiones en el foro del grupo.</a:t>
            </a:r>
          </a:p>
        </p:txBody>
      </p:sp>
      <p:sp>
        <p:nvSpPr>
          <p:cNvPr name="TextBox 31" id="31"/>
          <p:cNvSpPr txBox="true"/>
          <p:nvPr/>
        </p:nvSpPr>
        <p:spPr>
          <a:xfrm rot="0">
            <a:off x="11514763" y="6997197"/>
            <a:ext cx="6191765" cy="1442085"/>
          </a:xfrm>
          <a:prstGeom prst="rect">
            <a:avLst/>
          </a:prstGeom>
        </p:spPr>
        <p:txBody>
          <a:bodyPr anchor="t" rtlCol="false" tIns="0" lIns="0" bIns="0" rIns="0">
            <a:spAutoFit/>
          </a:bodyPr>
          <a:lstStyle/>
          <a:p>
            <a:pPr algn="l" marL="0" indent="0" lvl="0">
              <a:lnSpc>
                <a:spcPts val="3960"/>
              </a:lnSpc>
              <a:spcBef>
                <a:spcPct val="0"/>
              </a:spcBef>
            </a:pPr>
            <a:r>
              <a:rPr lang="en-US" b="true" sz="2200">
                <a:solidFill>
                  <a:srgbClr val="000000"/>
                </a:solidFill>
                <a:latin typeface="Open Sans Bold"/>
                <a:ea typeface="Open Sans Bold"/>
                <a:cs typeface="Open Sans Bold"/>
                <a:sym typeface="Open Sans Bold"/>
              </a:rPr>
              <a:t> Anime a reflexionar sobre cómo reconocer la parcialidad en los medios de comunicación en el mundo real.</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6991480" y="-867538"/>
            <a:ext cx="4649588" cy="24558365"/>
            <a:chOff x="0" y="0"/>
            <a:chExt cx="6199451" cy="32744486"/>
          </a:xfrm>
        </p:grpSpPr>
        <p:sp>
          <p:nvSpPr>
            <p:cNvPr name="Freeform 3" id="3"/>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4" id="4"/>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5" id="5"/>
          <p:cNvGrpSpPr/>
          <p:nvPr/>
        </p:nvGrpSpPr>
        <p:grpSpPr>
          <a:xfrm rot="0">
            <a:off x="971550" y="467067"/>
            <a:ext cx="76944" cy="200648"/>
            <a:chOff x="0" y="0"/>
            <a:chExt cx="102592" cy="267531"/>
          </a:xfrm>
        </p:grpSpPr>
        <p:sp>
          <p:nvSpPr>
            <p:cNvPr name="Freeform 6" id="6"/>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7" id="7"/>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E2B29"/>
                  </a:solidFill>
                  <a:latin typeface="Open Sans Bold"/>
                  <a:ea typeface="Open Sans Bold"/>
                  <a:cs typeface="Open Sans Bold"/>
                  <a:sym typeface="Open Sans Bold"/>
                </a:rPr>
                <a:t>7</a:t>
              </a:r>
            </a:p>
          </p:txBody>
        </p:sp>
      </p:grpSp>
      <p:sp>
        <p:nvSpPr>
          <p:cNvPr name="Freeform 8" id="8"/>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9" id="9"/>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0" id="10"/>
          <p:cNvGrpSpPr/>
          <p:nvPr/>
        </p:nvGrpSpPr>
        <p:grpSpPr>
          <a:xfrm rot="0">
            <a:off x="4696340" y="1152331"/>
            <a:ext cx="11860103" cy="1067284"/>
            <a:chOff x="0" y="0"/>
            <a:chExt cx="15813471" cy="1423045"/>
          </a:xfrm>
        </p:grpSpPr>
        <p:sp>
          <p:nvSpPr>
            <p:cNvPr name="Freeform 11" id="11"/>
            <p:cNvSpPr/>
            <p:nvPr/>
          </p:nvSpPr>
          <p:spPr>
            <a:xfrm flipH="false" flipV="false" rot="0">
              <a:off x="0" y="0"/>
              <a:ext cx="15813470" cy="1423045"/>
            </a:xfrm>
            <a:custGeom>
              <a:avLst/>
              <a:gdLst/>
              <a:ahLst/>
              <a:cxnLst/>
              <a:rect r="r" b="b" t="t" l="l"/>
              <a:pathLst>
                <a:path h="1423045" w="15813470">
                  <a:moveTo>
                    <a:pt x="0" y="0"/>
                  </a:moveTo>
                  <a:lnTo>
                    <a:pt x="15813470" y="0"/>
                  </a:lnTo>
                  <a:lnTo>
                    <a:pt x="15813470" y="1423045"/>
                  </a:lnTo>
                  <a:lnTo>
                    <a:pt x="0" y="1423045"/>
                  </a:lnTo>
                  <a:close/>
                </a:path>
              </a:pathLst>
            </a:custGeom>
            <a:solidFill>
              <a:srgbClr val="000000">
                <a:alpha val="0"/>
              </a:srgbClr>
            </a:solidFill>
          </p:spPr>
        </p:sp>
        <p:sp>
          <p:nvSpPr>
            <p:cNvPr name="TextBox 12" id="12"/>
            <p:cNvSpPr txBox="true"/>
            <p:nvPr/>
          </p:nvSpPr>
          <p:spPr>
            <a:xfrm>
              <a:off x="0" y="0"/>
              <a:ext cx="15813471" cy="1423045"/>
            </a:xfrm>
            <a:prstGeom prst="rect">
              <a:avLst/>
            </a:prstGeom>
          </p:spPr>
          <p:txBody>
            <a:bodyPr anchor="t" rtlCol="false" tIns="0" lIns="0" bIns="0" rIns="0"/>
            <a:lstStyle/>
            <a:p>
              <a:pPr algn="l" marL="0" indent="0" lvl="0">
                <a:lnSpc>
                  <a:spcPts val="6480"/>
                </a:lnSpc>
              </a:pPr>
              <a:r>
                <a:rPr lang="en-US" b="true" sz="5400">
                  <a:solidFill>
                    <a:srgbClr val="1E83DA"/>
                  </a:solidFill>
                  <a:latin typeface="Open Sans Bold"/>
                  <a:ea typeface="Open Sans Bold"/>
                  <a:cs typeface="Open Sans Bold"/>
                  <a:sym typeface="Open Sans Bold"/>
                </a:rPr>
                <a:t>¿A qué h</a:t>
              </a:r>
              <a:r>
                <a:rPr lang="en-US" b="true" sz="5400">
                  <a:solidFill>
                    <a:srgbClr val="1E83DA"/>
                  </a:solidFill>
                  <a:latin typeface="Open Sans Bold"/>
                  <a:ea typeface="Open Sans Bold"/>
                  <a:cs typeface="Open Sans Bold"/>
                  <a:sym typeface="Open Sans Bold"/>
                </a:rPr>
                <a:t>ay que prestar atención? </a:t>
              </a:r>
            </a:p>
          </p:txBody>
        </p:sp>
      </p:grpSp>
      <p:grpSp>
        <p:nvGrpSpPr>
          <p:cNvPr name="Group 13" id="13"/>
          <p:cNvGrpSpPr/>
          <p:nvPr/>
        </p:nvGrpSpPr>
        <p:grpSpPr>
          <a:xfrm rot="0">
            <a:off x="1256360" y="2653859"/>
            <a:ext cx="16002940" cy="3597552"/>
            <a:chOff x="0" y="0"/>
            <a:chExt cx="21337253" cy="4796736"/>
          </a:xfrm>
        </p:grpSpPr>
        <p:sp>
          <p:nvSpPr>
            <p:cNvPr name="Freeform 14" id="14"/>
            <p:cNvSpPr/>
            <p:nvPr/>
          </p:nvSpPr>
          <p:spPr>
            <a:xfrm flipH="false" flipV="false" rot="0">
              <a:off x="0" y="0"/>
              <a:ext cx="21337254" cy="4796736"/>
            </a:xfrm>
            <a:custGeom>
              <a:avLst/>
              <a:gdLst/>
              <a:ahLst/>
              <a:cxnLst/>
              <a:rect r="r" b="b" t="t" l="l"/>
              <a:pathLst>
                <a:path h="4796736" w="21337254">
                  <a:moveTo>
                    <a:pt x="0" y="0"/>
                  </a:moveTo>
                  <a:lnTo>
                    <a:pt x="21337254" y="0"/>
                  </a:lnTo>
                  <a:lnTo>
                    <a:pt x="21337254" y="4796736"/>
                  </a:lnTo>
                  <a:lnTo>
                    <a:pt x="0" y="4796736"/>
                  </a:lnTo>
                  <a:close/>
                </a:path>
              </a:pathLst>
            </a:custGeom>
            <a:solidFill>
              <a:srgbClr val="000000">
                <a:alpha val="0"/>
              </a:srgbClr>
            </a:solidFill>
          </p:spPr>
        </p:sp>
        <p:sp>
          <p:nvSpPr>
            <p:cNvPr name="TextBox 15" id="15"/>
            <p:cNvSpPr txBox="true"/>
            <p:nvPr/>
          </p:nvSpPr>
          <p:spPr>
            <a:xfrm>
              <a:off x="0" y="-133350"/>
              <a:ext cx="21337253" cy="4930086"/>
            </a:xfrm>
            <a:prstGeom prst="rect">
              <a:avLst/>
            </a:prstGeom>
          </p:spPr>
          <p:txBody>
            <a:bodyPr anchor="t" rtlCol="false" tIns="0" lIns="0" bIns="0" rIns="0"/>
            <a:lstStyle/>
            <a:p>
              <a:pPr algn="just" marL="0" indent="0" lvl="0">
                <a:lnSpc>
                  <a:spcPts val="4139"/>
                </a:lnSpc>
              </a:pPr>
              <a:r>
                <a:rPr lang="en-US" b="true" sz="2299">
                  <a:solidFill>
                    <a:srgbClr val="282121"/>
                  </a:solidFill>
                  <a:latin typeface="Open Sans Bold"/>
                  <a:ea typeface="Open Sans Bold"/>
                  <a:cs typeface="Open Sans Bold"/>
                  <a:sym typeface="Open Sans Bold"/>
                </a:rPr>
                <a:t>Has aprendid</a:t>
              </a:r>
              <a:r>
                <a:rPr lang="en-US" b="true" sz="2299">
                  <a:solidFill>
                    <a:srgbClr val="282121"/>
                  </a:solidFill>
                  <a:latin typeface="Open Sans Bold"/>
                  <a:ea typeface="Open Sans Bold"/>
                  <a:cs typeface="Open Sans Bold"/>
                  <a:sym typeface="Open Sans Bold"/>
                </a:rPr>
                <a:t>o un conjunto de medidas prácticas que ayudarán a los jóvenes a adoptar una actitud más crítica hacia los contenidos mediáticos y políticos.</a:t>
              </a:r>
            </a:p>
            <a:p>
              <a:pPr algn="just" marL="0" indent="0" lvl="0">
                <a:lnSpc>
                  <a:spcPts val="4139"/>
                </a:lnSpc>
              </a:pPr>
              <a:r>
                <a:rPr lang="en-US" b="true" sz="2299">
                  <a:solidFill>
                    <a:srgbClr val="282121"/>
                  </a:solidFill>
                  <a:latin typeface="Open Sans Bold"/>
                  <a:ea typeface="Open Sans Bold"/>
                  <a:cs typeface="Open Sans Bold"/>
                  <a:sym typeface="Open Sans Bold"/>
                </a:rPr>
                <a:t>En cualquier situación, anima a utilizar regularmente el método de las 5 W (quién, qué, dónde, cuándo y por qué) para estimular un pensamiento y un análisis más profundos.</a:t>
              </a:r>
            </a:p>
            <a:p>
              <a:pPr algn="just" marL="993138" indent="-331046" lvl="2">
                <a:lnSpc>
                  <a:spcPts val="4139"/>
                </a:lnSpc>
                <a:buFont typeface="Arial"/>
                <a:buChar char="⚬"/>
              </a:pPr>
              <a:r>
                <a:rPr lang="en-US" b="true" sz="2299">
                  <a:solidFill>
                    <a:srgbClr val="282121"/>
                  </a:solidFill>
                  <a:latin typeface="Open Sans Bold"/>
                  <a:ea typeface="Open Sans Bold"/>
                  <a:cs typeface="Open Sans Bold"/>
                  <a:sym typeface="Open Sans Bold"/>
                </a:rPr>
                <a:t>C</a:t>
              </a:r>
              <a:r>
                <a:rPr lang="en-US" b="true" sz="2299">
                  <a:solidFill>
                    <a:srgbClr val="282121"/>
                  </a:solidFill>
                  <a:latin typeface="Open Sans Bold"/>
                  <a:ea typeface="Open Sans Bold"/>
                  <a:cs typeface="Open Sans Bold"/>
                  <a:sym typeface="Open Sans Bold"/>
                </a:rPr>
                <a:t>rea un espacio para pensar y conversar. El pensamiento crítico se desarrolla cuando se anima a los jóvenes a hacer preguntas, considerar diferentes puntos de vista y formar sus propias opiniones reflexivas.</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4696340" y="1152331"/>
            <a:ext cx="9728036" cy="1229735"/>
            <a:chOff x="0" y="0"/>
            <a:chExt cx="12970715" cy="1639646"/>
          </a:xfrm>
        </p:grpSpPr>
        <p:sp>
          <p:nvSpPr>
            <p:cNvPr name="Freeform 3" id="3"/>
            <p:cNvSpPr/>
            <p:nvPr/>
          </p:nvSpPr>
          <p:spPr>
            <a:xfrm flipH="false" flipV="false" rot="0">
              <a:off x="0" y="0"/>
              <a:ext cx="12970715" cy="1639646"/>
            </a:xfrm>
            <a:custGeom>
              <a:avLst/>
              <a:gdLst/>
              <a:ahLst/>
              <a:cxnLst/>
              <a:rect r="r" b="b" t="t" l="l"/>
              <a:pathLst>
                <a:path h="1639646" w="12970715">
                  <a:moveTo>
                    <a:pt x="0" y="0"/>
                  </a:moveTo>
                  <a:lnTo>
                    <a:pt x="12970715" y="0"/>
                  </a:lnTo>
                  <a:lnTo>
                    <a:pt x="12970715" y="1639646"/>
                  </a:lnTo>
                  <a:lnTo>
                    <a:pt x="0" y="1639646"/>
                  </a:lnTo>
                  <a:close/>
                </a:path>
              </a:pathLst>
            </a:custGeom>
            <a:solidFill>
              <a:srgbClr val="000000">
                <a:alpha val="0"/>
              </a:srgbClr>
            </a:solidFill>
          </p:spPr>
        </p:sp>
        <p:sp>
          <p:nvSpPr>
            <p:cNvPr name="TextBox 4" id="4"/>
            <p:cNvSpPr txBox="true"/>
            <p:nvPr/>
          </p:nvSpPr>
          <p:spPr>
            <a:xfrm>
              <a:off x="0" y="0"/>
              <a:ext cx="12970715" cy="1639646"/>
            </a:xfrm>
            <a:prstGeom prst="rect">
              <a:avLst/>
            </a:prstGeom>
          </p:spPr>
          <p:txBody>
            <a:bodyPr anchor="t" rtlCol="false" tIns="0" lIns="0" bIns="0" rIns="0"/>
            <a:lstStyle/>
            <a:p>
              <a:pPr algn="l" marL="0" indent="0" lvl="0">
                <a:lnSpc>
                  <a:spcPts val="4255"/>
                </a:lnSpc>
              </a:pPr>
              <a:r>
                <a:rPr lang="en-US" b="true" sz="3545">
                  <a:solidFill>
                    <a:srgbClr val="1E83DA"/>
                  </a:solidFill>
                  <a:latin typeface="Open Sans Bold"/>
                  <a:ea typeface="Open Sans Bold"/>
                  <a:cs typeface="Open Sans Bold"/>
                  <a:sym typeface="Open Sans Bold"/>
                </a:rPr>
                <a:t>Con</a:t>
              </a:r>
              <a:r>
                <a:rPr lang="en-US" b="true" sz="3545">
                  <a:solidFill>
                    <a:srgbClr val="1E83DA"/>
                  </a:solidFill>
                  <a:latin typeface="Open Sans Bold"/>
                  <a:ea typeface="Open Sans Bold"/>
                  <a:cs typeface="Open Sans Bold"/>
                  <a:sym typeface="Open Sans Bold"/>
                </a:rPr>
                <a:t>sejos o pasos para los trabajadores jóvenes</a:t>
              </a:r>
            </a:p>
          </p:txBody>
        </p:sp>
      </p:grpSp>
      <p:grpSp>
        <p:nvGrpSpPr>
          <p:cNvPr name="Group 5" id="5"/>
          <p:cNvGrpSpPr/>
          <p:nvPr/>
        </p:nvGrpSpPr>
        <p:grpSpPr>
          <a:xfrm rot="0">
            <a:off x="745418" y="6127367"/>
            <a:ext cx="7501068" cy="672295"/>
            <a:chOff x="0" y="0"/>
            <a:chExt cx="10001424" cy="896393"/>
          </a:xfrm>
        </p:grpSpPr>
        <p:sp>
          <p:nvSpPr>
            <p:cNvPr name="Freeform 6" id="6"/>
            <p:cNvSpPr/>
            <p:nvPr/>
          </p:nvSpPr>
          <p:spPr>
            <a:xfrm flipH="false" flipV="false" rot="0">
              <a:off x="0" y="0"/>
              <a:ext cx="10001424" cy="896393"/>
            </a:xfrm>
            <a:custGeom>
              <a:avLst/>
              <a:gdLst/>
              <a:ahLst/>
              <a:cxnLst/>
              <a:rect r="r" b="b" t="t" l="l"/>
              <a:pathLst>
                <a:path h="896393" w="10001424">
                  <a:moveTo>
                    <a:pt x="0" y="0"/>
                  </a:moveTo>
                  <a:lnTo>
                    <a:pt x="10001424" y="0"/>
                  </a:lnTo>
                  <a:lnTo>
                    <a:pt x="10001424" y="896393"/>
                  </a:lnTo>
                  <a:lnTo>
                    <a:pt x="0" y="896393"/>
                  </a:lnTo>
                  <a:close/>
                </a:path>
              </a:pathLst>
            </a:custGeom>
            <a:solidFill>
              <a:srgbClr val="000000">
                <a:alpha val="0"/>
              </a:srgbClr>
            </a:solidFill>
          </p:spPr>
        </p:sp>
        <p:sp>
          <p:nvSpPr>
            <p:cNvPr name="TextBox 7" id="7"/>
            <p:cNvSpPr txBox="true"/>
            <p:nvPr/>
          </p:nvSpPr>
          <p:spPr>
            <a:xfrm>
              <a:off x="0" y="-133350"/>
              <a:ext cx="10001424" cy="1029743"/>
            </a:xfrm>
            <a:prstGeom prst="rect">
              <a:avLst/>
            </a:prstGeom>
          </p:spPr>
          <p:txBody>
            <a:bodyPr anchor="t" rtlCol="false" tIns="0" lIns="0" bIns="0" rIns="0"/>
            <a:lstStyle/>
            <a:p>
              <a:pPr algn="l" marL="0" indent="0" lvl="0">
                <a:lnSpc>
                  <a:spcPts val="4023"/>
                </a:lnSpc>
              </a:pPr>
              <a:r>
                <a:rPr lang="en-US" b="true" sz="2235">
                  <a:solidFill>
                    <a:srgbClr val="000000"/>
                  </a:solidFill>
                  <a:latin typeface="Open Sans Bold"/>
                  <a:ea typeface="Open Sans Bold"/>
                  <a:cs typeface="Open Sans Bold"/>
                  <a:sym typeface="Open Sans Bold"/>
                </a:rPr>
                <a:t>Marque si</a:t>
              </a:r>
              <a:r>
                <a:rPr lang="en-US" b="true" sz="2235">
                  <a:solidFill>
                    <a:srgbClr val="000000"/>
                  </a:solidFill>
                  <a:latin typeface="Open Sans Bold"/>
                  <a:ea typeface="Open Sans Bold"/>
                  <a:cs typeface="Open Sans Bold"/>
                  <a:sym typeface="Open Sans Bold"/>
                </a:rPr>
                <a:t>stemáticamente las omisiones.</a:t>
              </a:r>
            </a:p>
          </p:txBody>
        </p:sp>
      </p:grpSp>
      <p:grpSp>
        <p:nvGrpSpPr>
          <p:cNvPr name="Group 8" id="8"/>
          <p:cNvGrpSpPr/>
          <p:nvPr/>
        </p:nvGrpSpPr>
        <p:grpSpPr>
          <a:xfrm rot="0">
            <a:off x="745418" y="6799661"/>
            <a:ext cx="12952583" cy="2039539"/>
            <a:chOff x="0" y="0"/>
            <a:chExt cx="17270110" cy="2719385"/>
          </a:xfrm>
        </p:grpSpPr>
        <p:sp>
          <p:nvSpPr>
            <p:cNvPr name="Freeform 9" id="9"/>
            <p:cNvSpPr/>
            <p:nvPr/>
          </p:nvSpPr>
          <p:spPr>
            <a:xfrm flipH="false" flipV="false" rot="0">
              <a:off x="0" y="0"/>
              <a:ext cx="17270110" cy="2719385"/>
            </a:xfrm>
            <a:custGeom>
              <a:avLst/>
              <a:gdLst/>
              <a:ahLst/>
              <a:cxnLst/>
              <a:rect r="r" b="b" t="t" l="l"/>
              <a:pathLst>
                <a:path h="2719385" w="17270110">
                  <a:moveTo>
                    <a:pt x="0" y="0"/>
                  </a:moveTo>
                  <a:lnTo>
                    <a:pt x="17270110" y="0"/>
                  </a:lnTo>
                  <a:lnTo>
                    <a:pt x="17270110" y="2719385"/>
                  </a:lnTo>
                  <a:lnTo>
                    <a:pt x="0" y="2719385"/>
                  </a:lnTo>
                  <a:close/>
                </a:path>
              </a:pathLst>
            </a:custGeom>
            <a:solidFill>
              <a:srgbClr val="000000">
                <a:alpha val="0"/>
              </a:srgbClr>
            </a:solidFill>
          </p:spPr>
        </p:sp>
        <p:sp>
          <p:nvSpPr>
            <p:cNvPr name="TextBox 10" id="10"/>
            <p:cNvSpPr txBox="true"/>
            <p:nvPr/>
          </p:nvSpPr>
          <p:spPr>
            <a:xfrm>
              <a:off x="0" y="-104775"/>
              <a:ext cx="17270110" cy="2824160"/>
            </a:xfrm>
            <a:prstGeom prst="rect">
              <a:avLst/>
            </a:prstGeom>
          </p:spPr>
          <p:txBody>
            <a:bodyPr anchor="t" rtlCol="false" tIns="0" lIns="0" bIns="0" rIns="0"/>
            <a:lstStyle/>
            <a:p>
              <a:pPr algn="just" marL="0" indent="0" lvl="0">
                <a:lnSpc>
                  <a:spcPts val="3330"/>
                </a:lnSpc>
              </a:pPr>
              <a:r>
                <a:rPr lang="en-US" sz="1850">
                  <a:solidFill>
                    <a:srgbClr val="000000"/>
                  </a:solidFill>
                  <a:latin typeface="Open Sans"/>
                  <a:ea typeface="Open Sans"/>
                  <a:cs typeface="Open Sans"/>
                  <a:sym typeface="Open Sans"/>
                </a:rPr>
                <a:t>Guíe a l</a:t>
              </a:r>
              <a:r>
                <a:rPr lang="en-US" sz="1850">
                  <a:solidFill>
                    <a:srgbClr val="000000"/>
                  </a:solidFill>
                  <a:latin typeface="Open Sans"/>
                  <a:ea typeface="Open Sans"/>
                  <a:cs typeface="Open Sans"/>
                  <a:sym typeface="Open Sans"/>
                </a:rPr>
                <a:t>os participantes en el descubrimiento de las perspectivas que faltan, haciendo preguntas como «¿Qué voces no se escuchan aquí?». Muestre cómo las exclusiones pueden distorsionar nuestro conocimiento, por ejemplo, mostrando artículos sobre la reforma educativa que no mencionan a los estudiantes con discapacidades. Cree una lista de verificación práctica de «voces que faltan» (que incluya a personas con discapacidades, cuidadores y expertos en la materia) como herramienta para ayudar a los grupos a detectar regularmente estas lagunas.</a:t>
              </a:r>
            </a:p>
          </p:txBody>
        </p:sp>
      </p:grpSp>
      <p:grpSp>
        <p:nvGrpSpPr>
          <p:cNvPr name="Group 11" id="11"/>
          <p:cNvGrpSpPr/>
          <p:nvPr/>
        </p:nvGrpSpPr>
        <p:grpSpPr>
          <a:xfrm rot="0">
            <a:off x="745418" y="2380778"/>
            <a:ext cx="5703039" cy="546431"/>
            <a:chOff x="0" y="0"/>
            <a:chExt cx="6030952" cy="577850"/>
          </a:xfrm>
        </p:grpSpPr>
        <p:sp>
          <p:nvSpPr>
            <p:cNvPr name="Freeform 12" id="12"/>
            <p:cNvSpPr/>
            <p:nvPr/>
          </p:nvSpPr>
          <p:spPr>
            <a:xfrm flipH="false" flipV="false" rot="0">
              <a:off x="0" y="0"/>
              <a:ext cx="6030952" cy="577850"/>
            </a:xfrm>
            <a:custGeom>
              <a:avLst/>
              <a:gdLst/>
              <a:ahLst/>
              <a:cxnLst/>
              <a:rect r="r" b="b" t="t" l="l"/>
              <a:pathLst>
                <a:path h="577850" w="6030952">
                  <a:moveTo>
                    <a:pt x="0" y="0"/>
                  </a:moveTo>
                  <a:lnTo>
                    <a:pt x="6030952" y="0"/>
                  </a:lnTo>
                  <a:lnTo>
                    <a:pt x="6030952" y="577850"/>
                  </a:lnTo>
                  <a:lnTo>
                    <a:pt x="0" y="577850"/>
                  </a:lnTo>
                  <a:close/>
                </a:path>
              </a:pathLst>
            </a:custGeom>
            <a:solidFill>
              <a:srgbClr val="000000">
                <a:alpha val="0"/>
              </a:srgbClr>
            </a:solidFill>
          </p:spPr>
        </p:sp>
        <p:sp>
          <p:nvSpPr>
            <p:cNvPr name="TextBox 13" id="13"/>
            <p:cNvSpPr txBox="true"/>
            <p:nvPr/>
          </p:nvSpPr>
          <p:spPr>
            <a:xfrm>
              <a:off x="0" y="-123825"/>
              <a:ext cx="6030952" cy="701675"/>
            </a:xfrm>
            <a:prstGeom prst="rect">
              <a:avLst/>
            </a:prstGeom>
          </p:spPr>
          <p:txBody>
            <a:bodyPr anchor="t" rtlCol="false" tIns="0" lIns="0" bIns="0" rIns="0"/>
            <a:lstStyle/>
            <a:p>
              <a:pPr algn="l" marL="0" indent="0" lvl="0">
                <a:lnSpc>
                  <a:spcPts val="3527"/>
                </a:lnSpc>
              </a:pPr>
              <a:r>
                <a:rPr lang="en-US" b="true" sz="1959">
                  <a:solidFill>
                    <a:srgbClr val="000000"/>
                  </a:solidFill>
                  <a:latin typeface="Open Sans Bold"/>
                  <a:ea typeface="Open Sans Bold"/>
                  <a:cs typeface="Open Sans Bold"/>
                  <a:sym typeface="Open Sans Bold"/>
                </a:rPr>
                <a:t>Prepare diferencias claras en el encuadre.</a:t>
              </a:r>
            </a:p>
          </p:txBody>
        </p:sp>
      </p:grpSp>
      <p:grpSp>
        <p:nvGrpSpPr>
          <p:cNvPr name="Group 14" id="14"/>
          <p:cNvGrpSpPr/>
          <p:nvPr/>
        </p:nvGrpSpPr>
        <p:grpSpPr>
          <a:xfrm rot="0">
            <a:off x="770324" y="3153706"/>
            <a:ext cx="13076337" cy="2802210"/>
            <a:chOff x="0" y="0"/>
            <a:chExt cx="17435116" cy="3736281"/>
          </a:xfrm>
        </p:grpSpPr>
        <p:sp>
          <p:nvSpPr>
            <p:cNvPr name="Freeform 15" id="15"/>
            <p:cNvSpPr/>
            <p:nvPr/>
          </p:nvSpPr>
          <p:spPr>
            <a:xfrm flipH="false" flipV="false" rot="0">
              <a:off x="0" y="0"/>
              <a:ext cx="17435117" cy="3736280"/>
            </a:xfrm>
            <a:custGeom>
              <a:avLst/>
              <a:gdLst/>
              <a:ahLst/>
              <a:cxnLst/>
              <a:rect r="r" b="b" t="t" l="l"/>
              <a:pathLst>
                <a:path h="3736280" w="17435117">
                  <a:moveTo>
                    <a:pt x="0" y="0"/>
                  </a:moveTo>
                  <a:lnTo>
                    <a:pt x="17435117" y="0"/>
                  </a:lnTo>
                  <a:lnTo>
                    <a:pt x="17435117" y="3736280"/>
                  </a:lnTo>
                  <a:lnTo>
                    <a:pt x="0" y="3736280"/>
                  </a:lnTo>
                  <a:close/>
                </a:path>
              </a:pathLst>
            </a:custGeom>
            <a:solidFill>
              <a:srgbClr val="000000">
                <a:alpha val="0"/>
              </a:srgbClr>
            </a:solidFill>
          </p:spPr>
        </p:sp>
        <p:sp>
          <p:nvSpPr>
            <p:cNvPr name="TextBox 16" id="16"/>
            <p:cNvSpPr txBox="true"/>
            <p:nvPr/>
          </p:nvSpPr>
          <p:spPr>
            <a:xfrm>
              <a:off x="0" y="-95250"/>
              <a:ext cx="17435116" cy="3831531"/>
            </a:xfrm>
            <a:prstGeom prst="rect">
              <a:avLst/>
            </a:prstGeom>
          </p:spPr>
          <p:txBody>
            <a:bodyPr anchor="t" rtlCol="false" tIns="0" lIns="0" bIns="0" rIns="0"/>
            <a:lstStyle/>
            <a:p>
              <a:pPr algn="just" marL="379614" indent="-189807" lvl="1">
                <a:lnSpc>
                  <a:spcPts val="3164"/>
                </a:lnSpc>
                <a:buAutoNum type="arabicPeriod" startAt="1"/>
              </a:pPr>
              <a:r>
                <a:rPr lang="en-US" sz="1758">
                  <a:solidFill>
                    <a:srgbClr val="000000"/>
                  </a:solidFill>
                  <a:latin typeface="Open Sans"/>
                  <a:ea typeface="Open Sans"/>
                  <a:cs typeface="Open Sans"/>
                  <a:sym typeface="Open Sans"/>
                </a:rPr>
                <a:t>Emp</a:t>
              </a:r>
              <a:r>
                <a:rPr lang="en-US" sz="1758">
                  <a:solidFill>
                    <a:srgbClr val="000000"/>
                  </a:solidFill>
                  <a:latin typeface="Open Sans"/>
                  <a:ea typeface="Open Sans"/>
                  <a:cs typeface="Open Sans"/>
                  <a:sym typeface="Open Sans"/>
                </a:rPr>
                <a:t>iece por seleccionar titulares emparejados que presenten diferentes narrativas sobre la misma política hacia las personas con discapacidad, por ejemplo, «La nueva ley sobre personas con discapacidad llevará a los estados a la bancarrota» o «Un proyecto de ley revolucionario elimina las barreras de transporte para los jóvenes con discapacidad». Aumente la visibilidad de los prejuicios utilizando cuadros de texto de colores (rojo para expresiones negativas, como «carga», y verde para expresiones positivas, como «oportunidad») y dé prioridad a los ejemplos de relevancia local para reforzar el compromiso de los participantes mediante contextos familiares.</a:t>
              </a:r>
            </a:p>
          </p:txBody>
        </p:sp>
      </p:grpSp>
      <p:sp>
        <p:nvSpPr>
          <p:cNvPr name="Freeform 17" id="17"/>
          <p:cNvSpPr/>
          <p:nvPr/>
        </p:nvSpPr>
        <p:spPr>
          <a:xfrm flipH="false" flipV="false" rot="0">
            <a:off x="14642122" y="3355604"/>
            <a:ext cx="2875170" cy="1304608"/>
          </a:xfrm>
          <a:custGeom>
            <a:avLst/>
            <a:gdLst/>
            <a:ahLst/>
            <a:cxnLst/>
            <a:rect r="r" b="b" t="t" l="l"/>
            <a:pathLst>
              <a:path h="1304608" w="2875170">
                <a:moveTo>
                  <a:pt x="0" y="0"/>
                </a:moveTo>
                <a:lnTo>
                  <a:pt x="2875169" y="0"/>
                </a:lnTo>
                <a:lnTo>
                  <a:pt x="2875169" y="1304608"/>
                </a:lnTo>
                <a:lnTo>
                  <a:pt x="0" y="13046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8" id="18"/>
          <p:cNvGrpSpPr/>
          <p:nvPr/>
        </p:nvGrpSpPr>
        <p:grpSpPr>
          <a:xfrm rot="-5400000">
            <a:off x="6991480" y="-867538"/>
            <a:ext cx="4649588" cy="24558365"/>
            <a:chOff x="0" y="0"/>
            <a:chExt cx="6199451" cy="32744486"/>
          </a:xfrm>
        </p:grpSpPr>
        <p:sp>
          <p:nvSpPr>
            <p:cNvPr name="Freeform 19" id="19"/>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20" id="20"/>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5"/>
            <a:stretch>
              <a:fillRect l="0" t="0" r="0" b="-211"/>
            </a:stretch>
          </a:blipFill>
        </p:spPr>
      </p:sp>
      <p:sp>
        <p:nvSpPr>
          <p:cNvPr name="Freeform 21" id="21"/>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6"/>
            <a:stretch>
              <a:fillRect l="0" t="0" r="0" b="0"/>
            </a:stretch>
          </a:blipFill>
        </p:spPr>
      </p:sp>
      <p:sp>
        <p:nvSpPr>
          <p:cNvPr name="Freeform 22" id="22"/>
          <p:cNvSpPr/>
          <p:nvPr/>
        </p:nvSpPr>
        <p:spPr>
          <a:xfrm flipH="false" flipV="false" rot="0">
            <a:off x="13846661" y="8327955"/>
            <a:ext cx="4222959" cy="1530823"/>
          </a:xfrm>
          <a:custGeom>
            <a:avLst/>
            <a:gdLst/>
            <a:ahLst/>
            <a:cxnLst/>
            <a:rect r="r" b="b" t="t" l="l"/>
            <a:pathLst>
              <a:path h="1530823" w="4222959">
                <a:moveTo>
                  <a:pt x="0" y="0"/>
                </a:moveTo>
                <a:lnTo>
                  <a:pt x="4222959" y="0"/>
                </a:lnTo>
                <a:lnTo>
                  <a:pt x="4222959" y="1530823"/>
                </a:lnTo>
                <a:lnTo>
                  <a:pt x="0" y="15308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grpSp>
        <p:nvGrpSpPr>
          <p:cNvPr name="Group 2" id="2"/>
          <p:cNvGrpSpPr/>
          <p:nvPr/>
        </p:nvGrpSpPr>
        <p:grpSpPr>
          <a:xfrm rot="0">
            <a:off x="1028700" y="2354595"/>
            <a:ext cx="7731410" cy="470327"/>
            <a:chOff x="0" y="0"/>
            <a:chExt cx="10308547" cy="627103"/>
          </a:xfrm>
        </p:grpSpPr>
        <p:sp>
          <p:nvSpPr>
            <p:cNvPr name="Freeform 3" id="3"/>
            <p:cNvSpPr/>
            <p:nvPr/>
          </p:nvSpPr>
          <p:spPr>
            <a:xfrm flipH="false" flipV="false" rot="0">
              <a:off x="0" y="0"/>
              <a:ext cx="10308548" cy="627103"/>
            </a:xfrm>
            <a:custGeom>
              <a:avLst/>
              <a:gdLst/>
              <a:ahLst/>
              <a:cxnLst/>
              <a:rect r="r" b="b" t="t" l="l"/>
              <a:pathLst>
                <a:path h="627103" w="10308548">
                  <a:moveTo>
                    <a:pt x="0" y="0"/>
                  </a:moveTo>
                  <a:lnTo>
                    <a:pt x="10308548" y="0"/>
                  </a:lnTo>
                  <a:lnTo>
                    <a:pt x="10308548" y="627103"/>
                  </a:lnTo>
                  <a:lnTo>
                    <a:pt x="0" y="627103"/>
                  </a:lnTo>
                  <a:close/>
                </a:path>
              </a:pathLst>
            </a:custGeom>
            <a:solidFill>
              <a:srgbClr val="000000">
                <a:alpha val="0"/>
              </a:srgbClr>
            </a:solidFill>
          </p:spPr>
        </p:sp>
        <p:sp>
          <p:nvSpPr>
            <p:cNvPr name="TextBox 4" id="4"/>
            <p:cNvSpPr txBox="true"/>
            <p:nvPr/>
          </p:nvSpPr>
          <p:spPr>
            <a:xfrm>
              <a:off x="0" y="-133350"/>
              <a:ext cx="10308547" cy="760453"/>
            </a:xfrm>
            <a:prstGeom prst="rect">
              <a:avLst/>
            </a:prstGeom>
          </p:spPr>
          <p:txBody>
            <a:bodyPr anchor="t" rtlCol="false" tIns="0" lIns="0" bIns="0" rIns="0"/>
            <a:lstStyle/>
            <a:p>
              <a:pPr algn="l" marL="0" indent="0" lvl="0">
                <a:lnSpc>
                  <a:spcPts val="4319"/>
                </a:lnSpc>
              </a:pPr>
              <a:r>
                <a:rPr lang="en-US" b="true" sz="2399">
                  <a:solidFill>
                    <a:srgbClr val="000000"/>
                  </a:solidFill>
                  <a:latin typeface="Open Sans Bold"/>
                  <a:ea typeface="Open Sans Bold"/>
                  <a:cs typeface="Open Sans Bold"/>
                  <a:sym typeface="Open Sans Bold"/>
                </a:rPr>
                <a:t>H</a:t>
              </a:r>
              <a:r>
                <a:rPr lang="en-US" b="true" sz="2399">
                  <a:solidFill>
                    <a:srgbClr val="000000"/>
                  </a:solidFill>
                  <a:latin typeface="Open Sans Bold"/>
                  <a:ea typeface="Open Sans Bold"/>
                  <a:cs typeface="Open Sans Bold"/>
                  <a:sym typeface="Open Sans Bold"/>
                </a:rPr>
                <a:t>az preguntas inteligentes en las encuestas.</a:t>
              </a:r>
            </a:p>
          </p:txBody>
        </p:sp>
      </p:grpSp>
      <p:grpSp>
        <p:nvGrpSpPr>
          <p:cNvPr name="Group 5" id="5"/>
          <p:cNvGrpSpPr/>
          <p:nvPr/>
        </p:nvGrpSpPr>
        <p:grpSpPr>
          <a:xfrm rot="0">
            <a:off x="1028700" y="3080609"/>
            <a:ext cx="10037756" cy="2402245"/>
            <a:chOff x="0" y="0"/>
            <a:chExt cx="13383675" cy="3202993"/>
          </a:xfrm>
        </p:grpSpPr>
        <p:sp>
          <p:nvSpPr>
            <p:cNvPr name="Freeform 6" id="6"/>
            <p:cNvSpPr/>
            <p:nvPr/>
          </p:nvSpPr>
          <p:spPr>
            <a:xfrm flipH="false" flipV="false" rot="0">
              <a:off x="0" y="0"/>
              <a:ext cx="13383675" cy="3202993"/>
            </a:xfrm>
            <a:custGeom>
              <a:avLst/>
              <a:gdLst/>
              <a:ahLst/>
              <a:cxnLst/>
              <a:rect r="r" b="b" t="t" l="l"/>
              <a:pathLst>
                <a:path h="3202993" w="13383675">
                  <a:moveTo>
                    <a:pt x="0" y="0"/>
                  </a:moveTo>
                  <a:lnTo>
                    <a:pt x="13383675" y="0"/>
                  </a:lnTo>
                  <a:lnTo>
                    <a:pt x="13383675" y="3202993"/>
                  </a:lnTo>
                  <a:lnTo>
                    <a:pt x="0" y="3202993"/>
                  </a:lnTo>
                  <a:close/>
                </a:path>
              </a:pathLst>
            </a:custGeom>
            <a:solidFill>
              <a:srgbClr val="000000">
                <a:alpha val="0"/>
              </a:srgbClr>
            </a:solidFill>
          </p:spPr>
        </p:sp>
        <p:sp>
          <p:nvSpPr>
            <p:cNvPr name="TextBox 7" id="7"/>
            <p:cNvSpPr txBox="true"/>
            <p:nvPr/>
          </p:nvSpPr>
          <p:spPr>
            <a:xfrm>
              <a:off x="0" y="-95250"/>
              <a:ext cx="13383675" cy="3298243"/>
            </a:xfrm>
            <a:prstGeom prst="rect">
              <a:avLst/>
            </a:prstGeom>
          </p:spPr>
          <p:txBody>
            <a:bodyPr anchor="t" rtlCol="false" tIns="0" lIns="0" bIns="0" rIns="0"/>
            <a:lstStyle/>
            <a:p>
              <a:pPr algn="just" marL="0" indent="0" lvl="0">
                <a:lnSpc>
                  <a:spcPts val="3285"/>
                </a:lnSpc>
              </a:pPr>
              <a:r>
                <a:rPr lang="en-US" sz="1825">
                  <a:solidFill>
                    <a:srgbClr val="000000"/>
                  </a:solidFill>
                  <a:latin typeface="Open Sans"/>
                  <a:ea typeface="Open Sans"/>
                  <a:cs typeface="Open Sans"/>
                  <a:sym typeface="Open Sans"/>
                </a:rPr>
                <a:t>Ve más allá </a:t>
              </a:r>
              <a:r>
                <a:rPr lang="en-US" sz="1825">
                  <a:solidFill>
                    <a:srgbClr val="000000"/>
                  </a:solidFill>
                  <a:latin typeface="Open Sans"/>
                  <a:ea typeface="Open Sans"/>
                  <a:cs typeface="Open Sans"/>
                  <a:sym typeface="Open Sans"/>
                </a:rPr>
                <a:t>del análisis superficial haciendo preguntas que revelen las estructuras ocultas del poder: «¿A quién le interesa que se acepte este titular?» o «¿Cómo puede entender este titular una persona en silla de ruedas?». Muestre el proceso de formulación de preguntas, comenzando con un solo titular y pasando luego a ejercicios en pequeños grupos. Esto fomenta el pensamiento crítico, al tiempo que anima a los participantes a considerar tanto los mensajes explícitos como las omisiones sutiles.</a:t>
              </a:r>
            </a:p>
          </p:txBody>
        </p:sp>
      </p:grpSp>
      <p:grpSp>
        <p:nvGrpSpPr>
          <p:cNvPr name="Group 8" id="8"/>
          <p:cNvGrpSpPr/>
          <p:nvPr/>
        </p:nvGrpSpPr>
        <p:grpSpPr>
          <a:xfrm rot="0">
            <a:off x="1028700" y="5494451"/>
            <a:ext cx="9644115" cy="470327"/>
            <a:chOff x="0" y="0"/>
            <a:chExt cx="12858820" cy="627103"/>
          </a:xfrm>
        </p:grpSpPr>
        <p:sp>
          <p:nvSpPr>
            <p:cNvPr name="Freeform 9" id="9"/>
            <p:cNvSpPr/>
            <p:nvPr/>
          </p:nvSpPr>
          <p:spPr>
            <a:xfrm flipH="false" flipV="false" rot="0">
              <a:off x="0" y="0"/>
              <a:ext cx="12858821" cy="627103"/>
            </a:xfrm>
            <a:custGeom>
              <a:avLst/>
              <a:gdLst/>
              <a:ahLst/>
              <a:cxnLst/>
              <a:rect r="r" b="b" t="t" l="l"/>
              <a:pathLst>
                <a:path h="627103" w="12858821">
                  <a:moveTo>
                    <a:pt x="0" y="0"/>
                  </a:moveTo>
                  <a:lnTo>
                    <a:pt x="12858821" y="0"/>
                  </a:lnTo>
                  <a:lnTo>
                    <a:pt x="12858821" y="627103"/>
                  </a:lnTo>
                  <a:lnTo>
                    <a:pt x="0" y="627103"/>
                  </a:lnTo>
                  <a:close/>
                </a:path>
              </a:pathLst>
            </a:custGeom>
            <a:solidFill>
              <a:srgbClr val="000000">
                <a:alpha val="0"/>
              </a:srgbClr>
            </a:solidFill>
          </p:spPr>
        </p:sp>
        <p:sp>
          <p:nvSpPr>
            <p:cNvPr name="TextBox 10" id="10"/>
            <p:cNvSpPr txBox="true"/>
            <p:nvPr/>
          </p:nvSpPr>
          <p:spPr>
            <a:xfrm>
              <a:off x="0" y="-133350"/>
              <a:ext cx="12858820" cy="760453"/>
            </a:xfrm>
            <a:prstGeom prst="rect">
              <a:avLst/>
            </a:prstGeom>
          </p:spPr>
          <p:txBody>
            <a:bodyPr anchor="t" rtlCol="false" tIns="0" lIns="0" bIns="0" rIns="0"/>
            <a:lstStyle/>
            <a:p>
              <a:pPr algn="l" marL="0" indent="0" lvl="0">
                <a:lnSpc>
                  <a:spcPts val="4319"/>
                </a:lnSpc>
              </a:pPr>
              <a:r>
                <a:rPr lang="en-US" b="true" sz="2399">
                  <a:solidFill>
                    <a:srgbClr val="000000"/>
                  </a:solidFill>
                  <a:latin typeface="Open Sans Bold"/>
                  <a:ea typeface="Open Sans Bold"/>
                  <a:cs typeface="Open Sans Bold"/>
                  <a:sym typeface="Open Sans Bold"/>
                </a:rPr>
                <a:t>Int</a:t>
              </a:r>
              <a:r>
                <a:rPr lang="en-US" b="true" sz="2399">
                  <a:solidFill>
                    <a:srgbClr val="000000"/>
                  </a:solidFill>
                  <a:latin typeface="Open Sans Bold"/>
                  <a:ea typeface="Open Sans Bold"/>
                  <a:cs typeface="Open Sans Bold"/>
                  <a:sym typeface="Open Sans Bold"/>
                </a:rPr>
                <a:t>roducción de ajustes universales de accesibilidad</a:t>
              </a:r>
            </a:p>
          </p:txBody>
        </p:sp>
      </p:grpSp>
      <p:grpSp>
        <p:nvGrpSpPr>
          <p:cNvPr name="Group 11" id="11"/>
          <p:cNvGrpSpPr/>
          <p:nvPr/>
        </p:nvGrpSpPr>
        <p:grpSpPr>
          <a:xfrm rot="0">
            <a:off x="1028700" y="6154459"/>
            <a:ext cx="10037756" cy="2943658"/>
            <a:chOff x="0" y="0"/>
            <a:chExt cx="13383675" cy="3924877"/>
          </a:xfrm>
        </p:grpSpPr>
        <p:sp>
          <p:nvSpPr>
            <p:cNvPr name="Freeform 12" id="12"/>
            <p:cNvSpPr/>
            <p:nvPr/>
          </p:nvSpPr>
          <p:spPr>
            <a:xfrm flipH="false" flipV="false" rot="0">
              <a:off x="0" y="0"/>
              <a:ext cx="13383675" cy="3924877"/>
            </a:xfrm>
            <a:custGeom>
              <a:avLst/>
              <a:gdLst/>
              <a:ahLst/>
              <a:cxnLst/>
              <a:rect r="r" b="b" t="t" l="l"/>
              <a:pathLst>
                <a:path h="3924877" w="13383675">
                  <a:moveTo>
                    <a:pt x="0" y="0"/>
                  </a:moveTo>
                  <a:lnTo>
                    <a:pt x="13383675" y="0"/>
                  </a:lnTo>
                  <a:lnTo>
                    <a:pt x="13383675" y="3924877"/>
                  </a:lnTo>
                  <a:lnTo>
                    <a:pt x="0" y="3924877"/>
                  </a:lnTo>
                  <a:close/>
                </a:path>
              </a:pathLst>
            </a:custGeom>
            <a:solidFill>
              <a:srgbClr val="000000">
                <a:alpha val="0"/>
              </a:srgbClr>
            </a:solidFill>
          </p:spPr>
        </p:sp>
        <p:sp>
          <p:nvSpPr>
            <p:cNvPr name="TextBox 13" id="13"/>
            <p:cNvSpPr txBox="true"/>
            <p:nvPr/>
          </p:nvSpPr>
          <p:spPr>
            <a:xfrm>
              <a:off x="0" y="-104775"/>
              <a:ext cx="13383675" cy="4029652"/>
            </a:xfrm>
            <a:prstGeom prst="rect">
              <a:avLst/>
            </a:prstGeom>
          </p:spPr>
          <p:txBody>
            <a:bodyPr anchor="t" rtlCol="false" tIns="0" lIns="0" bIns="0" rIns="0"/>
            <a:lstStyle/>
            <a:p>
              <a:pPr algn="just" marL="0" indent="0" lvl="0">
                <a:lnSpc>
                  <a:spcPts val="3375"/>
                </a:lnSpc>
              </a:pPr>
              <a:r>
                <a:rPr lang="en-US" sz="1875">
                  <a:solidFill>
                    <a:srgbClr val="000000"/>
                  </a:solidFill>
                  <a:latin typeface="Open Sans"/>
                  <a:ea typeface="Open Sans"/>
                  <a:cs typeface="Open Sans"/>
                  <a:sym typeface="Open Sans"/>
                </a:rPr>
                <a:t>G</a:t>
              </a:r>
              <a:r>
                <a:rPr lang="en-US" sz="1875">
                  <a:solidFill>
                    <a:srgbClr val="000000"/>
                  </a:solidFill>
                  <a:latin typeface="Open Sans"/>
                  <a:ea typeface="Open Sans"/>
                  <a:cs typeface="Open Sans"/>
                  <a:sym typeface="Open Sans"/>
                </a:rPr>
                <a:t>arantiza la plena participación preparando diferentes formatos de acceso: clips de audio con descripciones en forma de texto alternativo para personas con problemas de visión; versiones Easy Read con símbolos como (💰/♿) para facilitar la comprensión; tarjetas con respuestas emoji (👍/ 👎) o encuestas con mandos para la participación no verbal; y transcripciones impresas con términos clave en negrita para participantes sordos o con discapacidad auditiva. Estas adaptaciones bien pensadas mantienen el rigor analítico al tiempo que eliminan las barreras a la participación</a:t>
              </a:r>
            </a:p>
          </p:txBody>
        </p:sp>
      </p:grpSp>
      <p:grpSp>
        <p:nvGrpSpPr>
          <p:cNvPr name="Group 14" id="14"/>
          <p:cNvGrpSpPr/>
          <p:nvPr/>
        </p:nvGrpSpPr>
        <p:grpSpPr>
          <a:xfrm rot="-5400000">
            <a:off x="6991480" y="-867538"/>
            <a:ext cx="4649588" cy="24558365"/>
            <a:chOff x="0" y="0"/>
            <a:chExt cx="6199451" cy="32744486"/>
          </a:xfrm>
        </p:grpSpPr>
        <p:sp>
          <p:nvSpPr>
            <p:cNvPr name="Freeform 15" id="15"/>
            <p:cNvSpPr/>
            <p:nvPr/>
          </p:nvSpPr>
          <p:spPr>
            <a:xfrm flipH="false" flipV="false" rot="0">
              <a:off x="0" y="0"/>
              <a:ext cx="6199401" cy="32744485"/>
            </a:xfrm>
            <a:custGeom>
              <a:avLst/>
              <a:gdLst/>
              <a:ahLst/>
              <a:cxnLst/>
              <a:rect r="r" b="b" t="t" l="l"/>
              <a:pathLst>
                <a:path h="32744485" w="6199401">
                  <a:moveTo>
                    <a:pt x="0" y="0"/>
                  </a:moveTo>
                  <a:lnTo>
                    <a:pt x="6199401" y="0"/>
                  </a:lnTo>
                  <a:lnTo>
                    <a:pt x="6199401" y="32744485"/>
                  </a:lnTo>
                  <a:lnTo>
                    <a:pt x="0" y="32744485"/>
                  </a:lnTo>
                  <a:close/>
                </a:path>
              </a:pathLst>
            </a:custGeom>
            <a:solidFill>
              <a:srgbClr val="FBD355"/>
            </a:solidFill>
          </p:spPr>
        </p:sp>
      </p:grpSp>
      <p:sp>
        <p:nvSpPr>
          <p:cNvPr name="Freeform 16" id="16"/>
          <p:cNvSpPr/>
          <p:nvPr/>
        </p:nvSpPr>
        <p:spPr>
          <a:xfrm flipH="false" flipV="false" rot="0">
            <a:off x="770324"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2"/>
            <a:stretch>
              <a:fillRect l="0" t="0" r="0" b="-211"/>
            </a:stretch>
          </a:blipFill>
        </p:spPr>
      </p:sp>
      <p:sp>
        <p:nvSpPr>
          <p:cNvPr name="Freeform 17" id="17"/>
          <p:cNvSpPr/>
          <p:nvPr/>
        </p:nvSpPr>
        <p:spPr>
          <a:xfrm flipH="false" flipV="false" rot="0">
            <a:off x="31129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3"/>
            <a:stretch>
              <a:fillRect l="0" t="0" r="0" b="0"/>
            </a:stretch>
          </a:blipFill>
        </p:spPr>
      </p:sp>
      <p:sp>
        <p:nvSpPr>
          <p:cNvPr name="Freeform 18" id="18"/>
          <p:cNvSpPr/>
          <p:nvPr/>
        </p:nvSpPr>
        <p:spPr>
          <a:xfrm flipH="false" flipV="false" rot="0">
            <a:off x="12153609" y="7714224"/>
            <a:ext cx="5916010" cy="2144554"/>
          </a:xfrm>
          <a:custGeom>
            <a:avLst/>
            <a:gdLst/>
            <a:ahLst/>
            <a:cxnLst/>
            <a:rect r="r" b="b" t="t" l="l"/>
            <a:pathLst>
              <a:path h="2144554" w="5916010">
                <a:moveTo>
                  <a:pt x="0" y="0"/>
                </a:moveTo>
                <a:lnTo>
                  <a:pt x="5916011" y="0"/>
                </a:lnTo>
                <a:lnTo>
                  <a:pt x="5916011" y="2144554"/>
                </a:lnTo>
                <a:lnTo>
                  <a:pt x="0" y="21445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0">
            <a:off x="12153609" y="1573708"/>
            <a:ext cx="4496169" cy="2040137"/>
          </a:xfrm>
          <a:custGeom>
            <a:avLst/>
            <a:gdLst/>
            <a:ahLst/>
            <a:cxnLst/>
            <a:rect r="r" b="b" t="t" l="l"/>
            <a:pathLst>
              <a:path h="2040137" w="4496169">
                <a:moveTo>
                  <a:pt x="0" y="0"/>
                </a:moveTo>
                <a:lnTo>
                  <a:pt x="4496170" y="0"/>
                </a:lnTo>
                <a:lnTo>
                  <a:pt x="4496170" y="2040137"/>
                </a:lnTo>
                <a:lnTo>
                  <a:pt x="0" y="20401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Freeform 8" id="8"/>
          <p:cNvSpPr/>
          <p:nvPr/>
        </p:nvSpPr>
        <p:spPr>
          <a:xfrm flipH="false" flipV="false" rot="0">
            <a:off x="4786589" y="3377610"/>
            <a:ext cx="8174066" cy="5445971"/>
          </a:xfrm>
          <a:custGeom>
            <a:avLst/>
            <a:gdLst/>
            <a:ahLst/>
            <a:cxnLst/>
            <a:rect r="r" b="b" t="t" l="l"/>
            <a:pathLst>
              <a:path h="5445971" w="8174066">
                <a:moveTo>
                  <a:pt x="0" y="0"/>
                </a:moveTo>
                <a:lnTo>
                  <a:pt x="8174066" y="0"/>
                </a:lnTo>
                <a:lnTo>
                  <a:pt x="8174066" y="5445971"/>
                </a:lnTo>
                <a:lnTo>
                  <a:pt x="0" y="5445971"/>
                </a:lnTo>
                <a:lnTo>
                  <a:pt x="0" y="0"/>
                </a:lnTo>
                <a:close/>
              </a:path>
            </a:pathLst>
          </a:custGeom>
          <a:blipFill>
            <a:blip r:embed="rId7"/>
            <a:stretch>
              <a:fillRect l="0" t="0" r="0" b="0"/>
            </a:stretch>
          </a:blipFill>
        </p:spPr>
      </p:sp>
      <p:sp>
        <p:nvSpPr>
          <p:cNvPr name="TextBox 9" id="9"/>
          <p:cNvSpPr txBox="true"/>
          <p:nvPr/>
        </p:nvSpPr>
        <p:spPr>
          <a:xfrm rot="0">
            <a:off x="2412401" y="486117"/>
            <a:ext cx="12638238" cy="1778635"/>
          </a:xfrm>
          <a:prstGeom prst="rect">
            <a:avLst/>
          </a:prstGeom>
        </p:spPr>
        <p:txBody>
          <a:bodyPr anchor="t" rtlCol="false" tIns="0" lIns="0" bIns="0" rIns="0">
            <a:spAutoFit/>
          </a:bodyPr>
          <a:lstStyle/>
          <a:p>
            <a:pPr algn="ctr" marL="0" indent="0" lvl="0">
              <a:lnSpc>
                <a:spcPts val="4715"/>
              </a:lnSpc>
            </a:pPr>
            <a:r>
              <a:rPr lang="en-US" sz="4100">
                <a:solidFill>
                  <a:srgbClr val="282121"/>
                </a:solidFill>
                <a:latin typeface="Open Sans"/>
                <a:ea typeface="Open Sans"/>
                <a:cs typeface="Open Sans"/>
                <a:sym typeface="Open Sans"/>
              </a:rPr>
              <a:t>C</a:t>
            </a:r>
            <a:r>
              <a:rPr lang="en-US" sz="4100">
                <a:solidFill>
                  <a:srgbClr val="282121"/>
                </a:solidFill>
                <a:latin typeface="Open Sans"/>
                <a:ea typeface="Open Sans"/>
                <a:cs typeface="Open Sans"/>
                <a:sym typeface="Open Sans"/>
              </a:rPr>
              <a:t>uestionario: comprueba tus conocimientos y reflexiona sobre lo que has aprendido en este módulo respondiendo a este breve cuestionario.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a:solidFill>
              <a:srgbClr val="000000">
                <a:alpha val="0"/>
              </a:srgbClr>
            </a:solidFill>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1057275"/>
            <a:ext cx="9329889" cy="65722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¿Qué</a:t>
            </a:r>
            <a:r>
              <a:rPr lang="en-US" sz="4500">
                <a:solidFill>
                  <a:srgbClr val="282121"/>
                </a:solidFill>
                <a:latin typeface="Open Sans"/>
                <a:ea typeface="Open Sans"/>
                <a:cs typeface="Open Sans"/>
                <a:sym typeface="Open Sans"/>
              </a:rPr>
              <a:t> es el encuadre?</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932682"/>
            <a:ext cx="4104343" cy="847090"/>
          </a:xfrm>
          <a:prstGeom prst="rect">
            <a:avLst/>
          </a:prstGeom>
        </p:spPr>
        <p:txBody>
          <a:bodyPr anchor="t" rtlCol="false" tIns="0" lIns="0" bIns="0" rIns="0">
            <a:spAutoFit/>
          </a:bodyPr>
          <a:lstStyle/>
          <a:p>
            <a:pPr algn="ctr" marL="0" indent="0" lvl="0">
              <a:lnSpc>
                <a:spcPts val="3334"/>
              </a:lnSpc>
            </a:pPr>
            <a:r>
              <a:rPr lang="en-US" sz="2899">
                <a:solidFill>
                  <a:srgbClr val="282121"/>
                </a:solidFill>
                <a:latin typeface="Open Sans"/>
                <a:ea typeface="Open Sans"/>
                <a:cs typeface="Open Sans"/>
                <a:sym typeface="Open Sans"/>
              </a:rPr>
              <a:t>B. Selecc</a:t>
            </a:r>
            <a:r>
              <a:rPr lang="en-US" sz="2899">
                <a:solidFill>
                  <a:srgbClr val="282121"/>
                </a:solidFill>
                <a:latin typeface="Open Sans"/>
                <a:ea typeface="Open Sans"/>
                <a:cs typeface="Open Sans"/>
                <a:sym typeface="Open Sans"/>
              </a:rPr>
              <a:t>ión de temas relevantes</a:t>
            </a:r>
          </a:p>
        </p:txBody>
      </p:sp>
      <p:sp>
        <p:nvSpPr>
          <p:cNvPr name="TextBox 17" id="17"/>
          <p:cNvSpPr txBox="true"/>
          <p:nvPr/>
        </p:nvSpPr>
        <p:spPr>
          <a:xfrm rot="0">
            <a:off x="3784366" y="4932682"/>
            <a:ext cx="4104343" cy="847090"/>
          </a:xfrm>
          <a:prstGeom prst="rect">
            <a:avLst/>
          </a:prstGeom>
        </p:spPr>
        <p:txBody>
          <a:bodyPr anchor="t" rtlCol="false" tIns="0" lIns="0" bIns="0" rIns="0">
            <a:spAutoFit/>
          </a:bodyPr>
          <a:lstStyle/>
          <a:p>
            <a:pPr algn="ctr" marL="0" indent="0" lvl="0">
              <a:lnSpc>
                <a:spcPts val="3334"/>
              </a:lnSpc>
            </a:pPr>
            <a:r>
              <a:rPr lang="en-US" sz="2899">
                <a:solidFill>
                  <a:srgbClr val="282121"/>
                </a:solidFill>
                <a:latin typeface="Open Sans"/>
                <a:ea typeface="Open Sans"/>
                <a:cs typeface="Open Sans"/>
                <a:sym typeface="Open Sans"/>
              </a:rPr>
              <a:t>A. </a:t>
            </a:r>
            <a:r>
              <a:rPr lang="en-US" sz="2899">
                <a:solidFill>
                  <a:srgbClr val="282121"/>
                </a:solidFill>
                <a:latin typeface="Open Sans"/>
                <a:ea typeface="Open Sans"/>
                <a:cs typeface="Open Sans"/>
                <a:sym typeface="Open Sans"/>
              </a:rPr>
              <a:t>Programas de televisión</a:t>
            </a:r>
          </a:p>
        </p:txBody>
      </p:sp>
      <p:sp>
        <p:nvSpPr>
          <p:cNvPr name="TextBox 18" id="18"/>
          <p:cNvSpPr txBox="true"/>
          <p:nvPr/>
        </p:nvSpPr>
        <p:spPr>
          <a:xfrm rot="0">
            <a:off x="3784366" y="6975771"/>
            <a:ext cx="4104343" cy="428625"/>
          </a:xfrm>
          <a:prstGeom prst="rect">
            <a:avLst/>
          </a:prstGeom>
        </p:spPr>
        <p:txBody>
          <a:bodyPr anchor="t" rtlCol="false" tIns="0" lIns="0" bIns="0" rIns="0">
            <a:spAutoFit/>
          </a:bodyPr>
          <a:lstStyle/>
          <a:p>
            <a:pPr algn="ctr" marL="0" indent="0" lvl="0">
              <a:lnSpc>
                <a:spcPts val="3449"/>
              </a:lnSpc>
            </a:pPr>
            <a:r>
              <a:rPr lang="en-US" sz="2999">
                <a:solidFill>
                  <a:srgbClr val="282121"/>
                </a:solidFill>
                <a:latin typeface="Open Sans"/>
                <a:ea typeface="Open Sans"/>
                <a:cs typeface="Open Sans"/>
                <a:sym typeface="Open Sans"/>
              </a:rPr>
              <a:t>C. Horas</a:t>
            </a:r>
            <a:r>
              <a:rPr lang="en-US" sz="2999">
                <a:solidFill>
                  <a:srgbClr val="282121"/>
                </a:solidFill>
                <a:latin typeface="Open Sans"/>
                <a:ea typeface="Open Sans"/>
                <a:cs typeface="Open Sans"/>
                <a:sym typeface="Open Sans"/>
              </a:rPr>
              <a:t> de reunión</a:t>
            </a:r>
          </a:p>
        </p:txBody>
      </p:sp>
      <p:sp>
        <p:nvSpPr>
          <p:cNvPr name="TextBox 19" id="19"/>
          <p:cNvSpPr txBox="true"/>
          <p:nvPr/>
        </p:nvSpPr>
        <p:spPr>
          <a:xfrm rot="0">
            <a:off x="10399291" y="6952619"/>
            <a:ext cx="4104343" cy="427990"/>
          </a:xfrm>
          <a:prstGeom prst="rect">
            <a:avLst/>
          </a:prstGeom>
        </p:spPr>
        <p:txBody>
          <a:bodyPr anchor="t" rtlCol="false" tIns="0" lIns="0" bIns="0" rIns="0">
            <a:spAutoFit/>
          </a:bodyPr>
          <a:lstStyle/>
          <a:p>
            <a:pPr algn="ctr" marL="0" indent="0" lvl="0">
              <a:lnSpc>
                <a:spcPts val="3334"/>
              </a:lnSpc>
            </a:pPr>
            <a:r>
              <a:rPr lang="en-US" sz="2899">
                <a:solidFill>
                  <a:srgbClr val="282121"/>
                </a:solidFill>
                <a:latin typeface="Open Sans"/>
                <a:ea typeface="Open Sans"/>
                <a:cs typeface="Open Sans"/>
                <a:sym typeface="Open Sans"/>
              </a:rPr>
              <a:t>D. Temas sociales</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a:solidFill>
              <a:srgbClr val="000000">
                <a:alpha val="0"/>
              </a:srgbClr>
            </a:solidFill>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1057275"/>
            <a:ext cx="9329889" cy="657225"/>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¿Qué</a:t>
            </a:r>
            <a:r>
              <a:rPr lang="en-US" sz="4500">
                <a:solidFill>
                  <a:srgbClr val="282121"/>
                </a:solidFill>
                <a:latin typeface="Open Sans"/>
                <a:ea typeface="Open Sans"/>
                <a:cs typeface="Open Sans"/>
                <a:sym typeface="Open Sans"/>
              </a:rPr>
              <a:t> es el encuadre?</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932682"/>
            <a:ext cx="4104343" cy="847090"/>
          </a:xfrm>
          <a:prstGeom prst="rect">
            <a:avLst/>
          </a:prstGeom>
        </p:spPr>
        <p:txBody>
          <a:bodyPr anchor="t" rtlCol="false" tIns="0" lIns="0" bIns="0" rIns="0">
            <a:spAutoFit/>
          </a:bodyPr>
          <a:lstStyle/>
          <a:p>
            <a:pPr algn="ctr" marL="0" indent="0" lvl="0">
              <a:lnSpc>
                <a:spcPts val="3334"/>
              </a:lnSpc>
            </a:pPr>
            <a:r>
              <a:rPr lang="en-US" sz="2899">
                <a:solidFill>
                  <a:srgbClr val="282121"/>
                </a:solidFill>
                <a:latin typeface="Open Sans"/>
                <a:ea typeface="Open Sans"/>
                <a:cs typeface="Open Sans"/>
                <a:sym typeface="Open Sans"/>
              </a:rPr>
              <a:t>B. Selecc</a:t>
            </a:r>
            <a:r>
              <a:rPr lang="en-US" sz="2899">
                <a:solidFill>
                  <a:srgbClr val="282121"/>
                </a:solidFill>
                <a:latin typeface="Open Sans"/>
                <a:ea typeface="Open Sans"/>
                <a:cs typeface="Open Sans"/>
                <a:sym typeface="Open Sans"/>
              </a:rPr>
              <a:t>ión de temas relevantes</a:t>
            </a:r>
          </a:p>
        </p:txBody>
      </p:sp>
      <p:sp>
        <p:nvSpPr>
          <p:cNvPr name="TextBox 17" id="17"/>
          <p:cNvSpPr txBox="true"/>
          <p:nvPr/>
        </p:nvSpPr>
        <p:spPr>
          <a:xfrm rot="0">
            <a:off x="3784366" y="4932682"/>
            <a:ext cx="4104343" cy="847090"/>
          </a:xfrm>
          <a:prstGeom prst="rect">
            <a:avLst/>
          </a:prstGeom>
        </p:spPr>
        <p:txBody>
          <a:bodyPr anchor="t" rtlCol="false" tIns="0" lIns="0" bIns="0" rIns="0">
            <a:spAutoFit/>
          </a:bodyPr>
          <a:lstStyle/>
          <a:p>
            <a:pPr algn="ctr" marL="0" indent="0" lvl="0">
              <a:lnSpc>
                <a:spcPts val="3334"/>
              </a:lnSpc>
            </a:pPr>
            <a:r>
              <a:rPr lang="en-US" sz="2899">
                <a:solidFill>
                  <a:srgbClr val="282121"/>
                </a:solidFill>
                <a:latin typeface="Open Sans"/>
                <a:ea typeface="Open Sans"/>
                <a:cs typeface="Open Sans"/>
                <a:sym typeface="Open Sans"/>
              </a:rPr>
              <a:t>A. </a:t>
            </a:r>
            <a:r>
              <a:rPr lang="en-US" sz="2899">
                <a:solidFill>
                  <a:srgbClr val="282121"/>
                </a:solidFill>
                <a:latin typeface="Open Sans"/>
                <a:ea typeface="Open Sans"/>
                <a:cs typeface="Open Sans"/>
                <a:sym typeface="Open Sans"/>
              </a:rPr>
              <a:t>Programas de televisión</a:t>
            </a:r>
          </a:p>
        </p:txBody>
      </p:sp>
      <p:sp>
        <p:nvSpPr>
          <p:cNvPr name="TextBox 18" id="18"/>
          <p:cNvSpPr txBox="true"/>
          <p:nvPr/>
        </p:nvSpPr>
        <p:spPr>
          <a:xfrm rot="0">
            <a:off x="3784366" y="6975771"/>
            <a:ext cx="4104343" cy="428625"/>
          </a:xfrm>
          <a:prstGeom prst="rect">
            <a:avLst/>
          </a:prstGeom>
        </p:spPr>
        <p:txBody>
          <a:bodyPr anchor="t" rtlCol="false" tIns="0" lIns="0" bIns="0" rIns="0">
            <a:spAutoFit/>
          </a:bodyPr>
          <a:lstStyle/>
          <a:p>
            <a:pPr algn="ctr" marL="0" indent="0" lvl="0">
              <a:lnSpc>
                <a:spcPts val="3449"/>
              </a:lnSpc>
            </a:pPr>
            <a:r>
              <a:rPr lang="en-US" sz="2999">
                <a:solidFill>
                  <a:srgbClr val="282121"/>
                </a:solidFill>
                <a:latin typeface="Open Sans"/>
                <a:ea typeface="Open Sans"/>
                <a:cs typeface="Open Sans"/>
                <a:sym typeface="Open Sans"/>
              </a:rPr>
              <a:t>C. Horas</a:t>
            </a:r>
            <a:r>
              <a:rPr lang="en-US" sz="2999">
                <a:solidFill>
                  <a:srgbClr val="282121"/>
                </a:solidFill>
                <a:latin typeface="Open Sans"/>
                <a:ea typeface="Open Sans"/>
                <a:cs typeface="Open Sans"/>
                <a:sym typeface="Open Sans"/>
              </a:rPr>
              <a:t> de reunión</a:t>
            </a:r>
          </a:p>
        </p:txBody>
      </p:sp>
      <p:sp>
        <p:nvSpPr>
          <p:cNvPr name="TextBox 19" id="19"/>
          <p:cNvSpPr txBox="true"/>
          <p:nvPr/>
        </p:nvSpPr>
        <p:spPr>
          <a:xfrm rot="0">
            <a:off x="10399291" y="6952619"/>
            <a:ext cx="4104343" cy="427990"/>
          </a:xfrm>
          <a:prstGeom prst="rect">
            <a:avLst/>
          </a:prstGeom>
        </p:spPr>
        <p:txBody>
          <a:bodyPr anchor="t" rtlCol="false" tIns="0" lIns="0" bIns="0" rIns="0">
            <a:spAutoFit/>
          </a:bodyPr>
          <a:lstStyle/>
          <a:p>
            <a:pPr algn="ctr" marL="0" indent="0" lvl="0">
              <a:lnSpc>
                <a:spcPts val="3334"/>
              </a:lnSpc>
            </a:pPr>
            <a:r>
              <a:rPr lang="en-US" sz="2899">
                <a:solidFill>
                  <a:srgbClr val="282121"/>
                </a:solidFill>
                <a:latin typeface="Open Sans"/>
                <a:ea typeface="Open Sans"/>
                <a:cs typeface="Open Sans"/>
                <a:sym typeface="Open Sans"/>
              </a:rPr>
              <a:t>D. Temas sociales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1352790"/>
            <a:chOff x="0" y="0"/>
            <a:chExt cx="20812845" cy="1803721"/>
          </a:xfrm>
        </p:grpSpPr>
        <p:sp>
          <p:nvSpPr>
            <p:cNvPr name="Freeform 4" id="4"/>
            <p:cNvSpPr/>
            <p:nvPr/>
          </p:nvSpPr>
          <p:spPr>
            <a:xfrm flipH="false" flipV="false" rot="0">
              <a:off x="0" y="0"/>
              <a:ext cx="20812846" cy="1803721"/>
            </a:xfrm>
            <a:custGeom>
              <a:avLst/>
              <a:gdLst/>
              <a:ahLst/>
              <a:cxnLst/>
              <a:rect r="r" b="b" t="t" l="l"/>
              <a:pathLst>
                <a:path h="1803721" w="20812846">
                  <a:moveTo>
                    <a:pt x="0" y="0"/>
                  </a:moveTo>
                  <a:lnTo>
                    <a:pt x="20812846" y="0"/>
                  </a:lnTo>
                  <a:lnTo>
                    <a:pt x="20812846" y="1803721"/>
                  </a:lnTo>
                  <a:lnTo>
                    <a:pt x="0" y="1803721"/>
                  </a:lnTo>
                  <a:close/>
                </a:path>
              </a:pathLst>
            </a:custGeom>
            <a:solidFill>
              <a:srgbClr val="000000">
                <a:alpha val="0"/>
              </a:srgbClr>
            </a:solidFill>
          </p:spPr>
        </p:sp>
        <p:sp>
          <p:nvSpPr>
            <p:cNvPr name="TextBox 5" id="5"/>
            <p:cNvSpPr txBox="true"/>
            <p:nvPr/>
          </p:nvSpPr>
          <p:spPr>
            <a:xfrm>
              <a:off x="0" y="-9525"/>
              <a:ext cx="20812845" cy="1813246"/>
            </a:xfrm>
            <a:prstGeom prst="rect">
              <a:avLst/>
            </a:prstGeom>
          </p:spPr>
          <p:txBody>
            <a:bodyPr anchor="t" rtlCol="false" tIns="0" lIns="0" bIns="0" rIns="0"/>
            <a:lstStyle/>
            <a:p>
              <a:pPr algn="l" marL="0" indent="0" lvl="0">
                <a:lnSpc>
                  <a:spcPts val="3239"/>
                </a:lnSpc>
              </a:pPr>
              <a:r>
                <a:rPr lang="en-US" b="true" sz="2699">
                  <a:solidFill>
                    <a:srgbClr val="282121"/>
                  </a:solidFill>
                  <a:latin typeface="Open Sans Bold"/>
                  <a:ea typeface="Open Sans Bold"/>
                  <a:cs typeface="Open Sans Bold"/>
                  <a:sym typeface="Open Sans Bold"/>
                </a:rPr>
                <a:t>El encuadre es la forma en que</a:t>
              </a:r>
              <a:r>
                <a:rPr lang="en-US" b="true" sz="2699">
                  <a:solidFill>
                    <a:srgbClr val="282121"/>
                  </a:solidFill>
                  <a:latin typeface="Open Sans Bold"/>
                  <a:ea typeface="Open Sans Bold"/>
                  <a:cs typeface="Open Sans Bold"/>
                  <a:sym typeface="Open Sans Bold"/>
                </a:rPr>
                <a:t> los medios de comunicación influyen en los asuntos que la opinión pública considera importantes, decidiendo qué temas deben ocupar un lugar destacado. </a:t>
              </a: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1057275"/>
            <a:ext cx="9329889" cy="1762125"/>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Open Sans"/>
                <a:ea typeface="Open Sans"/>
                <a:cs typeface="Open Sans"/>
                <a:sym typeface="Open Sans"/>
              </a:rPr>
              <a:t>¿Qué</a:t>
            </a:r>
            <a:r>
              <a:rPr lang="en-US" sz="6000">
                <a:solidFill>
                  <a:srgbClr val="282121"/>
                </a:solidFill>
                <a:latin typeface="Open Sans"/>
                <a:ea typeface="Open Sans"/>
                <a:cs typeface="Open Sans"/>
                <a:sym typeface="Open Sans"/>
              </a:rPr>
              <a:t> es la creación de una agenda?</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942525"/>
            <a:ext cx="4104343" cy="798195"/>
          </a:xfrm>
          <a:prstGeom prst="rect">
            <a:avLst/>
          </a:prstGeom>
        </p:spPr>
        <p:txBody>
          <a:bodyPr anchor="t" rtlCol="false" tIns="0" lIns="0" bIns="0" rIns="0">
            <a:spAutoFit/>
          </a:bodyPr>
          <a:lstStyle/>
          <a:p>
            <a:pPr algn="ctr" marL="0" indent="0" lvl="0">
              <a:lnSpc>
                <a:spcPts val="3104"/>
              </a:lnSpc>
            </a:pPr>
            <a:r>
              <a:rPr lang="en-US" sz="2699">
                <a:solidFill>
                  <a:srgbClr val="282121"/>
                </a:solidFill>
                <a:latin typeface="Open Sans"/>
                <a:ea typeface="Open Sans"/>
                <a:cs typeface="Open Sans"/>
                <a:sym typeface="Open Sans"/>
              </a:rPr>
              <a:t>B. Selecc</a:t>
            </a:r>
            <a:r>
              <a:rPr lang="en-US" sz="2699">
                <a:solidFill>
                  <a:srgbClr val="282121"/>
                </a:solidFill>
                <a:latin typeface="Open Sans"/>
                <a:ea typeface="Open Sans"/>
                <a:cs typeface="Open Sans"/>
                <a:sym typeface="Open Sans"/>
              </a:rPr>
              <a:t>ión de temas relevantes</a:t>
            </a:r>
          </a:p>
        </p:txBody>
      </p:sp>
      <p:sp>
        <p:nvSpPr>
          <p:cNvPr name="TextBox 17" id="17"/>
          <p:cNvSpPr txBox="true"/>
          <p:nvPr/>
        </p:nvSpPr>
        <p:spPr>
          <a:xfrm rot="0">
            <a:off x="3784366" y="4952050"/>
            <a:ext cx="4104343" cy="808355"/>
          </a:xfrm>
          <a:prstGeom prst="rect">
            <a:avLst/>
          </a:prstGeom>
        </p:spPr>
        <p:txBody>
          <a:bodyPr anchor="t" rtlCol="false" tIns="0" lIns="0" bIns="0" rIns="0">
            <a:spAutoFit/>
          </a:bodyPr>
          <a:lstStyle/>
          <a:p>
            <a:pPr algn="ctr" marL="0" indent="0" lvl="0">
              <a:lnSpc>
                <a:spcPts val="3219"/>
              </a:lnSpc>
            </a:pPr>
            <a:r>
              <a:rPr lang="en-US" sz="2799">
                <a:solidFill>
                  <a:srgbClr val="282121"/>
                </a:solidFill>
                <a:latin typeface="Open Sans"/>
                <a:ea typeface="Open Sans"/>
                <a:cs typeface="Open Sans"/>
                <a:sym typeface="Open Sans"/>
              </a:rPr>
              <a:t>A. </a:t>
            </a:r>
            <a:r>
              <a:rPr lang="en-US" sz="2799">
                <a:solidFill>
                  <a:srgbClr val="282121"/>
                </a:solidFill>
                <a:latin typeface="Open Sans"/>
                <a:ea typeface="Open Sans"/>
                <a:cs typeface="Open Sans"/>
                <a:sym typeface="Open Sans"/>
              </a:rPr>
              <a:t>Programas de televisión</a:t>
            </a:r>
          </a:p>
        </p:txBody>
      </p:sp>
      <p:sp>
        <p:nvSpPr>
          <p:cNvPr name="TextBox 18" id="18"/>
          <p:cNvSpPr txBox="true"/>
          <p:nvPr/>
        </p:nvSpPr>
        <p:spPr>
          <a:xfrm rot="0">
            <a:off x="3784366" y="6966246"/>
            <a:ext cx="4104343" cy="408305"/>
          </a:xfrm>
          <a:prstGeom prst="rect">
            <a:avLst/>
          </a:prstGeom>
        </p:spPr>
        <p:txBody>
          <a:bodyPr anchor="t" rtlCol="false" tIns="0" lIns="0" bIns="0" rIns="0">
            <a:spAutoFit/>
          </a:bodyPr>
          <a:lstStyle/>
          <a:p>
            <a:pPr algn="ctr" marL="0" indent="0" lvl="0">
              <a:lnSpc>
                <a:spcPts val="3219"/>
              </a:lnSpc>
            </a:pPr>
            <a:r>
              <a:rPr lang="en-US" sz="2799">
                <a:solidFill>
                  <a:srgbClr val="282121"/>
                </a:solidFill>
                <a:latin typeface="Open Sans"/>
                <a:ea typeface="Open Sans"/>
                <a:cs typeface="Open Sans"/>
                <a:sym typeface="Open Sans"/>
              </a:rPr>
              <a:t>C. H</a:t>
            </a:r>
            <a:r>
              <a:rPr lang="en-US" sz="2799">
                <a:solidFill>
                  <a:srgbClr val="282121"/>
                </a:solidFill>
                <a:latin typeface="Open Sans"/>
                <a:ea typeface="Open Sans"/>
                <a:cs typeface="Open Sans"/>
                <a:sym typeface="Open Sans"/>
              </a:rPr>
              <a:t>oras de reunión</a:t>
            </a:r>
          </a:p>
        </p:txBody>
      </p:sp>
      <p:sp>
        <p:nvSpPr>
          <p:cNvPr name="TextBox 19" id="19"/>
          <p:cNvSpPr txBox="true"/>
          <p:nvPr/>
        </p:nvSpPr>
        <p:spPr>
          <a:xfrm rot="0">
            <a:off x="10399291" y="6943094"/>
            <a:ext cx="4104343" cy="407670"/>
          </a:xfrm>
          <a:prstGeom prst="rect">
            <a:avLst/>
          </a:prstGeom>
        </p:spPr>
        <p:txBody>
          <a:bodyPr anchor="t" rtlCol="false" tIns="0" lIns="0" bIns="0" rIns="0">
            <a:spAutoFit/>
          </a:bodyPr>
          <a:lstStyle/>
          <a:p>
            <a:pPr algn="ctr" marL="0" indent="0" lvl="0">
              <a:lnSpc>
                <a:spcPts val="3104"/>
              </a:lnSpc>
            </a:pPr>
            <a:r>
              <a:rPr lang="en-US" sz="2699">
                <a:solidFill>
                  <a:srgbClr val="282121"/>
                </a:solidFill>
                <a:latin typeface="Open Sans"/>
                <a:ea typeface="Open Sans"/>
                <a:cs typeface="Open Sans"/>
                <a:sym typeface="Open Sans"/>
              </a:rPr>
              <a:t>D. </a:t>
            </a:r>
            <a:r>
              <a:rPr lang="en-US" sz="2699">
                <a:solidFill>
                  <a:srgbClr val="282121"/>
                </a:solidFill>
                <a:latin typeface="Open Sans"/>
                <a:ea typeface="Open Sans"/>
                <a:cs typeface="Open Sans"/>
                <a:sym typeface="Open Sans"/>
              </a:rPr>
              <a:t>Temas sociales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1352790"/>
            <a:chOff x="0" y="0"/>
            <a:chExt cx="20812845" cy="1803721"/>
          </a:xfrm>
        </p:grpSpPr>
        <p:sp>
          <p:nvSpPr>
            <p:cNvPr name="Freeform 4" id="4"/>
            <p:cNvSpPr/>
            <p:nvPr/>
          </p:nvSpPr>
          <p:spPr>
            <a:xfrm flipH="false" flipV="false" rot="0">
              <a:off x="0" y="0"/>
              <a:ext cx="20812846" cy="1803721"/>
            </a:xfrm>
            <a:custGeom>
              <a:avLst/>
              <a:gdLst/>
              <a:ahLst/>
              <a:cxnLst/>
              <a:rect r="r" b="b" t="t" l="l"/>
              <a:pathLst>
                <a:path h="1803721" w="20812846">
                  <a:moveTo>
                    <a:pt x="0" y="0"/>
                  </a:moveTo>
                  <a:lnTo>
                    <a:pt x="20812846" y="0"/>
                  </a:lnTo>
                  <a:lnTo>
                    <a:pt x="20812846" y="1803721"/>
                  </a:lnTo>
                  <a:lnTo>
                    <a:pt x="0" y="1803721"/>
                  </a:lnTo>
                  <a:close/>
                </a:path>
              </a:pathLst>
            </a:custGeom>
            <a:solidFill>
              <a:srgbClr val="000000">
                <a:alpha val="0"/>
              </a:srgbClr>
            </a:solidFill>
          </p:spPr>
        </p:sp>
        <p:sp>
          <p:nvSpPr>
            <p:cNvPr name="TextBox 5" id="5"/>
            <p:cNvSpPr txBox="true"/>
            <p:nvPr/>
          </p:nvSpPr>
          <p:spPr>
            <a:xfrm>
              <a:off x="0" y="-9525"/>
              <a:ext cx="20812845" cy="1813246"/>
            </a:xfrm>
            <a:prstGeom prst="rect">
              <a:avLst/>
            </a:prstGeom>
          </p:spPr>
          <p:txBody>
            <a:bodyPr anchor="t" rtlCol="false" tIns="0" lIns="0" bIns="0" rIns="0"/>
            <a:lstStyle/>
            <a:p>
              <a:pPr algn="l" marL="0" indent="0" lvl="0">
                <a:lnSpc>
                  <a:spcPts val="3239"/>
                </a:lnSpc>
              </a:pPr>
              <a:r>
                <a:rPr lang="en-US" b="true" sz="2699">
                  <a:solidFill>
                    <a:srgbClr val="282121"/>
                  </a:solidFill>
                  <a:latin typeface="Open Sans Bold"/>
                  <a:ea typeface="Open Sans Bold"/>
                  <a:cs typeface="Open Sans Bold"/>
                  <a:sym typeface="Open Sans Bold"/>
                </a:rPr>
                <a:t>El encuadre es la forma en que</a:t>
              </a:r>
              <a:r>
                <a:rPr lang="en-US" b="true" sz="2699">
                  <a:solidFill>
                    <a:srgbClr val="282121"/>
                  </a:solidFill>
                  <a:latin typeface="Open Sans Bold"/>
                  <a:ea typeface="Open Sans Bold"/>
                  <a:cs typeface="Open Sans Bold"/>
                  <a:sym typeface="Open Sans Bold"/>
                </a:rPr>
                <a:t> los medios de comunicación influyen en los asuntos que la opinión pública considera importantes, decidiendo qué temas deben ocupar un lugar destacado. </a:t>
              </a: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1057275"/>
            <a:ext cx="9329889" cy="1762125"/>
          </a:xfrm>
          <a:prstGeom prst="rect">
            <a:avLst/>
          </a:prstGeom>
        </p:spPr>
        <p:txBody>
          <a:bodyPr anchor="t" rtlCol="false" tIns="0" lIns="0" bIns="0" rIns="0">
            <a:spAutoFit/>
          </a:bodyPr>
          <a:lstStyle/>
          <a:p>
            <a:pPr algn="ctr" marL="0" indent="0" lvl="0">
              <a:lnSpc>
                <a:spcPts val="6900"/>
              </a:lnSpc>
            </a:pPr>
            <a:r>
              <a:rPr lang="en-US" sz="6000">
                <a:solidFill>
                  <a:srgbClr val="282121"/>
                </a:solidFill>
                <a:latin typeface="Open Sans"/>
                <a:ea typeface="Open Sans"/>
                <a:cs typeface="Open Sans"/>
                <a:sym typeface="Open Sans"/>
              </a:rPr>
              <a:t>¿Qué</a:t>
            </a:r>
            <a:r>
              <a:rPr lang="en-US" sz="6000">
                <a:solidFill>
                  <a:srgbClr val="282121"/>
                </a:solidFill>
                <a:latin typeface="Open Sans"/>
                <a:ea typeface="Open Sans"/>
                <a:cs typeface="Open Sans"/>
                <a:sym typeface="Open Sans"/>
              </a:rPr>
              <a:t> es la creación de una agenda?</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942525"/>
            <a:ext cx="4104343" cy="798195"/>
          </a:xfrm>
          <a:prstGeom prst="rect">
            <a:avLst/>
          </a:prstGeom>
        </p:spPr>
        <p:txBody>
          <a:bodyPr anchor="t" rtlCol="false" tIns="0" lIns="0" bIns="0" rIns="0">
            <a:spAutoFit/>
          </a:bodyPr>
          <a:lstStyle/>
          <a:p>
            <a:pPr algn="ctr" marL="0" indent="0" lvl="0">
              <a:lnSpc>
                <a:spcPts val="3104"/>
              </a:lnSpc>
            </a:pPr>
            <a:r>
              <a:rPr lang="en-US" sz="2699">
                <a:solidFill>
                  <a:srgbClr val="282121"/>
                </a:solidFill>
                <a:latin typeface="Open Sans"/>
                <a:ea typeface="Open Sans"/>
                <a:cs typeface="Open Sans"/>
                <a:sym typeface="Open Sans"/>
              </a:rPr>
              <a:t>B. Selecc</a:t>
            </a:r>
            <a:r>
              <a:rPr lang="en-US" sz="2699">
                <a:solidFill>
                  <a:srgbClr val="282121"/>
                </a:solidFill>
                <a:latin typeface="Open Sans"/>
                <a:ea typeface="Open Sans"/>
                <a:cs typeface="Open Sans"/>
                <a:sym typeface="Open Sans"/>
              </a:rPr>
              <a:t>ión de temas relevantes</a:t>
            </a:r>
          </a:p>
        </p:txBody>
      </p:sp>
      <p:sp>
        <p:nvSpPr>
          <p:cNvPr name="TextBox 17" id="17"/>
          <p:cNvSpPr txBox="true"/>
          <p:nvPr/>
        </p:nvSpPr>
        <p:spPr>
          <a:xfrm rot="0">
            <a:off x="3784366" y="4952050"/>
            <a:ext cx="4104343" cy="808355"/>
          </a:xfrm>
          <a:prstGeom prst="rect">
            <a:avLst/>
          </a:prstGeom>
        </p:spPr>
        <p:txBody>
          <a:bodyPr anchor="t" rtlCol="false" tIns="0" lIns="0" bIns="0" rIns="0">
            <a:spAutoFit/>
          </a:bodyPr>
          <a:lstStyle/>
          <a:p>
            <a:pPr algn="ctr" marL="0" indent="0" lvl="0">
              <a:lnSpc>
                <a:spcPts val="3219"/>
              </a:lnSpc>
            </a:pPr>
            <a:r>
              <a:rPr lang="en-US" sz="2799">
                <a:solidFill>
                  <a:srgbClr val="282121"/>
                </a:solidFill>
                <a:latin typeface="Open Sans"/>
                <a:ea typeface="Open Sans"/>
                <a:cs typeface="Open Sans"/>
                <a:sym typeface="Open Sans"/>
              </a:rPr>
              <a:t>A. </a:t>
            </a:r>
            <a:r>
              <a:rPr lang="en-US" sz="2799">
                <a:solidFill>
                  <a:srgbClr val="282121"/>
                </a:solidFill>
                <a:latin typeface="Open Sans"/>
                <a:ea typeface="Open Sans"/>
                <a:cs typeface="Open Sans"/>
                <a:sym typeface="Open Sans"/>
              </a:rPr>
              <a:t>Programas de televisión</a:t>
            </a:r>
          </a:p>
        </p:txBody>
      </p:sp>
      <p:sp>
        <p:nvSpPr>
          <p:cNvPr name="TextBox 18" id="18"/>
          <p:cNvSpPr txBox="true"/>
          <p:nvPr/>
        </p:nvSpPr>
        <p:spPr>
          <a:xfrm rot="0">
            <a:off x="3784366" y="6966246"/>
            <a:ext cx="4104343" cy="408305"/>
          </a:xfrm>
          <a:prstGeom prst="rect">
            <a:avLst/>
          </a:prstGeom>
        </p:spPr>
        <p:txBody>
          <a:bodyPr anchor="t" rtlCol="false" tIns="0" lIns="0" bIns="0" rIns="0">
            <a:spAutoFit/>
          </a:bodyPr>
          <a:lstStyle/>
          <a:p>
            <a:pPr algn="ctr" marL="0" indent="0" lvl="0">
              <a:lnSpc>
                <a:spcPts val="3219"/>
              </a:lnSpc>
            </a:pPr>
            <a:r>
              <a:rPr lang="en-US" sz="2799">
                <a:solidFill>
                  <a:srgbClr val="282121"/>
                </a:solidFill>
                <a:latin typeface="Open Sans"/>
                <a:ea typeface="Open Sans"/>
                <a:cs typeface="Open Sans"/>
                <a:sym typeface="Open Sans"/>
              </a:rPr>
              <a:t>C. H</a:t>
            </a:r>
            <a:r>
              <a:rPr lang="en-US" sz="2799">
                <a:solidFill>
                  <a:srgbClr val="282121"/>
                </a:solidFill>
                <a:latin typeface="Open Sans"/>
                <a:ea typeface="Open Sans"/>
                <a:cs typeface="Open Sans"/>
                <a:sym typeface="Open Sans"/>
              </a:rPr>
              <a:t>oras de reunión</a:t>
            </a:r>
          </a:p>
        </p:txBody>
      </p:sp>
      <p:sp>
        <p:nvSpPr>
          <p:cNvPr name="TextBox 19" id="19"/>
          <p:cNvSpPr txBox="true"/>
          <p:nvPr/>
        </p:nvSpPr>
        <p:spPr>
          <a:xfrm rot="0">
            <a:off x="10399291" y="6943094"/>
            <a:ext cx="4104343" cy="407670"/>
          </a:xfrm>
          <a:prstGeom prst="rect">
            <a:avLst/>
          </a:prstGeom>
        </p:spPr>
        <p:txBody>
          <a:bodyPr anchor="t" rtlCol="false" tIns="0" lIns="0" bIns="0" rIns="0">
            <a:spAutoFit/>
          </a:bodyPr>
          <a:lstStyle/>
          <a:p>
            <a:pPr algn="ctr" marL="0" indent="0" lvl="0">
              <a:lnSpc>
                <a:spcPts val="3104"/>
              </a:lnSpc>
            </a:pPr>
            <a:r>
              <a:rPr lang="en-US" sz="2699">
                <a:solidFill>
                  <a:srgbClr val="282121"/>
                </a:solidFill>
                <a:latin typeface="Open Sans"/>
                <a:ea typeface="Open Sans"/>
                <a:cs typeface="Open Sans"/>
                <a:sym typeface="Open Sans"/>
              </a:rPr>
              <a:t>D. </a:t>
            </a:r>
            <a:r>
              <a:rPr lang="en-US" sz="2699">
                <a:solidFill>
                  <a:srgbClr val="282121"/>
                </a:solidFill>
                <a:latin typeface="Open Sans"/>
                <a:ea typeface="Open Sans"/>
                <a:cs typeface="Open Sans"/>
                <a:sym typeface="Open Sans"/>
              </a:rPr>
              <a:t>Temas sociales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3216865" y="656084"/>
            <a:ext cx="12911505" cy="1232538"/>
          </a:xfrm>
          <a:prstGeom prst="rect">
            <a:avLst/>
          </a:prstGeom>
        </p:spPr>
        <p:txBody>
          <a:bodyPr anchor="t" rtlCol="false" tIns="0" lIns="0" bIns="0" rIns="0">
            <a:spAutoFit/>
          </a:bodyPr>
          <a:lstStyle/>
          <a:p>
            <a:pPr algn="ctr" marL="0" indent="0" lvl="0">
              <a:lnSpc>
                <a:spcPts val="9120"/>
              </a:lnSpc>
            </a:pPr>
            <a:r>
              <a:rPr lang="en-US" sz="9500" spc="-779">
                <a:solidFill>
                  <a:srgbClr val="272665"/>
                </a:solidFill>
                <a:latin typeface="Open Sans"/>
                <a:ea typeface="Open Sans"/>
                <a:cs typeface="Open Sans"/>
                <a:sym typeface="Open Sans"/>
              </a:rPr>
              <a:t>Resultados de aprendizaje</a:t>
            </a:r>
          </a:p>
        </p:txBody>
      </p:sp>
      <p:sp>
        <p:nvSpPr>
          <p:cNvPr name="TextBox 3" id="3"/>
          <p:cNvSpPr txBox="true"/>
          <p:nvPr/>
        </p:nvSpPr>
        <p:spPr>
          <a:xfrm rot="0">
            <a:off x="2225921" y="2198371"/>
            <a:ext cx="14893392" cy="1007746"/>
          </a:xfrm>
          <a:prstGeom prst="rect">
            <a:avLst/>
          </a:prstGeom>
        </p:spPr>
        <p:txBody>
          <a:bodyPr anchor="t" rtlCol="false" tIns="0" lIns="0" bIns="0" rIns="0">
            <a:spAutoFit/>
          </a:bodyPr>
          <a:lstStyle/>
          <a:p>
            <a:pPr algn="ctr" marL="0" indent="0" lvl="0">
              <a:lnSpc>
                <a:spcPts val="3840"/>
              </a:lnSpc>
            </a:pPr>
            <a:r>
              <a:rPr lang="en-US" sz="4000" spc="-328">
                <a:solidFill>
                  <a:srgbClr val="000000"/>
                </a:solidFill>
                <a:latin typeface="Open Sans"/>
                <a:ea typeface="Open Sans"/>
                <a:cs typeface="Open Sans"/>
                <a:sym typeface="Open Sans"/>
              </a:rPr>
              <a:t>Al</a:t>
            </a:r>
            <a:r>
              <a:rPr lang="en-US" sz="4000" spc="-328">
                <a:solidFill>
                  <a:srgbClr val="000000"/>
                </a:solidFill>
                <a:latin typeface="Open Sans"/>
                <a:ea typeface="Open Sans"/>
                <a:cs typeface="Open Sans"/>
                <a:sym typeface="Open Sans"/>
              </a:rPr>
              <a:t> completar este módulo, adquirirás las siguientes habilidades, conocimientos y actitudes. </a:t>
            </a:r>
          </a:p>
        </p:txBody>
      </p:sp>
      <p:grpSp>
        <p:nvGrpSpPr>
          <p:cNvPr name="Group 4" id="4"/>
          <p:cNvGrpSpPr/>
          <p:nvPr/>
        </p:nvGrpSpPr>
        <p:grpSpPr>
          <a:xfrm rot="0">
            <a:off x="1637985" y="4003683"/>
            <a:ext cx="4750393" cy="5096690"/>
            <a:chOff x="0" y="0"/>
            <a:chExt cx="1232151" cy="1321973"/>
          </a:xfrm>
        </p:grpSpPr>
        <p:sp>
          <p:nvSpPr>
            <p:cNvPr name="Freeform 5" id="5"/>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6" id="6"/>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7" id="7"/>
          <p:cNvSpPr txBox="true"/>
          <p:nvPr/>
        </p:nvSpPr>
        <p:spPr>
          <a:xfrm rot="0">
            <a:off x="2225921" y="6262317"/>
            <a:ext cx="3574521" cy="2491740"/>
          </a:xfrm>
          <a:prstGeom prst="rect">
            <a:avLst/>
          </a:prstGeom>
        </p:spPr>
        <p:txBody>
          <a:bodyPr anchor="t" rtlCol="false" tIns="0" lIns="0" bIns="0" rIns="0">
            <a:spAutoFit/>
          </a:bodyPr>
          <a:lstStyle/>
          <a:p>
            <a:pPr algn="just" marL="0" indent="0" lvl="0">
              <a:lnSpc>
                <a:spcPts val="3359"/>
              </a:lnSpc>
              <a:spcBef>
                <a:spcPct val="0"/>
              </a:spcBef>
            </a:pPr>
            <a:r>
              <a:rPr lang="en-US" sz="2400" spc="-40">
                <a:solidFill>
                  <a:srgbClr val="272665"/>
                </a:solidFill>
                <a:latin typeface="Open Sans"/>
                <a:ea typeface="Open Sans"/>
                <a:cs typeface="Open Sans"/>
                <a:sym typeface="Open Sans"/>
              </a:rPr>
              <a:t>C</a:t>
            </a:r>
            <a:r>
              <a:rPr lang="en-US" sz="2400" spc="-40">
                <a:solidFill>
                  <a:srgbClr val="272665"/>
                </a:solidFill>
                <a:latin typeface="Open Sans"/>
                <a:ea typeface="Open Sans"/>
                <a:cs typeface="Open Sans"/>
                <a:sym typeface="Open Sans"/>
              </a:rPr>
              <a:t>omprenderás cómo los medios de comunicación influyen en las opiniones políticas, especialmente entre los jóvenes con discapacidades.</a:t>
            </a:r>
          </a:p>
        </p:txBody>
      </p:sp>
      <p:grpSp>
        <p:nvGrpSpPr>
          <p:cNvPr name="Group 8" id="8"/>
          <p:cNvGrpSpPr/>
          <p:nvPr/>
        </p:nvGrpSpPr>
        <p:grpSpPr>
          <a:xfrm rot="0">
            <a:off x="6769312" y="4003683"/>
            <a:ext cx="4750393" cy="5096690"/>
            <a:chOff x="0" y="0"/>
            <a:chExt cx="1232151" cy="1321973"/>
          </a:xfrm>
        </p:grpSpPr>
        <p:sp>
          <p:nvSpPr>
            <p:cNvPr name="Freeform 9" id="9"/>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0" id="10"/>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1" id="11"/>
          <p:cNvSpPr txBox="true"/>
          <p:nvPr/>
        </p:nvSpPr>
        <p:spPr>
          <a:xfrm rot="0">
            <a:off x="7357248" y="6262317"/>
            <a:ext cx="3574521" cy="1653540"/>
          </a:xfrm>
          <a:prstGeom prst="rect">
            <a:avLst/>
          </a:prstGeom>
        </p:spPr>
        <p:txBody>
          <a:bodyPr anchor="t" rtlCol="false" tIns="0" lIns="0" bIns="0" rIns="0">
            <a:spAutoFit/>
          </a:bodyPr>
          <a:lstStyle/>
          <a:p>
            <a:pPr algn="just" marL="0" indent="0" lvl="0">
              <a:lnSpc>
                <a:spcPts val="3359"/>
              </a:lnSpc>
              <a:spcBef>
                <a:spcPct val="0"/>
              </a:spcBef>
            </a:pPr>
            <a:r>
              <a:rPr lang="en-US" sz="2400" spc="-40">
                <a:solidFill>
                  <a:srgbClr val="272665"/>
                </a:solidFill>
                <a:latin typeface="Open Sans"/>
                <a:ea typeface="Open Sans"/>
                <a:cs typeface="Open Sans"/>
                <a:sym typeface="Open Sans"/>
              </a:rPr>
              <a:t>Aprende</a:t>
            </a:r>
            <a:r>
              <a:rPr lang="en-US" sz="2400" spc="-40">
                <a:solidFill>
                  <a:srgbClr val="272665"/>
                </a:solidFill>
                <a:latin typeface="Open Sans"/>
                <a:ea typeface="Open Sans"/>
                <a:cs typeface="Open Sans"/>
                <a:sym typeface="Open Sans"/>
              </a:rPr>
              <a:t> a reconocer la desinformación y la parcialidad en los materiales políticos.</a:t>
            </a:r>
          </a:p>
        </p:txBody>
      </p:sp>
      <p:grpSp>
        <p:nvGrpSpPr>
          <p:cNvPr name="Group 12" id="12"/>
          <p:cNvGrpSpPr/>
          <p:nvPr/>
        </p:nvGrpSpPr>
        <p:grpSpPr>
          <a:xfrm rot="0">
            <a:off x="11900705" y="4003683"/>
            <a:ext cx="4750393" cy="5096690"/>
            <a:chOff x="0" y="0"/>
            <a:chExt cx="1232151" cy="1321973"/>
          </a:xfrm>
        </p:grpSpPr>
        <p:sp>
          <p:nvSpPr>
            <p:cNvPr name="Freeform 13" id="13"/>
            <p:cNvSpPr/>
            <p:nvPr/>
          </p:nvSpPr>
          <p:spPr>
            <a:xfrm flipH="false" flipV="false" rot="0">
              <a:off x="0" y="0"/>
              <a:ext cx="1232151" cy="1321973"/>
            </a:xfrm>
            <a:custGeom>
              <a:avLst/>
              <a:gdLst/>
              <a:ahLst/>
              <a:cxnLst/>
              <a:rect r="r" b="b" t="t" l="l"/>
              <a:pathLst>
                <a:path h="1321973" w="1232151">
                  <a:moveTo>
                    <a:pt x="29335" y="0"/>
                  </a:moveTo>
                  <a:lnTo>
                    <a:pt x="1202815" y="0"/>
                  </a:lnTo>
                  <a:cubicBezTo>
                    <a:pt x="1210596" y="0"/>
                    <a:pt x="1218057" y="3091"/>
                    <a:pt x="1223559" y="8592"/>
                  </a:cubicBezTo>
                  <a:cubicBezTo>
                    <a:pt x="1229060" y="14094"/>
                    <a:pt x="1232151" y="21555"/>
                    <a:pt x="1232151" y="29335"/>
                  </a:cubicBezTo>
                  <a:lnTo>
                    <a:pt x="1232151" y="1292638"/>
                  </a:lnTo>
                  <a:cubicBezTo>
                    <a:pt x="1232151" y="1300418"/>
                    <a:pt x="1229060" y="1307879"/>
                    <a:pt x="1223559" y="1313381"/>
                  </a:cubicBezTo>
                  <a:cubicBezTo>
                    <a:pt x="1218057" y="1318882"/>
                    <a:pt x="1210596" y="1321973"/>
                    <a:pt x="1202815" y="1321973"/>
                  </a:cubicBezTo>
                  <a:lnTo>
                    <a:pt x="29335" y="1321973"/>
                  </a:lnTo>
                  <a:cubicBezTo>
                    <a:pt x="21555" y="1321973"/>
                    <a:pt x="14094" y="1318882"/>
                    <a:pt x="8592" y="1313381"/>
                  </a:cubicBezTo>
                  <a:cubicBezTo>
                    <a:pt x="3091" y="1307879"/>
                    <a:pt x="0" y="1300418"/>
                    <a:pt x="0" y="1292638"/>
                  </a:cubicBezTo>
                  <a:lnTo>
                    <a:pt x="0" y="29335"/>
                  </a:lnTo>
                  <a:cubicBezTo>
                    <a:pt x="0" y="21555"/>
                    <a:pt x="3091" y="14094"/>
                    <a:pt x="8592" y="8592"/>
                  </a:cubicBezTo>
                  <a:cubicBezTo>
                    <a:pt x="14094" y="3091"/>
                    <a:pt x="21555" y="0"/>
                    <a:pt x="29335" y="0"/>
                  </a:cubicBezTo>
                  <a:close/>
                </a:path>
              </a:pathLst>
            </a:custGeom>
            <a:solidFill>
              <a:srgbClr val="000000">
                <a:alpha val="0"/>
              </a:srgbClr>
            </a:solidFill>
            <a:ln w="57150" cap="sq">
              <a:solidFill>
                <a:srgbClr val="49B381"/>
              </a:solidFill>
              <a:prstDash val="solid"/>
              <a:miter/>
            </a:ln>
          </p:spPr>
        </p:sp>
        <p:sp>
          <p:nvSpPr>
            <p:cNvPr name="TextBox 14" id="14"/>
            <p:cNvSpPr txBox="true"/>
            <p:nvPr/>
          </p:nvSpPr>
          <p:spPr>
            <a:xfrm>
              <a:off x="0" y="47625"/>
              <a:ext cx="1232151" cy="1274348"/>
            </a:xfrm>
            <a:prstGeom prst="rect">
              <a:avLst/>
            </a:prstGeom>
          </p:spPr>
          <p:txBody>
            <a:bodyPr anchor="ctr" rtlCol="false" tIns="50800" lIns="50800" bIns="50800" rIns="50800"/>
            <a:lstStyle/>
            <a:p>
              <a:pPr algn="ctr">
                <a:lnSpc>
                  <a:spcPts val="1925"/>
                </a:lnSpc>
              </a:pPr>
            </a:p>
          </p:txBody>
        </p:sp>
      </p:grpSp>
      <p:sp>
        <p:nvSpPr>
          <p:cNvPr name="TextBox 15" id="15"/>
          <p:cNvSpPr txBox="true"/>
          <p:nvPr/>
        </p:nvSpPr>
        <p:spPr>
          <a:xfrm rot="0">
            <a:off x="12487559" y="6262317"/>
            <a:ext cx="3574521" cy="2072640"/>
          </a:xfrm>
          <a:prstGeom prst="rect">
            <a:avLst/>
          </a:prstGeom>
        </p:spPr>
        <p:txBody>
          <a:bodyPr anchor="t" rtlCol="false" tIns="0" lIns="0" bIns="0" rIns="0">
            <a:spAutoFit/>
          </a:bodyPr>
          <a:lstStyle/>
          <a:p>
            <a:pPr algn="just" marL="0" indent="0" lvl="0">
              <a:lnSpc>
                <a:spcPts val="3359"/>
              </a:lnSpc>
              <a:spcBef>
                <a:spcPct val="0"/>
              </a:spcBef>
            </a:pPr>
            <a:r>
              <a:rPr lang="en-US" sz="2400" spc="-40">
                <a:solidFill>
                  <a:srgbClr val="272665"/>
                </a:solidFill>
                <a:latin typeface="Open Sans"/>
                <a:ea typeface="Open Sans"/>
                <a:cs typeface="Open Sans"/>
                <a:sym typeface="Open Sans"/>
              </a:rPr>
              <a:t>Aprenderás a utilizar</a:t>
            </a:r>
            <a:r>
              <a:rPr lang="en-US" sz="2400" spc="-40">
                <a:solidFill>
                  <a:srgbClr val="272665"/>
                </a:solidFill>
                <a:latin typeface="Open Sans"/>
                <a:ea typeface="Open Sans"/>
                <a:cs typeface="Open Sans"/>
                <a:sym typeface="Open Sans"/>
              </a:rPr>
              <a:t> las herramientas del pensamiento crítico para fomentar la participación activa de los jóvenes.</a:t>
            </a:r>
          </a:p>
        </p:txBody>
      </p:sp>
      <p:sp>
        <p:nvSpPr>
          <p:cNvPr name="TextBox 16" id="16"/>
          <p:cNvSpPr txBox="true"/>
          <p:nvPr/>
        </p:nvSpPr>
        <p:spPr>
          <a:xfrm rot="0">
            <a:off x="3088645" y="4915316"/>
            <a:ext cx="2482005"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RA1.</a:t>
            </a:r>
          </a:p>
        </p:txBody>
      </p:sp>
      <p:sp>
        <p:nvSpPr>
          <p:cNvPr name="TextBox 17" id="17"/>
          <p:cNvSpPr txBox="true"/>
          <p:nvPr/>
        </p:nvSpPr>
        <p:spPr>
          <a:xfrm rot="0">
            <a:off x="8084403" y="4915316"/>
            <a:ext cx="2119193"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RA</a:t>
            </a:r>
            <a:r>
              <a:rPr lang="en-US" sz="9000" spc="-738">
                <a:solidFill>
                  <a:srgbClr val="2B2B2B"/>
                </a:solidFill>
                <a:latin typeface="Open Sans"/>
                <a:ea typeface="Open Sans"/>
                <a:cs typeface="Open Sans"/>
                <a:sym typeface="Open Sans"/>
              </a:rPr>
              <a:t>2.</a:t>
            </a:r>
          </a:p>
        </p:txBody>
      </p:sp>
      <p:sp>
        <p:nvSpPr>
          <p:cNvPr name="TextBox 18" id="18"/>
          <p:cNvSpPr txBox="true"/>
          <p:nvPr/>
        </p:nvSpPr>
        <p:spPr>
          <a:xfrm rot="0">
            <a:off x="12986451" y="4915316"/>
            <a:ext cx="2576736" cy="1160145"/>
          </a:xfrm>
          <a:prstGeom prst="rect">
            <a:avLst/>
          </a:prstGeom>
        </p:spPr>
        <p:txBody>
          <a:bodyPr anchor="t" rtlCol="false" tIns="0" lIns="0" bIns="0" rIns="0">
            <a:spAutoFit/>
          </a:bodyPr>
          <a:lstStyle/>
          <a:p>
            <a:pPr algn="ctr" marL="0" indent="0" lvl="0">
              <a:lnSpc>
                <a:spcPts val="8640"/>
              </a:lnSpc>
            </a:pPr>
            <a:r>
              <a:rPr lang="en-US" sz="9000" spc="-738">
                <a:solidFill>
                  <a:srgbClr val="2B2B2B"/>
                </a:solidFill>
                <a:latin typeface="Open Sans"/>
                <a:ea typeface="Open Sans"/>
                <a:cs typeface="Open Sans"/>
                <a:sym typeface="Open Sans"/>
              </a:rPr>
              <a:t>RA</a:t>
            </a:r>
            <a:r>
              <a:rPr lang="en-US" sz="9000" spc="-738">
                <a:solidFill>
                  <a:srgbClr val="2B2B2B"/>
                </a:solidFill>
                <a:latin typeface="Open Sans"/>
                <a:ea typeface="Open Sans"/>
                <a:cs typeface="Open Sans"/>
                <a:sym typeface="Open Sans"/>
              </a:rPr>
              <a:t>3.</a:t>
            </a:r>
          </a:p>
        </p:txBody>
      </p:sp>
      <p:sp>
        <p:nvSpPr>
          <p:cNvPr name="Freeform 19" id="19"/>
          <p:cNvSpPr/>
          <p:nvPr/>
        </p:nvSpPr>
        <p:spPr>
          <a:xfrm flipH="false" flipV="false" rot="0">
            <a:off x="335785" y="22251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660889"/>
            <a:chOff x="0" y="0"/>
            <a:chExt cx="20812845" cy="881186"/>
          </a:xfrm>
        </p:grpSpPr>
        <p:sp>
          <p:nvSpPr>
            <p:cNvPr name="Freeform 4" id="4"/>
            <p:cNvSpPr/>
            <p:nvPr/>
          </p:nvSpPr>
          <p:spPr>
            <a:xfrm flipH="false" flipV="false" rot="0">
              <a:off x="0" y="0"/>
              <a:ext cx="20812846" cy="881186"/>
            </a:xfrm>
            <a:custGeom>
              <a:avLst/>
              <a:gdLst/>
              <a:ahLst/>
              <a:cxnLst/>
              <a:rect r="r" b="b" t="t" l="l"/>
              <a:pathLst>
                <a:path h="881186" w="20812846">
                  <a:moveTo>
                    <a:pt x="0" y="0"/>
                  </a:moveTo>
                  <a:lnTo>
                    <a:pt x="20812846" y="0"/>
                  </a:lnTo>
                  <a:lnTo>
                    <a:pt x="20812846" y="881186"/>
                  </a:lnTo>
                  <a:lnTo>
                    <a:pt x="0" y="881186"/>
                  </a:lnTo>
                  <a:close/>
                </a:path>
              </a:pathLst>
            </a:custGeom>
            <a:solidFill>
              <a:srgbClr val="000000">
                <a:alpha val="0"/>
              </a:srgbClr>
            </a:solidFill>
          </p:spPr>
        </p:sp>
        <p:sp>
          <p:nvSpPr>
            <p:cNvPr name="TextBox 5" id="5"/>
            <p:cNvSpPr txBox="true"/>
            <p:nvPr/>
          </p:nvSpPr>
          <p:spPr>
            <a:xfrm>
              <a:off x="0" y="-57150"/>
              <a:ext cx="20812845" cy="938336"/>
            </a:xfrm>
            <a:prstGeom prst="rect">
              <a:avLst/>
            </a:prstGeom>
          </p:spPr>
          <p:txBody>
            <a:bodyPr anchor="t" rtlCol="false" tIns="0" lIns="0" bIns="0" rIns="0"/>
            <a:lstStyle/>
            <a:p>
              <a:pPr algn="l">
                <a:lnSpc>
                  <a:spcPts val="3599"/>
                </a:lnSpc>
              </a:pP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595966"/>
            <a:ext cx="9329889"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El</a:t>
            </a:r>
            <a:r>
              <a:rPr lang="en-US" sz="4500">
                <a:solidFill>
                  <a:srgbClr val="282121"/>
                </a:solidFill>
                <a:latin typeface="Open Sans"/>
                <a:ea typeface="Open Sans"/>
                <a:cs typeface="Open Sans"/>
                <a:sym typeface="Open Sans"/>
              </a:rPr>
              <a:t>ija el título más adecuado para las personas con  discapacidad.</a:t>
            </a:r>
          </a:p>
        </p:txBody>
      </p:sp>
      <p:sp>
        <p:nvSpPr>
          <p:cNvPr name="Freeform 12" id="12"/>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6" id="16"/>
          <p:cNvSpPr txBox="true"/>
          <p:nvPr/>
        </p:nvSpPr>
        <p:spPr>
          <a:xfrm rot="0">
            <a:off x="10399291" y="4864668"/>
            <a:ext cx="4104343"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«El E</a:t>
            </a:r>
            <a:r>
              <a:rPr lang="en-US" sz="2400">
                <a:solidFill>
                  <a:srgbClr val="282121"/>
                </a:solidFill>
                <a:latin typeface="Open Sans"/>
                <a:ea typeface="Open Sans"/>
                <a:cs typeface="Open Sans"/>
                <a:sym typeface="Open Sans"/>
              </a:rPr>
              <a:t>stado está malgastando mucho dinero con la nueva ley».</a:t>
            </a:r>
          </a:p>
        </p:txBody>
      </p:sp>
      <p:sp>
        <p:nvSpPr>
          <p:cNvPr name="TextBox 17" id="17"/>
          <p:cNvSpPr txBox="true"/>
          <p:nvPr/>
        </p:nvSpPr>
        <p:spPr>
          <a:xfrm rot="0">
            <a:off x="3784366" y="5019995"/>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«Se ha cread</a:t>
            </a:r>
            <a:r>
              <a:rPr lang="en-US" sz="2400">
                <a:solidFill>
                  <a:srgbClr val="282121"/>
                </a:solidFill>
                <a:latin typeface="Open Sans"/>
                <a:ea typeface="Open Sans"/>
                <a:cs typeface="Open Sans"/>
                <a:sym typeface="Open Sans"/>
              </a:rPr>
              <a:t>o una nueva y costosa receta».</a:t>
            </a:r>
          </a:p>
        </p:txBody>
      </p:sp>
      <p:sp>
        <p:nvSpPr>
          <p:cNvPr name="TextBox 18" id="18"/>
          <p:cNvSpPr txBox="true"/>
          <p:nvPr/>
        </p:nvSpPr>
        <p:spPr>
          <a:xfrm rot="0">
            <a:off x="3466669" y="6632871"/>
            <a:ext cx="5030473"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«Se ha pr</a:t>
            </a:r>
            <a:r>
              <a:rPr lang="en-US" sz="2400">
                <a:solidFill>
                  <a:srgbClr val="282121"/>
                </a:solidFill>
                <a:latin typeface="Open Sans"/>
                <a:ea typeface="Open Sans"/>
                <a:cs typeface="Open Sans"/>
                <a:sym typeface="Open Sans"/>
              </a:rPr>
              <a:t>omulgado una nueva ley relativa a la garantía de la independencia».</a:t>
            </a:r>
          </a:p>
        </p:txBody>
      </p:sp>
      <p:sp>
        <p:nvSpPr>
          <p:cNvPr name="TextBox 19" id="19"/>
          <p:cNvSpPr txBox="true"/>
          <p:nvPr/>
        </p:nvSpPr>
        <p:spPr>
          <a:xfrm rot="0">
            <a:off x="10399291" y="6632871"/>
            <a:ext cx="4104343"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«L</a:t>
            </a:r>
            <a:r>
              <a:rPr lang="en-US" sz="2400">
                <a:solidFill>
                  <a:srgbClr val="282121"/>
                </a:solidFill>
                <a:latin typeface="Open Sans"/>
                <a:ea typeface="Open Sans"/>
                <a:cs typeface="Open Sans"/>
                <a:sym typeface="Open Sans"/>
              </a:rPr>
              <a:t>a siguiente reivindicación de las personas con discapacidad»</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010022" y="3375103"/>
            <a:ext cx="15609634" cy="1166004"/>
            <a:chOff x="0" y="0"/>
            <a:chExt cx="20812845" cy="1554673"/>
          </a:xfrm>
        </p:grpSpPr>
        <p:sp>
          <p:nvSpPr>
            <p:cNvPr name="Freeform 4" id="4"/>
            <p:cNvSpPr/>
            <p:nvPr/>
          </p:nvSpPr>
          <p:spPr>
            <a:xfrm flipH="false" flipV="false" rot="0">
              <a:off x="0" y="0"/>
              <a:ext cx="20812846" cy="1554673"/>
            </a:xfrm>
            <a:custGeom>
              <a:avLst/>
              <a:gdLst/>
              <a:ahLst/>
              <a:cxnLst/>
              <a:rect r="r" b="b" t="t" l="l"/>
              <a:pathLst>
                <a:path h="1554673" w="20812846">
                  <a:moveTo>
                    <a:pt x="0" y="0"/>
                  </a:moveTo>
                  <a:lnTo>
                    <a:pt x="20812846" y="0"/>
                  </a:lnTo>
                  <a:lnTo>
                    <a:pt x="20812846" y="1554673"/>
                  </a:lnTo>
                  <a:lnTo>
                    <a:pt x="0" y="1554673"/>
                  </a:lnTo>
                  <a:close/>
                </a:path>
              </a:pathLst>
            </a:custGeom>
            <a:solidFill>
              <a:srgbClr val="000000">
                <a:alpha val="0"/>
              </a:srgbClr>
            </a:solidFill>
          </p:spPr>
        </p:sp>
        <p:sp>
          <p:nvSpPr>
            <p:cNvPr name="TextBox 5" id="5"/>
            <p:cNvSpPr txBox="true"/>
            <p:nvPr/>
          </p:nvSpPr>
          <p:spPr>
            <a:xfrm>
              <a:off x="0" y="0"/>
              <a:ext cx="20812845" cy="1554673"/>
            </a:xfrm>
            <a:prstGeom prst="rect">
              <a:avLst/>
            </a:prstGeom>
          </p:spPr>
          <p:txBody>
            <a:bodyPr anchor="t" rtlCol="false" tIns="0" lIns="0" bIns="0" rIns="0"/>
            <a:lstStyle/>
            <a:p>
              <a:pPr algn="l" marL="0" indent="0" lvl="0">
                <a:lnSpc>
                  <a:spcPts val="2839"/>
                </a:lnSpc>
              </a:pPr>
              <a:r>
                <a:rPr lang="en-US" b="true" sz="2366">
                  <a:solidFill>
                    <a:srgbClr val="282121"/>
                  </a:solidFill>
                  <a:latin typeface="Open Sans Bold"/>
                  <a:ea typeface="Open Sans Bold"/>
                  <a:cs typeface="Open Sans Bold"/>
                  <a:sym typeface="Open Sans Bold"/>
                </a:rPr>
                <a:t>Es un</a:t>
              </a:r>
              <a:r>
                <a:rPr lang="en-US" b="true" sz="2366">
                  <a:solidFill>
                    <a:srgbClr val="282121"/>
                  </a:solidFill>
                  <a:latin typeface="Open Sans Bold"/>
                  <a:ea typeface="Open Sans Bold"/>
                  <a:cs typeface="Open Sans Bold"/>
                  <a:sym typeface="Open Sans Bold"/>
                </a:rPr>
                <a:t> lenguaje basado en derechos que influye positivamente en las políticas hacia las personas con discapacidad, de acuerdo con el mensaje inclusivo. Otras opciones utilizan marcos negativos («costoso», «derrochador») que perpetúan la estigmatización.</a:t>
              </a:r>
            </a:p>
          </p:txBody>
        </p:sp>
      </p:grpSp>
      <p:grpSp>
        <p:nvGrpSpPr>
          <p:cNvPr name="Group 6" id="6"/>
          <p:cNvGrpSpPr/>
          <p:nvPr/>
        </p:nvGrpSpPr>
        <p:grpSpPr>
          <a:xfrm rot="0">
            <a:off x="971550" y="467067"/>
            <a:ext cx="76944" cy="200648"/>
            <a:chOff x="0" y="0"/>
            <a:chExt cx="102592" cy="267531"/>
          </a:xfrm>
        </p:grpSpPr>
        <p:sp>
          <p:nvSpPr>
            <p:cNvPr name="Freeform 7" id="7"/>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8" id="8"/>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9" id="9"/>
          <p:cNvSpPr/>
          <p:nvPr/>
        </p:nvSpPr>
        <p:spPr>
          <a:xfrm flipH="false" flipV="false" rot="0">
            <a:off x="15602092" y="8069286"/>
            <a:ext cx="2035127" cy="2035127"/>
          </a:xfrm>
          <a:custGeom>
            <a:avLst/>
            <a:gdLst/>
            <a:ahLst/>
            <a:cxnLst/>
            <a:rect r="r" b="b" t="t" l="l"/>
            <a:pathLst>
              <a:path h="2035127" w="2035127">
                <a:moveTo>
                  <a:pt x="0" y="0"/>
                </a:moveTo>
                <a:lnTo>
                  <a:pt x="2035127" y="0"/>
                </a:lnTo>
                <a:lnTo>
                  <a:pt x="2035127" y="2035128"/>
                </a:lnTo>
                <a:lnTo>
                  <a:pt x="0" y="2035128"/>
                </a:lnTo>
                <a:lnTo>
                  <a:pt x="0" y="0"/>
                </a:lnTo>
                <a:close/>
              </a:path>
            </a:pathLst>
          </a:custGeom>
          <a:blipFill>
            <a:blip r:embed="rId4"/>
            <a:stretch>
              <a:fillRect l="0" t="0" r="0" b="0"/>
            </a:stretch>
          </a:blipFill>
        </p:spPr>
      </p:sp>
      <p:sp>
        <p:nvSpPr>
          <p:cNvPr name="Freeform 10" id="10"/>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11" id="11"/>
          <p:cNvSpPr txBox="true"/>
          <p:nvPr/>
        </p:nvSpPr>
        <p:spPr>
          <a:xfrm rot="0">
            <a:off x="4479055" y="1057275"/>
            <a:ext cx="9329889"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El</a:t>
            </a:r>
            <a:r>
              <a:rPr lang="en-US" sz="4500">
                <a:solidFill>
                  <a:srgbClr val="282121"/>
                </a:solidFill>
                <a:latin typeface="Open Sans"/>
                <a:ea typeface="Open Sans"/>
                <a:cs typeface="Open Sans"/>
                <a:sym typeface="Open Sans"/>
              </a:rPr>
              <a:t>ige el titular más divertido sobre la discapacidad.</a:t>
            </a:r>
          </a:p>
        </p:txBody>
      </p:sp>
      <p:sp>
        <p:nvSpPr>
          <p:cNvPr name="TextBox 12" id="12"/>
          <p:cNvSpPr txBox="true"/>
          <p:nvPr/>
        </p:nvSpPr>
        <p:spPr>
          <a:xfrm rot="0">
            <a:off x="10399291" y="4983498"/>
            <a:ext cx="4104343" cy="745458"/>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Open Sans"/>
                <a:ea typeface="Open Sans"/>
                <a:cs typeface="Open Sans"/>
                <a:sym typeface="Open Sans"/>
              </a:rPr>
              <a:t>B. xxx</a:t>
            </a:r>
          </a:p>
        </p:txBody>
      </p:sp>
      <p:sp>
        <p:nvSpPr>
          <p:cNvPr name="TextBox 13" id="13"/>
          <p:cNvSpPr txBox="true"/>
          <p:nvPr/>
        </p:nvSpPr>
        <p:spPr>
          <a:xfrm rot="0">
            <a:off x="10399291" y="6747383"/>
            <a:ext cx="4104343" cy="745458"/>
          </a:xfrm>
          <a:prstGeom prst="rect">
            <a:avLst/>
          </a:prstGeom>
        </p:spPr>
        <p:txBody>
          <a:bodyPr anchor="t" rtlCol="false" tIns="0" lIns="0" bIns="0" rIns="0">
            <a:spAutoFit/>
          </a:bodyPr>
          <a:lstStyle/>
          <a:p>
            <a:pPr algn="ctr" marL="0" indent="0" lvl="0">
              <a:lnSpc>
                <a:spcPts val="5701"/>
              </a:lnSpc>
            </a:pPr>
            <a:r>
              <a:rPr lang="en-US" sz="4958">
                <a:solidFill>
                  <a:srgbClr val="282121"/>
                </a:solidFill>
                <a:latin typeface="Open Sans"/>
                <a:ea typeface="Open Sans"/>
                <a:cs typeface="Open Sans"/>
                <a:sym typeface="Open Sans"/>
              </a:rPr>
              <a:t>D.xxx</a:t>
            </a:r>
          </a:p>
        </p:txBody>
      </p:sp>
      <p:sp>
        <p:nvSpPr>
          <p:cNvPr name="Freeform 14" id="14"/>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5" id="15"/>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6" id="16"/>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10399291" y="4864668"/>
            <a:ext cx="4104343"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«El E</a:t>
            </a:r>
            <a:r>
              <a:rPr lang="en-US" sz="2400">
                <a:solidFill>
                  <a:srgbClr val="282121"/>
                </a:solidFill>
                <a:latin typeface="Open Sans"/>
                <a:ea typeface="Open Sans"/>
                <a:cs typeface="Open Sans"/>
                <a:sym typeface="Open Sans"/>
              </a:rPr>
              <a:t>stado está malgastando mucho dinero con la nueva ley».</a:t>
            </a:r>
          </a:p>
        </p:txBody>
      </p:sp>
      <p:sp>
        <p:nvSpPr>
          <p:cNvPr name="TextBox 19" id="19"/>
          <p:cNvSpPr txBox="true"/>
          <p:nvPr/>
        </p:nvSpPr>
        <p:spPr>
          <a:xfrm rot="0">
            <a:off x="3784366" y="5019995"/>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«Se ha cread</a:t>
            </a:r>
            <a:r>
              <a:rPr lang="en-US" sz="2400">
                <a:solidFill>
                  <a:srgbClr val="282121"/>
                </a:solidFill>
                <a:latin typeface="Open Sans"/>
                <a:ea typeface="Open Sans"/>
                <a:cs typeface="Open Sans"/>
                <a:sym typeface="Open Sans"/>
              </a:rPr>
              <a:t>o una nueva y costosa receta».</a:t>
            </a:r>
          </a:p>
        </p:txBody>
      </p:sp>
      <p:sp>
        <p:nvSpPr>
          <p:cNvPr name="TextBox 20" id="20"/>
          <p:cNvSpPr txBox="true"/>
          <p:nvPr/>
        </p:nvSpPr>
        <p:spPr>
          <a:xfrm rot="0">
            <a:off x="3321301" y="6612430"/>
            <a:ext cx="5030473"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«Se h</a:t>
            </a:r>
            <a:r>
              <a:rPr lang="en-US" sz="2400">
                <a:solidFill>
                  <a:srgbClr val="282121"/>
                </a:solidFill>
                <a:latin typeface="Open Sans"/>
                <a:ea typeface="Open Sans"/>
                <a:cs typeface="Open Sans"/>
                <a:sym typeface="Open Sans"/>
              </a:rPr>
              <a:t>a promulgado una nueva ley relativa a la garantía de la independencia».</a:t>
            </a:r>
          </a:p>
        </p:txBody>
      </p:sp>
      <p:sp>
        <p:nvSpPr>
          <p:cNvPr name="TextBox 21" id="21"/>
          <p:cNvSpPr txBox="true"/>
          <p:nvPr/>
        </p:nvSpPr>
        <p:spPr>
          <a:xfrm rot="0">
            <a:off x="10399291" y="6632871"/>
            <a:ext cx="4104343" cy="10248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«L</a:t>
            </a:r>
            <a:r>
              <a:rPr lang="en-US" sz="2400">
                <a:solidFill>
                  <a:srgbClr val="282121"/>
                </a:solidFill>
                <a:latin typeface="Open Sans"/>
                <a:ea typeface="Open Sans"/>
                <a:cs typeface="Open Sans"/>
                <a:sym typeface="Open Sans"/>
              </a:rPr>
              <a:t>a siguiente reivindicación de las personas con discapacidad»</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4479055" y="1057275"/>
            <a:ext cx="9329889"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 ¿Qué son las cámaras de eco (Echo Chambers...)?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0399291" y="5054918"/>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Algoritmos que ignoran la actividad de los usuarios</a:t>
            </a:r>
          </a:p>
        </p:txBody>
      </p:sp>
      <p:sp>
        <p:nvSpPr>
          <p:cNvPr name="TextBox 14" id="14"/>
          <p:cNvSpPr txBox="true"/>
          <p:nvPr/>
        </p:nvSpPr>
        <p:spPr>
          <a:xfrm rot="0">
            <a:off x="3156720" y="5054918"/>
            <a:ext cx="5359634"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Sala</a:t>
            </a:r>
            <a:r>
              <a:rPr lang="en-US" sz="2400">
                <a:solidFill>
                  <a:srgbClr val="282121"/>
                </a:solidFill>
                <a:latin typeface="Open Sans"/>
                <a:ea typeface="Open Sans"/>
                <a:cs typeface="Open Sans"/>
                <a:sym typeface="Open Sans"/>
              </a:rPr>
              <a:t>s para efectos sonoros.</a:t>
            </a:r>
          </a:p>
          <a:p>
            <a:pPr algn="ctr" marL="0" indent="0" lvl="0">
              <a:lnSpc>
                <a:spcPts val="2760"/>
              </a:lnSpc>
            </a:pPr>
          </a:p>
        </p:txBody>
      </p:sp>
      <p:sp>
        <p:nvSpPr>
          <p:cNvPr name="TextBox 15" id="15"/>
          <p:cNvSpPr txBox="true"/>
          <p:nvPr/>
        </p:nvSpPr>
        <p:spPr>
          <a:xfrm rot="0">
            <a:off x="3321301" y="6975771"/>
            <a:ext cx="503047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Principio de no discriminación</a:t>
            </a:r>
          </a:p>
        </p:txBody>
      </p:sp>
      <p:sp>
        <p:nvSpPr>
          <p:cNvPr name="TextBox 16" id="16"/>
          <p:cNvSpPr txBox="true"/>
          <p:nvPr/>
        </p:nvSpPr>
        <p:spPr>
          <a:xfrm rot="0">
            <a:off x="10399291" y="6790694"/>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Burbujas</a:t>
            </a:r>
            <a:r>
              <a:rPr lang="en-US" sz="2400">
                <a:solidFill>
                  <a:srgbClr val="282121"/>
                </a:solidFill>
                <a:latin typeface="Open Sans"/>
                <a:ea typeface="Open Sans"/>
                <a:cs typeface="Open Sans"/>
                <a:sym typeface="Open Sans"/>
              </a:rPr>
              <a:t> que refuerzan las propias convicciones.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EFEFE"/>
        </a:solidFill>
      </p:bgPr>
    </p:bg>
    <p:spTree>
      <p:nvGrpSpPr>
        <p:cNvPr id="1" name=""/>
        <p:cNvGrpSpPr/>
        <p:nvPr/>
      </p:nvGrpSpPr>
      <p:grpSpPr>
        <a:xfrm>
          <a:off x="0" y="0"/>
          <a:ext cx="0" cy="0"/>
          <a:chOff x="0" y="0"/>
          <a:chExt cx="0" cy="0"/>
        </a:xfrm>
      </p:grpSpPr>
      <p:sp>
        <p:nvSpPr>
          <p:cNvPr name="Freeform 2" id="2"/>
          <p:cNvSpPr/>
          <p:nvPr/>
        </p:nvSpPr>
        <p:spPr>
          <a:xfrm flipH="false" flipV="false" rot="0">
            <a:off x="770324"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971550" y="467067"/>
            <a:ext cx="76944" cy="200648"/>
            <a:chOff x="0" y="0"/>
            <a:chExt cx="102592" cy="267531"/>
          </a:xfrm>
        </p:grpSpPr>
        <p:sp>
          <p:nvSpPr>
            <p:cNvPr name="Freeform 4" id="4"/>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5" id="5"/>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282121"/>
                  </a:solidFill>
                  <a:latin typeface="Open Sans Bold"/>
                  <a:ea typeface="Open Sans Bold"/>
                  <a:cs typeface="Open Sans Bold"/>
                  <a:sym typeface="Open Sans Bold"/>
                </a:rPr>
                <a:t>7</a:t>
              </a:r>
            </a:p>
          </p:txBody>
        </p:sp>
      </p:grpSp>
      <p:sp>
        <p:nvSpPr>
          <p:cNvPr name="Freeform 6" id="6"/>
          <p:cNvSpPr/>
          <p:nvPr/>
        </p:nvSpPr>
        <p:spPr>
          <a:xfrm flipH="false" flipV="false" rot="0">
            <a:off x="15541097" y="8008291"/>
            <a:ext cx="2157117" cy="2157117"/>
          </a:xfrm>
          <a:custGeom>
            <a:avLst/>
            <a:gdLst/>
            <a:ahLst/>
            <a:cxnLst/>
            <a:rect r="r" b="b" t="t" l="l"/>
            <a:pathLst>
              <a:path h="2157117" w="2157117">
                <a:moveTo>
                  <a:pt x="0" y="0"/>
                </a:moveTo>
                <a:lnTo>
                  <a:pt x="2157117" y="0"/>
                </a:lnTo>
                <a:lnTo>
                  <a:pt x="2157117" y="2157118"/>
                </a:lnTo>
                <a:lnTo>
                  <a:pt x="0" y="2157118"/>
                </a:lnTo>
                <a:lnTo>
                  <a:pt x="0" y="0"/>
                </a:lnTo>
                <a:close/>
              </a:path>
            </a:pathLst>
          </a:custGeom>
          <a:blipFill>
            <a:blip r:embed="rId4"/>
            <a:stretch>
              <a:fillRect l="0" t="0" r="0" b="0"/>
            </a:stretch>
          </a:blipFill>
        </p:spPr>
      </p:sp>
      <p:sp>
        <p:nvSpPr>
          <p:cNvPr name="Freeform 7" id="7"/>
          <p:cNvSpPr/>
          <p:nvPr/>
        </p:nvSpPr>
        <p:spPr>
          <a:xfrm flipH="false" flipV="false" rot="0">
            <a:off x="-26852931" y="-10918608"/>
            <a:ext cx="71453106" cy="13893661"/>
          </a:xfrm>
          <a:custGeom>
            <a:avLst/>
            <a:gdLst/>
            <a:ahLst/>
            <a:cxnLst/>
            <a:rect r="r" b="b" t="t" l="l"/>
            <a:pathLst>
              <a:path h="13893661" w="71453106">
                <a:moveTo>
                  <a:pt x="0" y="0"/>
                </a:moveTo>
                <a:lnTo>
                  <a:pt x="71453106" y="0"/>
                </a:lnTo>
                <a:lnTo>
                  <a:pt x="71453106" y="13893661"/>
                </a:lnTo>
                <a:lnTo>
                  <a:pt x="0" y="13893661"/>
                </a:lnTo>
                <a:lnTo>
                  <a:pt x="0" y="0"/>
                </a:lnTo>
                <a:close/>
              </a:path>
            </a:pathLst>
          </a:custGeom>
          <a:blipFill>
            <a:blip r:embed="rId5">
              <a:extLst>
                <a:ext uri="{96DAC541-7B7A-43D3-8B79-37D633B846F1}">
                  <asvg:svgBlip xmlns:asvg="http://schemas.microsoft.com/office/drawing/2016/SVG/main" r:embed="rId6"/>
                </a:ext>
              </a:extLst>
            </a:blip>
            <a:stretch>
              <a:fillRect l="0" t="-414285" r="0" b="0"/>
            </a:stretch>
          </a:blipFill>
        </p:spPr>
      </p:sp>
      <p:sp>
        <p:nvSpPr>
          <p:cNvPr name="TextBox 8" id="8"/>
          <p:cNvSpPr txBox="true"/>
          <p:nvPr/>
        </p:nvSpPr>
        <p:spPr>
          <a:xfrm rot="0">
            <a:off x="4479055" y="1057275"/>
            <a:ext cx="9329889" cy="1314450"/>
          </a:xfrm>
          <a:prstGeom prst="rect">
            <a:avLst/>
          </a:prstGeom>
        </p:spPr>
        <p:txBody>
          <a:bodyPr anchor="t" rtlCol="false" tIns="0" lIns="0" bIns="0" rIns="0">
            <a:spAutoFit/>
          </a:bodyPr>
          <a:lstStyle/>
          <a:p>
            <a:pPr algn="ctr" marL="0" indent="0" lvl="0">
              <a:lnSpc>
                <a:spcPts val="5174"/>
              </a:lnSpc>
            </a:pPr>
            <a:r>
              <a:rPr lang="en-US" sz="4500">
                <a:solidFill>
                  <a:srgbClr val="282121"/>
                </a:solidFill>
                <a:latin typeface="Open Sans"/>
                <a:ea typeface="Open Sans"/>
                <a:cs typeface="Open Sans"/>
                <a:sym typeface="Open Sans"/>
              </a:rPr>
              <a:t> ¿Qué son las cámaras de eco (Echo Chambers...)?</a:t>
            </a:r>
          </a:p>
        </p:txBody>
      </p:sp>
      <p:sp>
        <p:nvSpPr>
          <p:cNvPr name="Freeform 9" id="9"/>
          <p:cNvSpPr/>
          <p:nvPr/>
        </p:nvSpPr>
        <p:spPr>
          <a:xfrm flipH="false" flipV="false" rot="0">
            <a:off x="2758404" y="4702259"/>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2758404" y="6472957"/>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9373329" y="4715886"/>
            <a:ext cx="6156267" cy="1298413"/>
          </a:xfrm>
          <a:custGeom>
            <a:avLst/>
            <a:gdLst/>
            <a:ahLst/>
            <a:cxnLst/>
            <a:rect r="r" b="b" t="t" l="l"/>
            <a:pathLst>
              <a:path h="1298413" w="6156267">
                <a:moveTo>
                  <a:pt x="0" y="0"/>
                </a:moveTo>
                <a:lnTo>
                  <a:pt x="6156267" y="0"/>
                </a:lnTo>
                <a:lnTo>
                  <a:pt x="6156267" y="1298412"/>
                </a:lnTo>
                <a:lnTo>
                  <a:pt x="0" y="12984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373329" y="6486584"/>
            <a:ext cx="6156267" cy="1298413"/>
          </a:xfrm>
          <a:custGeom>
            <a:avLst/>
            <a:gdLst/>
            <a:ahLst/>
            <a:cxnLst/>
            <a:rect r="r" b="b" t="t" l="l"/>
            <a:pathLst>
              <a:path h="1298413" w="6156267">
                <a:moveTo>
                  <a:pt x="0" y="0"/>
                </a:moveTo>
                <a:lnTo>
                  <a:pt x="6156267" y="0"/>
                </a:lnTo>
                <a:lnTo>
                  <a:pt x="6156267" y="1298413"/>
                </a:lnTo>
                <a:lnTo>
                  <a:pt x="0" y="129841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10399291" y="5054918"/>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B. Algoritmos que ignoran la actividad de los usuarios</a:t>
            </a:r>
          </a:p>
        </p:txBody>
      </p:sp>
      <p:sp>
        <p:nvSpPr>
          <p:cNvPr name="TextBox 14" id="14"/>
          <p:cNvSpPr txBox="true"/>
          <p:nvPr/>
        </p:nvSpPr>
        <p:spPr>
          <a:xfrm rot="0">
            <a:off x="3156720" y="5054918"/>
            <a:ext cx="5359634"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A. Sala</a:t>
            </a:r>
            <a:r>
              <a:rPr lang="en-US" sz="2400">
                <a:solidFill>
                  <a:srgbClr val="282121"/>
                </a:solidFill>
                <a:latin typeface="Open Sans"/>
                <a:ea typeface="Open Sans"/>
                <a:cs typeface="Open Sans"/>
                <a:sym typeface="Open Sans"/>
              </a:rPr>
              <a:t>s para efectos sonoros.</a:t>
            </a:r>
          </a:p>
          <a:p>
            <a:pPr algn="ctr" marL="0" indent="0" lvl="0">
              <a:lnSpc>
                <a:spcPts val="2760"/>
              </a:lnSpc>
            </a:pPr>
          </a:p>
        </p:txBody>
      </p:sp>
      <p:sp>
        <p:nvSpPr>
          <p:cNvPr name="TextBox 15" id="15"/>
          <p:cNvSpPr txBox="true"/>
          <p:nvPr/>
        </p:nvSpPr>
        <p:spPr>
          <a:xfrm rot="0">
            <a:off x="3321301" y="6975771"/>
            <a:ext cx="5030473" cy="3390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C. Principio de no discriminación</a:t>
            </a:r>
          </a:p>
        </p:txBody>
      </p:sp>
      <p:sp>
        <p:nvSpPr>
          <p:cNvPr name="TextBox 16" id="16"/>
          <p:cNvSpPr txBox="true"/>
          <p:nvPr/>
        </p:nvSpPr>
        <p:spPr>
          <a:xfrm rot="0">
            <a:off x="10399291" y="6790694"/>
            <a:ext cx="4104343" cy="681990"/>
          </a:xfrm>
          <a:prstGeom prst="rect">
            <a:avLst/>
          </a:prstGeom>
        </p:spPr>
        <p:txBody>
          <a:bodyPr anchor="t" rtlCol="false" tIns="0" lIns="0" bIns="0" rIns="0">
            <a:spAutoFit/>
          </a:bodyPr>
          <a:lstStyle/>
          <a:p>
            <a:pPr algn="ctr" marL="0" indent="0" lvl="0">
              <a:lnSpc>
                <a:spcPts val="2760"/>
              </a:lnSpc>
            </a:pPr>
            <a:r>
              <a:rPr lang="en-US" sz="2400">
                <a:solidFill>
                  <a:srgbClr val="282121"/>
                </a:solidFill>
                <a:latin typeface="Open Sans"/>
                <a:ea typeface="Open Sans"/>
                <a:cs typeface="Open Sans"/>
                <a:sym typeface="Open Sans"/>
              </a:rPr>
              <a:t>D. Burbujas</a:t>
            </a:r>
            <a:r>
              <a:rPr lang="en-US" sz="2400">
                <a:solidFill>
                  <a:srgbClr val="282121"/>
                </a:solidFill>
                <a:latin typeface="Open Sans"/>
                <a:ea typeface="Open Sans"/>
                <a:cs typeface="Open Sans"/>
                <a:sym typeface="Open Sans"/>
              </a:rPr>
              <a:t> que refuerzan las propias convicciones.</a:t>
            </a:r>
          </a:p>
        </p:txBody>
      </p:sp>
      <p:sp>
        <p:nvSpPr>
          <p:cNvPr name="TextBox 17" id="17"/>
          <p:cNvSpPr txBox="true"/>
          <p:nvPr/>
        </p:nvSpPr>
        <p:spPr>
          <a:xfrm rot="0">
            <a:off x="1663846" y="3154761"/>
            <a:ext cx="15595454" cy="1338580"/>
          </a:xfrm>
          <a:prstGeom prst="rect">
            <a:avLst/>
          </a:prstGeom>
        </p:spPr>
        <p:txBody>
          <a:bodyPr anchor="t" rtlCol="false" tIns="0" lIns="0" bIns="0" rIns="0">
            <a:spAutoFit/>
          </a:bodyPr>
          <a:lstStyle/>
          <a:p>
            <a:pPr algn="l">
              <a:lnSpc>
                <a:spcPts val="2645"/>
              </a:lnSpc>
              <a:spcBef>
                <a:spcPct val="0"/>
              </a:spcBef>
            </a:pPr>
            <a:r>
              <a:rPr lang="en-US" b="true" sz="2300">
                <a:solidFill>
                  <a:srgbClr val="282121"/>
                </a:solidFill>
                <a:latin typeface="Open Sans Bold"/>
                <a:ea typeface="Open Sans Bold"/>
                <a:cs typeface="Open Sans Bold"/>
                <a:sym typeface="Open Sans Bold"/>
              </a:rPr>
              <a:t>Las cá</a:t>
            </a:r>
            <a:r>
              <a:rPr lang="en-US" b="true" sz="2300">
                <a:solidFill>
                  <a:srgbClr val="282121"/>
                </a:solidFill>
                <a:latin typeface="Open Sans Bold"/>
                <a:ea typeface="Open Sans Bold"/>
                <a:cs typeface="Open Sans Bold"/>
                <a:sym typeface="Open Sans Bold"/>
              </a:rPr>
              <a:t>maras de eco se crean cuando los algoritmos de las redes sociales solo muestran a los usuarios contenidos que coinciden con sus opiniones. Esto hace que las perspectivas diversas queden ocultas (por ejemplo, los contenidos que apoyan a las personas con discapacidad frente a los usuarios sin discapacidad).</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4633341"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6399406" y="1431764"/>
            <a:ext cx="5009201" cy="906697"/>
            <a:chOff x="0" y="0"/>
            <a:chExt cx="6678935" cy="1208930"/>
          </a:xfrm>
        </p:grpSpPr>
        <p:sp>
          <p:nvSpPr>
            <p:cNvPr name="Freeform 4" id="4"/>
            <p:cNvSpPr/>
            <p:nvPr/>
          </p:nvSpPr>
          <p:spPr>
            <a:xfrm flipH="false" flipV="false" rot="0">
              <a:off x="0" y="0"/>
              <a:ext cx="6678935" cy="1208930"/>
            </a:xfrm>
            <a:custGeom>
              <a:avLst/>
              <a:gdLst/>
              <a:ahLst/>
              <a:cxnLst/>
              <a:rect r="r" b="b" t="t" l="l"/>
              <a:pathLst>
                <a:path h="1208930" w="6678935">
                  <a:moveTo>
                    <a:pt x="0" y="0"/>
                  </a:moveTo>
                  <a:lnTo>
                    <a:pt x="6678935" y="0"/>
                  </a:lnTo>
                  <a:lnTo>
                    <a:pt x="6678935" y="1208930"/>
                  </a:lnTo>
                  <a:lnTo>
                    <a:pt x="0" y="1208930"/>
                  </a:lnTo>
                  <a:close/>
                </a:path>
              </a:pathLst>
            </a:custGeom>
            <a:solidFill>
              <a:srgbClr val="000000">
                <a:alpha val="0"/>
              </a:srgbClr>
            </a:solidFill>
          </p:spPr>
        </p:sp>
        <p:sp>
          <p:nvSpPr>
            <p:cNvPr name="TextBox 5" id="5"/>
            <p:cNvSpPr txBox="true"/>
            <p:nvPr/>
          </p:nvSpPr>
          <p:spPr>
            <a:xfrm>
              <a:off x="0" y="0"/>
              <a:ext cx="6678935" cy="1208930"/>
            </a:xfrm>
            <a:prstGeom prst="rect">
              <a:avLst/>
            </a:prstGeom>
          </p:spPr>
          <p:txBody>
            <a:bodyPr anchor="t" rtlCol="false" tIns="0" lIns="0" bIns="0" rIns="0"/>
            <a:lstStyle/>
            <a:p>
              <a:pPr algn="ctr" marL="0" indent="0" lvl="0">
                <a:lnSpc>
                  <a:spcPts val="5519"/>
                </a:lnSpc>
              </a:pPr>
              <a:r>
                <a:rPr lang="en-US" b="true" sz="4599">
                  <a:solidFill>
                    <a:srgbClr val="4C5270"/>
                  </a:solidFill>
                  <a:latin typeface="Open Sans Bold"/>
                  <a:ea typeface="Open Sans Bold"/>
                  <a:cs typeface="Open Sans Bold"/>
                  <a:sym typeface="Open Sans Bold"/>
                </a:rPr>
                <a:t>Conclusión</a:t>
              </a:r>
            </a:p>
          </p:txBody>
        </p:sp>
      </p:grpSp>
      <p:grpSp>
        <p:nvGrpSpPr>
          <p:cNvPr name="Group 6" id="6"/>
          <p:cNvGrpSpPr/>
          <p:nvPr/>
        </p:nvGrpSpPr>
        <p:grpSpPr>
          <a:xfrm rot="0">
            <a:off x="1048494" y="2678863"/>
            <a:ext cx="16554297" cy="7148864"/>
            <a:chOff x="0" y="0"/>
            <a:chExt cx="22072396" cy="9531818"/>
          </a:xfrm>
        </p:grpSpPr>
        <p:sp>
          <p:nvSpPr>
            <p:cNvPr name="Freeform 7" id="7"/>
            <p:cNvSpPr/>
            <p:nvPr/>
          </p:nvSpPr>
          <p:spPr>
            <a:xfrm flipH="false" flipV="false" rot="0">
              <a:off x="0" y="0"/>
              <a:ext cx="22072397" cy="9531818"/>
            </a:xfrm>
            <a:custGeom>
              <a:avLst/>
              <a:gdLst/>
              <a:ahLst/>
              <a:cxnLst/>
              <a:rect r="r" b="b" t="t" l="l"/>
              <a:pathLst>
                <a:path h="9531818" w="22072397">
                  <a:moveTo>
                    <a:pt x="0" y="0"/>
                  </a:moveTo>
                  <a:lnTo>
                    <a:pt x="22072397" y="0"/>
                  </a:lnTo>
                  <a:lnTo>
                    <a:pt x="22072397" y="9531818"/>
                  </a:lnTo>
                  <a:lnTo>
                    <a:pt x="0" y="9531818"/>
                  </a:lnTo>
                  <a:close/>
                </a:path>
              </a:pathLst>
            </a:custGeom>
            <a:solidFill>
              <a:srgbClr val="000000">
                <a:alpha val="0"/>
              </a:srgbClr>
            </a:solidFill>
          </p:spPr>
        </p:sp>
        <p:sp>
          <p:nvSpPr>
            <p:cNvPr name="TextBox 8" id="8"/>
            <p:cNvSpPr txBox="true"/>
            <p:nvPr/>
          </p:nvSpPr>
          <p:spPr>
            <a:xfrm>
              <a:off x="0" y="-9525"/>
              <a:ext cx="22072396" cy="9541343"/>
            </a:xfrm>
            <a:prstGeom prst="rect">
              <a:avLst/>
            </a:prstGeom>
          </p:spPr>
          <p:txBody>
            <a:bodyPr anchor="t" rtlCol="false" tIns="0" lIns="0" bIns="0" rIns="0"/>
            <a:lstStyle/>
            <a:p>
              <a:pPr algn="l" marL="0" indent="0" lvl="0">
                <a:lnSpc>
                  <a:spcPts val="3118"/>
                </a:lnSpc>
              </a:pPr>
              <a:r>
                <a:rPr lang="en-US" sz="2598">
                  <a:solidFill>
                    <a:srgbClr val="4C5270"/>
                  </a:solidFill>
                  <a:latin typeface="Open Sans"/>
                  <a:ea typeface="Open Sans"/>
                  <a:cs typeface="Open Sans"/>
                  <a:sym typeface="Open Sans"/>
                </a:rPr>
                <a:t>Est</a:t>
              </a:r>
              <a:r>
                <a:rPr lang="en-US" sz="2598">
                  <a:solidFill>
                    <a:srgbClr val="4C5270"/>
                  </a:solidFill>
                  <a:latin typeface="Open Sans"/>
                  <a:ea typeface="Open Sans"/>
                  <a:cs typeface="Open Sans"/>
                  <a:sym typeface="Open Sans"/>
                </a:rPr>
                <a:t>e módulo proporciona habilidades clave para la educación mediática, lo que permite apoyar a los jóvenes con discapacidades para que participen activamente en la vida política. Se discuten:</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El im</a:t>
              </a:r>
              <a:r>
                <a:rPr lang="en-US" sz="2598">
                  <a:solidFill>
                    <a:srgbClr val="4C5270"/>
                  </a:solidFill>
                  <a:latin typeface="Open Sans"/>
                  <a:ea typeface="Open Sans"/>
                  <a:cs typeface="Open Sans"/>
                  <a:sym typeface="Open Sans"/>
                </a:rPr>
                <a:t>p</a:t>
              </a:r>
              <a:r>
                <a:rPr lang="en-US" sz="2598">
                  <a:solidFill>
                    <a:srgbClr val="4C5270"/>
                  </a:solidFill>
                  <a:latin typeface="Open Sans"/>
                  <a:ea typeface="Open Sans"/>
                  <a:cs typeface="Open Sans"/>
                  <a:sym typeface="Open Sans"/>
                </a:rPr>
                <a:t>acto de los</a:t>
              </a:r>
              <a:r>
                <a:rPr lang="en-US" sz="2598">
                  <a:solidFill>
                    <a:srgbClr val="4C5270"/>
                  </a:solidFill>
                  <a:latin typeface="Open Sans"/>
                  <a:ea typeface="Open Sans"/>
                  <a:cs typeface="Open Sans"/>
                  <a:sym typeface="Open Sans"/>
                </a:rPr>
                <a:t> medi</a:t>
              </a:r>
              <a:r>
                <a:rPr lang="en-US" sz="2598">
                  <a:solidFill>
                    <a:srgbClr val="4C5270"/>
                  </a:solidFill>
                  <a:latin typeface="Open Sans"/>
                  <a:ea typeface="Open Sans"/>
                  <a:cs typeface="Open Sans"/>
                  <a:sym typeface="Open Sans"/>
                </a:rPr>
                <a:t>os de comunicaci</a:t>
              </a:r>
              <a:r>
                <a:rPr lang="en-US" sz="2598">
                  <a:solidFill>
                    <a:srgbClr val="4C5270"/>
                  </a:solidFill>
                  <a:latin typeface="Open Sans"/>
                  <a:ea typeface="Open Sans"/>
                  <a:cs typeface="Open Sans"/>
                  <a:sym typeface="Open Sans"/>
                </a:rPr>
                <a:t>ó</a:t>
              </a:r>
              <a:r>
                <a:rPr lang="en-US" sz="2598">
                  <a:solidFill>
                    <a:srgbClr val="4C5270"/>
                  </a:solidFill>
                  <a:latin typeface="Open Sans"/>
                  <a:ea typeface="Open Sans"/>
                  <a:cs typeface="Open Sans"/>
                  <a:sym typeface="Open Sans"/>
                </a:rPr>
                <a:t>n.</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L</a:t>
              </a:r>
              <a:r>
                <a:rPr lang="en-US" sz="2598">
                  <a:solidFill>
                    <a:srgbClr val="4C5270"/>
                  </a:solidFill>
                  <a:latin typeface="Open Sans"/>
                  <a:ea typeface="Open Sans"/>
                  <a:cs typeface="Open Sans"/>
                  <a:sym typeface="Open Sans"/>
                </a:rPr>
                <a:t>a a</a:t>
              </a:r>
              <a:r>
                <a:rPr lang="en-US" sz="2598">
                  <a:solidFill>
                    <a:srgbClr val="4C5270"/>
                  </a:solidFill>
                  <a:latin typeface="Open Sans"/>
                  <a:ea typeface="Open Sans"/>
                  <a:cs typeface="Open Sans"/>
                  <a:sym typeface="Open Sans"/>
                </a:rPr>
                <a:t>genda y el encuadre dan forma a la percepción de las políticas sobre discapacidad (por ejemplo, «costes» frente a «derechos»).</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Las cá</a:t>
              </a:r>
              <a:r>
                <a:rPr lang="en-US" sz="2598">
                  <a:solidFill>
                    <a:srgbClr val="4C5270"/>
                  </a:solidFill>
                  <a:latin typeface="Open Sans"/>
                  <a:ea typeface="Open Sans"/>
                  <a:cs typeface="Open Sans"/>
                  <a:sym typeface="Open Sans"/>
                </a:rPr>
                <a:t>maras de eco ocultan las voces de las personas con discapacidad, bloqueando el diálogo inclusivo.</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La d</a:t>
              </a:r>
              <a:r>
                <a:rPr lang="en-US" sz="2598">
                  <a:solidFill>
                    <a:srgbClr val="4C5270"/>
                  </a:solidFill>
                  <a:latin typeface="Open Sans"/>
                  <a:ea typeface="Open Sans"/>
                  <a:cs typeface="Open Sans"/>
                  <a:sym typeface="Open Sans"/>
                </a:rPr>
                <a:t>e</a:t>
              </a:r>
              <a:r>
                <a:rPr lang="en-US" sz="2598">
                  <a:solidFill>
                    <a:srgbClr val="4C5270"/>
                  </a:solidFill>
                  <a:latin typeface="Open Sans"/>
                  <a:ea typeface="Open Sans"/>
                  <a:cs typeface="Open Sans"/>
                  <a:sym typeface="Open Sans"/>
                </a:rPr>
                <a:t>s</a:t>
              </a:r>
              <a:r>
                <a:rPr lang="en-US" sz="2598">
                  <a:solidFill>
                    <a:srgbClr val="4C5270"/>
                  </a:solidFill>
                  <a:latin typeface="Open Sans"/>
                  <a:ea typeface="Open Sans"/>
                  <a:cs typeface="Open Sans"/>
                  <a:sym typeface="Open Sans"/>
                </a:rPr>
                <a:t>informac</a:t>
              </a:r>
              <a:r>
                <a:rPr lang="en-US" sz="2598">
                  <a:solidFill>
                    <a:srgbClr val="4C5270"/>
                  </a:solidFill>
                  <a:latin typeface="Open Sans"/>
                  <a:ea typeface="Open Sans"/>
                  <a:cs typeface="Open Sans"/>
                  <a:sym typeface="Open Sans"/>
                </a:rPr>
                <a:t>ión</a:t>
              </a:r>
            </a:p>
            <a:p>
              <a:pPr algn="l">
                <a:lnSpc>
                  <a:spcPts val="3118"/>
                </a:lnSpc>
              </a:pPr>
              <a:r>
                <a:rPr lang="en-US" sz="2598">
                  <a:solidFill>
                    <a:srgbClr val="4C5270"/>
                  </a:solidFill>
                  <a:latin typeface="Open Sans"/>
                  <a:ea typeface="Open Sans"/>
                  <a:cs typeface="Open Sans"/>
                  <a:sym typeface="Open Sans"/>
                </a:rPr>
                <a:t>Cuatro tipos de sesgos (parcialidad, sensacionalismo, omisión, tono) en los seguros de pensiones.</a:t>
              </a:r>
            </a:p>
            <a:p>
              <a:pPr algn="l">
                <a:lnSpc>
                  <a:spcPts val="3118"/>
                </a:lnSpc>
              </a:pPr>
              <a:r>
                <a:rPr lang="en-US" sz="2598">
                  <a:solidFill>
                    <a:srgbClr val="4C5270"/>
                  </a:solidFill>
                  <a:latin typeface="Open Sans"/>
                  <a:ea typeface="Open Sans"/>
                  <a:cs typeface="Open Sans"/>
                  <a:sym typeface="Open Sans"/>
                </a:rPr>
                <a:t>Reconocimiento de señales: falta de fuentes, manipulación de las emociones.</a:t>
              </a:r>
            </a:p>
            <a:p>
              <a:pPr algn="l" marL="0" indent="0" lvl="0">
                <a:lnSpc>
                  <a:spcPts val="3118"/>
                </a:lnSpc>
              </a:pPr>
              <a:r>
                <a:rPr lang="en-US" sz="2598">
                  <a:solidFill>
                    <a:srgbClr val="4C5270"/>
                  </a:solidFill>
                  <a:latin typeface="Open Sans"/>
                  <a:ea typeface="Open Sans"/>
                  <a:cs typeface="Open Sans"/>
                  <a:sym typeface="Open Sans"/>
                </a:rPr>
                <a:t>Herr</a:t>
              </a:r>
              <a:r>
                <a:rPr lang="en-US" sz="2598">
                  <a:solidFill>
                    <a:srgbClr val="4C5270"/>
                  </a:solidFill>
                  <a:latin typeface="Open Sans"/>
                  <a:ea typeface="Open Sans"/>
                  <a:cs typeface="Open Sans"/>
                  <a:sym typeface="Open Sans"/>
                </a:rPr>
                <a:t>a</a:t>
              </a:r>
              <a:r>
                <a:rPr lang="en-US" sz="2598">
                  <a:solidFill>
                    <a:srgbClr val="4C5270"/>
                  </a:solidFill>
                  <a:latin typeface="Open Sans"/>
                  <a:ea typeface="Open Sans"/>
                  <a:cs typeface="Open Sans"/>
                  <a:sym typeface="Open Sans"/>
                </a:rPr>
                <a:t>m</a:t>
              </a:r>
              <a:r>
                <a:rPr lang="en-US" sz="2598">
                  <a:solidFill>
                    <a:srgbClr val="4C5270"/>
                  </a:solidFill>
                  <a:latin typeface="Open Sans"/>
                  <a:ea typeface="Open Sans"/>
                  <a:cs typeface="Open Sans"/>
                  <a:sym typeface="Open Sans"/>
                </a:rPr>
                <a:t>i</a:t>
              </a:r>
              <a:r>
                <a:rPr lang="en-US" sz="2598">
                  <a:solidFill>
                    <a:srgbClr val="4C5270"/>
                  </a:solidFill>
                  <a:latin typeface="Open Sans"/>
                  <a:ea typeface="Open Sans"/>
                  <a:cs typeface="Open Sans"/>
                  <a:sym typeface="Open Sans"/>
                </a:rPr>
                <a:t>ent</a:t>
              </a:r>
              <a:r>
                <a:rPr lang="en-US" sz="2598">
                  <a:solidFill>
                    <a:srgbClr val="4C5270"/>
                  </a:solidFill>
                  <a:latin typeface="Open Sans"/>
                  <a:ea typeface="Open Sans"/>
                  <a:cs typeface="Open Sans"/>
                  <a:sym typeface="Open Sans"/>
                </a:rPr>
                <a:t>a</a:t>
              </a:r>
              <a:r>
                <a:rPr lang="en-US" sz="2598">
                  <a:solidFill>
                    <a:srgbClr val="4C5270"/>
                  </a:solidFill>
                  <a:latin typeface="Open Sans"/>
                  <a:ea typeface="Open Sans"/>
                  <a:cs typeface="Open Sans"/>
                  <a:sym typeface="Open Sans"/>
                </a:rPr>
                <a:t>s</a:t>
              </a:r>
              <a:r>
                <a:rPr lang="en-US" sz="2598">
                  <a:solidFill>
                    <a:srgbClr val="4C5270"/>
                  </a:solidFill>
                  <a:latin typeface="Open Sans"/>
                  <a:ea typeface="Open Sans"/>
                  <a:cs typeface="Open Sans"/>
                  <a:sym typeface="Open Sans"/>
                </a:rPr>
                <a:t> </a:t>
              </a:r>
              <a:r>
                <a:rPr lang="en-US" sz="2598">
                  <a:solidFill>
                    <a:srgbClr val="4C5270"/>
                  </a:solidFill>
                  <a:latin typeface="Open Sans"/>
                  <a:ea typeface="Open Sans"/>
                  <a:cs typeface="Open Sans"/>
                  <a:sym typeface="Open Sans"/>
                </a:rPr>
                <a:t>d</a:t>
              </a:r>
              <a:r>
                <a:rPr lang="en-US" sz="2598">
                  <a:solidFill>
                    <a:srgbClr val="4C5270"/>
                  </a:solidFill>
                  <a:latin typeface="Open Sans"/>
                  <a:ea typeface="Open Sans"/>
                  <a:cs typeface="Open Sans"/>
                  <a:sym typeface="Open Sans"/>
                </a:rPr>
                <a:t>e </a:t>
              </a:r>
              <a:r>
                <a:rPr lang="en-US" sz="2598">
                  <a:solidFill>
                    <a:srgbClr val="4C5270"/>
                  </a:solidFill>
                  <a:latin typeface="Open Sans"/>
                  <a:ea typeface="Open Sans"/>
                  <a:cs typeface="Open Sans"/>
                  <a:sym typeface="Open Sans"/>
                </a:rPr>
                <a:t>pensa</a:t>
              </a:r>
              <a:r>
                <a:rPr lang="en-US" sz="2598">
                  <a:solidFill>
                    <a:srgbClr val="4C5270"/>
                  </a:solidFill>
                  <a:latin typeface="Open Sans"/>
                  <a:ea typeface="Open Sans"/>
                  <a:cs typeface="Open Sans"/>
                  <a:sym typeface="Open Sans"/>
                </a:rPr>
                <a:t>m</a:t>
              </a:r>
              <a:r>
                <a:rPr lang="en-US" sz="2598">
                  <a:solidFill>
                    <a:srgbClr val="4C5270"/>
                  </a:solidFill>
                  <a:latin typeface="Open Sans"/>
                  <a:ea typeface="Open Sans"/>
                  <a:cs typeface="Open Sans"/>
                  <a:sym typeface="Open Sans"/>
                </a:rPr>
                <a:t>i</a:t>
              </a:r>
              <a:r>
                <a:rPr lang="en-US" sz="2598">
                  <a:solidFill>
                    <a:srgbClr val="4C5270"/>
                  </a:solidFill>
                  <a:latin typeface="Open Sans"/>
                  <a:ea typeface="Open Sans"/>
                  <a:cs typeface="Open Sans"/>
                  <a:sym typeface="Open Sans"/>
                </a:rPr>
                <a:t>en</a:t>
              </a:r>
              <a:r>
                <a:rPr lang="en-US" sz="2598">
                  <a:solidFill>
                    <a:srgbClr val="4C5270"/>
                  </a:solidFill>
                  <a:latin typeface="Open Sans"/>
                  <a:ea typeface="Open Sans"/>
                  <a:cs typeface="Open Sans"/>
                  <a:sym typeface="Open Sans"/>
                </a:rPr>
                <a:t>to crít</a:t>
              </a:r>
              <a:r>
                <a:rPr lang="en-US" sz="2598">
                  <a:solidFill>
                    <a:srgbClr val="4C5270"/>
                  </a:solidFill>
                  <a:latin typeface="Open Sans"/>
                  <a:ea typeface="Open Sans"/>
                  <a:cs typeface="Open Sans"/>
                  <a:sym typeface="Open Sans"/>
                </a:rPr>
                <a:t>i</a:t>
              </a:r>
              <a:r>
                <a:rPr lang="en-US" sz="2598">
                  <a:solidFill>
                    <a:srgbClr val="4C5270"/>
                  </a:solidFill>
                  <a:latin typeface="Open Sans"/>
                  <a:ea typeface="Open Sans"/>
                  <a:cs typeface="Open Sans"/>
                  <a:sym typeface="Open Sans"/>
                </a:rPr>
                <a:t>co</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Método 5W: ¿Quién, qué, dónde, cuándo, por qué?</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Método S.A.M.: Fuente, Agenda, Motivaciones financieras.</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Análisis de titulares: marcos contrastantes para detectar la parcialidad (Ejercicio 1).</a:t>
              </a:r>
            </a:p>
            <a:p>
              <a:pPr algn="l" marL="0" indent="0" lvl="0">
                <a:lnSpc>
                  <a:spcPts val="3118"/>
                </a:lnSpc>
              </a:pPr>
              <a:r>
                <a:rPr lang="en-US" sz="2598">
                  <a:solidFill>
                    <a:srgbClr val="4C5270"/>
                  </a:solidFill>
                  <a:latin typeface="Open Sans"/>
                  <a:ea typeface="Open Sans"/>
                  <a:cs typeface="Open Sans"/>
                  <a:sym typeface="Open Sans"/>
                </a:rPr>
                <a:t>A</a:t>
              </a:r>
              <a:r>
                <a:rPr lang="en-US" sz="2598">
                  <a:solidFill>
                    <a:srgbClr val="4C5270"/>
                  </a:solidFill>
                  <a:latin typeface="Open Sans"/>
                  <a:ea typeface="Open Sans"/>
                  <a:cs typeface="Open Sans"/>
                  <a:sym typeface="Open Sans"/>
                </a:rPr>
                <a:t>p</a:t>
              </a:r>
              <a:r>
                <a:rPr lang="en-US" sz="2598">
                  <a:solidFill>
                    <a:srgbClr val="4C5270"/>
                  </a:solidFill>
                  <a:latin typeface="Open Sans"/>
                  <a:ea typeface="Open Sans"/>
                  <a:cs typeface="Open Sans"/>
                  <a:sym typeface="Open Sans"/>
                </a:rPr>
                <a:t>oyo</a:t>
              </a:r>
              <a:r>
                <a:rPr lang="en-US" sz="2598">
                  <a:solidFill>
                    <a:srgbClr val="4C5270"/>
                  </a:solidFill>
                  <a:latin typeface="Open Sans"/>
                  <a:ea typeface="Open Sans"/>
                  <a:cs typeface="Open Sans"/>
                  <a:sym typeface="Open Sans"/>
                </a:rPr>
                <a:t> in</a:t>
              </a:r>
              <a:r>
                <a:rPr lang="en-US" sz="2598">
                  <a:solidFill>
                    <a:srgbClr val="4C5270"/>
                  </a:solidFill>
                  <a:latin typeface="Open Sans"/>
                  <a:ea typeface="Open Sans"/>
                  <a:cs typeface="Open Sans"/>
                  <a:sym typeface="Open Sans"/>
                </a:rPr>
                <a:t>c</a:t>
              </a:r>
              <a:r>
                <a:rPr lang="en-US" sz="2598">
                  <a:solidFill>
                    <a:srgbClr val="4C5270"/>
                  </a:solidFill>
                  <a:latin typeface="Open Sans"/>
                  <a:ea typeface="Open Sans"/>
                  <a:cs typeface="Open Sans"/>
                  <a:sym typeface="Open Sans"/>
                </a:rPr>
                <a:t>lu</a:t>
              </a:r>
              <a:r>
                <a:rPr lang="en-US" sz="2598">
                  <a:solidFill>
                    <a:srgbClr val="4C5270"/>
                  </a:solidFill>
                  <a:latin typeface="Open Sans"/>
                  <a:ea typeface="Open Sans"/>
                  <a:cs typeface="Open Sans"/>
                  <a:sym typeface="Open Sans"/>
                </a:rPr>
                <a:t>sivo</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Adap</a:t>
              </a:r>
              <a:r>
                <a:rPr lang="en-US" sz="2598">
                  <a:solidFill>
                    <a:srgbClr val="4C5270"/>
                  </a:solidFill>
                  <a:latin typeface="Open Sans"/>
                  <a:ea typeface="Open Sans"/>
                  <a:cs typeface="Open Sans"/>
                  <a:sym typeface="Open Sans"/>
                </a:rPr>
                <a:t>tación: descripciones de audio, textos fáciles, emojis.</a:t>
              </a:r>
            </a:p>
            <a:p>
              <a:pPr algn="l" marL="561067" indent="-280533" lvl="1">
                <a:lnSpc>
                  <a:spcPts val="3118"/>
                </a:lnSpc>
                <a:buFont typeface="Arial"/>
                <a:buChar char="•"/>
              </a:pPr>
              <a:r>
                <a:rPr lang="en-US" sz="2598">
                  <a:solidFill>
                    <a:srgbClr val="4C5270"/>
                  </a:solidFill>
                  <a:latin typeface="Open Sans"/>
                  <a:ea typeface="Open Sans"/>
                  <a:cs typeface="Open Sans"/>
                  <a:sym typeface="Open Sans"/>
                </a:rPr>
                <a:t>Fort</a:t>
              </a:r>
              <a:r>
                <a:rPr lang="en-US" sz="2598">
                  <a:solidFill>
                    <a:srgbClr val="4C5270"/>
                  </a:solidFill>
                  <a:latin typeface="Open Sans"/>
                  <a:ea typeface="Open Sans"/>
                  <a:cs typeface="Open Sans"/>
                  <a:sym typeface="Open Sans"/>
                </a:rPr>
                <a:t>alecimiento de la voz de los jóvenes en el análisis y la creación de medios de comunicación.</a:t>
              </a:r>
            </a:p>
            <a:p>
              <a:pPr algn="l" marL="0" indent="0" lvl="0">
                <a:lnSpc>
                  <a:spcPts val="3118"/>
                </a:lnSpc>
              </a:pPr>
            </a:p>
          </p:txBody>
        </p:sp>
      </p:grpSp>
      <p:grpSp>
        <p:nvGrpSpPr>
          <p:cNvPr name="Group 9" id="9"/>
          <p:cNvGrpSpPr/>
          <p:nvPr/>
        </p:nvGrpSpPr>
        <p:grpSpPr>
          <a:xfrm rot="0">
            <a:off x="971550" y="467067"/>
            <a:ext cx="76944" cy="200648"/>
            <a:chOff x="0" y="0"/>
            <a:chExt cx="102592" cy="267531"/>
          </a:xfrm>
        </p:grpSpPr>
        <p:sp>
          <p:nvSpPr>
            <p:cNvPr name="Freeform 10" id="10"/>
            <p:cNvSpPr/>
            <p:nvPr/>
          </p:nvSpPr>
          <p:spPr>
            <a:xfrm flipH="false" flipV="false" rot="0">
              <a:off x="0" y="0"/>
              <a:ext cx="102592" cy="267531"/>
            </a:xfrm>
            <a:custGeom>
              <a:avLst/>
              <a:gdLst/>
              <a:ahLst/>
              <a:cxnLst/>
              <a:rect r="r" b="b" t="t" l="l"/>
              <a:pathLst>
                <a:path h="267531" w="102592">
                  <a:moveTo>
                    <a:pt x="0" y="0"/>
                  </a:moveTo>
                  <a:lnTo>
                    <a:pt x="102592" y="0"/>
                  </a:lnTo>
                  <a:lnTo>
                    <a:pt x="102592" y="267531"/>
                  </a:lnTo>
                  <a:lnTo>
                    <a:pt x="0" y="267531"/>
                  </a:lnTo>
                  <a:close/>
                </a:path>
              </a:pathLst>
            </a:custGeom>
            <a:solidFill>
              <a:srgbClr val="000000">
                <a:alpha val="0"/>
              </a:srgbClr>
            </a:solidFill>
          </p:spPr>
        </p:sp>
        <p:sp>
          <p:nvSpPr>
            <p:cNvPr name="TextBox 11" id="11"/>
            <p:cNvSpPr txBox="true"/>
            <p:nvPr/>
          </p:nvSpPr>
          <p:spPr>
            <a:xfrm>
              <a:off x="0" y="9525"/>
              <a:ext cx="102592" cy="258006"/>
            </a:xfrm>
            <a:prstGeom prst="rect">
              <a:avLst/>
            </a:prstGeom>
          </p:spPr>
          <p:txBody>
            <a:bodyPr anchor="t" rtlCol="false" tIns="0" lIns="0" bIns="0" rIns="0"/>
            <a:lstStyle/>
            <a:p>
              <a:pPr algn="l" marL="0" indent="0" lvl="0">
                <a:lnSpc>
                  <a:spcPts val="1260"/>
                </a:lnSpc>
              </a:pPr>
              <a:r>
                <a:rPr lang="en-US" b="true" sz="1050">
                  <a:solidFill>
                    <a:srgbClr val="F652A0"/>
                  </a:solidFill>
                  <a:latin typeface="Open Sans Bold"/>
                  <a:ea typeface="Open Sans Bold"/>
                  <a:cs typeface="Open Sans Bold"/>
                  <a:sym typeface="Open Sans Bold"/>
                </a:rPr>
                <a:t>7</a:t>
              </a:r>
            </a:p>
          </p:txBody>
        </p:sp>
      </p:grpSp>
      <p:sp>
        <p:nvSpPr>
          <p:cNvPr name="Freeform 12" id="12"/>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3" id="13"/>
          <p:cNvSpPr/>
          <p:nvPr/>
        </p:nvSpPr>
        <p:spPr>
          <a:xfrm flipH="false" flipV="false" rot="0">
            <a:off x="-32247" y="6153150"/>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09270" y="908685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5897732" y="6663966"/>
            <a:ext cx="6412593" cy="6525351"/>
            <a:chOff x="0" y="0"/>
            <a:chExt cx="9587987" cy="9756581"/>
          </a:xfrm>
        </p:grpSpPr>
        <p:sp>
          <p:nvSpPr>
            <p:cNvPr name="Freeform 4" id="4"/>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FBD355"/>
            </a:solidFill>
          </p:spPr>
        </p:sp>
      </p:grpSp>
      <p:sp>
        <p:nvSpPr>
          <p:cNvPr name="Freeform 5" id="5"/>
          <p:cNvSpPr/>
          <p:nvPr/>
        </p:nvSpPr>
        <p:spPr>
          <a:xfrm flipH="false" flipV="false" rot="0">
            <a:off x="7452852" y="132748"/>
            <a:ext cx="4341351" cy="4341351"/>
          </a:xfrm>
          <a:custGeom>
            <a:avLst/>
            <a:gdLst/>
            <a:ahLst/>
            <a:cxnLst/>
            <a:rect r="r" b="b" t="t" l="l"/>
            <a:pathLst>
              <a:path h="4341351" w="4341351">
                <a:moveTo>
                  <a:pt x="0" y="0"/>
                </a:moveTo>
                <a:lnTo>
                  <a:pt x="4341352" y="0"/>
                </a:lnTo>
                <a:lnTo>
                  <a:pt x="4341352" y="4341351"/>
                </a:lnTo>
                <a:lnTo>
                  <a:pt x="0" y="4341351"/>
                </a:lnTo>
                <a:lnTo>
                  <a:pt x="0" y="0"/>
                </a:lnTo>
                <a:close/>
              </a:path>
            </a:pathLst>
          </a:custGeom>
          <a:blipFill>
            <a:blip r:embed="rId4"/>
            <a:stretch>
              <a:fillRect l="0" t="0" r="0" b="0"/>
            </a:stretch>
          </a:blipFill>
        </p:spPr>
      </p:sp>
      <p:sp>
        <p:nvSpPr>
          <p:cNvPr name="Freeform 6" id="6"/>
          <p:cNvSpPr/>
          <p:nvPr/>
        </p:nvSpPr>
        <p:spPr>
          <a:xfrm flipH="false" flipV="false" rot="0">
            <a:off x="14265675" y="7783661"/>
            <a:ext cx="3264113" cy="5144018"/>
          </a:xfrm>
          <a:custGeom>
            <a:avLst/>
            <a:gdLst/>
            <a:ahLst/>
            <a:cxnLst/>
            <a:rect r="r" b="b" t="t" l="l"/>
            <a:pathLst>
              <a:path h="5144018" w="3264113">
                <a:moveTo>
                  <a:pt x="0" y="0"/>
                </a:moveTo>
                <a:lnTo>
                  <a:pt x="3264114" y="0"/>
                </a:lnTo>
                <a:lnTo>
                  <a:pt x="3264114" y="5144017"/>
                </a:lnTo>
                <a:lnTo>
                  <a:pt x="0" y="514401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7" id="7"/>
          <p:cNvGrpSpPr/>
          <p:nvPr/>
        </p:nvGrpSpPr>
        <p:grpSpPr>
          <a:xfrm rot="0">
            <a:off x="-3567911" y="-1918835"/>
            <a:ext cx="6412593" cy="6525351"/>
            <a:chOff x="0" y="0"/>
            <a:chExt cx="9587987" cy="9756581"/>
          </a:xfrm>
        </p:grpSpPr>
        <p:sp>
          <p:nvSpPr>
            <p:cNvPr name="Freeform 8" id="8"/>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49B381"/>
            </a:solidFill>
          </p:spPr>
        </p:sp>
      </p:grpSp>
      <p:sp>
        <p:nvSpPr>
          <p:cNvPr name="Freeform 9" id="9"/>
          <p:cNvSpPr/>
          <p:nvPr/>
        </p:nvSpPr>
        <p:spPr>
          <a:xfrm flipH="false" flipV="false" rot="-10800000">
            <a:off x="1212625" y="-1543309"/>
            <a:ext cx="3264113" cy="5144018"/>
          </a:xfrm>
          <a:custGeom>
            <a:avLst/>
            <a:gdLst/>
            <a:ahLst/>
            <a:cxnLst/>
            <a:rect r="r" b="b" t="t" l="l"/>
            <a:pathLst>
              <a:path h="5144018" w="3264113">
                <a:moveTo>
                  <a:pt x="0" y="0"/>
                </a:moveTo>
                <a:lnTo>
                  <a:pt x="3264113" y="0"/>
                </a:lnTo>
                <a:lnTo>
                  <a:pt x="3264113" y="5144018"/>
                </a:lnTo>
                <a:lnTo>
                  <a:pt x="0" y="514401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4331599" y="937077"/>
            <a:ext cx="235179" cy="239314"/>
            <a:chOff x="0" y="0"/>
            <a:chExt cx="9587987" cy="9756581"/>
          </a:xfrm>
        </p:grpSpPr>
        <p:sp>
          <p:nvSpPr>
            <p:cNvPr name="Freeform 11" id="1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2" id="12"/>
          <p:cNvGrpSpPr/>
          <p:nvPr/>
        </p:nvGrpSpPr>
        <p:grpSpPr>
          <a:xfrm rot="0">
            <a:off x="3831208" y="1697248"/>
            <a:ext cx="235179" cy="239314"/>
            <a:chOff x="0" y="0"/>
            <a:chExt cx="9587987" cy="9756581"/>
          </a:xfrm>
        </p:grpSpPr>
        <p:sp>
          <p:nvSpPr>
            <p:cNvPr name="Freeform 13" id="1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4" id="14"/>
          <p:cNvGrpSpPr/>
          <p:nvPr/>
        </p:nvGrpSpPr>
        <p:grpSpPr>
          <a:xfrm rot="0">
            <a:off x="2340375" y="1697248"/>
            <a:ext cx="235179" cy="239314"/>
            <a:chOff x="0" y="0"/>
            <a:chExt cx="9587987" cy="9756581"/>
          </a:xfrm>
        </p:grpSpPr>
        <p:sp>
          <p:nvSpPr>
            <p:cNvPr name="Freeform 15" id="1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6" id="16"/>
          <p:cNvGrpSpPr/>
          <p:nvPr/>
        </p:nvGrpSpPr>
        <p:grpSpPr>
          <a:xfrm rot="0">
            <a:off x="2340375" y="2840090"/>
            <a:ext cx="235179" cy="239314"/>
            <a:chOff x="0" y="0"/>
            <a:chExt cx="9587987" cy="9756581"/>
          </a:xfrm>
        </p:grpSpPr>
        <p:sp>
          <p:nvSpPr>
            <p:cNvPr name="Freeform 17" id="1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18" id="18"/>
          <p:cNvGrpSpPr/>
          <p:nvPr/>
        </p:nvGrpSpPr>
        <p:grpSpPr>
          <a:xfrm rot="0">
            <a:off x="1625224" y="256606"/>
            <a:ext cx="235179" cy="239314"/>
            <a:chOff x="0" y="0"/>
            <a:chExt cx="9587987" cy="9756581"/>
          </a:xfrm>
        </p:grpSpPr>
        <p:sp>
          <p:nvSpPr>
            <p:cNvPr name="Freeform 19" id="1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0" id="20"/>
          <p:cNvGrpSpPr/>
          <p:nvPr/>
        </p:nvGrpSpPr>
        <p:grpSpPr>
          <a:xfrm rot="0">
            <a:off x="1212625" y="2303423"/>
            <a:ext cx="235179" cy="239314"/>
            <a:chOff x="0" y="0"/>
            <a:chExt cx="9587987" cy="9756581"/>
          </a:xfrm>
        </p:grpSpPr>
        <p:sp>
          <p:nvSpPr>
            <p:cNvPr name="Freeform 21" id="2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2" id="22"/>
          <p:cNvGrpSpPr/>
          <p:nvPr/>
        </p:nvGrpSpPr>
        <p:grpSpPr>
          <a:xfrm rot="0">
            <a:off x="1390045" y="1224184"/>
            <a:ext cx="235179" cy="239314"/>
            <a:chOff x="0" y="0"/>
            <a:chExt cx="9587987" cy="9756581"/>
          </a:xfrm>
        </p:grpSpPr>
        <p:sp>
          <p:nvSpPr>
            <p:cNvPr name="Freeform 23" id="2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4" id="24"/>
          <p:cNvGrpSpPr/>
          <p:nvPr/>
        </p:nvGrpSpPr>
        <p:grpSpPr>
          <a:xfrm rot="0">
            <a:off x="4066386" y="2720433"/>
            <a:ext cx="235179" cy="239314"/>
            <a:chOff x="0" y="0"/>
            <a:chExt cx="9587987" cy="9756581"/>
          </a:xfrm>
        </p:grpSpPr>
        <p:sp>
          <p:nvSpPr>
            <p:cNvPr name="Freeform 25" id="2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6" id="26"/>
          <p:cNvGrpSpPr/>
          <p:nvPr/>
        </p:nvGrpSpPr>
        <p:grpSpPr>
          <a:xfrm rot="0">
            <a:off x="3339272" y="495920"/>
            <a:ext cx="235179" cy="239314"/>
            <a:chOff x="0" y="0"/>
            <a:chExt cx="9587987" cy="9756581"/>
          </a:xfrm>
        </p:grpSpPr>
        <p:sp>
          <p:nvSpPr>
            <p:cNvPr name="Freeform 27" id="2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1E83DA"/>
            </a:solidFill>
          </p:spPr>
        </p:sp>
      </p:grpSp>
      <p:grpSp>
        <p:nvGrpSpPr>
          <p:cNvPr name="Group 28" id="28"/>
          <p:cNvGrpSpPr/>
          <p:nvPr/>
        </p:nvGrpSpPr>
        <p:grpSpPr>
          <a:xfrm rot="0">
            <a:off x="14138030" y="9567671"/>
            <a:ext cx="235179" cy="239314"/>
            <a:chOff x="0" y="0"/>
            <a:chExt cx="9587987" cy="9756581"/>
          </a:xfrm>
        </p:grpSpPr>
        <p:sp>
          <p:nvSpPr>
            <p:cNvPr name="Freeform 29" id="2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0" id="30"/>
          <p:cNvGrpSpPr/>
          <p:nvPr/>
        </p:nvGrpSpPr>
        <p:grpSpPr>
          <a:xfrm rot="0">
            <a:off x="14525587" y="8835203"/>
            <a:ext cx="235179" cy="239314"/>
            <a:chOff x="0" y="0"/>
            <a:chExt cx="9587987" cy="9756581"/>
          </a:xfrm>
        </p:grpSpPr>
        <p:sp>
          <p:nvSpPr>
            <p:cNvPr name="Freeform 31" id="31"/>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2" id="32"/>
          <p:cNvGrpSpPr/>
          <p:nvPr/>
        </p:nvGrpSpPr>
        <p:grpSpPr>
          <a:xfrm rot="0">
            <a:off x="14925597" y="9515878"/>
            <a:ext cx="235179" cy="239314"/>
            <a:chOff x="0" y="0"/>
            <a:chExt cx="9587987" cy="9756581"/>
          </a:xfrm>
        </p:grpSpPr>
        <p:sp>
          <p:nvSpPr>
            <p:cNvPr name="Freeform 33" id="33"/>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4" id="34"/>
          <p:cNvGrpSpPr/>
          <p:nvPr/>
        </p:nvGrpSpPr>
        <p:grpSpPr>
          <a:xfrm rot="0">
            <a:off x="16090949" y="9074517"/>
            <a:ext cx="235179" cy="239314"/>
            <a:chOff x="0" y="0"/>
            <a:chExt cx="9587987" cy="9756581"/>
          </a:xfrm>
        </p:grpSpPr>
        <p:sp>
          <p:nvSpPr>
            <p:cNvPr name="Freeform 35" id="35"/>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6" id="36"/>
          <p:cNvGrpSpPr/>
          <p:nvPr/>
        </p:nvGrpSpPr>
        <p:grpSpPr>
          <a:xfrm rot="0">
            <a:off x="16090949" y="7975015"/>
            <a:ext cx="235179" cy="239314"/>
            <a:chOff x="0" y="0"/>
            <a:chExt cx="9587987" cy="9756581"/>
          </a:xfrm>
        </p:grpSpPr>
        <p:sp>
          <p:nvSpPr>
            <p:cNvPr name="Freeform 37" id="37"/>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pSp>
        <p:nvGrpSpPr>
          <p:cNvPr name="Group 38" id="38"/>
          <p:cNvGrpSpPr/>
          <p:nvPr/>
        </p:nvGrpSpPr>
        <p:grpSpPr>
          <a:xfrm rot="0">
            <a:off x="16641530" y="9996699"/>
            <a:ext cx="235179" cy="239314"/>
            <a:chOff x="0" y="0"/>
            <a:chExt cx="9587987" cy="9756581"/>
          </a:xfrm>
        </p:grpSpPr>
        <p:sp>
          <p:nvSpPr>
            <p:cNvPr name="Freeform 39" id="39"/>
            <p:cNvSpPr/>
            <p:nvPr/>
          </p:nvSpPr>
          <p:spPr>
            <a:xfrm flipH="false" flipV="false" rot="0">
              <a:off x="0" y="0"/>
              <a:ext cx="9587992" cy="9756648"/>
            </a:xfrm>
            <a:custGeom>
              <a:avLst/>
              <a:gdLst/>
              <a:ahLst/>
              <a:cxnLst/>
              <a:rect r="r" b="b" t="t" l="l"/>
              <a:pathLst>
                <a:path h="9756648" w="9587992">
                  <a:moveTo>
                    <a:pt x="0" y="4878324"/>
                  </a:moveTo>
                  <a:cubicBezTo>
                    <a:pt x="0" y="2184146"/>
                    <a:pt x="2146300" y="0"/>
                    <a:pt x="4793996" y="0"/>
                  </a:cubicBezTo>
                  <a:cubicBezTo>
                    <a:pt x="7441692" y="0"/>
                    <a:pt x="9587992" y="2184146"/>
                    <a:pt x="9587992" y="4878324"/>
                  </a:cubicBezTo>
                  <a:cubicBezTo>
                    <a:pt x="9587992" y="7572502"/>
                    <a:pt x="7441692" y="9756648"/>
                    <a:pt x="4793996" y="9756648"/>
                  </a:cubicBezTo>
                  <a:cubicBezTo>
                    <a:pt x="2146300" y="9756648"/>
                    <a:pt x="0" y="7572502"/>
                    <a:pt x="0" y="4878324"/>
                  </a:cubicBezTo>
                  <a:close/>
                </a:path>
              </a:pathLst>
            </a:custGeom>
            <a:solidFill>
              <a:srgbClr val="EE5E55"/>
            </a:solidFill>
          </p:spPr>
        </p:sp>
      </p:grpSp>
      <p:graphicFrame>
        <p:nvGraphicFramePr>
          <p:cNvPr name="Table 40" id="40"/>
          <p:cNvGraphicFramePr>
            <a:graphicFrameLocks noGrp="true"/>
          </p:cNvGraphicFramePr>
          <p:nvPr/>
        </p:nvGraphicFramePr>
        <p:xfrm>
          <a:off x="4183975" y="8877304"/>
          <a:ext cx="8958025" cy="1316038"/>
        </p:xfrm>
        <a:graphic>
          <a:graphicData uri="http://schemas.openxmlformats.org/drawingml/2006/table">
            <a:tbl>
              <a:tblPr/>
              <a:tblGrid>
                <a:gridCol w="8958025"/>
              </a:tblGrid>
              <a:tr h="1316038">
                <a:tc>
                  <a:txBody>
                    <a:bodyPr anchor="t" rtlCol="false"/>
                    <a:lstStyle/>
                    <a:p>
                      <a:pPr algn="just" marL="0" indent="0" lvl="0">
                        <a:lnSpc>
                          <a:spcPts val="2138"/>
                        </a:lnSpc>
                        <a:spcBef>
                          <a:spcPct val="0"/>
                        </a:spcBef>
                        <a:defRPr/>
                      </a:pPr>
                      <a:r>
                        <a:rPr lang="en-US" sz="1549" strike="noStrike" u="none">
                          <a:solidFill>
                            <a:srgbClr val="000000"/>
                          </a:solidFill>
                          <a:latin typeface="Open Sans"/>
                          <a:ea typeface="Open Sans"/>
                          <a:cs typeface="Open Sans"/>
                          <a:sym typeface="Open Sans"/>
                        </a:rPr>
                        <a:t>Finansowane przez Unię Europejską. Wyrażone opinie i poglądy są wyłącznie poglądami autora lub autorów i niekoniecznie odzwierciedlają stanowisko Unii Europejskiej ani Europejskiej Agencji Wykonawczej ds. Edukacji i Kultury (EACEA). Ani Unia Europejska, ani instytucja przyznająca grant nie ponoszą za nie odpowiedzialności.</a:t>
                      </a:r>
                      <a:endParaRPr lang="en-US" sz="1100"/>
                    </a:p>
                  </a:txBody>
                  <a:tcPr marL="91450" marR="91450" marT="91450" marB="91450" anchor="ctr">
                    <a:lnL cmpd="sng" algn="ctr" cap="flat" w="9525">
                      <a:solidFill>
                        <a:srgbClr val="000000"/>
                      </a:solidFill>
                      <a:prstDash val="solid"/>
                      <a:round/>
                      <a:headEnd type="none" w="med" len="med"/>
                      <a:tailEnd type="none" w="med" len="med"/>
                    </a:lnL>
                    <a:lnR cmpd="sng" algn="ctr" cap="flat" w="9525">
                      <a:solidFill>
                        <a:srgbClr val="000000"/>
                      </a:solidFill>
                      <a:prstDash val="solid"/>
                      <a:round/>
                      <a:headEnd type="none" w="med" len="med"/>
                      <a:tailEnd type="none" w="med" len="med"/>
                    </a:lnR>
                    <a:lnT cmpd="sng" algn="ctr" cap="flat" w="12700">
                      <a:solidFill>
                        <a:srgbClr val="CFCFCF"/>
                      </a:solidFill>
                      <a:prstDash val="solid"/>
                      <a:round/>
                      <a:headEnd type="none" w="med" len="med"/>
                      <a:tailEnd type="none" w="med" len="med"/>
                    </a:lnT>
                    <a:lnB cmpd="sng" algn="ctr" cap="flat" w="9525">
                      <a:solidFill>
                        <a:srgbClr val="CFCFCF"/>
                      </a:solidFill>
                      <a:prstDash val="solid"/>
                      <a:round/>
                      <a:headEnd type="none" w="med" len="med"/>
                      <a:tailEnd type="none" w="med" len="med"/>
                    </a:lnB>
                  </a:tcPr>
                </a:tc>
              </a:tr>
            </a:tbl>
          </a:graphicData>
        </a:graphic>
      </p:graphicFrame>
      <p:sp>
        <p:nvSpPr>
          <p:cNvPr name="Freeform 41" id="41"/>
          <p:cNvSpPr/>
          <p:nvPr/>
        </p:nvSpPr>
        <p:spPr>
          <a:xfrm flipH="false" flipV="false" rot="0">
            <a:off x="11143120" y="5092291"/>
            <a:ext cx="3122556" cy="1135960"/>
          </a:xfrm>
          <a:custGeom>
            <a:avLst/>
            <a:gdLst/>
            <a:ahLst/>
            <a:cxnLst/>
            <a:rect r="r" b="b" t="t" l="l"/>
            <a:pathLst>
              <a:path h="1135960" w="3122556">
                <a:moveTo>
                  <a:pt x="0" y="0"/>
                </a:moveTo>
                <a:lnTo>
                  <a:pt x="3122555" y="0"/>
                </a:lnTo>
                <a:lnTo>
                  <a:pt x="3122555" y="1135960"/>
                </a:lnTo>
                <a:lnTo>
                  <a:pt x="0" y="1135960"/>
                </a:lnTo>
                <a:lnTo>
                  <a:pt x="0" y="0"/>
                </a:lnTo>
                <a:close/>
              </a:path>
            </a:pathLst>
          </a:custGeom>
          <a:blipFill>
            <a:blip r:embed="rId9"/>
            <a:stretch>
              <a:fillRect l="0" t="0" r="0" b="0"/>
            </a:stretch>
          </a:blipFill>
        </p:spPr>
      </p:sp>
      <p:sp>
        <p:nvSpPr>
          <p:cNvPr name="Freeform 42" id="42"/>
          <p:cNvSpPr/>
          <p:nvPr/>
        </p:nvSpPr>
        <p:spPr>
          <a:xfrm flipH="false" flipV="false" rot="0">
            <a:off x="14723864" y="5156831"/>
            <a:ext cx="2152844" cy="1112087"/>
          </a:xfrm>
          <a:custGeom>
            <a:avLst/>
            <a:gdLst/>
            <a:ahLst/>
            <a:cxnLst/>
            <a:rect r="r" b="b" t="t" l="l"/>
            <a:pathLst>
              <a:path h="1112087" w="2152844">
                <a:moveTo>
                  <a:pt x="0" y="0"/>
                </a:moveTo>
                <a:lnTo>
                  <a:pt x="2152845" y="0"/>
                </a:lnTo>
                <a:lnTo>
                  <a:pt x="2152845" y="1112087"/>
                </a:lnTo>
                <a:lnTo>
                  <a:pt x="0" y="1112087"/>
                </a:lnTo>
                <a:lnTo>
                  <a:pt x="0" y="0"/>
                </a:lnTo>
                <a:close/>
              </a:path>
            </a:pathLst>
          </a:custGeom>
          <a:blipFill>
            <a:blip r:embed="rId10"/>
            <a:stretch>
              <a:fillRect l="0" t="-211" r="0" b="-211"/>
            </a:stretch>
          </a:blipFill>
        </p:spPr>
      </p:sp>
      <p:sp>
        <p:nvSpPr>
          <p:cNvPr name="Freeform 43" id="43"/>
          <p:cNvSpPr/>
          <p:nvPr/>
        </p:nvSpPr>
        <p:spPr>
          <a:xfrm flipH="false" flipV="false" rot="0">
            <a:off x="5192019" y="7038323"/>
            <a:ext cx="2959511" cy="1056349"/>
          </a:xfrm>
          <a:custGeom>
            <a:avLst/>
            <a:gdLst/>
            <a:ahLst/>
            <a:cxnLst/>
            <a:rect r="r" b="b" t="t" l="l"/>
            <a:pathLst>
              <a:path h="1056349" w="2959511">
                <a:moveTo>
                  <a:pt x="0" y="0"/>
                </a:moveTo>
                <a:lnTo>
                  <a:pt x="2959511" y="0"/>
                </a:lnTo>
                <a:lnTo>
                  <a:pt x="2959511" y="1056349"/>
                </a:lnTo>
                <a:lnTo>
                  <a:pt x="0" y="105634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4" id="44"/>
          <p:cNvSpPr/>
          <p:nvPr/>
        </p:nvSpPr>
        <p:spPr>
          <a:xfrm flipH="false" flipV="false" rot="0">
            <a:off x="7791552" y="4765846"/>
            <a:ext cx="2572986" cy="1373599"/>
          </a:xfrm>
          <a:custGeom>
            <a:avLst/>
            <a:gdLst/>
            <a:ahLst/>
            <a:cxnLst/>
            <a:rect r="r" b="b" t="t" l="l"/>
            <a:pathLst>
              <a:path h="1373599" w="2572986">
                <a:moveTo>
                  <a:pt x="0" y="0"/>
                </a:moveTo>
                <a:lnTo>
                  <a:pt x="2572985" y="0"/>
                </a:lnTo>
                <a:lnTo>
                  <a:pt x="2572985" y="1373599"/>
                </a:lnTo>
                <a:lnTo>
                  <a:pt x="0" y="1373599"/>
                </a:lnTo>
                <a:lnTo>
                  <a:pt x="0" y="0"/>
                </a:lnTo>
                <a:close/>
              </a:path>
            </a:pathLst>
          </a:custGeom>
          <a:blipFill>
            <a:blip r:embed="rId13"/>
            <a:stretch>
              <a:fillRect l="-4233" t="0" r="0" b="0"/>
            </a:stretch>
          </a:blipFill>
        </p:spPr>
      </p:sp>
      <p:sp>
        <p:nvSpPr>
          <p:cNvPr name="Freeform 45" id="45"/>
          <p:cNvSpPr/>
          <p:nvPr/>
        </p:nvSpPr>
        <p:spPr>
          <a:xfrm flipH="false" flipV="false" rot="0">
            <a:off x="9402421" y="6663966"/>
            <a:ext cx="2653172" cy="1550362"/>
          </a:xfrm>
          <a:custGeom>
            <a:avLst/>
            <a:gdLst/>
            <a:ahLst/>
            <a:cxnLst/>
            <a:rect r="r" b="b" t="t" l="l"/>
            <a:pathLst>
              <a:path h="1550362" w="2653172">
                <a:moveTo>
                  <a:pt x="0" y="0"/>
                </a:moveTo>
                <a:lnTo>
                  <a:pt x="2653172" y="0"/>
                </a:lnTo>
                <a:lnTo>
                  <a:pt x="2653172" y="1550363"/>
                </a:lnTo>
                <a:lnTo>
                  <a:pt x="0" y="1550363"/>
                </a:lnTo>
                <a:lnTo>
                  <a:pt x="0" y="0"/>
                </a:lnTo>
                <a:close/>
              </a:path>
            </a:pathLst>
          </a:custGeom>
          <a:blipFill>
            <a:blip r:embed="rId14"/>
            <a:stretch>
              <a:fillRect l="0" t="0" r="0" b="0"/>
            </a:stretch>
          </a:blipFill>
        </p:spPr>
      </p:sp>
      <p:sp>
        <p:nvSpPr>
          <p:cNvPr name="Freeform 46" id="46"/>
          <p:cNvSpPr/>
          <p:nvPr/>
        </p:nvSpPr>
        <p:spPr>
          <a:xfrm flipH="false" flipV="false" rot="0">
            <a:off x="987250" y="5092291"/>
            <a:ext cx="2706249" cy="1241167"/>
          </a:xfrm>
          <a:custGeom>
            <a:avLst/>
            <a:gdLst/>
            <a:ahLst/>
            <a:cxnLst/>
            <a:rect r="r" b="b" t="t" l="l"/>
            <a:pathLst>
              <a:path h="1241167" w="2706249">
                <a:moveTo>
                  <a:pt x="0" y="0"/>
                </a:moveTo>
                <a:lnTo>
                  <a:pt x="2706249" y="0"/>
                </a:lnTo>
                <a:lnTo>
                  <a:pt x="2706249" y="1241167"/>
                </a:lnTo>
                <a:lnTo>
                  <a:pt x="0" y="1241167"/>
                </a:lnTo>
                <a:lnTo>
                  <a:pt x="0" y="0"/>
                </a:lnTo>
                <a:close/>
              </a:path>
            </a:pathLst>
          </a:custGeom>
          <a:blipFill>
            <a:blip r:embed="rId15"/>
            <a:stretch>
              <a:fillRect l="0" t="0" r="0" b="0"/>
            </a:stretch>
          </a:blipFill>
        </p:spPr>
      </p:sp>
      <p:sp>
        <p:nvSpPr>
          <p:cNvPr name="Freeform 47" id="47"/>
          <p:cNvSpPr/>
          <p:nvPr/>
        </p:nvSpPr>
        <p:spPr>
          <a:xfrm flipH="false" flipV="false" rot="0">
            <a:off x="4301565" y="5143500"/>
            <a:ext cx="2946583" cy="995945"/>
          </a:xfrm>
          <a:custGeom>
            <a:avLst/>
            <a:gdLst/>
            <a:ahLst/>
            <a:cxnLst/>
            <a:rect r="r" b="b" t="t" l="l"/>
            <a:pathLst>
              <a:path h="995945" w="2946583">
                <a:moveTo>
                  <a:pt x="0" y="0"/>
                </a:moveTo>
                <a:lnTo>
                  <a:pt x="2946583" y="0"/>
                </a:lnTo>
                <a:lnTo>
                  <a:pt x="2946583" y="995945"/>
                </a:lnTo>
                <a:lnTo>
                  <a:pt x="0" y="995945"/>
                </a:lnTo>
                <a:lnTo>
                  <a:pt x="0" y="0"/>
                </a:lnTo>
                <a:close/>
              </a:path>
            </a:pathLst>
          </a:custGeom>
          <a:blipFill>
            <a:blip r:embed="rId1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9469728" cy="966494"/>
            <a:chOff x="0" y="0"/>
            <a:chExt cx="15278404" cy="1559335"/>
          </a:xfrm>
        </p:grpSpPr>
        <p:sp>
          <p:nvSpPr>
            <p:cNvPr name="Freeform 4" id="4"/>
            <p:cNvSpPr/>
            <p:nvPr/>
          </p:nvSpPr>
          <p:spPr>
            <a:xfrm flipH="false" flipV="false" rot="0">
              <a:off x="0" y="0"/>
              <a:ext cx="15278404" cy="1559335"/>
            </a:xfrm>
            <a:custGeom>
              <a:avLst/>
              <a:gdLst/>
              <a:ahLst/>
              <a:cxnLst/>
              <a:rect r="r" b="b" t="t" l="l"/>
              <a:pathLst>
                <a:path h="1559335" w="15278404">
                  <a:moveTo>
                    <a:pt x="0" y="0"/>
                  </a:moveTo>
                  <a:lnTo>
                    <a:pt x="15278404" y="0"/>
                  </a:lnTo>
                  <a:lnTo>
                    <a:pt x="15278404" y="1559335"/>
                  </a:lnTo>
                  <a:lnTo>
                    <a:pt x="0" y="1559335"/>
                  </a:lnTo>
                  <a:close/>
                </a:path>
              </a:pathLst>
            </a:custGeom>
            <a:solidFill>
              <a:srgbClr val="000000">
                <a:alpha val="0"/>
              </a:srgbClr>
            </a:solidFill>
          </p:spPr>
        </p:sp>
        <p:sp>
          <p:nvSpPr>
            <p:cNvPr name="TextBox 5" id="5"/>
            <p:cNvSpPr txBox="true"/>
            <p:nvPr/>
          </p:nvSpPr>
          <p:spPr>
            <a:xfrm>
              <a:off x="0" y="-161925"/>
              <a:ext cx="15278404" cy="1721260"/>
            </a:xfrm>
            <a:prstGeom prst="rect">
              <a:avLst/>
            </a:prstGeom>
          </p:spPr>
          <p:txBody>
            <a:bodyPr anchor="t" rtlCol="false" tIns="0" lIns="0" bIns="0" rIns="0"/>
            <a:lstStyle/>
            <a:p>
              <a:pPr algn="just" marL="0" indent="0" lvl="0">
                <a:lnSpc>
                  <a:spcPts val="5039"/>
                </a:lnSpc>
              </a:pPr>
              <a:r>
                <a:rPr lang="en-US" b="true" sz="2799">
                  <a:solidFill>
                    <a:srgbClr val="161615"/>
                  </a:solidFill>
                  <a:latin typeface="Open Sans Bold"/>
                  <a:ea typeface="Open Sans Bold"/>
                  <a:cs typeface="Open Sans Bold"/>
                  <a:sym typeface="Open Sans Bold"/>
                </a:rPr>
                <a:t>¿Qué</a:t>
              </a:r>
              <a:r>
                <a:rPr lang="en-US" b="true" sz="2799">
                  <a:solidFill>
                    <a:srgbClr val="161615"/>
                  </a:solidFill>
                  <a:latin typeface="Open Sans Bold"/>
                  <a:ea typeface="Open Sans Bold"/>
                  <a:cs typeface="Open Sans Bold"/>
                  <a:sym typeface="Open Sans Bold"/>
                </a:rPr>
                <a:t> es el pensamiento crítico?</a:t>
              </a:r>
            </a:p>
          </p:txBody>
        </p:sp>
      </p:grpSp>
      <p:grpSp>
        <p:nvGrpSpPr>
          <p:cNvPr name="Group 6" id="6"/>
          <p:cNvGrpSpPr/>
          <p:nvPr/>
        </p:nvGrpSpPr>
        <p:grpSpPr>
          <a:xfrm rot="0">
            <a:off x="1258443" y="1952683"/>
            <a:ext cx="5377720" cy="1190104"/>
            <a:chOff x="0" y="0"/>
            <a:chExt cx="7170293" cy="1586805"/>
          </a:xfrm>
        </p:grpSpPr>
        <p:sp>
          <p:nvSpPr>
            <p:cNvPr name="Freeform 7" id="7"/>
            <p:cNvSpPr/>
            <p:nvPr/>
          </p:nvSpPr>
          <p:spPr>
            <a:xfrm flipH="false" flipV="false" rot="0">
              <a:off x="0" y="0"/>
              <a:ext cx="7170293" cy="1586805"/>
            </a:xfrm>
            <a:custGeom>
              <a:avLst/>
              <a:gdLst/>
              <a:ahLst/>
              <a:cxnLst/>
              <a:rect r="r" b="b" t="t" l="l"/>
              <a:pathLst>
                <a:path h="1586805" w="7170293">
                  <a:moveTo>
                    <a:pt x="0" y="0"/>
                  </a:moveTo>
                  <a:lnTo>
                    <a:pt x="7170293" y="0"/>
                  </a:lnTo>
                  <a:lnTo>
                    <a:pt x="7170293" y="1586805"/>
                  </a:lnTo>
                  <a:lnTo>
                    <a:pt x="0" y="1586805"/>
                  </a:lnTo>
                  <a:close/>
                </a:path>
              </a:pathLst>
            </a:custGeom>
            <a:solidFill>
              <a:srgbClr val="000000">
                <a:alpha val="0"/>
              </a:srgbClr>
            </a:solidFill>
          </p:spPr>
        </p:sp>
        <p:sp>
          <p:nvSpPr>
            <p:cNvPr name="TextBox 8" id="8"/>
            <p:cNvSpPr txBox="true"/>
            <p:nvPr/>
          </p:nvSpPr>
          <p:spPr>
            <a:xfrm>
              <a:off x="0" y="0"/>
              <a:ext cx="7170293" cy="1586805"/>
            </a:xfrm>
            <a:prstGeom prst="rect">
              <a:avLst/>
            </a:prstGeom>
          </p:spPr>
          <p:txBody>
            <a:bodyPr anchor="t" rtlCol="false" tIns="0" lIns="0" bIns="0" rIns="0"/>
            <a:lstStyle/>
            <a:p>
              <a:pPr algn="l" marL="0" indent="0" lvl="0">
                <a:lnSpc>
                  <a:spcPts val="7200"/>
                </a:lnSpc>
              </a:pPr>
              <a:r>
                <a:rPr lang="en-US" b="true" sz="6000">
                  <a:solidFill>
                    <a:srgbClr val="282121"/>
                  </a:solidFill>
                  <a:latin typeface="Open Sans Bold"/>
                  <a:ea typeface="Open Sans Bold"/>
                  <a:cs typeface="Open Sans Bold"/>
                  <a:sym typeface="Open Sans Bold"/>
                </a:rPr>
                <a:t>In</a:t>
              </a:r>
              <a:r>
                <a:rPr lang="en-US" b="true" sz="6000">
                  <a:solidFill>
                    <a:srgbClr val="282121"/>
                  </a:solidFill>
                  <a:latin typeface="Open Sans Bold"/>
                  <a:ea typeface="Open Sans Bold"/>
                  <a:cs typeface="Open Sans Bold"/>
                  <a:sym typeface="Open Sans Bold"/>
                </a:rPr>
                <a:t>troducción</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420941" y="3716253"/>
            <a:ext cx="4838359" cy="4826263"/>
          </a:xfrm>
          <a:custGeom>
            <a:avLst/>
            <a:gdLst/>
            <a:ahLst/>
            <a:cxnLst/>
            <a:rect r="r" b="b" t="t" l="l"/>
            <a:pathLst>
              <a:path h="4826263" w="4838359">
                <a:moveTo>
                  <a:pt x="0" y="0"/>
                </a:moveTo>
                <a:lnTo>
                  <a:pt x="4838359" y="0"/>
                </a:lnTo>
                <a:lnTo>
                  <a:pt x="4838359" y="4826263"/>
                </a:lnTo>
                <a:lnTo>
                  <a:pt x="0" y="482626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3" id="13"/>
          <p:cNvSpPr txBox="true"/>
          <p:nvPr/>
        </p:nvSpPr>
        <p:spPr>
          <a:xfrm rot="0">
            <a:off x="1258443" y="4296236"/>
            <a:ext cx="10189080" cy="2320607"/>
          </a:xfrm>
          <a:prstGeom prst="rect">
            <a:avLst/>
          </a:prstGeom>
        </p:spPr>
        <p:txBody>
          <a:bodyPr anchor="t" rtlCol="false" tIns="0" lIns="0" bIns="0" rIns="0">
            <a:spAutoFit/>
          </a:bodyPr>
          <a:lstStyle/>
          <a:p>
            <a:pPr algn="just" marL="451594" indent="-225797" lvl="1">
              <a:lnSpc>
                <a:spcPts val="3137"/>
              </a:lnSpc>
              <a:buFont typeface="Arial"/>
              <a:buChar char="•"/>
            </a:pPr>
            <a:r>
              <a:rPr lang="en-US" sz="2091">
                <a:solidFill>
                  <a:srgbClr val="4C4457"/>
                </a:solidFill>
                <a:latin typeface="Open Sans"/>
                <a:ea typeface="Open Sans"/>
                <a:cs typeface="Open Sans"/>
                <a:sym typeface="Open Sans"/>
              </a:rPr>
              <a:t>E</a:t>
            </a:r>
            <a:r>
              <a:rPr lang="en-US" sz="2091">
                <a:solidFill>
                  <a:srgbClr val="4C4457"/>
                </a:solidFill>
                <a:latin typeface="Open Sans"/>
                <a:ea typeface="Open Sans"/>
                <a:cs typeface="Open Sans"/>
                <a:sym typeface="Open Sans"/>
              </a:rPr>
              <a:t>l pensamiento crítico es la capacidad de analizar objetivamente la información, evaluar diferentes puntos de vista y formular conclusiones razonadas. Consiste en hacer preguntas, verificar los hechos y reflexionar sobre las propias suposiciones para comprender mejor cuestiones complejas, lo cual es especialmente importante en el contexto de la política y los medios de comunicación.</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014981"/>
            <a:ext cx="13099378" cy="966494"/>
            <a:chOff x="0" y="0"/>
            <a:chExt cx="21134461" cy="1559335"/>
          </a:xfrm>
        </p:grpSpPr>
        <p:sp>
          <p:nvSpPr>
            <p:cNvPr name="Freeform 4" id="4"/>
            <p:cNvSpPr/>
            <p:nvPr/>
          </p:nvSpPr>
          <p:spPr>
            <a:xfrm flipH="false" flipV="false" rot="0">
              <a:off x="0" y="0"/>
              <a:ext cx="21134462" cy="1559335"/>
            </a:xfrm>
            <a:custGeom>
              <a:avLst/>
              <a:gdLst/>
              <a:ahLst/>
              <a:cxnLst/>
              <a:rect r="r" b="b" t="t" l="l"/>
              <a:pathLst>
                <a:path h="1559335" w="21134462">
                  <a:moveTo>
                    <a:pt x="0" y="0"/>
                  </a:moveTo>
                  <a:lnTo>
                    <a:pt x="21134462" y="0"/>
                  </a:lnTo>
                  <a:lnTo>
                    <a:pt x="21134462" y="1559335"/>
                  </a:lnTo>
                  <a:lnTo>
                    <a:pt x="0" y="1559335"/>
                  </a:lnTo>
                  <a:close/>
                </a:path>
              </a:pathLst>
            </a:custGeom>
            <a:solidFill>
              <a:srgbClr val="000000">
                <a:alpha val="0"/>
              </a:srgbClr>
            </a:solidFill>
          </p:spPr>
        </p:sp>
        <p:sp>
          <p:nvSpPr>
            <p:cNvPr name="TextBox 5" id="5"/>
            <p:cNvSpPr txBox="true"/>
            <p:nvPr/>
          </p:nvSpPr>
          <p:spPr>
            <a:xfrm>
              <a:off x="0" y="-161925"/>
              <a:ext cx="21134461" cy="1721260"/>
            </a:xfrm>
            <a:prstGeom prst="rect">
              <a:avLst/>
            </a:prstGeom>
          </p:spPr>
          <p:txBody>
            <a:bodyPr anchor="t" rtlCol="false" tIns="0" lIns="0" bIns="0" rIns="0"/>
            <a:lstStyle/>
            <a:p>
              <a:pPr algn="just" marL="0" indent="0" lvl="0">
                <a:lnSpc>
                  <a:spcPts val="5039"/>
                </a:lnSpc>
              </a:pPr>
              <a:r>
                <a:rPr lang="en-US" b="true" sz="2799">
                  <a:solidFill>
                    <a:srgbClr val="161615"/>
                  </a:solidFill>
                  <a:latin typeface="Open Sans Bold"/>
                  <a:ea typeface="Open Sans Bold"/>
                  <a:cs typeface="Open Sans Bold"/>
                  <a:sym typeface="Open Sans Bold"/>
                </a:rPr>
                <a:t>Cómo</a:t>
              </a:r>
              <a:r>
                <a:rPr lang="en-US" b="true" sz="2799">
                  <a:solidFill>
                    <a:srgbClr val="161615"/>
                  </a:solidFill>
                  <a:latin typeface="Open Sans Bold"/>
                  <a:ea typeface="Open Sans Bold"/>
                  <a:cs typeface="Open Sans Bold"/>
                  <a:sym typeface="Open Sans Bold"/>
                </a:rPr>
                <a:t> introducir el pensamiento crítico: el método de las 5 preguntas.</a:t>
              </a:r>
            </a:p>
          </p:txBody>
        </p:sp>
      </p:grpSp>
      <p:grpSp>
        <p:nvGrpSpPr>
          <p:cNvPr name="Group 6" id="6"/>
          <p:cNvGrpSpPr/>
          <p:nvPr/>
        </p:nvGrpSpPr>
        <p:grpSpPr>
          <a:xfrm rot="0">
            <a:off x="1258443" y="1952683"/>
            <a:ext cx="5377720" cy="1190104"/>
            <a:chOff x="0" y="0"/>
            <a:chExt cx="7170293" cy="1586805"/>
          </a:xfrm>
        </p:grpSpPr>
        <p:sp>
          <p:nvSpPr>
            <p:cNvPr name="Freeform 7" id="7"/>
            <p:cNvSpPr/>
            <p:nvPr/>
          </p:nvSpPr>
          <p:spPr>
            <a:xfrm flipH="false" flipV="false" rot="0">
              <a:off x="0" y="0"/>
              <a:ext cx="7170293" cy="1586805"/>
            </a:xfrm>
            <a:custGeom>
              <a:avLst/>
              <a:gdLst/>
              <a:ahLst/>
              <a:cxnLst/>
              <a:rect r="r" b="b" t="t" l="l"/>
              <a:pathLst>
                <a:path h="1586805" w="7170293">
                  <a:moveTo>
                    <a:pt x="0" y="0"/>
                  </a:moveTo>
                  <a:lnTo>
                    <a:pt x="7170293" y="0"/>
                  </a:lnTo>
                  <a:lnTo>
                    <a:pt x="7170293" y="1586805"/>
                  </a:lnTo>
                  <a:lnTo>
                    <a:pt x="0" y="1586805"/>
                  </a:lnTo>
                  <a:close/>
                </a:path>
              </a:pathLst>
            </a:custGeom>
            <a:solidFill>
              <a:srgbClr val="000000">
                <a:alpha val="0"/>
              </a:srgbClr>
            </a:solidFill>
          </p:spPr>
        </p:sp>
        <p:sp>
          <p:nvSpPr>
            <p:cNvPr name="TextBox 8" id="8"/>
            <p:cNvSpPr txBox="true"/>
            <p:nvPr/>
          </p:nvSpPr>
          <p:spPr>
            <a:xfrm>
              <a:off x="0" y="0"/>
              <a:ext cx="7170293" cy="1586805"/>
            </a:xfrm>
            <a:prstGeom prst="rect">
              <a:avLst/>
            </a:prstGeom>
          </p:spPr>
          <p:txBody>
            <a:bodyPr anchor="t" rtlCol="false" tIns="0" lIns="0" bIns="0" rIns="0"/>
            <a:lstStyle/>
            <a:p>
              <a:pPr algn="l" marL="0" indent="0" lvl="0">
                <a:lnSpc>
                  <a:spcPts val="7200"/>
                </a:lnSpc>
              </a:pPr>
              <a:r>
                <a:rPr lang="en-US" b="true" sz="6000">
                  <a:solidFill>
                    <a:srgbClr val="282121"/>
                  </a:solidFill>
                  <a:latin typeface="Open Sans Bold"/>
                  <a:ea typeface="Open Sans Bold"/>
                  <a:cs typeface="Open Sans Bold"/>
                  <a:sym typeface="Open Sans Bold"/>
                </a:rPr>
                <a:t>Introducción</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768662" y="3981475"/>
            <a:ext cx="5802958" cy="3873475"/>
          </a:xfrm>
          <a:custGeom>
            <a:avLst/>
            <a:gdLst/>
            <a:ahLst/>
            <a:cxnLst/>
            <a:rect r="r" b="b" t="t" l="l"/>
            <a:pathLst>
              <a:path h="3873475" w="5802958">
                <a:moveTo>
                  <a:pt x="0" y="0"/>
                </a:moveTo>
                <a:lnTo>
                  <a:pt x="5802958" y="0"/>
                </a:lnTo>
                <a:lnTo>
                  <a:pt x="5802958" y="3873474"/>
                </a:lnTo>
                <a:lnTo>
                  <a:pt x="0" y="3873474"/>
                </a:lnTo>
                <a:lnTo>
                  <a:pt x="0" y="0"/>
                </a:lnTo>
                <a:close/>
              </a:path>
            </a:pathLst>
          </a:custGeom>
          <a:blipFill>
            <a:blip r:embed="rId7"/>
            <a:stretch>
              <a:fillRect l="0" t="0" r="0" b="0"/>
            </a:stretch>
          </a:blipFill>
        </p:spPr>
      </p:sp>
      <p:sp>
        <p:nvSpPr>
          <p:cNvPr name="TextBox 13" id="13"/>
          <p:cNvSpPr txBox="true"/>
          <p:nvPr/>
        </p:nvSpPr>
        <p:spPr>
          <a:xfrm rot="0">
            <a:off x="1258443" y="3530209"/>
            <a:ext cx="10189080" cy="5310302"/>
          </a:xfrm>
          <a:prstGeom prst="rect">
            <a:avLst/>
          </a:prstGeom>
        </p:spPr>
        <p:txBody>
          <a:bodyPr anchor="t" rtlCol="false" tIns="0" lIns="0" bIns="0" rIns="0">
            <a:spAutoFit/>
          </a:bodyPr>
          <a:lstStyle/>
          <a:p>
            <a:pPr algn="just" marL="0" indent="0" lvl="0">
              <a:lnSpc>
                <a:spcPts val="2615"/>
              </a:lnSpc>
            </a:pPr>
            <a:r>
              <a:rPr lang="en-US" sz="1743">
                <a:solidFill>
                  <a:srgbClr val="4C4457"/>
                </a:solidFill>
                <a:latin typeface="Open Sans"/>
                <a:ea typeface="Open Sans"/>
                <a:cs typeface="Open Sans"/>
                <a:sym typeface="Open Sans"/>
              </a:rPr>
              <a:t>Es</a:t>
            </a:r>
            <a:r>
              <a:rPr lang="en-US" sz="1743">
                <a:solidFill>
                  <a:srgbClr val="4C4457"/>
                </a:solidFill>
                <a:latin typeface="Open Sans"/>
                <a:ea typeface="Open Sans"/>
                <a:cs typeface="Open Sans"/>
                <a:sym typeface="Open Sans"/>
              </a:rPr>
              <a:t> una técnica sencilla que anima a los jóvenes a plantear preguntas importantes cuando se encuentran con cualquier tipo de información, especialmente en las noticias, las redes sociales o los mensajes políticos.</a:t>
            </a:r>
          </a:p>
          <a:p>
            <a:pPr algn="just" marL="0" indent="0" lvl="0">
              <a:lnSpc>
                <a:spcPts val="2615"/>
              </a:lnSpc>
            </a:pPr>
          </a:p>
          <a:p>
            <a:pPr algn="just" marL="502034" indent="-251017" lvl="1">
              <a:lnSpc>
                <a:spcPts val="3487"/>
              </a:lnSpc>
              <a:buFont typeface="Arial"/>
              <a:buChar char="•"/>
            </a:pPr>
            <a:r>
              <a:rPr lang="en-US" b="true" sz="2325">
                <a:solidFill>
                  <a:srgbClr val="4C4457"/>
                </a:solidFill>
                <a:latin typeface="Open Sans Bold"/>
                <a:ea typeface="Open Sans Bold"/>
                <a:cs typeface="Open Sans Bold"/>
                <a:sym typeface="Open Sans Bold"/>
              </a:rPr>
              <a:t>¿Qu</a:t>
            </a:r>
            <a:r>
              <a:rPr lang="en-US" b="true" sz="2325">
                <a:solidFill>
                  <a:srgbClr val="4C4457"/>
                </a:solidFill>
                <a:latin typeface="Open Sans Bold"/>
                <a:ea typeface="Open Sans Bold"/>
                <a:cs typeface="Open Sans Bold"/>
                <a:sym typeface="Open Sans Bold"/>
              </a:rPr>
              <a:t>ién escribió este mensaje?</a:t>
            </a:r>
          </a:p>
          <a:p>
            <a:pPr algn="just" marL="502034" indent="-251017" lvl="1">
              <a:lnSpc>
                <a:spcPts val="3487"/>
              </a:lnSpc>
              <a:buFont typeface="Arial"/>
              <a:buChar char="•"/>
            </a:pPr>
            <a:r>
              <a:rPr lang="en-US" b="true" sz="2325">
                <a:solidFill>
                  <a:srgbClr val="4C4457"/>
                </a:solidFill>
                <a:latin typeface="Open Sans Bold"/>
                <a:ea typeface="Open Sans Bold"/>
                <a:cs typeface="Open Sans Bold"/>
                <a:sym typeface="Open Sans Bold"/>
              </a:rPr>
              <a:t>¿Qué se dijo (y qué falta)?</a:t>
            </a:r>
          </a:p>
          <a:p>
            <a:pPr algn="just" marL="502034" indent="-251017" lvl="1">
              <a:lnSpc>
                <a:spcPts val="3487"/>
              </a:lnSpc>
              <a:buFont typeface="Arial"/>
              <a:buChar char="•"/>
            </a:pPr>
            <a:r>
              <a:rPr lang="en-US" b="true" sz="2325">
                <a:solidFill>
                  <a:srgbClr val="4C4457"/>
                </a:solidFill>
                <a:latin typeface="Open Sans Bold"/>
                <a:ea typeface="Open Sans Bold"/>
                <a:cs typeface="Open Sans Bold"/>
                <a:sym typeface="Open Sans Bold"/>
              </a:rPr>
              <a:t>¿De dónde proviene esta información?</a:t>
            </a:r>
          </a:p>
          <a:p>
            <a:pPr algn="just" marL="502034" indent="-251017" lvl="1">
              <a:lnSpc>
                <a:spcPts val="3487"/>
              </a:lnSpc>
              <a:buFont typeface="Arial"/>
              <a:buChar char="•"/>
            </a:pPr>
            <a:r>
              <a:rPr lang="en-US" b="true" sz="2325">
                <a:solidFill>
                  <a:srgbClr val="4C4457"/>
                </a:solidFill>
                <a:latin typeface="Open Sans Bold"/>
                <a:ea typeface="Open Sans Bold"/>
                <a:cs typeface="Open Sans Bold"/>
                <a:sym typeface="Open Sans Bold"/>
              </a:rPr>
              <a:t>¿Cuándo se produjo o se publicó?</a:t>
            </a:r>
          </a:p>
          <a:p>
            <a:pPr algn="just" marL="502034" indent="-251017" lvl="1">
              <a:lnSpc>
                <a:spcPts val="3487"/>
              </a:lnSpc>
              <a:buFont typeface="Arial"/>
              <a:buChar char="•"/>
            </a:pPr>
            <a:r>
              <a:rPr lang="en-US" b="true" sz="2325">
                <a:solidFill>
                  <a:srgbClr val="4C4457"/>
                </a:solidFill>
                <a:latin typeface="Open Sans Bold"/>
                <a:ea typeface="Open Sans Bold"/>
                <a:cs typeface="Open Sans Bold"/>
                <a:sym typeface="Open Sans Bold"/>
              </a:rPr>
              <a:t>¿Por qué se creó y cuál es su objetivo?</a:t>
            </a:r>
          </a:p>
          <a:p>
            <a:pPr algn="just" marL="0" indent="0" lvl="0">
              <a:lnSpc>
                <a:spcPts val="2615"/>
              </a:lnSpc>
            </a:pPr>
          </a:p>
          <a:p>
            <a:pPr algn="just">
              <a:lnSpc>
                <a:spcPts val="3000"/>
              </a:lnSpc>
            </a:pPr>
            <a:r>
              <a:rPr lang="en-US" sz="2000">
                <a:solidFill>
                  <a:srgbClr val="4C4457"/>
                </a:solidFill>
                <a:latin typeface="Open Sans"/>
                <a:ea typeface="Open Sans"/>
                <a:cs typeface="Open Sans"/>
                <a:sym typeface="Open Sans"/>
              </a:rPr>
              <a:t>El mé</a:t>
            </a:r>
            <a:r>
              <a:rPr lang="en-US" sz="2000">
                <a:solidFill>
                  <a:srgbClr val="4C4457"/>
                </a:solidFill>
                <a:latin typeface="Open Sans"/>
                <a:ea typeface="Open Sans"/>
                <a:cs typeface="Open Sans"/>
                <a:sym typeface="Open Sans"/>
              </a:rPr>
              <a:t>todo 5W ayuda a los jóvenes a reducir el ritmo, pensar de forma crítica y analizar la información, en lugar de simplemente aceptarla. Es una herramienta sencilla, pero muy eficaz para desarrollar las habilidades mediáticas y fomentar el pensamiento crítico, lo que permite una participación activa y consciente en la vida social</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476238" y="3304993"/>
            <a:ext cx="15783062" cy="1191652"/>
            <a:chOff x="0" y="0"/>
            <a:chExt cx="25464302" cy="1922605"/>
          </a:xfrm>
        </p:grpSpPr>
        <p:sp>
          <p:nvSpPr>
            <p:cNvPr name="Freeform 4" id="4"/>
            <p:cNvSpPr/>
            <p:nvPr/>
          </p:nvSpPr>
          <p:spPr>
            <a:xfrm flipH="false" flipV="false" rot="0">
              <a:off x="0" y="0"/>
              <a:ext cx="25464302" cy="1922605"/>
            </a:xfrm>
            <a:custGeom>
              <a:avLst/>
              <a:gdLst/>
              <a:ahLst/>
              <a:cxnLst/>
              <a:rect r="r" b="b" t="t" l="l"/>
              <a:pathLst>
                <a:path h="1922605" w="25464302">
                  <a:moveTo>
                    <a:pt x="0" y="0"/>
                  </a:moveTo>
                  <a:lnTo>
                    <a:pt x="25464302" y="0"/>
                  </a:lnTo>
                  <a:lnTo>
                    <a:pt x="25464302" y="1922605"/>
                  </a:lnTo>
                  <a:lnTo>
                    <a:pt x="0" y="1922605"/>
                  </a:lnTo>
                  <a:close/>
                </a:path>
              </a:pathLst>
            </a:custGeom>
            <a:solidFill>
              <a:srgbClr val="000000">
                <a:alpha val="0"/>
              </a:srgbClr>
            </a:solidFill>
          </p:spPr>
        </p:sp>
        <p:sp>
          <p:nvSpPr>
            <p:cNvPr name="TextBox 5" id="5"/>
            <p:cNvSpPr txBox="true"/>
            <p:nvPr/>
          </p:nvSpPr>
          <p:spPr>
            <a:xfrm>
              <a:off x="0" y="-161925"/>
              <a:ext cx="25464302" cy="2084530"/>
            </a:xfrm>
            <a:prstGeom prst="rect">
              <a:avLst/>
            </a:prstGeom>
          </p:spPr>
          <p:txBody>
            <a:bodyPr anchor="t" rtlCol="false" tIns="0" lIns="0" bIns="0" rIns="0"/>
            <a:lstStyle/>
            <a:p>
              <a:pPr algn="just" marL="0" indent="0" lvl="0">
                <a:lnSpc>
                  <a:spcPts val="5039"/>
                </a:lnSpc>
              </a:pPr>
              <a:r>
                <a:rPr lang="en-US" b="true" sz="2799">
                  <a:solidFill>
                    <a:srgbClr val="161615"/>
                  </a:solidFill>
                  <a:latin typeface="Open Sans Bold"/>
                  <a:ea typeface="Open Sans Bold"/>
                  <a:cs typeface="Open Sans Bold"/>
                  <a:sym typeface="Open Sans Bold"/>
                </a:rPr>
                <a:t>La d</a:t>
              </a:r>
              <a:r>
                <a:rPr lang="en-US" b="true" sz="2799">
                  <a:solidFill>
                    <a:srgbClr val="161615"/>
                  </a:solidFill>
                  <a:latin typeface="Open Sans Bold"/>
                  <a:ea typeface="Open Sans Bold"/>
                  <a:cs typeface="Open Sans Bold"/>
                  <a:sym typeface="Open Sans Bold"/>
                </a:rPr>
                <a:t>esinformación a menudo confunde o distorsiona las cuestiones relacionadas con la discapacidad en los debates políticos.</a:t>
              </a:r>
            </a:p>
          </p:txBody>
        </p:sp>
      </p:grpSp>
      <p:grpSp>
        <p:nvGrpSpPr>
          <p:cNvPr name="Group 6" id="6"/>
          <p:cNvGrpSpPr/>
          <p:nvPr/>
        </p:nvGrpSpPr>
        <p:grpSpPr>
          <a:xfrm rot="0">
            <a:off x="1393503" y="1743507"/>
            <a:ext cx="16622726" cy="1271474"/>
            <a:chOff x="0" y="0"/>
            <a:chExt cx="22163634" cy="1695298"/>
          </a:xfrm>
        </p:grpSpPr>
        <p:sp>
          <p:nvSpPr>
            <p:cNvPr name="Freeform 7" id="7"/>
            <p:cNvSpPr/>
            <p:nvPr/>
          </p:nvSpPr>
          <p:spPr>
            <a:xfrm flipH="false" flipV="false" rot="0">
              <a:off x="0" y="0"/>
              <a:ext cx="22163633" cy="1695298"/>
            </a:xfrm>
            <a:custGeom>
              <a:avLst/>
              <a:gdLst/>
              <a:ahLst/>
              <a:cxnLst/>
              <a:rect r="r" b="b" t="t" l="l"/>
              <a:pathLst>
                <a:path h="1695298" w="22163633">
                  <a:moveTo>
                    <a:pt x="0" y="0"/>
                  </a:moveTo>
                  <a:lnTo>
                    <a:pt x="22163633" y="0"/>
                  </a:lnTo>
                  <a:lnTo>
                    <a:pt x="22163633" y="1695298"/>
                  </a:lnTo>
                  <a:lnTo>
                    <a:pt x="0" y="1695298"/>
                  </a:lnTo>
                  <a:close/>
                </a:path>
              </a:pathLst>
            </a:custGeom>
            <a:solidFill>
              <a:srgbClr val="000000">
                <a:alpha val="0"/>
              </a:srgbClr>
            </a:solidFill>
          </p:spPr>
        </p:sp>
        <p:sp>
          <p:nvSpPr>
            <p:cNvPr name="TextBox 8" id="8"/>
            <p:cNvSpPr txBox="true"/>
            <p:nvPr/>
          </p:nvSpPr>
          <p:spPr>
            <a:xfrm>
              <a:off x="0" y="0"/>
              <a:ext cx="22163634" cy="1695298"/>
            </a:xfrm>
            <a:prstGeom prst="rect">
              <a:avLst/>
            </a:prstGeom>
          </p:spPr>
          <p:txBody>
            <a:bodyPr anchor="t" rtlCol="false" tIns="0" lIns="0" bIns="0" rIns="0"/>
            <a:lstStyle/>
            <a:p>
              <a:pPr algn="l" marL="0" indent="0" lvl="0">
                <a:lnSpc>
                  <a:spcPts val="4350"/>
                </a:lnSpc>
              </a:pPr>
              <a:r>
                <a:rPr lang="en-US" b="true" sz="3625">
                  <a:solidFill>
                    <a:srgbClr val="282121"/>
                  </a:solidFill>
                  <a:latin typeface="Open Sans Bold"/>
                  <a:ea typeface="Open Sans Bold"/>
                  <a:cs typeface="Open Sans Bold"/>
                  <a:sym typeface="Open Sans Bold"/>
                </a:rPr>
                <a:t>Habil</a:t>
              </a:r>
              <a:r>
                <a:rPr lang="en-US" b="true" sz="3625">
                  <a:solidFill>
                    <a:srgbClr val="282121"/>
                  </a:solidFill>
                  <a:latin typeface="Open Sans Bold"/>
                  <a:ea typeface="Open Sans Bold"/>
                  <a:cs typeface="Open Sans Bold"/>
                  <a:sym typeface="Open Sans Bold"/>
                </a:rPr>
                <a:t>idades relacionadas con los medios de comunicación y pensamiento crítico</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267703" y="6554236"/>
            <a:ext cx="4467350" cy="4467350"/>
          </a:xfrm>
          <a:custGeom>
            <a:avLst/>
            <a:gdLst/>
            <a:ahLst/>
            <a:cxnLst/>
            <a:rect r="r" b="b" t="t" l="l"/>
            <a:pathLst>
              <a:path h="4467350" w="4467350">
                <a:moveTo>
                  <a:pt x="0" y="0"/>
                </a:moveTo>
                <a:lnTo>
                  <a:pt x="4467349" y="0"/>
                </a:lnTo>
                <a:lnTo>
                  <a:pt x="4467349" y="4467349"/>
                </a:lnTo>
                <a:lnTo>
                  <a:pt x="0" y="44673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1899056" y="4202381"/>
            <a:ext cx="5617228" cy="4212921"/>
          </a:xfrm>
          <a:custGeom>
            <a:avLst/>
            <a:gdLst/>
            <a:ahLst/>
            <a:cxnLst/>
            <a:rect r="r" b="b" t="t" l="l"/>
            <a:pathLst>
              <a:path h="4212921" w="5617228">
                <a:moveTo>
                  <a:pt x="0" y="0"/>
                </a:moveTo>
                <a:lnTo>
                  <a:pt x="5617228" y="0"/>
                </a:lnTo>
                <a:lnTo>
                  <a:pt x="5617228" y="4212921"/>
                </a:lnTo>
                <a:lnTo>
                  <a:pt x="0" y="4212921"/>
                </a:lnTo>
                <a:lnTo>
                  <a:pt x="0" y="0"/>
                </a:lnTo>
                <a:close/>
              </a:path>
            </a:pathLst>
          </a:custGeom>
          <a:blipFill>
            <a:blip r:embed="rId7"/>
            <a:stretch>
              <a:fillRect l="0" t="0" r="0" b="0"/>
            </a:stretch>
          </a:blipFill>
        </p:spPr>
      </p:sp>
      <p:sp>
        <p:nvSpPr>
          <p:cNvPr name="TextBox 13" id="13"/>
          <p:cNvSpPr txBox="true"/>
          <p:nvPr/>
        </p:nvSpPr>
        <p:spPr>
          <a:xfrm rot="0">
            <a:off x="1476238" y="5076825"/>
            <a:ext cx="10189080" cy="4901184"/>
          </a:xfrm>
          <a:prstGeom prst="rect">
            <a:avLst/>
          </a:prstGeom>
        </p:spPr>
        <p:txBody>
          <a:bodyPr anchor="t" rtlCol="false" tIns="0" lIns="0" bIns="0" rIns="0">
            <a:spAutoFit/>
          </a:bodyPr>
          <a:lstStyle/>
          <a:p>
            <a:pPr algn="just" marL="509523" indent="-254761" lvl="1">
              <a:lnSpc>
                <a:spcPts val="3539"/>
              </a:lnSpc>
              <a:buFont typeface="Arial"/>
              <a:buChar char="•"/>
            </a:pPr>
            <a:r>
              <a:rPr lang="en-US" sz="2359">
                <a:solidFill>
                  <a:srgbClr val="4C4457"/>
                </a:solidFill>
                <a:latin typeface="Open Sans"/>
                <a:ea typeface="Open Sans"/>
                <a:cs typeface="Open Sans"/>
                <a:sym typeface="Open Sans"/>
              </a:rPr>
              <a:t>Los medios de comunicación tienen una gran influencia en la formación de opiniones políticas, especialmente entre los jóvenes con discapacidad, que a menudo se involucran en contenidos cívicos en Internet. Aunque el 78 % de ellos se encuentra con información política en la red, también están más expuestos a la desinformación y a narrativas sesgadas sobre las políticas relacionadas con las personas con discapacidad. La educación en materia de alfabetización mediática les ayuda a detectar los prejuicios, rechazar las afirmaciones falsas y actuar eficazmente en favor de los derechos humanos, transformando el consumo de medios de comunicación en una valiosa participación en la vida política.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38208" y="9365686"/>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155560" y="2018679"/>
            <a:ext cx="4523214" cy="470327"/>
            <a:chOff x="0" y="0"/>
            <a:chExt cx="6030952" cy="627102"/>
          </a:xfrm>
        </p:grpSpPr>
        <p:sp>
          <p:nvSpPr>
            <p:cNvPr name="Freeform 4" id="4"/>
            <p:cNvSpPr/>
            <p:nvPr/>
          </p:nvSpPr>
          <p:spPr>
            <a:xfrm flipH="false" flipV="false" rot="0">
              <a:off x="0" y="0"/>
              <a:ext cx="6030952" cy="627102"/>
            </a:xfrm>
            <a:custGeom>
              <a:avLst/>
              <a:gdLst/>
              <a:ahLst/>
              <a:cxnLst/>
              <a:rect r="r" b="b" t="t" l="l"/>
              <a:pathLst>
                <a:path h="627102" w="6030952">
                  <a:moveTo>
                    <a:pt x="0" y="0"/>
                  </a:moveTo>
                  <a:lnTo>
                    <a:pt x="6030952" y="0"/>
                  </a:lnTo>
                  <a:lnTo>
                    <a:pt x="6030952" y="627102"/>
                  </a:lnTo>
                  <a:lnTo>
                    <a:pt x="0" y="627102"/>
                  </a:lnTo>
                  <a:close/>
                </a:path>
              </a:pathLst>
            </a:custGeom>
            <a:solidFill>
              <a:srgbClr val="000000">
                <a:alpha val="0"/>
              </a:srgbClr>
            </a:solidFill>
          </p:spPr>
        </p:sp>
        <p:sp>
          <p:nvSpPr>
            <p:cNvPr name="TextBox 5" id="5"/>
            <p:cNvSpPr txBox="true"/>
            <p:nvPr/>
          </p:nvSpPr>
          <p:spPr>
            <a:xfrm>
              <a:off x="0" y="-133350"/>
              <a:ext cx="6030952" cy="760452"/>
            </a:xfrm>
            <a:prstGeom prst="rect">
              <a:avLst/>
            </a:prstGeom>
          </p:spPr>
          <p:txBody>
            <a:bodyPr anchor="t" rtlCol="false" tIns="0" lIns="0" bIns="0" rIns="0"/>
            <a:lstStyle/>
            <a:p>
              <a:pPr algn="l" marL="0" indent="0" lvl="0">
                <a:lnSpc>
                  <a:spcPts val="4320"/>
                </a:lnSpc>
              </a:pPr>
              <a:r>
                <a:rPr lang="en-US" b="true" sz="2400">
                  <a:solidFill>
                    <a:srgbClr val="181A3C"/>
                  </a:solidFill>
                  <a:latin typeface="Open Sans Bold"/>
                  <a:ea typeface="Open Sans Bold"/>
                  <a:cs typeface="Open Sans Bold"/>
                  <a:sym typeface="Open Sans Bold"/>
                </a:rPr>
                <a:t>I</a:t>
              </a:r>
              <a:r>
                <a:rPr lang="en-US" b="true" sz="2400">
                  <a:solidFill>
                    <a:srgbClr val="181A3C"/>
                  </a:solidFill>
                  <a:latin typeface="Open Sans Bold"/>
                  <a:ea typeface="Open Sans Bold"/>
                  <a:cs typeface="Open Sans Bold"/>
                  <a:sym typeface="Open Sans Bold"/>
                </a:rPr>
                <a:t>nformación general</a:t>
              </a:r>
            </a:p>
          </p:txBody>
        </p:sp>
      </p:grpSp>
      <p:grpSp>
        <p:nvGrpSpPr>
          <p:cNvPr name="Group 6" id="6"/>
          <p:cNvGrpSpPr/>
          <p:nvPr/>
        </p:nvGrpSpPr>
        <p:grpSpPr>
          <a:xfrm rot="0">
            <a:off x="12155560" y="2772589"/>
            <a:ext cx="4997757" cy="2702363"/>
            <a:chOff x="0" y="0"/>
            <a:chExt cx="6663676" cy="3603151"/>
          </a:xfrm>
        </p:grpSpPr>
        <p:sp>
          <p:nvSpPr>
            <p:cNvPr name="Freeform 7" id="7"/>
            <p:cNvSpPr/>
            <p:nvPr/>
          </p:nvSpPr>
          <p:spPr>
            <a:xfrm flipH="false" flipV="false" rot="0">
              <a:off x="0" y="0"/>
              <a:ext cx="6663676" cy="3603151"/>
            </a:xfrm>
            <a:custGeom>
              <a:avLst/>
              <a:gdLst/>
              <a:ahLst/>
              <a:cxnLst/>
              <a:rect r="r" b="b" t="t" l="l"/>
              <a:pathLst>
                <a:path h="3603151" w="6663676">
                  <a:moveTo>
                    <a:pt x="0" y="0"/>
                  </a:moveTo>
                  <a:lnTo>
                    <a:pt x="6663676" y="0"/>
                  </a:lnTo>
                  <a:lnTo>
                    <a:pt x="6663676" y="3603151"/>
                  </a:lnTo>
                  <a:lnTo>
                    <a:pt x="0" y="3603151"/>
                  </a:lnTo>
                  <a:close/>
                </a:path>
              </a:pathLst>
            </a:custGeom>
            <a:solidFill>
              <a:srgbClr val="000000">
                <a:alpha val="0"/>
              </a:srgbClr>
            </a:solidFill>
          </p:spPr>
        </p:sp>
        <p:sp>
          <p:nvSpPr>
            <p:cNvPr name="TextBox 8" id="8"/>
            <p:cNvSpPr txBox="true"/>
            <p:nvPr/>
          </p:nvSpPr>
          <p:spPr>
            <a:xfrm>
              <a:off x="0" y="-85725"/>
              <a:ext cx="6663676" cy="3688876"/>
            </a:xfrm>
            <a:prstGeom prst="rect">
              <a:avLst/>
            </a:prstGeom>
          </p:spPr>
          <p:txBody>
            <a:bodyPr anchor="t" rtlCol="false" tIns="0" lIns="0" bIns="0" rIns="0"/>
            <a:lstStyle/>
            <a:p>
              <a:pPr algn="just" marL="0" indent="0" lvl="0">
                <a:lnSpc>
                  <a:spcPts val="2430"/>
                </a:lnSpc>
              </a:pPr>
              <a:r>
                <a:rPr lang="en-US" sz="1350">
                  <a:solidFill>
                    <a:srgbClr val="7F7F7F"/>
                  </a:solidFill>
                  <a:latin typeface="Open Sans"/>
                  <a:ea typeface="Open Sans"/>
                  <a:cs typeface="Open Sans"/>
                  <a:sym typeface="Open Sans"/>
                </a:rPr>
                <a:t>Los m</a:t>
              </a:r>
              <a:r>
                <a:rPr lang="en-US" sz="1350">
                  <a:solidFill>
                    <a:srgbClr val="7F7F7F"/>
                  </a:solidFill>
                  <a:latin typeface="Open Sans"/>
                  <a:ea typeface="Open Sans"/>
                  <a:cs typeface="Open Sans"/>
                  <a:sym typeface="Open Sans"/>
                </a:rPr>
                <a:t>edios de comunicación son una fuente clave de información política, ya que influyen en la forma en que los ciudadanos, especialmente los jóvenes con discapacidad, perciben y se involucran en los asuntos sociales. Su poder no solo reside en la cobertura de los acontecimientos, sino también en la selección de los temas (agenda), la forma de presentarlos (enmarcado) y quién tiene voz (cámara de resonancia).</a:t>
              </a:r>
            </a:p>
            <a:p>
              <a:pPr algn="just" marL="0" indent="0" lvl="0">
                <a:lnSpc>
                  <a:spcPts val="2430"/>
                </a:lnSpc>
              </a:pPr>
            </a:p>
          </p:txBody>
        </p:sp>
      </p:grpSp>
      <p:grpSp>
        <p:nvGrpSpPr>
          <p:cNvPr name="Group 9" id="9"/>
          <p:cNvGrpSpPr/>
          <p:nvPr/>
        </p:nvGrpSpPr>
        <p:grpSpPr>
          <a:xfrm rot="0">
            <a:off x="6687680" y="751210"/>
            <a:ext cx="4334433" cy="1556892"/>
            <a:chOff x="0" y="0"/>
            <a:chExt cx="5779245" cy="2075856"/>
          </a:xfrm>
        </p:grpSpPr>
        <p:sp>
          <p:nvSpPr>
            <p:cNvPr name="Freeform 10" id="10"/>
            <p:cNvSpPr/>
            <p:nvPr/>
          </p:nvSpPr>
          <p:spPr>
            <a:xfrm flipH="false" flipV="false" rot="0">
              <a:off x="0" y="0"/>
              <a:ext cx="5779245" cy="2075856"/>
            </a:xfrm>
            <a:custGeom>
              <a:avLst/>
              <a:gdLst/>
              <a:ahLst/>
              <a:cxnLst/>
              <a:rect r="r" b="b" t="t" l="l"/>
              <a:pathLst>
                <a:path h="2075856" w="5779245">
                  <a:moveTo>
                    <a:pt x="0" y="0"/>
                  </a:moveTo>
                  <a:lnTo>
                    <a:pt x="5779245" y="0"/>
                  </a:lnTo>
                  <a:lnTo>
                    <a:pt x="5779245" y="2075856"/>
                  </a:lnTo>
                  <a:lnTo>
                    <a:pt x="0" y="2075856"/>
                  </a:lnTo>
                  <a:close/>
                </a:path>
              </a:pathLst>
            </a:custGeom>
            <a:solidFill>
              <a:srgbClr val="000000">
                <a:alpha val="0"/>
              </a:srgbClr>
            </a:solidFill>
          </p:spPr>
        </p:sp>
        <p:sp>
          <p:nvSpPr>
            <p:cNvPr name="TextBox 11" id="11"/>
            <p:cNvSpPr txBox="true"/>
            <p:nvPr/>
          </p:nvSpPr>
          <p:spPr>
            <a:xfrm>
              <a:off x="0" y="0"/>
              <a:ext cx="5779245" cy="2075856"/>
            </a:xfrm>
            <a:prstGeom prst="rect">
              <a:avLst/>
            </a:prstGeom>
          </p:spPr>
          <p:txBody>
            <a:bodyPr anchor="t" rtlCol="false" tIns="0" lIns="0" bIns="0" rIns="0"/>
            <a:lstStyle/>
            <a:p>
              <a:pPr algn="ctr" marL="0" indent="0" lvl="0">
                <a:lnSpc>
                  <a:spcPts val="5336"/>
                </a:lnSpc>
              </a:pPr>
              <a:r>
                <a:rPr lang="en-US" b="true" sz="4446">
                  <a:solidFill>
                    <a:srgbClr val="000000"/>
                  </a:solidFill>
                  <a:latin typeface="Open Sans Bold"/>
                  <a:ea typeface="Open Sans Bold"/>
                  <a:cs typeface="Open Sans Bold"/>
                  <a:sym typeface="Open Sans Bold"/>
                </a:rPr>
                <a:t>Conceptos clave</a:t>
              </a:r>
            </a:p>
          </p:txBody>
        </p:sp>
      </p:grpSp>
      <p:grpSp>
        <p:nvGrpSpPr>
          <p:cNvPr name="Group 12" id="12"/>
          <p:cNvGrpSpPr/>
          <p:nvPr/>
        </p:nvGrpSpPr>
        <p:grpSpPr>
          <a:xfrm rot="0">
            <a:off x="12155560" y="5632673"/>
            <a:ext cx="4523214" cy="470327"/>
            <a:chOff x="0" y="0"/>
            <a:chExt cx="6030952" cy="627102"/>
          </a:xfrm>
        </p:grpSpPr>
        <p:sp>
          <p:nvSpPr>
            <p:cNvPr name="Freeform 13" id="13"/>
            <p:cNvSpPr/>
            <p:nvPr/>
          </p:nvSpPr>
          <p:spPr>
            <a:xfrm flipH="false" flipV="false" rot="0">
              <a:off x="0" y="0"/>
              <a:ext cx="6030952" cy="627102"/>
            </a:xfrm>
            <a:custGeom>
              <a:avLst/>
              <a:gdLst/>
              <a:ahLst/>
              <a:cxnLst/>
              <a:rect r="r" b="b" t="t" l="l"/>
              <a:pathLst>
                <a:path h="627102" w="6030952">
                  <a:moveTo>
                    <a:pt x="0" y="0"/>
                  </a:moveTo>
                  <a:lnTo>
                    <a:pt x="6030952" y="0"/>
                  </a:lnTo>
                  <a:lnTo>
                    <a:pt x="6030952" y="627102"/>
                  </a:lnTo>
                  <a:lnTo>
                    <a:pt x="0" y="627102"/>
                  </a:lnTo>
                  <a:close/>
                </a:path>
              </a:pathLst>
            </a:custGeom>
            <a:solidFill>
              <a:srgbClr val="000000">
                <a:alpha val="0"/>
              </a:srgbClr>
            </a:solidFill>
          </p:spPr>
        </p:sp>
        <p:sp>
          <p:nvSpPr>
            <p:cNvPr name="TextBox 14" id="14"/>
            <p:cNvSpPr txBox="true"/>
            <p:nvPr/>
          </p:nvSpPr>
          <p:spPr>
            <a:xfrm>
              <a:off x="0" y="-133350"/>
              <a:ext cx="6030952" cy="760452"/>
            </a:xfrm>
            <a:prstGeom prst="rect">
              <a:avLst/>
            </a:prstGeom>
          </p:spPr>
          <p:txBody>
            <a:bodyPr anchor="t" rtlCol="false" tIns="0" lIns="0" bIns="0" rIns="0"/>
            <a:lstStyle/>
            <a:p>
              <a:pPr algn="l" marL="0" indent="0" lvl="0">
                <a:lnSpc>
                  <a:spcPts val="4320"/>
                </a:lnSpc>
              </a:pPr>
              <a:r>
                <a:rPr lang="en-US" b="true" sz="2400">
                  <a:solidFill>
                    <a:srgbClr val="181A3C"/>
                  </a:solidFill>
                  <a:latin typeface="Open Sans Bold"/>
                  <a:ea typeface="Open Sans Bold"/>
                  <a:cs typeface="Open Sans Bold"/>
                  <a:sym typeface="Open Sans Bold"/>
                </a:rPr>
                <a:t>Cámaras de eco</a:t>
              </a:r>
            </a:p>
          </p:txBody>
        </p:sp>
      </p:grpSp>
      <p:grpSp>
        <p:nvGrpSpPr>
          <p:cNvPr name="Group 15" id="15"/>
          <p:cNvGrpSpPr/>
          <p:nvPr/>
        </p:nvGrpSpPr>
        <p:grpSpPr>
          <a:xfrm rot="0">
            <a:off x="12155560" y="6264925"/>
            <a:ext cx="4997757" cy="2819216"/>
            <a:chOff x="0" y="0"/>
            <a:chExt cx="6663676" cy="3758954"/>
          </a:xfrm>
        </p:grpSpPr>
        <p:sp>
          <p:nvSpPr>
            <p:cNvPr name="Freeform 16" id="16"/>
            <p:cNvSpPr/>
            <p:nvPr/>
          </p:nvSpPr>
          <p:spPr>
            <a:xfrm flipH="false" flipV="false" rot="0">
              <a:off x="0" y="0"/>
              <a:ext cx="6663676" cy="3758954"/>
            </a:xfrm>
            <a:custGeom>
              <a:avLst/>
              <a:gdLst/>
              <a:ahLst/>
              <a:cxnLst/>
              <a:rect r="r" b="b" t="t" l="l"/>
              <a:pathLst>
                <a:path h="3758954" w="6663676">
                  <a:moveTo>
                    <a:pt x="0" y="0"/>
                  </a:moveTo>
                  <a:lnTo>
                    <a:pt x="6663676" y="0"/>
                  </a:lnTo>
                  <a:lnTo>
                    <a:pt x="6663676" y="3758954"/>
                  </a:lnTo>
                  <a:lnTo>
                    <a:pt x="0" y="3758954"/>
                  </a:lnTo>
                  <a:close/>
                </a:path>
              </a:pathLst>
            </a:custGeom>
            <a:solidFill>
              <a:srgbClr val="000000">
                <a:alpha val="0"/>
              </a:srgbClr>
            </a:solidFill>
          </p:spPr>
        </p:sp>
        <p:sp>
          <p:nvSpPr>
            <p:cNvPr name="TextBox 17" id="17"/>
            <p:cNvSpPr txBox="true"/>
            <p:nvPr/>
          </p:nvSpPr>
          <p:spPr>
            <a:xfrm>
              <a:off x="0" y="-76200"/>
              <a:ext cx="6663676" cy="3835154"/>
            </a:xfrm>
            <a:prstGeom prst="rect">
              <a:avLst/>
            </a:prstGeom>
          </p:spPr>
          <p:txBody>
            <a:bodyPr anchor="t" rtlCol="false" tIns="0" lIns="0" bIns="0" rIns="0"/>
            <a:lstStyle/>
            <a:p>
              <a:pPr algn="just" marL="0" indent="0" lvl="0">
                <a:lnSpc>
                  <a:spcPts val="2278"/>
                </a:lnSpc>
              </a:pPr>
              <a:r>
                <a:rPr lang="en-US" sz="1265">
                  <a:solidFill>
                    <a:srgbClr val="7F7F7F"/>
                  </a:solidFill>
                  <a:latin typeface="Open Sans"/>
                  <a:ea typeface="Open Sans"/>
                  <a:cs typeface="Open Sans"/>
                  <a:sym typeface="Open Sans"/>
                </a:rPr>
                <a:t>Las p</a:t>
              </a:r>
              <a:r>
                <a:rPr lang="en-US" sz="1265">
                  <a:solidFill>
                    <a:srgbClr val="7F7F7F"/>
                  </a:solidFill>
                  <a:latin typeface="Open Sans"/>
                  <a:ea typeface="Open Sans"/>
                  <a:cs typeface="Open Sans"/>
                  <a:sym typeface="Open Sans"/>
                </a:rPr>
                <a:t>lataformas sociales utilizan algoritmos que muestran a los usuarios contenidos que se ajustan a sus opiniones, creando burbujas de información. Para quienes se ocupan de los derechos de las personas con discapacidad, esto significa que muchos usuarios nunca se encontrarán con las perspectivas de los activistas ni verán una cobertura equilibrada de las cuestiones relacionadas con la discapacidad. Estas «cámaras de eco» refuerzan los estereotipos y dificultan que las políticas inclusivas obtengan apoyo, ya que las opiniones contrarias se filtran.</a:t>
              </a:r>
            </a:p>
            <a:p>
              <a:pPr algn="just" marL="0" indent="0" lvl="0">
                <a:lnSpc>
                  <a:spcPts val="2278"/>
                </a:lnSpc>
              </a:pPr>
            </a:p>
          </p:txBody>
        </p:sp>
      </p:grpSp>
      <p:grpSp>
        <p:nvGrpSpPr>
          <p:cNvPr name="Group 18" id="18"/>
          <p:cNvGrpSpPr/>
          <p:nvPr/>
        </p:nvGrpSpPr>
        <p:grpSpPr>
          <a:xfrm rot="0">
            <a:off x="770323" y="6318650"/>
            <a:ext cx="4523214" cy="470327"/>
            <a:chOff x="0" y="0"/>
            <a:chExt cx="6030952" cy="627102"/>
          </a:xfrm>
        </p:grpSpPr>
        <p:sp>
          <p:nvSpPr>
            <p:cNvPr name="Freeform 19" id="19"/>
            <p:cNvSpPr/>
            <p:nvPr/>
          </p:nvSpPr>
          <p:spPr>
            <a:xfrm flipH="false" flipV="false" rot="0">
              <a:off x="0" y="0"/>
              <a:ext cx="6030952" cy="627102"/>
            </a:xfrm>
            <a:custGeom>
              <a:avLst/>
              <a:gdLst/>
              <a:ahLst/>
              <a:cxnLst/>
              <a:rect r="r" b="b" t="t" l="l"/>
              <a:pathLst>
                <a:path h="627102" w="6030952">
                  <a:moveTo>
                    <a:pt x="0" y="0"/>
                  </a:moveTo>
                  <a:lnTo>
                    <a:pt x="6030952" y="0"/>
                  </a:lnTo>
                  <a:lnTo>
                    <a:pt x="6030952" y="627102"/>
                  </a:lnTo>
                  <a:lnTo>
                    <a:pt x="0" y="627102"/>
                  </a:lnTo>
                  <a:close/>
                </a:path>
              </a:pathLst>
            </a:custGeom>
            <a:solidFill>
              <a:srgbClr val="000000">
                <a:alpha val="0"/>
              </a:srgbClr>
            </a:solidFill>
          </p:spPr>
        </p:sp>
        <p:sp>
          <p:nvSpPr>
            <p:cNvPr name="TextBox 20" id="20"/>
            <p:cNvSpPr txBox="true"/>
            <p:nvPr/>
          </p:nvSpPr>
          <p:spPr>
            <a:xfrm>
              <a:off x="0" y="-133350"/>
              <a:ext cx="6030952" cy="760452"/>
            </a:xfrm>
            <a:prstGeom prst="rect">
              <a:avLst/>
            </a:prstGeom>
          </p:spPr>
          <p:txBody>
            <a:bodyPr anchor="t" rtlCol="false" tIns="0" lIns="0" bIns="0" rIns="0"/>
            <a:lstStyle/>
            <a:p>
              <a:pPr algn="l" marL="0" indent="0" lvl="0">
                <a:lnSpc>
                  <a:spcPts val="4320"/>
                </a:lnSpc>
              </a:pPr>
              <a:r>
                <a:rPr lang="en-US" b="true" sz="2400">
                  <a:solidFill>
                    <a:srgbClr val="181A3C"/>
                  </a:solidFill>
                  <a:latin typeface="Open Sans Bold"/>
                  <a:ea typeface="Open Sans Bold"/>
                  <a:cs typeface="Open Sans Bold"/>
                  <a:sym typeface="Open Sans Bold"/>
                </a:rPr>
                <a:t>Enmarcado</a:t>
              </a:r>
            </a:p>
          </p:txBody>
        </p:sp>
      </p:grpSp>
      <p:grpSp>
        <p:nvGrpSpPr>
          <p:cNvPr name="Group 21" id="21"/>
          <p:cNvGrpSpPr/>
          <p:nvPr/>
        </p:nvGrpSpPr>
        <p:grpSpPr>
          <a:xfrm rot="0">
            <a:off x="784034" y="6810049"/>
            <a:ext cx="4997757" cy="2448251"/>
            <a:chOff x="0" y="0"/>
            <a:chExt cx="6663676" cy="3264335"/>
          </a:xfrm>
        </p:grpSpPr>
        <p:sp>
          <p:nvSpPr>
            <p:cNvPr name="Freeform 22" id="22"/>
            <p:cNvSpPr/>
            <p:nvPr/>
          </p:nvSpPr>
          <p:spPr>
            <a:xfrm flipH="false" flipV="false" rot="0">
              <a:off x="0" y="0"/>
              <a:ext cx="6663676" cy="3264335"/>
            </a:xfrm>
            <a:custGeom>
              <a:avLst/>
              <a:gdLst/>
              <a:ahLst/>
              <a:cxnLst/>
              <a:rect r="r" b="b" t="t" l="l"/>
              <a:pathLst>
                <a:path h="3264335" w="6663676">
                  <a:moveTo>
                    <a:pt x="0" y="0"/>
                  </a:moveTo>
                  <a:lnTo>
                    <a:pt x="6663676" y="0"/>
                  </a:lnTo>
                  <a:lnTo>
                    <a:pt x="6663676" y="3264335"/>
                  </a:lnTo>
                  <a:lnTo>
                    <a:pt x="0" y="3264335"/>
                  </a:lnTo>
                  <a:close/>
                </a:path>
              </a:pathLst>
            </a:custGeom>
            <a:solidFill>
              <a:srgbClr val="000000">
                <a:alpha val="0"/>
              </a:srgbClr>
            </a:solidFill>
          </p:spPr>
        </p:sp>
        <p:sp>
          <p:nvSpPr>
            <p:cNvPr name="TextBox 23" id="23"/>
            <p:cNvSpPr txBox="true"/>
            <p:nvPr/>
          </p:nvSpPr>
          <p:spPr>
            <a:xfrm>
              <a:off x="0" y="-76200"/>
              <a:ext cx="6663676" cy="3340535"/>
            </a:xfrm>
            <a:prstGeom prst="rect">
              <a:avLst/>
            </a:prstGeom>
          </p:spPr>
          <p:txBody>
            <a:bodyPr anchor="t" rtlCol="false" tIns="0" lIns="0" bIns="0" rIns="0"/>
            <a:lstStyle/>
            <a:p>
              <a:pPr algn="just" marL="0" indent="0" lvl="0">
                <a:lnSpc>
                  <a:spcPts val="2247"/>
                </a:lnSpc>
              </a:pPr>
              <a:r>
                <a:rPr lang="en-US" sz="1248">
                  <a:solidFill>
                    <a:srgbClr val="7F7F7F"/>
                  </a:solidFill>
                  <a:latin typeface="Open Sans"/>
                  <a:ea typeface="Open Sans"/>
                  <a:cs typeface="Open Sans"/>
                  <a:sym typeface="Open Sans"/>
                </a:rPr>
                <a:t>Los m</a:t>
              </a:r>
              <a:r>
                <a:rPr lang="en-US" sz="1248">
                  <a:solidFill>
                    <a:srgbClr val="7F7F7F"/>
                  </a:solidFill>
                  <a:latin typeface="Open Sans"/>
                  <a:ea typeface="Open Sans"/>
                  <a:cs typeface="Open Sans"/>
                  <a:sym typeface="Open Sans"/>
                </a:rPr>
                <a:t>edios de comunicación influyen en los temas políticos que atraen la atención. Al seleccionar qué mostrar y qué omitir, influyen en la percepción de la importancia de los temas. En lo que respecta a la discapacidad, los derechos de acceso o las políticas inclusivas rara vez se abordan, salvo que sean controvertidos o costosos. Los medios de comunicación informan ampliamente sobre los debates presupuestarios, pero omiten las opiniones de los defensores de las personas con discapacidad, lo que conduce a una narrativa social desigual.</a:t>
              </a:r>
            </a:p>
          </p:txBody>
        </p:sp>
      </p:grpSp>
      <p:grpSp>
        <p:nvGrpSpPr>
          <p:cNvPr name="Group 24" id="24"/>
          <p:cNvGrpSpPr/>
          <p:nvPr/>
        </p:nvGrpSpPr>
        <p:grpSpPr>
          <a:xfrm rot="0">
            <a:off x="784034" y="1788363"/>
            <a:ext cx="5632765" cy="744578"/>
            <a:chOff x="0" y="0"/>
            <a:chExt cx="7510354" cy="992770"/>
          </a:xfrm>
        </p:grpSpPr>
        <p:sp>
          <p:nvSpPr>
            <p:cNvPr name="Freeform 25" id="25"/>
            <p:cNvSpPr/>
            <p:nvPr/>
          </p:nvSpPr>
          <p:spPr>
            <a:xfrm flipH="false" flipV="false" rot="0">
              <a:off x="0" y="0"/>
              <a:ext cx="7510354" cy="992770"/>
            </a:xfrm>
            <a:custGeom>
              <a:avLst/>
              <a:gdLst/>
              <a:ahLst/>
              <a:cxnLst/>
              <a:rect r="r" b="b" t="t" l="l"/>
              <a:pathLst>
                <a:path h="992770" w="7510354">
                  <a:moveTo>
                    <a:pt x="0" y="0"/>
                  </a:moveTo>
                  <a:lnTo>
                    <a:pt x="7510354" y="0"/>
                  </a:lnTo>
                  <a:lnTo>
                    <a:pt x="7510354" y="992770"/>
                  </a:lnTo>
                  <a:lnTo>
                    <a:pt x="0" y="992770"/>
                  </a:lnTo>
                  <a:close/>
                </a:path>
              </a:pathLst>
            </a:custGeom>
            <a:solidFill>
              <a:srgbClr val="000000">
                <a:alpha val="0"/>
              </a:srgbClr>
            </a:solidFill>
          </p:spPr>
        </p:sp>
        <p:sp>
          <p:nvSpPr>
            <p:cNvPr name="TextBox 26" id="26"/>
            <p:cNvSpPr txBox="true"/>
            <p:nvPr/>
          </p:nvSpPr>
          <p:spPr>
            <a:xfrm>
              <a:off x="0" y="-9525"/>
              <a:ext cx="7510354" cy="1002295"/>
            </a:xfrm>
            <a:prstGeom prst="rect">
              <a:avLst/>
            </a:prstGeom>
          </p:spPr>
          <p:txBody>
            <a:bodyPr anchor="t" rtlCol="false" tIns="0" lIns="0" bIns="0" rIns="0"/>
            <a:lstStyle/>
            <a:p>
              <a:pPr algn="l" marL="0" indent="0" lvl="0">
                <a:lnSpc>
                  <a:spcPts val="2667"/>
                </a:lnSpc>
              </a:pPr>
              <a:r>
                <a:rPr lang="en-US" b="true" sz="2100">
                  <a:solidFill>
                    <a:srgbClr val="181A3C"/>
                  </a:solidFill>
                  <a:latin typeface="Open Sans Bold"/>
                  <a:ea typeface="Open Sans Bold"/>
                  <a:cs typeface="Open Sans Bold"/>
                  <a:sym typeface="Open Sans Bold"/>
                </a:rPr>
                <a:t>La influencia de los</a:t>
              </a:r>
              <a:r>
                <a:rPr lang="en-US" b="true" sz="2100">
                  <a:solidFill>
                    <a:srgbClr val="181A3C"/>
                  </a:solidFill>
                  <a:latin typeface="Open Sans Bold"/>
                  <a:ea typeface="Open Sans Bold"/>
                  <a:cs typeface="Open Sans Bold"/>
                  <a:sym typeface="Open Sans Bold"/>
                </a:rPr>
                <a:t> medios de comunicación en nuestras vidas</a:t>
              </a:r>
            </a:p>
          </p:txBody>
        </p:sp>
      </p:grpSp>
      <p:grpSp>
        <p:nvGrpSpPr>
          <p:cNvPr name="Group 27" id="27"/>
          <p:cNvGrpSpPr/>
          <p:nvPr/>
        </p:nvGrpSpPr>
        <p:grpSpPr>
          <a:xfrm rot="0">
            <a:off x="770323" y="2616161"/>
            <a:ext cx="4997757" cy="3616763"/>
            <a:chOff x="0" y="0"/>
            <a:chExt cx="6663676" cy="4822351"/>
          </a:xfrm>
        </p:grpSpPr>
        <p:sp>
          <p:nvSpPr>
            <p:cNvPr name="Freeform 28" id="28"/>
            <p:cNvSpPr/>
            <p:nvPr/>
          </p:nvSpPr>
          <p:spPr>
            <a:xfrm flipH="false" flipV="false" rot="0">
              <a:off x="0" y="0"/>
              <a:ext cx="6663676" cy="4822351"/>
            </a:xfrm>
            <a:custGeom>
              <a:avLst/>
              <a:gdLst/>
              <a:ahLst/>
              <a:cxnLst/>
              <a:rect r="r" b="b" t="t" l="l"/>
              <a:pathLst>
                <a:path h="4822351" w="6663676">
                  <a:moveTo>
                    <a:pt x="0" y="0"/>
                  </a:moveTo>
                  <a:lnTo>
                    <a:pt x="6663676" y="0"/>
                  </a:lnTo>
                  <a:lnTo>
                    <a:pt x="6663676" y="4822351"/>
                  </a:lnTo>
                  <a:lnTo>
                    <a:pt x="0" y="4822351"/>
                  </a:lnTo>
                  <a:close/>
                </a:path>
              </a:pathLst>
            </a:custGeom>
            <a:solidFill>
              <a:srgbClr val="000000">
                <a:alpha val="0"/>
              </a:srgbClr>
            </a:solidFill>
          </p:spPr>
        </p:sp>
        <p:sp>
          <p:nvSpPr>
            <p:cNvPr name="TextBox 29" id="29"/>
            <p:cNvSpPr txBox="true"/>
            <p:nvPr/>
          </p:nvSpPr>
          <p:spPr>
            <a:xfrm>
              <a:off x="0" y="-85725"/>
              <a:ext cx="6663676" cy="4908076"/>
            </a:xfrm>
            <a:prstGeom prst="rect">
              <a:avLst/>
            </a:prstGeom>
          </p:spPr>
          <p:txBody>
            <a:bodyPr anchor="t" rtlCol="false" tIns="0" lIns="0" bIns="0" rIns="0"/>
            <a:lstStyle/>
            <a:p>
              <a:pPr algn="just" marL="0" indent="0" lvl="0">
                <a:lnSpc>
                  <a:spcPts val="2430"/>
                </a:lnSpc>
              </a:pPr>
              <a:r>
                <a:rPr lang="en-US" sz="1350">
                  <a:solidFill>
                    <a:srgbClr val="7F7F7F"/>
                  </a:solidFill>
                  <a:latin typeface="Open Sans"/>
                  <a:ea typeface="Open Sans"/>
                  <a:cs typeface="Open Sans"/>
                  <a:sym typeface="Open Sans"/>
                </a:rPr>
                <a:t>La forma en que los m</a:t>
              </a:r>
              <a:r>
                <a:rPr lang="en-US" sz="1350">
                  <a:solidFill>
                    <a:srgbClr val="7F7F7F"/>
                  </a:solidFill>
                  <a:latin typeface="Open Sans"/>
                  <a:ea typeface="Open Sans"/>
                  <a:cs typeface="Open Sans"/>
                  <a:sym typeface="Open Sans"/>
                </a:rPr>
                <a:t>edios de comunicación muestran los problemas tiene un gran impacto en la forma en que los perciben los destinatarios. Las mismas estrategias políticas pueden presentarse de forma positiva o negativa, lo que provoca reacciones diferentes. Por ejemplo, en la legislación sobre discapacidad, el encuadre negativo hace hincapié en los costes («Drenaje presupuestario: la ley cuesta millones»), mientras que el positivo destaca los beneficios («Una ley revolucionaria garantiza la independencia de los jóvenes con discapacidad»). Estas elecciones determinan si los derechos de las personas con discapacidad se consideran una carga o un paso hacia la igualdad.</a:t>
              </a:r>
            </a:p>
          </p:txBody>
        </p:sp>
      </p:grpSp>
      <p:grpSp>
        <p:nvGrpSpPr>
          <p:cNvPr name="Group 30" id="30"/>
          <p:cNvGrpSpPr/>
          <p:nvPr/>
        </p:nvGrpSpPr>
        <p:grpSpPr>
          <a:xfrm rot="0">
            <a:off x="6370973" y="2616161"/>
            <a:ext cx="4967848" cy="4610164"/>
            <a:chOff x="0" y="0"/>
            <a:chExt cx="7615548" cy="7067231"/>
          </a:xfrm>
        </p:grpSpPr>
        <p:sp>
          <p:nvSpPr>
            <p:cNvPr name="Freeform 31" id="31"/>
            <p:cNvSpPr/>
            <p:nvPr/>
          </p:nvSpPr>
          <p:spPr>
            <a:xfrm flipH="false" flipV="false" rot="0">
              <a:off x="12700" y="12700"/>
              <a:ext cx="7590155" cy="7041769"/>
            </a:xfrm>
            <a:custGeom>
              <a:avLst/>
              <a:gdLst/>
              <a:ahLst/>
              <a:cxnLst/>
              <a:rect r="r" b="b" t="t" l="l"/>
              <a:pathLst>
                <a:path h="7041769" w="7590155">
                  <a:moveTo>
                    <a:pt x="0" y="3520948"/>
                  </a:moveTo>
                  <a:cubicBezTo>
                    <a:pt x="0" y="1576324"/>
                    <a:pt x="1699133" y="0"/>
                    <a:pt x="3795014" y="0"/>
                  </a:cubicBezTo>
                  <a:cubicBezTo>
                    <a:pt x="5890895" y="0"/>
                    <a:pt x="7590155" y="1576324"/>
                    <a:pt x="7590155" y="3520948"/>
                  </a:cubicBezTo>
                  <a:cubicBezTo>
                    <a:pt x="7590155" y="5465572"/>
                    <a:pt x="5891022" y="7041769"/>
                    <a:pt x="3795014" y="7041769"/>
                  </a:cubicBezTo>
                  <a:cubicBezTo>
                    <a:pt x="1699006" y="7041769"/>
                    <a:pt x="0" y="5465445"/>
                    <a:pt x="0" y="3520948"/>
                  </a:cubicBezTo>
                  <a:close/>
                </a:path>
              </a:pathLst>
            </a:custGeom>
            <a:solidFill>
              <a:srgbClr val="FBD355"/>
            </a:solidFill>
          </p:spPr>
        </p:sp>
        <p:sp>
          <p:nvSpPr>
            <p:cNvPr name="Freeform 32" id="32"/>
            <p:cNvSpPr/>
            <p:nvPr/>
          </p:nvSpPr>
          <p:spPr>
            <a:xfrm flipH="false" flipV="false" rot="0">
              <a:off x="0" y="0"/>
              <a:ext cx="7615555" cy="7067296"/>
            </a:xfrm>
            <a:custGeom>
              <a:avLst/>
              <a:gdLst/>
              <a:ahLst/>
              <a:cxnLst/>
              <a:rect r="r" b="b" t="t" l="l"/>
              <a:pathLst>
                <a:path h="7067296" w="7615555">
                  <a:moveTo>
                    <a:pt x="0" y="3533648"/>
                  </a:moveTo>
                  <a:cubicBezTo>
                    <a:pt x="0" y="1581150"/>
                    <a:pt x="1705737" y="0"/>
                    <a:pt x="3807714" y="0"/>
                  </a:cubicBezTo>
                  <a:lnTo>
                    <a:pt x="3807714" y="12700"/>
                  </a:lnTo>
                  <a:lnTo>
                    <a:pt x="3807714" y="25400"/>
                  </a:lnTo>
                  <a:lnTo>
                    <a:pt x="3807714" y="12700"/>
                  </a:lnTo>
                  <a:lnTo>
                    <a:pt x="3807714" y="0"/>
                  </a:lnTo>
                  <a:cubicBezTo>
                    <a:pt x="5909818" y="0"/>
                    <a:pt x="7615555" y="1581150"/>
                    <a:pt x="7615555" y="3533648"/>
                  </a:cubicBezTo>
                  <a:lnTo>
                    <a:pt x="7602855" y="3533648"/>
                  </a:lnTo>
                  <a:lnTo>
                    <a:pt x="7615555" y="3533648"/>
                  </a:lnTo>
                  <a:cubicBezTo>
                    <a:pt x="7615555" y="5486146"/>
                    <a:pt x="5909818" y="7067296"/>
                    <a:pt x="3807841" y="7067296"/>
                  </a:cubicBezTo>
                  <a:lnTo>
                    <a:pt x="3807841" y="7054596"/>
                  </a:lnTo>
                  <a:lnTo>
                    <a:pt x="3807841" y="7067296"/>
                  </a:lnTo>
                  <a:cubicBezTo>
                    <a:pt x="1705737" y="7067169"/>
                    <a:pt x="0" y="5486019"/>
                    <a:pt x="0" y="3533648"/>
                  </a:cubicBezTo>
                  <a:lnTo>
                    <a:pt x="12700" y="3533648"/>
                  </a:lnTo>
                  <a:lnTo>
                    <a:pt x="25400" y="3533648"/>
                  </a:lnTo>
                  <a:lnTo>
                    <a:pt x="12700" y="3533648"/>
                  </a:lnTo>
                  <a:lnTo>
                    <a:pt x="0" y="3533648"/>
                  </a:lnTo>
                  <a:moveTo>
                    <a:pt x="25400" y="3533648"/>
                  </a:moveTo>
                  <a:cubicBezTo>
                    <a:pt x="25400" y="3540633"/>
                    <a:pt x="19685" y="3546348"/>
                    <a:pt x="12700" y="3546348"/>
                  </a:cubicBezTo>
                  <a:cubicBezTo>
                    <a:pt x="5715" y="3546348"/>
                    <a:pt x="0" y="3540633"/>
                    <a:pt x="0" y="3533648"/>
                  </a:cubicBezTo>
                  <a:cubicBezTo>
                    <a:pt x="0" y="3526663"/>
                    <a:pt x="5715" y="3520948"/>
                    <a:pt x="12700" y="3520948"/>
                  </a:cubicBezTo>
                  <a:cubicBezTo>
                    <a:pt x="19685" y="3520948"/>
                    <a:pt x="25400" y="3526663"/>
                    <a:pt x="25400" y="3533648"/>
                  </a:cubicBezTo>
                  <a:cubicBezTo>
                    <a:pt x="25400" y="5470271"/>
                    <a:pt x="1717929" y="7041769"/>
                    <a:pt x="3807714" y="7041769"/>
                  </a:cubicBezTo>
                  <a:cubicBezTo>
                    <a:pt x="5897499" y="7041769"/>
                    <a:pt x="7590155" y="5470271"/>
                    <a:pt x="7590155" y="3533648"/>
                  </a:cubicBezTo>
                  <a:cubicBezTo>
                    <a:pt x="7590155" y="1597025"/>
                    <a:pt x="5897626" y="25400"/>
                    <a:pt x="3807714" y="25400"/>
                  </a:cubicBezTo>
                  <a:cubicBezTo>
                    <a:pt x="3800729" y="25400"/>
                    <a:pt x="3795014" y="19685"/>
                    <a:pt x="3795014" y="12700"/>
                  </a:cubicBezTo>
                  <a:cubicBezTo>
                    <a:pt x="3795014" y="5715"/>
                    <a:pt x="3800729" y="0"/>
                    <a:pt x="3807714" y="0"/>
                  </a:cubicBezTo>
                  <a:cubicBezTo>
                    <a:pt x="3814699" y="0"/>
                    <a:pt x="3820414" y="5715"/>
                    <a:pt x="3820414" y="12700"/>
                  </a:cubicBezTo>
                  <a:cubicBezTo>
                    <a:pt x="3820414" y="19685"/>
                    <a:pt x="3814699" y="25400"/>
                    <a:pt x="3807714" y="25400"/>
                  </a:cubicBezTo>
                  <a:cubicBezTo>
                    <a:pt x="1717929" y="25400"/>
                    <a:pt x="25400" y="1597025"/>
                    <a:pt x="25400" y="3533648"/>
                  </a:cubicBezTo>
                  <a:close/>
                </a:path>
              </a:pathLst>
            </a:custGeom>
            <a:solidFill>
              <a:srgbClr val="FBD355"/>
            </a:solidFill>
          </p:spPr>
        </p:sp>
      </p:grpSp>
      <p:sp>
        <p:nvSpPr>
          <p:cNvPr name="Freeform 33" id="33"/>
          <p:cNvSpPr/>
          <p:nvPr/>
        </p:nvSpPr>
        <p:spPr>
          <a:xfrm flipH="false" flipV="false" rot="0">
            <a:off x="83632" y="0"/>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34" id="34"/>
          <p:cNvSpPr/>
          <p:nvPr/>
        </p:nvSpPr>
        <p:spPr>
          <a:xfrm flipH="false" flipV="false" rot="0">
            <a:off x="7224830" y="3499510"/>
            <a:ext cx="3260134" cy="3044150"/>
          </a:xfrm>
          <a:custGeom>
            <a:avLst/>
            <a:gdLst/>
            <a:ahLst/>
            <a:cxnLst/>
            <a:rect r="r" b="b" t="t" l="l"/>
            <a:pathLst>
              <a:path h="3044150" w="3260134">
                <a:moveTo>
                  <a:pt x="0" y="0"/>
                </a:moveTo>
                <a:lnTo>
                  <a:pt x="3260134" y="0"/>
                </a:lnTo>
                <a:lnTo>
                  <a:pt x="3260134" y="3044150"/>
                </a:lnTo>
                <a:lnTo>
                  <a:pt x="0" y="30441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1910178"/>
            <a:ext cx="10388408" cy="1080255"/>
            <a:chOff x="0" y="0"/>
            <a:chExt cx="13851211" cy="1440340"/>
          </a:xfrm>
        </p:grpSpPr>
        <p:sp>
          <p:nvSpPr>
            <p:cNvPr name="Freeform 4" id="4"/>
            <p:cNvSpPr/>
            <p:nvPr/>
          </p:nvSpPr>
          <p:spPr>
            <a:xfrm flipH="false" flipV="false" rot="0">
              <a:off x="0" y="0"/>
              <a:ext cx="13851210" cy="1440340"/>
            </a:xfrm>
            <a:custGeom>
              <a:avLst/>
              <a:gdLst/>
              <a:ahLst/>
              <a:cxnLst/>
              <a:rect r="r" b="b" t="t" l="l"/>
              <a:pathLst>
                <a:path h="1440340" w="13851210">
                  <a:moveTo>
                    <a:pt x="0" y="0"/>
                  </a:moveTo>
                  <a:lnTo>
                    <a:pt x="13851210" y="0"/>
                  </a:lnTo>
                  <a:lnTo>
                    <a:pt x="13851210" y="1440340"/>
                  </a:lnTo>
                  <a:lnTo>
                    <a:pt x="0" y="1440340"/>
                  </a:lnTo>
                  <a:close/>
                </a:path>
              </a:pathLst>
            </a:custGeom>
            <a:solidFill>
              <a:srgbClr val="000000">
                <a:alpha val="0"/>
              </a:srgbClr>
            </a:solidFill>
          </p:spPr>
        </p:sp>
        <p:sp>
          <p:nvSpPr>
            <p:cNvPr name="TextBox 5" id="5"/>
            <p:cNvSpPr txBox="true"/>
            <p:nvPr/>
          </p:nvSpPr>
          <p:spPr>
            <a:xfrm>
              <a:off x="0" y="9525"/>
              <a:ext cx="13851211" cy="1430815"/>
            </a:xfrm>
            <a:prstGeom prst="rect">
              <a:avLst/>
            </a:prstGeom>
          </p:spPr>
          <p:txBody>
            <a:bodyPr anchor="t" rtlCol="false" tIns="0" lIns="0" bIns="0" rIns="0"/>
            <a:lstStyle/>
            <a:p>
              <a:pPr algn="l" marL="0" indent="0" lvl="0">
                <a:lnSpc>
                  <a:spcPts val="6570"/>
                </a:lnSpc>
              </a:pPr>
              <a:r>
                <a:rPr lang="en-US" b="true" sz="5475">
                  <a:solidFill>
                    <a:srgbClr val="282121"/>
                  </a:solidFill>
                  <a:latin typeface="Open Sans Bold"/>
                  <a:ea typeface="Open Sans Bold"/>
                  <a:cs typeface="Open Sans Bold"/>
                  <a:sym typeface="Open Sans Bold"/>
                </a:rPr>
                <a:t>Enmarcado (Media Framing)</a:t>
              </a:r>
            </a:p>
          </p:txBody>
        </p:sp>
      </p:grpSp>
      <p:sp>
        <p:nvSpPr>
          <p:cNvPr name="Freeform 6" id="6"/>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7" id="7"/>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463016" y="6511411"/>
            <a:ext cx="4467350" cy="4467350"/>
          </a:xfrm>
          <a:custGeom>
            <a:avLst/>
            <a:gdLst/>
            <a:ahLst/>
            <a:cxnLst/>
            <a:rect r="r" b="b" t="t" l="l"/>
            <a:pathLst>
              <a:path h="4467350" w="4467350">
                <a:moveTo>
                  <a:pt x="0" y="0"/>
                </a:moveTo>
                <a:lnTo>
                  <a:pt x="4467350" y="0"/>
                </a:lnTo>
                <a:lnTo>
                  <a:pt x="4467350" y="4467349"/>
                </a:lnTo>
                <a:lnTo>
                  <a:pt x="0" y="446734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12393289" y="4411226"/>
            <a:ext cx="5545257" cy="3694528"/>
          </a:xfrm>
          <a:custGeom>
            <a:avLst/>
            <a:gdLst/>
            <a:ahLst/>
            <a:cxnLst/>
            <a:rect r="r" b="b" t="t" l="l"/>
            <a:pathLst>
              <a:path h="3694528" w="5545257">
                <a:moveTo>
                  <a:pt x="0" y="0"/>
                </a:moveTo>
                <a:lnTo>
                  <a:pt x="5545258" y="0"/>
                </a:lnTo>
                <a:lnTo>
                  <a:pt x="5545258" y="3694528"/>
                </a:lnTo>
                <a:lnTo>
                  <a:pt x="0" y="3694528"/>
                </a:lnTo>
                <a:lnTo>
                  <a:pt x="0" y="0"/>
                </a:lnTo>
                <a:close/>
              </a:path>
            </a:pathLst>
          </a:custGeom>
          <a:blipFill>
            <a:blip r:embed="rId7"/>
            <a:stretch>
              <a:fillRect l="0" t="0" r="0" b="0"/>
            </a:stretch>
          </a:blipFill>
        </p:spPr>
      </p:sp>
      <p:sp>
        <p:nvSpPr>
          <p:cNvPr name="TextBox 10" id="10"/>
          <p:cNvSpPr txBox="true"/>
          <p:nvPr/>
        </p:nvSpPr>
        <p:spPr>
          <a:xfrm rot="0">
            <a:off x="1486799" y="3440430"/>
            <a:ext cx="10906490" cy="6503670"/>
          </a:xfrm>
          <a:prstGeom prst="rect">
            <a:avLst/>
          </a:prstGeom>
        </p:spPr>
        <p:txBody>
          <a:bodyPr anchor="t" rtlCol="false" tIns="0" lIns="0" bIns="0" rIns="0">
            <a:spAutoFit/>
          </a:bodyPr>
          <a:lstStyle/>
          <a:p>
            <a:pPr algn="l" marL="0" indent="0" lvl="0">
              <a:lnSpc>
                <a:spcPts val="3300"/>
              </a:lnSpc>
            </a:pPr>
            <a:r>
              <a:rPr lang="en-US" sz="2200">
                <a:solidFill>
                  <a:srgbClr val="4C4457"/>
                </a:solidFill>
                <a:latin typeface="Lato"/>
                <a:ea typeface="Lato"/>
                <a:cs typeface="Lato"/>
                <a:sym typeface="Lato"/>
              </a:rPr>
              <a:t>Presente dos títulos que describan el mismo acontecimiento: una inversión de 20 millones de dólares en instalaciones para personas con discapacidad en las escuelas.</a:t>
            </a:r>
          </a:p>
          <a:p>
            <a:pPr algn="l" marL="0" indent="0" lvl="0">
              <a:lnSpc>
                <a:spcPts val="3300"/>
              </a:lnSpc>
            </a:pPr>
            <a:r>
              <a:rPr lang="en-US" b="true" sz="2200">
                <a:solidFill>
                  <a:srgbClr val="4C4457"/>
                </a:solidFill>
                <a:latin typeface="Lato Bold"/>
                <a:ea typeface="Lato Bold"/>
                <a:cs typeface="Lato Bold"/>
                <a:sym typeface="Lato Bold"/>
              </a:rPr>
              <a:t>Encu</a:t>
            </a:r>
            <a:r>
              <a:rPr lang="en-US" b="true" sz="2200">
                <a:solidFill>
                  <a:srgbClr val="4C4457"/>
                </a:solidFill>
                <a:latin typeface="Lato Bold"/>
                <a:ea typeface="Lato Bold"/>
                <a:cs typeface="Lato Bold"/>
                <a:sym typeface="Lato Bold"/>
              </a:rPr>
              <a:t>adre negativo:</a:t>
            </a:r>
            <a:r>
              <a:rPr lang="en-US" sz="2200">
                <a:solidFill>
                  <a:srgbClr val="4C4457"/>
                </a:solidFill>
                <a:latin typeface="Lato"/>
                <a:ea typeface="Lato"/>
                <a:cs typeface="Lato"/>
                <a:sym typeface="Lato"/>
              </a:rPr>
              <a:t> «Los contribuyentes tendrán que sufragar el coste de 20 millones de dólares en nuevas instalaciones para personas con discapacidad».</a:t>
            </a:r>
          </a:p>
          <a:p>
            <a:pPr algn="l" marL="0" indent="0" lvl="0">
              <a:lnSpc>
                <a:spcPts val="3300"/>
              </a:lnSpc>
            </a:pPr>
            <a:r>
              <a:rPr lang="en-US" b="true" sz="2200">
                <a:solidFill>
                  <a:srgbClr val="4C4457"/>
                </a:solidFill>
                <a:latin typeface="Lato Bold"/>
                <a:ea typeface="Lato Bold"/>
                <a:cs typeface="Lato Bold"/>
                <a:sym typeface="Lato Bold"/>
              </a:rPr>
              <a:t>M</a:t>
            </a:r>
            <a:r>
              <a:rPr lang="en-US" b="true" sz="2200">
                <a:solidFill>
                  <a:srgbClr val="4C4457"/>
                </a:solidFill>
                <a:latin typeface="Lato Bold"/>
                <a:ea typeface="Lato Bold"/>
                <a:cs typeface="Lato Bold"/>
                <a:sym typeface="Lato Bold"/>
              </a:rPr>
              <a:t>arco positivo: </a:t>
            </a:r>
            <a:r>
              <a:rPr lang="en-US" sz="2200">
                <a:solidFill>
                  <a:srgbClr val="4C4457"/>
                </a:solidFill>
                <a:latin typeface="Lato"/>
                <a:ea typeface="Lato"/>
                <a:cs typeface="Lato"/>
                <a:sym typeface="Lato"/>
              </a:rPr>
              <a:t>«U</a:t>
            </a:r>
            <a:r>
              <a:rPr lang="en-US" sz="2200">
                <a:solidFill>
                  <a:srgbClr val="4C4457"/>
                </a:solidFill>
                <a:latin typeface="Lato"/>
                <a:ea typeface="Lato"/>
                <a:cs typeface="Lato"/>
                <a:sym typeface="Lato"/>
              </a:rPr>
              <a:t>na</a:t>
            </a:r>
            <a:r>
              <a:rPr lang="en-US" sz="2200">
                <a:solidFill>
                  <a:srgbClr val="4C4457"/>
                </a:solidFill>
                <a:latin typeface="Lato"/>
                <a:ea typeface="Lato"/>
                <a:cs typeface="Lato"/>
                <a:sym typeface="Lato"/>
              </a:rPr>
              <a:t> inversión histórica de 20 millones de dólares hará que las escuelas sean accesibles para todos los alumnos».</a:t>
            </a:r>
          </a:p>
          <a:p>
            <a:pPr algn="l" marL="0" indent="0" lvl="0">
              <a:lnSpc>
                <a:spcPts val="1800"/>
              </a:lnSpc>
            </a:pPr>
          </a:p>
          <a:p>
            <a:pPr algn="l" marL="0" indent="0" lvl="0">
              <a:lnSpc>
                <a:spcPts val="2700"/>
              </a:lnSpc>
            </a:pPr>
            <a:r>
              <a:rPr lang="en-US" sz="1800">
                <a:solidFill>
                  <a:srgbClr val="4C4457"/>
                </a:solidFill>
                <a:latin typeface="Lato"/>
                <a:ea typeface="Lato"/>
                <a:cs typeface="Lato"/>
                <a:sym typeface="Lato"/>
              </a:rPr>
              <a:t>Tare</a:t>
            </a:r>
            <a:r>
              <a:rPr lang="en-US" sz="1800">
                <a:solidFill>
                  <a:srgbClr val="4C4457"/>
                </a:solidFill>
                <a:latin typeface="Lato"/>
                <a:ea typeface="Lato"/>
                <a:cs typeface="Lato"/>
                <a:sym typeface="Lato"/>
              </a:rPr>
              <a:t>as para los participantes</a:t>
            </a:r>
          </a:p>
          <a:p>
            <a:pPr algn="l" marL="388623" indent="-194312" lvl="1">
              <a:lnSpc>
                <a:spcPts val="2700"/>
              </a:lnSpc>
              <a:buFont typeface="Arial"/>
              <a:buChar char="•"/>
            </a:pPr>
            <a:r>
              <a:rPr lang="en-US" sz="1800">
                <a:solidFill>
                  <a:srgbClr val="4C4457"/>
                </a:solidFill>
                <a:latin typeface="Lato"/>
                <a:ea typeface="Lato"/>
                <a:cs typeface="Lato"/>
                <a:sym typeface="Lato"/>
              </a:rPr>
              <a:t>Reconoce las emociones: Subraye las palabras con carga emocional (por ejemplo, «tuvieron que cubrir», «histórico»). ¿Cómo cambian el significado?</a:t>
            </a:r>
          </a:p>
          <a:p>
            <a:pPr algn="l" marL="388623" indent="-194312" lvl="1">
              <a:lnSpc>
                <a:spcPts val="2700"/>
              </a:lnSpc>
              <a:buFont typeface="Arial"/>
              <a:buChar char="•"/>
            </a:pPr>
            <a:r>
              <a:rPr lang="en-US" sz="1800">
                <a:solidFill>
                  <a:srgbClr val="4C4457"/>
                </a:solidFill>
                <a:latin typeface="Lato"/>
                <a:ea typeface="Lato"/>
                <a:cs typeface="Lato"/>
                <a:sym typeface="Lato"/>
              </a:rPr>
              <a:t>A</a:t>
            </a:r>
            <a:r>
              <a:rPr lang="en-US" sz="1800">
                <a:solidFill>
                  <a:srgbClr val="4C4457"/>
                </a:solidFill>
                <a:latin typeface="Lato"/>
                <a:ea typeface="Lato"/>
                <a:cs typeface="Lato"/>
                <a:sym typeface="Lato"/>
              </a:rPr>
              <a:t>divine la fuente: ¿De dónde proviene? (¿Un tabloide de derecha? ¿Un grupo de activistas? ¿La radio pública?)</a:t>
            </a:r>
          </a:p>
          <a:p>
            <a:pPr algn="l" marL="388623" indent="-194312" lvl="1">
              <a:lnSpc>
                <a:spcPts val="2700"/>
              </a:lnSpc>
              <a:buFont typeface="Arial"/>
              <a:buChar char="•"/>
            </a:pPr>
            <a:r>
              <a:rPr lang="en-US" sz="1800">
                <a:solidFill>
                  <a:srgbClr val="4C4457"/>
                </a:solidFill>
                <a:latin typeface="Lato"/>
                <a:ea typeface="Lato"/>
                <a:cs typeface="Lato"/>
                <a:sym typeface="Lato"/>
              </a:rPr>
              <a:t>Predice las reacciones: ¿Cómo reaccionará un lector de izquierdas/derechas? ¿Qué influirá en su opinión?</a:t>
            </a:r>
          </a:p>
          <a:p>
            <a:pPr algn="l" marL="0" indent="0" lvl="0">
              <a:lnSpc>
                <a:spcPts val="3600"/>
              </a:lnSpc>
            </a:pPr>
            <a:r>
              <a:rPr lang="en-US" sz="2400">
                <a:solidFill>
                  <a:srgbClr val="4C4457"/>
                </a:solidFill>
                <a:latin typeface="Lato"/>
                <a:ea typeface="Lato"/>
                <a:cs typeface="Lato"/>
                <a:sym typeface="Lato"/>
              </a:rPr>
              <a:t>Invit</a:t>
            </a:r>
            <a:r>
              <a:rPr lang="en-US" sz="2400">
                <a:solidFill>
                  <a:srgbClr val="4C4457"/>
                </a:solidFill>
                <a:latin typeface="Lato"/>
                <a:ea typeface="Lato"/>
                <a:cs typeface="Lato"/>
                <a:sym typeface="Lato"/>
              </a:rPr>
              <a:t>a al debate</a:t>
            </a:r>
            <a:r>
              <a:rPr lang="en-US" sz="2400">
                <a:solidFill>
                  <a:srgbClr val="4C4457"/>
                </a:solidFill>
                <a:latin typeface="Lato"/>
                <a:ea typeface="Lato"/>
                <a:cs typeface="Lato"/>
                <a:sym typeface="Lato"/>
              </a:rPr>
              <a:t>: ¿Qué titular es «más honesto»?</a:t>
            </a:r>
          </a:p>
          <a:p>
            <a:pPr algn="l" marL="0" indent="0" lvl="0">
              <a:lnSpc>
                <a:spcPts val="3600"/>
              </a:lnSpc>
            </a:pPr>
            <a:r>
              <a:rPr lang="en-US" sz="2400">
                <a:solidFill>
                  <a:srgbClr val="4C4457"/>
                </a:solidFill>
                <a:latin typeface="Lato"/>
                <a:ea typeface="Lato"/>
                <a:cs typeface="Lato"/>
                <a:sym typeface="Lato"/>
              </a:rPr>
              <a:t>¿Por qué el encuadre cambia la percepción de la política de inclusión?</a:t>
            </a:r>
          </a:p>
          <a:p>
            <a:pPr algn="just" marL="0" indent="0" lvl="0">
              <a:lnSpc>
                <a:spcPts val="3600"/>
              </a:lnSpc>
            </a:pPr>
          </a:p>
        </p:txBody>
      </p:sp>
      <p:grpSp>
        <p:nvGrpSpPr>
          <p:cNvPr name="Group 11" id="11"/>
          <p:cNvGrpSpPr/>
          <p:nvPr/>
        </p:nvGrpSpPr>
        <p:grpSpPr>
          <a:xfrm rot="0">
            <a:off x="1258443" y="2953777"/>
            <a:ext cx="15587076" cy="562854"/>
            <a:chOff x="0" y="0"/>
            <a:chExt cx="25148099" cy="908105"/>
          </a:xfrm>
        </p:grpSpPr>
        <p:sp>
          <p:nvSpPr>
            <p:cNvPr name="Freeform 12" id="12"/>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13" id="13"/>
            <p:cNvSpPr txBox="true"/>
            <p:nvPr/>
          </p:nvSpPr>
          <p:spPr>
            <a:xfrm>
              <a:off x="0" y="-228600"/>
              <a:ext cx="25148099" cy="1136705"/>
            </a:xfrm>
            <a:prstGeom prst="rect">
              <a:avLst/>
            </a:prstGeom>
          </p:spPr>
          <p:txBody>
            <a:bodyPr anchor="t" rtlCol="false" tIns="0" lIns="0" bIns="0" rIns="0"/>
            <a:lstStyle/>
            <a:p>
              <a:pPr algn="just">
                <a:lnSpc>
                  <a:spcPts val="5039"/>
                </a:lnSpc>
              </a:pPr>
              <a:r>
                <a:rPr lang="en-US" b="true" sz="2799">
                  <a:solidFill>
                    <a:srgbClr val="161615"/>
                  </a:solidFill>
                  <a:latin typeface="Calibri (MS) Bold"/>
                  <a:ea typeface="Calibri (MS) Bold"/>
                  <a:cs typeface="Calibri (MS) Bold"/>
                  <a:sym typeface="Calibri (MS) Bold"/>
                </a:rPr>
                <a:t>Cómo enseñar el encuadre en la práctica</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018960"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258443" y="3152358"/>
            <a:ext cx="15587076" cy="562854"/>
            <a:chOff x="0" y="0"/>
            <a:chExt cx="25148099" cy="908105"/>
          </a:xfrm>
        </p:grpSpPr>
        <p:sp>
          <p:nvSpPr>
            <p:cNvPr name="Freeform 4" id="4"/>
            <p:cNvSpPr/>
            <p:nvPr/>
          </p:nvSpPr>
          <p:spPr>
            <a:xfrm flipH="false" flipV="false" rot="0">
              <a:off x="0" y="0"/>
              <a:ext cx="25148099" cy="908105"/>
            </a:xfrm>
            <a:custGeom>
              <a:avLst/>
              <a:gdLst/>
              <a:ahLst/>
              <a:cxnLst/>
              <a:rect r="r" b="b" t="t" l="l"/>
              <a:pathLst>
                <a:path h="908105" w="25148099">
                  <a:moveTo>
                    <a:pt x="0" y="0"/>
                  </a:moveTo>
                  <a:lnTo>
                    <a:pt x="25148099" y="0"/>
                  </a:lnTo>
                  <a:lnTo>
                    <a:pt x="25148099" y="908105"/>
                  </a:lnTo>
                  <a:lnTo>
                    <a:pt x="0" y="908105"/>
                  </a:lnTo>
                  <a:close/>
                </a:path>
              </a:pathLst>
            </a:custGeom>
            <a:solidFill>
              <a:srgbClr val="000000">
                <a:alpha val="0"/>
              </a:srgbClr>
            </a:solidFill>
          </p:spPr>
        </p:sp>
        <p:sp>
          <p:nvSpPr>
            <p:cNvPr name="TextBox 5" id="5"/>
            <p:cNvSpPr txBox="true"/>
            <p:nvPr/>
          </p:nvSpPr>
          <p:spPr>
            <a:xfrm>
              <a:off x="0" y="-161925"/>
              <a:ext cx="25148099" cy="1070030"/>
            </a:xfrm>
            <a:prstGeom prst="rect">
              <a:avLst/>
            </a:prstGeom>
          </p:spPr>
          <p:txBody>
            <a:bodyPr anchor="t" rtlCol="false" tIns="0" lIns="0" bIns="0" rIns="0"/>
            <a:lstStyle/>
            <a:p>
              <a:pPr algn="just" marL="0" indent="0" lvl="0">
                <a:lnSpc>
                  <a:spcPts val="5039"/>
                </a:lnSpc>
              </a:pPr>
              <a:r>
                <a:rPr lang="en-US" b="true" sz="2799">
                  <a:solidFill>
                    <a:srgbClr val="161615"/>
                  </a:solidFill>
                  <a:latin typeface="Open Sans Bold"/>
                  <a:ea typeface="Open Sans Bold"/>
                  <a:cs typeface="Open Sans Bold"/>
                  <a:sym typeface="Open Sans Bold"/>
                </a:rPr>
                <a:t>Cómo</a:t>
              </a:r>
              <a:r>
                <a:rPr lang="en-US" b="true" sz="2799">
                  <a:solidFill>
                    <a:srgbClr val="161615"/>
                  </a:solidFill>
                  <a:latin typeface="Open Sans Bold"/>
                  <a:ea typeface="Open Sans Bold"/>
                  <a:cs typeface="Open Sans Bold"/>
                  <a:sym typeface="Open Sans Bold"/>
                </a:rPr>
                <a:t> enseñar el encuadre en la práctica</a:t>
              </a:r>
            </a:p>
          </p:txBody>
        </p:sp>
      </p:grpSp>
      <p:grpSp>
        <p:nvGrpSpPr>
          <p:cNvPr name="Group 6" id="6"/>
          <p:cNvGrpSpPr/>
          <p:nvPr/>
        </p:nvGrpSpPr>
        <p:grpSpPr>
          <a:xfrm rot="0">
            <a:off x="1393503" y="2091414"/>
            <a:ext cx="10388408" cy="1067284"/>
            <a:chOff x="0" y="0"/>
            <a:chExt cx="13851211" cy="1423045"/>
          </a:xfrm>
        </p:grpSpPr>
        <p:sp>
          <p:nvSpPr>
            <p:cNvPr name="Freeform 7" id="7"/>
            <p:cNvSpPr/>
            <p:nvPr/>
          </p:nvSpPr>
          <p:spPr>
            <a:xfrm flipH="false" flipV="false" rot="0">
              <a:off x="0" y="0"/>
              <a:ext cx="13851210" cy="1423045"/>
            </a:xfrm>
            <a:custGeom>
              <a:avLst/>
              <a:gdLst/>
              <a:ahLst/>
              <a:cxnLst/>
              <a:rect r="r" b="b" t="t" l="l"/>
              <a:pathLst>
                <a:path h="1423045" w="13851210">
                  <a:moveTo>
                    <a:pt x="0" y="0"/>
                  </a:moveTo>
                  <a:lnTo>
                    <a:pt x="13851210" y="0"/>
                  </a:lnTo>
                  <a:lnTo>
                    <a:pt x="13851210" y="1423045"/>
                  </a:lnTo>
                  <a:lnTo>
                    <a:pt x="0" y="1423045"/>
                  </a:lnTo>
                  <a:close/>
                </a:path>
              </a:pathLst>
            </a:custGeom>
            <a:solidFill>
              <a:srgbClr val="000000">
                <a:alpha val="0"/>
              </a:srgbClr>
            </a:solidFill>
          </p:spPr>
        </p:sp>
        <p:sp>
          <p:nvSpPr>
            <p:cNvPr name="TextBox 8" id="8"/>
            <p:cNvSpPr txBox="true"/>
            <p:nvPr/>
          </p:nvSpPr>
          <p:spPr>
            <a:xfrm>
              <a:off x="0" y="0"/>
              <a:ext cx="13851211" cy="1423045"/>
            </a:xfrm>
            <a:prstGeom prst="rect">
              <a:avLst/>
            </a:prstGeom>
          </p:spPr>
          <p:txBody>
            <a:bodyPr anchor="t" rtlCol="false" tIns="0" lIns="0" bIns="0" rIns="0"/>
            <a:lstStyle/>
            <a:p>
              <a:pPr algn="l" marL="0" indent="0" lvl="0">
                <a:lnSpc>
                  <a:spcPts val="6480"/>
                </a:lnSpc>
              </a:pPr>
              <a:r>
                <a:rPr lang="en-US" b="true" sz="5400">
                  <a:solidFill>
                    <a:srgbClr val="282121"/>
                  </a:solidFill>
                  <a:latin typeface="Open Sans Bold"/>
                  <a:ea typeface="Open Sans Bold"/>
                  <a:cs typeface="Open Sans Bold"/>
                  <a:sym typeface="Open Sans Bold"/>
                </a:rPr>
                <a:t>Enmarcado de</a:t>
              </a:r>
              <a:r>
                <a:rPr lang="en-US" b="true" sz="5400">
                  <a:solidFill>
                    <a:srgbClr val="282121"/>
                  </a:solidFill>
                  <a:latin typeface="Open Sans Bold"/>
                  <a:ea typeface="Open Sans Bold"/>
                  <a:cs typeface="Open Sans Bold"/>
                  <a:sym typeface="Open Sans Bold"/>
                </a:rPr>
                <a:t> medios </a:t>
              </a:r>
            </a:p>
          </p:txBody>
        </p:sp>
      </p:grpSp>
      <p:sp>
        <p:nvSpPr>
          <p:cNvPr name="Freeform 9" id="9"/>
          <p:cNvSpPr/>
          <p:nvPr/>
        </p:nvSpPr>
        <p:spPr>
          <a:xfrm flipH="false" flipV="false" rot="0">
            <a:off x="448435" y="83632"/>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0" id="10"/>
          <p:cNvSpPr/>
          <p:nvPr/>
        </p:nvSpPr>
        <p:spPr>
          <a:xfrm flipH="true" flipV="true" rot="0">
            <a:off x="13988109" y="-153653"/>
            <a:ext cx="4369057" cy="4369057"/>
          </a:xfrm>
          <a:custGeom>
            <a:avLst/>
            <a:gdLst/>
            <a:ahLst/>
            <a:cxnLst/>
            <a:rect r="r" b="b" t="t" l="l"/>
            <a:pathLst>
              <a:path h="4369057" w="4369057">
                <a:moveTo>
                  <a:pt x="4369056" y="4369057"/>
                </a:moveTo>
                <a:lnTo>
                  <a:pt x="0" y="4369057"/>
                </a:lnTo>
                <a:lnTo>
                  <a:pt x="0" y="0"/>
                </a:lnTo>
                <a:lnTo>
                  <a:pt x="4369056" y="0"/>
                </a:lnTo>
                <a:lnTo>
                  <a:pt x="4369056" y="4369057"/>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0" y="6308841"/>
            <a:ext cx="4467350" cy="4467350"/>
          </a:xfrm>
          <a:custGeom>
            <a:avLst/>
            <a:gdLst/>
            <a:ahLst/>
            <a:cxnLst/>
            <a:rect r="r" b="b" t="t" l="l"/>
            <a:pathLst>
              <a:path h="4467350" w="4467350">
                <a:moveTo>
                  <a:pt x="0" y="0"/>
                </a:moveTo>
                <a:lnTo>
                  <a:pt x="4467350" y="0"/>
                </a:lnTo>
                <a:lnTo>
                  <a:pt x="4467350" y="4467350"/>
                </a:lnTo>
                <a:lnTo>
                  <a:pt x="0" y="446735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1258443" y="3962838"/>
            <a:ext cx="7017577" cy="4640373"/>
          </a:xfrm>
          <a:custGeom>
            <a:avLst/>
            <a:gdLst/>
            <a:ahLst/>
            <a:cxnLst/>
            <a:rect r="r" b="b" t="t" l="l"/>
            <a:pathLst>
              <a:path h="4640373" w="7017577">
                <a:moveTo>
                  <a:pt x="0" y="0"/>
                </a:moveTo>
                <a:lnTo>
                  <a:pt x="7017577" y="0"/>
                </a:lnTo>
                <a:lnTo>
                  <a:pt x="7017577" y="4640373"/>
                </a:lnTo>
                <a:lnTo>
                  <a:pt x="0" y="4640373"/>
                </a:lnTo>
                <a:lnTo>
                  <a:pt x="0" y="0"/>
                </a:lnTo>
                <a:close/>
              </a:path>
            </a:pathLst>
          </a:custGeom>
          <a:blipFill>
            <a:blip r:embed="rId7"/>
            <a:stretch>
              <a:fillRect l="0" t="0" r="0" b="0"/>
            </a:stretch>
          </a:blipFill>
        </p:spPr>
      </p:sp>
      <p:sp>
        <p:nvSpPr>
          <p:cNvPr name="TextBox 13" id="13"/>
          <p:cNvSpPr txBox="true"/>
          <p:nvPr/>
        </p:nvSpPr>
        <p:spPr>
          <a:xfrm rot="0">
            <a:off x="8695818" y="3639011"/>
            <a:ext cx="9185351" cy="5806440"/>
          </a:xfrm>
          <a:prstGeom prst="rect">
            <a:avLst/>
          </a:prstGeom>
        </p:spPr>
        <p:txBody>
          <a:bodyPr anchor="t" rtlCol="false" tIns="0" lIns="0" bIns="0" rIns="0">
            <a:spAutoFit/>
          </a:bodyPr>
          <a:lstStyle/>
          <a:p>
            <a:pPr algn="just" marL="0" indent="0" lvl="0">
              <a:lnSpc>
                <a:spcPts val="3899"/>
              </a:lnSpc>
            </a:pPr>
            <a:r>
              <a:rPr lang="en-US" b="true" sz="2599">
                <a:solidFill>
                  <a:srgbClr val="000000"/>
                </a:solidFill>
                <a:latin typeface="Open Sans Bold"/>
                <a:ea typeface="Open Sans Bold"/>
                <a:cs typeface="Open Sans Bold"/>
                <a:sym typeface="Open Sans Bold"/>
              </a:rPr>
              <a:t>Pregun</a:t>
            </a:r>
            <a:r>
              <a:rPr lang="en-US" b="true" sz="2599">
                <a:solidFill>
                  <a:srgbClr val="000000"/>
                </a:solidFill>
                <a:latin typeface="Open Sans Bold"/>
                <a:ea typeface="Open Sans Bold"/>
                <a:cs typeface="Open Sans Bold"/>
                <a:sym typeface="Open Sans Bold"/>
              </a:rPr>
              <a:t>tas auxiliares para el debate</a:t>
            </a:r>
          </a:p>
          <a:p>
            <a:pPr algn="just" marL="0" indent="0" lvl="0">
              <a:lnSpc>
                <a:spcPts val="3899"/>
              </a:lnSpc>
            </a:pPr>
            <a:r>
              <a:rPr lang="en-US" sz="2599">
                <a:solidFill>
                  <a:srgbClr val="000000"/>
                </a:solidFill>
                <a:latin typeface="Open Sans"/>
                <a:ea typeface="Open Sans"/>
                <a:cs typeface="Open Sans"/>
                <a:sym typeface="Open Sans"/>
              </a:rPr>
              <a:t>Facilitan el análisis del encuadre y las emociones en los titulares.</a:t>
            </a:r>
          </a:p>
          <a:p>
            <a:pPr algn="just" marL="561337" indent="-280669" lvl="1">
              <a:lnSpc>
                <a:spcPts val="3899"/>
              </a:lnSpc>
              <a:buFont typeface="Arial"/>
              <a:buChar char="•"/>
            </a:pPr>
            <a:r>
              <a:rPr lang="en-US" b="true" sz="2599">
                <a:solidFill>
                  <a:srgbClr val="000000"/>
                </a:solidFill>
                <a:latin typeface="Open Sans Bold"/>
                <a:ea typeface="Open Sans Bold"/>
                <a:cs typeface="Open Sans Bold"/>
                <a:sym typeface="Open Sans Bold"/>
              </a:rPr>
              <a:t>Sentimientos: </a:t>
            </a:r>
            <a:r>
              <a:rPr lang="en-US" sz="2599">
                <a:solidFill>
                  <a:srgbClr val="000000"/>
                </a:solidFill>
                <a:latin typeface="Open Sans"/>
                <a:ea typeface="Open Sans"/>
                <a:cs typeface="Open Sans"/>
                <a:sym typeface="Open Sans"/>
              </a:rPr>
              <a:t>¿Qué</a:t>
            </a:r>
            <a:r>
              <a:rPr lang="en-US" sz="2599">
                <a:solidFill>
                  <a:srgbClr val="000000"/>
                </a:solidFill>
                <a:latin typeface="Open Sans"/>
                <a:ea typeface="Open Sans"/>
                <a:cs typeface="Open Sans"/>
                <a:sym typeface="Open Sans"/>
              </a:rPr>
              <a:t> emociones despiertan los titulares? (¿Ira en los «contribuyentes»? ¿Esperanza en los «estudiantes»?)</a:t>
            </a:r>
          </a:p>
          <a:p>
            <a:pPr algn="just" marL="561337" indent="-280669" lvl="1">
              <a:lnSpc>
                <a:spcPts val="3899"/>
              </a:lnSpc>
              <a:buFont typeface="Arial"/>
              <a:buChar char="•"/>
            </a:pPr>
            <a:r>
              <a:rPr lang="en-US" b="true" sz="2599">
                <a:solidFill>
                  <a:srgbClr val="000000"/>
                </a:solidFill>
                <a:latin typeface="Open Sans Bold"/>
                <a:ea typeface="Open Sans Bold"/>
                <a:cs typeface="Open Sans Bold"/>
                <a:sym typeface="Open Sans Bold"/>
              </a:rPr>
              <a:t>Partes interesadas</a:t>
            </a:r>
            <a:r>
              <a:rPr lang="en-US" b="true" sz="2599">
                <a:solidFill>
                  <a:srgbClr val="000000"/>
                </a:solidFill>
                <a:latin typeface="Open Sans Bold"/>
                <a:ea typeface="Open Sans Bold"/>
                <a:cs typeface="Open Sans Bold"/>
                <a:sym typeface="Open Sans Bold"/>
              </a:rPr>
              <a:t>: </a:t>
            </a:r>
            <a:r>
              <a:rPr lang="en-US" sz="2599">
                <a:solidFill>
                  <a:srgbClr val="000000"/>
                </a:solidFill>
                <a:latin typeface="Open Sans"/>
                <a:ea typeface="Open Sans"/>
                <a:cs typeface="Open Sans"/>
                <a:sym typeface="Open Sans"/>
              </a:rPr>
              <a:t>¿Qué grupos ocupan un lugar central (contribuyentes frente a estudiantes)? ¿A quién se ha omitido (activistas, profesores)?</a:t>
            </a:r>
          </a:p>
          <a:p>
            <a:pPr algn="just" marL="0" indent="0" lvl="0">
              <a:lnSpc>
                <a:spcPts val="3899"/>
              </a:lnSpc>
              <a:buFont typeface="Arial"/>
              <a:buChar char="•"/>
            </a:pPr>
            <a:r>
              <a:rPr lang="en-US" b="true" sz="2599">
                <a:solidFill>
                  <a:srgbClr val="000000"/>
                </a:solidFill>
                <a:latin typeface="Open Sans Bold"/>
                <a:ea typeface="Open Sans Bold"/>
                <a:cs typeface="Open Sans Bold"/>
                <a:sym typeface="Open Sans Bold"/>
              </a:rPr>
              <a:t>Supuestos</a:t>
            </a:r>
            <a:r>
              <a:rPr lang="en-US" b="true" sz="2599">
                <a:solidFill>
                  <a:srgbClr val="000000"/>
                </a:solidFill>
                <a:latin typeface="Open Sans Bold"/>
                <a:ea typeface="Open Sans Bold"/>
                <a:cs typeface="Open Sans Bold"/>
                <a:sym typeface="Open Sans Bold"/>
              </a:rPr>
              <a:t>: </a:t>
            </a:r>
            <a:r>
              <a:rPr lang="en-US" sz="2599">
                <a:solidFill>
                  <a:srgbClr val="000000"/>
                </a:solidFill>
                <a:latin typeface="Open Sans"/>
                <a:ea typeface="Open Sans"/>
                <a:cs typeface="Open Sans"/>
                <a:sym typeface="Open Sans"/>
              </a:rPr>
              <a:t>¿Qué suponen los titulares sobre los destinatarios? (¿Están «cargados» con los costes? ¿Quieren «igualdad»?)</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90243" y="9258300"/>
            <a:ext cx="2862209" cy="600478"/>
          </a:xfrm>
          <a:custGeom>
            <a:avLst/>
            <a:gdLst/>
            <a:ahLst/>
            <a:cxnLst/>
            <a:rect r="r" b="b" t="t" l="l"/>
            <a:pathLst>
              <a:path h="600478" w="2862209">
                <a:moveTo>
                  <a:pt x="0" y="0"/>
                </a:moveTo>
                <a:lnTo>
                  <a:pt x="2862209" y="0"/>
                </a:lnTo>
                <a:lnTo>
                  <a:pt x="2862209" y="600478"/>
                </a:lnTo>
                <a:lnTo>
                  <a:pt x="0" y="600478"/>
                </a:lnTo>
                <a:lnTo>
                  <a:pt x="0" y="0"/>
                </a:lnTo>
                <a:close/>
              </a:path>
            </a:pathLst>
          </a:custGeom>
          <a:blipFill>
            <a:blip r:embed="rId3"/>
            <a:stretch>
              <a:fillRect l="0" t="0" r="0" b="-211"/>
            </a:stretch>
          </a:blipFill>
        </p:spPr>
      </p:sp>
      <p:grpSp>
        <p:nvGrpSpPr>
          <p:cNvPr name="Group 3" id="3"/>
          <p:cNvGrpSpPr/>
          <p:nvPr/>
        </p:nvGrpSpPr>
        <p:grpSpPr>
          <a:xfrm rot="0">
            <a:off x="13638412" y="14288"/>
            <a:ext cx="4649588" cy="10287000"/>
            <a:chOff x="0" y="0"/>
            <a:chExt cx="6199451" cy="13716000"/>
          </a:xfrm>
        </p:grpSpPr>
        <p:sp>
          <p:nvSpPr>
            <p:cNvPr name="Freeform 4" id="4"/>
            <p:cNvSpPr/>
            <p:nvPr/>
          </p:nvSpPr>
          <p:spPr>
            <a:xfrm flipH="false" flipV="false" rot="0">
              <a:off x="0" y="0"/>
              <a:ext cx="6199401" cy="13716000"/>
            </a:xfrm>
            <a:custGeom>
              <a:avLst/>
              <a:gdLst/>
              <a:ahLst/>
              <a:cxnLst/>
              <a:rect r="r" b="b" t="t" l="l"/>
              <a:pathLst>
                <a:path h="13716000" w="6199401">
                  <a:moveTo>
                    <a:pt x="0" y="0"/>
                  </a:moveTo>
                  <a:lnTo>
                    <a:pt x="6199401" y="0"/>
                  </a:lnTo>
                  <a:lnTo>
                    <a:pt x="6199401" y="13716000"/>
                  </a:lnTo>
                  <a:lnTo>
                    <a:pt x="0" y="13716000"/>
                  </a:lnTo>
                  <a:close/>
                </a:path>
              </a:pathLst>
            </a:custGeom>
            <a:solidFill>
              <a:srgbClr val="49B381"/>
            </a:solidFill>
          </p:spPr>
        </p:sp>
      </p:grpSp>
      <p:grpSp>
        <p:nvGrpSpPr>
          <p:cNvPr name="Group 5" id="5"/>
          <p:cNvGrpSpPr/>
          <p:nvPr/>
        </p:nvGrpSpPr>
        <p:grpSpPr>
          <a:xfrm rot="0">
            <a:off x="2822133" y="746779"/>
            <a:ext cx="7460222" cy="1952006"/>
            <a:chOff x="0" y="0"/>
            <a:chExt cx="9946963" cy="2602675"/>
          </a:xfrm>
        </p:grpSpPr>
        <p:sp>
          <p:nvSpPr>
            <p:cNvPr name="Freeform 6" id="6"/>
            <p:cNvSpPr/>
            <p:nvPr/>
          </p:nvSpPr>
          <p:spPr>
            <a:xfrm flipH="false" flipV="false" rot="0">
              <a:off x="0" y="0"/>
              <a:ext cx="9946963" cy="2602675"/>
            </a:xfrm>
            <a:custGeom>
              <a:avLst/>
              <a:gdLst/>
              <a:ahLst/>
              <a:cxnLst/>
              <a:rect r="r" b="b" t="t" l="l"/>
              <a:pathLst>
                <a:path h="2602675" w="9946963">
                  <a:moveTo>
                    <a:pt x="0" y="0"/>
                  </a:moveTo>
                  <a:lnTo>
                    <a:pt x="9946963" y="0"/>
                  </a:lnTo>
                  <a:lnTo>
                    <a:pt x="9946963" y="2602675"/>
                  </a:lnTo>
                  <a:lnTo>
                    <a:pt x="0" y="2602675"/>
                  </a:lnTo>
                  <a:close/>
                </a:path>
              </a:pathLst>
            </a:custGeom>
            <a:solidFill>
              <a:srgbClr val="000000">
                <a:alpha val="0"/>
              </a:srgbClr>
            </a:solidFill>
          </p:spPr>
        </p:sp>
        <p:sp>
          <p:nvSpPr>
            <p:cNvPr name="TextBox 7" id="7"/>
            <p:cNvSpPr txBox="true"/>
            <p:nvPr/>
          </p:nvSpPr>
          <p:spPr>
            <a:xfrm>
              <a:off x="0" y="-9525"/>
              <a:ext cx="9946963" cy="2612200"/>
            </a:xfrm>
            <a:prstGeom prst="rect">
              <a:avLst/>
            </a:prstGeom>
          </p:spPr>
          <p:txBody>
            <a:bodyPr anchor="t" rtlCol="false" tIns="0" lIns="0" bIns="0" rIns="0"/>
            <a:lstStyle/>
            <a:p>
              <a:pPr algn="l" marL="0" indent="0" lvl="0">
                <a:lnSpc>
                  <a:spcPts val="4709"/>
                </a:lnSpc>
              </a:pPr>
              <a:r>
                <a:rPr lang="en-US" b="true" sz="3924">
                  <a:solidFill>
                    <a:srgbClr val="000000"/>
                  </a:solidFill>
                  <a:latin typeface="Open Sans Bold"/>
                  <a:ea typeface="Open Sans Bold"/>
                  <a:cs typeface="Open Sans Bold"/>
                  <a:sym typeface="Open Sans Bold"/>
                </a:rPr>
                <a:t>Reconocer la parcialidad en los medios de comunicación: tipos e impacto</a:t>
              </a:r>
            </a:p>
          </p:txBody>
        </p:sp>
      </p:grpSp>
      <p:grpSp>
        <p:nvGrpSpPr>
          <p:cNvPr name="Group 8" id="8"/>
          <p:cNvGrpSpPr/>
          <p:nvPr/>
        </p:nvGrpSpPr>
        <p:grpSpPr>
          <a:xfrm rot="0">
            <a:off x="770324" y="2715768"/>
            <a:ext cx="8373676" cy="6216402"/>
            <a:chOff x="0" y="0"/>
            <a:chExt cx="11164902" cy="8288536"/>
          </a:xfrm>
        </p:grpSpPr>
        <p:sp>
          <p:nvSpPr>
            <p:cNvPr name="Freeform 9" id="9"/>
            <p:cNvSpPr/>
            <p:nvPr/>
          </p:nvSpPr>
          <p:spPr>
            <a:xfrm flipH="false" flipV="false" rot="0">
              <a:off x="0" y="0"/>
              <a:ext cx="11164902" cy="8288536"/>
            </a:xfrm>
            <a:custGeom>
              <a:avLst/>
              <a:gdLst/>
              <a:ahLst/>
              <a:cxnLst/>
              <a:rect r="r" b="b" t="t" l="l"/>
              <a:pathLst>
                <a:path h="8288536" w="11164902">
                  <a:moveTo>
                    <a:pt x="0" y="0"/>
                  </a:moveTo>
                  <a:lnTo>
                    <a:pt x="11164902" y="0"/>
                  </a:lnTo>
                  <a:lnTo>
                    <a:pt x="11164902" y="8288536"/>
                  </a:lnTo>
                  <a:lnTo>
                    <a:pt x="0" y="8288536"/>
                  </a:lnTo>
                  <a:close/>
                </a:path>
              </a:pathLst>
            </a:custGeom>
            <a:solidFill>
              <a:srgbClr val="000000">
                <a:alpha val="0"/>
              </a:srgbClr>
            </a:solidFill>
          </p:spPr>
        </p:sp>
        <p:sp>
          <p:nvSpPr>
            <p:cNvPr name="TextBox 10" id="10"/>
            <p:cNvSpPr txBox="true"/>
            <p:nvPr/>
          </p:nvSpPr>
          <p:spPr>
            <a:xfrm>
              <a:off x="0" y="-133350"/>
              <a:ext cx="11164902" cy="8421886"/>
            </a:xfrm>
            <a:prstGeom prst="rect">
              <a:avLst/>
            </a:prstGeom>
          </p:spPr>
          <p:txBody>
            <a:bodyPr anchor="t" rtlCol="false" tIns="0" lIns="0" bIns="0" rIns="0"/>
            <a:lstStyle/>
            <a:p>
              <a:pPr algn="just" marL="0" indent="0" lvl="0">
                <a:lnSpc>
                  <a:spcPts val="4171"/>
                </a:lnSpc>
              </a:pPr>
              <a:r>
                <a:rPr lang="en-US" b="true" sz="2317">
                  <a:solidFill>
                    <a:srgbClr val="000000"/>
                  </a:solidFill>
                  <a:latin typeface="Open Sans Bold"/>
                  <a:ea typeface="Open Sans Bold"/>
                  <a:cs typeface="Open Sans Bold"/>
                  <a:sym typeface="Open Sans Bold"/>
                </a:rPr>
                <a:t>Ver víde</a:t>
              </a:r>
              <a:r>
                <a:rPr lang="en-US" b="true" sz="2317">
                  <a:solidFill>
                    <a:srgbClr val="000000"/>
                  </a:solidFill>
                  <a:latin typeface="Open Sans Bold"/>
                  <a:ea typeface="Open Sans Bold"/>
                  <a:cs typeface="Open Sans Bold"/>
                  <a:sym typeface="Open Sans Bold"/>
                </a:rPr>
                <a:t>o: </a:t>
              </a:r>
            </a:p>
            <a:p>
              <a:pPr algn="just" marL="0" indent="0" lvl="0">
                <a:lnSpc>
                  <a:spcPts val="4171"/>
                </a:lnSpc>
              </a:pPr>
              <a:r>
                <a:rPr lang="en-US" b="true" sz="2317">
                  <a:solidFill>
                    <a:srgbClr val="000000"/>
                  </a:solidFill>
                  <a:latin typeface="Open Sans Bold"/>
                  <a:ea typeface="Open Sans Bold"/>
                  <a:cs typeface="Open Sans Bold"/>
                  <a:sym typeface="Open Sans Bold"/>
                </a:rPr>
                <a:t>TED-Ed «Cómo seleccionar las noticias» (4:48)</a:t>
              </a: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p>
            <a:p>
              <a:pPr algn="just" marL="0" indent="0" lvl="0">
                <a:lnSpc>
                  <a:spcPts val="4171"/>
                </a:lnSpc>
              </a:pPr>
              <a:r>
                <a:rPr lang="en-US" b="true" sz="2317">
                  <a:solidFill>
                    <a:srgbClr val="000000"/>
                  </a:solidFill>
                  <a:latin typeface="Open Sans Bold"/>
                  <a:ea typeface="Open Sans Bold"/>
                  <a:cs typeface="Open Sans Bold"/>
                  <a:sym typeface="Open Sans Bold"/>
                </a:rPr>
                <a:t>La película nos enseña la importancia del análisis crítico, lo cual es ideal para debatir sobre cómo se representa a las personas con discapacidad.</a:t>
              </a:r>
            </a:p>
          </p:txBody>
        </p:sp>
      </p:grpSp>
      <p:grpSp>
        <p:nvGrpSpPr>
          <p:cNvPr name="Group 11" id="11"/>
          <p:cNvGrpSpPr/>
          <p:nvPr/>
        </p:nvGrpSpPr>
        <p:grpSpPr>
          <a:xfrm rot="0">
            <a:off x="973931" y="971551"/>
            <a:ext cx="700088" cy="136922"/>
            <a:chOff x="0" y="0"/>
            <a:chExt cx="933450" cy="182563"/>
          </a:xfrm>
        </p:grpSpPr>
        <p:sp>
          <p:nvSpPr>
            <p:cNvPr name="Freeform 12" id="12"/>
            <p:cNvSpPr/>
            <p:nvPr/>
          </p:nvSpPr>
          <p:spPr>
            <a:xfrm flipH="false" flipV="false" rot="0">
              <a:off x="0" y="0"/>
              <a:ext cx="933450" cy="182626"/>
            </a:xfrm>
            <a:custGeom>
              <a:avLst/>
              <a:gdLst/>
              <a:ahLst/>
              <a:cxnLst/>
              <a:rect r="r" b="b" t="t" l="l"/>
              <a:pathLst>
                <a:path h="182626" w="933450">
                  <a:moveTo>
                    <a:pt x="93345" y="182626"/>
                  </a:moveTo>
                  <a:cubicBezTo>
                    <a:pt x="844296" y="182626"/>
                    <a:pt x="844296" y="182626"/>
                    <a:pt x="844296" y="182626"/>
                  </a:cubicBezTo>
                  <a:cubicBezTo>
                    <a:pt x="895223" y="182626"/>
                    <a:pt x="933450" y="140208"/>
                    <a:pt x="933450" y="89281"/>
                  </a:cubicBezTo>
                  <a:cubicBezTo>
                    <a:pt x="933450" y="38354"/>
                    <a:pt x="895223" y="0"/>
                    <a:pt x="844296" y="0"/>
                  </a:cubicBezTo>
                  <a:cubicBezTo>
                    <a:pt x="93345" y="0"/>
                    <a:pt x="93345" y="0"/>
                    <a:pt x="93345" y="0"/>
                  </a:cubicBezTo>
                  <a:cubicBezTo>
                    <a:pt x="42418" y="0"/>
                    <a:pt x="0" y="38227"/>
                    <a:pt x="0" y="89154"/>
                  </a:cubicBezTo>
                  <a:cubicBezTo>
                    <a:pt x="0" y="140081"/>
                    <a:pt x="42418" y="182499"/>
                    <a:pt x="93345" y="182499"/>
                  </a:cubicBezTo>
                </a:path>
              </a:pathLst>
            </a:custGeom>
            <a:solidFill>
              <a:srgbClr val="D91B5C"/>
            </a:solidFill>
          </p:spPr>
        </p:sp>
      </p:grpSp>
      <p:sp>
        <p:nvSpPr>
          <p:cNvPr name="Freeform 13" id="13"/>
          <p:cNvSpPr/>
          <p:nvPr/>
        </p:nvSpPr>
        <p:spPr>
          <a:xfrm flipH="false" flipV="false" rot="0">
            <a:off x="311292" y="207263"/>
            <a:ext cx="1890136" cy="1890136"/>
          </a:xfrm>
          <a:custGeom>
            <a:avLst/>
            <a:gdLst/>
            <a:ahLst/>
            <a:cxnLst/>
            <a:rect r="r" b="b" t="t" l="l"/>
            <a:pathLst>
              <a:path h="1890136" w="1890136">
                <a:moveTo>
                  <a:pt x="0" y="0"/>
                </a:moveTo>
                <a:lnTo>
                  <a:pt x="1890136" y="0"/>
                </a:lnTo>
                <a:lnTo>
                  <a:pt x="1890136" y="1890136"/>
                </a:lnTo>
                <a:lnTo>
                  <a:pt x="0" y="1890136"/>
                </a:lnTo>
                <a:lnTo>
                  <a:pt x="0" y="0"/>
                </a:lnTo>
                <a:close/>
              </a:path>
            </a:pathLst>
          </a:custGeom>
          <a:blipFill>
            <a:blip r:embed="rId4"/>
            <a:stretch>
              <a:fillRect l="0" t="0" r="0" b="0"/>
            </a:stretch>
          </a:blipFill>
        </p:spPr>
      </p:sp>
      <p:sp>
        <p:nvSpPr>
          <p:cNvPr name="Freeform 14" id="14"/>
          <p:cNvSpPr/>
          <p:nvPr/>
        </p:nvSpPr>
        <p:spPr>
          <a:xfrm flipH="false" flipV="false" rot="0">
            <a:off x="9346399" y="1521274"/>
            <a:ext cx="1269425" cy="2388988"/>
          </a:xfrm>
          <a:custGeom>
            <a:avLst/>
            <a:gdLst/>
            <a:ahLst/>
            <a:cxnLst/>
            <a:rect r="r" b="b" t="t" l="l"/>
            <a:pathLst>
              <a:path h="2388988" w="1269425">
                <a:moveTo>
                  <a:pt x="0" y="0"/>
                </a:moveTo>
                <a:lnTo>
                  <a:pt x="1269425" y="0"/>
                </a:lnTo>
                <a:lnTo>
                  <a:pt x="1269425" y="2388988"/>
                </a:lnTo>
                <a:lnTo>
                  <a:pt x="0" y="238898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0">
            <a:off x="11051595" y="1741248"/>
            <a:ext cx="6804504" cy="6804504"/>
          </a:xfrm>
          <a:custGeom>
            <a:avLst/>
            <a:gdLst/>
            <a:ahLst/>
            <a:cxnLst/>
            <a:rect r="r" b="b" t="t" l="l"/>
            <a:pathLst>
              <a:path h="6804504" w="6804504">
                <a:moveTo>
                  <a:pt x="0" y="0"/>
                </a:moveTo>
                <a:lnTo>
                  <a:pt x="6804504" y="0"/>
                </a:lnTo>
                <a:lnTo>
                  <a:pt x="6804504" y="6804504"/>
                </a:lnTo>
                <a:lnTo>
                  <a:pt x="0" y="6804504"/>
                </a:lnTo>
                <a:lnTo>
                  <a:pt x="0" y="0"/>
                </a:lnTo>
                <a:close/>
              </a:path>
            </a:pathLst>
          </a:custGeom>
          <a:blipFill>
            <a:blip r:embed="rId7"/>
            <a:stretch>
              <a:fillRect l="0" t="0" r="0" b="0"/>
            </a:stretch>
          </a:blipFill>
        </p:spPr>
      </p:sp>
      <p:pic>
        <p:nvPicPr>
          <p:cNvPr name="Picture 16" id="16"/>
          <p:cNvPicPr>
            <a:picLocks noChangeAspect="true"/>
          </p:cNvPicPr>
          <p:nvPr>
            <a:videoFile r:link="rId9"/>
          </p:nvPr>
        </p:nvPicPr>
        <p:blipFill>
          <a:blip r:embed="rId8"/>
          <a:stretch>
            <a:fillRect/>
          </a:stretch>
        </p:blipFill>
        <p:spPr>
          <a:xfrm rot="0">
            <a:off x="1256360" y="4159808"/>
            <a:ext cx="5401698" cy="30360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DAG-T2d5Gf4</dc:identifier>
  <dcterms:modified xsi:type="dcterms:W3CDTF">2011-08-01T06:04:30Z</dcterms:modified>
  <cp:revision>1</cp:revision>
  <dc:title>SPANISH_SPARK_CBP_Media Literacy &amp; Critical Thinking for Political Participation</dc:title>
</cp:coreProperties>
</file>