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8288000" cy="10287000"/>
  <p:notesSz cx="6858000" cy="9144000"/>
  <p:embeddedFontLst>
    <p:embeddedFont>
      <p:font typeface="Calibri (MS) Bold" charset="1" panose="020F0702030404030204"/>
      <p:regular r:id="rId34"/>
    </p:embeddedFont>
    <p:embeddedFont>
      <p:font typeface="Open Sans Bold" charset="1" panose="020B0806030504020204"/>
      <p:regular r:id="rId36"/>
    </p:embeddedFont>
    <p:embeddedFont>
      <p:font typeface="Open Sans" charset="1" panose="020B0606030504020204"/>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notesMasters/notesMaster1.xml" Type="http://schemas.openxmlformats.org/officeDocument/2006/relationships/notesMaster"/><Relationship Id="rId32" Target="theme/theme2.xml" Type="http://schemas.openxmlformats.org/officeDocument/2006/relationships/theme"/><Relationship Id="rId33" Target="notesSlides/notesSlide1.xml" Type="http://schemas.openxmlformats.org/officeDocument/2006/relationships/notesSlide"/><Relationship Id="rId34" Target="fonts/font34.fntdata" Type="http://schemas.openxmlformats.org/officeDocument/2006/relationships/font"/><Relationship Id="rId35" Target="notesSlides/notesSlide2.xml" Type="http://schemas.openxmlformats.org/officeDocument/2006/relationships/notesSlide"/><Relationship Id="rId36" Target="fonts/font36.fntdata" Type="http://schemas.openxmlformats.org/officeDocument/2006/relationships/font"/><Relationship Id="rId37" Target="fonts/font37.fntdata" Type="http://schemas.openxmlformats.org/officeDocument/2006/relationships/font"/><Relationship Id="rId38" Target="notesSlides/notesSlide3.xml" Type="http://schemas.openxmlformats.org/officeDocument/2006/relationships/notesSlide"/><Relationship Id="rId39" Target="notesSlides/notesSlide4.xml" Type="http://schemas.openxmlformats.org/officeDocument/2006/relationships/notesSlide"/><Relationship Id="rId4" Target="theme/theme1.xml" Type="http://schemas.openxmlformats.org/officeDocument/2006/relationships/theme"/><Relationship Id="rId40" Target="notesSlides/notesSlide5.xml" Type="http://schemas.openxmlformats.org/officeDocument/2006/relationships/notesSlide"/><Relationship Id="rId41" Target="notesSlides/notesSlide6.xml" Type="http://schemas.openxmlformats.org/officeDocument/2006/relationships/notesSlide"/><Relationship Id="rId42" Target="notesSlides/notesSlide7.xml" Type="http://schemas.openxmlformats.org/officeDocument/2006/relationships/notesSlide"/><Relationship Id="rId43" Target="notesSlides/notesSlide8.xml" Type="http://schemas.openxmlformats.org/officeDocument/2006/relationships/notesSlide"/><Relationship Id="rId44" Target="notesSlides/notesSlide9.xml" Type="http://schemas.openxmlformats.org/officeDocument/2006/relationships/notesSlide"/><Relationship Id="rId45" Target="notesSlides/notesSlide10.xml" Type="http://schemas.openxmlformats.org/officeDocument/2006/relationships/notesSlide"/><Relationship Id="rId46" Target="notesSlides/notesSlide11.xml" Type="http://schemas.openxmlformats.org/officeDocument/2006/relationships/notesSlide"/><Relationship Id="rId47" Target="notesSlides/notesSlide12.xml" Type="http://schemas.openxmlformats.org/officeDocument/2006/relationships/notesSlide"/><Relationship Id="rId48" Target="notesSlides/notesSlide13.xml" Type="http://schemas.openxmlformats.org/officeDocument/2006/relationships/notesSlide"/><Relationship Id="rId49" Target="notesSlides/notesSlide14.xml" Type="http://schemas.openxmlformats.org/officeDocument/2006/relationships/notesSlide"/><Relationship Id="rId5" Target="tableStyles.xml" Type="http://schemas.openxmlformats.org/officeDocument/2006/relationships/tableStyles"/><Relationship Id="rId50" Target="notesSlides/notesSlide15.xml" Type="http://schemas.openxmlformats.org/officeDocument/2006/relationships/notesSlide"/><Relationship Id="rId51" Target="notesSlides/notesSlide16.xml" Type="http://schemas.openxmlformats.org/officeDocument/2006/relationships/notesSlide"/><Relationship Id="rId52" Target="notesSlides/notesSlide17.xml" Type="http://schemas.openxmlformats.org/officeDocument/2006/relationships/notesSlide"/><Relationship Id="rId53" Target="notesSlides/notesSlide18.xml" Type="http://schemas.openxmlformats.org/officeDocument/2006/relationships/notesSlide"/><Relationship Id="rId54" Target="notesSlides/notesSlide19.xml" Type="http://schemas.openxmlformats.org/officeDocument/2006/relationships/notesSlide"/><Relationship Id="rId55" Target="notesSlides/notesSlide20.xml" Type="http://schemas.openxmlformats.org/officeDocument/2006/relationships/notesSlide"/><Relationship Id="rId56" Target="notesSlides/notesSlide21.xml" Type="http://schemas.openxmlformats.org/officeDocument/2006/relationships/notesSlide"/><Relationship Id="rId57" Target="notesSlides/notesSlide22.xml" Type="http://schemas.openxmlformats.org/officeDocument/2006/relationships/notesSlide"/><Relationship Id="rId58" Target="notesSlides/notesSlide23.xml" Type="http://schemas.openxmlformats.org/officeDocument/2006/relationships/notesSlide"/><Relationship Id="rId59" Target="notesSlides/notesSlide24.xml" Type="http://schemas.openxmlformats.org/officeDocument/2006/relationships/notesSlide"/><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22.png" Type="http://schemas.openxmlformats.org/officeDocument/2006/relationships/image"/><Relationship Id="rId8" Target="../media/image2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https://www.youtube.com/watch?v=24KE__OCKMw" TargetMode="External" Type="http://schemas.openxmlformats.org/officeDocument/2006/relationships/hyperlink"/><Relationship Id="rId5" Target="../media/image2.png" Type="http://schemas.openxmlformats.org/officeDocument/2006/relationships/image"/><Relationship Id="rId6" Target="../media/image2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svg" Type="http://schemas.openxmlformats.org/officeDocument/2006/relationships/image"/><Relationship Id="rId11" Target="../media/image33.png" Type="http://schemas.openxmlformats.org/officeDocument/2006/relationships/image"/><Relationship Id="rId12" Target="../media/image34.svg" Type="http://schemas.openxmlformats.org/officeDocument/2006/relationships/image"/><Relationship Id="rId2" Target="../notesSlides/notesSlide1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29.png" Type="http://schemas.openxmlformats.org/officeDocument/2006/relationships/image"/><Relationship Id="rId8" Target="../media/image30.svg" Type="http://schemas.openxmlformats.org/officeDocument/2006/relationships/image"/><Relationship Id="rId9" Target="../media/image3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1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1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2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2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png" Type="http://schemas.openxmlformats.org/officeDocument/2006/relationships/image"/><Relationship Id="rId11" Target="../media/image44.png" Type="http://schemas.openxmlformats.org/officeDocument/2006/relationships/image"/><Relationship Id="rId12" Target="../media/image45.svg" Type="http://schemas.openxmlformats.org/officeDocument/2006/relationships/image"/><Relationship Id="rId13" Target="../media/image46.jpeg" Type="http://schemas.openxmlformats.org/officeDocument/2006/relationships/image"/><Relationship Id="rId14" Target="../media/image47.png" Type="http://schemas.openxmlformats.org/officeDocument/2006/relationships/image"/><Relationship Id="rId15" Target="../media/image48.png" Type="http://schemas.openxmlformats.org/officeDocument/2006/relationships/image"/><Relationship Id="rId16" Target="../media/image49.png" Type="http://schemas.openxmlformats.org/officeDocument/2006/relationships/image"/><Relationship Id="rId2" Target="../notesSlides/notesSlide2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4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https://www.youtube.com/watch?v=NCIDkMbJslA&amp;t=178s" TargetMode="External" Type="http://schemas.openxmlformats.org/officeDocument/2006/relationships/hyperlink"/><Relationship Id="rId5" Target="../media/image2.pn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19.jpeg" Type="http://schemas.openxmlformats.org/officeDocument/2006/relationships/image"/><Relationship Id="rId5" Target="../media/image2.pn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1708" y="9447208"/>
            <a:ext cx="2862209" cy="600478"/>
          </a:xfrm>
          <a:custGeom>
            <a:avLst/>
            <a:gdLst/>
            <a:ahLst/>
            <a:cxnLst/>
            <a:rect r="r" b="b" t="t" l="l"/>
            <a:pathLst>
              <a:path h="600478" w="2862209">
                <a:moveTo>
                  <a:pt x="0" y="0"/>
                </a:moveTo>
                <a:lnTo>
                  <a:pt x="2862210" y="0"/>
                </a:lnTo>
                <a:lnTo>
                  <a:pt x="2862210"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785948" y="5382814"/>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7186152" y="615577"/>
            <a:ext cx="5017626" cy="5017626"/>
          </a:xfrm>
          <a:custGeom>
            <a:avLst/>
            <a:gdLst/>
            <a:ahLst/>
            <a:cxnLst/>
            <a:rect r="r" b="b" t="t" l="l"/>
            <a:pathLst>
              <a:path h="5017626" w="5017626">
                <a:moveTo>
                  <a:pt x="0" y="0"/>
                </a:moveTo>
                <a:lnTo>
                  <a:pt x="5017627" y="0"/>
                </a:lnTo>
                <a:lnTo>
                  <a:pt x="5017627" y="5017626"/>
                </a:lnTo>
                <a:lnTo>
                  <a:pt x="0" y="5017626"/>
                </a:lnTo>
                <a:lnTo>
                  <a:pt x="0" y="0"/>
                </a:lnTo>
                <a:close/>
              </a:path>
            </a:pathLst>
          </a:custGeom>
          <a:blipFill>
            <a:blip r:embed="rId4"/>
            <a:stretch>
              <a:fillRect l="0" t="0" r="0" b="0"/>
            </a:stretch>
          </a:blipFill>
        </p:spPr>
      </p:sp>
      <p:sp>
        <p:nvSpPr>
          <p:cNvPr name="Freeform 6" id="6"/>
          <p:cNvSpPr/>
          <p:nvPr/>
        </p:nvSpPr>
        <p:spPr>
          <a:xfrm flipH="false" flipV="false" rot="0">
            <a:off x="14255619" y="711531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62361"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489510" y="8166861"/>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15541" y="8847536"/>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80892" y="8509792"/>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80892" y="7306673"/>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7402143" y="8847536"/>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0" id="40"/>
          <p:cNvGrpSpPr/>
          <p:nvPr/>
        </p:nvGrpSpPr>
        <p:grpSpPr>
          <a:xfrm rot="0">
            <a:off x="16631474" y="9328357"/>
            <a:ext cx="235179" cy="239314"/>
            <a:chOff x="0" y="0"/>
            <a:chExt cx="9587987" cy="9756581"/>
          </a:xfrm>
        </p:grpSpPr>
        <p:sp>
          <p:nvSpPr>
            <p:cNvPr name="Freeform 41" id="4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2" id="42"/>
          <p:cNvGrpSpPr/>
          <p:nvPr/>
        </p:nvGrpSpPr>
        <p:grpSpPr>
          <a:xfrm rot="0">
            <a:off x="15150719" y="10047686"/>
            <a:ext cx="235179" cy="239314"/>
            <a:chOff x="0" y="0"/>
            <a:chExt cx="9587987" cy="9756581"/>
          </a:xfrm>
        </p:grpSpPr>
        <p:sp>
          <p:nvSpPr>
            <p:cNvPr name="Freeform 43" id="4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4" id="44"/>
          <p:cNvGrpSpPr/>
          <p:nvPr/>
        </p:nvGrpSpPr>
        <p:grpSpPr>
          <a:xfrm rot="0">
            <a:off x="1537249" y="4806541"/>
            <a:ext cx="15211814" cy="2124596"/>
            <a:chOff x="0" y="0"/>
            <a:chExt cx="20282419" cy="2832795"/>
          </a:xfrm>
        </p:grpSpPr>
        <p:sp>
          <p:nvSpPr>
            <p:cNvPr name="Freeform 45" id="45"/>
            <p:cNvSpPr/>
            <p:nvPr/>
          </p:nvSpPr>
          <p:spPr>
            <a:xfrm flipH="false" flipV="false" rot="0">
              <a:off x="0" y="0"/>
              <a:ext cx="20282419" cy="2832795"/>
            </a:xfrm>
            <a:custGeom>
              <a:avLst/>
              <a:gdLst/>
              <a:ahLst/>
              <a:cxnLst/>
              <a:rect r="r" b="b" t="t" l="l"/>
              <a:pathLst>
                <a:path h="2832795" w="20282419">
                  <a:moveTo>
                    <a:pt x="0" y="0"/>
                  </a:moveTo>
                  <a:lnTo>
                    <a:pt x="20282419" y="0"/>
                  </a:lnTo>
                  <a:lnTo>
                    <a:pt x="20282419" y="2832795"/>
                  </a:lnTo>
                  <a:lnTo>
                    <a:pt x="0" y="2832795"/>
                  </a:lnTo>
                  <a:close/>
                </a:path>
              </a:pathLst>
            </a:custGeom>
            <a:solidFill>
              <a:srgbClr val="000000">
                <a:alpha val="0"/>
              </a:srgbClr>
            </a:solidFill>
          </p:spPr>
        </p:sp>
        <p:sp>
          <p:nvSpPr>
            <p:cNvPr name="TextBox 46" id="46"/>
            <p:cNvSpPr txBox="true"/>
            <p:nvPr/>
          </p:nvSpPr>
          <p:spPr>
            <a:xfrm>
              <a:off x="0" y="-123825"/>
              <a:ext cx="20282419" cy="2956620"/>
            </a:xfrm>
            <a:prstGeom prst="rect">
              <a:avLst/>
            </a:prstGeom>
          </p:spPr>
          <p:txBody>
            <a:bodyPr anchor="t" rtlCol="false" tIns="0" lIns="0" bIns="0" rIns="0"/>
            <a:lstStyle/>
            <a:p>
              <a:pPr algn="ctr">
                <a:lnSpc>
                  <a:spcPts val="7200"/>
                </a:lnSpc>
              </a:pPr>
              <a:r>
                <a:rPr lang="en-US" b="true" sz="6000">
                  <a:solidFill>
                    <a:srgbClr val="282829"/>
                  </a:solidFill>
                  <a:latin typeface="Calibri (MS) Bold"/>
                  <a:ea typeface="Calibri (MS) Bold"/>
                  <a:cs typeface="Calibri (MS) Bold"/>
                  <a:sym typeface="Calibri (MS) Bold"/>
                </a:rPr>
                <a:t>Programa de desarrollo de capacidades para trabajadores juveniles</a:t>
              </a:r>
            </a:p>
          </p:txBody>
        </p:sp>
      </p:grpSp>
      <p:grpSp>
        <p:nvGrpSpPr>
          <p:cNvPr name="Group 47" id="47"/>
          <p:cNvGrpSpPr/>
          <p:nvPr/>
        </p:nvGrpSpPr>
        <p:grpSpPr>
          <a:xfrm rot="0">
            <a:off x="582592" y="7115319"/>
            <a:ext cx="13716417" cy="2635600"/>
            <a:chOff x="0" y="0"/>
            <a:chExt cx="18288556" cy="3514134"/>
          </a:xfrm>
        </p:grpSpPr>
        <p:sp>
          <p:nvSpPr>
            <p:cNvPr name="Freeform 48" id="48"/>
            <p:cNvSpPr/>
            <p:nvPr/>
          </p:nvSpPr>
          <p:spPr>
            <a:xfrm flipH="false" flipV="false" rot="0">
              <a:off x="0" y="0"/>
              <a:ext cx="18288557" cy="3514134"/>
            </a:xfrm>
            <a:custGeom>
              <a:avLst/>
              <a:gdLst/>
              <a:ahLst/>
              <a:cxnLst/>
              <a:rect r="r" b="b" t="t" l="l"/>
              <a:pathLst>
                <a:path h="3514134" w="18288557">
                  <a:moveTo>
                    <a:pt x="0" y="0"/>
                  </a:moveTo>
                  <a:lnTo>
                    <a:pt x="18288557" y="0"/>
                  </a:lnTo>
                  <a:lnTo>
                    <a:pt x="18288557" y="3514134"/>
                  </a:lnTo>
                  <a:lnTo>
                    <a:pt x="0" y="3514134"/>
                  </a:lnTo>
                  <a:close/>
                </a:path>
              </a:pathLst>
            </a:custGeom>
            <a:solidFill>
              <a:srgbClr val="000000">
                <a:alpha val="0"/>
              </a:srgbClr>
            </a:solidFill>
          </p:spPr>
        </p:sp>
        <p:sp>
          <p:nvSpPr>
            <p:cNvPr name="TextBox 49" id="49"/>
            <p:cNvSpPr txBox="true"/>
            <p:nvPr/>
          </p:nvSpPr>
          <p:spPr>
            <a:xfrm>
              <a:off x="0" y="-76200"/>
              <a:ext cx="18288556" cy="3590334"/>
            </a:xfrm>
            <a:prstGeom prst="rect">
              <a:avLst/>
            </a:prstGeom>
          </p:spPr>
          <p:txBody>
            <a:bodyPr anchor="t" rtlCol="false" tIns="0" lIns="0" bIns="0" rIns="0"/>
            <a:lstStyle/>
            <a:p>
              <a:pPr algn="l">
                <a:lnSpc>
                  <a:spcPts val="4800"/>
                </a:lnSpc>
              </a:pPr>
              <a:r>
                <a:rPr lang="en-US" b="true" sz="4000">
                  <a:solidFill>
                    <a:srgbClr val="282829"/>
                  </a:solidFill>
                  <a:latin typeface="Calibri (MS) Bold"/>
                  <a:ea typeface="Calibri (MS) Bold"/>
                  <a:cs typeface="Calibri (MS) Bold"/>
                  <a:sym typeface="Calibri (MS) Bold"/>
                </a:rPr>
                <a:t>Comprensión de l</a:t>
              </a:r>
              <a:r>
                <a:rPr lang="en-US" b="true" sz="4000">
                  <a:solidFill>
                    <a:srgbClr val="282829"/>
                  </a:solidFill>
                  <a:latin typeface="Calibri (MS) Bold"/>
                  <a:ea typeface="Calibri (MS) Bold"/>
                  <a:cs typeface="Calibri (MS) Bold"/>
                  <a:sym typeface="Calibri (MS) Bold"/>
                </a:rPr>
                <a:t>a </a:t>
              </a:r>
              <a:r>
                <a:rPr lang="en-US" b="true" sz="4000">
                  <a:solidFill>
                    <a:srgbClr val="282829"/>
                  </a:solidFill>
                  <a:latin typeface="Calibri (MS) Bold"/>
                  <a:ea typeface="Calibri (MS) Bold"/>
                  <a:cs typeface="Calibri (MS) Bold"/>
                  <a:sym typeface="Calibri (MS) Bold"/>
                </a:rPr>
                <a:t>discapacidad psicosoci</a:t>
              </a:r>
              <a:r>
                <a:rPr lang="en-US" b="true" sz="4000">
                  <a:solidFill>
                    <a:srgbClr val="282829"/>
                  </a:solidFill>
                  <a:latin typeface="Calibri (MS) Bold"/>
                  <a:ea typeface="Calibri (MS) Bold"/>
                  <a:cs typeface="Calibri (MS) Bold"/>
                  <a:sym typeface="Calibri (MS) Bold"/>
                </a:rPr>
                <a:t>al y la participación</a:t>
              </a:r>
            </a:p>
            <a:p>
              <a:pPr algn="l">
                <a:lnSpc>
                  <a:spcPts val="4800"/>
                </a:lnSpc>
              </a:pPr>
              <a:r>
                <a:rPr lang="en-US" b="true" sz="4000">
                  <a:solidFill>
                    <a:srgbClr val="282829"/>
                  </a:solidFill>
                  <a:latin typeface="Calibri (MS) Bold"/>
                  <a:ea typeface="Calibri (MS) Bold"/>
                  <a:cs typeface="Calibri (MS) Bold"/>
                  <a:sym typeface="Calibri (MS) Bold"/>
                </a:rPr>
                <a:t>Desarrollado por: KMOP</a:t>
              </a:r>
            </a:p>
            <a:p>
              <a:pPr algn="l">
                <a:lnSpc>
                  <a:spcPts val="4800"/>
                </a:lnSpc>
              </a:pPr>
            </a:p>
            <a:p>
              <a:pPr algn="l">
                <a:lnSpc>
                  <a:spcPts val="4800"/>
                </a:lnSpc>
              </a:pP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p>
          </p:txBody>
        </p:sp>
      </p:grpSp>
      <p:grpSp>
        <p:nvGrpSpPr>
          <p:cNvPr name="Group 6" id="6"/>
          <p:cNvGrpSpPr/>
          <p:nvPr/>
        </p:nvGrpSpPr>
        <p:grpSpPr>
          <a:xfrm rot="0">
            <a:off x="2806215" y="522937"/>
            <a:ext cx="14288251" cy="1843739"/>
            <a:chOff x="0" y="0"/>
            <a:chExt cx="19051001" cy="2458319"/>
          </a:xfrm>
        </p:grpSpPr>
        <p:sp>
          <p:nvSpPr>
            <p:cNvPr name="Freeform 7" id="7"/>
            <p:cNvSpPr/>
            <p:nvPr/>
          </p:nvSpPr>
          <p:spPr>
            <a:xfrm flipH="false" flipV="false" rot="0">
              <a:off x="0" y="0"/>
              <a:ext cx="19051001" cy="2458319"/>
            </a:xfrm>
            <a:custGeom>
              <a:avLst/>
              <a:gdLst/>
              <a:ahLst/>
              <a:cxnLst/>
              <a:rect r="r" b="b" t="t" l="l"/>
              <a:pathLst>
                <a:path h="2458319" w="19051001">
                  <a:moveTo>
                    <a:pt x="0" y="0"/>
                  </a:moveTo>
                  <a:lnTo>
                    <a:pt x="19051001" y="0"/>
                  </a:lnTo>
                  <a:lnTo>
                    <a:pt x="19051001" y="2458319"/>
                  </a:lnTo>
                  <a:lnTo>
                    <a:pt x="0" y="2458319"/>
                  </a:lnTo>
                  <a:close/>
                </a:path>
              </a:pathLst>
            </a:custGeom>
            <a:solidFill>
              <a:srgbClr val="000000">
                <a:alpha val="0"/>
              </a:srgbClr>
            </a:solidFill>
          </p:spPr>
        </p:sp>
        <p:sp>
          <p:nvSpPr>
            <p:cNvPr name="TextBox 8" id="8"/>
            <p:cNvSpPr txBox="true"/>
            <p:nvPr/>
          </p:nvSpPr>
          <p:spPr>
            <a:xfrm>
              <a:off x="0" y="0"/>
              <a:ext cx="19051001" cy="2458319"/>
            </a:xfrm>
            <a:prstGeom prst="rect">
              <a:avLst/>
            </a:prstGeom>
          </p:spPr>
          <p:txBody>
            <a:bodyPr anchor="t" rtlCol="false" tIns="0" lIns="0" bIns="0" rIns="0"/>
            <a:lstStyle/>
            <a:p>
              <a:pPr algn="l" marL="0" indent="0" lvl="0">
                <a:lnSpc>
                  <a:spcPts val="6360"/>
                </a:lnSpc>
              </a:pPr>
              <a:r>
                <a:rPr lang="en-US" b="true" sz="5300">
                  <a:solidFill>
                    <a:srgbClr val="282121"/>
                  </a:solidFill>
                  <a:latin typeface="Open Sans Bold"/>
                  <a:ea typeface="Open Sans Bold"/>
                  <a:cs typeface="Open Sans Bold"/>
                  <a:sym typeface="Open Sans Bold"/>
                </a:rPr>
                <a:t>Obstácul</a:t>
              </a:r>
              <a:r>
                <a:rPr lang="en-US" b="true" sz="5300">
                  <a:solidFill>
                    <a:srgbClr val="282121"/>
                  </a:solidFill>
                  <a:latin typeface="Open Sans Bold"/>
                  <a:ea typeface="Open Sans Bold"/>
                  <a:cs typeface="Open Sans Bold"/>
                  <a:sym typeface="Open Sans Bold"/>
                </a:rPr>
                <a:t>os habituales: estigma, accesibilidad, confianza y representación.</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999776" y="2551211"/>
            <a:ext cx="5094690" cy="4859061"/>
          </a:xfrm>
          <a:custGeom>
            <a:avLst/>
            <a:gdLst/>
            <a:ahLst/>
            <a:cxnLst/>
            <a:rect r="r" b="b" t="t" l="l"/>
            <a:pathLst>
              <a:path h="4859061" w="5094690">
                <a:moveTo>
                  <a:pt x="0" y="0"/>
                </a:moveTo>
                <a:lnTo>
                  <a:pt x="5094691" y="0"/>
                </a:lnTo>
                <a:lnTo>
                  <a:pt x="5094691" y="4859061"/>
                </a:lnTo>
                <a:lnTo>
                  <a:pt x="0" y="485906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393503" y="2484536"/>
            <a:ext cx="10228656" cy="7396394"/>
          </a:xfrm>
          <a:prstGeom prst="rect">
            <a:avLst/>
          </a:prstGeom>
        </p:spPr>
        <p:txBody>
          <a:bodyPr anchor="t" rtlCol="false" tIns="0" lIns="0" bIns="0" rIns="0">
            <a:spAutoFit/>
          </a:bodyPr>
          <a:lstStyle/>
          <a:p>
            <a:pPr algn="just" marL="0" indent="0" lvl="0">
              <a:lnSpc>
                <a:spcPts val="2803"/>
              </a:lnSpc>
            </a:pPr>
            <a:r>
              <a:rPr lang="en-US" sz="1868">
                <a:solidFill>
                  <a:srgbClr val="4C4457"/>
                </a:solidFill>
                <a:latin typeface="Open Sans"/>
                <a:ea typeface="Open Sans"/>
                <a:cs typeface="Open Sans"/>
                <a:sym typeface="Open Sans"/>
              </a:rPr>
              <a:t>S</a:t>
            </a:r>
            <a:r>
              <a:rPr lang="en-US" sz="1868">
                <a:solidFill>
                  <a:srgbClr val="4C4457"/>
                </a:solidFill>
                <a:latin typeface="Open Sans"/>
                <a:ea typeface="Open Sans"/>
                <a:cs typeface="Open Sans"/>
                <a:sym typeface="Open Sans"/>
              </a:rPr>
              <a:t>egún Kleintjes et al. (2013) y la UNPD (2021), las personas con discapacidad psicosocial se enfrentan a los siguientes obstáculos: </a:t>
            </a:r>
          </a:p>
          <a:p>
            <a:pPr algn="just" marL="0" indent="0" lvl="0">
              <a:lnSpc>
                <a:spcPts val="2803"/>
              </a:lnSpc>
            </a:pPr>
          </a:p>
          <a:p>
            <a:pPr algn="just" marL="403503" indent="-201751" lvl="1">
              <a:lnSpc>
                <a:spcPts val="2803"/>
              </a:lnSpc>
              <a:buFont typeface="Arial"/>
              <a:buChar char="•"/>
            </a:pPr>
            <a:r>
              <a:rPr lang="en-US" sz="1868">
                <a:solidFill>
                  <a:srgbClr val="4C4457"/>
                </a:solidFill>
                <a:latin typeface="Open Sans"/>
                <a:ea typeface="Open Sans"/>
                <a:cs typeface="Open Sans"/>
                <a:sym typeface="Open Sans"/>
              </a:rPr>
              <a:t>Es</a:t>
            </a:r>
            <a:r>
              <a:rPr lang="en-US" sz="1868">
                <a:solidFill>
                  <a:srgbClr val="4C4457"/>
                </a:solidFill>
                <a:latin typeface="Open Sans"/>
                <a:ea typeface="Open Sans"/>
                <a:cs typeface="Open Sans"/>
                <a:sym typeface="Open Sans"/>
              </a:rPr>
              <a:t>tigmatización y discriminación: Las actitudes negativas persistentes y las creencias erróneas conducen a la exclusión, el acoso y la vergüenza interna. Esto reduce la autoestima y desalienta la participación activa en la vida social.</a:t>
            </a:r>
          </a:p>
          <a:p>
            <a:pPr algn="just">
              <a:lnSpc>
                <a:spcPts val="2803"/>
              </a:lnSpc>
            </a:pPr>
          </a:p>
          <a:p>
            <a:pPr algn="just" marL="403503" indent="-201751" lvl="1">
              <a:lnSpc>
                <a:spcPts val="2803"/>
              </a:lnSpc>
              <a:buFont typeface="Arial"/>
              <a:buChar char="•"/>
            </a:pPr>
            <a:r>
              <a:rPr lang="en-US" sz="1868">
                <a:solidFill>
                  <a:srgbClr val="4C4457"/>
                </a:solidFill>
                <a:latin typeface="Open Sans"/>
                <a:ea typeface="Open Sans"/>
                <a:cs typeface="Open Sans"/>
                <a:sym typeface="Open Sans"/>
              </a:rPr>
              <a:t>Falta de acceso: Las dificultades para acceder a los servicios de salud mental, la educación y los espacios públicos hacen que la plena participación sea un reto. Los jóvenes a menudo se enfrentan a obstáculos financieros, geográficos o sistémicos que les dificultan el acceso a la ayuda.</a:t>
            </a:r>
          </a:p>
          <a:p>
            <a:pPr algn="just">
              <a:lnSpc>
                <a:spcPts val="2803"/>
              </a:lnSpc>
            </a:pPr>
          </a:p>
          <a:p>
            <a:pPr algn="just" marL="0" indent="0" lvl="0">
              <a:lnSpc>
                <a:spcPts val="2803"/>
              </a:lnSpc>
            </a:pPr>
            <a:r>
              <a:rPr lang="en-US" sz="1868">
                <a:solidFill>
                  <a:srgbClr val="4C4457"/>
                </a:solidFill>
                <a:latin typeface="Open Sans"/>
                <a:ea typeface="Open Sans"/>
                <a:cs typeface="Open Sans"/>
                <a:sym typeface="Open Sans"/>
              </a:rPr>
              <a:t>Baja autoe</a:t>
            </a:r>
            <a:r>
              <a:rPr lang="en-US" sz="1868">
                <a:solidFill>
                  <a:srgbClr val="4C4457"/>
                </a:solidFill>
                <a:latin typeface="Open Sans"/>
                <a:ea typeface="Open Sans"/>
                <a:cs typeface="Open Sans"/>
                <a:sym typeface="Open Sans"/>
              </a:rPr>
              <a:t>stima y confianza en uno mismo: Las historias de falta de poder, institucionalización o exclusión pueden debilitar la confianza en uno mismo, lo que conduce a una menor participación en roles sociales o de liderazgo..</a:t>
            </a:r>
          </a:p>
          <a:p>
            <a:pPr algn="just" marL="0" indent="0" lvl="0">
              <a:lnSpc>
                <a:spcPts val="2803"/>
              </a:lnSpc>
            </a:pPr>
          </a:p>
          <a:p>
            <a:pPr algn="just" marL="0" indent="0" lvl="0">
              <a:lnSpc>
                <a:spcPts val="2803"/>
              </a:lnSpc>
            </a:pPr>
            <a:r>
              <a:rPr lang="en-US" b="true" sz="1868">
                <a:solidFill>
                  <a:srgbClr val="4C4457"/>
                </a:solidFill>
                <a:latin typeface="Open Sans Bold"/>
                <a:ea typeface="Open Sans Bold"/>
                <a:cs typeface="Open Sans Bold"/>
                <a:sym typeface="Open Sans Bold"/>
              </a:rPr>
              <a:t>I</a:t>
            </a:r>
            <a:r>
              <a:rPr lang="en-US" b="true" sz="1868">
                <a:solidFill>
                  <a:srgbClr val="4C4457"/>
                </a:solidFill>
                <a:latin typeface="Open Sans Bold"/>
                <a:ea typeface="Open Sans Bold"/>
                <a:cs typeface="Open Sans Bold"/>
                <a:sym typeface="Open Sans Bold"/>
              </a:rPr>
              <a:t>nfravaloración: Los jóvenes con discapacidades psicosociales rara vez tienen la oportunidad de participar en la toma de decisiones. Por lo tanto, sus opiniones pueden ser ignoradas en los debates sobre la juventud, las personas con discapacidades o cuestiones políticas.</a:t>
            </a:r>
          </a:p>
          <a:p>
            <a:pPr algn="just" marL="0" indent="0" lvl="0">
              <a:lnSpc>
                <a:spcPts val="2803"/>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3627855" y="1410099"/>
            <a:ext cx="9805716" cy="1952006"/>
            <a:chOff x="0" y="0"/>
            <a:chExt cx="13074288" cy="2602675"/>
          </a:xfrm>
        </p:grpSpPr>
        <p:sp>
          <p:nvSpPr>
            <p:cNvPr name="Freeform 6" id="6"/>
            <p:cNvSpPr/>
            <p:nvPr/>
          </p:nvSpPr>
          <p:spPr>
            <a:xfrm flipH="false" flipV="false" rot="0">
              <a:off x="0" y="0"/>
              <a:ext cx="13074289" cy="2602675"/>
            </a:xfrm>
            <a:custGeom>
              <a:avLst/>
              <a:gdLst/>
              <a:ahLst/>
              <a:cxnLst/>
              <a:rect r="r" b="b" t="t" l="l"/>
              <a:pathLst>
                <a:path h="2602675" w="13074289">
                  <a:moveTo>
                    <a:pt x="0" y="0"/>
                  </a:moveTo>
                  <a:lnTo>
                    <a:pt x="13074289" y="0"/>
                  </a:lnTo>
                  <a:lnTo>
                    <a:pt x="13074289" y="2602675"/>
                  </a:lnTo>
                  <a:lnTo>
                    <a:pt x="0" y="2602675"/>
                  </a:lnTo>
                  <a:close/>
                </a:path>
              </a:pathLst>
            </a:custGeom>
            <a:solidFill>
              <a:srgbClr val="000000">
                <a:alpha val="0"/>
              </a:srgbClr>
            </a:solidFill>
          </p:spPr>
        </p:sp>
        <p:sp>
          <p:nvSpPr>
            <p:cNvPr name="TextBox 7" id="7"/>
            <p:cNvSpPr txBox="true"/>
            <p:nvPr/>
          </p:nvSpPr>
          <p:spPr>
            <a:xfrm>
              <a:off x="0" y="-9525"/>
              <a:ext cx="13074288" cy="2612200"/>
            </a:xfrm>
            <a:prstGeom prst="rect">
              <a:avLst/>
            </a:prstGeom>
          </p:spPr>
          <p:txBody>
            <a:bodyPr anchor="t" rtlCol="false" tIns="0" lIns="0" bIns="0" rIns="0"/>
            <a:lstStyle/>
            <a:p>
              <a:pPr algn="l" marL="0" indent="0" lvl="0">
                <a:lnSpc>
                  <a:spcPts val="4709"/>
                </a:lnSpc>
              </a:pPr>
              <a:r>
                <a:rPr lang="en-US" b="true" sz="3924">
                  <a:solidFill>
                    <a:srgbClr val="000000"/>
                  </a:solidFill>
                  <a:latin typeface="Open Sans Bold"/>
                  <a:ea typeface="Open Sans Bold"/>
                  <a:cs typeface="Open Sans Bold"/>
                  <a:sym typeface="Open Sans Bold"/>
                </a:rPr>
                <a:t>Ví</a:t>
              </a:r>
              <a:r>
                <a:rPr lang="en-US" b="true" sz="3924">
                  <a:solidFill>
                    <a:srgbClr val="000000"/>
                  </a:solidFill>
                  <a:latin typeface="Open Sans Bold"/>
                  <a:ea typeface="Open Sans Bold"/>
                  <a:cs typeface="Open Sans Bold"/>
                  <a:sym typeface="Open Sans Bold"/>
                </a:rPr>
                <a:t>deo: El modelo social de la discapacidad</a:t>
              </a:r>
            </a:p>
            <a:p>
              <a:pPr algn="l" marL="0" indent="0" lvl="0">
                <a:lnSpc>
                  <a:spcPts val="4709"/>
                </a:lnSpc>
              </a:pPr>
            </a:p>
          </p:txBody>
        </p:sp>
      </p:grpSp>
      <p:grpSp>
        <p:nvGrpSpPr>
          <p:cNvPr name="Group 8" id="8"/>
          <p:cNvGrpSpPr/>
          <p:nvPr/>
        </p:nvGrpSpPr>
        <p:grpSpPr>
          <a:xfrm rot="0">
            <a:off x="3627855" y="1853588"/>
            <a:ext cx="7956284" cy="12970772"/>
            <a:chOff x="0" y="0"/>
            <a:chExt cx="10608379" cy="17294363"/>
          </a:xfrm>
        </p:grpSpPr>
        <p:sp>
          <p:nvSpPr>
            <p:cNvPr name="Freeform 9" id="9"/>
            <p:cNvSpPr/>
            <p:nvPr/>
          </p:nvSpPr>
          <p:spPr>
            <a:xfrm flipH="false" flipV="false" rot="0">
              <a:off x="0" y="0"/>
              <a:ext cx="10608379" cy="17294363"/>
            </a:xfrm>
            <a:custGeom>
              <a:avLst/>
              <a:gdLst/>
              <a:ahLst/>
              <a:cxnLst/>
              <a:rect r="r" b="b" t="t" l="l"/>
              <a:pathLst>
                <a:path h="17294363" w="10608379">
                  <a:moveTo>
                    <a:pt x="0" y="0"/>
                  </a:moveTo>
                  <a:lnTo>
                    <a:pt x="10608379" y="0"/>
                  </a:lnTo>
                  <a:lnTo>
                    <a:pt x="10608379" y="17294363"/>
                  </a:lnTo>
                  <a:lnTo>
                    <a:pt x="0" y="17294363"/>
                  </a:lnTo>
                  <a:close/>
                </a:path>
              </a:pathLst>
            </a:custGeom>
            <a:solidFill>
              <a:srgbClr val="000000">
                <a:alpha val="0"/>
              </a:srgbClr>
            </a:solidFill>
          </p:spPr>
        </p:sp>
        <p:sp>
          <p:nvSpPr>
            <p:cNvPr name="TextBox 10" id="10"/>
            <p:cNvSpPr txBox="true"/>
            <p:nvPr/>
          </p:nvSpPr>
          <p:spPr>
            <a:xfrm>
              <a:off x="0" y="-180975"/>
              <a:ext cx="10608379" cy="17475338"/>
            </a:xfrm>
            <a:prstGeom prst="rect">
              <a:avLst/>
            </a:prstGeom>
          </p:spPr>
          <p:txBody>
            <a:bodyPr anchor="t" rtlCol="false" tIns="0" lIns="0" bIns="0" rIns="0"/>
            <a:lstStyle/>
            <a:p>
              <a:pPr algn="just" marL="0" indent="0" lvl="0">
                <a:lnSpc>
                  <a:spcPts val="4320"/>
                </a:lnSpc>
              </a:pPr>
            </a:p>
            <a:p>
              <a:pPr algn="just" marL="0" indent="0" lvl="0">
                <a:lnSpc>
                  <a:spcPts val="4320"/>
                </a:lnSpc>
              </a:pPr>
            </a:p>
            <a:p>
              <a:pPr algn="just" marL="0" indent="0" lvl="0">
                <a:lnSpc>
                  <a:spcPts val="3960"/>
                </a:lnSpc>
              </a:pPr>
              <a:r>
                <a:rPr lang="en-US" b="true" sz="2200" u="sng">
                  <a:solidFill>
                    <a:srgbClr val="000000"/>
                  </a:solidFill>
                  <a:latin typeface="Open Sans Bold"/>
                  <a:ea typeface="Open Sans Bold"/>
                  <a:cs typeface="Open Sans Bold"/>
                  <a:sym typeface="Open Sans Bold"/>
                  <a:hlinkClick r:id="rId4" tooltip="https://www.youtube.com/watch?v=24KE__OCKMw"/>
                </a:rPr>
                <a:t>https://www.youtube.com/watch?v=24KE__OCKMw</a:t>
              </a:r>
            </a:p>
          </p:txBody>
        </p:sp>
      </p:grpSp>
      <p:grpSp>
        <p:nvGrpSpPr>
          <p:cNvPr name="Group 11" id="11"/>
          <p:cNvGrpSpPr/>
          <p:nvPr/>
        </p:nvGrpSpPr>
        <p:grpSpPr>
          <a:xfrm rot="0">
            <a:off x="973931" y="971551"/>
            <a:ext cx="700088" cy="136922"/>
            <a:chOff x="0" y="0"/>
            <a:chExt cx="933450" cy="182563"/>
          </a:xfrm>
        </p:grpSpPr>
        <p:sp>
          <p:nvSpPr>
            <p:cNvPr name="Freeform 12" id="12"/>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3" id="13"/>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5"/>
            <a:stretch>
              <a:fillRect l="0" t="0" r="0" b="0"/>
            </a:stretch>
          </a:blipFill>
        </p:spPr>
      </p:sp>
      <p:sp>
        <p:nvSpPr>
          <p:cNvPr name="Freeform 14" id="14"/>
          <p:cNvSpPr/>
          <p:nvPr/>
        </p:nvSpPr>
        <p:spPr>
          <a:xfrm flipH="false" flipV="false" rot="0">
            <a:off x="3452452" y="3800900"/>
            <a:ext cx="7554403" cy="4900919"/>
          </a:xfrm>
          <a:custGeom>
            <a:avLst/>
            <a:gdLst/>
            <a:ahLst/>
            <a:cxnLst/>
            <a:rect r="r" b="b" t="t" l="l"/>
            <a:pathLst>
              <a:path h="4900919" w="7554403">
                <a:moveTo>
                  <a:pt x="0" y="0"/>
                </a:moveTo>
                <a:lnTo>
                  <a:pt x="7554403" y="0"/>
                </a:lnTo>
                <a:lnTo>
                  <a:pt x="7554403" y="4900919"/>
                </a:lnTo>
                <a:lnTo>
                  <a:pt x="0" y="4900919"/>
                </a:lnTo>
                <a:lnTo>
                  <a:pt x="0" y="0"/>
                </a:lnTo>
                <a:close/>
              </a:path>
            </a:pathLst>
          </a:custGeom>
          <a:blipFill>
            <a:blip r:embed="rId6"/>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162770" y="2974373"/>
            <a:ext cx="5253742" cy="799682"/>
            <a:chOff x="0" y="0"/>
            <a:chExt cx="7004989" cy="1066243"/>
          </a:xfrm>
        </p:grpSpPr>
        <p:sp>
          <p:nvSpPr>
            <p:cNvPr name="Freeform 4" id="4"/>
            <p:cNvSpPr/>
            <p:nvPr/>
          </p:nvSpPr>
          <p:spPr>
            <a:xfrm flipH="false" flipV="false" rot="0">
              <a:off x="0" y="0"/>
              <a:ext cx="7004989" cy="1066243"/>
            </a:xfrm>
            <a:custGeom>
              <a:avLst/>
              <a:gdLst/>
              <a:ahLst/>
              <a:cxnLst/>
              <a:rect r="r" b="b" t="t" l="l"/>
              <a:pathLst>
                <a:path h="1066243" w="7004989">
                  <a:moveTo>
                    <a:pt x="0" y="0"/>
                  </a:moveTo>
                  <a:lnTo>
                    <a:pt x="7004989" y="0"/>
                  </a:lnTo>
                  <a:lnTo>
                    <a:pt x="7004989" y="1066243"/>
                  </a:lnTo>
                  <a:lnTo>
                    <a:pt x="0" y="1066243"/>
                  </a:lnTo>
                  <a:close/>
                </a:path>
              </a:pathLst>
            </a:custGeom>
            <a:solidFill>
              <a:srgbClr val="000000">
                <a:alpha val="0"/>
              </a:srgbClr>
            </a:solidFill>
          </p:spPr>
        </p:sp>
        <p:sp>
          <p:nvSpPr>
            <p:cNvPr name="TextBox 5" id="5"/>
            <p:cNvSpPr txBox="true"/>
            <p:nvPr/>
          </p:nvSpPr>
          <p:spPr>
            <a:xfrm>
              <a:off x="0" y="-114300"/>
              <a:ext cx="7004989" cy="1180543"/>
            </a:xfrm>
            <a:prstGeom prst="rect">
              <a:avLst/>
            </a:prstGeom>
          </p:spPr>
          <p:txBody>
            <a:bodyPr anchor="t" rtlCol="false" tIns="0" lIns="0" bIns="0" rIns="0"/>
            <a:lstStyle/>
            <a:p>
              <a:pPr algn="l" marL="0" indent="0" lvl="0">
                <a:lnSpc>
                  <a:spcPts val="3425"/>
                </a:lnSpc>
              </a:pPr>
              <a:r>
                <a:rPr lang="en-US" b="true" sz="1903">
                  <a:solidFill>
                    <a:srgbClr val="000000"/>
                  </a:solidFill>
                  <a:latin typeface="Open Sans Bold"/>
                  <a:ea typeface="Open Sans Bold"/>
                  <a:cs typeface="Open Sans Bold"/>
                  <a:sym typeface="Open Sans Bold"/>
                </a:rPr>
                <a:t>Con</a:t>
              </a:r>
              <a:r>
                <a:rPr lang="en-US" b="true" sz="1903">
                  <a:solidFill>
                    <a:srgbClr val="000000"/>
                  </a:solidFill>
                  <a:latin typeface="Open Sans Bold"/>
                  <a:ea typeface="Open Sans Bold"/>
                  <a:cs typeface="Open Sans Bold"/>
                  <a:sym typeface="Open Sans Bold"/>
                </a:rPr>
                <a:t>sejo 3: Combina la participación en la vida política con tus propios intereses.</a:t>
              </a:r>
            </a:p>
          </p:txBody>
        </p:sp>
      </p:grpSp>
      <p:grpSp>
        <p:nvGrpSpPr>
          <p:cNvPr name="Group 6" id="6"/>
          <p:cNvGrpSpPr/>
          <p:nvPr/>
        </p:nvGrpSpPr>
        <p:grpSpPr>
          <a:xfrm rot="0">
            <a:off x="12162770" y="3884035"/>
            <a:ext cx="4997757" cy="1955122"/>
            <a:chOff x="0" y="0"/>
            <a:chExt cx="6663676" cy="2606829"/>
          </a:xfrm>
        </p:grpSpPr>
        <p:sp>
          <p:nvSpPr>
            <p:cNvPr name="Freeform 7" id="7"/>
            <p:cNvSpPr/>
            <p:nvPr/>
          </p:nvSpPr>
          <p:spPr>
            <a:xfrm flipH="false" flipV="false" rot="0">
              <a:off x="0" y="0"/>
              <a:ext cx="6663676" cy="2606829"/>
            </a:xfrm>
            <a:custGeom>
              <a:avLst/>
              <a:gdLst/>
              <a:ahLst/>
              <a:cxnLst/>
              <a:rect r="r" b="b" t="t" l="l"/>
              <a:pathLst>
                <a:path h="2606829" w="6663676">
                  <a:moveTo>
                    <a:pt x="0" y="0"/>
                  </a:moveTo>
                  <a:lnTo>
                    <a:pt x="6663676" y="0"/>
                  </a:lnTo>
                  <a:lnTo>
                    <a:pt x="6663676" y="2606829"/>
                  </a:lnTo>
                  <a:lnTo>
                    <a:pt x="0" y="2606829"/>
                  </a:lnTo>
                  <a:close/>
                </a:path>
              </a:pathLst>
            </a:custGeom>
            <a:solidFill>
              <a:srgbClr val="000000">
                <a:alpha val="0"/>
              </a:srgbClr>
            </a:solidFill>
          </p:spPr>
        </p:sp>
        <p:sp>
          <p:nvSpPr>
            <p:cNvPr name="TextBox 8" id="8"/>
            <p:cNvSpPr txBox="true"/>
            <p:nvPr/>
          </p:nvSpPr>
          <p:spPr>
            <a:xfrm>
              <a:off x="0" y="-85725"/>
              <a:ext cx="6663676" cy="2692554"/>
            </a:xfrm>
            <a:prstGeom prst="rect">
              <a:avLst/>
            </a:prstGeom>
          </p:spPr>
          <p:txBody>
            <a:bodyPr anchor="t" rtlCol="false" tIns="0" lIns="0" bIns="0" rIns="0"/>
            <a:lstStyle/>
            <a:p>
              <a:pPr algn="just" marL="0" indent="0" lvl="0">
                <a:lnSpc>
                  <a:spcPts val="2685"/>
                </a:lnSpc>
              </a:pPr>
              <a:r>
                <a:rPr lang="en-US" sz="1491">
                  <a:solidFill>
                    <a:srgbClr val="000000"/>
                  </a:solidFill>
                  <a:latin typeface="Open Sans"/>
                  <a:ea typeface="Open Sans"/>
                  <a:cs typeface="Open Sans"/>
                  <a:sym typeface="Open Sans"/>
                </a:rPr>
                <a:t>I</a:t>
              </a:r>
              <a:r>
                <a:rPr lang="en-US" sz="1491">
                  <a:solidFill>
                    <a:srgbClr val="000000"/>
                  </a:solidFill>
                  <a:latin typeface="Open Sans"/>
                  <a:ea typeface="Open Sans"/>
                  <a:cs typeface="Open Sans"/>
                  <a:sym typeface="Open Sans"/>
                </a:rPr>
                <a:t>dentifica temas que puedan interesar al joven, ya sea música, videojuegos, deportes o parques locales, y muéstrale cómo se relacionan con las decisiones políticas. Ayúdale a encontrar grupos de apoyo o iniciativas locales relacionadas con sus pasiones en las que pueda participar.</a:t>
              </a:r>
            </a:p>
          </p:txBody>
        </p:sp>
      </p:grpSp>
      <p:grpSp>
        <p:nvGrpSpPr>
          <p:cNvPr name="Group 9" id="9"/>
          <p:cNvGrpSpPr/>
          <p:nvPr/>
        </p:nvGrpSpPr>
        <p:grpSpPr>
          <a:xfrm rot="0">
            <a:off x="5800804" y="609648"/>
            <a:ext cx="9728036" cy="900247"/>
            <a:chOff x="0" y="0"/>
            <a:chExt cx="12970715" cy="1200329"/>
          </a:xfrm>
        </p:grpSpPr>
        <p:sp>
          <p:nvSpPr>
            <p:cNvPr name="Freeform 10" id="10"/>
            <p:cNvSpPr/>
            <p:nvPr/>
          </p:nvSpPr>
          <p:spPr>
            <a:xfrm flipH="false" flipV="false" rot="0">
              <a:off x="0" y="0"/>
              <a:ext cx="12970715" cy="1200329"/>
            </a:xfrm>
            <a:custGeom>
              <a:avLst/>
              <a:gdLst/>
              <a:ahLst/>
              <a:cxnLst/>
              <a:rect r="r" b="b" t="t" l="l"/>
              <a:pathLst>
                <a:path h="1200329" w="12970715">
                  <a:moveTo>
                    <a:pt x="0" y="0"/>
                  </a:moveTo>
                  <a:lnTo>
                    <a:pt x="12970715" y="0"/>
                  </a:lnTo>
                  <a:lnTo>
                    <a:pt x="12970715" y="1200329"/>
                  </a:lnTo>
                  <a:lnTo>
                    <a:pt x="0" y="1200329"/>
                  </a:lnTo>
                  <a:close/>
                </a:path>
              </a:pathLst>
            </a:custGeom>
            <a:solidFill>
              <a:srgbClr val="000000">
                <a:alpha val="0"/>
              </a:srgbClr>
            </a:solidFill>
          </p:spPr>
        </p:sp>
        <p:sp>
          <p:nvSpPr>
            <p:cNvPr name="TextBox 11" id="11"/>
            <p:cNvSpPr txBox="true"/>
            <p:nvPr/>
          </p:nvSpPr>
          <p:spPr>
            <a:xfrm>
              <a:off x="0" y="0"/>
              <a:ext cx="12970715" cy="1200329"/>
            </a:xfrm>
            <a:prstGeom prst="rect">
              <a:avLst/>
            </a:prstGeom>
          </p:spPr>
          <p:txBody>
            <a:bodyPr anchor="t" rtlCol="false" tIns="0" lIns="0" bIns="0" rIns="0"/>
            <a:lstStyle/>
            <a:p>
              <a:pPr algn="l" marL="0" indent="0" lvl="0">
                <a:lnSpc>
                  <a:spcPts val="4255"/>
                </a:lnSpc>
              </a:pPr>
              <a:r>
                <a:rPr lang="en-US" b="true" sz="3545">
                  <a:solidFill>
                    <a:srgbClr val="1E83DA"/>
                  </a:solidFill>
                  <a:latin typeface="Open Sans Bold"/>
                  <a:ea typeface="Open Sans Bold"/>
                  <a:cs typeface="Open Sans Bold"/>
                  <a:sym typeface="Open Sans Bold"/>
                </a:rPr>
                <a:t>Consejo</a:t>
              </a:r>
              <a:r>
                <a:rPr lang="en-US" b="true" sz="3545">
                  <a:solidFill>
                    <a:srgbClr val="1E83DA"/>
                  </a:solidFill>
                  <a:latin typeface="Open Sans Bold"/>
                  <a:ea typeface="Open Sans Bold"/>
                  <a:cs typeface="Open Sans Bold"/>
                  <a:sym typeface="Open Sans Bold"/>
                </a:rPr>
                <a:t>s para los trabajadores jóvenes</a:t>
              </a:r>
            </a:p>
          </p:txBody>
        </p:sp>
      </p:grpSp>
      <p:grpSp>
        <p:nvGrpSpPr>
          <p:cNvPr name="Group 12" id="12"/>
          <p:cNvGrpSpPr/>
          <p:nvPr/>
        </p:nvGrpSpPr>
        <p:grpSpPr>
          <a:xfrm rot="0">
            <a:off x="12162769" y="6299636"/>
            <a:ext cx="5094500" cy="888977"/>
            <a:chOff x="0" y="0"/>
            <a:chExt cx="6792667" cy="1185302"/>
          </a:xfrm>
        </p:grpSpPr>
        <p:sp>
          <p:nvSpPr>
            <p:cNvPr name="Freeform 13" id="13"/>
            <p:cNvSpPr/>
            <p:nvPr/>
          </p:nvSpPr>
          <p:spPr>
            <a:xfrm flipH="false" flipV="false" rot="0">
              <a:off x="0" y="0"/>
              <a:ext cx="6792667" cy="1185302"/>
            </a:xfrm>
            <a:custGeom>
              <a:avLst/>
              <a:gdLst/>
              <a:ahLst/>
              <a:cxnLst/>
              <a:rect r="r" b="b" t="t" l="l"/>
              <a:pathLst>
                <a:path h="1185302" w="6792667">
                  <a:moveTo>
                    <a:pt x="0" y="0"/>
                  </a:moveTo>
                  <a:lnTo>
                    <a:pt x="6792667" y="0"/>
                  </a:lnTo>
                  <a:lnTo>
                    <a:pt x="6792667" y="1185302"/>
                  </a:lnTo>
                  <a:lnTo>
                    <a:pt x="0" y="1185302"/>
                  </a:lnTo>
                  <a:close/>
                </a:path>
              </a:pathLst>
            </a:custGeom>
            <a:solidFill>
              <a:srgbClr val="000000">
                <a:alpha val="0"/>
              </a:srgbClr>
            </a:solidFill>
          </p:spPr>
        </p:sp>
        <p:sp>
          <p:nvSpPr>
            <p:cNvPr name="TextBox 14" id="14"/>
            <p:cNvSpPr txBox="true"/>
            <p:nvPr/>
          </p:nvSpPr>
          <p:spPr>
            <a:xfrm>
              <a:off x="0" y="-114300"/>
              <a:ext cx="6792667" cy="1299602"/>
            </a:xfrm>
            <a:prstGeom prst="rect">
              <a:avLst/>
            </a:prstGeom>
          </p:spPr>
          <p:txBody>
            <a:bodyPr anchor="t" rtlCol="false" tIns="0" lIns="0" bIns="0" rIns="0"/>
            <a:lstStyle/>
            <a:p>
              <a:pPr algn="l" marL="0" indent="0" lvl="0">
                <a:lnSpc>
                  <a:spcPts val="3779"/>
                </a:lnSpc>
              </a:pPr>
              <a:r>
                <a:rPr lang="en-US" b="true" sz="2099">
                  <a:solidFill>
                    <a:srgbClr val="000000"/>
                  </a:solidFill>
                  <a:latin typeface="Open Sans Bold"/>
                  <a:ea typeface="Open Sans Bold"/>
                  <a:cs typeface="Open Sans Bold"/>
                  <a:sym typeface="Open Sans Bold"/>
                </a:rPr>
                <a:t>Con</a:t>
              </a:r>
              <a:r>
                <a:rPr lang="en-US" b="true" sz="2099">
                  <a:solidFill>
                    <a:srgbClr val="000000"/>
                  </a:solidFill>
                  <a:latin typeface="Open Sans Bold"/>
                  <a:ea typeface="Open Sans Bold"/>
                  <a:cs typeface="Open Sans Bold"/>
                  <a:sym typeface="Open Sans Bold"/>
                </a:rPr>
                <a:t>sejo 4: Crea un plan de alojamiento personalizado</a:t>
              </a:r>
            </a:p>
          </p:txBody>
        </p:sp>
      </p:grpSp>
      <p:grpSp>
        <p:nvGrpSpPr>
          <p:cNvPr name="Group 15" id="15"/>
          <p:cNvGrpSpPr/>
          <p:nvPr/>
        </p:nvGrpSpPr>
        <p:grpSpPr>
          <a:xfrm rot="0">
            <a:off x="12162769" y="7432307"/>
            <a:ext cx="4997757" cy="1843733"/>
            <a:chOff x="0" y="0"/>
            <a:chExt cx="6663676" cy="2458311"/>
          </a:xfrm>
        </p:grpSpPr>
        <p:sp>
          <p:nvSpPr>
            <p:cNvPr name="Freeform 16" id="16"/>
            <p:cNvSpPr/>
            <p:nvPr/>
          </p:nvSpPr>
          <p:spPr>
            <a:xfrm flipH="false" flipV="false" rot="0">
              <a:off x="0" y="0"/>
              <a:ext cx="6663676" cy="2458311"/>
            </a:xfrm>
            <a:custGeom>
              <a:avLst/>
              <a:gdLst/>
              <a:ahLst/>
              <a:cxnLst/>
              <a:rect r="r" b="b" t="t" l="l"/>
              <a:pathLst>
                <a:path h="2458311" w="6663676">
                  <a:moveTo>
                    <a:pt x="0" y="0"/>
                  </a:moveTo>
                  <a:lnTo>
                    <a:pt x="6663676" y="0"/>
                  </a:lnTo>
                  <a:lnTo>
                    <a:pt x="6663676" y="2458311"/>
                  </a:lnTo>
                  <a:lnTo>
                    <a:pt x="0" y="2458311"/>
                  </a:lnTo>
                  <a:close/>
                </a:path>
              </a:pathLst>
            </a:custGeom>
            <a:solidFill>
              <a:srgbClr val="000000">
                <a:alpha val="0"/>
              </a:srgbClr>
            </a:solidFill>
          </p:spPr>
        </p:sp>
        <p:sp>
          <p:nvSpPr>
            <p:cNvPr name="TextBox 17" id="17"/>
            <p:cNvSpPr txBox="true"/>
            <p:nvPr/>
          </p:nvSpPr>
          <p:spPr>
            <a:xfrm>
              <a:off x="0" y="-85725"/>
              <a:ext cx="6663676" cy="2544036"/>
            </a:xfrm>
            <a:prstGeom prst="rect">
              <a:avLst/>
            </a:prstGeom>
          </p:spPr>
          <p:txBody>
            <a:bodyPr anchor="t" rtlCol="false" tIns="0" lIns="0" bIns="0" rIns="0"/>
            <a:lstStyle/>
            <a:p>
              <a:pPr algn="just" marL="0" indent="0" lvl="0">
                <a:lnSpc>
                  <a:spcPts val="2512"/>
                </a:lnSpc>
              </a:pPr>
              <a:r>
                <a:rPr lang="en-US" sz="1395">
                  <a:solidFill>
                    <a:srgbClr val="000000"/>
                  </a:solidFill>
                  <a:latin typeface="Open Sans"/>
                  <a:ea typeface="Open Sans"/>
                  <a:cs typeface="Open Sans"/>
                  <a:sym typeface="Open Sans"/>
                </a:rPr>
                <a:t>Juntos, el</a:t>
              </a:r>
              <a:r>
                <a:rPr lang="en-US" sz="1395">
                  <a:solidFill>
                    <a:srgbClr val="000000"/>
                  </a:solidFill>
                  <a:latin typeface="Open Sans"/>
                  <a:ea typeface="Open Sans"/>
                  <a:cs typeface="Open Sans"/>
                  <a:sym typeface="Open Sans"/>
                </a:rPr>
                <a:t>aboren un plan sencillo por escrito que identifique los retos específicos (como las multitudes, los formularios complicados o la ansiedad social) y las soluciones adecuadas. Recuerden las ayudas útiles, como llevar a un acompañante a los eventos, usar auriculares con reducción de ruido o solicitar la posibilidad de votar por adelantado. </a:t>
              </a:r>
            </a:p>
          </p:txBody>
        </p:sp>
      </p:grpSp>
      <p:grpSp>
        <p:nvGrpSpPr>
          <p:cNvPr name="Group 18" id="18"/>
          <p:cNvGrpSpPr/>
          <p:nvPr/>
        </p:nvGrpSpPr>
        <p:grpSpPr>
          <a:xfrm rot="0">
            <a:off x="803048" y="6190905"/>
            <a:ext cx="4813444" cy="496988"/>
            <a:chOff x="0" y="0"/>
            <a:chExt cx="6417925" cy="662651"/>
          </a:xfrm>
        </p:grpSpPr>
        <p:sp>
          <p:nvSpPr>
            <p:cNvPr name="Freeform 19" id="19"/>
            <p:cNvSpPr/>
            <p:nvPr/>
          </p:nvSpPr>
          <p:spPr>
            <a:xfrm flipH="false" flipV="false" rot="0">
              <a:off x="0" y="0"/>
              <a:ext cx="6417925" cy="662651"/>
            </a:xfrm>
            <a:custGeom>
              <a:avLst/>
              <a:gdLst/>
              <a:ahLst/>
              <a:cxnLst/>
              <a:rect r="r" b="b" t="t" l="l"/>
              <a:pathLst>
                <a:path h="662651" w="6417925">
                  <a:moveTo>
                    <a:pt x="0" y="0"/>
                  </a:moveTo>
                  <a:lnTo>
                    <a:pt x="6417925" y="0"/>
                  </a:lnTo>
                  <a:lnTo>
                    <a:pt x="6417925" y="662651"/>
                  </a:lnTo>
                  <a:lnTo>
                    <a:pt x="0" y="662651"/>
                  </a:lnTo>
                  <a:close/>
                </a:path>
              </a:pathLst>
            </a:custGeom>
            <a:solidFill>
              <a:srgbClr val="000000">
                <a:alpha val="0"/>
              </a:srgbClr>
            </a:solidFill>
          </p:spPr>
        </p:sp>
        <p:sp>
          <p:nvSpPr>
            <p:cNvPr name="TextBox 20" id="20"/>
            <p:cNvSpPr txBox="true"/>
            <p:nvPr/>
          </p:nvSpPr>
          <p:spPr>
            <a:xfrm>
              <a:off x="0" y="-66675"/>
              <a:ext cx="6417925" cy="729326"/>
            </a:xfrm>
            <a:prstGeom prst="rect">
              <a:avLst/>
            </a:prstGeom>
          </p:spPr>
          <p:txBody>
            <a:bodyPr anchor="t" rtlCol="false" tIns="0" lIns="0" bIns="0" rIns="0"/>
            <a:lstStyle/>
            <a:p>
              <a:pPr algn="l" marL="0" indent="0" lvl="0">
                <a:lnSpc>
                  <a:spcPts val="2166"/>
                </a:lnSpc>
              </a:pPr>
              <a:r>
                <a:rPr lang="en-US" b="true" sz="1203">
                  <a:solidFill>
                    <a:srgbClr val="000000"/>
                  </a:solidFill>
                  <a:latin typeface="Open Sans Bold"/>
                  <a:ea typeface="Open Sans Bold"/>
                  <a:cs typeface="Open Sans Bold"/>
                  <a:sym typeface="Open Sans Bold"/>
                </a:rPr>
                <a:t>Con</a:t>
              </a:r>
              <a:r>
                <a:rPr lang="en-US" b="true" sz="1203">
                  <a:solidFill>
                    <a:srgbClr val="000000"/>
                  </a:solidFill>
                  <a:latin typeface="Open Sans Bold"/>
                  <a:ea typeface="Open Sans Bold"/>
                  <a:cs typeface="Open Sans Bold"/>
                  <a:sym typeface="Open Sans Bold"/>
                </a:rPr>
                <a:t>sejo 2: Utiliza el juego de roles para ganar confianza</a:t>
              </a:r>
            </a:p>
            <a:p>
              <a:pPr algn="l" marL="0" indent="0" lvl="0">
                <a:lnSpc>
                  <a:spcPts val="2166"/>
                </a:lnSpc>
              </a:pPr>
            </a:p>
          </p:txBody>
        </p:sp>
      </p:grpSp>
      <p:grpSp>
        <p:nvGrpSpPr>
          <p:cNvPr name="Group 21" id="21"/>
          <p:cNvGrpSpPr/>
          <p:nvPr/>
        </p:nvGrpSpPr>
        <p:grpSpPr>
          <a:xfrm rot="0">
            <a:off x="803048" y="6697055"/>
            <a:ext cx="4997757" cy="1830779"/>
            <a:chOff x="0" y="0"/>
            <a:chExt cx="6663676" cy="2441039"/>
          </a:xfrm>
        </p:grpSpPr>
        <p:sp>
          <p:nvSpPr>
            <p:cNvPr name="Freeform 22" id="22"/>
            <p:cNvSpPr/>
            <p:nvPr/>
          </p:nvSpPr>
          <p:spPr>
            <a:xfrm flipH="false" flipV="false" rot="0">
              <a:off x="0" y="0"/>
              <a:ext cx="6663676" cy="2441039"/>
            </a:xfrm>
            <a:custGeom>
              <a:avLst/>
              <a:gdLst/>
              <a:ahLst/>
              <a:cxnLst/>
              <a:rect r="r" b="b" t="t" l="l"/>
              <a:pathLst>
                <a:path h="2441039" w="6663676">
                  <a:moveTo>
                    <a:pt x="0" y="0"/>
                  </a:moveTo>
                  <a:lnTo>
                    <a:pt x="6663676" y="0"/>
                  </a:lnTo>
                  <a:lnTo>
                    <a:pt x="6663676" y="2441039"/>
                  </a:lnTo>
                  <a:lnTo>
                    <a:pt x="0" y="2441039"/>
                  </a:lnTo>
                  <a:close/>
                </a:path>
              </a:pathLst>
            </a:custGeom>
            <a:solidFill>
              <a:srgbClr val="000000">
                <a:alpha val="0"/>
              </a:srgbClr>
            </a:solidFill>
          </p:spPr>
        </p:sp>
        <p:sp>
          <p:nvSpPr>
            <p:cNvPr name="TextBox 23" id="23"/>
            <p:cNvSpPr txBox="true"/>
            <p:nvPr/>
          </p:nvSpPr>
          <p:spPr>
            <a:xfrm>
              <a:off x="0" y="-66675"/>
              <a:ext cx="6663676" cy="2507714"/>
            </a:xfrm>
            <a:prstGeom prst="rect">
              <a:avLst/>
            </a:prstGeom>
          </p:spPr>
          <p:txBody>
            <a:bodyPr anchor="t" rtlCol="false" tIns="0" lIns="0" bIns="0" rIns="0"/>
            <a:lstStyle/>
            <a:p>
              <a:pPr algn="just" marL="0" indent="0" lvl="0">
                <a:lnSpc>
                  <a:spcPts val="2149"/>
                </a:lnSpc>
              </a:pPr>
              <a:r>
                <a:rPr lang="en-US" sz="1194">
                  <a:solidFill>
                    <a:srgbClr val="000000"/>
                  </a:solidFill>
                  <a:latin typeface="Open Sans"/>
                  <a:ea typeface="Open Sans"/>
                  <a:cs typeface="Open Sans"/>
                  <a:sym typeface="Open Sans"/>
                </a:rPr>
                <a:t>O</a:t>
              </a:r>
              <a:r>
                <a:rPr lang="en-US" sz="1194">
                  <a:solidFill>
                    <a:srgbClr val="000000"/>
                  </a:solidFill>
                  <a:latin typeface="Open Sans"/>
                  <a:ea typeface="Open Sans"/>
                  <a:cs typeface="Open Sans"/>
                  <a:sym typeface="Open Sans"/>
                </a:rPr>
                <a:t>rganiza sesiones de práctica informales que ayuden a lidiar con situaciones estresantes, como registrarse para votar o hablar en reuniones comunitarias. Asuman diferentes roles (votantes, funcionarios electorales, etc.) en un ambiente agradable. Compartan comentarios constructivos, centrándose principalmente en lo que salió bien, para fomentar la confianza a través de simulaciones antes de las experiencias reales.</a:t>
              </a:r>
            </a:p>
          </p:txBody>
        </p:sp>
      </p:grpSp>
      <p:grpSp>
        <p:nvGrpSpPr>
          <p:cNvPr name="Group 24" id="24"/>
          <p:cNvGrpSpPr/>
          <p:nvPr/>
        </p:nvGrpSpPr>
        <p:grpSpPr>
          <a:xfrm rot="0">
            <a:off x="745417" y="2974373"/>
            <a:ext cx="5380827" cy="604663"/>
            <a:chOff x="0" y="0"/>
            <a:chExt cx="7174436" cy="806217"/>
          </a:xfrm>
        </p:grpSpPr>
        <p:sp>
          <p:nvSpPr>
            <p:cNvPr name="Freeform 25" id="25"/>
            <p:cNvSpPr/>
            <p:nvPr/>
          </p:nvSpPr>
          <p:spPr>
            <a:xfrm flipH="false" flipV="false" rot="0">
              <a:off x="0" y="0"/>
              <a:ext cx="7174436" cy="806217"/>
            </a:xfrm>
            <a:custGeom>
              <a:avLst/>
              <a:gdLst/>
              <a:ahLst/>
              <a:cxnLst/>
              <a:rect r="r" b="b" t="t" l="l"/>
              <a:pathLst>
                <a:path h="806217" w="7174436">
                  <a:moveTo>
                    <a:pt x="0" y="0"/>
                  </a:moveTo>
                  <a:lnTo>
                    <a:pt x="7174436" y="0"/>
                  </a:lnTo>
                  <a:lnTo>
                    <a:pt x="7174436" y="806217"/>
                  </a:lnTo>
                  <a:lnTo>
                    <a:pt x="0" y="806217"/>
                  </a:lnTo>
                  <a:close/>
                </a:path>
              </a:pathLst>
            </a:custGeom>
            <a:solidFill>
              <a:srgbClr val="000000">
                <a:alpha val="0"/>
              </a:srgbClr>
            </a:solidFill>
          </p:spPr>
        </p:sp>
        <p:sp>
          <p:nvSpPr>
            <p:cNvPr name="TextBox 26" id="26"/>
            <p:cNvSpPr txBox="true"/>
            <p:nvPr/>
          </p:nvSpPr>
          <p:spPr>
            <a:xfrm>
              <a:off x="0" y="-76200"/>
              <a:ext cx="7174436" cy="882417"/>
            </a:xfrm>
            <a:prstGeom prst="rect">
              <a:avLst/>
            </a:prstGeom>
          </p:spPr>
          <p:txBody>
            <a:bodyPr anchor="t" rtlCol="false" tIns="0" lIns="0" bIns="0" rIns="0"/>
            <a:lstStyle/>
            <a:p>
              <a:pPr algn="l" marL="0" indent="0" lvl="0">
                <a:lnSpc>
                  <a:spcPts val="2560"/>
                </a:lnSpc>
              </a:pPr>
              <a:r>
                <a:rPr lang="en-US" b="true" sz="1422">
                  <a:solidFill>
                    <a:srgbClr val="000000"/>
                  </a:solidFill>
                  <a:latin typeface="Open Sans Bold"/>
                  <a:ea typeface="Open Sans Bold"/>
                  <a:cs typeface="Open Sans Bold"/>
                  <a:sym typeface="Open Sans Bold"/>
                </a:rPr>
                <a:t>Con</a:t>
              </a:r>
              <a:r>
                <a:rPr lang="en-US" b="true" sz="1422">
                  <a:solidFill>
                    <a:srgbClr val="000000"/>
                  </a:solidFill>
                  <a:latin typeface="Open Sans Bold"/>
                  <a:ea typeface="Open Sans Bold"/>
                  <a:cs typeface="Open Sans Bold"/>
                  <a:sym typeface="Open Sans Bold"/>
                </a:rPr>
                <a:t>sejo 1: construya una escalera de participación paso a paso </a:t>
              </a:r>
            </a:p>
          </p:txBody>
        </p:sp>
      </p:grpSp>
      <p:grpSp>
        <p:nvGrpSpPr>
          <p:cNvPr name="Group 27" id="27"/>
          <p:cNvGrpSpPr/>
          <p:nvPr/>
        </p:nvGrpSpPr>
        <p:grpSpPr>
          <a:xfrm rot="0">
            <a:off x="745417" y="3642889"/>
            <a:ext cx="4997757" cy="2157491"/>
            <a:chOff x="0" y="0"/>
            <a:chExt cx="6663676" cy="2876655"/>
          </a:xfrm>
        </p:grpSpPr>
        <p:sp>
          <p:nvSpPr>
            <p:cNvPr name="Freeform 28" id="28"/>
            <p:cNvSpPr/>
            <p:nvPr/>
          </p:nvSpPr>
          <p:spPr>
            <a:xfrm flipH="false" flipV="false" rot="0">
              <a:off x="0" y="0"/>
              <a:ext cx="6663676" cy="2876655"/>
            </a:xfrm>
            <a:custGeom>
              <a:avLst/>
              <a:gdLst/>
              <a:ahLst/>
              <a:cxnLst/>
              <a:rect r="r" b="b" t="t" l="l"/>
              <a:pathLst>
                <a:path h="2876655" w="6663676">
                  <a:moveTo>
                    <a:pt x="0" y="0"/>
                  </a:moveTo>
                  <a:lnTo>
                    <a:pt x="6663676" y="0"/>
                  </a:lnTo>
                  <a:lnTo>
                    <a:pt x="6663676" y="2876655"/>
                  </a:lnTo>
                  <a:lnTo>
                    <a:pt x="0" y="2876655"/>
                  </a:lnTo>
                  <a:close/>
                </a:path>
              </a:pathLst>
            </a:custGeom>
            <a:solidFill>
              <a:srgbClr val="000000">
                <a:alpha val="0"/>
              </a:srgbClr>
            </a:solidFill>
          </p:spPr>
        </p:sp>
        <p:sp>
          <p:nvSpPr>
            <p:cNvPr name="TextBox 29" id="29"/>
            <p:cNvSpPr txBox="true"/>
            <p:nvPr/>
          </p:nvSpPr>
          <p:spPr>
            <a:xfrm>
              <a:off x="0" y="-76200"/>
              <a:ext cx="6663676" cy="2952855"/>
            </a:xfrm>
            <a:prstGeom prst="rect">
              <a:avLst/>
            </a:prstGeom>
          </p:spPr>
          <p:txBody>
            <a:bodyPr anchor="t" rtlCol="false" tIns="0" lIns="0" bIns="0" rIns="0"/>
            <a:lstStyle/>
            <a:p>
              <a:pPr algn="just" marL="0" indent="0" lvl="0">
                <a:lnSpc>
                  <a:spcPts val="2545"/>
                </a:lnSpc>
              </a:pPr>
              <a:r>
                <a:rPr lang="en-US" sz="1414">
                  <a:solidFill>
                    <a:srgbClr val="000000"/>
                  </a:solidFill>
                  <a:latin typeface="Open Sans"/>
                  <a:ea typeface="Open Sans"/>
                  <a:cs typeface="Open Sans"/>
                  <a:sym typeface="Open Sans"/>
                </a:rPr>
                <a:t>Empiez</a:t>
              </a:r>
              <a:r>
                <a:rPr lang="en-US" sz="1414">
                  <a:solidFill>
                    <a:srgbClr val="000000"/>
                  </a:solidFill>
                  <a:latin typeface="Open Sans"/>
                  <a:ea typeface="Open Sans"/>
                  <a:cs typeface="Open Sans"/>
                  <a:sym typeface="Open Sans"/>
                </a:rPr>
                <a:t>a con actividades sencillas y fáciles de entender, como ver juntos un vídeo corto sobre política o hablar sobre un tema importante para los jóvenes. Aumenta gradualmente la dificultad hasta participar en una pequeña reunión con la comunidad local y, a continuación, ponte en contacto con un representante sobre un tema que le interese.</a:t>
              </a:r>
            </a:p>
          </p:txBody>
        </p:sp>
      </p:grpSp>
      <p:grpSp>
        <p:nvGrpSpPr>
          <p:cNvPr name="Group 30" id="30"/>
          <p:cNvGrpSpPr/>
          <p:nvPr/>
        </p:nvGrpSpPr>
        <p:grpSpPr>
          <a:xfrm rot="0">
            <a:off x="6288170" y="3227411"/>
            <a:ext cx="5711661" cy="5300423"/>
            <a:chOff x="0" y="0"/>
            <a:chExt cx="7615548" cy="7067231"/>
          </a:xfrm>
        </p:grpSpPr>
        <p:sp>
          <p:nvSpPr>
            <p:cNvPr name="Freeform 31" id="31"/>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ACD8FF"/>
            </a:solidFill>
          </p:spPr>
        </p:sp>
        <p:sp>
          <p:nvSpPr>
            <p:cNvPr name="Freeform 32" id="32"/>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ACD8FF"/>
            </a:solidFill>
          </p:spPr>
        </p:sp>
      </p:grpSp>
      <p:sp>
        <p:nvSpPr>
          <p:cNvPr name="Freeform 33" id="33"/>
          <p:cNvSpPr/>
          <p:nvPr/>
        </p:nvSpPr>
        <p:spPr>
          <a:xfrm flipH="false" flipV="false" rot="0">
            <a:off x="7234355" y="5011121"/>
            <a:ext cx="3819291" cy="1733003"/>
          </a:xfrm>
          <a:custGeom>
            <a:avLst/>
            <a:gdLst/>
            <a:ahLst/>
            <a:cxnLst/>
            <a:rect r="r" b="b" t="t" l="l"/>
            <a:pathLst>
              <a:path h="1733003" w="3819291">
                <a:moveTo>
                  <a:pt x="0" y="0"/>
                </a:moveTo>
                <a:lnTo>
                  <a:pt x="3819290" y="0"/>
                </a:lnTo>
                <a:lnTo>
                  <a:pt x="3819290" y="1733004"/>
                </a:lnTo>
                <a:lnTo>
                  <a:pt x="0" y="17330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4" id="34"/>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6"/>
            <a:stretch>
              <a:fillRect l="0" t="0" r="0" b="0"/>
            </a:stretch>
          </a:blipFill>
        </p:spPr>
      </p:sp>
      <p:grpSp>
        <p:nvGrpSpPr>
          <p:cNvPr name="Group 35" id="35"/>
          <p:cNvGrpSpPr/>
          <p:nvPr/>
        </p:nvGrpSpPr>
        <p:grpSpPr>
          <a:xfrm rot="0">
            <a:off x="3244296" y="1818864"/>
            <a:ext cx="12284545" cy="1010340"/>
            <a:chOff x="0" y="0"/>
            <a:chExt cx="20719838" cy="1704099"/>
          </a:xfrm>
        </p:grpSpPr>
        <p:sp>
          <p:nvSpPr>
            <p:cNvPr name="Freeform 36" id="36"/>
            <p:cNvSpPr/>
            <p:nvPr/>
          </p:nvSpPr>
          <p:spPr>
            <a:xfrm flipH="false" flipV="false" rot="0">
              <a:off x="0" y="0"/>
              <a:ext cx="20719838" cy="1704099"/>
            </a:xfrm>
            <a:custGeom>
              <a:avLst/>
              <a:gdLst/>
              <a:ahLst/>
              <a:cxnLst/>
              <a:rect r="r" b="b" t="t" l="l"/>
              <a:pathLst>
                <a:path h="1704099" w="20719838">
                  <a:moveTo>
                    <a:pt x="0" y="0"/>
                  </a:moveTo>
                  <a:lnTo>
                    <a:pt x="20719838" y="0"/>
                  </a:lnTo>
                  <a:lnTo>
                    <a:pt x="20719838" y="1704099"/>
                  </a:lnTo>
                  <a:lnTo>
                    <a:pt x="0" y="1704099"/>
                  </a:lnTo>
                  <a:close/>
                </a:path>
              </a:pathLst>
            </a:custGeom>
            <a:solidFill>
              <a:srgbClr val="000000">
                <a:alpha val="0"/>
              </a:srgbClr>
            </a:solidFill>
          </p:spPr>
        </p:sp>
        <p:sp>
          <p:nvSpPr>
            <p:cNvPr name="TextBox 37" id="37"/>
            <p:cNvSpPr txBox="true"/>
            <p:nvPr/>
          </p:nvSpPr>
          <p:spPr>
            <a:xfrm>
              <a:off x="0" y="-85725"/>
              <a:ext cx="20719838" cy="1789824"/>
            </a:xfrm>
            <a:prstGeom prst="rect">
              <a:avLst/>
            </a:prstGeom>
          </p:spPr>
          <p:txBody>
            <a:bodyPr anchor="t" rtlCol="false" tIns="0" lIns="0" bIns="0" rIns="0"/>
            <a:lstStyle/>
            <a:p>
              <a:pPr algn="ctr" marL="0" indent="0" lvl="0">
                <a:lnSpc>
                  <a:spcPts val="2792"/>
                </a:lnSpc>
              </a:pPr>
              <a:r>
                <a:rPr lang="en-US" b="true" sz="1551">
                  <a:solidFill>
                    <a:srgbClr val="6C9FC2"/>
                  </a:solidFill>
                  <a:latin typeface="Open Sans Bold"/>
                  <a:ea typeface="Open Sans Bold"/>
                  <a:cs typeface="Open Sans Bold"/>
                  <a:sym typeface="Open Sans Bold"/>
                </a:rPr>
                <a:t>El t</a:t>
              </a:r>
              <a:r>
                <a:rPr lang="en-US" b="true" sz="1551">
                  <a:solidFill>
                    <a:srgbClr val="6C9FC2"/>
                  </a:solidFill>
                  <a:latin typeface="Open Sans Bold"/>
                  <a:ea typeface="Open Sans Bold"/>
                  <a:cs typeface="Open Sans Bold"/>
                  <a:sym typeface="Open Sans Bold"/>
                </a:rPr>
                <a:t>rabajo con jóvenes con discapacidades psicosociales requiere un enfoque cuidadosamente pensado que les anime a participar activamente en la vida política. A continuación se ofrecen algunas pautas prácticas y viables para quienes trabajan con jóvenes:</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45518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770323" y="1951125"/>
            <a:ext cx="8545950" cy="588622"/>
            <a:chOff x="0" y="0"/>
            <a:chExt cx="11394600" cy="784830"/>
          </a:xfrm>
        </p:grpSpPr>
        <p:sp>
          <p:nvSpPr>
            <p:cNvPr name="Freeform 6" id="6"/>
            <p:cNvSpPr/>
            <p:nvPr/>
          </p:nvSpPr>
          <p:spPr>
            <a:xfrm flipH="false" flipV="false" rot="0">
              <a:off x="0" y="0"/>
              <a:ext cx="11394600" cy="784830"/>
            </a:xfrm>
            <a:custGeom>
              <a:avLst/>
              <a:gdLst/>
              <a:ahLst/>
              <a:cxnLst/>
              <a:rect r="r" b="b" t="t" l="l"/>
              <a:pathLst>
                <a:path h="784830" w="11394600">
                  <a:moveTo>
                    <a:pt x="0" y="0"/>
                  </a:moveTo>
                  <a:lnTo>
                    <a:pt x="11394600" y="0"/>
                  </a:lnTo>
                  <a:lnTo>
                    <a:pt x="11394600" y="784830"/>
                  </a:lnTo>
                  <a:lnTo>
                    <a:pt x="0" y="784830"/>
                  </a:lnTo>
                  <a:close/>
                </a:path>
              </a:pathLst>
            </a:custGeom>
            <a:solidFill>
              <a:srgbClr val="000000">
                <a:alpha val="0"/>
              </a:srgbClr>
            </a:solidFill>
          </p:spPr>
        </p:sp>
        <p:sp>
          <p:nvSpPr>
            <p:cNvPr name="TextBox 7" id="7"/>
            <p:cNvSpPr txBox="true"/>
            <p:nvPr/>
          </p:nvSpPr>
          <p:spPr>
            <a:xfrm>
              <a:off x="0" y="-9525"/>
              <a:ext cx="11394600" cy="794355"/>
            </a:xfrm>
            <a:prstGeom prst="rect">
              <a:avLst/>
            </a:prstGeom>
          </p:spPr>
          <p:txBody>
            <a:bodyPr anchor="t" rtlCol="false" tIns="0" lIns="0" bIns="0" rIns="0"/>
            <a:lstStyle/>
            <a:p>
              <a:pPr algn="l" marL="0" indent="0" lvl="0">
                <a:lnSpc>
                  <a:spcPts val="3125"/>
                </a:lnSpc>
              </a:pPr>
              <a:r>
                <a:rPr lang="en-US" b="true" sz="2604">
                  <a:solidFill>
                    <a:srgbClr val="2E2B29"/>
                  </a:solidFill>
                  <a:latin typeface="Open Sans Bold"/>
                  <a:ea typeface="Open Sans Bold"/>
                  <a:cs typeface="Open Sans Bold"/>
                  <a:sym typeface="Open Sans Bold"/>
                </a:rPr>
                <a:t>Actividad: «Ponte en mi lugar» </a:t>
              </a:r>
            </a:p>
          </p:txBody>
        </p:sp>
      </p:grpSp>
      <p:grpSp>
        <p:nvGrpSpPr>
          <p:cNvPr name="Group 8" id="8"/>
          <p:cNvGrpSpPr/>
          <p:nvPr/>
        </p:nvGrpSpPr>
        <p:grpSpPr>
          <a:xfrm rot="0">
            <a:off x="770323" y="2792325"/>
            <a:ext cx="16488976" cy="5404727"/>
            <a:chOff x="0" y="0"/>
            <a:chExt cx="21985302" cy="7206303"/>
          </a:xfrm>
        </p:grpSpPr>
        <p:sp>
          <p:nvSpPr>
            <p:cNvPr name="Freeform 9" id="9"/>
            <p:cNvSpPr/>
            <p:nvPr/>
          </p:nvSpPr>
          <p:spPr>
            <a:xfrm flipH="false" flipV="false" rot="0">
              <a:off x="0" y="0"/>
              <a:ext cx="21985303" cy="7206303"/>
            </a:xfrm>
            <a:custGeom>
              <a:avLst/>
              <a:gdLst/>
              <a:ahLst/>
              <a:cxnLst/>
              <a:rect r="r" b="b" t="t" l="l"/>
              <a:pathLst>
                <a:path h="7206303" w="21985303">
                  <a:moveTo>
                    <a:pt x="0" y="0"/>
                  </a:moveTo>
                  <a:lnTo>
                    <a:pt x="21985303" y="0"/>
                  </a:lnTo>
                  <a:lnTo>
                    <a:pt x="21985303" y="7206303"/>
                  </a:lnTo>
                  <a:lnTo>
                    <a:pt x="0" y="7206303"/>
                  </a:lnTo>
                  <a:close/>
                </a:path>
              </a:pathLst>
            </a:custGeom>
            <a:solidFill>
              <a:srgbClr val="000000">
                <a:alpha val="0"/>
              </a:srgbClr>
            </a:solidFill>
          </p:spPr>
        </p:sp>
        <p:sp>
          <p:nvSpPr>
            <p:cNvPr name="TextBox 10" id="10"/>
            <p:cNvSpPr txBox="true"/>
            <p:nvPr/>
          </p:nvSpPr>
          <p:spPr>
            <a:xfrm>
              <a:off x="0" y="-161925"/>
              <a:ext cx="21985302" cy="7368228"/>
            </a:xfrm>
            <a:prstGeom prst="rect">
              <a:avLst/>
            </a:prstGeom>
          </p:spPr>
          <p:txBody>
            <a:bodyPr anchor="t" rtlCol="false" tIns="0" lIns="0" bIns="0" rIns="0"/>
            <a:lstStyle/>
            <a:p>
              <a:pPr algn="just" marL="0" indent="0" lvl="0">
                <a:lnSpc>
                  <a:spcPts val="4859"/>
                </a:lnSpc>
              </a:pPr>
              <a:r>
                <a:rPr lang="en-US" b="true" sz="2699">
                  <a:solidFill>
                    <a:srgbClr val="282121"/>
                  </a:solidFill>
                  <a:latin typeface="Open Sans Bold"/>
                  <a:ea typeface="Open Sans Bold"/>
                  <a:cs typeface="Open Sans Bold"/>
                  <a:sym typeface="Open Sans Bold"/>
                </a:rPr>
                <a:t>Objetivo</a:t>
              </a:r>
              <a:r>
                <a:rPr lang="en-US" b="true" sz="2699">
                  <a:solidFill>
                    <a:srgbClr val="282121"/>
                  </a:solidFill>
                  <a:latin typeface="Open Sans Bold"/>
                  <a:ea typeface="Open Sans Bold"/>
                  <a:cs typeface="Open Sans Bold"/>
                  <a:sym typeface="Open Sans Bold"/>
                </a:rPr>
                <a:t>:</a:t>
              </a:r>
            </a:p>
            <a:p>
              <a:pPr algn="just" marL="0" indent="0" lvl="0">
                <a:lnSpc>
                  <a:spcPts val="4859"/>
                </a:lnSpc>
              </a:pPr>
              <a:r>
                <a:rPr lang="en-US" sz="2699">
                  <a:solidFill>
                    <a:srgbClr val="282121"/>
                  </a:solidFill>
                  <a:latin typeface="Open Sans"/>
                  <a:ea typeface="Open Sans"/>
                  <a:cs typeface="Open Sans"/>
                  <a:sym typeface="Open Sans"/>
                </a:rPr>
                <a:t>Est</a:t>
              </a:r>
              <a:r>
                <a:rPr lang="en-US" sz="2699">
                  <a:solidFill>
                    <a:srgbClr val="282121"/>
                  </a:solidFill>
                  <a:latin typeface="Open Sans"/>
                  <a:ea typeface="Open Sans"/>
                  <a:cs typeface="Open Sans"/>
                  <a:sym typeface="Open Sans"/>
                </a:rPr>
                <a:t>a actividad te ayudará a comprender mejor los obstáculos (estigma, acceso, confianza, representación) y cómo afectan a la participación de los jóvenes con discapacidades psicosociales en la vida política.</a:t>
              </a:r>
            </a:p>
            <a:p>
              <a:pPr algn="just" marL="0" indent="0" lvl="0">
                <a:lnSpc>
                  <a:spcPts val="4859"/>
                </a:lnSpc>
              </a:pPr>
              <a:r>
                <a:rPr lang="en-US" sz="2699">
                  <a:solidFill>
                    <a:srgbClr val="282121"/>
                  </a:solidFill>
                  <a:latin typeface="Open Sans"/>
                  <a:ea typeface="Open Sans"/>
                  <a:cs typeface="Open Sans"/>
                  <a:sym typeface="Open Sans"/>
                </a:rPr>
                <a:t>Duración: 30 minutos </a:t>
              </a:r>
            </a:p>
            <a:p>
              <a:pPr algn="just" marL="0" indent="0" lvl="0">
                <a:lnSpc>
                  <a:spcPts val="4859"/>
                </a:lnSpc>
              </a:pPr>
              <a:r>
                <a:rPr lang="en-US" sz="2699">
                  <a:solidFill>
                    <a:srgbClr val="282121"/>
                  </a:solidFill>
                  <a:latin typeface="Open Sans"/>
                  <a:ea typeface="Open Sans"/>
                  <a:cs typeface="Open Sans"/>
                  <a:sym typeface="Open Sans"/>
                </a:rPr>
                <a:t>Resultados clave del aprendizaje:</a:t>
              </a:r>
            </a:p>
            <a:p>
              <a:pPr algn="just" marL="0" indent="0" lvl="0">
                <a:lnSpc>
                  <a:spcPts val="4859"/>
                </a:lnSpc>
              </a:pPr>
              <a:r>
                <a:rPr lang="en-US" sz="2699">
                  <a:solidFill>
                    <a:srgbClr val="282121"/>
                  </a:solidFill>
                  <a:latin typeface="Open Sans"/>
                  <a:ea typeface="Open Sans"/>
                  <a:cs typeface="Open Sans"/>
                  <a:sym typeface="Open Sans"/>
                </a:rPr>
                <a:t>Comprueba cómo funciona la exclusión.</a:t>
              </a:r>
            </a:p>
            <a:p>
              <a:pPr algn="just" marL="0" indent="0" lvl="0">
                <a:lnSpc>
                  <a:spcPts val="4859"/>
                </a:lnSpc>
              </a:pPr>
              <a:r>
                <a:rPr lang="en-US" sz="2699">
                  <a:solidFill>
                    <a:srgbClr val="282121"/>
                  </a:solidFill>
                  <a:latin typeface="Open Sans"/>
                  <a:ea typeface="Open Sans"/>
                  <a:cs typeface="Open Sans"/>
                  <a:sym typeface="Open Sans"/>
                </a:rPr>
                <a:t>Descubre por qué participar activamente en la vida política es algo más que votar.</a:t>
              </a:r>
            </a:p>
            <a:p>
              <a:pPr algn="just" marL="0" indent="0" lvl="0">
                <a:lnSpc>
                  <a:spcPts val="4859"/>
                </a:lnSpc>
              </a:pPr>
              <a:r>
                <a:rPr lang="en-US" sz="2699">
                  <a:solidFill>
                    <a:srgbClr val="282121"/>
                  </a:solidFill>
                  <a:latin typeface="Open Sans"/>
                  <a:ea typeface="Open Sans"/>
                  <a:cs typeface="Open Sans"/>
                  <a:sym typeface="Open Sans"/>
                </a:rPr>
                <a:t>Piensa en cómo puedes reducir las barreras en tu trabajo con los jóvenes</a:t>
              </a:r>
            </a:p>
          </p:txBody>
        </p:sp>
      </p:grpSp>
      <p:grpSp>
        <p:nvGrpSpPr>
          <p:cNvPr name="Group 11" id="11"/>
          <p:cNvGrpSpPr/>
          <p:nvPr/>
        </p:nvGrpSpPr>
        <p:grpSpPr>
          <a:xfrm rot="0">
            <a:off x="971550" y="467067"/>
            <a:ext cx="76944" cy="200648"/>
            <a:chOff x="0" y="0"/>
            <a:chExt cx="102592" cy="267531"/>
          </a:xfrm>
        </p:grpSpPr>
        <p:sp>
          <p:nvSpPr>
            <p:cNvPr name="Freeform 12" id="12"/>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13" id="13"/>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E2B29"/>
                  </a:solidFill>
                  <a:latin typeface="Open Sans Bold"/>
                  <a:ea typeface="Open Sans Bold"/>
                  <a:cs typeface="Open Sans Bold"/>
                  <a:sym typeface="Open Sans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12548744" y="8197052"/>
            <a:ext cx="5412620" cy="1962075"/>
          </a:xfrm>
          <a:custGeom>
            <a:avLst/>
            <a:gdLst/>
            <a:ahLst/>
            <a:cxnLst/>
            <a:rect r="r" b="b" t="t" l="l"/>
            <a:pathLst>
              <a:path h="1962075" w="5412620">
                <a:moveTo>
                  <a:pt x="0" y="0"/>
                </a:moveTo>
                <a:lnTo>
                  <a:pt x="5412620" y="0"/>
                </a:lnTo>
                <a:lnTo>
                  <a:pt x="5412620" y="1962075"/>
                </a:lnTo>
                <a:lnTo>
                  <a:pt x="0" y="196207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3705925" y="567391"/>
            <a:ext cx="11516056" cy="862035"/>
            <a:chOff x="0" y="0"/>
            <a:chExt cx="15354741" cy="1149380"/>
          </a:xfrm>
        </p:grpSpPr>
        <p:sp>
          <p:nvSpPr>
            <p:cNvPr name="Freeform 6" id="6"/>
            <p:cNvSpPr/>
            <p:nvPr/>
          </p:nvSpPr>
          <p:spPr>
            <a:xfrm flipH="false" flipV="false" rot="0">
              <a:off x="0" y="0"/>
              <a:ext cx="15354740" cy="1149380"/>
            </a:xfrm>
            <a:custGeom>
              <a:avLst/>
              <a:gdLst/>
              <a:ahLst/>
              <a:cxnLst/>
              <a:rect r="r" b="b" t="t" l="l"/>
              <a:pathLst>
                <a:path h="1149380" w="15354740">
                  <a:moveTo>
                    <a:pt x="0" y="0"/>
                  </a:moveTo>
                  <a:lnTo>
                    <a:pt x="15354740" y="0"/>
                  </a:lnTo>
                  <a:lnTo>
                    <a:pt x="15354740" y="1149380"/>
                  </a:lnTo>
                  <a:lnTo>
                    <a:pt x="0" y="1149380"/>
                  </a:lnTo>
                  <a:close/>
                </a:path>
              </a:pathLst>
            </a:custGeom>
            <a:solidFill>
              <a:srgbClr val="000000">
                <a:alpha val="0"/>
              </a:srgbClr>
            </a:solidFill>
          </p:spPr>
        </p:sp>
        <p:sp>
          <p:nvSpPr>
            <p:cNvPr name="TextBox 7" id="7"/>
            <p:cNvSpPr txBox="true"/>
            <p:nvPr/>
          </p:nvSpPr>
          <p:spPr>
            <a:xfrm>
              <a:off x="0" y="0"/>
              <a:ext cx="15354741" cy="1149380"/>
            </a:xfrm>
            <a:prstGeom prst="rect">
              <a:avLst/>
            </a:prstGeom>
          </p:spPr>
          <p:txBody>
            <a:bodyPr anchor="t" rtlCol="false" tIns="0" lIns="0" bIns="0" rIns="0"/>
            <a:lstStyle/>
            <a:p>
              <a:pPr algn="ctr" marL="0" indent="0" lvl="0">
                <a:lnSpc>
                  <a:spcPts val="4042"/>
                </a:lnSpc>
              </a:pPr>
              <a:r>
                <a:rPr lang="en-US" b="true" sz="3368">
                  <a:solidFill>
                    <a:srgbClr val="2E2B29"/>
                  </a:solidFill>
                  <a:latin typeface="Open Sans Bold"/>
                  <a:ea typeface="Open Sans Bold"/>
                  <a:cs typeface="Open Sans Bold"/>
                  <a:sym typeface="Open Sans Bold"/>
                </a:rPr>
                <a:t>Actividad: «Ponte en mi lugar»</a:t>
              </a:r>
            </a:p>
          </p:txBody>
        </p:sp>
      </p:grpSp>
      <p:grpSp>
        <p:nvGrpSpPr>
          <p:cNvPr name="Group 8" id="8"/>
          <p:cNvGrpSpPr/>
          <p:nvPr/>
        </p:nvGrpSpPr>
        <p:grpSpPr>
          <a:xfrm rot="0">
            <a:off x="971550" y="467067"/>
            <a:ext cx="76944" cy="200648"/>
            <a:chOff x="0" y="0"/>
            <a:chExt cx="102592" cy="267531"/>
          </a:xfrm>
        </p:grpSpPr>
        <p:sp>
          <p:nvSpPr>
            <p:cNvPr name="Freeform 9" id="9"/>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10" id="10"/>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E2B29"/>
                  </a:solidFill>
                  <a:latin typeface="Open Sans Bold"/>
                  <a:ea typeface="Open Sans Bold"/>
                  <a:cs typeface="Open Sans Bold"/>
                  <a:sym typeface="Open Sans Bold"/>
                </a:rPr>
                <a:t>7</a:t>
              </a:r>
            </a:p>
          </p:txBody>
        </p:sp>
      </p:grpSp>
      <p:sp>
        <p:nvSpPr>
          <p:cNvPr name="Freeform 11" id="11"/>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2" id="12"/>
          <p:cNvSpPr/>
          <p:nvPr/>
        </p:nvSpPr>
        <p:spPr>
          <a:xfrm flipH="false" flipV="false" rot="0">
            <a:off x="12153609" y="7714224"/>
            <a:ext cx="5916010" cy="2144554"/>
          </a:xfrm>
          <a:custGeom>
            <a:avLst/>
            <a:gdLst/>
            <a:ahLst/>
            <a:cxnLst/>
            <a:rect r="r" b="b" t="t" l="l"/>
            <a:pathLst>
              <a:path h="2144554" w="5916010">
                <a:moveTo>
                  <a:pt x="0" y="0"/>
                </a:moveTo>
                <a:lnTo>
                  <a:pt x="5916011" y="0"/>
                </a:lnTo>
                <a:lnTo>
                  <a:pt x="5916011"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562719" y="2740646"/>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562719" y="6715125"/>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10260596" y="4400811"/>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6" id="16"/>
          <p:cNvGrpSpPr/>
          <p:nvPr/>
        </p:nvGrpSpPr>
        <p:grpSpPr>
          <a:xfrm rot="0">
            <a:off x="1924231" y="2085578"/>
            <a:ext cx="7539722" cy="3071446"/>
            <a:chOff x="0" y="0"/>
            <a:chExt cx="10052962" cy="4095261"/>
          </a:xfrm>
        </p:grpSpPr>
        <p:sp>
          <p:nvSpPr>
            <p:cNvPr name="Freeform 17" id="17"/>
            <p:cNvSpPr/>
            <p:nvPr/>
          </p:nvSpPr>
          <p:spPr>
            <a:xfrm flipH="false" flipV="false" rot="0">
              <a:off x="0" y="0"/>
              <a:ext cx="10052963" cy="4095261"/>
            </a:xfrm>
            <a:custGeom>
              <a:avLst/>
              <a:gdLst/>
              <a:ahLst/>
              <a:cxnLst/>
              <a:rect r="r" b="b" t="t" l="l"/>
              <a:pathLst>
                <a:path h="4095261" w="10052963">
                  <a:moveTo>
                    <a:pt x="0" y="0"/>
                  </a:moveTo>
                  <a:lnTo>
                    <a:pt x="10052963" y="0"/>
                  </a:lnTo>
                  <a:lnTo>
                    <a:pt x="10052963" y="4095261"/>
                  </a:lnTo>
                  <a:lnTo>
                    <a:pt x="0" y="4095261"/>
                  </a:lnTo>
                  <a:close/>
                </a:path>
              </a:pathLst>
            </a:custGeom>
            <a:solidFill>
              <a:srgbClr val="000000">
                <a:alpha val="0"/>
              </a:srgbClr>
            </a:solidFill>
          </p:spPr>
        </p:sp>
        <p:sp>
          <p:nvSpPr>
            <p:cNvPr name="TextBox 18" id="18"/>
            <p:cNvSpPr txBox="true"/>
            <p:nvPr/>
          </p:nvSpPr>
          <p:spPr>
            <a:xfrm>
              <a:off x="0" y="-95250"/>
              <a:ext cx="10052962" cy="4190511"/>
            </a:xfrm>
            <a:prstGeom prst="rect">
              <a:avLst/>
            </a:prstGeom>
          </p:spPr>
          <p:txBody>
            <a:bodyPr anchor="t" rtlCol="false" tIns="0" lIns="0" bIns="0" rIns="0"/>
            <a:lstStyle/>
            <a:p>
              <a:pPr algn="just" marL="0" indent="0" lvl="0">
                <a:lnSpc>
                  <a:spcPts val="3139"/>
                </a:lnSpc>
              </a:pPr>
              <a:r>
                <a:rPr lang="en-US" b="true" sz="1743">
                  <a:solidFill>
                    <a:srgbClr val="000000"/>
                  </a:solidFill>
                  <a:latin typeface="Open Sans Bold"/>
                  <a:ea typeface="Open Sans Bold"/>
                  <a:cs typeface="Open Sans Bold"/>
                  <a:sym typeface="Open Sans Bold"/>
                </a:rPr>
                <a:t>Int</a:t>
              </a:r>
              <a:r>
                <a:rPr lang="en-US" b="true" sz="1743">
                  <a:solidFill>
                    <a:srgbClr val="000000"/>
                  </a:solidFill>
                  <a:latin typeface="Open Sans Bold"/>
                  <a:ea typeface="Open Sans Bold"/>
                  <a:cs typeface="Open Sans Bold"/>
                  <a:sym typeface="Open Sans Bold"/>
                </a:rPr>
                <a:t>roducción y configuración (5 minutos): explique brevemente la actividad: «Veremos cómo diferentes personas se enfrentan a las desigualdades de oportunidades en la participación social y política».</a:t>
              </a:r>
            </a:p>
            <a:p>
              <a:pPr algn="just" marL="0" indent="0" lvl="0">
                <a:lnSpc>
                  <a:spcPts val="3139"/>
                </a:lnSpc>
              </a:pPr>
              <a:r>
                <a:rPr lang="en-US" sz="1743">
                  <a:solidFill>
                    <a:srgbClr val="000000"/>
                  </a:solidFill>
                  <a:latin typeface="Open Sans"/>
                  <a:ea typeface="Open Sans"/>
                  <a:cs typeface="Open Sans"/>
                  <a:sym typeface="Open Sans"/>
                </a:rPr>
                <a:t>Reparte las tarjetas con los roles que has preparado previamente, que contienen breves descripciones de los personajes, por ejemplo: «Joven de 19 años con trastorno bipolar, que vive en el campo» o «Estudiante de Derecho de 22 años sin discapacidad».</a:t>
              </a:r>
            </a:p>
          </p:txBody>
        </p:sp>
      </p:grpSp>
      <p:grpSp>
        <p:nvGrpSpPr>
          <p:cNvPr name="Group 19" id="19"/>
          <p:cNvGrpSpPr/>
          <p:nvPr/>
        </p:nvGrpSpPr>
        <p:grpSpPr>
          <a:xfrm rot="0">
            <a:off x="1924231" y="5315635"/>
            <a:ext cx="7539722" cy="4041229"/>
            <a:chOff x="0" y="0"/>
            <a:chExt cx="10052962" cy="5388305"/>
          </a:xfrm>
        </p:grpSpPr>
        <p:sp>
          <p:nvSpPr>
            <p:cNvPr name="Freeform 20" id="20"/>
            <p:cNvSpPr/>
            <p:nvPr/>
          </p:nvSpPr>
          <p:spPr>
            <a:xfrm flipH="false" flipV="false" rot="0">
              <a:off x="0" y="0"/>
              <a:ext cx="10052963" cy="5388305"/>
            </a:xfrm>
            <a:custGeom>
              <a:avLst/>
              <a:gdLst/>
              <a:ahLst/>
              <a:cxnLst/>
              <a:rect r="r" b="b" t="t" l="l"/>
              <a:pathLst>
                <a:path h="5388305" w="10052963">
                  <a:moveTo>
                    <a:pt x="0" y="0"/>
                  </a:moveTo>
                  <a:lnTo>
                    <a:pt x="10052963" y="0"/>
                  </a:lnTo>
                  <a:lnTo>
                    <a:pt x="10052963" y="5388305"/>
                  </a:lnTo>
                  <a:lnTo>
                    <a:pt x="0" y="5388305"/>
                  </a:lnTo>
                  <a:close/>
                </a:path>
              </a:pathLst>
            </a:custGeom>
            <a:solidFill>
              <a:srgbClr val="000000">
                <a:alpha val="0"/>
              </a:srgbClr>
            </a:solidFill>
          </p:spPr>
        </p:sp>
        <p:sp>
          <p:nvSpPr>
            <p:cNvPr name="TextBox 21" id="21"/>
            <p:cNvSpPr txBox="true"/>
            <p:nvPr/>
          </p:nvSpPr>
          <p:spPr>
            <a:xfrm>
              <a:off x="0" y="-95250"/>
              <a:ext cx="10052962" cy="5483555"/>
            </a:xfrm>
            <a:prstGeom prst="rect">
              <a:avLst/>
            </a:prstGeom>
          </p:spPr>
          <p:txBody>
            <a:bodyPr anchor="t" rtlCol="false" tIns="0" lIns="0" bIns="0" rIns="0"/>
            <a:lstStyle/>
            <a:p>
              <a:pPr algn="just" marL="0" indent="0" lvl="0">
                <a:lnSpc>
                  <a:spcPts val="3244"/>
                </a:lnSpc>
              </a:pPr>
              <a:r>
                <a:rPr lang="en-US" b="true" sz="1802">
                  <a:solidFill>
                    <a:srgbClr val="000000"/>
                  </a:solidFill>
                  <a:latin typeface="Open Sans Bold"/>
                  <a:ea typeface="Open Sans Bold"/>
                  <a:cs typeface="Open Sans Bold"/>
                  <a:sym typeface="Open Sans Bold"/>
                </a:rPr>
                <a:t>Simulación: Juego «Un paso adelante» (10 minutos)</a:t>
              </a:r>
            </a:p>
            <a:p>
              <a:pPr algn="just" marL="0" indent="0" lvl="0">
                <a:lnSpc>
                  <a:spcPts val="3244"/>
                </a:lnSpc>
              </a:pPr>
              <a:r>
                <a:rPr lang="en-US" sz="1802">
                  <a:solidFill>
                    <a:srgbClr val="000000"/>
                  </a:solidFill>
                  <a:latin typeface="Open Sans"/>
                  <a:ea typeface="Open Sans"/>
                  <a:cs typeface="Open Sans"/>
                  <a:sym typeface="Open Sans"/>
                </a:rPr>
                <a:t>M</a:t>
              </a:r>
              <a:r>
                <a:rPr lang="en-US" sz="1802">
                  <a:solidFill>
                    <a:srgbClr val="000000"/>
                  </a:solidFill>
                  <a:latin typeface="Open Sans"/>
                  <a:ea typeface="Open Sans"/>
                  <a:cs typeface="Open Sans"/>
                  <a:sym typeface="Open Sans"/>
                </a:rPr>
                <a:t>arque una línea en el suelo (será el punto de partida). A continuación, lea en voz alta unas ocho afirmaciones. Los participantes dan un paso adelante si la afirmación se refiere a su función.</a:t>
              </a:r>
            </a:p>
            <a:p>
              <a:pPr algn="just" marL="0" indent="0" lvl="0">
                <a:lnSpc>
                  <a:spcPts val="3244"/>
                </a:lnSpc>
              </a:pPr>
              <a:r>
                <a:rPr lang="en-US" b="true" sz="1802">
                  <a:solidFill>
                    <a:srgbClr val="000000"/>
                  </a:solidFill>
                  <a:latin typeface="Open Sans Bold"/>
                  <a:ea typeface="Open Sans Bold"/>
                  <a:cs typeface="Open Sans Bold"/>
                  <a:sym typeface="Open Sans Bold"/>
                </a:rPr>
                <a:t>Ejemplos de frases:</a:t>
              </a:r>
            </a:p>
            <a:p>
              <a:pPr algn="just" marL="0" indent="0" lvl="0">
                <a:lnSpc>
                  <a:spcPts val="3244"/>
                </a:lnSpc>
              </a:pPr>
              <a:r>
                <a:rPr lang="en-US" sz="1802">
                  <a:solidFill>
                    <a:srgbClr val="000000"/>
                  </a:solidFill>
                  <a:latin typeface="Open Sans"/>
                  <a:ea typeface="Open Sans"/>
                  <a:cs typeface="Open Sans"/>
                  <a:sym typeface="Open Sans"/>
                </a:rPr>
                <a:t>«Tengo acceso a servicios de salud mental fiables». «Las personas de mi comunidad respetan mi opinión». «Puedo aspirar a puestos de liderazgo en organizaciones juveniles».</a:t>
              </a:r>
            </a:p>
          </p:txBody>
        </p:sp>
      </p:grpSp>
      <p:grpSp>
        <p:nvGrpSpPr>
          <p:cNvPr name="Group 22" id="22"/>
          <p:cNvGrpSpPr/>
          <p:nvPr/>
        </p:nvGrpSpPr>
        <p:grpSpPr>
          <a:xfrm rot="0">
            <a:off x="11481625" y="2962630"/>
            <a:ext cx="6074111" cy="4706009"/>
            <a:chOff x="0" y="0"/>
            <a:chExt cx="8098814" cy="6274678"/>
          </a:xfrm>
        </p:grpSpPr>
        <p:sp>
          <p:nvSpPr>
            <p:cNvPr name="Freeform 23" id="23"/>
            <p:cNvSpPr/>
            <p:nvPr/>
          </p:nvSpPr>
          <p:spPr>
            <a:xfrm flipH="false" flipV="false" rot="0">
              <a:off x="0" y="0"/>
              <a:ext cx="8098815" cy="6274678"/>
            </a:xfrm>
            <a:custGeom>
              <a:avLst/>
              <a:gdLst/>
              <a:ahLst/>
              <a:cxnLst/>
              <a:rect r="r" b="b" t="t" l="l"/>
              <a:pathLst>
                <a:path h="6274678" w="8098815">
                  <a:moveTo>
                    <a:pt x="0" y="0"/>
                  </a:moveTo>
                  <a:lnTo>
                    <a:pt x="8098815" y="0"/>
                  </a:lnTo>
                  <a:lnTo>
                    <a:pt x="8098815" y="6274678"/>
                  </a:lnTo>
                  <a:lnTo>
                    <a:pt x="0" y="6274678"/>
                  </a:lnTo>
                  <a:close/>
                </a:path>
              </a:pathLst>
            </a:custGeom>
            <a:solidFill>
              <a:srgbClr val="000000">
                <a:alpha val="0"/>
              </a:srgbClr>
            </a:solidFill>
          </p:spPr>
        </p:sp>
        <p:sp>
          <p:nvSpPr>
            <p:cNvPr name="TextBox 24" id="24"/>
            <p:cNvSpPr txBox="true"/>
            <p:nvPr/>
          </p:nvSpPr>
          <p:spPr>
            <a:xfrm>
              <a:off x="0" y="-114300"/>
              <a:ext cx="8098814" cy="6388978"/>
            </a:xfrm>
            <a:prstGeom prst="rect">
              <a:avLst/>
            </a:prstGeom>
          </p:spPr>
          <p:txBody>
            <a:bodyPr anchor="t" rtlCol="false" tIns="0" lIns="0" bIns="0" rIns="0"/>
            <a:lstStyle/>
            <a:p>
              <a:pPr algn="just" marL="0" indent="0" lvl="0">
                <a:lnSpc>
                  <a:spcPts val="3780"/>
                </a:lnSpc>
              </a:pPr>
              <a:r>
                <a:rPr lang="en-US" b="true" sz="2100">
                  <a:solidFill>
                    <a:srgbClr val="000000"/>
                  </a:solidFill>
                  <a:latin typeface="Open Sans Bold"/>
                  <a:ea typeface="Open Sans Bold"/>
                  <a:cs typeface="Open Sans Bold"/>
                  <a:sym typeface="Open Sans Bold"/>
                </a:rPr>
                <a:t>Re</a:t>
              </a:r>
              <a:r>
                <a:rPr lang="en-US" b="true" sz="2100">
                  <a:solidFill>
                    <a:srgbClr val="000000"/>
                  </a:solidFill>
                  <a:latin typeface="Open Sans Bold"/>
                  <a:ea typeface="Open Sans Bold"/>
                  <a:cs typeface="Open Sans Bold"/>
                  <a:sym typeface="Open Sans Bold"/>
                </a:rPr>
                <a:t>sumen y conversación (15 minutos)</a:t>
              </a:r>
            </a:p>
            <a:p>
              <a:pPr algn="just" marL="0" indent="0" lvl="0">
                <a:lnSpc>
                  <a:spcPts val="3780"/>
                </a:lnSpc>
              </a:pPr>
              <a:r>
                <a:rPr lang="en-US" b="true" sz="2100">
                  <a:solidFill>
                    <a:srgbClr val="000000"/>
                  </a:solidFill>
                  <a:latin typeface="Open Sans Bold"/>
                  <a:ea typeface="Open Sans Bold"/>
                  <a:cs typeface="Open Sans Bold"/>
                  <a:sym typeface="Open Sans Bold"/>
                </a:rPr>
                <a:t>Pl</a:t>
              </a:r>
              <a:r>
                <a:rPr lang="en-US" b="true" sz="2100">
                  <a:solidFill>
                    <a:srgbClr val="000000"/>
                  </a:solidFill>
                  <a:latin typeface="Open Sans Bold"/>
                  <a:ea typeface="Open Sans Bold"/>
                  <a:cs typeface="Open Sans Bold"/>
                  <a:sym typeface="Open Sans Bold"/>
                </a:rPr>
                <a:t>antea preguntas para reflexionar:</a:t>
              </a:r>
            </a:p>
            <a:p>
              <a:pPr algn="just" marL="0" indent="0" lvl="0">
                <a:lnSpc>
                  <a:spcPts val="3780"/>
                </a:lnSpc>
              </a:pPr>
              <a:r>
                <a:rPr lang="en-US" sz="2100">
                  <a:solidFill>
                    <a:srgbClr val="000000"/>
                  </a:solidFill>
                  <a:latin typeface="Open Sans"/>
                  <a:ea typeface="Open Sans"/>
                  <a:cs typeface="Open Sans"/>
                  <a:sym typeface="Open Sans"/>
                </a:rPr>
                <a:t>«¿Cómo fue cuando diste más pasos y cómo fue cuando diste menos?», «¿Cuáles fueron los principales obstáculos a los que se enfrentó tu personaje?», «¿Qué dice esto sobre la participación real de las personas con discapacidades psicosociales en la política?».</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0648"/>
            <a:chOff x="0" y="0"/>
            <a:chExt cx="102592" cy="267531"/>
          </a:xfrm>
        </p:grpSpPr>
        <p:sp>
          <p:nvSpPr>
            <p:cNvPr name="Freeform 4" id="4"/>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5" id="5"/>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8" id="8"/>
          <p:cNvSpPr/>
          <p:nvPr/>
        </p:nvSpPr>
        <p:spPr>
          <a:xfrm flipH="false" flipV="false" rot="0">
            <a:off x="4786589" y="3377610"/>
            <a:ext cx="8174066" cy="5445971"/>
          </a:xfrm>
          <a:custGeom>
            <a:avLst/>
            <a:gdLst/>
            <a:ahLst/>
            <a:cxnLst/>
            <a:rect r="r" b="b" t="t" l="l"/>
            <a:pathLst>
              <a:path h="5445971" w="8174066">
                <a:moveTo>
                  <a:pt x="0" y="0"/>
                </a:moveTo>
                <a:lnTo>
                  <a:pt x="8174066" y="0"/>
                </a:lnTo>
                <a:lnTo>
                  <a:pt x="8174066" y="5445971"/>
                </a:lnTo>
                <a:lnTo>
                  <a:pt x="0" y="5445971"/>
                </a:lnTo>
                <a:lnTo>
                  <a:pt x="0" y="0"/>
                </a:lnTo>
                <a:close/>
              </a:path>
            </a:pathLst>
          </a:custGeom>
          <a:blipFill>
            <a:blip r:embed="rId7"/>
            <a:stretch>
              <a:fillRect l="0" t="0" r="0" b="0"/>
            </a:stretch>
          </a:blipFill>
        </p:spPr>
      </p:sp>
      <p:sp>
        <p:nvSpPr>
          <p:cNvPr name="TextBox 9" id="9"/>
          <p:cNvSpPr txBox="true"/>
          <p:nvPr/>
        </p:nvSpPr>
        <p:spPr>
          <a:xfrm rot="0">
            <a:off x="2040373" y="263601"/>
            <a:ext cx="14207255" cy="1971675"/>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C</a:t>
            </a:r>
            <a:r>
              <a:rPr lang="en-US" sz="4500">
                <a:solidFill>
                  <a:srgbClr val="282121"/>
                </a:solidFill>
                <a:latin typeface="Open Sans"/>
                <a:ea typeface="Open Sans"/>
                <a:cs typeface="Open Sans"/>
                <a:sym typeface="Open Sans"/>
              </a:rPr>
              <a:t>uestionario: comprueba tus conocimientos y reflexiona sobre lo que has aprendido en este módulo respondiendo a este breve cuestionario.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0648"/>
            <a:chOff x="0" y="0"/>
            <a:chExt cx="102592" cy="267531"/>
          </a:xfrm>
        </p:grpSpPr>
        <p:sp>
          <p:nvSpPr>
            <p:cNvPr name="Freeform 4" id="4"/>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5" id="5"/>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201428" y="430613"/>
            <a:ext cx="13790799" cy="1314450"/>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C</a:t>
            </a:r>
            <a:r>
              <a:rPr lang="en-US" sz="4500">
                <a:solidFill>
                  <a:srgbClr val="282121"/>
                </a:solidFill>
                <a:latin typeface="Open Sans"/>
                <a:ea typeface="Open Sans"/>
                <a:cs typeface="Open Sans"/>
                <a:sym typeface="Open Sans"/>
              </a:rPr>
              <a:t>uestionario: 1. ¿Cuál de las siguientes definiciones describe mejor la discapacidad psicosocial? </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564507" y="4725411"/>
            <a:ext cx="5965089" cy="1261745"/>
          </a:xfrm>
          <a:prstGeom prst="rect">
            <a:avLst/>
          </a:prstGeom>
        </p:spPr>
        <p:txBody>
          <a:bodyPr anchor="t" rtlCol="false" tIns="0" lIns="0" bIns="0" rIns="0">
            <a:spAutoFit/>
          </a:bodyPr>
          <a:lstStyle/>
          <a:p>
            <a:pPr algn="ctr" marL="0" indent="0" lvl="0">
              <a:lnSpc>
                <a:spcPts val="2530"/>
              </a:lnSpc>
            </a:pPr>
            <a:r>
              <a:rPr lang="en-US" sz="2200">
                <a:solidFill>
                  <a:srgbClr val="282121"/>
                </a:solidFill>
                <a:latin typeface="Open Sans"/>
                <a:ea typeface="Open Sans"/>
                <a:cs typeface="Open Sans"/>
                <a:sym typeface="Open Sans"/>
              </a:rPr>
              <a:t>B. El impacto de los problemas de salud mental, junto con las barreras sociales, en la capacidad de una persona para participar plenamente</a:t>
            </a:r>
          </a:p>
        </p:txBody>
      </p:sp>
      <p:sp>
        <p:nvSpPr>
          <p:cNvPr name="TextBox 14" id="14"/>
          <p:cNvSpPr txBox="true"/>
          <p:nvPr/>
        </p:nvSpPr>
        <p:spPr>
          <a:xfrm rot="0">
            <a:off x="2881237" y="5019995"/>
            <a:ext cx="5910600"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A. Evaluación del problema de salud mental</a:t>
            </a:r>
          </a:p>
        </p:txBody>
      </p:sp>
      <p:sp>
        <p:nvSpPr>
          <p:cNvPr name="TextBox 15" id="15"/>
          <p:cNvSpPr txBox="true"/>
          <p:nvPr/>
        </p:nvSpPr>
        <p:spPr>
          <a:xfrm rot="0">
            <a:off x="9861752" y="6790694"/>
            <a:ext cx="5324413"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D. Reacción emocional transparente ante el estrés</a:t>
            </a:r>
          </a:p>
        </p:txBody>
      </p:sp>
      <p:sp>
        <p:nvSpPr>
          <p:cNvPr name="TextBox 16" id="16"/>
          <p:cNvSpPr txBox="true"/>
          <p:nvPr/>
        </p:nvSpPr>
        <p:spPr>
          <a:xfrm rot="0">
            <a:off x="3005769" y="6783880"/>
            <a:ext cx="5661537"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C. Cualquier discapacidad resultante de un trauma psicológico.</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0648"/>
            <a:chOff x="0" y="0"/>
            <a:chExt cx="102592" cy="267531"/>
          </a:xfrm>
        </p:grpSpPr>
        <p:sp>
          <p:nvSpPr>
            <p:cNvPr name="Freeform 4" id="4"/>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5" id="5"/>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201428" y="430613"/>
            <a:ext cx="13790799" cy="1314450"/>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C</a:t>
            </a:r>
            <a:r>
              <a:rPr lang="en-US" sz="4500">
                <a:solidFill>
                  <a:srgbClr val="282121"/>
                </a:solidFill>
                <a:latin typeface="Open Sans"/>
                <a:ea typeface="Open Sans"/>
                <a:cs typeface="Open Sans"/>
                <a:sym typeface="Open Sans"/>
              </a:rPr>
              <a:t>uestionario: 1. ¿Cuál de las siguientes definiciones describe mejor la discapacidad psicosocial? </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564507" y="4725411"/>
            <a:ext cx="5965089" cy="1261745"/>
          </a:xfrm>
          <a:prstGeom prst="rect">
            <a:avLst/>
          </a:prstGeom>
        </p:spPr>
        <p:txBody>
          <a:bodyPr anchor="t" rtlCol="false" tIns="0" lIns="0" bIns="0" rIns="0">
            <a:spAutoFit/>
          </a:bodyPr>
          <a:lstStyle/>
          <a:p>
            <a:pPr algn="ctr" marL="0" indent="0" lvl="0">
              <a:lnSpc>
                <a:spcPts val="2530"/>
              </a:lnSpc>
            </a:pPr>
            <a:r>
              <a:rPr lang="en-US" sz="2200">
                <a:solidFill>
                  <a:srgbClr val="282121"/>
                </a:solidFill>
                <a:latin typeface="Open Sans"/>
                <a:ea typeface="Open Sans"/>
                <a:cs typeface="Open Sans"/>
                <a:sym typeface="Open Sans"/>
              </a:rPr>
              <a:t>B. El impacto de los problemas de salud mental, junto con las barreras sociales, en la capacidad de una persona para participar plenamente</a:t>
            </a:r>
          </a:p>
        </p:txBody>
      </p:sp>
      <p:sp>
        <p:nvSpPr>
          <p:cNvPr name="TextBox 14" id="14"/>
          <p:cNvSpPr txBox="true"/>
          <p:nvPr/>
        </p:nvSpPr>
        <p:spPr>
          <a:xfrm rot="0">
            <a:off x="2881237" y="5019995"/>
            <a:ext cx="5910600"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A. Evaluación del problema de salud mental</a:t>
            </a:r>
          </a:p>
        </p:txBody>
      </p:sp>
      <p:sp>
        <p:nvSpPr>
          <p:cNvPr name="TextBox 15" id="15"/>
          <p:cNvSpPr txBox="true"/>
          <p:nvPr/>
        </p:nvSpPr>
        <p:spPr>
          <a:xfrm rot="0">
            <a:off x="9861752" y="6790694"/>
            <a:ext cx="5324413"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D. Reacción emocional transparente ante el estrés</a:t>
            </a:r>
          </a:p>
        </p:txBody>
      </p:sp>
      <p:sp>
        <p:nvSpPr>
          <p:cNvPr name="TextBox 16" id="16"/>
          <p:cNvSpPr txBox="true"/>
          <p:nvPr/>
        </p:nvSpPr>
        <p:spPr>
          <a:xfrm rot="0">
            <a:off x="3005769" y="6783880"/>
            <a:ext cx="5661537"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C. Cualquier discapacidad resultante de un trauma psicológico.</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0648"/>
            <a:chOff x="0" y="0"/>
            <a:chExt cx="102592" cy="267531"/>
          </a:xfrm>
        </p:grpSpPr>
        <p:sp>
          <p:nvSpPr>
            <p:cNvPr name="Freeform 4" id="4"/>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5" id="5"/>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201428" y="495642"/>
            <a:ext cx="13790799" cy="1971675"/>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C</a:t>
            </a:r>
            <a:r>
              <a:rPr lang="en-US" sz="4500">
                <a:solidFill>
                  <a:srgbClr val="282121"/>
                </a:solidFill>
                <a:latin typeface="Open Sans"/>
                <a:ea typeface="Open Sans"/>
                <a:cs typeface="Open Sans"/>
                <a:sym typeface="Open Sans"/>
              </a:rPr>
              <a:t>uestionario 2. ¿Por qué se considera que el estigma es el principal obstáculo para los jóvenes con discapacidad psicosocial?</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468918" y="4848545"/>
            <a:ext cx="5965089" cy="10248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B. Esto conduce a la exclusión, la vergüenza interna y una participación limitada en la vida social.</a:t>
            </a:r>
          </a:p>
        </p:txBody>
      </p:sp>
      <p:sp>
        <p:nvSpPr>
          <p:cNvPr name="TextBox 14" id="14"/>
          <p:cNvSpPr txBox="true"/>
          <p:nvPr/>
        </p:nvSpPr>
        <p:spPr>
          <a:xfrm rot="0">
            <a:off x="2881237" y="5033622"/>
            <a:ext cx="5910600"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A. Hace que se vuelvan más dependientes de los demás.</a:t>
            </a:r>
          </a:p>
        </p:txBody>
      </p:sp>
      <p:sp>
        <p:nvSpPr>
          <p:cNvPr name="TextBox 15" id="15"/>
          <p:cNvSpPr txBox="true"/>
          <p:nvPr/>
        </p:nvSpPr>
        <p:spPr>
          <a:xfrm rot="0">
            <a:off x="9373329" y="6790694"/>
            <a:ext cx="6156267"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D. Esto hace que no puedan obtener un diagnóstico formal.</a:t>
            </a:r>
          </a:p>
        </p:txBody>
      </p:sp>
      <p:sp>
        <p:nvSpPr>
          <p:cNvPr name="TextBox 16" id="16"/>
          <p:cNvSpPr txBox="true"/>
          <p:nvPr/>
        </p:nvSpPr>
        <p:spPr>
          <a:xfrm rot="0">
            <a:off x="2941554" y="6790694"/>
            <a:ext cx="5789965"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C. Provoca síntomas físicos que dificultan el aprendizaje.</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0648"/>
            <a:chOff x="0" y="0"/>
            <a:chExt cx="102592" cy="267531"/>
          </a:xfrm>
        </p:grpSpPr>
        <p:sp>
          <p:nvSpPr>
            <p:cNvPr name="Freeform 4" id="4"/>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5" id="5"/>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201428" y="495642"/>
            <a:ext cx="13790799" cy="1971675"/>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C</a:t>
            </a:r>
            <a:r>
              <a:rPr lang="en-US" sz="4500">
                <a:solidFill>
                  <a:srgbClr val="282121"/>
                </a:solidFill>
                <a:latin typeface="Open Sans"/>
                <a:ea typeface="Open Sans"/>
                <a:cs typeface="Open Sans"/>
                <a:sym typeface="Open Sans"/>
              </a:rPr>
              <a:t>uestionario 2. ¿Por qué se considera que el estigma es el principal obstáculo para los jóvenes con discapacidad psicosocial?</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468918" y="4848545"/>
            <a:ext cx="5965089" cy="10248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B. Esto conduce a la exclusión, la vergüenza interna y una participación limitada en la vida social.</a:t>
            </a:r>
          </a:p>
        </p:txBody>
      </p:sp>
      <p:sp>
        <p:nvSpPr>
          <p:cNvPr name="TextBox 14" id="14"/>
          <p:cNvSpPr txBox="true"/>
          <p:nvPr/>
        </p:nvSpPr>
        <p:spPr>
          <a:xfrm rot="0">
            <a:off x="2881237" y="5033622"/>
            <a:ext cx="5910600"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A. Hace que se vuelvan más dependientes de los demás.</a:t>
            </a:r>
          </a:p>
        </p:txBody>
      </p:sp>
      <p:sp>
        <p:nvSpPr>
          <p:cNvPr name="TextBox 15" id="15"/>
          <p:cNvSpPr txBox="true"/>
          <p:nvPr/>
        </p:nvSpPr>
        <p:spPr>
          <a:xfrm rot="0">
            <a:off x="9373329" y="6790694"/>
            <a:ext cx="6156267"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D. Esto hace que no puedan obtener un diagnóstico formal.</a:t>
            </a:r>
          </a:p>
        </p:txBody>
      </p:sp>
      <p:sp>
        <p:nvSpPr>
          <p:cNvPr name="TextBox 16" id="16"/>
          <p:cNvSpPr txBox="true"/>
          <p:nvPr/>
        </p:nvSpPr>
        <p:spPr>
          <a:xfrm rot="0">
            <a:off x="2941554" y="6790694"/>
            <a:ext cx="5789965"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C. Provoca síntomas físicos que dificultan el aprendizaje.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93503" y="1942329"/>
            <a:ext cx="5377720" cy="1190104"/>
            <a:chOff x="0" y="0"/>
            <a:chExt cx="7170293" cy="1586805"/>
          </a:xfrm>
        </p:grpSpPr>
        <p:sp>
          <p:nvSpPr>
            <p:cNvPr name="Freeform 4" id="4"/>
            <p:cNvSpPr/>
            <p:nvPr/>
          </p:nvSpPr>
          <p:spPr>
            <a:xfrm flipH="false" flipV="false" rot="0">
              <a:off x="0" y="0"/>
              <a:ext cx="7170293" cy="1586805"/>
            </a:xfrm>
            <a:custGeom>
              <a:avLst/>
              <a:gdLst/>
              <a:ahLst/>
              <a:cxnLst/>
              <a:rect r="r" b="b" t="t" l="l"/>
              <a:pathLst>
                <a:path h="1586805" w="7170293">
                  <a:moveTo>
                    <a:pt x="0" y="0"/>
                  </a:moveTo>
                  <a:lnTo>
                    <a:pt x="7170293" y="0"/>
                  </a:lnTo>
                  <a:lnTo>
                    <a:pt x="7170293" y="1586805"/>
                  </a:lnTo>
                  <a:lnTo>
                    <a:pt x="0" y="1586805"/>
                  </a:lnTo>
                  <a:close/>
                </a:path>
              </a:pathLst>
            </a:custGeom>
            <a:solidFill>
              <a:srgbClr val="000000">
                <a:alpha val="0"/>
              </a:srgbClr>
            </a:solidFill>
          </p:spPr>
        </p:sp>
        <p:sp>
          <p:nvSpPr>
            <p:cNvPr name="TextBox 5" id="5"/>
            <p:cNvSpPr txBox="true"/>
            <p:nvPr/>
          </p:nvSpPr>
          <p:spPr>
            <a:xfrm>
              <a:off x="0" y="0"/>
              <a:ext cx="7170293" cy="1586805"/>
            </a:xfrm>
            <a:prstGeom prst="rect">
              <a:avLst/>
            </a:prstGeom>
          </p:spPr>
          <p:txBody>
            <a:bodyPr anchor="t" rtlCol="false" tIns="0" lIns="0" bIns="0" rIns="0"/>
            <a:lstStyle/>
            <a:p>
              <a:pPr algn="l" marL="0" indent="0" lvl="0">
                <a:lnSpc>
                  <a:spcPts val="7200"/>
                </a:lnSpc>
              </a:pPr>
              <a:r>
                <a:rPr lang="en-US" b="true" sz="6000">
                  <a:solidFill>
                    <a:srgbClr val="282121"/>
                  </a:solidFill>
                  <a:latin typeface="Open Sans Bold"/>
                  <a:ea typeface="Open Sans Bold"/>
                  <a:cs typeface="Open Sans Bold"/>
                  <a:sym typeface="Open Sans Bold"/>
                </a:rPr>
                <a:t>Introducción</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200198" y="6539838"/>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1231952" y="4973242"/>
            <a:ext cx="5572050" cy="2110414"/>
          </a:xfrm>
          <a:custGeom>
            <a:avLst/>
            <a:gdLst/>
            <a:ahLst/>
            <a:cxnLst/>
            <a:rect r="r" b="b" t="t" l="l"/>
            <a:pathLst>
              <a:path h="2110414" w="5572050">
                <a:moveTo>
                  <a:pt x="0" y="0"/>
                </a:moveTo>
                <a:lnTo>
                  <a:pt x="5572050" y="0"/>
                </a:lnTo>
                <a:lnTo>
                  <a:pt x="5572050" y="2110414"/>
                </a:lnTo>
                <a:lnTo>
                  <a:pt x="0" y="2110414"/>
                </a:lnTo>
                <a:lnTo>
                  <a:pt x="0" y="0"/>
                </a:lnTo>
                <a:close/>
              </a:path>
            </a:pathLst>
          </a:custGeom>
          <a:blipFill>
            <a:blip r:embed="rId7"/>
            <a:stretch>
              <a:fillRect l="0" t="0" r="0" b="0"/>
            </a:stretch>
          </a:blipFill>
        </p:spPr>
      </p:sp>
      <p:sp>
        <p:nvSpPr>
          <p:cNvPr name="TextBox 10" id="10"/>
          <p:cNvSpPr txBox="true"/>
          <p:nvPr/>
        </p:nvSpPr>
        <p:spPr>
          <a:xfrm rot="0">
            <a:off x="1393503" y="2975686"/>
            <a:ext cx="9323809" cy="6550819"/>
          </a:xfrm>
          <a:prstGeom prst="rect">
            <a:avLst/>
          </a:prstGeom>
        </p:spPr>
        <p:txBody>
          <a:bodyPr anchor="t" rtlCol="false" tIns="0" lIns="0" bIns="0" rIns="0">
            <a:spAutoFit/>
          </a:bodyPr>
          <a:lstStyle/>
          <a:p>
            <a:pPr algn="just" marL="499268" indent="-249634" lvl="1">
              <a:lnSpc>
                <a:spcPts val="3468"/>
              </a:lnSpc>
              <a:buFont typeface="Arial"/>
              <a:buChar char="•"/>
            </a:pPr>
            <a:r>
              <a:rPr lang="en-US" sz="2312">
                <a:solidFill>
                  <a:srgbClr val="4C4457"/>
                </a:solidFill>
                <a:latin typeface="Open Sans"/>
                <a:ea typeface="Open Sans"/>
                <a:cs typeface="Open Sans"/>
                <a:sym typeface="Open Sans"/>
              </a:rPr>
              <a:t>En este módulo, examinaremos más detenidamente qué significa la discapacidad psicosocial y cómo afecta a la vida cotidiana de los jóvenes. No solo abordaremos los problemas de salud mental, sino también los obstáculos que la sociedad les plantea. </a:t>
            </a:r>
          </a:p>
          <a:p>
            <a:pPr algn="just">
              <a:lnSpc>
                <a:spcPts val="3468"/>
              </a:lnSpc>
            </a:pPr>
          </a:p>
          <a:p>
            <a:pPr algn="just" marL="499268" indent="-249634" lvl="1">
              <a:lnSpc>
                <a:spcPts val="3468"/>
              </a:lnSpc>
              <a:buFont typeface="Arial"/>
              <a:buChar char="•"/>
            </a:pPr>
            <a:r>
              <a:rPr lang="en-US" sz="2312">
                <a:solidFill>
                  <a:srgbClr val="4C4457"/>
                </a:solidFill>
                <a:latin typeface="Open Sans"/>
                <a:ea typeface="Open Sans"/>
                <a:cs typeface="Open Sans"/>
                <a:sym typeface="Open Sans"/>
              </a:rPr>
              <a:t>No</a:t>
            </a:r>
            <a:r>
              <a:rPr lang="en-US" sz="2312">
                <a:solidFill>
                  <a:srgbClr val="4C4457"/>
                </a:solidFill>
                <a:latin typeface="Open Sans"/>
                <a:ea typeface="Open Sans"/>
                <a:cs typeface="Open Sans"/>
                <a:sym typeface="Open Sans"/>
              </a:rPr>
              <a:t>s centraremos en cuatro retos clave: el estigma, la falta de acceso, la baja confianza y la infrarrepresentación, así como su impacto en la participación política. </a:t>
            </a:r>
          </a:p>
          <a:p>
            <a:pPr algn="just">
              <a:lnSpc>
                <a:spcPts val="3468"/>
              </a:lnSpc>
            </a:pPr>
          </a:p>
          <a:p>
            <a:pPr algn="just" marL="499268" indent="-249634" lvl="1">
              <a:lnSpc>
                <a:spcPts val="3468"/>
              </a:lnSpc>
              <a:buFont typeface="Arial"/>
              <a:buChar char="•"/>
            </a:pPr>
            <a:r>
              <a:rPr lang="en-US" sz="2312">
                <a:solidFill>
                  <a:srgbClr val="4C4457"/>
                </a:solidFill>
                <a:latin typeface="Open Sans"/>
                <a:ea typeface="Open Sans"/>
                <a:cs typeface="Open Sans"/>
                <a:sym typeface="Open Sans"/>
              </a:rPr>
              <a:t>Est</a:t>
            </a:r>
            <a:r>
              <a:rPr lang="en-US" sz="2312">
                <a:solidFill>
                  <a:srgbClr val="4C4457"/>
                </a:solidFill>
                <a:latin typeface="Open Sans"/>
                <a:ea typeface="Open Sans"/>
                <a:cs typeface="Open Sans"/>
                <a:sym typeface="Open Sans"/>
              </a:rPr>
              <a:t>e módulo es especialmente útil para los trabajadores juveniles, ya que desempeñan un papel importante a la hora de detectar estos obstáculos, fomentar la inclusión y permitir que todos los jóvenes participen activamente en la vida de la comunidad y en la toma de decisiones.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0648"/>
            <a:chOff x="0" y="0"/>
            <a:chExt cx="102592" cy="267531"/>
          </a:xfrm>
        </p:grpSpPr>
        <p:sp>
          <p:nvSpPr>
            <p:cNvPr name="Freeform 4" id="4"/>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5" id="5"/>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019271" y="495642"/>
            <a:ext cx="13790799" cy="1971675"/>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C</a:t>
            </a:r>
            <a:r>
              <a:rPr lang="en-US" sz="4500">
                <a:solidFill>
                  <a:srgbClr val="282121"/>
                </a:solidFill>
                <a:latin typeface="Open Sans"/>
                <a:ea typeface="Open Sans"/>
                <a:cs typeface="Open Sans"/>
                <a:sym typeface="Open Sans"/>
              </a:rPr>
              <a:t>uestionario 3. ¿Cómo afecta la infrarrepresentación a los jóvenes con discapacidad psicosocial?</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468918" y="4899187"/>
            <a:ext cx="5965089" cy="866509"/>
          </a:xfrm>
          <a:prstGeom prst="rect">
            <a:avLst/>
          </a:prstGeom>
        </p:spPr>
        <p:txBody>
          <a:bodyPr anchor="t" rtlCol="false" tIns="0" lIns="0" bIns="0" rIns="0">
            <a:spAutoFit/>
          </a:bodyPr>
          <a:lstStyle/>
          <a:p>
            <a:pPr algn="ctr" marL="0" indent="0" lvl="0">
              <a:lnSpc>
                <a:spcPts val="3401"/>
              </a:lnSpc>
            </a:pPr>
            <a:r>
              <a:rPr lang="en-US" sz="2958">
                <a:solidFill>
                  <a:srgbClr val="282121"/>
                </a:solidFill>
                <a:latin typeface="Open Sans"/>
                <a:ea typeface="Open Sans"/>
                <a:cs typeface="Open Sans"/>
                <a:sym typeface="Open Sans"/>
              </a:rPr>
              <a:t>B. Esto aumenta sus posibilidades de convertirse en líderes.</a:t>
            </a:r>
          </a:p>
        </p:txBody>
      </p:sp>
      <p:sp>
        <p:nvSpPr>
          <p:cNvPr name="TextBox 14" id="14"/>
          <p:cNvSpPr txBox="true"/>
          <p:nvPr/>
        </p:nvSpPr>
        <p:spPr>
          <a:xfrm rot="0">
            <a:off x="2881237" y="4908712"/>
            <a:ext cx="5910600" cy="876429"/>
          </a:xfrm>
          <a:prstGeom prst="rect">
            <a:avLst/>
          </a:prstGeom>
        </p:spPr>
        <p:txBody>
          <a:bodyPr anchor="t" rtlCol="false" tIns="0" lIns="0" bIns="0" rIns="0">
            <a:spAutoFit/>
          </a:bodyPr>
          <a:lstStyle/>
          <a:p>
            <a:pPr algn="ctr" marL="0" indent="0" lvl="0">
              <a:lnSpc>
                <a:spcPts val="3473"/>
              </a:lnSpc>
            </a:pPr>
            <a:r>
              <a:rPr lang="en-US" sz="3020">
                <a:solidFill>
                  <a:srgbClr val="282121"/>
                </a:solidFill>
                <a:latin typeface="Open Sans"/>
                <a:ea typeface="Open Sans"/>
                <a:cs typeface="Open Sans"/>
                <a:sym typeface="Open Sans"/>
              </a:rPr>
              <a:t>A. Les permite un mejor acceso a los servicios de salud mental.</a:t>
            </a:r>
          </a:p>
        </p:txBody>
      </p:sp>
      <p:sp>
        <p:nvSpPr>
          <p:cNvPr name="TextBox 15" id="15"/>
          <p:cNvSpPr txBox="true"/>
          <p:nvPr/>
        </p:nvSpPr>
        <p:spPr>
          <a:xfrm rot="0">
            <a:off x="9373329" y="6615567"/>
            <a:ext cx="6156267" cy="1012911"/>
          </a:xfrm>
          <a:prstGeom prst="rect">
            <a:avLst/>
          </a:prstGeom>
        </p:spPr>
        <p:txBody>
          <a:bodyPr anchor="t" rtlCol="false" tIns="0" lIns="0" bIns="0" rIns="0">
            <a:spAutoFit/>
          </a:bodyPr>
          <a:lstStyle/>
          <a:p>
            <a:pPr algn="ctr" marL="0" indent="0" lvl="0">
              <a:lnSpc>
                <a:spcPts val="4040"/>
              </a:lnSpc>
            </a:pPr>
            <a:r>
              <a:rPr lang="en-US" sz="3513">
                <a:solidFill>
                  <a:srgbClr val="282121"/>
                </a:solidFill>
                <a:latin typeface="Open Sans"/>
                <a:ea typeface="Open Sans"/>
                <a:cs typeface="Open Sans"/>
                <a:sym typeface="Open Sans"/>
              </a:rPr>
              <a:t>D. Esto solo se aplica a los adultos, no a los jóvenes.</a:t>
            </a:r>
          </a:p>
        </p:txBody>
      </p:sp>
      <p:sp>
        <p:nvSpPr>
          <p:cNvPr name="TextBox 16" id="16"/>
          <p:cNvSpPr txBox="true"/>
          <p:nvPr/>
        </p:nvSpPr>
        <p:spPr>
          <a:xfrm rot="0">
            <a:off x="2799452" y="6615567"/>
            <a:ext cx="6115218" cy="934712"/>
          </a:xfrm>
          <a:prstGeom prst="rect">
            <a:avLst/>
          </a:prstGeom>
        </p:spPr>
        <p:txBody>
          <a:bodyPr anchor="t" rtlCol="false" tIns="0" lIns="0" bIns="0" rIns="0">
            <a:spAutoFit/>
          </a:bodyPr>
          <a:lstStyle/>
          <a:p>
            <a:pPr algn="ctr" marL="0" indent="0" lvl="0">
              <a:lnSpc>
                <a:spcPts val="3678"/>
              </a:lnSpc>
            </a:pPr>
            <a:r>
              <a:rPr lang="en-US" sz="3198">
                <a:solidFill>
                  <a:srgbClr val="282121"/>
                </a:solidFill>
                <a:latin typeface="Open Sans"/>
                <a:ea typeface="Open Sans"/>
                <a:cs typeface="Open Sans"/>
                <a:sym typeface="Open Sans"/>
              </a:rPr>
              <a:t>C. Limita su participación en los procesos decisorios y políticos.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0648"/>
            <a:chOff x="0" y="0"/>
            <a:chExt cx="102592" cy="267531"/>
          </a:xfrm>
        </p:grpSpPr>
        <p:sp>
          <p:nvSpPr>
            <p:cNvPr name="Freeform 4" id="4"/>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5" id="5"/>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019271" y="495642"/>
            <a:ext cx="13790799" cy="1971675"/>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C</a:t>
            </a:r>
            <a:r>
              <a:rPr lang="en-US" sz="4500">
                <a:solidFill>
                  <a:srgbClr val="282121"/>
                </a:solidFill>
                <a:latin typeface="Open Sans"/>
                <a:ea typeface="Open Sans"/>
                <a:cs typeface="Open Sans"/>
                <a:sym typeface="Open Sans"/>
              </a:rPr>
              <a:t>uestionario 3. ¿Cómo afecta la infrarrepresentación a los jóvenes con discapacidad psicosocial?</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468918" y="4899187"/>
            <a:ext cx="5965089" cy="866509"/>
          </a:xfrm>
          <a:prstGeom prst="rect">
            <a:avLst/>
          </a:prstGeom>
        </p:spPr>
        <p:txBody>
          <a:bodyPr anchor="t" rtlCol="false" tIns="0" lIns="0" bIns="0" rIns="0">
            <a:spAutoFit/>
          </a:bodyPr>
          <a:lstStyle/>
          <a:p>
            <a:pPr algn="ctr" marL="0" indent="0" lvl="0">
              <a:lnSpc>
                <a:spcPts val="3401"/>
              </a:lnSpc>
            </a:pPr>
            <a:r>
              <a:rPr lang="en-US" sz="2958">
                <a:solidFill>
                  <a:srgbClr val="282121"/>
                </a:solidFill>
                <a:latin typeface="Open Sans"/>
                <a:ea typeface="Open Sans"/>
                <a:cs typeface="Open Sans"/>
                <a:sym typeface="Open Sans"/>
              </a:rPr>
              <a:t>B. Esto aumenta sus posibilidades de convertirse en líderes.</a:t>
            </a:r>
          </a:p>
        </p:txBody>
      </p:sp>
      <p:sp>
        <p:nvSpPr>
          <p:cNvPr name="TextBox 14" id="14"/>
          <p:cNvSpPr txBox="true"/>
          <p:nvPr/>
        </p:nvSpPr>
        <p:spPr>
          <a:xfrm rot="0">
            <a:off x="2881237" y="4908712"/>
            <a:ext cx="5910600" cy="876429"/>
          </a:xfrm>
          <a:prstGeom prst="rect">
            <a:avLst/>
          </a:prstGeom>
        </p:spPr>
        <p:txBody>
          <a:bodyPr anchor="t" rtlCol="false" tIns="0" lIns="0" bIns="0" rIns="0">
            <a:spAutoFit/>
          </a:bodyPr>
          <a:lstStyle/>
          <a:p>
            <a:pPr algn="ctr" marL="0" indent="0" lvl="0">
              <a:lnSpc>
                <a:spcPts val="3473"/>
              </a:lnSpc>
            </a:pPr>
            <a:r>
              <a:rPr lang="en-US" sz="3020">
                <a:solidFill>
                  <a:srgbClr val="282121"/>
                </a:solidFill>
                <a:latin typeface="Open Sans"/>
                <a:ea typeface="Open Sans"/>
                <a:cs typeface="Open Sans"/>
                <a:sym typeface="Open Sans"/>
              </a:rPr>
              <a:t>A. Les permite un mejor acceso a los servicios de salud mental.</a:t>
            </a:r>
          </a:p>
        </p:txBody>
      </p:sp>
      <p:sp>
        <p:nvSpPr>
          <p:cNvPr name="TextBox 15" id="15"/>
          <p:cNvSpPr txBox="true"/>
          <p:nvPr/>
        </p:nvSpPr>
        <p:spPr>
          <a:xfrm rot="0">
            <a:off x="9373329" y="6615567"/>
            <a:ext cx="6156267" cy="1012911"/>
          </a:xfrm>
          <a:prstGeom prst="rect">
            <a:avLst/>
          </a:prstGeom>
        </p:spPr>
        <p:txBody>
          <a:bodyPr anchor="t" rtlCol="false" tIns="0" lIns="0" bIns="0" rIns="0">
            <a:spAutoFit/>
          </a:bodyPr>
          <a:lstStyle/>
          <a:p>
            <a:pPr algn="ctr" marL="0" indent="0" lvl="0">
              <a:lnSpc>
                <a:spcPts val="4040"/>
              </a:lnSpc>
            </a:pPr>
            <a:r>
              <a:rPr lang="en-US" sz="3513">
                <a:solidFill>
                  <a:srgbClr val="282121"/>
                </a:solidFill>
                <a:latin typeface="Open Sans"/>
                <a:ea typeface="Open Sans"/>
                <a:cs typeface="Open Sans"/>
                <a:sym typeface="Open Sans"/>
              </a:rPr>
              <a:t>D. Esto solo se aplica a los adultos, no a los jóvenes.</a:t>
            </a:r>
          </a:p>
        </p:txBody>
      </p:sp>
      <p:sp>
        <p:nvSpPr>
          <p:cNvPr name="TextBox 16" id="16"/>
          <p:cNvSpPr txBox="true"/>
          <p:nvPr/>
        </p:nvSpPr>
        <p:spPr>
          <a:xfrm rot="0">
            <a:off x="2799452" y="6615567"/>
            <a:ext cx="6115218" cy="934712"/>
          </a:xfrm>
          <a:prstGeom prst="rect">
            <a:avLst/>
          </a:prstGeom>
        </p:spPr>
        <p:txBody>
          <a:bodyPr anchor="t" rtlCol="false" tIns="0" lIns="0" bIns="0" rIns="0">
            <a:spAutoFit/>
          </a:bodyPr>
          <a:lstStyle/>
          <a:p>
            <a:pPr algn="ctr" marL="0" indent="0" lvl="0">
              <a:lnSpc>
                <a:spcPts val="3678"/>
              </a:lnSpc>
            </a:pPr>
            <a:r>
              <a:rPr lang="en-US" sz="3198">
                <a:solidFill>
                  <a:srgbClr val="282121"/>
                </a:solidFill>
                <a:latin typeface="Open Sans"/>
                <a:ea typeface="Open Sans"/>
                <a:cs typeface="Open Sans"/>
                <a:sym typeface="Open Sans"/>
              </a:rPr>
              <a:t>C. Limita su participación en los procesos decisorios y políticos.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0648"/>
            <a:chOff x="0" y="0"/>
            <a:chExt cx="102592" cy="267531"/>
          </a:xfrm>
        </p:grpSpPr>
        <p:sp>
          <p:nvSpPr>
            <p:cNvPr name="Freeform 4" id="4"/>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5" id="5"/>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019271" y="416643"/>
            <a:ext cx="13790799" cy="2561590"/>
          </a:xfrm>
          <a:prstGeom prst="rect">
            <a:avLst/>
          </a:prstGeom>
        </p:spPr>
        <p:txBody>
          <a:bodyPr anchor="t" rtlCol="false" tIns="0" lIns="0" bIns="0" rIns="0">
            <a:spAutoFit/>
          </a:bodyPr>
          <a:lstStyle/>
          <a:p>
            <a:pPr algn="ctr" marL="0" indent="0" lvl="0">
              <a:lnSpc>
                <a:spcPts val="5060"/>
              </a:lnSpc>
            </a:pPr>
            <a:r>
              <a:rPr lang="en-US" sz="4400">
                <a:solidFill>
                  <a:srgbClr val="282121"/>
                </a:solidFill>
                <a:latin typeface="Open Sans"/>
                <a:ea typeface="Open Sans"/>
                <a:cs typeface="Open Sans"/>
                <a:sym typeface="Open Sans"/>
              </a:rPr>
              <a:t>C</a:t>
            </a:r>
            <a:r>
              <a:rPr lang="en-US" sz="4400">
                <a:solidFill>
                  <a:srgbClr val="282121"/>
                </a:solidFill>
                <a:latin typeface="Open Sans"/>
                <a:ea typeface="Open Sans"/>
                <a:cs typeface="Open Sans"/>
                <a:sym typeface="Open Sans"/>
              </a:rPr>
              <a:t>uestionario 4. ¿Cuáles pueden ser las consecuencias a largo plazo de la privación de poder y la exclusión de los jóvenes con discapacidades psicosociales?</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468918" y="5019995"/>
            <a:ext cx="5965089"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B. Fortalecimiento de la resiliencia y la capacidad de afrontamiento</a:t>
            </a:r>
          </a:p>
        </p:txBody>
      </p:sp>
      <p:sp>
        <p:nvSpPr>
          <p:cNvPr name="TextBox 14" id="14"/>
          <p:cNvSpPr txBox="true"/>
          <p:nvPr/>
        </p:nvSpPr>
        <p:spPr>
          <a:xfrm rot="0">
            <a:off x="2881237" y="5191445"/>
            <a:ext cx="5910600" cy="3390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A. Mayor compromiso con la política</a:t>
            </a:r>
          </a:p>
        </p:txBody>
      </p:sp>
      <p:sp>
        <p:nvSpPr>
          <p:cNvPr name="TextBox 15" id="15"/>
          <p:cNvSpPr txBox="true"/>
          <p:nvPr/>
        </p:nvSpPr>
        <p:spPr>
          <a:xfrm rot="0">
            <a:off x="9373329" y="6804321"/>
            <a:ext cx="6156267"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D. Baja autoestima y menor participación en la vida social.</a:t>
            </a:r>
          </a:p>
        </p:txBody>
      </p:sp>
      <p:sp>
        <p:nvSpPr>
          <p:cNvPr name="TextBox 16" id="16"/>
          <p:cNvSpPr txBox="true"/>
          <p:nvPr/>
        </p:nvSpPr>
        <p:spPr>
          <a:xfrm rot="0">
            <a:off x="2941554" y="6790694"/>
            <a:ext cx="5789965"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C. Acceso más fácil a la asistencia sanitaria</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0648"/>
            <a:chOff x="0" y="0"/>
            <a:chExt cx="102592" cy="267531"/>
          </a:xfrm>
        </p:grpSpPr>
        <p:sp>
          <p:nvSpPr>
            <p:cNvPr name="Freeform 4" id="4"/>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5" id="5"/>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019271" y="130893"/>
            <a:ext cx="13790799" cy="2561590"/>
          </a:xfrm>
          <a:prstGeom prst="rect">
            <a:avLst/>
          </a:prstGeom>
        </p:spPr>
        <p:txBody>
          <a:bodyPr anchor="t" rtlCol="false" tIns="0" lIns="0" bIns="0" rIns="0">
            <a:spAutoFit/>
          </a:bodyPr>
          <a:lstStyle/>
          <a:p>
            <a:pPr algn="ctr" marL="0" indent="0" lvl="0">
              <a:lnSpc>
                <a:spcPts val="5060"/>
              </a:lnSpc>
            </a:pPr>
            <a:r>
              <a:rPr lang="en-US" sz="4400">
                <a:solidFill>
                  <a:srgbClr val="282121"/>
                </a:solidFill>
                <a:latin typeface="Open Sans"/>
                <a:ea typeface="Open Sans"/>
                <a:cs typeface="Open Sans"/>
                <a:sym typeface="Open Sans"/>
              </a:rPr>
              <a:t>C</a:t>
            </a:r>
            <a:r>
              <a:rPr lang="en-US" sz="4400">
                <a:solidFill>
                  <a:srgbClr val="282121"/>
                </a:solidFill>
                <a:latin typeface="Open Sans"/>
                <a:ea typeface="Open Sans"/>
                <a:cs typeface="Open Sans"/>
                <a:sym typeface="Open Sans"/>
              </a:rPr>
              <a:t>uestionario 4. ¿Cuáles pueden ser las consecuencias a largo plazo de la privación de poder y la exclusión de los jóvenes con discapacidades psicosociales?</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9468918" y="5019995"/>
            <a:ext cx="5965089"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B. Fortalecimiento de la resiliencia y la capacidad de afrontamiento</a:t>
            </a:r>
          </a:p>
        </p:txBody>
      </p:sp>
      <p:sp>
        <p:nvSpPr>
          <p:cNvPr name="TextBox 14" id="14"/>
          <p:cNvSpPr txBox="true"/>
          <p:nvPr/>
        </p:nvSpPr>
        <p:spPr>
          <a:xfrm rot="0">
            <a:off x="2881237" y="5191445"/>
            <a:ext cx="5910600" cy="3390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A. Mayor compromiso con la política</a:t>
            </a:r>
          </a:p>
        </p:txBody>
      </p:sp>
      <p:sp>
        <p:nvSpPr>
          <p:cNvPr name="TextBox 15" id="15"/>
          <p:cNvSpPr txBox="true"/>
          <p:nvPr/>
        </p:nvSpPr>
        <p:spPr>
          <a:xfrm rot="0">
            <a:off x="9373329" y="6804321"/>
            <a:ext cx="6156267"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D. Baja autoestima y menor participación en la vida social.</a:t>
            </a:r>
          </a:p>
        </p:txBody>
      </p:sp>
      <p:sp>
        <p:nvSpPr>
          <p:cNvPr name="TextBox 16" id="16"/>
          <p:cNvSpPr txBox="true"/>
          <p:nvPr/>
        </p:nvSpPr>
        <p:spPr>
          <a:xfrm rot="0">
            <a:off x="2941554" y="6790694"/>
            <a:ext cx="5789965"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C. Acceso más fácil a la asistencia sanitaria</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633341"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48494" y="2549852"/>
            <a:ext cx="5009201" cy="756786"/>
            <a:chOff x="0" y="0"/>
            <a:chExt cx="6678935" cy="1009048"/>
          </a:xfrm>
        </p:grpSpPr>
        <p:sp>
          <p:nvSpPr>
            <p:cNvPr name="Freeform 4" id="4"/>
            <p:cNvSpPr/>
            <p:nvPr/>
          </p:nvSpPr>
          <p:spPr>
            <a:xfrm flipH="false" flipV="false" rot="0">
              <a:off x="0" y="0"/>
              <a:ext cx="6678935" cy="1009048"/>
            </a:xfrm>
            <a:custGeom>
              <a:avLst/>
              <a:gdLst/>
              <a:ahLst/>
              <a:cxnLst/>
              <a:rect r="r" b="b" t="t" l="l"/>
              <a:pathLst>
                <a:path h="1009048" w="6678935">
                  <a:moveTo>
                    <a:pt x="0" y="0"/>
                  </a:moveTo>
                  <a:lnTo>
                    <a:pt x="6678935" y="0"/>
                  </a:lnTo>
                  <a:lnTo>
                    <a:pt x="6678935" y="1009048"/>
                  </a:lnTo>
                  <a:lnTo>
                    <a:pt x="0" y="1009048"/>
                  </a:lnTo>
                  <a:close/>
                </a:path>
              </a:pathLst>
            </a:custGeom>
            <a:solidFill>
              <a:srgbClr val="000000">
                <a:alpha val="0"/>
              </a:srgbClr>
            </a:solidFill>
          </p:spPr>
        </p:sp>
        <p:sp>
          <p:nvSpPr>
            <p:cNvPr name="TextBox 5" id="5"/>
            <p:cNvSpPr txBox="true"/>
            <p:nvPr/>
          </p:nvSpPr>
          <p:spPr>
            <a:xfrm>
              <a:off x="0" y="0"/>
              <a:ext cx="6678935" cy="1009048"/>
            </a:xfrm>
            <a:prstGeom prst="rect">
              <a:avLst/>
            </a:prstGeom>
          </p:spPr>
          <p:txBody>
            <a:bodyPr anchor="t" rtlCol="false" tIns="0" lIns="0" bIns="0" rIns="0"/>
            <a:lstStyle/>
            <a:p>
              <a:pPr algn="l" marL="0" indent="0" lvl="0">
                <a:lnSpc>
                  <a:spcPts val="4590"/>
                </a:lnSpc>
              </a:pPr>
              <a:r>
                <a:rPr lang="en-US" b="true" sz="3825">
                  <a:solidFill>
                    <a:srgbClr val="4C5270"/>
                  </a:solidFill>
                  <a:latin typeface="Open Sans Bold"/>
                  <a:ea typeface="Open Sans Bold"/>
                  <a:cs typeface="Open Sans Bold"/>
                  <a:sym typeface="Open Sans Bold"/>
                </a:rPr>
                <a:t>Fuentes</a:t>
              </a:r>
            </a:p>
          </p:txBody>
        </p:sp>
      </p:grpSp>
      <p:grpSp>
        <p:nvGrpSpPr>
          <p:cNvPr name="Group 6" id="6"/>
          <p:cNvGrpSpPr/>
          <p:nvPr/>
        </p:nvGrpSpPr>
        <p:grpSpPr>
          <a:xfrm rot="0">
            <a:off x="770323" y="3771900"/>
            <a:ext cx="17202148" cy="4219816"/>
            <a:chOff x="0" y="0"/>
            <a:chExt cx="22936198" cy="5626422"/>
          </a:xfrm>
        </p:grpSpPr>
        <p:sp>
          <p:nvSpPr>
            <p:cNvPr name="Freeform 7" id="7"/>
            <p:cNvSpPr/>
            <p:nvPr/>
          </p:nvSpPr>
          <p:spPr>
            <a:xfrm flipH="false" flipV="false" rot="0">
              <a:off x="0" y="0"/>
              <a:ext cx="22936198" cy="5626422"/>
            </a:xfrm>
            <a:custGeom>
              <a:avLst/>
              <a:gdLst/>
              <a:ahLst/>
              <a:cxnLst/>
              <a:rect r="r" b="b" t="t" l="l"/>
              <a:pathLst>
                <a:path h="5626422" w="22936198">
                  <a:moveTo>
                    <a:pt x="0" y="0"/>
                  </a:moveTo>
                  <a:lnTo>
                    <a:pt x="22936198" y="0"/>
                  </a:lnTo>
                  <a:lnTo>
                    <a:pt x="22936198" y="5626422"/>
                  </a:lnTo>
                  <a:lnTo>
                    <a:pt x="0" y="5626422"/>
                  </a:lnTo>
                  <a:close/>
                </a:path>
              </a:pathLst>
            </a:custGeom>
            <a:solidFill>
              <a:srgbClr val="000000">
                <a:alpha val="0"/>
              </a:srgbClr>
            </a:solidFill>
          </p:spPr>
        </p:sp>
        <p:sp>
          <p:nvSpPr>
            <p:cNvPr name="TextBox 8" id="8"/>
            <p:cNvSpPr txBox="true"/>
            <p:nvPr/>
          </p:nvSpPr>
          <p:spPr>
            <a:xfrm>
              <a:off x="0" y="-9525"/>
              <a:ext cx="22936198" cy="5635947"/>
            </a:xfrm>
            <a:prstGeom prst="rect">
              <a:avLst/>
            </a:prstGeom>
          </p:spPr>
          <p:txBody>
            <a:bodyPr anchor="t" rtlCol="false" tIns="0" lIns="0" bIns="0" rIns="0"/>
            <a:lstStyle/>
            <a:p>
              <a:pPr algn="l" marL="0" indent="0" lvl="0">
                <a:lnSpc>
                  <a:spcPts val="3239"/>
                </a:lnSpc>
              </a:pPr>
              <a:r>
                <a:rPr lang="en-US" sz="2699">
                  <a:solidFill>
                    <a:srgbClr val="4C5270"/>
                  </a:solidFill>
                  <a:latin typeface="Open Sans"/>
                  <a:ea typeface="Open Sans"/>
                  <a:cs typeface="Open Sans"/>
                  <a:sym typeface="Open Sans"/>
                </a:rPr>
                <a:t>Kleintjes, S., Lund, C. y Swartz, L. (2013). Obstáculos para la participación de las personas con discapacidad psicosocial en la formulación de políticas de salud mental en la República de Sudáfrica: estudio cualitativo de las perspectivas de los responsables políticos, los profesionales, los líderes religiosos y los académicos. BMC International Health and Human Rights, 13(1). https://doi.org/10.1186/1472-698x-13-17</a:t>
              </a:r>
            </a:p>
            <a:p>
              <a:pPr algn="l" marL="0" indent="0" lvl="0">
                <a:lnSpc>
                  <a:spcPts val="3239"/>
                </a:lnSpc>
              </a:pPr>
            </a:p>
            <a:p>
              <a:pPr algn="l" marL="0" indent="0" lvl="0">
                <a:lnSpc>
                  <a:spcPts val="3239"/>
                </a:lnSpc>
              </a:pPr>
              <a:r>
                <a:rPr lang="en-US" sz="2699">
                  <a:solidFill>
                    <a:srgbClr val="4C5270"/>
                  </a:solidFill>
                  <a:latin typeface="Open Sans"/>
                  <a:ea typeface="Open Sans"/>
                  <a:cs typeface="Open Sans"/>
                  <a:sym typeface="Open Sans"/>
                </a:rPr>
                <a:t>Nueva Gales del Sur (2020) ¿Qué es la discapacidad psicosocial? https://www.health.nsw.gov.au/mentalhealth/psychosocial/foundations/Pages/psychosocial-whatis.aspx</a:t>
              </a:r>
            </a:p>
            <a:p>
              <a:pPr algn="l" marL="0" indent="0" lvl="0">
                <a:lnSpc>
                  <a:spcPts val="3239"/>
                </a:lnSpc>
              </a:pPr>
            </a:p>
            <a:p>
              <a:pPr algn="l" marL="0" indent="0" lvl="0">
                <a:lnSpc>
                  <a:spcPts val="3239"/>
                </a:lnSpc>
              </a:pPr>
              <a:r>
                <a:rPr lang="en-US" sz="2699">
                  <a:solidFill>
                    <a:srgbClr val="4C5270"/>
                  </a:solidFill>
                  <a:latin typeface="Open Sans"/>
                  <a:ea typeface="Open Sans"/>
                  <a:cs typeface="Open Sans"/>
                  <a:sym typeface="Open Sans"/>
                </a:rPr>
                <a:t>P</a:t>
              </a:r>
              <a:r>
                <a:rPr lang="en-US" sz="2699">
                  <a:solidFill>
                    <a:srgbClr val="4C5270"/>
                  </a:solidFill>
                  <a:latin typeface="Open Sans"/>
                  <a:ea typeface="Open Sans"/>
                  <a:cs typeface="Open Sans"/>
                  <a:sym typeface="Open Sans"/>
                </a:rPr>
                <a:t>NUD (2021) Participación política de las personas con discapacidad intelectual o psicosocial. (s. f.). PNUD. https://www.undp.org/publications/political-participation-persons-intellectual-or-psychosocial-disabilities</a:t>
              </a:r>
            </a:p>
          </p:txBody>
        </p:sp>
      </p:grpSp>
      <p:grpSp>
        <p:nvGrpSpPr>
          <p:cNvPr name="Group 9" id="9"/>
          <p:cNvGrpSpPr/>
          <p:nvPr/>
        </p:nvGrpSpPr>
        <p:grpSpPr>
          <a:xfrm rot="0">
            <a:off x="971550" y="467067"/>
            <a:ext cx="76944" cy="200648"/>
            <a:chOff x="0" y="0"/>
            <a:chExt cx="102592" cy="267531"/>
          </a:xfrm>
        </p:grpSpPr>
        <p:sp>
          <p:nvSpPr>
            <p:cNvPr name="Freeform 10" id="10"/>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11" id="11"/>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F652A0"/>
                  </a:solidFill>
                  <a:latin typeface="Open Sans Bold"/>
                  <a:ea typeface="Open Sans Bold"/>
                  <a:cs typeface="Open Sans Bold"/>
                  <a:sym typeface="Open Sans Bold"/>
                </a:rPr>
                <a:t>7</a:t>
              </a:r>
            </a:p>
          </p:txBody>
        </p:sp>
      </p:grpSp>
      <p:sp>
        <p:nvSpPr>
          <p:cNvPr name="Freeform 12" id="12"/>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3" id="13"/>
          <p:cNvSpPr/>
          <p:nvPr/>
        </p:nvSpPr>
        <p:spPr>
          <a:xfrm flipH="false" flipV="false" rot="0">
            <a:off x="-32247" y="6153150"/>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09270"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897732" y="6663966"/>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7452852" y="132748"/>
            <a:ext cx="4341351" cy="4341351"/>
          </a:xfrm>
          <a:custGeom>
            <a:avLst/>
            <a:gdLst/>
            <a:ahLst/>
            <a:cxnLst/>
            <a:rect r="r" b="b" t="t" l="l"/>
            <a:pathLst>
              <a:path h="4341351" w="4341351">
                <a:moveTo>
                  <a:pt x="0" y="0"/>
                </a:moveTo>
                <a:lnTo>
                  <a:pt x="4341352" y="0"/>
                </a:lnTo>
                <a:lnTo>
                  <a:pt x="4341352" y="4341351"/>
                </a:lnTo>
                <a:lnTo>
                  <a:pt x="0" y="4341351"/>
                </a:lnTo>
                <a:lnTo>
                  <a:pt x="0" y="0"/>
                </a:lnTo>
                <a:close/>
              </a:path>
            </a:pathLst>
          </a:custGeom>
          <a:blipFill>
            <a:blip r:embed="rId4"/>
            <a:stretch>
              <a:fillRect l="0" t="0" r="0" b="0"/>
            </a:stretch>
          </a:blipFill>
        </p:spPr>
      </p:sp>
      <p:sp>
        <p:nvSpPr>
          <p:cNvPr name="Freeform 6" id="6"/>
          <p:cNvSpPr/>
          <p:nvPr/>
        </p:nvSpPr>
        <p:spPr>
          <a:xfrm flipH="false" flipV="false" rot="0">
            <a:off x="14265675" y="7783661"/>
            <a:ext cx="3264113" cy="5144018"/>
          </a:xfrm>
          <a:custGeom>
            <a:avLst/>
            <a:gdLst/>
            <a:ahLst/>
            <a:cxnLst/>
            <a:rect r="r" b="b" t="t" l="l"/>
            <a:pathLst>
              <a:path h="5144018" w="3264113">
                <a:moveTo>
                  <a:pt x="0" y="0"/>
                </a:moveTo>
                <a:lnTo>
                  <a:pt x="3264114" y="0"/>
                </a:lnTo>
                <a:lnTo>
                  <a:pt x="3264114" y="5144017"/>
                </a:lnTo>
                <a:lnTo>
                  <a:pt x="0" y="51440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39272"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525587" y="8835203"/>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25597" y="9515878"/>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90949" y="9074517"/>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90949" y="7975015"/>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6641530" y="9996699"/>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aphicFrame>
        <p:nvGraphicFramePr>
          <p:cNvPr name="Table 40" id="40"/>
          <p:cNvGraphicFramePr>
            <a:graphicFrameLocks noGrp="true"/>
          </p:cNvGraphicFramePr>
          <p:nvPr/>
        </p:nvGraphicFramePr>
        <p:xfrm>
          <a:off x="4183975" y="8877304"/>
          <a:ext cx="8958025" cy="1316038"/>
        </p:xfrm>
        <a:graphic>
          <a:graphicData uri="http://schemas.openxmlformats.org/drawingml/2006/table">
            <a:tbl>
              <a:tblPr/>
              <a:tblGrid>
                <a:gridCol w="8958025"/>
              </a:tblGrid>
              <a:tr h="1316038">
                <a:tc>
                  <a:txBody>
                    <a:bodyPr anchor="t" rtlCol="false"/>
                    <a:lstStyle/>
                    <a:p>
                      <a:pPr algn="just" marL="0" indent="0" lvl="0">
                        <a:lnSpc>
                          <a:spcPts val="2138"/>
                        </a:lnSpc>
                        <a:spcBef>
                          <a:spcPct val="0"/>
                        </a:spcBef>
                        <a:defRPr/>
                      </a:pPr>
                      <a:r>
                        <a:rPr lang="en-US" sz="1549" strike="noStrike" u="none">
                          <a:solidFill>
                            <a:srgbClr val="000000"/>
                          </a:solidFill>
                          <a:latin typeface="Open Sans"/>
                          <a:ea typeface="Open Sans"/>
                          <a:cs typeface="Open Sans"/>
                          <a:sym typeface="Open Sans"/>
                        </a:rPr>
                        <a:t>Finansowane przez Unię Europejską. Wyrażone opinie i poglądy są wyłącznie poglądami autora lub autorów i nie muszą odzwierciedlać stanowisk Unii Europejskiej ani Europejskiej Agencji Wykonawczej ds. Edukacji i Kultury (EACEA). Ani Unia Europejska, ani instytucja przyznająca grant nie ponoszą za nie odpowiedzialności.</a:t>
                      </a:r>
                      <a:endParaRPr lang="en-US" sz="1100"/>
                    </a:p>
                  </a:txBody>
                  <a:tcPr marL="91450" marR="91450" marT="91450" marB="914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12700">
                      <a:solidFill>
                        <a:srgbClr val="CFCFCF"/>
                      </a:solidFill>
                      <a:prstDash val="solid"/>
                      <a:round/>
                      <a:headEnd type="none" w="med" len="med"/>
                      <a:tailEnd type="none" w="med" len="med"/>
                    </a:lnT>
                    <a:lnB cmpd="sng" algn="ctr" cap="flat" w="9525">
                      <a:solidFill>
                        <a:srgbClr val="CFCFCF"/>
                      </a:solidFill>
                      <a:prstDash val="solid"/>
                      <a:round/>
                      <a:headEnd type="none" w="med" len="med"/>
                      <a:tailEnd type="none" w="med" len="med"/>
                    </a:lnB>
                  </a:tcPr>
                </a:tc>
              </a:tr>
            </a:tbl>
          </a:graphicData>
        </a:graphic>
      </p:graphicFrame>
      <p:sp>
        <p:nvSpPr>
          <p:cNvPr name="Freeform 41" id="41"/>
          <p:cNvSpPr/>
          <p:nvPr/>
        </p:nvSpPr>
        <p:spPr>
          <a:xfrm flipH="false" flipV="false" rot="0">
            <a:off x="11143120" y="5092291"/>
            <a:ext cx="3122556" cy="1135960"/>
          </a:xfrm>
          <a:custGeom>
            <a:avLst/>
            <a:gdLst/>
            <a:ahLst/>
            <a:cxnLst/>
            <a:rect r="r" b="b" t="t" l="l"/>
            <a:pathLst>
              <a:path h="1135960" w="3122556">
                <a:moveTo>
                  <a:pt x="0" y="0"/>
                </a:moveTo>
                <a:lnTo>
                  <a:pt x="3122555" y="0"/>
                </a:lnTo>
                <a:lnTo>
                  <a:pt x="3122555" y="1135960"/>
                </a:lnTo>
                <a:lnTo>
                  <a:pt x="0" y="1135960"/>
                </a:lnTo>
                <a:lnTo>
                  <a:pt x="0" y="0"/>
                </a:lnTo>
                <a:close/>
              </a:path>
            </a:pathLst>
          </a:custGeom>
          <a:blipFill>
            <a:blip r:embed="rId9"/>
            <a:stretch>
              <a:fillRect l="0" t="0" r="0" b="0"/>
            </a:stretch>
          </a:blipFill>
        </p:spPr>
      </p:sp>
      <p:sp>
        <p:nvSpPr>
          <p:cNvPr name="Freeform 42" id="42"/>
          <p:cNvSpPr/>
          <p:nvPr/>
        </p:nvSpPr>
        <p:spPr>
          <a:xfrm flipH="false" flipV="false" rot="0">
            <a:off x="14723864" y="5156831"/>
            <a:ext cx="2152844" cy="1112087"/>
          </a:xfrm>
          <a:custGeom>
            <a:avLst/>
            <a:gdLst/>
            <a:ahLst/>
            <a:cxnLst/>
            <a:rect r="r" b="b" t="t" l="l"/>
            <a:pathLst>
              <a:path h="1112087" w="2152844">
                <a:moveTo>
                  <a:pt x="0" y="0"/>
                </a:moveTo>
                <a:lnTo>
                  <a:pt x="2152845" y="0"/>
                </a:lnTo>
                <a:lnTo>
                  <a:pt x="2152845" y="1112087"/>
                </a:lnTo>
                <a:lnTo>
                  <a:pt x="0" y="1112087"/>
                </a:lnTo>
                <a:lnTo>
                  <a:pt x="0" y="0"/>
                </a:lnTo>
                <a:close/>
              </a:path>
            </a:pathLst>
          </a:custGeom>
          <a:blipFill>
            <a:blip r:embed="rId10"/>
            <a:stretch>
              <a:fillRect l="0" t="-211" r="0" b="-211"/>
            </a:stretch>
          </a:blipFill>
        </p:spPr>
      </p:sp>
      <p:sp>
        <p:nvSpPr>
          <p:cNvPr name="Freeform 43" id="43"/>
          <p:cNvSpPr/>
          <p:nvPr/>
        </p:nvSpPr>
        <p:spPr>
          <a:xfrm flipH="false" flipV="false" rot="0">
            <a:off x="5192019" y="7038323"/>
            <a:ext cx="2959511" cy="1056349"/>
          </a:xfrm>
          <a:custGeom>
            <a:avLst/>
            <a:gdLst/>
            <a:ahLst/>
            <a:cxnLst/>
            <a:rect r="r" b="b" t="t" l="l"/>
            <a:pathLst>
              <a:path h="1056349" w="2959511">
                <a:moveTo>
                  <a:pt x="0" y="0"/>
                </a:moveTo>
                <a:lnTo>
                  <a:pt x="2959511" y="0"/>
                </a:lnTo>
                <a:lnTo>
                  <a:pt x="2959511" y="1056349"/>
                </a:lnTo>
                <a:lnTo>
                  <a:pt x="0" y="105634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4" id="44"/>
          <p:cNvSpPr/>
          <p:nvPr/>
        </p:nvSpPr>
        <p:spPr>
          <a:xfrm flipH="false" flipV="false" rot="0">
            <a:off x="7791552" y="4765846"/>
            <a:ext cx="2572986" cy="1373599"/>
          </a:xfrm>
          <a:custGeom>
            <a:avLst/>
            <a:gdLst/>
            <a:ahLst/>
            <a:cxnLst/>
            <a:rect r="r" b="b" t="t" l="l"/>
            <a:pathLst>
              <a:path h="1373599" w="2572986">
                <a:moveTo>
                  <a:pt x="0" y="0"/>
                </a:moveTo>
                <a:lnTo>
                  <a:pt x="2572985" y="0"/>
                </a:lnTo>
                <a:lnTo>
                  <a:pt x="2572985" y="1373599"/>
                </a:lnTo>
                <a:lnTo>
                  <a:pt x="0" y="1373599"/>
                </a:lnTo>
                <a:lnTo>
                  <a:pt x="0" y="0"/>
                </a:lnTo>
                <a:close/>
              </a:path>
            </a:pathLst>
          </a:custGeom>
          <a:blipFill>
            <a:blip r:embed="rId13"/>
            <a:stretch>
              <a:fillRect l="-4233" t="0" r="0" b="0"/>
            </a:stretch>
          </a:blipFill>
        </p:spPr>
      </p:sp>
      <p:sp>
        <p:nvSpPr>
          <p:cNvPr name="Freeform 45" id="45"/>
          <p:cNvSpPr/>
          <p:nvPr/>
        </p:nvSpPr>
        <p:spPr>
          <a:xfrm flipH="false" flipV="false" rot="0">
            <a:off x="9402421" y="6663966"/>
            <a:ext cx="2653172" cy="1550362"/>
          </a:xfrm>
          <a:custGeom>
            <a:avLst/>
            <a:gdLst/>
            <a:ahLst/>
            <a:cxnLst/>
            <a:rect r="r" b="b" t="t" l="l"/>
            <a:pathLst>
              <a:path h="1550362" w="2653172">
                <a:moveTo>
                  <a:pt x="0" y="0"/>
                </a:moveTo>
                <a:lnTo>
                  <a:pt x="2653172" y="0"/>
                </a:lnTo>
                <a:lnTo>
                  <a:pt x="2653172" y="1550363"/>
                </a:lnTo>
                <a:lnTo>
                  <a:pt x="0" y="1550363"/>
                </a:lnTo>
                <a:lnTo>
                  <a:pt x="0" y="0"/>
                </a:lnTo>
                <a:close/>
              </a:path>
            </a:pathLst>
          </a:custGeom>
          <a:blipFill>
            <a:blip r:embed="rId14"/>
            <a:stretch>
              <a:fillRect l="0" t="0" r="0" b="0"/>
            </a:stretch>
          </a:blipFill>
        </p:spPr>
      </p:sp>
      <p:sp>
        <p:nvSpPr>
          <p:cNvPr name="Freeform 46" id="46"/>
          <p:cNvSpPr/>
          <p:nvPr/>
        </p:nvSpPr>
        <p:spPr>
          <a:xfrm flipH="false" flipV="false" rot="0">
            <a:off x="987250" y="5092291"/>
            <a:ext cx="2706249" cy="1241167"/>
          </a:xfrm>
          <a:custGeom>
            <a:avLst/>
            <a:gdLst/>
            <a:ahLst/>
            <a:cxnLst/>
            <a:rect r="r" b="b" t="t" l="l"/>
            <a:pathLst>
              <a:path h="1241167" w="2706249">
                <a:moveTo>
                  <a:pt x="0" y="0"/>
                </a:moveTo>
                <a:lnTo>
                  <a:pt x="2706249" y="0"/>
                </a:lnTo>
                <a:lnTo>
                  <a:pt x="2706249" y="1241167"/>
                </a:lnTo>
                <a:lnTo>
                  <a:pt x="0" y="1241167"/>
                </a:lnTo>
                <a:lnTo>
                  <a:pt x="0" y="0"/>
                </a:lnTo>
                <a:close/>
              </a:path>
            </a:pathLst>
          </a:custGeom>
          <a:blipFill>
            <a:blip r:embed="rId15"/>
            <a:stretch>
              <a:fillRect l="0" t="0" r="0" b="0"/>
            </a:stretch>
          </a:blipFill>
        </p:spPr>
      </p:sp>
      <p:sp>
        <p:nvSpPr>
          <p:cNvPr name="Freeform 47" id="47"/>
          <p:cNvSpPr/>
          <p:nvPr/>
        </p:nvSpPr>
        <p:spPr>
          <a:xfrm flipH="false" flipV="false" rot="0">
            <a:off x="4301565" y="5143500"/>
            <a:ext cx="2946583" cy="995945"/>
          </a:xfrm>
          <a:custGeom>
            <a:avLst/>
            <a:gdLst/>
            <a:ahLst/>
            <a:cxnLst/>
            <a:rect r="r" b="b" t="t" l="l"/>
            <a:pathLst>
              <a:path h="995945" w="2946583">
                <a:moveTo>
                  <a:pt x="0" y="0"/>
                </a:moveTo>
                <a:lnTo>
                  <a:pt x="2946583" y="0"/>
                </a:lnTo>
                <a:lnTo>
                  <a:pt x="2946583" y="995945"/>
                </a:lnTo>
                <a:lnTo>
                  <a:pt x="0" y="995945"/>
                </a:lnTo>
                <a:lnTo>
                  <a:pt x="0" y="0"/>
                </a:lnTo>
                <a:close/>
              </a:path>
            </a:pathLst>
          </a:custGeom>
          <a:blipFill>
            <a:blip r:embed="rId16"/>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216865" y="432060"/>
            <a:ext cx="12911505" cy="1232538"/>
          </a:xfrm>
          <a:prstGeom prst="rect">
            <a:avLst/>
          </a:prstGeom>
        </p:spPr>
        <p:txBody>
          <a:bodyPr anchor="t" rtlCol="false" tIns="0" lIns="0" bIns="0" rIns="0">
            <a:spAutoFit/>
          </a:bodyPr>
          <a:lstStyle/>
          <a:p>
            <a:pPr algn="ctr" marL="0" indent="0" lvl="0">
              <a:lnSpc>
                <a:spcPts val="9120"/>
              </a:lnSpc>
            </a:pPr>
            <a:r>
              <a:rPr lang="en-US" sz="9500" spc="-779">
                <a:solidFill>
                  <a:srgbClr val="272665"/>
                </a:solidFill>
                <a:latin typeface="Open Sans"/>
                <a:ea typeface="Open Sans"/>
                <a:cs typeface="Open Sans"/>
                <a:sym typeface="Open Sans"/>
              </a:rPr>
              <a:t>Resultados de aprendizaje</a:t>
            </a:r>
          </a:p>
        </p:txBody>
      </p:sp>
      <p:sp>
        <p:nvSpPr>
          <p:cNvPr name="TextBox 3" id="3"/>
          <p:cNvSpPr txBox="true"/>
          <p:nvPr/>
        </p:nvSpPr>
        <p:spPr>
          <a:xfrm rot="0">
            <a:off x="2225921" y="1750323"/>
            <a:ext cx="14893392" cy="2407921"/>
          </a:xfrm>
          <a:prstGeom prst="rect">
            <a:avLst/>
          </a:prstGeom>
        </p:spPr>
        <p:txBody>
          <a:bodyPr anchor="t" rtlCol="false" tIns="0" lIns="0" bIns="0" rIns="0">
            <a:spAutoFit/>
          </a:bodyPr>
          <a:lstStyle/>
          <a:p>
            <a:pPr algn="ctr" marL="0" indent="0" lvl="0">
              <a:lnSpc>
                <a:spcPts val="3840"/>
              </a:lnSpc>
            </a:pPr>
            <a:r>
              <a:rPr lang="en-US" sz="4000" spc="-328">
                <a:solidFill>
                  <a:srgbClr val="000000"/>
                </a:solidFill>
                <a:latin typeface="Open Sans"/>
                <a:ea typeface="Open Sans"/>
                <a:cs typeface="Open Sans"/>
                <a:sym typeface="Open Sans"/>
              </a:rPr>
              <a:t>A</a:t>
            </a:r>
            <a:r>
              <a:rPr lang="en-US" sz="4000" spc="-328">
                <a:solidFill>
                  <a:srgbClr val="000000"/>
                </a:solidFill>
                <a:latin typeface="Open Sans"/>
                <a:ea typeface="Open Sans"/>
                <a:cs typeface="Open Sans"/>
                <a:sym typeface="Open Sans"/>
              </a:rPr>
              <a:t>l finalizar este módulo, habrás adquirido las siguientes habilidades, conocimientos y actitudes.</a:t>
            </a:r>
          </a:p>
          <a:p>
            <a:pPr algn="ctr" marL="0" indent="0" lvl="0">
              <a:lnSpc>
                <a:spcPts val="3648"/>
              </a:lnSpc>
            </a:pPr>
            <a:r>
              <a:rPr lang="en-US" sz="3800" spc="-311">
                <a:solidFill>
                  <a:srgbClr val="000000"/>
                </a:solidFill>
                <a:latin typeface="Open Sans"/>
                <a:ea typeface="Open Sans"/>
                <a:cs typeface="Open Sans"/>
                <a:sym typeface="Open Sans"/>
              </a:rPr>
              <a:t>Comprenderás qué son las discapacidades psicosociales, aprenderás cuáles son sus barreras típicas y su impacto en la participación en la vida política.</a:t>
            </a:r>
          </a:p>
          <a:p>
            <a:pPr algn="ctr" marL="0" indent="0" lvl="0">
              <a:lnSpc>
                <a:spcPts val="3840"/>
              </a:lnSpc>
            </a:pPr>
          </a:p>
        </p:txBody>
      </p:sp>
      <p:grpSp>
        <p:nvGrpSpPr>
          <p:cNvPr name="Group 4" id="4"/>
          <p:cNvGrpSpPr/>
          <p:nvPr/>
        </p:nvGrpSpPr>
        <p:grpSpPr>
          <a:xfrm rot="0">
            <a:off x="1637985" y="4003683"/>
            <a:ext cx="4750393" cy="5096690"/>
            <a:chOff x="0" y="0"/>
            <a:chExt cx="1232151" cy="1321973"/>
          </a:xfrm>
        </p:grpSpPr>
        <p:sp>
          <p:nvSpPr>
            <p:cNvPr name="Freeform 5" id="5"/>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6" id="6"/>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7" id="7"/>
          <p:cNvSpPr txBox="true"/>
          <p:nvPr/>
        </p:nvSpPr>
        <p:spPr>
          <a:xfrm rot="0">
            <a:off x="2225921" y="6046886"/>
            <a:ext cx="3787224" cy="2498162"/>
          </a:xfrm>
          <a:prstGeom prst="rect">
            <a:avLst/>
          </a:prstGeom>
        </p:spPr>
        <p:txBody>
          <a:bodyPr anchor="t" rtlCol="false" tIns="0" lIns="0" bIns="0" rIns="0">
            <a:spAutoFit/>
          </a:bodyPr>
          <a:lstStyle/>
          <a:p>
            <a:pPr algn="just" marL="0" indent="0" lvl="0">
              <a:lnSpc>
                <a:spcPts val="2481"/>
              </a:lnSpc>
              <a:spcBef>
                <a:spcPct val="0"/>
              </a:spcBef>
            </a:pPr>
            <a:r>
              <a:rPr lang="en-US" sz="1772" spc="-30">
                <a:solidFill>
                  <a:srgbClr val="272665"/>
                </a:solidFill>
                <a:latin typeface="Open Sans"/>
                <a:ea typeface="Open Sans"/>
                <a:cs typeface="Open Sans"/>
                <a:sym typeface="Open Sans"/>
              </a:rPr>
              <a:t>Aprenderás sobre</a:t>
            </a:r>
            <a:r>
              <a:rPr lang="en-US" sz="1772" spc="-30">
                <a:solidFill>
                  <a:srgbClr val="272665"/>
                </a:solidFill>
                <a:latin typeface="Open Sans"/>
                <a:ea typeface="Open Sans"/>
                <a:cs typeface="Open Sans"/>
                <a:sym typeface="Open Sans"/>
              </a:rPr>
              <a:t> las discapacidades psicosociales y la diversidad de experiencias a través de historias personales. También aprenderás cómo estas condiciones afectan a la vida cotidiana, especialmente en el contexto del compromiso social y político.</a:t>
            </a:r>
          </a:p>
        </p:txBody>
      </p:sp>
      <p:grpSp>
        <p:nvGrpSpPr>
          <p:cNvPr name="Group 8" id="8"/>
          <p:cNvGrpSpPr/>
          <p:nvPr/>
        </p:nvGrpSpPr>
        <p:grpSpPr>
          <a:xfrm rot="0">
            <a:off x="6769312" y="4003683"/>
            <a:ext cx="4750393" cy="5096690"/>
            <a:chOff x="0" y="0"/>
            <a:chExt cx="1232151" cy="1321973"/>
          </a:xfrm>
        </p:grpSpPr>
        <p:sp>
          <p:nvSpPr>
            <p:cNvPr name="Freeform 9" id="9"/>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0" id="10"/>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1" id="11"/>
          <p:cNvSpPr txBox="true"/>
          <p:nvPr/>
        </p:nvSpPr>
        <p:spPr>
          <a:xfrm rot="0">
            <a:off x="7356740" y="6046886"/>
            <a:ext cx="3574521" cy="2347528"/>
          </a:xfrm>
          <a:prstGeom prst="rect">
            <a:avLst/>
          </a:prstGeom>
        </p:spPr>
        <p:txBody>
          <a:bodyPr anchor="t" rtlCol="false" tIns="0" lIns="0" bIns="0" rIns="0">
            <a:spAutoFit/>
          </a:bodyPr>
          <a:lstStyle/>
          <a:p>
            <a:pPr algn="just" marL="0" indent="0" lvl="0">
              <a:lnSpc>
                <a:spcPts val="2383"/>
              </a:lnSpc>
              <a:spcBef>
                <a:spcPct val="0"/>
              </a:spcBef>
            </a:pPr>
            <a:r>
              <a:rPr lang="en-US" sz="1702" spc="-28">
                <a:solidFill>
                  <a:srgbClr val="272665"/>
                </a:solidFill>
                <a:latin typeface="Open Sans"/>
                <a:ea typeface="Open Sans"/>
                <a:cs typeface="Open Sans"/>
                <a:sym typeface="Open Sans"/>
              </a:rPr>
              <a:t>P</a:t>
            </a:r>
            <a:r>
              <a:rPr lang="en-US" sz="1702" spc="-28">
                <a:solidFill>
                  <a:srgbClr val="272665"/>
                </a:solidFill>
                <a:latin typeface="Open Sans"/>
                <a:ea typeface="Open Sans"/>
                <a:cs typeface="Open Sans"/>
                <a:sym typeface="Open Sans"/>
              </a:rPr>
              <a:t>odrás explicar las dificultades específicas a las que se enfrentan las personas con discapacidades psicosociales en actividades políticas como el voto, la defensa de sus derechos, la participación ciudadana y el desempeño de funciones de liderazgo.</a:t>
            </a:r>
          </a:p>
        </p:txBody>
      </p:sp>
      <p:grpSp>
        <p:nvGrpSpPr>
          <p:cNvPr name="Group 12" id="12"/>
          <p:cNvGrpSpPr/>
          <p:nvPr/>
        </p:nvGrpSpPr>
        <p:grpSpPr>
          <a:xfrm rot="0">
            <a:off x="11900705" y="4003683"/>
            <a:ext cx="4750393" cy="5096690"/>
            <a:chOff x="0" y="0"/>
            <a:chExt cx="1232151" cy="1321973"/>
          </a:xfrm>
        </p:grpSpPr>
        <p:sp>
          <p:nvSpPr>
            <p:cNvPr name="Freeform 13" id="13"/>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4" id="14"/>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5" id="15"/>
          <p:cNvSpPr txBox="true"/>
          <p:nvPr/>
        </p:nvSpPr>
        <p:spPr>
          <a:xfrm rot="0">
            <a:off x="12487559" y="6037361"/>
            <a:ext cx="3574521" cy="1749425"/>
          </a:xfrm>
          <a:prstGeom prst="rect">
            <a:avLst/>
          </a:prstGeom>
        </p:spPr>
        <p:txBody>
          <a:bodyPr anchor="t" rtlCol="false" tIns="0" lIns="0" bIns="0" rIns="0">
            <a:spAutoFit/>
          </a:bodyPr>
          <a:lstStyle/>
          <a:p>
            <a:pPr algn="just" marL="0" indent="0" lvl="0">
              <a:lnSpc>
                <a:spcPts val="2799"/>
              </a:lnSpc>
              <a:spcBef>
                <a:spcPct val="0"/>
              </a:spcBef>
            </a:pPr>
            <a:r>
              <a:rPr lang="en-US" sz="1999" spc="-33">
                <a:solidFill>
                  <a:srgbClr val="272665"/>
                </a:solidFill>
                <a:latin typeface="Open Sans"/>
                <a:ea typeface="Open Sans"/>
                <a:cs typeface="Open Sans"/>
                <a:sym typeface="Open Sans"/>
              </a:rPr>
              <a:t>Podrás</a:t>
            </a:r>
            <a:r>
              <a:rPr lang="en-US" sz="1999" spc="-33">
                <a:solidFill>
                  <a:srgbClr val="272665"/>
                </a:solidFill>
                <a:latin typeface="Open Sans"/>
                <a:ea typeface="Open Sans"/>
                <a:cs typeface="Open Sans"/>
                <a:sym typeface="Open Sans"/>
              </a:rPr>
              <a:t> reconocer barreras importantes como el estigma, la falta de entornos accesibles, la baja autoestima y la infrarrepresentación.</a:t>
            </a:r>
          </a:p>
        </p:txBody>
      </p:sp>
      <p:sp>
        <p:nvSpPr>
          <p:cNvPr name="TextBox 16" id="16"/>
          <p:cNvSpPr txBox="true"/>
          <p:nvPr/>
        </p:nvSpPr>
        <p:spPr>
          <a:xfrm rot="0">
            <a:off x="3088645" y="4896266"/>
            <a:ext cx="2213818" cy="1097284"/>
          </a:xfrm>
          <a:prstGeom prst="rect">
            <a:avLst/>
          </a:prstGeom>
        </p:spPr>
        <p:txBody>
          <a:bodyPr anchor="t" rtlCol="false" tIns="0" lIns="0" bIns="0" rIns="0">
            <a:spAutoFit/>
          </a:bodyPr>
          <a:lstStyle/>
          <a:p>
            <a:pPr algn="ctr" marL="0" indent="0" lvl="0">
              <a:lnSpc>
                <a:spcPts val="8160"/>
              </a:lnSpc>
            </a:pPr>
            <a:r>
              <a:rPr lang="en-US" sz="8500" spc="-697">
                <a:solidFill>
                  <a:srgbClr val="2B2B2B"/>
                </a:solidFill>
                <a:latin typeface="Open Sans"/>
                <a:ea typeface="Open Sans"/>
                <a:cs typeface="Open Sans"/>
                <a:sym typeface="Open Sans"/>
              </a:rPr>
              <a:t>RA</a:t>
            </a:r>
            <a:r>
              <a:rPr lang="en-US" sz="8500" spc="-697">
                <a:solidFill>
                  <a:srgbClr val="2B2B2B"/>
                </a:solidFill>
                <a:latin typeface="Open Sans"/>
                <a:ea typeface="Open Sans"/>
                <a:cs typeface="Open Sans"/>
                <a:sym typeface="Open Sans"/>
              </a:rPr>
              <a:t>.1</a:t>
            </a:r>
          </a:p>
        </p:txBody>
      </p:sp>
      <p:sp>
        <p:nvSpPr>
          <p:cNvPr name="TextBox 17" id="17"/>
          <p:cNvSpPr txBox="true"/>
          <p:nvPr/>
        </p:nvSpPr>
        <p:spPr>
          <a:xfrm rot="0">
            <a:off x="8084403" y="4915316"/>
            <a:ext cx="2119193" cy="1160145"/>
          </a:xfrm>
          <a:prstGeom prst="rect">
            <a:avLst/>
          </a:prstGeom>
        </p:spPr>
        <p:txBody>
          <a:bodyPr anchor="t" rtlCol="false" tIns="0" lIns="0" bIns="0" rIns="0">
            <a:spAutoFit/>
          </a:bodyPr>
          <a:lstStyle/>
          <a:p>
            <a:pPr algn="ctr" marL="0" indent="0" lvl="0">
              <a:lnSpc>
                <a:spcPts val="8640"/>
              </a:lnSpc>
            </a:pPr>
            <a:r>
              <a:rPr lang="en-US" sz="9000" spc="-738">
                <a:solidFill>
                  <a:srgbClr val="2B2B2B"/>
                </a:solidFill>
                <a:latin typeface="Open Sans"/>
                <a:ea typeface="Open Sans"/>
                <a:cs typeface="Open Sans"/>
                <a:sym typeface="Open Sans"/>
              </a:rPr>
              <a:t>RA2.</a:t>
            </a:r>
          </a:p>
        </p:txBody>
      </p:sp>
      <p:sp>
        <p:nvSpPr>
          <p:cNvPr name="TextBox 18" id="18"/>
          <p:cNvSpPr txBox="true"/>
          <p:nvPr/>
        </p:nvSpPr>
        <p:spPr>
          <a:xfrm rot="0">
            <a:off x="12986451" y="4915316"/>
            <a:ext cx="2576736" cy="1160145"/>
          </a:xfrm>
          <a:prstGeom prst="rect">
            <a:avLst/>
          </a:prstGeom>
        </p:spPr>
        <p:txBody>
          <a:bodyPr anchor="t" rtlCol="false" tIns="0" lIns="0" bIns="0" rIns="0">
            <a:spAutoFit/>
          </a:bodyPr>
          <a:lstStyle/>
          <a:p>
            <a:pPr algn="ctr" marL="0" indent="0" lvl="0">
              <a:lnSpc>
                <a:spcPts val="8640"/>
              </a:lnSpc>
            </a:pPr>
            <a:r>
              <a:rPr lang="en-US" sz="9000" spc="-738">
                <a:solidFill>
                  <a:srgbClr val="2B2B2B"/>
                </a:solidFill>
                <a:latin typeface="Open Sans"/>
                <a:ea typeface="Open Sans"/>
                <a:cs typeface="Open Sans"/>
                <a:sym typeface="Open Sans"/>
              </a:rPr>
              <a:t>RA3.</a:t>
            </a:r>
          </a:p>
        </p:txBody>
      </p:sp>
      <p:sp>
        <p:nvSpPr>
          <p:cNvPr name="Freeform 19" id="19"/>
          <p:cNvSpPr/>
          <p:nvPr/>
        </p:nvSpPr>
        <p:spPr>
          <a:xfrm flipH="false" flipV="false" rot="0">
            <a:off x="335785" y="22251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498814" y="2324571"/>
            <a:ext cx="4523214" cy="486352"/>
            <a:chOff x="0" y="0"/>
            <a:chExt cx="6030952" cy="648469"/>
          </a:xfrm>
        </p:grpSpPr>
        <p:sp>
          <p:nvSpPr>
            <p:cNvPr name="Freeform 4" id="4"/>
            <p:cNvSpPr/>
            <p:nvPr/>
          </p:nvSpPr>
          <p:spPr>
            <a:xfrm flipH="false" flipV="false" rot="0">
              <a:off x="0" y="0"/>
              <a:ext cx="6030952" cy="648469"/>
            </a:xfrm>
            <a:custGeom>
              <a:avLst/>
              <a:gdLst/>
              <a:ahLst/>
              <a:cxnLst/>
              <a:rect r="r" b="b" t="t" l="l"/>
              <a:pathLst>
                <a:path h="648469" w="6030952">
                  <a:moveTo>
                    <a:pt x="0" y="0"/>
                  </a:moveTo>
                  <a:lnTo>
                    <a:pt x="6030952" y="0"/>
                  </a:lnTo>
                  <a:lnTo>
                    <a:pt x="6030952" y="648469"/>
                  </a:lnTo>
                  <a:lnTo>
                    <a:pt x="0" y="648469"/>
                  </a:lnTo>
                  <a:close/>
                </a:path>
              </a:pathLst>
            </a:custGeom>
            <a:solidFill>
              <a:srgbClr val="000000">
                <a:alpha val="0"/>
              </a:srgbClr>
            </a:solidFill>
          </p:spPr>
        </p:sp>
        <p:sp>
          <p:nvSpPr>
            <p:cNvPr name="TextBox 5" id="5"/>
            <p:cNvSpPr txBox="true"/>
            <p:nvPr/>
          </p:nvSpPr>
          <p:spPr>
            <a:xfrm>
              <a:off x="0" y="-142875"/>
              <a:ext cx="6030952" cy="791344"/>
            </a:xfrm>
            <a:prstGeom prst="rect">
              <a:avLst/>
            </a:prstGeom>
          </p:spPr>
          <p:txBody>
            <a:bodyPr anchor="t" rtlCol="false" tIns="0" lIns="0" bIns="0" rIns="0"/>
            <a:lstStyle/>
            <a:p>
              <a:pPr algn="l" marL="0" indent="0" lvl="0">
                <a:lnSpc>
                  <a:spcPts val="4499"/>
                </a:lnSpc>
              </a:pPr>
              <a:r>
                <a:rPr lang="en-US" b="true" sz="2499">
                  <a:solidFill>
                    <a:srgbClr val="181A3C"/>
                  </a:solidFill>
                  <a:latin typeface="Open Sans Bold"/>
                  <a:ea typeface="Open Sans Bold"/>
                  <a:cs typeface="Open Sans Bold"/>
                  <a:sym typeface="Open Sans Bold"/>
                </a:rPr>
                <a:t>La marca</a:t>
              </a:r>
            </a:p>
          </p:txBody>
        </p:sp>
      </p:grpSp>
      <p:grpSp>
        <p:nvGrpSpPr>
          <p:cNvPr name="Group 6" id="6"/>
          <p:cNvGrpSpPr/>
          <p:nvPr/>
        </p:nvGrpSpPr>
        <p:grpSpPr>
          <a:xfrm rot="0">
            <a:off x="12498814" y="2920145"/>
            <a:ext cx="4082705" cy="1588897"/>
            <a:chOff x="0" y="0"/>
            <a:chExt cx="5443606" cy="2118529"/>
          </a:xfrm>
        </p:grpSpPr>
        <p:sp>
          <p:nvSpPr>
            <p:cNvPr name="Freeform 7" id="7"/>
            <p:cNvSpPr/>
            <p:nvPr/>
          </p:nvSpPr>
          <p:spPr>
            <a:xfrm flipH="false" flipV="false" rot="0">
              <a:off x="0" y="0"/>
              <a:ext cx="5443606" cy="2118529"/>
            </a:xfrm>
            <a:custGeom>
              <a:avLst/>
              <a:gdLst/>
              <a:ahLst/>
              <a:cxnLst/>
              <a:rect r="r" b="b" t="t" l="l"/>
              <a:pathLst>
                <a:path h="2118529" w="5443606">
                  <a:moveTo>
                    <a:pt x="0" y="0"/>
                  </a:moveTo>
                  <a:lnTo>
                    <a:pt x="5443606" y="0"/>
                  </a:lnTo>
                  <a:lnTo>
                    <a:pt x="5443606" y="2118529"/>
                  </a:lnTo>
                  <a:lnTo>
                    <a:pt x="0" y="2118529"/>
                  </a:lnTo>
                  <a:close/>
                </a:path>
              </a:pathLst>
            </a:custGeom>
            <a:solidFill>
              <a:srgbClr val="000000">
                <a:alpha val="0"/>
              </a:srgbClr>
            </a:solidFill>
          </p:spPr>
        </p:sp>
        <p:sp>
          <p:nvSpPr>
            <p:cNvPr name="TextBox 8" id="8"/>
            <p:cNvSpPr txBox="true"/>
            <p:nvPr/>
          </p:nvSpPr>
          <p:spPr>
            <a:xfrm>
              <a:off x="0" y="-95250"/>
              <a:ext cx="5443606" cy="2213779"/>
            </a:xfrm>
            <a:prstGeom prst="rect">
              <a:avLst/>
            </a:prstGeom>
          </p:spPr>
          <p:txBody>
            <a:bodyPr anchor="t" rtlCol="false" tIns="0" lIns="0" bIns="0" rIns="0"/>
            <a:lstStyle/>
            <a:p>
              <a:pPr algn="just" marL="0" indent="0" lvl="0">
                <a:lnSpc>
                  <a:spcPts val="3240"/>
                </a:lnSpc>
              </a:pPr>
              <a:r>
                <a:rPr lang="en-US" sz="1800">
                  <a:solidFill>
                    <a:srgbClr val="000000"/>
                  </a:solidFill>
                  <a:latin typeface="Open Sans"/>
                  <a:ea typeface="Open Sans"/>
                  <a:cs typeface="Open Sans"/>
                  <a:sym typeface="Open Sans"/>
                </a:rPr>
                <a:t>Los </a:t>
              </a:r>
              <a:r>
                <a:rPr lang="en-US" sz="1800">
                  <a:solidFill>
                    <a:srgbClr val="000000"/>
                  </a:solidFill>
                  <a:latin typeface="Open Sans"/>
                  <a:ea typeface="Open Sans"/>
                  <a:cs typeface="Open Sans"/>
                  <a:sym typeface="Open Sans"/>
                </a:rPr>
                <a:t>estereotipos negativos y la discriminación conducen a la exclusión social y desalientan la participación activa en la vida pública.</a:t>
              </a:r>
            </a:p>
          </p:txBody>
        </p:sp>
      </p:grpSp>
      <p:grpSp>
        <p:nvGrpSpPr>
          <p:cNvPr name="Group 9" id="9"/>
          <p:cNvGrpSpPr/>
          <p:nvPr/>
        </p:nvGrpSpPr>
        <p:grpSpPr>
          <a:xfrm rot="0">
            <a:off x="6976783" y="888402"/>
            <a:ext cx="4334433" cy="1492841"/>
            <a:chOff x="0" y="0"/>
            <a:chExt cx="5779245" cy="1990454"/>
          </a:xfrm>
        </p:grpSpPr>
        <p:sp>
          <p:nvSpPr>
            <p:cNvPr name="Freeform 10" id="10"/>
            <p:cNvSpPr/>
            <p:nvPr/>
          </p:nvSpPr>
          <p:spPr>
            <a:xfrm flipH="false" flipV="false" rot="0">
              <a:off x="0" y="0"/>
              <a:ext cx="5779245" cy="1990454"/>
            </a:xfrm>
            <a:custGeom>
              <a:avLst/>
              <a:gdLst/>
              <a:ahLst/>
              <a:cxnLst/>
              <a:rect r="r" b="b" t="t" l="l"/>
              <a:pathLst>
                <a:path h="1990454" w="5779245">
                  <a:moveTo>
                    <a:pt x="0" y="0"/>
                  </a:moveTo>
                  <a:lnTo>
                    <a:pt x="5779245" y="0"/>
                  </a:lnTo>
                  <a:lnTo>
                    <a:pt x="5779245" y="1990454"/>
                  </a:lnTo>
                  <a:lnTo>
                    <a:pt x="0" y="1990454"/>
                  </a:lnTo>
                  <a:close/>
                </a:path>
              </a:pathLst>
            </a:custGeom>
            <a:solidFill>
              <a:srgbClr val="000000">
                <a:alpha val="0"/>
              </a:srgbClr>
            </a:solidFill>
          </p:spPr>
        </p:sp>
        <p:sp>
          <p:nvSpPr>
            <p:cNvPr name="TextBox 11" id="11"/>
            <p:cNvSpPr txBox="true"/>
            <p:nvPr/>
          </p:nvSpPr>
          <p:spPr>
            <a:xfrm>
              <a:off x="0" y="0"/>
              <a:ext cx="5779245" cy="1990454"/>
            </a:xfrm>
            <a:prstGeom prst="rect">
              <a:avLst/>
            </a:prstGeom>
          </p:spPr>
          <p:txBody>
            <a:bodyPr anchor="t" rtlCol="false" tIns="0" lIns="0" bIns="0" rIns="0"/>
            <a:lstStyle/>
            <a:p>
              <a:pPr algn="ctr" marL="0" indent="0" lvl="0">
                <a:lnSpc>
                  <a:spcPts val="5156"/>
                </a:lnSpc>
              </a:pPr>
              <a:r>
                <a:rPr lang="en-US" b="true" sz="4296">
                  <a:solidFill>
                    <a:srgbClr val="000000"/>
                  </a:solidFill>
                  <a:latin typeface="Open Sans Bold"/>
                  <a:ea typeface="Open Sans Bold"/>
                  <a:cs typeface="Open Sans Bold"/>
                  <a:sym typeface="Open Sans Bold"/>
                </a:rPr>
                <a:t>Conceptos clave</a:t>
              </a:r>
            </a:p>
          </p:txBody>
        </p:sp>
      </p:grpSp>
      <p:grpSp>
        <p:nvGrpSpPr>
          <p:cNvPr name="Group 12" id="12"/>
          <p:cNvGrpSpPr/>
          <p:nvPr/>
        </p:nvGrpSpPr>
        <p:grpSpPr>
          <a:xfrm rot="0">
            <a:off x="12498814" y="5567971"/>
            <a:ext cx="4523214" cy="486352"/>
            <a:chOff x="0" y="0"/>
            <a:chExt cx="6030952" cy="648469"/>
          </a:xfrm>
        </p:grpSpPr>
        <p:sp>
          <p:nvSpPr>
            <p:cNvPr name="Freeform 13" id="13"/>
            <p:cNvSpPr/>
            <p:nvPr/>
          </p:nvSpPr>
          <p:spPr>
            <a:xfrm flipH="false" flipV="false" rot="0">
              <a:off x="0" y="0"/>
              <a:ext cx="6030952" cy="648469"/>
            </a:xfrm>
            <a:custGeom>
              <a:avLst/>
              <a:gdLst/>
              <a:ahLst/>
              <a:cxnLst/>
              <a:rect r="r" b="b" t="t" l="l"/>
              <a:pathLst>
                <a:path h="648469" w="6030952">
                  <a:moveTo>
                    <a:pt x="0" y="0"/>
                  </a:moveTo>
                  <a:lnTo>
                    <a:pt x="6030952" y="0"/>
                  </a:lnTo>
                  <a:lnTo>
                    <a:pt x="6030952" y="648469"/>
                  </a:lnTo>
                  <a:lnTo>
                    <a:pt x="0" y="648469"/>
                  </a:lnTo>
                  <a:close/>
                </a:path>
              </a:pathLst>
            </a:custGeom>
            <a:solidFill>
              <a:srgbClr val="000000">
                <a:alpha val="0"/>
              </a:srgbClr>
            </a:solidFill>
          </p:spPr>
        </p:sp>
        <p:sp>
          <p:nvSpPr>
            <p:cNvPr name="TextBox 14" id="14"/>
            <p:cNvSpPr txBox="true"/>
            <p:nvPr/>
          </p:nvSpPr>
          <p:spPr>
            <a:xfrm>
              <a:off x="0" y="-142875"/>
              <a:ext cx="6030952" cy="791344"/>
            </a:xfrm>
            <a:prstGeom prst="rect">
              <a:avLst/>
            </a:prstGeom>
          </p:spPr>
          <p:txBody>
            <a:bodyPr anchor="t" rtlCol="false" tIns="0" lIns="0" bIns="0" rIns="0"/>
            <a:lstStyle/>
            <a:p>
              <a:pPr algn="l" marL="0" indent="0" lvl="0">
                <a:lnSpc>
                  <a:spcPts val="4499"/>
                </a:lnSpc>
              </a:pPr>
              <a:r>
                <a:rPr lang="en-US" b="true" sz="2499">
                  <a:solidFill>
                    <a:srgbClr val="181A3C"/>
                  </a:solidFill>
                  <a:latin typeface="Open Sans Bold"/>
                  <a:ea typeface="Open Sans Bold"/>
                  <a:cs typeface="Open Sans Bold"/>
                  <a:sym typeface="Open Sans Bold"/>
                </a:rPr>
                <a:t>Exper</a:t>
              </a:r>
              <a:r>
                <a:rPr lang="en-US" b="true" sz="2499">
                  <a:solidFill>
                    <a:srgbClr val="181A3C"/>
                  </a:solidFill>
                  <a:latin typeface="Open Sans Bold"/>
                  <a:ea typeface="Open Sans Bold"/>
                  <a:cs typeface="Open Sans Bold"/>
                  <a:sym typeface="Open Sans Bold"/>
                </a:rPr>
                <a:t>iencias</a:t>
              </a:r>
            </a:p>
          </p:txBody>
        </p:sp>
      </p:grpSp>
      <p:grpSp>
        <p:nvGrpSpPr>
          <p:cNvPr name="Group 15" id="15"/>
          <p:cNvGrpSpPr/>
          <p:nvPr/>
        </p:nvGrpSpPr>
        <p:grpSpPr>
          <a:xfrm rot="0">
            <a:off x="12498814" y="6084955"/>
            <a:ext cx="3986384" cy="1993426"/>
            <a:chOff x="0" y="0"/>
            <a:chExt cx="5315178" cy="2657902"/>
          </a:xfrm>
        </p:grpSpPr>
        <p:sp>
          <p:nvSpPr>
            <p:cNvPr name="Freeform 16" id="16"/>
            <p:cNvSpPr/>
            <p:nvPr/>
          </p:nvSpPr>
          <p:spPr>
            <a:xfrm flipH="false" flipV="false" rot="0">
              <a:off x="0" y="0"/>
              <a:ext cx="5315178" cy="2657902"/>
            </a:xfrm>
            <a:custGeom>
              <a:avLst/>
              <a:gdLst/>
              <a:ahLst/>
              <a:cxnLst/>
              <a:rect r="r" b="b" t="t" l="l"/>
              <a:pathLst>
                <a:path h="2657902" w="5315178">
                  <a:moveTo>
                    <a:pt x="0" y="0"/>
                  </a:moveTo>
                  <a:lnTo>
                    <a:pt x="5315178" y="0"/>
                  </a:lnTo>
                  <a:lnTo>
                    <a:pt x="5315178" y="2657902"/>
                  </a:lnTo>
                  <a:lnTo>
                    <a:pt x="0" y="2657902"/>
                  </a:lnTo>
                  <a:close/>
                </a:path>
              </a:pathLst>
            </a:custGeom>
            <a:solidFill>
              <a:srgbClr val="000000">
                <a:alpha val="0"/>
              </a:srgbClr>
            </a:solidFill>
          </p:spPr>
        </p:sp>
        <p:sp>
          <p:nvSpPr>
            <p:cNvPr name="TextBox 17" id="17"/>
            <p:cNvSpPr txBox="true"/>
            <p:nvPr/>
          </p:nvSpPr>
          <p:spPr>
            <a:xfrm>
              <a:off x="0" y="-95250"/>
              <a:ext cx="5315178" cy="2753152"/>
            </a:xfrm>
            <a:prstGeom prst="rect">
              <a:avLst/>
            </a:prstGeom>
          </p:spPr>
          <p:txBody>
            <a:bodyPr anchor="t" rtlCol="false" tIns="0" lIns="0" bIns="0" rIns="0"/>
            <a:lstStyle/>
            <a:p>
              <a:pPr algn="just" marL="0" indent="0" lvl="0">
                <a:lnSpc>
                  <a:spcPts val="3240"/>
                </a:lnSpc>
              </a:pPr>
              <a:r>
                <a:rPr lang="en-US" sz="1800">
                  <a:solidFill>
                    <a:srgbClr val="000000"/>
                  </a:solidFill>
                  <a:latin typeface="Open Sans"/>
                  <a:ea typeface="Open Sans"/>
                  <a:cs typeface="Open Sans"/>
                  <a:sym typeface="Open Sans"/>
                </a:rPr>
                <a:t>Relat</a:t>
              </a:r>
              <a:r>
                <a:rPr lang="en-US" sz="1800">
                  <a:solidFill>
                    <a:srgbClr val="000000"/>
                  </a:solidFill>
                  <a:latin typeface="Open Sans"/>
                  <a:ea typeface="Open Sans"/>
                  <a:cs typeface="Open Sans"/>
                  <a:sym typeface="Open Sans"/>
                </a:rPr>
                <a:t>os personales y observaciones de personas con discapacidad psicosocial que ponen de relieve el impacto real de la estigmatización, la exclusión y la fortaleza mental.</a:t>
              </a:r>
            </a:p>
          </p:txBody>
        </p:sp>
      </p:grpSp>
      <p:grpSp>
        <p:nvGrpSpPr>
          <p:cNvPr name="Group 18" id="18"/>
          <p:cNvGrpSpPr/>
          <p:nvPr/>
        </p:nvGrpSpPr>
        <p:grpSpPr>
          <a:xfrm rot="0">
            <a:off x="1498788" y="5567971"/>
            <a:ext cx="4523214" cy="486352"/>
            <a:chOff x="0" y="0"/>
            <a:chExt cx="6030952" cy="648469"/>
          </a:xfrm>
        </p:grpSpPr>
        <p:sp>
          <p:nvSpPr>
            <p:cNvPr name="Freeform 19" id="19"/>
            <p:cNvSpPr/>
            <p:nvPr/>
          </p:nvSpPr>
          <p:spPr>
            <a:xfrm flipH="false" flipV="false" rot="0">
              <a:off x="0" y="0"/>
              <a:ext cx="6030952" cy="648469"/>
            </a:xfrm>
            <a:custGeom>
              <a:avLst/>
              <a:gdLst/>
              <a:ahLst/>
              <a:cxnLst/>
              <a:rect r="r" b="b" t="t" l="l"/>
              <a:pathLst>
                <a:path h="648469" w="6030952">
                  <a:moveTo>
                    <a:pt x="0" y="0"/>
                  </a:moveTo>
                  <a:lnTo>
                    <a:pt x="6030952" y="0"/>
                  </a:lnTo>
                  <a:lnTo>
                    <a:pt x="6030952" y="648469"/>
                  </a:lnTo>
                  <a:lnTo>
                    <a:pt x="0" y="648469"/>
                  </a:lnTo>
                  <a:close/>
                </a:path>
              </a:pathLst>
            </a:custGeom>
            <a:solidFill>
              <a:srgbClr val="000000">
                <a:alpha val="0"/>
              </a:srgbClr>
            </a:solidFill>
          </p:spPr>
        </p:sp>
        <p:sp>
          <p:nvSpPr>
            <p:cNvPr name="TextBox 20" id="20"/>
            <p:cNvSpPr txBox="true"/>
            <p:nvPr/>
          </p:nvSpPr>
          <p:spPr>
            <a:xfrm>
              <a:off x="0" y="-142875"/>
              <a:ext cx="6030952" cy="791344"/>
            </a:xfrm>
            <a:prstGeom prst="rect">
              <a:avLst/>
            </a:prstGeom>
          </p:spPr>
          <p:txBody>
            <a:bodyPr anchor="t" rtlCol="false" tIns="0" lIns="0" bIns="0" rIns="0"/>
            <a:lstStyle/>
            <a:p>
              <a:pPr algn="l" marL="0" indent="0" lvl="0">
                <a:lnSpc>
                  <a:spcPts val="4499"/>
                </a:lnSpc>
              </a:pPr>
              <a:r>
                <a:rPr lang="en-US" b="true" sz="2499">
                  <a:solidFill>
                    <a:srgbClr val="181A3C"/>
                  </a:solidFill>
                  <a:latin typeface="Open Sans Bold"/>
                  <a:ea typeface="Open Sans Bold"/>
                  <a:cs typeface="Open Sans Bold"/>
                  <a:sym typeface="Open Sans Bold"/>
                </a:rPr>
                <a:t>Participación en política</a:t>
              </a:r>
            </a:p>
          </p:txBody>
        </p:sp>
      </p:grpSp>
      <p:grpSp>
        <p:nvGrpSpPr>
          <p:cNvPr name="Group 21" id="21"/>
          <p:cNvGrpSpPr/>
          <p:nvPr/>
        </p:nvGrpSpPr>
        <p:grpSpPr>
          <a:xfrm rot="0">
            <a:off x="1498788" y="6240440"/>
            <a:ext cx="4098758" cy="1993426"/>
            <a:chOff x="0" y="0"/>
            <a:chExt cx="5465011" cy="2657902"/>
          </a:xfrm>
        </p:grpSpPr>
        <p:sp>
          <p:nvSpPr>
            <p:cNvPr name="Freeform 22" id="22"/>
            <p:cNvSpPr/>
            <p:nvPr/>
          </p:nvSpPr>
          <p:spPr>
            <a:xfrm flipH="false" flipV="false" rot="0">
              <a:off x="0" y="0"/>
              <a:ext cx="5465011" cy="2657902"/>
            </a:xfrm>
            <a:custGeom>
              <a:avLst/>
              <a:gdLst/>
              <a:ahLst/>
              <a:cxnLst/>
              <a:rect r="r" b="b" t="t" l="l"/>
              <a:pathLst>
                <a:path h="2657902" w="5465011">
                  <a:moveTo>
                    <a:pt x="0" y="0"/>
                  </a:moveTo>
                  <a:lnTo>
                    <a:pt x="5465011" y="0"/>
                  </a:lnTo>
                  <a:lnTo>
                    <a:pt x="5465011" y="2657902"/>
                  </a:lnTo>
                  <a:lnTo>
                    <a:pt x="0" y="2657902"/>
                  </a:lnTo>
                  <a:close/>
                </a:path>
              </a:pathLst>
            </a:custGeom>
            <a:solidFill>
              <a:srgbClr val="000000">
                <a:alpha val="0"/>
              </a:srgbClr>
            </a:solidFill>
          </p:spPr>
        </p:sp>
        <p:sp>
          <p:nvSpPr>
            <p:cNvPr name="TextBox 23" id="23"/>
            <p:cNvSpPr txBox="true"/>
            <p:nvPr/>
          </p:nvSpPr>
          <p:spPr>
            <a:xfrm>
              <a:off x="0" y="-95250"/>
              <a:ext cx="5465011" cy="2753152"/>
            </a:xfrm>
            <a:prstGeom prst="rect">
              <a:avLst/>
            </a:prstGeom>
          </p:spPr>
          <p:txBody>
            <a:bodyPr anchor="t" rtlCol="false" tIns="0" lIns="0" bIns="0" rIns="0"/>
            <a:lstStyle/>
            <a:p>
              <a:pPr algn="just" marL="0" indent="0" lvl="0">
                <a:lnSpc>
                  <a:spcPts val="3240"/>
                </a:lnSpc>
              </a:pPr>
              <a:r>
                <a:rPr lang="en-US" sz="1800">
                  <a:solidFill>
                    <a:srgbClr val="000000"/>
                  </a:solidFill>
                  <a:latin typeface="Open Sans"/>
                  <a:ea typeface="Open Sans"/>
                  <a:cs typeface="Open Sans"/>
                  <a:sym typeface="Open Sans"/>
                </a:rPr>
                <a:t>Part</a:t>
              </a:r>
              <a:r>
                <a:rPr lang="en-US" sz="1800">
                  <a:solidFill>
                    <a:srgbClr val="000000"/>
                  </a:solidFill>
                  <a:latin typeface="Open Sans"/>
                  <a:ea typeface="Open Sans"/>
                  <a:cs typeface="Open Sans"/>
                  <a:sym typeface="Open Sans"/>
                </a:rPr>
                <a:t>icipación en la vida cívica y democrática, que incluye votar, el activismo, los debates públicos y la toma de decisiones.</a:t>
              </a:r>
            </a:p>
            <a:p>
              <a:pPr algn="just" marL="0" indent="0" lvl="0">
                <a:lnSpc>
                  <a:spcPts val="3240"/>
                </a:lnSpc>
              </a:pPr>
            </a:p>
          </p:txBody>
        </p:sp>
      </p:grpSp>
      <p:grpSp>
        <p:nvGrpSpPr>
          <p:cNvPr name="Group 24" id="24"/>
          <p:cNvGrpSpPr/>
          <p:nvPr/>
        </p:nvGrpSpPr>
        <p:grpSpPr>
          <a:xfrm rot="0">
            <a:off x="1441158" y="2137537"/>
            <a:ext cx="4523214" cy="1610302"/>
            <a:chOff x="0" y="0"/>
            <a:chExt cx="6030952" cy="2147069"/>
          </a:xfrm>
        </p:grpSpPr>
        <p:sp>
          <p:nvSpPr>
            <p:cNvPr name="Freeform 25" id="25"/>
            <p:cNvSpPr/>
            <p:nvPr/>
          </p:nvSpPr>
          <p:spPr>
            <a:xfrm flipH="false" flipV="false" rot="0">
              <a:off x="0" y="0"/>
              <a:ext cx="6030952" cy="2147069"/>
            </a:xfrm>
            <a:custGeom>
              <a:avLst/>
              <a:gdLst/>
              <a:ahLst/>
              <a:cxnLst/>
              <a:rect r="r" b="b" t="t" l="l"/>
              <a:pathLst>
                <a:path h="2147069" w="6030952">
                  <a:moveTo>
                    <a:pt x="0" y="0"/>
                  </a:moveTo>
                  <a:lnTo>
                    <a:pt x="6030952" y="0"/>
                  </a:lnTo>
                  <a:lnTo>
                    <a:pt x="6030952" y="2147069"/>
                  </a:lnTo>
                  <a:lnTo>
                    <a:pt x="0" y="2147069"/>
                  </a:lnTo>
                  <a:close/>
                </a:path>
              </a:pathLst>
            </a:custGeom>
            <a:solidFill>
              <a:srgbClr val="000000">
                <a:alpha val="0"/>
              </a:srgbClr>
            </a:solidFill>
          </p:spPr>
        </p:sp>
        <p:sp>
          <p:nvSpPr>
            <p:cNvPr name="TextBox 26" id="26"/>
            <p:cNvSpPr txBox="true"/>
            <p:nvPr/>
          </p:nvSpPr>
          <p:spPr>
            <a:xfrm>
              <a:off x="0" y="-142875"/>
              <a:ext cx="6030952" cy="2289944"/>
            </a:xfrm>
            <a:prstGeom prst="rect">
              <a:avLst/>
            </a:prstGeom>
          </p:spPr>
          <p:txBody>
            <a:bodyPr anchor="t" rtlCol="false" tIns="0" lIns="0" bIns="0" rIns="0"/>
            <a:lstStyle/>
            <a:p>
              <a:pPr algn="l" marL="0" indent="0" lvl="0">
                <a:lnSpc>
                  <a:spcPts val="4499"/>
                </a:lnSpc>
              </a:pPr>
              <a:r>
                <a:rPr lang="en-US" b="true" sz="2499">
                  <a:solidFill>
                    <a:srgbClr val="181A3C"/>
                  </a:solidFill>
                  <a:latin typeface="Open Sans Bold"/>
                  <a:ea typeface="Open Sans Bold"/>
                  <a:cs typeface="Open Sans Bold"/>
                  <a:sym typeface="Open Sans Bold"/>
                </a:rPr>
                <a:t>D</a:t>
              </a:r>
              <a:r>
                <a:rPr lang="en-US" b="true" sz="2499">
                  <a:solidFill>
                    <a:srgbClr val="181A3C"/>
                  </a:solidFill>
                  <a:latin typeface="Open Sans Bold"/>
                  <a:ea typeface="Open Sans Bold"/>
                  <a:cs typeface="Open Sans Bold"/>
                  <a:sym typeface="Open Sans Bold"/>
                </a:rPr>
                <a:t>iscapacidad mental y social</a:t>
              </a:r>
            </a:p>
            <a:p>
              <a:pPr algn="l" marL="0" indent="0" lvl="0">
                <a:lnSpc>
                  <a:spcPts val="4499"/>
                </a:lnSpc>
              </a:pPr>
            </a:p>
          </p:txBody>
        </p:sp>
      </p:grpSp>
      <p:grpSp>
        <p:nvGrpSpPr>
          <p:cNvPr name="Group 27" id="27"/>
          <p:cNvGrpSpPr/>
          <p:nvPr/>
        </p:nvGrpSpPr>
        <p:grpSpPr>
          <a:xfrm rot="0">
            <a:off x="1441158" y="3185864"/>
            <a:ext cx="3713473" cy="2011046"/>
            <a:chOff x="0" y="0"/>
            <a:chExt cx="4951298" cy="2681395"/>
          </a:xfrm>
        </p:grpSpPr>
        <p:sp>
          <p:nvSpPr>
            <p:cNvPr name="Freeform 28" id="28"/>
            <p:cNvSpPr/>
            <p:nvPr/>
          </p:nvSpPr>
          <p:spPr>
            <a:xfrm flipH="false" flipV="false" rot="0">
              <a:off x="0" y="0"/>
              <a:ext cx="4951298" cy="2681395"/>
            </a:xfrm>
            <a:custGeom>
              <a:avLst/>
              <a:gdLst/>
              <a:ahLst/>
              <a:cxnLst/>
              <a:rect r="r" b="b" t="t" l="l"/>
              <a:pathLst>
                <a:path h="2681395" w="4951298">
                  <a:moveTo>
                    <a:pt x="0" y="0"/>
                  </a:moveTo>
                  <a:lnTo>
                    <a:pt x="4951298" y="0"/>
                  </a:lnTo>
                  <a:lnTo>
                    <a:pt x="4951298" y="2681395"/>
                  </a:lnTo>
                  <a:lnTo>
                    <a:pt x="0" y="2681395"/>
                  </a:lnTo>
                  <a:close/>
                </a:path>
              </a:pathLst>
            </a:custGeom>
            <a:solidFill>
              <a:srgbClr val="000000">
                <a:alpha val="0"/>
              </a:srgbClr>
            </a:solidFill>
          </p:spPr>
        </p:sp>
        <p:sp>
          <p:nvSpPr>
            <p:cNvPr name="TextBox 29" id="29"/>
            <p:cNvSpPr txBox="true"/>
            <p:nvPr/>
          </p:nvSpPr>
          <p:spPr>
            <a:xfrm>
              <a:off x="0" y="-85725"/>
              <a:ext cx="4951298" cy="2767120"/>
            </a:xfrm>
            <a:prstGeom prst="rect">
              <a:avLst/>
            </a:prstGeom>
          </p:spPr>
          <p:txBody>
            <a:bodyPr anchor="t" rtlCol="false" tIns="0" lIns="0" bIns="0" rIns="0"/>
            <a:lstStyle/>
            <a:p>
              <a:pPr algn="just" marL="0" indent="0" lvl="0">
                <a:lnSpc>
                  <a:spcPts val="2758"/>
                </a:lnSpc>
              </a:pPr>
              <a:r>
                <a:rPr lang="en-US" sz="1532">
                  <a:solidFill>
                    <a:srgbClr val="000000"/>
                  </a:solidFill>
                  <a:latin typeface="Open Sans"/>
                  <a:ea typeface="Open Sans"/>
                  <a:cs typeface="Open Sans"/>
                  <a:sym typeface="Open Sans"/>
                </a:rPr>
                <a:t>Tip</a:t>
              </a:r>
              <a:r>
                <a:rPr lang="en-US" sz="1532">
                  <a:solidFill>
                    <a:srgbClr val="000000"/>
                  </a:solidFill>
                  <a:latin typeface="Open Sans"/>
                  <a:ea typeface="Open Sans"/>
                  <a:cs typeface="Open Sans"/>
                  <a:sym typeface="Open Sans"/>
                </a:rPr>
                <a:t>o de discapacidad que surge de la interacción entre los problemas de salud mental y las barreras sociales que dificultan la plena participación en la vida social.</a:t>
              </a:r>
            </a:p>
            <a:p>
              <a:pPr algn="just" marL="0" indent="0" lvl="0">
                <a:lnSpc>
                  <a:spcPts val="2758"/>
                </a:lnSpc>
              </a:pPr>
            </a:p>
          </p:txBody>
        </p:sp>
      </p:grpSp>
      <p:grpSp>
        <p:nvGrpSpPr>
          <p:cNvPr name="Group 30" id="30"/>
          <p:cNvGrpSpPr/>
          <p:nvPr/>
        </p:nvGrpSpPr>
        <p:grpSpPr>
          <a:xfrm rot="0">
            <a:off x="6660076" y="2716503"/>
            <a:ext cx="4967848" cy="4610164"/>
            <a:chOff x="0" y="0"/>
            <a:chExt cx="7615548" cy="7067231"/>
          </a:xfrm>
        </p:grpSpPr>
        <p:sp>
          <p:nvSpPr>
            <p:cNvPr name="Freeform 31" id="31"/>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p:spPr>
        </p:sp>
        <p:sp>
          <p:nvSpPr>
            <p:cNvPr name="Freeform 32" id="32"/>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p:spPr>
        </p:sp>
      </p:grpSp>
      <p:sp>
        <p:nvSpPr>
          <p:cNvPr name="Freeform 33" id="33"/>
          <p:cNvSpPr/>
          <p:nvPr/>
        </p:nvSpPr>
        <p:spPr>
          <a:xfrm flipH="false" flipV="false" rot="0">
            <a:off x="31129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34" id="34"/>
          <p:cNvSpPr/>
          <p:nvPr/>
        </p:nvSpPr>
        <p:spPr>
          <a:xfrm flipH="false" flipV="false" rot="0">
            <a:off x="7513933" y="3499510"/>
            <a:ext cx="3260134" cy="3044150"/>
          </a:xfrm>
          <a:custGeom>
            <a:avLst/>
            <a:gdLst/>
            <a:ahLst/>
            <a:cxnLst/>
            <a:rect r="r" b="b" t="t" l="l"/>
            <a:pathLst>
              <a:path h="3044150" w="3260134">
                <a:moveTo>
                  <a:pt x="0" y="0"/>
                </a:moveTo>
                <a:lnTo>
                  <a:pt x="3260134" y="0"/>
                </a:lnTo>
                <a:lnTo>
                  <a:pt x="3260134" y="3044150"/>
                </a:lnTo>
                <a:lnTo>
                  <a:pt x="0" y="3044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p>
          </p:txBody>
        </p:sp>
      </p:grpSp>
      <p:grpSp>
        <p:nvGrpSpPr>
          <p:cNvPr name="Group 6" id="6"/>
          <p:cNvGrpSpPr/>
          <p:nvPr/>
        </p:nvGrpSpPr>
        <p:grpSpPr>
          <a:xfrm rot="0">
            <a:off x="2806215" y="522937"/>
            <a:ext cx="9542557" cy="1775848"/>
            <a:chOff x="0" y="0"/>
            <a:chExt cx="12723410" cy="2367797"/>
          </a:xfrm>
        </p:grpSpPr>
        <p:sp>
          <p:nvSpPr>
            <p:cNvPr name="Freeform 7" id="7"/>
            <p:cNvSpPr/>
            <p:nvPr/>
          </p:nvSpPr>
          <p:spPr>
            <a:xfrm flipH="false" flipV="false" rot="0">
              <a:off x="0" y="0"/>
              <a:ext cx="12723409" cy="2367797"/>
            </a:xfrm>
            <a:custGeom>
              <a:avLst/>
              <a:gdLst/>
              <a:ahLst/>
              <a:cxnLst/>
              <a:rect r="r" b="b" t="t" l="l"/>
              <a:pathLst>
                <a:path h="2367797" w="12723409">
                  <a:moveTo>
                    <a:pt x="0" y="0"/>
                  </a:moveTo>
                  <a:lnTo>
                    <a:pt x="12723409" y="0"/>
                  </a:lnTo>
                  <a:lnTo>
                    <a:pt x="12723409" y="2367797"/>
                  </a:lnTo>
                  <a:lnTo>
                    <a:pt x="0" y="2367797"/>
                  </a:lnTo>
                  <a:close/>
                </a:path>
              </a:pathLst>
            </a:custGeom>
            <a:solidFill>
              <a:srgbClr val="000000">
                <a:alpha val="0"/>
              </a:srgbClr>
            </a:solidFill>
          </p:spPr>
        </p:sp>
        <p:sp>
          <p:nvSpPr>
            <p:cNvPr name="TextBox 8" id="8"/>
            <p:cNvSpPr txBox="true"/>
            <p:nvPr/>
          </p:nvSpPr>
          <p:spPr>
            <a:xfrm>
              <a:off x="0" y="0"/>
              <a:ext cx="12723410" cy="2367797"/>
            </a:xfrm>
            <a:prstGeom prst="rect">
              <a:avLst/>
            </a:prstGeom>
          </p:spPr>
          <p:txBody>
            <a:bodyPr anchor="t" rtlCol="false" tIns="0" lIns="0" bIns="0" rIns="0"/>
            <a:lstStyle/>
            <a:p>
              <a:pPr algn="l" marL="0" indent="0" lvl="0">
                <a:lnSpc>
                  <a:spcPts val="6079"/>
                </a:lnSpc>
              </a:pPr>
              <a:r>
                <a:rPr lang="en-US" b="true" sz="5066">
                  <a:solidFill>
                    <a:srgbClr val="282121"/>
                  </a:solidFill>
                  <a:latin typeface="Open Sans Bold"/>
                  <a:ea typeface="Open Sans Bold"/>
                  <a:cs typeface="Open Sans Bold"/>
                  <a:sym typeface="Open Sans Bold"/>
                </a:rPr>
                <a:t>¿Qué</a:t>
              </a:r>
              <a:r>
                <a:rPr lang="en-US" b="true" sz="5066">
                  <a:solidFill>
                    <a:srgbClr val="282121"/>
                  </a:solidFill>
                  <a:latin typeface="Open Sans Bold"/>
                  <a:ea typeface="Open Sans Bold"/>
                  <a:cs typeface="Open Sans Bold"/>
                  <a:sym typeface="Open Sans Bold"/>
                </a:rPr>
                <a:t> es la discapacidad psicosocial?</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213733" y="2091414"/>
            <a:ext cx="5236331" cy="5190513"/>
          </a:xfrm>
          <a:custGeom>
            <a:avLst/>
            <a:gdLst/>
            <a:ahLst/>
            <a:cxnLst/>
            <a:rect r="r" b="b" t="t" l="l"/>
            <a:pathLst>
              <a:path h="5190513" w="5236331">
                <a:moveTo>
                  <a:pt x="0" y="0"/>
                </a:moveTo>
                <a:lnTo>
                  <a:pt x="5236331" y="0"/>
                </a:lnTo>
                <a:lnTo>
                  <a:pt x="5236331" y="5190513"/>
                </a:lnTo>
                <a:lnTo>
                  <a:pt x="0" y="51905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393503" y="2755725"/>
            <a:ext cx="8842272" cy="5976876"/>
          </a:xfrm>
          <a:prstGeom prst="rect">
            <a:avLst/>
          </a:prstGeom>
        </p:spPr>
        <p:txBody>
          <a:bodyPr anchor="t" rtlCol="false" tIns="0" lIns="0" bIns="0" rIns="0">
            <a:spAutoFit/>
          </a:bodyPr>
          <a:lstStyle/>
          <a:p>
            <a:pPr algn="just" marL="459138" indent="-229569" lvl="1">
              <a:lnSpc>
                <a:spcPts val="3189"/>
              </a:lnSpc>
              <a:buFont typeface="Arial"/>
              <a:buChar char="•"/>
            </a:pPr>
            <a:r>
              <a:rPr lang="en-US" sz="2126">
                <a:solidFill>
                  <a:srgbClr val="4C4457"/>
                </a:solidFill>
                <a:latin typeface="Open Sans"/>
                <a:ea typeface="Open Sans"/>
                <a:cs typeface="Open Sans"/>
                <a:sym typeface="Open Sans"/>
              </a:rPr>
              <a:t>Según el Departamento de Salud de Nueva Gales del Sur (NSW Health) (2020), la discapacidad psicosocial no se refiere solo al diagnóstico de salud mental en sí, sino más bien a cómo el trastorno de salud mental afecta la forma en que una persona se desenvuelve en la vida y las dificultades que enfrenta a diario. Se produce cuando las barreras sociales impiden que una persona con un trastorno de salud mental disfrute de las mismas oportunidades y participación que los demás.</a:t>
            </a:r>
          </a:p>
          <a:p>
            <a:pPr algn="just">
              <a:lnSpc>
                <a:spcPts val="3189"/>
              </a:lnSpc>
            </a:pPr>
          </a:p>
          <a:p>
            <a:pPr algn="just" marL="459138" indent="-229569" lvl="1">
              <a:lnSpc>
                <a:spcPts val="3189"/>
              </a:lnSpc>
              <a:buFont typeface="Arial"/>
              <a:buChar char="•"/>
            </a:pPr>
            <a:r>
              <a:rPr lang="en-US" sz="2126">
                <a:solidFill>
                  <a:srgbClr val="4C4457"/>
                </a:solidFill>
                <a:latin typeface="Open Sans"/>
                <a:ea typeface="Open Sans"/>
                <a:cs typeface="Open Sans"/>
                <a:sym typeface="Open Sans"/>
              </a:rPr>
              <a:t>Por ejemplo, una persona con ansied</a:t>
            </a:r>
            <a:r>
              <a:rPr lang="en-US" sz="2126">
                <a:solidFill>
                  <a:srgbClr val="4C4457"/>
                </a:solidFill>
                <a:latin typeface="Open Sans"/>
                <a:ea typeface="Open Sans"/>
                <a:cs typeface="Open Sans"/>
                <a:sym typeface="Open Sans"/>
              </a:rPr>
              <a:t>ad puede manejarla muy bien con apoyo y no sentir ninguna limitación grave. Sin embargo, otra persona con la misma afección puede sufrir discriminación, falta de apoyo o estigmatización en el trabajo o en la vida pública, lo que puede limitar su participación. En este caso, la interacción entre la afección y el entorno crea una discapacidad psicosocial.</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2537136" y="722799"/>
            <a:ext cx="11101276" cy="1374600"/>
            <a:chOff x="0" y="0"/>
            <a:chExt cx="14801702" cy="1832800"/>
          </a:xfrm>
        </p:grpSpPr>
        <p:sp>
          <p:nvSpPr>
            <p:cNvPr name="Freeform 6" id="6"/>
            <p:cNvSpPr/>
            <p:nvPr/>
          </p:nvSpPr>
          <p:spPr>
            <a:xfrm flipH="false" flipV="false" rot="0">
              <a:off x="0" y="0"/>
              <a:ext cx="14801701" cy="1832800"/>
            </a:xfrm>
            <a:custGeom>
              <a:avLst/>
              <a:gdLst/>
              <a:ahLst/>
              <a:cxnLst/>
              <a:rect r="r" b="b" t="t" l="l"/>
              <a:pathLst>
                <a:path h="1832800" w="14801701">
                  <a:moveTo>
                    <a:pt x="0" y="0"/>
                  </a:moveTo>
                  <a:lnTo>
                    <a:pt x="14801701" y="0"/>
                  </a:lnTo>
                  <a:lnTo>
                    <a:pt x="14801701" y="1832800"/>
                  </a:lnTo>
                  <a:lnTo>
                    <a:pt x="0" y="1832800"/>
                  </a:lnTo>
                  <a:close/>
                </a:path>
              </a:pathLst>
            </a:custGeom>
            <a:solidFill>
              <a:srgbClr val="000000">
                <a:alpha val="0"/>
              </a:srgbClr>
            </a:solidFill>
          </p:spPr>
        </p:sp>
        <p:sp>
          <p:nvSpPr>
            <p:cNvPr name="TextBox 7" id="7"/>
            <p:cNvSpPr txBox="true"/>
            <p:nvPr/>
          </p:nvSpPr>
          <p:spPr>
            <a:xfrm>
              <a:off x="0" y="-9525"/>
              <a:ext cx="14801702" cy="1842325"/>
            </a:xfrm>
            <a:prstGeom prst="rect">
              <a:avLst/>
            </a:prstGeom>
          </p:spPr>
          <p:txBody>
            <a:bodyPr anchor="t" rtlCol="false" tIns="0" lIns="0" bIns="0" rIns="0"/>
            <a:lstStyle/>
            <a:p>
              <a:pPr algn="l" marL="0" indent="0" lvl="0">
                <a:lnSpc>
                  <a:spcPts val="4709"/>
                </a:lnSpc>
              </a:pPr>
              <a:r>
                <a:rPr lang="en-US" b="true" sz="3924">
                  <a:solidFill>
                    <a:srgbClr val="000000"/>
                  </a:solidFill>
                  <a:latin typeface="Open Sans Bold"/>
                  <a:ea typeface="Open Sans Bold"/>
                  <a:cs typeface="Open Sans Bold"/>
                  <a:sym typeface="Open Sans Bold"/>
                </a:rPr>
                <a:t>Ví</a:t>
              </a:r>
              <a:r>
                <a:rPr lang="en-US" b="true" sz="3924">
                  <a:solidFill>
                    <a:srgbClr val="000000"/>
                  </a:solidFill>
                  <a:latin typeface="Open Sans Bold"/>
                  <a:ea typeface="Open Sans Bold"/>
                  <a:cs typeface="Open Sans Bold"/>
                  <a:sym typeface="Open Sans Bold"/>
                </a:rPr>
                <a:t>deo – UNCRPD: ¿Qué es el modelo psicosocial de la discapacidad?</a:t>
              </a:r>
            </a:p>
          </p:txBody>
        </p:sp>
      </p:grpSp>
      <p:grpSp>
        <p:nvGrpSpPr>
          <p:cNvPr name="Group 8" id="8"/>
          <p:cNvGrpSpPr/>
          <p:nvPr/>
        </p:nvGrpSpPr>
        <p:grpSpPr>
          <a:xfrm rot="0">
            <a:off x="3452452" y="1398327"/>
            <a:ext cx="7956284" cy="8624350"/>
            <a:chOff x="0" y="0"/>
            <a:chExt cx="10608379" cy="11499133"/>
          </a:xfrm>
        </p:grpSpPr>
        <p:sp>
          <p:nvSpPr>
            <p:cNvPr name="Freeform 9" id="9"/>
            <p:cNvSpPr/>
            <p:nvPr/>
          </p:nvSpPr>
          <p:spPr>
            <a:xfrm flipH="false" flipV="false" rot="0">
              <a:off x="0" y="0"/>
              <a:ext cx="10608379" cy="11499133"/>
            </a:xfrm>
            <a:custGeom>
              <a:avLst/>
              <a:gdLst/>
              <a:ahLst/>
              <a:cxnLst/>
              <a:rect r="r" b="b" t="t" l="l"/>
              <a:pathLst>
                <a:path h="11499133" w="10608379">
                  <a:moveTo>
                    <a:pt x="0" y="0"/>
                  </a:moveTo>
                  <a:lnTo>
                    <a:pt x="10608379" y="0"/>
                  </a:lnTo>
                  <a:lnTo>
                    <a:pt x="10608379" y="11499133"/>
                  </a:lnTo>
                  <a:lnTo>
                    <a:pt x="0" y="11499133"/>
                  </a:lnTo>
                  <a:close/>
                </a:path>
              </a:pathLst>
            </a:custGeom>
            <a:solidFill>
              <a:srgbClr val="000000">
                <a:alpha val="0"/>
              </a:srgbClr>
            </a:solidFill>
          </p:spPr>
        </p:sp>
        <p:sp>
          <p:nvSpPr>
            <p:cNvPr name="TextBox 10" id="10"/>
            <p:cNvSpPr txBox="true"/>
            <p:nvPr/>
          </p:nvSpPr>
          <p:spPr>
            <a:xfrm>
              <a:off x="0" y="-190500"/>
              <a:ext cx="10608379" cy="11689633"/>
            </a:xfrm>
            <a:prstGeom prst="rect">
              <a:avLst/>
            </a:prstGeom>
          </p:spPr>
          <p:txBody>
            <a:bodyPr anchor="t" rtlCol="false" tIns="0" lIns="0" bIns="0" rIns="0"/>
            <a:lstStyle/>
            <a:p>
              <a:pPr algn="just" marL="0" indent="0" lvl="0">
                <a:lnSpc>
                  <a:spcPts val="4270"/>
                </a:lnSpc>
              </a:pPr>
            </a:p>
            <a:p>
              <a:pPr algn="just" marL="0" indent="0" lvl="0">
                <a:lnSpc>
                  <a:spcPts val="4270"/>
                </a:lnSpc>
              </a:pPr>
            </a:p>
            <a:p>
              <a:pPr algn="just" marL="0" indent="0" lvl="0">
                <a:lnSpc>
                  <a:spcPts val="3915"/>
                </a:lnSpc>
              </a:pPr>
              <a:r>
                <a:rPr lang="en-US" b="true" sz="2175" u="sng">
                  <a:solidFill>
                    <a:srgbClr val="000000"/>
                  </a:solidFill>
                  <a:latin typeface="Open Sans Bold"/>
                  <a:ea typeface="Open Sans Bold"/>
                  <a:cs typeface="Open Sans Bold"/>
                  <a:sym typeface="Open Sans Bold"/>
                  <a:hlinkClick r:id="rId4" tooltip="https://www.youtube.com/watch?v=NCIDkMbJslA&amp;t=178s"/>
                </a:rPr>
                <a:t>https://www.youtube.com/watch?v=NCIDkMbJslA&amp;t=178s</a:t>
              </a:r>
            </a:p>
          </p:txBody>
        </p:sp>
      </p:grpSp>
      <p:grpSp>
        <p:nvGrpSpPr>
          <p:cNvPr name="Group 11" id="11"/>
          <p:cNvGrpSpPr/>
          <p:nvPr/>
        </p:nvGrpSpPr>
        <p:grpSpPr>
          <a:xfrm rot="0">
            <a:off x="973931" y="971551"/>
            <a:ext cx="700088" cy="136922"/>
            <a:chOff x="0" y="0"/>
            <a:chExt cx="933450" cy="182563"/>
          </a:xfrm>
        </p:grpSpPr>
        <p:sp>
          <p:nvSpPr>
            <p:cNvPr name="Freeform 12" id="12"/>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3" id="13"/>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5"/>
            <a:stretch>
              <a:fillRect l="0" t="0" r="0" b="0"/>
            </a:stretch>
          </a:blipFill>
        </p:spPr>
      </p:sp>
      <p:sp>
        <p:nvSpPr>
          <p:cNvPr name="Freeform 14" id="14"/>
          <p:cNvSpPr/>
          <p:nvPr/>
        </p:nvSpPr>
        <p:spPr>
          <a:xfrm flipH="false" flipV="false" rot="0">
            <a:off x="3744906" y="4004763"/>
            <a:ext cx="7308703" cy="4114800"/>
          </a:xfrm>
          <a:custGeom>
            <a:avLst/>
            <a:gdLst/>
            <a:ahLst/>
            <a:cxnLst/>
            <a:rect r="r" b="b" t="t" l="l"/>
            <a:pathLst>
              <a:path h="4114800" w="7308703">
                <a:moveTo>
                  <a:pt x="0" y="0"/>
                </a:moveTo>
                <a:lnTo>
                  <a:pt x="7308704" y="0"/>
                </a:lnTo>
                <a:lnTo>
                  <a:pt x="730870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p>
          </p:txBody>
        </p:sp>
      </p:grpSp>
      <p:grpSp>
        <p:nvGrpSpPr>
          <p:cNvPr name="Group 6" id="6"/>
          <p:cNvGrpSpPr/>
          <p:nvPr/>
        </p:nvGrpSpPr>
        <p:grpSpPr>
          <a:xfrm rot="0">
            <a:off x="2806215" y="522937"/>
            <a:ext cx="13643849" cy="1469345"/>
            <a:chOff x="0" y="0"/>
            <a:chExt cx="18191798" cy="1959127"/>
          </a:xfrm>
        </p:grpSpPr>
        <p:sp>
          <p:nvSpPr>
            <p:cNvPr name="Freeform 7" id="7"/>
            <p:cNvSpPr/>
            <p:nvPr/>
          </p:nvSpPr>
          <p:spPr>
            <a:xfrm flipH="false" flipV="false" rot="0">
              <a:off x="0" y="0"/>
              <a:ext cx="18191798" cy="1959127"/>
            </a:xfrm>
            <a:custGeom>
              <a:avLst/>
              <a:gdLst/>
              <a:ahLst/>
              <a:cxnLst/>
              <a:rect r="r" b="b" t="t" l="l"/>
              <a:pathLst>
                <a:path h="1959127" w="18191798">
                  <a:moveTo>
                    <a:pt x="0" y="0"/>
                  </a:moveTo>
                  <a:lnTo>
                    <a:pt x="18191798" y="0"/>
                  </a:lnTo>
                  <a:lnTo>
                    <a:pt x="18191798" y="1959127"/>
                  </a:lnTo>
                  <a:lnTo>
                    <a:pt x="0" y="1959127"/>
                  </a:lnTo>
                  <a:close/>
                </a:path>
              </a:pathLst>
            </a:custGeom>
            <a:solidFill>
              <a:srgbClr val="000000">
                <a:alpha val="0"/>
              </a:srgbClr>
            </a:solidFill>
          </p:spPr>
        </p:sp>
        <p:sp>
          <p:nvSpPr>
            <p:cNvPr name="TextBox 8" id="8"/>
            <p:cNvSpPr txBox="true"/>
            <p:nvPr/>
          </p:nvSpPr>
          <p:spPr>
            <a:xfrm>
              <a:off x="0" y="0"/>
              <a:ext cx="18191798" cy="1959127"/>
            </a:xfrm>
            <a:prstGeom prst="rect">
              <a:avLst/>
            </a:prstGeom>
          </p:spPr>
          <p:txBody>
            <a:bodyPr anchor="t" rtlCol="false" tIns="0" lIns="0" bIns="0" rIns="0"/>
            <a:lstStyle/>
            <a:p>
              <a:pPr algn="l" marL="0" indent="0" lvl="0">
                <a:lnSpc>
                  <a:spcPts val="5040"/>
                </a:lnSpc>
              </a:pPr>
              <a:r>
                <a:rPr lang="en-US" b="true" sz="4200">
                  <a:solidFill>
                    <a:srgbClr val="282121"/>
                  </a:solidFill>
                  <a:latin typeface="Open Sans Bold"/>
                  <a:ea typeface="Open Sans Bold"/>
                  <a:cs typeface="Open Sans Bold"/>
                  <a:sym typeface="Open Sans Bold"/>
                </a:rPr>
                <a:t>¿Cómo afecta l</a:t>
              </a:r>
              <a:r>
                <a:rPr lang="en-US" b="true" sz="4200">
                  <a:solidFill>
                    <a:srgbClr val="282121"/>
                  </a:solidFill>
                  <a:latin typeface="Open Sans Bold"/>
                  <a:ea typeface="Open Sans Bold"/>
                  <a:cs typeface="Open Sans Bold"/>
                  <a:sym typeface="Open Sans Bold"/>
                </a:rPr>
                <a:t>a discapacidad psicosocial a la participación en la vida política?</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2140869" y="3433784"/>
            <a:ext cx="4309196" cy="4989595"/>
          </a:xfrm>
          <a:custGeom>
            <a:avLst/>
            <a:gdLst/>
            <a:ahLst/>
            <a:cxnLst/>
            <a:rect r="r" b="b" t="t" l="l"/>
            <a:pathLst>
              <a:path h="4989595" w="4309196">
                <a:moveTo>
                  <a:pt x="0" y="0"/>
                </a:moveTo>
                <a:lnTo>
                  <a:pt x="4309195" y="0"/>
                </a:lnTo>
                <a:lnTo>
                  <a:pt x="4309195" y="4989595"/>
                </a:lnTo>
                <a:lnTo>
                  <a:pt x="0" y="498959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393503" y="2484536"/>
            <a:ext cx="9106017" cy="6714449"/>
          </a:xfrm>
          <a:prstGeom prst="rect">
            <a:avLst/>
          </a:prstGeom>
        </p:spPr>
        <p:txBody>
          <a:bodyPr anchor="t" rtlCol="false" tIns="0" lIns="0" bIns="0" rIns="0">
            <a:spAutoFit/>
          </a:bodyPr>
          <a:lstStyle/>
          <a:p>
            <a:pPr algn="just" marL="0" indent="0" lvl="0">
              <a:lnSpc>
                <a:spcPts val="3202"/>
              </a:lnSpc>
            </a:pPr>
            <a:r>
              <a:rPr lang="en-US" b="true" sz="2135">
                <a:solidFill>
                  <a:srgbClr val="4C4457"/>
                </a:solidFill>
                <a:latin typeface="Open Sans Bold"/>
                <a:ea typeface="Open Sans Bold"/>
                <a:cs typeface="Open Sans Bold"/>
                <a:sym typeface="Open Sans Bold"/>
              </a:rPr>
              <a:t>Ár</a:t>
            </a:r>
            <a:r>
              <a:rPr lang="en-US" b="true" sz="2135">
                <a:solidFill>
                  <a:srgbClr val="4C4457"/>
                </a:solidFill>
                <a:latin typeface="Open Sans Bold"/>
                <a:ea typeface="Open Sans Bold"/>
                <a:cs typeface="Open Sans Bold"/>
                <a:sym typeface="Open Sans Bold"/>
              </a:rPr>
              <a:t>eas clave de influencia</a:t>
            </a:r>
          </a:p>
          <a:p>
            <a:pPr algn="just" marL="0" indent="0" lvl="0">
              <a:lnSpc>
                <a:spcPts val="3202"/>
              </a:lnSpc>
            </a:pPr>
            <a:r>
              <a:rPr lang="en-US" b="true" sz="2135">
                <a:solidFill>
                  <a:srgbClr val="4C4457"/>
                </a:solidFill>
                <a:latin typeface="Open Sans Bold"/>
                <a:ea typeface="Open Sans Bold"/>
                <a:cs typeface="Open Sans Bold"/>
                <a:sym typeface="Open Sans Bold"/>
              </a:rPr>
              <a:t>Barreras legales y administrativas:</a:t>
            </a:r>
          </a:p>
          <a:p>
            <a:pPr algn="just" marL="460947" indent="-230474" lvl="1">
              <a:lnSpc>
                <a:spcPts val="3202"/>
              </a:lnSpc>
              <a:buFont typeface="Arial"/>
              <a:buChar char="•"/>
            </a:pPr>
            <a:r>
              <a:rPr lang="en-US" sz="2135">
                <a:solidFill>
                  <a:srgbClr val="4C4457"/>
                </a:solidFill>
                <a:latin typeface="Open Sans"/>
                <a:ea typeface="Open Sans"/>
                <a:cs typeface="Open Sans"/>
                <a:sym typeface="Open Sans"/>
              </a:rPr>
              <a:t>En</a:t>
            </a:r>
            <a:r>
              <a:rPr lang="en-US" sz="2135">
                <a:solidFill>
                  <a:srgbClr val="4C4457"/>
                </a:solidFill>
                <a:latin typeface="Open Sans"/>
                <a:ea typeface="Open Sans"/>
                <a:cs typeface="Open Sans"/>
                <a:sym typeface="Open Sans"/>
              </a:rPr>
              <a:t> muchos países existen leyes que limitan los derechos electorales de las personas con discapacidades psicosociales, especialmente aquellas que están bajo tutela legal o residen en centros de atención.</a:t>
            </a:r>
          </a:p>
          <a:p>
            <a:pPr algn="just" marL="460947" indent="-230474" lvl="1">
              <a:lnSpc>
                <a:spcPts val="3202"/>
              </a:lnSpc>
              <a:buFont typeface="Arial"/>
              <a:buChar char="•"/>
            </a:pPr>
            <a:r>
              <a:rPr lang="en-US" sz="2135">
                <a:solidFill>
                  <a:srgbClr val="4C4457"/>
                </a:solidFill>
                <a:latin typeface="Open Sans"/>
                <a:ea typeface="Open Sans"/>
                <a:cs typeface="Open Sans"/>
                <a:sym typeface="Open Sans"/>
              </a:rPr>
              <a:t>Los complejos procesos de registro de votantes pueden ser difíciles de llevar a cabo.</a:t>
            </a:r>
          </a:p>
          <a:p>
            <a:pPr algn="just" marL="0" indent="0" lvl="0">
              <a:lnSpc>
                <a:spcPts val="3202"/>
              </a:lnSpc>
            </a:pPr>
          </a:p>
          <a:p>
            <a:pPr algn="just">
              <a:lnSpc>
                <a:spcPts val="3202"/>
              </a:lnSpc>
            </a:pPr>
            <a:r>
              <a:rPr lang="en-US" sz="2135" b="true">
                <a:solidFill>
                  <a:srgbClr val="4C4457"/>
                </a:solidFill>
                <a:latin typeface="Open Sans Bold"/>
                <a:ea typeface="Open Sans Bold"/>
                <a:cs typeface="Open Sans Bold"/>
                <a:sym typeface="Open Sans Bold"/>
              </a:rPr>
              <a:t>Barreras físicas y ambientales:</a:t>
            </a:r>
          </a:p>
          <a:p>
            <a:pPr algn="just" marL="460947" indent="-230474" lvl="1">
              <a:lnSpc>
                <a:spcPts val="3202"/>
              </a:lnSpc>
              <a:buFont typeface="Arial"/>
              <a:buChar char="•"/>
            </a:pPr>
            <a:r>
              <a:rPr lang="en-US" sz="2135">
                <a:solidFill>
                  <a:srgbClr val="4C4457"/>
                </a:solidFill>
                <a:latin typeface="Open Sans"/>
                <a:ea typeface="Open Sans"/>
                <a:cs typeface="Open Sans"/>
                <a:sym typeface="Open Sans"/>
              </a:rPr>
              <a:t>Los colegios electorales pueden no estar totalmente adaptados a las necesidades de las personas con ansiedad u otras dificultades psicosociales.</a:t>
            </a:r>
          </a:p>
          <a:p>
            <a:pPr algn="just" marL="460947" indent="-230474" lvl="1">
              <a:lnSpc>
                <a:spcPts val="3202"/>
              </a:lnSpc>
              <a:buFont typeface="Arial"/>
              <a:buChar char="•"/>
            </a:pPr>
            <a:r>
              <a:rPr lang="en-US" sz="2135">
                <a:solidFill>
                  <a:srgbClr val="4C4457"/>
                </a:solidFill>
                <a:latin typeface="Open Sans"/>
                <a:ea typeface="Open Sans"/>
                <a:cs typeface="Open Sans"/>
                <a:sym typeface="Open Sans"/>
              </a:rPr>
              <a:t>Las largas colas y los lugares concurridos pueden provocar síntomas en muchas personas.</a:t>
            </a:r>
          </a:p>
          <a:p>
            <a:pPr algn="just" marL="410310" indent="-205155" lvl="1">
              <a:lnSpc>
                <a:spcPts val="2850"/>
              </a:lnSpc>
              <a:buFont typeface="Arial"/>
              <a:buChar char="•"/>
            </a:pPr>
            <a:r>
              <a:rPr lang="en-US" sz="1900">
                <a:solidFill>
                  <a:srgbClr val="4C4457"/>
                </a:solidFill>
                <a:latin typeface="Open Sans"/>
                <a:ea typeface="Open Sans"/>
                <a:cs typeface="Open Sans"/>
                <a:sym typeface="Open Sans"/>
              </a:rPr>
              <a:t>Las dific</a:t>
            </a:r>
            <a:r>
              <a:rPr lang="en-US" sz="1900">
                <a:solidFill>
                  <a:srgbClr val="4C4457"/>
                </a:solidFill>
                <a:latin typeface="Open Sans"/>
                <a:ea typeface="Open Sans"/>
                <a:cs typeface="Open Sans"/>
                <a:sym typeface="Open Sans"/>
              </a:rPr>
              <a:t>ultades de transporte pueden dificultar el acceso a los actos políticos y a los colegios electorales.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p>
          </p:txBody>
        </p:sp>
      </p:grpSp>
      <p:grpSp>
        <p:nvGrpSpPr>
          <p:cNvPr name="Group 6" id="6"/>
          <p:cNvGrpSpPr/>
          <p:nvPr/>
        </p:nvGrpSpPr>
        <p:grpSpPr>
          <a:xfrm rot="0">
            <a:off x="2806215" y="522937"/>
            <a:ext cx="12822575" cy="1403005"/>
            <a:chOff x="0" y="0"/>
            <a:chExt cx="17096767" cy="1870673"/>
          </a:xfrm>
        </p:grpSpPr>
        <p:sp>
          <p:nvSpPr>
            <p:cNvPr name="Freeform 7" id="7"/>
            <p:cNvSpPr/>
            <p:nvPr/>
          </p:nvSpPr>
          <p:spPr>
            <a:xfrm flipH="false" flipV="false" rot="0">
              <a:off x="0" y="0"/>
              <a:ext cx="17096767" cy="1870673"/>
            </a:xfrm>
            <a:custGeom>
              <a:avLst/>
              <a:gdLst/>
              <a:ahLst/>
              <a:cxnLst/>
              <a:rect r="r" b="b" t="t" l="l"/>
              <a:pathLst>
                <a:path h="1870673" w="17096767">
                  <a:moveTo>
                    <a:pt x="0" y="0"/>
                  </a:moveTo>
                  <a:lnTo>
                    <a:pt x="17096767" y="0"/>
                  </a:lnTo>
                  <a:lnTo>
                    <a:pt x="17096767" y="1870673"/>
                  </a:lnTo>
                  <a:lnTo>
                    <a:pt x="0" y="1870673"/>
                  </a:lnTo>
                  <a:close/>
                </a:path>
              </a:pathLst>
            </a:custGeom>
            <a:solidFill>
              <a:srgbClr val="000000">
                <a:alpha val="0"/>
              </a:srgbClr>
            </a:solidFill>
          </p:spPr>
        </p:sp>
        <p:sp>
          <p:nvSpPr>
            <p:cNvPr name="TextBox 8" id="8"/>
            <p:cNvSpPr txBox="true"/>
            <p:nvPr/>
          </p:nvSpPr>
          <p:spPr>
            <a:xfrm>
              <a:off x="0" y="-9525"/>
              <a:ext cx="17096767" cy="1880198"/>
            </a:xfrm>
            <a:prstGeom prst="rect">
              <a:avLst/>
            </a:prstGeom>
          </p:spPr>
          <p:txBody>
            <a:bodyPr anchor="t" rtlCol="false" tIns="0" lIns="0" bIns="0" rIns="0"/>
            <a:lstStyle/>
            <a:p>
              <a:pPr algn="l" marL="0" indent="0" lvl="0">
                <a:lnSpc>
                  <a:spcPts val="4800"/>
                </a:lnSpc>
              </a:pPr>
              <a:r>
                <a:rPr lang="en-US" b="true" sz="4000">
                  <a:solidFill>
                    <a:srgbClr val="282121"/>
                  </a:solidFill>
                  <a:latin typeface="Open Sans Bold"/>
                  <a:ea typeface="Open Sans Bold"/>
                  <a:cs typeface="Open Sans Bold"/>
                  <a:sym typeface="Open Sans Bold"/>
                </a:rPr>
                <a:t>¿Cómo afecta l</a:t>
              </a:r>
              <a:r>
                <a:rPr lang="en-US" b="true" sz="4000">
                  <a:solidFill>
                    <a:srgbClr val="282121"/>
                  </a:solidFill>
                  <a:latin typeface="Open Sans Bold"/>
                  <a:ea typeface="Open Sans Bold"/>
                  <a:cs typeface="Open Sans Bold"/>
                  <a:sym typeface="Open Sans Bold"/>
                </a:rPr>
                <a:t>a discapacidad psicosocial a la participación en la vida política?</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772824" y="3152358"/>
            <a:ext cx="5730440" cy="4188181"/>
          </a:xfrm>
          <a:custGeom>
            <a:avLst/>
            <a:gdLst/>
            <a:ahLst/>
            <a:cxnLst/>
            <a:rect r="r" b="b" t="t" l="l"/>
            <a:pathLst>
              <a:path h="4188181" w="5730440">
                <a:moveTo>
                  <a:pt x="0" y="0"/>
                </a:moveTo>
                <a:lnTo>
                  <a:pt x="5730440" y="0"/>
                </a:lnTo>
                <a:lnTo>
                  <a:pt x="5730440" y="4188181"/>
                </a:lnTo>
                <a:lnTo>
                  <a:pt x="0" y="4188181"/>
                </a:lnTo>
                <a:lnTo>
                  <a:pt x="0" y="0"/>
                </a:lnTo>
                <a:close/>
              </a:path>
            </a:pathLst>
          </a:custGeom>
          <a:blipFill>
            <a:blip r:embed="rId7"/>
            <a:stretch>
              <a:fillRect l="-9698" t="0" r="0" b="0"/>
            </a:stretch>
          </a:blipFill>
        </p:spPr>
      </p:sp>
      <p:sp>
        <p:nvSpPr>
          <p:cNvPr name="TextBox 13" id="13"/>
          <p:cNvSpPr txBox="true"/>
          <p:nvPr/>
        </p:nvSpPr>
        <p:spPr>
          <a:xfrm rot="0">
            <a:off x="1393503" y="2384644"/>
            <a:ext cx="10069336" cy="6850380"/>
          </a:xfrm>
          <a:prstGeom prst="rect">
            <a:avLst/>
          </a:prstGeom>
        </p:spPr>
        <p:txBody>
          <a:bodyPr anchor="t" rtlCol="false" tIns="0" lIns="0" bIns="0" rIns="0">
            <a:spAutoFit/>
          </a:bodyPr>
          <a:lstStyle/>
          <a:p>
            <a:pPr algn="just" marL="0" indent="0" lvl="0">
              <a:lnSpc>
                <a:spcPts val="3749"/>
              </a:lnSpc>
            </a:pPr>
            <a:r>
              <a:rPr lang="en-US" b="true" sz="2499">
                <a:solidFill>
                  <a:srgbClr val="4C4457"/>
                </a:solidFill>
                <a:latin typeface="Open Sans Bold"/>
                <a:ea typeface="Open Sans Bold"/>
                <a:cs typeface="Open Sans Bold"/>
                <a:sym typeface="Open Sans Bold"/>
              </a:rPr>
              <a:t>Ár</a:t>
            </a:r>
            <a:r>
              <a:rPr lang="en-US" b="true" sz="2499">
                <a:solidFill>
                  <a:srgbClr val="4C4457"/>
                </a:solidFill>
                <a:latin typeface="Open Sans Bold"/>
                <a:ea typeface="Open Sans Bold"/>
                <a:cs typeface="Open Sans Bold"/>
                <a:sym typeface="Open Sans Bold"/>
              </a:rPr>
              <a:t>eas clave de impacto</a:t>
            </a:r>
          </a:p>
          <a:p>
            <a:pPr algn="just" marL="0" indent="0" lvl="0">
              <a:lnSpc>
                <a:spcPts val="3600"/>
              </a:lnSpc>
            </a:pPr>
            <a:r>
              <a:rPr lang="en-US" b="true" sz="2400">
                <a:solidFill>
                  <a:srgbClr val="4C4457"/>
                </a:solidFill>
                <a:latin typeface="Open Sans Bold"/>
                <a:ea typeface="Open Sans Bold"/>
                <a:cs typeface="Open Sans Bold"/>
                <a:sym typeface="Open Sans Bold"/>
              </a:rPr>
              <a:t>Barreras sociales y actitudes:</a:t>
            </a:r>
          </a:p>
          <a:p>
            <a:pPr algn="just" marL="518160" indent="-259080" lvl="1">
              <a:lnSpc>
                <a:spcPts val="3600"/>
              </a:lnSpc>
              <a:buFont typeface="Arial"/>
              <a:buChar char="•"/>
            </a:pPr>
            <a:r>
              <a:rPr lang="en-US" sz="2400">
                <a:solidFill>
                  <a:srgbClr val="4C4457"/>
                </a:solidFill>
                <a:latin typeface="Open Sans"/>
                <a:ea typeface="Open Sans"/>
                <a:cs typeface="Open Sans"/>
                <a:sym typeface="Open Sans"/>
              </a:rPr>
              <a:t>El estigma y</a:t>
            </a:r>
            <a:r>
              <a:rPr lang="en-US" sz="2400">
                <a:solidFill>
                  <a:srgbClr val="4C4457"/>
                </a:solidFill>
                <a:latin typeface="Open Sans"/>
                <a:ea typeface="Open Sans"/>
                <a:cs typeface="Open Sans"/>
                <a:sym typeface="Open Sans"/>
              </a:rPr>
              <a:t> la discriminación pueden dificultar la participación en la vida política.</a:t>
            </a:r>
          </a:p>
          <a:p>
            <a:pPr algn="just" marL="518160" indent="-259080" lvl="1">
              <a:lnSpc>
                <a:spcPts val="3600"/>
              </a:lnSpc>
              <a:buFont typeface="Arial"/>
              <a:buChar char="•"/>
            </a:pPr>
            <a:r>
              <a:rPr lang="en-US" sz="2400">
                <a:solidFill>
                  <a:srgbClr val="4C4457"/>
                </a:solidFill>
                <a:latin typeface="Open Sans"/>
                <a:ea typeface="Open Sans"/>
                <a:cs typeface="Open Sans"/>
                <a:sym typeface="Open Sans"/>
              </a:rPr>
              <a:t>El aislamiento social puede dificultar el acceso a la información política y a las redes de movilización.</a:t>
            </a:r>
          </a:p>
          <a:p>
            <a:pPr algn="just" marL="518160" indent="-259080" lvl="1">
              <a:lnSpc>
                <a:spcPts val="3600"/>
              </a:lnSpc>
              <a:buFont typeface="Arial"/>
              <a:buChar char="•"/>
            </a:pPr>
            <a:r>
              <a:rPr lang="en-US" sz="2400">
                <a:solidFill>
                  <a:srgbClr val="4C4457"/>
                </a:solidFill>
                <a:latin typeface="Open Sans"/>
                <a:ea typeface="Open Sans"/>
                <a:cs typeface="Open Sans"/>
                <a:sym typeface="Open Sans"/>
              </a:rPr>
              <a:t>Las interacciones con los funcionarios y otros votantes pueden ser más difíciles debido al miedo social.</a:t>
            </a:r>
          </a:p>
          <a:p>
            <a:pPr algn="just" marL="0" indent="0" lvl="0">
              <a:lnSpc>
                <a:spcPts val="3600"/>
              </a:lnSpc>
            </a:pPr>
          </a:p>
          <a:p>
            <a:pPr algn="just">
              <a:lnSpc>
                <a:spcPts val="3600"/>
              </a:lnSpc>
            </a:pPr>
            <a:r>
              <a:rPr lang="en-US" sz="2400" b="true">
                <a:solidFill>
                  <a:srgbClr val="4C4457"/>
                </a:solidFill>
                <a:latin typeface="Open Sans Bold"/>
                <a:ea typeface="Open Sans Bold"/>
                <a:cs typeface="Open Sans Bold"/>
                <a:sym typeface="Open Sans Bold"/>
              </a:rPr>
              <a:t>Ret</a:t>
            </a:r>
            <a:r>
              <a:rPr lang="en-US" sz="2400" b="true">
                <a:solidFill>
                  <a:srgbClr val="4C4457"/>
                </a:solidFill>
                <a:latin typeface="Open Sans Bold"/>
                <a:ea typeface="Open Sans Bold"/>
                <a:cs typeface="Open Sans Bold"/>
                <a:sym typeface="Open Sans Bold"/>
              </a:rPr>
              <a:t>os personales:</a:t>
            </a:r>
          </a:p>
          <a:p>
            <a:pPr algn="just" marL="518160" indent="-259080" lvl="1">
              <a:lnSpc>
                <a:spcPts val="3600"/>
              </a:lnSpc>
              <a:buFont typeface="Arial"/>
              <a:buChar char="•"/>
            </a:pPr>
            <a:r>
              <a:rPr lang="en-US" sz="2400">
                <a:solidFill>
                  <a:srgbClr val="4C4457"/>
                </a:solidFill>
                <a:latin typeface="Open Sans"/>
                <a:ea typeface="Open Sans"/>
                <a:cs typeface="Open Sans"/>
                <a:sym typeface="Open Sans"/>
              </a:rPr>
              <a:t>Sín</a:t>
            </a:r>
            <a:r>
              <a:rPr lang="en-US" sz="2400">
                <a:solidFill>
                  <a:srgbClr val="4C4457"/>
                </a:solidFill>
                <a:latin typeface="Open Sans"/>
                <a:ea typeface="Open Sans"/>
                <a:cs typeface="Open Sans"/>
                <a:sym typeface="Open Sans"/>
              </a:rPr>
              <a:t>tomas como la falta de motivación y los problemas de concentración pueden dificultar la participación en actividades políticas.</a:t>
            </a:r>
          </a:p>
          <a:p>
            <a:pPr algn="just" marL="518160" indent="-259080" lvl="1">
              <a:lnSpc>
                <a:spcPts val="3600"/>
              </a:lnSpc>
              <a:buFont typeface="Arial"/>
              <a:buChar char="•"/>
            </a:pPr>
            <a:r>
              <a:rPr lang="en-US" sz="2400">
                <a:solidFill>
                  <a:srgbClr val="4C4457"/>
                </a:solidFill>
                <a:latin typeface="Open Sans"/>
                <a:ea typeface="Open Sans"/>
                <a:cs typeface="Open Sans"/>
                <a:sym typeface="Open Sans"/>
              </a:rPr>
              <a:t>Los efectos secundarios de los medicamentos pueden afectar a nuestra energía y capacidad de pensamiento crítico.</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2822133" y="746779"/>
            <a:ext cx="10639568" cy="1793350"/>
            <a:chOff x="0" y="0"/>
            <a:chExt cx="14186091" cy="2391133"/>
          </a:xfrm>
        </p:grpSpPr>
        <p:sp>
          <p:nvSpPr>
            <p:cNvPr name="Freeform 6" id="6"/>
            <p:cNvSpPr/>
            <p:nvPr/>
          </p:nvSpPr>
          <p:spPr>
            <a:xfrm flipH="false" flipV="false" rot="0">
              <a:off x="0" y="0"/>
              <a:ext cx="14186091" cy="2391133"/>
            </a:xfrm>
            <a:custGeom>
              <a:avLst/>
              <a:gdLst/>
              <a:ahLst/>
              <a:cxnLst/>
              <a:rect r="r" b="b" t="t" l="l"/>
              <a:pathLst>
                <a:path h="2391133" w="14186091">
                  <a:moveTo>
                    <a:pt x="0" y="0"/>
                  </a:moveTo>
                  <a:lnTo>
                    <a:pt x="14186091" y="0"/>
                  </a:lnTo>
                  <a:lnTo>
                    <a:pt x="14186091" y="2391133"/>
                  </a:lnTo>
                  <a:lnTo>
                    <a:pt x="0" y="2391133"/>
                  </a:lnTo>
                  <a:close/>
                </a:path>
              </a:pathLst>
            </a:custGeom>
            <a:solidFill>
              <a:srgbClr val="000000">
                <a:alpha val="0"/>
              </a:srgbClr>
            </a:solidFill>
          </p:spPr>
        </p:sp>
        <p:sp>
          <p:nvSpPr>
            <p:cNvPr name="TextBox 7" id="7"/>
            <p:cNvSpPr txBox="true"/>
            <p:nvPr/>
          </p:nvSpPr>
          <p:spPr>
            <a:xfrm>
              <a:off x="0" y="9525"/>
              <a:ext cx="14186091" cy="2381608"/>
            </a:xfrm>
            <a:prstGeom prst="rect">
              <a:avLst/>
            </a:prstGeom>
          </p:spPr>
          <p:txBody>
            <a:bodyPr anchor="t" rtlCol="false" tIns="0" lIns="0" bIns="0" rIns="0"/>
            <a:lstStyle/>
            <a:p>
              <a:pPr algn="l" marL="0" indent="0" lvl="0">
                <a:lnSpc>
                  <a:spcPts val="4297"/>
                </a:lnSpc>
              </a:pPr>
              <a:r>
                <a:rPr lang="en-US" b="true" sz="3581">
                  <a:solidFill>
                    <a:srgbClr val="000000"/>
                  </a:solidFill>
                  <a:latin typeface="Open Sans Bold"/>
                  <a:ea typeface="Open Sans Bold"/>
                  <a:cs typeface="Open Sans Bold"/>
                  <a:sym typeface="Open Sans Bold"/>
                </a:rPr>
                <a:t>Es</a:t>
              </a:r>
              <a:r>
                <a:rPr lang="en-US" b="true" sz="3581">
                  <a:solidFill>
                    <a:srgbClr val="000000"/>
                  </a:solidFill>
                  <a:latin typeface="Open Sans Bold"/>
                  <a:ea typeface="Open Sans Bold"/>
                  <a:cs typeface="Open Sans Bold"/>
                  <a:sym typeface="Open Sans Bold"/>
                </a:rPr>
                <a:t>tudio de caso: María Fernanda Castro Maya, activista por los derechos de las personas con discapacidad</a:t>
              </a:r>
            </a:p>
          </p:txBody>
        </p:sp>
      </p:grpSp>
      <p:grpSp>
        <p:nvGrpSpPr>
          <p:cNvPr name="Group 8" id="8"/>
          <p:cNvGrpSpPr/>
          <p:nvPr/>
        </p:nvGrpSpPr>
        <p:grpSpPr>
          <a:xfrm rot="0">
            <a:off x="711515" y="2899343"/>
            <a:ext cx="10274106" cy="6659196"/>
            <a:chOff x="0" y="0"/>
            <a:chExt cx="13698808" cy="8878928"/>
          </a:xfrm>
        </p:grpSpPr>
        <p:sp>
          <p:nvSpPr>
            <p:cNvPr name="Freeform 9" id="9"/>
            <p:cNvSpPr/>
            <p:nvPr/>
          </p:nvSpPr>
          <p:spPr>
            <a:xfrm flipH="false" flipV="false" rot="0">
              <a:off x="0" y="0"/>
              <a:ext cx="13698807" cy="8878929"/>
            </a:xfrm>
            <a:custGeom>
              <a:avLst/>
              <a:gdLst/>
              <a:ahLst/>
              <a:cxnLst/>
              <a:rect r="r" b="b" t="t" l="l"/>
              <a:pathLst>
                <a:path h="8878929" w="13698807">
                  <a:moveTo>
                    <a:pt x="0" y="0"/>
                  </a:moveTo>
                  <a:lnTo>
                    <a:pt x="13698807" y="0"/>
                  </a:lnTo>
                  <a:lnTo>
                    <a:pt x="13698807" y="8878929"/>
                  </a:lnTo>
                  <a:lnTo>
                    <a:pt x="0" y="8878929"/>
                  </a:lnTo>
                  <a:close/>
                </a:path>
              </a:pathLst>
            </a:custGeom>
            <a:solidFill>
              <a:srgbClr val="000000">
                <a:alpha val="0"/>
              </a:srgbClr>
            </a:solidFill>
          </p:spPr>
        </p:sp>
        <p:sp>
          <p:nvSpPr>
            <p:cNvPr name="TextBox 10" id="10"/>
            <p:cNvSpPr txBox="true"/>
            <p:nvPr/>
          </p:nvSpPr>
          <p:spPr>
            <a:xfrm>
              <a:off x="0" y="-114300"/>
              <a:ext cx="13698808" cy="8993228"/>
            </a:xfrm>
            <a:prstGeom prst="rect">
              <a:avLst/>
            </a:prstGeom>
          </p:spPr>
          <p:txBody>
            <a:bodyPr anchor="t" rtlCol="false" tIns="0" lIns="0" bIns="0" rIns="0"/>
            <a:lstStyle/>
            <a:p>
              <a:pPr algn="just" marL="0" indent="0" lvl="0">
                <a:lnSpc>
                  <a:spcPts val="3888"/>
                </a:lnSpc>
              </a:pPr>
              <a:r>
                <a:rPr lang="en-US" sz="2160">
                  <a:solidFill>
                    <a:srgbClr val="000000"/>
                  </a:solidFill>
                  <a:latin typeface="Open Sans"/>
                  <a:ea typeface="Open Sans"/>
                  <a:cs typeface="Open Sans"/>
                  <a:sym typeface="Open Sans"/>
                </a:rPr>
                <a:t>María Fernanda Castro Maya, activista mexicana por los derechos de las personas con discapacidad, incluidas las intelectuales, es una conocida defensora de la inclusión de las personas con discapacidad en la vida política.</a:t>
              </a:r>
            </a:p>
            <a:p>
              <a:pPr algn="just" marL="0" indent="0" lvl="0">
                <a:lnSpc>
                  <a:spcPts val="3888"/>
                </a:lnSpc>
              </a:pPr>
            </a:p>
            <a:p>
              <a:pPr algn="just" marL="466344" indent="-233172" lvl="1">
                <a:lnSpc>
                  <a:spcPts val="3888"/>
                </a:lnSpc>
                <a:buFont typeface="Arial"/>
                <a:buChar char="•"/>
              </a:pPr>
              <a:r>
                <a:rPr lang="en-US" sz="2160">
                  <a:solidFill>
                    <a:srgbClr val="000000"/>
                  </a:solidFill>
                  <a:latin typeface="Open Sans"/>
                  <a:ea typeface="Open Sans"/>
                  <a:cs typeface="Open Sans"/>
                  <a:sym typeface="Open Sans"/>
                </a:rPr>
                <a:t>P</a:t>
              </a:r>
              <a:r>
                <a:rPr lang="en-US" sz="2160">
                  <a:solidFill>
                    <a:srgbClr val="000000"/>
                  </a:solidFill>
                  <a:latin typeface="Open Sans"/>
                  <a:ea typeface="Open Sans"/>
                  <a:cs typeface="Open Sans"/>
                  <a:sym typeface="Open Sans"/>
                </a:rPr>
                <a:t>ropuso una modificación del Código Civil de la Ciudad de México que eliminaría el requisito de que las personas adultas con discapacidad tuvieran un tutor legal, con el fin de aumentar su independencia.</a:t>
              </a:r>
            </a:p>
            <a:p>
              <a:pPr algn="just" marL="466344" indent="-233172" lvl="1">
                <a:lnSpc>
                  <a:spcPts val="3888"/>
                </a:lnSpc>
                <a:buFont typeface="Arial"/>
                <a:buChar char="•"/>
              </a:pPr>
              <a:r>
                <a:rPr lang="en-US" sz="2160">
                  <a:solidFill>
                    <a:srgbClr val="000000"/>
                  </a:solidFill>
                  <a:latin typeface="Open Sans"/>
                  <a:ea typeface="Open Sans"/>
                  <a:cs typeface="Open Sans"/>
                  <a:sym typeface="Open Sans"/>
                </a:rPr>
                <a:t>María Fernanda colabora activamente con los partidos políticos, animándolos a incluir la discapacidad intelectual en sus programas y a promover la accesibilidad lingüística en los documentos políticos.</a:t>
              </a:r>
            </a:p>
            <a:p>
              <a:pPr algn="just">
                <a:lnSpc>
                  <a:spcPts val="3888"/>
                </a:lnSpc>
              </a:pPr>
            </a:p>
          </p:txBody>
        </p:sp>
      </p:grpSp>
      <p:sp>
        <p:nvSpPr>
          <p:cNvPr name="Freeform 11" id="11"/>
          <p:cNvSpPr/>
          <p:nvPr/>
        </p:nvSpPr>
        <p:spPr>
          <a:xfrm flipH="false" flipV="false" rot="0">
            <a:off x="11743625" y="4295137"/>
            <a:ext cx="5515675" cy="3215053"/>
          </a:xfrm>
          <a:custGeom>
            <a:avLst/>
            <a:gdLst/>
            <a:ahLst/>
            <a:cxnLst/>
            <a:rect r="r" b="b" t="t" l="l"/>
            <a:pathLst>
              <a:path h="3215053" w="5515675">
                <a:moveTo>
                  <a:pt x="0" y="0"/>
                </a:moveTo>
                <a:lnTo>
                  <a:pt x="5515675" y="0"/>
                </a:lnTo>
                <a:lnTo>
                  <a:pt x="5515675" y="3215053"/>
                </a:lnTo>
                <a:lnTo>
                  <a:pt x="0" y="3215053"/>
                </a:lnTo>
                <a:lnTo>
                  <a:pt x="0" y="0"/>
                </a:lnTo>
                <a:close/>
              </a:path>
            </a:pathLst>
          </a:custGeom>
          <a:blipFill>
            <a:blip r:embed="rId4"/>
            <a:stretch>
              <a:fillRect l="0" t="-8022" r="-1526" b="-8022"/>
            </a:stretch>
          </a:blipFill>
        </p:spPr>
      </p:sp>
      <p:grpSp>
        <p:nvGrpSpPr>
          <p:cNvPr name="Group 12" id="12"/>
          <p:cNvGrpSpPr/>
          <p:nvPr/>
        </p:nvGrpSpPr>
        <p:grpSpPr>
          <a:xfrm rot="0">
            <a:off x="973931" y="971551"/>
            <a:ext cx="700088" cy="136922"/>
            <a:chOff x="0" y="0"/>
            <a:chExt cx="933450" cy="182563"/>
          </a:xfrm>
        </p:grpSpPr>
        <p:sp>
          <p:nvSpPr>
            <p:cNvPr name="Freeform 13" id="13"/>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4" id="14"/>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5"/>
            <a:stretch>
              <a:fillRect l="0" t="0" r="0" b="0"/>
            </a:stretch>
          </a:blipFill>
        </p:spPr>
      </p:sp>
      <p:sp>
        <p:nvSpPr>
          <p:cNvPr name="Freeform 15" id="15"/>
          <p:cNvSpPr/>
          <p:nvPr/>
        </p:nvSpPr>
        <p:spPr>
          <a:xfrm flipH="false" flipV="false" rot="0">
            <a:off x="11889813" y="1906149"/>
            <a:ext cx="1269425" cy="2388988"/>
          </a:xfrm>
          <a:custGeom>
            <a:avLst/>
            <a:gdLst/>
            <a:ahLst/>
            <a:cxnLst/>
            <a:rect r="r" b="b" t="t" l="l"/>
            <a:pathLst>
              <a:path h="2388988" w="1269425">
                <a:moveTo>
                  <a:pt x="0" y="0"/>
                </a:moveTo>
                <a:lnTo>
                  <a:pt x="1269426" y="0"/>
                </a:lnTo>
                <a:lnTo>
                  <a:pt x="1269426" y="2388988"/>
                </a:lnTo>
                <a:lnTo>
                  <a:pt x="0" y="238898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DAG7rVPn77Q</dc:identifier>
  <dcterms:modified xsi:type="dcterms:W3CDTF">2011-08-01T06:04:30Z</dcterms:modified>
  <cp:revision>1</cp:revision>
  <dc:title>SPANISH_SPARK_CBP_Understanding Psychosocial Disabilities and Participation – kopia</dc:title>
</cp:coreProperties>
</file>