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8288000" cy="10287000"/>
  <p:notesSz cx="6858000" cy="9144000"/>
  <p:embeddedFontLst>
    <p:embeddedFont>
      <p:font typeface="Calibri (MS) Bold" charset="1" panose="020F0702030404030204"/>
      <p:regular r:id="rId35"/>
    </p:embeddedFont>
    <p:embeddedFont>
      <p:font typeface="Calibri (MS)" charset="1" panose="020F0502020204030204"/>
      <p:regular r:id="rId36"/>
    </p:embeddedFont>
    <p:embeddedFont>
      <p:font typeface="Open Sans Bold" charset="1" panose="020B0806030504020204"/>
      <p:regular r:id="rId39"/>
    </p:embeddedFont>
    <p:embeddedFont>
      <p:font typeface="Open Sans" charset="1" panose="020B0606030504020204"/>
      <p:regular r:id="rId40"/>
    </p:embeddedFont>
    <p:embeddedFont>
      <p:font typeface="Open Sans Bold Italics" charset="1" panose="020B0806030504020204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notesMasters/notesMaster1.xml" Type="http://schemas.openxmlformats.org/officeDocument/2006/relationships/notesMaster"/><Relationship Id="rId33" Target="theme/theme2.xml" Type="http://schemas.openxmlformats.org/officeDocument/2006/relationships/theme"/><Relationship Id="rId34" Target="notesSlides/notesSlide1.xml" Type="http://schemas.openxmlformats.org/officeDocument/2006/relationships/notesSlide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notesSlides/notesSlide2.xml" Type="http://schemas.openxmlformats.org/officeDocument/2006/relationships/notesSlide"/><Relationship Id="rId38" Target="notesSlides/notesSlide3.xml" Type="http://schemas.openxmlformats.org/officeDocument/2006/relationships/notesSlide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notesSlides/notesSlide4.xml" Type="http://schemas.openxmlformats.org/officeDocument/2006/relationships/notesSlide"/><Relationship Id="rId42" Target="fonts/font42.fntdata" Type="http://schemas.openxmlformats.org/officeDocument/2006/relationships/font"/><Relationship Id="rId43" Target="notesSlides/notesSlide5.xml" Type="http://schemas.openxmlformats.org/officeDocument/2006/relationships/notesSlide"/><Relationship Id="rId44" Target="notesSlides/notesSlide6.xml" Type="http://schemas.openxmlformats.org/officeDocument/2006/relationships/notesSlide"/><Relationship Id="rId45" Target="notesSlides/notesSlide7.xml" Type="http://schemas.openxmlformats.org/officeDocument/2006/relationships/notesSlide"/><Relationship Id="rId46" Target="notesSlides/notesSlide8.xml" Type="http://schemas.openxmlformats.org/officeDocument/2006/relationships/notesSlide"/><Relationship Id="rId47" Target="notesSlides/notesSlide9.xml" Type="http://schemas.openxmlformats.org/officeDocument/2006/relationships/notesSlide"/><Relationship Id="rId48" Target="notesSlides/notesSlide10.xml" Type="http://schemas.openxmlformats.org/officeDocument/2006/relationships/notesSlide"/><Relationship Id="rId49" Target="notesSlides/notesSlide11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12.xml" Type="http://schemas.openxmlformats.org/officeDocument/2006/relationships/notesSlide"/><Relationship Id="rId51" Target="notesSlides/notesSlide13.xml" Type="http://schemas.openxmlformats.org/officeDocument/2006/relationships/notesSlide"/><Relationship Id="rId52" Target="notesSlides/notesSlide14.xml" Type="http://schemas.openxmlformats.org/officeDocument/2006/relationships/notesSlide"/><Relationship Id="rId53" Target="notesSlides/notesSlide15.xml" Type="http://schemas.openxmlformats.org/officeDocument/2006/relationships/notesSlide"/><Relationship Id="rId54" Target="notesSlides/notesSlide16.xml" Type="http://schemas.openxmlformats.org/officeDocument/2006/relationships/notesSlide"/><Relationship Id="rId55" Target="notesSlides/notesSlide17.xml" Type="http://schemas.openxmlformats.org/officeDocument/2006/relationships/notesSlide"/><Relationship Id="rId56" Target="notesSlides/notesSlide18.xml" Type="http://schemas.openxmlformats.org/officeDocument/2006/relationships/notesSlide"/><Relationship Id="rId57" Target="notesSlides/notesSlide19.xml" Type="http://schemas.openxmlformats.org/officeDocument/2006/relationships/notesSlide"/><Relationship Id="rId58" Target="notesSlides/notesSlide20.xml" Type="http://schemas.openxmlformats.org/officeDocument/2006/relationships/notesSlide"/><Relationship Id="rId59" Target="notesSlides/notesSlide21.xml" Type="http://schemas.openxmlformats.org/officeDocument/2006/relationships/notesSlide"/><Relationship Id="rId6" Target="slides/slide1.xml" Type="http://schemas.openxmlformats.org/officeDocument/2006/relationships/slide"/><Relationship Id="rId60" Target="notesSlides/notesSlide22.xml" Type="http://schemas.openxmlformats.org/officeDocument/2006/relationships/notesSlide"/><Relationship Id="rId61" Target="notesSlides/notesSlide23.xml" Type="http://schemas.openxmlformats.org/officeDocument/2006/relationships/notesSlide"/><Relationship Id="rId62" Target="notesSlides/notesSlide24.xml" Type="http://schemas.openxmlformats.org/officeDocument/2006/relationships/notesSlide"/><Relationship Id="rId63" Target="notesSlides/notesSlide25.xml" Type="http://schemas.openxmlformats.org/officeDocument/2006/relationships/notes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2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8.jpeg" Type="http://schemas.openxmlformats.org/officeDocument/2006/relationships/image"/><Relationship Id="rId8" Target="https://www.youtube.com/watch?v=kmntTFUvpCI" TargetMode="External" Type="http://schemas.openxmlformats.org/officeDocument/2006/relationships/video"/><Relationship Id="rId9" Target="../media/image2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7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svg" Type="http://schemas.openxmlformats.org/officeDocument/2006/relationships/image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svg" Type="http://schemas.openxmlformats.org/officeDocument/2006/relationships/image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svg" Type="http://schemas.openxmlformats.org/officeDocument/2006/relationships/image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png" Type="http://schemas.openxmlformats.org/officeDocument/2006/relationships/image"/><Relationship Id="rId12" Target="../media/image45.svg" Type="http://schemas.openxmlformats.org/officeDocument/2006/relationships/image"/><Relationship Id="rId13" Target="../media/image46.jpeg" Type="http://schemas.openxmlformats.org/officeDocument/2006/relationships/image"/><Relationship Id="rId14" Target="../media/image47.png" Type="http://schemas.openxmlformats.org/officeDocument/2006/relationships/image"/><Relationship Id="rId15" Target="../media/image48.png" Type="http://schemas.openxmlformats.org/officeDocument/2006/relationships/image"/><Relationship Id="rId16" Target="../media/image49.png" Type="http://schemas.openxmlformats.org/officeDocument/2006/relationships/image"/><Relationship Id="rId2" Target="../notesSlides/notesSlide2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4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ohchr.org/en/what-are-human-rights#:~:text=These%20universal%20rights%20are%20inherent,work%2C%20health%2C%20and%20liberty." TargetMode="External" Type="http://schemas.openxmlformats.org/officeDocument/2006/relationships/hyperlink"/><Relationship Id="rId11" Target="https://www.ohchr.org/en/what-are-human-rights#:~:text=These%20universal%20rights%20are%20inherent,work%2C%20health%2C%20and%20liberty." TargetMode="External" Type="http://schemas.openxmlformats.org/officeDocument/2006/relationships/hyperlink"/><Relationship Id="rId12" Target="https://www.ohchr.org/en/what-are-human-rights#:~:text=These%20universal%20rights%20are%20inherent,work%2C%20health%2C%20and%20liberty." TargetMode="External" Type="http://schemas.openxmlformats.org/officeDocument/2006/relationships/hyperlink"/><Relationship Id="rId13" Target="https://www.ohchr.org/en/what-are-human-rights#:~:text=These%20universal%20rights%20are%20inherent,work%2C%20health%2C%20and%20liberty." TargetMode="External" Type="http://schemas.openxmlformats.org/officeDocument/2006/relationships/hyperlink"/><Relationship Id="rId14" Target="https://www.ohchr.org/en/what-are-human-rights#:~:text=These%20universal%20rights%20are%20inherent,work%2C%20health%2C%20and%20liberty." TargetMode="External" Type="http://schemas.openxmlformats.org/officeDocument/2006/relationships/hyperlink"/><Relationship Id="rId15" Target="../media/image13.png" Type="http://schemas.openxmlformats.org/officeDocument/2006/relationships/image"/><Relationship Id="rId16" Target="../media/image14.sv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https://www.ohchr.org/en/what-are-human-rights#:~:text=These%20universal%20rights%20are%20inherent,work%2C%20health%2C%20and%20liberty." TargetMode="External" Type="http://schemas.openxmlformats.org/officeDocument/2006/relationships/hyperlink"/><Relationship Id="rId8" Target="https://www.ohchr.org/en/what-are-human-rights#:~:text=These%20universal%20rights%20are%20inherent,work%2C%20health%2C%20and%20liberty." TargetMode="External" Type="http://schemas.openxmlformats.org/officeDocument/2006/relationships/hyperlink"/><Relationship Id="rId9" Target="https://www.ohchr.org/en/what-are-human-rights#:~:text=These%20universal%20rights%20are%20inherent,work%2C%20health%2C%20and%20liberty.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1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9298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785948" y="5382814"/>
            <a:ext cx="6412593" cy="6525351"/>
            <a:chOff x="0" y="0"/>
            <a:chExt cx="9587987" cy="975658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6635187" y="495920"/>
            <a:ext cx="5017626" cy="5017626"/>
          </a:xfrm>
          <a:custGeom>
            <a:avLst/>
            <a:gdLst/>
            <a:ahLst/>
            <a:cxnLst/>
            <a:rect r="r" b="b" t="t" l="l"/>
            <a:pathLst>
              <a:path h="5017626" w="5017626">
                <a:moveTo>
                  <a:pt x="0" y="0"/>
                </a:moveTo>
                <a:lnTo>
                  <a:pt x="5017626" y="0"/>
                </a:lnTo>
                <a:lnTo>
                  <a:pt x="5017626" y="5017626"/>
                </a:lnTo>
                <a:lnTo>
                  <a:pt x="0" y="5017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55619" y="7115319"/>
            <a:ext cx="3264113" cy="5144018"/>
          </a:xfrm>
          <a:custGeom>
            <a:avLst/>
            <a:gdLst/>
            <a:ahLst/>
            <a:cxnLst/>
            <a:rect r="r" b="b" t="t" l="l"/>
            <a:pathLst>
              <a:path h="5144018" w="3264113">
                <a:moveTo>
                  <a:pt x="0" y="0"/>
                </a:moveTo>
                <a:lnTo>
                  <a:pt x="3264113" y="0"/>
                </a:lnTo>
                <a:lnTo>
                  <a:pt x="3264113" y="5144018"/>
                </a:lnTo>
                <a:lnTo>
                  <a:pt x="0" y="5144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567911" y="-1918835"/>
            <a:ext cx="6412593" cy="6525351"/>
            <a:chOff x="0" y="0"/>
            <a:chExt cx="9587987" cy="975658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49B381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-10800000">
            <a:off x="1212625" y="-1543309"/>
            <a:ext cx="3264113" cy="5144018"/>
          </a:xfrm>
          <a:custGeom>
            <a:avLst/>
            <a:gdLst/>
            <a:ahLst/>
            <a:cxnLst/>
            <a:rect r="r" b="b" t="t" l="l"/>
            <a:pathLst>
              <a:path h="5144018" w="3264113">
                <a:moveTo>
                  <a:pt x="0" y="0"/>
                </a:moveTo>
                <a:lnTo>
                  <a:pt x="3264113" y="0"/>
                </a:lnTo>
                <a:lnTo>
                  <a:pt x="3264113" y="5144018"/>
                </a:lnTo>
                <a:lnTo>
                  <a:pt x="0" y="51440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331599" y="937077"/>
            <a:ext cx="235179" cy="239314"/>
            <a:chOff x="0" y="0"/>
            <a:chExt cx="9587987" cy="97565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831208" y="1697248"/>
            <a:ext cx="235179" cy="239314"/>
            <a:chOff x="0" y="0"/>
            <a:chExt cx="9587987" cy="975658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340375" y="1697248"/>
            <a:ext cx="235179" cy="239314"/>
            <a:chOff x="0" y="0"/>
            <a:chExt cx="9587987" cy="97565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2340375" y="2840090"/>
            <a:ext cx="235179" cy="239314"/>
            <a:chOff x="0" y="0"/>
            <a:chExt cx="9587987" cy="975658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625224" y="256606"/>
            <a:ext cx="235179" cy="239314"/>
            <a:chOff x="0" y="0"/>
            <a:chExt cx="9587987" cy="975658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12625" y="2303423"/>
            <a:ext cx="235179" cy="239314"/>
            <a:chOff x="0" y="0"/>
            <a:chExt cx="9587987" cy="975658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90045" y="1224184"/>
            <a:ext cx="235179" cy="239314"/>
            <a:chOff x="0" y="0"/>
            <a:chExt cx="9587987" cy="975658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4066386" y="2720433"/>
            <a:ext cx="235179" cy="239314"/>
            <a:chOff x="0" y="0"/>
            <a:chExt cx="9587987" cy="975658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3362361" y="495920"/>
            <a:ext cx="235179" cy="239314"/>
            <a:chOff x="0" y="0"/>
            <a:chExt cx="9587987" cy="975658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4138030" y="9567671"/>
            <a:ext cx="235179" cy="239314"/>
            <a:chOff x="0" y="0"/>
            <a:chExt cx="9587987" cy="975658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4489510" y="8166861"/>
            <a:ext cx="235179" cy="239314"/>
            <a:chOff x="0" y="0"/>
            <a:chExt cx="9587987" cy="975658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4915541" y="8847536"/>
            <a:ext cx="235179" cy="239314"/>
            <a:chOff x="0" y="0"/>
            <a:chExt cx="9587987" cy="975658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6080892" y="8509792"/>
            <a:ext cx="235179" cy="239314"/>
            <a:chOff x="0" y="0"/>
            <a:chExt cx="9587987" cy="975658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6080892" y="7306673"/>
            <a:ext cx="235179" cy="239314"/>
            <a:chOff x="0" y="0"/>
            <a:chExt cx="9587987" cy="9756581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7402143" y="8847536"/>
            <a:ext cx="235179" cy="239314"/>
            <a:chOff x="0" y="0"/>
            <a:chExt cx="9587987" cy="975658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16631474" y="9328357"/>
            <a:ext cx="235179" cy="239314"/>
            <a:chOff x="0" y="0"/>
            <a:chExt cx="9587987" cy="9756581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15150719" y="10047686"/>
            <a:ext cx="235179" cy="239314"/>
            <a:chOff x="0" y="0"/>
            <a:chExt cx="9587987" cy="9756581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537249" y="4806541"/>
            <a:ext cx="15211814" cy="2124596"/>
            <a:chOff x="0" y="0"/>
            <a:chExt cx="20282419" cy="2832795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20282419" cy="2832795"/>
            </a:xfrm>
            <a:custGeom>
              <a:avLst/>
              <a:gdLst/>
              <a:ahLst/>
              <a:cxnLst/>
              <a:rect r="r" b="b" t="t" l="l"/>
              <a:pathLst>
                <a:path h="2832795" w="20282419">
                  <a:moveTo>
                    <a:pt x="0" y="0"/>
                  </a:moveTo>
                  <a:lnTo>
                    <a:pt x="20282419" y="0"/>
                  </a:lnTo>
                  <a:lnTo>
                    <a:pt x="20282419" y="2832795"/>
                  </a:lnTo>
                  <a:lnTo>
                    <a:pt x="0" y="28327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123825"/>
              <a:ext cx="20282419" cy="295662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7200"/>
                </a:lnSpc>
              </a:pPr>
              <a:r>
                <a:rPr lang="en-US" b="true" sz="6000">
                  <a:solidFill>
                    <a:srgbClr val="2828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Program podnoszenia kompetencji pracowników młodzieżowych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582592" y="7115319"/>
            <a:ext cx="12587177" cy="1861488"/>
            <a:chOff x="0" y="0"/>
            <a:chExt cx="16782902" cy="2481984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6782903" cy="2481984"/>
            </a:xfrm>
            <a:custGeom>
              <a:avLst/>
              <a:gdLst/>
              <a:ahLst/>
              <a:cxnLst/>
              <a:rect r="r" b="b" t="t" l="l"/>
              <a:pathLst>
                <a:path h="2481984" w="16782903">
                  <a:moveTo>
                    <a:pt x="0" y="0"/>
                  </a:moveTo>
                  <a:lnTo>
                    <a:pt x="16782903" y="0"/>
                  </a:lnTo>
                  <a:lnTo>
                    <a:pt x="16782903" y="2481984"/>
                  </a:lnTo>
                  <a:lnTo>
                    <a:pt x="0" y="24819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76200"/>
              <a:ext cx="16782902" cy="255818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800"/>
                </a:lnSpc>
              </a:pPr>
              <a:r>
                <a:rPr lang="en-US" b="true" sz="4000">
                  <a:solidFill>
                    <a:srgbClr val="2828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b="true" sz="4000">
                  <a:solidFill>
                    <a:srgbClr val="2828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Orga</a:t>
              </a:r>
              <a:r>
                <a:rPr lang="en-US" b="true" sz="4000">
                  <a:solidFill>
                    <a:srgbClr val="2828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nizacj</a:t>
              </a:r>
              <a:r>
                <a:rPr lang="en-US" b="true" sz="4000">
                  <a:solidFill>
                    <a:srgbClr val="2828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 wydarzeń włączających </a:t>
              </a:r>
            </a:p>
            <a:p>
              <a:pPr algn="l">
                <a:lnSpc>
                  <a:spcPts val="4800"/>
                </a:lnSpc>
              </a:pPr>
              <a:r>
                <a:rPr lang="en-US" b="true" sz="4000">
                  <a:solidFill>
                    <a:srgbClr val="2828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Opracowanie: CARDET and KOKEN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8960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50462" y="3335022"/>
            <a:ext cx="15587076" cy="2477379"/>
            <a:chOff x="0" y="0"/>
            <a:chExt cx="25148099" cy="39969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148099" cy="3996988"/>
            </a:xfrm>
            <a:custGeom>
              <a:avLst/>
              <a:gdLst/>
              <a:ahLst/>
              <a:cxnLst/>
              <a:rect r="r" b="b" t="t" l="l"/>
              <a:pathLst>
                <a:path h="3996988" w="25148099">
                  <a:moveTo>
                    <a:pt x="0" y="0"/>
                  </a:moveTo>
                  <a:lnTo>
                    <a:pt x="25148099" y="0"/>
                  </a:lnTo>
                  <a:lnTo>
                    <a:pt x="25148099" y="3996988"/>
                  </a:lnTo>
                  <a:lnTo>
                    <a:pt x="0" y="39969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61925"/>
              <a:ext cx="25148099" cy="415891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5039"/>
                </a:lnSpc>
              </a:pPr>
              <a:r>
                <a:rPr lang="en-US" b="true" sz="2799">
                  <a:solidFill>
                    <a:srgbClr val="16161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 Twórz bezpieczne, spokojne i elastyczne przestrzenie na wydarzenia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93503" y="2091414"/>
            <a:ext cx="10795406" cy="1009557"/>
            <a:chOff x="0" y="0"/>
            <a:chExt cx="14393875" cy="134607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393875" cy="1346076"/>
            </a:xfrm>
            <a:custGeom>
              <a:avLst/>
              <a:gdLst/>
              <a:ahLst/>
              <a:cxnLst/>
              <a:rect r="r" b="b" t="t" l="l"/>
              <a:pathLst>
                <a:path h="1346076" w="14393875">
                  <a:moveTo>
                    <a:pt x="0" y="0"/>
                  </a:moveTo>
                  <a:lnTo>
                    <a:pt x="14393875" y="0"/>
                  </a:lnTo>
                  <a:lnTo>
                    <a:pt x="14393875" y="1346076"/>
                  </a:lnTo>
                  <a:lnTo>
                    <a:pt x="0" y="13460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4393875" cy="134607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480"/>
                </a:lnSpc>
              </a:pPr>
              <a:r>
                <a:rPr lang="en-US" b="true" sz="290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Jak stworzyć środowisko, które jest otwarte na różnorodne potrzeby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48435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6308841"/>
            <a:ext cx="4467350" cy="4467350"/>
          </a:xfrm>
          <a:custGeom>
            <a:avLst/>
            <a:gdLst/>
            <a:ahLst/>
            <a:cxnLst/>
            <a:rect r="r" b="b" t="t" l="l"/>
            <a:pathLst>
              <a:path h="4467350" w="4467350">
                <a:moveTo>
                  <a:pt x="0" y="0"/>
                </a:moveTo>
                <a:lnTo>
                  <a:pt x="4467350" y="0"/>
                </a:lnTo>
                <a:lnTo>
                  <a:pt x="4467350" y="4467350"/>
                </a:lnTo>
                <a:lnTo>
                  <a:pt x="0" y="446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582252" y="4022376"/>
            <a:ext cx="7156807" cy="3422255"/>
          </a:xfrm>
          <a:custGeom>
            <a:avLst/>
            <a:gdLst/>
            <a:ahLst/>
            <a:cxnLst/>
            <a:rect r="r" b="b" t="t" l="l"/>
            <a:pathLst>
              <a:path h="3422255" w="7156807">
                <a:moveTo>
                  <a:pt x="0" y="0"/>
                </a:moveTo>
                <a:lnTo>
                  <a:pt x="7156807" y="0"/>
                </a:lnTo>
                <a:lnTo>
                  <a:pt x="7156807" y="3422255"/>
                </a:lnTo>
                <a:lnTo>
                  <a:pt x="0" y="34222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58443" y="4129679"/>
            <a:ext cx="8642544" cy="5031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8" indent="-291464" lvl="1">
              <a:lnSpc>
                <a:spcPts val="4049"/>
              </a:lnSpc>
              <a:buFont typeface="Arial"/>
              <a:buChar char="•"/>
            </a:pPr>
            <a:r>
              <a:rPr lang="en-US" sz="2699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Zaoferuj ciche pokoje na przerwy lub przeciążenia</a:t>
            </a:r>
          </a:p>
          <a:p>
            <a:pPr algn="l" marL="0" indent="0" lvl="0">
              <a:lnSpc>
                <a:spcPts val="4049"/>
              </a:lnSpc>
            </a:pPr>
          </a:p>
          <a:p>
            <a:pPr algn="l" marL="582928" indent="-291464" lvl="1">
              <a:lnSpc>
                <a:spcPts val="4049"/>
              </a:lnSpc>
              <a:buFont typeface="Arial"/>
              <a:buChar char="•"/>
            </a:pPr>
            <a:r>
              <a:rPr lang="en-US" sz="2699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Utrzymuj przewidywalne harmonogramy i udostępniaj je z wyprzedzeniem</a:t>
            </a:r>
          </a:p>
          <a:p>
            <a:pPr algn="l" marL="0" indent="0" lvl="0">
              <a:lnSpc>
                <a:spcPts val="4049"/>
              </a:lnSpc>
            </a:pPr>
          </a:p>
          <a:p>
            <a:pPr algn="l" marL="582928" indent="-291464" lvl="1">
              <a:lnSpc>
                <a:spcPts val="4049"/>
              </a:lnSpc>
              <a:buFont typeface="Arial"/>
              <a:buChar char="•"/>
            </a:pPr>
            <a:r>
              <a:rPr lang="en-US" sz="2699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Używaj czytelnych znaków i etykiet, aby ułatwić ludziom poruszanie się po przestrzeni</a:t>
            </a:r>
          </a:p>
          <a:p>
            <a:pPr algn="l" marL="0" indent="0" lvl="0">
              <a:lnSpc>
                <a:spcPts val="4049"/>
              </a:lnSpc>
            </a:pPr>
          </a:p>
          <a:p>
            <a:pPr algn="l" marL="582928" indent="-291464" lvl="1">
              <a:lnSpc>
                <a:spcPts val="4049"/>
              </a:lnSpc>
              <a:buFont typeface="Arial"/>
              <a:buChar char="•"/>
            </a:pPr>
            <a:r>
              <a:rPr lang="en-US" sz="2699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Pozwól uczestnikom wybrać, jak i kiedy chcą dołączyć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0243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638412" y="14288"/>
            <a:ext cx="4649588" cy="10287000"/>
            <a:chOff x="0" y="0"/>
            <a:chExt cx="6199451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19940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6199401">
                  <a:moveTo>
                    <a:pt x="0" y="0"/>
                  </a:moveTo>
                  <a:lnTo>
                    <a:pt x="6199401" y="0"/>
                  </a:lnTo>
                  <a:lnTo>
                    <a:pt x="619940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9B381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357631" y="971551"/>
            <a:ext cx="13048533" cy="1361456"/>
            <a:chOff x="0" y="0"/>
            <a:chExt cx="17398044" cy="18152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398043" cy="1815275"/>
            </a:xfrm>
            <a:custGeom>
              <a:avLst/>
              <a:gdLst/>
              <a:ahLst/>
              <a:cxnLst/>
              <a:rect r="r" b="b" t="t" l="l"/>
              <a:pathLst>
                <a:path h="1815275" w="17398043">
                  <a:moveTo>
                    <a:pt x="0" y="0"/>
                  </a:moveTo>
                  <a:lnTo>
                    <a:pt x="17398043" y="0"/>
                  </a:lnTo>
                  <a:lnTo>
                    <a:pt x="17398043" y="1815275"/>
                  </a:lnTo>
                  <a:lnTo>
                    <a:pt x="0" y="18152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7398044" cy="182480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709"/>
                </a:lnSpc>
              </a:pPr>
              <a:r>
                <a:rPr lang="en-US" b="true" sz="3924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Strategie komunikacyjne: łatwy do zrozumienia język i wsparcie wizualne.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11292" y="2409116"/>
            <a:ext cx="11726837" cy="6849184"/>
            <a:chOff x="0" y="0"/>
            <a:chExt cx="15635782" cy="91322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35782" cy="9132245"/>
            </a:xfrm>
            <a:custGeom>
              <a:avLst/>
              <a:gdLst/>
              <a:ahLst/>
              <a:cxnLst/>
              <a:rect r="r" b="b" t="t" l="l"/>
              <a:pathLst>
                <a:path h="9132245" w="15635782">
                  <a:moveTo>
                    <a:pt x="0" y="0"/>
                  </a:moveTo>
                  <a:lnTo>
                    <a:pt x="15635782" y="0"/>
                  </a:lnTo>
                  <a:lnTo>
                    <a:pt x="15635782" y="9132245"/>
                  </a:lnTo>
                  <a:lnTo>
                    <a:pt x="0" y="91322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15635782" cy="926559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4140"/>
                </a:lnSpc>
              </a:pPr>
              <a:r>
                <a:rPr lang="en-US" b="true" sz="23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Dlaczego to takie ważne?</a:t>
              </a:r>
            </a:p>
            <a:p>
              <a:pPr algn="just" marL="0" indent="0" lvl="0">
                <a:lnSpc>
                  <a:spcPts val="4140"/>
                </a:lnSpc>
              </a:pPr>
              <a:r>
                <a:rPr lang="en-US" sz="23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Ważne jest, aby zdawać sobie sprawę, że nie wszyscy przetwarzają informacje w ten sam sposób. Stosowanie jasnego języka i skutecznych materiałów wizualnych jest kluczowe dla zapewnienia prawdziwie inkluzywnego charakteru wydarzeń, szczególnie dla młodzieży z niepełnosprawnością psychospołeczną i intelektualną.</a:t>
              </a:r>
            </a:p>
            <a:p>
              <a:pPr algn="just" marL="0" indent="0" lvl="0">
                <a:lnSpc>
                  <a:spcPts val="4140"/>
                </a:lnSpc>
              </a:pPr>
            </a:p>
            <a:p>
              <a:pPr algn="just" marL="0" indent="0" lvl="0">
                <a:lnSpc>
                  <a:spcPts val="4140"/>
                </a:lnSpc>
              </a:pPr>
              <a:r>
                <a:rPr lang="en-US" b="true" sz="23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Ta sekcja została stworzona, aby Ci pomóc:</a:t>
              </a:r>
            </a:p>
            <a:p>
              <a:pPr algn="just" marL="0" indent="0" lvl="0">
                <a:lnSpc>
                  <a:spcPts val="4140"/>
                </a:lnSpc>
              </a:pPr>
              <a:r>
                <a:rPr lang="en-US" sz="23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Zdobyć kompleksowe zrozumienie tego, co oznacza język łatwy do zrozumienia.</a:t>
              </a:r>
            </a:p>
            <a:p>
              <a:pPr algn="just" marL="0" indent="0" lvl="0">
                <a:lnSpc>
                  <a:spcPts val="4140"/>
                </a:lnSpc>
              </a:pPr>
              <a:r>
                <a:rPr lang="en-US" sz="23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Zdobyć umiejętność efektywnego wykorzystania obrazów, ikon i treści strukturalnych w celu zwiększenia zrozumienia przekazu podczas wydarzenia.</a:t>
              </a:r>
            </a:p>
            <a:p>
              <a:pPr algn="just" marL="0" indent="0" lvl="0">
                <a:lnSpc>
                  <a:spcPts val="4140"/>
                </a:lnSpc>
              </a:pPr>
              <a:r>
                <a:rPr lang="en-US" sz="23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Dowiedzieć się, jak pewnie stosować te kluczowe strategie podczas planowania własnych wydarzeń integracyjnych.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73931" y="971551"/>
            <a:ext cx="700088" cy="136922"/>
            <a:chOff x="0" y="0"/>
            <a:chExt cx="933450" cy="1825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33450" cy="182626"/>
            </a:xfrm>
            <a:custGeom>
              <a:avLst/>
              <a:gdLst/>
              <a:ahLst/>
              <a:cxnLst/>
              <a:rect r="r" b="b" t="t" l="l"/>
              <a:pathLst>
                <a:path h="182626" w="933450">
                  <a:moveTo>
                    <a:pt x="93345" y="182626"/>
                  </a:moveTo>
                  <a:cubicBezTo>
                    <a:pt x="844296" y="182626"/>
                    <a:pt x="844296" y="182626"/>
                    <a:pt x="844296" y="182626"/>
                  </a:cubicBezTo>
                  <a:cubicBezTo>
                    <a:pt x="895223" y="182626"/>
                    <a:pt x="933450" y="140208"/>
                    <a:pt x="933450" y="89281"/>
                  </a:cubicBezTo>
                  <a:cubicBezTo>
                    <a:pt x="933450" y="38354"/>
                    <a:pt x="895223" y="0"/>
                    <a:pt x="844296" y="0"/>
                  </a:cubicBezTo>
                  <a:cubicBezTo>
                    <a:pt x="93345" y="0"/>
                    <a:pt x="93345" y="0"/>
                    <a:pt x="93345" y="0"/>
                  </a:cubicBezTo>
                  <a:cubicBezTo>
                    <a:pt x="42418" y="0"/>
                    <a:pt x="0" y="38227"/>
                    <a:pt x="0" y="89154"/>
                  </a:cubicBezTo>
                  <a:cubicBezTo>
                    <a:pt x="0" y="140081"/>
                    <a:pt x="42418" y="182499"/>
                    <a:pt x="93345" y="182499"/>
                  </a:cubicBezTo>
                </a:path>
              </a:pathLst>
            </a:custGeom>
            <a:solidFill>
              <a:srgbClr val="D91B5C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311292" y="207263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309859" y="2754512"/>
            <a:ext cx="1269425" cy="2388988"/>
          </a:xfrm>
          <a:custGeom>
            <a:avLst/>
            <a:gdLst/>
            <a:ahLst/>
            <a:cxnLst/>
            <a:rect r="r" b="b" t="t" l="l"/>
            <a:pathLst>
              <a:path h="2388988" w="1269425">
                <a:moveTo>
                  <a:pt x="0" y="0"/>
                </a:moveTo>
                <a:lnTo>
                  <a:pt x="1269426" y="0"/>
                </a:lnTo>
                <a:lnTo>
                  <a:pt x="1269426" y="2388988"/>
                </a:lnTo>
                <a:lnTo>
                  <a:pt x="0" y="2388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309859" y="3406319"/>
            <a:ext cx="5379256" cy="4854779"/>
          </a:xfrm>
          <a:custGeom>
            <a:avLst/>
            <a:gdLst/>
            <a:ahLst/>
            <a:cxnLst/>
            <a:rect r="r" b="b" t="t" l="l"/>
            <a:pathLst>
              <a:path h="4854779" w="5379256">
                <a:moveTo>
                  <a:pt x="0" y="0"/>
                </a:moveTo>
                <a:lnTo>
                  <a:pt x="5379257" y="0"/>
                </a:lnTo>
                <a:lnTo>
                  <a:pt x="5379257" y="4854779"/>
                </a:lnTo>
                <a:lnTo>
                  <a:pt x="0" y="48547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8960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50462" y="3335022"/>
            <a:ext cx="15587076" cy="3115554"/>
            <a:chOff x="0" y="0"/>
            <a:chExt cx="25148099" cy="50266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148099" cy="5026616"/>
            </a:xfrm>
            <a:custGeom>
              <a:avLst/>
              <a:gdLst/>
              <a:ahLst/>
              <a:cxnLst/>
              <a:rect r="r" b="b" t="t" l="l"/>
              <a:pathLst>
                <a:path h="5026616" w="25148099">
                  <a:moveTo>
                    <a:pt x="0" y="0"/>
                  </a:moveTo>
                  <a:lnTo>
                    <a:pt x="25148099" y="0"/>
                  </a:lnTo>
                  <a:lnTo>
                    <a:pt x="25148099" y="5026616"/>
                  </a:lnTo>
                  <a:lnTo>
                    <a:pt x="0" y="50266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28600"/>
              <a:ext cx="25148099" cy="52552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>
                <a:lnSpc>
                  <a:spcPts val="5039"/>
                </a:lnSpc>
              </a:pPr>
            </a:p>
            <a:p>
              <a:pPr algn="just">
                <a:lnSpc>
                  <a:spcPts val="5039"/>
                </a:lnSpc>
              </a:pPr>
            </a:p>
            <a:p>
              <a:pPr algn="just">
                <a:lnSpc>
                  <a:spcPts val="5039"/>
                </a:lnSpc>
              </a:pPr>
            </a:p>
            <a:p>
              <a:pPr algn="just">
                <a:lnSpc>
                  <a:spcPts val="5039"/>
                </a:lnSpc>
              </a:pPr>
            </a:p>
            <a:p>
              <a:pPr algn="just">
                <a:lnSpc>
                  <a:spcPts val="503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93503" y="2691489"/>
            <a:ext cx="12927310" cy="1118592"/>
            <a:chOff x="0" y="0"/>
            <a:chExt cx="17236413" cy="149145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236413" cy="1491456"/>
            </a:xfrm>
            <a:custGeom>
              <a:avLst/>
              <a:gdLst/>
              <a:ahLst/>
              <a:cxnLst/>
              <a:rect r="r" b="b" t="t" l="l"/>
              <a:pathLst>
                <a:path h="1491456" w="17236413">
                  <a:moveTo>
                    <a:pt x="0" y="0"/>
                  </a:moveTo>
                  <a:lnTo>
                    <a:pt x="17236413" y="0"/>
                  </a:lnTo>
                  <a:lnTo>
                    <a:pt x="17236413" y="1491456"/>
                  </a:lnTo>
                  <a:lnTo>
                    <a:pt x="0" y="14914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7236413" cy="149145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840"/>
                </a:lnSpc>
              </a:pPr>
              <a:r>
                <a:rPr lang="en-US" b="true" sz="320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Strategie komunikacyjne: łatwy do zrozumienia język i wsparcie wizualne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48435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6308841"/>
            <a:ext cx="4467350" cy="4467350"/>
          </a:xfrm>
          <a:custGeom>
            <a:avLst/>
            <a:gdLst/>
            <a:ahLst/>
            <a:cxnLst/>
            <a:rect r="r" b="b" t="t" l="l"/>
            <a:pathLst>
              <a:path h="4467350" w="4467350">
                <a:moveTo>
                  <a:pt x="0" y="0"/>
                </a:moveTo>
                <a:lnTo>
                  <a:pt x="4467350" y="0"/>
                </a:lnTo>
                <a:lnTo>
                  <a:pt x="4467350" y="4467350"/>
                </a:lnTo>
                <a:lnTo>
                  <a:pt x="0" y="446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704088" y="3781315"/>
            <a:ext cx="5555212" cy="4367785"/>
          </a:xfrm>
          <a:custGeom>
            <a:avLst/>
            <a:gdLst/>
            <a:ahLst/>
            <a:cxnLst/>
            <a:rect r="r" b="b" t="t" l="l"/>
            <a:pathLst>
              <a:path h="4367785" w="5555212">
                <a:moveTo>
                  <a:pt x="0" y="0"/>
                </a:moveTo>
                <a:lnTo>
                  <a:pt x="5555212" y="0"/>
                </a:lnTo>
                <a:lnTo>
                  <a:pt x="5555212" y="4367786"/>
                </a:lnTo>
                <a:lnTo>
                  <a:pt x="0" y="43677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58443" y="4139204"/>
            <a:ext cx="8642544" cy="3636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Używaj prostego języka i unikaj żargonu</a:t>
            </a:r>
          </a:p>
          <a:p>
            <a:pPr algn="just" marL="0" indent="0" lvl="0">
              <a:lnSpc>
                <a:spcPts val="4199"/>
              </a:lnSpc>
            </a:pPr>
          </a:p>
          <a:p>
            <a:pPr algn="just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Badania pokazują, że prosty język poprawia zrozumienie i zmniejsza niepokój u osób z niepełnosprawnością psychospołeczną, ułatwiając przetwarzanie informacji (Fundacja Zdrowia Psychicznego, 2019)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8960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50462" y="3335022"/>
            <a:ext cx="15587076" cy="3115554"/>
            <a:chOff x="0" y="0"/>
            <a:chExt cx="25148099" cy="50266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148099" cy="5026616"/>
            </a:xfrm>
            <a:custGeom>
              <a:avLst/>
              <a:gdLst/>
              <a:ahLst/>
              <a:cxnLst/>
              <a:rect r="r" b="b" t="t" l="l"/>
              <a:pathLst>
                <a:path h="5026616" w="25148099">
                  <a:moveTo>
                    <a:pt x="0" y="0"/>
                  </a:moveTo>
                  <a:lnTo>
                    <a:pt x="25148099" y="0"/>
                  </a:lnTo>
                  <a:lnTo>
                    <a:pt x="25148099" y="5026616"/>
                  </a:lnTo>
                  <a:lnTo>
                    <a:pt x="0" y="50266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28600"/>
              <a:ext cx="25148099" cy="52552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>
                <a:lnSpc>
                  <a:spcPts val="5039"/>
                </a:lnSpc>
              </a:pPr>
            </a:p>
            <a:p>
              <a:pPr algn="just">
                <a:lnSpc>
                  <a:spcPts val="5039"/>
                </a:lnSpc>
              </a:pPr>
            </a:p>
            <a:p>
              <a:pPr algn="just">
                <a:lnSpc>
                  <a:spcPts val="5039"/>
                </a:lnSpc>
              </a:pPr>
            </a:p>
            <a:p>
              <a:pPr algn="just">
                <a:lnSpc>
                  <a:spcPts val="5039"/>
                </a:lnSpc>
              </a:pPr>
            </a:p>
            <a:p>
              <a:pPr algn="just">
                <a:lnSpc>
                  <a:spcPts val="503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93503" y="2091414"/>
            <a:ext cx="9188749" cy="1118592"/>
            <a:chOff x="0" y="0"/>
            <a:chExt cx="12251665" cy="149145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251665" cy="1491456"/>
            </a:xfrm>
            <a:custGeom>
              <a:avLst/>
              <a:gdLst/>
              <a:ahLst/>
              <a:cxnLst/>
              <a:rect r="r" b="b" t="t" l="l"/>
              <a:pathLst>
                <a:path h="1491456" w="12251665">
                  <a:moveTo>
                    <a:pt x="0" y="0"/>
                  </a:moveTo>
                  <a:lnTo>
                    <a:pt x="12251665" y="0"/>
                  </a:lnTo>
                  <a:lnTo>
                    <a:pt x="12251665" y="1491456"/>
                  </a:lnTo>
                  <a:lnTo>
                    <a:pt x="0" y="14914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2251665" cy="149145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840"/>
                </a:lnSpc>
              </a:pPr>
              <a:r>
                <a:rPr lang="en-US" b="true" sz="320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Strategie komunikacyjne: łatwy do zrozumienia język i wsparcie wizualne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48435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6308841"/>
            <a:ext cx="4467350" cy="4467350"/>
          </a:xfrm>
          <a:custGeom>
            <a:avLst/>
            <a:gdLst/>
            <a:ahLst/>
            <a:cxnLst/>
            <a:rect r="r" b="b" t="t" l="l"/>
            <a:pathLst>
              <a:path h="4467350" w="4467350">
                <a:moveTo>
                  <a:pt x="0" y="0"/>
                </a:moveTo>
                <a:lnTo>
                  <a:pt x="4467350" y="0"/>
                </a:lnTo>
                <a:lnTo>
                  <a:pt x="4467350" y="4467350"/>
                </a:lnTo>
                <a:lnTo>
                  <a:pt x="0" y="446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740831" y="2327140"/>
            <a:ext cx="5196707" cy="5448710"/>
          </a:xfrm>
          <a:custGeom>
            <a:avLst/>
            <a:gdLst/>
            <a:ahLst/>
            <a:cxnLst/>
            <a:rect r="r" b="b" t="t" l="l"/>
            <a:pathLst>
              <a:path h="5448710" w="5196707">
                <a:moveTo>
                  <a:pt x="0" y="0"/>
                </a:moveTo>
                <a:lnTo>
                  <a:pt x="5196707" y="0"/>
                </a:lnTo>
                <a:lnTo>
                  <a:pt x="5196707" y="5448709"/>
                </a:lnTo>
                <a:lnTo>
                  <a:pt x="0" y="54487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58443" y="4139204"/>
            <a:ext cx="8642544" cy="4684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Włącz wsparcie wizualne obok komunikacji werbalnej</a:t>
            </a:r>
          </a:p>
          <a:p>
            <a:pPr algn="just" marL="0" indent="0" lvl="0">
              <a:lnSpc>
                <a:spcPts val="4199"/>
              </a:lnSpc>
            </a:pPr>
          </a:p>
          <a:p>
            <a:pPr algn="just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Badania wskazują, że łączenie elementów wizualnych (takich jak ikony czy obrazy) z informacjami mówionymi lub pisanymi pomaga osobom z niepełnosprawnościami psychospołecznymi lepiej zrozumieć treść i lepiej ją zapamiętać (Bourne i in., 2018).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0243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638412" y="14288"/>
            <a:ext cx="4649588" cy="10287000"/>
            <a:chOff x="0" y="0"/>
            <a:chExt cx="6199451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19940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6199401">
                  <a:moveTo>
                    <a:pt x="0" y="0"/>
                  </a:moveTo>
                  <a:lnTo>
                    <a:pt x="6199401" y="0"/>
                  </a:lnTo>
                  <a:lnTo>
                    <a:pt x="619940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9B381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822133" y="498273"/>
            <a:ext cx="10632447" cy="1361456"/>
            <a:chOff x="0" y="0"/>
            <a:chExt cx="14176595" cy="18152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176595" cy="1815275"/>
            </a:xfrm>
            <a:custGeom>
              <a:avLst/>
              <a:gdLst/>
              <a:ahLst/>
              <a:cxnLst/>
              <a:rect r="r" b="b" t="t" l="l"/>
              <a:pathLst>
                <a:path h="1815275" w="14176595">
                  <a:moveTo>
                    <a:pt x="0" y="0"/>
                  </a:moveTo>
                  <a:lnTo>
                    <a:pt x="14176595" y="0"/>
                  </a:lnTo>
                  <a:lnTo>
                    <a:pt x="14176595" y="1815275"/>
                  </a:lnTo>
                  <a:lnTo>
                    <a:pt x="0" y="18152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4176595" cy="182480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709"/>
                </a:lnSpc>
              </a:pPr>
              <a:r>
                <a:rPr lang="en-US" b="true" sz="3924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 jaki sposób możesz zadbać o dostępność na swoich wydarzeniach?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70324" y="2183580"/>
            <a:ext cx="9584010" cy="960639"/>
            <a:chOff x="0" y="0"/>
            <a:chExt cx="12778680" cy="128085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78680" cy="1280852"/>
            </a:xfrm>
            <a:custGeom>
              <a:avLst/>
              <a:gdLst/>
              <a:ahLst/>
              <a:cxnLst/>
              <a:rect r="r" b="b" t="t" l="l"/>
              <a:pathLst>
                <a:path h="1280852" w="12778680">
                  <a:moveTo>
                    <a:pt x="0" y="0"/>
                  </a:moveTo>
                  <a:lnTo>
                    <a:pt x="12778680" y="0"/>
                  </a:lnTo>
                  <a:lnTo>
                    <a:pt x="12778680" y="1280852"/>
                  </a:lnTo>
                  <a:lnTo>
                    <a:pt x="0" y="12808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12778680" cy="140467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4050"/>
                </a:lnSpc>
              </a:pPr>
              <a:r>
                <a:rPr lang="en-US" b="true" sz="225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Obejrzyj film przygotowany przez Uniwersytet w Dundee, który pokazuje, jak zapewnić dostępność na swoim wydarzeniu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73931" y="971551"/>
            <a:ext cx="700088" cy="136922"/>
            <a:chOff x="0" y="0"/>
            <a:chExt cx="933450" cy="1825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33450" cy="182626"/>
            </a:xfrm>
            <a:custGeom>
              <a:avLst/>
              <a:gdLst/>
              <a:ahLst/>
              <a:cxnLst/>
              <a:rect r="r" b="b" t="t" l="l"/>
              <a:pathLst>
                <a:path h="182626" w="933450">
                  <a:moveTo>
                    <a:pt x="93345" y="182626"/>
                  </a:moveTo>
                  <a:cubicBezTo>
                    <a:pt x="844296" y="182626"/>
                    <a:pt x="844296" y="182626"/>
                    <a:pt x="844296" y="182626"/>
                  </a:cubicBezTo>
                  <a:cubicBezTo>
                    <a:pt x="895223" y="182626"/>
                    <a:pt x="933450" y="140208"/>
                    <a:pt x="933450" y="89281"/>
                  </a:cubicBezTo>
                  <a:cubicBezTo>
                    <a:pt x="933450" y="38354"/>
                    <a:pt x="895223" y="0"/>
                    <a:pt x="844296" y="0"/>
                  </a:cubicBezTo>
                  <a:cubicBezTo>
                    <a:pt x="93345" y="0"/>
                    <a:pt x="93345" y="0"/>
                    <a:pt x="93345" y="0"/>
                  </a:cubicBezTo>
                  <a:cubicBezTo>
                    <a:pt x="42418" y="0"/>
                    <a:pt x="0" y="38227"/>
                    <a:pt x="0" y="89154"/>
                  </a:cubicBezTo>
                  <a:cubicBezTo>
                    <a:pt x="0" y="140081"/>
                    <a:pt x="42418" y="182499"/>
                    <a:pt x="93345" y="182499"/>
                  </a:cubicBezTo>
                </a:path>
              </a:pathLst>
            </a:custGeom>
            <a:solidFill>
              <a:srgbClr val="D91B5C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311292" y="207263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185154" y="3244117"/>
            <a:ext cx="1269425" cy="2388988"/>
          </a:xfrm>
          <a:custGeom>
            <a:avLst/>
            <a:gdLst/>
            <a:ahLst/>
            <a:cxnLst/>
            <a:rect r="r" b="b" t="t" l="l"/>
            <a:pathLst>
              <a:path h="2388988" w="1269425">
                <a:moveTo>
                  <a:pt x="0" y="0"/>
                </a:moveTo>
                <a:lnTo>
                  <a:pt x="1269425" y="0"/>
                </a:lnTo>
                <a:lnTo>
                  <a:pt x="1269425" y="2388988"/>
                </a:lnTo>
                <a:lnTo>
                  <a:pt x="0" y="2388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5" id="15"/>
          <p:cNvPicPr>
            <a:picLocks noChangeAspect="true"/>
          </p:cNvPicPr>
          <p:nvPr>
            <a:videoFile r:link="rId8"/>
          </p:nvPr>
        </p:nvPicPr>
        <p:blipFill>
          <a:blip r:embed="rId7"/>
          <a:stretch>
            <a:fillRect/>
          </a:stretch>
        </p:blipFill>
        <p:spPr>
          <a:xfrm rot="0">
            <a:off x="770324" y="3466828"/>
            <a:ext cx="9380681" cy="5272514"/>
          </a:xfrm>
          <a:prstGeom prst="rect">
            <a:avLst/>
          </a:prstGeom>
        </p:spPr>
      </p:pic>
      <p:sp>
        <p:nvSpPr>
          <p:cNvPr name="Freeform 16" id="16"/>
          <p:cNvSpPr/>
          <p:nvPr/>
        </p:nvSpPr>
        <p:spPr>
          <a:xfrm flipH="false" flipV="false" rot="0">
            <a:off x="13638412" y="3100387"/>
            <a:ext cx="4320000" cy="4114800"/>
          </a:xfrm>
          <a:custGeom>
            <a:avLst/>
            <a:gdLst/>
            <a:ahLst/>
            <a:cxnLst/>
            <a:rect r="r" b="b" t="t" l="l"/>
            <a:pathLst>
              <a:path h="4114800" w="4320000">
                <a:moveTo>
                  <a:pt x="0" y="0"/>
                </a:moveTo>
                <a:lnTo>
                  <a:pt x="4320000" y="0"/>
                </a:lnTo>
                <a:lnTo>
                  <a:pt x="4320000" y="4114801"/>
                </a:lnTo>
                <a:lnTo>
                  <a:pt x="0" y="41148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6991480" y="-867538"/>
            <a:ext cx="4649588" cy="24558365"/>
            <a:chOff x="0" y="0"/>
            <a:chExt cx="6199451" cy="327444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99401" cy="32744485"/>
            </a:xfrm>
            <a:custGeom>
              <a:avLst/>
              <a:gdLst/>
              <a:ahLst/>
              <a:cxnLst/>
              <a:rect r="r" b="b" t="t" l="l"/>
              <a:pathLst>
                <a:path h="32744485" w="6199401">
                  <a:moveTo>
                    <a:pt x="0" y="0"/>
                  </a:moveTo>
                  <a:lnTo>
                    <a:pt x="6199401" y="0"/>
                  </a:lnTo>
                  <a:lnTo>
                    <a:pt x="6199401" y="32744485"/>
                  </a:lnTo>
                  <a:lnTo>
                    <a:pt x="0" y="32744485"/>
                  </a:ln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455183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521476" y="613579"/>
            <a:ext cx="10452304" cy="706809"/>
            <a:chOff x="0" y="0"/>
            <a:chExt cx="13936405" cy="94241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36404" cy="942412"/>
            </a:xfrm>
            <a:custGeom>
              <a:avLst/>
              <a:gdLst/>
              <a:ahLst/>
              <a:cxnLst/>
              <a:rect r="r" b="b" t="t" l="l"/>
              <a:pathLst>
                <a:path h="942412" w="13936404">
                  <a:moveTo>
                    <a:pt x="0" y="0"/>
                  </a:moveTo>
                  <a:lnTo>
                    <a:pt x="13936404" y="0"/>
                  </a:lnTo>
                  <a:lnTo>
                    <a:pt x="13936404" y="942412"/>
                  </a:lnTo>
                  <a:lnTo>
                    <a:pt x="0" y="9424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9525"/>
              <a:ext cx="13936405" cy="93288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4279"/>
                </a:lnSpc>
              </a:pPr>
              <a:r>
                <a:rPr lang="en-US" b="true" sz="3566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Ćwiczenie 1: Stwórz własne wydarzenie integracyjne!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48494" y="2041175"/>
            <a:ext cx="16960234" cy="7598502"/>
            <a:chOff x="0" y="0"/>
            <a:chExt cx="22613646" cy="1013133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613646" cy="10131336"/>
            </a:xfrm>
            <a:custGeom>
              <a:avLst/>
              <a:gdLst/>
              <a:ahLst/>
              <a:cxnLst/>
              <a:rect r="r" b="b" t="t" l="l"/>
              <a:pathLst>
                <a:path h="10131336" w="22613646">
                  <a:moveTo>
                    <a:pt x="0" y="0"/>
                  </a:moveTo>
                  <a:lnTo>
                    <a:pt x="22613646" y="0"/>
                  </a:lnTo>
                  <a:lnTo>
                    <a:pt x="22613646" y="10131336"/>
                  </a:lnTo>
                  <a:lnTo>
                    <a:pt x="0" y="101313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52400"/>
              <a:ext cx="22613646" cy="1028373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4679"/>
                </a:lnSpc>
              </a:pPr>
              <a:r>
                <a:rPr lang="en-US" b="true" sz="2599">
                  <a:solidFill>
                    <a:srgbClr val="F652A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Aktywność grupowa: Wykorzystajmy naszą wiedzę w praktyce!</a:t>
              </a:r>
            </a:p>
            <a:p>
              <a:pPr algn="just" marL="0" indent="0" lvl="0">
                <a:lnSpc>
                  <a:spcPts val="4319"/>
                </a:lnSpc>
              </a:pPr>
              <a:r>
                <a:rPr lang="en-US" b="true" sz="2399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Instrukcje:</a:t>
              </a:r>
            </a:p>
            <a:p>
              <a:pPr algn="just" marL="0" indent="0" lvl="0">
                <a:lnSpc>
                  <a:spcPts val="4319"/>
                </a:lnSpc>
              </a:pPr>
              <a:r>
                <a:rPr lang="en-US" sz="2399">
                  <a:solidFill>
                    <a:srgbClr val="282121"/>
                  </a:solidFill>
                  <a:latin typeface="Open Sans"/>
                  <a:ea typeface="Open Sans"/>
                  <a:cs typeface="Open Sans"/>
                  <a:sym typeface="Open Sans"/>
                </a:rPr>
                <a:t>Podzielcie się na grupy.</a:t>
              </a:r>
            </a:p>
            <a:p>
              <a:pPr algn="just" marL="0" indent="0" lvl="0">
                <a:lnSpc>
                  <a:spcPts val="4319"/>
                </a:lnSpc>
              </a:pPr>
              <a:r>
                <a:rPr lang="en-US" b="true" sz="2399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Scenariusz: </a:t>
              </a:r>
              <a:r>
                <a:rPr lang="en-US" sz="2399">
                  <a:solidFill>
                    <a:srgbClr val="282121"/>
                  </a:solidFill>
                  <a:latin typeface="Open Sans"/>
                  <a:ea typeface="Open Sans"/>
                  <a:cs typeface="Open Sans"/>
                  <a:sym typeface="Open Sans"/>
                </a:rPr>
                <a:t>Wyobraź sobie, że Twoja grupa planuje godzinne warsztaty dla młodzieży przeznaczone specjalnie dla osób z niepełnosprawnością psychospołeczną i intelektualną.</a:t>
              </a:r>
            </a:p>
            <a:p>
              <a:pPr algn="just" marL="0" indent="0" lvl="0">
                <a:lnSpc>
                  <a:spcPts val="4319"/>
                </a:lnSpc>
              </a:pPr>
              <a:r>
                <a:rPr lang="en-US" b="true" sz="2399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Twoje zadanie: </a:t>
              </a:r>
              <a:r>
                <a:rPr lang="en-US" sz="2399">
                  <a:solidFill>
                    <a:srgbClr val="282121"/>
                  </a:solidFill>
                  <a:latin typeface="Open Sans"/>
                  <a:ea typeface="Open Sans"/>
                  <a:cs typeface="Open Sans"/>
                  <a:sym typeface="Open Sans"/>
                </a:rPr>
                <a:t>W swoich grupach omówcie i podejmijcie następujące decyzje:</a:t>
              </a:r>
            </a:p>
            <a:p>
              <a:pPr algn="just" marL="0" indent="0" lvl="0">
                <a:lnSpc>
                  <a:spcPts val="4319"/>
                </a:lnSpc>
              </a:pPr>
              <a:r>
                <a:rPr lang="en-US" sz="2399">
                  <a:solidFill>
                    <a:srgbClr val="282121"/>
                  </a:solidFill>
                  <a:latin typeface="Open Sans"/>
                  <a:ea typeface="Open Sans"/>
                  <a:cs typeface="Open Sans"/>
                  <a:sym typeface="Open Sans"/>
                </a:rPr>
                <a:t>Określ 3 potrzeby w zakresie dostępności, które chcesz traktować priorytetowo i uwzględnić w ramach tego warsztatu.</a:t>
              </a:r>
            </a:p>
            <a:p>
              <a:pPr algn="just" marL="0" indent="0" lvl="0">
                <a:lnSpc>
                  <a:spcPts val="4319"/>
                </a:lnSpc>
              </a:pPr>
              <a:r>
                <a:rPr lang="en-US" sz="2399">
                  <a:solidFill>
                    <a:srgbClr val="282121"/>
                  </a:solidFill>
                  <a:latin typeface="Open Sans"/>
                  <a:ea typeface="Open Sans"/>
                  <a:cs typeface="Open Sans"/>
                  <a:sym typeface="Open Sans"/>
                </a:rPr>
                <a:t>Zaproponuj dwie skuteczne strategie komunikacji inkluzywnej, które będą stosowane podczas całego wydarzenia.</a:t>
              </a:r>
            </a:p>
            <a:p>
              <a:pPr algn="just" marL="0" indent="0" lvl="0">
                <a:lnSpc>
                  <a:spcPts val="4319"/>
                </a:lnSpc>
              </a:pPr>
              <a:r>
                <a:rPr lang="en-US" sz="2399">
                  <a:solidFill>
                    <a:srgbClr val="282121"/>
                  </a:solidFill>
                  <a:latin typeface="Open Sans"/>
                  <a:ea typeface="Open Sans"/>
                  <a:cs typeface="Open Sans"/>
                  <a:sym typeface="Open Sans"/>
                </a:rPr>
                <a:t>Wybierz jedną istotną barierę utrudniającą uczestnictwo i dokładnie opisz, w jaki sposób chcesz ją usunąć.</a:t>
              </a:r>
            </a:p>
            <a:p>
              <a:pPr algn="just" marL="0" indent="0" lvl="0">
                <a:lnSpc>
                  <a:spcPts val="4319"/>
                </a:lnSpc>
              </a:pPr>
              <a:r>
                <a:rPr lang="en-US" sz="2399">
                  <a:solidFill>
                    <a:srgbClr val="282121"/>
                  </a:solidFill>
                  <a:latin typeface="Open Sans"/>
                  <a:ea typeface="Open Sans"/>
                  <a:cs typeface="Open Sans"/>
                  <a:sym typeface="Open Sans"/>
                </a:rPr>
                <a:t>Zaprezentuj swój pomysł! Przygotuj się na podzielenie się planem warsztatów i rozwiązaniami swojej grupy ze wszystkimi.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11292" y="0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015774" y="7845026"/>
            <a:ext cx="5916010" cy="2144554"/>
          </a:xfrm>
          <a:custGeom>
            <a:avLst/>
            <a:gdLst/>
            <a:ahLst/>
            <a:cxnLst/>
            <a:rect r="r" b="b" t="t" l="l"/>
            <a:pathLst>
              <a:path h="2144554" w="5916010">
                <a:moveTo>
                  <a:pt x="0" y="0"/>
                </a:moveTo>
                <a:lnTo>
                  <a:pt x="5916010" y="0"/>
                </a:lnTo>
                <a:lnTo>
                  <a:pt x="5916010" y="2144554"/>
                </a:lnTo>
                <a:lnTo>
                  <a:pt x="0" y="21445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6991480" y="-867538"/>
            <a:ext cx="4649588" cy="24558365"/>
            <a:chOff x="0" y="0"/>
            <a:chExt cx="6199451" cy="327444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99401" cy="32744485"/>
            </a:xfrm>
            <a:custGeom>
              <a:avLst/>
              <a:gdLst/>
              <a:ahLst/>
              <a:cxnLst/>
              <a:rect r="r" b="b" t="t" l="l"/>
              <a:pathLst>
                <a:path h="32744485" w="6199401">
                  <a:moveTo>
                    <a:pt x="0" y="0"/>
                  </a:moveTo>
                  <a:lnTo>
                    <a:pt x="6199401" y="0"/>
                  </a:lnTo>
                  <a:lnTo>
                    <a:pt x="6199401" y="32744485"/>
                  </a:lnTo>
                  <a:lnTo>
                    <a:pt x="0" y="32744485"/>
                  </a:ln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455183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521476" y="613579"/>
            <a:ext cx="10452304" cy="781559"/>
            <a:chOff x="0" y="0"/>
            <a:chExt cx="13936405" cy="10420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36404" cy="1042078"/>
            </a:xfrm>
            <a:custGeom>
              <a:avLst/>
              <a:gdLst/>
              <a:ahLst/>
              <a:cxnLst/>
              <a:rect r="r" b="b" t="t" l="l"/>
              <a:pathLst>
                <a:path h="1042078" w="13936404">
                  <a:moveTo>
                    <a:pt x="0" y="0"/>
                  </a:moveTo>
                  <a:lnTo>
                    <a:pt x="13936404" y="0"/>
                  </a:lnTo>
                  <a:lnTo>
                    <a:pt x="13936404" y="1042078"/>
                  </a:lnTo>
                  <a:lnTo>
                    <a:pt x="0" y="10420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3936405" cy="104207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4739"/>
                </a:lnSpc>
              </a:pPr>
              <a:r>
                <a:rPr lang="en-US" b="true" sz="3949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Aktywność 2: Refleksja i dzielenie się pomysłami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48494" y="1980164"/>
            <a:ext cx="16960234" cy="6417402"/>
            <a:chOff x="0" y="0"/>
            <a:chExt cx="22613646" cy="855653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613646" cy="8556536"/>
            </a:xfrm>
            <a:custGeom>
              <a:avLst/>
              <a:gdLst/>
              <a:ahLst/>
              <a:cxnLst/>
              <a:rect r="r" b="b" t="t" l="l"/>
              <a:pathLst>
                <a:path h="8556536" w="22613646">
                  <a:moveTo>
                    <a:pt x="0" y="0"/>
                  </a:moveTo>
                  <a:lnTo>
                    <a:pt x="22613646" y="0"/>
                  </a:lnTo>
                  <a:lnTo>
                    <a:pt x="22613646" y="8556536"/>
                  </a:lnTo>
                  <a:lnTo>
                    <a:pt x="0" y="85565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52400"/>
              <a:ext cx="22613646" cy="870893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4679"/>
                </a:lnSpc>
              </a:pPr>
              <a:r>
                <a:rPr lang="en-US" b="true" sz="2599">
                  <a:solidFill>
                    <a:srgbClr val="F652A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Dyskusja oparta na scenariuszach: Rozważmy inny realistyczny scenariusz, aby zastosować naszą wiedzę na temat planowania wydarzeń inkluzywnych.</a:t>
              </a:r>
            </a:p>
            <a:p>
              <a:pPr algn="just" marL="0" indent="0" lvl="0">
                <a:lnSpc>
                  <a:spcPts val="4679"/>
                </a:lnSpc>
              </a:pPr>
              <a:r>
                <a:rPr lang="en-US" b="true" sz="2599">
                  <a:solidFill>
                    <a:srgbClr val="3030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Scenariusz:</a:t>
              </a:r>
            </a:p>
            <a:p>
              <a:pPr algn="just" marL="0" indent="0" lvl="0">
                <a:lnSpc>
                  <a:spcPts val="4679"/>
                </a:lnSpc>
              </a:pPr>
              <a:r>
                <a:rPr lang="en-US" sz="2599">
                  <a:solidFill>
                    <a:srgbClr val="303030"/>
                  </a:solidFill>
                  <a:latin typeface="Open Sans"/>
                  <a:ea typeface="Open Sans"/>
                  <a:cs typeface="Open Sans"/>
                  <a:sym typeface="Open Sans"/>
                </a:rPr>
                <a:t>Jesteś członkiem komitetu organizacyjnego wyborów do Rad Młodzieży w swojej gminie. Twoim zadaniem jest zaplanowanie sposobu organizacji miejsca i przebiegu wyborów, aby zapewnić pełną inkluzywność i dostępność dla wszystkich młodych wyborców.</a:t>
              </a:r>
            </a:p>
            <a:p>
              <a:pPr algn="just" marL="561337" indent="-280669" lvl="1">
                <a:lnSpc>
                  <a:spcPts val="4679"/>
                </a:lnSpc>
                <a:buFont typeface="Arial"/>
                <a:buChar char="•"/>
              </a:pPr>
              <a:r>
                <a:rPr lang="en-US" b="true" sz="2599">
                  <a:solidFill>
                    <a:srgbClr val="3030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Metoda dyskusji:</a:t>
              </a:r>
            </a:p>
            <a:p>
              <a:pPr algn="just" marL="0" indent="0" lvl="0">
                <a:lnSpc>
                  <a:spcPts val="4679"/>
                </a:lnSpc>
              </a:pPr>
              <a:r>
                <a:rPr lang="en-US" b="true" sz="2599">
                  <a:solidFill>
                    <a:srgbClr val="3030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Burza mózgów: </a:t>
              </a:r>
              <a:r>
                <a:rPr lang="en-US" sz="2599">
                  <a:solidFill>
                    <a:srgbClr val="303030"/>
                  </a:solidFill>
                  <a:latin typeface="Open Sans"/>
                  <a:ea typeface="Open Sans"/>
                  <a:cs typeface="Open Sans"/>
                  <a:sym typeface="Open Sans"/>
                </a:rPr>
                <a:t>Weź udział w otwartej dyskusji mającej na celu wygenerowanie szerokiego wachlarza pomysłów.</a:t>
              </a:r>
            </a:p>
            <a:p>
              <a:pPr algn="just" marL="0" indent="0" lvl="0">
                <a:lnSpc>
                  <a:spcPts val="4679"/>
                </a:lnSpc>
              </a:pPr>
              <a:r>
                <a:rPr lang="en-US" b="true" sz="2599">
                  <a:solidFill>
                    <a:srgbClr val="3030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Ściana z karteczkami samoprzylepnymi lub wspólna tablica:</a:t>
              </a:r>
              <a:r>
                <a:rPr lang="en-US" sz="2599">
                  <a:solidFill>
                    <a:srgbClr val="303030"/>
                  </a:solidFill>
                  <a:latin typeface="Open Sans"/>
                  <a:ea typeface="Open Sans"/>
                  <a:cs typeface="Open Sans"/>
                  <a:sym typeface="Open Sans"/>
                </a:rPr>
                <a:t> Wykorzystaj te narzędzia, aby zapisywać i porządkować najważniejsze wnioski i proponowane rozwiązania z dyskusji.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11292" y="0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371990" y="7859426"/>
            <a:ext cx="5916010" cy="2144554"/>
          </a:xfrm>
          <a:custGeom>
            <a:avLst/>
            <a:gdLst/>
            <a:ahLst/>
            <a:cxnLst/>
            <a:rect r="r" b="b" t="t" l="l"/>
            <a:pathLst>
              <a:path h="2144554" w="5916010">
                <a:moveTo>
                  <a:pt x="0" y="0"/>
                </a:moveTo>
                <a:lnTo>
                  <a:pt x="5916010" y="0"/>
                </a:lnTo>
                <a:lnTo>
                  <a:pt x="5916010" y="2144554"/>
                </a:lnTo>
                <a:lnTo>
                  <a:pt x="0" y="21445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162770" y="2738994"/>
            <a:ext cx="5096530" cy="888977"/>
            <a:chOff x="0" y="0"/>
            <a:chExt cx="6795374" cy="11853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95374" cy="1185302"/>
            </a:xfrm>
            <a:custGeom>
              <a:avLst/>
              <a:gdLst/>
              <a:ahLst/>
              <a:cxnLst/>
              <a:rect r="r" b="b" t="t" l="l"/>
              <a:pathLst>
                <a:path h="1185302" w="6795374">
                  <a:moveTo>
                    <a:pt x="0" y="0"/>
                  </a:moveTo>
                  <a:lnTo>
                    <a:pt x="6795374" y="0"/>
                  </a:lnTo>
                  <a:lnTo>
                    <a:pt x="6795374" y="1185302"/>
                  </a:lnTo>
                  <a:lnTo>
                    <a:pt x="0" y="11853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14300"/>
              <a:ext cx="6795374" cy="129960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Szanuj indywidualne potrzeby i granice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162770" y="3627971"/>
            <a:ext cx="4997757" cy="1768301"/>
            <a:chOff x="0" y="0"/>
            <a:chExt cx="6663676" cy="235773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663676" cy="2357735"/>
            </a:xfrm>
            <a:custGeom>
              <a:avLst/>
              <a:gdLst/>
              <a:ahLst/>
              <a:cxnLst/>
              <a:rect r="r" b="b" t="t" l="l"/>
              <a:pathLst>
                <a:path h="235773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2357735"/>
                  </a:lnTo>
                  <a:lnTo>
                    <a:pt x="0" y="23577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23825"/>
              <a:ext cx="6663676" cy="248156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600"/>
                </a:lnSpc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Pozwól uczestnikom zrezygnować z udziału w zajęciach grupowych lub wybrać niewerbalne sposoby zaangażowania się (np. rysowanie, pisanie).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696340" y="1152331"/>
            <a:ext cx="9728036" cy="1382960"/>
            <a:chOff x="0" y="0"/>
            <a:chExt cx="12970715" cy="184394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970715" cy="1843947"/>
            </a:xfrm>
            <a:custGeom>
              <a:avLst/>
              <a:gdLst/>
              <a:ahLst/>
              <a:cxnLst/>
              <a:rect r="r" b="b" t="t" l="l"/>
              <a:pathLst>
                <a:path h="1843947" w="12970715">
                  <a:moveTo>
                    <a:pt x="0" y="0"/>
                  </a:moveTo>
                  <a:lnTo>
                    <a:pt x="12970715" y="0"/>
                  </a:lnTo>
                  <a:lnTo>
                    <a:pt x="12970715" y="1843947"/>
                  </a:lnTo>
                  <a:lnTo>
                    <a:pt x="0" y="18439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12970715" cy="184394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4750"/>
                </a:lnSpc>
              </a:pPr>
              <a:r>
                <a:rPr lang="en-US" b="true" sz="3958">
                  <a:solidFill>
                    <a:srgbClr val="1E83D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Wskazówki dla pracowników młodzieżowych</a:t>
              </a:r>
            </a:p>
          </p:txBody>
        </p:sp>
      </p:grpSp>
      <p:sp>
        <p:nvSpPr>
          <p:cNvPr name="AutoShape 12" id="12"/>
          <p:cNvSpPr/>
          <p:nvPr/>
        </p:nvSpPr>
        <p:spPr>
          <a:xfrm rot="23543">
            <a:off x="16208953" y="5874585"/>
            <a:ext cx="2086216" cy="0"/>
          </a:xfrm>
          <a:prstGeom prst="line">
            <a:avLst/>
          </a:prstGeom>
          <a:ln cap="rnd" w="19050">
            <a:solidFill>
              <a:srgbClr val="34343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12322011" y="6300037"/>
            <a:ext cx="4523214" cy="764629"/>
            <a:chOff x="0" y="0"/>
            <a:chExt cx="6030952" cy="101950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030952" cy="1019505"/>
            </a:xfrm>
            <a:custGeom>
              <a:avLst/>
              <a:gdLst/>
              <a:ahLst/>
              <a:cxnLst/>
              <a:rect r="r" b="b" t="t" l="l"/>
              <a:pathLst>
                <a:path h="1019505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1019505"/>
                  </a:lnTo>
                  <a:lnTo>
                    <a:pt x="0" y="10195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6030952" cy="111475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244"/>
                </a:lnSpc>
              </a:pPr>
              <a:r>
                <a:rPr lang="en-US" b="true" sz="1802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Zachęcaj do wzajemnego wsparcia i integracji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322011" y="7116102"/>
            <a:ext cx="4997757" cy="1768301"/>
            <a:chOff x="0" y="0"/>
            <a:chExt cx="6663676" cy="235773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663676" cy="2357735"/>
            </a:xfrm>
            <a:custGeom>
              <a:avLst/>
              <a:gdLst/>
              <a:ahLst/>
              <a:cxnLst/>
              <a:rect r="r" b="b" t="t" l="l"/>
              <a:pathLst>
                <a:path h="235773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2357735"/>
                  </a:lnTo>
                  <a:lnTo>
                    <a:pt x="0" y="23577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23825"/>
              <a:ext cx="6663676" cy="248156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600"/>
                </a:lnSpc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Dobieraj uczestników w pary ze wspierającymi rówieśnikami lub mentorami. Promuj dyskusje w małych grupach zamiast dużych.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03048" y="6300037"/>
            <a:ext cx="4523214" cy="433388"/>
            <a:chOff x="0" y="0"/>
            <a:chExt cx="6030952" cy="57785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030952" cy="577850"/>
            </a:xfrm>
            <a:custGeom>
              <a:avLst/>
              <a:gdLst/>
              <a:ahLst/>
              <a:cxnLst/>
              <a:rect r="r" b="b" t="t" l="l"/>
              <a:pathLst>
                <a:path h="577850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577850"/>
                  </a:lnTo>
                  <a:lnTo>
                    <a:pt x="0" y="577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14300"/>
              <a:ext cx="6030952" cy="6921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Używaj wiele form komunikacji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803048" y="6863374"/>
            <a:ext cx="4997757" cy="1588897"/>
            <a:chOff x="0" y="0"/>
            <a:chExt cx="6663676" cy="21185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663676" cy="2118529"/>
            </a:xfrm>
            <a:custGeom>
              <a:avLst/>
              <a:gdLst/>
              <a:ahLst/>
              <a:cxnLst/>
              <a:rect r="r" b="b" t="t" l="l"/>
              <a:pathLst>
                <a:path h="2118529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2118529"/>
                  </a:lnTo>
                  <a:lnTo>
                    <a:pt x="0" y="21185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23825"/>
              <a:ext cx="6663676" cy="224235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600"/>
                </a:lnSpc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Łącz instrukcje słowne z wizualnymi (np. ikonami, diagramami) i oferuj pisemne podsumowania lub przypomnienia.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45417" y="2535291"/>
            <a:ext cx="4523214" cy="835797"/>
            <a:chOff x="0" y="0"/>
            <a:chExt cx="6030952" cy="111439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030952" cy="1114396"/>
            </a:xfrm>
            <a:custGeom>
              <a:avLst/>
              <a:gdLst/>
              <a:ahLst/>
              <a:cxnLst/>
              <a:rect r="r" b="b" t="t" l="l"/>
              <a:pathLst>
                <a:path h="1114396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1114396"/>
                  </a:lnTo>
                  <a:lnTo>
                    <a:pt x="0" y="11143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114300"/>
              <a:ext cx="6030952" cy="122869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543"/>
                </a:lnSpc>
              </a:pPr>
              <a:r>
                <a:rPr lang="en-US" b="true" sz="1968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Wybierz miejsca o niskim poziomie stresu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45417" y="3531610"/>
            <a:ext cx="4997757" cy="1768301"/>
            <a:chOff x="0" y="0"/>
            <a:chExt cx="6663676" cy="2357735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663676" cy="2357735"/>
            </a:xfrm>
            <a:custGeom>
              <a:avLst/>
              <a:gdLst/>
              <a:ahLst/>
              <a:cxnLst/>
              <a:rect r="r" b="b" t="t" l="l"/>
              <a:pathLst>
                <a:path h="235773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2357735"/>
                  </a:lnTo>
                  <a:lnTo>
                    <a:pt x="0" y="23577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123825"/>
              <a:ext cx="6663676" cy="248156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600"/>
                </a:lnSpc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Wybieraj miejsca z naturalnym światłem, w cichych miejscach i z niewielką ilością rozpraszaczy, aby ograniczyć przeciążenie sensoryczne i niepokój.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6288170" y="3227411"/>
            <a:ext cx="5711661" cy="5300423"/>
            <a:chOff x="0" y="0"/>
            <a:chExt cx="7615548" cy="706723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12700" y="12700"/>
              <a:ext cx="7590155" cy="7041769"/>
            </a:xfrm>
            <a:custGeom>
              <a:avLst/>
              <a:gdLst/>
              <a:ahLst/>
              <a:cxnLst/>
              <a:rect r="r" b="b" t="t" l="l"/>
              <a:pathLst>
                <a:path h="7041769" w="7590155">
                  <a:moveTo>
                    <a:pt x="0" y="3520948"/>
                  </a:moveTo>
                  <a:cubicBezTo>
                    <a:pt x="0" y="1576324"/>
                    <a:pt x="1699133" y="0"/>
                    <a:pt x="3795014" y="0"/>
                  </a:cubicBezTo>
                  <a:cubicBezTo>
                    <a:pt x="5890895" y="0"/>
                    <a:pt x="7590155" y="1576324"/>
                    <a:pt x="7590155" y="3520948"/>
                  </a:cubicBezTo>
                  <a:cubicBezTo>
                    <a:pt x="7590155" y="5465572"/>
                    <a:pt x="5891022" y="7041769"/>
                    <a:pt x="3795014" y="7041769"/>
                  </a:cubicBezTo>
                  <a:cubicBezTo>
                    <a:pt x="1699006" y="7041769"/>
                    <a:pt x="0" y="5465445"/>
                    <a:pt x="0" y="3520948"/>
                  </a:cubicBezTo>
                  <a:close/>
                </a:path>
              </a:pathLst>
            </a:custGeom>
            <a:solidFill>
              <a:srgbClr val="ACD8FF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7615555" cy="7067296"/>
            </a:xfrm>
            <a:custGeom>
              <a:avLst/>
              <a:gdLst/>
              <a:ahLst/>
              <a:cxnLst/>
              <a:rect r="r" b="b" t="t" l="l"/>
              <a:pathLst>
                <a:path h="7067296" w="7615555">
                  <a:moveTo>
                    <a:pt x="0" y="3533648"/>
                  </a:moveTo>
                  <a:cubicBezTo>
                    <a:pt x="0" y="1581150"/>
                    <a:pt x="1705737" y="0"/>
                    <a:pt x="3807714" y="0"/>
                  </a:cubicBezTo>
                  <a:lnTo>
                    <a:pt x="3807714" y="12700"/>
                  </a:lnTo>
                  <a:lnTo>
                    <a:pt x="3807714" y="25400"/>
                  </a:lnTo>
                  <a:lnTo>
                    <a:pt x="3807714" y="12700"/>
                  </a:lnTo>
                  <a:lnTo>
                    <a:pt x="3807714" y="0"/>
                  </a:lnTo>
                  <a:cubicBezTo>
                    <a:pt x="5909818" y="0"/>
                    <a:pt x="7615555" y="1581150"/>
                    <a:pt x="7615555" y="3533648"/>
                  </a:cubicBezTo>
                  <a:lnTo>
                    <a:pt x="7602855" y="3533648"/>
                  </a:lnTo>
                  <a:lnTo>
                    <a:pt x="7615555" y="3533648"/>
                  </a:lnTo>
                  <a:cubicBezTo>
                    <a:pt x="7615555" y="5486146"/>
                    <a:pt x="5909818" y="7067296"/>
                    <a:pt x="3807841" y="7067296"/>
                  </a:cubicBezTo>
                  <a:lnTo>
                    <a:pt x="3807841" y="7054596"/>
                  </a:lnTo>
                  <a:lnTo>
                    <a:pt x="3807841" y="7067296"/>
                  </a:lnTo>
                  <a:cubicBezTo>
                    <a:pt x="1705737" y="7067169"/>
                    <a:pt x="0" y="5486019"/>
                    <a:pt x="0" y="3533648"/>
                  </a:cubicBezTo>
                  <a:lnTo>
                    <a:pt x="12700" y="3533648"/>
                  </a:lnTo>
                  <a:lnTo>
                    <a:pt x="25400" y="3533648"/>
                  </a:lnTo>
                  <a:lnTo>
                    <a:pt x="12700" y="3533648"/>
                  </a:lnTo>
                  <a:lnTo>
                    <a:pt x="0" y="3533648"/>
                  </a:lnTo>
                  <a:moveTo>
                    <a:pt x="25400" y="3533648"/>
                  </a:moveTo>
                  <a:cubicBezTo>
                    <a:pt x="25400" y="3540633"/>
                    <a:pt x="19685" y="3546348"/>
                    <a:pt x="12700" y="3546348"/>
                  </a:cubicBezTo>
                  <a:cubicBezTo>
                    <a:pt x="5715" y="3546348"/>
                    <a:pt x="0" y="3540633"/>
                    <a:pt x="0" y="3533648"/>
                  </a:cubicBezTo>
                  <a:cubicBezTo>
                    <a:pt x="0" y="3526663"/>
                    <a:pt x="5715" y="3520948"/>
                    <a:pt x="12700" y="3520948"/>
                  </a:cubicBezTo>
                  <a:cubicBezTo>
                    <a:pt x="19685" y="3520948"/>
                    <a:pt x="25400" y="3526663"/>
                    <a:pt x="25400" y="3533648"/>
                  </a:cubicBezTo>
                  <a:cubicBezTo>
                    <a:pt x="25400" y="5470271"/>
                    <a:pt x="1717929" y="7041769"/>
                    <a:pt x="3807714" y="7041769"/>
                  </a:cubicBezTo>
                  <a:cubicBezTo>
                    <a:pt x="5897499" y="7041769"/>
                    <a:pt x="7590155" y="5470271"/>
                    <a:pt x="7590155" y="3533648"/>
                  </a:cubicBezTo>
                  <a:cubicBezTo>
                    <a:pt x="7590155" y="1597025"/>
                    <a:pt x="5897626" y="25400"/>
                    <a:pt x="3807714" y="25400"/>
                  </a:cubicBezTo>
                  <a:cubicBezTo>
                    <a:pt x="3800729" y="25400"/>
                    <a:pt x="3795014" y="19685"/>
                    <a:pt x="3795014" y="12700"/>
                  </a:cubicBezTo>
                  <a:cubicBezTo>
                    <a:pt x="3795014" y="5715"/>
                    <a:pt x="3800729" y="0"/>
                    <a:pt x="3807714" y="0"/>
                  </a:cubicBezTo>
                  <a:cubicBezTo>
                    <a:pt x="3814699" y="0"/>
                    <a:pt x="3820414" y="5715"/>
                    <a:pt x="3820414" y="12700"/>
                  </a:cubicBezTo>
                  <a:cubicBezTo>
                    <a:pt x="3820414" y="19685"/>
                    <a:pt x="3814699" y="25400"/>
                    <a:pt x="3807714" y="25400"/>
                  </a:cubicBezTo>
                  <a:cubicBezTo>
                    <a:pt x="1717929" y="25400"/>
                    <a:pt x="25400" y="1597025"/>
                    <a:pt x="25400" y="3533648"/>
                  </a:cubicBezTo>
                  <a:close/>
                </a:path>
              </a:pathLst>
            </a:custGeom>
            <a:solidFill>
              <a:srgbClr val="ACD8FF"/>
            </a:solidFill>
          </p:spPr>
        </p:sp>
      </p:grpSp>
      <p:sp>
        <p:nvSpPr>
          <p:cNvPr name="Freeform 34" id="34"/>
          <p:cNvSpPr/>
          <p:nvPr/>
        </p:nvSpPr>
        <p:spPr>
          <a:xfrm flipH="false" flipV="false" rot="0">
            <a:off x="7234355" y="5024752"/>
            <a:ext cx="3819291" cy="1733003"/>
          </a:xfrm>
          <a:custGeom>
            <a:avLst/>
            <a:gdLst/>
            <a:ahLst/>
            <a:cxnLst/>
            <a:rect r="r" b="b" t="t" l="l"/>
            <a:pathLst>
              <a:path h="1733003" w="3819291">
                <a:moveTo>
                  <a:pt x="0" y="0"/>
                </a:moveTo>
                <a:lnTo>
                  <a:pt x="3819290" y="0"/>
                </a:lnTo>
                <a:lnTo>
                  <a:pt x="3819290" y="1733003"/>
                </a:lnTo>
                <a:lnTo>
                  <a:pt x="0" y="1733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311292" y="207263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852931" y="-10918608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786589" y="3377610"/>
            <a:ext cx="8174066" cy="5445971"/>
          </a:xfrm>
          <a:custGeom>
            <a:avLst/>
            <a:gdLst/>
            <a:ahLst/>
            <a:cxnLst/>
            <a:rect r="r" b="b" t="t" l="l"/>
            <a:pathLst>
              <a:path h="5445971" w="8174066">
                <a:moveTo>
                  <a:pt x="0" y="0"/>
                </a:moveTo>
                <a:lnTo>
                  <a:pt x="8174066" y="0"/>
                </a:lnTo>
                <a:lnTo>
                  <a:pt x="8174066" y="5445971"/>
                </a:lnTo>
                <a:lnTo>
                  <a:pt x="0" y="54459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41881" y="321991"/>
            <a:ext cx="15004239" cy="2415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23"/>
              </a:lnSpc>
            </a:pPr>
            <a:r>
              <a:rPr lang="en-US" sz="5498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Quiz – sprawdź swoją wiedzę i zastanów się nad tym, czego nauczyłeś się w tym module, rozwiązując ten krótki quiz.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10022" y="3375103"/>
            <a:ext cx="15609634" cy="1383950"/>
            <a:chOff x="0" y="0"/>
            <a:chExt cx="20812845" cy="184526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812846" cy="1845266"/>
            </a:xfrm>
            <a:custGeom>
              <a:avLst/>
              <a:gdLst/>
              <a:ahLst/>
              <a:cxnLst/>
              <a:rect r="r" b="b" t="t" l="l"/>
              <a:pathLst>
                <a:path h="1845266" w="20812846">
                  <a:moveTo>
                    <a:pt x="0" y="0"/>
                  </a:moveTo>
                  <a:lnTo>
                    <a:pt x="20812846" y="0"/>
                  </a:lnTo>
                  <a:lnTo>
                    <a:pt x="20812846" y="1845266"/>
                  </a:lnTo>
                  <a:lnTo>
                    <a:pt x="0" y="18452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20812845" cy="184526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799"/>
                </a:lnSpc>
              </a:pPr>
              <a:r>
                <a:rPr lang="en-US" b="true" sz="3999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Pytanie 1: Jaka jest jedna z kluczowych zasad wydarzeń inkluzywnych?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6852931" y="-10918608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479055" y="1057275"/>
            <a:ext cx="9329889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00"/>
              </a:lnSpc>
            </a:pPr>
            <a:r>
              <a:rPr lang="en-US" sz="60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Quiz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9785894" y="5250173"/>
            <a:ext cx="5331137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B. Dostępność fizyczna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784366" y="5250173"/>
            <a:ext cx="4104343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A. Niższe koszty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399291" y="6632871"/>
            <a:ext cx="4104343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D. Upewnij się, że znasz potrzeby swojej publiczności i dostosuj je odpowiednio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41850" y="6776222"/>
            <a:ext cx="5189374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C. Obecność w mediach społecznościowych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785" y="222510"/>
            <a:ext cx="16783529" cy="8877863"/>
            <a:chOff x="0" y="0"/>
            <a:chExt cx="22378038" cy="1183715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3841440" y="317749"/>
              <a:ext cx="17215339" cy="1903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20"/>
                </a:lnSpc>
              </a:pPr>
              <a:r>
                <a:rPr lang="en-US" sz="9500" spc="-779">
                  <a:solidFill>
                    <a:srgbClr val="272665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Efekty Nauki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2520181" y="2539231"/>
              <a:ext cx="19857857" cy="7912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4000" spc="-328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Po ukończeniu tego modułu zdobędziesz następującą wiedzę, umiejętności i postawy.</a:t>
              </a:r>
            </a:p>
          </p:txBody>
        </p:sp>
        <p:grpSp>
          <p:nvGrpSpPr>
            <p:cNvPr name="Group 5" id="5"/>
            <p:cNvGrpSpPr/>
            <p:nvPr/>
          </p:nvGrpSpPr>
          <p:grpSpPr>
            <a:xfrm rot="0">
              <a:off x="1736267" y="5041564"/>
              <a:ext cx="6333857" cy="6795587"/>
              <a:chOff x="0" y="0"/>
              <a:chExt cx="1232151" cy="1321973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32151" cy="1321973"/>
              </a:xfrm>
              <a:custGeom>
                <a:avLst/>
                <a:gdLst/>
                <a:ahLst/>
                <a:cxnLst/>
                <a:rect r="r" b="b" t="t" l="l"/>
                <a:pathLst>
                  <a:path h="1321973" w="1232151">
                    <a:moveTo>
                      <a:pt x="29335" y="0"/>
                    </a:moveTo>
                    <a:lnTo>
                      <a:pt x="1202815" y="0"/>
                    </a:lnTo>
                    <a:cubicBezTo>
                      <a:pt x="1210596" y="0"/>
                      <a:pt x="1218057" y="3091"/>
                      <a:pt x="1223559" y="8592"/>
                    </a:cubicBezTo>
                    <a:cubicBezTo>
                      <a:pt x="1229060" y="14094"/>
                      <a:pt x="1232151" y="21555"/>
                      <a:pt x="1232151" y="29335"/>
                    </a:cubicBezTo>
                    <a:lnTo>
                      <a:pt x="1232151" y="1292638"/>
                    </a:lnTo>
                    <a:cubicBezTo>
                      <a:pt x="1232151" y="1300418"/>
                      <a:pt x="1229060" y="1307879"/>
                      <a:pt x="1223559" y="1313381"/>
                    </a:cubicBezTo>
                    <a:cubicBezTo>
                      <a:pt x="1218057" y="1318882"/>
                      <a:pt x="1210596" y="1321973"/>
                      <a:pt x="1202815" y="1321973"/>
                    </a:cubicBezTo>
                    <a:lnTo>
                      <a:pt x="29335" y="1321973"/>
                    </a:lnTo>
                    <a:cubicBezTo>
                      <a:pt x="21555" y="1321973"/>
                      <a:pt x="14094" y="1318882"/>
                      <a:pt x="8592" y="1313381"/>
                    </a:cubicBezTo>
                    <a:cubicBezTo>
                      <a:pt x="3091" y="1307879"/>
                      <a:pt x="0" y="1300418"/>
                      <a:pt x="0" y="1292638"/>
                    </a:cubicBezTo>
                    <a:lnTo>
                      <a:pt x="0" y="29335"/>
                    </a:lnTo>
                    <a:cubicBezTo>
                      <a:pt x="0" y="21555"/>
                      <a:pt x="3091" y="14094"/>
                      <a:pt x="8592" y="8592"/>
                    </a:cubicBezTo>
                    <a:cubicBezTo>
                      <a:pt x="14094" y="3091"/>
                      <a:pt x="21555" y="0"/>
                      <a:pt x="293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49B381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47625"/>
                <a:ext cx="1232151" cy="1274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25"/>
                  </a:lnSpc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2293093" y="7980050"/>
              <a:ext cx="5220204" cy="2867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spc="-51">
                  <a:solidFill>
                    <a:srgbClr val="30303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Zrozumiesz kluczowe zasady dostępności i integracji w planowaniu wydarzeń.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0">
              <a:off x="8578037" y="5041564"/>
              <a:ext cx="6333857" cy="6795587"/>
              <a:chOff x="0" y="0"/>
              <a:chExt cx="1232151" cy="1321973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232151" cy="1321973"/>
              </a:xfrm>
              <a:custGeom>
                <a:avLst/>
                <a:gdLst/>
                <a:ahLst/>
                <a:cxnLst/>
                <a:rect r="r" b="b" t="t" l="l"/>
                <a:pathLst>
                  <a:path h="1321973" w="1232151">
                    <a:moveTo>
                      <a:pt x="29335" y="0"/>
                    </a:moveTo>
                    <a:lnTo>
                      <a:pt x="1202815" y="0"/>
                    </a:lnTo>
                    <a:cubicBezTo>
                      <a:pt x="1210596" y="0"/>
                      <a:pt x="1218057" y="3091"/>
                      <a:pt x="1223559" y="8592"/>
                    </a:cubicBezTo>
                    <a:cubicBezTo>
                      <a:pt x="1229060" y="14094"/>
                      <a:pt x="1232151" y="21555"/>
                      <a:pt x="1232151" y="29335"/>
                    </a:cubicBezTo>
                    <a:lnTo>
                      <a:pt x="1232151" y="1292638"/>
                    </a:lnTo>
                    <a:cubicBezTo>
                      <a:pt x="1232151" y="1300418"/>
                      <a:pt x="1229060" y="1307879"/>
                      <a:pt x="1223559" y="1313381"/>
                    </a:cubicBezTo>
                    <a:cubicBezTo>
                      <a:pt x="1218057" y="1318882"/>
                      <a:pt x="1210596" y="1321973"/>
                      <a:pt x="1202815" y="1321973"/>
                    </a:cubicBezTo>
                    <a:lnTo>
                      <a:pt x="29335" y="1321973"/>
                    </a:lnTo>
                    <a:cubicBezTo>
                      <a:pt x="21555" y="1321973"/>
                      <a:pt x="14094" y="1318882"/>
                      <a:pt x="8592" y="1313381"/>
                    </a:cubicBezTo>
                    <a:cubicBezTo>
                      <a:pt x="3091" y="1307879"/>
                      <a:pt x="0" y="1300418"/>
                      <a:pt x="0" y="1292638"/>
                    </a:cubicBezTo>
                    <a:lnTo>
                      <a:pt x="0" y="29335"/>
                    </a:lnTo>
                    <a:cubicBezTo>
                      <a:pt x="0" y="21555"/>
                      <a:pt x="3091" y="14094"/>
                      <a:pt x="8592" y="8592"/>
                    </a:cubicBezTo>
                    <a:cubicBezTo>
                      <a:pt x="14094" y="3091"/>
                      <a:pt x="21555" y="0"/>
                      <a:pt x="293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49B381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47625"/>
                <a:ext cx="1232151" cy="1274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25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9361273" y="7980050"/>
              <a:ext cx="4766027" cy="2867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spc="-51">
                  <a:solidFill>
                    <a:srgbClr val="30303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Dowiesz się, jak stworzyć środowisko, które uwzględnia różnorodne potrzeby.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15419893" y="5041564"/>
              <a:ext cx="6333857" cy="6795587"/>
              <a:chOff x="0" y="0"/>
              <a:chExt cx="1232151" cy="132197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232151" cy="1321973"/>
              </a:xfrm>
              <a:custGeom>
                <a:avLst/>
                <a:gdLst/>
                <a:ahLst/>
                <a:cxnLst/>
                <a:rect r="r" b="b" t="t" l="l"/>
                <a:pathLst>
                  <a:path h="1321973" w="1232151">
                    <a:moveTo>
                      <a:pt x="29335" y="0"/>
                    </a:moveTo>
                    <a:lnTo>
                      <a:pt x="1202815" y="0"/>
                    </a:lnTo>
                    <a:cubicBezTo>
                      <a:pt x="1210596" y="0"/>
                      <a:pt x="1218057" y="3091"/>
                      <a:pt x="1223559" y="8592"/>
                    </a:cubicBezTo>
                    <a:cubicBezTo>
                      <a:pt x="1229060" y="14094"/>
                      <a:pt x="1232151" y="21555"/>
                      <a:pt x="1232151" y="29335"/>
                    </a:cubicBezTo>
                    <a:lnTo>
                      <a:pt x="1232151" y="1292638"/>
                    </a:lnTo>
                    <a:cubicBezTo>
                      <a:pt x="1232151" y="1300418"/>
                      <a:pt x="1229060" y="1307879"/>
                      <a:pt x="1223559" y="1313381"/>
                    </a:cubicBezTo>
                    <a:cubicBezTo>
                      <a:pt x="1218057" y="1318882"/>
                      <a:pt x="1210596" y="1321973"/>
                      <a:pt x="1202815" y="1321973"/>
                    </a:cubicBezTo>
                    <a:lnTo>
                      <a:pt x="29335" y="1321973"/>
                    </a:lnTo>
                    <a:cubicBezTo>
                      <a:pt x="21555" y="1321973"/>
                      <a:pt x="14094" y="1318882"/>
                      <a:pt x="8592" y="1313381"/>
                    </a:cubicBezTo>
                    <a:cubicBezTo>
                      <a:pt x="3091" y="1307879"/>
                      <a:pt x="0" y="1300418"/>
                      <a:pt x="0" y="1292638"/>
                    </a:cubicBezTo>
                    <a:lnTo>
                      <a:pt x="0" y="29335"/>
                    </a:lnTo>
                    <a:cubicBezTo>
                      <a:pt x="0" y="21555"/>
                      <a:pt x="3091" y="14094"/>
                      <a:pt x="8592" y="8592"/>
                    </a:cubicBezTo>
                    <a:cubicBezTo>
                      <a:pt x="14094" y="3091"/>
                      <a:pt x="21555" y="0"/>
                      <a:pt x="293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49B381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47625"/>
                <a:ext cx="1232151" cy="1274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25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16009905" y="7980050"/>
              <a:ext cx="5153834" cy="2867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spc="-51">
                  <a:solidFill>
                    <a:srgbClr val="30303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Dowiesz</a:t>
              </a:r>
              <a:r>
                <a:rPr lang="en-US" sz="3000" spc="-51">
                  <a:solidFill>
                    <a:srgbClr val="30303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się jak tworzyć łatwy do zrozumienia język, aby ulepszyć komunikację.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3670480" y="5996724"/>
              <a:ext cx="2465430" cy="18072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9000" spc="-738">
                  <a:solidFill>
                    <a:srgbClr val="2B2B2B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L01.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0331491" y="5996724"/>
              <a:ext cx="2825591" cy="18072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9000" spc="-738">
                  <a:solidFill>
                    <a:srgbClr val="2B2B2B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L02.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6867554" y="5996724"/>
              <a:ext cx="3435649" cy="18072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9000" spc="-738">
                  <a:solidFill>
                    <a:srgbClr val="2B2B2B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L03.</a:t>
              </a:r>
            </a:p>
          </p:txBody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520181" cy="2520181"/>
            </a:xfrm>
            <a:custGeom>
              <a:avLst/>
              <a:gdLst/>
              <a:ahLst/>
              <a:cxnLst/>
              <a:rect r="r" b="b" t="t" l="l"/>
              <a:pathLst>
                <a:path h="2520181" w="2520181">
                  <a:moveTo>
                    <a:pt x="0" y="0"/>
                  </a:moveTo>
                  <a:lnTo>
                    <a:pt x="2520181" y="0"/>
                  </a:lnTo>
                  <a:lnTo>
                    <a:pt x="2520181" y="2520181"/>
                  </a:lnTo>
                  <a:lnTo>
                    <a:pt x="0" y="2520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10022" y="3375103"/>
            <a:ext cx="15609634" cy="1383950"/>
            <a:chOff x="0" y="0"/>
            <a:chExt cx="20812845" cy="184526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812846" cy="1845266"/>
            </a:xfrm>
            <a:custGeom>
              <a:avLst/>
              <a:gdLst/>
              <a:ahLst/>
              <a:cxnLst/>
              <a:rect r="r" b="b" t="t" l="l"/>
              <a:pathLst>
                <a:path h="1845266" w="20812846">
                  <a:moveTo>
                    <a:pt x="0" y="0"/>
                  </a:moveTo>
                  <a:lnTo>
                    <a:pt x="20812846" y="0"/>
                  </a:lnTo>
                  <a:lnTo>
                    <a:pt x="20812846" y="1845266"/>
                  </a:lnTo>
                  <a:lnTo>
                    <a:pt x="0" y="18452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20812845" cy="184526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799"/>
                </a:lnSpc>
              </a:pPr>
              <a:r>
                <a:rPr lang="en-US" b="true" sz="3999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Pytanie 1: Jaka jest jedna z kluczowych zasad wydarzeń inkluzywnych?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6852931" y="-10918608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479055" y="1057275"/>
            <a:ext cx="9329889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00"/>
              </a:lnSpc>
            </a:pPr>
            <a:r>
              <a:rPr lang="en-US" sz="60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Quiz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930683" y="5071103"/>
            <a:ext cx="5331137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B. Dostępność fizyczna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954626" y="5006650"/>
            <a:ext cx="4104343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A. Niższe koszty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241850" y="6856524"/>
            <a:ext cx="5189374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C. Obecność w mediach społecznościowych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399291" y="6572756"/>
            <a:ext cx="4104343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D. Upewnij się, że znasz potrzeby swojej publiczności i dostosuj je odpowiednio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68805" y="3440021"/>
            <a:ext cx="15609634" cy="944952"/>
            <a:chOff x="0" y="0"/>
            <a:chExt cx="20812845" cy="125993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812846" cy="1259936"/>
            </a:xfrm>
            <a:custGeom>
              <a:avLst/>
              <a:gdLst/>
              <a:ahLst/>
              <a:cxnLst/>
              <a:rect r="r" b="b" t="t" l="l"/>
              <a:pathLst>
                <a:path h="1259936" w="20812846">
                  <a:moveTo>
                    <a:pt x="0" y="0"/>
                  </a:moveTo>
                  <a:lnTo>
                    <a:pt x="20812846" y="0"/>
                  </a:lnTo>
                  <a:lnTo>
                    <a:pt x="20812846" y="1259936"/>
                  </a:lnTo>
                  <a:lnTo>
                    <a:pt x="0" y="1259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20812845" cy="125041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285"/>
                </a:lnSpc>
              </a:pPr>
              <a:r>
                <a:rPr lang="en-US" b="true" sz="2737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Pytanie 2: Używanie prostego języka pomaga tylko osobom o niskich umiejętnościach czytania i pisania. 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6852931" y="-10918608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479055" y="1057275"/>
            <a:ext cx="9329889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00"/>
              </a:lnSpc>
            </a:pPr>
            <a:r>
              <a:rPr lang="en-US" sz="60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Quiz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9785894" y="4996925"/>
            <a:ext cx="5331137" cy="745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01"/>
              </a:lnSpc>
            </a:pPr>
            <a:r>
              <a:rPr lang="en-US" sz="4958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B. Fałsz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784366" y="4983298"/>
            <a:ext cx="4104343" cy="745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01"/>
              </a:lnSpc>
            </a:pPr>
            <a:r>
              <a:rPr lang="en-US" sz="4958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A. Prawda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09854" y="3440021"/>
            <a:ext cx="15609634" cy="1262237"/>
            <a:chOff x="0" y="0"/>
            <a:chExt cx="20812845" cy="168298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812846" cy="1682983"/>
            </a:xfrm>
            <a:custGeom>
              <a:avLst/>
              <a:gdLst/>
              <a:ahLst/>
              <a:cxnLst/>
              <a:rect r="r" b="b" t="t" l="l"/>
              <a:pathLst>
                <a:path h="1682983" w="20812846">
                  <a:moveTo>
                    <a:pt x="0" y="0"/>
                  </a:moveTo>
                  <a:lnTo>
                    <a:pt x="20812846" y="0"/>
                  </a:lnTo>
                  <a:lnTo>
                    <a:pt x="20812846" y="1682983"/>
                  </a:lnTo>
                  <a:lnTo>
                    <a:pt x="0" y="16829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20812845" cy="167345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285"/>
                </a:lnSpc>
              </a:pPr>
              <a:r>
                <a:rPr lang="en-US" b="true" sz="2737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Pytanie 2: Używanie prostego języka pomaga tylko osobom o niskich umiejętnościach czytania i pisania. 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6852931" y="-10918608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479055" y="1057275"/>
            <a:ext cx="9329889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00"/>
              </a:lnSpc>
            </a:pPr>
            <a:r>
              <a:rPr lang="en-US" sz="60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Quiz/Samoocena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784366" y="4983298"/>
            <a:ext cx="4104343" cy="745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01"/>
              </a:lnSpc>
            </a:pPr>
            <a:r>
              <a:rPr lang="en-US" sz="4958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A. Prawda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9574162" y="473081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6" y="0"/>
                </a:lnTo>
                <a:lnTo>
                  <a:pt x="6156266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600124" y="5011858"/>
            <a:ext cx="4104343" cy="745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01"/>
              </a:lnSpc>
            </a:pPr>
            <a:r>
              <a:rPr lang="en-US" sz="4958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B. Fałsz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852931" y="-10918608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479055" y="576434"/>
            <a:ext cx="9329889" cy="139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38"/>
              </a:lnSpc>
            </a:pPr>
            <a:r>
              <a:rPr lang="en-US" sz="4815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Jaki jest inkluzywny sposób oferowania rejestracji na wydarzenia?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078074" y="5015560"/>
            <a:ext cx="4983845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B. Poproś ludzi, aby rejestrowali się tylko osobiście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633408" y="5084669"/>
            <a:ext cx="410434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A. Korzystaj wyłącznie z formularzy online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078074" y="6799886"/>
            <a:ext cx="410434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D. Wysyłaj tylko formularze papierowe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226082" y="6799886"/>
            <a:ext cx="4918996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C. Zezwalaj na rejestrację telefoniczną, e-mailową i online 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852931" y="-10918608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479055" y="781092"/>
            <a:ext cx="9329889" cy="139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38"/>
              </a:lnSpc>
            </a:pPr>
            <a:r>
              <a:rPr lang="en-US" sz="4815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Jaki jest inkluzywny sposób oferowania rejestracji na wydarzenia?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191034" y="4993854"/>
            <a:ext cx="4983845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B. Poproś ludzi, aby rejestrowali się tylko osobiście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746369" y="5062963"/>
            <a:ext cx="410434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A. Korzystaj wyłącznie z formularzy online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191034" y="6778180"/>
            <a:ext cx="410434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D. Wysyłaj tylko formularze papierowe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339042" y="6778180"/>
            <a:ext cx="4918996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C. Zezwalaj na rejestrację telefoniczną, e-mailową i online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942362" y="3476667"/>
            <a:ext cx="12629198" cy="682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9"/>
              </a:lnSpc>
              <a:spcBef>
                <a:spcPct val="0"/>
              </a:spcBef>
            </a:pPr>
            <a:r>
              <a:rPr lang="en-US" b="true" sz="2407">
                <a:solidFill>
                  <a:srgbClr val="28212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Różne opcje sprawiają, że rejestracja jest łatwiejsza i bardziej włączająca dla wszystkich uczestników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33341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866797" y="1028700"/>
            <a:ext cx="5009201" cy="992901"/>
            <a:chOff x="0" y="0"/>
            <a:chExt cx="6678935" cy="13238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678935" cy="1323868"/>
            </a:xfrm>
            <a:custGeom>
              <a:avLst/>
              <a:gdLst/>
              <a:ahLst/>
              <a:cxnLst/>
              <a:rect r="r" b="b" t="t" l="l"/>
              <a:pathLst>
                <a:path h="1323868" w="6678935">
                  <a:moveTo>
                    <a:pt x="0" y="0"/>
                  </a:moveTo>
                  <a:lnTo>
                    <a:pt x="6678935" y="0"/>
                  </a:lnTo>
                  <a:lnTo>
                    <a:pt x="6678935" y="1323868"/>
                  </a:lnTo>
                  <a:lnTo>
                    <a:pt x="0" y="13238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6678935" cy="133339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6029"/>
                </a:lnSpc>
              </a:pPr>
              <a:r>
                <a:rPr lang="en-US" b="true" sz="5024">
                  <a:solidFill>
                    <a:srgbClr val="4C527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Wnioski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05876" y="2296501"/>
            <a:ext cx="16131044" cy="6372466"/>
            <a:chOff x="0" y="0"/>
            <a:chExt cx="21508058" cy="849662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508059" cy="8496622"/>
            </a:xfrm>
            <a:custGeom>
              <a:avLst/>
              <a:gdLst/>
              <a:ahLst/>
              <a:cxnLst/>
              <a:rect r="r" b="b" t="t" l="l"/>
              <a:pathLst>
                <a:path h="8496622" w="21508059">
                  <a:moveTo>
                    <a:pt x="0" y="0"/>
                  </a:moveTo>
                  <a:lnTo>
                    <a:pt x="21508059" y="0"/>
                  </a:lnTo>
                  <a:lnTo>
                    <a:pt x="21508059" y="8496622"/>
                  </a:lnTo>
                  <a:lnTo>
                    <a:pt x="0" y="84966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21508058" cy="850614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239"/>
                </a:lnSpc>
              </a:pPr>
              <a:r>
                <a:rPr lang="en-US" b="true" sz="2699">
                  <a:solidFill>
                    <a:srgbClr val="4C527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Wydarzenia integracyjne są kluczowe dla zapewnienia równego udziału w życiu politycznym młodych osób z niepełnosprawnościami. Wykraczają one poza zwykły dostęp, tworząc prawdziwie przyjazne środowisko. </a:t>
              </a:r>
            </a:p>
            <a:p>
              <a:pPr algn="just" marL="0" indent="0" lvl="0">
                <a:lnSpc>
                  <a:spcPts val="3239"/>
                </a:lnSpc>
              </a:pPr>
            </a:p>
            <a:p>
              <a:pPr algn="just" marL="0" indent="0" lvl="0">
                <a:lnSpc>
                  <a:spcPts val="2999"/>
                </a:lnSpc>
              </a:pPr>
              <a:r>
                <a:rPr lang="en-US" sz="2499">
                  <a:solidFill>
                    <a:srgbClr val="4C5270"/>
                  </a:solidFill>
                  <a:latin typeface="Open Sans"/>
                  <a:ea typeface="Open Sans"/>
                  <a:cs typeface="Open Sans"/>
                  <a:sym typeface="Open Sans"/>
                </a:rPr>
                <a:t>Dostępność jest wieloaspektowa, obejmując aspekty fizyczne, sensoryczne, komunikacyjne i postawowe; uwzględnienie wszystkich czterech filarów ma kluczowe znaczenie dla kompleksowej integracji. Planowanie integracji to ciągły proces, który musi być zintegrowany na każdym etapie wydarzenia – od wstępnej oceny potrzeb i rejestracji, poprzez realizację wydarzenia z przejrzystym harmonogramem i personelem pomocniczym, po zbieranie informacji zwrotnych po wydarzeniu w dostępnych formatach. Wreszcie, kluczowe znaczenie mają jasne i inkluzywne strategie komunikacyjne, obejmujące użycie prostego języka, włączenie elementów wizualnych i symboli oraz zapewnienie wystarczającego czasu na przetworzenie, aby zapewnić dostępność informacji dla wszystkich.</a:t>
              </a:r>
            </a:p>
            <a:p>
              <a:pPr algn="just" marL="0" indent="0" lvl="0">
                <a:lnSpc>
                  <a:spcPts val="3239"/>
                </a:lnSpc>
              </a:pPr>
            </a:p>
            <a:p>
              <a:pPr algn="just" marL="0" indent="0" lvl="0">
                <a:lnSpc>
                  <a:spcPts val="3239"/>
                </a:lnSpc>
              </a:pPr>
              <a:r>
                <a:rPr lang="en-US" b="true" sz="2699">
                  <a:solidFill>
                    <a:srgbClr val="4C527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Stosując te zasady, możesz tworzyć wydarzenia, które są nie tylko dostępne, ale także naprawdę inkluzywne, wzmacniając poczucie przynależności i umożliwiając wszystkim wartościowy udział.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F652A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311292" y="207263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32247" y="6153150"/>
            <a:ext cx="4467350" cy="4467350"/>
          </a:xfrm>
          <a:custGeom>
            <a:avLst/>
            <a:gdLst/>
            <a:ahLst/>
            <a:cxnLst/>
            <a:rect r="r" b="b" t="t" l="l"/>
            <a:pathLst>
              <a:path h="4467350" w="4467350">
                <a:moveTo>
                  <a:pt x="0" y="0"/>
                </a:moveTo>
                <a:lnTo>
                  <a:pt x="4467350" y="0"/>
                </a:lnTo>
                <a:lnTo>
                  <a:pt x="4467350" y="4467350"/>
                </a:lnTo>
                <a:lnTo>
                  <a:pt x="0" y="446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09270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897732" y="6663966"/>
            <a:ext cx="6412593" cy="6525351"/>
            <a:chOff x="0" y="0"/>
            <a:chExt cx="9587987" cy="975658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7452852" y="132748"/>
            <a:ext cx="4341351" cy="4341351"/>
          </a:xfrm>
          <a:custGeom>
            <a:avLst/>
            <a:gdLst/>
            <a:ahLst/>
            <a:cxnLst/>
            <a:rect r="r" b="b" t="t" l="l"/>
            <a:pathLst>
              <a:path h="4341351" w="4341351">
                <a:moveTo>
                  <a:pt x="0" y="0"/>
                </a:moveTo>
                <a:lnTo>
                  <a:pt x="4341352" y="0"/>
                </a:lnTo>
                <a:lnTo>
                  <a:pt x="4341352" y="4341351"/>
                </a:lnTo>
                <a:lnTo>
                  <a:pt x="0" y="4341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65675" y="7783661"/>
            <a:ext cx="3264113" cy="5144018"/>
          </a:xfrm>
          <a:custGeom>
            <a:avLst/>
            <a:gdLst/>
            <a:ahLst/>
            <a:cxnLst/>
            <a:rect r="r" b="b" t="t" l="l"/>
            <a:pathLst>
              <a:path h="5144018" w="3264113">
                <a:moveTo>
                  <a:pt x="0" y="0"/>
                </a:moveTo>
                <a:lnTo>
                  <a:pt x="3264114" y="0"/>
                </a:lnTo>
                <a:lnTo>
                  <a:pt x="3264114" y="5144017"/>
                </a:lnTo>
                <a:lnTo>
                  <a:pt x="0" y="51440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567911" y="-1918835"/>
            <a:ext cx="6412593" cy="6525351"/>
            <a:chOff x="0" y="0"/>
            <a:chExt cx="9587987" cy="975658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49B381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-10800000">
            <a:off x="1212625" y="-1543309"/>
            <a:ext cx="3264113" cy="5144018"/>
          </a:xfrm>
          <a:custGeom>
            <a:avLst/>
            <a:gdLst/>
            <a:ahLst/>
            <a:cxnLst/>
            <a:rect r="r" b="b" t="t" l="l"/>
            <a:pathLst>
              <a:path h="5144018" w="3264113">
                <a:moveTo>
                  <a:pt x="0" y="0"/>
                </a:moveTo>
                <a:lnTo>
                  <a:pt x="3264113" y="0"/>
                </a:lnTo>
                <a:lnTo>
                  <a:pt x="3264113" y="5144018"/>
                </a:lnTo>
                <a:lnTo>
                  <a:pt x="0" y="51440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331599" y="937077"/>
            <a:ext cx="235179" cy="239314"/>
            <a:chOff x="0" y="0"/>
            <a:chExt cx="9587987" cy="97565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831208" y="1697248"/>
            <a:ext cx="235179" cy="239314"/>
            <a:chOff x="0" y="0"/>
            <a:chExt cx="9587987" cy="975658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340375" y="1697248"/>
            <a:ext cx="235179" cy="239314"/>
            <a:chOff x="0" y="0"/>
            <a:chExt cx="9587987" cy="97565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2340375" y="2840090"/>
            <a:ext cx="235179" cy="239314"/>
            <a:chOff x="0" y="0"/>
            <a:chExt cx="9587987" cy="975658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625224" y="256606"/>
            <a:ext cx="235179" cy="239314"/>
            <a:chOff x="0" y="0"/>
            <a:chExt cx="9587987" cy="975658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12625" y="2303423"/>
            <a:ext cx="235179" cy="239314"/>
            <a:chOff x="0" y="0"/>
            <a:chExt cx="9587987" cy="975658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90045" y="1224184"/>
            <a:ext cx="235179" cy="239314"/>
            <a:chOff x="0" y="0"/>
            <a:chExt cx="9587987" cy="975658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4066386" y="2720433"/>
            <a:ext cx="235179" cy="239314"/>
            <a:chOff x="0" y="0"/>
            <a:chExt cx="9587987" cy="975658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3339272" y="495920"/>
            <a:ext cx="235179" cy="239314"/>
            <a:chOff x="0" y="0"/>
            <a:chExt cx="9587987" cy="975658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4138030" y="9567671"/>
            <a:ext cx="235179" cy="239314"/>
            <a:chOff x="0" y="0"/>
            <a:chExt cx="9587987" cy="975658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4525587" y="8835203"/>
            <a:ext cx="235179" cy="239314"/>
            <a:chOff x="0" y="0"/>
            <a:chExt cx="9587987" cy="975658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4925597" y="9515878"/>
            <a:ext cx="235179" cy="239314"/>
            <a:chOff x="0" y="0"/>
            <a:chExt cx="9587987" cy="975658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6090949" y="9074517"/>
            <a:ext cx="235179" cy="239314"/>
            <a:chOff x="0" y="0"/>
            <a:chExt cx="9587987" cy="975658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6090949" y="7975015"/>
            <a:ext cx="235179" cy="239314"/>
            <a:chOff x="0" y="0"/>
            <a:chExt cx="9587987" cy="9756581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6641530" y="9996699"/>
            <a:ext cx="235179" cy="239314"/>
            <a:chOff x="0" y="0"/>
            <a:chExt cx="9587987" cy="975658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aphicFrame>
        <p:nvGraphicFramePr>
          <p:cNvPr name="Table 40" id="40"/>
          <p:cNvGraphicFramePr>
            <a:graphicFrameLocks noGrp="true"/>
          </p:cNvGraphicFramePr>
          <p:nvPr/>
        </p:nvGraphicFramePr>
        <p:xfrm>
          <a:off x="4183975" y="8877304"/>
          <a:ext cx="8958025" cy="1316038"/>
        </p:xfrm>
        <a:graphic>
          <a:graphicData uri="http://schemas.openxmlformats.org/drawingml/2006/table">
            <a:tbl>
              <a:tblPr/>
              <a:tblGrid>
                <a:gridCol w="8958025"/>
              </a:tblGrid>
              <a:tr h="1316038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138"/>
                        </a:lnSpc>
                        <a:defRPr/>
                      </a:pPr>
                      <a:r>
                        <a:rPr lang="en-US" sz="154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Finansowane ze środków Unii Europejskiej. Wyrażone poglądy i opinie są jednak poglądami i opiniami autora (autorów) i niekoniecznie odzwierciedlają poglądy Unii Europejskiej lub Europejskiej Agencji Wykonawczej ds. Edukacji i Kultury (EACEA). Ani Unia Europejska, ani organ przyznający dotację nie ponoszą za nie odpowiedzialności.</a:t>
                      </a:r>
                      <a:endParaRPr lang="en-US" sz="1100"/>
                    </a:p>
                  </a:txBody>
                  <a:tcPr marL="91450" marR="91450" marT="91450" marB="91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41" id="41"/>
          <p:cNvSpPr/>
          <p:nvPr/>
        </p:nvSpPr>
        <p:spPr>
          <a:xfrm flipH="false" flipV="false" rot="0">
            <a:off x="11143120" y="5092291"/>
            <a:ext cx="3122556" cy="1135960"/>
          </a:xfrm>
          <a:custGeom>
            <a:avLst/>
            <a:gdLst/>
            <a:ahLst/>
            <a:cxnLst/>
            <a:rect r="r" b="b" t="t" l="l"/>
            <a:pathLst>
              <a:path h="1135960" w="3122556">
                <a:moveTo>
                  <a:pt x="0" y="0"/>
                </a:moveTo>
                <a:lnTo>
                  <a:pt x="3122555" y="0"/>
                </a:lnTo>
                <a:lnTo>
                  <a:pt x="3122555" y="1135960"/>
                </a:lnTo>
                <a:lnTo>
                  <a:pt x="0" y="11359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4723864" y="5156831"/>
            <a:ext cx="2152844" cy="1112087"/>
          </a:xfrm>
          <a:custGeom>
            <a:avLst/>
            <a:gdLst/>
            <a:ahLst/>
            <a:cxnLst/>
            <a:rect r="r" b="b" t="t" l="l"/>
            <a:pathLst>
              <a:path h="1112087" w="2152844">
                <a:moveTo>
                  <a:pt x="0" y="0"/>
                </a:moveTo>
                <a:lnTo>
                  <a:pt x="2152845" y="0"/>
                </a:lnTo>
                <a:lnTo>
                  <a:pt x="2152845" y="1112087"/>
                </a:lnTo>
                <a:lnTo>
                  <a:pt x="0" y="1112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211" r="0" b="-211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5192019" y="7038323"/>
            <a:ext cx="2959511" cy="1056349"/>
          </a:xfrm>
          <a:custGeom>
            <a:avLst/>
            <a:gdLst/>
            <a:ahLst/>
            <a:cxnLst/>
            <a:rect r="r" b="b" t="t" l="l"/>
            <a:pathLst>
              <a:path h="1056349" w="2959511">
                <a:moveTo>
                  <a:pt x="0" y="0"/>
                </a:moveTo>
                <a:lnTo>
                  <a:pt x="2959511" y="0"/>
                </a:lnTo>
                <a:lnTo>
                  <a:pt x="2959511" y="1056349"/>
                </a:lnTo>
                <a:lnTo>
                  <a:pt x="0" y="10563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7791552" y="4765846"/>
            <a:ext cx="2572986" cy="1373599"/>
          </a:xfrm>
          <a:custGeom>
            <a:avLst/>
            <a:gdLst/>
            <a:ahLst/>
            <a:cxnLst/>
            <a:rect r="r" b="b" t="t" l="l"/>
            <a:pathLst>
              <a:path h="1373599" w="2572986">
                <a:moveTo>
                  <a:pt x="0" y="0"/>
                </a:moveTo>
                <a:lnTo>
                  <a:pt x="2572985" y="0"/>
                </a:lnTo>
                <a:lnTo>
                  <a:pt x="2572985" y="1373599"/>
                </a:lnTo>
                <a:lnTo>
                  <a:pt x="0" y="13735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4233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9402421" y="6663966"/>
            <a:ext cx="2653172" cy="1550362"/>
          </a:xfrm>
          <a:custGeom>
            <a:avLst/>
            <a:gdLst/>
            <a:ahLst/>
            <a:cxnLst/>
            <a:rect r="r" b="b" t="t" l="l"/>
            <a:pathLst>
              <a:path h="1550362" w="2653172">
                <a:moveTo>
                  <a:pt x="0" y="0"/>
                </a:moveTo>
                <a:lnTo>
                  <a:pt x="2653172" y="0"/>
                </a:lnTo>
                <a:lnTo>
                  <a:pt x="2653172" y="1550363"/>
                </a:lnTo>
                <a:lnTo>
                  <a:pt x="0" y="15503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987250" y="5092291"/>
            <a:ext cx="2706249" cy="1241167"/>
          </a:xfrm>
          <a:custGeom>
            <a:avLst/>
            <a:gdLst/>
            <a:ahLst/>
            <a:cxnLst/>
            <a:rect r="r" b="b" t="t" l="l"/>
            <a:pathLst>
              <a:path h="1241167" w="2706249">
                <a:moveTo>
                  <a:pt x="0" y="0"/>
                </a:moveTo>
                <a:lnTo>
                  <a:pt x="2706249" y="0"/>
                </a:lnTo>
                <a:lnTo>
                  <a:pt x="2706249" y="1241167"/>
                </a:lnTo>
                <a:lnTo>
                  <a:pt x="0" y="12411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4301565" y="5143500"/>
            <a:ext cx="2946583" cy="995945"/>
          </a:xfrm>
          <a:custGeom>
            <a:avLst/>
            <a:gdLst/>
            <a:ahLst/>
            <a:cxnLst/>
            <a:rect r="r" b="b" t="t" l="l"/>
            <a:pathLst>
              <a:path h="995945" w="2946583">
                <a:moveTo>
                  <a:pt x="0" y="0"/>
                </a:moveTo>
                <a:lnTo>
                  <a:pt x="2946583" y="0"/>
                </a:lnTo>
                <a:lnTo>
                  <a:pt x="2946583" y="995945"/>
                </a:lnTo>
                <a:lnTo>
                  <a:pt x="0" y="99594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8960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58443" y="3152358"/>
            <a:ext cx="9469728" cy="562854"/>
            <a:chOff x="0" y="0"/>
            <a:chExt cx="15278404" cy="9081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278404" cy="908105"/>
            </a:xfrm>
            <a:custGeom>
              <a:avLst/>
              <a:gdLst/>
              <a:ahLst/>
              <a:cxnLst/>
              <a:rect r="r" b="b" t="t" l="l"/>
              <a:pathLst>
                <a:path h="908105" w="15278404">
                  <a:moveTo>
                    <a:pt x="0" y="0"/>
                  </a:moveTo>
                  <a:lnTo>
                    <a:pt x="15278404" y="0"/>
                  </a:lnTo>
                  <a:lnTo>
                    <a:pt x="15278404" y="908105"/>
                  </a:lnTo>
                  <a:lnTo>
                    <a:pt x="0" y="9081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28600"/>
              <a:ext cx="15278404" cy="113670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>
                <a:lnSpc>
                  <a:spcPts val="503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93503" y="2091414"/>
            <a:ext cx="5377720" cy="1210196"/>
            <a:chOff x="0" y="0"/>
            <a:chExt cx="7170293" cy="161359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170293" cy="1613595"/>
            </a:xfrm>
            <a:custGeom>
              <a:avLst/>
              <a:gdLst/>
              <a:ahLst/>
              <a:cxnLst/>
              <a:rect r="r" b="b" t="t" l="l"/>
              <a:pathLst>
                <a:path h="1613595" w="7170293">
                  <a:moveTo>
                    <a:pt x="0" y="0"/>
                  </a:moveTo>
                  <a:lnTo>
                    <a:pt x="7170293" y="0"/>
                  </a:lnTo>
                  <a:lnTo>
                    <a:pt x="7170293" y="1613595"/>
                  </a:lnTo>
                  <a:lnTo>
                    <a:pt x="0" y="16135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23825"/>
              <a:ext cx="7170293" cy="173742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7200"/>
                </a:lnSpc>
              </a:pPr>
              <a:r>
                <a:rPr lang="en-US" b="true" sz="6000">
                  <a:solidFill>
                    <a:srgbClr val="28212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Wstęp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48435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6308841"/>
            <a:ext cx="4467350" cy="4467350"/>
          </a:xfrm>
          <a:custGeom>
            <a:avLst/>
            <a:gdLst/>
            <a:ahLst/>
            <a:cxnLst/>
            <a:rect r="r" b="b" t="t" l="l"/>
            <a:pathLst>
              <a:path h="4467350" w="4467350">
                <a:moveTo>
                  <a:pt x="0" y="0"/>
                </a:moveTo>
                <a:lnTo>
                  <a:pt x="4467350" y="0"/>
                </a:lnTo>
                <a:lnTo>
                  <a:pt x="4467350" y="4467350"/>
                </a:lnTo>
                <a:lnTo>
                  <a:pt x="0" y="446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775305" y="3715211"/>
            <a:ext cx="5638945" cy="3701198"/>
          </a:xfrm>
          <a:custGeom>
            <a:avLst/>
            <a:gdLst/>
            <a:ahLst/>
            <a:cxnLst/>
            <a:rect r="r" b="b" t="t" l="l"/>
            <a:pathLst>
              <a:path h="3701198" w="5638945">
                <a:moveTo>
                  <a:pt x="0" y="0"/>
                </a:moveTo>
                <a:lnTo>
                  <a:pt x="5638945" y="0"/>
                </a:lnTo>
                <a:lnTo>
                  <a:pt x="5638945" y="3701198"/>
                </a:lnTo>
                <a:lnTo>
                  <a:pt x="0" y="37011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393503" y="3168259"/>
            <a:ext cx="9915797" cy="5482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900"/>
              </a:lnSpc>
            </a:pPr>
            <a:r>
              <a:rPr lang="en-US" sz="2600">
                <a:solidFill>
                  <a:srgbClr val="4C4457"/>
                </a:solidFill>
                <a:latin typeface="Calibri (MS)"/>
                <a:ea typeface="Calibri (MS)"/>
                <a:cs typeface="Calibri (MS)"/>
                <a:sym typeface="Calibri (MS)"/>
              </a:rPr>
              <a:t>Organizowanie wydarzeń inkluzywnych (włączających) zapewnia, że wszyscy, a zwłaszcza osoby z niepełnosprawnościami psychospołecznymi, czują się mile widziani, docenieni i mogą w pełni uczestniczyć.</a:t>
            </a:r>
          </a:p>
          <a:p>
            <a:pPr algn="just" marL="0" indent="0" lvl="0">
              <a:lnSpc>
                <a:spcPts val="3900"/>
              </a:lnSpc>
            </a:pPr>
          </a:p>
          <a:p>
            <a:pPr algn="just">
              <a:lnSpc>
                <a:spcPts val="3900"/>
              </a:lnSpc>
            </a:pPr>
            <a:r>
              <a:rPr lang="en-US" sz="2600">
                <a:solidFill>
                  <a:srgbClr val="4C4457"/>
                </a:solidFill>
                <a:latin typeface="Calibri (MS)"/>
                <a:ea typeface="Calibri (MS)"/>
                <a:cs typeface="Calibri (MS)"/>
                <a:sym typeface="Calibri (MS)"/>
              </a:rPr>
              <a:t>Pracownicy młodzieżowi odgrywają kluczową rolę w tworzeniu dostępnych środowisk wspierających różnorodne potrzeby. W UE około 70% osób z niepełnosprawnościami psychospołecznymi zgłasza bariery w pełnym uczestnictwie w działaniach społecznych (Komisja Europejska, 2021). Niniejsza prezentacja wyjaśnia, jak tworzyć środowiska przyjazne różnorodności i pomaga pracownikom młodzieżowym planować wydarzenia, które są naprawdę inkluzywne i przyjazne dla wszystkich.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155560" y="2018679"/>
            <a:ext cx="5470370" cy="486352"/>
            <a:chOff x="0" y="0"/>
            <a:chExt cx="7293826" cy="6484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293826" cy="648470"/>
            </a:xfrm>
            <a:custGeom>
              <a:avLst/>
              <a:gdLst/>
              <a:ahLst/>
              <a:cxnLst/>
              <a:rect r="r" b="b" t="t" l="l"/>
              <a:pathLst>
                <a:path h="648470" w="7293826">
                  <a:moveTo>
                    <a:pt x="0" y="0"/>
                  </a:moveTo>
                  <a:lnTo>
                    <a:pt x="7293826" y="0"/>
                  </a:lnTo>
                  <a:lnTo>
                    <a:pt x="7293826" y="648470"/>
                  </a:lnTo>
                  <a:lnTo>
                    <a:pt x="0" y="6484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42875"/>
              <a:ext cx="7293826" cy="79134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Dostępne i wygodne przestrzenie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155560" y="2772589"/>
            <a:ext cx="4997757" cy="1993426"/>
            <a:chOff x="0" y="0"/>
            <a:chExt cx="6663676" cy="265790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663676" cy="2657902"/>
            </a:xfrm>
            <a:custGeom>
              <a:avLst/>
              <a:gdLst/>
              <a:ahLst/>
              <a:cxnLst/>
              <a:rect r="r" b="b" t="t" l="l"/>
              <a:pathLst>
                <a:path h="2657902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2657902"/>
                  </a:lnTo>
                  <a:lnTo>
                    <a:pt x="0" y="26579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6663676" cy="27531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240"/>
                </a:lnSpc>
              </a:pPr>
              <a:r>
                <a:rPr lang="en-US" sz="180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Zadbaj o to, aby w obiektach panowała atmosfera bezpieczeństwa, gościnności i łatwości poruszania się, co pozwoli zmniejszyć niepokój i zwiększyć komfort osób z niepełnosprawnościami psychospołecznymi. 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687680" y="751210"/>
            <a:ext cx="4334433" cy="1622669"/>
            <a:chOff x="0" y="0"/>
            <a:chExt cx="5779245" cy="21635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779245" cy="2163558"/>
            </a:xfrm>
            <a:custGeom>
              <a:avLst/>
              <a:gdLst/>
              <a:ahLst/>
              <a:cxnLst/>
              <a:rect r="r" b="b" t="t" l="l"/>
              <a:pathLst>
                <a:path h="2163558" w="5779245">
                  <a:moveTo>
                    <a:pt x="0" y="0"/>
                  </a:moveTo>
                  <a:lnTo>
                    <a:pt x="5779245" y="0"/>
                  </a:lnTo>
                  <a:lnTo>
                    <a:pt x="5779245" y="2163558"/>
                  </a:lnTo>
                  <a:lnTo>
                    <a:pt x="0" y="21635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5779245" cy="216355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561"/>
                </a:lnSpc>
              </a:pPr>
              <a:r>
                <a:rPr lang="en-US" b="true" sz="4634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Kluczowe Zagadnienia</a:t>
              </a:r>
            </a:p>
          </p:txBody>
        </p:sp>
      </p:grpSp>
      <p:sp>
        <p:nvSpPr>
          <p:cNvPr name="AutoShape 12" id="12"/>
          <p:cNvSpPr/>
          <p:nvPr/>
        </p:nvSpPr>
        <p:spPr>
          <a:xfrm>
            <a:off x="16201768" y="5021585"/>
            <a:ext cx="2086167" cy="14288"/>
          </a:xfrm>
          <a:prstGeom prst="line">
            <a:avLst/>
          </a:prstGeom>
          <a:ln cap="rnd" w="19050">
            <a:solidFill>
              <a:srgbClr val="34343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12314801" y="5588251"/>
            <a:ext cx="4523214" cy="486352"/>
            <a:chOff x="0" y="0"/>
            <a:chExt cx="6030952" cy="64847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030952" cy="648470"/>
            </a:xfrm>
            <a:custGeom>
              <a:avLst/>
              <a:gdLst/>
              <a:ahLst/>
              <a:cxnLst/>
              <a:rect r="r" b="b" t="t" l="l"/>
              <a:pathLst>
                <a:path h="648470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48470"/>
                  </a:lnTo>
                  <a:lnTo>
                    <a:pt x="0" y="6484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42875"/>
              <a:ext cx="6030952" cy="79134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Włączający udział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155560" y="6247188"/>
            <a:ext cx="4997757" cy="3139901"/>
            <a:chOff x="0" y="0"/>
            <a:chExt cx="6663676" cy="418653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663676" cy="4186535"/>
            </a:xfrm>
            <a:custGeom>
              <a:avLst/>
              <a:gdLst/>
              <a:ahLst/>
              <a:cxnLst/>
              <a:rect r="r" b="b" t="t" l="l"/>
              <a:pathLst>
                <a:path h="418653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4186535"/>
                  </a:lnTo>
                  <a:lnTo>
                    <a:pt x="0" y="41865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23825"/>
              <a:ext cx="6663676" cy="431036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600"/>
                </a:lnSpc>
              </a:pPr>
              <a:r>
                <a:rPr lang="en-US" sz="200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Zaangażuj osoby z niepełnosprawnościami psychospołecznymi w planowanie i zapewnij im wsparcie, np. przerwy, elastyczne opcje uczestnictwa i bezpieczne przestrzenie, aby zachęcić je do pełnego zaangażowania.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95838" y="4959666"/>
            <a:ext cx="5357613" cy="1048327"/>
            <a:chOff x="0" y="0"/>
            <a:chExt cx="7143484" cy="139777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143484" cy="1397770"/>
            </a:xfrm>
            <a:custGeom>
              <a:avLst/>
              <a:gdLst/>
              <a:ahLst/>
              <a:cxnLst/>
              <a:rect r="r" b="b" t="t" l="l"/>
              <a:pathLst>
                <a:path h="1397770" w="7143484">
                  <a:moveTo>
                    <a:pt x="0" y="0"/>
                  </a:moveTo>
                  <a:lnTo>
                    <a:pt x="7143484" y="0"/>
                  </a:lnTo>
                  <a:lnTo>
                    <a:pt x="7143484" y="1397770"/>
                  </a:lnTo>
                  <a:lnTo>
                    <a:pt x="0" y="13977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42875"/>
              <a:ext cx="7143484" cy="154064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Rozważania sensoryczne i emocjonalne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795838" y="6007993"/>
            <a:ext cx="4997757" cy="2225501"/>
            <a:chOff x="0" y="0"/>
            <a:chExt cx="6663676" cy="296733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663676" cy="2967335"/>
            </a:xfrm>
            <a:custGeom>
              <a:avLst/>
              <a:gdLst/>
              <a:ahLst/>
              <a:cxnLst/>
              <a:rect r="r" b="b" t="t" l="l"/>
              <a:pathLst>
                <a:path h="296733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2967335"/>
                  </a:lnTo>
                  <a:lnTo>
                    <a:pt x="0" y="29673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23825"/>
              <a:ext cx="6663676" cy="309116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600"/>
                </a:lnSpc>
              </a:pPr>
              <a:r>
                <a:rPr lang="en-US" sz="200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Zadbaj</a:t>
              </a:r>
              <a:r>
                <a:rPr lang="en-US" sz="200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 o otoczenie o niskim poziomie hałasu, ciche strefy i kontrolowanym oświetleniu, aby pomóc osobom z nadwrażliwością sensoryczną, np. z autyzmem lub ADHD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38208" y="2225216"/>
            <a:ext cx="4523214" cy="486352"/>
            <a:chOff x="0" y="0"/>
            <a:chExt cx="6030952" cy="64847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030952" cy="648470"/>
            </a:xfrm>
            <a:custGeom>
              <a:avLst/>
              <a:gdLst/>
              <a:ahLst/>
              <a:cxnLst/>
              <a:rect r="r" b="b" t="t" l="l"/>
              <a:pathLst>
                <a:path h="648470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48470"/>
                  </a:lnTo>
                  <a:lnTo>
                    <a:pt x="0" y="6484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142875"/>
              <a:ext cx="6030952" cy="79134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Komunikacja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38208" y="2799419"/>
            <a:ext cx="4997757" cy="1768301"/>
            <a:chOff x="0" y="0"/>
            <a:chExt cx="6663676" cy="2357735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663676" cy="2357735"/>
            </a:xfrm>
            <a:custGeom>
              <a:avLst/>
              <a:gdLst/>
              <a:ahLst/>
              <a:cxnLst/>
              <a:rect r="r" b="b" t="t" l="l"/>
              <a:pathLst>
                <a:path h="235773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2357735"/>
                  </a:lnTo>
                  <a:lnTo>
                    <a:pt x="0" y="23577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123825"/>
              <a:ext cx="6663676" cy="248156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600"/>
                </a:lnSpc>
              </a:pPr>
              <a:r>
                <a:rPr lang="en-US" sz="200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Stosuj prosty język, pomoce wizualne i formaty alternatywne, aby ułatwić zrozumienie osobom z niepełnosprawnością psychospołeczną, sensoryczną lub komunikacyjną.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6370973" y="2616161"/>
            <a:ext cx="4967848" cy="4610164"/>
            <a:chOff x="0" y="0"/>
            <a:chExt cx="7615548" cy="706723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12700" y="12700"/>
              <a:ext cx="7590155" cy="7041769"/>
            </a:xfrm>
            <a:custGeom>
              <a:avLst/>
              <a:gdLst/>
              <a:ahLst/>
              <a:cxnLst/>
              <a:rect r="r" b="b" t="t" l="l"/>
              <a:pathLst>
                <a:path h="7041769" w="7590155">
                  <a:moveTo>
                    <a:pt x="0" y="3520948"/>
                  </a:moveTo>
                  <a:cubicBezTo>
                    <a:pt x="0" y="1576324"/>
                    <a:pt x="1699133" y="0"/>
                    <a:pt x="3795014" y="0"/>
                  </a:cubicBezTo>
                  <a:cubicBezTo>
                    <a:pt x="5890895" y="0"/>
                    <a:pt x="7590155" y="1576324"/>
                    <a:pt x="7590155" y="3520948"/>
                  </a:cubicBezTo>
                  <a:cubicBezTo>
                    <a:pt x="7590155" y="5465572"/>
                    <a:pt x="5891022" y="7041769"/>
                    <a:pt x="3795014" y="7041769"/>
                  </a:cubicBezTo>
                  <a:cubicBezTo>
                    <a:pt x="1699006" y="7041769"/>
                    <a:pt x="0" y="5465445"/>
                    <a:pt x="0" y="3520948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7615555" cy="7067296"/>
            </a:xfrm>
            <a:custGeom>
              <a:avLst/>
              <a:gdLst/>
              <a:ahLst/>
              <a:cxnLst/>
              <a:rect r="r" b="b" t="t" l="l"/>
              <a:pathLst>
                <a:path h="7067296" w="7615555">
                  <a:moveTo>
                    <a:pt x="0" y="3533648"/>
                  </a:moveTo>
                  <a:cubicBezTo>
                    <a:pt x="0" y="1581150"/>
                    <a:pt x="1705737" y="0"/>
                    <a:pt x="3807714" y="0"/>
                  </a:cubicBezTo>
                  <a:lnTo>
                    <a:pt x="3807714" y="12700"/>
                  </a:lnTo>
                  <a:lnTo>
                    <a:pt x="3807714" y="25400"/>
                  </a:lnTo>
                  <a:lnTo>
                    <a:pt x="3807714" y="12700"/>
                  </a:lnTo>
                  <a:lnTo>
                    <a:pt x="3807714" y="0"/>
                  </a:lnTo>
                  <a:cubicBezTo>
                    <a:pt x="5909818" y="0"/>
                    <a:pt x="7615555" y="1581150"/>
                    <a:pt x="7615555" y="3533648"/>
                  </a:cubicBezTo>
                  <a:lnTo>
                    <a:pt x="7602855" y="3533648"/>
                  </a:lnTo>
                  <a:lnTo>
                    <a:pt x="7615555" y="3533648"/>
                  </a:lnTo>
                  <a:cubicBezTo>
                    <a:pt x="7615555" y="5486146"/>
                    <a:pt x="5909818" y="7067296"/>
                    <a:pt x="3807841" y="7067296"/>
                  </a:cubicBezTo>
                  <a:lnTo>
                    <a:pt x="3807841" y="7054596"/>
                  </a:lnTo>
                  <a:lnTo>
                    <a:pt x="3807841" y="7067296"/>
                  </a:lnTo>
                  <a:cubicBezTo>
                    <a:pt x="1705737" y="7067169"/>
                    <a:pt x="0" y="5486019"/>
                    <a:pt x="0" y="3533648"/>
                  </a:cubicBezTo>
                  <a:lnTo>
                    <a:pt x="12700" y="3533648"/>
                  </a:lnTo>
                  <a:lnTo>
                    <a:pt x="25400" y="3533648"/>
                  </a:lnTo>
                  <a:lnTo>
                    <a:pt x="12700" y="3533648"/>
                  </a:lnTo>
                  <a:lnTo>
                    <a:pt x="0" y="3533648"/>
                  </a:lnTo>
                  <a:moveTo>
                    <a:pt x="25400" y="3533648"/>
                  </a:moveTo>
                  <a:cubicBezTo>
                    <a:pt x="25400" y="3540633"/>
                    <a:pt x="19685" y="3546348"/>
                    <a:pt x="12700" y="3546348"/>
                  </a:cubicBezTo>
                  <a:cubicBezTo>
                    <a:pt x="5715" y="3546348"/>
                    <a:pt x="0" y="3540633"/>
                    <a:pt x="0" y="3533648"/>
                  </a:cubicBezTo>
                  <a:cubicBezTo>
                    <a:pt x="0" y="3526663"/>
                    <a:pt x="5715" y="3520948"/>
                    <a:pt x="12700" y="3520948"/>
                  </a:cubicBezTo>
                  <a:cubicBezTo>
                    <a:pt x="19685" y="3520948"/>
                    <a:pt x="25400" y="3526663"/>
                    <a:pt x="25400" y="3533648"/>
                  </a:cubicBezTo>
                  <a:cubicBezTo>
                    <a:pt x="25400" y="5470271"/>
                    <a:pt x="1717929" y="7041769"/>
                    <a:pt x="3807714" y="7041769"/>
                  </a:cubicBezTo>
                  <a:cubicBezTo>
                    <a:pt x="5897499" y="7041769"/>
                    <a:pt x="7590155" y="5470271"/>
                    <a:pt x="7590155" y="3533648"/>
                  </a:cubicBezTo>
                  <a:cubicBezTo>
                    <a:pt x="7590155" y="1597025"/>
                    <a:pt x="5897626" y="25400"/>
                    <a:pt x="3807714" y="25400"/>
                  </a:cubicBezTo>
                  <a:cubicBezTo>
                    <a:pt x="3800729" y="25400"/>
                    <a:pt x="3795014" y="19685"/>
                    <a:pt x="3795014" y="12700"/>
                  </a:cubicBezTo>
                  <a:cubicBezTo>
                    <a:pt x="3795014" y="5715"/>
                    <a:pt x="3800729" y="0"/>
                    <a:pt x="3807714" y="0"/>
                  </a:cubicBezTo>
                  <a:cubicBezTo>
                    <a:pt x="3814699" y="0"/>
                    <a:pt x="3820414" y="5715"/>
                    <a:pt x="3820414" y="12700"/>
                  </a:cubicBezTo>
                  <a:cubicBezTo>
                    <a:pt x="3820414" y="19685"/>
                    <a:pt x="3814699" y="25400"/>
                    <a:pt x="3807714" y="25400"/>
                  </a:cubicBezTo>
                  <a:cubicBezTo>
                    <a:pt x="1717929" y="25400"/>
                    <a:pt x="25400" y="1597025"/>
                    <a:pt x="25400" y="3533648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34" id="34"/>
          <p:cNvSpPr/>
          <p:nvPr/>
        </p:nvSpPr>
        <p:spPr>
          <a:xfrm flipH="false" flipV="false" rot="0">
            <a:off x="311292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7224830" y="3499510"/>
            <a:ext cx="3260134" cy="3044150"/>
          </a:xfrm>
          <a:custGeom>
            <a:avLst/>
            <a:gdLst/>
            <a:ahLst/>
            <a:cxnLst/>
            <a:rect r="r" b="b" t="t" l="l"/>
            <a:pathLst>
              <a:path h="3044150" w="3260134">
                <a:moveTo>
                  <a:pt x="0" y="0"/>
                </a:moveTo>
                <a:lnTo>
                  <a:pt x="3260134" y="0"/>
                </a:lnTo>
                <a:lnTo>
                  <a:pt x="3260134" y="3044150"/>
                </a:lnTo>
                <a:lnTo>
                  <a:pt x="0" y="3044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8960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598496" y="1704216"/>
            <a:ext cx="15587076" cy="562854"/>
            <a:chOff x="0" y="0"/>
            <a:chExt cx="25148099" cy="9081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148099" cy="908105"/>
            </a:xfrm>
            <a:custGeom>
              <a:avLst/>
              <a:gdLst/>
              <a:ahLst/>
              <a:cxnLst/>
              <a:rect r="r" b="b" t="t" l="l"/>
              <a:pathLst>
                <a:path h="908105" w="25148099">
                  <a:moveTo>
                    <a:pt x="0" y="0"/>
                  </a:moveTo>
                  <a:lnTo>
                    <a:pt x="25148099" y="0"/>
                  </a:lnTo>
                  <a:lnTo>
                    <a:pt x="25148099" y="908105"/>
                  </a:lnTo>
                  <a:lnTo>
                    <a:pt x="0" y="9081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61925"/>
              <a:ext cx="25148099" cy="107003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5039"/>
                </a:lnSpc>
              </a:pPr>
              <a:r>
                <a:rPr lang="en-US" b="true" sz="2799" i="true">
                  <a:solidFill>
                    <a:srgbClr val="161615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4 filary inkluzywnego planowania wydarzeń 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598496" y="320500"/>
            <a:ext cx="14059667" cy="1416400"/>
            <a:chOff x="0" y="0"/>
            <a:chExt cx="18746223" cy="18885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746222" cy="1888533"/>
            </a:xfrm>
            <a:custGeom>
              <a:avLst/>
              <a:gdLst/>
              <a:ahLst/>
              <a:cxnLst/>
              <a:rect r="r" b="b" t="t" l="l"/>
              <a:pathLst>
                <a:path h="1888533" w="18746222">
                  <a:moveTo>
                    <a:pt x="0" y="0"/>
                  </a:moveTo>
                  <a:lnTo>
                    <a:pt x="18746222" y="0"/>
                  </a:lnTo>
                  <a:lnTo>
                    <a:pt x="18746222" y="1888533"/>
                  </a:lnTo>
                  <a:lnTo>
                    <a:pt x="0" y="1888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18746223" cy="189805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800"/>
                </a:lnSpc>
              </a:pPr>
              <a:r>
                <a:rPr lang="en-US" b="true" sz="400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Kluczowe zasady dostępności i inkluzywności w planowaniu wydarzeń. 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48435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6308841"/>
            <a:ext cx="4467350" cy="4467350"/>
          </a:xfrm>
          <a:custGeom>
            <a:avLst/>
            <a:gdLst/>
            <a:ahLst/>
            <a:cxnLst/>
            <a:rect r="r" b="b" t="t" l="l"/>
            <a:pathLst>
              <a:path h="4467350" w="4467350">
                <a:moveTo>
                  <a:pt x="0" y="0"/>
                </a:moveTo>
                <a:lnTo>
                  <a:pt x="4467350" y="0"/>
                </a:lnTo>
                <a:lnTo>
                  <a:pt x="4467350" y="4467350"/>
                </a:lnTo>
                <a:lnTo>
                  <a:pt x="0" y="446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22020" y="2579370"/>
            <a:ext cx="15894560" cy="6377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55"/>
              </a:lnSpc>
            </a:pPr>
            <a:r>
              <a:rPr lang="en-US" sz="2103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Aby zapewnić prawdziwie inkluzywne wydarzenia, skupiamy się na czterech podstawowych filarach:</a:t>
            </a:r>
          </a:p>
          <a:p>
            <a:pPr algn="just" marL="0" indent="0" lvl="0">
              <a:lnSpc>
                <a:spcPts val="3155"/>
              </a:lnSpc>
            </a:pPr>
          </a:p>
          <a:p>
            <a:pPr algn="just" marL="454201" indent="-227101" lvl="1">
              <a:lnSpc>
                <a:spcPts val="3155"/>
              </a:lnSpc>
              <a:buFont typeface="Arial"/>
              <a:buChar char="•"/>
            </a:pPr>
            <a:r>
              <a:rPr lang="en-US" b="true" sz="2103" u="sng">
                <a:solidFill>
                  <a:srgbClr val="4C4457"/>
                </a:solidFill>
                <a:latin typeface="Open Sans Bold"/>
                <a:ea typeface="Open Sans Bold"/>
                <a:cs typeface="Open Sans Bold"/>
                <a:sym typeface="Open Sans Bold"/>
                <a:hlinkClick r:id="rId7" tooltip="https://www.ohchr.org/en/what-are-human-rights#:~:text=These%20universal%20rights%20are%20inherent,work%2C%20health%2C%20and%20liberty."/>
              </a:rPr>
              <a:t>Dostępność fizyczna:</a:t>
            </a:r>
            <a:r>
              <a:rPr lang="en-US" sz="2103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  <a:hlinkClick r:id="rId8" tooltip="https://www.ohchr.org/en/what-are-human-rights#:~:text=These%20universal%20rights%20are%20inherent,work%2C%20health%2C%20and%20liberty."/>
              </a:rPr>
              <a:t> Chodzi tu o zadbanie o namacalne aspekty przestrzeni, w której odbywa się wydarzenie, takie jak zapewnienie podjazdów ułatwiających poruszanie się, czytelnego i intuicyjnego oznakowania oraz różnorodnych opcji miejsc siedzących, aby sprostać różnym potrzebom.</a:t>
            </a:r>
          </a:p>
          <a:p>
            <a:pPr algn="just" marL="454201" indent="-227101" lvl="1">
              <a:lnSpc>
                <a:spcPts val="3155"/>
              </a:lnSpc>
              <a:buFont typeface="Arial"/>
              <a:buChar char="•"/>
            </a:pPr>
            <a:r>
              <a:rPr lang="en-US" b="true" sz="2103" u="sng">
                <a:solidFill>
                  <a:srgbClr val="4C4457"/>
                </a:solidFill>
                <a:latin typeface="Open Sans Bold"/>
                <a:ea typeface="Open Sans Bold"/>
                <a:cs typeface="Open Sans Bold"/>
                <a:sym typeface="Open Sans Bold"/>
                <a:hlinkClick r:id="rId9" tooltip="https://www.ohchr.org/en/what-are-human-rights#:~:text=These%20universal%20rights%20are%20inherent,work%2C%20health%2C%20and%20liberty."/>
              </a:rPr>
              <a:t>Dostępność sensoryczna:</a:t>
            </a:r>
            <a:r>
              <a:rPr lang="en-US" sz="2103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  <a:hlinkClick r:id="rId10" tooltip="https://www.ohchr.org/en/what-are-human-rights#:~:text=These%20universal%20rights%20are%20inherent,work%2C%20health%2C%20and%20liberty."/>
              </a:rPr>
              <a:t> Stworzenie środowiska uwzględniającego wrażliwość sensoryczną jest kluczowe. Obejmuje to zapewnienie cichych pomieszczeń lub stref o niskim poziomie bodźców sensorycznych oraz zapewnienie odpowiedniego kontrastu wizualnego w materiałach i otoczeniu, aby wspierać osoby o różnych potrzebach w zakresie przetwarzania sensorycznego.</a:t>
            </a:r>
          </a:p>
          <a:p>
            <a:pPr algn="just" marL="454201" indent="-227101" lvl="1">
              <a:lnSpc>
                <a:spcPts val="3155"/>
              </a:lnSpc>
              <a:buFont typeface="Arial"/>
              <a:buChar char="•"/>
            </a:pPr>
            <a:r>
              <a:rPr lang="en-US" b="true" sz="2103" u="sng">
                <a:solidFill>
                  <a:srgbClr val="4C4457"/>
                </a:solidFill>
                <a:latin typeface="Open Sans Bold"/>
                <a:ea typeface="Open Sans Bold"/>
                <a:cs typeface="Open Sans Bold"/>
                <a:sym typeface="Open Sans Bold"/>
                <a:hlinkClick r:id="rId11" tooltip="https://www.ohchr.org/en/what-are-human-rights#:~:text=These%20universal%20rights%20are%20inherent,work%2C%20health%2C%20and%20liberty."/>
              </a:rPr>
              <a:t>Dostępność komunikacji:</a:t>
            </a:r>
            <a:r>
              <a:rPr lang="en-US" sz="2103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  <a:hlinkClick r:id="rId12" tooltip="https://www.ohchr.org/en/what-are-human-rights#:~:text=These%20universal%20rights%20are%20inherent,work%2C%20health%2C%20and%20liberty."/>
              </a:rPr>
              <a:t> Ten filar kładzie nacisk na zapewnienie tłumaczy (np. języka migowego, materiałów łatwych do odczytania) oraz dostępność materiałów łatwych do odczytania, aby zagwarantować, że informacje będą przekazywane w sposób jasny i zrozumiały dla wszystkich uczestników.</a:t>
            </a:r>
          </a:p>
          <a:p>
            <a:pPr algn="just" marL="454201" indent="-227101" lvl="1">
              <a:lnSpc>
                <a:spcPts val="3155"/>
              </a:lnSpc>
              <a:buFont typeface="Arial"/>
              <a:buChar char="•"/>
            </a:pPr>
            <a:r>
              <a:rPr lang="en-US" b="true" sz="2103" u="sng">
                <a:solidFill>
                  <a:srgbClr val="4C4457"/>
                </a:solidFill>
                <a:latin typeface="Open Sans Bold"/>
                <a:ea typeface="Open Sans Bold"/>
                <a:cs typeface="Open Sans Bold"/>
                <a:sym typeface="Open Sans Bold"/>
                <a:hlinkClick r:id="rId13" tooltip="https://www.ohchr.org/en/what-are-human-rights#:~:text=These%20universal%20rights%20are%20inherent,work%2C%20health%2C%20and%20liberty."/>
              </a:rPr>
              <a:t>Integracja postaw:</a:t>
            </a:r>
            <a:r>
              <a:rPr lang="en-US" sz="2103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  <a:hlinkClick r:id="rId14" tooltip="https://www.ohchr.org/en/what-are-human-rights#:~:text=These%20universal%20rights%20are%20inherent,work%2C%20health%2C%20and%20liberty."/>
              </a:rPr>
              <a:t> Oprócz dostosowań fizycznych i komunikacyjnych, kluczowe jest wspieranie postawy inkluzywnej. Oznacza to zapewnienie, aby personel i osoby pracujące z młodzieżą byli gruntownie przeszkoleni w zakresie świadomości niepełnosprawności, szczególnie w odniesieniu do mniej widocznych niepełnosprawności i trudności, oraz konsekwentne stosowanie języka przyjaznego i pełnego szacunku.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3683705" y="1028700"/>
            <a:ext cx="4197464" cy="2007151"/>
          </a:xfrm>
          <a:custGeom>
            <a:avLst/>
            <a:gdLst/>
            <a:ahLst/>
            <a:cxnLst/>
            <a:rect r="r" b="b" t="t" l="l"/>
            <a:pathLst>
              <a:path h="2007151" w="4197464">
                <a:moveTo>
                  <a:pt x="0" y="0"/>
                </a:moveTo>
                <a:lnTo>
                  <a:pt x="4197464" y="0"/>
                </a:lnTo>
                <a:lnTo>
                  <a:pt x="4197464" y="2007151"/>
                </a:lnTo>
                <a:lnTo>
                  <a:pt x="0" y="20071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8960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590590" y="1654567"/>
            <a:ext cx="15587076" cy="562854"/>
            <a:chOff x="0" y="0"/>
            <a:chExt cx="25148099" cy="9081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148099" cy="908105"/>
            </a:xfrm>
            <a:custGeom>
              <a:avLst/>
              <a:gdLst/>
              <a:ahLst/>
              <a:cxnLst/>
              <a:rect r="r" b="b" t="t" l="l"/>
              <a:pathLst>
                <a:path h="908105" w="25148099">
                  <a:moveTo>
                    <a:pt x="0" y="0"/>
                  </a:moveTo>
                  <a:lnTo>
                    <a:pt x="25148099" y="0"/>
                  </a:lnTo>
                  <a:lnTo>
                    <a:pt x="25148099" y="908105"/>
                  </a:lnTo>
                  <a:lnTo>
                    <a:pt x="0" y="9081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61925"/>
              <a:ext cx="25148099" cy="107003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5039"/>
                </a:lnSpc>
              </a:pPr>
              <a:r>
                <a:rPr lang="en-US" b="true" sz="2799" i="true">
                  <a:solidFill>
                    <a:srgbClr val="161615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Planowanie inkluzywne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590590" y="320500"/>
            <a:ext cx="14059667" cy="1416400"/>
            <a:chOff x="0" y="0"/>
            <a:chExt cx="18746223" cy="18885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746222" cy="1888533"/>
            </a:xfrm>
            <a:custGeom>
              <a:avLst/>
              <a:gdLst/>
              <a:ahLst/>
              <a:cxnLst/>
              <a:rect r="r" b="b" t="t" l="l"/>
              <a:pathLst>
                <a:path h="1888533" w="18746222">
                  <a:moveTo>
                    <a:pt x="0" y="0"/>
                  </a:moveTo>
                  <a:lnTo>
                    <a:pt x="18746222" y="0"/>
                  </a:lnTo>
                  <a:lnTo>
                    <a:pt x="18746222" y="1888533"/>
                  </a:lnTo>
                  <a:lnTo>
                    <a:pt x="0" y="18885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18746223" cy="189805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800"/>
                </a:lnSpc>
              </a:pPr>
              <a:r>
                <a:rPr lang="en-US" b="true" sz="400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Kluczowe zasady dostępności i inkluzywności w planowaniu wydarzeń. 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48435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6308841"/>
            <a:ext cx="4467350" cy="4467350"/>
          </a:xfrm>
          <a:custGeom>
            <a:avLst/>
            <a:gdLst/>
            <a:ahLst/>
            <a:cxnLst/>
            <a:rect r="r" b="b" t="t" l="l"/>
            <a:pathLst>
              <a:path h="4467350" w="4467350">
                <a:moveTo>
                  <a:pt x="0" y="0"/>
                </a:moveTo>
                <a:lnTo>
                  <a:pt x="4467350" y="0"/>
                </a:lnTo>
                <a:lnTo>
                  <a:pt x="4467350" y="4467350"/>
                </a:lnTo>
                <a:lnTo>
                  <a:pt x="0" y="446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393503" y="2150745"/>
            <a:ext cx="13603796" cy="7107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2200" b="true">
                <a:solidFill>
                  <a:srgbClr val="F652A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Skuteczne planowanie wydarzeń integracyjnych to ciągły proces, który obejmuje okres przed, w trakcie i po samym wydarzeniu.</a:t>
            </a:r>
          </a:p>
          <a:p>
            <a:pPr algn="just" marL="0" indent="0" lvl="0">
              <a:lnSpc>
                <a:spcPts val="3300"/>
              </a:lnSpc>
            </a:pPr>
          </a:p>
          <a:p>
            <a:pPr algn="just" marL="0" indent="0" lvl="0">
              <a:lnSpc>
                <a:spcPts val="3300"/>
              </a:lnSpc>
            </a:pPr>
            <a:r>
              <a:rPr lang="en-US" b="true" sz="2200">
                <a:solidFill>
                  <a:srgbClr val="4C44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Przed wydarzeniem: </a:t>
            </a:r>
            <a:r>
              <a:rPr lang="en-US" sz="2200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Kluczowe jest przeprowadzenie dokładnej oceny potrzeb i upewnienie się, że formularze rejestracyjne wyraźnie określają potrzeby związane z dostępem. To proaktywne podejście pozwala na indywidualne przygotowanie, aby sprostać wymaganiom wszystkich uczestników.</a:t>
            </a:r>
          </a:p>
          <a:p>
            <a:pPr algn="just" marL="0" indent="0" lvl="0">
              <a:lnSpc>
                <a:spcPts val="3300"/>
              </a:lnSpc>
            </a:pPr>
            <a:r>
              <a:rPr lang="en-US" b="true" sz="2200">
                <a:solidFill>
                  <a:srgbClr val="4C44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Podczas wydarzenia: </a:t>
            </a:r>
            <a:r>
              <a:rPr lang="en-US" sz="2200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Utrzymanie przejrzystego i przystępnego harmonogramu jest kluczowe. Upewnij się, że dedykowany personel pomocniczy jest łatwo dostępny, aby pomóc uczestnikom, oraz zapewnij harmonogramy dostosowane do potrzeb osób niesłyszących i niewidomych, aby sprostać zróżnicowanym preferencjom komunikacyjnym.</a:t>
            </a:r>
          </a:p>
          <a:p>
            <a:pPr algn="just" marL="0" indent="0" lvl="0">
              <a:lnSpc>
                <a:spcPts val="3300"/>
              </a:lnSpc>
            </a:pPr>
            <a:r>
              <a:rPr lang="en-US" b="true" sz="2200">
                <a:solidFill>
                  <a:srgbClr val="4C44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 wydarzeniu: </a:t>
            </a:r>
            <a:r>
              <a:rPr lang="en-US" sz="2200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Zaangażowanie w integrację wykracza poza jego zakończenie. Wdrożenie mechanizmów zbierania opinii w przystępnych formatach, umożliwiających wszystkim uczestnikom dzielenie się swoimi doświadczeniami i wnoszenie wkładu w przyszłe ulepszenia.</a:t>
            </a:r>
          </a:p>
          <a:p>
            <a:pPr algn="just" marL="0" indent="0" lvl="0">
              <a:lnSpc>
                <a:spcPts val="3300"/>
              </a:lnSpc>
            </a:pPr>
          </a:p>
          <a:p>
            <a:pPr algn="just" marL="0" indent="0" lvl="0">
              <a:lnSpc>
                <a:spcPts val="3300"/>
              </a:lnSpc>
            </a:pPr>
            <a:r>
              <a:rPr lang="en-US" b="true" sz="2200">
                <a:solidFill>
                  <a:srgbClr val="4C44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Dodatkowa wskazówka: </a:t>
            </a:r>
            <a:r>
              <a:rPr lang="en-US" sz="2200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Aby usprawnić i scentralizować działania związane z dostępnością, rozważ przydzielenie „Koordynatora ds. Dostępności” do każdego zespołu ds. wydarzeń. Ta dedykowana osoba może zapewnić stałą uwagę na praktyki inkluzywne na każdym etapie planowania i realizacji.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5252467" y="4215404"/>
            <a:ext cx="2795582" cy="2868600"/>
          </a:xfrm>
          <a:custGeom>
            <a:avLst/>
            <a:gdLst/>
            <a:ahLst/>
            <a:cxnLst/>
            <a:rect r="r" b="b" t="t" l="l"/>
            <a:pathLst>
              <a:path h="2868600" w="2795582">
                <a:moveTo>
                  <a:pt x="0" y="0"/>
                </a:moveTo>
                <a:lnTo>
                  <a:pt x="2795581" y="0"/>
                </a:lnTo>
                <a:lnTo>
                  <a:pt x="2795581" y="2868600"/>
                </a:lnTo>
                <a:lnTo>
                  <a:pt x="0" y="2868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8960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50462" y="3335022"/>
            <a:ext cx="15587076" cy="1201029"/>
            <a:chOff x="0" y="0"/>
            <a:chExt cx="25148099" cy="19377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148099" cy="1937733"/>
            </a:xfrm>
            <a:custGeom>
              <a:avLst/>
              <a:gdLst/>
              <a:ahLst/>
              <a:cxnLst/>
              <a:rect r="r" b="b" t="t" l="l"/>
              <a:pathLst>
                <a:path h="1937733" w="25148099">
                  <a:moveTo>
                    <a:pt x="0" y="0"/>
                  </a:moveTo>
                  <a:lnTo>
                    <a:pt x="25148099" y="0"/>
                  </a:lnTo>
                  <a:lnTo>
                    <a:pt x="25148099" y="1937733"/>
                  </a:lnTo>
                  <a:lnTo>
                    <a:pt x="0" y="19377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61925"/>
              <a:ext cx="25148099" cy="209965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5039"/>
                </a:lnSpc>
              </a:pPr>
              <a:r>
                <a:rPr lang="en-US" b="true" sz="2799">
                  <a:solidFill>
                    <a:srgbClr val="16161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1. Udostępnij rejestrację każdemu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93503" y="2091414"/>
            <a:ext cx="10594574" cy="643533"/>
            <a:chOff x="0" y="0"/>
            <a:chExt cx="14126098" cy="8580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126097" cy="858044"/>
            </a:xfrm>
            <a:custGeom>
              <a:avLst/>
              <a:gdLst/>
              <a:ahLst/>
              <a:cxnLst/>
              <a:rect r="r" b="b" t="t" l="l"/>
              <a:pathLst>
                <a:path h="858044" w="14126097">
                  <a:moveTo>
                    <a:pt x="0" y="0"/>
                  </a:moveTo>
                  <a:lnTo>
                    <a:pt x="14126097" y="0"/>
                  </a:lnTo>
                  <a:lnTo>
                    <a:pt x="14126097" y="858044"/>
                  </a:lnTo>
                  <a:lnTo>
                    <a:pt x="0" y="8580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4126098" cy="85804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402"/>
                </a:lnSpc>
              </a:pPr>
              <a:r>
                <a:rPr lang="en-US" b="true" sz="2835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Jak stworzyć środowisko, które jest otwarte na różnorodne potrzeby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48435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6308841"/>
            <a:ext cx="4467350" cy="4467350"/>
          </a:xfrm>
          <a:custGeom>
            <a:avLst/>
            <a:gdLst/>
            <a:ahLst/>
            <a:cxnLst/>
            <a:rect r="r" b="b" t="t" l="l"/>
            <a:pathLst>
              <a:path h="4467350" w="4467350">
                <a:moveTo>
                  <a:pt x="0" y="0"/>
                </a:moveTo>
                <a:lnTo>
                  <a:pt x="4467350" y="0"/>
                </a:lnTo>
                <a:lnTo>
                  <a:pt x="4467350" y="4467350"/>
                </a:lnTo>
                <a:lnTo>
                  <a:pt x="0" y="446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822427" y="2656068"/>
            <a:ext cx="6058742" cy="4763686"/>
          </a:xfrm>
          <a:custGeom>
            <a:avLst/>
            <a:gdLst/>
            <a:ahLst/>
            <a:cxnLst/>
            <a:rect r="r" b="b" t="t" l="l"/>
            <a:pathLst>
              <a:path h="4763686" w="6058742">
                <a:moveTo>
                  <a:pt x="0" y="0"/>
                </a:moveTo>
                <a:lnTo>
                  <a:pt x="6058742" y="0"/>
                </a:lnTo>
                <a:lnTo>
                  <a:pt x="6058742" y="4763685"/>
                </a:lnTo>
                <a:lnTo>
                  <a:pt x="0" y="47636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350462" y="4450325"/>
            <a:ext cx="9323809" cy="4021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8" indent="-291464" lvl="1">
              <a:lnSpc>
                <a:spcPts val="4049"/>
              </a:lnSpc>
              <a:buFont typeface="Arial"/>
              <a:buChar char="•"/>
            </a:pPr>
            <a:r>
              <a:rPr lang="en-US" sz="2699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Umożliw użytkownikom rejestrację na różne sposoby: telefonicznie, e-mailem lub online</a:t>
            </a:r>
          </a:p>
          <a:p>
            <a:pPr algn="l" marL="0" indent="0" lvl="0">
              <a:lnSpc>
                <a:spcPts val="4049"/>
              </a:lnSpc>
            </a:pPr>
          </a:p>
          <a:p>
            <a:pPr algn="l" marL="582928" indent="-291464" lvl="1">
              <a:lnSpc>
                <a:spcPts val="4049"/>
              </a:lnSpc>
              <a:buFont typeface="Arial"/>
              <a:buChar char="•"/>
            </a:pPr>
            <a:r>
              <a:rPr lang="en-US" sz="2699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Zapytaj o potrzeby wsparcia (np. ciche miejsca, osoby wspierające, elastyczne miejsca siedzące)</a:t>
            </a:r>
          </a:p>
          <a:p>
            <a:pPr algn="l" marL="0" indent="0" lvl="0">
              <a:lnSpc>
                <a:spcPts val="4049"/>
              </a:lnSpc>
            </a:pPr>
          </a:p>
          <a:p>
            <a:pPr algn="l" marL="582928" indent="-291464" lvl="1">
              <a:lnSpc>
                <a:spcPts val="4049"/>
              </a:lnSpc>
              <a:buFont typeface="Arial"/>
              <a:buChar char="•"/>
            </a:pPr>
            <a:r>
              <a:rPr lang="en-US" sz="2699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Zachowaj prywatność swoich danych osobowych i zaplanuj z wyprzedzeniem zaspokojenie potrzeb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8960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50462" y="3335022"/>
            <a:ext cx="15587076" cy="1201029"/>
            <a:chOff x="0" y="0"/>
            <a:chExt cx="25148099" cy="19377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148099" cy="1937733"/>
            </a:xfrm>
            <a:custGeom>
              <a:avLst/>
              <a:gdLst/>
              <a:ahLst/>
              <a:cxnLst/>
              <a:rect r="r" b="b" t="t" l="l"/>
              <a:pathLst>
                <a:path h="1937733" w="25148099">
                  <a:moveTo>
                    <a:pt x="0" y="0"/>
                  </a:moveTo>
                  <a:lnTo>
                    <a:pt x="25148099" y="0"/>
                  </a:lnTo>
                  <a:lnTo>
                    <a:pt x="25148099" y="1937733"/>
                  </a:lnTo>
                  <a:lnTo>
                    <a:pt x="0" y="19377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61925"/>
              <a:ext cx="25148099" cy="209965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5039"/>
                </a:lnSpc>
              </a:pPr>
              <a:r>
                <a:rPr lang="en-US" b="true" sz="2799">
                  <a:solidFill>
                    <a:srgbClr val="16161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2. Komunikuj się z szacunkiem i troską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93503" y="2091414"/>
            <a:ext cx="10483000" cy="986521"/>
            <a:chOff x="0" y="0"/>
            <a:chExt cx="13977334" cy="13153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977333" cy="1315361"/>
            </a:xfrm>
            <a:custGeom>
              <a:avLst/>
              <a:gdLst/>
              <a:ahLst/>
              <a:cxnLst/>
              <a:rect r="r" b="b" t="t" l="l"/>
              <a:pathLst>
                <a:path h="1315361" w="13977333">
                  <a:moveTo>
                    <a:pt x="0" y="0"/>
                  </a:moveTo>
                  <a:lnTo>
                    <a:pt x="13977333" y="0"/>
                  </a:lnTo>
                  <a:lnTo>
                    <a:pt x="13977333" y="1315361"/>
                  </a:lnTo>
                  <a:lnTo>
                    <a:pt x="0" y="13153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9525"/>
              <a:ext cx="13977334" cy="130583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375"/>
                </a:lnSpc>
              </a:pPr>
              <a:r>
                <a:rPr lang="en-US" b="true" sz="2813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Jak stworzyć środowisko, które jest otwarte na różnorodne potrzeby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48435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6308841"/>
            <a:ext cx="4467350" cy="4467350"/>
          </a:xfrm>
          <a:custGeom>
            <a:avLst/>
            <a:gdLst/>
            <a:ahLst/>
            <a:cxnLst/>
            <a:rect r="r" b="b" t="t" l="l"/>
            <a:pathLst>
              <a:path h="4467350" w="4467350">
                <a:moveTo>
                  <a:pt x="0" y="0"/>
                </a:moveTo>
                <a:lnTo>
                  <a:pt x="4467350" y="0"/>
                </a:lnTo>
                <a:lnTo>
                  <a:pt x="4467350" y="4467350"/>
                </a:lnTo>
                <a:lnTo>
                  <a:pt x="0" y="446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80908" y="3335022"/>
            <a:ext cx="5078392" cy="4780036"/>
          </a:xfrm>
          <a:custGeom>
            <a:avLst/>
            <a:gdLst/>
            <a:ahLst/>
            <a:cxnLst/>
            <a:rect r="r" b="b" t="t" l="l"/>
            <a:pathLst>
              <a:path h="4780036" w="5078392">
                <a:moveTo>
                  <a:pt x="0" y="0"/>
                </a:moveTo>
                <a:lnTo>
                  <a:pt x="5078392" y="0"/>
                </a:lnTo>
                <a:lnTo>
                  <a:pt x="5078392" y="4780036"/>
                </a:lnTo>
                <a:lnTo>
                  <a:pt x="0" y="47800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58443" y="4139204"/>
            <a:ext cx="10423218" cy="4349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069" indent="-280534" lvl="1">
              <a:lnSpc>
                <a:spcPts val="3898"/>
              </a:lnSpc>
              <a:buFont typeface="Arial"/>
              <a:buChar char="•"/>
            </a:pPr>
            <a:r>
              <a:rPr lang="en-US" sz="2598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Rozmawiaj bezpośrednio z daną osobą, a nie z osobą ją wspierającą</a:t>
            </a:r>
          </a:p>
          <a:p>
            <a:pPr algn="l" marL="0" indent="0" lvl="0">
              <a:lnSpc>
                <a:spcPts val="3898"/>
              </a:lnSpc>
            </a:pPr>
            <a:r>
              <a:rPr lang="en-US" sz="2598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Nie zakładaj, że ktoś potrzebuje pomocy – zapytaj najpierw i wysłuchaj odpowiedzi</a:t>
            </a:r>
          </a:p>
          <a:p>
            <a:pPr algn="l" marL="0" indent="0" lvl="0">
              <a:lnSpc>
                <a:spcPts val="3898"/>
              </a:lnSpc>
            </a:pPr>
          </a:p>
          <a:p>
            <a:pPr algn="l" marL="561069" indent="-280534" lvl="1">
              <a:lnSpc>
                <a:spcPts val="3898"/>
              </a:lnSpc>
              <a:buFont typeface="Arial"/>
              <a:buChar char="•"/>
            </a:pPr>
            <a:r>
              <a:rPr lang="en-US" sz="2598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Mów spokojnie, używaj prostego języka i daj sobie czas na odpowiedź</a:t>
            </a:r>
          </a:p>
          <a:p>
            <a:pPr algn="l" marL="0" indent="0" lvl="0">
              <a:lnSpc>
                <a:spcPts val="3898"/>
              </a:lnSpc>
            </a:pPr>
            <a:r>
              <a:rPr lang="en-US" sz="2598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Szanuj różne style komunikacji (np. ciszę, urządzenia wspomagające)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8960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50462" y="3335022"/>
            <a:ext cx="15587076" cy="2477379"/>
            <a:chOff x="0" y="0"/>
            <a:chExt cx="25148099" cy="39969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148099" cy="3996988"/>
            </a:xfrm>
            <a:custGeom>
              <a:avLst/>
              <a:gdLst/>
              <a:ahLst/>
              <a:cxnLst/>
              <a:rect r="r" b="b" t="t" l="l"/>
              <a:pathLst>
                <a:path h="3996988" w="25148099">
                  <a:moveTo>
                    <a:pt x="0" y="0"/>
                  </a:moveTo>
                  <a:lnTo>
                    <a:pt x="25148099" y="0"/>
                  </a:lnTo>
                  <a:lnTo>
                    <a:pt x="25148099" y="3996988"/>
                  </a:lnTo>
                  <a:lnTo>
                    <a:pt x="0" y="39969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61925"/>
              <a:ext cx="25148099" cy="415891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5039"/>
                </a:lnSpc>
              </a:pPr>
              <a:r>
                <a:rPr lang="en-US" b="true" sz="2799">
                  <a:solidFill>
                    <a:srgbClr val="16161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3. Udostępniaj informacje w sposób zrozumiały dla każdego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93503" y="2091414"/>
            <a:ext cx="10259854" cy="945354"/>
            <a:chOff x="0" y="0"/>
            <a:chExt cx="13679805" cy="126047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679804" cy="1260471"/>
            </a:xfrm>
            <a:custGeom>
              <a:avLst/>
              <a:gdLst/>
              <a:ahLst/>
              <a:cxnLst/>
              <a:rect r="r" b="b" t="t" l="l"/>
              <a:pathLst>
                <a:path h="1260471" w="13679804">
                  <a:moveTo>
                    <a:pt x="0" y="0"/>
                  </a:moveTo>
                  <a:lnTo>
                    <a:pt x="13679804" y="0"/>
                  </a:lnTo>
                  <a:lnTo>
                    <a:pt x="13679804" y="1260471"/>
                  </a:lnTo>
                  <a:lnTo>
                    <a:pt x="0" y="12604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9525"/>
              <a:ext cx="13679805" cy="125094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295"/>
                </a:lnSpc>
              </a:pPr>
              <a:r>
                <a:rPr lang="en-US" b="true" sz="2746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Jak stworzyć środowisko, które jest otwarte na różnorodne potrzeby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48435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6308841"/>
            <a:ext cx="4467350" cy="4467350"/>
          </a:xfrm>
          <a:custGeom>
            <a:avLst/>
            <a:gdLst/>
            <a:ahLst/>
            <a:cxnLst/>
            <a:rect r="r" b="b" t="t" l="l"/>
            <a:pathLst>
              <a:path h="4467350" w="4467350">
                <a:moveTo>
                  <a:pt x="0" y="0"/>
                </a:moveTo>
                <a:lnTo>
                  <a:pt x="4467350" y="0"/>
                </a:lnTo>
                <a:lnTo>
                  <a:pt x="4467350" y="4467350"/>
                </a:lnTo>
                <a:lnTo>
                  <a:pt x="0" y="446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287816" y="3220722"/>
            <a:ext cx="4649722" cy="5088615"/>
          </a:xfrm>
          <a:custGeom>
            <a:avLst/>
            <a:gdLst/>
            <a:ahLst/>
            <a:cxnLst/>
            <a:rect r="r" b="b" t="t" l="l"/>
            <a:pathLst>
              <a:path h="5088615" w="4649722">
                <a:moveTo>
                  <a:pt x="0" y="0"/>
                </a:moveTo>
                <a:lnTo>
                  <a:pt x="4649722" y="0"/>
                </a:lnTo>
                <a:lnTo>
                  <a:pt x="4649722" y="5088614"/>
                </a:lnTo>
                <a:lnTo>
                  <a:pt x="0" y="50886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58443" y="4129679"/>
            <a:ext cx="9323809" cy="4021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8" indent="-291464" lvl="1">
              <a:lnSpc>
                <a:spcPts val="4049"/>
              </a:lnSpc>
              <a:buFont typeface="Arial"/>
              <a:buChar char="•"/>
            </a:pPr>
            <a:r>
              <a:rPr lang="en-US" sz="2699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Używaj spokojnych, łatwych do odczytania projektów plakatów, slajdów i materiałów w mediach społecznościowych</a:t>
            </a:r>
          </a:p>
          <a:p>
            <a:pPr algn="l" marL="0" indent="0" lvl="0">
              <a:lnSpc>
                <a:spcPts val="4049"/>
              </a:lnSpc>
            </a:pPr>
          </a:p>
          <a:p>
            <a:pPr algn="l" marL="582928" indent="-291464" lvl="1">
              <a:lnSpc>
                <a:spcPts val="4049"/>
              </a:lnSpc>
              <a:buFont typeface="Arial"/>
              <a:buChar char="•"/>
            </a:pPr>
            <a:r>
              <a:rPr lang="en-US" sz="2699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Unikaj przytłaczających wizualizacji lub głośnych filmów</a:t>
            </a:r>
          </a:p>
          <a:p>
            <a:pPr algn="l" marL="0" indent="0" lvl="0">
              <a:lnSpc>
                <a:spcPts val="4049"/>
              </a:lnSpc>
            </a:pPr>
          </a:p>
          <a:p>
            <a:pPr algn="l" marL="0" indent="0" lvl="0">
              <a:lnSpc>
                <a:spcPts val="4049"/>
              </a:lnSpc>
            </a:pPr>
            <a:r>
              <a:rPr lang="en-US" sz="2699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Dodaj opisy obrazów, napisy i czytelne nagłówki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DAG7g2H0AJA</dc:identifier>
  <dcterms:modified xsi:type="dcterms:W3CDTF">2011-08-01T06:04:30Z</dcterms:modified>
  <cp:revision>1</cp:revision>
  <dc:title>SPARK_CBP_ Organising Inclusive POLISH</dc:title>
</cp:coreProperties>
</file>