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Calibri (MS) Bold" charset="1" panose="020F0702030404030204"/>
      <p:regular r:id="rId37"/>
    </p:embeddedFont>
    <p:embeddedFont>
      <p:font typeface="Open Sans" charset="1" panose="020B0606030504020204"/>
      <p:regular r:id="rId38"/>
    </p:embeddedFont>
    <p:embeddedFont>
      <p:font typeface="Open Sans Bold" charset="1" panose="020B0806030504020204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notesMasters/notesMaster1.xml" Type="http://schemas.openxmlformats.org/officeDocument/2006/relationships/notesMaster"/><Relationship Id="rId35" Target="theme/theme2.xml" Type="http://schemas.openxmlformats.org/officeDocument/2006/relationships/theme"/><Relationship Id="rId36" Target="notesSlides/notesSlide1.xml" Type="http://schemas.openxmlformats.org/officeDocument/2006/relationships/notes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notesSlides/notesSlide3.xml" Type="http://schemas.openxmlformats.org/officeDocument/2006/relationships/notesSlide"/><Relationship Id="rId42" Target="notesSlides/notesSlide4.xml" Type="http://schemas.openxmlformats.org/officeDocument/2006/relationships/notesSlide"/><Relationship Id="rId43" Target="notesSlides/notesSlide5.xml" Type="http://schemas.openxmlformats.org/officeDocument/2006/relationships/notesSlide"/><Relationship Id="rId44" Target="notesSlides/notesSlide6.xml" Type="http://schemas.openxmlformats.org/officeDocument/2006/relationships/notesSlide"/><Relationship Id="rId45" Target="notesSlides/notesSlide7.xml" Type="http://schemas.openxmlformats.org/officeDocument/2006/relationships/notesSlide"/><Relationship Id="rId46" Target="notesSlides/notesSlide8.xml" Type="http://schemas.openxmlformats.org/officeDocument/2006/relationships/notesSlide"/><Relationship Id="rId47" Target="notesSlides/notesSlide9.xml" Type="http://schemas.openxmlformats.org/officeDocument/2006/relationships/notesSlide"/><Relationship Id="rId48" Target="notesSlides/notesSlide10.xml" Type="http://schemas.openxmlformats.org/officeDocument/2006/relationships/notesSlide"/><Relationship Id="rId49" Target="notesSlides/notesSlide11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2.xml" Type="http://schemas.openxmlformats.org/officeDocument/2006/relationships/notesSlide"/><Relationship Id="rId51" Target="notesSlides/notesSlide13.xml" Type="http://schemas.openxmlformats.org/officeDocument/2006/relationships/notesSlide"/><Relationship Id="rId52" Target="notesSlides/notesSlide14.xml" Type="http://schemas.openxmlformats.org/officeDocument/2006/relationships/notesSlide"/><Relationship Id="rId53" Target="notesSlides/notesSlide15.xml" Type="http://schemas.openxmlformats.org/officeDocument/2006/relationships/notesSlide"/><Relationship Id="rId54" Target="notesSlides/notesSlide16.xml" Type="http://schemas.openxmlformats.org/officeDocument/2006/relationships/notesSlide"/><Relationship Id="rId55" Target="notesSlides/notesSlide17.xml" Type="http://schemas.openxmlformats.org/officeDocument/2006/relationships/notesSlide"/><Relationship Id="rId56" Target="notesSlides/notesSlide18.xml" Type="http://schemas.openxmlformats.org/officeDocument/2006/relationships/notesSlide"/><Relationship Id="rId57" Target="notesSlides/notesSlide19.xml" Type="http://schemas.openxmlformats.org/officeDocument/2006/relationships/notesSlide"/><Relationship Id="rId58" Target="notesSlides/notesSlide20.xml" Type="http://schemas.openxmlformats.org/officeDocument/2006/relationships/notesSlide"/><Relationship Id="rId59" Target="notesSlides/notesSlide21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22.xml" Type="http://schemas.openxmlformats.org/officeDocument/2006/relationships/notesSlide"/><Relationship Id="rId61" Target="notesSlides/notesSlide23.xml" Type="http://schemas.openxmlformats.org/officeDocument/2006/relationships/notesSlide"/><Relationship Id="rId62" Target="notesSlides/notesSlide24.xml" Type="http://schemas.openxmlformats.org/officeDocument/2006/relationships/notesSlide"/><Relationship Id="rId63" Target="notesSlides/notesSlide25.xml" Type="http://schemas.openxmlformats.org/officeDocument/2006/relationships/notesSlide"/><Relationship Id="rId64" Target="notesSlides/notesSlide26.xml" Type="http://schemas.openxmlformats.org/officeDocument/2006/relationships/notesSlide"/><Relationship Id="rId65" Target="notesSlides/notesSlide27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.pn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37.png" Type="http://schemas.openxmlformats.org/officeDocument/2006/relationships/image"/><Relationship Id="rId14" Target="../media/image38.svg" Type="http://schemas.openxmlformats.org/officeDocument/2006/relationships/image"/><Relationship Id="rId15" Target="../media/image39.png" Type="http://schemas.openxmlformats.org/officeDocument/2006/relationships/image"/><Relationship Id="rId16" Target="../media/image40.svg" Type="http://schemas.openxmlformats.org/officeDocument/2006/relationships/image"/><Relationship Id="rId17" Target="../media/image41.png" Type="http://schemas.openxmlformats.org/officeDocument/2006/relationships/image"/><Relationship Id="rId18" Target="../media/image4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13" Target="../media/image56.jpeg" Type="http://schemas.openxmlformats.org/officeDocument/2006/relationships/image"/><Relationship Id="rId14" Target="../media/image57.png" Type="http://schemas.openxmlformats.org/officeDocument/2006/relationships/image"/><Relationship Id="rId15" Target="../media/image58.png" Type="http://schemas.openxmlformats.org/officeDocument/2006/relationships/image"/><Relationship Id="rId16" Target="../media/image59.png" Type="http://schemas.openxmlformats.org/officeDocument/2006/relationships/image"/><Relationship Id="rId2" Target="../notesSlides/notesSlide2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6.png" Type="http://schemas.openxmlformats.org/officeDocument/2006/relationships/image"/><Relationship Id="rId6" Target="https://youtu.be/79HMPQj55yc" TargetMode="External" Type="http://schemas.openxmlformats.org/officeDocument/2006/relationships/hyperlink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298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785948" y="5382814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635187" y="495920"/>
            <a:ext cx="5017626" cy="5017626"/>
          </a:xfrm>
          <a:custGeom>
            <a:avLst/>
            <a:gdLst/>
            <a:ahLst/>
            <a:cxnLst/>
            <a:rect r="r" b="b" t="t" l="l"/>
            <a:pathLst>
              <a:path h="5017626" w="5017626">
                <a:moveTo>
                  <a:pt x="0" y="0"/>
                </a:moveTo>
                <a:lnTo>
                  <a:pt x="5017626" y="0"/>
                </a:lnTo>
                <a:lnTo>
                  <a:pt x="5017626" y="5017626"/>
                </a:lnTo>
                <a:lnTo>
                  <a:pt x="0" y="5017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5619" y="711531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62361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489510" y="8166861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15541" y="8847536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80892" y="8509792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80892" y="7306673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7402143" y="8847536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6631474" y="9328357"/>
            <a:ext cx="235179" cy="239314"/>
            <a:chOff x="0" y="0"/>
            <a:chExt cx="9587987" cy="975658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5150719" y="10047686"/>
            <a:ext cx="235179" cy="239314"/>
            <a:chOff x="0" y="0"/>
            <a:chExt cx="9587987" cy="975658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37249" y="4806541"/>
            <a:ext cx="15211814" cy="2124596"/>
            <a:chOff x="0" y="0"/>
            <a:chExt cx="20282419" cy="283279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0282419" cy="2832795"/>
            </a:xfrm>
            <a:custGeom>
              <a:avLst/>
              <a:gdLst/>
              <a:ahLst/>
              <a:cxnLst/>
              <a:rect r="r" b="b" t="t" l="l"/>
              <a:pathLst>
                <a:path h="2832795" w="20282419">
                  <a:moveTo>
                    <a:pt x="0" y="0"/>
                  </a:moveTo>
                  <a:lnTo>
                    <a:pt x="20282419" y="0"/>
                  </a:lnTo>
                  <a:lnTo>
                    <a:pt x="20282419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23825"/>
              <a:ext cx="20282419" cy="29566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b="true" sz="6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 podnoszenia kompetencji pracowników młodzieżowych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582592" y="7115319"/>
            <a:ext cx="12587177" cy="2635600"/>
            <a:chOff x="0" y="0"/>
            <a:chExt cx="16782902" cy="351413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6782903" cy="3514134"/>
            </a:xfrm>
            <a:custGeom>
              <a:avLst/>
              <a:gdLst/>
              <a:ahLst/>
              <a:cxnLst/>
              <a:rect r="r" b="b" t="t" l="l"/>
              <a:pathLst>
                <a:path h="3514134" w="16782903">
                  <a:moveTo>
                    <a:pt x="0" y="0"/>
                  </a:moveTo>
                  <a:lnTo>
                    <a:pt x="16782903" y="0"/>
                  </a:lnTo>
                  <a:lnTo>
                    <a:pt x="16782903" y="3514134"/>
                  </a:lnTo>
                  <a:lnTo>
                    <a:pt x="0" y="35141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76200"/>
              <a:ext cx="16782902" cy="35903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800"/>
                </a:lnSpc>
              </a:pP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Komunikacj</a:t>
              </a: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i zaangażowanie włączające (szczególnie w kontekście ASD i ADHD) </a:t>
              </a:r>
            </a:p>
            <a:p>
              <a:pPr algn="l">
                <a:lnSpc>
                  <a:spcPts val="4800"/>
                </a:lnSpc>
              </a:pPr>
              <a:r>
                <a:rPr lang="en-US" b="true" sz="4000">
                  <a:solidFill>
                    <a:srgbClr val="28282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Opracowanie: MIRA’M</a:t>
              </a:r>
            </a:p>
            <a:p>
              <a:pPr algn="l">
                <a:lnSpc>
                  <a:spcPts val="480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00833" y="323845"/>
            <a:ext cx="14486334" cy="2264180"/>
            <a:chOff x="0" y="0"/>
            <a:chExt cx="19315112" cy="30189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315111" cy="3018906"/>
            </a:xfrm>
            <a:custGeom>
              <a:avLst/>
              <a:gdLst/>
              <a:ahLst/>
              <a:cxnLst/>
              <a:rect r="r" b="b" t="t" l="l"/>
              <a:pathLst>
                <a:path h="3018906" w="19315111">
                  <a:moveTo>
                    <a:pt x="0" y="0"/>
                  </a:moveTo>
                  <a:lnTo>
                    <a:pt x="19315111" y="0"/>
                  </a:lnTo>
                  <a:lnTo>
                    <a:pt x="19315111" y="3018906"/>
                  </a:lnTo>
                  <a:lnTo>
                    <a:pt x="0" y="30189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9315112" cy="30189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5400"/>
                </a:lnSpc>
              </a:pPr>
              <a:r>
                <a:rPr lang="en-US" b="true" sz="45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stworzyć dobrze zorganizowane i funkcjonalne przestrzenie, które pomogą zredukować poczucie przytłoczenia, skierowane do osób z ASD i ADHD? 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3632" y="14074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84986" y="6668387"/>
            <a:ext cx="4107804" cy="4107804"/>
          </a:xfrm>
          <a:custGeom>
            <a:avLst/>
            <a:gdLst/>
            <a:ahLst/>
            <a:cxnLst/>
            <a:rect r="r" b="b" t="t" l="l"/>
            <a:pathLst>
              <a:path h="4107804" w="4107804">
                <a:moveTo>
                  <a:pt x="0" y="0"/>
                </a:moveTo>
                <a:lnTo>
                  <a:pt x="4107803" y="0"/>
                </a:lnTo>
                <a:lnTo>
                  <a:pt x="4107803" y="4107804"/>
                </a:lnTo>
                <a:lnTo>
                  <a:pt x="0" y="410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68812" y="3606861"/>
            <a:ext cx="4567613" cy="1729983"/>
          </a:xfrm>
          <a:custGeom>
            <a:avLst/>
            <a:gdLst/>
            <a:ahLst/>
            <a:cxnLst/>
            <a:rect r="r" b="b" t="t" l="l"/>
            <a:pathLst>
              <a:path h="1729983" w="4567613">
                <a:moveTo>
                  <a:pt x="0" y="0"/>
                </a:moveTo>
                <a:lnTo>
                  <a:pt x="4567612" y="0"/>
                </a:lnTo>
                <a:lnTo>
                  <a:pt x="4567612" y="1729984"/>
                </a:lnTo>
                <a:lnTo>
                  <a:pt x="0" y="172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00833" y="2629303"/>
            <a:ext cx="12477112" cy="722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Osoby ze spektrum autyzmu i ADHD często doskonale funkcjonują w uporządkowanym i przewidywalnym środowisku, korzystając z przejrzystych procedur oraz wizualnych wskazówek.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Mocne strony: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Lepsza koncentracja i zaangażowanie, gdy oczekiwania są klarowne.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Umiejętność głębokiego zaangażowania się w uporządkowane informacje i działania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Wyzwania: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Przeciążenie sensoryczne w sytuacji nieprzewidywalnych lub głośnych wydarzeń politycznych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Trudności w poruszaniu się w niejasnych sygnałach społecznych lub w spontanicznych interakcjach.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Skuteczne pomysły: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Zaproponuj wizualne harmonogramy i jasne zarysy wydarzeń.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Wyznacz spokojne, zorganizowane miejsca, gdzie można zrobić przerwę i zrelaksować się zmysłowo.</a:t>
            </a: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Zadbaj o to, aby komunikacja dotycząca procedur i oczekiwań związanych z wydarzeniem była jasna i odbywała się z wyprzedzeniem.</a:t>
            </a:r>
          </a:p>
          <a:p>
            <a:pPr algn="l" marL="0" indent="0" lvl="0">
              <a:lnSpc>
                <a:spcPts val="3000"/>
              </a:lnSpc>
            </a:pPr>
          </a:p>
          <a:p>
            <a:pPr algn="l" marL="0" indent="0" lvl="0">
              <a:lnSpc>
                <a:spcPts val="3000"/>
              </a:lnSpc>
            </a:pPr>
            <a:r>
              <a:rPr lang="en-US" sz="2000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Odpowiadając na te potrzeby, tworzymy przyjazne przestrzenie, które pozwalają osobom z autyzmem aktywnie uczestniczyć w wydarzeniach politycznych i społecznych.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942705"/>
            <a:ext cx="4523214" cy="433388"/>
            <a:chOff x="0" y="0"/>
            <a:chExt cx="6030952" cy="5778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354510" y="410819"/>
            <a:ext cx="15463040" cy="1578379"/>
            <a:chOff x="0" y="0"/>
            <a:chExt cx="20617387" cy="21045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17386" cy="2104505"/>
            </a:xfrm>
            <a:custGeom>
              <a:avLst/>
              <a:gdLst/>
              <a:ahLst/>
              <a:cxnLst/>
              <a:rect r="r" b="b" t="t" l="l"/>
              <a:pathLst>
                <a:path h="2104505" w="20617386">
                  <a:moveTo>
                    <a:pt x="0" y="0"/>
                  </a:moveTo>
                  <a:lnTo>
                    <a:pt x="20617386" y="0"/>
                  </a:lnTo>
                  <a:lnTo>
                    <a:pt x="20617386" y="2104505"/>
                  </a:lnTo>
                  <a:lnTo>
                    <a:pt x="0" y="21045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20617387" cy="21045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400"/>
                </a:lnSpc>
              </a:pPr>
              <a:r>
                <a:rPr lang="en-US" b="true" sz="45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Wskazówki dla pracowników młodzieżowych: </a:t>
              </a:r>
            </a:p>
            <a:p>
              <a:pPr algn="l" marL="0" indent="0" lvl="0">
                <a:lnSpc>
                  <a:spcPts val="5400"/>
                </a:lnSpc>
              </a:pPr>
              <a:r>
                <a:rPr lang="en-US" b="true" sz="45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 dbać o inkluzywną komunikację i zaangażowanie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71043" y="3069046"/>
            <a:ext cx="4523214" cy="433388"/>
            <a:chOff x="0" y="0"/>
            <a:chExt cx="6030952" cy="5778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5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4370228"/>
            <a:ext cx="4523214" cy="433388"/>
            <a:chOff x="0" y="0"/>
            <a:chExt cx="6030952" cy="5778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2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04739" y="4908390"/>
            <a:ext cx="6202392" cy="693039"/>
            <a:chOff x="0" y="0"/>
            <a:chExt cx="6156479" cy="68790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156479" cy="687909"/>
            </a:xfrm>
            <a:custGeom>
              <a:avLst/>
              <a:gdLst/>
              <a:ahLst/>
              <a:cxnLst/>
              <a:rect r="r" b="b" t="t" l="l"/>
              <a:pathLst>
                <a:path h="687909" w="6156479">
                  <a:moveTo>
                    <a:pt x="0" y="0"/>
                  </a:moveTo>
                  <a:lnTo>
                    <a:pt x="6156479" y="0"/>
                  </a:lnTo>
                  <a:lnTo>
                    <a:pt x="6156479" y="687909"/>
                  </a:lnTo>
                  <a:lnTo>
                    <a:pt x="0" y="6879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6156479" cy="7831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969"/>
                </a:lnSpc>
              </a:pPr>
              <a:r>
                <a:rPr lang="en-US" sz="16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Zachowaj spokój, mów w łagodnym tonie i dostosuj swoją komunikację do umiejętności oraz możliwości rozmówcy.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2928192"/>
            <a:ext cx="4523214" cy="460543"/>
            <a:chOff x="0" y="0"/>
            <a:chExt cx="6030952" cy="61405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030952" cy="614057"/>
            </a:xfrm>
            <a:custGeom>
              <a:avLst/>
              <a:gdLst/>
              <a:ahLst/>
              <a:cxnLst/>
              <a:rect r="r" b="b" t="t" l="l"/>
              <a:pathLst>
                <a:path h="614057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14057"/>
                  </a:lnTo>
                  <a:lnTo>
                    <a:pt x="0" y="614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14300"/>
              <a:ext cx="6030952" cy="72835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1 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04739" y="3499144"/>
            <a:ext cx="6202392" cy="728114"/>
            <a:chOff x="0" y="0"/>
            <a:chExt cx="8175582" cy="95975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75582" cy="959752"/>
            </a:xfrm>
            <a:custGeom>
              <a:avLst/>
              <a:gdLst/>
              <a:ahLst/>
              <a:cxnLst/>
              <a:rect r="r" b="b" t="t" l="l"/>
              <a:pathLst>
                <a:path h="959752" w="8175582">
                  <a:moveTo>
                    <a:pt x="0" y="0"/>
                  </a:moveTo>
                  <a:lnTo>
                    <a:pt x="8175582" y="0"/>
                  </a:lnTo>
                  <a:lnTo>
                    <a:pt x="8175582" y="959752"/>
                  </a:lnTo>
                  <a:lnTo>
                    <a:pt x="0" y="9597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0"/>
              <a:ext cx="8175582" cy="10550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Przyciągnij ich uwagę, aby wspierać lepszą komunikację i więź.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172956" y="3808214"/>
            <a:ext cx="3942089" cy="3658260"/>
            <a:chOff x="0" y="0"/>
            <a:chExt cx="7615548" cy="706723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ACD8FF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7787377" y="5021776"/>
            <a:ext cx="2713246" cy="1231135"/>
          </a:xfrm>
          <a:custGeom>
            <a:avLst/>
            <a:gdLst/>
            <a:ahLst/>
            <a:cxnLst/>
            <a:rect r="r" b="b" t="t" l="l"/>
            <a:pathLst>
              <a:path h="1231135" w="2713246">
                <a:moveTo>
                  <a:pt x="0" y="0"/>
                </a:moveTo>
                <a:lnTo>
                  <a:pt x="2713246" y="0"/>
                </a:lnTo>
                <a:lnTo>
                  <a:pt x="2713246" y="1231135"/>
                </a:lnTo>
                <a:lnTo>
                  <a:pt x="0" y="123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604739" y="6561249"/>
            <a:ext cx="6202392" cy="728114"/>
            <a:chOff x="0" y="0"/>
            <a:chExt cx="8269856" cy="97081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269856" cy="970819"/>
            </a:xfrm>
            <a:custGeom>
              <a:avLst/>
              <a:gdLst/>
              <a:ahLst/>
              <a:cxnLst/>
              <a:rect r="r" b="b" t="t" l="l"/>
              <a:pathLst>
                <a:path h="970819" w="8269856">
                  <a:moveTo>
                    <a:pt x="0" y="0"/>
                  </a:moveTo>
                  <a:lnTo>
                    <a:pt x="8269856" y="0"/>
                  </a:lnTo>
                  <a:lnTo>
                    <a:pt x="8269856" y="970819"/>
                  </a:lnTo>
                  <a:lnTo>
                    <a:pt x="0" y="9708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0"/>
              <a:ext cx="8269856" cy="10660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Używaj prostego i zrozumiałego języka. Zadbaj o to, aby kontekst i przekaz były przewidywalne.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04739" y="8102344"/>
            <a:ext cx="6202392" cy="728114"/>
            <a:chOff x="0" y="0"/>
            <a:chExt cx="8269856" cy="97081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269856" cy="970819"/>
            </a:xfrm>
            <a:custGeom>
              <a:avLst/>
              <a:gdLst/>
              <a:ahLst/>
              <a:cxnLst/>
              <a:rect r="r" b="b" t="t" l="l"/>
              <a:pathLst>
                <a:path h="970819" w="8269856">
                  <a:moveTo>
                    <a:pt x="0" y="0"/>
                  </a:moveTo>
                  <a:lnTo>
                    <a:pt x="8269856" y="0"/>
                  </a:lnTo>
                  <a:lnTo>
                    <a:pt x="8269856" y="970819"/>
                  </a:lnTo>
                  <a:lnTo>
                    <a:pt x="0" y="9708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0"/>
              <a:ext cx="8269856" cy="10660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3149"/>
                </a:lnSpc>
              </a:pPr>
              <a:r>
                <a:rPr lang="en-US" sz="17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Unikaj postrzegania komunikacji tylko jako próśb, stwórz miejsce na dialog i wymianę myśli.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028700" y="7554836"/>
            <a:ext cx="4523214" cy="419759"/>
            <a:chOff x="0" y="0"/>
            <a:chExt cx="6030952" cy="55967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030952" cy="559678"/>
            </a:xfrm>
            <a:custGeom>
              <a:avLst/>
              <a:gdLst/>
              <a:ahLst/>
              <a:cxnLst/>
              <a:rect r="r" b="b" t="t" l="l"/>
              <a:pathLst>
                <a:path h="559678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59678"/>
                  </a:lnTo>
                  <a:lnTo>
                    <a:pt x="0" y="5596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14300"/>
              <a:ext cx="6030952" cy="67397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4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698253" y="3507900"/>
            <a:ext cx="6238818" cy="693039"/>
            <a:chOff x="0" y="0"/>
            <a:chExt cx="6192636" cy="68790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192636" cy="687909"/>
            </a:xfrm>
            <a:custGeom>
              <a:avLst/>
              <a:gdLst/>
              <a:ahLst/>
              <a:cxnLst/>
              <a:rect r="r" b="b" t="t" l="l"/>
              <a:pathLst>
                <a:path h="687909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687909"/>
                  </a:lnTo>
                  <a:lnTo>
                    <a:pt x="0" y="6879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0"/>
              <a:ext cx="6192636" cy="7831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969"/>
                </a:lnSpc>
              </a:pPr>
              <a:r>
                <a:rPr lang="en-US" sz="16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Zachęcaj drugą osobę do otwartego dzielenia się swoimi potrzebami, preferencjami i planami.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647759" y="2848649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7"/>
                </a:lnTo>
                <a:lnTo>
                  <a:pt x="0" y="444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47759" y="4288091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47759" y="5903687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47759" y="7554836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698253" y="2966165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2204084" y="4444589"/>
            <a:ext cx="4523214" cy="1626166"/>
            <a:chOff x="0" y="0"/>
            <a:chExt cx="6030952" cy="216822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6030952" cy="2168222"/>
            </a:xfrm>
            <a:custGeom>
              <a:avLst/>
              <a:gdLst/>
              <a:ahLst/>
              <a:cxnLst/>
              <a:rect r="r" b="b" t="t" l="l"/>
              <a:pathLst>
                <a:path h="216822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2168222"/>
                  </a:lnTo>
                  <a:lnTo>
                    <a:pt x="0" y="2168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114300"/>
              <a:ext cx="6030952" cy="228252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6 </a:t>
              </a: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11698253" y="4444589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11698253" y="4947820"/>
            <a:ext cx="6238818" cy="693039"/>
            <a:chOff x="0" y="0"/>
            <a:chExt cx="6192636" cy="68790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192636" cy="687909"/>
            </a:xfrm>
            <a:custGeom>
              <a:avLst/>
              <a:gdLst/>
              <a:ahLst/>
              <a:cxnLst/>
              <a:rect r="r" b="b" t="t" l="l"/>
              <a:pathLst>
                <a:path h="687909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687909"/>
                  </a:lnTo>
                  <a:lnTo>
                    <a:pt x="0" y="6879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0"/>
              <a:ext cx="6192636" cy="7831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969"/>
                </a:lnSpc>
              </a:pPr>
              <a:r>
                <a:rPr lang="en-US" sz="16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Zwróć uwagę na czynniki środowiskowe. Czasami komunikacja może być trochę trudniejsza.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204084" y="6070755"/>
            <a:ext cx="4523214" cy="433388"/>
            <a:chOff x="0" y="0"/>
            <a:chExt cx="6030952" cy="57785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7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2204084" y="7594496"/>
            <a:ext cx="4523214" cy="433388"/>
            <a:chOff x="0" y="0"/>
            <a:chExt cx="6030952" cy="57785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030952" cy="577850"/>
            </a:xfrm>
            <a:custGeom>
              <a:avLst/>
              <a:gdLst/>
              <a:ahLst/>
              <a:cxnLst/>
              <a:rect r="r" b="b" t="t" l="l"/>
              <a:pathLst>
                <a:path h="57785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577850"/>
                  </a:lnTo>
                  <a:lnTo>
                    <a:pt x="0" y="577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114300"/>
              <a:ext cx="6030952" cy="6921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779"/>
                </a:lnSpc>
              </a:pPr>
              <a:r>
                <a:rPr lang="en-US" b="true" sz="20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Wskazówka numer 8</a:t>
              </a:r>
            </a:p>
          </p:txBody>
        </p:sp>
      </p:grpSp>
      <p:sp>
        <p:nvSpPr>
          <p:cNvPr name="Freeform 59" id="59"/>
          <p:cNvSpPr/>
          <p:nvPr/>
        </p:nvSpPr>
        <p:spPr>
          <a:xfrm flipH="false" flipV="false" rot="0">
            <a:off x="11698253" y="6059307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1698253" y="7594496"/>
            <a:ext cx="380941" cy="444836"/>
          </a:xfrm>
          <a:custGeom>
            <a:avLst/>
            <a:gdLst/>
            <a:ahLst/>
            <a:cxnLst/>
            <a:rect r="r" b="b" t="t" l="l"/>
            <a:pathLst>
              <a:path h="444836" w="380941">
                <a:moveTo>
                  <a:pt x="0" y="0"/>
                </a:moveTo>
                <a:lnTo>
                  <a:pt x="380941" y="0"/>
                </a:lnTo>
                <a:lnTo>
                  <a:pt x="380941" y="444836"/>
                </a:lnTo>
                <a:lnTo>
                  <a:pt x="0" y="444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11698253" y="6657807"/>
            <a:ext cx="6238818" cy="693039"/>
            <a:chOff x="0" y="0"/>
            <a:chExt cx="6192636" cy="68790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6192636" cy="687909"/>
            </a:xfrm>
            <a:custGeom>
              <a:avLst/>
              <a:gdLst/>
              <a:ahLst/>
              <a:cxnLst/>
              <a:rect r="r" b="b" t="t" l="l"/>
              <a:pathLst>
                <a:path h="687909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687909"/>
                  </a:lnTo>
                  <a:lnTo>
                    <a:pt x="0" y="6879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95250"/>
              <a:ext cx="6192636" cy="7831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969"/>
                </a:lnSpc>
              </a:pPr>
              <a:r>
                <a:rPr lang="en-US" sz="16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Okazuj szacunek i dostosuj się do stylu oraz tempa komunikacji, które preferuje rozmówca.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1698253" y="8188315"/>
            <a:ext cx="6238818" cy="693039"/>
            <a:chOff x="0" y="0"/>
            <a:chExt cx="6192636" cy="68790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6192636" cy="687909"/>
            </a:xfrm>
            <a:custGeom>
              <a:avLst/>
              <a:gdLst/>
              <a:ahLst/>
              <a:cxnLst/>
              <a:rect r="r" b="b" t="t" l="l"/>
              <a:pathLst>
                <a:path h="687909" w="6192636">
                  <a:moveTo>
                    <a:pt x="0" y="0"/>
                  </a:moveTo>
                  <a:lnTo>
                    <a:pt x="6192636" y="0"/>
                  </a:lnTo>
                  <a:lnTo>
                    <a:pt x="6192636" y="687909"/>
                  </a:lnTo>
                  <a:lnTo>
                    <a:pt x="0" y="6879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95250"/>
              <a:ext cx="6192636" cy="7831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969"/>
                </a:lnSpc>
              </a:pPr>
              <a:r>
                <a:rPr lang="en-US" sz="16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Zadbaj, aby komunikacja była łatwa i dostępna, opierając się na indywidualnym profilu komunikacyjnym.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55183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70323" y="1738198"/>
            <a:ext cx="7689333" cy="695721"/>
            <a:chOff x="0" y="0"/>
            <a:chExt cx="10252445" cy="9276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52444" cy="927628"/>
            </a:xfrm>
            <a:custGeom>
              <a:avLst/>
              <a:gdLst/>
              <a:ahLst/>
              <a:cxnLst/>
              <a:rect r="r" b="b" t="t" l="l"/>
              <a:pathLst>
                <a:path h="927628" w="10252444">
                  <a:moveTo>
                    <a:pt x="0" y="0"/>
                  </a:moveTo>
                  <a:lnTo>
                    <a:pt x="10252444" y="0"/>
                  </a:lnTo>
                  <a:lnTo>
                    <a:pt x="10252444" y="927628"/>
                  </a:lnTo>
                  <a:lnTo>
                    <a:pt x="0" y="9276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0252445" cy="9276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239"/>
                </a:lnSpc>
              </a:pPr>
              <a:r>
                <a:rPr lang="en-US" b="true" sz="3532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- Zmieńmy wiadomość!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0323" y="2682193"/>
            <a:ext cx="15763900" cy="5899577"/>
            <a:chOff x="0" y="0"/>
            <a:chExt cx="21018533" cy="78661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18534" cy="7866102"/>
            </a:xfrm>
            <a:custGeom>
              <a:avLst/>
              <a:gdLst/>
              <a:ahLst/>
              <a:cxnLst/>
              <a:rect r="r" b="b" t="t" l="l"/>
              <a:pathLst>
                <a:path h="7866102" w="21018534">
                  <a:moveTo>
                    <a:pt x="0" y="0"/>
                  </a:moveTo>
                  <a:lnTo>
                    <a:pt x="21018534" y="0"/>
                  </a:lnTo>
                  <a:lnTo>
                    <a:pt x="21018534" y="7866102"/>
                  </a:lnTo>
                  <a:lnTo>
                    <a:pt x="0" y="7866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1018533" cy="7999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Pomyśl i przećwicz, jak możesz dostosować swoją komunikację, aby była bardziej dostępna, zrozumiała i przyjazna, szczególnie dla młodych osób neuroatypowych (ASD i ADHD).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Czas trwania: </a:t>
              </a: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45 minut </a:t>
              </a:r>
              <a:r>
                <a:rPr lang="en-US" b="true" sz="24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Uczestnicy</a:t>
              </a: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: Grupy składające się z 3 do 5 osób.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Przybory</a:t>
              </a: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Karty z znanymi zwrotami i sytuacjami</a:t>
              </a:r>
            </a:p>
            <a:p>
              <a:pPr algn="just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Szablony komunikacji spersonalizowanej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Markery / notatki samoprzylepne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sz="2400">
                  <a:solidFill>
                    <a:srgbClr val="282121"/>
                  </a:solidFill>
                  <a:latin typeface="Open Sans"/>
                  <a:ea typeface="Open Sans"/>
                  <a:cs typeface="Open Sans"/>
                  <a:sym typeface="Open Sans"/>
                </a:rPr>
                <a:t>Zegar albo stoper</a:t>
              </a:r>
            </a:p>
            <a:p>
              <a:pPr algn="just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Uczestnicy będą współpracować w grupach, aby odkryć przeszkody w komunikacji w codziennych zwrotach lub sytuacjach, a następnie przećwiczą, jak je zmienić lub dostosować, aby były bardziej przyjazne i dostępne dla młodych osób z ASD i ADHD.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20043" y="4385343"/>
            <a:ext cx="4939257" cy="1790481"/>
          </a:xfrm>
          <a:custGeom>
            <a:avLst/>
            <a:gdLst/>
            <a:ahLst/>
            <a:cxnLst/>
            <a:rect r="r" b="b" t="t" l="l"/>
            <a:pathLst>
              <a:path h="1790481" w="4939257">
                <a:moveTo>
                  <a:pt x="0" y="0"/>
                </a:moveTo>
                <a:lnTo>
                  <a:pt x="4939257" y="0"/>
                </a:lnTo>
                <a:lnTo>
                  <a:pt x="4939257" y="1790480"/>
                </a:lnTo>
                <a:lnTo>
                  <a:pt x="0" y="1790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69608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350634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10363"/>
            <a:ext cx="9758910" cy="770906"/>
            <a:chOff x="0" y="0"/>
            <a:chExt cx="13011879" cy="10278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11879" cy="1027875"/>
            </a:xfrm>
            <a:custGeom>
              <a:avLst/>
              <a:gdLst/>
              <a:ahLst/>
              <a:cxnLst/>
              <a:rect r="r" b="b" t="t" l="l"/>
              <a:pathLst>
                <a:path h="1027875" w="13011879">
                  <a:moveTo>
                    <a:pt x="0" y="0"/>
                  </a:moveTo>
                  <a:lnTo>
                    <a:pt x="13011879" y="0"/>
                  </a:lnTo>
                  <a:lnTo>
                    <a:pt x="13011879" y="1027875"/>
                  </a:lnTo>
                  <a:lnTo>
                    <a:pt x="0" y="10278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3011879" cy="10374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– Zmieńmy komunikat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2361" y="2494413"/>
            <a:ext cx="16086572" cy="5544127"/>
            <a:chOff x="0" y="0"/>
            <a:chExt cx="21376064" cy="73671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76064" cy="7367115"/>
            </a:xfrm>
            <a:custGeom>
              <a:avLst/>
              <a:gdLst/>
              <a:ahLst/>
              <a:cxnLst/>
              <a:rect r="r" b="b" t="t" l="l"/>
              <a:pathLst>
                <a:path h="7367115" w="21376064">
                  <a:moveTo>
                    <a:pt x="0" y="0"/>
                  </a:moveTo>
                  <a:lnTo>
                    <a:pt x="21376064" y="0"/>
                  </a:lnTo>
                  <a:lnTo>
                    <a:pt x="21376064" y="7367115"/>
                  </a:lnTo>
                  <a:lnTo>
                    <a:pt x="0" y="73671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42875"/>
              <a:ext cx="21376064" cy="750998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Każda grupa dostaje 3-5 kart z zadaniami do rozwiązania, takimi jak: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„Pośpiesz się, powinieneś wiedzieć, jak to działa!”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„Zrób to tak jak wszyscy, to naprawdę łatwe.”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'Zrób!'</a:t>
              </a:r>
            </a:p>
            <a:p>
              <a:pPr algn="just">
                <a:lnSpc>
                  <a:spcPts val="4499"/>
                </a:lnSpc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Zadanie: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Zastanów się, jakie przeszkody to zdanie może stwarzać dla osoby z ASD lub ADHD (na przykład: przeciążenie sensoryczne, niejasności, oskarżycielski ton, abstrakcyjny język...).</a:t>
              </a:r>
            </a:p>
            <a:p>
              <a:pPr algn="just">
                <a:lnSpc>
                  <a:spcPts val="4499"/>
                </a:lnSpc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Dla każdego zdania grupa ma alternatywną wersję, która brzmi: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recyzyjne i szczegółowo</a:t>
              </a:r>
            </a:p>
            <a:p>
              <a:pPr algn="just" marL="539748" indent="-269874" lvl="1">
                <a:lnSpc>
                  <a:spcPts val="449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Empatycznie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171736" y="2494413"/>
            <a:ext cx="4000382" cy="2385682"/>
          </a:xfrm>
          <a:custGeom>
            <a:avLst/>
            <a:gdLst/>
            <a:ahLst/>
            <a:cxnLst/>
            <a:rect r="r" b="b" t="t" l="l"/>
            <a:pathLst>
              <a:path h="2385682" w="4000382">
                <a:moveTo>
                  <a:pt x="0" y="0"/>
                </a:moveTo>
                <a:lnTo>
                  <a:pt x="4000382" y="0"/>
                </a:lnTo>
                <a:lnTo>
                  <a:pt x="4000382" y="2385682"/>
                </a:lnTo>
                <a:lnTo>
                  <a:pt x="0" y="2385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98101"/>
            <a:ext cx="8344724" cy="1361456"/>
            <a:chOff x="0" y="0"/>
            <a:chExt cx="11126298" cy="18152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26298" cy="1815275"/>
            </a:xfrm>
            <a:custGeom>
              <a:avLst/>
              <a:gdLst/>
              <a:ahLst/>
              <a:cxnLst/>
              <a:rect r="r" b="b" t="t" l="l"/>
              <a:pathLst>
                <a:path h="1815275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815275"/>
                  </a:lnTo>
                  <a:lnTo>
                    <a:pt x="0" y="18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1126298" cy="18248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- Zmieńmy wiadomość!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1550" y="3751602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71550" y="5247138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1550" y="6742674"/>
            <a:ext cx="971550" cy="971550"/>
          </a:xfrm>
          <a:custGeom>
            <a:avLst/>
            <a:gdLst/>
            <a:ahLst/>
            <a:cxnLst/>
            <a:rect r="r" b="b" t="t" l="l"/>
            <a:pathLst>
              <a:path h="971550" w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46152" y="3751602"/>
            <a:ext cx="909212" cy="909212"/>
          </a:xfrm>
          <a:custGeom>
            <a:avLst/>
            <a:gdLst/>
            <a:ahLst/>
            <a:cxnLst/>
            <a:rect r="r" b="b" t="t" l="l"/>
            <a:pathLst>
              <a:path h="909212" w="909212">
                <a:moveTo>
                  <a:pt x="0" y="0"/>
                </a:moveTo>
                <a:lnTo>
                  <a:pt x="909212" y="0"/>
                </a:lnTo>
                <a:lnTo>
                  <a:pt x="909212" y="909213"/>
                </a:lnTo>
                <a:lnTo>
                  <a:pt x="0" y="909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46152" y="5143500"/>
            <a:ext cx="909212" cy="909212"/>
          </a:xfrm>
          <a:custGeom>
            <a:avLst/>
            <a:gdLst/>
            <a:ahLst/>
            <a:cxnLst/>
            <a:rect r="r" b="b" t="t" l="l"/>
            <a:pathLst>
              <a:path h="909212" w="909212">
                <a:moveTo>
                  <a:pt x="0" y="0"/>
                </a:moveTo>
                <a:lnTo>
                  <a:pt x="909212" y="0"/>
                </a:lnTo>
                <a:lnTo>
                  <a:pt x="909212" y="909212"/>
                </a:lnTo>
                <a:lnTo>
                  <a:pt x="0" y="9092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576896" y="6835755"/>
            <a:ext cx="878469" cy="878469"/>
          </a:xfrm>
          <a:custGeom>
            <a:avLst/>
            <a:gdLst/>
            <a:ahLst/>
            <a:cxnLst/>
            <a:rect r="r" b="b" t="t" l="l"/>
            <a:pathLst>
              <a:path h="878469" w="878469">
                <a:moveTo>
                  <a:pt x="0" y="0"/>
                </a:moveTo>
                <a:lnTo>
                  <a:pt x="878468" y="0"/>
                </a:lnTo>
                <a:lnTo>
                  <a:pt x="878468" y="878469"/>
                </a:lnTo>
                <a:lnTo>
                  <a:pt x="0" y="8784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201428" y="3836670"/>
            <a:ext cx="8344724" cy="834125"/>
            <a:chOff x="0" y="0"/>
            <a:chExt cx="11126298" cy="111216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126298" cy="1112167"/>
            </a:xfrm>
            <a:custGeom>
              <a:avLst/>
              <a:gdLst/>
              <a:ahLst/>
              <a:cxnLst/>
              <a:rect r="r" b="b" t="t" l="l"/>
              <a:pathLst>
                <a:path h="1112167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112167"/>
                  </a:lnTo>
                  <a:lnTo>
                    <a:pt x="0" y="11121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9525"/>
              <a:ext cx="11126298" cy="110264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878"/>
                </a:lnSpc>
              </a:pPr>
              <a:r>
                <a:rPr lang="en-US" sz="2398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Poniżej znajdziesz kilka przykładów zdań lub sytuacji, które mogą być problematyczne dla osób z ASD lub ADHD.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201428" y="5247138"/>
            <a:ext cx="8344724" cy="878027"/>
            <a:chOff x="0" y="0"/>
            <a:chExt cx="11126298" cy="117070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126298" cy="1170703"/>
            </a:xfrm>
            <a:custGeom>
              <a:avLst/>
              <a:gdLst/>
              <a:ahLst/>
              <a:cxnLst/>
              <a:rect r="r" b="b" t="t" l="l"/>
              <a:pathLst>
                <a:path h="1170703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170703"/>
                  </a:lnTo>
                  <a:lnTo>
                    <a:pt x="0" y="11707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11126298" cy="11802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Przeczytaj zdania dokładnie i pomyśl, gdzie może być trudność.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2201428" y="6835755"/>
            <a:ext cx="8344724" cy="1259027"/>
            <a:chOff x="0" y="0"/>
            <a:chExt cx="11126298" cy="167870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126298" cy="1678703"/>
            </a:xfrm>
            <a:custGeom>
              <a:avLst/>
              <a:gdLst/>
              <a:ahLst/>
              <a:cxnLst/>
              <a:rect r="r" b="b" t="t" l="l"/>
              <a:pathLst>
                <a:path h="1678703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1678703"/>
                  </a:lnTo>
                  <a:lnTo>
                    <a:pt x="0" y="16787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11126298" cy="16882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Zaproponuj alternatywę, która bardziej szanuje pacjenta, uwzględniając cechy charakterystyczne obu zaburzeń.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587789" y="3985600"/>
            <a:ext cx="8344724" cy="588622"/>
            <a:chOff x="0" y="0"/>
            <a:chExt cx="11126298" cy="7848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126298" cy="784830"/>
            </a:xfrm>
            <a:custGeom>
              <a:avLst/>
              <a:gdLst/>
              <a:ahLst/>
              <a:cxnLst/>
              <a:rect r="r" b="b" t="t" l="l"/>
              <a:pathLst>
                <a:path h="784830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784830"/>
                  </a:lnTo>
                  <a:lnTo>
                    <a:pt x="0" y="784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11126298" cy="7943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Podziel się z innymi uczestnikami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1587789" y="5332206"/>
            <a:ext cx="5671511" cy="975728"/>
            <a:chOff x="0" y="0"/>
            <a:chExt cx="7562014" cy="130097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562014" cy="1300970"/>
            </a:xfrm>
            <a:custGeom>
              <a:avLst/>
              <a:gdLst/>
              <a:ahLst/>
              <a:cxnLst/>
              <a:rect r="r" b="b" t="t" l="l"/>
              <a:pathLst>
                <a:path h="1300970" w="7562014">
                  <a:moveTo>
                    <a:pt x="0" y="0"/>
                  </a:moveTo>
                  <a:lnTo>
                    <a:pt x="7562014" y="0"/>
                  </a:lnTo>
                  <a:lnTo>
                    <a:pt x="7562014" y="1300970"/>
                  </a:lnTo>
                  <a:lnTo>
                    <a:pt x="0" y="1300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7562014" cy="131049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347"/>
                </a:lnSpc>
              </a:pPr>
              <a:r>
                <a:rPr lang="en-US" sz="1956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Dzielmy się i rozmawiajmy. Rozszerzenie o przykłady skutecznych praktyk opartych na doświadczeniu.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1587789" y="6934138"/>
            <a:ext cx="8344724" cy="588622"/>
            <a:chOff x="0" y="0"/>
            <a:chExt cx="11126298" cy="78483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126298" cy="784830"/>
            </a:xfrm>
            <a:custGeom>
              <a:avLst/>
              <a:gdLst/>
              <a:ahLst/>
              <a:cxnLst/>
              <a:rect r="r" b="b" t="t" l="l"/>
              <a:pathLst>
                <a:path h="784830" w="11126298">
                  <a:moveTo>
                    <a:pt x="0" y="0"/>
                  </a:moveTo>
                  <a:lnTo>
                    <a:pt x="11126298" y="0"/>
                  </a:lnTo>
                  <a:lnTo>
                    <a:pt x="11126298" y="784830"/>
                  </a:lnTo>
                  <a:lnTo>
                    <a:pt x="0" y="784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11126298" cy="7943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Pytania oraz odpowiedzi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751202" y="6514621"/>
            <a:ext cx="2885352" cy="3199483"/>
          </a:xfrm>
          <a:custGeom>
            <a:avLst/>
            <a:gdLst/>
            <a:ahLst/>
            <a:cxnLst/>
            <a:rect r="r" b="b" t="t" l="l"/>
            <a:pathLst>
              <a:path h="3199483" w="2885352">
                <a:moveTo>
                  <a:pt x="0" y="0"/>
                </a:moveTo>
                <a:lnTo>
                  <a:pt x="2885352" y="0"/>
                </a:lnTo>
                <a:lnTo>
                  <a:pt x="2885352" y="3199483"/>
                </a:lnTo>
                <a:lnTo>
                  <a:pt x="0" y="31994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91480" y="-867538"/>
            <a:ext cx="4649588" cy="24558365"/>
            <a:chOff x="0" y="0"/>
            <a:chExt cx="6199451" cy="327444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99401" cy="32744485"/>
            </a:xfrm>
            <a:custGeom>
              <a:avLst/>
              <a:gdLst/>
              <a:ahLst/>
              <a:cxnLst/>
              <a:rect r="r" b="b" t="t" l="l"/>
              <a:pathLst>
                <a:path h="32744485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32744485"/>
                  </a:lnTo>
                  <a:lnTo>
                    <a:pt x="0" y="32744485"/>
                  </a:ln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70324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1550" y="1798101"/>
            <a:ext cx="10941445" cy="770906"/>
            <a:chOff x="0" y="0"/>
            <a:chExt cx="14588593" cy="10278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588592" cy="1027875"/>
            </a:xfrm>
            <a:custGeom>
              <a:avLst/>
              <a:gdLst/>
              <a:ahLst/>
              <a:cxnLst/>
              <a:rect r="r" b="b" t="t" l="l"/>
              <a:pathLst>
                <a:path h="1027875" w="14588592">
                  <a:moveTo>
                    <a:pt x="0" y="0"/>
                  </a:moveTo>
                  <a:lnTo>
                    <a:pt x="14588592" y="0"/>
                  </a:lnTo>
                  <a:lnTo>
                    <a:pt x="14588592" y="1027875"/>
                  </a:lnTo>
                  <a:lnTo>
                    <a:pt x="0" y="10278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588593" cy="10374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709"/>
                </a:lnSpc>
              </a:pPr>
              <a:r>
                <a:rPr lang="en-US" b="true" sz="3924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Materiał - Problematyczne zdania/sytuacje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11292" y="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56360" y="2582151"/>
            <a:ext cx="12139931" cy="6212027"/>
            <a:chOff x="0" y="0"/>
            <a:chExt cx="16186575" cy="828270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186575" cy="8282703"/>
            </a:xfrm>
            <a:custGeom>
              <a:avLst/>
              <a:gdLst/>
              <a:ahLst/>
              <a:cxnLst/>
              <a:rect r="r" b="b" t="t" l="l"/>
              <a:pathLst>
                <a:path h="8282703" w="16186575">
                  <a:moveTo>
                    <a:pt x="0" y="0"/>
                  </a:moveTo>
                  <a:lnTo>
                    <a:pt x="16186575" y="0"/>
                  </a:lnTo>
                  <a:lnTo>
                    <a:pt x="16186575" y="8282703"/>
                  </a:lnTo>
                  <a:lnTo>
                    <a:pt x="0" y="82827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16186575" cy="82922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„Pośpiesz się, powinieneś wiedzieć, jak to działa!”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„Czy nie rozumiesz tego, co do ciebie mówiłem?”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Zrób to tak jak wszyscy, to naprawdę łatwe.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„Czy to nie wydaje ci się jasne?”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„Skup się teraz, proszę!”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„Ciągle przerywasz.” 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„Czy znowu nie zwracasz uwagi?”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„Zrób to po prostu, to wcale nie jest takie trudne.” 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„Czemu zachowujesz się w dziwny sposób?”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„Już to wyjaśniłem, proszę o uwagę.”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„Nie poruszaj się tak bardzo, przeszkadzasz innym.” 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„Szybko, bo wyjdziemy bez ciebie.”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„Przestań tak przesadzać.” 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„Czemu tak ciężko jest ci znaleźć przyjaciół?”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„Powinieneś zachowywać się jak wszyscy inni.”</a:t>
              </a:r>
            </a:p>
            <a:p>
              <a:pPr algn="l">
                <a:lnSpc>
                  <a:spcPts val="3030"/>
                </a:lnSpc>
              </a:pPr>
              <a:r>
                <a:rPr lang="en-US" sz="2525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„Nie rozumiem, czemu nie przepadasz za tym miejscem.”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852931" y="-10918608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86589" y="3377610"/>
            <a:ext cx="8174066" cy="5445971"/>
          </a:xfrm>
          <a:custGeom>
            <a:avLst/>
            <a:gdLst/>
            <a:ahLst/>
            <a:cxnLst/>
            <a:rect r="r" b="b" t="t" l="l"/>
            <a:pathLst>
              <a:path h="5445971" w="8174066">
                <a:moveTo>
                  <a:pt x="0" y="0"/>
                </a:moveTo>
                <a:lnTo>
                  <a:pt x="8174066" y="0"/>
                </a:lnTo>
                <a:lnTo>
                  <a:pt x="8174066" y="5445971"/>
                </a:lnTo>
                <a:lnTo>
                  <a:pt x="0" y="5445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12401" y="495642"/>
            <a:ext cx="12638238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sprawdź swoją wiedzę i pomyśl o tym, czego nauczyłeś się w tym module, rozwiązując ten krótki quiz.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Jakie trudności może napotkać młoda osoba z ADHD podczas spotkania politycznego?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19995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Spokojne i niespieszne tempo spotkań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32871"/>
            <a:ext cx="410434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Zbyt wiele zorganizowanego uczestnictwa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975771"/>
            <a:ext cx="586212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Problemy z utrzymaniem stałej uwagi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93823" y="5051720"/>
            <a:ext cx="6485428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Zbyt wysoka przejrzystość informacji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Jakie trudności może napotkać młoda osoba z ADHD podczas spotkania politycznego?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19995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Spokojne i niespieszne tempo spotkań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632871"/>
            <a:ext cx="410434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Zbyt wiele zorganizowanego uczestnictwa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975771"/>
            <a:ext cx="586212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Problemy z utrzymaniem stałej uwagi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93823" y="5051720"/>
            <a:ext cx="6485428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Zbyt wysoka przejrzystość informacji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Podziel się przydatną strategią, która pomoże młodej osobie z autyzmem w uczestnictwie.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19995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Stosuj metafory i podwójne znaczenia.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804321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Rozmowy w dużych grupach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619244"/>
            <a:ext cx="586212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Wyjaśnienie w prosty sposób, co trzeba zrobić, i pokazanie tego za pomocą obrazków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39658"/>
            <a:ext cx="7740719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Zmiana lokalizacji bez wcześniejszego powiadomienia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16865" y="656084"/>
            <a:ext cx="12911505" cy="1232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Efekty Nauki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25921" y="2198371"/>
            <a:ext cx="14893392" cy="10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</a:pPr>
            <a:r>
              <a:rPr lang="en-US" sz="4000" spc="-3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 zakończeniu tego modułu zdobędziesz wiedzę, umiejętności i postawy, które będą dla Ciebie przydatne.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37985" y="4003683"/>
            <a:ext cx="4750393" cy="5096690"/>
            <a:chOff x="0" y="0"/>
            <a:chExt cx="1232151" cy="132197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223242" y="6039114"/>
            <a:ext cx="3574521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Poznasz najważniejsze cechy zaburzeń ze spektrum autyzmu (ASD) oraz zespołu nadpobudliwości psychoruchowej z deficytem uwagi (ADHD).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769312" y="4003683"/>
            <a:ext cx="4750393" cy="5096690"/>
            <a:chOff x="0" y="0"/>
            <a:chExt cx="1232151" cy="13219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357248" y="6039114"/>
            <a:ext cx="3574521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Poznasz </a:t>
            </a:r>
            <a:r>
              <a:rPr lang="en-US" sz="2199" spc="-3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przeszkody, z jakimi zmagają się młodzi ludzie w procesach politycznych i ich uczestnictwie.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900705" y="4003683"/>
            <a:ext cx="4750393" cy="5096690"/>
            <a:chOff x="0" y="0"/>
            <a:chExt cx="1232151" cy="132197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32151" cy="1321973"/>
            </a:xfrm>
            <a:custGeom>
              <a:avLst/>
              <a:gdLst/>
              <a:ahLst/>
              <a:cxnLst/>
              <a:rect r="r" b="b" t="t" l="l"/>
              <a:pathLst>
                <a:path h="1321973" w="1232151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9B38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47625"/>
              <a:ext cx="1232151" cy="1274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2487559" y="6039114"/>
            <a:ext cx="3574521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pc="-3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Nauczysz</a:t>
            </a:r>
            <a:r>
              <a:rPr lang="en-US" sz="2199" spc="-3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się tworzyć i planować działania dopasowane do potrzeb grupy docelowej.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88645" y="4915316"/>
            <a:ext cx="1849073" cy="1160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Open Sans"/>
                <a:ea typeface="Open Sans"/>
                <a:cs typeface="Open Sans"/>
                <a:sym typeface="Open Sans"/>
              </a:rPr>
              <a:t>L01.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84403" y="4915316"/>
            <a:ext cx="2119193" cy="1160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Open Sans"/>
                <a:ea typeface="Open Sans"/>
                <a:cs typeface="Open Sans"/>
                <a:sym typeface="Open Sans"/>
              </a:rPr>
              <a:t>L02.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86451" y="4915316"/>
            <a:ext cx="2576736" cy="1160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Open Sans"/>
                <a:ea typeface="Open Sans"/>
                <a:cs typeface="Open Sans"/>
                <a:sym typeface="Open Sans"/>
              </a:rPr>
              <a:t>L03.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35785" y="222510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Podziel się przydatną strategią, która pomoże młodej osobie z autyzmem w uczestnictwie.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19995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Stosuj metafory i podwójne znaczenia.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804321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Rozmowy w dużych grupach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619244"/>
            <a:ext cx="5862123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Wyjaśnienie w prosty sposób, co trzeba zrobić, i pokazanie tego za pomocą obrazków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739658"/>
            <a:ext cx="7740719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Zmiana lokalizacji bez wcześniejszego powiadomienia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Które zdanie alternatywne jest najbardziej przyjazne dla osoby z ASD lub ADHD?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39619" y="5162550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To jest łatwe!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756908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Już to wcześniej wyjaśniłem.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897532"/>
            <a:ext cx="586212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Czy potrzebujesz więcej kroków?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913234"/>
            <a:ext cx="7740719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„Proszę, skup się!”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71967" y="657225"/>
            <a:ext cx="15002726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Które zdanie alternatywne jest najbardziej przyjazne dla osoby z ASD lub ADHD?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39619" y="5162550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To jest łatwe!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756908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Już to wcześniej wyjaśniłem.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8404" y="6897532"/>
            <a:ext cx="586212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Czy potrzebujesz więcej kroków?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4913234"/>
            <a:ext cx="7740719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„Proszę, skup się!”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463634"/>
            <a:ext cx="15826248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Co może być jednym z efektów używania abstrakcyjnego języka w miejscach, gdzie młodzież bierze udział w zajęciach z osobami z ASD?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33622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Pobudza kreatywność zespołu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962144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Lubię być spontaniczny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790694"/>
            <a:ext cx="586212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To może prowadzić do zamieszania i wykluczenia.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5051720"/>
            <a:ext cx="7740719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To ułatwia wszystkim lepiej pojąć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463634"/>
            <a:ext cx="15826248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- Co może być jednym z efektów używania abstrakcyjnego języka w miejscach, gdzie młodzież bierze udział w zajęciach z osobami z ASD?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99291" y="5033622"/>
            <a:ext cx="410434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Pobudza kreatywność zespołu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99291" y="6962144"/>
            <a:ext cx="4104343" cy="33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Lubię być spontaniczny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790694"/>
            <a:ext cx="586212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To może prowadzić do zamieszania i wykluczenia.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6177" y="5051720"/>
            <a:ext cx="7740719" cy="49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To ułatwia wszystkim lepiej pojąć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463634"/>
            <a:ext cx="1582624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Co jest dobrą praktyką w zakresie dostępności poznawczej?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67767" cy="1300838"/>
          </a:xfrm>
          <a:custGeom>
            <a:avLst/>
            <a:gdLst/>
            <a:ahLst/>
            <a:cxnLst/>
            <a:rect r="r" b="b" t="t" l="l"/>
            <a:pathLst>
              <a:path h="1300838" w="6167767">
                <a:moveTo>
                  <a:pt x="0" y="0"/>
                </a:moveTo>
                <a:lnTo>
                  <a:pt x="6167768" y="0"/>
                </a:lnTo>
                <a:lnTo>
                  <a:pt x="6167768" y="1300839"/>
                </a:lnTo>
                <a:lnTo>
                  <a:pt x="0" y="13008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59720" y="5033622"/>
            <a:ext cx="4783485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Mów szybko, żeby nie zgubić ich uwagi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06790" y="6634084"/>
            <a:ext cx="5889346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Pokazywanie wszystkich informacji bez żadnego filtrowania, aby zapewnić jasność.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790694"/>
            <a:ext cx="586212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Używanie technicznego języka, żeby brzmieć bardziej profesjonalnie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39072" y="4780257"/>
            <a:ext cx="6194930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Dodaj elementy wizualne i kontury z pisanym tekstem.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541097" y="8008291"/>
            <a:ext cx="2157117" cy="2157117"/>
          </a:xfrm>
          <a:custGeom>
            <a:avLst/>
            <a:gdLst/>
            <a:ahLst/>
            <a:cxnLst/>
            <a:rect r="r" b="b" t="t" l="l"/>
            <a:pathLst>
              <a:path h="2157117" w="2157117">
                <a:moveTo>
                  <a:pt x="0" y="0"/>
                </a:moveTo>
                <a:lnTo>
                  <a:pt x="2157117" y="0"/>
                </a:lnTo>
                <a:lnTo>
                  <a:pt x="2157117" y="2157118"/>
                </a:lnTo>
                <a:lnTo>
                  <a:pt x="0" y="215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911714" y="-10756683"/>
            <a:ext cx="71453106" cy="13893661"/>
          </a:xfrm>
          <a:custGeom>
            <a:avLst/>
            <a:gdLst/>
            <a:ahLst/>
            <a:cxnLst/>
            <a:rect r="r" b="b" t="t" l="l"/>
            <a:pathLst>
              <a:path h="13893661" w="71453106">
                <a:moveTo>
                  <a:pt x="0" y="0"/>
                </a:moveTo>
                <a:lnTo>
                  <a:pt x="71453106" y="0"/>
                </a:lnTo>
                <a:lnTo>
                  <a:pt x="71453106" y="13893661"/>
                </a:lnTo>
                <a:lnTo>
                  <a:pt x="0" y="13893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414285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60206" y="463634"/>
            <a:ext cx="15826248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4"/>
              </a:lnSpc>
            </a:pPr>
            <a:r>
              <a:rPr lang="en-US" sz="45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Quiz – Co jest dobrą praktyką w zakresie dostępności poznawczej?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758404" y="4702259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8404" y="6472957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3"/>
                </a:lnTo>
                <a:lnTo>
                  <a:pt x="0" y="1298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73329" y="4715886"/>
            <a:ext cx="6156267" cy="1298413"/>
          </a:xfrm>
          <a:custGeom>
            <a:avLst/>
            <a:gdLst/>
            <a:ahLst/>
            <a:cxnLst/>
            <a:rect r="r" b="b" t="t" l="l"/>
            <a:pathLst>
              <a:path h="1298413" w="6156267">
                <a:moveTo>
                  <a:pt x="0" y="0"/>
                </a:moveTo>
                <a:lnTo>
                  <a:pt x="6156267" y="0"/>
                </a:lnTo>
                <a:lnTo>
                  <a:pt x="6156267" y="1298412"/>
                </a:lnTo>
                <a:lnTo>
                  <a:pt x="0" y="12984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373329" y="6486584"/>
            <a:ext cx="6167767" cy="1300838"/>
          </a:xfrm>
          <a:custGeom>
            <a:avLst/>
            <a:gdLst/>
            <a:ahLst/>
            <a:cxnLst/>
            <a:rect r="r" b="b" t="t" l="l"/>
            <a:pathLst>
              <a:path h="1300838" w="6167767">
                <a:moveTo>
                  <a:pt x="0" y="0"/>
                </a:moveTo>
                <a:lnTo>
                  <a:pt x="6167768" y="0"/>
                </a:lnTo>
                <a:lnTo>
                  <a:pt x="6167768" y="1300839"/>
                </a:lnTo>
                <a:lnTo>
                  <a:pt x="0" y="13008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59720" y="5033622"/>
            <a:ext cx="4783485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B. Mów szybko, żeby nie zgubić ich uwagi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06790" y="6634084"/>
            <a:ext cx="5889346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D. Pokazywanie wszystkich informacji bez żadnego filtrowania, aby zapewnić jasność.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5476" y="6790694"/>
            <a:ext cx="5862123" cy="68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0"/>
              </a:lnSpc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C. Używanie technicznego języka, żeby brzmieć bardziej profesjonalnie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39072" y="4780257"/>
            <a:ext cx="6194930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2400">
                <a:solidFill>
                  <a:srgbClr val="282121"/>
                </a:solidFill>
                <a:latin typeface="Open Sans"/>
                <a:ea typeface="Open Sans"/>
                <a:cs typeface="Open Sans"/>
                <a:sym typeface="Open Sans"/>
              </a:rPr>
              <a:t>A. Dodaj elementy wizualne i kontury z pisanym tekstem.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33341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39399" y="1484899"/>
            <a:ext cx="5009201" cy="968107"/>
            <a:chOff x="0" y="0"/>
            <a:chExt cx="6678935" cy="12908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78935" cy="1290810"/>
            </a:xfrm>
            <a:custGeom>
              <a:avLst/>
              <a:gdLst/>
              <a:ahLst/>
              <a:cxnLst/>
              <a:rect r="r" b="b" t="t" l="l"/>
              <a:pathLst>
                <a:path h="1290810" w="6678935">
                  <a:moveTo>
                    <a:pt x="0" y="0"/>
                  </a:moveTo>
                  <a:lnTo>
                    <a:pt x="6678935" y="0"/>
                  </a:lnTo>
                  <a:lnTo>
                    <a:pt x="6678935" y="1290810"/>
                  </a:lnTo>
                  <a:lnTo>
                    <a:pt x="0" y="12908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6678935" cy="12812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879"/>
                </a:lnSpc>
              </a:pPr>
              <a:r>
                <a:rPr lang="en-US" b="true" sz="4899">
                  <a:solidFill>
                    <a:srgbClr val="4C527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Wnioski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1550" y="467067"/>
            <a:ext cx="76944" cy="200648"/>
            <a:chOff x="0" y="0"/>
            <a:chExt cx="102592" cy="2675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592" cy="267531"/>
            </a:xfrm>
            <a:custGeom>
              <a:avLst/>
              <a:gdLst/>
              <a:ahLst/>
              <a:cxnLst/>
              <a:rect r="r" b="b" t="t" l="l"/>
              <a:pathLst>
                <a:path h="267531" w="102592">
                  <a:moveTo>
                    <a:pt x="0" y="0"/>
                  </a:moveTo>
                  <a:lnTo>
                    <a:pt x="102592" y="0"/>
                  </a:lnTo>
                  <a:lnTo>
                    <a:pt x="102592" y="267531"/>
                  </a:lnTo>
                  <a:lnTo>
                    <a:pt x="0" y="267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02592" cy="25800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1260"/>
                </a:lnSpc>
              </a:pPr>
              <a:r>
                <a:rPr lang="en-US" b="true" sz="1050">
                  <a:solidFill>
                    <a:srgbClr val="F652A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247" y="6153150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50" y="0"/>
                </a:lnTo>
                <a:lnTo>
                  <a:pt x="4467350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56360" y="2746620"/>
            <a:ext cx="12139931" cy="6207469"/>
            <a:chOff x="0" y="0"/>
            <a:chExt cx="16186575" cy="82766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186575" cy="8276625"/>
            </a:xfrm>
            <a:custGeom>
              <a:avLst/>
              <a:gdLst/>
              <a:ahLst/>
              <a:cxnLst/>
              <a:rect r="r" b="b" t="t" l="l"/>
              <a:pathLst>
                <a:path h="8276625" w="16186575">
                  <a:moveTo>
                    <a:pt x="0" y="0"/>
                  </a:moveTo>
                  <a:lnTo>
                    <a:pt x="16186575" y="0"/>
                  </a:lnTo>
                  <a:lnTo>
                    <a:pt x="16186575" y="8276625"/>
                  </a:lnTo>
                  <a:lnTo>
                    <a:pt x="0" y="8276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6186575" cy="82766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2980"/>
                </a:lnSpc>
              </a:pPr>
              <a:r>
                <a:rPr lang="en-US" sz="2483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Włączenie to nie tylko fizyczna obecność, ale także dostępność w sferze poznawczej, emocjonalnej i komunikacyjnej.</a:t>
              </a:r>
            </a:p>
            <a:p>
              <a:pPr algn="l" marL="0" indent="0" lvl="0">
                <a:lnSpc>
                  <a:spcPts val="2980"/>
                </a:lnSpc>
              </a:pPr>
            </a:p>
            <a:p>
              <a:pPr algn="l" marL="0" indent="0" lvl="0">
                <a:lnSpc>
                  <a:spcPts val="2980"/>
                </a:lnSpc>
              </a:pPr>
              <a:r>
                <a:rPr lang="en-US" sz="2483">
                  <a:solidFill>
                    <a:srgbClr val="2E2B29"/>
                  </a:solidFill>
                  <a:latin typeface="Open Sans"/>
                  <a:ea typeface="Open Sans"/>
                  <a:cs typeface="Open Sans"/>
                  <a:sym typeface="Open Sans"/>
                </a:rPr>
                <a:t>Osoby z ASD i ADHD postrzegają, przetwarzają i reagują na świat na różne sposoby. Zrozumienie ich unikalnych cech jest kluczowe dla wspierania ich aktywnego uczestnictwa.</a:t>
              </a:r>
            </a:p>
            <a:p>
              <a:pPr algn="l" marL="0" indent="0" lvl="0">
                <a:lnSpc>
                  <a:spcPts val="2980"/>
                </a:lnSpc>
              </a:pPr>
            </a:p>
            <a:p>
              <a:pPr algn="l">
                <a:lnSpc>
                  <a:spcPts val="2980"/>
                </a:lnSpc>
              </a:pP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 </a:t>
              </a: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Działa:</a:t>
              </a:r>
            </a:p>
            <a:p>
              <a:pPr algn="l" marL="536208" indent="-268104" lvl="1">
                <a:lnSpc>
                  <a:spcPts val="4222"/>
                </a:lnSpc>
                <a:buFont typeface="Arial"/>
                <a:buChar char="•"/>
              </a:pP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Używanie prostego, zrozumiałego i uporządkowanego języka.</a:t>
              </a:r>
            </a:p>
            <a:p>
              <a:pPr algn="l" marL="536208" indent="-268104" lvl="1">
                <a:lnSpc>
                  <a:spcPts val="4222"/>
                </a:lnSpc>
                <a:buFont typeface="Arial"/>
                <a:buChar char="•"/>
              </a:pP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Wspieranie komunikacji przy użyciu elementów wizualnych lub pisemnych</a:t>
              </a:r>
            </a:p>
            <a:p>
              <a:pPr algn="l" marL="536208" indent="-268104" lvl="1">
                <a:lnSpc>
                  <a:spcPts val="4222"/>
                </a:lnSpc>
                <a:buFont typeface="Arial"/>
                <a:buChar char="•"/>
              </a:pP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Przewidywanie zmiany, podawanie instrukcji krok po kroku i pozwalanie na przerwy.</a:t>
              </a:r>
            </a:p>
            <a:p>
              <a:pPr algn="l" marL="536208" indent="-268104" lvl="1">
                <a:lnSpc>
                  <a:spcPts val="4222"/>
                </a:lnSpc>
                <a:buFont typeface="Arial"/>
                <a:buChar char="•"/>
              </a:pPr>
              <a:r>
                <a:rPr lang="en-US" b="true" sz="2483">
                  <a:solidFill>
                    <a:srgbClr val="2E2B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Stwórzarzanie przestrzeni, w której nie ma zbyt wielu bodźców.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396291" y="3425671"/>
            <a:ext cx="4230710" cy="4114800"/>
          </a:xfrm>
          <a:custGeom>
            <a:avLst/>
            <a:gdLst/>
            <a:ahLst/>
            <a:cxnLst/>
            <a:rect r="r" b="b" t="t" l="l"/>
            <a:pathLst>
              <a:path h="4114800" w="4230710">
                <a:moveTo>
                  <a:pt x="0" y="0"/>
                </a:moveTo>
                <a:lnTo>
                  <a:pt x="4230710" y="0"/>
                </a:lnTo>
                <a:lnTo>
                  <a:pt x="4230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9270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97732" y="6663966"/>
            <a:ext cx="6412593" cy="6525351"/>
            <a:chOff x="0" y="0"/>
            <a:chExt cx="9587987" cy="9756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452852" y="132748"/>
            <a:ext cx="4341351" cy="4341351"/>
          </a:xfrm>
          <a:custGeom>
            <a:avLst/>
            <a:gdLst/>
            <a:ahLst/>
            <a:cxnLst/>
            <a:rect r="r" b="b" t="t" l="l"/>
            <a:pathLst>
              <a:path h="4341351" w="4341351">
                <a:moveTo>
                  <a:pt x="0" y="0"/>
                </a:moveTo>
                <a:lnTo>
                  <a:pt x="4341352" y="0"/>
                </a:lnTo>
                <a:lnTo>
                  <a:pt x="4341352" y="4341351"/>
                </a:lnTo>
                <a:lnTo>
                  <a:pt x="0" y="4341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65675" y="7783661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4" y="0"/>
                </a:lnTo>
                <a:lnTo>
                  <a:pt x="3264114" y="5144017"/>
                </a:lnTo>
                <a:lnTo>
                  <a:pt x="0" y="5144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567911" y="-1918835"/>
            <a:ext cx="6412593" cy="6525351"/>
            <a:chOff x="0" y="0"/>
            <a:chExt cx="9587987" cy="975658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49B38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-10800000">
            <a:off x="1212625" y="-1543309"/>
            <a:ext cx="3264113" cy="5144018"/>
          </a:xfrm>
          <a:custGeom>
            <a:avLst/>
            <a:gdLst/>
            <a:ahLst/>
            <a:cxnLst/>
            <a:rect r="r" b="b" t="t" l="l"/>
            <a:pathLst>
              <a:path h="5144018" w="3264113">
                <a:moveTo>
                  <a:pt x="0" y="0"/>
                </a:moveTo>
                <a:lnTo>
                  <a:pt x="3264113" y="0"/>
                </a:lnTo>
                <a:lnTo>
                  <a:pt x="3264113" y="5144018"/>
                </a:lnTo>
                <a:lnTo>
                  <a:pt x="0" y="514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331599" y="937077"/>
            <a:ext cx="235179" cy="239314"/>
            <a:chOff x="0" y="0"/>
            <a:chExt cx="9587987" cy="97565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31208" y="1697248"/>
            <a:ext cx="235179" cy="239314"/>
            <a:chOff x="0" y="0"/>
            <a:chExt cx="9587987" cy="97565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340375" y="1697248"/>
            <a:ext cx="235179" cy="239314"/>
            <a:chOff x="0" y="0"/>
            <a:chExt cx="9587987" cy="97565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340375" y="2840090"/>
            <a:ext cx="235179" cy="239314"/>
            <a:chOff x="0" y="0"/>
            <a:chExt cx="9587987" cy="97565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25224" y="256606"/>
            <a:ext cx="235179" cy="239314"/>
            <a:chOff x="0" y="0"/>
            <a:chExt cx="9587987" cy="97565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2625" y="2303423"/>
            <a:ext cx="235179" cy="239314"/>
            <a:chOff x="0" y="0"/>
            <a:chExt cx="9587987" cy="975658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90045" y="1224184"/>
            <a:ext cx="235179" cy="239314"/>
            <a:chOff x="0" y="0"/>
            <a:chExt cx="9587987" cy="97565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066386" y="2720433"/>
            <a:ext cx="235179" cy="239314"/>
            <a:chOff x="0" y="0"/>
            <a:chExt cx="9587987" cy="97565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339272" y="495920"/>
            <a:ext cx="235179" cy="239314"/>
            <a:chOff x="0" y="0"/>
            <a:chExt cx="9587987" cy="975658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1E83D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138030" y="9567671"/>
            <a:ext cx="235179" cy="239314"/>
            <a:chOff x="0" y="0"/>
            <a:chExt cx="9587987" cy="97565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525587" y="8835203"/>
            <a:ext cx="235179" cy="239314"/>
            <a:chOff x="0" y="0"/>
            <a:chExt cx="9587987" cy="97565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4925597" y="9515878"/>
            <a:ext cx="235179" cy="239314"/>
            <a:chOff x="0" y="0"/>
            <a:chExt cx="9587987" cy="97565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6090949" y="9074517"/>
            <a:ext cx="235179" cy="239314"/>
            <a:chOff x="0" y="0"/>
            <a:chExt cx="9587987" cy="97565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6090949" y="7975015"/>
            <a:ext cx="235179" cy="239314"/>
            <a:chOff x="0" y="0"/>
            <a:chExt cx="9587987" cy="97565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6641530" y="9996699"/>
            <a:ext cx="235179" cy="239314"/>
            <a:chOff x="0" y="0"/>
            <a:chExt cx="9587987" cy="975658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587992" cy="9756648"/>
            </a:xfrm>
            <a:custGeom>
              <a:avLst/>
              <a:gdLst/>
              <a:ahLst/>
              <a:cxnLst/>
              <a:rect r="r" b="b" t="t" l="l"/>
              <a:pathLst>
                <a:path h="9756648" w="9587992">
                  <a:moveTo>
                    <a:pt x="0" y="4878324"/>
                  </a:moveTo>
                  <a:cubicBezTo>
                    <a:pt x="0" y="2184146"/>
                    <a:pt x="2146300" y="0"/>
                    <a:pt x="4793996" y="0"/>
                  </a:cubicBezTo>
                  <a:cubicBezTo>
                    <a:pt x="7441692" y="0"/>
                    <a:pt x="9587992" y="2184146"/>
                    <a:pt x="9587992" y="4878324"/>
                  </a:cubicBezTo>
                  <a:cubicBezTo>
                    <a:pt x="9587992" y="7572502"/>
                    <a:pt x="7441692" y="9756648"/>
                    <a:pt x="4793996" y="9756648"/>
                  </a:cubicBezTo>
                  <a:cubicBezTo>
                    <a:pt x="2146300" y="9756648"/>
                    <a:pt x="0" y="7572502"/>
                    <a:pt x="0" y="4878324"/>
                  </a:cubicBezTo>
                  <a:close/>
                </a:path>
              </a:pathLst>
            </a:custGeom>
            <a:solidFill>
              <a:srgbClr val="EE5E55"/>
            </a:solidFill>
          </p:spPr>
        </p:sp>
      </p:grpSp>
      <p:graphicFrame>
        <p:nvGraphicFramePr>
          <p:cNvPr name="Table 40" id="40"/>
          <p:cNvGraphicFramePr>
            <a:graphicFrameLocks noGrp="true"/>
          </p:cNvGraphicFramePr>
          <p:nvPr/>
        </p:nvGraphicFramePr>
        <p:xfrm>
          <a:off x="4183975" y="8877304"/>
          <a:ext cx="8958025" cy="1316038"/>
        </p:xfrm>
        <a:graphic>
          <a:graphicData uri="http://schemas.openxmlformats.org/drawingml/2006/table">
            <a:tbl>
              <a:tblPr/>
              <a:tblGrid>
                <a:gridCol w="8958025"/>
              </a:tblGrid>
              <a:tr h="1316038">
                <a:tc>
                  <a:txBody>
                    <a:bodyPr anchor="t" rtlCol="false"/>
                    <a:lstStyle/>
                    <a:p>
                      <a:pPr algn="just" marL="0" indent="0" lvl="0">
                        <a:lnSpc>
                          <a:spcPts val="2138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49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Finansowane przez Unię Europejską. Wyrażone opinie i poglądy są wyłącznie poglądami autora lub autorów i niekoniecznie odzwierciedlają stanowisko Unii Europejskiej ani Europejskiej Agencji Wykonawczej ds. Edukacji i Kultury (EACEA). Ani Unia Europejska, ani instytucja przyznająca grant nie ponoszą za nie odpowiedzialności.</a:t>
                      </a:r>
                      <a:endParaRPr lang="en-US" sz="1100"/>
                    </a:p>
                  </a:txBody>
                  <a:tcPr marL="91450" marR="91450" marT="91450" marB="91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1" id="41"/>
          <p:cNvSpPr/>
          <p:nvPr/>
        </p:nvSpPr>
        <p:spPr>
          <a:xfrm flipH="false" flipV="false" rot="0">
            <a:off x="11143120" y="5092291"/>
            <a:ext cx="3122556" cy="1135960"/>
          </a:xfrm>
          <a:custGeom>
            <a:avLst/>
            <a:gdLst/>
            <a:ahLst/>
            <a:cxnLst/>
            <a:rect r="r" b="b" t="t" l="l"/>
            <a:pathLst>
              <a:path h="1135960" w="3122556">
                <a:moveTo>
                  <a:pt x="0" y="0"/>
                </a:moveTo>
                <a:lnTo>
                  <a:pt x="3122555" y="0"/>
                </a:lnTo>
                <a:lnTo>
                  <a:pt x="3122555" y="1135960"/>
                </a:lnTo>
                <a:lnTo>
                  <a:pt x="0" y="1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4723864" y="5156831"/>
            <a:ext cx="2152844" cy="1112087"/>
          </a:xfrm>
          <a:custGeom>
            <a:avLst/>
            <a:gdLst/>
            <a:ahLst/>
            <a:cxnLst/>
            <a:rect r="r" b="b" t="t" l="l"/>
            <a:pathLst>
              <a:path h="1112087" w="2152844">
                <a:moveTo>
                  <a:pt x="0" y="0"/>
                </a:moveTo>
                <a:lnTo>
                  <a:pt x="2152845" y="0"/>
                </a:lnTo>
                <a:lnTo>
                  <a:pt x="2152845" y="1112087"/>
                </a:lnTo>
                <a:lnTo>
                  <a:pt x="0" y="1112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11" r="0" b="-211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192019" y="7038323"/>
            <a:ext cx="2959511" cy="1056349"/>
          </a:xfrm>
          <a:custGeom>
            <a:avLst/>
            <a:gdLst/>
            <a:ahLst/>
            <a:cxnLst/>
            <a:rect r="r" b="b" t="t" l="l"/>
            <a:pathLst>
              <a:path h="1056349" w="2959511">
                <a:moveTo>
                  <a:pt x="0" y="0"/>
                </a:moveTo>
                <a:lnTo>
                  <a:pt x="2959511" y="0"/>
                </a:lnTo>
                <a:lnTo>
                  <a:pt x="2959511" y="1056349"/>
                </a:lnTo>
                <a:lnTo>
                  <a:pt x="0" y="10563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7791552" y="4765846"/>
            <a:ext cx="2572986" cy="1373599"/>
          </a:xfrm>
          <a:custGeom>
            <a:avLst/>
            <a:gdLst/>
            <a:ahLst/>
            <a:cxnLst/>
            <a:rect r="r" b="b" t="t" l="l"/>
            <a:pathLst>
              <a:path h="1373599" w="2572986">
                <a:moveTo>
                  <a:pt x="0" y="0"/>
                </a:moveTo>
                <a:lnTo>
                  <a:pt x="2572985" y="0"/>
                </a:lnTo>
                <a:lnTo>
                  <a:pt x="2572985" y="1373599"/>
                </a:lnTo>
                <a:lnTo>
                  <a:pt x="0" y="1373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233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402421" y="6663966"/>
            <a:ext cx="2653172" cy="1550362"/>
          </a:xfrm>
          <a:custGeom>
            <a:avLst/>
            <a:gdLst/>
            <a:ahLst/>
            <a:cxnLst/>
            <a:rect r="r" b="b" t="t" l="l"/>
            <a:pathLst>
              <a:path h="1550362" w="2653172">
                <a:moveTo>
                  <a:pt x="0" y="0"/>
                </a:moveTo>
                <a:lnTo>
                  <a:pt x="2653172" y="0"/>
                </a:lnTo>
                <a:lnTo>
                  <a:pt x="2653172" y="1550363"/>
                </a:lnTo>
                <a:lnTo>
                  <a:pt x="0" y="1550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987250" y="5092291"/>
            <a:ext cx="2706249" cy="1241167"/>
          </a:xfrm>
          <a:custGeom>
            <a:avLst/>
            <a:gdLst/>
            <a:ahLst/>
            <a:cxnLst/>
            <a:rect r="r" b="b" t="t" l="l"/>
            <a:pathLst>
              <a:path h="1241167" w="2706249">
                <a:moveTo>
                  <a:pt x="0" y="0"/>
                </a:moveTo>
                <a:lnTo>
                  <a:pt x="2706249" y="0"/>
                </a:lnTo>
                <a:lnTo>
                  <a:pt x="2706249" y="1241167"/>
                </a:lnTo>
                <a:lnTo>
                  <a:pt x="0" y="12411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01565" y="5143500"/>
            <a:ext cx="2946583" cy="995945"/>
          </a:xfrm>
          <a:custGeom>
            <a:avLst/>
            <a:gdLst/>
            <a:ahLst/>
            <a:cxnLst/>
            <a:rect r="r" b="b" t="t" l="l"/>
            <a:pathLst>
              <a:path h="995945" w="2946583">
                <a:moveTo>
                  <a:pt x="0" y="0"/>
                </a:moveTo>
                <a:lnTo>
                  <a:pt x="2946583" y="0"/>
                </a:lnTo>
                <a:lnTo>
                  <a:pt x="2946583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6717" y="2165723"/>
            <a:ext cx="4523214" cy="494724"/>
            <a:chOff x="0" y="0"/>
            <a:chExt cx="6030952" cy="6596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659632"/>
            </a:xfrm>
            <a:custGeom>
              <a:avLst/>
              <a:gdLst/>
              <a:ahLst/>
              <a:cxnLst/>
              <a:rect r="r" b="b" t="t" l="l"/>
              <a:pathLst>
                <a:path h="65963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59632"/>
                  </a:lnTo>
                  <a:lnTo>
                    <a:pt x="0" y="659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42875"/>
              <a:ext cx="6030952" cy="8025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Ogólne informacje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66717" y="2850946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6663676" cy="37798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375"/>
                </a:lnSpc>
              </a:pPr>
              <a:r>
                <a:rPr lang="en-US" sz="131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Tradycyjnie młode osoby neuroatypowe miały utrudniony dostęp do uczestnictwa w życiu politycznym i społecznym.</a:t>
              </a:r>
            </a:p>
            <a:p>
              <a:pPr algn="just" marL="0" indent="0" lvl="0">
                <a:lnSpc>
                  <a:spcPts val="2375"/>
                </a:lnSpc>
              </a:pPr>
              <a:r>
                <a:rPr lang="en-US" sz="131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Dynamiczna dynamika grupy, głośne otoczenie i ukryte normy społeczne mogą być wykluczające.</a:t>
              </a:r>
            </a:p>
            <a:p>
              <a:pPr algn="just" marL="0" indent="0" lvl="0">
                <a:lnSpc>
                  <a:spcPts val="2375"/>
                </a:lnSpc>
              </a:pPr>
              <a:r>
                <a:rPr lang="en-US" sz="131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Wielu pracowników młodzieżowych nie miało okazji uczestniczyć w specjalistycznym szkoleniu, które pomogłoby im dostosować zajęcia do potrzeb młodych osób z ASD lub ADHD.</a:t>
              </a:r>
            </a:p>
            <a:p>
              <a:pPr algn="just" marL="0" indent="0" lvl="0">
                <a:lnSpc>
                  <a:spcPts val="2375"/>
                </a:lnSpc>
              </a:pPr>
              <a:r>
                <a:rPr lang="en-US" sz="131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Rośnie potrzeba podejścia, które jest inkluzywne i uwzględnia prawa.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668363"/>
            <a:chOff x="0" y="0"/>
            <a:chExt cx="5779245" cy="22244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2224484"/>
            </a:xfrm>
            <a:custGeom>
              <a:avLst/>
              <a:gdLst/>
              <a:ahLst/>
              <a:cxnLst/>
              <a:rect r="r" b="b" t="t" l="l"/>
              <a:pathLst>
                <a:path h="2224484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2224484"/>
                  </a:lnTo>
                  <a:lnTo>
                    <a:pt x="0" y="22244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5779245" cy="22149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 marL="0" indent="0" lvl="0">
                <a:lnSpc>
                  <a:spcPts val="5759"/>
                </a:lnSpc>
              </a:pPr>
              <a:r>
                <a:rPr lang="en-US" b="true" sz="48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Kluczowe Zagadnienia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flipV="true">
            <a:off x="16216210" y="5540768"/>
            <a:ext cx="2086173" cy="9525"/>
          </a:xfrm>
          <a:prstGeom prst="line">
            <a:avLst/>
          </a:prstGeom>
          <a:ln cap="rnd" w="19050">
            <a:solidFill>
              <a:srgbClr val="3434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1904944" y="6057308"/>
            <a:ext cx="4523214" cy="486352"/>
            <a:chOff x="0" y="0"/>
            <a:chExt cx="6030952" cy="6484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30952" cy="648470"/>
            </a:xfrm>
            <a:custGeom>
              <a:avLst/>
              <a:gdLst/>
              <a:ahLst/>
              <a:cxnLst/>
              <a:rect r="r" b="b" t="t" l="l"/>
              <a:pathLst>
                <a:path h="64847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48470"/>
                  </a:lnTo>
                  <a:lnTo>
                    <a:pt x="0" y="6484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42875"/>
              <a:ext cx="6030952" cy="7913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ADHD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012101" y="6596537"/>
            <a:ext cx="5561075" cy="3090791"/>
            <a:chOff x="0" y="0"/>
            <a:chExt cx="6663676" cy="37036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6663676" cy="37893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528"/>
                </a:lnSpc>
              </a:pPr>
              <a:r>
                <a:rPr lang="en-US" sz="140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Zespół nadpobudliwości psychoruchowej z trudnościami w skupieniu uwagi.</a:t>
              </a:r>
            </a:p>
            <a:p>
              <a:pPr algn="just" marL="0" indent="0" lvl="0">
                <a:lnSpc>
                  <a:spcPts val="2528"/>
                </a:lnSpc>
              </a:pPr>
              <a:r>
                <a:rPr lang="en-US" sz="140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Czym jest: To zaburzenie neurorozwojowe, które objawia się dużym poziomem nieuwagi, impulsywności i/lub nadpobudliwości.</a:t>
              </a:r>
            </a:p>
            <a:p>
              <a:pPr algn="just" marL="0" indent="0" lvl="0">
                <a:lnSpc>
                  <a:spcPts val="2528"/>
                </a:lnSpc>
              </a:pPr>
              <a:r>
                <a:rPr lang="en-US" sz="140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Objawy: Problemy z koncentracją na dłużej, chęć do ruchu, impulsywność w mówieniu i działaniu, trudności w organizacji.</a:t>
              </a:r>
            </a:p>
            <a:p>
              <a:pPr algn="just" marL="0" indent="0" lvl="0">
                <a:lnSpc>
                  <a:spcPts val="2528"/>
                </a:lnSpc>
              </a:pPr>
              <a:r>
                <a:rPr lang="en-US" sz="140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Zaangażowanie polityczne: Fajnie jest mieć krótkie, energiczne zadania, przejrzyste struktury, częste przerwy i pomocne narzędzia wizualne.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904944" y="2165723"/>
            <a:ext cx="4523214" cy="1048327"/>
            <a:chOff x="0" y="0"/>
            <a:chExt cx="6030952" cy="13977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030952" cy="1397770"/>
            </a:xfrm>
            <a:custGeom>
              <a:avLst/>
              <a:gdLst/>
              <a:ahLst/>
              <a:cxnLst/>
              <a:rect r="r" b="b" t="t" l="l"/>
              <a:pathLst>
                <a:path h="1397770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1397770"/>
                  </a:lnTo>
                  <a:lnTo>
                    <a:pt x="0" y="13977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42875"/>
              <a:ext cx="6030952" cy="15406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499"/>
                </a:lnSpc>
              </a:pPr>
              <a:r>
                <a:rPr lang="en-US" b="true" sz="2499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ASD (Spektrum autyzmu)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904944" y="2660446"/>
            <a:ext cx="5891842" cy="3040093"/>
            <a:chOff x="0" y="0"/>
            <a:chExt cx="7855790" cy="405345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855790" cy="4053457"/>
            </a:xfrm>
            <a:custGeom>
              <a:avLst/>
              <a:gdLst/>
              <a:ahLst/>
              <a:cxnLst/>
              <a:rect r="r" b="b" t="t" l="l"/>
              <a:pathLst>
                <a:path h="4053457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4053457"/>
                  </a:lnTo>
                  <a:lnTo>
                    <a:pt x="0" y="40534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85725"/>
              <a:ext cx="7855790" cy="413918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37"/>
                </a:lnSpc>
              </a:pPr>
              <a:r>
                <a:rPr lang="en-US" sz="152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Czym jest: To zaburzenie neurorozwojowe, które wpływa na to, jak człowiek się komunikuje, wchodzi w interakcje z innymi i postrzega otaczający świat.</a:t>
              </a:r>
            </a:p>
            <a:p>
              <a:pPr algn="just" marL="0" indent="0" lvl="0">
                <a:lnSpc>
                  <a:spcPts val="2737"/>
                </a:lnSpc>
              </a:pPr>
              <a:r>
                <a:rPr lang="en-US" sz="152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Jak to się objawia: Problemy z rozumieniem ukrytych norm społecznych, chęć do ustalania rutyny, wrażliwość na bodźce sensoryczne, różne sposoby przetwarzania informacji.</a:t>
              </a:r>
            </a:p>
            <a:p>
              <a:pPr algn="just" marL="0" indent="0" lvl="0">
                <a:lnSpc>
                  <a:spcPts val="2737"/>
                </a:lnSpc>
              </a:pPr>
              <a:r>
                <a:rPr lang="en-US" sz="152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Udział w życiu politycznym: może potrzebować klarownych wskazówek, więcej czasu na zrozumienie pomysłów oraz różnych sposobów wyrażania siebie (pisemnie, wizualnie, strukturalnie).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66717" y="6143000"/>
            <a:ext cx="4997757" cy="2294632"/>
            <a:chOff x="0" y="0"/>
            <a:chExt cx="6663676" cy="3059509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6030952" cy="648470"/>
              <a:chOff x="0" y="0"/>
              <a:chExt cx="6030952" cy="64847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030952" cy="648470"/>
              </a:xfrm>
              <a:custGeom>
                <a:avLst/>
                <a:gdLst/>
                <a:ahLst/>
                <a:cxnLst/>
                <a:rect r="r" b="b" t="t" l="l"/>
                <a:pathLst>
                  <a:path h="648470" w="6030952">
                    <a:moveTo>
                      <a:pt x="0" y="0"/>
                    </a:moveTo>
                    <a:lnTo>
                      <a:pt x="6030952" y="0"/>
                    </a:lnTo>
                    <a:lnTo>
                      <a:pt x="6030952" y="648470"/>
                    </a:lnTo>
                    <a:lnTo>
                      <a:pt x="0" y="64847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142875"/>
                <a:ext cx="6030952" cy="791345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l" marL="0" indent="0" lvl="0">
                  <a:lnSpc>
                    <a:spcPts val="4499"/>
                  </a:lnSpc>
                </a:pPr>
                <a:r>
                  <a:rPr lang="en-US" b="true" sz="2499">
                    <a:solidFill>
                      <a:srgbClr val="181A3C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Neuroróżnorodność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765604"/>
              <a:ext cx="6663676" cy="2756885"/>
              <a:chOff x="0" y="0"/>
              <a:chExt cx="6663676" cy="2756885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6663676" cy="2756885"/>
              </a:xfrm>
              <a:custGeom>
                <a:avLst/>
                <a:gdLst/>
                <a:ahLst/>
                <a:cxnLst/>
                <a:rect r="r" b="b" t="t" l="l"/>
                <a:pathLst>
                  <a:path h="2756885" w="6663676">
                    <a:moveTo>
                      <a:pt x="0" y="0"/>
                    </a:moveTo>
                    <a:lnTo>
                      <a:pt x="6663676" y="0"/>
                    </a:lnTo>
                    <a:lnTo>
                      <a:pt x="6663676" y="2756885"/>
                    </a:lnTo>
                    <a:lnTo>
                      <a:pt x="0" y="275688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85725"/>
                <a:ext cx="6663676" cy="2842610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just" marL="0" indent="0" lvl="0">
                  <a:lnSpc>
                    <a:spcPts val="2789"/>
                  </a:lnSpc>
                </a:pPr>
                <a:r>
                  <a:rPr lang="en-US" sz="1549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Neuroróżnorodność uznaje, że różnice neurologiczne, takie jak autyzm i ADHD, są częścią ludzkiej różnorodności. Z tej perspektywy celem nie jest „normalizacja” zachowań, lecz dostosowanie otoczenia, aby wszyscy młodzi ludzie mogli w pełni brać udział w życiu demokratycznym i społecznym.</a:t>
                </a: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6538836" y="2799419"/>
            <a:ext cx="4396940" cy="4080362"/>
            <a:chOff x="0" y="0"/>
            <a:chExt cx="7615548" cy="706723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224830" y="3499510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66562" y="376170"/>
            <a:ext cx="15949402" cy="2124596"/>
            <a:chOff x="0" y="0"/>
            <a:chExt cx="21265870" cy="28327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65869" cy="2832795"/>
            </a:xfrm>
            <a:custGeom>
              <a:avLst/>
              <a:gdLst/>
              <a:ahLst/>
              <a:cxnLst/>
              <a:rect r="r" b="b" t="t" l="l"/>
              <a:pathLst>
                <a:path h="2832795" w="21265869">
                  <a:moveTo>
                    <a:pt x="0" y="0"/>
                  </a:moveTo>
                  <a:lnTo>
                    <a:pt x="21265869" y="0"/>
                  </a:lnTo>
                  <a:lnTo>
                    <a:pt x="21265869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21265870" cy="282327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5879"/>
                </a:lnSpc>
              </a:pPr>
              <a:r>
                <a:rPr lang="en-US" b="true" sz="48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Zrozumienie ASD i ADHD: </a:t>
              </a:r>
            </a:p>
            <a:p>
              <a:pPr algn="l" marL="0" indent="0" lvl="0">
                <a:lnSpc>
                  <a:spcPts val="5279"/>
                </a:lnSpc>
              </a:pPr>
              <a:r>
                <a:rPr lang="en-US" b="true" sz="4399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potrzeby związane z zachowaniem i komunikacją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84986" y="6668387"/>
            <a:ext cx="4107804" cy="4107804"/>
          </a:xfrm>
          <a:custGeom>
            <a:avLst/>
            <a:gdLst/>
            <a:ahLst/>
            <a:cxnLst/>
            <a:rect r="r" b="b" t="t" l="l"/>
            <a:pathLst>
              <a:path h="4107804" w="4107804">
                <a:moveTo>
                  <a:pt x="0" y="0"/>
                </a:moveTo>
                <a:lnTo>
                  <a:pt x="4107803" y="0"/>
                </a:lnTo>
                <a:lnTo>
                  <a:pt x="4107803" y="4107804"/>
                </a:lnTo>
                <a:lnTo>
                  <a:pt x="0" y="410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13556" y="5443849"/>
            <a:ext cx="4567613" cy="1729983"/>
          </a:xfrm>
          <a:custGeom>
            <a:avLst/>
            <a:gdLst/>
            <a:ahLst/>
            <a:cxnLst/>
            <a:rect r="r" b="b" t="t" l="l"/>
            <a:pathLst>
              <a:path h="1729983" w="4567613">
                <a:moveTo>
                  <a:pt x="0" y="0"/>
                </a:moveTo>
                <a:lnTo>
                  <a:pt x="4567613" y="0"/>
                </a:lnTo>
                <a:lnTo>
                  <a:pt x="4567613" y="1729984"/>
                </a:lnTo>
                <a:lnTo>
                  <a:pt x="0" y="172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93503" y="2552699"/>
            <a:ext cx="11840631" cy="614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1023" indent="-295512" lvl="1">
              <a:lnSpc>
                <a:spcPts val="4106"/>
              </a:lnSpc>
              <a:buFont typeface="Arial"/>
              <a:buChar char="•"/>
            </a:pPr>
            <a:r>
              <a:rPr lang="en-US" sz="2737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ASD i ADHD to zaburzenia rozwojowe, które mają wpływ na zachowanie, komunikację i skupienie.</a:t>
            </a:r>
          </a:p>
          <a:p>
            <a:pPr algn="l" marL="0" indent="0" lvl="0">
              <a:lnSpc>
                <a:spcPts val="4106"/>
              </a:lnSpc>
            </a:pPr>
          </a:p>
          <a:p>
            <a:pPr algn="l" marL="591023" indent="-295512" lvl="1">
              <a:lnSpc>
                <a:spcPts val="4106"/>
              </a:lnSpc>
              <a:buFont typeface="Arial"/>
              <a:buChar char="•"/>
            </a:pPr>
            <a:r>
              <a:rPr lang="en-US" sz="2737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W przypadku młodzieży zrozumienie jej unikalności jest bardzo ważne, aby zapewnić równy dostęp.</a:t>
            </a:r>
          </a:p>
          <a:p>
            <a:pPr algn="l" marL="0" indent="0" lvl="0">
              <a:lnSpc>
                <a:spcPts val="4106"/>
              </a:lnSpc>
            </a:pPr>
          </a:p>
          <a:p>
            <a:pPr algn="l" marL="591023" indent="-295512" lvl="1">
              <a:lnSpc>
                <a:spcPts val="4106"/>
              </a:lnSpc>
              <a:buFont typeface="Arial"/>
              <a:buChar char="•"/>
            </a:pPr>
            <a:r>
              <a:rPr lang="en-US" sz="2737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Pracownicy młodzieżowi powinni być gotowi do tworzenia dostępnego, pełnego szacunku i dostosowanego otoczenia, które zachęci młodych ludzi z ASD i ADHD do aktywnego uczestnictwa.</a:t>
            </a:r>
          </a:p>
          <a:p>
            <a:pPr algn="l" marL="0" indent="0" lvl="0">
              <a:lnSpc>
                <a:spcPts val="4106"/>
              </a:lnSpc>
            </a:pPr>
          </a:p>
          <a:p>
            <a:pPr algn="l" marL="591023" indent="-295512" lvl="1">
              <a:lnSpc>
                <a:spcPts val="4106"/>
              </a:lnSpc>
              <a:buFont typeface="Arial"/>
              <a:buChar char="•"/>
            </a:pPr>
            <a:r>
              <a:rPr lang="en-US" sz="2737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W prezentacji znajdują się praktyczne narzędzia, które wspierają integrację i poprawiają jakość życia młodych osób z ASD i ADHD.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3503" y="2091414"/>
            <a:ext cx="10267318" cy="1190104"/>
            <a:chOff x="0" y="0"/>
            <a:chExt cx="13689758" cy="15868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89758" cy="1586805"/>
            </a:xfrm>
            <a:custGeom>
              <a:avLst/>
              <a:gdLst/>
              <a:ahLst/>
              <a:cxnLst/>
              <a:rect r="r" b="b" t="t" l="l"/>
              <a:pathLst>
                <a:path h="1586805" w="13689758">
                  <a:moveTo>
                    <a:pt x="0" y="0"/>
                  </a:moveTo>
                  <a:lnTo>
                    <a:pt x="13689758" y="0"/>
                  </a:lnTo>
                  <a:lnTo>
                    <a:pt x="13689758" y="1586805"/>
                  </a:lnTo>
                  <a:lnTo>
                    <a:pt x="0" y="15868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3689758" cy="15868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Zrozumienie autyzmu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9596" y="6448664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49" y="0"/>
                </a:lnTo>
                <a:lnTo>
                  <a:pt x="4467349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288435" y="2935901"/>
            <a:ext cx="4454171" cy="4415197"/>
          </a:xfrm>
          <a:custGeom>
            <a:avLst/>
            <a:gdLst/>
            <a:ahLst/>
            <a:cxnLst/>
            <a:rect r="r" b="b" t="t" l="l"/>
            <a:pathLst>
              <a:path h="4415197" w="4454171">
                <a:moveTo>
                  <a:pt x="0" y="0"/>
                </a:moveTo>
                <a:lnTo>
                  <a:pt x="4454172" y="0"/>
                </a:lnTo>
                <a:lnTo>
                  <a:pt x="4454172" y="4415198"/>
                </a:lnTo>
                <a:lnTo>
                  <a:pt x="0" y="4415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6544" y="3339709"/>
            <a:ext cx="10841892" cy="629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1622" indent="-275811" lvl="1">
              <a:lnSpc>
                <a:spcPts val="3832"/>
              </a:lnSpc>
              <a:buFont typeface="Arial"/>
              <a:buChar char="•"/>
            </a:pPr>
            <a:r>
              <a:rPr lang="en-US" b="true" sz="255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Przetwarzanie sensoryczne:</a:t>
            </a:r>
            <a:r>
              <a:rPr lang="en-US" sz="255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Osoby z autyzmem mogą być bardzo wrażliwe na hałas, jasne światło lub intensywne otoczenie. Spotkania polityczne lub miejsca dyskusji powinny być jak najbardziej przyjazne dla zmysłów.</a:t>
            </a:r>
          </a:p>
          <a:p>
            <a:pPr algn="l" marL="551622" indent="-275811" lvl="1">
              <a:lnSpc>
                <a:spcPts val="3832"/>
              </a:lnSpc>
              <a:buFont typeface="Arial"/>
              <a:buChar char="•"/>
            </a:pPr>
            <a:r>
              <a:rPr lang="en-US" b="true" sz="255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Komunikacja i interakcje społeczne:</a:t>
            </a:r>
            <a:r>
              <a:rPr lang="en-US" sz="255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Niektóre młode osoby z autyzmem mogą mieć trudności z rozumieniem sygnałów niewerbalnych, ironii lub ukrytych norm społecznych. Ważne jest, aby zapewnić jasną, uporządkowaną i bezpośrednią komunikację.</a:t>
            </a:r>
          </a:p>
          <a:p>
            <a:pPr algn="l" marL="551622" indent="-275811" lvl="1">
              <a:lnSpc>
                <a:spcPts val="3832"/>
              </a:lnSpc>
              <a:buFont typeface="Arial"/>
              <a:buChar char="•"/>
            </a:pPr>
            <a:r>
              <a:rPr lang="en-US" b="true" sz="255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Potrzeba rutyny i przewidywalności:</a:t>
            </a:r>
            <a:r>
              <a:rPr lang="en-US" sz="255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Niespodziewane zmiany w planach, zajęciach lub osobach, z którymi rozmawiamy, mogą wywoływać stres. Warto zadbać o to, aby harmonogramy były dostępne z wyprzedzeniem, materiały były łatwo dostępne, a otoczenie było uporządkowane.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18960" y="925830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3503" y="2091414"/>
            <a:ext cx="10267318" cy="1249635"/>
            <a:chOff x="0" y="0"/>
            <a:chExt cx="13689758" cy="16661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89758" cy="1666181"/>
            </a:xfrm>
            <a:custGeom>
              <a:avLst/>
              <a:gdLst/>
              <a:ahLst/>
              <a:cxnLst/>
              <a:rect r="r" b="b" t="t" l="l"/>
              <a:pathLst>
                <a:path h="1666181" w="13689758">
                  <a:moveTo>
                    <a:pt x="0" y="0"/>
                  </a:moveTo>
                  <a:lnTo>
                    <a:pt x="13689758" y="0"/>
                  </a:lnTo>
                  <a:lnTo>
                    <a:pt x="13689758" y="1666181"/>
                  </a:lnTo>
                  <a:lnTo>
                    <a:pt x="0" y="16661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13689758" cy="165665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277"/>
                </a:lnSpc>
              </a:pPr>
              <a:r>
                <a:rPr lang="en-US" b="true" sz="3564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Zrozumienie ADHD to ważny krok w kierunku lepszego wsparcia osób z tym zaburzeniem.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48435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3988109" y="-153653"/>
            <a:ext cx="4369057" cy="4369057"/>
          </a:xfrm>
          <a:custGeom>
            <a:avLst/>
            <a:gdLst/>
            <a:ahLst/>
            <a:cxnLst/>
            <a:rect r="r" b="b" t="t" l="l"/>
            <a:pathLst>
              <a:path h="4369057" w="4369057">
                <a:moveTo>
                  <a:pt x="4369056" y="4369057"/>
                </a:moveTo>
                <a:lnTo>
                  <a:pt x="0" y="4369057"/>
                </a:lnTo>
                <a:lnTo>
                  <a:pt x="0" y="0"/>
                </a:lnTo>
                <a:lnTo>
                  <a:pt x="4369056" y="0"/>
                </a:lnTo>
                <a:lnTo>
                  <a:pt x="4369056" y="436905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19596" y="6448664"/>
            <a:ext cx="4467350" cy="4467350"/>
          </a:xfrm>
          <a:custGeom>
            <a:avLst/>
            <a:gdLst/>
            <a:ahLst/>
            <a:cxnLst/>
            <a:rect r="r" b="b" t="t" l="l"/>
            <a:pathLst>
              <a:path h="4467350" w="4467350">
                <a:moveTo>
                  <a:pt x="0" y="0"/>
                </a:moveTo>
                <a:lnTo>
                  <a:pt x="4467349" y="0"/>
                </a:lnTo>
                <a:lnTo>
                  <a:pt x="4467349" y="4467350"/>
                </a:lnTo>
                <a:lnTo>
                  <a:pt x="0" y="446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6544" y="3339709"/>
            <a:ext cx="10841892" cy="5919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736" indent="-283368" lvl="1">
              <a:lnSpc>
                <a:spcPts val="3937"/>
              </a:lnSpc>
              <a:buFont typeface="Arial"/>
              <a:buChar char="•"/>
            </a:pPr>
            <a:r>
              <a:rPr lang="en-US" b="true" sz="262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Deficyt uwagi:</a:t>
            </a:r>
            <a:r>
              <a:rPr lang="en-US" sz="262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Osoby z ADHD mogą mieć problemy z koncentracją podczas długich zadań, rozmów czy skomplikowanych poleceń. Warto stosować krótkie, wizualne i jasne komunikaty.</a:t>
            </a:r>
          </a:p>
          <a:p>
            <a:pPr algn="l" marL="566736" indent="-283368" lvl="1">
              <a:lnSpc>
                <a:spcPts val="3937"/>
              </a:lnSpc>
              <a:buFont typeface="Arial"/>
              <a:buChar char="•"/>
            </a:pPr>
            <a:r>
              <a:rPr lang="en-US" b="true" sz="262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Nadpobudliwość i impulsywność:</a:t>
            </a:r>
            <a:r>
              <a:rPr lang="en-US" sz="262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Ważne jest, aby umożliwić przerwy, ruch i aktywne uczestnictwo, zamiast oczekiwać od dziecka dłuższej uwagi w biernych formach (takich jak długie wykłady).</a:t>
            </a:r>
          </a:p>
          <a:p>
            <a:pPr algn="l" marL="566736" indent="-283368" lvl="1">
              <a:lnSpc>
                <a:spcPts val="3937"/>
              </a:lnSpc>
              <a:buFont typeface="Arial"/>
              <a:buChar char="•"/>
            </a:pPr>
            <a:r>
              <a:rPr lang="en-US" b="true" sz="2624" u="sng">
                <a:solidFill>
                  <a:srgbClr val="4C44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Zarządzanie czasem i organizacja:</a:t>
            </a:r>
            <a:r>
              <a:rPr lang="en-US" sz="2624">
                <a:solidFill>
                  <a:srgbClr val="4C4457"/>
                </a:solidFill>
                <a:latin typeface="Open Sans"/>
                <a:ea typeface="Open Sans"/>
                <a:cs typeface="Open Sans"/>
                <a:sym typeface="Open Sans"/>
              </a:rPr>
              <a:t> Używanie wizualnych przypomnień, dostępnych kalendarzy oraz wsparcia w planowaniu sprawia, że dzieciom łatwiej jest brać udział w różnych aktywnościach.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154668" y="3545520"/>
            <a:ext cx="5728582" cy="3707955"/>
          </a:xfrm>
          <a:custGeom>
            <a:avLst/>
            <a:gdLst/>
            <a:ahLst/>
            <a:cxnLst/>
            <a:rect r="r" b="b" t="t" l="l"/>
            <a:pathLst>
              <a:path h="3707955" w="5728582">
                <a:moveTo>
                  <a:pt x="0" y="0"/>
                </a:moveTo>
                <a:lnTo>
                  <a:pt x="5728583" y="0"/>
                </a:lnTo>
                <a:lnTo>
                  <a:pt x="5728583" y="3707955"/>
                </a:lnTo>
                <a:lnTo>
                  <a:pt x="0" y="3707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55560" y="2018679"/>
            <a:ext cx="5103740" cy="1013252"/>
            <a:chOff x="0" y="0"/>
            <a:chExt cx="6804987" cy="13510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04987" cy="1351002"/>
            </a:xfrm>
            <a:custGeom>
              <a:avLst/>
              <a:gdLst/>
              <a:ahLst/>
              <a:cxnLst/>
              <a:rect r="r" b="b" t="t" l="l"/>
              <a:pathLst>
                <a:path h="1351002" w="6804987">
                  <a:moveTo>
                    <a:pt x="0" y="0"/>
                  </a:moveTo>
                  <a:lnTo>
                    <a:pt x="6804987" y="0"/>
                  </a:lnTo>
                  <a:lnTo>
                    <a:pt x="6804987" y="1351002"/>
                  </a:lnTo>
                  <a:lnTo>
                    <a:pt x="0" y="13510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33350"/>
              <a:ext cx="6804987" cy="14843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Rutyna i przewidywalność to ważne elementy w naszym życiu.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5560" y="3039289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6663676" cy="37893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Daj znać o zmianach i dostosowaniach z odpowiednim wyprzedzeniem.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Wyraźnie ustal dzienny lub tygodniowy plan, aby stworzyć przewidywalne rutyny.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Konsekwencja przynosi poczucie bezpieczeństwa i ułatwia radzenie sobie ze stresem.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085366"/>
            <a:chOff x="0" y="0"/>
            <a:chExt cx="5779245" cy="1447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1447155"/>
            </a:xfrm>
            <a:custGeom>
              <a:avLst/>
              <a:gdLst/>
              <a:ahLst/>
              <a:cxnLst/>
              <a:rect r="r" b="b" t="t" l="l"/>
              <a:pathLst>
                <a:path h="1447155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1447155"/>
                  </a:lnTo>
                  <a:lnTo>
                    <a:pt x="0" y="14471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5779245" cy="1561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4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55560" y="5816993"/>
            <a:ext cx="4523214" cy="470327"/>
            <a:chOff x="0" y="0"/>
            <a:chExt cx="6030952" cy="6271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627102"/>
            </a:xfrm>
            <a:custGeom>
              <a:avLst/>
              <a:gdLst/>
              <a:ahLst/>
              <a:cxnLst/>
              <a:rect r="r" b="b" t="t" l="l"/>
              <a:pathLst>
                <a:path h="6271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27102"/>
                  </a:lnTo>
                  <a:lnTo>
                    <a:pt x="0" y="627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33350"/>
              <a:ext cx="6030952" cy="760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Cierpliwość oraz szacunek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55560" y="6334845"/>
            <a:ext cx="4997757" cy="2420089"/>
            <a:chOff x="0" y="0"/>
            <a:chExt cx="6663676" cy="32267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63676" cy="3226785"/>
            </a:xfrm>
            <a:custGeom>
              <a:avLst/>
              <a:gdLst/>
              <a:ahLst/>
              <a:cxnLst/>
              <a:rect r="r" b="b" t="t" l="l"/>
              <a:pathLst>
                <a:path h="322678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226785"/>
                  </a:lnTo>
                  <a:lnTo>
                    <a:pt x="0" y="3226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6663676" cy="33125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Daj tej osobie wystarczająco dużo czasu, aby mogła odpowiedzieć i zrozumieć nowe informacje.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Słuchaj uważnie i postaraj się zrozumieć uczucia lub obawy drugiej osoby.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Szanuj indywidualne preferencje w komunikacji, takie jak ulubione metody lub wygodę w nawiązywaniu kontaktu wzrokowego.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95838" y="5335524"/>
            <a:ext cx="4523214" cy="470327"/>
            <a:chOff x="0" y="0"/>
            <a:chExt cx="6030952" cy="62710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030952" cy="627102"/>
            </a:xfrm>
            <a:custGeom>
              <a:avLst/>
              <a:gdLst/>
              <a:ahLst/>
              <a:cxnLst/>
              <a:rect r="r" b="b" t="t" l="l"/>
              <a:pathLst>
                <a:path h="6271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27102"/>
                  </a:lnTo>
                  <a:lnTo>
                    <a:pt x="0" y="627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33350"/>
              <a:ext cx="6030952" cy="760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Wsparcie wizualne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95838" y="5843950"/>
            <a:ext cx="5891842" cy="2420089"/>
            <a:chOff x="0" y="0"/>
            <a:chExt cx="7855790" cy="32267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855790" cy="3226785"/>
            </a:xfrm>
            <a:custGeom>
              <a:avLst/>
              <a:gdLst/>
              <a:ahLst/>
              <a:cxnLst/>
              <a:rect r="r" b="b" t="t" l="l"/>
              <a:pathLst>
                <a:path h="3226785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3226785"/>
                  </a:lnTo>
                  <a:lnTo>
                    <a:pt x="0" y="3226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7855790" cy="33125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Aby lepiej zrozumieć, używaj elementów wizualnych, takich jak zdjęcia, ikony i schematy.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Pomoce wizualne wspierają osoby z autyzmem w lepszym przetwarzaniu informacji.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Narzędzia takie jak opowieści społeczne czy wizualne harmonogramy mogą zwiększyć zaangażowanie i pomóc w zmniejszeniu niepokoju.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38208" y="2225216"/>
            <a:ext cx="4523214" cy="1013252"/>
            <a:chOff x="0" y="0"/>
            <a:chExt cx="6030952" cy="135100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30952" cy="1351002"/>
            </a:xfrm>
            <a:custGeom>
              <a:avLst/>
              <a:gdLst/>
              <a:ahLst/>
              <a:cxnLst/>
              <a:rect r="r" b="b" t="t" l="l"/>
              <a:pathLst>
                <a:path h="13510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1351002"/>
                  </a:lnTo>
                  <a:lnTo>
                    <a:pt x="0" y="13510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33350"/>
              <a:ext cx="6030952" cy="14843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Przejrzystość oraz dokładność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8208" y="3280482"/>
            <a:ext cx="4997757" cy="1465707"/>
            <a:chOff x="0" y="0"/>
            <a:chExt cx="6663676" cy="195427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63676" cy="1954276"/>
            </a:xfrm>
            <a:custGeom>
              <a:avLst/>
              <a:gdLst/>
              <a:ahLst/>
              <a:cxnLst/>
              <a:rect r="r" b="b" t="t" l="l"/>
              <a:pathLst>
                <a:path h="1954276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1954276"/>
                  </a:lnTo>
                  <a:lnTo>
                    <a:pt x="0" y="1954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6663676" cy="204000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Używaj zwięzłych, prostych i klarownych wskazówek.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Wyraźnie określ zadania krok po kroku.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Staraj się unikać używania idiomów, metafor i języka figuratywnego, bo mogą wprowadzać w błąd.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945530" y="2772589"/>
            <a:ext cx="4396940" cy="4080362"/>
            <a:chOff x="0" y="0"/>
            <a:chExt cx="7615548" cy="70672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513933" y="3290695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416735" y="459243"/>
            <a:ext cx="7454529" cy="1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02"/>
              </a:lnSpc>
              <a:spcBef>
                <a:spcPct val="0"/>
              </a:spcBef>
            </a:pPr>
            <a:r>
              <a:rPr lang="en-US" b="true" sz="5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Style komunikacji: </a:t>
            </a:r>
          </a:p>
          <a:p>
            <a:pPr algn="ctr" marL="0" indent="0" lvl="0">
              <a:lnSpc>
                <a:spcPts val="6102"/>
              </a:lnSpc>
              <a:spcBef>
                <a:spcPct val="0"/>
              </a:spcBef>
            </a:pPr>
            <a:r>
              <a:rPr lang="en-US" b="true" sz="5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 działa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324" y="9086850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55560" y="2018679"/>
            <a:ext cx="4523214" cy="470327"/>
            <a:chOff x="0" y="0"/>
            <a:chExt cx="6030952" cy="6271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030952" cy="627102"/>
            </a:xfrm>
            <a:custGeom>
              <a:avLst/>
              <a:gdLst/>
              <a:ahLst/>
              <a:cxnLst/>
              <a:rect r="r" b="b" t="t" l="l"/>
              <a:pathLst>
                <a:path h="6271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27102"/>
                  </a:lnTo>
                  <a:lnTo>
                    <a:pt x="0" y="627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33350"/>
              <a:ext cx="6030952" cy="760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Niespodziewane zmiany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155560" y="2557819"/>
            <a:ext cx="4997757" cy="2777704"/>
            <a:chOff x="0" y="0"/>
            <a:chExt cx="6663676" cy="37036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63676" cy="3703605"/>
            </a:xfrm>
            <a:custGeom>
              <a:avLst/>
              <a:gdLst/>
              <a:ahLst/>
              <a:cxnLst/>
              <a:rect r="r" b="b" t="t" l="l"/>
              <a:pathLst>
                <a:path h="370360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3703605"/>
                  </a:lnTo>
                  <a:lnTo>
                    <a:pt x="0" y="37036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6663676" cy="37893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Niespodziewane zmiany w planie lub codziennych zwyczajach bez wcześniejszego powiadomienia mogą powodować niepokój i stres.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Brak wcześniejszego przygotowania może naprawdę mocno utrudnić codzienne życie.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Zawsze jasno informuj o planowanych zmianach i w razie potrzeby oferuj wsparcie lub strategie zapewniające poczucie bezpieczeństwa.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7680" y="751210"/>
            <a:ext cx="4334433" cy="1085366"/>
            <a:chOff x="0" y="0"/>
            <a:chExt cx="5779245" cy="14471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9245" cy="1447155"/>
            </a:xfrm>
            <a:custGeom>
              <a:avLst/>
              <a:gdLst/>
              <a:ahLst/>
              <a:cxnLst/>
              <a:rect r="r" b="b" t="t" l="l"/>
              <a:pathLst>
                <a:path h="1447155" w="5779245">
                  <a:moveTo>
                    <a:pt x="0" y="0"/>
                  </a:moveTo>
                  <a:lnTo>
                    <a:pt x="5779245" y="0"/>
                  </a:lnTo>
                  <a:lnTo>
                    <a:pt x="5779245" y="1447155"/>
                  </a:lnTo>
                  <a:lnTo>
                    <a:pt x="0" y="14471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14300"/>
              <a:ext cx="5779245" cy="15614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4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55560" y="6348775"/>
            <a:ext cx="4523214" cy="470327"/>
            <a:chOff x="0" y="0"/>
            <a:chExt cx="6030952" cy="6271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30952" cy="627102"/>
            </a:xfrm>
            <a:custGeom>
              <a:avLst/>
              <a:gdLst/>
              <a:ahLst/>
              <a:cxnLst/>
              <a:rect r="r" b="b" t="t" l="l"/>
              <a:pathLst>
                <a:path h="6271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27102"/>
                  </a:lnTo>
                  <a:lnTo>
                    <a:pt x="0" y="627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33350"/>
              <a:ext cx="6030952" cy="760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Nieprecyzyjne komunikaty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55560" y="6830245"/>
            <a:ext cx="4997757" cy="2067664"/>
            <a:chOff x="0" y="0"/>
            <a:chExt cx="6663676" cy="27568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63676" cy="2756885"/>
            </a:xfrm>
            <a:custGeom>
              <a:avLst/>
              <a:gdLst/>
              <a:ahLst/>
              <a:cxnLst/>
              <a:rect r="r" b="b" t="t" l="l"/>
              <a:pathLst>
                <a:path h="2756885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756885"/>
                  </a:lnTo>
                  <a:lnTo>
                    <a:pt x="0" y="27568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6663676" cy="28426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Unikaj niejasnych, abstrakcyjnych lub otwartych wskazówek.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Pośrednie stwierdzenia lub pytania mogą powodować nieporozumienia i błędne zrozumienie.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Zawsze staraj się używać jasnego języka i wyraźnie określać swoje oczekiwania.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95838" y="5335524"/>
            <a:ext cx="5423616" cy="1013252"/>
            <a:chOff x="0" y="0"/>
            <a:chExt cx="7231487" cy="135100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31487" cy="1351002"/>
            </a:xfrm>
            <a:custGeom>
              <a:avLst/>
              <a:gdLst/>
              <a:ahLst/>
              <a:cxnLst/>
              <a:rect r="r" b="b" t="t" l="l"/>
              <a:pathLst>
                <a:path h="1351002" w="7231487">
                  <a:moveTo>
                    <a:pt x="0" y="0"/>
                  </a:moveTo>
                  <a:lnTo>
                    <a:pt x="7231487" y="0"/>
                  </a:lnTo>
                  <a:lnTo>
                    <a:pt x="7231487" y="1351002"/>
                  </a:lnTo>
                  <a:lnTo>
                    <a:pt x="0" y="13510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33350"/>
              <a:ext cx="7231487" cy="14843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Ignorowanie sygnałów niewerbalnych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95838" y="6453550"/>
            <a:ext cx="5891842" cy="1715239"/>
            <a:chOff x="0" y="0"/>
            <a:chExt cx="7855790" cy="228698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855790" cy="2286985"/>
            </a:xfrm>
            <a:custGeom>
              <a:avLst/>
              <a:gdLst/>
              <a:ahLst/>
              <a:cxnLst/>
              <a:rect r="r" b="b" t="t" l="l"/>
              <a:pathLst>
                <a:path h="2286985" w="7855790">
                  <a:moveTo>
                    <a:pt x="0" y="0"/>
                  </a:moveTo>
                  <a:lnTo>
                    <a:pt x="7855790" y="0"/>
                  </a:lnTo>
                  <a:lnTo>
                    <a:pt x="7855790" y="2286985"/>
                  </a:lnTo>
                  <a:lnTo>
                    <a:pt x="0" y="22869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7855790" cy="237271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Brak umiejętności dostrzegania lub szanowania niewerbalnych sygnałów innych, takich jak mowa ciała, wyraz twarzy czy gesty.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Unikaj patrzenia w oczy i dotykania, jeśli sprawia to dyskomfort.</a:t>
              </a:r>
            </a:p>
            <a:p>
              <a:pPr algn="just" marL="0" indent="0" lvl="0">
                <a:lnSpc>
                  <a:spcPts val="2789"/>
                </a:lnSpc>
              </a:pPr>
              <a:r>
                <a:rPr lang="en-US" sz="15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Rozpoznawanie i uwzględnianie indywidualnych różnic w preferencjach komunikacyjnych.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38208" y="2225216"/>
            <a:ext cx="4523214" cy="470327"/>
            <a:chOff x="0" y="0"/>
            <a:chExt cx="6030952" cy="62710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030952" cy="627102"/>
            </a:xfrm>
            <a:custGeom>
              <a:avLst/>
              <a:gdLst/>
              <a:ahLst/>
              <a:cxnLst/>
              <a:rect r="r" b="b" t="t" l="l"/>
              <a:pathLst>
                <a:path h="627102" w="6030952">
                  <a:moveTo>
                    <a:pt x="0" y="0"/>
                  </a:moveTo>
                  <a:lnTo>
                    <a:pt x="6030952" y="0"/>
                  </a:lnTo>
                  <a:lnTo>
                    <a:pt x="6030952" y="627102"/>
                  </a:lnTo>
                  <a:lnTo>
                    <a:pt x="0" y="627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33350"/>
              <a:ext cx="6030952" cy="7604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4320"/>
                </a:lnSpc>
              </a:pPr>
              <a:r>
                <a:rPr lang="en-US" b="true" sz="2400">
                  <a:solidFill>
                    <a:srgbClr val="181A3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Zbyt dużo komunikatów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8208" y="2799419"/>
            <a:ext cx="4997757" cy="2222994"/>
            <a:chOff x="0" y="0"/>
            <a:chExt cx="6663676" cy="296399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63676" cy="2963992"/>
            </a:xfrm>
            <a:custGeom>
              <a:avLst/>
              <a:gdLst/>
              <a:ahLst/>
              <a:cxnLst/>
              <a:rect r="r" b="b" t="t" l="l"/>
              <a:pathLst>
                <a:path h="2963992" w="6663676">
                  <a:moveTo>
                    <a:pt x="0" y="0"/>
                  </a:moveTo>
                  <a:lnTo>
                    <a:pt x="6663676" y="0"/>
                  </a:lnTo>
                  <a:lnTo>
                    <a:pt x="6663676" y="2963992"/>
                  </a:lnTo>
                  <a:lnTo>
                    <a:pt x="0" y="29639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85725"/>
              <a:ext cx="6663676" cy="30497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0" indent="0" lvl="0">
                <a:lnSpc>
                  <a:spcPts val="2615"/>
                </a:lnSpc>
              </a:pPr>
              <a:r>
                <a:rPr lang="en-US" sz="145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Używanie zbyt wielu słów lub dawanie zbyt szczegółowych wyjaśnień może przytłoczyć osobę, która słucha.</a:t>
              </a:r>
            </a:p>
            <a:p>
              <a:pPr algn="just" marL="0" indent="0" lvl="0">
                <a:lnSpc>
                  <a:spcPts val="2615"/>
                </a:lnSpc>
              </a:pPr>
              <a:r>
                <a:rPr lang="en-US" sz="145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Skup się na najważniejszych informacjach, ograniczając nadmiar słów i dając krótkie, zorganizowane wyjaśnienia.</a:t>
              </a:r>
            </a:p>
            <a:p>
              <a:pPr algn="just" marL="0" indent="0" lvl="0">
                <a:lnSpc>
                  <a:spcPts val="2615"/>
                </a:lnSpc>
              </a:pPr>
              <a:r>
                <a:rPr lang="en-US" sz="145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Jeśli to możliwe, spróbuj połączyć instrukcje słowne z obrazkami.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945530" y="2799419"/>
            <a:ext cx="4396940" cy="4080362"/>
            <a:chOff x="0" y="0"/>
            <a:chExt cx="7615548" cy="706723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7590155" cy="7041769"/>
            </a:xfrm>
            <a:custGeom>
              <a:avLst/>
              <a:gdLst/>
              <a:ahLst/>
              <a:cxnLst/>
              <a:rect r="r" b="b" t="t" l="l"/>
              <a:pathLst>
                <a:path h="7041769" w="7590155">
                  <a:moveTo>
                    <a:pt x="0" y="3520948"/>
                  </a:moveTo>
                  <a:cubicBezTo>
                    <a:pt x="0" y="1576324"/>
                    <a:pt x="1699133" y="0"/>
                    <a:pt x="3795014" y="0"/>
                  </a:cubicBezTo>
                  <a:cubicBezTo>
                    <a:pt x="5890895" y="0"/>
                    <a:pt x="7590155" y="1576324"/>
                    <a:pt x="7590155" y="3520948"/>
                  </a:cubicBezTo>
                  <a:cubicBezTo>
                    <a:pt x="7590155" y="5465572"/>
                    <a:pt x="5891022" y="7041769"/>
                    <a:pt x="3795014" y="7041769"/>
                  </a:cubicBezTo>
                  <a:cubicBezTo>
                    <a:pt x="1699006" y="7041769"/>
                    <a:pt x="0" y="5465445"/>
                    <a:pt x="0" y="35209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615555" cy="7067296"/>
            </a:xfrm>
            <a:custGeom>
              <a:avLst/>
              <a:gdLst/>
              <a:ahLst/>
              <a:cxnLst/>
              <a:rect r="r" b="b" t="t" l="l"/>
              <a:pathLst>
                <a:path h="7067296" w="7615555">
                  <a:moveTo>
                    <a:pt x="0" y="3533648"/>
                  </a:moveTo>
                  <a:cubicBezTo>
                    <a:pt x="0" y="1581150"/>
                    <a:pt x="1705737" y="0"/>
                    <a:pt x="3807714" y="0"/>
                  </a:cubicBezTo>
                  <a:lnTo>
                    <a:pt x="3807714" y="12700"/>
                  </a:lnTo>
                  <a:lnTo>
                    <a:pt x="3807714" y="25400"/>
                  </a:lnTo>
                  <a:lnTo>
                    <a:pt x="3807714" y="12700"/>
                  </a:lnTo>
                  <a:lnTo>
                    <a:pt x="3807714" y="0"/>
                  </a:lnTo>
                  <a:cubicBezTo>
                    <a:pt x="5909818" y="0"/>
                    <a:pt x="7615555" y="1581150"/>
                    <a:pt x="7615555" y="3533648"/>
                  </a:cubicBezTo>
                  <a:lnTo>
                    <a:pt x="7602855" y="3533648"/>
                  </a:lnTo>
                  <a:lnTo>
                    <a:pt x="7615555" y="3533648"/>
                  </a:lnTo>
                  <a:cubicBezTo>
                    <a:pt x="7615555" y="5486146"/>
                    <a:pt x="5909818" y="7067296"/>
                    <a:pt x="3807841" y="7067296"/>
                  </a:cubicBezTo>
                  <a:lnTo>
                    <a:pt x="3807841" y="7054596"/>
                  </a:lnTo>
                  <a:lnTo>
                    <a:pt x="3807841" y="7067296"/>
                  </a:lnTo>
                  <a:cubicBezTo>
                    <a:pt x="1705737" y="7067169"/>
                    <a:pt x="0" y="5486019"/>
                    <a:pt x="0" y="3533648"/>
                  </a:cubicBezTo>
                  <a:lnTo>
                    <a:pt x="12700" y="3533648"/>
                  </a:lnTo>
                  <a:lnTo>
                    <a:pt x="25400" y="3533648"/>
                  </a:lnTo>
                  <a:lnTo>
                    <a:pt x="12700" y="3533648"/>
                  </a:lnTo>
                  <a:lnTo>
                    <a:pt x="0" y="3533648"/>
                  </a:lnTo>
                  <a:moveTo>
                    <a:pt x="25400" y="3533648"/>
                  </a:moveTo>
                  <a:cubicBezTo>
                    <a:pt x="25400" y="3540633"/>
                    <a:pt x="19685" y="3546348"/>
                    <a:pt x="12700" y="3546348"/>
                  </a:cubicBezTo>
                  <a:cubicBezTo>
                    <a:pt x="5715" y="3546348"/>
                    <a:pt x="0" y="3540633"/>
                    <a:pt x="0" y="3533648"/>
                  </a:cubicBezTo>
                  <a:cubicBezTo>
                    <a:pt x="0" y="3526663"/>
                    <a:pt x="5715" y="3520948"/>
                    <a:pt x="12700" y="3520948"/>
                  </a:cubicBezTo>
                  <a:cubicBezTo>
                    <a:pt x="19685" y="3520948"/>
                    <a:pt x="25400" y="3526663"/>
                    <a:pt x="25400" y="3533648"/>
                  </a:cubicBezTo>
                  <a:cubicBezTo>
                    <a:pt x="25400" y="5470271"/>
                    <a:pt x="1717929" y="7041769"/>
                    <a:pt x="3807714" y="7041769"/>
                  </a:cubicBezTo>
                  <a:cubicBezTo>
                    <a:pt x="5897499" y="7041769"/>
                    <a:pt x="7590155" y="5470271"/>
                    <a:pt x="7590155" y="3533648"/>
                  </a:cubicBezTo>
                  <a:cubicBezTo>
                    <a:pt x="7590155" y="1597025"/>
                    <a:pt x="5897626" y="25400"/>
                    <a:pt x="3807714" y="25400"/>
                  </a:cubicBezTo>
                  <a:cubicBezTo>
                    <a:pt x="3800729" y="25400"/>
                    <a:pt x="3795014" y="19685"/>
                    <a:pt x="3795014" y="12700"/>
                  </a:cubicBezTo>
                  <a:cubicBezTo>
                    <a:pt x="3795014" y="5715"/>
                    <a:pt x="3800729" y="0"/>
                    <a:pt x="3807714" y="0"/>
                  </a:cubicBezTo>
                  <a:cubicBezTo>
                    <a:pt x="3814699" y="0"/>
                    <a:pt x="3820414" y="5715"/>
                    <a:pt x="3820414" y="12700"/>
                  </a:cubicBezTo>
                  <a:cubicBezTo>
                    <a:pt x="3820414" y="19685"/>
                    <a:pt x="3814699" y="25400"/>
                    <a:pt x="3807714" y="25400"/>
                  </a:cubicBezTo>
                  <a:cubicBezTo>
                    <a:pt x="1717929" y="25400"/>
                    <a:pt x="25400" y="1597025"/>
                    <a:pt x="25400" y="3533648"/>
                  </a:cubicBezTo>
                  <a:close/>
                </a:path>
              </a:pathLst>
            </a:custGeom>
            <a:solidFill>
              <a:srgbClr val="FBD355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11292" y="83632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513933" y="3317525"/>
            <a:ext cx="3260134" cy="3044150"/>
          </a:xfrm>
          <a:custGeom>
            <a:avLst/>
            <a:gdLst/>
            <a:ahLst/>
            <a:cxnLst/>
            <a:rect r="r" b="b" t="t" l="l"/>
            <a:pathLst>
              <a:path h="3044150" w="3260134">
                <a:moveTo>
                  <a:pt x="0" y="0"/>
                </a:moveTo>
                <a:lnTo>
                  <a:pt x="3260134" y="0"/>
                </a:lnTo>
                <a:lnTo>
                  <a:pt x="3260134" y="3044150"/>
                </a:lnTo>
                <a:lnTo>
                  <a:pt x="0" y="3044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5259012" y="414333"/>
            <a:ext cx="7769975" cy="1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02"/>
              </a:lnSpc>
              <a:spcBef>
                <a:spcPct val="0"/>
              </a:spcBef>
            </a:pPr>
            <a:r>
              <a:rPr lang="en-US" b="true" sz="5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Style komunikacji:</a:t>
            </a:r>
          </a:p>
          <a:p>
            <a:pPr algn="ctr" marL="0" indent="0" lvl="0">
              <a:lnSpc>
                <a:spcPts val="6102"/>
              </a:lnSpc>
              <a:spcBef>
                <a:spcPct val="0"/>
              </a:spcBef>
            </a:pPr>
            <a:r>
              <a:rPr lang="en-US" b="true" sz="5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 nie działa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0243" y="8958061"/>
            <a:ext cx="2862209" cy="600478"/>
          </a:xfrm>
          <a:custGeom>
            <a:avLst/>
            <a:gdLst/>
            <a:ahLst/>
            <a:cxnLst/>
            <a:rect r="r" b="b" t="t" l="l"/>
            <a:pathLst>
              <a:path h="600478" w="2862209">
                <a:moveTo>
                  <a:pt x="0" y="0"/>
                </a:moveTo>
                <a:lnTo>
                  <a:pt x="2862209" y="0"/>
                </a:lnTo>
                <a:lnTo>
                  <a:pt x="2862209" y="600478"/>
                </a:lnTo>
                <a:lnTo>
                  <a:pt x="0" y="600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73120" y="0"/>
            <a:ext cx="4649588" cy="10287000"/>
            <a:chOff x="0" y="0"/>
            <a:chExt cx="6199451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99401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199401">
                  <a:moveTo>
                    <a:pt x="0" y="0"/>
                  </a:moveTo>
                  <a:lnTo>
                    <a:pt x="6199401" y="0"/>
                  </a:lnTo>
                  <a:lnTo>
                    <a:pt x="619940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9B38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70323" y="2624933"/>
            <a:ext cx="6229350" cy="5177185"/>
            <a:chOff x="0" y="0"/>
            <a:chExt cx="8305800" cy="69029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05800" cy="6902914"/>
            </a:xfrm>
            <a:custGeom>
              <a:avLst/>
              <a:gdLst/>
              <a:ahLst/>
              <a:cxnLst/>
              <a:rect r="r" b="b" t="t" l="l"/>
              <a:pathLst>
                <a:path h="6902914" w="8305800">
                  <a:moveTo>
                    <a:pt x="0" y="0"/>
                  </a:moveTo>
                  <a:lnTo>
                    <a:pt x="8305800" y="0"/>
                  </a:lnTo>
                  <a:lnTo>
                    <a:pt x="8305800" y="6902914"/>
                  </a:lnTo>
                  <a:lnTo>
                    <a:pt x="0" y="69029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09550"/>
              <a:ext cx="8305800" cy="711246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859"/>
                </a:lnSpc>
              </a:pPr>
            </a:p>
            <a:p>
              <a:pPr algn="just">
                <a:lnSpc>
                  <a:spcPts val="4859"/>
                </a:lnSpc>
              </a:pPr>
            </a:p>
            <a:p>
              <a:pPr algn="just">
                <a:lnSpc>
                  <a:spcPts val="4320"/>
                </a:lnSpc>
              </a:pPr>
            </a:p>
            <a:p>
              <a:pPr algn="just">
                <a:lnSpc>
                  <a:spcPts val="189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3931" y="971551"/>
            <a:ext cx="700088" cy="136922"/>
            <a:chOff x="0" y="0"/>
            <a:chExt cx="933450" cy="182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3450" cy="182626"/>
            </a:xfrm>
            <a:custGeom>
              <a:avLst/>
              <a:gdLst/>
              <a:ahLst/>
              <a:cxnLst/>
              <a:rect r="r" b="b" t="t" l="l"/>
              <a:pathLst>
                <a:path h="182626" w="933450">
                  <a:moveTo>
                    <a:pt x="93345" y="182626"/>
                  </a:moveTo>
                  <a:cubicBezTo>
                    <a:pt x="844296" y="182626"/>
                    <a:pt x="844296" y="182626"/>
                    <a:pt x="844296" y="182626"/>
                  </a:cubicBezTo>
                  <a:cubicBezTo>
                    <a:pt x="895223" y="182626"/>
                    <a:pt x="933450" y="140208"/>
                    <a:pt x="933450" y="89281"/>
                  </a:cubicBezTo>
                  <a:cubicBezTo>
                    <a:pt x="933450" y="38354"/>
                    <a:pt x="895223" y="0"/>
                    <a:pt x="844296" y="0"/>
                  </a:cubicBezTo>
                  <a:cubicBezTo>
                    <a:pt x="93345" y="0"/>
                    <a:pt x="93345" y="0"/>
                    <a:pt x="93345" y="0"/>
                  </a:cubicBezTo>
                  <a:cubicBezTo>
                    <a:pt x="42418" y="0"/>
                    <a:pt x="0" y="38227"/>
                    <a:pt x="0" y="89154"/>
                  </a:cubicBezTo>
                  <a:cubicBezTo>
                    <a:pt x="0" y="140081"/>
                    <a:pt x="42418" y="182499"/>
                    <a:pt x="93345" y="182499"/>
                  </a:cubicBezTo>
                </a:path>
              </a:pathLst>
            </a:custGeom>
            <a:solidFill>
              <a:srgbClr val="D91B5C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11292" y="207263"/>
            <a:ext cx="1890136" cy="1890136"/>
          </a:xfrm>
          <a:custGeom>
            <a:avLst/>
            <a:gdLst/>
            <a:ahLst/>
            <a:cxnLst/>
            <a:rect r="r" b="b" t="t" l="l"/>
            <a:pathLst>
              <a:path h="1890136" w="1890136">
                <a:moveTo>
                  <a:pt x="0" y="0"/>
                </a:moveTo>
                <a:lnTo>
                  <a:pt x="1890136" y="0"/>
                </a:lnTo>
                <a:lnTo>
                  <a:pt x="1890136" y="1890136"/>
                </a:lnTo>
                <a:lnTo>
                  <a:pt x="0" y="18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0619" y="3272739"/>
            <a:ext cx="7256319" cy="4054468"/>
          </a:xfrm>
          <a:custGeom>
            <a:avLst/>
            <a:gdLst/>
            <a:ahLst/>
            <a:cxnLst/>
            <a:rect r="r" b="b" t="t" l="l"/>
            <a:pathLst>
              <a:path h="4054468" w="7256319">
                <a:moveTo>
                  <a:pt x="0" y="0"/>
                </a:moveTo>
                <a:lnTo>
                  <a:pt x="7256319" y="0"/>
                </a:lnTo>
                <a:lnTo>
                  <a:pt x="7256319" y="4054469"/>
                </a:lnTo>
                <a:lnTo>
                  <a:pt x="0" y="4054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936129" y="7154653"/>
            <a:ext cx="1567160" cy="1598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00"/>
              </a:lnSpc>
            </a:pPr>
            <a:r>
              <a:rPr lang="en-US" b="true" sz="457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youtu.be/79HMPQj55yc"/>
              </a:rPr>
              <a:t>POŁĄCZYĆ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993090" y="1548262"/>
            <a:ext cx="3809650" cy="7036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341"/>
              </a:lnSpc>
            </a:pPr>
            <a:r>
              <a:rPr lang="en-US" sz="3100">
                <a:solidFill>
                  <a:srgbClr val="F8FBFD"/>
                </a:solidFill>
                <a:latin typeface="Open Sans"/>
                <a:ea typeface="Open Sans"/>
                <a:cs typeface="Open Sans"/>
                <a:sym typeface="Open Sans"/>
              </a:rPr>
              <a:t>Kalen Sieja studiuje na Uniwersytecie Kolorado w Boulder. Jako aktywny działacz polityczny, pragnie wykorzystać swoje mocne strony jako osoba z autyzmem, aby wspierać sprawiedliwość, równość i inkluzyjność.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6879210">
            <a:off x="8585847" y="5164160"/>
            <a:ext cx="1426262" cy="1535116"/>
          </a:xfrm>
          <a:custGeom>
            <a:avLst/>
            <a:gdLst/>
            <a:ahLst/>
            <a:cxnLst/>
            <a:rect r="r" b="b" t="t" l="l"/>
            <a:pathLst>
              <a:path h="1535116" w="1426262">
                <a:moveTo>
                  <a:pt x="0" y="0"/>
                </a:moveTo>
                <a:lnTo>
                  <a:pt x="1426262" y="0"/>
                </a:lnTo>
                <a:lnTo>
                  <a:pt x="1426262" y="1535116"/>
                </a:lnTo>
                <a:lnTo>
                  <a:pt x="0" y="15351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651247" y="7802118"/>
            <a:ext cx="1727450" cy="1931092"/>
          </a:xfrm>
          <a:custGeom>
            <a:avLst/>
            <a:gdLst/>
            <a:ahLst/>
            <a:cxnLst/>
            <a:rect r="r" b="b" t="t" l="l"/>
            <a:pathLst>
              <a:path h="1931092" w="1727450">
                <a:moveTo>
                  <a:pt x="0" y="0"/>
                </a:moveTo>
                <a:lnTo>
                  <a:pt x="1727450" y="0"/>
                </a:lnTo>
                <a:lnTo>
                  <a:pt x="1727450" y="1931092"/>
                </a:lnTo>
                <a:lnTo>
                  <a:pt x="0" y="193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1" r="0" b="-21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0243" y="2355693"/>
            <a:ext cx="11646076" cy="48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20"/>
              </a:lnSpc>
            </a:pPr>
            <a:r>
              <a:rPr lang="en-US" b="true" sz="2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Czego osoby autystyczne mogą Cię nauczyć o rozmowie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338571" y="268100"/>
            <a:ext cx="12068122" cy="1190104"/>
            <a:chOff x="0" y="0"/>
            <a:chExt cx="16090829" cy="158680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090829" cy="1586805"/>
            </a:xfrm>
            <a:custGeom>
              <a:avLst/>
              <a:gdLst/>
              <a:ahLst/>
              <a:cxnLst/>
              <a:rect r="r" b="b" t="t" l="l"/>
              <a:pathLst>
                <a:path h="1586805" w="16090829">
                  <a:moveTo>
                    <a:pt x="0" y="0"/>
                  </a:moveTo>
                  <a:lnTo>
                    <a:pt x="16090829" y="0"/>
                  </a:lnTo>
                  <a:lnTo>
                    <a:pt x="16090829" y="1586805"/>
                  </a:lnTo>
                  <a:lnTo>
                    <a:pt x="0" y="15868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16090829" cy="15868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0" indent="0" lvl="0">
                <a:lnSpc>
                  <a:spcPts val="7200"/>
                </a:lnSpc>
              </a:pPr>
              <a:r>
                <a:rPr lang="en-US" b="true" sz="6000">
                  <a:solidFill>
                    <a:srgbClr val="28212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Styl komunikacji: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DAG7raDsegg</dc:identifier>
  <dcterms:modified xsi:type="dcterms:W3CDTF">2011-08-01T06:04:30Z</dcterms:modified>
  <cp:revision>1</cp:revision>
  <dc:title>SPARK_CBP_Inclusive Communication &amp; Engagement  (with focus on ASD and ADHD) – kopia</dc:title>
</cp:coreProperties>
</file>