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Calibri (MS) Bold" charset="1" panose="020F0702030404030204"/>
      <p:regular r:id="rId32"/>
    </p:embeddedFont>
    <p:embeddedFont>
      <p:font typeface="Open Sans" charset="1" panose="020B0606030504020204"/>
      <p:regular r:id="rId33"/>
    </p:embeddedFont>
    <p:embeddedFont>
      <p:font typeface="Open Sans Bold" charset="1" panose="020B0806030504020204"/>
      <p:regular r:id="rId35"/>
    </p:embeddedFont>
    <p:embeddedFont>
      <p:font typeface="Lato" charset="1" panose="020F0502020204030203"/>
      <p:regular r:id="rId40"/>
    </p:embeddedFont>
    <p:embeddedFont>
      <p:font typeface="Lato Bold" charset="1" panose="020F0502020204030203"/>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fonts/font32.fntdata" Type="http://schemas.openxmlformats.org/officeDocument/2006/relationships/font"/><Relationship Id="rId33" Target="fonts/font33.fntdata" Type="http://schemas.openxmlformats.org/officeDocument/2006/relationships/font"/><Relationship Id="rId34" Target="notesSlides/notesSlide2.xml" Type="http://schemas.openxmlformats.org/officeDocument/2006/relationships/notesSlide"/><Relationship Id="rId35" Target="fonts/font35.fntdata" Type="http://schemas.openxmlformats.org/officeDocument/2006/relationships/font"/><Relationship Id="rId36" Target="notesSlides/notesSlide3.xml" Type="http://schemas.openxmlformats.org/officeDocument/2006/relationships/notesSlide"/><Relationship Id="rId37" Target="notesSlides/notesSlide4.xml" Type="http://schemas.openxmlformats.org/officeDocument/2006/relationships/notesSlide"/><Relationship Id="rId38" Target="notesSlides/notesSlide5.xml" Type="http://schemas.openxmlformats.org/officeDocument/2006/relationships/notesSlide"/><Relationship Id="rId39" Target="notesSlides/notesSlide6.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notesSlides/notesSlide7.xml" Type="http://schemas.openxmlformats.org/officeDocument/2006/relationships/notesSlide"/><Relationship Id="rId43" Target="notesSlides/notesSlide8.xml" Type="http://schemas.openxmlformats.org/officeDocument/2006/relationships/notesSlide"/><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notesSlides/notesSlide13.xml" Type="http://schemas.openxmlformats.org/officeDocument/2006/relationships/notesSlide"/><Relationship Id="rId49" Target="notesSlides/notesSlide14.xml" Type="http://schemas.openxmlformats.org/officeDocument/2006/relationships/notesSlide"/><Relationship Id="rId5" Target="tableStyles.xml" Type="http://schemas.openxmlformats.org/officeDocument/2006/relationships/tableStyles"/><Relationship Id="rId50" Target="notesSlides/notesSlide15.xml" Type="http://schemas.openxmlformats.org/officeDocument/2006/relationships/notesSlide"/><Relationship Id="rId51" Target="notesSlides/notesSlide16.xml" Type="http://schemas.openxmlformats.org/officeDocument/2006/relationships/notesSlide"/><Relationship Id="rId52" Target="notesSlides/notesSlide17.xml" Type="http://schemas.openxmlformats.org/officeDocument/2006/relationships/notesSlide"/><Relationship Id="rId53" Target="notesSlides/notesSlide18.xml" Type="http://schemas.openxmlformats.org/officeDocument/2006/relationships/notesSlide"/><Relationship Id="rId54" Target="notesSlides/notesSlide19.xml" Type="http://schemas.openxmlformats.org/officeDocument/2006/relationships/notesSlide"/><Relationship Id="rId55" Target="notesSlides/notesSlide20.xml" Type="http://schemas.openxmlformats.org/officeDocument/2006/relationships/notesSlide"/><Relationship Id="rId56" Target="notesSlides/notesSlide21.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31.png" Type="http://schemas.openxmlformats.org/officeDocument/2006/relationships/image"/><Relationship Id="rId16" Target="../media/image32.svg" Type="http://schemas.openxmlformats.org/officeDocument/2006/relationships/image"/><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5.png" Type="http://schemas.openxmlformats.org/officeDocument/2006/relationships/image"/><Relationship Id="rId4" Target="../media/image36.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jpeg" Type="http://schemas.openxmlformats.org/officeDocument/2006/relationships/image"/><Relationship Id="rId14" Target="../media/image49.png" Type="http://schemas.openxmlformats.org/officeDocument/2006/relationships/image"/><Relationship Id="rId15" Target="../media/image50.png" Type="http://schemas.openxmlformats.org/officeDocument/2006/relationships/image"/><Relationship Id="rId16" Target="../media/image51.pn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jpeg" Type="http://schemas.openxmlformats.org/officeDocument/2006/relationships/image"/><Relationship Id="rId9" Target="https://www.youtube.com/watch?v=q-Y-z6HmRgI&amp;feature=youtu.be" TargetMode="External" Type="http://schemas.openxmlformats.org/officeDocument/2006/relationships/video"/></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82592" y="7115319"/>
            <a:ext cx="12587177" cy="2026000"/>
            <a:chOff x="0" y="0"/>
            <a:chExt cx="16782902" cy="2701334"/>
          </a:xfrm>
        </p:grpSpPr>
        <p:sp>
          <p:nvSpPr>
            <p:cNvPr name="Freeform 4" id="4"/>
            <p:cNvSpPr/>
            <p:nvPr/>
          </p:nvSpPr>
          <p:spPr>
            <a:xfrm flipH="false" flipV="false" rot="0">
              <a:off x="0" y="0"/>
              <a:ext cx="16782903" cy="2701334"/>
            </a:xfrm>
            <a:custGeom>
              <a:avLst/>
              <a:gdLst/>
              <a:ahLst/>
              <a:cxnLst/>
              <a:rect r="r" b="b" t="t" l="l"/>
              <a:pathLst>
                <a:path h="2701334" w="16782903">
                  <a:moveTo>
                    <a:pt x="0" y="0"/>
                  </a:moveTo>
                  <a:lnTo>
                    <a:pt x="16782903" y="0"/>
                  </a:lnTo>
                  <a:lnTo>
                    <a:pt x="16782903" y="2701334"/>
                  </a:lnTo>
                  <a:lnTo>
                    <a:pt x="0" y="2701334"/>
                  </a:lnTo>
                  <a:close/>
                </a:path>
              </a:pathLst>
            </a:custGeom>
            <a:solidFill>
              <a:srgbClr val="000000">
                <a:alpha val="0"/>
              </a:srgbClr>
            </a:solidFill>
          </p:spPr>
        </p:sp>
        <p:sp>
          <p:nvSpPr>
            <p:cNvPr name="TextBox 5" id="5"/>
            <p:cNvSpPr txBox="true"/>
            <p:nvPr/>
          </p:nvSpPr>
          <p:spPr>
            <a:xfrm>
              <a:off x="0" y="-76200"/>
              <a:ext cx="16782902" cy="2777534"/>
            </a:xfrm>
            <a:prstGeom prst="rect">
              <a:avLst/>
            </a:prstGeom>
          </p:spPr>
          <p:txBody>
            <a:bodyPr anchor="t" rtlCol="false" tIns="0" lIns="0" bIns="0" rIns="0"/>
            <a:lstStyle/>
            <a:p>
              <a:pPr algn="l">
                <a:lnSpc>
                  <a:spcPts val="4800"/>
                </a:lnSpc>
              </a:pPr>
              <a:r>
                <a:rPr lang="en-US" b="true" sz="4000">
                  <a:solidFill>
                    <a:srgbClr val="282829"/>
                  </a:solidFill>
                  <a:latin typeface="Calibri (MS) Bold"/>
                  <a:ea typeface="Calibri (MS) Bold"/>
                  <a:cs typeface="Calibri (MS) Bold"/>
                  <a:sym typeface="Calibri (MS) Bold"/>
                </a:rPr>
                <a:t>Kompetencje m</a:t>
              </a:r>
              <a:r>
                <a:rPr lang="en-US" b="true" sz="4000">
                  <a:solidFill>
                    <a:srgbClr val="282829"/>
                  </a:solidFill>
                  <a:latin typeface="Calibri (MS) Bold"/>
                  <a:ea typeface="Calibri (MS) Bold"/>
                  <a:cs typeface="Calibri (MS) Bold"/>
                  <a:sym typeface="Calibri (MS) Bold"/>
                </a:rPr>
                <a:t>edialne i krytyczne myślenie dla uczestnictwa politycznego. </a:t>
              </a:r>
            </a:p>
            <a:p>
              <a:pPr algn="l">
                <a:lnSpc>
                  <a:spcPts val="4800"/>
                </a:lnSpc>
              </a:pPr>
              <a:r>
                <a:rPr lang="en-US" b="true" sz="4000">
                  <a:solidFill>
                    <a:srgbClr val="282829"/>
                  </a:solidFill>
                  <a:latin typeface="Calibri (MS) Bold"/>
                  <a:ea typeface="Calibri (MS) Bold"/>
                  <a:cs typeface="Calibri (MS) Bold"/>
                  <a:sym typeface="Calibri (MS) Bold"/>
                </a:rPr>
                <a:t>Opracowanie: PROM</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1537249" y="4806541"/>
            <a:ext cx="15211814" cy="2124596"/>
            <a:chOff x="0" y="0"/>
            <a:chExt cx="20282419" cy="2832795"/>
          </a:xfrm>
        </p:grpSpPr>
        <p:sp>
          <p:nvSpPr>
            <p:cNvPr name="Freeform 48" id="48"/>
            <p:cNvSpPr/>
            <p:nvPr/>
          </p:nvSpPr>
          <p:spPr>
            <a:xfrm flipH="false" flipV="false" rot="0">
              <a:off x="0" y="0"/>
              <a:ext cx="20282419" cy="2832795"/>
            </a:xfrm>
            <a:custGeom>
              <a:avLst/>
              <a:gdLst/>
              <a:ahLst/>
              <a:cxnLst/>
              <a:rect r="r" b="b" t="t" l="l"/>
              <a:pathLst>
                <a:path h="2832795" w="20282419">
                  <a:moveTo>
                    <a:pt x="0" y="0"/>
                  </a:moveTo>
                  <a:lnTo>
                    <a:pt x="20282419" y="0"/>
                  </a:lnTo>
                  <a:lnTo>
                    <a:pt x="20282419" y="2832795"/>
                  </a:lnTo>
                  <a:lnTo>
                    <a:pt x="0" y="2832795"/>
                  </a:lnTo>
                  <a:close/>
                </a:path>
              </a:pathLst>
            </a:custGeom>
            <a:solidFill>
              <a:srgbClr val="000000">
                <a:alpha val="0"/>
              </a:srgbClr>
            </a:solidFill>
          </p:spPr>
        </p:sp>
        <p:sp>
          <p:nvSpPr>
            <p:cNvPr name="TextBox 49" id="49"/>
            <p:cNvSpPr txBox="true"/>
            <p:nvPr/>
          </p:nvSpPr>
          <p:spPr>
            <a:xfrm>
              <a:off x="0" y="-123825"/>
              <a:ext cx="20282419" cy="2956620"/>
            </a:xfrm>
            <a:prstGeom prst="rect">
              <a:avLst/>
            </a:prstGeom>
          </p:spPr>
          <p:txBody>
            <a:bodyPr anchor="t" rtlCol="false" tIns="0" lIns="0" bIns="0" rIns="0"/>
            <a:lstStyle/>
            <a:p>
              <a:pPr algn="ctr">
                <a:lnSpc>
                  <a:spcPts val="7200"/>
                </a:lnSpc>
              </a:pPr>
              <a:r>
                <a:rPr lang="en-US" b="true" sz="6000">
                  <a:solidFill>
                    <a:srgbClr val="282829"/>
                  </a:solidFill>
                  <a:latin typeface="Calibri (MS) Bold"/>
                  <a:ea typeface="Calibri (MS) Bold"/>
                  <a:cs typeface="Calibri (MS) Bold"/>
                  <a:sym typeface="Calibri (MS) Bold"/>
                </a:rPr>
                <a:t>Program podnoszenia kompetencji pracowników młodzieżowych</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2895473" y="945068"/>
            <a:ext cx="7074831" cy="1361456"/>
            <a:chOff x="0" y="0"/>
            <a:chExt cx="9433107" cy="1815275"/>
          </a:xfrm>
        </p:grpSpPr>
        <p:sp>
          <p:nvSpPr>
            <p:cNvPr name="Freeform 6" id="6"/>
            <p:cNvSpPr/>
            <p:nvPr/>
          </p:nvSpPr>
          <p:spPr>
            <a:xfrm flipH="false" flipV="false" rot="0">
              <a:off x="0" y="0"/>
              <a:ext cx="9433107" cy="1815275"/>
            </a:xfrm>
            <a:custGeom>
              <a:avLst/>
              <a:gdLst/>
              <a:ahLst/>
              <a:cxnLst/>
              <a:rect r="r" b="b" t="t" l="l"/>
              <a:pathLst>
                <a:path h="1815275" w="9433107">
                  <a:moveTo>
                    <a:pt x="0" y="0"/>
                  </a:moveTo>
                  <a:lnTo>
                    <a:pt x="9433107" y="0"/>
                  </a:lnTo>
                  <a:lnTo>
                    <a:pt x="9433107" y="1815275"/>
                  </a:lnTo>
                  <a:lnTo>
                    <a:pt x="0" y="1815275"/>
                  </a:lnTo>
                  <a:close/>
                </a:path>
              </a:pathLst>
            </a:custGeom>
            <a:solidFill>
              <a:srgbClr val="000000">
                <a:alpha val="0"/>
              </a:srgbClr>
            </a:solidFill>
          </p:spPr>
        </p:sp>
        <p:sp>
          <p:nvSpPr>
            <p:cNvPr name="TextBox 7" id="7"/>
            <p:cNvSpPr txBox="true"/>
            <p:nvPr/>
          </p:nvSpPr>
          <p:spPr>
            <a:xfrm>
              <a:off x="0" y="-9525"/>
              <a:ext cx="9433107" cy="1824800"/>
            </a:xfrm>
            <a:prstGeom prst="rect">
              <a:avLst/>
            </a:prstGeom>
          </p:spPr>
          <p:txBody>
            <a:bodyPr anchor="t" rtlCol="false" tIns="0" lIns="0" bIns="0" rIns="0"/>
            <a:lstStyle/>
            <a:p>
              <a:pPr algn="l" marL="0" indent="0" lvl="0">
                <a:lnSpc>
                  <a:spcPts val="4709"/>
                </a:lnSpc>
              </a:pPr>
              <a:r>
                <a:rPr lang="en-US" b="true" sz="3924">
                  <a:solidFill>
                    <a:srgbClr val="2E2B29"/>
                  </a:solidFill>
                  <a:latin typeface="Open Sans Bold"/>
                  <a:ea typeface="Open Sans Bold"/>
                  <a:cs typeface="Open Sans Bold"/>
                  <a:sym typeface="Open Sans Bold"/>
                </a:rPr>
                <a:t>Wyzwanie dla detektora fałszywych wiadomości</a:t>
              </a:r>
            </a:p>
          </p:txBody>
        </p:sp>
      </p:grpSp>
      <p:grpSp>
        <p:nvGrpSpPr>
          <p:cNvPr name="Group 8" id="8"/>
          <p:cNvGrpSpPr/>
          <p:nvPr/>
        </p:nvGrpSpPr>
        <p:grpSpPr>
          <a:xfrm rot="0">
            <a:off x="632900" y="2653859"/>
            <a:ext cx="15763900" cy="6613051"/>
            <a:chOff x="0" y="0"/>
            <a:chExt cx="21018533" cy="8817401"/>
          </a:xfrm>
        </p:grpSpPr>
        <p:sp>
          <p:nvSpPr>
            <p:cNvPr name="Freeform 9" id="9"/>
            <p:cNvSpPr/>
            <p:nvPr/>
          </p:nvSpPr>
          <p:spPr>
            <a:xfrm flipH="false" flipV="false" rot="0">
              <a:off x="0" y="0"/>
              <a:ext cx="21018534" cy="8817401"/>
            </a:xfrm>
            <a:custGeom>
              <a:avLst/>
              <a:gdLst/>
              <a:ahLst/>
              <a:cxnLst/>
              <a:rect r="r" b="b" t="t" l="l"/>
              <a:pathLst>
                <a:path h="8817401" w="21018534">
                  <a:moveTo>
                    <a:pt x="0" y="0"/>
                  </a:moveTo>
                  <a:lnTo>
                    <a:pt x="21018534" y="0"/>
                  </a:lnTo>
                  <a:lnTo>
                    <a:pt x="21018534" y="8817401"/>
                  </a:lnTo>
                  <a:lnTo>
                    <a:pt x="0" y="8817401"/>
                  </a:lnTo>
                  <a:close/>
                </a:path>
              </a:pathLst>
            </a:custGeom>
            <a:solidFill>
              <a:srgbClr val="000000">
                <a:alpha val="0"/>
              </a:srgbClr>
            </a:solidFill>
          </p:spPr>
        </p:sp>
        <p:sp>
          <p:nvSpPr>
            <p:cNvPr name="TextBox 10" id="10"/>
            <p:cNvSpPr txBox="true"/>
            <p:nvPr/>
          </p:nvSpPr>
          <p:spPr>
            <a:xfrm>
              <a:off x="0" y="-95250"/>
              <a:ext cx="21018533" cy="8912651"/>
            </a:xfrm>
            <a:prstGeom prst="rect">
              <a:avLst/>
            </a:prstGeom>
          </p:spPr>
          <p:txBody>
            <a:bodyPr anchor="t" rtlCol="false" tIns="0" lIns="0" bIns="0" rIns="0"/>
            <a:lstStyle/>
            <a:p>
              <a:pPr algn="just" marL="0" indent="0" lvl="0">
                <a:lnSpc>
                  <a:spcPts val="3240"/>
                </a:lnSpc>
              </a:pPr>
              <a:r>
                <a:rPr lang="en-US" b="true" sz="1800">
                  <a:solidFill>
                    <a:srgbClr val="282121"/>
                  </a:solidFill>
                  <a:latin typeface="Open Sans Bold"/>
                  <a:ea typeface="Open Sans Bold"/>
                  <a:cs typeface="Open Sans Bold"/>
                  <a:sym typeface="Open Sans Bold"/>
                </a:rPr>
                <a:t>Uczestnicy ćwiczą rozpoznawanie sygnałów ostrzegawczych w dezinformacji o niepełnosprawności, korzystając z prostej metody weryfikacji w trzech krokach „S.A.M.”.​</a:t>
              </a:r>
            </a:p>
            <a:p>
              <a:pPr algn="just" marL="0" indent="0" lvl="0">
                <a:lnSpc>
                  <a:spcPts val="3240"/>
                </a:lnSpc>
              </a:pPr>
              <a:r>
                <a:rPr lang="en-US" b="true" sz="1800">
                  <a:solidFill>
                    <a:srgbClr val="282121"/>
                  </a:solidFill>
                  <a:latin typeface="Open Sans Bold"/>
                  <a:ea typeface="Open Sans Bold"/>
                  <a:cs typeface="Open Sans Bold"/>
                  <a:sym typeface="Open Sans Bold"/>
                </a:rPr>
                <a:t>Co jest potrzebne</a:t>
              </a:r>
            </a:p>
            <a:p>
              <a:pPr algn="just" marL="388622" indent="-194311" lvl="1">
                <a:lnSpc>
                  <a:spcPts val="3240"/>
                </a:lnSpc>
                <a:buFont typeface="Arial"/>
                <a:buChar char="•"/>
              </a:pPr>
              <a:r>
                <a:rPr lang="en-US" b="true" sz="1800">
                  <a:solidFill>
                    <a:srgbClr val="282121"/>
                  </a:solidFill>
                  <a:latin typeface="Open Sans Bold"/>
                  <a:ea typeface="Open Sans Bold"/>
                  <a:cs typeface="Open Sans Bold"/>
                  <a:sym typeface="Open Sans Bold"/>
                </a:rPr>
                <a:t>3 wydrukowane przykłady „viralowych” twierdzeń np. o polityce wobec osób z niepełnosprawnościami (1 prawdziwe, 2 fałszywe).</a:t>
              </a:r>
            </a:p>
            <a:p>
              <a:pPr algn="just" marL="388622" indent="-194311" lvl="1">
                <a:lnSpc>
                  <a:spcPts val="3240"/>
                </a:lnSpc>
                <a:buFont typeface="Arial"/>
                <a:buChar char="•"/>
              </a:pPr>
              <a:r>
                <a:rPr lang="en-US" b="true" sz="1800">
                  <a:solidFill>
                    <a:srgbClr val="282121"/>
                  </a:solidFill>
                  <a:latin typeface="Open Sans Bold"/>
                  <a:ea typeface="Open Sans Bold"/>
                  <a:cs typeface="Open Sans Bold"/>
                  <a:sym typeface="Open Sans Bold"/>
                </a:rPr>
                <a:t>Krótka ściągawka z narzędziami do fact‑checkingu (np. Snopes, ADA National Network lub lokalne portale weryfikujące fakty).</a:t>
              </a:r>
            </a:p>
            <a:p>
              <a:pPr algn="just" marL="388622" indent="-194311" lvl="1">
                <a:lnSpc>
                  <a:spcPts val="3240"/>
                </a:lnSpc>
                <a:buFont typeface="Arial"/>
                <a:buChar char="•"/>
              </a:pPr>
              <a:r>
                <a:rPr lang="en-US" b="true" sz="1800">
                  <a:solidFill>
                    <a:srgbClr val="282121"/>
                  </a:solidFill>
                  <a:latin typeface="Open Sans Bold"/>
                  <a:ea typeface="Open Sans Bold"/>
                  <a:cs typeface="Open Sans Bold"/>
                  <a:sym typeface="Open Sans Bold"/>
                </a:rPr>
                <a:t>Stoper / timer.</a:t>
              </a:r>
            </a:p>
            <a:p>
              <a:pPr algn="just" marL="0" indent="0" lvl="0">
                <a:lnSpc>
                  <a:spcPts val="4139"/>
                </a:lnSpc>
              </a:pPr>
              <a:r>
                <a:rPr lang="en-US" b="true" sz="2299">
                  <a:solidFill>
                    <a:srgbClr val="282121"/>
                  </a:solidFill>
                  <a:latin typeface="Open Sans Bold"/>
                  <a:ea typeface="Open Sans Bold"/>
                  <a:cs typeface="Open Sans Bold"/>
                  <a:sym typeface="Open Sans Bold"/>
                </a:rPr>
                <a:t>Przebieg (15 minut)</a:t>
              </a:r>
            </a:p>
            <a:p>
              <a:pPr algn="just" marL="388622" indent="-194311" lvl="1">
                <a:lnSpc>
                  <a:spcPts val="3240"/>
                </a:lnSpc>
                <a:buAutoNum type="arabicPeriod" startAt="1"/>
              </a:pPr>
              <a:r>
                <a:rPr lang="en-US" b="true" sz="1800">
                  <a:solidFill>
                    <a:srgbClr val="282121"/>
                  </a:solidFill>
                  <a:latin typeface="Open Sans Bold"/>
                  <a:ea typeface="Open Sans Bold"/>
                  <a:cs typeface="Open Sans Bold"/>
                  <a:sym typeface="Open Sans Bold"/>
                </a:rPr>
                <a:t>Podziel uczestników na małe grupy. Każda grupa analizuje wszystkie trzy twierdzenia, używając S.A.M.:</a:t>
              </a:r>
            </a:p>
            <a:p>
              <a:pPr algn="just" marL="777243" indent="-259081" lvl="2">
                <a:lnSpc>
                  <a:spcPts val="3240"/>
                </a:lnSpc>
                <a:buFont typeface="Arial"/>
                <a:buChar char="⚬"/>
              </a:pPr>
              <a:r>
                <a:rPr lang="en-US" b="true" sz="1800">
                  <a:solidFill>
                    <a:srgbClr val="282121"/>
                  </a:solidFill>
                  <a:latin typeface="Open Sans Bold"/>
                  <a:ea typeface="Open Sans Bold"/>
                  <a:cs typeface="Open Sans Bold"/>
                  <a:sym typeface="Open Sans Bold"/>
                </a:rPr>
                <a:t>S – Źródło: Kto to wrzucił / napisał? (osoba, organizacja, anonimowy profil?).</a:t>
              </a:r>
            </a:p>
            <a:p>
              <a:pPr algn="just" marL="777243" indent="-259081" lvl="2">
                <a:lnSpc>
                  <a:spcPts val="3240"/>
                </a:lnSpc>
                <a:buFont typeface="Arial"/>
                <a:buChar char="⚬"/>
              </a:pPr>
              <a:r>
                <a:rPr lang="en-US" b="true" sz="1800">
                  <a:solidFill>
                    <a:srgbClr val="282121"/>
                  </a:solidFill>
                  <a:latin typeface="Open Sans Bold"/>
                  <a:ea typeface="Open Sans Bold"/>
                  <a:cs typeface="Open Sans Bold"/>
                  <a:sym typeface="Open Sans Bold"/>
                </a:rPr>
                <a:t>A – Agenda (porządek obrad): Po co ktoś to udostępnia? Co chce osiągnąć (strach, oburzenie, poparcie)?</a:t>
              </a:r>
            </a:p>
            <a:p>
              <a:pPr algn="just" marL="777243" indent="-259081" lvl="2">
                <a:lnSpc>
                  <a:spcPts val="3240"/>
                </a:lnSpc>
                <a:buFont typeface="Arial"/>
                <a:buChar char="⚬"/>
              </a:pPr>
              <a:r>
                <a:rPr lang="en-US" b="true" sz="1800">
                  <a:solidFill>
                    <a:srgbClr val="282121"/>
                  </a:solidFill>
                  <a:latin typeface="Open Sans Bold"/>
                  <a:ea typeface="Open Sans Bold"/>
                  <a:cs typeface="Open Sans Bold"/>
                  <a:sym typeface="Open Sans Bold"/>
                </a:rPr>
                <a:t>M – Money (pieniądze): Kto zyskuje, jeśli ta informacja się rozprzestrzeni (polityk, partia, firma, platforma)?</a:t>
              </a:r>
            </a:p>
            <a:p>
              <a:pPr algn="just" marL="388622" indent="-194311" lvl="1">
                <a:lnSpc>
                  <a:spcPts val="3240"/>
                </a:lnSpc>
                <a:buAutoNum type="arabicPeriod" startAt="1"/>
              </a:pPr>
              <a:r>
                <a:rPr lang="en-US" b="true" sz="1800">
                  <a:solidFill>
                    <a:srgbClr val="282121"/>
                  </a:solidFill>
                  <a:latin typeface="Open Sans Bold"/>
                  <a:ea typeface="Open Sans Bold"/>
                  <a:cs typeface="Open Sans Bold"/>
                  <a:sym typeface="Open Sans Bold"/>
                </a:rPr>
                <a:t>Grupy przyznają każdemu twierdzeniu ocenę „Znak ostrzegawczy” w skali 1–5 (1 – wygląda wiarygodnie, 5 – bardzo podejrzane) i krótko uzasadniają.</a:t>
              </a:r>
            </a:p>
            <a:p>
              <a:pPr algn="just" marL="388622" indent="-194311" lvl="1">
                <a:lnSpc>
                  <a:spcPts val="3240"/>
                </a:lnSpc>
                <a:buAutoNum type="arabicPeriod" startAt="1"/>
              </a:pPr>
              <a:r>
                <a:rPr lang="en-US" b="true" sz="1800">
                  <a:solidFill>
                    <a:srgbClr val="282121"/>
                  </a:solidFill>
                  <a:latin typeface="Open Sans Bold"/>
                  <a:ea typeface="Open Sans Bold"/>
                  <a:cs typeface="Open Sans Bold"/>
                  <a:sym typeface="Open Sans Bold"/>
                </a:rPr>
                <a:t>Na forum grupy dzielą się wnioskami. Prowadzący dopowiada, jak dezinformacja szczególnie szkodzi społecznościom osób z niepełnosprawnościami (wzmacnia stereotypy, osłabia poparcie dla polityk inkluzywnych, zniechęca do udziału w życiu publicznym).​</a:t>
              </a:r>
            </a:p>
            <a:p>
              <a:pPr algn="just" marL="0" indent="0" lvl="0">
                <a:lnSpc>
                  <a:spcPts val="3240"/>
                </a:lnSpc>
              </a:pPr>
            </a:p>
          </p:txBody>
        </p:sp>
      </p:grpSp>
      <p:grpSp>
        <p:nvGrpSpPr>
          <p:cNvPr name="Group 11" id="11"/>
          <p:cNvGrpSpPr/>
          <p:nvPr/>
        </p:nvGrpSpPr>
        <p:grpSpPr>
          <a:xfrm rot="0">
            <a:off x="971550" y="467067"/>
            <a:ext cx="76944" cy="200648"/>
            <a:chOff x="0" y="0"/>
            <a:chExt cx="102592" cy="267531"/>
          </a:xfrm>
        </p:grpSpPr>
        <p:sp>
          <p:nvSpPr>
            <p:cNvPr name="Freeform 12" id="12"/>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3" id="13"/>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2223730"/>
            <a:ext cx="9319675" cy="770906"/>
            <a:chOff x="0" y="0"/>
            <a:chExt cx="12426234" cy="1027875"/>
          </a:xfrm>
        </p:grpSpPr>
        <p:sp>
          <p:nvSpPr>
            <p:cNvPr name="Freeform 6" id="6"/>
            <p:cNvSpPr/>
            <p:nvPr/>
          </p:nvSpPr>
          <p:spPr>
            <a:xfrm flipH="false" flipV="false" rot="0">
              <a:off x="0" y="0"/>
              <a:ext cx="12426233" cy="1027875"/>
            </a:xfrm>
            <a:custGeom>
              <a:avLst/>
              <a:gdLst/>
              <a:ahLst/>
              <a:cxnLst/>
              <a:rect r="r" b="b" t="t" l="l"/>
              <a:pathLst>
                <a:path h="1027875" w="12426233">
                  <a:moveTo>
                    <a:pt x="0" y="0"/>
                  </a:moveTo>
                  <a:lnTo>
                    <a:pt x="12426233" y="0"/>
                  </a:lnTo>
                  <a:lnTo>
                    <a:pt x="12426233" y="1027875"/>
                  </a:lnTo>
                  <a:lnTo>
                    <a:pt x="0" y="1027875"/>
                  </a:lnTo>
                  <a:close/>
                </a:path>
              </a:pathLst>
            </a:custGeom>
            <a:solidFill>
              <a:srgbClr val="000000">
                <a:alpha val="0"/>
              </a:srgbClr>
            </a:solidFill>
          </p:spPr>
        </p:sp>
        <p:sp>
          <p:nvSpPr>
            <p:cNvPr name="TextBox 7" id="7"/>
            <p:cNvSpPr txBox="true"/>
            <p:nvPr/>
          </p:nvSpPr>
          <p:spPr>
            <a:xfrm>
              <a:off x="0" y="-9525"/>
              <a:ext cx="12426234" cy="1037400"/>
            </a:xfrm>
            <a:prstGeom prst="rect">
              <a:avLst/>
            </a:prstGeom>
          </p:spPr>
          <p:txBody>
            <a:bodyPr anchor="t" rtlCol="false" tIns="0" lIns="0" bIns="0" rIns="0"/>
            <a:lstStyle/>
            <a:p>
              <a:pPr algn="l" marL="0" indent="0" lvl="0">
                <a:lnSpc>
                  <a:spcPts val="4709"/>
                </a:lnSpc>
              </a:pPr>
              <a:r>
                <a:rPr lang="en-US" b="true" sz="3924">
                  <a:solidFill>
                    <a:srgbClr val="2E2B29"/>
                  </a:solidFill>
                  <a:latin typeface="Open Sans Bold"/>
                  <a:ea typeface="Open Sans Bold"/>
                  <a:cs typeface="Open Sans Bold"/>
                  <a:sym typeface="Open Sans Bold"/>
                </a:rPr>
                <a:t>Aktywność – „Badanie nagłówków”</a:t>
              </a:r>
            </a:p>
          </p:txBody>
        </p:sp>
      </p:grpSp>
      <p:grpSp>
        <p:nvGrpSpPr>
          <p:cNvPr name="Group 8" id="8"/>
          <p:cNvGrpSpPr/>
          <p:nvPr/>
        </p:nvGrpSpPr>
        <p:grpSpPr>
          <a:xfrm rot="0">
            <a:off x="2060891" y="3008517"/>
            <a:ext cx="7916224" cy="3827239"/>
            <a:chOff x="0" y="0"/>
            <a:chExt cx="10554966" cy="5102985"/>
          </a:xfrm>
        </p:grpSpPr>
        <p:sp>
          <p:nvSpPr>
            <p:cNvPr name="Freeform 9" id="9"/>
            <p:cNvSpPr/>
            <p:nvPr/>
          </p:nvSpPr>
          <p:spPr>
            <a:xfrm flipH="false" flipV="false" rot="0">
              <a:off x="0" y="0"/>
              <a:ext cx="10554967" cy="5102985"/>
            </a:xfrm>
            <a:custGeom>
              <a:avLst/>
              <a:gdLst/>
              <a:ahLst/>
              <a:cxnLst/>
              <a:rect r="r" b="b" t="t" l="l"/>
              <a:pathLst>
                <a:path h="5102985" w="10554967">
                  <a:moveTo>
                    <a:pt x="0" y="0"/>
                  </a:moveTo>
                  <a:lnTo>
                    <a:pt x="10554967" y="0"/>
                  </a:lnTo>
                  <a:lnTo>
                    <a:pt x="10554967" y="5102985"/>
                  </a:lnTo>
                  <a:lnTo>
                    <a:pt x="0" y="5102985"/>
                  </a:lnTo>
                  <a:close/>
                </a:path>
              </a:pathLst>
            </a:custGeom>
            <a:solidFill>
              <a:srgbClr val="000000">
                <a:alpha val="0"/>
              </a:srgbClr>
            </a:solidFill>
          </p:spPr>
        </p:sp>
        <p:sp>
          <p:nvSpPr>
            <p:cNvPr name="TextBox 10" id="10"/>
            <p:cNvSpPr txBox="true"/>
            <p:nvPr/>
          </p:nvSpPr>
          <p:spPr>
            <a:xfrm>
              <a:off x="0" y="-171450"/>
              <a:ext cx="10554966" cy="5274435"/>
            </a:xfrm>
            <a:prstGeom prst="rect">
              <a:avLst/>
            </a:prstGeom>
          </p:spPr>
          <p:txBody>
            <a:bodyPr anchor="t" rtlCol="false" tIns="0" lIns="0" bIns="0" rIns="0"/>
            <a:lstStyle/>
            <a:p>
              <a:pPr algn="just" marL="0" indent="0" lvl="0">
                <a:lnSpc>
                  <a:spcPts val="3960"/>
                </a:lnSpc>
              </a:pPr>
            </a:p>
            <a:p>
              <a:pPr algn="just" marL="0" indent="0" lvl="0">
                <a:lnSpc>
                  <a:spcPts val="3960"/>
                </a:lnSpc>
              </a:pPr>
              <a:r>
                <a:rPr lang="en-US" b="true" sz="2200">
                  <a:solidFill>
                    <a:srgbClr val="000000"/>
                  </a:solidFill>
                  <a:latin typeface="Open Sans Bold"/>
                  <a:ea typeface="Open Sans Bold"/>
                  <a:cs typeface="Open Sans Bold"/>
                  <a:sym typeface="Open Sans Bold"/>
                </a:rPr>
                <a:t>Podziel uczestników na zespoły. </a:t>
              </a:r>
              <a:r>
                <a:rPr lang="en-US" b="true" sz="2200">
                  <a:solidFill>
                    <a:srgbClr val="000000"/>
                  </a:solidFill>
                  <a:latin typeface="Open Sans Bold"/>
                  <a:ea typeface="Open Sans Bold"/>
                  <a:cs typeface="Open Sans Bold"/>
                  <a:sym typeface="Open Sans Bold"/>
                </a:rPr>
                <a:t>Przedstaw</a:t>
              </a:r>
              <a:r>
                <a:rPr lang="en-US" b="true" sz="2200">
                  <a:solidFill>
                    <a:srgbClr val="000000"/>
                  </a:solidFill>
                  <a:latin typeface="Open Sans Bold"/>
                  <a:ea typeface="Open Sans Bold"/>
                  <a:cs typeface="Open Sans Bold"/>
                  <a:sym typeface="Open Sans Bold"/>
                </a:rPr>
                <a:t> dwa różniące się nagłówki o tym samym projekcie ustawy o prawach osób z niepełnosprawnościami.</a:t>
              </a:r>
            </a:p>
            <a:p>
              <a:pPr algn="just" marL="0" indent="0" lvl="0">
                <a:lnSpc>
                  <a:spcPts val="3960"/>
                </a:lnSpc>
              </a:pPr>
            </a:p>
            <a:p>
              <a:pPr algn="just" marL="0" indent="0" lvl="0">
                <a:lnSpc>
                  <a:spcPts val="3960"/>
                </a:lnSpc>
              </a:pPr>
            </a:p>
          </p:txBody>
        </p:sp>
      </p:grpSp>
      <p:grpSp>
        <p:nvGrpSpPr>
          <p:cNvPr name="Group 11" id="11"/>
          <p:cNvGrpSpPr/>
          <p:nvPr/>
        </p:nvGrpSpPr>
        <p:grpSpPr>
          <a:xfrm rot="0">
            <a:off x="971550" y="467067"/>
            <a:ext cx="76944" cy="200648"/>
            <a:chOff x="0" y="0"/>
            <a:chExt cx="102592" cy="267531"/>
          </a:xfrm>
        </p:grpSpPr>
        <p:sp>
          <p:nvSpPr>
            <p:cNvPr name="Freeform 12" id="12"/>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3" id="13"/>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971550" y="52471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71550" y="674267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10291225" y="3813940"/>
            <a:ext cx="909212" cy="909212"/>
          </a:xfrm>
          <a:custGeom>
            <a:avLst/>
            <a:gdLst/>
            <a:ahLst/>
            <a:cxnLst/>
            <a:rect r="r" b="b" t="t" l="l"/>
            <a:pathLst>
              <a:path h="909212" w="909212">
                <a:moveTo>
                  <a:pt x="0" y="0"/>
                </a:moveTo>
                <a:lnTo>
                  <a:pt x="909213" y="0"/>
                </a:lnTo>
                <a:lnTo>
                  <a:pt x="909213" y="909212"/>
                </a:lnTo>
                <a:lnTo>
                  <a:pt x="0" y="9092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0291225" y="5208927"/>
            <a:ext cx="909212" cy="909212"/>
          </a:xfrm>
          <a:custGeom>
            <a:avLst/>
            <a:gdLst/>
            <a:ahLst/>
            <a:cxnLst/>
            <a:rect r="r" b="b" t="t" l="l"/>
            <a:pathLst>
              <a:path h="909212" w="909212">
                <a:moveTo>
                  <a:pt x="0" y="0"/>
                </a:moveTo>
                <a:lnTo>
                  <a:pt x="909213" y="0"/>
                </a:lnTo>
                <a:lnTo>
                  <a:pt x="909213" y="909213"/>
                </a:lnTo>
                <a:lnTo>
                  <a:pt x="0" y="90921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0291225" y="6835755"/>
            <a:ext cx="878469" cy="878469"/>
          </a:xfrm>
          <a:custGeom>
            <a:avLst/>
            <a:gdLst/>
            <a:ahLst/>
            <a:cxnLst/>
            <a:rect r="r" b="b" t="t" l="l"/>
            <a:pathLst>
              <a:path h="878469" w="878469">
                <a:moveTo>
                  <a:pt x="0" y="0"/>
                </a:moveTo>
                <a:lnTo>
                  <a:pt x="878469" y="0"/>
                </a:lnTo>
                <a:lnTo>
                  <a:pt x="878469" y="878469"/>
                </a:lnTo>
                <a:lnTo>
                  <a:pt x="0" y="87846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1" id="21"/>
          <p:cNvGrpSpPr/>
          <p:nvPr/>
        </p:nvGrpSpPr>
        <p:grpSpPr>
          <a:xfrm rot="0">
            <a:off x="2060891" y="5021396"/>
            <a:ext cx="8348125" cy="1423035"/>
            <a:chOff x="0" y="0"/>
            <a:chExt cx="11130834" cy="1897380"/>
          </a:xfrm>
        </p:grpSpPr>
        <p:sp>
          <p:nvSpPr>
            <p:cNvPr name="Freeform 22" id="22"/>
            <p:cNvSpPr/>
            <p:nvPr/>
          </p:nvSpPr>
          <p:spPr>
            <a:xfrm flipH="false" flipV="false" rot="0">
              <a:off x="0" y="0"/>
              <a:ext cx="11130835" cy="1897380"/>
            </a:xfrm>
            <a:custGeom>
              <a:avLst/>
              <a:gdLst/>
              <a:ahLst/>
              <a:cxnLst/>
              <a:rect r="r" b="b" t="t" l="l"/>
              <a:pathLst>
                <a:path h="1897380" w="11130835">
                  <a:moveTo>
                    <a:pt x="0" y="0"/>
                  </a:moveTo>
                  <a:lnTo>
                    <a:pt x="11130835" y="0"/>
                  </a:lnTo>
                  <a:lnTo>
                    <a:pt x="11130835" y="1897380"/>
                  </a:lnTo>
                  <a:lnTo>
                    <a:pt x="0" y="1897380"/>
                  </a:lnTo>
                  <a:close/>
                </a:path>
              </a:pathLst>
            </a:custGeom>
            <a:solidFill>
              <a:srgbClr val="000000">
                <a:alpha val="0"/>
              </a:srgbClr>
            </a:solidFill>
          </p:spPr>
        </p:sp>
        <p:sp>
          <p:nvSpPr>
            <p:cNvPr name="TextBox 23" id="23"/>
            <p:cNvSpPr txBox="true"/>
            <p:nvPr/>
          </p:nvSpPr>
          <p:spPr>
            <a:xfrm>
              <a:off x="0" y="-171450"/>
              <a:ext cx="11130834" cy="2068830"/>
            </a:xfrm>
            <a:prstGeom prst="rect">
              <a:avLst/>
            </a:prstGeom>
          </p:spPr>
          <p:txBody>
            <a:bodyPr anchor="t" rtlCol="false" tIns="0" lIns="0" bIns="0" rIns="0"/>
            <a:lstStyle/>
            <a:p>
              <a:pPr algn="just" marL="0" indent="0" lvl="0">
                <a:lnSpc>
                  <a:spcPts val="3960"/>
                </a:lnSpc>
              </a:pPr>
            </a:p>
            <a:p>
              <a:pPr algn="just" marL="0" indent="0" lvl="0">
                <a:lnSpc>
                  <a:spcPts val="3960"/>
                </a:lnSpc>
              </a:pPr>
              <a:r>
                <a:rPr lang="en-US" b="true" sz="2200">
                  <a:solidFill>
                    <a:srgbClr val="000000"/>
                  </a:solidFill>
                  <a:latin typeface="Open Sans Bold"/>
                  <a:ea typeface="Open Sans Bold"/>
                  <a:cs typeface="Open Sans Bold"/>
                  <a:sym typeface="Open Sans Bold"/>
                </a:rPr>
                <a:t>Przeczytaj nagłówki na głos dla wszystkich uczestników.</a:t>
              </a:r>
            </a:p>
          </p:txBody>
        </p:sp>
      </p:grpSp>
      <p:grpSp>
        <p:nvGrpSpPr>
          <p:cNvPr name="Group 24" id="24"/>
          <p:cNvGrpSpPr/>
          <p:nvPr/>
        </p:nvGrpSpPr>
        <p:grpSpPr>
          <a:xfrm rot="0">
            <a:off x="2089251" y="5663533"/>
            <a:ext cx="7916224" cy="1918335"/>
            <a:chOff x="0" y="0"/>
            <a:chExt cx="10554966" cy="2557780"/>
          </a:xfrm>
        </p:grpSpPr>
        <p:sp>
          <p:nvSpPr>
            <p:cNvPr name="Freeform 25" id="25"/>
            <p:cNvSpPr/>
            <p:nvPr/>
          </p:nvSpPr>
          <p:spPr>
            <a:xfrm flipH="false" flipV="false" rot="0">
              <a:off x="0" y="0"/>
              <a:ext cx="10554967" cy="2557780"/>
            </a:xfrm>
            <a:custGeom>
              <a:avLst/>
              <a:gdLst/>
              <a:ahLst/>
              <a:cxnLst/>
              <a:rect r="r" b="b" t="t" l="l"/>
              <a:pathLst>
                <a:path h="2557780" w="10554967">
                  <a:moveTo>
                    <a:pt x="0" y="0"/>
                  </a:moveTo>
                  <a:lnTo>
                    <a:pt x="10554967" y="0"/>
                  </a:lnTo>
                  <a:lnTo>
                    <a:pt x="10554967" y="2557780"/>
                  </a:lnTo>
                  <a:lnTo>
                    <a:pt x="0" y="2557780"/>
                  </a:lnTo>
                  <a:close/>
                </a:path>
              </a:pathLst>
            </a:custGeom>
            <a:solidFill>
              <a:srgbClr val="000000">
                <a:alpha val="0"/>
              </a:srgbClr>
            </a:solidFill>
          </p:spPr>
        </p:sp>
        <p:sp>
          <p:nvSpPr>
            <p:cNvPr name="TextBox 26" id="26"/>
            <p:cNvSpPr txBox="true"/>
            <p:nvPr/>
          </p:nvSpPr>
          <p:spPr>
            <a:xfrm>
              <a:off x="0" y="-171450"/>
              <a:ext cx="10554966" cy="2729230"/>
            </a:xfrm>
            <a:prstGeom prst="rect">
              <a:avLst/>
            </a:prstGeom>
          </p:spPr>
          <p:txBody>
            <a:bodyPr anchor="t" rtlCol="false" tIns="0" lIns="0" bIns="0" rIns="0"/>
            <a:lstStyle/>
            <a:p>
              <a:pPr algn="just" marL="0" indent="0" lvl="0">
                <a:lnSpc>
                  <a:spcPts val="3960"/>
                </a:lnSpc>
              </a:pPr>
            </a:p>
            <a:p>
              <a:pPr algn="just" marL="0" indent="0" lvl="0">
                <a:lnSpc>
                  <a:spcPts val="3960"/>
                </a:lnSpc>
              </a:pPr>
            </a:p>
            <a:p>
              <a:pPr algn="just" marL="0" indent="0" lvl="0">
                <a:lnSpc>
                  <a:spcPts val="3960"/>
                </a:lnSpc>
              </a:pPr>
              <a:r>
                <a:rPr lang="en-US" b="true" sz="2200">
                  <a:solidFill>
                    <a:srgbClr val="000000"/>
                  </a:solidFill>
                  <a:latin typeface="Open Sans Bold"/>
                  <a:ea typeface="Open Sans Bold"/>
                  <a:cs typeface="Open Sans Bold"/>
                  <a:sym typeface="Open Sans Bold"/>
                </a:rPr>
                <a:t>Zaznacz, aby uczestnicy z</a:t>
              </a:r>
              <a:r>
                <a:rPr lang="en-US" b="true" sz="2200">
                  <a:solidFill>
                    <a:srgbClr val="000000"/>
                  </a:solidFill>
                  <a:latin typeface="Open Sans Bold"/>
                  <a:ea typeface="Open Sans Bold"/>
                  <a:cs typeface="Open Sans Bold"/>
                  <a:sym typeface="Open Sans Bold"/>
                </a:rPr>
                <a:t>wrócili</a:t>
              </a:r>
              <a:r>
                <a:rPr lang="en-US" b="true" sz="2200">
                  <a:solidFill>
                    <a:srgbClr val="000000"/>
                  </a:solidFill>
                  <a:latin typeface="Open Sans Bold"/>
                  <a:ea typeface="Open Sans Bold"/>
                  <a:cs typeface="Open Sans Bold"/>
                  <a:sym typeface="Open Sans Bold"/>
                </a:rPr>
                <a:t> uwagę na dobór słów, styl oraz emocjonalny ton, pracując w swoich zespołach.</a:t>
              </a:r>
            </a:p>
          </p:txBody>
        </p:sp>
      </p:grpSp>
      <p:grpSp>
        <p:nvGrpSpPr>
          <p:cNvPr name="Group 27" id="27"/>
          <p:cNvGrpSpPr/>
          <p:nvPr/>
        </p:nvGrpSpPr>
        <p:grpSpPr>
          <a:xfrm rot="0">
            <a:off x="11514763" y="2795462"/>
            <a:ext cx="6404571" cy="3827239"/>
            <a:chOff x="0" y="0"/>
            <a:chExt cx="8539428" cy="5102985"/>
          </a:xfrm>
        </p:grpSpPr>
        <p:sp>
          <p:nvSpPr>
            <p:cNvPr name="Freeform 28" id="28"/>
            <p:cNvSpPr/>
            <p:nvPr/>
          </p:nvSpPr>
          <p:spPr>
            <a:xfrm flipH="false" flipV="false" rot="0">
              <a:off x="0" y="0"/>
              <a:ext cx="8539428" cy="5102985"/>
            </a:xfrm>
            <a:custGeom>
              <a:avLst/>
              <a:gdLst/>
              <a:ahLst/>
              <a:cxnLst/>
              <a:rect r="r" b="b" t="t" l="l"/>
              <a:pathLst>
                <a:path h="5102985" w="8539428">
                  <a:moveTo>
                    <a:pt x="0" y="0"/>
                  </a:moveTo>
                  <a:lnTo>
                    <a:pt x="8539428" y="0"/>
                  </a:lnTo>
                  <a:lnTo>
                    <a:pt x="8539428" y="5102985"/>
                  </a:lnTo>
                  <a:lnTo>
                    <a:pt x="0" y="5102985"/>
                  </a:lnTo>
                  <a:close/>
                </a:path>
              </a:pathLst>
            </a:custGeom>
            <a:solidFill>
              <a:srgbClr val="000000">
                <a:alpha val="0"/>
              </a:srgbClr>
            </a:solidFill>
          </p:spPr>
        </p:sp>
        <p:sp>
          <p:nvSpPr>
            <p:cNvPr name="TextBox 29" id="29"/>
            <p:cNvSpPr txBox="true"/>
            <p:nvPr/>
          </p:nvSpPr>
          <p:spPr>
            <a:xfrm>
              <a:off x="0" y="-171450"/>
              <a:ext cx="8539428" cy="5274435"/>
            </a:xfrm>
            <a:prstGeom prst="rect">
              <a:avLst/>
            </a:prstGeom>
          </p:spPr>
          <p:txBody>
            <a:bodyPr anchor="t" rtlCol="false" tIns="0" lIns="0" bIns="0" rIns="0"/>
            <a:lstStyle/>
            <a:p>
              <a:pPr algn="just" marL="0" indent="0" lvl="0">
                <a:lnSpc>
                  <a:spcPts val="3959"/>
                </a:lnSpc>
              </a:pPr>
            </a:p>
            <a:p>
              <a:pPr algn="just" marL="0" indent="0" lvl="0">
                <a:lnSpc>
                  <a:spcPts val="3959"/>
                </a:lnSpc>
              </a:pPr>
              <a:r>
                <a:rPr lang="en-US" b="true" sz="2199">
                  <a:solidFill>
                    <a:srgbClr val="000000"/>
                  </a:solidFill>
                  <a:latin typeface="Open Sans Bold"/>
                  <a:ea typeface="Open Sans Bold"/>
                  <a:cs typeface="Open Sans Bold"/>
                  <a:sym typeface="Open Sans Bold"/>
                </a:rPr>
                <a:t>Zaproś do</a:t>
              </a:r>
              <a:r>
                <a:rPr lang="en-US" b="true" sz="2199">
                  <a:solidFill>
                    <a:srgbClr val="000000"/>
                  </a:solidFill>
                  <a:latin typeface="Open Sans Bold"/>
                  <a:ea typeface="Open Sans Bold"/>
                  <a:cs typeface="Open Sans Bold"/>
                  <a:sym typeface="Open Sans Bold"/>
                </a:rPr>
                <a:t> dyskusji o tym, jak różne nagłówki mogą kształtować sposób, w jaki społeczeństwo postrzega problemy związane z niepełnosprawnością.</a:t>
              </a:r>
            </a:p>
          </p:txBody>
        </p:sp>
      </p:grpSp>
      <p:sp>
        <p:nvSpPr>
          <p:cNvPr name="TextBox 30" id="30"/>
          <p:cNvSpPr txBox="true"/>
          <p:nvPr/>
        </p:nvSpPr>
        <p:spPr>
          <a:xfrm rot="0">
            <a:off x="11484019" y="5191893"/>
            <a:ext cx="6618238" cy="946785"/>
          </a:xfrm>
          <a:prstGeom prst="rect">
            <a:avLst/>
          </a:prstGeom>
        </p:spPr>
        <p:txBody>
          <a:bodyPr anchor="t" rtlCol="false" tIns="0" lIns="0" bIns="0" rIns="0">
            <a:spAutoFit/>
          </a:bodyPr>
          <a:lstStyle/>
          <a:p>
            <a:pPr algn="just" marL="0" indent="0" lvl="0">
              <a:lnSpc>
                <a:spcPts val="3960"/>
              </a:lnSpc>
              <a:spcBef>
                <a:spcPct val="0"/>
              </a:spcBef>
            </a:pPr>
            <a:r>
              <a:rPr lang="en-US" b="true" sz="2200">
                <a:solidFill>
                  <a:srgbClr val="000000"/>
                </a:solidFill>
                <a:latin typeface="Open Sans Bold"/>
                <a:ea typeface="Open Sans Bold"/>
                <a:cs typeface="Open Sans Bold"/>
                <a:sym typeface="Open Sans Bold"/>
              </a:rPr>
              <a:t>zespoły prezentują swoje przemyślenia na forum grupy.</a:t>
            </a:r>
          </a:p>
        </p:txBody>
      </p:sp>
      <p:sp>
        <p:nvSpPr>
          <p:cNvPr name="TextBox 31" id="31"/>
          <p:cNvSpPr txBox="true"/>
          <p:nvPr/>
        </p:nvSpPr>
        <p:spPr>
          <a:xfrm rot="0">
            <a:off x="11484019" y="6693144"/>
            <a:ext cx="6803981" cy="946785"/>
          </a:xfrm>
          <a:prstGeom prst="rect">
            <a:avLst/>
          </a:prstGeom>
        </p:spPr>
        <p:txBody>
          <a:bodyPr anchor="t" rtlCol="false" tIns="0" lIns="0" bIns="0" rIns="0">
            <a:spAutoFit/>
          </a:bodyPr>
          <a:lstStyle/>
          <a:p>
            <a:pPr algn="l" marL="0" indent="0" lvl="0">
              <a:lnSpc>
                <a:spcPts val="3960"/>
              </a:lnSpc>
              <a:spcBef>
                <a:spcPct val="0"/>
              </a:spcBef>
            </a:pPr>
            <a:r>
              <a:rPr lang="en-US" b="true" sz="2200">
                <a:solidFill>
                  <a:srgbClr val="000000"/>
                </a:solidFill>
                <a:latin typeface="Open Sans Bold"/>
                <a:ea typeface="Open Sans Bold"/>
                <a:cs typeface="Open Sans Bold"/>
                <a:sym typeface="Open Sans Bold"/>
              </a:rPr>
              <a:t>Zachęć do refleksji o tym</a:t>
            </a:r>
            <a:r>
              <a:rPr lang="en-US" b="true" sz="2200">
                <a:solidFill>
                  <a:srgbClr val="000000"/>
                </a:solidFill>
                <a:latin typeface="Open Sans Bold"/>
                <a:ea typeface="Open Sans Bold"/>
                <a:cs typeface="Open Sans Bold"/>
                <a:sym typeface="Open Sans Bold"/>
              </a:rPr>
              <a:t>, jak rozpoznać stronniczość w mediach w prawdziwym świecie.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467067"/>
            <a:ext cx="76944" cy="200648"/>
            <a:chOff x="0" y="0"/>
            <a:chExt cx="102592" cy="267531"/>
          </a:xfrm>
        </p:grpSpPr>
        <p:sp>
          <p:nvSpPr>
            <p:cNvPr name="Freeform 6" id="6"/>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7" id="7"/>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8" id="8"/>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9" id="9"/>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4696340" y="1152331"/>
            <a:ext cx="9728036" cy="1067284"/>
            <a:chOff x="0" y="0"/>
            <a:chExt cx="12970715" cy="1423045"/>
          </a:xfrm>
        </p:grpSpPr>
        <p:sp>
          <p:nvSpPr>
            <p:cNvPr name="Freeform 11" id="11"/>
            <p:cNvSpPr/>
            <p:nvPr/>
          </p:nvSpPr>
          <p:spPr>
            <a:xfrm flipH="false" flipV="false" rot="0">
              <a:off x="0" y="0"/>
              <a:ext cx="12970715" cy="1423045"/>
            </a:xfrm>
            <a:custGeom>
              <a:avLst/>
              <a:gdLst/>
              <a:ahLst/>
              <a:cxnLst/>
              <a:rect r="r" b="b" t="t" l="l"/>
              <a:pathLst>
                <a:path h="1423045" w="12970715">
                  <a:moveTo>
                    <a:pt x="0" y="0"/>
                  </a:moveTo>
                  <a:lnTo>
                    <a:pt x="12970715" y="0"/>
                  </a:lnTo>
                  <a:lnTo>
                    <a:pt x="12970715" y="1423045"/>
                  </a:lnTo>
                  <a:lnTo>
                    <a:pt x="0" y="1423045"/>
                  </a:lnTo>
                  <a:close/>
                </a:path>
              </a:pathLst>
            </a:custGeom>
            <a:solidFill>
              <a:srgbClr val="000000">
                <a:alpha val="0"/>
              </a:srgbClr>
            </a:solidFill>
          </p:spPr>
        </p:sp>
        <p:sp>
          <p:nvSpPr>
            <p:cNvPr name="TextBox 12" id="12"/>
            <p:cNvSpPr txBox="true"/>
            <p:nvPr/>
          </p:nvSpPr>
          <p:spPr>
            <a:xfrm>
              <a:off x="0" y="0"/>
              <a:ext cx="12970715" cy="1423045"/>
            </a:xfrm>
            <a:prstGeom prst="rect">
              <a:avLst/>
            </a:prstGeom>
          </p:spPr>
          <p:txBody>
            <a:bodyPr anchor="t" rtlCol="false" tIns="0" lIns="0" bIns="0" rIns="0"/>
            <a:lstStyle/>
            <a:p>
              <a:pPr algn="l" marL="0" indent="0" lvl="0">
                <a:lnSpc>
                  <a:spcPts val="6480"/>
                </a:lnSpc>
              </a:pPr>
              <a:r>
                <a:rPr lang="en-US" b="true" sz="5400">
                  <a:solidFill>
                    <a:srgbClr val="1E83DA"/>
                  </a:solidFill>
                  <a:latin typeface="Open Sans Bold"/>
                  <a:ea typeface="Open Sans Bold"/>
                  <a:cs typeface="Open Sans Bold"/>
                  <a:sym typeface="Open Sans Bold"/>
                </a:rPr>
                <a:t>Na co zwrócić uwagę? </a:t>
              </a:r>
            </a:p>
          </p:txBody>
        </p:sp>
      </p:grpSp>
      <p:grpSp>
        <p:nvGrpSpPr>
          <p:cNvPr name="Group 13" id="13"/>
          <p:cNvGrpSpPr/>
          <p:nvPr/>
        </p:nvGrpSpPr>
        <p:grpSpPr>
          <a:xfrm rot="0">
            <a:off x="1256360" y="2653859"/>
            <a:ext cx="16002940" cy="3597552"/>
            <a:chOff x="0" y="0"/>
            <a:chExt cx="21337253" cy="4796736"/>
          </a:xfrm>
        </p:grpSpPr>
        <p:sp>
          <p:nvSpPr>
            <p:cNvPr name="Freeform 14" id="14"/>
            <p:cNvSpPr/>
            <p:nvPr/>
          </p:nvSpPr>
          <p:spPr>
            <a:xfrm flipH="false" flipV="false" rot="0">
              <a:off x="0" y="0"/>
              <a:ext cx="21337254" cy="4796736"/>
            </a:xfrm>
            <a:custGeom>
              <a:avLst/>
              <a:gdLst/>
              <a:ahLst/>
              <a:cxnLst/>
              <a:rect r="r" b="b" t="t" l="l"/>
              <a:pathLst>
                <a:path h="4796736" w="21337254">
                  <a:moveTo>
                    <a:pt x="0" y="0"/>
                  </a:moveTo>
                  <a:lnTo>
                    <a:pt x="21337254" y="0"/>
                  </a:lnTo>
                  <a:lnTo>
                    <a:pt x="21337254" y="4796736"/>
                  </a:lnTo>
                  <a:lnTo>
                    <a:pt x="0" y="4796736"/>
                  </a:lnTo>
                  <a:close/>
                </a:path>
              </a:pathLst>
            </a:custGeom>
            <a:solidFill>
              <a:srgbClr val="000000">
                <a:alpha val="0"/>
              </a:srgbClr>
            </a:solidFill>
          </p:spPr>
        </p:sp>
        <p:sp>
          <p:nvSpPr>
            <p:cNvPr name="TextBox 15" id="15"/>
            <p:cNvSpPr txBox="true"/>
            <p:nvPr/>
          </p:nvSpPr>
          <p:spPr>
            <a:xfrm>
              <a:off x="0" y="-133350"/>
              <a:ext cx="21337253" cy="4930086"/>
            </a:xfrm>
            <a:prstGeom prst="rect">
              <a:avLst/>
            </a:prstGeom>
          </p:spPr>
          <p:txBody>
            <a:bodyPr anchor="t" rtlCol="false" tIns="0" lIns="0" bIns="0" rIns="0"/>
            <a:lstStyle/>
            <a:p>
              <a:pPr algn="just" marL="0" indent="0" lvl="0">
                <a:lnSpc>
                  <a:spcPts val="4139"/>
                </a:lnSpc>
              </a:pPr>
              <a:r>
                <a:rPr lang="en-US" b="true" sz="2299">
                  <a:solidFill>
                    <a:srgbClr val="282121"/>
                  </a:solidFill>
                  <a:latin typeface="Open Sans Bold"/>
                  <a:ea typeface="Open Sans Bold"/>
                  <a:cs typeface="Open Sans Bold"/>
                  <a:sym typeface="Open Sans Bold"/>
                </a:rPr>
                <a:t>Poznałeś zestaw praktycznych działań, które pomogą młodym ludziom bardziej krytycznie podchodzić do treści medialnych i politycznych.</a:t>
              </a:r>
            </a:p>
            <a:p>
              <a:pPr algn="just" marL="0" indent="0" lvl="0">
                <a:lnSpc>
                  <a:spcPts val="4139"/>
                </a:lnSpc>
              </a:pPr>
              <a:r>
                <a:rPr lang="en-US" b="true" sz="2299">
                  <a:solidFill>
                    <a:srgbClr val="282121"/>
                  </a:solidFill>
                  <a:latin typeface="Open Sans Bold"/>
                  <a:ea typeface="Open Sans Bold"/>
                  <a:cs typeface="Open Sans Bold"/>
                  <a:sym typeface="Open Sans Bold"/>
                </a:rPr>
                <a:t>W każdej sytuacji zachęcaj do regularnego korzystania z metody 5W — zadawania pytań Kto, Co, Gdzie, Kiedy i Dlaczego — aby pobudzić głębsze myślenie i analizę.</a:t>
              </a:r>
            </a:p>
            <a:p>
              <a:pPr algn="just" marL="993138" indent="-331046" lvl="2">
                <a:lnSpc>
                  <a:spcPts val="4139"/>
                </a:lnSpc>
                <a:buFont typeface="Arial"/>
                <a:buChar char="⚬"/>
              </a:pPr>
              <a:r>
                <a:rPr lang="en-US" b="true" sz="2299">
                  <a:solidFill>
                    <a:srgbClr val="282121"/>
                  </a:solidFill>
                  <a:latin typeface="Open Sans Bold"/>
                  <a:ea typeface="Open Sans Bold"/>
                  <a:cs typeface="Open Sans Bold"/>
                  <a:sym typeface="Open Sans Bold"/>
                </a:rPr>
                <a:t>Stwórz miejsce do myślenia i rozmowy. Krytyczne myślenie rozwija się, gdy młodzi ludzie są zachęcani do zadawania pytań, rozważania różnych punktów widzenia i tworzenia własnych, przemyślanych opinii.</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4696340" y="1152331"/>
            <a:ext cx="9728036" cy="1229735"/>
            <a:chOff x="0" y="0"/>
            <a:chExt cx="12970715" cy="1639646"/>
          </a:xfrm>
        </p:grpSpPr>
        <p:sp>
          <p:nvSpPr>
            <p:cNvPr name="Freeform 3" id="3"/>
            <p:cNvSpPr/>
            <p:nvPr/>
          </p:nvSpPr>
          <p:spPr>
            <a:xfrm flipH="false" flipV="false" rot="0">
              <a:off x="0" y="0"/>
              <a:ext cx="12970715" cy="1639646"/>
            </a:xfrm>
            <a:custGeom>
              <a:avLst/>
              <a:gdLst/>
              <a:ahLst/>
              <a:cxnLst/>
              <a:rect r="r" b="b" t="t" l="l"/>
              <a:pathLst>
                <a:path h="1639646" w="12970715">
                  <a:moveTo>
                    <a:pt x="0" y="0"/>
                  </a:moveTo>
                  <a:lnTo>
                    <a:pt x="12970715" y="0"/>
                  </a:lnTo>
                  <a:lnTo>
                    <a:pt x="12970715" y="1639646"/>
                  </a:lnTo>
                  <a:lnTo>
                    <a:pt x="0" y="1639646"/>
                  </a:lnTo>
                  <a:close/>
                </a:path>
              </a:pathLst>
            </a:custGeom>
            <a:solidFill>
              <a:srgbClr val="000000">
                <a:alpha val="0"/>
              </a:srgbClr>
            </a:solidFill>
          </p:spPr>
        </p:sp>
        <p:sp>
          <p:nvSpPr>
            <p:cNvPr name="TextBox 4" id="4"/>
            <p:cNvSpPr txBox="true"/>
            <p:nvPr/>
          </p:nvSpPr>
          <p:spPr>
            <a:xfrm>
              <a:off x="0" y="0"/>
              <a:ext cx="12970715" cy="1639646"/>
            </a:xfrm>
            <a:prstGeom prst="rect">
              <a:avLst/>
            </a:prstGeom>
          </p:spPr>
          <p:txBody>
            <a:bodyPr anchor="t" rtlCol="false" tIns="0" lIns="0" bIns="0" rIns="0"/>
            <a:lstStyle/>
            <a:p>
              <a:pPr algn="l" marL="0" indent="0" lvl="0">
                <a:lnSpc>
                  <a:spcPts val="4255"/>
                </a:lnSpc>
              </a:pPr>
              <a:r>
                <a:rPr lang="en-US" b="true" sz="3545">
                  <a:solidFill>
                    <a:srgbClr val="1E83DA"/>
                  </a:solidFill>
                  <a:latin typeface="Open Sans Bold"/>
                  <a:ea typeface="Open Sans Bold"/>
                  <a:cs typeface="Open Sans Bold"/>
                  <a:sym typeface="Open Sans Bold"/>
                </a:rPr>
                <a:t>Wskazówki lub kroki dla młodzieżowych pracowników</a:t>
              </a:r>
            </a:p>
          </p:txBody>
        </p:sp>
      </p:grpSp>
      <p:grpSp>
        <p:nvGrpSpPr>
          <p:cNvPr name="Group 5" id="5"/>
          <p:cNvGrpSpPr/>
          <p:nvPr/>
        </p:nvGrpSpPr>
        <p:grpSpPr>
          <a:xfrm rot="0">
            <a:off x="745418" y="6127367"/>
            <a:ext cx="7501068" cy="437218"/>
            <a:chOff x="0" y="0"/>
            <a:chExt cx="10001424" cy="582957"/>
          </a:xfrm>
        </p:grpSpPr>
        <p:sp>
          <p:nvSpPr>
            <p:cNvPr name="Freeform 6" id="6"/>
            <p:cNvSpPr/>
            <p:nvPr/>
          </p:nvSpPr>
          <p:spPr>
            <a:xfrm flipH="false" flipV="false" rot="0">
              <a:off x="0" y="0"/>
              <a:ext cx="10001424" cy="582957"/>
            </a:xfrm>
            <a:custGeom>
              <a:avLst/>
              <a:gdLst/>
              <a:ahLst/>
              <a:cxnLst/>
              <a:rect r="r" b="b" t="t" l="l"/>
              <a:pathLst>
                <a:path h="582957" w="10001424">
                  <a:moveTo>
                    <a:pt x="0" y="0"/>
                  </a:moveTo>
                  <a:lnTo>
                    <a:pt x="10001424" y="0"/>
                  </a:lnTo>
                  <a:lnTo>
                    <a:pt x="10001424" y="582957"/>
                  </a:lnTo>
                  <a:lnTo>
                    <a:pt x="0" y="582957"/>
                  </a:lnTo>
                  <a:close/>
                </a:path>
              </a:pathLst>
            </a:custGeom>
            <a:solidFill>
              <a:srgbClr val="000000">
                <a:alpha val="0"/>
              </a:srgbClr>
            </a:solidFill>
          </p:spPr>
        </p:sp>
        <p:sp>
          <p:nvSpPr>
            <p:cNvPr name="TextBox 7" id="7"/>
            <p:cNvSpPr txBox="true"/>
            <p:nvPr/>
          </p:nvSpPr>
          <p:spPr>
            <a:xfrm>
              <a:off x="0" y="-133350"/>
              <a:ext cx="10001424" cy="716307"/>
            </a:xfrm>
            <a:prstGeom prst="rect">
              <a:avLst/>
            </a:prstGeom>
          </p:spPr>
          <p:txBody>
            <a:bodyPr anchor="t" rtlCol="false" tIns="0" lIns="0" bIns="0" rIns="0"/>
            <a:lstStyle/>
            <a:p>
              <a:pPr algn="l" marL="0" indent="0" lvl="0">
                <a:lnSpc>
                  <a:spcPts val="4023"/>
                </a:lnSpc>
              </a:pPr>
              <a:r>
                <a:rPr lang="en-US" b="true" sz="2235">
                  <a:solidFill>
                    <a:srgbClr val="000000"/>
                  </a:solidFill>
                  <a:latin typeface="Open Sans Bold"/>
                  <a:ea typeface="Open Sans Bold"/>
                  <a:cs typeface="Open Sans Bold"/>
                  <a:sym typeface="Open Sans Bold"/>
                </a:rPr>
                <a:t>Systematycznie zaznaczaj pominięcia</a:t>
              </a:r>
            </a:p>
          </p:txBody>
        </p:sp>
      </p:grpSp>
      <p:grpSp>
        <p:nvGrpSpPr>
          <p:cNvPr name="Group 8" id="8"/>
          <p:cNvGrpSpPr/>
          <p:nvPr/>
        </p:nvGrpSpPr>
        <p:grpSpPr>
          <a:xfrm rot="0">
            <a:off x="745418" y="6628211"/>
            <a:ext cx="10134090" cy="2458639"/>
            <a:chOff x="0" y="0"/>
            <a:chExt cx="13512119" cy="3278185"/>
          </a:xfrm>
        </p:grpSpPr>
        <p:sp>
          <p:nvSpPr>
            <p:cNvPr name="Freeform 9" id="9"/>
            <p:cNvSpPr/>
            <p:nvPr/>
          </p:nvSpPr>
          <p:spPr>
            <a:xfrm flipH="false" flipV="false" rot="0">
              <a:off x="0" y="0"/>
              <a:ext cx="13512119" cy="3278185"/>
            </a:xfrm>
            <a:custGeom>
              <a:avLst/>
              <a:gdLst/>
              <a:ahLst/>
              <a:cxnLst/>
              <a:rect r="r" b="b" t="t" l="l"/>
              <a:pathLst>
                <a:path h="3278185" w="13512119">
                  <a:moveTo>
                    <a:pt x="0" y="0"/>
                  </a:moveTo>
                  <a:lnTo>
                    <a:pt x="13512119" y="0"/>
                  </a:lnTo>
                  <a:lnTo>
                    <a:pt x="13512119" y="3278185"/>
                  </a:lnTo>
                  <a:lnTo>
                    <a:pt x="0" y="3278185"/>
                  </a:lnTo>
                  <a:close/>
                </a:path>
              </a:pathLst>
            </a:custGeom>
            <a:solidFill>
              <a:srgbClr val="000000">
                <a:alpha val="0"/>
              </a:srgbClr>
            </a:solidFill>
          </p:spPr>
        </p:sp>
        <p:sp>
          <p:nvSpPr>
            <p:cNvPr name="TextBox 10" id="10"/>
            <p:cNvSpPr txBox="true"/>
            <p:nvPr/>
          </p:nvSpPr>
          <p:spPr>
            <a:xfrm>
              <a:off x="0" y="-104775"/>
              <a:ext cx="13512119" cy="3382960"/>
            </a:xfrm>
            <a:prstGeom prst="rect">
              <a:avLst/>
            </a:prstGeom>
          </p:spPr>
          <p:txBody>
            <a:bodyPr anchor="t" rtlCol="false" tIns="0" lIns="0" bIns="0" rIns="0"/>
            <a:lstStyle/>
            <a:p>
              <a:pPr algn="just" marL="0" indent="0" lvl="0">
                <a:lnSpc>
                  <a:spcPts val="3330"/>
                </a:lnSpc>
              </a:pPr>
              <a:r>
                <a:rPr lang="en-US" sz="1850">
                  <a:solidFill>
                    <a:srgbClr val="000000"/>
                  </a:solidFill>
                  <a:latin typeface="Open Sans"/>
                  <a:ea typeface="Open Sans"/>
                  <a:cs typeface="Open Sans"/>
                  <a:sym typeface="Open Sans"/>
                </a:rPr>
                <a:t>Poprowadź uczestników w odkrywaniu brakujących perspektyw, zadając pytania, takie jak „Czyj głos nie jest tutaj słyszalny?”. Pokaż, jak wykluczenia mogą zniekształcać nasze poznawanie – na przykład, pokazując artykuły o reformie edukacji, które nie wspominają o uczniach z niepełnosprawnościami. Stwórz praktyczną listę kontrolną „Brakujących Głosów” (obejmującą osoby z niepełnosprawnościami, opiekunów i ekspertów w danej dziedzinie) jako narzędzie, które pomoże grupom regularnie dostrzegać te luki.</a:t>
              </a:r>
            </a:p>
          </p:txBody>
        </p:sp>
      </p:grpSp>
      <p:grpSp>
        <p:nvGrpSpPr>
          <p:cNvPr name="Group 11" id="11"/>
          <p:cNvGrpSpPr/>
          <p:nvPr/>
        </p:nvGrpSpPr>
        <p:grpSpPr>
          <a:xfrm rot="0">
            <a:off x="745418" y="2380778"/>
            <a:ext cx="5703039" cy="546431"/>
            <a:chOff x="0" y="0"/>
            <a:chExt cx="6030952" cy="577850"/>
          </a:xfrm>
        </p:grpSpPr>
        <p:sp>
          <p:nvSpPr>
            <p:cNvPr name="Freeform 12" id="12"/>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3" id="13"/>
            <p:cNvSpPr txBox="true"/>
            <p:nvPr/>
          </p:nvSpPr>
          <p:spPr>
            <a:xfrm>
              <a:off x="0" y="-123825"/>
              <a:ext cx="6030952" cy="701675"/>
            </a:xfrm>
            <a:prstGeom prst="rect">
              <a:avLst/>
            </a:prstGeom>
          </p:spPr>
          <p:txBody>
            <a:bodyPr anchor="t" rtlCol="false" tIns="0" lIns="0" bIns="0" rIns="0"/>
            <a:lstStyle/>
            <a:p>
              <a:pPr algn="l" marL="0" indent="0" lvl="0">
                <a:lnSpc>
                  <a:spcPts val="3527"/>
                </a:lnSpc>
              </a:pPr>
              <a:r>
                <a:rPr lang="en-US" b="true" sz="1959">
                  <a:solidFill>
                    <a:srgbClr val="000000"/>
                  </a:solidFill>
                  <a:latin typeface="Open Sans Bold"/>
                  <a:ea typeface="Open Sans Bold"/>
                  <a:cs typeface="Open Sans Bold"/>
                  <a:sym typeface="Open Sans Bold"/>
                </a:rPr>
                <a:t>Przygotuj wyraźne różnice w ramowaniu.</a:t>
              </a:r>
            </a:p>
          </p:txBody>
        </p:sp>
      </p:grpSp>
      <p:grpSp>
        <p:nvGrpSpPr>
          <p:cNvPr name="Group 14" id="14"/>
          <p:cNvGrpSpPr/>
          <p:nvPr/>
        </p:nvGrpSpPr>
        <p:grpSpPr>
          <a:xfrm rot="0">
            <a:off x="745418" y="3180324"/>
            <a:ext cx="10191720" cy="2747163"/>
            <a:chOff x="0" y="0"/>
            <a:chExt cx="13588959" cy="3662884"/>
          </a:xfrm>
        </p:grpSpPr>
        <p:sp>
          <p:nvSpPr>
            <p:cNvPr name="Freeform 15" id="15"/>
            <p:cNvSpPr/>
            <p:nvPr/>
          </p:nvSpPr>
          <p:spPr>
            <a:xfrm flipH="false" flipV="false" rot="0">
              <a:off x="0" y="0"/>
              <a:ext cx="13588960" cy="3662884"/>
            </a:xfrm>
            <a:custGeom>
              <a:avLst/>
              <a:gdLst/>
              <a:ahLst/>
              <a:cxnLst/>
              <a:rect r="r" b="b" t="t" l="l"/>
              <a:pathLst>
                <a:path h="3662884" w="13588960">
                  <a:moveTo>
                    <a:pt x="0" y="0"/>
                  </a:moveTo>
                  <a:lnTo>
                    <a:pt x="13588960" y="0"/>
                  </a:lnTo>
                  <a:lnTo>
                    <a:pt x="13588960" y="3662884"/>
                  </a:lnTo>
                  <a:lnTo>
                    <a:pt x="0" y="3662884"/>
                  </a:lnTo>
                  <a:close/>
                </a:path>
              </a:pathLst>
            </a:custGeom>
            <a:solidFill>
              <a:srgbClr val="000000">
                <a:alpha val="0"/>
              </a:srgbClr>
            </a:solidFill>
          </p:spPr>
        </p:sp>
        <p:sp>
          <p:nvSpPr>
            <p:cNvPr name="TextBox 16" id="16"/>
            <p:cNvSpPr txBox="true"/>
            <p:nvPr/>
          </p:nvSpPr>
          <p:spPr>
            <a:xfrm>
              <a:off x="0" y="-95250"/>
              <a:ext cx="13588959" cy="3758134"/>
            </a:xfrm>
            <a:prstGeom prst="rect">
              <a:avLst/>
            </a:prstGeom>
          </p:spPr>
          <p:txBody>
            <a:bodyPr anchor="t" rtlCol="false" tIns="0" lIns="0" bIns="0" rIns="0"/>
            <a:lstStyle/>
            <a:p>
              <a:pPr algn="just" marL="379614" indent="-189807" lvl="1">
                <a:lnSpc>
                  <a:spcPts val="3164"/>
                </a:lnSpc>
                <a:buAutoNum type="arabicPeriod" startAt="1"/>
              </a:pPr>
              <a:r>
                <a:rPr lang="en-US" sz="1758">
                  <a:solidFill>
                    <a:srgbClr val="000000"/>
                  </a:solidFill>
                  <a:latin typeface="Open Sans"/>
                  <a:ea typeface="Open Sans"/>
                  <a:cs typeface="Open Sans"/>
                  <a:sym typeface="Open Sans"/>
                </a:rPr>
                <a:t>Zacznij od wybrania sparowanych nagłówków, które przedstawiają różne narracje dotyczące tej samej polityki wobec osób niepełnosprawnych, na przykład „Nowe prawo dotyczące osób niepełnosprawnych doprowadzi stany do bankructwa” lub „Przełomowy projekt ustawy znosi bariery transportowe dla młodzieży niepełnosprawnej”. Zwiększ widoczność uprzedzeń, używając kolorowych pól tekstowych (czerwony dla negatywnych sformułowań, takich jak „obciążenie”, zielony dla pozytywnych, takich jak „szansa”) i nadaj priorytet przykładom istotnym lokalnie, aby wzmocnić zaangażowanie uczestników poprzez znane konteksty.</a:t>
              </a:r>
            </a:p>
          </p:txBody>
        </p:sp>
      </p:grpSp>
      <p:sp>
        <p:nvSpPr>
          <p:cNvPr name="Freeform 17" id="17"/>
          <p:cNvSpPr/>
          <p:nvPr/>
        </p:nvSpPr>
        <p:spPr>
          <a:xfrm flipH="false" flipV="false" rot="0">
            <a:off x="12389687" y="2859141"/>
            <a:ext cx="3819291" cy="1733003"/>
          </a:xfrm>
          <a:custGeom>
            <a:avLst/>
            <a:gdLst/>
            <a:ahLst/>
            <a:cxnLst/>
            <a:rect r="r" b="b" t="t" l="l"/>
            <a:pathLst>
              <a:path h="1733003" w="3819291">
                <a:moveTo>
                  <a:pt x="0" y="0"/>
                </a:moveTo>
                <a:lnTo>
                  <a:pt x="3819291" y="0"/>
                </a:lnTo>
                <a:lnTo>
                  <a:pt x="3819291" y="1733003"/>
                </a:lnTo>
                <a:lnTo>
                  <a:pt x="0" y="17330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5400000">
            <a:off x="6991480" y="-867538"/>
            <a:ext cx="4649588" cy="24558365"/>
            <a:chOff x="0" y="0"/>
            <a:chExt cx="6199451" cy="32744486"/>
          </a:xfrm>
        </p:grpSpPr>
        <p:sp>
          <p:nvSpPr>
            <p:cNvPr name="Freeform 19" id="19"/>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20" id="20"/>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5"/>
            <a:stretch>
              <a:fillRect l="0" t="0" r="0" b="-211"/>
            </a:stretch>
          </a:blipFill>
        </p:spPr>
      </p:sp>
      <p:sp>
        <p:nvSpPr>
          <p:cNvPr name="Freeform 21" id="2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
        <p:nvSpPr>
          <p:cNvPr name="Freeform 22" id="2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028700" y="2354595"/>
            <a:ext cx="7731410" cy="470327"/>
            <a:chOff x="0" y="0"/>
            <a:chExt cx="10308547" cy="627103"/>
          </a:xfrm>
        </p:grpSpPr>
        <p:sp>
          <p:nvSpPr>
            <p:cNvPr name="Freeform 3" id="3"/>
            <p:cNvSpPr/>
            <p:nvPr/>
          </p:nvSpPr>
          <p:spPr>
            <a:xfrm flipH="false" flipV="false" rot="0">
              <a:off x="0" y="0"/>
              <a:ext cx="10308548" cy="627103"/>
            </a:xfrm>
            <a:custGeom>
              <a:avLst/>
              <a:gdLst/>
              <a:ahLst/>
              <a:cxnLst/>
              <a:rect r="r" b="b" t="t" l="l"/>
              <a:pathLst>
                <a:path h="627103" w="10308548">
                  <a:moveTo>
                    <a:pt x="0" y="0"/>
                  </a:moveTo>
                  <a:lnTo>
                    <a:pt x="10308548" y="0"/>
                  </a:lnTo>
                  <a:lnTo>
                    <a:pt x="10308548" y="627103"/>
                  </a:lnTo>
                  <a:lnTo>
                    <a:pt x="0" y="627103"/>
                  </a:lnTo>
                  <a:close/>
                </a:path>
              </a:pathLst>
            </a:custGeom>
            <a:solidFill>
              <a:srgbClr val="000000">
                <a:alpha val="0"/>
              </a:srgbClr>
            </a:solidFill>
          </p:spPr>
        </p:sp>
        <p:sp>
          <p:nvSpPr>
            <p:cNvPr name="TextBox 4" id="4"/>
            <p:cNvSpPr txBox="true"/>
            <p:nvPr/>
          </p:nvSpPr>
          <p:spPr>
            <a:xfrm>
              <a:off x="0" y="-133350"/>
              <a:ext cx="10308547" cy="760453"/>
            </a:xfrm>
            <a:prstGeom prst="rect">
              <a:avLst/>
            </a:prstGeom>
          </p:spPr>
          <p:txBody>
            <a:bodyPr anchor="t" rtlCol="false" tIns="0" lIns="0" bIns="0" rIns="0"/>
            <a:lstStyle/>
            <a:p>
              <a:pPr algn="l" marL="0" indent="0" lvl="0">
                <a:lnSpc>
                  <a:spcPts val="4319"/>
                </a:lnSpc>
              </a:pPr>
              <a:r>
                <a:rPr lang="en-US" b="true" sz="2399">
                  <a:solidFill>
                    <a:srgbClr val="000000"/>
                  </a:solidFill>
                  <a:latin typeface="Open Sans Bold"/>
                  <a:ea typeface="Open Sans Bold"/>
                  <a:cs typeface="Open Sans Bold"/>
                  <a:sym typeface="Open Sans Bold"/>
                </a:rPr>
                <a:t>Zadawaj mądre pytania w ankietach.</a:t>
              </a:r>
            </a:p>
          </p:txBody>
        </p:sp>
      </p:grpSp>
      <p:grpSp>
        <p:nvGrpSpPr>
          <p:cNvPr name="Group 5" id="5"/>
          <p:cNvGrpSpPr/>
          <p:nvPr/>
        </p:nvGrpSpPr>
        <p:grpSpPr>
          <a:xfrm rot="0">
            <a:off x="1028700" y="3080609"/>
            <a:ext cx="10037756" cy="2402245"/>
            <a:chOff x="0" y="0"/>
            <a:chExt cx="13383675" cy="3202993"/>
          </a:xfrm>
        </p:grpSpPr>
        <p:sp>
          <p:nvSpPr>
            <p:cNvPr name="Freeform 6" id="6"/>
            <p:cNvSpPr/>
            <p:nvPr/>
          </p:nvSpPr>
          <p:spPr>
            <a:xfrm flipH="false" flipV="false" rot="0">
              <a:off x="0" y="0"/>
              <a:ext cx="13383675" cy="3202993"/>
            </a:xfrm>
            <a:custGeom>
              <a:avLst/>
              <a:gdLst/>
              <a:ahLst/>
              <a:cxnLst/>
              <a:rect r="r" b="b" t="t" l="l"/>
              <a:pathLst>
                <a:path h="3202993" w="13383675">
                  <a:moveTo>
                    <a:pt x="0" y="0"/>
                  </a:moveTo>
                  <a:lnTo>
                    <a:pt x="13383675" y="0"/>
                  </a:lnTo>
                  <a:lnTo>
                    <a:pt x="13383675" y="3202993"/>
                  </a:lnTo>
                  <a:lnTo>
                    <a:pt x="0" y="3202993"/>
                  </a:lnTo>
                  <a:close/>
                </a:path>
              </a:pathLst>
            </a:custGeom>
            <a:solidFill>
              <a:srgbClr val="000000">
                <a:alpha val="0"/>
              </a:srgbClr>
            </a:solidFill>
          </p:spPr>
        </p:sp>
        <p:sp>
          <p:nvSpPr>
            <p:cNvPr name="TextBox 7" id="7"/>
            <p:cNvSpPr txBox="true"/>
            <p:nvPr/>
          </p:nvSpPr>
          <p:spPr>
            <a:xfrm>
              <a:off x="0" y="-95250"/>
              <a:ext cx="13383675" cy="3298243"/>
            </a:xfrm>
            <a:prstGeom prst="rect">
              <a:avLst/>
            </a:prstGeom>
          </p:spPr>
          <p:txBody>
            <a:bodyPr anchor="t" rtlCol="false" tIns="0" lIns="0" bIns="0" rIns="0"/>
            <a:lstStyle/>
            <a:p>
              <a:pPr algn="just" marL="0" indent="0" lvl="0">
                <a:lnSpc>
                  <a:spcPts val="3285"/>
                </a:lnSpc>
              </a:pPr>
              <a:r>
                <a:rPr lang="en-US" sz="1825">
                  <a:solidFill>
                    <a:srgbClr val="000000"/>
                  </a:solidFill>
                  <a:latin typeface="Open Sans"/>
                  <a:ea typeface="Open Sans"/>
                  <a:cs typeface="Open Sans"/>
                  <a:sym typeface="Open Sans"/>
                </a:rPr>
                <a:t>Wyjdź poza powierzchowną analizę, zadając pytania, które odkrywają ukryte struktury władzy: „Kto ma interes w akceptacji tego nagłówka?” lub „Jak osoba poruszająca się na wózku inwalidzkim może zrozumieć ten nagłówek?”. Pokaż proces zadawania pytań, zaczynając od jednego nagłówka, a potem przechodząc do ćwiczeń w małych grupach. To wspiera krytyczne myślenie, jednocześnie zachęcając uczestników do rozważenia zarówno wyraźnych komunikatów, jak i subtelnych pominięć.</a:t>
              </a:r>
            </a:p>
          </p:txBody>
        </p:sp>
      </p:grpSp>
      <p:grpSp>
        <p:nvGrpSpPr>
          <p:cNvPr name="Group 8" id="8"/>
          <p:cNvGrpSpPr/>
          <p:nvPr/>
        </p:nvGrpSpPr>
        <p:grpSpPr>
          <a:xfrm rot="0">
            <a:off x="1028700" y="5494451"/>
            <a:ext cx="9644115" cy="470327"/>
            <a:chOff x="0" y="0"/>
            <a:chExt cx="12858820" cy="627103"/>
          </a:xfrm>
        </p:grpSpPr>
        <p:sp>
          <p:nvSpPr>
            <p:cNvPr name="Freeform 9" id="9"/>
            <p:cNvSpPr/>
            <p:nvPr/>
          </p:nvSpPr>
          <p:spPr>
            <a:xfrm flipH="false" flipV="false" rot="0">
              <a:off x="0" y="0"/>
              <a:ext cx="12858821" cy="627103"/>
            </a:xfrm>
            <a:custGeom>
              <a:avLst/>
              <a:gdLst/>
              <a:ahLst/>
              <a:cxnLst/>
              <a:rect r="r" b="b" t="t" l="l"/>
              <a:pathLst>
                <a:path h="627103" w="12858821">
                  <a:moveTo>
                    <a:pt x="0" y="0"/>
                  </a:moveTo>
                  <a:lnTo>
                    <a:pt x="12858821" y="0"/>
                  </a:lnTo>
                  <a:lnTo>
                    <a:pt x="12858821" y="627103"/>
                  </a:lnTo>
                  <a:lnTo>
                    <a:pt x="0" y="627103"/>
                  </a:lnTo>
                  <a:close/>
                </a:path>
              </a:pathLst>
            </a:custGeom>
            <a:solidFill>
              <a:srgbClr val="000000">
                <a:alpha val="0"/>
              </a:srgbClr>
            </a:solidFill>
          </p:spPr>
        </p:sp>
        <p:sp>
          <p:nvSpPr>
            <p:cNvPr name="TextBox 10" id="10"/>
            <p:cNvSpPr txBox="true"/>
            <p:nvPr/>
          </p:nvSpPr>
          <p:spPr>
            <a:xfrm>
              <a:off x="0" y="-133350"/>
              <a:ext cx="12858820" cy="760453"/>
            </a:xfrm>
            <a:prstGeom prst="rect">
              <a:avLst/>
            </a:prstGeom>
          </p:spPr>
          <p:txBody>
            <a:bodyPr anchor="t" rtlCol="false" tIns="0" lIns="0" bIns="0" rIns="0"/>
            <a:lstStyle/>
            <a:p>
              <a:pPr algn="l" marL="0" indent="0" lvl="0">
                <a:lnSpc>
                  <a:spcPts val="4319"/>
                </a:lnSpc>
              </a:pPr>
              <a:r>
                <a:rPr lang="en-US" b="true" sz="2399">
                  <a:solidFill>
                    <a:srgbClr val="000000"/>
                  </a:solidFill>
                  <a:latin typeface="Open Sans Bold"/>
                  <a:ea typeface="Open Sans Bold"/>
                  <a:cs typeface="Open Sans Bold"/>
                  <a:sym typeface="Open Sans Bold"/>
                </a:rPr>
                <a:t>Wprowadzanie uniwersalnych dostosowań dostępności</a:t>
              </a:r>
            </a:p>
          </p:txBody>
        </p:sp>
      </p:grpSp>
      <p:grpSp>
        <p:nvGrpSpPr>
          <p:cNvPr name="Group 11" id="11"/>
          <p:cNvGrpSpPr/>
          <p:nvPr/>
        </p:nvGrpSpPr>
        <p:grpSpPr>
          <a:xfrm rot="0">
            <a:off x="1028700" y="6154459"/>
            <a:ext cx="10037756" cy="2943658"/>
            <a:chOff x="0" y="0"/>
            <a:chExt cx="13383675" cy="3924877"/>
          </a:xfrm>
        </p:grpSpPr>
        <p:sp>
          <p:nvSpPr>
            <p:cNvPr name="Freeform 12" id="12"/>
            <p:cNvSpPr/>
            <p:nvPr/>
          </p:nvSpPr>
          <p:spPr>
            <a:xfrm flipH="false" flipV="false" rot="0">
              <a:off x="0" y="0"/>
              <a:ext cx="13383675" cy="3924877"/>
            </a:xfrm>
            <a:custGeom>
              <a:avLst/>
              <a:gdLst/>
              <a:ahLst/>
              <a:cxnLst/>
              <a:rect r="r" b="b" t="t" l="l"/>
              <a:pathLst>
                <a:path h="3924877" w="13383675">
                  <a:moveTo>
                    <a:pt x="0" y="0"/>
                  </a:moveTo>
                  <a:lnTo>
                    <a:pt x="13383675" y="0"/>
                  </a:lnTo>
                  <a:lnTo>
                    <a:pt x="13383675" y="3924877"/>
                  </a:lnTo>
                  <a:lnTo>
                    <a:pt x="0" y="3924877"/>
                  </a:lnTo>
                  <a:close/>
                </a:path>
              </a:pathLst>
            </a:custGeom>
            <a:solidFill>
              <a:srgbClr val="000000">
                <a:alpha val="0"/>
              </a:srgbClr>
            </a:solidFill>
          </p:spPr>
        </p:sp>
        <p:sp>
          <p:nvSpPr>
            <p:cNvPr name="TextBox 13" id="13"/>
            <p:cNvSpPr txBox="true"/>
            <p:nvPr/>
          </p:nvSpPr>
          <p:spPr>
            <a:xfrm>
              <a:off x="0" y="-104775"/>
              <a:ext cx="13383675" cy="4029652"/>
            </a:xfrm>
            <a:prstGeom prst="rect">
              <a:avLst/>
            </a:prstGeom>
          </p:spPr>
          <p:txBody>
            <a:bodyPr anchor="t" rtlCol="false" tIns="0" lIns="0" bIns="0" rIns="0"/>
            <a:lstStyle/>
            <a:p>
              <a:pPr algn="just" marL="0" indent="0" lvl="0">
                <a:lnSpc>
                  <a:spcPts val="3375"/>
                </a:lnSpc>
              </a:pPr>
              <a:r>
                <a:rPr lang="en-US" sz="1875">
                  <a:solidFill>
                    <a:srgbClr val="000000"/>
                  </a:solidFill>
                  <a:latin typeface="Open Sans"/>
                  <a:ea typeface="Open Sans"/>
                  <a:cs typeface="Open Sans"/>
                  <a:sym typeface="Open Sans"/>
                </a:rPr>
                <a:t>Zapewnij pełne uczestnictwo, przygotowując różne formaty dostępu: klipy audio z opisami w formie tekstu alternatywnego dla osób z problemami ze wzrokiem; wersje Easy Read z symbolami, takimi jak (💰/♿), dla ułatwienia zrozumienia; karty z odpowiedziami emoji (👍/👎) lub ankiety klikerowe dla zaangażowania niewerbalnego; oraz drukowane transkrypty z pogrubionymi kluczowymi terminami dla uczestników niesłyszących lub niedosłyszących. Te przemyślane adaptacje zachowują rygor analityczny, jednocześnie eliminując przeszkody w uczestnictwie.</a:t>
              </a:r>
            </a:p>
          </p:txBody>
        </p:sp>
      </p:grpSp>
      <p:grpSp>
        <p:nvGrpSpPr>
          <p:cNvPr name="Group 14" id="14"/>
          <p:cNvGrpSpPr/>
          <p:nvPr/>
        </p:nvGrpSpPr>
        <p:grpSpPr>
          <a:xfrm rot="-5400000">
            <a:off x="6991480" y="-867538"/>
            <a:ext cx="4649588" cy="24558365"/>
            <a:chOff x="0" y="0"/>
            <a:chExt cx="6199451" cy="32744486"/>
          </a:xfrm>
        </p:grpSpPr>
        <p:sp>
          <p:nvSpPr>
            <p:cNvPr name="Freeform 15" id="15"/>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16" id="16"/>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2"/>
            <a:stretch>
              <a:fillRect l="0" t="0" r="0" b="-211"/>
            </a:stretch>
          </a:blipFill>
        </p:spPr>
      </p:sp>
      <p:sp>
        <p:nvSpPr>
          <p:cNvPr name="Freeform 17" id="17"/>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3"/>
            <a:stretch>
              <a:fillRect l="0" t="0" r="0" b="0"/>
            </a:stretch>
          </a:blipFill>
        </p:spPr>
      </p:sp>
      <p:sp>
        <p:nvSpPr>
          <p:cNvPr name="Freeform 18" id="18"/>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2153609" y="1573708"/>
            <a:ext cx="4496169" cy="2040137"/>
          </a:xfrm>
          <a:custGeom>
            <a:avLst/>
            <a:gdLst/>
            <a:ahLst/>
            <a:cxnLst/>
            <a:rect r="r" b="b" t="t" l="l"/>
            <a:pathLst>
              <a:path h="2040137" w="4496169">
                <a:moveTo>
                  <a:pt x="0" y="0"/>
                </a:moveTo>
                <a:lnTo>
                  <a:pt x="4496170" y="0"/>
                </a:lnTo>
                <a:lnTo>
                  <a:pt x="4496170" y="2040137"/>
                </a:lnTo>
                <a:lnTo>
                  <a:pt x="0" y="20401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495642"/>
            <a:ext cx="12638238"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Quiz – sprawdź swoją wiedzę i pomyśl o tym, czego się nauczyłeś w tym module, rozwiązując ten krótki quiz.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65722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Czym jest ramowanie ?</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5191445"/>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Wybór istotnych tematów</a:t>
            </a:r>
          </a:p>
        </p:txBody>
      </p:sp>
      <p:sp>
        <p:nvSpPr>
          <p:cNvPr name="TextBox 17" id="17"/>
          <p:cNvSpPr txBox="true"/>
          <p:nvPr/>
        </p:nvSpPr>
        <p:spPr>
          <a:xfrm rot="0">
            <a:off x="3784366" y="5191445"/>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Programy telewizyjne</a:t>
            </a:r>
          </a:p>
        </p:txBody>
      </p:sp>
      <p:sp>
        <p:nvSpPr>
          <p:cNvPr name="TextBox 18" id="18"/>
          <p:cNvSpPr txBox="true"/>
          <p:nvPr/>
        </p:nvSpPr>
        <p:spPr>
          <a:xfrm rot="0">
            <a:off x="3784366" y="6975771"/>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Godziny zebrań</a:t>
            </a:r>
          </a:p>
        </p:txBody>
      </p:sp>
      <p:sp>
        <p:nvSpPr>
          <p:cNvPr name="TextBox 19" id="19"/>
          <p:cNvSpPr txBox="true"/>
          <p:nvPr/>
        </p:nvSpPr>
        <p:spPr>
          <a:xfrm rot="0">
            <a:off x="10399291" y="6962144"/>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Tematy społeczne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943215"/>
            <a:chOff x="0" y="0"/>
            <a:chExt cx="20812845" cy="1257621"/>
          </a:xfrm>
        </p:grpSpPr>
        <p:sp>
          <p:nvSpPr>
            <p:cNvPr name="Freeform 4" id="4"/>
            <p:cNvSpPr/>
            <p:nvPr/>
          </p:nvSpPr>
          <p:spPr>
            <a:xfrm flipH="false" flipV="false" rot="0">
              <a:off x="0" y="0"/>
              <a:ext cx="20812846" cy="1257621"/>
            </a:xfrm>
            <a:custGeom>
              <a:avLst/>
              <a:gdLst/>
              <a:ahLst/>
              <a:cxnLst/>
              <a:rect r="r" b="b" t="t" l="l"/>
              <a:pathLst>
                <a:path h="1257621" w="20812846">
                  <a:moveTo>
                    <a:pt x="0" y="0"/>
                  </a:moveTo>
                  <a:lnTo>
                    <a:pt x="20812846" y="0"/>
                  </a:lnTo>
                  <a:lnTo>
                    <a:pt x="20812846" y="1257621"/>
                  </a:lnTo>
                  <a:lnTo>
                    <a:pt x="0" y="1257621"/>
                  </a:lnTo>
                  <a:close/>
                </a:path>
              </a:pathLst>
            </a:custGeom>
            <a:solidFill>
              <a:srgbClr val="000000">
                <a:alpha val="0"/>
              </a:srgbClr>
            </a:solidFill>
          </p:spPr>
        </p:sp>
        <p:sp>
          <p:nvSpPr>
            <p:cNvPr name="TextBox 5" id="5"/>
            <p:cNvSpPr txBox="true"/>
            <p:nvPr/>
          </p:nvSpPr>
          <p:spPr>
            <a:xfrm>
              <a:off x="0" y="-9525"/>
              <a:ext cx="20812845" cy="1267146"/>
            </a:xfrm>
            <a:prstGeom prst="rect">
              <a:avLst/>
            </a:prstGeom>
          </p:spPr>
          <p:txBody>
            <a:bodyPr anchor="t" rtlCol="false" tIns="0" lIns="0" bIns="0" rIns="0"/>
            <a:lstStyle/>
            <a:p>
              <a:pPr algn="l" marL="0" indent="0" lvl="0">
                <a:lnSpc>
                  <a:spcPts val="3239"/>
                </a:lnSpc>
              </a:pPr>
              <a:r>
                <a:rPr lang="en-US" b="true" sz="2699">
                  <a:solidFill>
                    <a:srgbClr val="282121"/>
                  </a:solidFill>
                  <a:latin typeface="Open Sans Bold"/>
                  <a:ea typeface="Open Sans Bold"/>
                  <a:cs typeface="Open Sans Bold"/>
                  <a:sym typeface="Open Sans Bold"/>
                </a:rPr>
                <a:t>Ramowanie</a:t>
              </a:r>
              <a:r>
                <a:rPr lang="en-US" b="true" sz="2699">
                  <a:solidFill>
                    <a:srgbClr val="282121"/>
                  </a:solidFill>
                  <a:latin typeface="Open Sans Bold"/>
                  <a:ea typeface="Open Sans Bold"/>
                  <a:cs typeface="Open Sans Bold"/>
                  <a:sym typeface="Open Sans Bold"/>
                </a:rPr>
                <a:t> to sposób, w jaki media wpływają na to, jakie sprawy są postrzegane przez opinię publiczną jako istotne, decydując, które tematy powinny być na czołowej pozycji. </a:t>
              </a: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885825"/>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Open Sans"/>
                <a:ea typeface="Open Sans"/>
                <a:cs typeface="Open Sans"/>
                <a:sym typeface="Open Sans"/>
              </a:rPr>
              <a:t>Czym jest tworzenie agendy?</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5191445"/>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Wybór istotnych tematów</a:t>
            </a:r>
          </a:p>
        </p:txBody>
      </p:sp>
      <p:sp>
        <p:nvSpPr>
          <p:cNvPr name="TextBox 17" id="17"/>
          <p:cNvSpPr txBox="true"/>
          <p:nvPr/>
        </p:nvSpPr>
        <p:spPr>
          <a:xfrm rot="0">
            <a:off x="3784366" y="5191445"/>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Programy telewizyjne</a:t>
            </a:r>
          </a:p>
        </p:txBody>
      </p:sp>
      <p:sp>
        <p:nvSpPr>
          <p:cNvPr name="TextBox 18" id="18"/>
          <p:cNvSpPr txBox="true"/>
          <p:nvPr/>
        </p:nvSpPr>
        <p:spPr>
          <a:xfrm rot="0">
            <a:off x="3784366" y="6975771"/>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Godziny zebrań</a:t>
            </a:r>
          </a:p>
        </p:txBody>
      </p:sp>
      <p:sp>
        <p:nvSpPr>
          <p:cNvPr name="TextBox 19" id="19"/>
          <p:cNvSpPr txBox="true"/>
          <p:nvPr/>
        </p:nvSpPr>
        <p:spPr>
          <a:xfrm rot="0">
            <a:off x="10399291" y="6962144"/>
            <a:ext cx="410434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Tematy społeczne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595966"/>
            <a:ext cx="9329889" cy="197167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Wybierz najtrafniejszy nagłówek dotyczący osób z  niepełnosprawnościami.</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864668"/>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„Państwo marnuje mnóstwo pieniędzy poprzez nową ustawę”</a:t>
            </a:r>
          </a:p>
        </p:txBody>
      </p:sp>
      <p:sp>
        <p:nvSpPr>
          <p:cNvPr name="TextBox 17" id="17"/>
          <p:cNvSpPr txBox="true"/>
          <p:nvPr/>
        </p:nvSpPr>
        <p:spPr>
          <a:xfrm rot="0">
            <a:off x="3784366" y="5019995"/>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„Powstał nowy, drogi przepis”</a:t>
            </a:r>
          </a:p>
        </p:txBody>
      </p:sp>
      <p:sp>
        <p:nvSpPr>
          <p:cNvPr name="TextBox 18" id="18"/>
          <p:cNvSpPr txBox="true"/>
          <p:nvPr/>
        </p:nvSpPr>
        <p:spPr>
          <a:xfrm rot="0">
            <a:off x="3321301" y="6804321"/>
            <a:ext cx="503047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„Powstała nowa ustawa dotycząca zagwarantowania samodzielności”</a:t>
            </a:r>
          </a:p>
        </p:txBody>
      </p:sp>
      <p:sp>
        <p:nvSpPr>
          <p:cNvPr name="TextBox 19" id="19"/>
          <p:cNvSpPr txBox="true"/>
          <p:nvPr/>
        </p:nvSpPr>
        <p:spPr>
          <a:xfrm rot="0">
            <a:off x="10399291" y="6632871"/>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„Następne żądanie środowisk osób z niepełnosprawnościami”</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813579"/>
            <a:chOff x="0" y="0"/>
            <a:chExt cx="20812845" cy="1084773"/>
          </a:xfrm>
        </p:grpSpPr>
        <p:sp>
          <p:nvSpPr>
            <p:cNvPr name="Freeform 4" id="4"/>
            <p:cNvSpPr/>
            <p:nvPr/>
          </p:nvSpPr>
          <p:spPr>
            <a:xfrm flipH="false" flipV="false" rot="0">
              <a:off x="0" y="0"/>
              <a:ext cx="20812846" cy="1084773"/>
            </a:xfrm>
            <a:custGeom>
              <a:avLst/>
              <a:gdLst/>
              <a:ahLst/>
              <a:cxnLst/>
              <a:rect r="r" b="b" t="t" l="l"/>
              <a:pathLst>
                <a:path h="1084773" w="20812846">
                  <a:moveTo>
                    <a:pt x="0" y="0"/>
                  </a:moveTo>
                  <a:lnTo>
                    <a:pt x="20812846" y="0"/>
                  </a:lnTo>
                  <a:lnTo>
                    <a:pt x="20812846" y="1084773"/>
                  </a:lnTo>
                  <a:lnTo>
                    <a:pt x="0" y="1084773"/>
                  </a:lnTo>
                  <a:close/>
                </a:path>
              </a:pathLst>
            </a:custGeom>
            <a:solidFill>
              <a:srgbClr val="000000">
                <a:alpha val="0"/>
              </a:srgbClr>
            </a:solidFill>
          </p:spPr>
        </p:sp>
        <p:sp>
          <p:nvSpPr>
            <p:cNvPr name="TextBox 5" id="5"/>
            <p:cNvSpPr txBox="true"/>
            <p:nvPr/>
          </p:nvSpPr>
          <p:spPr>
            <a:xfrm>
              <a:off x="0" y="0"/>
              <a:ext cx="20812845" cy="1084773"/>
            </a:xfrm>
            <a:prstGeom prst="rect">
              <a:avLst/>
            </a:prstGeom>
          </p:spPr>
          <p:txBody>
            <a:bodyPr anchor="t" rtlCol="false" tIns="0" lIns="0" bIns="0" rIns="0"/>
            <a:lstStyle/>
            <a:p>
              <a:pPr algn="l" marL="0" indent="0" lvl="0">
                <a:lnSpc>
                  <a:spcPts val="2839"/>
                </a:lnSpc>
              </a:pPr>
              <a:r>
                <a:rPr lang="en-US" b="true" sz="2366">
                  <a:solidFill>
                    <a:srgbClr val="282121"/>
                  </a:solidFill>
                  <a:latin typeface="Open Sans Bold"/>
                  <a:ea typeface="Open Sans Bold"/>
                  <a:cs typeface="Open Sans Bold"/>
                  <a:sym typeface="Open Sans Bold"/>
                </a:rPr>
                <a:t>To język oparty na prawach, który pozytywnie kształtuje politykę wobec osób niepełnosprawnych, zgodnie z przesłaniem inkluzywnym. Inne opcje korzystają z negatywnych ram („kosztowne”, „marnotrawne”), które utrwalają stygmatyzację.</a:t>
              </a: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Wybierz najfajniejszy nagłówek o niepełnosprawności.</a:t>
            </a:r>
          </a:p>
        </p:txBody>
      </p:sp>
      <p:sp>
        <p:nvSpPr>
          <p:cNvPr name="TextBox 12" id="12"/>
          <p:cNvSpPr txBox="true"/>
          <p:nvPr/>
        </p:nvSpPr>
        <p:spPr>
          <a:xfrm rot="0">
            <a:off x="10399291" y="4983498"/>
            <a:ext cx="4104343" cy="74545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Open Sans"/>
                <a:ea typeface="Open Sans"/>
                <a:cs typeface="Open Sans"/>
                <a:sym typeface="Open Sans"/>
              </a:rPr>
              <a:t>B. xxx</a:t>
            </a:r>
          </a:p>
        </p:txBody>
      </p:sp>
      <p:sp>
        <p:nvSpPr>
          <p:cNvPr name="TextBox 13" id="13"/>
          <p:cNvSpPr txBox="true"/>
          <p:nvPr/>
        </p:nvSpPr>
        <p:spPr>
          <a:xfrm rot="0">
            <a:off x="10399291" y="6747383"/>
            <a:ext cx="4104343" cy="74545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Open Sans"/>
                <a:ea typeface="Open Sans"/>
                <a:cs typeface="Open Sans"/>
                <a:sym typeface="Open Sans"/>
              </a:rPr>
              <a:t>D.xxx</a:t>
            </a:r>
          </a:p>
        </p:txBody>
      </p:sp>
      <p:sp>
        <p:nvSpPr>
          <p:cNvPr name="Freeform 14" id="14"/>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10399291" y="4864668"/>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„Państwo marnuje mnóstwo pieniędzy poprzez nową ustawę”</a:t>
            </a:r>
          </a:p>
        </p:txBody>
      </p:sp>
      <p:sp>
        <p:nvSpPr>
          <p:cNvPr name="TextBox 19" id="19"/>
          <p:cNvSpPr txBox="true"/>
          <p:nvPr/>
        </p:nvSpPr>
        <p:spPr>
          <a:xfrm rot="0">
            <a:off x="3784366" y="5019995"/>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„Powstał nowy, drogi przepis”</a:t>
            </a:r>
          </a:p>
        </p:txBody>
      </p:sp>
      <p:sp>
        <p:nvSpPr>
          <p:cNvPr name="TextBox 20" id="20"/>
          <p:cNvSpPr txBox="true"/>
          <p:nvPr/>
        </p:nvSpPr>
        <p:spPr>
          <a:xfrm rot="0">
            <a:off x="3321301" y="6804321"/>
            <a:ext cx="503047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„Powstała nowa ustawa dotycząca zagwarantowania samodzielności”</a:t>
            </a:r>
          </a:p>
        </p:txBody>
      </p:sp>
      <p:sp>
        <p:nvSpPr>
          <p:cNvPr name="TextBox 21" id="21"/>
          <p:cNvSpPr txBox="true"/>
          <p:nvPr/>
        </p:nvSpPr>
        <p:spPr>
          <a:xfrm rot="0">
            <a:off x="10399291" y="6632871"/>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„Następne żądanie środowisk osób z niepełnosprawnościami”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656084"/>
            <a:ext cx="12911505" cy="1232538"/>
          </a:xfrm>
          <a:prstGeom prst="rect">
            <a:avLst/>
          </a:prstGeom>
        </p:spPr>
        <p:txBody>
          <a:bodyPr anchor="t" rtlCol="false" tIns="0" lIns="0" bIns="0" rIns="0">
            <a:spAutoFit/>
          </a:bodyPr>
          <a:lstStyle/>
          <a:p>
            <a:pPr algn="ctr" marL="0" indent="0" lvl="0">
              <a:lnSpc>
                <a:spcPts val="9120"/>
              </a:lnSpc>
            </a:pPr>
            <a:r>
              <a:rPr lang="en-US" sz="9500" spc="-779">
                <a:solidFill>
                  <a:srgbClr val="272665"/>
                </a:solidFill>
                <a:latin typeface="Open Sans"/>
                <a:ea typeface="Open Sans"/>
                <a:cs typeface="Open Sans"/>
                <a:sym typeface="Open Sans"/>
              </a:rPr>
              <a:t>Efe</a:t>
            </a:r>
            <a:r>
              <a:rPr lang="en-US" sz="9500" spc="-779">
                <a:solidFill>
                  <a:srgbClr val="272665"/>
                </a:solidFill>
                <a:latin typeface="Open Sans"/>
                <a:ea typeface="Open Sans"/>
                <a:cs typeface="Open Sans"/>
                <a:sym typeface="Open Sans"/>
              </a:rPr>
              <a:t>kty Nauki</a:t>
            </a:r>
          </a:p>
        </p:txBody>
      </p:sp>
      <p:sp>
        <p:nvSpPr>
          <p:cNvPr name="TextBox 3" id="3"/>
          <p:cNvSpPr txBox="true"/>
          <p:nvPr/>
        </p:nvSpPr>
        <p:spPr>
          <a:xfrm rot="0">
            <a:off x="2225921" y="2198371"/>
            <a:ext cx="14893392" cy="1007746"/>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Open Sans"/>
                <a:ea typeface="Open Sans"/>
                <a:cs typeface="Open Sans"/>
                <a:sym typeface="Open Sans"/>
              </a:rPr>
              <a:t>Po ukończeniu tego modułu zdobędziesz następujące umiejętności, wiedzę i postawy. </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6262317"/>
            <a:ext cx="3574521" cy="2072640"/>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Open Sans"/>
                <a:ea typeface="Open Sans"/>
                <a:cs typeface="Open Sans"/>
                <a:sym typeface="Open Sans"/>
              </a:rPr>
              <a:t>Zrozumiesz, jak media wpływają na poglądy polityczne, szczególnie wśród młodzieży z niepełnosprawnościami.</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7248" y="6262317"/>
            <a:ext cx="3574521" cy="2072640"/>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Open Sans"/>
                <a:ea typeface="Open Sans"/>
                <a:cs typeface="Open Sans"/>
                <a:sym typeface="Open Sans"/>
              </a:rPr>
              <a:t>Dowiedz</a:t>
            </a:r>
            <a:r>
              <a:rPr lang="en-US" sz="2400" spc="-40">
                <a:solidFill>
                  <a:srgbClr val="272665"/>
                </a:solidFill>
                <a:latin typeface="Open Sans"/>
                <a:ea typeface="Open Sans"/>
                <a:cs typeface="Open Sans"/>
                <a:sym typeface="Open Sans"/>
              </a:rPr>
              <a:t> się jak rozpoznawać dezinformację i stronniczość w materiałach politycznych.</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6262317"/>
            <a:ext cx="3574521" cy="2072640"/>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Open Sans"/>
                <a:ea typeface="Open Sans"/>
                <a:cs typeface="Open Sans"/>
                <a:sym typeface="Open Sans"/>
              </a:rPr>
              <a:t>Dowiesz się</a:t>
            </a:r>
            <a:r>
              <a:rPr lang="en-US" sz="2400" spc="-40">
                <a:solidFill>
                  <a:srgbClr val="272665"/>
                </a:solidFill>
                <a:latin typeface="Open Sans"/>
                <a:ea typeface="Open Sans"/>
                <a:cs typeface="Open Sans"/>
                <a:sym typeface="Open Sans"/>
              </a:rPr>
              <a:t> jak wykorzystać narzędzia krytycznego myślenia, aby wspierać aktywny udział młodzieży.</a:t>
            </a:r>
          </a:p>
        </p:txBody>
      </p:sp>
      <p:sp>
        <p:nvSpPr>
          <p:cNvPr name="TextBox 16" id="16"/>
          <p:cNvSpPr txBox="true"/>
          <p:nvPr/>
        </p:nvSpPr>
        <p:spPr>
          <a:xfrm rot="0">
            <a:off x="3088645" y="4915316"/>
            <a:ext cx="1849073"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L01.</a:t>
            </a:r>
          </a:p>
        </p:txBody>
      </p:sp>
      <p:sp>
        <p:nvSpPr>
          <p:cNvPr name="TextBox 17" id="17"/>
          <p:cNvSpPr txBox="true"/>
          <p:nvPr/>
        </p:nvSpPr>
        <p:spPr>
          <a:xfrm rot="0">
            <a:off x="8084403" y="4915316"/>
            <a:ext cx="2119193"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L02.</a:t>
            </a:r>
          </a:p>
        </p:txBody>
      </p:sp>
      <p:sp>
        <p:nvSpPr>
          <p:cNvPr name="TextBox 18" id="18"/>
          <p:cNvSpPr txBox="true"/>
          <p:nvPr/>
        </p:nvSpPr>
        <p:spPr>
          <a:xfrm rot="0">
            <a:off x="12986451" y="4915316"/>
            <a:ext cx="2576736"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479055" y="1057275"/>
            <a:ext cx="932988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 Czym są Echo Chambers (Komory echa...)?</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5054918"/>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Algorytmy, które ignorują działalność użytkowników</a:t>
            </a:r>
          </a:p>
        </p:txBody>
      </p:sp>
      <p:sp>
        <p:nvSpPr>
          <p:cNvPr name="TextBox 14" id="14"/>
          <p:cNvSpPr txBox="true"/>
          <p:nvPr/>
        </p:nvSpPr>
        <p:spPr>
          <a:xfrm rot="0">
            <a:off x="3156720" y="5054918"/>
            <a:ext cx="5359634" cy="13677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a:t>
            </a:r>
            <a:r>
              <a:rPr lang="en-US" sz="2400">
                <a:solidFill>
                  <a:srgbClr val="282121"/>
                </a:solidFill>
                <a:latin typeface="Open Sans"/>
                <a:ea typeface="Open Sans"/>
                <a:cs typeface="Open Sans"/>
                <a:sym typeface="Open Sans"/>
              </a:rPr>
              <a:t>omieszczenia do efektów dźwiękowych.</a:t>
            </a:r>
          </a:p>
          <a:p>
            <a:pPr algn="ctr" marL="0" indent="0" lvl="0">
              <a:lnSpc>
                <a:spcPts val="2760"/>
              </a:lnSpc>
            </a:pPr>
          </a:p>
          <a:p>
            <a:pPr algn="ctr" marL="0" indent="0" lvl="0">
              <a:lnSpc>
                <a:spcPts val="2760"/>
              </a:lnSpc>
            </a:pPr>
          </a:p>
        </p:txBody>
      </p:sp>
      <p:sp>
        <p:nvSpPr>
          <p:cNvPr name="TextBox 15" id="15"/>
          <p:cNvSpPr txBox="true"/>
          <p:nvPr/>
        </p:nvSpPr>
        <p:spPr>
          <a:xfrm rot="0">
            <a:off x="3321301" y="6975771"/>
            <a:ext cx="503047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Zasada antydyskryminacyjna</a:t>
            </a:r>
          </a:p>
        </p:txBody>
      </p:sp>
      <p:sp>
        <p:nvSpPr>
          <p:cNvPr name="TextBox 16" id="16"/>
          <p:cNvSpPr txBox="true"/>
          <p:nvPr/>
        </p:nvSpPr>
        <p:spPr>
          <a:xfrm rot="0">
            <a:off x="10399291" y="6790694"/>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Bań</a:t>
            </a:r>
            <a:r>
              <a:rPr lang="en-US" sz="2400">
                <a:solidFill>
                  <a:srgbClr val="282121"/>
                </a:solidFill>
                <a:latin typeface="Open Sans"/>
                <a:ea typeface="Open Sans"/>
                <a:cs typeface="Open Sans"/>
                <a:sym typeface="Open Sans"/>
              </a:rPr>
              <a:t>ki wzmacniające własne przekonania.</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770324" y="3375103"/>
            <a:ext cx="16983864" cy="1229301"/>
            <a:chOff x="0" y="0"/>
            <a:chExt cx="22645152" cy="1639067"/>
          </a:xfrm>
        </p:grpSpPr>
        <p:sp>
          <p:nvSpPr>
            <p:cNvPr name="Freeform 4" id="4"/>
            <p:cNvSpPr/>
            <p:nvPr/>
          </p:nvSpPr>
          <p:spPr>
            <a:xfrm flipH="false" flipV="false" rot="0">
              <a:off x="0" y="0"/>
              <a:ext cx="22645153" cy="1639067"/>
            </a:xfrm>
            <a:custGeom>
              <a:avLst/>
              <a:gdLst/>
              <a:ahLst/>
              <a:cxnLst/>
              <a:rect r="r" b="b" t="t" l="l"/>
              <a:pathLst>
                <a:path h="1639067" w="22645153">
                  <a:moveTo>
                    <a:pt x="0" y="0"/>
                  </a:moveTo>
                  <a:lnTo>
                    <a:pt x="22645153" y="0"/>
                  </a:lnTo>
                  <a:lnTo>
                    <a:pt x="22645153" y="1639067"/>
                  </a:lnTo>
                  <a:lnTo>
                    <a:pt x="0" y="1639067"/>
                  </a:lnTo>
                  <a:close/>
                </a:path>
              </a:pathLst>
            </a:custGeom>
            <a:solidFill>
              <a:srgbClr val="000000">
                <a:alpha val="0"/>
              </a:srgbClr>
            </a:solidFill>
          </p:spPr>
        </p:sp>
        <p:sp>
          <p:nvSpPr>
            <p:cNvPr name="TextBox 5" id="5"/>
            <p:cNvSpPr txBox="true"/>
            <p:nvPr/>
          </p:nvSpPr>
          <p:spPr>
            <a:xfrm>
              <a:off x="0" y="0"/>
              <a:ext cx="22645152" cy="1639067"/>
            </a:xfrm>
            <a:prstGeom prst="rect">
              <a:avLst/>
            </a:prstGeom>
          </p:spPr>
          <p:txBody>
            <a:bodyPr anchor="t" rtlCol="false" tIns="0" lIns="0" bIns="0" rIns="0"/>
            <a:lstStyle/>
            <a:p>
              <a:pPr algn="l" marL="0" indent="0" lvl="0">
                <a:lnSpc>
                  <a:spcPts val="2999"/>
                </a:lnSpc>
              </a:pPr>
              <a:r>
                <a:rPr lang="en-US" b="true" sz="2499">
                  <a:solidFill>
                    <a:srgbClr val="282121"/>
                  </a:solidFill>
                  <a:latin typeface="Open Sans Bold"/>
                  <a:ea typeface="Open Sans Bold"/>
                  <a:cs typeface="Open Sans Bold"/>
                  <a:sym typeface="Open Sans Bold"/>
                </a:rPr>
                <a:t>Komory echa tworzą się, gdy algorytmy mediów społecznościowych pokazują użytkownikom tylko te treści, które pasują do ich poglądów. To sprawia, że różnorodne perspektywy są ukryte (na przykład treści wspierające osoby z niepełnosprawnościami przed użytkownikami bez niepełnosprawności).</a:t>
              </a: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1392391"/>
          </a:xfrm>
          <a:prstGeom prst="rect">
            <a:avLst/>
          </a:prstGeom>
        </p:spPr>
        <p:txBody>
          <a:bodyPr anchor="t" rtlCol="false" tIns="0" lIns="0" bIns="0" rIns="0">
            <a:spAutoFit/>
          </a:bodyPr>
          <a:lstStyle/>
          <a:p>
            <a:pPr algn="ctr" marL="0" indent="0" lvl="0">
              <a:lnSpc>
                <a:spcPts val="5490"/>
              </a:lnSpc>
            </a:pPr>
            <a:r>
              <a:rPr lang="en-US" sz="4774">
                <a:solidFill>
                  <a:srgbClr val="282121"/>
                </a:solidFill>
                <a:latin typeface="Open Sans"/>
                <a:ea typeface="Open Sans"/>
                <a:cs typeface="Open Sans"/>
                <a:sym typeface="Open Sans"/>
              </a:rPr>
              <a:t>Najlepszy tytuł dotyczący niepełnosprawności?</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10399291" y="5054918"/>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Algorytmy, które ignorują działalność użytkowników</a:t>
            </a:r>
          </a:p>
        </p:txBody>
      </p:sp>
      <p:sp>
        <p:nvSpPr>
          <p:cNvPr name="TextBox 17" id="17"/>
          <p:cNvSpPr txBox="true"/>
          <p:nvPr/>
        </p:nvSpPr>
        <p:spPr>
          <a:xfrm rot="0">
            <a:off x="3156720" y="5054918"/>
            <a:ext cx="5359634" cy="13677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P</a:t>
            </a:r>
            <a:r>
              <a:rPr lang="en-US" sz="2400">
                <a:solidFill>
                  <a:srgbClr val="282121"/>
                </a:solidFill>
                <a:latin typeface="Open Sans"/>
                <a:ea typeface="Open Sans"/>
                <a:cs typeface="Open Sans"/>
                <a:sym typeface="Open Sans"/>
              </a:rPr>
              <a:t>omieszczenia do efektów dźwiękowych.</a:t>
            </a:r>
          </a:p>
          <a:p>
            <a:pPr algn="ctr" marL="0" indent="0" lvl="0">
              <a:lnSpc>
                <a:spcPts val="2760"/>
              </a:lnSpc>
            </a:pPr>
          </a:p>
          <a:p>
            <a:pPr algn="ctr" marL="0" indent="0" lvl="0">
              <a:lnSpc>
                <a:spcPts val="2760"/>
              </a:lnSpc>
            </a:pPr>
          </a:p>
        </p:txBody>
      </p:sp>
      <p:sp>
        <p:nvSpPr>
          <p:cNvPr name="TextBox 18" id="18"/>
          <p:cNvSpPr txBox="true"/>
          <p:nvPr/>
        </p:nvSpPr>
        <p:spPr>
          <a:xfrm rot="0">
            <a:off x="3321301" y="6975771"/>
            <a:ext cx="503047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Zasada antydyskryminacyjna</a:t>
            </a:r>
          </a:p>
        </p:txBody>
      </p:sp>
      <p:sp>
        <p:nvSpPr>
          <p:cNvPr name="TextBox 19" id="19"/>
          <p:cNvSpPr txBox="true"/>
          <p:nvPr/>
        </p:nvSpPr>
        <p:spPr>
          <a:xfrm rot="0">
            <a:off x="10399291" y="6790694"/>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Bań</a:t>
            </a:r>
            <a:r>
              <a:rPr lang="en-US" sz="2400">
                <a:solidFill>
                  <a:srgbClr val="282121"/>
                </a:solidFill>
                <a:latin typeface="Open Sans"/>
                <a:ea typeface="Open Sans"/>
                <a:cs typeface="Open Sans"/>
                <a:sym typeface="Open Sans"/>
              </a:rPr>
              <a:t>ki wzmacniające własne przekonania.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399406" y="1431764"/>
            <a:ext cx="5009201" cy="906697"/>
            <a:chOff x="0" y="0"/>
            <a:chExt cx="6678935" cy="1208930"/>
          </a:xfrm>
        </p:grpSpPr>
        <p:sp>
          <p:nvSpPr>
            <p:cNvPr name="Freeform 4" id="4"/>
            <p:cNvSpPr/>
            <p:nvPr/>
          </p:nvSpPr>
          <p:spPr>
            <a:xfrm flipH="false" flipV="false" rot="0">
              <a:off x="0" y="0"/>
              <a:ext cx="6678935" cy="1208930"/>
            </a:xfrm>
            <a:custGeom>
              <a:avLst/>
              <a:gdLst/>
              <a:ahLst/>
              <a:cxnLst/>
              <a:rect r="r" b="b" t="t" l="l"/>
              <a:pathLst>
                <a:path h="1208930" w="6678935">
                  <a:moveTo>
                    <a:pt x="0" y="0"/>
                  </a:moveTo>
                  <a:lnTo>
                    <a:pt x="6678935" y="0"/>
                  </a:lnTo>
                  <a:lnTo>
                    <a:pt x="6678935" y="1208930"/>
                  </a:lnTo>
                  <a:lnTo>
                    <a:pt x="0" y="1208930"/>
                  </a:lnTo>
                  <a:close/>
                </a:path>
              </a:pathLst>
            </a:custGeom>
            <a:solidFill>
              <a:srgbClr val="000000">
                <a:alpha val="0"/>
              </a:srgbClr>
            </a:solidFill>
          </p:spPr>
        </p:sp>
        <p:sp>
          <p:nvSpPr>
            <p:cNvPr name="TextBox 5" id="5"/>
            <p:cNvSpPr txBox="true"/>
            <p:nvPr/>
          </p:nvSpPr>
          <p:spPr>
            <a:xfrm>
              <a:off x="0" y="0"/>
              <a:ext cx="6678935" cy="1208930"/>
            </a:xfrm>
            <a:prstGeom prst="rect">
              <a:avLst/>
            </a:prstGeom>
          </p:spPr>
          <p:txBody>
            <a:bodyPr anchor="t" rtlCol="false" tIns="0" lIns="0" bIns="0" rIns="0"/>
            <a:lstStyle/>
            <a:p>
              <a:pPr algn="ctr" marL="0" indent="0" lvl="0">
                <a:lnSpc>
                  <a:spcPts val="5519"/>
                </a:lnSpc>
              </a:pPr>
              <a:r>
                <a:rPr lang="en-US" b="true" sz="4599">
                  <a:solidFill>
                    <a:srgbClr val="4C5270"/>
                  </a:solidFill>
                  <a:latin typeface="Open Sans Bold"/>
                  <a:ea typeface="Open Sans Bold"/>
                  <a:cs typeface="Open Sans Bold"/>
                  <a:sym typeface="Open Sans Bold"/>
                </a:rPr>
                <a:t>Wnioski </a:t>
              </a:r>
            </a:p>
          </p:txBody>
        </p:sp>
      </p:grpSp>
      <p:grpSp>
        <p:nvGrpSpPr>
          <p:cNvPr name="Group 6" id="6"/>
          <p:cNvGrpSpPr/>
          <p:nvPr/>
        </p:nvGrpSpPr>
        <p:grpSpPr>
          <a:xfrm rot="0">
            <a:off x="1048494" y="2678863"/>
            <a:ext cx="16554297" cy="6367814"/>
            <a:chOff x="0" y="0"/>
            <a:chExt cx="22072396" cy="8490418"/>
          </a:xfrm>
        </p:grpSpPr>
        <p:sp>
          <p:nvSpPr>
            <p:cNvPr name="Freeform 7" id="7"/>
            <p:cNvSpPr/>
            <p:nvPr/>
          </p:nvSpPr>
          <p:spPr>
            <a:xfrm flipH="false" flipV="false" rot="0">
              <a:off x="0" y="0"/>
              <a:ext cx="22072397" cy="8490418"/>
            </a:xfrm>
            <a:custGeom>
              <a:avLst/>
              <a:gdLst/>
              <a:ahLst/>
              <a:cxnLst/>
              <a:rect r="r" b="b" t="t" l="l"/>
              <a:pathLst>
                <a:path h="8490418" w="22072397">
                  <a:moveTo>
                    <a:pt x="0" y="0"/>
                  </a:moveTo>
                  <a:lnTo>
                    <a:pt x="22072397" y="0"/>
                  </a:lnTo>
                  <a:lnTo>
                    <a:pt x="22072397" y="8490418"/>
                  </a:lnTo>
                  <a:lnTo>
                    <a:pt x="0" y="8490418"/>
                  </a:lnTo>
                  <a:close/>
                </a:path>
              </a:pathLst>
            </a:custGeom>
            <a:solidFill>
              <a:srgbClr val="000000">
                <a:alpha val="0"/>
              </a:srgbClr>
            </a:solidFill>
          </p:spPr>
        </p:sp>
        <p:sp>
          <p:nvSpPr>
            <p:cNvPr name="TextBox 8" id="8"/>
            <p:cNvSpPr txBox="true"/>
            <p:nvPr/>
          </p:nvSpPr>
          <p:spPr>
            <a:xfrm>
              <a:off x="0" y="-9525"/>
              <a:ext cx="22072396" cy="8499943"/>
            </a:xfrm>
            <a:prstGeom prst="rect">
              <a:avLst/>
            </a:prstGeom>
          </p:spPr>
          <p:txBody>
            <a:bodyPr anchor="t" rtlCol="false" tIns="0" lIns="0" bIns="0" rIns="0"/>
            <a:lstStyle/>
            <a:p>
              <a:pPr algn="l" marL="0" indent="0" lvl="0">
                <a:lnSpc>
                  <a:spcPts val="3118"/>
                </a:lnSpc>
              </a:pPr>
              <a:r>
                <a:rPr lang="en-US" sz="2598">
                  <a:solidFill>
                    <a:srgbClr val="4C5270"/>
                  </a:solidFill>
                  <a:latin typeface="Open Sans"/>
                  <a:ea typeface="Open Sans"/>
                  <a:cs typeface="Open Sans"/>
                  <a:sym typeface="Open Sans"/>
                </a:rPr>
                <a:t>Ten moduł wyposaża w kluczowe umiejętności edukacji medialnej, umożliwiając wsparcie młodzieży z niepełnosprawnościami w aktywnym udziale w życiu politycznym. Omówiono:</a:t>
              </a:r>
            </a:p>
            <a:p>
              <a:pPr algn="l" marL="0" indent="0" lvl="0">
                <a:lnSpc>
                  <a:spcPts val="3118"/>
                </a:lnSpc>
              </a:pPr>
              <a:r>
                <a:rPr lang="en-US" b="true" sz="2598">
                  <a:solidFill>
                    <a:srgbClr val="4C5270"/>
                  </a:solidFill>
                  <a:latin typeface="Open Sans Bold"/>
                  <a:ea typeface="Open Sans Bold"/>
                  <a:cs typeface="Open Sans Bold"/>
                  <a:sym typeface="Open Sans Bold"/>
                </a:rPr>
                <a:t>Wpływ mediów</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Agenda i framing kształtują postrzeganie polityki wobec niepełnosprawności (np. „koszty” vs „prawa”).</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Komory echa ukrywają głosy osób niepełnosprawnych, blokując inkluzywny dialog.</a:t>
              </a:r>
            </a:p>
            <a:p>
              <a:pPr algn="l" marL="0" indent="0" lvl="0">
                <a:lnSpc>
                  <a:spcPts val="3118"/>
                </a:lnSpc>
              </a:pPr>
              <a:r>
                <a:rPr lang="en-US" b="true" sz="2598">
                  <a:solidFill>
                    <a:srgbClr val="4C5270"/>
                  </a:solidFill>
                  <a:latin typeface="Open Sans Bold"/>
                  <a:ea typeface="Open Sans Bold"/>
                  <a:cs typeface="Open Sans Bold"/>
                  <a:sym typeface="Open Sans Bold"/>
                </a:rPr>
                <a:t>Dezinformację</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Cztery rodzaje biasu (stronniczość, sensacyjność, pominięcie, ton) w ubezpieczeniach rentowych.</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Rozpoznawanie sygnałów: brak źródeł, manipulacja emocjami.</a:t>
              </a:r>
            </a:p>
            <a:p>
              <a:pPr algn="l" marL="0" indent="0" lvl="0">
                <a:lnSpc>
                  <a:spcPts val="3118"/>
                </a:lnSpc>
              </a:pPr>
              <a:r>
                <a:rPr lang="en-US" b="true" sz="2598">
                  <a:solidFill>
                    <a:srgbClr val="4C5270"/>
                  </a:solidFill>
                  <a:latin typeface="Open Sans Bold"/>
                  <a:ea typeface="Open Sans Bold"/>
                  <a:cs typeface="Open Sans Bold"/>
                  <a:sym typeface="Open Sans Bold"/>
                </a:rPr>
                <a:t>Narzędzia krytycznego myślenia</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Metoda 5W: Kto, Co, Skąd, Kiedy, Dlaczego?</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Metoda S.A.M.: Źródło, Agenda, Motywacje finansowe.</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Analiza nagłówków: kontrastowe ramy do wykrywania stronniczości (Ćwiczenie 1).</a:t>
              </a:r>
            </a:p>
            <a:p>
              <a:pPr algn="l" marL="0" indent="0" lvl="0">
                <a:lnSpc>
                  <a:spcPts val="3118"/>
                </a:lnSpc>
              </a:pPr>
              <a:r>
                <a:rPr lang="en-US" b="true" sz="2598">
                  <a:solidFill>
                    <a:srgbClr val="4C5270"/>
                  </a:solidFill>
                  <a:latin typeface="Open Sans Bold"/>
                  <a:ea typeface="Open Sans Bold"/>
                  <a:cs typeface="Open Sans Bold"/>
                  <a:sym typeface="Open Sans Bold"/>
                </a:rPr>
                <a:t>Wsparcie inkluzywne</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Dostosowanie: opisy audio, łatwe teksty, emoji.</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Wzmacnianie głosu młodzieży w analizie i tworzeniu mediów.</a:t>
              </a:r>
            </a:p>
            <a:p>
              <a:pPr algn="l" marL="0" indent="0" lvl="0">
                <a:lnSpc>
                  <a:spcPts val="3118"/>
                </a:lnSpc>
              </a:pPr>
            </a:p>
          </p:txBody>
        </p:sp>
      </p:grpSp>
      <p:grpSp>
        <p:nvGrpSpPr>
          <p:cNvPr name="Group 9" id="9"/>
          <p:cNvGrpSpPr/>
          <p:nvPr/>
        </p:nvGrpSpPr>
        <p:grpSpPr>
          <a:xfrm rot="0">
            <a:off x="971550" y="467067"/>
            <a:ext cx="76944" cy="200648"/>
            <a:chOff x="0" y="0"/>
            <a:chExt cx="102592" cy="267531"/>
          </a:xfrm>
        </p:grpSpPr>
        <p:sp>
          <p:nvSpPr>
            <p:cNvPr name="Freeform 10" id="10"/>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1" id="11"/>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F652A0"/>
                  </a:solidFill>
                  <a:latin typeface="Open Sans Bold"/>
                  <a:ea typeface="Open Sans Bold"/>
                  <a:cs typeface="Open Sans Bold"/>
                  <a:sym typeface="Open Sans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316038"/>
        </p:xfrm>
        <a:graphic>
          <a:graphicData uri="http://schemas.openxmlformats.org/drawingml/2006/table">
            <a:tbl>
              <a:tblPr/>
              <a:tblGrid>
                <a:gridCol w="8958025"/>
              </a:tblGrid>
              <a:tr h="1316038">
                <a:tc>
                  <a:txBody>
                    <a:bodyPr anchor="t" rtlCol="false"/>
                    <a:lstStyle/>
                    <a:p>
                      <a:pPr algn="just" marL="0" indent="0" lvl="0">
                        <a:lnSpc>
                          <a:spcPts val="2138"/>
                        </a:lnSpc>
                        <a:spcBef>
                          <a:spcPct val="0"/>
                        </a:spcBef>
                        <a:defRPr/>
                      </a:pPr>
                      <a:r>
                        <a:rPr lang="en-US" sz="1549" strike="noStrike" u="none">
                          <a:solidFill>
                            <a:srgbClr val="000000"/>
                          </a:solidFill>
                          <a:latin typeface="Open Sans"/>
                          <a:ea typeface="Open Sans"/>
                          <a:cs typeface="Open Sans"/>
                          <a:sym typeface="Open Sans"/>
                        </a:rPr>
                        <a:t>Finansowane przez Unię Europejską. Wyrażone opinie i poglądy są wyłącznie poglądami autora lub autorów i niekoniecznie odzwierciedlają stanowisko Unii Europejskiej ani Europejskiej Agencji Wykonawczej ds. Edukacji i Kultury (EACEA). Ani Unia Europejska, ani instytucja przyznająca grant nie ponoszą za nie odpowiedzialności.</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161925"/>
              <a:ext cx="15278404" cy="107003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Czym jest krytyczne myślenie?</a:t>
              </a:r>
            </a:p>
          </p:txBody>
        </p:sp>
      </p:grpSp>
      <p:grpSp>
        <p:nvGrpSpPr>
          <p:cNvPr name="Group 6" id="6"/>
          <p:cNvGrpSpPr/>
          <p:nvPr/>
        </p:nvGrpSpPr>
        <p:grpSpPr>
          <a:xfrm rot="0">
            <a:off x="1258443" y="1952683"/>
            <a:ext cx="5377720" cy="1190104"/>
            <a:chOff x="0" y="0"/>
            <a:chExt cx="7170293" cy="1586805"/>
          </a:xfrm>
        </p:grpSpPr>
        <p:sp>
          <p:nvSpPr>
            <p:cNvPr name="Freeform 7" id="7"/>
            <p:cNvSpPr/>
            <p:nvPr/>
          </p:nvSpPr>
          <p:spPr>
            <a:xfrm flipH="false" flipV="false" rot="0">
              <a:off x="0" y="0"/>
              <a:ext cx="7170293" cy="1586805"/>
            </a:xfrm>
            <a:custGeom>
              <a:avLst/>
              <a:gdLst/>
              <a:ahLst/>
              <a:cxnLst/>
              <a:rect r="r" b="b" t="t" l="l"/>
              <a:pathLst>
                <a:path h="1586805" w="7170293">
                  <a:moveTo>
                    <a:pt x="0" y="0"/>
                  </a:moveTo>
                  <a:lnTo>
                    <a:pt x="7170293" y="0"/>
                  </a:lnTo>
                  <a:lnTo>
                    <a:pt x="7170293" y="1586805"/>
                  </a:lnTo>
                  <a:lnTo>
                    <a:pt x="0" y="1586805"/>
                  </a:lnTo>
                  <a:close/>
                </a:path>
              </a:pathLst>
            </a:custGeom>
            <a:solidFill>
              <a:srgbClr val="000000">
                <a:alpha val="0"/>
              </a:srgbClr>
            </a:solidFill>
          </p:spPr>
        </p:sp>
        <p:sp>
          <p:nvSpPr>
            <p:cNvPr name="TextBox 8" id="8"/>
            <p:cNvSpPr txBox="true"/>
            <p:nvPr/>
          </p:nvSpPr>
          <p:spPr>
            <a:xfrm>
              <a:off x="0" y="0"/>
              <a:ext cx="7170293" cy="1586805"/>
            </a:xfrm>
            <a:prstGeom prst="rect">
              <a:avLst/>
            </a:prstGeom>
          </p:spPr>
          <p:txBody>
            <a:bodyPr anchor="t" rtlCol="false" tIns="0" lIns="0" bIns="0" rIns="0"/>
            <a:lstStyle/>
            <a:p>
              <a:pPr algn="l" marL="0" indent="0" lvl="0">
                <a:lnSpc>
                  <a:spcPts val="7200"/>
                </a:lnSpc>
              </a:pPr>
              <a:r>
                <a:rPr lang="en-US" b="true" sz="6000">
                  <a:solidFill>
                    <a:srgbClr val="282121"/>
                  </a:solidFill>
                  <a:latin typeface="Open Sans Bold"/>
                  <a:ea typeface="Open Sans Bold"/>
                  <a:cs typeface="Open Sans Bold"/>
                  <a:sym typeface="Open Sans Bold"/>
                </a:rPr>
                <a:t>Wstęp</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420941" y="3716253"/>
            <a:ext cx="4838359" cy="4826263"/>
          </a:xfrm>
          <a:custGeom>
            <a:avLst/>
            <a:gdLst/>
            <a:ahLst/>
            <a:cxnLst/>
            <a:rect r="r" b="b" t="t" l="l"/>
            <a:pathLst>
              <a:path h="4826263" w="4838359">
                <a:moveTo>
                  <a:pt x="0" y="0"/>
                </a:moveTo>
                <a:lnTo>
                  <a:pt x="4838359" y="0"/>
                </a:lnTo>
                <a:lnTo>
                  <a:pt x="4838359" y="4826263"/>
                </a:lnTo>
                <a:lnTo>
                  <a:pt x="0" y="4826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296236"/>
            <a:ext cx="10189080" cy="1930082"/>
          </a:xfrm>
          <a:prstGeom prst="rect">
            <a:avLst/>
          </a:prstGeom>
        </p:spPr>
        <p:txBody>
          <a:bodyPr anchor="t" rtlCol="false" tIns="0" lIns="0" bIns="0" rIns="0">
            <a:spAutoFit/>
          </a:bodyPr>
          <a:lstStyle/>
          <a:p>
            <a:pPr algn="just" marL="451594" indent="-225797" lvl="1">
              <a:lnSpc>
                <a:spcPts val="3137"/>
              </a:lnSpc>
              <a:buFont typeface="Arial"/>
              <a:buChar char="•"/>
            </a:pPr>
            <a:r>
              <a:rPr lang="en-US" sz="2091">
                <a:solidFill>
                  <a:srgbClr val="4C4457"/>
                </a:solidFill>
                <a:latin typeface="Open Sans"/>
                <a:ea typeface="Open Sans"/>
                <a:cs typeface="Open Sans"/>
                <a:sym typeface="Open Sans"/>
              </a:rPr>
              <a:t>Myślenie krytyczne to zdolność do obiektywnej analizy informacji, oceniania różnych punktów widzenia i formułowania uzasadnionych wniosków. Polega na zadawaniu pytań, weryfikowaniu faktów i zastanawianiu się nad własnymi założeniami, aby lepiej zrozumieć skomplikowane sprawy – co jest szczególnie istotne w kontekście polityki i mediów.</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161925"/>
              <a:ext cx="15278404" cy="107003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Jak wprowadzić myślenie krytyczne: metoda 5 W.</a:t>
              </a:r>
            </a:p>
          </p:txBody>
        </p:sp>
      </p:grpSp>
      <p:grpSp>
        <p:nvGrpSpPr>
          <p:cNvPr name="Group 6" id="6"/>
          <p:cNvGrpSpPr/>
          <p:nvPr/>
        </p:nvGrpSpPr>
        <p:grpSpPr>
          <a:xfrm rot="0">
            <a:off x="1258443" y="1952683"/>
            <a:ext cx="5377720" cy="1190104"/>
            <a:chOff x="0" y="0"/>
            <a:chExt cx="7170293" cy="1586805"/>
          </a:xfrm>
        </p:grpSpPr>
        <p:sp>
          <p:nvSpPr>
            <p:cNvPr name="Freeform 7" id="7"/>
            <p:cNvSpPr/>
            <p:nvPr/>
          </p:nvSpPr>
          <p:spPr>
            <a:xfrm flipH="false" flipV="false" rot="0">
              <a:off x="0" y="0"/>
              <a:ext cx="7170293" cy="1586805"/>
            </a:xfrm>
            <a:custGeom>
              <a:avLst/>
              <a:gdLst/>
              <a:ahLst/>
              <a:cxnLst/>
              <a:rect r="r" b="b" t="t" l="l"/>
              <a:pathLst>
                <a:path h="1586805" w="7170293">
                  <a:moveTo>
                    <a:pt x="0" y="0"/>
                  </a:moveTo>
                  <a:lnTo>
                    <a:pt x="7170293" y="0"/>
                  </a:lnTo>
                  <a:lnTo>
                    <a:pt x="7170293" y="1586805"/>
                  </a:lnTo>
                  <a:lnTo>
                    <a:pt x="0" y="1586805"/>
                  </a:lnTo>
                  <a:close/>
                </a:path>
              </a:pathLst>
            </a:custGeom>
            <a:solidFill>
              <a:srgbClr val="000000">
                <a:alpha val="0"/>
              </a:srgbClr>
            </a:solidFill>
          </p:spPr>
        </p:sp>
        <p:sp>
          <p:nvSpPr>
            <p:cNvPr name="TextBox 8" id="8"/>
            <p:cNvSpPr txBox="true"/>
            <p:nvPr/>
          </p:nvSpPr>
          <p:spPr>
            <a:xfrm>
              <a:off x="0" y="0"/>
              <a:ext cx="7170293" cy="1586805"/>
            </a:xfrm>
            <a:prstGeom prst="rect">
              <a:avLst/>
            </a:prstGeom>
          </p:spPr>
          <p:txBody>
            <a:bodyPr anchor="t" rtlCol="false" tIns="0" lIns="0" bIns="0" rIns="0"/>
            <a:lstStyle/>
            <a:p>
              <a:pPr algn="l" marL="0" indent="0" lvl="0">
                <a:lnSpc>
                  <a:spcPts val="7200"/>
                </a:lnSpc>
              </a:pPr>
              <a:r>
                <a:rPr lang="en-US" b="true" sz="6000">
                  <a:solidFill>
                    <a:srgbClr val="282121"/>
                  </a:solidFill>
                  <a:latin typeface="Open Sans Bold"/>
                  <a:ea typeface="Open Sans Bold"/>
                  <a:cs typeface="Open Sans Bold"/>
                  <a:sym typeface="Open Sans Bold"/>
                </a:rPr>
                <a:t>Wstęp</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600983" y="3162879"/>
            <a:ext cx="5802958" cy="3873475"/>
          </a:xfrm>
          <a:custGeom>
            <a:avLst/>
            <a:gdLst/>
            <a:ahLst/>
            <a:cxnLst/>
            <a:rect r="r" b="b" t="t" l="l"/>
            <a:pathLst>
              <a:path h="3873475" w="5802958">
                <a:moveTo>
                  <a:pt x="0" y="0"/>
                </a:moveTo>
                <a:lnTo>
                  <a:pt x="5802958" y="0"/>
                </a:lnTo>
                <a:lnTo>
                  <a:pt x="5802958" y="3873474"/>
                </a:lnTo>
                <a:lnTo>
                  <a:pt x="0" y="3873474"/>
                </a:lnTo>
                <a:lnTo>
                  <a:pt x="0" y="0"/>
                </a:lnTo>
                <a:close/>
              </a:path>
            </a:pathLst>
          </a:custGeom>
          <a:blipFill>
            <a:blip r:embed="rId7"/>
            <a:stretch>
              <a:fillRect l="0" t="0" r="0" b="0"/>
            </a:stretch>
          </a:blipFill>
        </p:spPr>
      </p:sp>
      <p:sp>
        <p:nvSpPr>
          <p:cNvPr name="TextBox 13" id="13"/>
          <p:cNvSpPr txBox="true"/>
          <p:nvPr/>
        </p:nvSpPr>
        <p:spPr>
          <a:xfrm rot="0">
            <a:off x="1258443" y="3530209"/>
            <a:ext cx="10189080" cy="5310302"/>
          </a:xfrm>
          <a:prstGeom prst="rect">
            <a:avLst/>
          </a:prstGeom>
        </p:spPr>
        <p:txBody>
          <a:bodyPr anchor="t" rtlCol="false" tIns="0" lIns="0" bIns="0" rIns="0">
            <a:spAutoFit/>
          </a:bodyPr>
          <a:lstStyle/>
          <a:p>
            <a:pPr algn="just" marL="0" indent="0" lvl="0">
              <a:lnSpc>
                <a:spcPts val="2615"/>
              </a:lnSpc>
            </a:pPr>
            <a:r>
              <a:rPr lang="en-US" sz="1743">
                <a:solidFill>
                  <a:srgbClr val="4C4457"/>
                </a:solidFill>
                <a:latin typeface="Open Sans"/>
                <a:ea typeface="Open Sans"/>
                <a:cs typeface="Open Sans"/>
                <a:sym typeface="Open Sans"/>
              </a:rPr>
              <a:t>To łatwa technika, która zachęca młodych ludzi do zadawania ważnych pytań, gdy spotkają się z jakąkolwiek informacją – szczególnie w wiadomościach, mediach społecznościowych lub komunikatach politycznych.</a:t>
            </a:r>
          </a:p>
          <a:p>
            <a:pPr algn="just" marL="0" indent="0" lvl="0">
              <a:lnSpc>
                <a:spcPts val="2615"/>
              </a:lnSpc>
            </a:pP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Kto</a:t>
            </a:r>
            <a:r>
              <a:rPr lang="en-US" sz="2325">
                <a:solidFill>
                  <a:srgbClr val="4C4457"/>
                </a:solidFill>
                <a:latin typeface="Open Sans"/>
                <a:ea typeface="Open Sans"/>
                <a:cs typeface="Open Sans"/>
                <a:sym typeface="Open Sans"/>
              </a:rPr>
              <a:t> napisał tę wiadomość?</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Co</a:t>
            </a:r>
            <a:r>
              <a:rPr lang="en-US" sz="2325">
                <a:solidFill>
                  <a:srgbClr val="4C4457"/>
                </a:solidFill>
                <a:latin typeface="Open Sans"/>
                <a:ea typeface="Open Sans"/>
                <a:cs typeface="Open Sans"/>
                <a:sym typeface="Open Sans"/>
              </a:rPr>
              <a:t> zostało powiedziane (i czego brakuje)?</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Skąd</a:t>
            </a:r>
            <a:r>
              <a:rPr lang="en-US" sz="2325">
                <a:solidFill>
                  <a:srgbClr val="4C4457"/>
                </a:solidFill>
                <a:latin typeface="Open Sans"/>
                <a:ea typeface="Open Sans"/>
                <a:cs typeface="Open Sans"/>
                <a:sym typeface="Open Sans"/>
              </a:rPr>
              <a:t> te informacje pochodzą?</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Kiedy</a:t>
            </a:r>
            <a:r>
              <a:rPr lang="en-US" sz="2325">
                <a:solidFill>
                  <a:srgbClr val="4C4457"/>
                </a:solidFill>
                <a:latin typeface="Open Sans"/>
                <a:ea typeface="Open Sans"/>
                <a:cs typeface="Open Sans"/>
                <a:sym typeface="Open Sans"/>
              </a:rPr>
              <a:t> to zostało wyprodukowane lub udostępnione?</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Dlaczego</a:t>
            </a:r>
            <a:r>
              <a:rPr lang="en-US" sz="2325">
                <a:solidFill>
                  <a:srgbClr val="4C4457"/>
                </a:solidFill>
                <a:latin typeface="Open Sans"/>
                <a:ea typeface="Open Sans"/>
                <a:cs typeface="Open Sans"/>
                <a:sym typeface="Open Sans"/>
              </a:rPr>
              <a:t> to powstało i jaki ma cel?</a:t>
            </a:r>
          </a:p>
          <a:p>
            <a:pPr algn="just" marL="0" indent="0" lvl="0">
              <a:lnSpc>
                <a:spcPts val="2615"/>
              </a:lnSpc>
            </a:pPr>
          </a:p>
          <a:p>
            <a:pPr algn="just">
              <a:lnSpc>
                <a:spcPts val="3000"/>
              </a:lnSpc>
            </a:pPr>
            <a:r>
              <a:rPr lang="en-US" sz="2000">
                <a:solidFill>
                  <a:srgbClr val="4C4457"/>
                </a:solidFill>
                <a:latin typeface="Open Sans"/>
                <a:ea typeface="Open Sans"/>
                <a:cs typeface="Open Sans"/>
                <a:sym typeface="Open Sans"/>
              </a:rPr>
              <a:t>Metoda 5W pomaga młodym ludziom zwolnić tempo, myśleć krytycznie i analizować informacje, zamiast po prostu je przyjmować. To proste, ale bardzo skuteczne narzędzie do rozwijania umiejętności medialnych i wspierania krytycznego myślenia, które pozwala na aktywne i świadome uczestnictwo w życiu społecznym.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1191652"/>
            <a:chOff x="0" y="0"/>
            <a:chExt cx="15278404" cy="1922605"/>
          </a:xfrm>
        </p:grpSpPr>
        <p:sp>
          <p:nvSpPr>
            <p:cNvPr name="Freeform 4" id="4"/>
            <p:cNvSpPr/>
            <p:nvPr/>
          </p:nvSpPr>
          <p:spPr>
            <a:xfrm flipH="false" flipV="false" rot="0">
              <a:off x="0" y="0"/>
              <a:ext cx="15278404" cy="1922605"/>
            </a:xfrm>
            <a:custGeom>
              <a:avLst/>
              <a:gdLst/>
              <a:ahLst/>
              <a:cxnLst/>
              <a:rect r="r" b="b" t="t" l="l"/>
              <a:pathLst>
                <a:path h="1922605" w="15278404">
                  <a:moveTo>
                    <a:pt x="0" y="0"/>
                  </a:moveTo>
                  <a:lnTo>
                    <a:pt x="15278404" y="0"/>
                  </a:lnTo>
                  <a:lnTo>
                    <a:pt x="15278404" y="1922605"/>
                  </a:lnTo>
                  <a:lnTo>
                    <a:pt x="0" y="1922605"/>
                  </a:lnTo>
                  <a:close/>
                </a:path>
              </a:pathLst>
            </a:custGeom>
            <a:solidFill>
              <a:srgbClr val="000000">
                <a:alpha val="0"/>
              </a:srgbClr>
            </a:solidFill>
          </p:spPr>
        </p:sp>
        <p:sp>
          <p:nvSpPr>
            <p:cNvPr name="TextBox 5" id="5"/>
            <p:cNvSpPr txBox="true"/>
            <p:nvPr/>
          </p:nvSpPr>
          <p:spPr>
            <a:xfrm>
              <a:off x="0" y="-161925"/>
              <a:ext cx="15278404" cy="208453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Dezinformacja często myli lub zmienia kwestie niepełnosprawności w dyskusjach politycznych.</a:t>
              </a:r>
            </a:p>
          </p:txBody>
        </p:sp>
      </p:grpSp>
      <p:grpSp>
        <p:nvGrpSpPr>
          <p:cNvPr name="Group 6" id="6"/>
          <p:cNvGrpSpPr/>
          <p:nvPr/>
        </p:nvGrpSpPr>
        <p:grpSpPr>
          <a:xfrm rot="0">
            <a:off x="1258443" y="1952683"/>
            <a:ext cx="16622726" cy="893728"/>
            <a:chOff x="0" y="0"/>
            <a:chExt cx="22163634" cy="1191637"/>
          </a:xfrm>
        </p:grpSpPr>
        <p:sp>
          <p:nvSpPr>
            <p:cNvPr name="Freeform 7" id="7"/>
            <p:cNvSpPr/>
            <p:nvPr/>
          </p:nvSpPr>
          <p:spPr>
            <a:xfrm flipH="false" flipV="false" rot="0">
              <a:off x="0" y="0"/>
              <a:ext cx="22163633" cy="1191637"/>
            </a:xfrm>
            <a:custGeom>
              <a:avLst/>
              <a:gdLst/>
              <a:ahLst/>
              <a:cxnLst/>
              <a:rect r="r" b="b" t="t" l="l"/>
              <a:pathLst>
                <a:path h="1191637" w="22163633">
                  <a:moveTo>
                    <a:pt x="0" y="0"/>
                  </a:moveTo>
                  <a:lnTo>
                    <a:pt x="22163633" y="0"/>
                  </a:lnTo>
                  <a:lnTo>
                    <a:pt x="22163633" y="1191637"/>
                  </a:lnTo>
                  <a:lnTo>
                    <a:pt x="0" y="1191637"/>
                  </a:lnTo>
                  <a:close/>
                </a:path>
              </a:pathLst>
            </a:custGeom>
            <a:solidFill>
              <a:srgbClr val="000000">
                <a:alpha val="0"/>
              </a:srgbClr>
            </a:solidFill>
          </p:spPr>
        </p:sp>
        <p:sp>
          <p:nvSpPr>
            <p:cNvPr name="TextBox 8" id="8"/>
            <p:cNvSpPr txBox="true"/>
            <p:nvPr/>
          </p:nvSpPr>
          <p:spPr>
            <a:xfrm>
              <a:off x="0" y="0"/>
              <a:ext cx="22163634" cy="1191637"/>
            </a:xfrm>
            <a:prstGeom prst="rect">
              <a:avLst/>
            </a:prstGeom>
          </p:spPr>
          <p:txBody>
            <a:bodyPr anchor="t" rtlCol="false" tIns="0" lIns="0" bIns="0" rIns="0"/>
            <a:lstStyle/>
            <a:p>
              <a:pPr algn="l" marL="0" indent="0" lvl="0">
                <a:lnSpc>
                  <a:spcPts val="5430"/>
                </a:lnSpc>
              </a:pPr>
              <a:r>
                <a:rPr lang="en-US" b="true" sz="4525">
                  <a:solidFill>
                    <a:srgbClr val="282121"/>
                  </a:solidFill>
                  <a:latin typeface="Open Sans Bold"/>
                  <a:ea typeface="Open Sans Bold"/>
                  <a:cs typeface="Open Sans Bold"/>
                  <a:sym typeface="Open Sans Bold"/>
                </a:rPr>
                <a:t>Umiejętności związane z mediami i krytyczne myślenie</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899056" y="4202381"/>
            <a:ext cx="5617228" cy="4212921"/>
          </a:xfrm>
          <a:custGeom>
            <a:avLst/>
            <a:gdLst/>
            <a:ahLst/>
            <a:cxnLst/>
            <a:rect r="r" b="b" t="t" l="l"/>
            <a:pathLst>
              <a:path h="4212921" w="5617228">
                <a:moveTo>
                  <a:pt x="0" y="0"/>
                </a:moveTo>
                <a:lnTo>
                  <a:pt x="5617228" y="0"/>
                </a:lnTo>
                <a:lnTo>
                  <a:pt x="5617228" y="4212921"/>
                </a:lnTo>
                <a:lnTo>
                  <a:pt x="0" y="4212921"/>
                </a:lnTo>
                <a:lnTo>
                  <a:pt x="0" y="0"/>
                </a:lnTo>
                <a:close/>
              </a:path>
            </a:pathLst>
          </a:custGeom>
          <a:blipFill>
            <a:blip r:embed="rId7"/>
            <a:stretch>
              <a:fillRect l="0" t="0" r="0" b="0"/>
            </a:stretch>
          </a:blipFill>
        </p:spPr>
      </p:sp>
      <p:sp>
        <p:nvSpPr>
          <p:cNvPr name="TextBox 13" id="13"/>
          <p:cNvSpPr txBox="true"/>
          <p:nvPr/>
        </p:nvSpPr>
        <p:spPr>
          <a:xfrm rot="0">
            <a:off x="1258443" y="4286711"/>
            <a:ext cx="10189080" cy="4453509"/>
          </a:xfrm>
          <a:prstGeom prst="rect">
            <a:avLst/>
          </a:prstGeom>
        </p:spPr>
        <p:txBody>
          <a:bodyPr anchor="t" rtlCol="false" tIns="0" lIns="0" bIns="0" rIns="0">
            <a:spAutoFit/>
          </a:bodyPr>
          <a:lstStyle/>
          <a:p>
            <a:pPr algn="just" marL="509523" indent="-254761" lvl="1">
              <a:lnSpc>
                <a:spcPts val="3539"/>
              </a:lnSpc>
              <a:buFont typeface="Arial"/>
              <a:buChar char="•"/>
            </a:pPr>
            <a:r>
              <a:rPr lang="en-US" sz="2359">
                <a:solidFill>
                  <a:srgbClr val="4C4457"/>
                </a:solidFill>
                <a:latin typeface="Open Sans"/>
                <a:ea typeface="Open Sans"/>
                <a:cs typeface="Open Sans"/>
                <a:sym typeface="Open Sans"/>
              </a:rPr>
              <a:t>Media mają ogromny wpływ na kształtowanie poglądów politycznych, zwłaszcza wśród młodzieży z niepełnosprawnościami, która często angażuje się w treści obywatelskie w internecie. Choć 78% z nich spotyka się z informacjami politycznymi w sieci, są również bardziej narażeni na dezinformację i stronnicze narracje dotyczące polityki wobec osób z niepełnosprawnościami. Edukacja w zakresie umiejętności medialnych pomaga im dostrzegać uprzedzenia, odrzucać fałszywe twierdzenia i skutecznie działać na rzecz praw człowieka – przekształcając konsumpcję mediów w wartościowy udział w życiu politycznym.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70327"/>
            <a:chOff x="0" y="0"/>
            <a:chExt cx="6030952" cy="627102"/>
          </a:xfrm>
        </p:grpSpPr>
        <p:sp>
          <p:nvSpPr>
            <p:cNvPr name="Freeform 4" id="4"/>
            <p:cNvSpPr/>
            <p:nvPr/>
          </p:nvSpPr>
          <p:spPr>
            <a:xfrm flipH="false" flipV="false" rot="0">
              <a:off x="0" y="0"/>
              <a:ext cx="6030952" cy="627102"/>
            </a:xfrm>
            <a:custGeom>
              <a:avLst/>
              <a:gdLst/>
              <a:ahLst/>
              <a:cxnLst/>
              <a:rect r="r" b="b" t="t" l="l"/>
              <a:pathLst>
                <a:path h="627102" w="6030952">
                  <a:moveTo>
                    <a:pt x="0" y="0"/>
                  </a:moveTo>
                  <a:lnTo>
                    <a:pt x="6030952" y="0"/>
                  </a:lnTo>
                  <a:lnTo>
                    <a:pt x="6030952" y="627102"/>
                  </a:lnTo>
                  <a:lnTo>
                    <a:pt x="0" y="627102"/>
                  </a:lnTo>
                  <a:close/>
                </a:path>
              </a:pathLst>
            </a:custGeom>
            <a:solidFill>
              <a:srgbClr val="000000">
                <a:alpha val="0"/>
              </a:srgbClr>
            </a:solidFill>
          </p:spPr>
        </p:sp>
        <p:sp>
          <p:nvSpPr>
            <p:cNvPr name="TextBox 5" id="5"/>
            <p:cNvSpPr txBox="true"/>
            <p:nvPr/>
          </p:nvSpPr>
          <p:spPr>
            <a:xfrm>
              <a:off x="0" y="-133350"/>
              <a:ext cx="6030952" cy="760452"/>
            </a:xfrm>
            <a:prstGeom prst="rect">
              <a:avLst/>
            </a:prstGeom>
          </p:spPr>
          <p:txBody>
            <a:bodyPr anchor="t" rtlCol="false" tIns="0" lIns="0" bIns="0" rIns="0"/>
            <a:lstStyle/>
            <a:p>
              <a:pPr algn="l" marL="0" indent="0" lvl="0">
                <a:lnSpc>
                  <a:spcPts val="4320"/>
                </a:lnSpc>
              </a:pPr>
              <a:r>
                <a:rPr lang="en-US" b="true" sz="2400">
                  <a:solidFill>
                    <a:srgbClr val="181A3C"/>
                  </a:solidFill>
                  <a:latin typeface="Open Sans Bold"/>
                  <a:ea typeface="Open Sans Bold"/>
                  <a:cs typeface="Open Sans Bold"/>
                  <a:sym typeface="Open Sans Bold"/>
                </a:rPr>
                <a:t>Ogólne informacje</a:t>
              </a:r>
            </a:p>
          </p:txBody>
        </p:sp>
      </p:grpSp>
      <p:grpSp>
        <p:nvGrpSpPr>
          <p:cNvPr name="Group 6" id="6"/>
          <p:cNvGrpSpPr/>
          <p:nvPr/>
        </p:nvGrpSpPr>
        <p:grpSpPr>
          <a:xfrm rot="0">
            <a:off x="12155560" y="2772589"/>
            <a:ext cx="4997757" cy="2397563"/>
            <a:chOff x="0" y="0"/>
            <a:chExt cx="6663676" cy="3196751"/>
          </a:xfrm>
        </p:grpSpPr>
        <p:sp>
          <p:nvSpPr>
            <p:cNvPr name="Freeform 7" id="7"/>
            <p:cNvSpPr/>
            <p:nvPr/>
          </p:nvSpPr>
          <p:spPr>
            <a:xfrm flipH="false" flipV="false" rot="0">
              <a:off x="0" y="0"/>
              <a:ext cx="6663676" cy="3196751"/>
            </a:xfrm>
            <a:custGeom>
              <a:avLst/>
              <a:gdLst/>
              <a:ahLst/>
              <a:cxnLst/>
              <a:rect r="r" b="b" t="t" l="l"/>
              <a:pathLst>
                <a:path h="3196751" w="6663676">
                  <a:moveTo>
                    <a:pt x="0" y="0"/>
                  </a:moveTo>
                  <a:lnTo>
                    <a:pt x="6663676" y="0"/>
                  </a:lnTo>
                  <a:lnTo>
                    <a:pt x="6663676" y="3196751"/>
                  </a:lnTo>
                  <a:lnTo>
                    <a:pt x="0" y="3196751"/>
                  </a:lnTo>
                  <a:close/>
                </a:path>
              </a:pathLst>
            </a:custGeom>
            <a:solidFill>
              <a:srgbClr val="000000">
                <a:alpha val="0"/>
              </a:srgbClr>
            </a:solidFill>
          </p:spPr>
        </p:sp>
        <p:sp>
          <p:nvSpPr>
            <p:cNvPr name="TextBox 8" id="8"/>
            <p:cNvSpPr txBox="true"/>
            <p:nvPr/>
          </p:nvSpPr>
          <p:spPr>
            <a:xfrm>
              <a:off x="0" y="-85725"/>
              <a:ext cx="6663676" cy="3282476"/>
            </a:xfrm>
            <a:prstGeom prst="rect">
              <a:avLst/>
            </a:prstGeom>
          </p:spPr>
          <p:txBody>
            <a:bodyPr anchor="t" rtlCol="false" tIns="0" lIns="0" bIns="0" rIns="0"/>
            <a:lstStyle/>
            <a:p>
              <a:pPr algn="just" marL="0" indent="0" lvl="0">
                <a:lnSpc>
                  <a:spcPts val="2430"/>
                </a:lnSpc>
              </a:pPr>
              <a:r>
                <a:rPr lang="en-US" sz="1350">
                  <a:solidFill>
                    <a:srgbClr val="7F7F7F"/>
                  </a:solidFill>
                  <a:latin typeface="Open Sans"/>
                  <a:ea typeface="Open Sans"/>
                  <a:cs typeface="Open Sans"/>
                  <a:sym typeface="Open Sans"/>
                </a:rPr>
                <a:t>Media są kluczowym źródłem informacji politycznej, wpływając na to, jak obywatele – szczególnie młodzi ludzie z niepełnosprawnościami – postrzegają i angażują się w sprawy społeczne. Ich moc leży nie tylko w relacjonowaniu wydarzeń, ale także w wyborze tematów (agenda), sposobie ich przedstawienia (framing) oraz tym, kto dostaje głos (komora echa).</a:t>
              </a:r>
            </a:p>
            <a:p>
              <a:pPr algn="just" marL="0" indent="0" lvl="0">
                <a:lnSpc>
                  <a:spcPts val="2430"/>
                </a:lnSpc>
              </a:pPr>
            </a:p>
          </p:txBody>
        </p:sp>
      </p:grpSp>
      <p:grpSp>
        <p:nvGrpSpPr>
          <p:cNvPr name="Group 9" id="9"/>
          <p:cNvGrpSpPr/>
          <p:nvPr/>
        </p:nvGrpSpPr>
        <p:grpSpPr>
          <a:xfrm rot="0">
            <a:off x="6687680" y="751210"/>
            <a:ext cx="4334433" cy="1556892"/>
            <a:chOff x="0" y="0"/>
            <a:chExt cx="5779245" cy="2075856"/>
          </a:xfrm>
        </p:grpSpPr>
        <p:sp>
          <p:nvSpPr>
            <p:cNvPr name="Freeform 10" id="10"/>
            <p:cNvSpPr/>
            <p:nvPr/>
          </p:nvSpPr>
          <p:spPr>
            <a:xfrm flipH="false" flipV="false" rot="0">
              <a:off x="0" y="0"/>
              <a:ext cx="5779245" cy="2075856"/>
            </a:xfrm>
            <a:custGeom>
              <a:avLst/>
              <a:gdLst/>
              <a:ahLst/>
              <a:cxnLst/>
              <a:rect r="r" b="b" t="t" l="l"/>
              <a:pathLst>
                <a:path h="2075856" w="5779245">
                  <a:moveTo>
                    <a:pt x="0" y="0"/>
                  </a:moveTo>
                  <a:lnTo>
                    <a:pt x="5779245" y="0"/>
                  </a:lnTo>
                  <a:lnTo>
                    <a:pt x="5779245" y="2075856"/>
                  </a:lnTo>
                  <a:lnTo>
                    <a:pt x="0" y="2075856"/>
                  </a:lnTo>
                  <a:close/>
                </a:path>
              </a:pathLst>
            </a:custGeom>
            <a:solidFill>
              <a:srgbClr val="000000">
                <a:alpha val="0"/>
              </a:srgbClr>
            </a:solidFill>
          </p:spPr>
        </p:sp>
        <p:sp>
          <p:nvSpPr>
            <p:cNvPr name="TextBox 11" id="11"/>
            <p:cNvSpPr txBox="true"/>
            <p:nvPr/>
          </p:nvSpPr>
          <p:spPr>
            <a:xfrm>
              <a:off x="0" y="0"/>
              <a:ext cx="5779245" cy="2075856"/>
            </a:xfrm>
            <a:prstGeom prst="rect">
              <a:avLst/>
            </a:prstGeom>
          </p:spPr>
          <p:txBody>
            <a:bodyPr anchor="t" rtlCol="false" tIns="0" lIns="0" bIns="0" rIns="0"/>
            <a:lstStyle/>
            <a:p>
              <a:pPr algn="ctr" marL="0" indent="0" lvl="0">
                <a:lnSpc>
                  <a:spcPts val="5336"/>
                </a:lnSpc>
              </a:pPr>
              <a:r>
                <a:rPr lang="en-US" b="true" sz="4446">
                  <a:solidFill>
                    <a:srgbClr val="000000"/>
                  </a:solidFill>
                  <a:latin typeface="Open Sans Bold"/>
                  <a:ea typeface="Open Sans Bold"/>
                  <a:cs typeface="Open Sans Bold"/>
                  <a:sym typeface="Open Sans Bold"/>
                </a:rPr>
                <a:t>Kluczowe Pojęcia</a:t>
              </a:r>
            </a:p>
          </p:txBody>
        </p:sp>
      </p:grpSp>
      <p:grpSp>
        <p:nvGrpSpPr>
          <p:cNvPr name="Group 12" id="12"/>
          <p:cNvGrpSpPr/>
          <p:nvPr/>
        </p:nvGrpSpPr>
        <p:grpSpPr>
          <a:xfrm rot="0">
            <a:off x="12314801" y="5588251"/>
            <a:ext cx="4523214" cy="470327"/>
            <a:chOff x="0" y="0"/>
            <a:chExt cx="6030952" cy="627102"/>
          </a:xfrm>
        </p:grpSpPr>
        <p:sp>
          <p:nvSpPr>
            <p:cNvPr name="Freeform 13" id="13"/>
            <p:cNvSpPr/>
            <p:nvPr/>
          </p:nvSpPr>
          <p:spPr>
            <a:xfrm flipH="false" flipV="false" rot="0">
              <a:off x="0" y="0"/>
              <a:ext cx="6030952" cy="627102"/>
            </a:xfrm>
            <a:custGeom>
              <a:avLst/>
              <a:gdLst/>
              <a:ahLst/>
              <a:cxnLst/>
              <a:rect r="r" b="b" t="t" l="l"/>
              <a:pathLst>
                <a:path h="627102" w="6030952">
                  <a:moveTo>
                    <a:pt x="0" y="0"/>
                  </a:moveTo>
                  <a:lnTo>
                    <a:pt x="6030952" y="0"/>
                  </a:lnTo>
                  <a:lnTo>
                    <a:pt x="6030952" y="627102"/>
                  </a:lnTo>
                  <a:lnTo>
                    <a:pt x="0" y="627102"/>
                  </a:lnTo>
                  <a:close/>
                </a:path>
              </a:pathLst>
            </a:custGeom>
            <a:solidFill>
              <a:srgbClr val="000000">
                <a:alpha val="0"/>
              </a:srgbClr>
            </a:solidFill>
          </p:spPr>
        </p:sp>
        <p:sp>
          <p:nvSpPr>
            <p:cNvPr name="TextBox 14" id="14"/>
            <p:cNvSpPr txBox="true"/>
            <p:nvPr/>
          </p:nvSpPr>
          <p:spPr>
            <a:xfrm>
              <a:off x="0" y="-133350"/>
              <a:ext cx="6030952" cy="760452"/>
            </a:xfrm>
            <a:prstGeom prst="rect">
              <a:avLst/>
            </a:prstGeom>
          </p:spPr>
          <p:txBody>
            <a:bodyPr anchor="t" rtlCol="false" tIns="0" lIns="0" bIns="0" rIns="0"/>
            <a:lstStyle/>
            <a:p>
              <a:pPr algn="l" marL="0" indent="0" lvl="0">
                <a:lnSpc>
                  <a:spcPts val="4320"/>
                </a:lnSpc>
              </a:pPr>
              <a:r>
                <a:rPr lang="en-US" b="true" sz="2400">
                  <a:solidFill>
                    <a:srgbClr val="181A3C"/>
                  </a:solidFill>
                  <a:latin typeface="Open Sans Bold"/>
                  <a:ea typeface="Open Sans Bold"/>
                  <a:cs typeface="Open Sans Bold"/>
                  <a:sym typeface="Open Sans Bold"/>
                </a:rPr>
                <a:t>Echo Chambers </a:t>
              </a:r>
            </a:p>
          </p:txBody>
        </p:sp>
      </p:grpSp>
      <p:grpSp>
        <p:nvGrpSpPr>
          <p:cNvPr name="Group 15" id="15"/>
          <p:cNvGrpSpPr/>
          <p:nvPr/>
        </p:nvGrpSpPr>
        <p:grpSpPr>
          <a:xfrm rot="0">
            <a:off x="12314801" y="6260721"/>
            <a:ext cx="4997757" cy="3104966"/>
            <a:chOff x="0" y="0"/>
            <a:chExt cx="6663676" cy="4139954"/>
          </a:xfrm>
        </p:grpSpPr>
        <p:sp>
          <p:nvSpPr>
            <p:cNvPr name="Freeform 16" id="16"/>
            <p:cNvSpPr/>
            <p:nvPr/>
          </p:nvSpPr>
          <p:spPr>
            <a:xfrm flipH="false" flipV="false" rot="0">
              <a:off x="0" y="0"/>
              <a:ext cx="6663676" cy="4139954"/>
            </a:xfrm>
            <a:custGeom>
              <a:avLst/>
              <a:gdLst/>
              <a:ahLst/>
              <a:cxnLst/>
              <a:rect r="r" b="b" t="t" l="l"/>
              <a:pathLst>
                <a:path h="4139954" w="6663676">
                  <a:moveTo>
                    <a:pt x="0" y="0"/>
                  </a:moveTo>
                  <a:lnTo>
                    <a:pt x="6663676" y="0"/>
                  </a:lnTo>
                  <a:lnTo>
                    <a:pt x="6663676" y="4139954"/>
                  </a:lnTo>
                  <a:lnTo>
                    <a:pt x="0" y="4139954"/>
                  </a:lnTo>
                  <a:close/>
                </a:path>
              </a:pathLst>
            </a:custGeom>
            <a:solidFill>
              <a:srgbClr val="000000">
                <a:alpha val="0"/>
              </a:srgbClr>
            </a:solidFill>
          </p:spPr>
        </p:sp>
        <p:sp>
          <p:nvSpPr>
            <p:cNvPr name="TextBox 17" id="17"/>
            <p:cNvSpPr txBox="true"/>
            <p:nvPr/>
          </p:nvSpPr>
          <p:spPr>
            <a:xfrm>
              <a:off x="0" y="-76200"/>
              <a:ext cx="6663676" cy="4216154"/>
            </a:xfrm>
            <a:prstGeom prst="rect">
              <a:avLst/>
            </a:prstGeom>
          </p:spPr>
          <p:txBody>
            <a:bodyPr anchor="t" rtlCol="false" tIns="0" lIns="0" bIns="0" rIns="0"/>
            <a:lstStyle/>
            <a:p>
              <a:pPr algn="just" marL="0" indent="0" lvl="0">
                <a:lnSpc>
                  <a:spcPts val="2278"/>
                </a:lnSpc>
              </a:pPr>
              <a:r>
                <a:rPr lang="en-US" sz="1265">
                  <a:solidFill>
                    <a:srgbClr val="7F7F7F"/>
                  </a:solidFill>
                  <a:latin typeface="Open Sans"/>
                  <a:ea typeface="Open Sans"/>
                  <a:cs typeface="Open Sans"/>
                  <a:sym typeface="Open Sans"/>
                </a:rPr>
                <a:t>Platformy społecznościowe korzystają z algorytmów, które pokazują użytkownikom treści pasujące do ich poglądów, tworząc bańki informacyjne. Dla osób zajmujących się prawami niepełnosprawnych oznacza to, że wielu użytkowników nigdy nie spotka się z perspektywami aktywistów ani nie zobaczy zrównoważonego przekazu o problemach niepełnosprawności. Takie „komory echa” wzmacniają stereotypy i utrudniają politykom inkluzywnym zdobycie poparcia, bo przeciwne poglądy są filtrowane.</a:t>
              </a:r>
            </a:p>
            <a:p>
              <a:pPr algn="just" marL="0" indent="0" lvl="0">
                <a:lnSpc>
                  <a:spcPts val="2278"/>
                </a:lnSpc>
              </a:pPr>
            </a:p>
            <a:p>
              <a:pPr algn="just" marL="0" indent="0" lvl="0">
                <a:lnSpc>
                  <a:spcPts val="2278"/>
                </a:lnSpc>
              </a:pPr>
            </a:p>
          </p:txBody>
        </p:sp>
      </p:grpSp>
      <p:grpSp>
        <p:nvGrpSpPr>
          <p:cNvPr name="Group 18" id="18"/>
          <p:cNvGrpSpPr/>
          <p:nvPr/>
        </p:nvGrpSpPr>
        <p:grpSpPr>
          <a:xfrm rot="0">
            <a:off x="770323" y="5831427"/>
            <a:ext cx="4523214" cy="470327"/>
            <a:chOff x="0" y="0"/>
            <a:chExt cx="6030952" cy="627102"/>
          </a:xfrm>
        </p:grpSpPr>
        <p:sp>
          <p:nvSpPr>
            <p:cNvPr name="Freeform 19" id="19"/>
            <p:cNvSpPr/>
            <p:nvPr/>
          </p:nvSpPr>
          <p:spPr>
            <a:xfrm flipH="false" flipV="false" rot="0">
              <a:off x="0" y="0"/>
              <a:ext cx="6030952" cy="627102"/>
            </a:xfrm>
            <a:custGeom>
              <a:avLst/>
              <a:gdLst/>
              <a:ahLst/>
              <a:cxnLst/>
              <a:rect r="r" b="b" t="t" l="l"/>
              <a:pathLst>
                <a:path h="627102" w="6030952">
                  <a:moveTo>
                    <a:pt x="0" y="0"/>
                  </a:moveTo>
                  <a:lnTo>
                    <a:pt x="6030952" y="0"/>
                  </a:lnTo>
                  <a:lnTo>
                    <a:pt x="6030952" y="627102"/>
                  </a:lnTo>
                  <a:lnTo>
                    <a:pt x="0" y="627102"/>
                  </a:lnTo>
                  <a:close/>
                </a:path>
              </a:pathLst>
            </a:custGeom>
            <a:solidFill>
              <a:srgbClr val="000000">
                <a:alpha val="0"/>
              </a:srgbClr>
            </a:solidFill>
          </p:spPr>
        </p:sp>
        <p:sp>
          <p:nvSpPr>
            <p:cNvPr name="TextBox 20" id="20"/>
            <p:cNvSpPr txBox="true"/>
            <p:nvPr/>
          </p:nvSpPr>
          <p:spPr>
            <a:xfrm>
              <a:off x="0" y="-133350"/>
              <a:ext cx="6030952" cy="760452"/>
            </a:xfrm>
            <a:prstGeom prst="rect">
              <a:avLst/>
            </a:prstGeom>
          </p:spPr>
          <p:txBody>
            <a:bodyPr anchor="t" rtlCol="false" tIns="0" lIns="0" bIns="0" rIns="0"/>
            <a:lstStyle/>
            <a:p>
              <a:pPr algn="l" marL="0" indent="0" lvl="0">
                <a:lnSpc>
                  <a:spcPts val="4320"/>
                </a:lnSpc>
              </a:pPr>
              <a:r>
                <a:rPr lang="en-US" b="true" sz="2400">
                  <a:solidFill>
                    <a:srgbClr val="181A3C"/>
                  </a:solidFill>
                  <a:latin typeface="Open Sans Bold"/>
                  <a:ea typeface="Open Sans Bold"/>
                  <a:cs typeface="Open Sans Bold"/>
                  <a:sym typeface="Open Sans Bold"/>
                </a:rPr>
                <a:t>Ramowanie</a:t>
              </a:r>
            </a:p>
          </p:txBody>
        </p:sp>
      </p:grpSp>
      <p:grpSp>
        <p:nvGrpSpPr>
          <p:cNvPr name="Group 21" id="21"/>
          <p:cNvGrpSpPr/>
          <p:nvPr/>
        </p:nvGrpSpPr>
        <p:grpSpPr>
          <a:xfrm rot="0">
            <a:off x="770323" y="6673305"/>
            <a:ext cx="4997757" cy="1895801"/>
            <a:chOff x="0" y="0"/>
            <a:chExt cx="6663676" cy="2527735"/>
          </a:xfrm>
        </p:grpSpPr>
        <p:sp>
          <p:nvSpPr>
            <p:cNvPr name="Freeform 22" id="22"/>
            <p:cNvSpPr/>
            <p:nvPr/>
          </p:nvSpPr>
          <p:spPr>
            <a:xfrm flipH="false" flipV="false" rot="0">
              <a:off x="0" y="0"/>
              <a:ext cx="6663676" cy="2527735"/>
            </a:xfrm>
            <a:custGeom>
              <a:avLst/>
              <a:gdLst/>
              <a:ahLst/>
              <a:cxnLst/>
              <a:rect r="r" b="b" t="t" l="l"/>
              <a:pathLst>
                <a:path h="2527735" w="6663676">
                  <a:moveTo>
                    <a:pt x="0" y="0"/>
                  </a:moveTo>
                  <a:lnTo>
                    <a:pt x="6663676" y="0"/>
                  </a:lnTo>
                  <a:lnTo>
                    <a:pt x="6663676" y="2527735"/>
                  </a:lnTo>
                  <a:lnTo>
                    <a:pt x="0" y="2527735"/>
                  </a:lnTo>
                  <a:close/>
                </a:path>
              </a:pathLst>
            </a:custGeom>
            <a:solidFill>
              <a:srgbClr val="000000">
                <a:alpha val="0"/>
              </a:srgbClr>
            </a:solidFill>
          </p:spPr>
        </p:sp>
        <p:sp>
          <p:nvSpPr>
            <p:cNvPr name="TextBox 23" id="23"/>
            <p:cNvSpPr txBox="true"/>
            <p:nvPr/>
          </p:nvSpPr>
          <p:spPr>
            <a:xfrm>
              <a:off x="0" y="-76200"/>
              <a:ext cx="6663676" cy="2603935"/>
            </a:xfrm>
            <a:prstGeom prst="rect">
              <a:avLst/>
            </a:prstGeom>
          </p:spPr>
          <p:txBody>
            <a:bodyPr anchor="t" rtlCol="false" tIns="0" lIns="0" bIns="0" rIns="0"/>
            <a:lstStyle/>
            <a:p>
              <a:pPr algn="just" marL="0" indent="0" lvl="0">
                <a:lnSpc>
                  <a:spcPts val="2247"/>
                </a:lnSpc>
              </a:pPr>
              <a:r>
                <a:rPr lang="en-US" sz="1248">
                  <a:solidFill>
                    <a:srgbClr val="7F7F7F"/>
                  </a:solidFill>
                  <a:latin typeface="Open Sans"/>
                  <a:ea typeface="Open Sans"/>
                  <a:cs typeface="Open Sans"/>
                  <a:sym typeface="Open Sans"/>
                </a:rPr>
                <a:t>M</a:t>
              </a:r>
              <a:r>
                <a:rPr lang="en-US" sz="1248">
                  <a:solidFill>
                    <a:srgbClr val="7F7F7F"/>
                  </a:solidFill>
                  <a:latin typeface="Open Sans"/>
                  <a:ea typeface="Open Sans"/>
                  <a:cs typeface="Open Sans"/>
                  <a:sym typeface="Open Sans"/>
                </a:rPr>
                <a:t>edia mają znaczenie w tym, jakie kwestie polityczne przyciągają uwagę. Wybierając, co pokazać, a co pominąć, wpływają na postrzeganie ważności tematów. W sprawach niepełnosprawności prawa dostępu czy polityka inkluzywna rzadko poruszane, chyba jako kontrowersyjne lub kosztowne. Media szeroko relacjonują debaty budżetowe, pomijając głosy rzeczników niepełnosprawnych, co prowadzi do nierównej narracji społecznej.​</a:t>
              </a:r>
            </a:p>
          </p:txBody>
        </p:sp>
      </p:grpSp>
      <p:grpSp>
        <p:nvGrpSpPr>
          <p:cNvPr name="Group 24" id="24"/>
          <p:cNvGrpSpPr/>
          <p:nvPr/>
        </p:nvGrpSpPr>
        <p:grpSpPr>
          <a:xfrm rot="0">
            <a:off x="738208" y="1885329"/>
            <a:ext cx="5632765" cy="470327"/>
            <a:chOff x="0" y="0"/>
            <a:chExt cx="7510354" cy="627102"/>
          </a:xfrm>
        </p:grpSpPr>
        <p:sp>
          <p:nvSpPr>
            <p:cNvPr name="Freeform 25" id="25"/>
            <p:cNvSpPr/>
            <p:nvPr/>
          </p:nvSpPr>
          <p:spPr>
            <a:xfrm flipH="false" flipV="false" rot="0">
              <a:off x="0" y="0"/>
              <a:ext cx="7510354" cy="627102"/>
            </a:xfrm>
            <a:custGeom>
              <a:avLst/>
              <a:gdLst/>
              <a:ahLst/>
              <a:cxnLst/>
              <a:rect r="r" b="b" t="t" l="l"/>
              <a:pathLst>
                <a:path h="627102" w="7510354">
                  <a:moveTo>
                    <a:pt x="0" y="0"/>
                  </a:moveTo>
                  <a:lnTo>
                    <a:pt x="7510354" y="0"/>
                  </a:lnTo>
                  <a:lnTo>
                    <a:pt x="7510354" y="627102"/>
                  </a:lnTo>
                  <a:lnTo>
                    <a:pt x="0" y="627102"/>
                  </a:lnTo>
                  <a:close/>
                </a:path>
              </a:pathLst>
            </a:custGeom>
            <a:solidFill>
              <a:srgbClr val="000000">
                <a:alpha val="0"/>
              </a:srgbClr>
            </a:solidFill>
          </p:spPr>
        </p:sp>
        <p:sp>
          <p:nvSpPr>
            <p:cNvPr name="TextBox 26" id="26"/>
            <p:cNvSpPr txBox="true"/>
            <p:nvPr/>
          </p:nvSpPr>
          <p:spPr>
            <a:xfrm>
              <a:off x="0" y="-133350"/>
              <a:ext cx="7510354" cy="760452"/>
            </a:xfrm>
            <a:prstGeom prst="rect">
              <a:avLst/>
            </a:prstGeom>
          </p:spPr>
          <p:txBody>
            <a:bodyPr anchor="t" rtlCol="false" tIns="0" lIns="0" bIns="0" rIns="0"/>
            <a:lstStyle/>
            <a:p>
              <a:pPr algn="l" marL="0" indent="0" lvl="0">
                <a:lnSpc>
                  <a:spcPts val="4320"/>
                </a:lnSpc>
              </a:pPr>
              <a:r>
                <a:rPr lang="en-US" b="true" sz="2400">
                  <a:solidFill>
                    <a:srgbClr val="181A3C"/>
                  </a:solidFill>
                  <a:latin typeface="Open Sans Bold"/>
                  <a:ea typeface="Open Sans Bold"/>
                  <a:cs typeface="Open Sans Bold"/>
                  <a:sym typeface="Open Sans Bold"/>
                </a:rPr>
                <a:t>Wpływ mediów na nasze życie</a:t>
              </a:r>
            </a:p>
          </p:txBody>
        </p:sp>
      </p:grpSp>
      <p:grpSp>
        <p:nvGrpSpPr>
          <p:cNvPr name="Group 27" id="27"/>
          <p:cNvGrpSpPr/>
          <p:nvPr/>
        </p:nvGrpSpPr>
        <p:grpSpPr>
          <a:xfrm rot="0">
            <a:off x="795838" y="2505031"/>
            <a:ext cx="4997757" cy="3030829"/>
            <a:chOff x="0" y="0"/>
            <a:chExt cx="6663676" cy="4041105"/>
          </a:xfrm>
        </p:grpSpPr>
        <p:sp>
          <p:nvSpPr>
            <p:cNvPr name="Freeform 28" id="28"/>
            <p:cNvSpPr/>
            <p:nvPr/>
          </p:nvSpPr>
          <p:spPr>
            <a:xfrm flipH="false" flipV="false" rot="0">
              <a:off x="0" y="0"/>
              <a:ext cx="6663676" cy="4041105"/>
            </a:xfrm>
            <a:custGeom>
              <a:avLst/>
              <a:gdLst/>
              <a:ahLst/>
              <a:cxnLst/>
              <a:rect r="r" b="b" t="t" l="l"/>
              <a:pathLst>
                <a:path h="4041105" w="6663676">
                  <a:moveTo>
                    <a:pt x="0" y="0"/>
                  </a:moveTo>
                  <a:lnTo>
                    <a:pt x="6663676" y="0"/>
                  </a:lnTo>
                  <a:lnTo>
                    <a:pt x="6663676" y="4041105"/>
                  </a:lnTo>
                  <a:lnTo>
                    <a:pt x="0" y="4041105"/>
                  </a:lnTo>
                  <a:close/>
                </a:path>
              </a:pathLst>
            </a:custGeom>
            <a:solidFill>
              <a:srgbClr val="000000">
                <a:alpha val="0"/>
              </a:srgbClr>
            </a:solidFill>
          </p:spPr>
        </p:sp>
        <p:sp>
          <p:nvSpPr>
            <p:cNvPr name="TextBox 29" id="29"/>
            <p:cNvSpPr txBox="true"/>
            <p:nvPr/>
          </p:nvSpPr>
          <p:spPr>
            <a:xfrm>
              <a:off x="0" y="-85725"/>
              <a:ext cx="6663676" cy="4126830"/>
            </a:xfrm>
            <a:prstGeom prst="rect">
              <a:avLst/>
            </a:prstGeom>
          </p:spPr>
          <p:txBody>
            <a:bodyPr anchor="t" rtlCol="false" tIns="0" lIns="0" bIns="0" rIns="0"/>
            <a:lstStyle/>
            <a:p>
              <a:pPr algn="just" marL="0" indent="0" lvl="0">
                <a:lnSpc>
                  <a:spcPts val="2430"/>
                </a:lnSpc>
              </a:pPr>
              <a:r>
                <a:rPr lang="en-US" sz="1350">
                  <a:solidFill>
                    <a:srgbClr val="7F7F7F"/>
                  </a:solidFill>
                  <a:latin typeface="Open Sans"/>
                  <a:ea typeface="Open Sans"/>
                  <a:cs typeface="Open Sans"/>
                  <a:sym typeface="Open Sans"/>
                </a:rPr>
                <a:t>Sposób, w jaki m</a:t>
              </a:r>
              <a:r>
                <a:rPr lang="en-US" sz="1350">
                  <a:solidFill>
                    <a:srgbClr val="7F7F7F"/>
                  </a:solidFill>
                  <a:latin typeface="Open Sans"/>
                  <a:ea typeface="Open Sans"/>
                  <a:cs typeface="Open Sans"/>
                  <a:sym typeface="Open Sans"/>
                </a:rPr>
                <a:t>edia pokazują problemy, ma ogromny wpływ na ich rozumienie przez odbiorców. Te same strategie polityczne mogą być przedstawiane pozytywnie lub negatywnie, prowadząc do różnych reakcji. Na przykład, w przepisach o niepełnosprawności negatywne framing akcentuje koszty („Drenaż budżetowy: ustawa kosztuje miliony”), pozytywne – korzyści („Przełomowa ustawa zapewnia niezależność młodzieży niepełnosprawnej”). Te wybory decydują, czy prawa niepełnosprawnych widziane są jako obciążenie czy krok ku równości.</a:t>
              </a:r>
            </a:p>
          </p:txBody>
        </p:sp>
      </p:grpSp>
      <p:grpSp>
        <p:nvGrpSpPr>
          <p:cNvPr name="Group 30" id="30"/>
          <p:cNvGrpSpPr/>
          <p:nvPr/>
        </p:nvGrpSpPr>
        <p:grpSpPr>
          <a:xfrm rot="0">
            <a:off x="6370973" y="2616161"/>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224830"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1910178"/>
            <a:ext cx="10388408" cy="1080255"/>
            <a:chOff x="0" y="0"/>
            <a:chExt cx="13851211" cy="1440340"/>
          </a:xfrm>
        </p:grpSpPr>
        <p:sp>
          <p:nvSpPr>
            <p:cNvPr name="Freeform 4" id="4"/>
            <p:cNvSpPr/>
            <p:nvPr/>
          </p:nvSpPr>
          <p:spPr>
            <a:xfrm flipH="false" flipV="false" rot="0">
              <a:off x="0" y="0"/>
              <a:ext cx="13851210" cy="1440340"/>
            </a:xfrm>
            <a:custGeom>
              <a:avLst/>
              <a:gdLst/>
              <a:ahLst/>
              <a:cxnLst/>
              <a:rect r="r" b="b" t="t" l="l"/>
              <a:pathLst>
                <a:path h="1440340" w="13851210">
                  <a:moveTo>
                    <a:pt x="0" y="0"/>
                  </a:moveTo>
                  <a:lnTo>
                    <a:pt x="13851210" y="0"/>
                  </a:lnTo>
                  <a:lnTo>
                    <a:pt x="13851210" y="1440340"/>
                  </a:lnTo>
                  <a:lnTo>
                    <a:pt x="0" y="1440340"/>
                  </a:lnTo>
                  <a:close/>
                </a:path>
              </a:pathLst>
            </a:custGeom>
            <a:solidFill>
              <a:srgbClr val="000000">
                <a:alpha val="0"/>
              </a:srgbClr>
            </a:solidFill>
          </p:spPr>
        </p:sp>
        <p:sp>
          <p:nvSpPr>
            <p:cNvPr name="TextBox 5" id="5"/>
            <p:cNvSpPr txBox="true"/>
            <p:nvPr/>
          </p:nvSpPr>
          <p:spPr>
            <a:xfrm>
              <a:off x="0" y="9525"/>
              <a:ext cx="13851211" cy="1430815"/>
            </a:xfrm>
            <a:prstGeom prst="rect">
              <a:avLst/>
            </a:prstGeom>
          </p:spPr>
          <p:txBody>
            <a:bodyPr anchor="t" rtlCol="false" tIns="0" lIns="0" bIns="0" rIns="0"/>
            <a:lstStyle/>
            <a:p>
              <a:pPr algn="l" marL="0" indent="0" lvl="0">
                <a:lnSpc>
                  <a:spcPts val="6570"/>
                </a:lnSpc>
              </a:pPr>
              <a:r>
                <a:rPr lang="en-US" b="true" sz="5475">
                  <a:solidFill>
                    <a:srgbClr val="282121"/>
                  </a:solidFill>
                  <a:latin typeface="Open Sans Bold"/>
                  <a:ea typeface="Open Sans Bold"/>
                  <a:cs typeface="Open Sans Bold"/>
                  <a:sym typeface="Open Sans Bold"/>
                </a:rPr>
                <a:t>Ramowanie (Media Framing)</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083240" y="387520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7"/>
            <a:stretch>
              <a:fillRect l="0" t="0" r="0" b="0"/>
            </a:stretch>
          </a:blipFill>
        </p:spPr>
      </p:sp>
      <p:sp>
        <p:nvSpPr>
          <p:cNvPr name="TextBox 10" id="10"/>
          <p:cNvSpPr txBox="true"/>
          <p:nvPr/>
        </p:nvSpPr>
        <p:spPr>
          <a:xfrm rot="0">
            <a:off x="1258443" y="3440430"/>
            <a:ext cx="9633196" cy="5817870"/>
          </a:xfrm>
          <a:prstGeom prst="rect">
            <a:avLst/>
          </a:prstGeom>
        </p:spPr>
        <p:txBody>
          <a:bodyPr anchor="t" rtlCol="false" tIns="0" lIns="0" bIns="0" rIns="0">
            <a:spAutoFit/>
          </a:bodyPr>
          <a:lstStyle/>
          <a:p>
            <a:pPr algn="l" marL="0" indent="0" lvl="0">
              <a:lnSpc>
                <a:spcPts val="3300"/>
              </a:lnSpc>
            </a:pPr>
            <a:r>
              <a:rPr lang="en-US" sz="2200">
                <a:solidFill>
                  <a:srgbClr val="4C4457"/>
                </a:solidFill>
                <a:latin typeface="Lato"/>
                <a:ea typeface="Lato"/>
                <a:cs typeface="Lato"/>
                <a:sym typeface="Lato"/>
              </a:rPr>
              <a:t>Przedstaw dwa nagłówki opisujące to samo wydarzenie – inwestycję 20 mln dolarów w udogodnienia dla osób z niepełnosprawnościami w szkołach.</a:t>
            </a:r>
          </a:p>
          <a:p>
            <a:pPr algn="l" marL="0" indent="0" lvl="0">
              <a:lnSpc>
                <a:spcPts val="3300"/>
              </a:lnSpc>
            </a:pPr>
            <a:r>
              <a:rPr lang="en-US" b="true" sz="2200">
                <a:solidFill>
                  <a:srgbClr val="4C4457"/>
                </a:solidFill>
                <a:latin typeface="Lato Bold"/>
                <a:ea typeface="Lato Bold"/>
                <a:cs typeface="Lato Bold"/>
                <a:sym typeface="Lato Bold"/>
              </a:rPr>
              <a:t>Ramka negatywna:</a:t>
            </a:r>
            <a:r>
              <a:rPr lang="en-US" sz="2200">
                <a:solidFill>
                  <a:srgbClr val="4C4457"/>
                </a:solidFill>
                <a:latin typeface="Lato"/>
                <a:ea typeface="Lato"/>
                <a:cs typeface="Lato"/>
                <a:sym typeface="Lato"/>
              </a:rPr>
              <a:t> „Podatnicy będą musieli pokryć koszt 20 mln dolarów na nowe udogodnienia dla osób z niepełnosprawnościami.”</a:t>
            </a:r>
          </a:p>
          <a:p>
            <a:pPr algn="l" marL="0" indent="0" lvl="0">
              <a:lnSpc>
                <a:spcPts val="3300"/>
              </a:lnSpc>
            </a:pPr>
            <a:r>
              <a:rPr lang="en-US" b="true" sz="2200">
                <a:solidFill>
                  <a:srgbClr val="4C4457"/>
                </a:solidFill>
                <a:latin typeface="Lato Bold"/>
                <a:ea typeface="Lato Bold"/>
                <a:cs typeface="Lato Bold"/>
                <a:sym typeface="Lato Bold"/>
              </a:rPr>
              <a:t>Ramka</a:t>
            </a:r>
            <a:r>
              <a:rPr lang="en-US" sz="2200">
                <a:solidFill>
                  <a:srgbClr val="4C4457"/>
                </a:solidFill>
                <a:latin typeface="Lato"/>
                <a:ea typeface="Lato"/>
                <a:cs typeface="Lato"/>
                <a:sym typeface="Lato"/>
              </a:rPr>
              <a:t> </a:t>
            </a:r>
            <a:r>
              <a:rPr lang="en-US" b="true" sz="2200">
                <a:solidFill>
                  <a:srgbClr val="4C4457"/>
                </a:solidFill>
                <a:latin typeface="Lato Bold"/>
                <a:ea typeface="Lato Bold"/>
                <a:cs typeface="Lato Bold"/>
                <a:sym typeface="Lato Bold"/>
              </a:rPr>
              <a:t>pozytywna</a:t>
            </a:r>
            <a:r>
              <a:rPr lang="en-US" sz="2200">
                <a:solidFill>
                  <a:srgbClr val="4C4457"/>
                </a:solidFill>
                <a:latin typeface="Lato"/>
                <a:ea typeface="Lato"/>
                <a:cs typeface="Lato"/>
                <a:sym typeface="Lato"/>
              </a:rPr>
              <a:t>: „Historyczna inwestycja w wysokości 20 mln dolarów uczyni szkoły dostępnymi dla wszystkich uczniów.”</a:t>
            </a:r>
          </a:p>
          <a:p>
            <a:pPr algn="l" marL="0" indent="0" lvl="0">
              <a:lnSpc>
                <a:spcPts val="1800"/>
              </a:lnSpc>
            </a:pPr>
          </a:p>
          <a:p>
            <a:pPr algn="l" marL="0" indent="0" lvl="0">
              <a:lnSpc>
                <a:spcPts val="2700"/>
              </a:lnSpc>
            </a:pPr>
            <a:r>
              <a:rPr lang="en-US" sz="1800">
                <a:solidFill>
                  <a:srgbClr val="4C4457"/>
                </a:solidFill>
                <a:latin typeface="Lato"/>
                <a:ea typeface="Lato"/>
                <a:cs typeface="Lato"/>
                <a:sym typeface="Lato"/>
              </a:rPr>
              <a:t>Zadania dla uczestników</a:t>
            </a:r>
          </a:p>
          <a:p>
            <a:pPr algn="l" marL="388623" indent="-194312" lvl="1">
              <a:lnSpc>
                <a:spcPts val="2700"/>
              </a:lnSpc>
              <a:buFont typeface="Arial"/>
              <a:buChar char="•"/>
            </a:pPr>
            <a:r>
              <a:rPr lang="en-US" sz="1800">
                <a:solidFill>
                  <a:srgbClr val="4C4457"/>
                </a:solidFill>
                <a:latin typeface="Lato"/>
                <a:ea typeface="Lato"/>
                <a:cs typeface="Lato"/>
                <a:sym typeface="Lato"/>
              </a:rPr>
              <a:t>Rozpoznaj emocje: Podkreśl słowa niosące ładunek emocjonalny (np. „musieli pokryć”, „historyczna”). Jak zmieniają sens?</a:t>
            </a:r>
          </a:p>
          <a:p>
            <a:pPr algn="l" marL="388623" indent="-194312" lvl="1">
              <a:lnSpc>
                <a:spcPts val="2700"/>
              </a:lnSpc>
              <a:buFont typeface="Arial"/>
              <a:buChar char="•"/>
            </a:pPr>
            <a:r>
              <a:rPr lang="en-US" sz="1800">
                <a:solidFill>
                  <a:srgbClr val="4C4457"/>
                </a:solidFill>
                <a:latin typeface="Lato"/>
                <a:ea typeface="Lato"/>
                <a:cs typeface="Lato"/>
                <a:sym typeface="Lato"/>
              </a:rPr>
              <a:t>Zgadnij źródło: Skąd to? (Tabloid prawicowy? Grupa aktywistów? Publiczne radio?)</a:t>
            </a:r>
          </a:p>
          <a:p>
            <a:pPr algn="l" marL="388623" indent="-194312" lvl="1">
              <a:lnSpc>
                <a:spcPts val="2700"/>
              </a:lnSpc>
              <a:buFont typeface="Arial"/>
              <a:buChar char="•"/>
            </a:pPr>
            <a:r>
              <a:rPr lang="en-US" sz="1800">
                <a:solidFill>
                  <a:srgbClr val="4C4457"/>
                </a:solidFill>
                <a:latin typeface="Lato"/>
                <a:ea typeface="Lato"/>
                <a:cs typeface="Lato"/>
                <a:sym typeface="Lato"/>
              </a:rPr>
              <a:t>Przewiduj reakcje: Jak zareaguje czytelnik lewicowy/prawicowy? Co wpłynie na ich opinię?​</a:t>
            </a:r>
          </a:p>
          <a:p>
            <a:pPr algn="l" marL="0" indent="0" lvl="0">
              <a:lnSpc>
                <a:spcPts val="3600"/>
              </a:lnSpc>
            </a:pPr>
            <a:r>
              <a:rPr lang="en-US" sz="2400">
                <a:solidFill>
                  <a:srgbClr val="4C4457"/>
                </a:solidFill>
                <a:latin typeface="Lato"/>
                <a:ea typeface="Lato"/>
                <a:cs typeface="Lato"/>
                <a:sym typeface="Lato"/>
              </a:rPr>
              <a:t>Zaproś do dyskusji</a:t>
            </a:r>
            <a:r>
              <a:rPr lang="en-US" sz="2400">
                <a:solidFill>
                  <a:srgbClr val="4C4457"/>
                </a:solidFill>
                <a:latin typeface="Lato"/>
                <a:ea typeface="Lato"/>
                <a:cs typeface="Lato"/>
                <a:sym typeface="Lato"/>
              </a:rPr>
              <a:t>: Który nagłówek jest „uczciwszy”? </a:t>
            </a:r>
          </a:p>
          <a:p>
            <a:pPr algn="l" marL="0" indent="0" lvl="0">
              <a:lnSpc>
                <a:spcPts val="3600"/>
              </a:lnSpc>
            </a:pPr>
            <a:r>
              <a:rPr lang="en-US" sz="2400">
                <a:solidFill>
                  <a:srgbClr val="4C4457"/>
                </a:solidFill>
                <a:latin typeface="Lato"/>
                <a:ea typeface="Lato"/>
                <a:cs typeface="Lato"/>
                <a:sym typeface="Lato"/>
              </a:rPr>
              <a:t>Dlaczego framing zmienia postrzeganie polityki inkluzywności?</a:t>
            </a:r>
          </a:p>
          <a:p>
            <a:pPr algn="just" marL="0" indent="0" lvl="0">
              <a:lnSpc>
                <a:spcPts val="3600"/>
              </a:lnSpc>
            </a:pPr>
          </a:p>
        </p:txBody>
      </p:sp>
      <p:grpSp>
        <p:nvGrpSpPr>
          <p:cNvPr name="Group 11" id="11"/>
          <p:cNvGrpSpPr/>
          <p:nvPr/>
        </p:nvGrpSpPr>
        <p:grpSpPr>
          <a:xfrm rot="0">
            <a:off x="1258443" y="2953777"/>
            <a:ext cx="15587076" cy="562854"/>
            <a:chOff x="0" y="0"/>
            <a:chExt cx="25148099" cy="908105"/>
          </a:xfrm>
        </p:grpSpPr>
        <p:sp>
          <p:nvSpPr>
            <p:cNvPr name="Freeform 12" id="12"/>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13" id="13"/>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Jak nauczyć o ramowaniu w praktyce</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161925"/>
              <a:ext cx="25148099" cy="107003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Jak nauczyć o ramowaniu w praktyce</a:t>
              </a:r>
            </a:p>
          </p:txBody>
        </p:sp>
      </p:grpSp>
      <p:grpSp>
        <p:nvGrpSpPr>
          <p:cNvPr name="Group 6" id="6"/>
          <p:cNvGrpSpPr/>
          <p:nvPr/>
        </p:nvGrpSpPr>
        <p:grpSpPr>
          <a:xfrm rot="0">
            <a:off x="1393503" y="2091414"/>
            <a:ext cx="10388408" cy="1067284"/>
            <a:chOff x="0" y="0"/>
            <a:chExt cx="13851211" cy="1423045"/>
          </a:xfrm>
        </p:grpSpPr>
        <p:sp>
          <p:nvSpPr>
            <p:cNvPr name="Freeform 7" id="7"/>
            <p:cNvSpPr/>
            <p:nvPr/>
          </p:nvSpPr>
          <p:spPr>
            <a:xfrm flipH="false" flipV="false" rot="0">
              <a:off x="0" y="0"/>
              <a:ext cx="13851210" cy="1423045"/>
            </a:xfrm>
            <a:custGeom>
              <a:avLst/>
              <a:gdLst/>
              <a:ahLst/>
              <a:cxnLst/>
              <a:rect r="r" b="b" t="t" l="l"/>
              <a:pathLst>
                <a:path h="1423045" w="13851210">
                  <a:moveTo>
                    <a:pt x="0" y="0"/>
                  </a:moveTo>
                  <a:lnTo>
                    <a:pt x="13851210" y="0"/>
                  </a:lnTo>
                  <a:lnTo>
                    <a:pt x="13851210" y="1423045"/>
                  </a:lnTo>
                  <a:lnTo>
                    <a:pt x="0" y="1423045"/>
                  </a:lnTo>
                  <a:close/>
                </a:path>
              </a:pathLst>
            </a:custGeom>
            <a:solidFill>
              <a:srgbClr val="000000">
                <a:alpha val="0"/>
              </a:srgbClr>
            </a:solidFill>
          </p:spPr>
        </p:sp>
        <p:sp>
          <p:nvSpPr>
            <p:cNvPr name="TextBox 8" id="8"/>
            <p:cNvSpPr txBox="true"/>
            <p:nvPr/>
          </p:nvSpPr>
          <p:spPr>
            <a:xfrm>
              <a:off x="0" y="0"/>
              <a:ext cx="13851211" cy="1423045"/>
            </a:xfrm>
            <a:prstGeom prst="rect">
              <a:avLst/>
            </a:prstGeom>
          </p:spPr>
          <p:txBody>
            <a:bodyPr anchor="t" rtlCol="false" tIns="0" lIns="0" bIns="0" rIns="0"/>
            <a:lstStyle/>
            <a:p>
              <a:pPr algn="l" marL="0" indent="0" lvl="0">
                <a:lnSpc>
                  <a:spcPts val="6480"/>
                </a:lnSpc>
              </a:pPr>
              <a:r>
                <a:rPr lang="en-US" b="true" sz="5400">
                  <a:solidFill>
                    <a:srgbClr val="282121"/>
                  </a:solidFill>
                  <a:latin typeface="Open Sans Bold"/>
                  <a:ea typeface="Open Sans Bold"/>
                  <a:cs typeface="Open Sans Bold"/>
                  <a:sym typeface="Open Sans Bold"/>
                </a:rPr>
                <a:t>Ramowanie</a:t>
              </a:r>
              <a:r>
                <a:rPr lang="en-US" b="true" sz="5400">
                  <a:solidFill>
                    <a:srgbClr val="282121"/>
                  </a:solidFill>
                  <a:latin typeface="Open Sans Bold"/>
                  <a:ea typeface="Open Sans Bold"/>
                  <a:cs typeface="Open Sans Bold"/>
                  <a:sym typeface="Open Sans Bold"/>
                </a:rPr>
                <a:t> mediów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58443" y="3962838"/>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
        <p:nvSpPr>
          <p:cNvPr name="TextBox 13" id="13"/>
          <p:cNvSpPr txBox="true"/>
          <p:nvPr/>
        </p:nvSpPr>
        <p:spPr>
          <a:xfrm rot="0">
            <a:off x="8695818" y="3629486"/>
            <a:ext cx="9185351" cy="4861561"/>
          </a:xfrm>
          <a:prstGeom prst="rect">
            <a:avLst/>
          </a:prstGeom>
        </p:spPr>
        <p:txBody>
          <a:bodyPr anchor="t" rtlCol="false" tIns="0" lIns="0" bIns="0" rIns="0">
            <a:spAutoFit/>
          </a:bodyPr>
          <a:lstStyle/>
          <a:p>
            <a:pPr algn="just" marL="0" indent="0" lvl="0">
              <a:lnSpc>
                <a:spcPts val="4349"/>
              </a:lnSpc>
            </a:pPr>
            <a:r>
              <a:rPr lang="en-US" b="true" sz="2899">
                <a:solidFill>
                  <a:srgbClr val="000000"/>
                </a:solidFill>
                <a:latin typeface="Open Sans Bold"/>
                <a:ea typeface="Open Sans Bold"/>
                <a:cs typeface="Open Sans Bold"/>
                <a:sym typeface="Open Sans Bold"/>
              </a:rPr>
              <a:t>Py</a:t>
            </a:r>
            <a:r>
              <a:rPr lang="en-US" b="true" sz="2899">
                <a:solidFill>
                  <a:srgbClr val="000000"/>
                </a:solidFill>
                <a:latin typeface="Open Sans Bold"/>
                <a:ea typeface="Open Sans Bold"/>
                <a:cs typeface="Open Sans Bold"/>
                <a:sym typeface="Open Sans Bold"/>
              </a:rPr>
              <a:t>tania pomocnicze do dyskusji</a:t>
            </a:r>
          </a:p>
          <a:p>
            <a:pPr algn="just" marL="0" indent="0" lvl="0">
              <a:lnSpc>
                <a:spcPts val="4349"/>
              </a:lnSpc>
            </a:pPr>
            <a:r>
              <a:rPr lang="en-US" sz="2899">
                <a:solidFill>
                  <a:srgbClr val="000000"/>
                </a:solidFill>
                <a:latin typeface="Open Sans"/>
                <a:ea typeface="Open Sans"/>
                <a:cs typeface="Open Sans"/>
                <a:sym typeface="Open Sans"/>
              </a:rPr>
              <a:t>Ułatwiają analizę framingu i emocji w nagłówkach.</a:t>
            </a:r>
          </a:p>
          <a:p>
            <a:pPr algn="just" marL="626106" indent="-313053" lvl="1">
              <a:lnSpc>
                <a:spcPts val="4349"/>
              </a:lnSpc>
              <a:buFont typeface="Arial"/>
              <a:buChar char="•"/>
            </a:pPr>
            <a:r>
              <a:rPr lang="en-US" b="true" sz="2899">
                <a:solidFill>
                  <a:srgbClr val="000000"/>
                </a:solidFill>
                <a:latin typeface="Open Sans Bold"/>
                <a:ea typeface="Open Sans Bold"/>
                <a:cs typeface="Open Sans Bold"/>
                <a:sym typeface="Open Sans Bold"/>
              </a:rPr>
              <a:t>Uczucia: </a:t>
            </a:r>
            <a:r>
              <a:rPr lang="en-US" sz="2899">
                <a:solidFill>
                  <a:srgbClr val="000000"/>
                </a:solidFill>
                <a:latin typeface="Open Sans"/>
                <a:ea typeface="Open Sans"/>
                <a:cs typeface="Open Sans"/>
                <a:sym typeface="Open Sans"/>
              </a:rPr>
              <a:t>Jakie emocje budzą nagłówki? (Złość u „podatników”? Nadzieja u „uczniów”?)</a:t>
            </a:r>
          </a:p>
          <a:p>
            <a:pPr algn="just" marL="626106" indent="-313053" lvl="1">
              <a:lnSpc>
                <a:spcPts val="4349"/>
              </a:lnSpc>
              <a:buFont typeface="Arial"/>
              <a:buChar char="•"/>
            </a:pPr>
            <a:r>
              <a:rPr lang="en-US" b="true" sz="2899">
                <a:solidFill>
                  <a:srgbClr val="000000"/>
                </a:solidFill>
                <a:latin typeface="Open Sans Bold"/>
                <a:ea typeface="Open Sans Bold"/>
                <a:cs typeface="Open Sans Bold"/>
                <a:sym typeface="Open Sans Bold"/>
              </a:rPr>
              <a:t>Interesariusze: </a:t>
            </a:r>
            <a:r>
              <a:rPr lang="en-US" sz="2899">
                <a:solidFill>
                  <a:srgbClr val="000000"/>
                </a:solidFill>
                <a:latin typeface="Open Sans"/>
                <a:ea typeface="Open Sans"/>
                <a:cs typeface="Open Sans"/>
                <a:sym typeface="Open Sans"/>
              </a:rPr>
              <a:t>Które grupy są w centrum (podatnicy vs studenci)? Kogo pominięto (aktywiści, nauczyciele)?</a:t>
            </a:r>
          </a:p>
          <a:p>
            <a:pPr algn="just" marL="0" indent="0" lvl="0">
              <a:lnSpc>
                <a:spcPts val="4349"/>
              </a:lnSpc>
              <a:buFont typeface="Arial"/>
              <a:buChar char="•"/>
            </a:pPr>
            <a:r>
              <a:rPr lang="en-US" b="true" sz="2899">
                <a:solidFill>
                  <a:srgbClr val="000000"/>
                </a:solidFill>
                <a:latin typeface="Open Sans Bold"/>
                <a:ea typeface="Open Sans Bold"/>
                <a:cs typeface="Open Sans Bold"/>
                <a:sym typeface="Open Sans Bold"/>
              </a:rPr>
              <a:t>Założenia: </a:t>
            </a:r>
            <a:r>
              <a:rPr lang="en-US" sz="2899">
                <a:solidFill>
                  <a:srgbClr val="000000"/>
                </a:solidFill>
                <a:latin typeface="Open Sans"/>
                <a:ea typeface="Open Sans"/>
                <a:cs typeface="Open Sans"/>
                <a:sym typeface="Open Sans"/>
              </a:rPr>
              <a:t>Co nagłówki zakładają o odbiorcach? (Są „obciążeni” kosztami? Chcą „równości”?)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7460222" cy="1361456"/>
            <a:chOff x="0" y="0"/>
            <a:chExt cx="9946963" cy="1815275"/>
          </a:xfrm>
        </p:grpSpPr>
        <p:sp>
          <p:nvSpPr>
            <p:cNvPr name="Freeform 6" id="6"/>
            <p:cNvSpPr/>
            <p:nvPr/>
          </p:nvSpPr>
          <p:spPr>
            <a:xfrm flipH="false" flipV="false" rot="0">
              <a:off x="0" y="0"/>
              <a:ext cx="9946963" cy="1815275"/>
            </a:xfrm>
            <a:custGeom>
              <a:avLst/>
              <a:gdLst/>
              <a:ahLst/>
              <a:cxnLst/>
              <a:rect r="r" b="b" t="t" l="l"/>
              <a:pathLst>
                <a:path h="1815275" w="9946963">
                  <a:moveTo>
                    <a:pt x="0" y="0"/>
                  </a:moveTo>
                  <a:lnTo>
                    <a:pt x="9946963" y="0"/>
                  </a:lnTo>
                  <a:lnTo>
                    <a:pt x="9946963" y="1815275"/>
                  </a:lnTo>
                  <a:lnTo>
                    <a:pt x="0" y="1815275"/>
                  </a:lnTo>
                  <a:close/>
                </a:path>
              </a:pathLst>
            </a:custGeom>
            <a:solidFill>
              <a:srgbClr val="000000">
                <a:alpha val="0"/>
              </a:srgbClr>
            </a:solidFill>
          </p:spPr>
        </p:sp>
        <p:sp>
          <p:nvSpPr>
            <p:cNvPr name="TextBox 7" id="7"/>
            <p:cNvSpPr txBox="true"/>
            <p:nvPr/>
          </p:nvSpPr>
          <p:spPr>
            <a:xfrm>
              <a:off x="0" y="-9525"/>
              <a:ext cx="9946963" cy="1824800"/>
            </a:xfrm>
            <a:prstGeom prst="rect">
              <a:avLst/>
            </a:prstGeom>
          </p:spPr>
          <p:txBody>
            <a:bodyPr anchor="t" rtlCol="false" tIns="0" lIns="0" bIns="0" rIns="0"/>
            <a:lstStyle/>
            <a:p>
              <a:pPr algn="l" marL="0" indent="0" lvl="0">
                <a:lnSpc>
                  <a:spcPts val="4709"/>
                </a:lnSpc>
              </a:pPr>
              <a:r>
                <a:rPr lang="en-US" b="true" sz="3924">
                  <a:solidFill>
                    <a:srgbClr val="000000"/>
                  </a:solidFill>
                  <a:latin typeface="Open Sans Bold"/>
                  <a:ea typeface="Open Sans Bold"/>
                  <a:cs typeface="Open Sans Bold"/>
                  <a:sym typeface="Open Sans Bold"/>
                </a:rPr>
                <a:t>Rozpoznawanie stronniczości w mediach: typy i wpływ</a:t>
              </a:r>
            </a:p>
          </p:txBody>
        </p:sp>
      </p:grpSp>
      <p:grpSp>
        <p:nvGrpSpPr>
          <p:cNvPr name="Group 8" id="8"/>
          <p:cNvGrpSpPr/>
          <p:nvPr/>
        </p:nvGrpSpPr>
        <p:grpSpPr>
          <a:xfrm rot="0">
            <a:off x="770324" y="2715768"/>
            <a:ext cx="8373676" cy="6216402"/>
            <a:chOff x="0" y="0"/>
            <a:chExt cx="11164902" cy="8288536"/>
          </a:xfrm>
        </p:grpSpPr>
        <p:sp>
          <p:nvSpPr>
            <p:cNvPr name="Freeform 9" id="9"/>
            <p:cNvSpPr/>
            <p:nvPr/>
          </p:nvSpPr>
          <p:spPr>
            <a:xfrm flipH="false" flipV="false" rot="0">
              <a:off x="0" y="0"/>
              <a:ext cx="11164902" cy="8288536"/>
            </a:xfrm>
            <a:custGeom>
              <a:avLst/>
              <a:gdLst/>
              <a:ahLst/>
              <a:cxnLst/>
              <a:rect r="r" b="b" t="t" l="l"/>
              <a:pathLst>
                <a:path h="8288536" w="11164902">
                  <a:moveTo>
                    <a:pt x="0" y="0"/>
                  </a:moveTo>
                  <a:lnTo>
                    <a:pt x="11164902" y="0"/>
                  </a:lnTo>
                  <a:lnTo>
                    <a:pt x="11164902" y="8288536"/>
                  </a:lnTo>
                  <a:lnTo>
                    <a:pt x="0" y="8288536"/>
                  </a:lnTo>
                  <a:close/>
                </a:path>
              </a:pathLst>
            </a:custGeom>
            <a:solidFill>
              <a:srgbClr val="000000">
                <a:alpha val="0"/>
              </a:srgbClr>
            </a:solidFill>
          </p:spPr>
        </p:sp>
        <p:sp>
          <p:nvSpPr>
            <p:cNvPr name="TextBox 10" id="10"/>
            <p:cNvSpPr txBox="true"/>
            <p:nvPr/>
          </p:nvSpPr>
          <p:spPr>
            <a:xfrm>
              <a:off x="0" y="-133350"/>
              <a:ext cx="11164902" cy="8421886"/>
            </a:xfrm>
            <a:prstGeom prst="rect">
              <a:avLst/>
            </a:prstGeom>
          </p:spPr>
          <p:txBody>
            <a:bodyPr anchor="t" rtlCol="false" tIns="0" lIns="0" bIns="0" rIns="0"/>
            <a:lstStyle/>
            <a:p>
              <a:pPr algn="just" marL="0" indent="0" lvl="0">
                <a:lnSpc>
                  <a:spcPts val="4171"/>
                </a:lnSpc>
              </a:pPr>
              <a:r>
                <a:rPr lang="en-US" b="true" sz="2317">
                  <a:solidFill>
                    <a:srgbClr val="000000"/>
                  </a:solidFill>
                  <a:latin typeface="Open Sans Bold"/>
                  <a:ea typeface="Open Sans Bold"/>
                  <a:cs typeface="Open Sans Bold"/>
                  <a:sym typeface="Open Sans Bold"/>
                </a:rPr>
                <a:t>Zobacz film: </a:t>
              </a:r>
            </a:p>
            <a:p>
              <a:pPr algn="just" marL="0" indent="0" lvl="0">
                <a:lnSpc>
                  <a:spcPts val="4171"/>
                </a:lnSpc>
              </a:pPr>
              <a:r>
                <a:rPr lang="en-US" b="true" sz="2317">
                  <a:solidFill>
                    <a:srgbClr val="000000"/>
                  </a:solidFill>
                  <a:latin typeface="Open Sans Bold"/>
                  <a:ea typeface="Open Sans Bold"/>
                  <a:cs typeface="Open Sans Bold"/>
                  <a:sym typeface="Open Sans Bold"/>
                </a:rPr>
                <a:t>TED-Ed „Jak wybierać wiadomości” (4:48)</a:t>
              </a: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r>
                <a:rPr lang="en-US" b="true" sz="2317">
                  <a:solidFill>
                    <a:srgbClr val="000000"/>
                  </a:solidFill>
                  <a:latin typeface="Open Sans Bold"/>
                  <a:ea typeface="Open Sans Bold"/>
                  <a:cs typeface="Open Sans Bold"/>
                  <a:sym typeface="Open Sans Bold"/>
                </a:rPr>
                <a:t>Film uczy nas, jak ważna jest krytyczna analiza, co jest świetne do rozmów o tym, jak przedstawiane są osoby z niepełnosprawnościami.</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9346399" y="1521274"/>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1051595" y="1741248"/>
            <a:ext cx="6804504" cy="6804504"/>
          </a:xfrm>
          <a:custGeom>
            <a:avLst/>
            <a:gdLst/>
            <a:ahLst/>
            <a:cxnLst/>
            <a:rect r="r" b="b" t="t" l="l"/>
            <a:pathLst>
              <a:path h="6804504" w="6804504">
                <a:moveTo>
                  <a:pt x="0" y="0"/>
                </a:moveTo>
                <a:lnTo>
                  <a:pt x="6804504" y="0"/>
                </a:lnTo>
                <a:lnTo>
                  <a:pt x="6804504" y="6804504"/>
                </a:lnTo>
                <a:lnTo>
                  <a:pt x="0" y="6804504"/>
                </a:lnTo>
                <a:lnTo>
                  <a:pt x="0" y="0"/>
                </a:lnTo>
                <a:close/>
              </a:path>
            </a:pathLst>
          </a:custGeom>
          <a:blipFill>
            <a:blip r:embed="rId7"/>
            <a:stretch>
              <a:fillRect l="0" t="0" r="0" b="0"/>
            </a:stretch>
          </a:blipFill>
        </p:spPr>
      </p:sp>
      <p:pic>
        <p:nvPicPr>
          <p:cNvPr name="Picture 16" id="16"/>
          <p:cNvPicPr>
            <a:picLocks noChangeAspect="true"/>
          </p:cNvPicPr>
          <p:nvPr>
            <a:videoFile r:link="rId9"/>
          </p:nvPr>
        </p:nvPicPr>
        <p:blipFill>
          <a:blip r:embed="rId8"/>
          <a:stretch>
            <a:fillRect/>
          </a:stretch>
        </p:blipFill>
        <p:spPr>
          <a:xfrm rot="0">
            <a:off x="1256360" y="4159808"/>
            <a:ext cx="5401698" cy="30360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DAGnQ33ltjU</dc:identifier>
  <dcterms:modified xsi:type="dcterms:W3CDTF">2011-08-01T06:04:30Z</dcterms:modified>
  <cp:revision>1</cp:revision>
  <dc:title>SPARK_CBP_Media Literacy &amp; Critical Thinking for Political Participation</dc:title>
</cp:coreProperties>
</file>