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Calibri (MS) Bold" charset="1" panose="020F0702030404030204"/>
      <p:regular r:id="rId34"/>
    </p:embeddedFont>
    <p:embeddedFont>
      <p:font typeface="Open Sans Bold" charset="1" panose="020B0806030504020204"/>
      <p:regular r:id="rId36"/>
    </p:embeddedFont>
    <p:embeddedFont>
      <p:font typeface="Open Sans" charset="1" panose="020B0606030504020204"/>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notesSlides/notesSlide2.xml" Type="http://schemas.openxmlformats.org/officeDocument/2006/relationships/notesSlide"/><Relationship Id="rId36" Target="fonts/font36.fntdata" Type="http://schemas.openxmlformats.org/officeDocument/2006/relationships/font"/><Relationship Id="rId37" Target="fonts/font37.fntdata" Type="http://schemas.openxmlformats.org/officeDocument/2006/relationships/font"/><Relationship Id="rId38" Target="notesSlides/notesSlide3.xml" Type="http://schemas.openxmlformats.org/officeDocument/2006/relationships/notesSlide"/><Relationship Id="rId39" Target="notesSlides/notesSlide4.xml" Type="http://schemas.openxmlformats.org/officeDocument/2006/relationships/notesSlide"/><Relationship Id="rId4" Target="theme/theme1.xml" Type="http://schemas.openxmlformats.org/officeDocument/2006/relationships/theme"/><Relationship Id="rId40" Target="notesSlides/notesSlide5.xml" Type="http://schemas.openxmlformats.org/officeDocument/2006/relationships/notesSlide"/><Relationship Id="rId41" Target="notesSlides/notesSlide6.xml" Type="http://schemas.openxmlformats.org/officeDocument/2006/relationships/notesSlide"/><Relationship Id="rId42" Target="notesSlides/notesSlide7.xml" Type="http://schemas.openxmlformats.org/officeDocument/2006/relationships/notesSlide"/><Relationship Id="rId43" Target="notesSlides/notesSlide8.xml" Type="http://schemas.openxmlformats.org/officeDocument/2006/relationships/notesSlide"/><Relationship Id="rId44" Target="notesSlides/notesSlide9.xml" Type="http://schemas.openxmlformats.org/officeDocument/2006/relationships/notesSlide"/><Relationship Id="rId45" Target="notesSlides/notesSlide10.xml" Type="http://schemas.openxmlformats.org/officeDocument/2006/relationships/notesSlide"/><Relationship Id="rId46" Target="notesSlides/notesSlide11.xml" Type="http://schemas.openxmlformats.org/officeDocument/2006/relationships/notesSlide"/><Relationship Id="rId47" Target="notesSlides/notesSlide12.xml" Type="http://schemas.openxmlformats.org/officeDocument/2006/relationships/notesSlide"/><Relationship Id="rId48" Target="notesSlides/notesSlide13.xml" Type="http://schemas.openxmlformats.org/officeDocument/2006/relationships/notesSlide"/><Relationship Id="rId49" Target="notesSlides/notesSlide14.xml" Type="http://schemas.openxmlformats.org/officeDocument/2006/relationships/notesSlide"/><Relationship Id="rId5" Target="tableStyles.xml" Type="http://schemas.openxmlformats.org/officeDocument/2006/relationships/tableStyles"/><Relationship Id="rId50" Target="notesSlides/notesSlide15.xml" Type="http://schemas.openxmlformats.org/officeDocument/2006/relationships/notesSlide"/><Relationship Id="rId51" Target="notesSlides/notesSlide16.xml" Type="http://schemas.openxmlformats.org/officeDocument/2006/relationships/notesSlide"/><Relationship Id="rId52" Target="notesSlides/notesSlide17.xml" Type="http://schemas.openxmlformats.org/officeDocument/2006/relationships/notesSlide"/><Relationship Id="rId53" Target="notesSlides/notesSlide18.xml" Type="http://schemas.openxmlformats.org/officeDocument/2006/relationships/notesSlide"/><Relationship Id="rId54" Target="notesSlides/notesSlide19.xml" Type="http://schemas.openxmlformats.org/officeDocument/2006/relationships/notesSlide"/><Relationship Id="rId55" Target="notesSlides/notesSlide20.xml" Type="http://schemas.openxmlformats.org/officeDocument/2006/relationships/notesSlide"/><Relationship Id="rId56" Target="notesSlides/notesSlide21.xml" Type="http://schemas.openxmlformats.org/officeDocument/2006/relationships/notesSlide"/><Relationship Id="rId57" Target="notesSlides/notesSlide22.xml" Type="http://schemas.openxmlformats.org/officeDocument/2006/relationships/notesSlide"/><Relationship Id="rId58" Target="notesSlides/notesSlide23.xml" Type="http://schemas.openxmlformats.org/officeDocument/2006/relationships/notesSlide"/><Relationship Id="rId59" Target="notesSlides/notesSlide24.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https://www.youtube.com/watch?v=24KE__OCKMw" TargetMode="External" Type="http://schemas.openxmlformats.org/officeDocument/2006/relationships/hyperlink"/><Relationship Id="rId5" Target="../media/image2.png" Type="http://schemas.openxmlformats.org/officeDocument/2006/relationships/image"/><Relationship Id="rId6"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11" Target="../media/image33.png" Type="http://schemas.openxmlformats.org/officeDocument/2006/relationships/image"/><Relationship Id="rId12" Target="../media/image34.svg" Type="http://schemas.openxmlformats.org/officeDocument/2006/relationships/image"/><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3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png" Type="http://schemas.openxmlformats.org/officeDocument/2006/relationships/image"/><Relationship Id="rId12" Target="../media/image45.svg" Type="http://schemas.openxmlformats.org/officeDocument/2006/relationships/image"/><Relationship Id="rId13" Target="../media/image46.jpeg" Type="http://schemas.openxmlformats.org/officeDocument/2006/relationships/image"/><Relationship Id="rId14" Target="../media/image47.png" Type="http://schemas.openxmlformats.org/officeDocument/2006/relationships/image"/><Relationship Id="rId15" Target="../media/image48.png" Type="http://schemas.openxmlformats.org/officeDocument/2006/relationships/image"/><Relationship Id="rId16" Target="../media/image49.png" Type="http://schemas.openxmlformats.org/officeDocument/2006/relationships/image"/><Relationship Id="rId2" Target="../notesSlides/notesSlide2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4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https://www.youtube.com/watch?v=NCIDkMbJslA&amp;t=178s" TargetMode="External" Type="http://schemas.openxmlformats.org/officeDocument/2006/relationships/hyperlink"/><Relationship Id="rId5" Target="../media/image2.pn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19.jpeg" Type="http://schemas.openxmlformats.org/officeDocument/2006/relationships/image"/><Relationship Id="rId5" Target="../media/image2.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1708" y="9447208"/>
            <a:ext cx="2862209" cy="600478"/>
          </a:xfrm>
          <a:custGeom>
            <a:avLst/>
            <a:gdLst/>
            <a:ahLst/>
            <a:cxnLst/>
            <a:rect r="r" b="b" t="t" l="l"/>
            <a:pathLst>
              <a:path h="600478" w="2862209">
                <a:moveTo>
                  <a:pt x="0" y="0"/>
                </a:moveTo>
                <a:lnTo>
                  <a:pt x="2862210" y="0"/>
                </a:lnTo>
                <a:lnTo>
                  <a:pt x="2862210"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785948" y="5382814"/>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186152" y="615577"/>
            <a:ext cx="5017626" cy="5017626"/>
          </a:xfrm>
          <a:custGeom>
            <a:avLst/>
            <a:gdLst/>
            <a:ahLst/>
            <a:cxnLst/>
            <a:rect r="r" b="b" t="t" l="l"/>
            <a:pathLst>
              <a:path h="5017626" w="5017626">
                <a:moveTo>
                  <a:pt x="0" y="0"/>
                </a:moveTo>
                <a:lnTo>
                  <a:pt x="5017627" y="0"/>
                </a:lnTo>
                <a:lnTo>
                  <a:pt x="5017627" y="5017626"/>
                </a:lnTo>
                <a:lnTo>
                  <a:pt x="0" y="5017626"/>
                </a:lnTo>
                <a:lnTo>
                  <a:pt x="0" y="0"/>
                </a:lnTo>
                <a:close/>
              </a:path>
            </a:pathLst>
          </a:custGeom>
          <a:blipFill>
            <a:blip r:embed="rId4"/>
            <a:stretch>
              <a:fillRect l="0" t="0" r="0" b="0"/>
            </a:stretch>
          </a:blipFill>
        </p:spPr>
      </p:sp>
      <p:sp>
        <p:nvSpPr>
          <p:cNvPr name="Freeform 6" id="6"/>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62361"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489510" y="8166861"/>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15541" y="8847536"/>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80892" y="8509792"/>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80892" y="7306673"/>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7402143" y="8847536"/>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0" id="40"/>
          <p:cNvGrpSpPr/>
          <p:nvPr/>
        </p:nvGrpSpPr>
        <p:grpSpPr>
          <a:xfrm rot="0">
            <a:off x="16631474" y="9328357"/>
            <a:ext cx="235179" cy="239314"/>
            <a:chOff x="0" y="0"/>
            <a:chExt cx="9587987" cy="9756581"/>
          </a:xfrm>
        </p:grpSpPr>
        <p:sp>
          <p:nvSpPr>
            <p:cNvPr name="Freeform 41" id="4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2" id="42"/>
          <p:cNvGrpSpPr/>
          <p:nvPr/>
        </p:nvGrpSpPr>
        <p:grpSpPr>
          <a:xfrm rot="0">
            <a:off x="15150719" y="10047686"/>
            <a:ext cx="235179" cy="239314"/>
            <a:chOff x="0" y="0"/>
            <a:chExt cx="9587987" cy="9756581"/>
          </a:xfrm>
        </p:grpSpPr>
        <p:sp>
          <p:nvSpPr>
            <p:cNvPr name="Freeform 43" id="4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4" id="44"/>
          <p:cNvGrpSpPr/>
          <p:nvPr/>
        </p:nvGrpSpPr>
        <p:grpSpPr>
          <a:xfrm rot="0">
            <a:off x="1537249" y="4806541"/>
            <a:ext cx="15211814" cy="2124596"/>
            <a:chOff x="0" y="0"/>
            <a:chExt cx="20282419" cy="2832795"/>
          </a:xfrm>
        </p:grpSpPr>
        <p:sp>
          <p:nvSpPr>
            <p:cNvPr name="Freeform 45" id="45"/>
            <p:cNvSpPr/>
            <p:nvPr/>
          </p:nvSpPr>
          <p:spPr>
            <a:xfrm flipH="false" flipV="false" rot="0">
              <a:off x="0" y="0"/>
              <a:ext cx="20282419" cy="2832795"/>
            </a:xfrm>
            <a:custGeom>
              <a:avLst/>
              <a:gdLst/>
              <a:ahLst/>
              <a:cxnLst/>
              <a:rect r="r" b="b" t="t" l="l"/>
              <a:pathLst>
                <a:path h="2832795" w="20282419">
                  <a:moveTo>
                    <a:pt x="0" y="0"/>
                  </a:moveTo>
                  <a:lnTo>
                    <a:pt x="20282419" y="0"/>
                  </a:lnTo>
                  <a:lnTo>
                    <a:pt x="20282419" y="2832795"/>
                  </a:lnTo>
                  <a:lnTo>
                    <a:pt x="0" y="2832795"/>
                  </a:lnTo>
                  <a:close/>
                </a:path>
              </a:pathLst>
            </a:custGeom>
            <a:solidFill>
              <a:srgbClr val="000000">
                <a:alpha val="0"/>
              </a:srgbClr>
            </a:solidFill>
          </p:spPr>
        </p:sp>
        <p:sp>
          <p:nvSpPr>
            <p:cNvPr name="TextBox 46" id="46"/>
            <p:cNvSpPr txBox="true"/>
            <p:nvPr/>
          </p:nvSpPr>
          <p:spPr>
            <a:xfrm>
              <a:off x="0" y="-123825"/>
              <a:ext cx="20282419" cy="2956620"/>
            </a:xfrm>
            <a:prstGeom prst="rect">
              <a:avLst/>
            </a:prstGeom>
          </p:spPr>
          <p:txBody>
            <a:bodyPr anchor="t" rtlCol="false" tIns="0" lIns="0" bIns="0" rIns="0"/>
            <a:lstStyle/>
            <a:p>
              <a:pPr algn="ctr">
                <a:lnSpc>
                  <a:spcPts val="7200"/>
                </a:lnSpc>
              </a:pPr>
              <a:r>
                <a:rPr lang="en-US" b="true" sz="6000">
                  <a:solidFill>
                    <a:srgbClr val="282829"/>
                  </a:solidFill>
                  <a:latin typeface="Calibri (MS) Bold"/>
                  <a:ea typeface="Calibri (MS) Bold"/>
                  <a:cs typeface="Calibri (MS) Bold"/>
                  <a:sym typeface="Calibri (MS) Bold"/>
                </a:rPr>
                <a:t>Program podnoszenia kompetencji pracowników młodzieżowych</a:t>
              </a:r>
            </a:p>
          </p:txBody>
        </p:sp>
      </p:grpSp>
      <p:grpSp>
        <p:nvGrpSpPr>
          <p:cNvPr name="Group 47" id="47"/>
          <p:cNvGrpSpPr/>
          <p:nvPr/>
        </p:nvGrpSpPr>
        <p:grpSpPr>
          <a:xfrm rot="0">
            <a:off x="582592" y="7115319"/>
            <a:ext cx="12587177" cy="2635600"/>
            <a:chOff x="0" y="0"/>
            <a:chExt cx="16782902" cy="3514134"/>
          </a:xfrm>
        </p:grpSpPr>
        <p:sp>
          <p:nvSpPr>
            <p:cNvPr name="Freeform 48" id="48"/>
            <p:cNvSpPr/>
            <p:nvPr/>
          </p:nvSpPr>
          <p:spPr>
            <a:xfrm flipH="false" flipV="false" rot="0">
              <a:off x="0" y="0"/>
              <a:ext cx="16782903" cy="3514134"/>
            </a:xfrm>
            <a:custGeom>
              <a:avLst/>
              <a:gdLst/>
              <a:ahLst/>
              <a:cxnLst/>
              <a:rect r="r" b="b" t="t" l="l"/>
              <a:pathLst>
                <a:path h="3514134" w="16782903">
                  <a:moveTo>
                    <a:pt x="0" y="0"/>
                  </a:moveTo>
                  <a:lnTo>
                    <a:pt x="16782903" y="0"/>
                  </a:lnTo>
                  <a:lnTo>
                    <a:pt x="16782903" y="3514134"/>
                  </a:lnTo>
                  <a:lnTo>
                    <a:pt x="0" y="3514134"/>
                  </a:lnTo>
                  <a:close/>
                </a:path>
              </a:pathLst>
            </a:custGeom>
            <a:solidFill>
              <a:srgbClr val="000000">
                <a:alpha val="0"/>
              </a:srgbClr>
            </a:solidFill>
          </p:spPr>
        </p:sp>
        <p:sp>
          <p:nvSpPr>
            <p:cNvPr name="TextBox 49" id="49"/>
            <p:cNvSpPr txBox="true"/>
            <p:nvPr/>
          </p:nvSpPr>
          <p:spPr>
            <a:xfrm>
              <a:off x="0" y="-76200"/>
              <a:ext cx="16782902" cy="3590334"/>
            </a:xfrm>
            <a:prstGeom prst="rect">
              <a:avLst/>
            </a:prstGeom>
          </p:spPr>
          <p:txBody>
            <a:bodyPr anchor="t" rtlCol="false" tIns="0" lIns="0" bIns="0" rIns="0"/>
            <a:lstStyle/>
            <a:p>
              <a:pPr algn="l">
                <a:lnSpc>
                  <a:spcPts val="4800"/>
                </a:lnSpc>
              </a:pPr>
              <a:r>
                <a:rPr lang="en-US" b="true" sz="4000">
                  <a:solidFill>
                    <a:srgbClr val="282829"/>
                  </a:solidFill>
                  <a:latin typeface="Calibri (MS) Bold"/>
                  <a:ea typeface="Calibri (MS) Bold"/>
                  <a:cs typeface="Calibri (MS) Bold"/>
                  <a:sym typeface="Calibri (MS) Bold"/>
                </a:rPr>
                <a:t>Zrozumienie niepełnosp</a:t>
              </a:r>
              <a:r>
                <a:rPr lang="en-US" b="true" sz="4000">
                  <a:solidFill>
                    <a:srgbClr val="282829"/>
                  </a:solidFill>
                  <a:latin typeface="Calibri (MS) Bold"/>
                  <a:ea typeface="Calibri (MS) Bold"/>
                  <a:cs typeface="Calibri (MS) Bold"/>
                  <a:sym typeface="Calibri (MS) Bold"/>
                </a:rPr>
                <a:t>raw</a:t>
              </a:r>
              <a:r>
                <a:rPr lang="en-US" b="true" sz="4000">
                  <a:solidFill>
                    <a:srgbClr val="282829"/>
                  </a:solidFill>
                  <a:latin typeface="Calibri (MS) Bold"/>
                  <a:ea typeface="Calibri (MS) Bold"/>
                  <a:cs typeface="Calibri (MS) Bold"/>
                  <a:sym typeface="Calibri (MS) Bold"/>
                </a:rPr>
                <a:t>ności psychospołecznej</a:t>
              </a:r>
              <a:r>
                <a:rPr lang="en-US" b="true" sz="4000">
                  <a:solidFill>
                    <a:srgbClr val="282829"/>
                  </a:solidFill>
                  <a:latin typeface="Calibri (MS) Bold"/>
                  <a:ea typeface="Calibri (MS) Bold"/>
                  <a:cs typeface="Calibri (MS) Bold"/>
                  <a:sym typeface="Calibri (MS) Bold"/>
                </a:rPr>
                <a:t> oraz uczestnictwa</a:t>
              </a:r>
            </a:p>
            <a:p>
              <a:pPr algn="l">
                <a:lnSpc>
                  <a:spcPts val="4800"/>
                </a:lnSpc>
              </a:pPr>
              <a:r>
                <a:rPr lang="en-US" b="true" sz="4000">
                  <a:solidFill>
                    <a:srgbClr val="282829"/>
                  </a:solidFill>
                  <a:latin typeface="Calibri (MS) Bold"/>
                  <a:ea typeface="Calibri (MS) Bold"/>
                  <a:cs typeface="Calibri (MS) Bold"/>
                  <a:sym typeface="Calibri (MS) Bold"/>
                </a:rPr>
                <a:t>Opracowanie: KMOP</a:t>
              </a:r>
            </a:p>
            <a:p>
              <a:pPr algn="l">
                <a:lnSpc>
                  <a:spcPts val="4800"/>
                </a:lnSpc>
              </a:pP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12319821" cy="1843739"/>
            <a:chOff x="0" y="0"/>
            <a:chExt cx="16426428" cy="2458319"/>
          </a:xfrm>
        </p:grpSpPr>
        <p:sp>
          <p:nvSpPr>
            <p:cNvPr name="Freeform 7" id="7"/>
            <p:cNvSpPr/>
            <p:nvPr/>
          </p:nvSpPr>
          <p:spPr>
            <a:xfrm flipH="false" flipV="false" rot="0">
              <a:off x="0" y="0"/>
              <a:ext cx="16426427" cy="2458319"/>
            </a:xfrm>
            <a:custGeom>
              <a:avLst/>
              <a:gdLst/>
              <a:ahLst/>
              <a:cxnLst/>
              <a:rect r="r" b="b" t="t" l="l"/>
              <a:pathLst>
                <a:path h="2458319" w="16426427">
                  <a:moveTo>
                    <a:pt x="0" y="0"/>
                  </a:moveTo>
                  <a:lnTo>
                    <a:pt x="16426427" y="0"/>
                  </a:lnTo>
                  <a:lnTo>
                    <a:pt x="16426427" y="2458319"/>
                  </a:lnTo>
                  <a:lnTo>
                    <a:pt x="0" y="2458319"/>
                  </a:lnTo>
                  <a:close/>
                </a:path>
              </a:pathLst>
            </a:custGeom>
            <a:solidFill>
              <a:srgbClr val="000000">
                <a:alpha val="0"/>
              </a:srgbClr>
            </a:solidFill>
          </p:spPr>
        </p:sp>
        <p:sp>
          <p:nvSpPr>
            <p:cNvPr name="TextBox 8" id="8"/>
            <p:cNvSpPr txBox="true"/>
            <p:nvPr/>
          </p:nvSpPr>
          <p:spPr>
            <a:xfrm>
              <a:off x="0" y="0"/>
              <a:ext cx="16426428" cy="2458319"/>
            </a:xfrm>
            <a:prstGeom prst="rect">
              <a:avLst/>
            </a:prstGeom>
          </p:spPr>
          <p:txBody>
            <a:bodyPr anchor="t" rtlCol="false" tIns="0" lIns="0" bIns="0" rIns="0"/>
            <a:lstStyle/>
            <a:p>
              <a:pPr algn="l" marL="0" indent="0" lvl="0">
                <a:lnSpc>
                  <a:spcPts val="6360"/>
                </a:lnSpc>
              </a:pPr>
              <a:r>
                <a:rPr lang="en-US" b="true" sz="5300">
                  <a:solidFill>
                    <a:srgbClr val="282121"/>
                  </a:solidFill>
                  <a:latin typeface="Open Sans Bold"/>
                  <a:ea typeface="Open Sans Bold"/>
                  <a:cs typeface="Open Sans Bold"/>
                  <a:sym typeface="Open Sans Bold"/>
                </a:rPr>
                <a:t>Typowe przeszkody: piętno, dostępność, zaufanie i reprezentacja</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999776" y="2551211"/>
            <a:ext cx="5094690" cy="4859061"/>
          </a:xfrm>
          <a:custGeom>
            <a:avLst/>
            <a:gdLst/>
            <a:ahLst/>
            <a:cxnLst/>
            <a:rect r="r" b="b" t="t" l="l"/>
            <a:pathLst>
              <a:path h="4859061" w="5094690">
                <a:moveTo>
                  <a:pt x="0" y="0"/>
                </a:moveTo>
                <a:lnTo>
                  <a:pt x="5094691" y="0"/>
                </a:lnTo>
                <a:lnTo>
                  <a:pt x="5094691" y="4859061"/>
                </a:lnTo>
                <a:lnTo>
                  <a:pt x="0" y="485906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93503" y="2484536"/>
            <a:ext cx="10228656" cy="6691544"/>
          </a:xfrm>
          <a:prstGeom prst="rect">
            <a:avLst/>
          </a:prstGeom>
        </p:spPr>
        <p:txBody>
          <a:bodyPr anchor="t" rtlCol="false" tIns="0" lIns="0" bIns="0" rIns="0">
            <a:spAutoFit/>
          </a:bodyPr>
          <a:lstStyle/>
          <a:p>
            <a:pPr algn="just" marL="0" indent="0" lvl="0">
              <a:lnSpc>
                <a:spcPts val="2803"/>
              </a:lnSpc>
            </a:pPr>
            <a:r>
              <a:rPr lang="en-US" sz="1868">
                <a:solidFill>
                  <a:srgbClr val="4C4457"/>
                </a:solidFill>
                <a:latin typeface="Open Sans"/>
                <a:ea typeface="Open Sans"/>
                <a:cs typeface="Open Sans"/>
                <a:sym typeface="Open Sans"/>
              </a:rPr>
              <a:t>Według Kleintjes i in. (2013) oraz UNPD (2021) osoby z niepełnosprawnością psychospołeczną stają przed następującymi przeszkodami: </a:t>
            </a:r>
          </a:p>
          <a:p>
            <a:pPr algn="just" marL="403503" indent="-201751" lvl="1">
              <a:lnSpc>
                <a:spcPts val="2803"/>
              </a:lnSpc>
              <a:buFont typeface="Arial"/>
              <a:buChar char="•"/>
            </a:pPr>
            <a:r>
              <a:rPr lang="en-US" sz="1868">
                <a:solidFill>
                  <a:srgbClr val="4C4457"/>
                </a:solidFill>
                <a:latin typeface="Open Sans"/>
                <a:ea typeface="Open Sans"/>
                <a:cs typeface="Open Sans"/>
                <a:sym typeface="Open Sans"/>
              </a:rPr>
              <a:t>Stygmatyzacja i dyskryminacja: Utrzymujące się negatywne nastawienia i mylne przekonania prowadzą do wykluczenia, zastraszania i wewnętrznego wstydu. To obniża poczucie własnej wartości i zniechęca do aktywnego uczestnictwa w życiu społecznym.</a:t>
            </a:r>
          </a:p>
          <a:p>
            <a:pPr algn="just" marL="0" indent="0" lvl="0">
              <a:lnSpc>
                <a:spcPts val="2803"/>
              </a:lnSpc>
            </a:pPr>
          </a:p>
          <a:p>
            <a:pPr algn="just" marL="403503" indent="-201751" lvl="1">
              <a:lnSpc>
                <a:spcPts val="2803"/>
              </a:lnSpc>
              <a:buFont typeface="Arial"/>
              <a:buChar char="•"/>
            </a:pPr>
            <a:r>
              <a:rPr lang="en-US" sz="1868">
                <a:solidFill>
                  <a:srgbClr val="4C4457"/>
                </a:solidFill>
                <a:latin typeface="Open Sans"/>
                <a:ea typeface="Open Sans"/>
                <a:cs typeface="Open Sans"/>
                <a:sym typeface="Open Sans"/>
              </a:rPr>
              <a:t>Brak dostępu: Trudności w korzystaniu z usług zdrowia psychicznego, edukacji i przestrzeni publicznej sprawiają, że pełne uczestnictwo jest wyzwaniem. Młodzież często boryka się z przeszkodami finansowymi, geograficznymi lub systemowymi, które utrudniają dotarcie do wsparcia.</a:t>
            </a:r>
          </a:p>
          <a:p>
            <a:pPr algn="just" marL="0" indent="0" lvl="0">
              <a:lnSpc>
                <a:spcPts val="2803"/>
              </a:lnSpc>
            </a:pPr>
          </a:p>
          <a:p>
            <a:pPr algn="just" marL="0" indent="0" lvl="0">
              <a:lnSpc>
                <a:spcPts val="2803"/>
              </a:lnSpc>
            </a:pPr>
            <a:r>
              <a:rPr lang="en-US" sz="1868">
                <a:solidFill>
                  <a:srgbClr val="4C4457"/>
                </a:solidFill>
                <a:latin typeface="Open Sans"/>
                <a:ea typeface="Open Sans"/>
                <a:cs typeface="Open Sans"/>
                <a:sym typeface="Open Sans"/>
              </a:rPr>
              <a:t>Niska pewność siebie i poczucie własnej wartości: Opowieść o braku sił, instytucjonalizacji lub wykluczeniu może osłabić pewność siebie, co prowadzi do mniejszego zaangażowania w role społeczne lub kierownicze.</a:t>
            </a:r>
          </a:p>
          <a:p>
            <a:pPr algn="just" marL="0" indent="0" lvl="0">
              <a:lnSpc>
                <a:spcPts val="2803"/>
              </a:lnSpc>
            </a:pPr>
          </a:p>
          <a:p>
            <a:pPr algn="just" marL="0" indent="0" lvl="0">
              <a:lnSpc>
                <a:spcPts val="2803"/>
              </a:lnSpc>
            </a:pPr>
            <a:r>
              <a:rPr lang="en-US" b="true" sz="1868">
                <a:solidFill>
                  <a:srgbClr val="4C4457"/>
                </a:solidFill>
                <a:latin typeface="Open Sans Bold"/>
                <a:ea typeface="Open Sans Bold"/>
                <a:cs typeface="Open Sans Bold"/>
                <a:sym typeface="Open Sans Bold"/>
              </a:rPr>
              <a:t>Niedoreprezentowanie: Młodzi ludzie z niepełnosprawnościami psychospołecznymi rzadko mają szansę uczestniczyć w podejmowaniu decyzji. Stąd, ich opinie mogą być ignorowane, w dyskusji na temat młodzieży, osobach z niepełnosprawnościami lub kwestiach politycznych.</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3627855" y="1410099"/>
            <a:ext cx="9805716" cy="1374600"/>
            <a:chOff x="0" y="0"/>
            <a:chExt cx="13074288" cy="1832800"/>
          </a:xfrm>
        </p:grpSpPr>
        <p:sp>
          <p:nvSpPr>
            <p:cNvPr name="Freeform 6" id="6"/>
            <p:cNvSpPr/>
            <p:nvPr/>
          </p:nvSpPr>
          <p:spPr>
            <a:xfrm flipH="false" flipV="false" rot="0">
              <a:off x="0" y="0"/>
              <a:ext cx="13074289" cy="1832800"/>
            </a:xfrm>
            <a:custGeom>
              <a:avLst/>
              <a:gdLst/>
              <a:ahLst/>
              <a:cxnLst/>
              <a:rect r="r" b="b" t="t" l="l"/>
              <a:pathLst>
                <a:path h="1832800" w="13074289">
                  <a:moveTo>
                    <a:pt x="0" y="0"/>
                  </a:moveTo>
                  <a:lnTo>
                    <a:pt x="13074289" y="0"/>
                  </a:lnTo>
                  <a:lnTo>
                    <a:pt x="13074289" y="1832800"/>
                  </a:lnTo>
                  <a:lnTo>
                    <a:pt x="0" y="1832800"/>
                  </a:lnTo>
                  <a:close/>
                </a:path>
              </a:pathLst>
            </a:custGeom>
            <a:solidFill>
              <a:srgbClr val="000000">
                <a:alpha val="0"/>
              </a:srgbClr>
            </a:solidFill>
          </p:spPr>
        </p:sp>
        <p:sp>
          <p:nvSpPr>
            <p:cNvPr name="TextBox 7" id="7"/>
            <p:cNvSpPr txBox="true"/>
            <p:nvPr/>
          </p:nvSpPr>
          <p:spPr>
            <a:xfrm>
              <a:off x="0" y="-9525"/>
              <a:ext cx="13074288" cy="1842325"/>
            </a:xfrm>
            <a:prstGeom prst="rect">
              <a:avLst/>
            </a:prstGeom>
          </p:spPr>
          <p:txBody>
            <a:bodyPr anchor="t" rtlCol="false" tIns="0" lIns="0" bIns="0" rIns="0"/>
            <a:lstStyle/>
            <a:p>
              <a:pPr algn="l" marL="0" indent="0" lvl="0">
                <a:lnSpc>
                  <a:spcPts val="4709"/>
                </a:lnSpc>
              </a:pPr>
              <a:r>
                <a:rPr lang="en-US" b="true" sz="3924">
                  <a:solidFill>
                    <a:srgbClr val="000000"/>
                  </a:solidFill>
                  <a:latin typeface="Open Sans Bold"/>
                  <a:ea typeface="Open Sans Bold"/>
                  <a:cs typeface="Open Sans Bold"/>
                  <a:sym typeface="Open Sans Bold"/>
                </a:rPr>
                <a:t>Wideo – Społeczny model niepełnosprawności</a:t>
              </a:r>
            </a:p>
          </p:txBody>
        </p:sp>
      </p:grpSp>
      <p:grpSp>
        <p:nvGrpSpPr>
          <p:cNvPr name="Group 8" id="8"/>
          <p:cNvGrpSpPr/>
          <p:nvPr/>
        </p:nvGrpSpPr>
        <p:grpSpPr>
          <a:xfrm rot="0">
            <a:off x="3627855" y="1853588"/>
            <a:ext cx="7956284" cy="12970772"/>
            <a:chOff x="0" y="0"/>
            <a:chExt cx="10608379" cy="17294363"/>
          </a:xfrm>
        </p:grpSpPr>
        <p:sp>
          <p:nvSpPr>
            <p:cNvPr name="Freeform 9" id="9"/>
            <p:cNvSpPr/>
            <p:nvPr/>
          </p:nvSpPr>
          <p:spPr>
            <a:xfrm flipH="false" flipV="false" rot="0">
              <a:off x="0" y="0"/>
              <a:ext cx="10608379" cy="17294363"/>
            </a:xfrm>
            <a:custGeom>
              <a:avLst/>
              <a:gdLst/>
              <a:ahLst/>
              <a:cxnLst/>
              <a:rect r="r" b="b" t="t" l="l"/>
              <a:pathLst>
                <a:path h="17294363" w="10608379">
                  <a:moveTo>
                    <a:pt x="0" y="0"/>
                  </a:moveTo>
                  <a:lnTo>
                    <a:pt x="10608379" y="0"/>
                  </a:lnTo>
                  <a:lnTo>
                    <a:pt x="10608379" y="17294363"/>
                  </a:lnTo>
                  <a:lnTo>
                    <a:pt x="0" y="17294363"/>
                  </a:lnTo>
                  <a:close/>
                </a:path>
              </a:pathLst>
            </a:custGeom>
            <a:solidFill>
              <a:srgbClr val="000000">
                <a:alpha val="0"/>
              </a:srgbClr>
            </a:solidFill>
          </p:spPr>
        </p:sp>
        <p:sp>
          <p:nvSpPr>
            <p:cNvPr name="TextBox 10" id="10"/>
            <p:cNvSpPr txBox="true"/>
            <p:nvPr/>
          </p:nvSpPr>
          <p:spPr>
            <a:xfrm>
              <a:off x="0" y="-180975"/>
              <a:ext cx="10608379" cy="17475338"/>
            </a:xfrm>
            <a:prstGeom prst="rect">
              <a:avLst/>
            </a:prstGeom>
          </p:spPr>
          <p:txBody>
            <a:bodyPr anchor="t" rtlCol="false" tIns="0" lIns="0" bIns="0" rIns="0"/>
            <a:lstStyle/>
            <a:p>
              <a:pPr algn="just" marL="0" indent="0" lvl="0">
                <a:lnSpc>
                  <a:spcPts val="4320"/>
                </a:lnSpc>
              </a:pPr>
            </a:p>
            <a:p>
              <a:pPr algn="just" marL="0" indent="0" lvl="0">
                <a:lnSpc>
                  <a:spcPts val="4320"/>
                </a:lnSpc>
              </a:pPr>
            </a:p>
            <a:p>
              <a:pPr algn="just" marL="0" indent="0" lvl="0">
                <a:lnSpc>
                  <a:spcPts val="3960"/>
                </a:lnSpc>
              </a:pPr>
              <a:r>
                <a:rPr lang="en-US" b="true" sz="2200" u="sng">
                  <a:solidFill>
                    <a:srgbClr val="000000"/>
                  </a:solidFill>
                  <a:latin typeface="Open Sans Bold"/>
                  <a:ea typeface="Open Sans Bold"/>
                  <a:cs typeface="Open Sans Bold"/>
                  <a:sym typeface="Open Sans Bold"/>
                  <a:hlinkClick r:id="rId4" tooltip="https://www.youtube.com/watch?v=24KE__OCKMw"/>
                </a:rPr>
                <a:t>https://www.youtube.com/watch?v=24KE__OCKMw</a:t>
              </a: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5"/>
            <a:stretch>
              <a:fillRect l="0" t="0" r="0" b="0"/>
            </a:stretch>
          </a:blipFill>
        </p:spPr>
      </p:sp>
      <p:sp>
        <p:nvSpPr>
          <p:cNvPr name="Freeform 14" id="14"/>
          <p:cNvSpPr/>
          <p:nvPr/>
        </p:nvSpPr>
        <p:spPr>
          <a:xfrm flipH="false" flipV="false" rot="0">
            <a:off x="3452452" y="3800900"/>
            <a:ext cx="7554403" cy="4900919"/>
          </a:xfrm>
          <a:custGeom>
            <a:avLst/>
            <a:gdLst/>
            <a:ahLst/>
            <a:cxnLst/>
            <a:rect r="r" b="b" t="t" l="l"/>
            <a:pathLst>
              <a:path h="4900919" w="7554403">
                <a:moveTo>
                  <a:pt x="0" y="0"/>
                </a:moveTo>
                <a:lnTo>
                  <a:pt x="7554403" y="0"/>
                </a:lnTo>
                <a:lnTo>
                  <a:pt x="7554403" y="4900919"/>
                </a:lnTo>
                <a:lnTo>
                  <a:pt x="0" y="4900919"/>
                </a:lnTo>
                <a:lnTo>
                  <a:pt x="0" y="0"/>
                </a:lnTo>
                <a:close/>
              </a:path>
            </a:pathLst>
          </a:custGeom>
          <a:blipFill>
            <a:blip r:embed="rId6"/>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62770" y="2974373"/>
            <a:ext cx="5253742" cy="799682"/>
            <a:chOff x="0" y="0"/>
            <a:chExt cx="7004989" cy="1066243"/>
          </a:xfrm>
        </p:grpSpPr>
        <p:sp>
          <p:nvSpPr>
            <p:cNvPr name="Freeform 4" id="4"/>
            <p:cNvSpPr/>
            <p:nvPr/>
          </p:nvSpPr>
          <p:spPr>
            <a:xfrm flipH="false" flipV="false" rot="0">
              <a:off x="0" y="0"/>
              <a:ext cx="7004989" cy="1066243"/>
            </a:xfrm>
            <a:custGeom>
              <a:avLst/>
              <a:gdLst/>
              <a:ahLst/>
              <a:cxnLst/>
              <a:rect r="r" b="b" t="t" l="l"/>
              <a:pathLst>
                <a:path h="1066243" w="7004989">
                  <a:moveTo>
                    <a:pt x="0" y="0"/>
                  </a:moveTo>
                  <a:lnTo>
                    <a:pt x="7004989" y="0"/>
                  </a:lnTo>
                  <a:lnTo>
                    <a:pt x="7004989" y="1066243"/>
                  </a:lnTo>
                  <a:lnTo>
                    <a:pt x="0" y="1066243"/>
                  </a:lnTo>
                  <a:close/>
                </a:path>
              </a:pathLst>
            </a:custGeom>
            <a:solidFill>
              <a:srgbClr val="000000">
                <a:alpha val="0"/>
              </a:srgbClr>
            </a:solidFill>
          </p:spPr>
        </p:sp>
        <p:sp>
          <p:nvSpPr>
            <p:cNvPr name="TextBox 5" id="5"/>
            <p:cNvSpPr txBox="true"/>
            <p:nvPr/>
          </p:nvSpPr>
          <p:spPr>
            <a:xfrm>
              <a:off x="0" y="-114300"/>
              <a:ext cx="7004989" cy="1180543"/>
            </a:xfrm>
            <a:prstGeom prst="rect">
              <a:avLst/>
            </a:prstGeom>
          </p:spPr>
          <p:txBody>
            <a:bodyPr anchor="t" rtlCol="false" tIns="0" lIns="0" bIns="0" rIns="0"/>
            <a:lstStyle/>
            <a:p>
              <a:pPr algn="l" marL="0" indent="0" lvl="0">
                <a:lnSpc>
                  <a:spcPts val="3425"/>
                </a:lnSpc>
              </a:pPr>
              <a:r>
                <a:rPr lang="en-US" b="true" sz="1903">
                  <a:solidFill>
                    <a:srgbClr val="000000"/>
                  </a:solidFill>
                  <a:latin typeface="Open Sans Bold"/>
                  <a:ea typeface="Open Sans Bold"/>
                  <a:cs typeface="Open Sans Bold"/>
                  <a:sym typeface="Open Sans Bold"/>
                </a:rPr>
                <a:t>Wskazówka 3 – Połącz udział w życiu politycznym z własnymi zainteresowaniami</a:t>
              </a:r>
            </a:p>
          </p:txBody>
        </p:sp>
      </p:grpSp>
      <p:grpSp>
        <p:nvGrpSpPr>
          <p:cNvPr name="Group 6" id="6"/>
          <p:cNvGrpSpPr/>
          <p:nvPr/>
        </p:nvGrpSpPr>
        <p:grpSpPr>
          <a:xfrm rot="0">
            <a:off x="12162770" y="3884035"/>
            <a:ext cx="4997757" cy="1621747"/>
            <a:chOff x="0" y="0"/>
            <a:chExt cx="6663676" cy="2162329"/>
          </a:xfrm>
        </p:grpSpPr>
        <p:sp>
          <p:nvSpPr>
            <p:cNvPr name="Freeform 7" id="7"/>
            <p:cNvSpPr/>
            <p:nvPr/>
          </p:nvSpPr>
          <p:spPr>
            <a:xfrm flipH="false" flipV="false" rot="0">
              <a:off x="0" y="0"/>
              <a:ext cx="6663676" cy="2162329"/>
            </a:xfrm>
            <a:custGeom>
              <a:avLst/>
              <a:gdLst/>
              <a:ahLst/>
              <a:cxnLst/>
              <a:rect r="r" b="b" t="t" l="l"/>
              <a:pathLst>
                <a:path h="2162329" w="6663676">
                  <a:moveTo>
                    <a:pt x="0" y="0"/>
                  </a:moveTo>
                  <a:lnTo>
                    <a:pt x="6663676" y="0"/>
                  </a:lnTo>
                  <a:lnTo>
                    <a:pt x="6663676" y="2162329"/>
                  </a:lnTo>
                  <a:lnTo>
                    <a:pt x="0" y="2162329"/>
                  </a:lnTo>
                  <a:close/>
                </a:path>
              </a:pathLst>
            </a:custGeom>
            <a:solidFill>
              <a:srgbClr val="000000">
                <a:alpha val="0"/>
              </a:srgbClr>
            </a:solidFill>
          </p:spPr>
        </p:sp>
        <p:sp>
          <p:nvSpPr>
            <p:cNvPr name="TextBox 8" id="8"/>
            <p:cNvSpPr txBox="true"/>
            <p:nvPr/>
          </p:nvSpPr>
          <p:spPr>
            <a:xfrm>
              <a:off x="0" y="-85725"/>
              <a:ext cx="6663676" cy="2248054"/>
            </a:xfrm>
            <a:prstGeom prst="rect">
              <a:avLst/>
            </a:prstGeom>
          </p:spPr>
          <p:txBody>
            <a:bodyPr anchor="t" rtlCol="false" tIns="0" lIns="0" bIns="0" rIns="0"/>
            <a:lstStyle/>
            <a:p>
              <a:pPr algn="just" marL="0" indent="0" lvl="0">
                <a:lnSpc>
                  <a:spcPts val="2685"/>
                </a:lnSpc>
              </a:pPr>
              <a:r>
                <a:rPr lang="en-US" sz="1491">
                  <a:solidFill>
                    <a:srgbClr val="000000"/>
                  </a:solidFill>
                  <a:latin typeface="Open Sans"/>
                  <a:ea typeface="Open Sans"/>
                  <a:cs typeface="Open Sans"/>
                  <a:sym typeface="Open Sans"/>
                </a:rPr>
                <a:t>Zidentyfikuj tematy, które mogą zainteresować młodego człowieka – czy to muzyka, gry, sport, czy lokalne parki – i pokaż, jak są one powiązane z decyzjami politycznymi. Pomóż mu znaleźć grupy wsparcia lub lokalne inicjatywy związane z jego pasjami, w które może się zaangażować.</a:t>
              </a:r>
            </a:p>
          </p:txBody>
        </p:sp>
      </p:grpSp>
      <p:grpSp>
        <p:nvGrpSpPr>
          <p:cNvPr name="Group 9" id="9"/>
          <p:cNvGrpSpPr/>
          <p:nvPr/>
        </p:nvGrpSpPr>
        <p:grpSpPr>
          <a:xfrm rot="0">
            <a:off x="5800804" y="609648"/>
            <a:ext cx="9728036" cy="1229735"/>
            <a:chOff x="0" y="0"/>
            <a:chExt cx="12970715" cy="1639646"/>
          </a:xfrm>
        </p:grpSpPr>
        <p:sp>
          <p:nvSpPr>
            <p:cNvPr name="Freeform 10" id="10"/>
            <p:cNvSpPr/>
            <p:nvPr/>
          </p:nvSpPr>
          <p:spPr>
            <a:xfrm flipH="false" flipV="false" rot="0">
              <a:off x="0" y="0"/>
              <a:ext cx="12970715" cy="1639646"/>
            </a:xfrm>
            <a:custGeom>
              <a:avLst/>
              <a:gdLst/>
              <a:ahLst/>
              <a:cxnLst/>
              <a:rect r="r" b="b" t="t" l="l"/>
              <a:pathLst>
                <a:path h="1639646" w="12970715">
                  <a:moveTo>
                    <a:pt x="0" y="0"/>
                  </a:moveTo>
                  <a:lnTo>
                    <a:pt x="12970715" y="0"/>
                  </a:lnTo>
                  <a:lnTo>
                    <a:pt x="12970715" y="1639646"/>
                  </a:lnTo>
                  <a:lnTo>
                    <a:pt x="0" y="1639646"/>
                  </a:lnTo>
                  <a:close/>
                </a:path>
              </a:pathLst>
            </a:custGeom>
            <a:solidFill>
              <a:srgbClr val="000000">
                <a:alpha val="0"/>
              </a:srgbClr>
            </a:solidFill>
          </p:spPr>
        </p:sp>
        <p:sp>
          <p:nvSpPr>
            <p:cNvPr name="TextBox 11" id="11"/>
            <p:cNvSpPr txBox="true"/>
            <p:nvPr/>
          </p:nvSpPr>
          <p:spPr>
            <a:xfrm>
              <a:off x="0" y="0"/>
              <a:ext cx="12970715" cy="1639646"/>
            </a:xfrm>
            <a:prstGeom prst="rect">
              <a:avLst/>
            </a:prstGeom>
          </p:spPr>
          <p:txBody>
            <a:bodyPr anchor="t" rtlCol="false" tIns="0" lIns="0" bIns="0" rIns="0"/>
            <a:lstStyle/>
            <a:p>
              <a:pPr algn="l" marL="0" indent="0" lvl="0">
                <a:lnSpc>
                  <a:spcPts val="4255"/>
                </a:lnSpc>
              </a:pPr>
              <a:r>
                <a:rPr lang="en-US" b="true" sz="3545">
                  <a:solidFill>
                    <a:srgbClr val="1E83DA"/>
                  </a:solidFill>
                  <a:latin typeface="Open Sans Bold"/>
                  <a:ea typeface="Open Sans Bold"/>
                  <a:cs typeface="Open Sans Bold"/>
                  <a:sym typeface="Open Sans Bold"/>
                </a:rPr>
                <a:t>Wskazówki dla młodzieżowych pracowników</a:t>
              </a:r>
            </a:p>
          </p:txBody>
        </p:sp>
      </p:grpSp>
      <p:grpSp>
        <p:nvGrpSpPr>
          <p:cNvPr name="Group 12" id="12"/>
          <p:cNvGrpSpPr/>
          <p:nvPr/>
        </p:nvGrpSpPr>
        <p:grpSpPr>
          <a:xfrm rot="0">
            <a:off x="12290762" y="6190905"/>
            <a:ext cx="5094500" cy="888977"/>
            <a:chOff x="0" y="0"/>
            <a:chExt cx="6792667" cy="1185302"/>
          </a:xfrm>
        </p:grpSpPr>
        <p:sp>
          <p:nvSpPr>
            <p:cNvPr name="Freeform 13" id="13"/>
            <p:cNvSpPr/>
            <p:nvPr/>
          </p:nvSpPr>
          <p:spPr>
            <a:xfrm flipH="false" flipV="false" rot="0">
              <a:off x="0" y="0"/>
              <a:ext cx="6792667" cy="1185302"/>
            </a:xfrm>
            <a:custGeom>
              <a:avLst/>
              <a:gdLst/>
              <a:ahLst/>
              <a:cxnLst/>
              <a:rect r="r" b="b" t="t" l="l"/>
              <a:pathLst>
                <a:path h="1185302" w="6792667">
                  <a:moveTo>
                    <a:pt x="0" y="0"/>
                  </a:moveTo>
                  <a:lnTo>
                    <a:pt x="6792667" y="0"/>
                  </a:lnTo>
                  <a:lnTo>
                    <a:pt x="6792667" y="1185302"/>
                  </a:lnTo>
                  <a:lnTo>
                    <a:pt x="0" y="1185302"/>
                  </a:lnTo>
                  <a:close/>
                </a:path>
              </a:pathLst>
            </a:custGeom>
            <a:solidFill>
              <a:srgbClr val="000000">
                <a:alpha val="0"/>
              </a:srgbClr>
            </a:solidFill>
          </p:spPr>
        </p:sp>
        <p:sp>
          <p:nvSpPr>
            <p:cNvPr name="TextBox 14" id="14"/>
            <p:cNvSpPr txBox="true"/>
            <p:nvPr/>
          </p:nvSpPr>
          <p:spPr>
            <a:xfrm>
              <a:off x="0" y="-114300"/>
              <a:ext cx="6792667" cy="1299602"/>
            </a:xfrm>
            <a:prstGeom prst="rect">
              <a:avLst/>
            </a:prstGeom>
          </p:spPr>
          <p:txBody>
            <a:bodyPr anchor="t" rtlCol="false" tIns="0" lIns="0" bIns="0" rIns="0"/>
            <a:lstStyle/>
            <a:p>
              <a:pPr algn="l" marL="0" indent="0" lvl="0">
                <a:lnSpc>
                  <a:spcPts val="3779"/>
                </a:lnSpc>
              </a:pPr>
              <a:r>
                <a:rPr lang="en-US" b="true" sz="2099">
                  <a:solidFill>
                    <a:srgbClr val="000000"/>
                  </a:solidFill>
                  <a:latin typeface="Open Sans Bold"/>
                  <a:ea typeface="Open Sans Bold"/>
                  <a:cs typeface="Open Sans Bold"/>
                  <a:sym typeface="Open Sans Bold"/>
                </a:rPr>
                <a:t>Wskazówka 4 – Stwórz indywidualny plan zakwaterowania</a:t>
              </a:r>
            </a:p>
          </p:txBody>
        </p:sp>
      </p:grpSp>
      <p:grpSp>
        <p:nvGrpSpPr>
          <p:cNvPr name="Group 15" id="15"/>
          <p:cNvGrpSpPr/>
          <p:nvPr/>
        </p:nvGrpSpPr>
        <p:grpSpPr>
          <a:xfrm rot="0">
            <a:off x="12290762" y="7178572"/>
            <a:ext cx="4997757" cy="2158058"/>
            <a:chOff x="0" y="0"/>
            <a:chExt cx="6663676" cy="2877411"/>
          </a:xfrm>
        </p:grpSpPr>
        <p:sp>
          <p:nvSpPr>
            <p:cNvPr name="Freeform 16" id="16"/>
            <p:cNvSpPr/>
            <p:nvPr/>
          </p:nvSpPr>
          <p:spPr>
            <a:xfrm flipH="false" flipV="false" rot="0">
              <a:off x="0" y="0"/>
              <a:ext cx="6663676" cy="2877411"/>
            </a:xfrm>
            <a:custGeom>
              <a:avLst/>
              <a:gdLst/>
              <a:ahLst/>
              <a:cxnLst/>
              <a:rect r="r" b="b" t="t" l="l"/>
              <a:pathLst>
                <a:path h="2877411" w="6663676">
                  <a:moveTo>
                    <a:pt x="0" y="0"/>
                  </a:moveTo>
                  <a:lnTo>
                    <a:pt x="6663676" y="0"/>
                  </a:lnTo>
                  <a:lnTo>
                    <a:pt x="6663676" y="2877411"/>
                  </a:lnTo>
                  <a:lnTo>
                    <a:pt x="0" y="2877411"/>
                  </a:lnTo>
                  <a:close/>
                </a:path>
              </a:pathLst>
            </a:custGeom>
            <a:solidFill>
              <a:srgbClr val="000000">
                <a:alpha val="0"/>
              </a:srgbClr>
            </a:solidFill>
          </p:spPr>
        </p:sp>
        <p:sp>
          <p:nvSpPr>
            <p:cNvPr name="TextBox 17" id="17"/>
            <p:cNvSpPr txBox="true"/>
            <p:nvPr/>
          </p:nvSpPr>
          <p:spPr>
            <a:xfrm>
              <a:off x="0" y="-85725"/>
              <a:ext cx="6663676" cy="2963136"/>
            </a:xfrm>
            <a:prstGeom prst="rect">
              <a:avLst/>
            </a:prstGeom>
          </p:spPr>
          <p:txBody>
            <a:bodyPr anchor="t" rtlCol="false" tIns="0" lIns="0" bIns="0" rIns="0"/>
            <a:lstStyle/>
            <a:p>
              <a:pPr algn="just" marL="0" indent="0" lvl="0">
                <a:lnSpc>
                  <a:spcPts val="2512"/>
                </a:lnSpc>
              </a:pPr>
              <a:r>
                <a:rPr lang="en-US" sz="1395">
                  <a:solidFill>
                    <a:srgbClr val="000000"/>
                  </a:solidFill>
                  <a:latin typeface="Open Sans"/>
                  <a:ea typeface="Open Sans"/>
                  <a:cs typeface="Open Sans"/>
                  <a:sym typeface="Open Sans"/>
                </a:rPr>
                <a:t>Razem stwórzcie prosty plan pisemny, który wskaże konkretne wyzwania (takie jak tłumy, skomplikowane formularze czy lęk społeczny) oraz odpowiednie rozwiązania. Pamiętajcie o pomocnych udogodnieniach, takich jak przyprowadzenie osoby towarzyszącej na wydarzenia, korzystanie ze słuchawek z redukcją hałasu lub wnioskowanie o możliwość głosowania w trybie wczesnym. </a:t>
              </a:r>
            </a:p>
          </p:txBody>
        </p:sp>
      </p:grpSp>
      <p:grpSp>
        <p:nvGrpSpPr>
          <p:cNvPr name="Group 18" id="18"/>
          <p:cNvGrpSpPr/>
          <p:nvPr/>
        </p:nvGrpSpPr>
        <p:grpSpPr>
          <a:xfrm rot="0">
            <a:off x="803048" y="6190905"/>
            <a:ext cx="4813444" cy="433388"/>
            <a:chOff x="0" y="0"/>
            <a:chExt cx="6417925" cy="577850"/>
          </a:xfrm>
        </p:grpSpPr>
        <p:sp>
          <p:nvSpPr>
            <p:cNvPr name="Freeform 19" id="19"/>
            <p:cNvSpPr/>
            <p:nvPr/>
          </p:nvSpPr>
          <p:spPr>
            <a:xfrm flipH="false" flipV="false" rot="0">
              <a:off x="0" y="0"/>
              <a:ext cx="6417925" cy="577850"/>
            </a:xfrm>
            <a:custGeom>
              <a:avLst/>
              <a:gdLst/>
              <a:ahLst/>
              <a:cxnLst/>
              <a:rect r="r" b="b" t="t" l="l"/>
              <a:pathLst>
                <a:path h="577850" w="6417925">
                  <a:moveTo>
                    <a:pt x="0" y="0"/>
                  </a:moveTo>
                  <a:lnTo>
                    <a:pt x="6417925" y="0"/>
                  </a:lnTo>
                  <a:lnTo>
                    <a:pt x="6417925" y="577850"/>
                  </a:lnTo>
                  <a:lnTo>
                    <a:pt x="0" y="577850"/>
                  </a:lnTo>
                  <a:close/>
                </a:path>
              </a:pathLst>
            </a:custGeom>
            <a:solidFill>
              <a:srgbClr val="000000">
                <a:alpha val="0"/>
              </a:srgbClr>
            </a:solidFill>
          </p:spPr>
        </p:sp>
        <p:sp>
          <p:nvSpPr>
            <p:cNvPr name="TextBox 20" id="20"/>
            <p:cNvSpPr txBox="true"/>
            <p:nvPr/>
          </p:nvSpPr>
          <p:spPr>
            <a:xfrm>
              <a:off x="0" y="-66675"/>
              <a:ext cx="6417925" cy="644525"/>
            </a:xfrm>
            <a:prstGeom prst="rect">
              <a:avLst/>
            </a:prstGeom>
          </p:spPr>
          <p:txBody>
            <a:bodyPr anchor="t" rtlCol="false" tIns="0" lIns="0" bIns="0" rIns="0"/>
            <a:lstStyle/>
            <a:p>
              <a:pPr algn="l" marL="0" indent="0" lvl="0">
                <a:lnSpc>
                  <a:spcPts val="2166"/>
                </a:lnSpc>
              </a:pPr>
              <a:r>
                <a:rPr lang="en-US" b="true" sz="1203">
                  <a:solidFill>
                    <a:srgbClr val="000000"/>
                  </a:solidFill>
                  <a:latin typeface="Open Sans Bold"/>
                  <a:ea typeface="Open Sans Bold"/>
                  <a:cs typeface="Open Sans Bold"/>
                  <a:sym typeface="Open Sans Bold"/>
                </a:rPr>
                <a:t>Wskazówka 2 – Użyj odgrywania ról, aby zyskać pewność siebie</a:t>
              </a:r>
            </a:p>
          </p:txBody>
        </p:sp>
      </p:grpSp>
      <p:grpSp>
        <p:nvGrpSpPr>
          <p:cNvPr name="Group 21" id="21"/>
          <p:cNvGrpSpPr/>
          <p:nvPr/>
        </p:nvGrpSpPr>
        <p:grpSpPr>
          <a:xfrm rot="0">
            <a:off x="803048" y="6863374"/>
            <a:ext cx="4997757" cy="1830779"/>
            <a:chOff x="0" y="0"/>
            <a:chExt cx="6663676" cy="2441039"/>
          </a:xfrm>
        </p:grpSpPr>
        <p:sp>
          <p:nvSpPr>
            <p:cNvPr name="Freeform 22" id="22"/>
            <p:cNvSpPr/>
            <p:nvPr/>
          </p:nvSpPr>
          <p:spPr>
            <a:xfrm flipH="false" flipV="false" rot="0">
              <a:off x="0" y="0"/>
              <a:ext cx="6663676" cy="2441039"/>
            </a:xfrm>
            <a:custGeom>
              <a:avLst/>
              <a:gdLst/>
              <a:ahLst/>
              <a:cxnLst/>
              <a:rect r="r" b="b" t="t" l="l"/>
              <a:pathLst>
                <a:path h="2441039" w="6663676">
                  <a:moveTo>
                    <a:pt x="0" y="0"/>
                  </a:moveTo>
                  <a:lnTo>
                    <a:pt x="6663676" y="0"/>
                  </a:lnTo>
                  <a:lnTo>
                    <a:pt x="6663676" y="2441039"/>
                  </a:lnTo>
                  <a:lnTo>
                    <a:pt x="0" y="2441039"/>
                  </a:lnTo>
                  <a:close/>
                </a:path>
              </a:pathLst>
            </a:custGeom>
            <a:solidFill>
              <a:srgbClr val="000000">
                <a:alpha val="0"/>
              </a:srgbClr>
            </a:solidFill>
          </p:spPr>
        </p:sp>
        <p:sp>
          <p:nvSpPr>
            <p:cNvPr name="TextBox 23" id="23"/>
            <p:cNvSpPr txBox="true"/>
            <p:nvPr/>
          </p:nvSpPr>
          <p:spPr>
            <a:xfrm>
              <a:off x="0" y="-66675"/>
              <a:ext cx="6663676" cy="2507714"/>
            </a:xfrm>
            <a:prstGeom prst="rect">
              <a:avLst/>
            </a:prstGeom>
          </p:spPr>
          <p:txBody>
            <a:bodyPr anchor="t" rtlCol="false" tIns="0" lIns="0" bIns="0" rIns="0"/>
            <a:lstStyle/>
            <a:p>
              <a:pPr algn="just" marL="0" indent="0" lvl="0">
                <a:lnSpc>
                  <a:spcPts val="2149"/>
                </a:lnSpc>
              </a:pPr>
              <a:r>
                <a:rPr lang="en-US" sz="1194">
                  <a:solidFill>
                    <a:srgbClr val="000000"/>
                  </a:solidFill>
                  <a:latin typeface="Open Sans"/>
                  <a:ea typeface="Open Sans"/>
                  <a:cs typeface="Open Sans"/>
                  <a:sym typeface="Open Sans"/>
                </a:rPr>
                <a:t>Zorganizuj luźne sesje ćwiczeniowe, które pomogą w radzeniu sobie w stresujących sytuacjach, takich jak rejestracja do głosowania czy wystąpienia na spotkaniach społeczności. Przeprowadzajcie się nawzajem w różne role (wyborcy, urzędnika wyborczego itp.) w przyjaznej atmosferze. Dzielcie się konstruktywnym feedbackiem, skupiając się głównie na tym, co poszło dobrze, aby budować pewność siebie poprzez symulacje przed prawdziwymi doświadczeniami.</a:t>
              </a:r>
            </a:p>
          </p:txBody>
        </p:sp>
      </p:grpSp>
      <p:grpSp>
        <p:nvGrpSpPr>
          <p:cNvPr name="Group 24" id="24"/>
          <p:cNvGrpSpPr/>
          <p:nvPr/>
        </p:nvGrpSpPr>
        <p:grpSpPr>
          <a:xfrm rot="0">
            <a:off x="745417" y="2974373"/>
            <a:ext cx="5380827" cy="433388"/>
            <a:chOff x="0" y="0"/>
            <a:chExt cx="7174436" cy="577850"/>
          </a:xfrm>
        </p:grpSpPr>
        <p:sp>
          <p:nvSpPr>
            <p:cNvPr name="Freeform 25" id="25"/>
            <p:cNvSpPr/>
            <p:nvPr/>
          </p:nvSpPr>
          <p:spPr>
            <a:xfrm flipH="false" flipV="false" rot="0">
              <a:off x="0" y="0"/>
              <a:ext cx="7174436" cy="577850"/>
            </a:xfrm>
            <a:custGeom>
              <a:avLst/>
              <a:gdLst/>
              <a:ahLst/>
              <a:cxnLst/>
              <a:rect r="r" b="b" t="t" l="l"/>
              <a:pathLst>
                <a:path h="577850" w="7174436">
                  <a:moveTo>
                    <a:pt x="0" y="0"/>
                  </a:moveTo>
                  <a:lnTo>
                    <a:pt x="7174436" y="0"/>
                  </a:lnTo>
                  <a:lnTo>
                    <a:pt x="7174436" y="577850"/>
                  </a:lnTo>
                  <a:lnTo>
                    <a:pt x="0" y="577850"/>
                  </a:lnTo>
                  <a:close/>
                </a:path>
              </a:pathLst>
            </a:custGeom>
            <a:solidFill>
              <a:srgbClr val="000000">
                <a:alpha val="0"/>
              </a:srgbClr>
            </a:solidFill>
          </p:spPr>
        </p:sp>
        <p:sp>
          <p:nvSpPr>
            <p:cNvPr name="TextBox 26" id="26"/>
            <p:cNvSpPr txBox="true"/>
            <p:nvPr/>
          </p:nvSpPr>
          <p:spPr>
            <a:xfrm>
              <a:off x="0" y="-76200"/>
              <a:ext cx="7174436" cy="654050"/>
            </a:xfrm>
            <a:prstGeom prst="rect">
              <a:avLst/>
            </a:prstGeom>
          </p:spPr>
          <p:txBody>
            <a:bodyPr anchor="t" rtlCol="false" tIns="0" lIns="0" bIns="0" rIns="0"/>
            <a:lstStyle/>
            <a:p>
              <a:pPr algn="l" marL="0" indent="0" lvl="0">
                <a:lnSpc>
                  <a:spcPts val="2560"/>
                </a:lnSpc>
              </a:pPr>
              <a:r>
                <a:rPr lang="en-US" b="true" sz="1422">
                  <a:solidFill>
                    <a:srgbClr val="000000"/>
                  </a:solidFill>
                  <a:latin typeface="Open Sans Bold"/>
                  <a:ea typeface="Open Sans Bold"/>
                  <a:cs typeface="Open Sans Bold"/>
                  <a:sym typeface="Open Sans Bold"/>
                </a:rPr>
                <a:t>Wskazówka 1 – Zbuduj drabinę uczestnictwa krok po kroku </a:t>
              </a:r>
            </a:p>
          </p:txBody>
        </p:sp>
      </p:grpSp>
      <p:grpSp>
        <p:nvGrpSpPr>
          <p:cNvPr name="Group 27" id="27"/>
          <p:cNvGrpSpPr/>
          <p:nvPr/>
        </p:nvGrpSpPr>
        <p:grpSpPr>
          <a:xfrm rot="0">
            <a:off x="745417" y="3531610"/>
            <a:ext cx="4997757" cy="2157491"/>
            <a:chOff x="0" y="0"/>
            <a:chExt cx="6663676" cy="2876655"/>
          </a:xfrm>
        </p:grpSpPr>
        <p:sp>
          <p:nvSpPr>
            <p:cNvPr name="Freeform 28" id="28"/>
            <p:cNvSpPr/>
            <p:nvPr/>
          </p:nvSpPr>
          <p:spPr>
            <a:xfrm flipH="false" flipV="false" rot="0">
              <a:off x="0" y="0"/>
              <a:ext cx="6663676" cy="2876655"/>
            </a:xfrm>
            <a:custGeom>
              <a:avLst/>
              <a:gdLst/>
              <a:ahLst/>
              <a:cxnLst/>
              <a:rect r="r" b="b" t="t" l="l"/>
              <a:pathLst>
                <a:path h="2876655" w="6663676">
                  <a:moveTo>
                    <a:pt x="0" y="0"/>
                  </a:moveTo>
                  <a:lnTo>
                    <a:pt x="6663676" y="0"/>
                  </a:lnTo>
                  <a:lnTo>
                    <a:pt x="6663676" y="2876655"/>
                  </a:lnTo>
                  <a:lnTo>
                    <a:pt x="0" y="2876655"/>
                  </a:lnTo>
                  <a:close/>
                </a:path>
              </a:pathLst>
            </a:custGeom>
            <a:solidFill>
              <a:srgbClr val="000000">
                <a:alpha val="0"/>
              </a:srgbClr>
            </a:solidFill>
          </p:spPr>
        </p:sp>
        <p:sp>
          <p:nvSpPr>
            <p:cNvPr name="TextBox 29" id="29"/>
            <p:cNvSpPr txBox="true"/>
            <p:nvPr/>
          </p:nvSpPr>
          <p:spPr>
            <a:xfrm>
              <a:off x="0" y="-76200"/>
              <a:ext cx="6663676" cy="2952855"/>
            </a:xfrm>
            <a:prstGeom prst="rect">
              <a:avLst/>
            </a:prstGeom>
          </p:spPr>
          <p:txBody>
            <a:bodyPr anchor="t" rtlCol="false" tIns="0" lIns="0" bIns="0" rIns="0"/>
            <a:lstStyle/>
            <a:p>
              <a:pPr algn="just" marL="0" indent="0" lvl="0">
                <a:lnSpc>
                  <a:spcPts val="2545"/>
                </a:lnSpc>
              </a:pPr>
              <a:r>
                <a:rPr lang="en-US" sz="1414">
                  <a:solidFill>
                    <a:srgbClr val="000000"/>
                  </a:solidFill>
                  <a:latin typeface="Open Sans"/>
                  <a:ea typeface="Open Sans"/>
                  <a:cs typeface="Open Sans"/>
                  <a:sym typeface="Open Sans"/>
                </a:rPr>
                <a:t>Zacznij od prostych, łatwych do zrozumienia aktywności, takich jak wspólne oglądanie krótkiego filmu o polityce lub rozmowa na jeden ważny temat dla młodej osoby. Stopniowo zwiększaj trudność, aż do momentu, gdy weźmiesz udział w małym spotkaniu z lokalną społecznością, a potem skontaktujesz się z przedstawicielem w sprawie, która go interesuje.</a:t>
              </a:r>
            </a:p>
          </p:txBody>
        </p:sp>
      </p:grpSp>
      <p:grpSp>
        <p:nvGrpSpPr>
          <p:cNvPr name="Group 30" id="30"/>
          <p:cNvGrpSpPr/>
          <p:nvPr/>
        </p:nvGrpSpPr>
        <p:grpSpPr>
          <a:xfrm rot="0">
            <a:off x="6288170" y="3227411"/>
            <a:ext cx="5711661" cy="5300423"/>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ACD8FF"/>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ACD8FF"/>
            </a:solidFill>
          </p:spPr>
        </p:sp>
      </p:grpSp>
      <p:sp>
        <p:nvSpPr>
          <p:cNvPr name="Freeform 33" id="33"/>
          <p:cNvSpPr/>
          <p:nvPr/>
        </p:nvSpPr>
        <p:spPr>
          <a:xfrm flipH="false" flipV="false" rot="0">
            <a:off x="7234355" y="5011121"/>
            <a:ext cx="3819291" cy="1733003"/>
          </a:xfrm>
          <a:custGeom>
            <a:avLst/>
            <a:gdLst/>
            <a:ahLst/>
            <a:cxnLst/>
            <a:rect r="r" b="b" t="t" l="l"/>
            <a:pathLst>
              <a:path h="1733003" w="3819291">
                <a:moveTo>
                  <a:pt x="0" y="0"/>
                </a:moveTo>
                <a:lnTo>
                  <a:pt x="3819290" y="0"/>
                </a:lnTo>
                <a:lnTo>
                  <a:pt x="3819290" y="1733004"/>
                </a:lnTo>
                <a:lnTo>
                  <a:pt x="0" y="17330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4" id="34"/>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grpSp>
        <p:nvGrpSpPr>
          <p:cNvPr name="Group 35" id="35"/>
          <p:cNvGrpSpPr/>
          <p:nvPr/>
        </p:nvGrpSpPr>
        <p:grpSpPr>
          <a:xfrm rot="0">
            <a:off x="3244296" y="1818864"/>
            <a:ext cx="12284545" cy="1010340"/>
            <a:chOff x="0" y="0"/>
            <a:chExt cx="20719838" cy="1704099"/>
          </a:xfrm>
        </p:grpSpPr>
        <p:sp>
          <p:nvSpPr>
            <p:cNvPr name="Freeform 36" id="36"/>
            <p:cNvSpPr/>
            <p:nvPr/>
          </p:nvSpPr>
          <p:spPr>
            <a:xfrm flipH="false" flipV="false" rot="0">
              <a:off x="0" y="0"/>
              <a:ext cx="20719838" cy="1704099"/>
            </a:xfrm>
            <a:custGeom>
              <a:avLst/>
              <a:gdLst/>
              <a:ahLst/>
              <a:cxnLst/>
              <a:rect r="r" b="b" t="t" l="l"/>
              <a:pathLst>
                <a:path h="1704099" w="20719838">
                  <a:moveTo>
                    <a:pt x="0" y="0"/>
                  </a:moveTo>
                  <a:lnTo>
                    <a:pt x="20719838" y="0"/>
                  </a:lnTo>
                  <a:lnTo>
                    <a:pt x="20719838" y="1704099"/>
                  </a:lnTo>
                  <a:lnTo>
                    <a:pt x="0" y="1704099"/>
                  </a:lnTo>
                  <a:close/>
                </a:path>
              </a:pathLst>
            </a:custGeom>
            <a:solidFill>
              <a:srgbClr val="000000">
                <a:alpha val="0"/>
              </a:srgbClr>
            </a:solidFill>
          </p:spPr>
        </p:sp>
        <p:sp>
          <p:nvSpPr>
            <p:cNvPr name="TextBox 37" id="37"/>
            <p:cNvSpPr txBox="true"/>
            <p:nvPr/>
          </p:nvSpPr>
          <p:spPr>
            <a:xfrm>
              <a:off x="0" y="-85725"/>
              <a:ext cx="20719838" cy="1789824"/>
            </a:xfrm>
            <a:prstGeom prst="rect">
              <a:avLst/>
            </a:prstGeom>
          </p:spPr>
          <p:txBody>
            <a:bodyPr anchor="t" rtlCol="false" tIns="0" lIns="0" bIns="0" rIns="0"/>
            <a:lstStyle/>
            <a:p>
              <a:pPr algn="ctr" marL="0" indent="0" lvl="0">
                <a:lnSpc>
                  <a:spcPts val="2792"/>
                </a:lnSpc>
              </a:pPr>
              <a:r>
                <a:rPr lang="en-US" b="true" sz="1551">
                  <a:solidFill>
                    <a:srgbClr val="6C9FC2"/>
                  </a:solidFill>
                  <a:latin typeface="Open Sans Bold"/>
                  <a:ea typeface="Open Sans Bold"/>
                  <a:cs typeface="Open Sans Bold"/>
                  <a:sym typeface="Open Sans Bold"/>
                </a:rPr>
                <a:t>Praca z młodzieżą, która ma psychospołeczne niepełnosprawności, wymaga starannie przemyślanego podejścia, które zachęci ich do aktywnego uczestnictwa w życiu politycznym. Oto kilka praktycznych i wykonalnych wskazówek dla osób pracujących z młodzieżą:</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770323" y="1951125"/>
            <a:ext cx="8545950" cy="588622"/>
            <a:chOff x="0" y="0"/>
            <a:chExt cx="11394600" cy="784830"/>
          </a:xfrm>
        </p:grpSpPr>
        <p:sp>
          <p:nvSpPr>
            <p:cNvPr name="Freeform 6" id="6"/>
            <p:cNvSpPr/>
            <p:nvPr/>
          </p:nvSpPr>
          <p:spPr>
            <a:xfrm flipH="false" flipV="false" rot="0">
              <a:off x="0" y="0"/>
              <a:ext cx="11394600" cy="784830"/>
            </a:xfrm>
            <a:custGeom>
              <a:avLst/>
              <a:gdLst/>
              <a:ahLst/>
              <a:cxnLst/>
              <a:rect r="r" b="b" t="t" l="l"/>
              <a:pathLst>
                <a:path h="784830" w="11394600">
                  <a:moveTo>
                    <a:pt x="0" y="0"/>
                  </a:moveTo>
                  <a:lnTo>
                    <a:pt x="11394600" y="0"/>
                  </a:lnTo>
                  <a:lnTo>
                    <a:pt x="11394600" y="784830"/>
                  </a:lnTo>
                  <a:lnTo>
                    <a:pt x="0" y="784830"/>
                  </a:lnTo>
                  <a:close/>
                </a:path>
              </a:pathLst>
            </a:custGeom>
            <a:solidFill>
              <a:srgbClr val="000000">
                <a:alpha val="0"/>
              </a:srgbClr>
            </a:solidFill>
          </p:spPr>
        </p:sp>
        <p:sp>
          <p:nvSpPr>
            <p:cNvPr name="TextBox 7" id="7"/>
            <p:cNvSpPr txBox="true"/>
            <p:nvPr/>
          </p:nvSpPr>
          <p:spPr>
            <a:xfrm>
              <a:off x="0" y="-9525"/>
              <a:ext cx="11394600" cy="794355"/>
            </a:xfrm>
            <a:prstGeom prst="rect">
              <a:avLst/>
            </a:prstGeom>
          </p:spPr>
          <p:txBody>
            <a:bodyPr anchor="t" rtlCol="false" tIns="0" lIns="0" bIns="0" rIns="0"/>
            <a:lstStyle/>
            <a:p>
              <a:pPr algn="l" marL="0" indent="0" lvl="0">
                <a:lnSpc>
                  <a:spcPts val="3125"/>
                </a:lnSpc>
              </a:pPr>
              <a:r>
                <a:rPr lang="en-US" b="true" sz="2604">
                  <a:solidFill>
                    <a:srgbClr val="2E2B29"/>
                  </a:solidFill>
                  <a:latin typeface="Open Sans Bold"/>
                  <a:ea typeface="Open Sans Bold"/>
                  <a:cs typeface="Open Sans Bold"/>
                  <a:sym typeface="Open Sans Bold"/>
                </a:rPr>
                <a:t>Aktywność – „Postaw się w moich butach” </a:t>
              </a:r>
            </a:p>
          </p:txBody>
        </p:sp>
      </p:grpSp>
      <p:grpSp>
        <p:nvGrpSpPr>
          <p:cNvPr name="Group 8" id="8"/>
          <p:cNvGrpSpPr/>
          <p:nvPr/>
        </p:nvGrpSpPr>
        <p:grpSpPr>
          <a:xfrm rot="0">
            <a:off x="770323" y="2792325"/>
            <a:ext cx="16488976" cy="5404727"/>
            <a:chOff x="0" y="0"/>
            <a:chExt cx="21985302" cy="7206303"/>
          </a:xfrm>
        </p:grpSpPr>
        <p:sp>
          <p:nvSpPr>
            <p:cNvPr name="Freeform 9" id="9"/>
            <p:cNvSpPr/>
            <p:nvPr/>
          </p:nvSpPr>
          <p:spPr>
            <a:xfrm flipH="false" flipV="false" rot="0">
              <a:off x="0" y="0"/>
              <a:ext cx="21985303" cy="7206303"/>
            </a:xfrm>
            <a:custGeom>
              <a:avLst/>
              <a:gdLst/>
              <a:ahLst/>
              <a:cxnLst/>
              <a:rect r="r" b="b" t="t" l="l"/>
              <a:pathLst>
                <a:path h="7206303" w="21985303">
                  <a:moveTo>
                    <a:pt x="0" y="0"/>
                  </a:moveTo>
                  <a:lnTo>
                    <a:pt x="21985303" y="0"/>
                  </a:lnTo>
                  <a:lnTo>
                    <a:pt x="21985303" y="7206303"/>
                  </a:lnTo>
                  <a:lnTo>
                    <a:pt x="0" y="7206303"/>
                  </a:lnTo>
                  <a:close/>
                </a:path>
              </a:pathLst>
            </a:custGeom>
            <a:solidFill>
              <a:srgbClr val="000000">
                <a:alpha val="0"/>
              </a:srgbClr>
            </a:solidFill>
          </p:spPr>
        </p:sp>
        <p:sp>
          <p:nvSpPr>
            <p:cNvPr name="TextBox 10" id="10"/>
            <p:cNvSpPr txBox="true"/>
            <p:nvPr/>
          </p:nvSpPr>
          <p:spPr>
            <a:xfrm>
              <a:off x="0" y="-161925"/>
              <a:ext cx="21985302" cy="7368228"/>
            </a:xfrm>
            <a:prstGeom prst="rect">
              <a:avLst/>
            </a:prstGeom>
          </p:spPr>
          <p:txBody>
            <a:bodyPr anchor="t" rtlCol="false" tIns="0" lIns="0" bIns="0" rIns="0"/>
            <a:lstStyle/>
            <a:p>
              <a:pPr algn="just" marL="0" indent="0" lvl="0">
                <a:lnSpc>
                  <a:spcPts val="4859"/>
                </a:lnSpc>
              </a:pPr>
              <a:r>
                <a:rPr lang="en-US" b="true" sz="2699">
                  <a:solidFill>
                    <a:srgbClr val="282121"/>
                  </a:solidFill>
                  <a:latin typeface="Open Sans Bold"/>
                  <a:ea typeface="Open Sans Bold"/>
                  <a:cs typeface="Open Sans Bold"/>
                  <a:sym typeface="Open Sans Bold"/>
                </a:rPr>
                <a:t>Cel</a:t>
              </a:r>
              <a:r>
                <a:rPr lang="en-US" b="true" sz="2699">
                  <a:solidFill>
                    <a:srgbClr val="282121"/>
                  </a:solidFill>
                  <a:latin typeface="Open Sans Bold"/>
                  <a:ea typeface="Open Sans Bold"/>
                  <a:cs typeface="Open Sans Bold"/>
                  <a:sym typeface="Open Sans Bold"/>
                </a:rPr>
                <a:t>:</a:t>
              </a:r>
            </a:p>
            <a:p>
              <a:pPr algn="just" marL="0" indent="0" lvl="0">
                <a:lnSpc>
                  <a:spcPts val="4859"/>
                </a:lnSpc>
              </a:pPr>
              <a:r>
                <a:rPr lang="en-US" sz="2699">
                  <a:solidFill>
                    <a:srgbClr val="282121"/>
                  </a:solidFill>
                  <a:latin typeface="Open Sans"/>
                  <a:ea typeface="Open Sans"/>
                  <a:cs typeface="Open Sans"/>
                  <a:sym typeface="Open Sans"/>
                </a:rPr>
                <a:t>Ta aktywność pomoże Ci lepiej zrozumieć przeszkody (piętno, dostęp, zaufanie, reprezentacja) i jak wpływają one na zaangażowanie młodych ludzi z niepełnosprawnością psychospołeczną w życie polityczne.</a:t>
              </a:r>
            </a:p>
            <a:p>
              <a:pPr algn="just" marL="0" indent="0" lvl="0">
                <a:lnSpc>
                  <a:spcPts val="4859"/>
                </a:lnSpc>
              </a:pPr>
              <a:r>
                <a:rPr lang="en-US" sz="2699">
                  <a:solidFill>
                    <a:srgbClr val="282121"/>
                  </a:solidFill>
                  <a:latin typeface="Open Sans"/>
                  <a:ea typeface="Open Sans"/>
                  <a:cs typeface="Open Sans"/>
                  <a:sym typeface="Open Sans"/>
                </a:rPr>
                <a:t>Czas trwania: 30 minut </a:t>
              </a:r>
            </a:p>
            <a:p>
              <a:pPr algn="just" marL="0" indent="0" lvl="0">
                <a:lnSpc>
                  <a:spcPts val="4859"/>
                </a:lnSpc>
              </a:pPr>
              <a:r>
                <a:rPr lang="en-US" sz="2699">
                  <a:solidFill>
                    <a:srgbClr val="282121"/>
                  </a:solidFill>
                  <a:latin typeface="Open Sans"/>
                  <a:ea typeface="Open Sans"/>
                  <a:cs typeface="Open Sans"/>
                  <a:sym typeface="Open Sans"/>
                </a:rPr>
                <a:t>Kluczowe wyniki uczenia się:</a:t>
              </a:r>
            </a:p>
            <a:p>
              <a:pPr algn="just" marL="0" indent="0" lvl="0">
                <a:lnSpc>
                  <a:spcPts val="4859"/>
                </a:lnSpc>
              </a:pPr>
              <a:r>
                <a:rPr lang="en-US" sz="2699">
                  <a:solidFill>
                    <a:srgbClr val="282121"/>
                  </a:solidFill>
                  <a:latin typeface="Open Sans"/>
                  <a:ea typeface="Open Sans"/>
                  <a:cs typeface="Open Sans"/>
                  <a:sym typeface="Open Sans"/>
                </a:rPr>
                <a:t>Sprawdź, jak działa wykluczenie.</a:t>
              </a:r>
            </a:p>
            <a:p>
              <a:pPr algn="just" marL="0" indent="0" lvl="0">
                <a:lnSpc>
                  <a:spcPts val="4859"/>
                </a:lnSpc>
              </a:pPr>
              <a:r>
                <a:rPr lang="en-US" sz="2699">
                  <a:solidFill>
                    <a:srgbClr val="282121"/>
                  </a:solidFill>
                  <a:latin typeface="Open Sans"/>
                  <a:ea typeface="Open Sans"/>
                  <a:cs typeface="Open Sans"/>
                  <a:sym typeface="Open Sans"/>
                </a:rPr>
                <a:t>Dowiedz się, czemu bycie aktywnym w życiu politycznym to coś więcej niż tylko oddawanie głosu.</a:t>
              </a:r>
            </a:p>
            <a:p>
              <a:pPr algn="just" marL="0" indent="0" lvl="0">
                <a:lnSpc>
                  <a:spcPts val="4859"/>
                </a:lnSpc>
              </a:pPr>
              <a:r>
                <a:rPr lang="en-US" sz="2699">
                  <a:solidFill>
                    <a:srgbClr val="282121"/>
                  </a:solidFill>
                  <a:latin typeface="Open Sans"/>
                  <a:ea typeface="Open Sans"/>
                  <a:cs typeface="Open Sans"/>
                  <a:sym typeface="Open Sans"/>
                </a:rPr>
                <a:t>Pomyśl, jak możesz zmniejszyć przeszkody w swojej pracy z młodzieżą.</a:t>
              </a:r>
            </a:p>
          </p:txBody>
        </p:sp>
      </p:grpSp>
      <p:grpSp>
        <p:nvGrpSpPr>
          <p:cNvPr name="Group 11" id="11"/>
          <p:cNvGrpSpPr/>
          <p:nvPr/>
        </p:nvGrpSpPr>
        <p:grpSpPr>
          <a:xfrm rot="0">
            <a:off x="971550" y="467067"/>
            <a:ext cx="76944" cy="200648"/>
            <a:chOff x="0" y="0"/>
            <a:chExt cx="102592" cy="267531"/>
          </a:xfrm>
        </p:grpSpPr>
        <p:sp>
          <p:nvSpPr>
            <p:cNvPr name="Freeform 12" id="12"/>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13" id="13"/>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E2B29"/>
                  </a:solidFill>
                  <a:latin typeface="Open Sans Bold"/>
                  <a:ea typeface="Open Sans Bold"/>
                  <a:cs typeface="Open Sans Bold"/>
                  <a:sym typeface="Open Sans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015774" y="7714224"/>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3705925" y="567391"/>
            <a:ext cx="11516056" cy="862035"/>
            <a:chOff x="0" y="0"/>
            <a:chExt cx="15354741" cy="1149380"/>
          </a:xfrm>
        </p:grpSpPr>
        <p:sp>
          <p:nvSpPr>
            <p:cNvPr name="Freeform 6" id="6"/>
            <p:cNvSpPr/>
            <p:nvPr/>
          </p:nvSpPr>
          <p:spPr>
            <a:xfrm flipH="false" flipV="false" rot="0">
              <a:off x="0" y="0"/>
              <a:ext cx="15354740" cy="1149380"/>
            </a:xfrm>
            <a:custGeom>
              <a:avLst/>
              <a:gdLst/>
              <a:ahLst/>
              <a:cxnLst/>
              <a:rect r="r" b="b" t="t" l="l"/>
              <a:pathLst>
                <a:path h="1149380" w="15354740">
                  <a:moveTo>
                    <a:pt x="0" y="0"/>
                  </a:moveTo>
                  <a:lnTo>
                    <a:pt x="15354740" y="0"/>
                  </a:lnTo>
                  <a:lnTo>
                    <a:pt x="15354740" y="1149380"/>
                  </a:lnTo>
                  <a:lnTo>
                    <a:pt x="0" y="1149380"/>
                  </a:lnTo>
                  <a:close/>
                </a:path>
              </a:pathLst>
            </a:custGeom>
            <a:solidFill>
              <a:srgbClr val="000000">
                <a:alpha val="0"/>
              </a:srgbClr>
            </a:solidFill>
          </p:spPr>
        </p:sp>
        <p:sp>
          <p:nvSpPr>
            <p:cNvPr name="TextBox 7" id="7"/>
            <p:cNvSpPr txBox="true"/>
            <p:nvPr/>
          </p:nvSpPr>
          <p:spPr>
            <a:xfrm>
              <a:off x="0" y="0"/>
              <a:ext cx="15354741" cy="1149380"/>
            </a:xfrm>
            <a:prstGeom prst="rect">
              <a:avLst/>
            </a:prstGeom>
          </p:spPr>
          <p:txBody>
            <a:bodyPr anchor="t" rtlCol="false" tIns="0" lIns="0" bIns="0" rIns="0"/>
            <a:lstStyle/>
            <a:p>
              <a:pPr algn="ctr" marL="0" indent="0" lvl="0">
                <a:lnSpc>
                  <a:spcPts val="4042"/>
                </a:lnSpc>
              </a:pPr>
              <a:r>
                <a:rPr lang="en-US" b="true" sz="3368">
                  <a:solidFill>
                    <a:srgbClr val="2E2B29"/>
                  </a:solidFill>
                  <a:latin typeface="Open Sans Bold"/>
                  <a:ea typeface="Open Sans Bold"/>
                  <a:cs typeface="Open Sans Bold"/>
                  <a:sym typeface="Open Sans Bold"/>
                </a:rPr>
                <a:t>Aktywność – „Postaw się w moich butach”</a:t>
              </a:r>
            </a:p>
          </p:txBody>
        </p:sp>
      </p:grpSp>
      <p:grpSp>
        <p:nvGrpSpPr>
          <p:cNvPr name="Group 8" id="8"/>
          <p:cNvGrpSpPr/>
          <p:nvPr/>
        </p:nvGrpSpPr>
        <p:grpSpPr>
          <a:xfrm rot="0">
            <a:off x="971550" y="467067"/>
            <a:ext cx="76944" cy="200648"/>
            <a:chOff x="0" y="0"/>
            <a:chExt cx="102592" cy="267531"/>
          </a:xfrm>
        </p:grpSpPr>
        <p:sp>
          <p:nvSpPr>
            <p:cNvPr name="Freeform 9" id="9"/>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10" id="10"/>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E2B29"/>
                  </a:solidFill>
                  <a:latin typeface="Open Sans Bold"/>
                  <a:ea typeface="Open Sans Bold"/>
                  <a:cs typeface="Open Sans Bold"/>
                  <a:sym typeface="Open Sans Bold"/>
                </a:rPr>
                <a:t>7</a:t>
              </a:r>
            </a:p>
          </p:txBody>
        </p:sp>
      </p:grpSp>
      <p:sp>
        <p:nvSpPr>
          <p:cNvPr name="Freeform 11" id="1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2" id="12"/>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562719" y="2740646"/>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562719" y="6715125"/>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0260596" y="4400811"/>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6" id="16"/>
          <p:cNvGrpSpPr/>
          <p:nvPr/>
        </p:nvGrpSpPr>
        <p:grpSpPr>
          <a:xfrm rot="0">
            <a:off x="1924231" y="2085578"/>
            <a:ext cx="7539722" cy="2680921"/>
            <a:chOff x="0" y="0"/>
            <a:chExt cx="10052962" cy="3574561"/>
          </a:xfrm>
        </p:grpSpPr>
        <p:sp>
          <p:nvSpPr>
            <p:cNvPr name="Freeform 17" id="17"/>
            <p:cNvSpPr/>
            <p:nvPr/>
          </p:nvSpPr>
          <p:spPr>
            <a:xfrm flipH="false" flipV="false" rot="0">
              <a:off x="0" y="0"/>
              <a:ext cx="10052963" cy="3574561"/>
            </a:xfrm>
            <a:custGeom>
              <a:avLst/>
              <a:gdLst/>
              <a:ahLst/>
              <a:cxnLst/>
              <a:rect r="r" b="b" t="t" l="l"/>
              <a:pathLst>
                <a:path h="3574561" w="10052963">
                  <a:moveTo>
                    <a:pt x="0" y="0"/>
                  </a:moveTo>
                  <a:lnTo>
                    <a:pt x="10052963" y="0"/>
                  </a:lnTo>
                  <a:lnTo>
                    <a:pt x="10052963" y="3574561"/>
                  </a:lnTo>
                  <a:lnTo>
                    <a:pt x="0" y="3574561"/>
                  </a:lnTo>
                  <a:close/>
                </a:path>
              </a:pathLst>
            </a:custGeom>
            <a:solidFill>
              <a:srgbClr val="000000">
                <a:alpha val="0"/>
              </a:srgbClr>
            </a:solidFill>
          </p:spPr>
        </p:sp>
        <p:sp>
          <p:nvSpPr>
            <p:cNvPr name="TextBox 18" id="18"/>
            <p:cNvSpPr txBox="true"/>
            <p:nvPr/>
          </p:nvSpPr>
          <p:spPr>
            <a:xfrm>
              <a:off x="0" y="-95250"/>
              <a:ext cx="10052962" cy="3669811"/>
            </a:xfrm>
            <a:prstGeom prst="rect">
              <a:avLst/>
            </a:prstGeom>
          </p:spPr>
          <p:txBody>
            <a:bodyPr anchor="t" rtlCol="false" tIns="0" lIns="0" bIns="0" rIns="0"/>
            <a:lstStyle/>
            <a:p>
              <a:pPr algn="just" marL="0" indent="0" lvl="0">
                <a:lnSpc>
                  <a:spcPts val="3139"/>
                </a:lnSpc>
              </a:pPr>
              <a:r>
                <a:rPr lang="en-US" b="true" sz="1743">
                  <a:solidFill>
                    <a:srgbClr val="000000"/>
                  </a:solidFill>
                  <a:latin typeface="Open Sans Bold"/>
                  <a:ea typeface="Open Sans Bold"/>
                  <a:cs typeface="Open Sans Bold"/>
                  <a:sym typeface="Open Sans Bold"/>
                </a:rPr>
                <a:t>Wprowadzenie i konfiguracja (5 minut) – Krótko opowiedz o aktywności: „Zobaczymy, jak różne osoby radzą sobie z nierównymi szansami na uczestnictwo w społeczeństwie i polityce”.</a:t>
              </a:r>
            </a:p>
            <a:p>
              <a:pPr algn="just" marL="0" indent="0" lvl="0">
                <a:lnSpc>
                  <a:spcPts val="3139"/>
                </a:lnSpc>
              </a:pPr>
              <a:r>
                <a:rPr lang="en-US" sz="1743">
                  <a:solidFill>
                    <a:srgbClr val="000000"/>
                  </a:solidFill>
                  <a:latin typeface="Open Sans"/>
                  <a:ea typeface="Open Sans"/>
                  <a:cs typeface="Open Sans"/>
                  <a:sym typeface="Open Sans"/>
                </a:rPr>
                <a:t>Rozdaj karty z rolami, które przygotowałeś wcześniej, zawierające krótkie opisy postaci, na przykład: „19-latek z chorobą afektywną dwubiegunową, mieszkający na wsi” lub „22-letni pełnosprawny student prawa”.</a:t>
              </a:r>
            </a:p>
          </p:txBody>
        </p:sp>
      </p:grpSp>
      <p:grpSp>
        <p:nvGrpSpPr>
          <p:cNvPr name="Group 19" id="19"/>
          <p:cNvGrpSpPr/>
          <p:nvPr/>
        </p:nvGrpSpPr>
        <p:grpSpPr>
          <a:xfrm rot="0">
            <a:off x="1924231" y="5315635"/>
            <a:ext cx="7539722" cy="3222079"/>
            <a:chOff x="0" y="0"/>
            <a:chExt cx="10052962" cy="4296105"/>
          </a:xfrm>
        </p:grpSpPr>
        <p:sp>
          <p:nvSpPr>
            <p:cNvPr name="Freeform 20" id="20"/>
            <p:cNvSpPr/>
            <p:nvPr/>
          </p:nvSpPr>
          <p:spPr>
            <a:xfrm flipH="false" flipV="false" rot="0">
              <a:off x="0" y="0"/>
              <a:ext cx="10052963" cy="4296105"/>
            </a:xfrm>
            <a:custGeom>
              <a:avLst/>
              <a:gdLst/>
              <a:ahLst/>
              <a:cxnLst/>
              <a:rect r="r" b="b" t="t" l="l"/>
              <a:pathLst>
                <a:path h="4296105" w="10052963">
                  <a:moveTo>
                    <a:pt x="0" y="0"/>
                  </a:moveTo>
                  <a:lnTo>
                    <a:pt x="10052963" y="0"/>
                  </a:lnTo>
                  <a:lnTo>
                    <a:pt x="10052963" y="4296105"/>
                  </a:lnTo>
                  <a:lnTo>
                    <a:pt x="0" y="4296105"/>
                  </a:lnTo>
                  <a:close/>
                </a:path>
              </a:pathLst>
            </a:custGeom>
            <a:solidFill>
              <a:srgbClr val="000000">
                <a:alpha val="0"/>
              </a:srgbClr>
            </a:solidFill>
          </p:spPr>
        </p:sp>
        <p:sp>
          <p:nvSpPr>
            <p:cNvPr name="TextBox 21" id="21"/>
            <p:cNvSpPr txBox="true"/>
            <p:nvPr/>
          </p:nvSpPr>
          <p:spPr>
            <a:xfrm>
              <a:off x="0" y="-95250"/>
              <a:ext cx="10052962" cy="4391355"/>
            </a:xfrm>
            <a:prstGeom prst="rect">
              <a:avLst/>
            </a:prstGeom>
          </p:spPr>
          <p:txBody>
            <a:bodyPr anchor="t" rtlCol="false" tIns="0" lIns="0" bIns="0" rIns="0"/>
            <a:lstStyle/>
            <a:p>
              <a:pPr algn="just" marL="0" indent="0" lvl="0">
                <a:lnSpc>
                  <a:spcPts val="3244"/>
                </a:lnSpc>
              </a:pPr>
              <a:r>
                <a:rPr lang="en-US" b="true" sz="1802">
                  <a:solidFill>
                    <a:srgbClr val="000000"/>
                  </a:solidFill>
                  <a:latin typeface="Open Sans Bold"/>
                  <a:ea typeface="Open Sans Bold"/>
                  <a:cs typeface="Open Sans Bold"/>
                  <a:sym typeface="Open Sans Bold"/>
                </a:rPr>
                <a:t>Symulacja: Gra „Krok Naprzód” (10 minut)</a:t>
              </a:r>
            </a:p>
            <a:p>
              <a:pPr algn="just" marL="0" indent="0" lvl="0">
                <a:lnSpc>
                  <a:spcPts val="3244"/>
                </a:lnSpc>
              </a:pPr>
              <a:r>
                <a:rPr lang="en-US" sz="1802">
                  <a:solidFill>
                    <a:srgbClr val="000000"/>
                  </a:solidFill>
                  <a:latin typeface="Open Sans"/>
                  <a:ea typeface="Open Sans"/>
                  <a:cs typeface="Open Sans"/>
                  <a:sym typeface="Open Sans"/>
                </a:rPr>
                <a:t>Zaznacz linię na podłodze (to będzie punkt startowy). Potem przeczytaj na głos około 8 stwierdzeń. Uczestnicy wychodzą do przodu, jeśli stwierdzenie dotyczy ich roli.</a:t>
              </a:r>
            </a:p>
            <a:p>
              <a:pPr algn="just" marL="0" indent="0" lvl="0">
                <a:lnSpc>
                  <a:spcPts val="3244"/>
                </a:lnSpc>
              </a:pPr>
              <a:r>
                <a:rPr lang="en-US" b="true" sz="1802">
                  <a:solidFill>
                    <a:srgbClr val="000000"/>
                  </a:solidFill>
                  <a:latin typeface="Open Sans Bold"/>
                  <a:ea typeface="Open Sans Bold"/>
                  <a:cs typeface="Open Sans Bold"/>
                  <a:sym typeface="Open Sans Bold"/>
                </a:rPr>
                <a:t>Przykładowe zdania:</a:t>
              </a:r>
            </a:p>
            <a:p>
              <a:pPr algn="just" marL="0" indent="0" lvl="0">
                <a:lnSpc>
                  <a:spcPts val="3244"/>
                </a:lnSpc>
              </a:pPr>
              <a:r>
                <a:rPr lang="en-US" sz="1802">
                  <a:solidFill>
                    <a:srgbClr val="000000"/>
                  </a:solidFill>
                  <a:latin typeface="Open Sans"/>
                  <a:ea typeface="Open Sans"/>
                  <a:cs typeface="Open Sans"/>
                  <a:sym typeface="Open Sans"/>
                </a:rPr>
                <a:t>„Mam dostęp do wiarygodnych usług zdrowia psychicznego”. „Ludzie w mojej społeczności szanują moje zdanie”. „Mogę starać się o stanowiska kierownicze w organizacjach młodzieżowych”.</a:t>
              </a:r>
            </a:p>
          </p:txBody>
        </p:sp>
      </p:grpSp>
      <p:grpSp>
        <p:nvGrpSpPr>
          <p:cNvPr name="Group 22" id="22"/>
          <p:cNvGrpSpPr/>
          <p:nvPr/>
        </p:nvGrpSpPr>
        <p:grpSpPr>
          <a:xfrm rot="0">
            <a:off x="11481625" y="2962630"/>
            <a:ext cx="6074111" cy="4706009"/>
            <a:chOff x="0" y="0"/>
            <a:chExt cx="8098814" cy="6274678"/>
          </a:xfrm>
        </p:grpSpPr>
        <p:sp>
          <p:nvSpPr>
            <p:cNvPr name="Freeform 23" id="23"/>
            <p:cNvSpPr/>
            <p:nvPr/>
          </p:nvSpPr>
          <p:spPr>
            <a:xfrm flipH="false" flipV="false" rot="0">
              <a:off x="0" y="0"/>
              <a:ext cx="8098815" cy="6274678"/>
            </a:xfrm>
            <a:custGeom>
              <a:avLst/>
              <a:gdLst/>
              <a:ahLst/>
              <a:cxnLst/>
              <a:rect r="r" b="b" t="t" l="l"/>
              <a:pathLst>
                <a:path h="6274678" w="8098815">
                  <a:moveTo>
                    <a:pt x="0" y="0"/>
                  </a:moveTo>
                  <a:lnTo>
                    <a:pt x="8098815" y="0"/>
                  </a:lnTo>
                  <a:lnTo>
                    <a:pt x="8098815" y="6274678"/>
                  </a:lnTo>
                  <a:lnTo>
                    <a:pt x="0" y="6274678"/>
                  </a:lnTo>
                  <a:close/>
                </a:path>
              </a:pathLst>
            </a:custGeom>
            <a:solidFill>
              <a:srgbClr val="000000">
                <a:alpha val="0"/>
              </a:srgbClr>
            </a:solidFill>
          </p:spPr>
        </p:sp>
        <p:sp>
          <p:nvSpPr>
            <p:cNvPr name="TextBox 24" id="24"/>
            <p:cNvSpPr txBox="true"/>
            <p:nvPr/>
          </p:nvSpPr>
          <p:spPr>
            <a:xfrm>
              <a:off x="0" y="-114300"/>
              <a:ext cx="8098814" cy="6388978"/>
            </a:xfrm>
            <a:prstGeom prst="rect">
              <a:avLst/>
            </a:prstGeom>
          </p:spPr>
          <p:txBody>
            <a:bodyPr anchor="t" rtlCol="false" tIns="0" lIns="0" bIns="0" rIns="0"/>
            <a:lstStyle/>
            <a:p>
              <a:pPr algn="just" marL="0" indent="0" lvl="0">
                <a:lnSpc>
                  <a:spcPts val="3780"/>
                </a:lnSpc>
              </a:pPr>
              <a:r>
                <a:rPr lang="en-US" b="true" sz="2100">
                  <a:solidFill>
                    <a:srgbClr val="000000"/>
                  </a:solidFill>
                  <a:latin typeface="Open Sans Bold"/>
                  <a:ea typeface="Open Sans Bold"/>
                  <a:cs typeface="Open Sans Bold"/>
                  <a:sym typeface="Open Sans Bold"/>
                </a:rPr>
                <a:t>Podsumowanie oraz rozmowa (15 minut)</a:t>
              </a:r>
            </a:p>
            <a:p>
              <a:pPr algn="just" marL="0" indent="0" lvl="0">
                <a:lnSpc>
                  <a:spcPts val="3780"/>
                </a:lnSpc>
              </a:pPr>
              <a:r>
                <a:rPr lang="en-US" b="true" sz="2100">
                  <a:solidFill>
                    <a:srgbClr val="000000"/>
                  </a:solidFill>
                  <a:latin typeface="Open Sans Bold"/>
                  <a:ea typeface="Open Sans Bold"/>
                  <a:cs typeface="Open Sans Bold"/>
                  <a:sym typeface="Open Sans Bold"/>
                </a:rPr>
                <a:t>Zadaj pytania do przemyślenia:</a:t>
              </a:r>
            </a:p>
            <a:p>
              <a:pPr algn="just" marL="0" indent="0" lvl="0">
                <a:lnSpc>
                  <a:spcPts val="3780"/>
                </a:lnSpc>
              </a:pPr>
              <a:r>
                <a:rPr lang="en-US" sz="2100">
                  <a:solidFill>
                    <a:srgbClr val="000000"/>
                  </a:solidFill>
                  <a:latin typeface="Open Sans"/>
                  <a:ea typeface="Open Sans"/>
                  <a:cs typeface="Open Sans"/>
                  <a:sym typeface="Open Sans"/>
                </a:rPr>
                <a:t>„Jakie to było, gdy stawiałeś więcej, a jakie mniej kroków?” „Z jakimi najważniejszymi przeszkodami borykała się twoja postać?” „Co to mówi o rzeczywistym udziale osób z niepełnosprawnościami psychospołecznymi w polityce?”</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040373" y="263601"/>
            <a:ext cx="14207255" cy="197167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Quiz – sprawdź swoją wiedzę i pomyśl o tym, czego nauczyłeś się w tym module, rozwiązując ten krótki quiz.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201428" y="430613"/>
            <a:ext cx="13790799" cy="1314450"/>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Quiz- 1. Która z poniższych definicji najlepiej opisuje niepełnosprawność psychospołeczną? </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564507" y="4734936"/>
            <a:ext cx="5965089" cy="13677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 Wpływ trudności ze zdrowiem psychicznym w połączeniu z przeszkodami społecznymi na możliwość pełnego uczestnictwa danej osoby</a:t>
            </a:r>
          </a:p>
        </p:txBody>
      </p:sp>
      <p:sp>
        <p:nvSpPr>
          <p:cNvPr name="TextBox 14" id="14"/>
          <p:cNvSpPr txBox="true"/>
          <p:nvPr/>
        </p:nvSpPr>
        <p:spPr>
          <a:xfrm rot="0">
            <a:off x="2881237" y="5019995"/>
            <a:ext cx="5910600"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Ocena problemu ze zdrowiem psychicznym</a:t>
            </a:r>
          </a:p>
        </p:txBody>
      </p:sp>
      <p:sp>
        <p:nvSpPr>
          <p:cNvPr name="TextBox 15" id="15"/>
          <p:cNvSpPr txBox="true"/>
          <p:nvPr/>
        </p:nvSpPr>
        <p:spPr>
          <a:xfrm rot="0">
            <a:off x="9861752" y="6790694"/>
            <a:ext cx="532441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Przejrzysta reakcja emocjonalna na stres</a:t>
            </a:r>
          </a:p>
        </p:txBody>
      </p:sp>
      <p:sp>
        <p:nvSpPr>
          <p:cNvPr name="TextBox 16" id="16"/>
          <p:cNvSpPr txBox="true"/>
          <p:nvPr/>
        </p:nvSpPr>
        <p:spPr>
          <a:xfrm rot="0">
            <a:off x="3005769" y="6783880"/>
            <a:ext cx="5661537"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Każda niepełnosprawność wynikająca z urazu psychicznego</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028700" y="1057275"/>
            <a:ext cx="16087275" cy="1314450"/>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Quiz – Zrozumienie niepełnosprawności psychospołecznej oraz przeszkód w uczestnictwie </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445825" y="6466144"/>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2679570" y="5019995"/>
            <a:ext cx="6313934"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Ocena problemu ze zdrowiem psychicznym</a:t>
            </a:r>
          </a:p>
        </p:txBody>
      </p:sp>
      <p:sp>
        <p:nvSpPr>
          <p:cNvPr name="TextBox 14" id="14"/>
          <p:cNvSpPr txBox="true"/>
          <p:nvPr/>
        </p:nvSpPr>
        <p:spPr>
          <a:xfrm rot="0">
            <a:off x="9861752" y="6790694"/>
            <a:ext cx="532441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Przejrzysta reakcja emocjonalna na stres</a:t>
            </a:r>
          </a:p>
        </p:txBody>
      </p:sp>
      <p:sp>
        <p:nvSpPr>
          <p:cNvPr name="TextBox 15" id="15"/>
          <p:cNvSpPr txBox="true"/>
          <p:nvPr/>
        </p:nvSpPr>
        <p:spPr>
          <a:xfrm rot="0">
            <a:off x="3005769" y="6783880"/>
            <a:ext cx="5661537"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Każda niepełnosprawność wynikająca z urazu psychicznego</a:t>
            </a:r>
          </a:p>
        </p:txBody>
      </p:sp>
      <p:sp>
        <p:nvSpPr>
          <p:cNvPr name="TextBox 16" id="16"/>
          <p:cNvSpPr txBox="true"/>
          <p:nvPr/>
        </p:nvSpPr>
        <p:spPr>
          <a:xfrm rot="0">
            <a:off x="9564507" y="4734936"/>
            <a:ext cx="5965089" cy="13677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 Wpływ trudności ze zdrowiem psychicznym w połączeniu z przeszkodami społecznymi na możliwość pełnego uczestnictwa danej osoby</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201428" y="495642"/>
            <a:ext cx="13790799" cy="197167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Quiz- 2. Czemu piętno jest postrzegane jako główna przeszkoda dla młodych ludzi z niepełnosprawnością psychospołeczną? </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4848545"/>
            <a:ext cx="5965089" cy="10248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 Prowadzi to do wykluczenia, wewnętrznego wstydu i ograniczonego udziału w życiu społecznym.</a:t>
            </a:r>
          </a:p>
        </p:txBody>
      </p:sp>
      <p:sp>
        <p:nvSpPr>
          <p:cNvPr name="TextBox 14" id="14"/>
          <p:cNvSpPr txBox="true"/>
          <p:nvPr/>
        </p:nvSpPr>
        <p:spPr>
          <a:xfrm rot="0">
            <a:off x="2881237" y="5033622"/>
            <a:ext cx="5910600"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Powoduje, że stają się bardziej zależni od innych</a:t>
            </a:r>
          </a:p>
        </p:txBody>
      </p:sp>
      <p:sp>
        <p:nvSpPr>
          <p:cNvPr name="TextBox 15" id="15"/>
          <p:cNvSpPr txBox="true"/>
          <p:nvPr/>
        </p:nvSpPr>
        <p:spPr>
          <a:xfrm rot="0">
            <a:off x="9373329" y="6790694"/>
            <a:ext cx="6156267"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To sprawia, że nie mogą uzyskać formalnej diagnozy.</a:t>
            </a:r>
          </a:p>
        </p:txBody>
      </p:sp>
      <p:sp>
        <p:nvSpPr>
          <p:cNvPr name="TextBox 16" id="16"/>
          <p:cNvSpPr txBox="true"/>
          <p:nvPr/>
        </p:nvSpPr>
        <p:spPr>
          <a:xfrm rot="0">
            <a:off x="2941554" y="6790694"/>
            <a:ext cx="5789965"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Powoduje objawy fizyczne, które utrudniają naukę.</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586926" y="366972"/>
            <a:ext cx="14573392" cy="197167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Quiz- 2. Czemu piętno jest postrzegane jako główna przeszkoda dla młodych ludzi z niepełnosprawnością psychospołeczną?</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445825" y="6466144"/>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468918" y="4848545"/>
            <a:ext cx="5965089" cy="10248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 Prowadzi to do wykluczenia, wewnętrznego wstydu i ograniczonego udziału w życiu społecznym.</a:t>
            </a:r>
          </a:p>
        </p:txBody>
      </p:sp>
      <p:sp>
        <p:nvSpPr>
          <p:cNvPr name="TextBox 14" id="14"/>
          <p:cNvSpPr txBox="true"/>
          <p:nvPr/>
        </p:nvSpPr>
        <p:spPr>
          <a:xfrm rot="0">
            <a:off x="2881237" y="5033622"/>
            <a:ext cx="5910600"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Powoduje, że stają się bardziej zależni od innych</a:t>
            </a:r>
          </a:p>
        </p:txBody>
      </p:sp>
      <p:sp>
        <p:nvSpPr>
          <p:cNvPr name="TextBox 15" id="15"/>
          <p:cNvSpPr txBox="true"/>
          <p:nvPr/>
        </p:nvSpPr>
        <p:spPr>
          <a:xfrm rot="0">
            <a:off x="9373329" y="6790694"/>
            <a:ext cx="6156267"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To sprawia, że nie mogą uzyskać formalnej diagnozy.</a:t>
            </a:r>
          </a:p>
        </p:txBody>
      </p:sp>
      <p:sp>
        <p:nvSpPr>
          <p:cNvPr name="TextBox 16" id="16"/>
          <p:cNvSpPr txBox="true"/>
          <p:nvPr/>
        </p:nvSpPr>
        <p:spPr>
          <a:xfrm rot="0">
            <a:off x="2941554" y="6790694"/>
            <a:ext cx="5789965"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Powoduje objawy fizyczne, które utrudniają naukę.</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93503" y="1942329"/>
            <a:ext cx="5377720" cy="1190104"/>
            <a:chOff x="0" y="0"/>
            <a:chExt cx="7170293" cy="1586805"/>
          </a:xfrm>
        </p:grpSpPr>
        <p:sp>
          <p:nvSpPr>
            <p:cNvPr name="Freeform 4" id="4"/>
            <p:cNvSpPr/>
            <p:nvPr/>
          </p:nvSpPr>
          <p:spPr>
            <a:xfrm flipH="false" flipV="false" rot="0">
              <a:off x="0" y="0"/>
              <a:ext cx="7170293" cy="1586805"/>
            </a:xfrm>
            <a:custGeom>
              <a:avLst/>
              <a:gdLst/>
              <a:ahLst/>
              <a:cxnLst/>
              <a:rect r="r" b="b" t="t" l="l"/>
              <a:pathLst>
                <a:path h="1586805" w="7170293">
                  <a:moveTo>
                    <a:pt x="0" y="0"/>
                  </a:moveTo>
                  <a:lnTo>
                    <a:pt x="7170293" y="0"/>
                  </a:lnTo>
                  <a:lnTo>
                    <a:pt x="7170293" y="1586805"/>
                  </a:lnTo>
                  <a:lnTo>
                    <a:pt x="0" y="1586805"/>
                  </a:lnTo>
                  <a:close/>
                </a:path>
              </a:pathLst>
            </a:custGeom>
            <a:solidFill>
              <a:srgbClr val="000000">
                <a:alpha val="0"/>
              </a:srgbClr>
            </a:solidFill>
          </p:spPr>
        </p:sp>
        <p:sp>
          <p:nvSpPr>
            <p:cNvPr name="TextBox 5" id="5"/>
            <p:cNvSpPr txBox="true"/>
            <p:nvPr/>
          </p:nvSpPr>
          <p:spPr>
            <a:xfrm>
              <a:off x="0" y="0"/>
              <a:ext cx="7170293" cy="1586805"/>
            </a:xfrm>
            <a:prstGeom prst="rect">
              <a:avLst/>
            </a:prstGeom>
          </p:spPr>
          <p:txBody>
            <a:bodyPr anchor="t" rtlCol="false" tIns="0" lIns="0" bIns="0" rIns="0"/>
            <a:lstStyle/>
            <a:p>
              <a:pPr algn="l" marL="0" indent="0" lvl="0">
                <a:lnSpc>
                  <a:spcPts val="7200"/>
                </a:lnSpc>
              </a:pPr>
              <a:r>
                <a:rPr lang="en-US" b="true" sz="6000">
                  <a:solidFill>
                    <a:srgbClr val="282121"/>
                  </a:solidFill>
                  <a:latin typeface="Open Sans Bold"/>
                  <a:ea typeface="Open Sans Bold"/>
                  <a:cs typeface="Open Sans Bold"/>
                  <a:sym typeface="Open Sans Bold"/>
                </a:rPr>
                <a:t>Wstęp</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200198" y="6539838"/>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1231952" y="4973242"/>
            <a:ext cx="5572050" cy="2110414"/>
          </a:xfrm>
          <a:custGeom>
            <a:avLst/>
            <a:gdLst/>
            <a:ahLst/>
            <a:cxnLst/>
            <a:rect r="r" b="b" t="t" l="l"/>
            <a:pathLst>
              <a:path h="2110414" w="5572050">
                <a:moveTo>
                  <a:pt x="0" y="0"/>
                </a:moveTo>
                <a:lnTo>
                  <a:pt x="5572050" y="0"/>
                </a:lnTo>
                <a:lnTo>
                  <a:pt x="5572050" y="2110414"/>
                </a:lnTo>
                <a:lnTo>
                  <a:pt x="0" y="2110414"/>
                </a:lnTo>
                <a:lnTo>
                  <a:pt x="0" y="0"/>
                </a:lnTo>
                <a:close/>
              </a:path>
            </a:pathLst>
          </a:custGeom>
          <a:blipFill>
            <a:blip r:embed="rId7"/>
            <a:stretch>
              <a:fillRect l="0" t="0" r="0" b="0"/>
            </a:stretch>
          </a:blipFill>
        </p:spPr>
      </p:sp>
      <p:sp>
        <p:nvSpPr>
          <p:cNvPr name="TextBox 10" id="10"/>
          <p:cNvSpPr txBox="true"/>
          <p:nvPr/>
        </p:nvSpPr>
        <p:spPr>
          <a:xfrm rot="0">
            <a:off x="1393503" y="2975686"/>
            <a:ext cx="9323809" cy="6112669"/>
          </a:xfrm>
          <a:prstGeom prst="rect">
            <a:avLst/>
          </a:prstGeom>
        </p:spPr>
        <p:txBody>
          <a:bodyPr anchor="t" rtlCol="false" tIns="0" lIns="0" bIns="0" rIns="0">
            <a:spAutoFit/>
          </a:bodyPr>
          <a:lstStyle/>
          <a:p>
            <a:pPr algn="just" marL="499268" indent="-249634" lvl="1">
              <a:lnSpc>
                <a:spcPts val="3468"/>
              </a:lnSpc>
              <a:buFont typeface="Arial"/>
              <a:buChar char="•"/>
            </a:pPr>
            <a:r>
              <a:rPr lang="en-US" sz="2312">
                <a:solidFill>
                  <a:srgbClr val="4C4457"/>
                </a:solidFill>
                <a:latin typeface="Open Sans"/>
                <a:ea typeface="Open Sans"/>
                <a:cs typeface="Open Sans"/>
                <a:sym typeface="Open Sans"/>
              </a:rPr>
              <a:t>W tym module zbadamy bliżej, co oznacza niepełnosprawność psychospołeczna i jak wpływa na codzienne życie młodych ludzi. Zajmiemy się nie tylko problemami ze zdrowiem psychicznym, ale także przeszkodami, które stawia przed nimi społeczeństwo. </a:t>
            </a:r>
          </a:p>
          <a:p>
            <a:pPr algn="just" marL="0" indent="0" lvl="0">
              <a:lnSpc>
                <a:spcPts val="3468"/>
              </a:lnSpc>
            </a:pPr>
          </a:p>
          <a:p>
            <a:pPr algn="just" marL="499268" indent="-249634" lvl="1">
              <a:lnSpc>
                <a:spcPts val="3468"/>
              </a:lnSpc>
              <a:buFont typeface="Arial"/>
              <a:buChar char="•"/>
            </a:pPr>
            <a:r>
              <a:rPr lang="en-US" sz="2312">
                <a:solidFill>
                  <a:srgbClr val="4C4457"/>
                </a:solidFill>
                <a:latin typeface="Open Sans"/>
                <a:ea typeface="Open Sans"/>
                <a:cs typeface="Open Sans"/>
                <a:sym typeface="Open Sans"/>
              </a:rPr>
              <a:t>Skupimy się na czterech kluczowych wyzwaniach: piętnie, braku dostępu, niskim zaufaniu i niedoreprezentacji oraz ich wpływie na udział w życiu politycznym. </a:t>
            </a:r>
          </a:p>
          <a:p>
            <a:pPr algn="just" marL="0" indent="0" lvl="0">
              <a:lnSpc>
                <a:spcPts val="3468"/>
              </a:lnSpc>
            </a:pPr>
          </a:p>
          <a:p>
            <a:pPr algn="just" marL="499268" indent="-249634" lvl="1">
              <a:lnSpc>
                <a:spcPts val="3468"/>
              </a:lnSpc>
              <a:buFont typeface="Arial"/>
              <a:buChar char="•"/>
            </a:pPr>
            <a:r>
              <a:rPr lang="en-US" sz="2312">
                <a:solidFill>
                  <a:srgbClr val="4C4457"/>
                </a:solidFill>
                <a:latin typeface="Open Sans"/>
                <a:ea typeface="Open Sans"/>
                <a:cs typeface="Open Sans"/>
                <a:sym typeface="Open Sans"/>
              </a:rPr>
              <a:t>Ten moduł jest szczególnie pomocny dla pracowników młodzieżowych, ponieważ mają oni istotną rolę w dostrzeganiu tych przeszkód, wspieraniu integracji oraz umożliwianiu wszystkim młodym ludziom aktywnego uczestnictwa w życiu społeczności i podejmowaniu decyzji.</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019271" y="495642"/>
            <a:ext cx="13790799" cy="197167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Quiz- 3. W jaki sposób niedoreprezentacja wpływa na młodych ludzi z niepełnosprawnością psychospołeczną?</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4899187"/>
            <a:ext cx="5965089" cy="924929"/>
          </a:xfrm>
          <a:prstGeom prst="rect">
            <a:avLst/>
          </a:prstGeom>
        </p:spPr>
        <p:txBody>
          <a:bodyPr anchor="t" rtlCol="false" tIns="0" lIns="0" bIns="0" rIns="0">
            <a:spAutoFit/>
          </a:bodyPr>
          <a:lstStyle/>
          <a:p>
            <a:pPr algn="ctr" marL="0" indent="0" lvl="0">
              <a:lnSpc>
                <a:spcPts val="3631"/>
              </a:lnSpc>
            </a:pPr>
            <a:r>
              <a:rPr lang="en-US" sz="3158">
                <a:solidFill>
                  <a:srgbClr val="282121"/>
                </a:solidFill>
                <a:latin typeface="Open Sans"/>
                <a:ea typeface="Open Sans"/>
                <a:cs typeface="Open Sans"/>
                <a:sym typeface="Open Sans"/>
              </a:rPr>
              <a:t>B. To zwiększa ich szanse na zostanie liderem.</a:t>
            </a:r>
          </a:p>
        </p:txBody>
      </p:sp>
      <p:sp>
        <p:nvSpPr>
          <p:cNvPr name="TextBox 14" id="14"/>
          <p:cNvSpPr txBox="true"/>
          <p:nvPr/>
        </p:nvSpPr>
        <p:spPr>
          <a:xfrm rot="0">
            <a:off x="2881237" y="4899187"/>
            <a:ext cx="5910600" cy="944374"/>
          </a:xfrm>
          <a:prstGeom prst="rect">
            <a:avLst/>
          </a:prstGeom>
        </p:spPr>
        <p:txBody>
          <a:bodyPr anchor="t" rtlCol="false" tIns="0" lIns="0" bIns="0" rIns="0">
            <a:spAutoFit/>
          </a:bodyPr>
          <a:lstStyle/>
          <a:p>
            <a:pPr algn="ctr" marL="0" indent="0" lvl="0">
              <a:lnSpc>
                <a:spcPts val="3703"/>
              </a:lnSpc>
            </a:pPr>
            <a:r>
              <a:rPr lang="en-US" sz="3220">
                <a:solidFill>
                  <a:srgbClr val="282121"/>
                </a:solidFill>
                <a:latin typeface="Open Sans"/>
                <a:ea typeface="Open Sans"/>
                <a:cs typeface="Open Sans"/>
                <a:sym typeface="Open Sans"/>
              </a:rPr>
              <a:t>A. Umożliwia im lepszy dostęp do usług zdrowia psychicznego</a:t>
            </a:r>
          </a:p>
        </p:txBody>
      </p:sp>
      <p:sp>
        <p:nvSpPr>
          <p:cNvPr name="TextBox 15" id="15"/>
          <p:cNvSpPr txBox="true"/>
          <p:nvPr/>
        </p:nvSpPr>
        <p:spPr>
          <a:xfrm rot="0">
            <a:off x="9373329" y="6615567"/>
            <a:ext cx="6156267" cy="1012911"/>
          </a:xfrm>
          <a:prstGeom prst="rect">
            <a:avLst/>
          </a:prstGeom>
        </p:spPr>
        <p:txBody>
          <a:bodyPr anchor="t" rtlCol="false" tIns="0" lIns="0" bIns="0" rIns="0">
            <a:spAutoFit/>
          </a:bodyPr>
          <a:lstStyle/>
          <a:p>
            <a:pPr algn="ctr" marL="0" indent="0" lvl="0">
              <a:lnSpc>
                <a:spcPts val="4040"/>
              </a:lnSpc>
            </a:pPr>
            <a:r>
              <a:rPr lang="en-US" sz="3513">
                <a:solidFill>
                  <a:srgbClr val="282121"/>
                </a:solidFill>
                <a:latin typeface="Open Sans"/>
                <a:ea typeface="Open Sans"/>
                <a:cs typeface="Open Sans"/>
                <a:sym typeface="Open Sans"/>
              </a:rPr>
              <a:t>D. To dotyczy tylko dorosłych, a nie młodych ludzi.</a:t>
            </a:r>
          </a:p>
        </p:txBody>
      </p:sp>
      <p:sp>
        <p:nvSpPr>
          <p:cNvPr name="TextBox 16" id="16"/>
          <p:cNvSpPr txBox="true"/>
          <p:nvPr/>
        </p:nvSpPr>
        <p:spPr>
          <a:xfrm rot="0">
            <a:off x="2799452" y="6615567"/>
            <a:ext cx="6115218" cy="934712"/>
          </a:xfrm>
          <a:prstGeom prst="rect">
            <a:avLst/>
          </a:prstGeom>
        </p:spPr>
        <p:txBody>
          <a:bodyPr anchor="t" rtlCol="false" tIns="0" lIns="0" bIns="0" rIns="0">
            <a:spAutoFit/>
          </a:bodyPr>
          <a:lstStyle/>
          <a:p>
            <a:pPr algn="ctr" marL="0" indent="0" lvl="0">
              <a:lnSpc>
                <a:spcPts val="3678"/>
              </a:lnSpc>
            </a:pPr>
            <a:r>
              <a:rPr lang="en-US" sz="3198">
                <a:solidFill>
                  <a:srgbClr val="282121"/>
                </a:solidFill>
                <a:latin typeface="Open Sans"/>
                <a:ea typeface="Open Sans"/>
                <a:cs typeface="Open Sans"/>
                <a:sym typeface="Open Sans"/>
              </a:rPr>
              <a:t>C. Ogranicza ich zaangażowanie w procesy decyzyjne i polityczne</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276860" y="495642"/>
            <a:ext cx="15590956" cy="1314450"/>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Quiz- 3. W jaki sposób niedoreprezentacja wpływa na młodych ludzi z niepełnosprawnością psychospołeczną? </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9373329"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445825" y="6466144"/>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468918" y="4899187"/>
            <a:ext cx="5965089" cy="924929"/>
          </a:xfrm>
          <a:prstGeom prst="rect">
            <a:avLst/>
          </a:prstGeom>
        </p:spPr>
        <p:txBody>
          <a:bodyPr anchor="t" rtlCol="false" tIns="0" lIns="0" bIns="0" rIns="0">
            <a:spAutoFit/>
          </a:bodyPr>
          <a:lstStyle/>
          <a:p>
            <a:pPr algn="ctr" marL="0" indent="0" lvl="0">
              <a:lnSpc>
                <a:spcPts val="3631"/>
              </a:lnSpc>
            </a:pPr>
            <a:r>
              <a:rPr lang="en-US" sz="3158">
                <a:solidFill>
                  <a:srgbClr val="282121"/>
                </a:solidFill>
                <a:latin typeface="Open Sans"/>
                <a:ea typeface="Open Sans"/>
                <a:cs typeface="Open Sans"/>
                <a:sym typeface="Open Sans"/>
              </a:rPr>
              <a:t>B. To zwiększa ich szanse na zostanie liderem.</a:t>
            </a:r>
          </a:p>
        </p:txBody>
      </p:sp>
      <p:sp>
        <p:nvSpPr>
          <p:cNvPr name="TextBox 14" id="14"/>
          <p:cNvSpPr txBox="true"/>
          <p:nvPr/>
        </p:nvSpPr>
        <p:spPr>
          <a:xfrm rot="0">
            <a:off x="2881237" y="4899187"/>
            <a:ext cx="5910600" cy="944374"/>
          </a:xfrm>
          <a:prstGeom prst="rect">
            <a:avLst/>
          </a:prstGeom>
        </p:spPr>
        <p:txBody>
          <a:bodyPr anchor="t" rtlCol="false" tIns="0" lIns="0" bIns="0" rIns="0">
            <a:spAutoFit/>
          </a:bodyPr>
          <a:lstStyle/>
          <a:p>
            <a:pPr algn="ctr" marL="0" indent="0" lvl="0">
              <a:lnSpc>
                <a:spcPts val="3703"/>
              </a:lnSpc>
            </a:pPr>
            <a:r>
              <a:rPr lang="en-US" sz="3220">
                <a:solidFill>
                  <a:srgbClr val="282121"/>
                </a:solidFill>
                <a:latin typeface="Open Sans"/>
                <a:ea typeface="Open Sans"/>
                <a:cs typeface="Open Sans"/>
                <a:sym typeface="Open Sans"/>
              </a:rPr>
              <a:t>A. Umożliwia im lepszy dostęp do usług zdrowia psychicznego</a:t>
            </a:r>
          </a:p>
        </p:txBody>
      </p:sp>
      <p:sp>
        <p:nvSpPr>
          <p:cNvPr name="TextBox 15" id="15"/>
          <p:cNvSpPr txBox="true"/>
          <p:nvPr/>
        </p:nvSpPr>
        <p:spPr>
          <a:xfrm rot="0">
            <a:off x="9373329" y="6615567"/>
            <a:ext cx="6156267" cy="1012911"/>
          </a:xfrm>
          <a:prstGeom prst="rect">
            <a:avLst/>
          </a:prstGeom>
        </p:spPr>
        <p:txBody>
          <a:bodyPr anchor="t" rtlCol="false" tIns="0" lIns="0" bIns="0" rIns="0">
            <a:spAutoFit/>
          </a:bodyPr>
          <a:lstStyle/>
          <a:p>
            <a:pPr algn="ctr" marL="0" indent="0" lvl="0">
              <a:lnSpc>
                <a:spcPts val="4040"/>
              </a:lnSpc>
            </a:pPr>
            <a:r>
              <a:rPr lang="en-US" sz="3513">
                <a:solidFill>
                  <a:srgbClr val="282121"/>
                </a:solidFill>
                <a:latin typeface="Open Sans"/>
                <a:ea typeface="Open Sans"/>
                <a:cs typeface="Open Sans"/>
                <a:sym typeface="Open Sans"/>
              </a:rPr>
              <a:t>D. To dotyczy tylko dorosłych, a nie młodych ludzi.</a:t>
            </a:r>
          </a:p>
        </p:txBody>
      </p:sp>
      <p:sp>
        <p:nvSpPr>
          <p:cNvPr name="TextBox 16" id="16"/>
          <p:cNvSpPr txBox="true"/>
          <p:nvPr/>
        </p:nvSpPr>
        <p:spPr>
          <a:xfrm rot="0">
            <a:off x="2799452" y="6615567"/>
            <a:ext cx="6115218" cy="934712"/>
          </a:xfrm>
          <a:prstGeom prst="rect">
            <a:avLst/>
          </a:prstGeom>
        </p:spPr>
        <p:txBody>
          <a:bodyPr anchor="t" rtlCol="false" tIns="0" lIns="0" bIns="0" rIns="0">
            <a:spAutoFit/>
          </a:bodyPr>
          <a:lstStyle/>
          <a:p>
            <a:pPr algn="ctr" marL="0" indent="0" lvl="0">
              <a:lnSpc>
                <a:spcPts val="3678"/>
              </a:lnSpc>
            </a:pPr>
            <a:r>
              <a:rPr lang="en-US" sz="3198">
                <a:solidFill>
                  <a:srgbClr val="282121"/>
                </a:solidFill>
                <a:latin typeface="Open Sans"/>
                <a:ea typeface="Open Sans"/>
                <a:cs typeface="Open Sans"/>
                <a:sym typeface="Open Sans"/>
              </a:rPr>
              <a:t>C. Ogranicza ich zaangażowanie w procesy decyzyjne i polityczne</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019271" y="426168"/>
            <a:ext cx="13790799" cy="2628900"/>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Quiz- 4. Jakie mogą być długoterminowe konsekwencje pozbawienia sił i wykluczenia młodzieży z niepełnosprawnościami psychospołecznymi?</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5019995"/>
            <a:ext cx="5965089"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 Wzmacnianie odporności i umiejętności radzenia sobie</a:t>
            </a:r>
          </a:p>
        </p:txBody>
      </p:sp>
      <p:sp>
        <p:nvSpPr>
          <p:cNvPr name="TextBox 14" id="14"/>
          <p:cNvSpPr txBox="true"/>
          <p:nvPr/>
        </p:nvSpPr>
        <p:spPr>
          <a:xfrm rot="0">
            <a:off x="2881237" y="5191445"/>
            <a:ext cx="5910600"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Większe zaangażowanie w politykę</a:t>
            </a:r>
          </a:p>
        </p:txBody>
      </p:sp>
      <p:sp>
        <p:nvSpPr>
          <p:cNvPr name="TextBox 15" id="15"/>
          <p:cNvSpPr txBox="true"/>
          <p:nvPr/>
        </p:nvSpPr>
        <p:spPr>
          <a:xfrm rot="0">
            <a:off x="9373329" y="6804321"/>
            <a:ext cx="6156267"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Niskie poczucie własnej wartości i mniejsze zaangażowanie w życie społeczne</a:t>
            </a:r>
          </a:p>
        </p:txBody>
      </p:sp>
      <p:sp>
        <p:nvSpPr>
          <p:cNvPr name="TextBox 16" id="16"/>
          <p:cNvSpPr txBox="true"/>
          <p:nvPr/>
        </p:nvSpPr>
        <p:spPr>
          <a:xfrm rot="0">
            <a:off x="2941554" y="6790694"/>
            <a:ext cx="5789965"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Łatwiejszy dostęp do opieki zdrowotnej</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871033" y="495642"/>
            <a:ext cx="16087275" cy="197167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Quiz- 4. Jakie mogą być długoterminowe konsekwencje pozbawienia sił i wykluczenia młodzieży z niepełnosprawnościami psychospołecznymi?</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87745"/>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51191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468918" y="5019995"/>
            <a:ext cx="5965089"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 Wzmacnianie odporności i umiejętności radzenia sobie</a:t>
            </a:r>
          </a:p>
        </p:txBody>
      </p:sp>
      <p:sp>
        <p:nvSpPr>
          <p:cNvPr name="TextBox 14" id="14"/>
          <p:cNvSpPr txBox="true"/>
          <p:nvPr/>
        </p:nvSpPr>
        <p:spPr>
          <a:xfrm rot="0">
            <a:off x="2881237" y="5191445"/>
            <a:ext cx="5910600"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Większe zaangażowanie w politykę</a:t>
            </a:r>
          </a:p>
        </p:txBody>
      </p:sp>
      <p:sp>
        <p:nvSpPr>
          <p:cNvPr name="TextBox 15" id="15"/>
          <p:cNvSpPr txBox="true"/>
          <p:nvPr/>
        </p:nvSpPr>
        <p:spPr>
          <a:xfrm rot="0">
            <a:off x="9373329" y="6804321"/>
            <a:ext cx="6156267"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Niskie poczucie własnej wartości i mniejsze zaangażowanie w życie społeczne</a:t>
            </a:r>
          </a:p>
        </p:txBody>
      </p:sp>
      <p:sp>
        <p:nvSpPr>
          <p:cNvPr name="TextBox 16" id="16"/>
          <p:cNvSpPr txBox="true"/>
          <p:nvPr/>
        </p:nvSpPr>
        <p:spPr>
          <a:xfrm rot="0">
            <a:off x="2941554" y="6790694"/>
            <a:ext cx="5789965"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Łatwiejszy dostęp do opieki zdrowotnej</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48494" y="2549852"/>
            <a:ext cx="5009201" cy="756786"/>
            <a:chOff x="0" y="0"/>
            <a:chExt cx="6678935" cy="1009048"/>
          </a:xfrm>
        </p:grpSpPr>
        <p:sp>
          <p:nvSpPr>
            <p:cNvPr name="Freeform 4" id="4"/>
            <p:cNvSpPr/>
            <p:nvPr/>
          </p:nvSpPr>
          <p:spPr>
            <a:xfrm flipH="false" flipV="false" rot="0">
              <a:off x="0" y="0"/>
              <a:ext cx="6678935" cy="1009048"/>
            </a:xfrm>
            <a:custGeom>
              <a:avLst/>
              <a:gdLst/>
              <a:ahLst/>
              <a:cxnLst/>
              <a:rect r="r" b="b" t="t" l="l"/>
              <a:pathLst>
                <a:path h="1009048" w="6678935">
                  <a:moveTo>
                    <a:pt x="0" y="0"/>
                  </a:moveTo>
                  <a:lnTo>
                    <a:pt x="6678935" y="0"/>
                  </a:lnTo>
                  <a:lnTo>
                    <a:pt x="6678935" y="1009048"/>
                  </a:lnTo>
                  <a:lnTo>
                    <a:pt x="0" y="1009048"/>
                  </a:lnTo>
                  <a:close/>
                </a:path>
              </a:pathLst>
            </a:custGeom>
            <a:solidFill>
              <a:srgbClr val="000000">
                <a:alpha val="0"/>
              </a:srgbClr>
            </a:solidFill>
          </p:spPr>
        </p:sp>
        <p:sp>
          <p:nvSpPr>
            <p:cNvPr name="TextBox 5" id="5"/>
            <p:cNvSpPr txBox="true"/>
            <p:nvPr/>
          </p:nvSpPr>
          <p:spPr>
            <a:xfrm>
              <a:off x="0" y="0"/>
              <a:ext cx="6678935" cy="1009048"/>
            </a:xfrm>
            <a:prstGeom prst="rect">
              <a:avLst/>
            </a:prstGeom>
          </p:spPr>
          <p:txBody>
            <a:bodyPr anchor="t" rtlCol="false" tIns="0" lIns="0" bIns="0" rIns="0"/>
            <a:lstStyle/>
            <a:p>
              <a:pPr algn="l" marL="0" indent="0" lvl="0">
                <a:lnSpc>
                  <a:spcPts val="4590"/>
                </a:lnSpc>
              </a:pPr>
              <a:r>
                <a:rPr lang="en-US" b="true" sz="3825">
                  <a:solidFill>
                    <a:srgbClr val="4C5270"/>
                  </a:solidFill>
                  <a:latin typeface="Open Sans Bold"/>
                  <a:ea typeface="Open Sans Bold"/>
                  <a:cs typeface="Open Sans Bold"/>
                  <a:sym typeface="Open Sans Bold"/>
                </a:rPr>
                <a:t>Źródła</a:t>
              </a:r>
            </a:p>
          </p:txBody>
        </p:sp>
      </p:grpSp>
      <p:grpSp>
        <p:nvGrpSpPr>
          <p:cNvPr name="Group 6" id="6"/>
          <p:cNvGrpSpPr/>
          <p:nvPr/>
        </p:nvGrpSpPr>
        <p:grpSpPr>
          <a:xfrm rot="0">
            <a:off x="770323" y="3771900"/>
            <a:ext cx="17202148" cy="4629391"/>
            <a:chOff x="0" y="0"/>
            <a:chExt cx="22936198" cy="6172522"/>
          </a:xfrm>
        </p:grpSpPr>
        <p:sp>
          <p:nvSpPr>
            <p:cNvPr name="Freeform 7" id="7"/>
            <p:cNvSpPr/>
            <p:nvPr/>
          </p:nvSpPr>
          <p:spPr>
            <a:xfrm flipH="false" flipV="false" rot="0">
              <a:off x="0" y="0"/>
              <a:ext cx="22936198" cy="6172522"/>
            </a:xfrm>
            <a:custGeom>
              <a:avLst/>
              <a:gdLst/>
              <a:ahLst/>
              <a:cxnLst/>
              <a:rect r="r" b="b" t="t" l="l"/>
              <a:pathLst>
                <a:path h="6172522" w="22936198">
                  <a:moveTo>
                    <a:pt x="0" y="0"/>
                  </a:moveTo>
                  <a:lnTo>
                    <a:pt x="22936198" y="0"/>
                  </a:lnTo>
                  <a:lnTo>
                    <a:pt x="22936198" y="6172522"/>
                  </a:lnTo>
                  <a:lnTo>
                    <a:pt x="0" y="6172522"/>
                  </a:lnTo>
                  <a:close/>
                </a:path>
              </a:pathLst>
            </a:custGeom>
            <a:solidFill>
              <a:srgbClr val="000000">
                <a:alpha val="0"/>
              </a:srgbClr>
            </a:solidFill>
          </p:spPr>
        </p:sp>
        <p:sp>
          <p:nvSpPr>
            <p:cNvPr name="TextBox 8" id="8"/>
            <p:cNvSpPr txBox="true"/>
            <p:nvPr/>
          </p:nvSpPr>
          <p:spPr>
            <a:xfrm>
              <a:off x="0" y="-9525"/>
              <a:ext cx="22936198" cy="6182047"/>
            </a:xfrm>
            <a:prstGeom prst="rect">
              <a:avLst/>
            </a:prstGeom>
          </p:spPr>
          <p:txBody>
            <a:bodyPr anchor="t" rtlCol="false" tIns="0" lIns="0" bIns="0" rIns="0"/>
            <a:lstStyle/>
            <a:p>
              <a:pPr algn="l" marL="0" indent="0" lvl="0">
                <a:lnSpc>
                  <a:spcPts val="3239"/>
                </a:lnSpc>
              </a:pPr>
              <a:r>
                <a:rPr lang="en-US" sz="2699">
                  <a:solidFill>
                    <a:srgbClr val="4C5270"/>
                  </a:solidFill>
                  <a:latin typeface="Open Sans"/>
                  <a:ea typeface="Open Sans"/>
                  <a:cs typeface="Open Sans"/>
                  <a:sym typeface="Open Sans"/>
                </a:rPr>
                <a:t>Kleintjes, S., Lund, C. i Swartz, L. (2013). Przeszkody w uczestnictwie osób z niepełnosprawnością psychospołeczną w kształtowaniu polityki zdrowia psychicznego w Republice Południowej Afryki: jakościowe badanie perspektyw decydentów, specjalistów, liderów religijnych i naukowców. BMC International Health and Human Rights, 13(1). https://doi.org/10.1186/1472-698x-13-17</a:t>
              </a:r>
            </a:p>
            <a:p>
              <a:pPr algn="l" marL="0" indent="0" lvl="0">
                <a:lnSpc>
                  <a:spcPts val="3239"/>
                </a:lnSpc>
              </a:pPr>
            </a:p>
            <a:p>
              <a:pPr algn="l" marL="0" indent="0" lvl="0">
                <a:lnSpc>
                  <a:spcPts val="3239"/>
                </a:lnSpc>
              </a:pPr>
              <a:r>
                <a:rPr lang="en-US" sz="2699">
                  <a:solidFill>
                    <a:srgbClr val="4C5270"/>
                  </a:solidFill>
                  <a:latin typeface="Open Sans"/>
                  <a:ea typeface="Open Sans"/>
                  <a:cs typeface="Open Sans"/>
                  <a:sym typeface="Open Sans"/>
                </a:rPr>
                <a:t>Nowa Południowa Walia (2020) Co to jest niepełnosprawność psychospołeczna? https://www.health.nsw.gov.au/mentalhealth/psychosocial/foundations/Pages/psychosocial-whatis.aspx</a:t>
              </a:r>
            </a:p>
            <a:p>
              <a:pPr algn="l" marL="0" indent="0" lvl="0">
                <a:lnSpc>
                  <a:spcPts val="3239"/>
                </a:lnSpc>
              </a:pPr>
            </a:p>
            <a:p>
              <a:pPr algn="l" marL="0" indent="0" lvl="0">
                <a:lnSpc>
                  <a:spcPts val="3239"/>
                </a:lnSpc>
              </a:pPr>
              <a:r>
                <a:rPr lang="en-US" sz="2699">
                  <a:solidFill>
                    <a:srgbClr val="4C5270"/>
                  </a:solidFill>
                  <a:latin typeface="Open Sans"/>
                  <a:ea typeface="Open Sans"/>
                  <a:cs typeface="Open Sans"/>
                  <a:sym typeface="Open Sans"/>
                </a:rPr>
                <a:t>UNDP (2021) Udział polityczny osób z niepełnosprawnościami intelektualnymi lub psychospołecznymi. (b.d.). UNDP. https://www.undp.org/publications/political-participation-persons-intellectual-or-psychosocial-disabilities</a:t>
              </a:r>
            </a:p>
          </p:txBody>
        </p:sp>
      </p:grpSp>
      <p:grpSp>
        <p:nvGrpSpPr>
          <p:cNvPr name="Group 9" id="9"/>
          <p:cNvGrpSpPr/>
          <p:nvPr/>
        </p:nvGrpSpPr>
        <p:grpSpPr>
          <a:xfrm rot="0">
            <a:off x="971550" y="467067"/>
            <a:ext cx="76944" cy="200648"/>
            <a:chOff x="0" y="0"/>
            <a:chExt cx="102592" cy="267531"/>
          </a:xfrm>
        </p:grpSpPr>
        <p:sp>
          <p:nvSpPr>
            <p:cNvPr name="Freeform 10" id="10"/>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11" id="11"/>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F652A0"/>
                  </a:solidFill>
                  <a:latin typeface="Open Sans Bold"/>
                  <a:ea typeface="Open Sans Bold"/>
                  <a:cs typeface="Open Sans Bold"/>
                  <a:sym typeface="Open Sans Bold"/>
                </a:rPr>
                <a:t>7</a:t>
              </a:r>
            </a:p>
          </p:txBody>
        </p:sp>
      </p:grpSp>
      <p:sp>
        <p:nvSpPr>
          <p:cNvPr name="Freeform 12" id="12"/>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316038"/>
        </p:xfrm>
        <a:graphic>
          <a:graphicData uri="http://schemas.openxmlformats.org/drawingml/2006/table">
            <a:tbl>
              <a:tblPr/>
              <a:tblGrid>
                <a:gridCol w="8958025"/>
              </a:tblGrid>
              <a:tr h="1316038">
                <a:tc>
                  <a:txBody>
                    <a:bodyPr anchor="t" rtlCol="false"/>
                    <a:lstStyle/>
                    <a:p>
                      <a:pPr algn="just" marL="0" indent="0" lvl="0">
                        <a:lnSpc>
                          <a:spcPts val="2138"/>
                        </a:lnSpc>
                        <a:spcBef>
                          <a:spcPct val="0"/>
                        </a:spcBef>
                        <a:defRPr/>
                      </a:pPr>
                      <a:r>
                        <a:rPr lang="en-US" sz="1549" strike="noStrike" u="none">
                          <a:solidFill>
                            <a:srgbClr val="000000"/>
                          </a:solidFill>
                          <a:latin typeface="Open Sans"/>
                          <a:ea typeface="Open Sans"/>
                          <a:cs typeface="Open Sans"/>
                          <a:sym typeface="Open Sans"/>
                        </a:rPr>
                        <a:t>Finansowane przez Unię Europejską. Wyrażone opinie i poglądy są wyłącznie poglądami autora lub autorów i nie muszą odzwierciedlać stanowisk Unii Europejskiej ani Europejskiej Agencji Wykonawczej ds. Edukacji i Kultury (EACEA). Ani Unia Europejska, ani instytucja przyznająca grant nie ponoszą za nie odpowiedzialności.</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432060"/>
            <a:ext cx="12911505" cy="1232538"/>
          </a:xfrm>
          <a:prstGeom prst="rect">
            <a:avLst/>
          </a:prstGeom>
        </p:spPr>
        <p:txBody>
          <a:bodyPr anchor="t" rtlCol="false" tIns="0" lIns="0" bIns="0" rIns="0">
            <a:spAutoFit/>
          </a:bodyPr>
          <a:lstStyle/>
          <a:p>
            <a:pPr algn="ctr" marL="0" indent="0" lvl="0">
              <a:lnSpc>
                <a:spcPts val="9120"/>
              </a:lnSpc>
            </a:pPr>
            <a:r>
              <a:rPr lang="en-US" sz="9500" spc="-779">
                <a:solidFill>
                  <a:srgbClr val="272665"/>
                </a:solidFill>
                <a:latin typeface="Open Sans"/>
                <a:ea typeface="Open Sans"/>
                <a:cs typeface="Open Sans"/>
                <a:sym typeface="Open Sans"/>
              </a:rPr>
              <a:t>Efekty Nauki</a:t>
            </a:r>
          </a:p>
        </p:txBody>
      </p:sp>
      <p:sp>
        <p:nvSpPr>
          <p:cNvPr name="TextBox 3" id="3"/>
          <p:cNvSpPr txBox="true"/>
          <p:nvPr/>
        </p:nvSpPr>
        <p:spPr>
          <a:xfrm rot="0">
            <a:off x="2225921" y="1750323"/>
            <a:ext cx="14893392" cy="1979296"/>
          </a:xfrm>
          <a:prstGeom prst="rect">
            <a:avLst/>
          </a:prstGeom>
        </p:spPr>
        <p:txBody>
          <a:bodyPr anchor="t" rtlCol="false" tIns="0" lIns="0" bIns="0" rIns="0">
            <a:spAutoFit/>
          </a:bodyPr>
          <a:lstStyle/>
          <a:p>
            <a:pPr algn="ctr" marL="0" indent="0" lvl="0">
              <a:lnSpc>
                <a:spcPts val="3840"/>
              </a:lnSpc>
            </a:pPr>
            <a:r>
              <a:rPr lang="en-US" sz="4000" spc="-328">
                <a:solidFill>
                  <a:srgbClr val="000000"/>
                </a:solidFill>
                <a:latin typeface="Open Sans"/>
                <a:ea typeface="Open Sans"/>
                <a:cs typeface="Open Sans"/>
                <a:sym typeface="Open Sans"/>
              </a:rPr>
              <a:t>Po zakończeniu tego modułu zdobędziesz następujące umiejętności, wiedzę i postawy. </a:t>
            </a:r>
          </a:p>
          <a:p>
            <a:pPr algn="ctr" marL="0" indent="0" lvl="0">
              <a:lnSpc>
                <a:spcPts val="3840"/>
              </a:lnSpc>
            </a:pPr>
            <a:r>
              <a:rPr lang="en-US" sz="4000" spc="-328">
                <a:solidFill>
                  <a:srgbClr val="000000"/>
                </a:solidFill>
                <a:latin typeface="Open Sans"/>
                <a:ea typeface="Open Sans"/>
                <a:cs typeface="Open Sans"/>
                <a:sym typeface="Open Sans"/>
              </a:rPr>
              <a:t>Zrozumiesz czym są niepełnosprawności psychospołeczne, a także poznasz ich typowe przeszkody i ich wpływ na uczestnictwo w życiu politycznym</a:t>
            </a: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2225921" y="6046886"/>
            <a:ext cx="3787224" cy="2498162"/>
          </a:xfrm>
          <a:prstGeom prst="rect">
            <a:avLst/>
          </a:prstGeom>
        </p:spPr>
        <p:txBody>
          <a:bodyPr anchor="t" rtlCol="false" tIns="0" lIns="0" bIns="0" rIns="0">
            <a:spAutoFit/>
          </a:bodyPr>
          <a:lstStyle/>
          <a:p>
            <a:pPr algn="just" marL="0" indent="0" lvl="0">
              <a:lnSpc>
                <a:spcPts val="2481"/>
              </a:lnSpc>
              <a:spcBef>
                <a:spcPct val="0"/>
              </a:spcBef>
            </a:pPr>
            <a:r>
              <a:rPr lang="en-US" sz="1772" spc="-30">
                <a:solidFill>
                  <a:srgbClr val="272665"/>
                </a:solidFill>
                <a:latin typeface="Open Sans"/>
                <a:ea typeface="Open Sans"/>
                <a:cs typeface="Open Sans"/>
                <a:sym typeface="Open Sans"/>
              </a:rPr>
              <a:t>Poznasz</a:t>
            </a:r>
            <a:r>
              <a:rPr lang="en-US" sz="1772" spc="-30">
                <a:solidFill>
                  <a:srgbClr val="272665"/>
                </a:solidFill>
                <a:latin typeface="Open Sans"/>
                <a:ea typeface="Open Sans"/>
                <a:cs typeface="Open Sans"/>
                <a:sym typeface="Open Sans"/>
              </a:rPr>
              <a:t> czym są niepełnosprawności psychospołeczne, różnorodności doświadczeń poprzez osobiste opowieści. Ponadto dowiesz się jak te schorzenia wpływają na codzienne życie, szczególnie w kontekście zaangażowania społecznego i politycznego.</a:t>
            </a: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356740" y="6046886"/>
            <a:ext cx="3574521" cy="2347528"/>
          </a:xfrm>
          <a:prstGeom prst="rect">
            <a:avLst/>
          </a:prstGeom>
        </p:spPr>
        <p:txBody>
          <a:bodyPr anchor="t" rtlCol="false" tIns="0" lIns="0" bIns="0" rIns="0">
            <a:spAutoFit/>
          </a:bodyPr>
          <a:lstStyle/>
          <a:p>
            <a:pPr algn="just" marL="0" indent="0" lvl="0">
              <a:lnSpc>
                <a:spcPts val="2383"/>
              </a:lnSpc>
              <a:spcBef>
                <a:spcPct val="0"/>
              </a:spcBef>
            </a:pPr>
            <a:r>
              <a:rPr lang="en-US" sz="1702" spc="-28">
                <a:solidFill>
                  <a:srgbClr val="272665"/>
                </a:solidFill>
                <a:latin typeface="Open Sans"/>
                <a:ea typeface="Open Sans"/>
                <a:cs typeface="Open Sans"/>
                <a:sym typeface="Open Sans"/>
              </a:rPr>
              <a:t>Będziesz potrafił wyjaśnić szczególne trudności, z jakimi borykają się osoby z niepełnosprawnościami psychospołecznymi w działaniach politycznych, takich jak głosowanie, orędownictwo, zaangażowanie społeczne i pełnienie ról przywódczych.</a:t>
            </a: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487559" y="6037361"/>
            <a:ext cx="3574521" cy="2101850"/>
          </a:xfrm>
          <a:prstGeom prst="rect">
            <a:avLst/>
          </a:prstGeom>
        </p:spPr>
        <p:txBody>
          <a:bodyPr anchor="t" rtlCol="false" tIns="0" lIns="0" bIns="0" rIns="0">
            <a:spAutoFit/>
          </a:bodyPr>
          <a:lstStyle/>
          <a:p>
            <a:pPr algn="just" marL="0" indent="0" lvl="0">
              <a:lnSpc>
                <a:spcPts val="2799"/>
              </a:lnSpc>
              <a:spcBef>
                <a:spcPct val="0"/>
              </a:spcBef>
            </a:pPr>
            <a:r>
              <a:rPr lang="en-US" sz="1999" spc="-33">
                <a:solidFill>
                  <a:srgbClr val="272665"/>
                </a:solidFill>
                <a:latin typeface="Open Sans"/>
                <a:ea typeface="Open Sans"/>
                <a:cs typeface="Open Sans"/>
                <a:sym typeface="Open Sans"/>
              </a:rPr>
              <a:t>Będziesz potrafił dostrzec ważne przeszkody, takie jak piętno, brak dostępnego otoczenia, niskie poczucie własnej wartości i ograniczona reprezentacja.</a:t>
            </a:r>
          </a:p>
        </p:txBody>
      </p:sp>
      <p:sp>
        <p:nvSpPr>
          <p:cNvPr name="TextBox 16" id="16"/>
          <p:cNvSpPr txBox="true"/>
          <p:nvPr/>
        </p:nvSpPr>
        <p:spPr>
          <a:xfrm rot="0">
            <a:off x="3088645" y="4915316"/>
            <a:ext cx="1849073" cy="1160145"/>
          </a:xfrm>
          <a:prstGeom prst="rect">
            <a:avLst/>
          </a:prstGeom>
        </p:spPr>
        <p:txBody>
          <a:bodyPr anchor="t" rtlCol="false" tIns="0" lIns="0" bIns="0" rIns="0">
            <a:spAutoFit/>
          </a:bodyPr>
          <a:lstStyle/>
          <a:p>
            <a:pPr algn="ctr" marL="0" indent="0" lvl="0">
              <a:lnSpc>
                <a:spcPts val="8640"/>
              </a:lnSpc>
            </a:pPr>
            <a:r>
              <a:rPr lang="en-US" sz="9000" spc="-738">
                <a:solidFill>
                  <a:srgbClr val="2B2B2B"/>
                </a:solidFill>
                <a:latin typeface="Open Sans"/>
                <a:ea typeface="Open Sans"/>
                <a:cs typeface="Open Sans"/>
                <a:sym typeface="Open Sans"/>
              </a:rPr>
              <a:t>L01.</a:t>
            </a:r>
          </a:p>
        </p:txBody>
      </p:sp>
      <p:sp>
        <p:nvSpPr>
          <p:cNvPr name="TextBox 17" id="17"/>
          <p:cNvSpPr txBox="true"/>
          <p:nvPr/>
        </p:nvSpPr>
        <p:spPr>
          <a:xfrm rot="0">
            <a:off x="8084403" y="4915316"/>
            <a:ext cx="2119193" cy="1160145"/>
          </a:xfrm>
          <a:prstGeom prst="rect">
            <a:avLst/>
          </a:prstGeom>
        </p:spPr>
        <p:txBody>
          <a:bodyPr anchor="t" rtlCol="false" tIns="0" lIns="0" bIns="0" rIns="0">
            <a:spAutoFit/>
          </a:bodyPr>
          <a:lstStyle/>
          <a:p>
            <a:pPr algn="ctr" marL="0" indent="0" lvl="0">
              <a:lnSpc>
                <a:spcPts val="8640"/>
              </a:lnSpc>
            </a:pPr>
            <a:r>
              <a:rPr lang="en-US" sz="9000" spc="-738">
                <a:solidFill>
                  <a:srgbClr val="2B2B2B"/>
                </a:solidFill>
                <a:latin typeface="Open Sans"/>
                <a:ea typeface="Open Sans"/>
                <a:cs typeface="Open Sans"/>
                <a:sym typeface="Open Sans"/>
              </a:rPr>
              <a:t>L02.</a:t>
            </a:r>
          </a:p>
        </p:txBody>
      </p:sp>
      <p:sp>
        <p:nvSpPr>
          <p:cNvPr name="TextBox 18" id="18"/>
          <p:cNvSpPr txBox="true"/>
          <p:nvPr/>
        </p:nvSpPr>
        <p:spPr>
          <a:xfrm rot="0">
            <a:off x="12986451" y="4915316"/>
            <a:ext cx="2576736" cy="1160145"/>
          </a:xfrm>
          <a:prstGeom prst="rect">
            <a:avLst/>
          </a:prstGeom>
        </p:spPr>
        <p:txBody>
          <a:bodyPr anchor="t" rtlCol="false" tIns="0" lIns="0" bIns="0" rIns="0">
            <a:spAutoFit/>
          </a:bodyPr>
          <a:lstStyle/>
          <a:p>
            <a:pPr algn="ctr" marL="0" indent="0" lvl="0">
              <a:lnSpc>
                <a:spcPts val="8640"/>
              </a:lnSpc>
            </a:pPr>
            <a:r>
              <a:rPr lang="en-US" sz="9000" spc="-738">
                <a:solidFill>
                  <a:srgbClr val="2B2B2B"/>
                </a:solidFill>
                <a:latin typeface="Open Sans"/>
                <a:ea typeface="Open Sans"/>
                <a:cs typeface="Open Sans"/>
                <a:sym typeface="Open Sans"/>
              </a:rPr>
              <a:t>L03.</a:t>
            </a:r>
          </a:p>
        </p:txBody>
      </p:sp>
      <p:sp>
        <p:nvSpPr>
          <p:cNvPr name="Freeform 19" id="19"/>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498814" y="2324571"/>
            <a:ext cx="4523214" cy="486352"/>
            <a:chOff x="0" y="0"/>
            <a:chExt cx="6030952" cy="648469"/>
          </a:xfrm>
        </p:grpSpPr>
        <p:sp>
          <p:nvSpPr>
            <p:cNvPr name="Freeform 4" id="4"/>
            <p:cNvSpPr/>
            <p:nvPr/>
          </p:nvSpPr>
          <p:spPr>
            <a:xfrm flipH="false" flipV="false" rot="0">
              <a:off x="0" y="0"/>
              <a:ext cx="6030952" cy="648469"/>
            </a:xfrm>
            <a:custGeom>
              <a:avLst/>
              <a:gdLst/>
              <a:ahLst/>
              <a:cxnLst/>
              <a:rect r="r" b="b" t="t" l="l"/>
              <a:pathLst>
                <a:path h="648469" w="6030952">
                  <a:moveTo>
                    <a:pt x="0" y="0"/>
                  </a:moveTo>
                  <a:lnTo>
                    <a:pt x="6030952" y="0"/>
                  </a:lnTo>
                  <a:lnTo>
                    <a:pt x="6030952" y="648469"/>
                  </a:lnTo>
                  <a:lnTo>
                    <a:pt x="0" y="648469"/>
                  </a:lnTo>
                  <a:close/>
                </a:path>
              </a:pathLst>
            </a:custGeom>
            <a:solidFill>
              <a:srgbClr val="000000">
                <a:alpha val="0"/>
              </a:srgbClr>
            </a:solidFill>
          </p:spPr>
        </p:sp>
        <p:sp>
          <p:nvSpPr>
            <p:cNvPr name="TextBox 5" id="5"/>
            <p:cNvSpPr txBox="true"/>
            <p:nvPr/>
          </p:nvSpPr>
          <p:spPr>
            <a:xfrm>
              <a:off x="0" y="-142875"/>
              <a:ext cx="6030952" cy="791344"/>
            </a:xfrm>
            <a:prstGeom prst="rect">
              <a:avLst/>
            </a:prstGeom>
          </p:spPr>
          <p:txBody>
            <a:bodyPr anchor="t" rtlCol="false" tIns="0" lIns="0" bIns="0" rIns="0"/>
            <a:lstStyle/>
            <a:p>
              <a:pPr algn="l" marL="0" indent="0" lvl="0">
                <a:lnSpc>
                  <a:spcPts val="4499"/>
                </a:lnSpc>
              </a:pPr>
              <a:r>
                <a:rPr lang="en-US" b="true" sz="2499">
                  <a:solidFill>
                    <a:srgbClr val="181A3C"/>
                  </a:solidFill>
                  <a:latin typeface="Open Sans Bold"/>
                  <a:ea typeface="Open Sans Bold"/>
                  <a:cs typeface="Open Sans Bold"/>
                  <a:sym typeface="Open Sans Bold"/>
                </a:rPr>
                <a:t>Piętno</a:t>
              </a:r>
            </a:p>
          </p:txBody>
        </p:sp>
      </p:grpSp>
      <p:grpSp>
        <p:nvGrpSpPr>
          <p:cNvPr name="Group 6" id="6"/>
          <p:cNvGrpSpPr/>
          <p:nvPr/>
        </p:nvGrpSpPr>
        <p:grpSpPr>
          <a:xfrm rot="0">
            <a:off x="12498814" y="2920145"/>
            <a:ext cx="4082705" cy="1993426"/>
            <a:chOff x="0" y="0"/>
            <a:chExt cx="5443606" cy="2657902"/>
          </a:xfrm>
        </p:grpSpPr>
        <p:sp>
          <p:nvSpPr>
            <p:cNvPr name="Freeform 7" id="7"/>
            <p:cNvSpPr/>
            <p:nvPr/>
          </p:nvSpPr>
          <p:spPr>
            <a:xfrm flipH="false" flipV="false" rot="0">
              <a:off x="0" y="0"/>
              <a:ext cx="5443606" cy="2657902"/>
            </a:xfrm>
            <a:custGeom>
              <a:avLst/>
              <a:gdLst/>
              <a:ahLst/>
              <a:cxnLst/>
              <a:rect r="r" b="b" t="t" l="l"/>
              <a:pathLst>
                <a:path h="2657902" w="5443606">
                  <a:moveTo>
                    <a:pt x="0" y="0"/>
                  </a:moveTo>
                  <a:lnTo>
                    <a:pt x="5443606" y="0"/>
                  </a:lnTo>
                  <a:lnTo>
                    <a:pt x="5443606" y="2657902"/>
                  </a:lnTo>
                  <a:lnTo>
                    <a:pt x="0" y="2657902"/>
                  </a:lnTo>
                  <a:close/>
                </a:path>
              </a:pathLst>
            </a:custGeom>
            <a:solidFill>
              <a:srgbClr val="000000">
                <a:alpha val="0"/>
              </a:srgbClr>
            </a:solidFill>
          </p:spPr>
        </p:sp>
        <p:sp>
          <p:nvSpPr>
            <p:cNvPr name="TextBox 8" id="8"/>
            <p:cNvSpPr txBox="true"/>
            <p:nvPr/>
          </p:nvSpPr>
          <p:spPr>
            <a:xfrm>
              <a:off x="0" y="-95250"/>
              <a:ext cx="5443606" cy="2753152"/>
            </a:xfrm>
            <a:prstGeom prst="rect">
              <a:avLst/>
            </a:prstGeom>
          </p:spPr>
          <p:txBody>
            <a:bodyPr anchor="t" rtlCol="false" tIns="0" lIns="0" bIns="0" rIns="0"/>
            <a:lstStyle/>
            <a:p>
              <a:pPr algn="just" marL="0" indent="0" lvl="0">
                <a:lnSpc>
                  <a:spcPts val="3240"/>
                </a:lnSpc>
              </a:pPr>
              <a:r>
                <a:rPr lang="en-US" sz="1800">
                  <a:solidFill>
                    <a:srgbClr val="000000"/>
                  </a:solidFill>
                  <a:latin typeface="Open Sans"/>
                  <a:ea typeface="Open Sans"/>
                  <a:cs typeface="Open Sans"/>
                  <a:sym typeface="Open Sans"/>
                </a:rPr>
                <a:t>Negatywne stereotypy oraz dyskryminacja prowadzą do wykluczenia społecznego i zniechęcają do aktywnego uczestnictwa w życiu publicznym.</a:t>
              </a:r>
            </a:p>
          </p:txBody>
        </p:sp>
      </p:grpSp>
      <p:grpSp>
        <p:nvGrpSpPr>
          <p:cNvPr name="Group 9" id="9"/>
          <p:cNvGrpSpPr/>
          <p:nvPr/>
        </p:nvGrpSpPr>
        <p:grpSpPr>
          <a:xfrm rot="0">
            <a:off x="6976783" y="888402"/>
            <a:ext cx="4334433" cy="1492841"/>
            <a:chOff x="0" y="0"/>
            <a:chExt cx="5779245" cy="1990454"/>
          </a:xfrm>
        </p:grpSpPr>
        <p:sp>
          <p:nvSpPr>
            <p:cNvPr name="Freeform 10" id="10"/>
            <p:cNvSpPr/>
            <p:nvPr/>
          </p:nvSpPr>
          <p:spPr>
            <a:xfrm flipH="false" flipV="false" rot="0">
              <a:off x="0" y="0"/>
              <a:ext cx="5779245" cy="1990454"/>
            </a:xfrm>
            <a:custGeom>
              <a:avLst/>
              <a:gdLst/>
              <a:ahLst/>
              <a:cxnLst/>
              <a:rect r="r" b="b" t="t" l="l"/>
              <a:pathLst>
                <a:path h="1990454" w="5779245">
                  <a:moveTo>
                    <a:pt x="0" y="0"/>
                  </a:moveTo>
                  <a:lnTo>
                    <a:pt x="5779245" y="0"/>
                  </a:lnTo>
                  <a:lnTo>
                    <a:pt x="5779245" y="1990454"/>
                  </a:lnTo>
                  <a:lnTo>
                    <a:pt x="0" y="1990454"/>
                  </a:lnTo>
                  <a:close/>
                </a:path>
              </a:pathLst>
            </a:custGeom>
            <a:solidFill>
              <a:srgbClr val="000000">
                <a:alpha val="0"/>
              </a:srgbClr>
            </a:solidFill>
          </p:spPr>
        </p:sp>
        <p:sp>
          <p:nvSpPr>
            <p:cNvPr name="TextBox 11" id="11"/>
            <p:cNvSpPr txBox="true"/>
            <p:nvPr/>
          </p:nvSpPr>
          <p:spPr>
            <a:xfrm>
              <a:off x="0" y="0"/>
              <a:ext cx="5779245" cy="1990454"/>
            </a:xfrm>
            <a:prstGeom prst="rect">
              <a:avLst/>
            </a:prstGeom>
          </p:spPr>
          <p:txBody>
            <a:bodyPr anchor="t" rtlCol="false" tIns="0" lIns="0" bIns="0" rIns="0"/>
            <a:lstStyle/>
            <a:p>
              <a:pPr algn="ctr" marL="0" indent="0" lvl="0">
                <a:lnSpc>
                  <a:spcPts val="5156"/>
                </a:lnSpc>
              </a:pPr>
              <a:r>
                <a:rPr lang="en-US" b="true" sz="4296">
                  <a:solidFill>
                    <a:srgbClr val="000000"/>
                  </a:solidFill>
                  <a:latin typeface="Open Sans Bold"/>
                  <a:ea typeface="Open Sans Bold"/>
                  <a:cs typeface="Open Sans Bold"/>
                  <a:sym typeface="Open Sans Bold"/>
                </a:rPr>
                <a:t>Kluczowe Zagadnienia</a:t>
              </a:r>
            </a:p>
          </p:txBody>
        </p:sp>
      </p:grpSp>
      <p:grpSp>
        <p:nvGrpSpPr>
          <p:cNvPr name="Group 12" id="12"/>
          <p:cNvGrpSpPr/>
          <p:nvPr/>
        </p:nvGrpSpPr>
        <p:grpSpPr>
          <a:xfrm rot="0">
            <a:off x="12498814" y="5567971"/>
            <a:ext cx="4523214" cy="486352"/>
            <a:chOff x="0" y="0"/>
            <a:chExt cx="6030952" cy="648469"/>
          </a:xfrm>
        </p:grpSpPr>
        <p:sp>
          <p:nvSpPr>
            <p:cNvPr name="Freeform 13" id="13"/>
            <p:cNvSpPr/>
            <p:nvPr/>
          </p:nvSpPr>
          <p:spPr>
            <a:xfrm flipH="false" flipV="false" rot="0">
              <a:off x="0" y="0"/>
              <a:ext cx="6030952" cy="648469"/>
            </a:xfrm>
            <a:custGeom>
              <a:avLst/>
              <a:gdLst/>
              <a:ahLst/>
              <a:cxnLst/>
              <a:rect r="r" b="b" t="t" l="l"/>
              <a:pathLst>
                <a:path h="648469" w="6030952">
                  <a:moveTo>
                    <a:pt x="0" y="0"/>
                  </a:moveTo>
                  <a:lnTo>
                    <a:pt x="6030952" y="0"/>
                  </a:lnTo>
                  <a:lnTo>
                    <a:pt x="6030952" y="648469"/>
                  </a:lnTo>
                  <a:lnTo>
                    <a:pt x="0" y="648469"/>
                  </a:lnTo>
                  <a:close/>
                </a:path>
              </a:pathLst>
            </a:custGeom>
            <a:solidFill>
              <a:srgbClr val="000000">
                <a:alpha val="0"/>
              </a:srgbClr>
            </a:solidFill>
          </p:spPr>
        </p:sp>
        <p:sp>
          <p:nvSpPr>
            <p:cNvPr name="TextBox 14" id="14"/>
            <p:cNvSpPr txBox="true"/>
            <p:nvPr/>
          </p:nvSpPr>
          <p:spPr>
            <a:xfrm>
              <a:off x="0" y="-142875"/>
              <a:ext cx="6030952" cy="791344"/>
            </a:xfrm>
            <a:prstGeom prst="rect">
              <a:avLst/>
            </a:prstGeom>
          </p:spPr>
          <p:txBody>
            <a:bodyPr anchor="t" rtlCol="false" tIns="0" lIns="0" bIns="0" rIns="0"/>
            <a:lstStyle/>
            <a:p>
              <a:pPr algn="l" marL="0" indent="0" lvl="0">
                <a:lnSpc>
                  <a:spcPts val="4499"/>
                </a:lnSpc>
              </a:pPr>
              <a:r>
                <a:rPr lang="en-US" b="true" sz="2499">
                  <a:solidFill>
                    <a:srgbClr val="181A3C"/>
                  </a:solidFill>
                  <a:latin typeface="Open Sans Bold"/>
                  <a:ea typeface="Open Sans Bold"/>
                  <a:cs typeface="Open Sans Bold"/>
                  <a:sym typeface="Open Sans Bold"/>
                </a:rPr>
                <a:t>Doświadczenia</a:t>
              </a:r>
            </a:p>
          </p:txBody>
        </p:sp>
      </p:grpSp>
      <p:grpSp>
        <p:nvGrpSpPr>
          <p:cNvPr name="Group 15" id="15"/>
          <p:cNvGrpSpPr/>
          <p:nvPr/>
        </p:nvGrpSpPr>
        <p:grpSpPr>
          <a:xfrm rot="0">
            <a:off x="12498814" y="6084955"/>
            <a:ext cx="3986384" cy="1993426"/>
            <a:chOff x="0" y="0"/>
            <a:chExt cx="5315178" cy="2657902"/>
          </a:xfrm>
        </p:grpSpPr>
        <p:sp>
          <p:nvSpPr>
            <p:cNvPr name="Freeform 16" id="16"/>
            <p:cNvSpPr/>
            <p:nvPr/>
          </p:nvSpPr>
          <p:spPr>
            <a:xfrm flipH="false" flipV="false" rot="0">
              <a:off x="0" y="0"/>
              <a:ext cx="5315178" cy="2657902"/>
            </a:xfrm>
            <a:custGeom>
              <a:avLst/>
              <a:gdLst/>
              <a:ahLst/>
              <a:cxnLst/>
              <a:rect r="r" b="b" t="t" l="l"/>
              <a:pathLst>
                <a:path h="2657902" w="5315178">
                  <a:moveTo>
                    <a:pt x="0" y="0"/>
                  </a:moveTo>
                  <a:lnTo>
                    <a:pt x="5315178" y="0"/>
                  </a:lnTo>
                  <a:lnTo>
                    <a:pt x="5315178" y="2657902"/>
                  </a:lnTo>
                  <a:lnTo>
                    <a:pt x="0" y="2657902"/>
                  </a:lnTo>
                  <a:close/>
                </a:path>
              </a:pathLst>
            </a:custGeom>
            <a:solidFill>
              <a:srgbClr val="000000">
                <a:alpha val="0"/>
              </a:srgbClr>
            </a:solidFill>
          </p:spPr>
        </p:sp>
        <p:sp>
          <p:nvSpPr>
            <p:cNvPr name="TextBox 17" id="17"/>
            <p:cNvSpPr txBox="true"/>
            <p:nvPr/>
          </p:nvSpPr>
          <p:spPr>
            <a:xfrm>
              <a:off x="0" y="-95250"/>
              <a:ext cx="5315178" cy="2753152"/>
            </a:xfrm>
            <a:prstGeom prst="rect">
              <a:avLst/>
            </a:prstGeom>
          </p:spPr>
          <p:txBody>
            <a:bodyPr anchor="t" rtlCol="false" tIns="0" lIns="0" bIns="0" rIns="0"/>
            <a:lstStyle/>
            <a:p>
              <a:pPr algn="just" marL="0" indent="0" lvl="0">
                <a:lnSpc>
                  <a:spcPts val="3240"/>
                </a:lnSpc>
              </a:pPr>
              <a:r>
                <a:rPr lang="en-US" sz="1800">
                  <a:solidFill>
                    <a:srgbClr val="000000"/>
                  </a:solidFill>
                  <a:latin typeface="Open Sans"/>
                  <a:ea typeface="Open Sans"/>
                  <a:cs typeface="Open Sans"/>
                  <a:sym typeface="Open Sans"/>
                </a:rPr>
                <a:t>Osobiste opowieści i obserwacje osób z niepełnosprawnością psychospołeczną, które podkreślają rzeczywisty wpływ stygmatyzacji, wykluczenia i siły psychicznej.</a:t>
              </a:r>
            </a:p>
          </p:txBody>
        </p:sp>
      </p:grpSp>
      <p:grpSp>
        <p:nvGrpSpPr>
          <p:cNvPr name="Group 18" id="18"/>
          <p:cNvGrpSpPr/>
          <p:nvPr/>
        </p:nvGrpSpPr>
        <p:grpSpPr>
          <a:xfrm rot="0">
            <a:off x="1498788" y="5567971"/>
            <a:ext cx="4523214" cy="486352"/>
            <a:chOff x="0" y="0"/>
            <a:chExt cx="6030952" cy="648469"/>
          </a:xfrm>
        </p:grpSpPr>
        <p:sp>
          <p:nvSpPr>
            <p:cNvPr name="Freeform 19" id="19"/>
            <p:cNvSpPr/>
            <p:nvPr/>
          </p:nvSpPr>
          <p:spPr>
            <a:xfrm flipH="false" flipV="false" rot="0">
              <a:off x="0" y="0"/>
              <a:ext cx="6030952" cy="648469"/>
            </a:xfrm>
            <a:custGeom>
              <a:avLst/>
              <a:gdLst/>
              <a:ahLst/>
              <a:cxnLst/>
              <a:rect r="r" b="b" t="t" l="l"/>
              <a:pathLst>
                <a:path h="648469" w="6030952">
                  <a:moveTo>
                    <a:pt x="0" y="0"/>
                  </a:moveTo>
                  <a:lnTo>
                    <a:pt x="6030952" y="0"/>
                  </a:lnTo>
                  <a:lnTo>
                    <a:pt x="6030952" y="648469"/>
                  </a:lnTo>
                  <a:lnTo>
                    <a:pt x="0" y="648469"/>
                  </a:lnTo>
                  <a:close/>
                </a:path>
              </a:pathLst>
            </a:custGeom>
            <a:solidFill>
              <a:srgbClr val="000000">
                <a:alpha val="0"/>
              </a:srgbClr>
            </a:solidFill>
          </p:spPr>
        </p:sp>
        <p:sp>
          <p:nvSpPr>
            <p:cNvPr name="TextBox 20" id="20"/>
            <p:cNvSpPr txBox="true"/>
            <p:nvPr/>
          </p:nvSpPr>
          <p:spPr>
            <a:xfrm>
              <a:off x="0" y="-142875"/>
              <a:ext cx="6030952" cy="791344"/>
            </a:xfrm>
            <a:prstGeom prst="rect">
              <a:avLst/>
            </a:prstGeom>
          </p:spPr>
          <p:txBody>
            <a:bodyPr anchor="t" rtlCol="false" tIns="0" lIns="0" bIns="0" rIns="0"/>
            <a:lstStyle/>
            <a:p>
              <a:pPr algn="l" marL="0" indent="0" lvl="0">
                <a:lnSpc>
                  <a:spcPts val="4499"/>
                </a:lnSpc>
              </a:pPr>
              <a:r>
                <a:rPr lang="en-US" b="true" sz="2499">
                  <a:solidFill>
                    <a:srgbClr val="181A3C"/>
                  </a:solidFill>
                  <a:latin typeface="Open Sans Bold"/>
                  <a:ea typeface="Open Sans Bold"/>
                  <a:cs typeface="Open Sans Bold"/>
                  <a:sym typeface="Open Sans Bold"/>
                </a:rPr>
                <a:t>Udział w polityce</a:t>
              </a:r>
            </a:p>
          </p:txBody>
        </p:sp>
      </p:grpSp>
      <p:grpSp>
        <p:nvGrpSpPr>
          <p:cNvPr name="Group 21" id="21"/>
          <p:cNvGrpSpPr/>
          <p:nvPr/>
        </p:nvGrpSpPr>
        <p:grpSpPr>
          <a:xfrm rot="0">
            <a:off x="1498788" y="6240440"/>
            <a:ext cx="4098758" cy="1588897"/>
            <a:chOff x="0" y="0"/>
            <a:chExt cx="5465011" cy="2118529"/>
          </a:xfrm>
        </p:grpSpPr>
        <p:sp>
          <p:nvSpPr>
            <p:cNvPr name="Freeform 22" id="22"/>
            <p:cNvSpPr/>
            <p:nvPr/>
          </p:nvSpPr>
          <p:spPr>
            <a:xfrm flipH="false" flipV="false" rot="0">
              <a:off x="0" y="0"/>
              <a:ext cx="5465011" cy="2118529"/>
            </a:xfrm>
            <a:custGeom>
              <a:avLst/>
              <a:gdLst/>
              <a:ahLst/>
              <a:cxnLst/>
              <a:rect r="r" b="b" t="t" l="l"/>
              <a:pathLst>
                <a:path h="2118529" w="5465011">
                  <a:moveTo>
                    <a:pt x="0" y="0"/>
                  </a:moveTo>
                  <a:lnTo>
                    <a:pt x="5465011" y="0"/>
                  </a:lnTo>
                  <a:lnTo>
                    <a:pt x="5465011" y="2118529"/>
                  </a:lnTo>
                  <a:lnTo>
                    <a:pt x="0" y="2118529"/>
                  </a:lnTo>
                  <a:close/>
                </a:path>
              </a:pathLst>
            </a:custGeom>
            <a:solidFill>
              <a:srgbClr val="000000">
                <a:alpha val="0"/>
              </a:srgbClr>
            </a:solidFill>
          </p:spPr>
        </p:sp>
        <p:sp>
          <p:nvSpPr>
            <p:cNvPr name="TextBox 23" id="23"/>
            <p:cNvSpPr txBox="true"/>
            <p:nvPr/>
          </p:nvSpPr>
          <p:spPr>
            <a:xfrm>
              <a:off x="0" y="-95250"/>
              <a:ext cx="5465011" cy="2213779"/>
            </a:xfrm>
            <a:prstGeom prst="rect">
              <a:avLst/>
            </a:prstGeom>
          </p:spPr>
          <p:txBody>
            <a:bodyPr anchor="t" rtlCol="false" tIns="0" lIns="0" bIns="0" rIns="0"/>
            <a:lstStyle/>
            <a:p>
              <a:pPr algn="just" marL="0" indent="0" lvl="0">
                <a:lnSpc>
                  <a:spcPts val="3240"/>
                </a:lnSpc>
              </a:pPr>
              <a:r>
                <a:rPr lang="en-US" sz="1800">
                  <a:solidFill>
                    <a:srgbClr val="000000"/>
                  </a:solidFill>
                  <a:latin typeface="Open Sans"/>
                  <a:ea typeface="Open Sans"/>
                  <a:cs typeface="Open Sans"/>
                  <a:sym typeface="Open Sans"/>
                </a:rPr>
                <a:t>Udział w życiu obywatelskim i demokratycznym, który obejmuje głosowanie, aktywizm, rozmowy publiczne oraz podejmowanie decyzji.</a:t>
              </a:r>
            </a:p>
          </p:txBody>
        </p:sp>
      </p:grpSp>
      <p:grpSp>
        <p:nvGrpSpPr>
          <p:cNvPr name="Group 24" id="24"/>
          <p:cNvGrpSpPr/>
          <p:nvPr/>
        </p:nvGrpSpPr>
        <p:grpSpPr>
          <a:xfrm rot="0">
            <a:off x="1441158" y="2137537"/>
            <a:ext cx="4523214" cy="1048327"/>
            <a:chOff x="0" y="0"/>
            <a:chExt cx="6030952" cy="1397769"/>
          </a:xfrm>
        </p:grpSpPr>
        <p:sp>
          <p:nvSpPr>
            <p:cNvPr name="Freeform 25" id="25"/>
            <p:cNvSpPr/>
            <p:nvPr/>
          </p:nvSpPr>
          <p:spPr>
            <a:xfrm flipH="false" flipV="false" rot="0">
              <a:off x="0" y="0"/>
              <a:ext cx="6030952" cy="1397769"/>
            </a:xfrm>
            <a:custGeom>
              <a:avLst/>
              <a:gdLst/>
              <a:ahLst/>
              <a:cxnLst/>
              <a:rect r="r" b="b" t="t" l="l"/>
              <a:pathLst>
                <a:path h="1397769" w="6030952">
                  <a:moveTo>
                    <a:pt x="0" y="0"/>
                  </a:moveTo>
                  <a:lnTo>
                    <a:pt x="6030952" y="0"/>
                  </a:lnTo>
                  <a:lnTo>
                    <a:pt x="6030952" y="1397769"/>
                  </a:lnTo>
                  <a:lnTo>
                    <a:pt x="0" y="1397769"/>
                  </a:lnTo>
                  <a:close/>
                </a:path>
              </a:pathLst>
            </a:custGeom>
            <a:solidFill>
              <a:srgbClr val="000000">
                <a:alpha val="0"/>
              </a:srgbClr>
            </a:solidFill>
          </p:spPr>
        </p:sp>
        <p:sp>
          <p:nvSpPr>
            <p:cNvPr name="TextBox 26" id="26"/>
            <p:cNvSpPr txBox="true"/>
            <p:nvPr/>
          </p:nvSpPr>
          <p:spPr>
            <a:xfrm>
              <a:off x="0" y="-142875"/>
              <a:ext cx="6030952" cy="1540644"/>
            </a:xfrm>
            <a:prstGeom prst="rect">
              <a:avLst/>
            </a:prstGeom>
          </p:spPr>
          <p:txBody>
            <a:bodyPr anchor="t" rtlCol="false" tIns="0" lIns="0" bIns="0" rIns="0"/>
            <a:lstStyle/>
            <a:p>
              <a:pPr algn="l" marL="0" indent="0" lvl="0">
                <a:lnSpc>
                  <a:spcPts val="4499"/>
                </a:lnSpc>
              </a:pPr>
              <a:r>
                <a:rPr lang="en-US" b="true" sz="2499">
                  <a:solidFill>
                    <a:srgbClr val="181A3C"/>
                  </a:solidFill>
                  <a:latin typeface="Open Sans Bold"/>
                  <a:ea typeface="Open Sans Bold"/>
                  <a:cs typeface="Open Sans Bold"/>
                  <a:sym typeface="Open Sans Bold"/>
                </a:rPr>
                <a:t>Niepełnosprawność psychiczna i społeczna</a:t>
              </a:r>
            </a:p>
          </p:txBody>
        </p:sp>
      </p:grpSp>
      <p:grpSp>
        <p:nvGrpSpPr>
          <p:cNvPr name="Group 27" id="27"/>
          <p:cNvGrpSpPr/>
          <p:nvPr/>
        </p:nvGrpSpPr>
        <p:grpSpPr>
          <a:xfrm rot="0">
            <a:off x="1441158" y="3185864"/>
            <a:ext cx="3713473" cy="1668146"/>
            <a:chOff x="0" y="0"/>
            <a:chExt cx="4951298" cy="2224195"/>
          </a:xfrm>
        </p:grpSpPr>
        <p:sp>
          <p:nvSpPr>
            <p:cNvPr name="Freeform 28" id="28"/>
            <p:cNvSpPr/>
            <p:nvPr/>
          </p:nvSpPr>
          <p:spPr>
            <a:xfrm flipH="false" flipV="false" rot="0">
              <a:off x="0" y="0"/>
              <a:ext cx="4951298" cy="2224195"/>
            </a:xfrm>
            <a:custGeom>
              <a:avLst/>
              <a:gdLst/>
              <a:ahLst/>
              <a:cxnLst/>
              <a:rect r="r" b="b" t="t" l="l"/>
              <a:pathLst>
                <a:path h="2224195" w="4951298">
                  <a:moveTo>
                    <a:pt x="0" y="0"/>
                  </a:moveTo>
                  <a:lnTo>
                    <a:pt x="4951298" y="0"/>
                  </a:lnTo>
                  <a:lnTo>
                    <a:pt x="4951298" y="2224195"/>
                  </a:lnTo>
                  <a:lnTo>
                    <a:pt x="0" y="2224195"/>
                  </a:lnTo>
                  <a:close/>
                </a:path>
              </a:pathLst>
            </a:custGeom>
            <a:solidFill>
              <a:srgbClr val="000000">
                <a:alpha val="0"/>
              </a:srgbClr>
            </a:solidFill>
          </p:spPr>
        </p:sp>
        <p:sp>
          <p:nvSpPr>
            <p:cNvPr name="TextBox 29" id="29"/>
            <p:cNvSpPr txBox="true"/>
            <p:nvPr/>
          </p:nvSpPr>
          <p:spPr>
            <a:xfrm>
              <a:off x="0" y="-85725"/>
              <a:ext cx="4951298" cy="2309920"/>
            </a:xfrm>
            <a:prstGeom prst="rect">
              <a:avLst/>
            </a:prstGeom>
          </p:spPr>
          <p:txBody>
            <a:bodyPr anchor="t" rtlCol="false" tIns="0" lIns="0" bIns="0" rIns="0"/>
            <a:lstStyle/>
            <a:p>
              <a:pPr algn="just" marL="0" indent="0" lvl="0">
                <a:lnSpc>
                  <a:spcPts val="2758"/>
                </a:lnSpc>
              </a:pPr>
              <a:r>
                <a:rPr lang="en-US" sz="1532">
                  <a:solidFill>
                    <a:srgbClr val="000000"/>
                  </a:solidFill>
                  <a:latin typeface="Open Sans"/>
                  <a:ea typeface="Open Sans"/>
                  <a:cs typeface="Open Sans"/>
                  <a:sym typeface="Open Sans"/>
                </a:rPr>
                <a:t>Rodzaj niepełnosprawności, który powstaje z interakcji między problemami zdrowia psychicznego a przeszkodami społecznymi, które utrudniają pełne uczestnictwo w życiu społecznym.</a:t>
              </a:r>
            </a:p>
          </p:txBody>
        </p:sp>
      </p:grpSp>
      <p:grpSp>
        <p:nvGrpSpPr>
          <p:cNvPr name="Group 30" id="30"/>
          <p:cNvGrpSpPr/>
          <p:nvPr/>
        </p:nvGrpSpPr>
        <p:grpSpPr>
          <a:xfrm rot="0">
            <a:off x="6660076" y="2716503"/>
            <a:ext cx="4967848" cy="4610164"/>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4" id="34"/>
          <p:cNvSpPr/>
          <p:nvPr/>
        </p:nvSpPr>
        <p:spPr>
          <a:xfrm flipH="false" flipV="false" rot="0">
            <a:off x="7513933" y="3499510"/>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9542557" cy="1775848"/>
            <a:chOff x="0" y="0"/>
            <a:chExt cx="12723410" cy="2367797"/>
          </a:xfrm>
        </p:grpSpPr>
        <p:sp>
          <p:nvSpPr>
            <p:cNvPr name="Freeform 7" id="7"/>
            <p:cNvSpPr/>
            <p:nvPr/>
          </p:nvSpPr>
          <p:spPr>
            <a:xfrm flipH="false" flipV="false" rot="0">
              <a:off x="0" y="0"/>
              <a:ext cx="12723409" cy="2367797"/>
            </a:xfrm>
            <a:custGeom>
              <a:avLst/>
              <a:gdLst/>
              <a:ahLst/>
              <a:cxnLst/>
              <a:rect r="r" b="b" t="t" l="l"/>
              <a:pathLst>
                <a:path h="2367797" w="12723409">
                  <a:moveTo>
                    <a:pt x="0" y="0"/>
                  </a:moveTo>
                  <a:lnTo>
                    <a:pt x="12723409" y="0"/>
                  </a:lnTo>
                  <a:lnTo>
                    <a:pt x="12723409" y="2367797"/>
                  </a:lnTo>
                  <a:lnTo>
                    <a:pt x="0" y="2367797"/>
                  </a:lnTo>
                  <a:close/>
                </a:path>
              </a:pathLst>
            </a:custGeom>
            <a:solidFill>
              <a:srgbClr val="000000">
                <a:alpha val="0"/>
              </a:srgbClr>
            </a:solidFill>
          </p:spPr>
        </p:sp>
        <p:sp>
          <p:nvSpPr>
            <p:cNvPr name="TextBox 8" id="8"/>
            <p:cNvSpPr txBox="true"/>
            <p:nvPr/>
          </p:nvSpPr>
          <p:spPr>
            <a:xfrm>
              <a:off x="0" y="0"/>
              <a:ext cx="12723410" cy="2367797"/>
            </a:xfrm>
            <a:prstGeom prst="rect">
              <a:avLst/>
            </a:prstGeom>
          </p:spPr>
          <p:txBody>
            <a:bodyPr anchor="t" rtlCol="false" tIns="0" lIns="0" bIns="0" rIns="0"/>
            <a:lstStyle/>
            <a:p>
              <a:pPr algn="l" marL="0" indent="0" lvl="0">
                <a:lnSpc>
                  <a:spcPts val="6079"/>
                </a:lnSpc>
              </a:pPr>
              <a:r>
                <a:rPr lang="en-US" b="true" sz="5066">
                  <a:solidFill>
                    <a:srgbClr val="282121"/>
                  </a:solidFill>
                  <a:latin typeface="Open Sans Bold"/>
                  <a:ea typeface="Open Sans Bold"/>
                  <a:cs typeface="Open Sans Bold"/>
                  <a:sym typeface="Open Sans Bold"/>
                </a:rPr>
                <a:t>Czym jest niepełnosprawność psychospołeczna?</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213733" y="2091414"/>
            <a:ext cx="5236331" cy="5190513"/>
          </a:xfrm>
          <a:custGeom>
            <a:avLst/>
            <a:gdLst/>
            <a:ahLst/>
            <a:cxnLst/>
            <a:rect r="r" b="b" t="t" l="l"/>
            <a:pathLst>
              <a:path h="5190513" w="5236331">
                <a:moveTo>
                  <a:pt x="0" y="0"/>
                </a:moveTo>
                <a:lnTo>
                  <a:pt x="5236331" y="0"/>
                </a:lnTo>
                <a:lnTo>
                  <a:pt x="5236331" y="5190513"/>
                </a:lnTo>
                <a:lnTo>
                  <a:pt x="0" y="51905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93503" y="2755725"/>
            <a:ext cx="8842272" cy="6376926"/>
          </a:xfrm>
          <a:prstGeom prst="rect">
            <a:avLst/>
          </a:prstGeom>
        </p:spPr>
        <p:txBody>
          <a:bodyPr anchor="t" rtlCol="false" tIns="0" lIns="0" bIns="0" rIns="0">
            <a:spAutoFit/>
          </a:bodyPr>
          <a:lstStyle/>
          <a:p>
            <a:pPr algn="just" marL="459138" indent="-229569" lvl="1">
              <a:lnSpc>
                <a:spcPts val="3189"/>
              </a:lnSpc>
              <a:buFont typeface="Arial"/>
              <a:buChar char="•"/>
            </a:pPr>
            <a:r>
              <a:rPr lang="en-US" sz="2126">
                <a:solidFill>
                  <a:srgbClr val="4C4457"/>
                </a:solidFill>
                <a:latin typeface="Open Sans"/>
                <a:ea typeface="Open Sans"/>
                <a:cs typeface="Open Sans"/>
                <a:sym typeface="Open Sans"/>
              </a:rPr>
              <a:t>Według Departamentu Zdrowia Nowej Południowej Walii (NSW Health) (2020), niepełnosprawność psychospołeczna nie dotyczy tylko samej diagnozy zdrowia psychicznego, ale bardziej tego, jak zaburzenie zdrowia psychicznego wpływa na to, jak dana osoba radzi sobie w życiu i jakie trudności napotyka na co dzień. Pojawia się, gdy przeszkody społeczne utrudniają osobie z zaburzeniami zdrowia psychicznego korzystanie z tych samych możliwości i uczestnictwa, co inni.</a:t>
            </a:r>
          </a:p>
          <a:p>
            <a:pPr algn="just" marL="0" indent="0" lvl="0">
              <a:lnSpc>
                <a:spcPts val="3189"/>
              </a:lnSpc>
            </a:pPr>
          </a:p>
          <a:p>
            <a:pPr algn="just" marL="459138" indent="-229569" lvl="1">
              <a:lnSpc>
                <a:spcPts val="3189"/>
              </a:lnSpc>
              <a:buFont typeface="Arial"/>
              <a:buChar char="•"/>
            </a:pPr>
            <a:r>
              <a:rPr lang="en-US" sz="2126">
                <a:solidFill>
                  <a:srgbClr val="4C4457"/>
                </a:solidFill>
                <a:latin typeface="Open Sans"/>
                <a:ea typeface="Open Sans"/>
                <a:cs typeface="Open Sans"/>
                <a:sym typeface="Open Sans"/>
              </a:rPr>
              <a:t>Na przykład osoba z lękiem może sobie z nim świetnie radzić przy wsparciu i nie odczuwać żadnych poważnych ograniczeń. Jednak inna osoba z tym samym schorzeniem może napotkać dyskryminację, brak wsparcia lub stygmatyzację w pracy lub w życiu publicznym, co może prowadzić do ograniczenia uczestnictwa. W takim przypadku interakcja między schorzeniem a otoczeniem tworzy niepełnosprawność psychospołeczną.</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537136" y="722799"/>
            <a:ext cx="11101276" cy="1374600"/>
            <a:chOff x="0" y="0"/>
            <a:chExt cx="14801702" cy="1832800"/>
          </a:xfrm>
        </p:grpSpPr>
        <p:sp>
          <p:nvSpPr>
            <p:cNvPr name="Freeform 6" id="6"/>
            <p:cNvSpPr/>
            <p:nvPr/>
          </p:nvSpPr>
          <p:spPr>
            <a:xfrm flipH="false" flipV="false" rot="0">
              <a:off x="0" y="0"/>
              <a:ext cx="14801701" cy="1832800"/>
            </a:xfrm>
            <a:custGeom>
              <a:avLst/>
              <a:gdLst/>
              <a:ahLst/>
              <a:cxnLst/>
              <a:rect r="r" b="b" t="t" l="l"/>
              <a:pathLst>
                <a:path h="1832800" w="14801701">
                  <a:moveTo>
                    <a:pt x="0" y="0"/>
                  </a:moveTo>
                  <a:lnTo>
                    <a:pt x="14801701" y="0"/>
                  </a:lnTo>
                  <a:lnTo>
                    <a:pt x="14801701" y="1832800"/>
                  </a:lnTo>
                  <a:lnTo>
                    <a:pt x="0" y="1832800"/>
                  </a:lnTo>
                  <a:close/>
                </a:path>
              </a:pathLst>
            </a:custGeom>
            <a:solidFill>
              <a:srgbClr val="000000">
                <a:alpha val="0"/>
              </a:srgbClr>
            </a:solidFill>
          </p:spPr>
        </p:sp>
        <p:sp>
          <p:nvSpPr>
            <p:cNvPr name="TextBox 7" id="7"/>
            <p:cNvSpPr txBox="true"/>
            <p:nvPr/>
          </p:nvSpPr>
          <p:spPr>
            <a:xfrm>
              <a:off x="0" y="-9525"/>
              <a:ext cx="14801702" cy="1842325"/>
            </a:xfrm>
            <a:prstGeom prst="rect">
              <a:avLst/>
            </a:prstGeom>
          </p:spPr>
          <p:txBody>
            <a:bodyPr anchor="t" rtlCol="false" tIns="0" lIns="0" bIns="0" rIns="0"/>
            <a:lstStyle/>
            <a:p>
              <a:pPr algn="l" marL="0" indent="0" lvl="0">
                <a:lnSpc>
                  <a:spcPts val="4709"/>
                </a:lnSpc>
              </a:pPr>
              <a:r>
                <a:rPr lang="en-US" b="true" sz="3924">
                  <a:solidFill>
                    <a:srgbClr val="000000"/>
                  </a:solidFill>
                  <a:latin typeface="Open Sans Bold"/>
                  <a:ea typeface="Open Sans Bold"/>
                  <a:cs typeface="Open Sans Bold"/>
                  <a:sym typeface="Open Sans Bold"/>
                </a:rPr>
                <a:t>Wideo – UNCRPD: Co to jest psychospołeczny model niepełnosprawności?</a:t>
              </a:r>
            </a:p>
          </p:txBody>
        </p:sp>
      </p:grpSp>
      <p:grpSp>
        <p:nvGrpSpPr>
          <p:cNvPr name="Group 8" id="8"/>
          <p:cNvGrpSpPr/>
          <p:nvPr/>
        </p:nvGrpSpPr>
        <p:grpSpPr>
          <a:xfrm rot="0">
            <a:off x="3452452" y="1398327"/>
            <a:ext cx="7956284" cy="8624350"/>
            <a:chOff x="0" y="0"/>
            <a:chExt cx="10608379" cy="11499133"/>
          </a:xfrm>
        </p:grpSpPr>
        <p:sp>
          <p:nvSpPr>
            <p:cNvPr name="Freeform 9" id="9"/>
            <p:cNvSpPr/>
            <p:nvPr/>
          </p:nvSpPr>
          <p:spPr>
            <a:xfrm flipH="false" flipV="false" rot="0">
              <a:off x="0" y="0"/>
              <a:ext cx="10608379" cy="11499133"/>
            </a:xfrm>
            <a:custGeom>
              <a:avLst/>
              <a:gdLst/>
              <a:ahLst/>
              <a:cxnLst/>
              <a:rect r="r" b="b" t="t" l="l"/>
              <a:pathLst>
                <a:path h="11499133" w="10608379">
                  <a:moveTo>
                    <a:pt x="0" y="0"/>
                  </a:moveTo>
                  <a:lnTo>
                    <a:pt x="10608379" y="0"/>
                  </a:lnTo>
                  <a:lnTo>
                    <a:pt x="10608379" y="11499133"/>
                  </a:lnTo>
                  <a:lnTo>
                    <a:pt x="0" y="11499133"/>
                  </a:lnTo>
                  <a:close/>
                </a:path>
              </a:pathLst>
            </a:custGeom>
            <a:solidFill>
              <a:srgbClr val="000000">
                <a:alpha val="0"/>
              </a:srgbClr>
            </a:solidFill>
          </p:spPr>
        </p:sp>
        <p:sp>
          <p:nvSpPr>
            <p:cNvPr name="TextBox 10" id="10"/>
            <p:cNvSpPr txBox="true"/>
            <p:nvPr/>
          </p:nvSpPr>
          <p:spPr>
            <a:xfrm>
              <a:off x="0" y="-190500"/>
              <a:ext cx="10608379" cy="11689633"/>
            </a:xfrm>
            <a:prstGeom prst="rect">
              <a:avLst/>
            </a:prstGeom>
          </p:spPr>
          <p:txBody>
            <a:bodyPr anchor="t" rtlCol="false" tIns="0" lIns="0" bIns="0" rIns="0"/>
            <a:lstStyle/>
            <a:p>
              <a:pPr algn="just" marL="0" indent="0" lvl="0">
                <a:lnSpc>
                  <a:spcPts val="4270"/>
                </a:lnSpc>
              </a:pPr>
            </a:p>
            <a:p>
              <a:pPr algn="just" marL="0" indent="0" lvl="0">
                <a:lnSpc>
                  <a:spcPts val="4270"/>
                </a:lnSpc>
              </a:pPr>
            </a:p>
            <a:p>
              <a:pPr algn="just" marL="0" indent="0" lvl="0">
                <a:lnSpc>
                  <a:spcPts val="3915"/>
                </a:lnSpc>
              </a:pPr>
              <a:r>
                <a:rPr lang="en-US" b="true" sz="2175" u="sng">
                  <a:solidFill>
                    <a:srgbClr val="000000"/>
                  </a:solidFill>
                  <a:latin typeface="Open Sans Bold"/>
                  <a:ea typeface="Open Sans Bold"/>
                  <a:cs typeface="Open Sans Bold"/>
                  <a:sym typeface="Open Sans Bold"/>
                  <a:hlinkClick r:id="rId4" tooltip="https://www.youtube.com/watch?v=NCIDkMbJslA&amp;t=178s"/>
                </a:rPr>
                <a:t>https://www.youtube.com/watch?v=NCIDkMbJslA&amp;t=178s</a:t>
              </a: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5"/>
            <a:stretch>
              <a:fillRect l="0" t="0" r="0" b="0"/>
            </a:stretch>
          </a:blipFill>
        </p:spPr>
      </p:sp>
      <p:sp>
        <p:nvSpPr>
          <p:cNvPr name="Freeform 14" id="14"/>
          <p:cNvSpPr/>
          <p:nvPr/>
        </p:nvSpPr>
        <p:spPr>
          <a:xfrm flipH="false" flipV="false" rot="0">
            <a:off x="3744906" y="4004763"/>
            <a:ext cx="7308703" cy="4114800"/>
          </a:xfrm>
          <a:custGeom>
            <a:avLst/>
            <a:gdLst/>
            <a:ahLst/>
            <a:cxnLst/>
            <a:rect r="r" b="b" t="t" l="l"/>
            <a:pathLst>
              <a:path h="4114800" w="7308703">
                <a:moveTo>
                  <a:pt x="0" y="0"/>
                </a:moveTo>
                <a:lnTo>
                  <a:pt x="7308704" y="0"/>
                </a:lnTo>
                <a:lnTo>
                  <a:pt x="73087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13643849" cy="1469345"/>
            <a:chOff x="0" y="0"/>
            <a:chExt cx="18191798" cy="1959127"/>
          </a:xfrm>
        </p:grpSpPr>
        <p:sp>
          <p:nvSpPr>
            <p:cNvPr name="Freeform 7" id="7"/>
            <p:cNvSpPr/>
            <p:nvPr/>
          </p:nvSpPr>
          <p:spPr>
            <a:xfrm flipH="false" flipV="false" rot="0">
              <a:off x="0" y="0"/>
              <a:ext cx="18191798" cy="1959127"/>
            </a:xfrm>
            <a:custGeom>
              <a:avLst/>
              <a:gdLst/>
              <a:ahLst/>
              <a:cxnLst/>
              <a:rect r="r" b="b" t="t" l="l"/>
              <a:pathLst>
                <a:path h="1959127" w="18191798">
                  <a:moveTo>
                    <a:pt x="0" y="0"/>
                  </a:moveTo>
                  <a:lnTo>
                    <a:pt x="18191798" y="0"/>
                  </a:lnTo>
                  <a:lnTo>
                    <a:pt x="18191798" y="1959127"/>
                  </a:lnTo>
                  <a:lnTo>
                    <a:pt x="0" y="1959127"/>
                  </a:lnTo>
                  <a:close/>
                </a:path>
              </a:pathLst>
            </a:custGeom>
            <a:solidFill>
              <a:srgbClr val="000000">
                <a:alpha val="0"/>
              </a:srgbClr>
            </a:solidFill>
          </p:spPr>
        </p:sp>
        <p:sp>
          <p:nvSpPr>
            <p:cNvPr name="TextBox 8" id="8"/>
            <p:cNvSpPr txBox="true"/>
            <p:nvPr/>
          </p:nvSpPr>
          <p:spPr>
            <a:xfrm>
              <a:off x="0" y="0"/>
              <a:ext cx="18191798" cy="1959127"/>
            </a:xfrm>
            <a:prstGeom prst="rect">
              <a:avLst/>
            </a:prstGeom>
          </p:spPr>
          <p:txBody>
            <a:bodyPr anchor="t" rtlCol="false" tIns="0" lIns="0" bIns="0" rIns="0"/>
            <a:lstStyle/>
            <a:p>
              <a:pPr algn="l" marL="0" indent="0" lvl="0">
                <a:lnSpc>
                  <a:spcPts val="5040"/>
                </a:lnSpc>
              </a:pPr>
              <a:r>
                <a:rPr lang="en-US" b="true" sz="4200">
                  <a:solidFill>
                    <a:srgbClr val="282121"/>
                  </a:solidFill>
                  <a:latin typeface="Open Sans Bold"/>
                  <a:ea typeface="Open Sans Bold"/>
                  <a:cs typeface="Open Sans Bold"/>
                  <a:sym typeface="Open Sans Bold"/>
                </a:rPr>
                <a:t>Jak niepełnosprawność psychospołeczna oddziałuje na uczestnictwo w życiu politycznym?</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140869" y="3433784"/>
            <a:ext cx="4309196" cy="4989595"/>
          </a:xfrm>
          <a:custGeom>
            <a:avLst/>
            <a:gdLst/>
            <a:ahLst/>
            <a:cxnLst/>
            <a:rect r="r" b="b" t="t" l="l"/>
            <a:pathLst>
              <a:path h="4989595" w="4309196">
                <a:moveTo>
                  <a:pt x="0" y="0"/>
                </a:moveTo>
                <a:lnTo>
                  <a:pt x="4309195" y="0"/>
                </a:lnTo>
                <a:lnTo>
                  <a:pt x="4309195" y="4989595"/>
                </a:lnTo>
                <a:lnTo>
                  <a:pt x="0" y="498959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93503" y="2484536"/>
            <a:ext cx="9106017" cy="5739089"/>
          </a:xfrm>
          <a:prstGeom prst="rect">
            <a:avLst/>
          </a:prstGeom>
        </p:spPr>
        <p:txBody>
          <a:bodyPr anchor="t" rtlCol="false" tIns="0" lIns="0" bIns="0" rIns="0">
            <a:spAutoFit/>
          </a:bodyPr>
          <a:lstStyle/>
          <a:p>
            <a:pPr algn="just" marL="0" indent="0" lvl="0">
              <a:lnSpc>
                <a:spcPts val="3352"/>
              </a:lnSpc>
            </a:pPr>
            <a:r>
              <a:rPr lang="en-US" b="true" sz="2235">
                <a:solidFill>
                  <a:srgbClr val="4C4457"/>
                </a:solidFill>
                <a:latin typeface="Open Sans Bold"/>
                <a:ea typeface="Open Sans Bold"/>
                <a:cs typeface="Open Sans Bold"/>
                <a:sym typeface="Open Sans Bold"/>
              </a:rPr>
              <a:t>Kluczowe obszary wpływu</a:t>
            </a:r>
          </a:p>
          <a:p>
            <a:pPr algn="just" marL="0" indent="0" lvl="0">
              <a:lnSpc>
                <a:spcPts val="3000"/>
              </a:lnSpc>
            </a:pPr>
            <a:r>
              <a:rPr lang="en-US" b="true" sz="2000">
                <a:solidFill>
                  <a:srgbClr val="4C4457"/>
                </a:solidFill>
                <a:latin typeface="Open Sans Bold"/>
                <a:ea typeface="Open Sans Bold"/>
                <a:cs typeface="Open Sans Bold"/>
                <a:sym typeface="Open Sans Bold"/>
              </a:rPr>
              <a:t>Bariery prawne i administracyjne:</a:t>
            </a:r>
          </a:p>
          <a:p>
            <a:pPr algn="just" marL="431899" indent="-215950" lvl="1">
              <a:lnSpc>
                <a:spcPts val="3000"/>
              </a:lnSpc>
              <a:buFont typeface="Arial"/>
              <a:buChar char="•"/>
            </a:pPr>
            <a:r>
              <a:rPr lang="en-US" sz="2000">
                <a:solidFill>
                  <a:srgbClr val="4C4457"/>
                </a:solidFill>
                <a:latin typeface="Open Sans"/>
                <a:ea typeface="Open Sans"/>
                <a:cs typeface="Open Sans"/>
                <a:sym typeface="Open Sans"/>
              </a:rPr>
              <a:t>W wielu krajach istnieją przepisy prawne, które ograniczają prawa wyborcze osób z niepełnosprawnościami psychospołecznymi, szczególnie tych, które są pod opieką prawną lub przebywają w ośrodkach opiekuńczych.</a:t>
            </a:r>
          </a:p>
          <a:p>
            <a:pPr algn="just" marL="431899" indent="-215950" lvl="1">
              <a:lnSpc>
                <a:spcPts val="3000"/>
              </a:lnSpc>
              <a:buFont typeface="Arial"/>
              <a:buChar char="•"/>
            </a:pPr>
            <a:r>
              <a:rPr lang="en-US" sz="2000">
                <a:solidFill>
                  <a:srgbClr val="4C4457"/>
                </a:solidFill>
                <a:latin typeface="Open Sans"/>
                <a:ea typeface="Open Sans"/>
                <a:cs typeface="Open Sans"/>
                <a:sym typeface="Open Sans"/>
              </a:rPr>
              <a:t>Złożone procesy rejestracji wyborców mogą być trudne do zrealizowania.</a:t>
            </a:r>
          </a:p>
          <a:p>
            <a:pPr algn="just" marL="0" indent="0" lvl="0">
              <a:lnSpc>
                <a:spcPts val="3000"/>
              </a:lnSpc>
            </a:pPr>
          </a:p>
          <a:p>
            <a:pPr algn="just">
              <a:lnSpc>
                <a:spcPts val="3000"/>
              </a:lnSpc>
            </a:pPr>
            <a:r>
              <a:rPr lang="en-US" sz="2000" b="true">
                <a:solidFill>
                  <a:srgbClr val="4C4457"/>
                </a:solidFill>
                <a:latin typeface="Open Sans Bold"/>
                <a:ea typeface="Open Sans Bold"/>
                <a:cs typeface="Open Sans Bold"/>
                <a:sym typeface="Open Sans Bold"/>
              </a:rPr>
              <a:t>Bariery fizyczne i środowiskowe:</a:t>
            </a:r>
          </a:p>
          <a:p>
            <a:pPr algn="just" marL="431899" indent="-215950" lvl="1">
              <a:lnSpc>
                <a:spcPts val="3000"/>
              </a:lnSpc>
              <a:buFont typeface="Arial"/>
              <a:buChar char="•"/>
            </a:pPr>
            <a:r>
              <a:rPr lang="en-US" sz="2000">
                <a:solidFill>
                  <a:srgbClr val="4C4457"/>
                </a:solidFill>
                <a:latin typeface="Open Sans"/>
                <a:ea typeface="Open Sans"/>
                <a:cs typeface="Open Sans"/>
                <a:sym typeface="Open Sans"/>
              </a:rPr>
              <a:t>Lokale wyborcze mogą nie być w pełni dostosowane do potrzeb osób z lękami lub innymi trudnościami psychospołecznymi.</a:t>
            </a:r>
          </a:p>
          <a:p>
            <a:pPr algn="just" marL="431899" indent="-215950" lvl="1">
              <a:lnSpc>
                <a:spcPts val="3000"/>
              </a:lnSpc>
              <a:buFont typeface="Arial"/>
              <a:buChar char="•"/>
            </a:pPr>
            <a:r>
              <a:rPr lang="en-US" sz="2000">
                <a:solidFill>
                  <a:srgbClr val="4C4457"/>
                </a:solidFill>
                <a:latin typeface="Open Sans"/>
                <a:ea typeface="Open Sans"/>
                <a:cs typeface="Open Sans"/>
                <a:sym typeface="Open Sans"/>
              </a:rPr>
              <a:t>Długie kolejki i zatłoczone miejsca mogą powodować objawy u wielu osób.</a:t>
            </a:r>
          </a:p>
          <a:p>
            <a:pPr algn="just" marL="431899" indent="-215950" lvl="1">
              <a:lnSpc>
                <a:spcPts val="3000"/>
              </a:lnSpc>
              <a:buFont typeface="Arial"/>
              <a:buChar char="•"/>
            </a:pPr>
            <a:r>
              <a:rPr lang="en-US" sz="2000">
                <a:solidFill>
                  <a:srgbClr val="4C4457"/>
                </a:solidFill>
                <a:latin typeface="Open Sans"/>
                <a:ea typeface="Open Sans"/>
                <a:cs typeface="Open Sans"/>
                <a:sym typeface="Open Sans"/>
              </a:rPr>
              <a:t>Trudności w transporcie mogą utrudnić dotarcie do wydarzeń politycznych i miejsc głosowania.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12822575" cy="1403005"/>
            <a:chOff x="0" y="0"/>
            <a:chExt cx="17096767" cy="1870673"/>
          </a:xfrm>
        </p:grpSpPr>
        <p:sp>
          <p:nvSpPr>
            <p:cNvPr name="Freeform 7" id="7"/>
            <p:cNvSpPr/>
            <p:nvPr/>
          </p:nvSpPr>
          <p:spPr>
            <a:xfrm flipH="false" flipV="false" rot="0">
              <a:off x="0" y="0"/>
              <a:ext cx="17096767" cy="1870673"/>
            </a:xfrm>
            <a:custGeom>
              <a:avLst/>
              <a:gdLst/>
              <a:ahLst/>
              <a:cxnLst/>
              <a:rect r="r" b="b" t="t" l="l"/>
              <a:pathLst>
                <a:path h="1870673" w="17096767">
                  <a:moveTo>
                    <a:pt x="0" y="0"/>
                  </a:moveTo>
                  <a:lnTo>
                    <a:pt x="17096767" y="0"/>
                  </a:lnTo>
                  <a:lnTo>
                    <a:pt x="17096767" y="1870673"/>
                  </a:lnTo>
                  <a:lnTo>
                    <a:pt x="0" y="1870673"/>
                  </a:lnTo>
                  <a:close/>
                </a:path>
              </a:pathLst>
            </a:custGeom>
            <a:solidFill>
              <a:srgbClr val="000000">
                <a:alpha val="0"/>
              </a:srgbClr>
            </a:solidFill>
          </p:spPr>
        </p:sp>
        <p:sp>
          <p:nvSpPr>
            <p:cNvPr name="TextBox 8" id="8"/>
            <p:cNvSpPr txBox="true"/>
            <p:nvPr/>
          </p:nvSpPr>
          <p:spPr>
            <a:xfrm>
              <a:off x="0" y="-9525"/>
              <a:ext cx="17096767" cy="1880198"/>
            </a:xfrm>
            <a:prstGeom prst="rect">
              <a:avLst/>
            </a:prstGeom>
          </p:spPr>
          <p:txBody>
            <a:bodyPr anchor="t" rtlCol="false" tIns="0" lIns="0" bIns="0" rIns="0"/>
            <a:lstStyle/>
            <a:p>
              <a:pPr algn="l" marL="0" indent="0" lvl="0">
                <a:lnSpc>
                  <a:spcPts val="4800"/>
                </a:lnSpc>
              </a:pPr>
              <a:r>
                <a:rPr lang="en-US" b="true" sz="4000">
                  <a:solidFill>
                    <a:srgbClr val="282121"/>
                  </a:solidFill>
                  <a:latin typeface="Open Sans Bold"/>
                  <a:ea typeface="Open Sans Bold"/>
                  <a:cs typeface="Open Sans Bold"/>
                  <a:sym typeface="Open Sans Bold"/>
                </a:rPr>
                <a:t>Jak niepełnosprawność psychospołeczna oddziałuje na uczestnictwo w życiu politycznym?</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217063" y="3152358"/>
            <a:ext cx="6286201" cy="4188181"/>
          </a:xfrm>
          <a:custGeom>
            <a:avLst/>
            <a:gdLst/>
            <a:ahLst/>
            <a:cxnLst/>
            <a:rect r="r" b="b" t="t" l="l"/>
            <a:pathLst>
              <a:path h="4188181" w="6286201">
                <a:moveTo>
                  <a:pt x="0" y="0"/>
                </a:moveTo>
                <a:lnTo>
                  <a:pt x="6286201" y="0"/>
                </a:lnTo>
                <a:lnTo>
                  <a:pt x="6286201" y="4188181"/>
                </a:lnTo>
                <a:lnTo>
                  <a:pt x="0" y="4188181"/>
                </a:lnTo>
                <a:lnTo>
                  <a:pt x="0" y="0"/>
                </a:lnTo>
                <a:close/>
              </a:path>
            </a:pathLst>
          </a:custGeom>
          <a:blipFill>
            <a:blip r:embed="rId7"/>
            <a:stretch>
              <a:fillRect l="0" t="0" r="0" b="0"/>
            </a:stretch>
          </a:blipFill>
        </p:spPr>
      </p:sp>
      <p:sp>
        <p:nvSpPr>
          <p:cNvPr name="TextBox 13" id="13"/>
          <p:cNvSpPr txBox="true"/>
          <p:nvPr/>
        </p:nvSpPr>
        <p:spPr>
          <a:xfrm rot="0">
            <a:off x="1393503" y="2394169"/>
            <a:ext cx="9106017" cy="5637883"/>
          </a:xfrm>
          <a:prstGeom prst="rect">
            <a:avLst/>
          </a:prstGeom>
        </p:spPr>
        <p:txBody>
          <a:bodyPr anchor="t" rtlCol="false" tIns="0" lIns="0" bIns="0" rIns="0">
            <a:spAutoFit/>
          </a:bodyPr>
          <a:lstStyle/>
          <a:p>
            <a:pPr algn="just" marL="0" indent="0" lvl="0">
              <a:lnSpc>
                <a:spcPts val="3600"/>
              </a:lnSpc>
            </a:pPr>
            <a:r>
              <a:rPr lang="en-US" b="true" sz="2400">
                <a:solidFill>
                  <a:srgbClr val="4C4457"/>
                </a:solidFill>
                <a:latin typeface="Open Sans Bold"/>
                <a:ea typeface="Open Sans Bold"/>
                <a:cs typeface="Open Sans Bold"/>
                <a:sym typeface="Open Sans Bold"/>
              </a:rPr>
              <a:t>Kluczowe obszary wpływu</a:t>
            </a:r>
          </a:p>
          <a:p>
            <a:pPr algn="just" marL="0" indent="0" lvl="0">
              <a:lnSpc>
                <a:spcPts val="3222"/>
              </a:lnSpc>
            </a:pPr>
            <a:r>
              <a:rPr lang="en-US" b="true" sz="2148">
                <a:solidFill>
                  <a:srgbClr val="4C4457"/>
                </a:solidFill>
                <a:latin typeface="Open Sans Bold"/>
                <a:ea typeface="Open Sans Bold"/>
                <a:cs typeface="Open Sans Bold"/>
                <a:sym typeface="Open Sans Bold"/>
              </a:rPr>
              <a:t>Bariery społeczne i postawy:</a:t>
            </a:r>
          </a:p>
          <a:p>
            <a:pPr algn="just" marL="463784" indent="-231892" lvl="1">
              <a:lnSpc>
                <a:spcPts val="3222"/>
              </a:lnSpc>
              <a:buFont typeface="Arial"/>
              <a:buChar char="•"/>
            </a:pPr>
            <a:r>
              <a:rPr lang="en-US" sz="2148">
                <a:solidFill>
                  <a:srgbClr val="4C4457"/>
                </a:solidFill>
                <a:latin typeface="Open Sans"/>
                <a:ea typeface="Open Sans"/>
                <a:cs typeface="Open Sans"/>
                <a:sym typeface="Open Sans"/>
              </a:rPr>
              <a:t>Piętno i dyskryminacja mogą sprawiać, że udział w życiu politycznym staje się trudniejszy.</a:t>
            </a:r>
          </a:p>
          <a:p>
            <a:pPr algn="just" marL="463784" indent="-231892" lvl="1">
              <a:lnSpc>
                <a:spcPts val="3222"/>
              </a:lnSpc>
              <a:buFont typeface="Arial"/>
              <a:buChar char="•"/>
            </a:pPr>
            <a:r>
              <a:rPr lang="en-US" sz="2148">
                <a:solidFill>
                  <a:srgbClr val="4C4457"/>
                </a:solidFill>
                <a:latin typeface="Open Sans"/>
                <a:ea typeface="Open Sans"/>
                <a:cs typeface="Open Sans"/>
                <a:sym typeface="Open Sans"/>
              </a:rPr>
              <a:t>Izolacja społeczna może utrudnić dostęp do informacji politycznych i sieci mobilizacyjnych.</a:t>
            </a:r>
          </a:p>
          <a:p>
            <a:pPr algn="just" marL="463784" indent="-231892" lvl="1">
              <a:lnSpc>
                <a:spcPts val="3222"/>
              </a:lnSpc>
              <a:buFont typeface="Arial"/>
              <a:buChar char="•"/>
            </a:pPr>
            <a:r>
              <a:rPr lang="en-US" sz="2148">
                <a:solidFill>
                  <a:srgbClr val="4C4457"/>
                </a:solidFill>
                <a:latin typeface="Open Sans"/>
                <a:ea typeface="Open Sans"/>
                <a:cs typeface="Open Sans"/>
                <a:sym typeface="Open Sans"/>
              </a:rPr>
              <a:t>Interakcje z urzędnikami i innymi wyborcami mogą być trudniejsze z powodu lęku społecznego.</a:t>
            </a:r>
          </a:p>
          <a:p>
            <a:pPr algn="just" marL="0" indent="0" lvl="0">
              <a:lnSpc>
                <a:spcPts val="3222"/>
              </a:lnSpc>
            </a:pPr>
          </a:p>
          <a:p>
            <a:pPr algn="just">
              <a:lnSpc>
                <a:spcPts val="3222"/>
              </a:lnSpc>
            </a:pPr>
            <a:r>
              <a:rPr lang="en-US" sz="2148" b="true">
                <a:solidFill>
                  <a:srgbClr val="4C4457"/>
                </a:solidFill>
                <a:latin typeface="Open Sans Bold"/>
                <a:ea typeface="Open Sans Bold"/>
                <a:cs typeface="Open Sans Bold"/>
                <a:sym typeface="Open Sans Bold"/>
              </a:rPr>
              <a:t>Wyzwania osobiste:</a:t>
            </a:r>
          </a:p>
          <a:p>
            <a:pPr algn="just" marL="463784" indent="-231892" lvl="1">
              <a:lnSpc>
                <a:spcPts val="3222"/>
              </a:lnSpc>
              <a:buFont typeface="Arial"/>
              <a:buChar char="•"/>
            </a:pPr>
            <a:r>
              <a:rPr lang="en-US" sz="2148">
                <a:solidFill>
                  <a:srgbClr val="4C4457"/>
                </a:solidFill>
                <a:latin typeface="Open Sans"/>
                <a:ea typeface="Open Sans"/>
                <a:cs typeface="Open Sans"/>
                <a:sym typeface="Open Sans"/>
              </a:rPr>
              <a:t>Objawy, takie jak brak motywacji i problemy z koncentracją, mogą utrudniać angażowanie się w działalność polityczną.</a:t>
            </a:r>
          </a:p>
          <a:p>
            <a:pPr algn="just" marL="463784" indent="-231892" lvl="1">
              <a:lnSpc>
                <a:spcPts val="3222"/>
              </a:lnSpc>
              <a:buFont typeface="Arial"/>
              <a:buChar char="•"/>
            </a:pPr>
            <a:r>
              <a:rPr lang="en-US" sz="2148">
                <a:solidFill>
                  <a:srgbClr val="4C4457"/>
                </a:solidFill>
                <a:latin typeface="Open Sans"/>
                <a:ea typeface="Open Sans"/>
                <a:cs typeface="Open Sans"/>
                <a:sym typeface="Open Sans"/>
              </a:rPr>
              <a:t>Działania niepożądane leków mogą wpływać na naszą energię i zdolności krytycznego myślenia.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822133" y="746779"/>
            <a:ext cx="10639568" cy="1793350"/>
            <a:chOff x="0" y="0"/>
            <a:chExt cx="14186091" cy="2391133"/>
          </a:xfrm>
        </p:grpSpPr>
        <p:sp>
          <p:nvSpPr>
            <p:cNvPr name="Freeform 6" id="6"/>
            <p:cNvSpPr/>
            <p:nvPr/>
          </p:nvSpPr>
          <p:spPr>
            <a:xfrm flipH="false" flipV="false" rot="0">
              <a:off x="0" y="0"/>
              <a:ext cx="14186091" cy="2391133"/>
            </a:xfrm>
            <a:custGeom>
              <a:avLst/>
              <a:gdLst/>
              <a:ahLst/>
              <a:cxnLst/>
              <a:rect r="r" b="b" t="t" l="l"/>
              <a:pathLst>
                <a:path h="2391133" w="14186091">
                  <a:moveTo>
                    <a:pt x="0" y="0"/>
                  </a:moveTo>
                  <a:lnTo>
                    <a:pt x="14186091" y="0"/>
                  </a:lnTo>
                  <a:lnTo>
                    <a:pt x="14186091" y="2391133"/>
                  </a:lnTo>
                  <a:lnTo>
                    <a:pt x="0" y="2391133"/>
                  </a:lnTo>
                  <a:close/>
                </a:path>
              </a:pathLst>
            </a:custGeom>
            <a:solidFill>
              <a:srgbClr val="000000">
                <a:alpha val="0"/>
              </a:srgbClr>
            </a:solidFill>
          </p:spPr>
        </p:sp>
        <p:sp>
          <p:nvSpPr>
            <p:cNvPr name="TextBox 7" id="7"/>
            <p:cNvSpPr txBox="true"/>
            <p:nvPr/>
          </p:nvSpPr>
          <p:spPr>
            <a:xfrm>
              <a:off x="0" y="9525"/>
              <a:ext cx="14186091" cy="2381608"/>
            </a:xfrm>
            <a:prstGeom prst="rect">
              <a:avLst/>
            </a:prstGeom>
          </p:spPr>
          <p:txBody>
            <a:bodyPr anchor="t" rtlCol="false" tIns="0" lIns="0" bIns="0" rIns="0"/>
            <a:lstStyle/>
            <a:p>
              <a:pPr algn="l" marL="0" indent="0" lvl="0">
                <a:lnSpc>
                  <a:spcPts val="4297"/>
                </a:lnSpc>
              </a:pPr>
              <a:r>
                <a:rPr lang="en-US" b="true" sz="3581">
                  <a:solidFill>
                    <a:srgbClr val="000000"/>
                  </a:solidFill>
                  <a:latin typeface="Open Sans Bold"/>
                  <a:ea typeface="Open Sans Bold"/>
                  <a:cs typeface="Open Sans Bold"/>
                  <a:sym typeface="Open Sans Bold"/>
                </a:rPr>
                <a:t>Studium przypadku: María Fernanda Castro Maya – aktywistka na rzecz praw osób z niepełnosprawnościami</a:t>
              </a:r>
            </a:p>
          </p:txBody>
        </p:sp>
      </p:grpSp>
      <p:grpSp>
        <p:nvGrpSpPr>
          <p:cNvPr name="Group 8" id="8"/>
          <p:cNvGrpSpPr/>
          <p:nvPr/>
        </p:nvGrpSpPr>
        <p:grpSpPr>
          <a:xfrm rot="0">
            <a:off x="711515" y="2899343"/>
            <a:ext cx="10274106" cy="6659196"/>
            <a:chOff x="0" y="0"/>
            <a:chExt cx="13698808" cy="8878928"/>
          </a:xfrm>
        </p:grpSpPr>
        <p:sp>
          <p:nvSpPr>
            <p:cNvPr name="Freeform 9" id="9"/>
            <p:cNvSpPr/>
            <p:nvPr/>
          </p:nvSpPr>
          <p:spPr>
            <a:xfrm flipH="false" flipV="false" rot="0">
              <a:off x="0" y="0"/>
              <a:ext cx="13698807" cy="8878929"/>
            </a:xfrm>
            <a:custGeom>
              <a:avLst/>
              <a:gdLst/>
              <a:ahLst/>
              <a:cxnLst/>
              <a:rect r="r" b="b" t="t" l="l"/>
              <a:pathLst>
                <a:path h="8878929" w="13698807">
                  <a:moveTo>
                    <a:pt x="0" y="0"/>
                  </a:moveTo>
                  <a:lnTo>
                    <a:pt x="13698807" y="0"/>
                  </a:lnTo>
                  <a:lnTo>
                    <a:pt x="13698807" y="8878929"/>
                  </a:lnTo>
                  <a:lnTo>
                    <a:pt x="0" y="8878929"/>
                  </a:lnTo>
                  <a:close/>
                </a:path>
              </a:pathLst>
            </a:custGeom>
            <a:solidFill>
              <a:srgbClr val="000000">
                <a:alpha val="0"/>
              </a:srgbClr>
            </a:solidFill>
          </p:spPr>
        </p:sp>
        <p:sp>
          <p:nvSpPr>
            <p:cNvPr name="TextBox 10" id="10"/>
            <p:cNvSpPr txBox="true"/>
            <p:nvPr/>
          </p:nvSpPr>
          <p:spPr>
            <a:xfrm>
              <a:off x="0" y="-114300"/>
              <a:ext cx="13698808" cy="8993228"/>
            </a:xfrm>
            <a:prstGeom prst="rect">
              <a:avLst/>
            </a:prstGeom>
          </p:spPr>
          <p:txBody>
            <a:bodyPr anchor="t" rtlCol="false" tIns="0" lIns="0" bIns="0" rIns="0"/>
            <a:lstStyle/>
            <a:p>
              <a:pPr algn="just" marL="0" indent="0" lvl="0">
                <a:lnSpc>
                  <a:spcPts val="3888"/>
                </a:lnSpc>
              </a:pPr>
              <a:r>
                <a:rPr lang="en-US" sz="2160">
                  <a:solidFill>
                    <a:srgbClr val="000000"/>
                  </a:solidFill>
                  <a:latin typeface="Open Sans"/>
                  <a:ea typeface="Open Sans"/>
                  <a:cs typeface="Open Sans"/>
                  <a:sym typeface="Open Sans"/>
                </a:rPr>
                <a:t>María Fernanda Castro Maya, meksykańska aktywistka na rzecz praw osób z niepełnosprawnościami, w tym intelektualnymi, jest znaną zwolenniczką włączania osób z niepełnosprawnościami do życia politycznego.</a:t>
              </a:r>
            </a:p>
            <a:p>
              <a:pPr algn="just" marL="0" indent="0" lvl="0">
                <a:lnSpc>
                  <a:spcPts val="3888"/>
                </a:lnSpc>
              </a:pPr>
            </a:p>
            <a:p>
              <a:pPr algn="just" marL="466344" indent="-233172" lvl="1">
                <a:lnSpc>
                  <a:spcPts val="3888"/>
                </a:lnSpc>
                <a:buFont typeface="Arial"/>
                <a:buChar char="•"/>
              </a:pPr>
              <a:r>
                <a:rPr lang="en-US" sz="2160">
                  <a:solidFill>
                    <a:srgbClr val="000000"/>
                  </a:solidFill>
                  <a:latin typeface="Open Sans"/>
                  <a:ea typeface="Open Sans"/>
                  <a:cs typeface="Open Sans"/>
                  <a:sym typeface="Open Sans"/>
                </a:rPr>
                <a:t>Zaproponowała zmianę w Kodeksie cywilnym miasta Meksyk, która miałaby znieść wymóg posiadania przez dorosłe osoby niepełnosprawne prawnego opiekuna, co miało na celu zwiększenie ich niezależności.</a:t>
              </a:r>
            </a:p>
            <a:p>
              <a:pPr algn="just" marL="466344" indent="-233172" lvl="1">
                <a:lnSpc>
                  <a:spcPts val="3888"/>
                </a:lnSpc>
                <a:buFont typeface="Arial"/>
                <a:buChar char="•"/>
              </a:pPr>
              <a:r>
                <a:rPr lang="en-US" sz="2160">
                  <a:solidFill>
                    <a:srgbClr val="000000"/>
                  </a:solidFill>
                  <a:latin typeface="Open Sans"/>
                  <a:ea typeface="Open Sans"/>
                  <a:cs typeface="Open Sans"/>
                  <a:sym typeface="Open Sans"/>
                </a:rPr>
                <a:t>María Fernanda z zaangażowaniem współpracuje z partiami politycznymi, zachęcając je do uwzględnienia niepełnosprawności intelektualnej w swoich programach oraz do promowania dostępności językowej w dokumentach politycznych.</a:t>
              </a:r>
            </a:p>
          </p:txBody>
        </p:sp>
      </p:grpSp>
      <p:sp>
        <p:nvSpPr>
          <p:cNvPr name="Freeform 11" id="11"/>
          <p:cNvSpPr/>
          <p:nvPr/>
        </p:nvSpPr>
        <p:spPr>
          <a:xfrm flipH="false" flipV="false" rot="0">
            <a:off x="11743625" y="4295137"/>
            <a:ext cx="5515675" cy="3215053"/>
          </a:xfrm>
          <a:custGeom>
            <a:avLst/>
            <a:gdLst/>
            <a:ahLst/>
            <a:cxnLst/>
            <a:rect r="r" b="b" t="t" l="l"/>
            <a:pathLst>
              <a:path h="3215053" w="5515675">
                <a:moveTo>
                  <a:pt x="0" y="0"/>
                </a:moveTo>
                <a:lnTo>
                  <a:pt x="5515675" y="0"/>
                </a:lnTo>
                <a:lnTo>
                  <a:pt x="5515675" y="3215053"/>
                </a:lnTo>
                <a:lnTo>
                  <a:pt x="0" y="3215053"/>
                </a:lnTo>
                <a:lnTo>
                  <a:pt x="0" y="0"/>
                </a:lnTo>
                <a:close/>
              </a:path>
            </a:pathLst>
          </a:custGeom>
          <a:blipFill>
            <a:blip r:embed="rId4"/>
            <a:stretch>
              <a:fillRect l="0" t="-8022" r="-1526" b="-8022"/>
            </a:stretch>
          </a:blipFill>
        </p:spPr>
      </p:sp>
      <p:grpSp>
        <p:nvGrpSpPr>
          <p:cNvPr name="Group 12" id="12"/>
          <p:cNvGrpSpPr/>
          <p:nvPr/>
        </p:nvGrpSpPr>
        <p:grpSpPr>
          <a:xfrm rot="0">
            <a:off x="973931" y="971551"/>
            <a:ext cx="700088" cy="136922"/>
            <a:chOff x="0" y="0"/>
            <a:chExt cx="933450" cy="182563"/>
          </a:xfrm>
        </p:grpSpPr>
        <p:sp>
          <p:nvSpPr>
            <p:cNvPr name="Freeform 13" id="13"/>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4" id="14"/>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5"/>
            <a:stretch>
              <a:fillRect l="0" t="0" r="0" b="0"/>
            </a:stretch>
          </a:blipFill>
        </p:spPr>
      </p:sp>
      <p:sp>
        <p:nvSpPr>
          <p:cNvPr name="Freeform 15" id="15"/>
          <p:cNvSpPr/>
          <p:nvPr/>
        </p:nvSpPr>
        <p:spPr>
          <a:xfrm flipH="false" flipV="false" rot="0">
            <a:off x="11889813" y="1906149"/>
            <a:ext cx="1269425" cy="2388988"/>
          </a:xfrm>
          <a:custGeom>
            <a:avLst/>
            <a:gdLst/>
            <a:ahLst/>
            <a:cxnLst/>
            <a:rect r="r" b="b" t="t" l="l"/>
            <a:pathLst>
              <a:path h="2388988" w="1269425">
                <a:moveTo>
                  <a:pt x="0" y="0"/>
                </a:moveTo>
                <a:lnTo>
                  <a:pt x="1269426" y="0"/>
                </a:lnTo>
                <a:lnTo>
                  <a:pt x="1269426" y="2388988"/>
                </a:lnTo>
                <a:lnTo>
                  <a:pt x="0" y="23889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DAG7rVPn77Q</dc:identifier>
  <dcterms:modified xsi:type="dcterms:W3CDTF">2011-08-01T06:04:30Z</dcterms:modified>
  <cp:revision>1</cp:revision>
  <dc:title>SPARK_CBP_Understanding Psychosocial Disabilities and Participation – kopia</dc:title>
</cp:coreProperties>
</file>