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Calibri (MS) Bold" charset="1" panose="020F0702030404030204"/>
      <p:regular r:id="rId34"/>
    </p:embeddedFont>
    <p:embeddedFont>
      <p:font typeface="Calibri (MS)" charset="1" panose="020F0502020204030204"/>
      <p:regular r:id="rId35"/>
    </p:embeddedFont>
    <p:embeddedFont>
      <p:font typeface="Roboto Bold" charset="1" panose="02000000000000000000"/>
      <p:regular r:id="rId36"/>
    </p:embeddedFont>
    <p:embeddedFont>
      <p:font typeface="Calibri (MS) Bold Italics" charset="1" panose="020F07020304040A0204"/>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2.jpeg" Type="http://schemas.openxmlformats.org/officeDocument/2006/relationships/image"/><Relationship Id="rId2" Target="../media/image1.png" Type="http://schemas.openxmlformats.org/officeDocument/2006/relationships/image"/><Relationship Id="rId3" Target="../media/image11.jpe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3.png" Type="http://schemas.openxmlformats.org/officeDocument/2006/relationships/image"/><Relationship Id="rId4" Target="../media/image22.jpeg" Type="http://schemas.openxmlformats.org/officeDocument/2006/relationships/image"/><Relationship Id="rId5" Target="../media/image3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43.png" Type="http://schemas.openxmlformats.org/officeDocument/2006/relationships/image"/><Relationship Id="rId13" Target="../media/image44.svg" Type="http://schemas.openxmlformats.org/officeDocument/2006/relationships/image"/><Relationship Id="rId14" Target="../media/image45.png" Type="http://schemas.openxmlformats.org/officeDocument/2006/relationships/image"/><Relationship Id="rId15" Target="../media/image46.svg" Type="http://schemas.openxmlformats.org/officeDocument/2006/relationships/image"/><Relationship Id="rId2" Target="../media/image1.png" Type="http://schemas.openxmlformats.org/officeDocument/2006/relationships/image"/><Relationship Id="rId3" Target="../media/image11.jpe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4.png" Type="http://schemas.openxmlformats.org/officeDocument/2006/relationships/image"/><Relationship Id="rId4" Target="../media/image33.png" Type="http://schemas.openxmlformats.org/officeDocument/2006/relationships/image"/><Relationship Id="rId5"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43.png" Type="http://schemas.openxmlformats.org/officeDocument/2006/relationships/image"/><Relationship Id="rId13" Target="../media/image44.svg" Type="http://schemas.openxmlformats.org/officeDocument/2006/relationships/image"/><Relationship Id="rId14" Target="../media/image45.png" Type="http://schemas.openxmlformats.org/officeDocument/2006/relationships/image"/><Relationship Id="rId15" Target="../media/image46.svg" Type="http://schemas.openxmlformats.org/officeDocument/2006/relationships/image"/><Relationship Id="rId2" Target="../media/image1.png" Type="http://schemas.openxmlformats.org/officeDocument/2006/relationships/image"/><Relationship Id="rId3" Target="../media/image11.jpe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7.png" Type="http://schemas.openxmlformats.org/officeDocument/2006/relationships/image"/><Relationship Id="rId4" Target="../media/image1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8.png" Type="http://schemas.openxmlformats.org/officeDocument/2006/relationships/image"/><Relationship Id="rId4"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9.jpe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59.svg" Type="http://schemas.openxmlformats.org/officeDocument/2006/relationships/image"/><Relationship Id="rId2" Target="../media/image1.png" Type="http://schemas.openxmlformats.org/officeDocument/2006/relationships/image"/><Relationship Id="rId3" Target="../media/image49.jpe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58.png" Type="http://schemas.openxmlformats.org/officeDocument/2006/relationships/image"/><Relationship Id="rId13" Target="../media/image59.svg" Type="http://schemas.openxmlformats.org/officeDocument/2006/relationships/image"/><Relationship Id="rId2" Target="../media/image1.png" Type="http://schemas.openxmlformats.org/officeDocument/2006/relationships/image"/><Relationship Id="rId3" Target="../media/image49.jpe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9.jpe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png" Type="http://schemas.openxmlformats.org/officeDocument/2006/relationships/image"/><Relationship Id="rId11" Target="../media/image65.svg" Type="http://schemas.openxmlformats.org/officeDocument/2006/relationships/image"/><Relationship Id="rId2" Target="../media/image1.png" Type="http://schemas.openxmlformats.org/officeDocument/2006/relationships/image"/><Relationship Id="rId3" Target="../media/image62.png" Type="http://schemas.openxmlformats.org/officeDocument/2006/relationships/image"/><Relationship Id="rId4" Target="../media/image63.svg" Type="http://schemas.openxmlformats.org/officeDocument/2006/relationships/image"/><Relationship Id="rId5" Target="../media/image49.jpe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9.jpe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9.jpe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59.svg" Type="http://schemas.openxmlformats.org/officeDocument/2006/relationships/image"/><Relationship Id="rId2" Target="../media/image1.png" Type="http://schemas.openxmlformats.org/officeDocument/2006/relationships/image"/><Relationship Id="rId3" Target="../media/image49.jpe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58.png" Type="http://schemas.openxmlformats.org/officeDocument/2006/relationships/image"/><Relationship Id="rId13" Target="../media/image59.svg" Type="http://schemas.openxmlformats.org/officeDocument/2006/relationships/image"/><Relationship Id="rId2" Target="../media/image1.png" Type="http://schemas.openxmlformats.org/officeDocument/2006/relationships/image"/><Relationship Id="rId3" Target="../media/image49.jpe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jpe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jpe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8.png" Type="http://schemas.openxmlformats.org/officeDocument/2006/relationships/image"/><Relationship Id="rId11" Target="../media/image79.png" Type="http://schemas.openxmlformats.org/officeDocument/2006/relationships/image"/><Relationship Id="rId12" Target="../media/image80.png" Type="http://schemas.openxmlformats.org/officeDocument/2006/relationships/image"/><Relationship Id="rId13" Target="../media/image81.jpeg" Type="http://schemas.openxmlformats.org/officeDocument/2006/relationships/image"/><Relationship Id="rId14" Target="../media/image82.png" Type="http://schemas.openxmlformats.org/officeDocument/2006/relationships/image"/><Relationship Id="rId15" Target="../media/image83.png" Type="http://schemas.openxmlformats.org/officeDocument/2006/relationships/image"/><Relationship Id="rId16" Target="../media/image84.png" Type="http://schemas.openxmlformats.org/officeDocument/2006/relationships/image"/><Relationship Id="rId2" Target="../media/image1.png" Type="http://schemas.openxmlformats.org/officeDocument/2006/relationships/image"/><Relationship Id="rId3" Target="../media/image72.png" Type="http://schemas.openxmlformats.org/officeDocument/2006/relationships/image"/><Relationship Id="rId4" Target="../media/image73.svg" Type="http://schemas.openxmlformats.org/officeDocument/2006/relationships/image"/><Relationship Id="rId5" Target="../media/image5.png" Type="http://schemas.openxmlformats.org/officeDocument/2006/relationships/image"/><Relationship Id="rId6" Target="../media/image74.png" Type="http://schemas.openxmlformats.org/officeDocument/2006/relationships/image"/><Relationship Id="rId7" Target="../media/image75.png" Type="http://schemas.openxmlformats.org/officeDocument/2006/relationships/image"/><Relationship Id="rId8" Target="../media/image76.png" Type="http://schemas.openxmlformats.org/officeDocument/2006/relationships/image"/><Relationship Id="rId9" Target="../media/image7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2" Target="../media/image1.png" Type="http://schemas.openxmlformats.org/officeDocument/2006/relationships/image"/><Relationship Id="rId3" Target="../media/image11.jpe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jpeg" Type="http://schemas.openxmlformats.org/officeDocument/2006/relationships/image"/><Relationship Id="rId9" Target="../media/image1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2" Target="../media/image1.png" Type="http://schemas.openxmlformats.org/officeDocument/2006/relationships/image"/><Relationship Id="rId3" Target="../media/image11.jpe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21.jpeg" Type="http://schemas.openxmlformats.org/officeDocument/2006/relationships/image"/><Relationship Id="rId9"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jpe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jpeg" Type="http://schemas.openxmlformats.org/officeDocument/2006/relationships/image"/><Relationship Id="rId4" Target="../media/image2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jpeg" Type="http://schemas.openxmlformats.org/officeDocument/2006/relationships/image"/><Relationship Id="rId2" Target="../media/image1.png" Type="http://schemas.openxmlformats.org/officeDocument/2006/relationships/image"/><Relationship Id="rId3" Target="../media/image11.jpe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29297"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Freeform 4" id="4"/>
          <p:cNvSpPr/>
          <p:nvPr/>
        </p:nvSpPr>
        <p:spPr>
          <a:xfrm flipH="false" flipV="false" rot="0">
            <a:off x="15785948" y="5471474"/>
            <a:ext cx="2502535" cy="4815840"/>
          </a:xfrm>
          <a:custGeom>
            <a:avLst/>
            <a:gdLst/>
            <a:ahLst/>
            <a:cxnLst/>
            <a:rect r="r" b="b" t="t" l="l"/>
            <a:pathLst>
              <a:path h="4815840" w="2502535">
                <a:moveTo>
                  <a:pt x="0" y="0"/>
                </a:moveTo>
                <a:lnTo>
                  <a:pt x="2502535" y="0"/>
                </a:lnTo>
                <a:lnTo>
                  <a:pt x="2502535" y="4815840"/>
                </a:lnTo>
                <a:lnTo>
                  <a:pt x="0" y="48158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a:grpSpLocks noChangeAspect="true"/>
          </p:cNvGrpSpPr>
          <p:nvPr/>
        </p:nvGrpSpPr>
        <p:grpSpPr>
          <a:xfrm rot="0">
            <a:off x="14138030" y="7121824"/>
            <a:ext cx="3499290" cy="3165177"/>
            <a:chOff x="0" y="0"/>
            <a:chExt cx="4665720" cy="4220236"/>
          </a:xfrm>
        </p:grpSpPr>
        <p:sp>
          <p:nvSpPr>
            <p:cNvPr name="Freeform 6" id="6"/>
            <p:cNvSpPr/>
            <p:nvPr/>
          </p:nvSpPr>
          <p:spPr>
            <a:xfrm flipH="false" flipV="false" rot="0">
              <a:off x="0" y="0"/>
              <a:ext cx="4665726" cy="4220210"/>
            </a:xfrm>
            <a:custGeom>
              <a:avLst/>
              <a:gdLst/>
              <a:ahLst/>
              <a:cxnLst/>
              <a:rect r="r" b="b" t="t" l="l"/>
              <a:pathLst>
                <a:path h="4220210" w="4665726">
                  <a:moveTo>
                    <a:pt x="0" y="0"/>
                  </a:moveTo>
                  <a:lnTo>
                    <a:pt x="4665726" y="0"/>
                  </a:lnTo>
                  <a:lnTo>
                    <a:pt x="4665726" y="4220210"/>
                  </a:lnTo>
                  <a:lnTo>
                    <a:pt x="0" y="4220210"/>
                  </a:lnTo>
                  <a:lnTo>
                    <a:pt x="0" y="0"/>
                  </a:lnTo>
                  <a:close/>
                </a:path>
              </a:pathLst>
            </a:custGeom>
            <a:blipFill>
              <a:blip r:embed="rId5"/>
              <a:stretch>
                <a:fillRect l="0" t="-81" r="0" b="-82"/>
              </a:stretch>
            </a:blipFill>
          </p:spPr>
        </p:sp>
      </p:grpSp>
      <p:sp>
        <p:nvSpPr>
          <p:cNvPr name="TextBox 7" id="7"/>
          <p:cNvSpPr txBox="true"/>
          <p:nvPr/>
        </p:nvSpPr>
        <p:spPr>
          <a:xfrm rot="0">
            <a:off x="745440" y="5531737"/>
            <a:ext cx="15095855" cy="3211534"/>
          </a:xfrm>
          <a:prstGeom prst="rect">
            <a:avLst/>
          </a:prstGeom>
        </p:spPr>
        <p:txBody>
          <a:bodyPr anchor="t" rtlCol="false" tIns="0" lIns="0" bIns="0" rIns="0">
            <a:spAutoFit/>
          </a:bodyPr>
          <a:lstStyle/>
          <a:p>
            <a:pPr algn="l" marL="0" indent="0" lvl="0">
              <a:lnSpc>
                <a:spcPts val="6646"/>
              </a:lnSpc>
            </a:pPr>
            <a:r>
              <a:rPr lang="en-US" b="true" sz="5538" spc="-8">
                <a:solidFill>
                  <a:srgbClr val="282829"/>
                </a:solidFill>
                <a:latin typeface="Calibri (MS) Bold"/>
                <a:ea typeface="Calibri (MS) Bold"/>
                <a:cs typeface="Calibri (MS) Bold"/>
                <a:sym typeface="Calibri (MS) Bold"/>
              </a:rPr>
              <a:t>Programa de Capacitação para Trabalhadores Jovens</a:t>
            </a:r>
          </a:p>
          <a:p>
            <a:pPr algn="l" marL="0" indent="0" lvl="0">
              <a:lnSpc>
                <a:spcPts val="5564"/>
              </a:lnSpc>
            </a:pPr>
            <a:r>
              <a:rPr lang="en-US" b="true" sz="4659" spc="-7">
                <a:solidFill>
                  <a:srgbClr val="282829"/>
                </a:solidFill>
                <a:latin typeface="Calibri (MS) Bold"/>
                <a:ea typeface="Calibri (MS) Bold"/>
                <a:cs typeface="Calibri (MS) Bold"/>
                <a:sym typeface="Calibri (MS) Bold"/>
              </a:rPr>
              <a:t>Criando ambientes políticos inclusivos</a:t>
            </a:r>
          </a:p>
          <a:p>
            <a:pPr algn="l" marL="0" indent="0" lvl="0">
              <a:lnSpc>
                <a:spcPts val="5564"/>
              </a:lnSpc>
            </a:pPr>
            <a:r>
              <a:rPr lang="en-US" b="true" sz="4659" spc="-7">
                <a:solidFill>
                  <a:srgbClr val="282829"/>
                </a:solidFill>
                <a:latin typeface="Calibri (MS) Bold"/>
                <a:ea typeface="Calibri (MS) Bold"/>
                <a:cs typeface="Calibri (MS) Bold"/>
                <a:sym typeface="Calibri (MS) Bold"/>
              </a:rPr>
              <a:t>Desenvolvido por: Open Group</a:t>
            </a:r>
          </a:p>
        </p:txBody>
      </p:sp>
      <p:grpSp>
        <p:nvGrpSpPr>
          <p:cNvPr name="Group 8" id="8"/>
          <p:cNvGrpSpPr>
            <a:grpSpLocks noChangeAspect="true"/>
          </p:cNvGrpSpPr>
          <p:nvPr/>
        </p:nvGrpSpPr>
        <p:grpSpPr>
          <a:xfrm rot="0">
            <a:off x="7408216" y="1168556"/>
            <a:ext cx="3724598" cy="3694480"/>
            <a:chOff x="0" y="0"/>
            <a:chExt cx="4966131" cy="4925973"/>
          </a:xfrm>
        </p:grpSpPr>
        <p:sp>
          <p:nvSpPr>
            <p:cNvPr name="Freeform 9" id="9"/>
            <p:cNvSpPr/>
            <p:nvPr/>
          </p:nvSpPr>
          <p:spPr>
            <a:xfrm flipH="false" flipV="false" rot="0">
              <a:off x="0" y="0"/>
              <a:ext cx="4966081" cy="4925949"/>
            </a:xfrm>
            <a:custGeom>
              <a:avLst/>
              <a:gdLst/>
              <a:ahLst/>
              <a:cxnLst/>
              <a:rect r="r" b="b" t="t" l="l"/>
              <a:pathLst>
                <a:path h="4925949" w="4966081">
                  <a:moveTo>
                    <a:pt x="0" y="0"/>
                  </a:moveTo>
                  <a:lnTo>
                    <a:pt x="4966081" y="0"/>
                  </a:lnTo>
                  <a:lnTo>
                    <a:pt x="4966081" y="4925949"/>
                  </a:lnTo>
                  <a:lnTo>
                    <a:pt x="0" y="4925949"/>
                  </a:lnTo>
                  <a:lnTo>
                    <a:pt x="0" y="0"/>
                  </a:lnTo>
                  <a:close/>
                </a:path>
              </a:pathLst>
            </a:custGeom>
            <a:blipFill>
              <a:blip r:embed="rId6"/>
              <a:stretch>
                <a:fillRect l="0" t="0" r="-1" b="0"/>
              </a:stretch>
            </a:blipFill>
          </p:spPr>
        </p:sp>
      </p:grpSp>
      <p:grpSp>
        <p:nvGrpSpPr>
          <p:cNvPr name="Group 10" id="10"/>
          <p:cNvGrpSpPr>
            <a:grpSpLocks noChangeAspect="true"/>
          </p:cNvGrpSpPr>
          <p:nvPr/>
        </p:nvGrpSpPr>
        <p:grpSpPr>
          <a:xfrm rot="0">
            <a:off x="0" y="0"/>
            <a:ext cx="4566777" cy="4593861"/>
            <a:chOff x="0" y="0"/>
            <a:chExt cx="6089036" cy="6125148"/>
          </a:xfrm>
        </p:grpSpPr>
        <p:sp>
          <p:nvSpPr>
            <p:cNvPr name="Freeform 11" id="11"/>
            <p:cNvSpPr/>
            <p:nvPr/>
          </p:nvSpPr>
          <p:spPr>
            <a:xfrm flipH="false" flipV="false" rot="0">
              <a:off x="0" y="0"/>
              <a:ext cx="6089015" cy="6125210"/>
            </a:xfrm>
            <a:custGeom>
              <a:avLst/>
              <a:gdLst/>
              <a:ahLst/>
              <a:cxnLst/>
              <a:rect r="r" b="b" t="t" l="l"/>
              <a:pathLst>
                <a:path h="6125210" w="6089015">
                  <a:moveTo>
                    <a:pt x="0" y="0"/>
                  </a:moveTo>
                  <a:lnTo>
                    <a:pt x="6089015" y="0"/>
                  </a:lnTo>
                  <a:lnTo>
                    <a:pt x="6089015" y="6125210"/>
                  </a:lnTo>
                  <a:lnTo>
                    <a:pt x="0" y="6125210"/>
                  </a:lnTo>
                  <a:lnTo>
                    <a:pt x="0" y="0"/>
                  </a:lnTo>
                  <a:close/>
                </a:path>
              </a:pathLst>
            </a:custGeom>
            <a:blipFill>
              <a:blip r:embed="rId7"/>
              <a:stretch>
                <a:fillRect l="-35" t="0" r="-36" b="1"/>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5018960"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grpSp>
        <p:nvGrpSpPr>
          <p:cNvPr name="Group 4" id="4"/>
          <p:cNvGrpSpPr>
            <a:grpSpLocks noChangeAspect="true"/>
          </p:cNvGrpSpPr>
          <p:nvPr/>
        </p:nvGrpSpPr>
        <p:grpSpPr>
          <a:xfrm rot="0">
            <a:off x="735099" y="325033"/>
            <a:ext cx="1425778" cy="1410690"/>
            <a:chOff x="0" y="0"/>
            <a:chExt cx="1901037" cy="1880920"/>
          </a:xfrm>
        </p:grpSpPr>
        <p:sp>
          <p:nvSpPr>
            <p:cNvPr name="Freeform 5" id="5"/>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3"/>
              <a:stretch>
                <a:fillRect l="0" t="0" r="1" b="-2"/>
              </a:stretch>
            </a:blipFill>
          </p:spPr>
        </p:sp>
      </p:grpSp>
      <p:sp>
        <p:nvSpPr>
          <p:cNvPr name="Freeform 6" id="6"/>
          <p:cNvSpPr/>
          <p:nvPr/>
        </p:nvSpPr>
        <p:spPr>
          <a:xfrm flipH="false" flipV="false" rot="0">
            <a:off x="14019015" y="0"/>
            <a:ext cx="4269105" cy="4139565"/>
          </a:xfrm>
          <a:custGeom>
            <a:avLst/>
            <a:gdLst/>
            <a:ahLst/>
            <a:cxnLst/>
            <a:rect r="r" b="b" t="t" l="l"/>
            <a:pathLst>
              <a:path h="4139565" w="4269105">
                <a:moveTo>
                  <a:pt x="0" y="0"/>
                </a:moveTo>
                <a:lnTo>
                  <a:pt x="4269105" y="0"/>
                </a:lnTo>
                <a:lnTo>
                  <a:pt x="4269105" y="4139565"/>
                </a:lnTo>
                <a:lnTo>
                  <a:pt x="0" y="4139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4020561" y="11646"/>
            <a:ext cx="4267835" cy="4203700"/>
          </a:xfrm>
          <a:custGeom>
            <a:avLst/>
            <a:gdLst/>
            <a:ahLst/>
            <a:cxnLst/>
            <a:rect r="r" b="b" t="t" l="l"/>
            <a:pathLst>
              <a:path h="4203700" w="4267835">
                <a:moveTo>
                  <a:pt x="0" y="0"/>
                </a:moveTo>
                <a:lnTo>
                  <a:pt x="4267835" y="0"/>
                </a:lnTo>
                <a:lnTo>
                  <a:pt x="4267835" y="4203700"/>
                </a:lnTo>
                <a:lnTo>
                  <a:pt x="0" y="42037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0" y="6328491"/>
            <a:ext cx="3636010" cy="3958590"/>
          </a:xfrm>
          <a:custGeom>
            <a:avLst/>
            <a:gdLst/>
            <a:ahLst/>
            <a:cxnLst/>
            <a:rect r="r" b="b" t="t" l="l"/>
            <a:pathLst>
              <a:path h="3958590" w="3636010">
                <a:moveTo>
                  <a:pt x="0" y="0"/>
                </a:moveTo>
                <a:lnTo>
                  <a:pt x="3636010" y="0"/>
                </a:lnTo>
                <a:lnTo>
                  <a:pt x="3636010" y="3958590"/>
                </a:lnTo>
                <a:lnTo>
                  <a:pt x="0" y="395859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0" y="6308841"/>
            <a:ext cx="2674620" cy="3975100"/>
          </a:xfrm>
          <a:custGeom>
            <a:avLst/>
            <a:gdLst/>
            <a:ahLst/>
            <a:cxnLst/>
            <a:rect r="r" b="b" t="t" l="l"/>
            <a:pathLst>
              <a:path h="3975100" w="2674620">
                <a:moveTo>
                  <a:pt x="0" y="0"/>
                </a:moveTo>
                <a:lnTo>
                  <a:pt x="2674620" y="0"/>
                </a:lnTo>
                <a:lnTo>
                  <a:pt x="2674620" y="3975100"/>
                </a:lnTo>
                <a:lnTo>
                  <a:pt x="0" y="39751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0" id="10"/>
          <p:cNvGrpSpPr>
            <a:grpSpLocks noChangeAspect="true"/>
          </p:cNvGrpSpPr>
          <p:nvPr/>
        </p:nvGrpSpPr>
        <p:grpSpPr>
          <a:xfrm rot="0">
            <a:off x="2233674" y="4783449"/>
            <a:ext cx="6134099" cy="4095749"/>
            <a:chOff x="0" y="0"/>
            <a:chExt cx="8178799" cy="5460999"/>
          </a:xfrm>
        </p:grpSpPr>
        <p:sp>
          <p:nvSpPr>
            <p:cNvPr name="Freeform 11" id="11"/>
            <p:cNvSpPr/>
            <p:nvPr/>
          </p:nvSpPr>
          <p:spPr>
            <a:xfrm flipH="false" flipV="false" rot="0">
              <a:off x="0" y="0"/>
              <a:ext cx="8178800" cy="5461000"/>
            </a:xfrm>
            <a:custGeom>
              <a:avLst/>
              <a:gdLst/>
              <a:ahLst/>
              <a:cxnLst/>
              <a:rect r="r" b="b" t="t" l="l"/>
              <a:pathLst>
                <a:path h="5461000" w="8178800">
                  <a:moveTo>
                    <a:pt x="0" y="0"/>
                  </a:moveTo>
                  <a:lnTo>
                    <a:pt x="8178800" y="0"/>
                  </a:lnTo>
                  <a:lnTo>
                    <a:pt x="8178800" y="5461000"/>
                  </a:lnTo>
                  <a:lnTo>
                    <a:pt x="0" y="5461000"/>
                  </a:lnTo>
                  <a:lnTo>
                    <a:pt x="0" y="0"/>
                  </a:lnTo>
                  <a:close/>
                </a:path>
              </a:pathLst>
            </a:custGeom>
            <a:blipFill>
              <a:blip r:embed="rId12"/>
              <a:stretch>
                <a:fillRect l="-77" t="0" r="-77" b="0"/>
              </a:stretch>
            </a:blipFill>
          </p:spPr>
        </p:sp>
      </p:grpSp>
      <p:sp>
        <p:nvSpPr>
          <p:cNvPr name="TextBox 12" id="12"/>
          <p:cNvSpPr txBox="true"/>
          <p:nvPr/>
        </p:nvSpPr>
        <p:spPr>
          <a:xfrm rot="0">
            <a:off x="420050" y="1702433"/>
            <a:ext cx="17447899" cy="2314278"/>
          </a:xfrm>
          <a:prstGeom prst="rect">
            <a:avLst/>
          </a:prstGeom>
        </p:spPr>
        <p:txBody>
          <a:bodyPr anchor="t" rtlCol="false" tIns="0" lIns="0" bIns="0" rIns="0">
            <a:spAutoFit/>
          </a:bodyPr>
          <a:lstStyle/>
          <a:p>
            <a:pPr algn="ctr" marL="0" indent="0" lvl="0">
              <a:lnSpc>
                <a:spcPts val="4740"/>
              </a:lnSpc>
            </a:pPr>
            <a:r>
              <a:rPr lang="en-US" b="true" sz="3950">
                <a:solidFill>
                  <a:srgbClr val="000000"/>
                </a:solidFill>
                <a:latin typeface="Calibri (MS) Bold"/>
                <a:ea typeface="Calibri (MS) Bold"/>
                <a:cs typeface="Calibri (MS) Bold"/>
                <a:sym typeface="Calibri (MS) Bold"/>
              </a:rPr>
              <a:t>Confira este kit de ferramentas (versão fácil de ler)!</a:t>
            </a:r>
          </a:p>
          <a:p>
            <a:pPr algn="ctr" marL="0" indent="0" lvl="0">
              <a:lnSpc>
                <a:spcPts val="6996"/>
              </a:lnSpc>
            </a:pPr>
            <a:r>
              <a:rPr lang="en-US" b="true" sz="3950" spc="-10">
                <a:solidFill>
                  <a:srgbClr val="000000"/>
                </a:solidFill>
                <a:latin typeface="Calibri (MS) Bold"/>
                <a:ea typeface="Calibri (MS) Bold"/>
                <a:cs typeface="Calibri (MS) Bold"/>
                <a:sym typeface="Calibri (MS) Bold"/>
              </a:rPr>
              <a:t>Participação Política de Pessoas com Deficiência Intelectual ou Psicossocial, PNUD, 2021</a:t>
            </a:r>
          </a:p>
        </p:txBody>
      </p:sp>
      <p:sp>
        <p:nvSpPr>
          <p:cNvPr name="TextBox 13" id="13"/>
          <p:cNvSpPr txBox="true"/>
          <p:nvPr/>
        </p:nvSpPr>
        <p:spPr>
          <a:xfrm rot="0">
            <a:off x="9476878" y="5290472"/>
            <a:ext cx="7816850" cy="2066826"/>
          </a:xfrm>
          <a:prstGeom prst="rect">
            <a:avLst/>
          </a:prstGeom>
        </p:spPr>
        <p:txBody>
          <a:bodyPr anchor="t" rtlCol="false" tIns="0" lIns="0" bIns="0" rIns="0">
            <a:spAutoFit/>
          </a:bodyPr>
          <a:lstStyle/>
          <a:p>
            <a:pPr algn="ctr" marL="0" indent="0" lvl="0">
              <a:lnSpc>
                <a:spcPts val="5400"/>
              </a:lnSpc>
            </a:pPr>
            <a:r>
              <a:rPr lang="en-US" sz="3000" spc="-9">
                <a:solidFill>
                  <a:srgbClr val="000000"/>
                </a:solidFill>
                <a:latin typeface="Calibri (MS)"/>
                <a:ea typeface="Calibri (MS)"/>
                <a:cs typeface="Calibri (MS)"/>
                <a:sym typeface="Calibri (MS)"/>
              </a:rPr>
              <a:t>https://www.undp.org/publications/political- participation-persons-intellectual-or-psychosocial- disabilities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086818"/>
            <a:ext cx="18288000" cy="1200785"/>
            <a:chOff x="0" y="0"/>
            <a:chExt cx="24384000" cy="1601047"/>
          </a:xfrm>
        </p:grpSpPr>
        <p:sp>
          <p:nvSpPr>
            <p:cNvPr name="Freeform 3" id="3"/>
            <p:cNvSpPr/>
            <p:nvPr/>
          </p:nvSpPr>
          <p:spPr>
            <a:xfrm flipH="false" flipV="false" rot="0">
              <a:off x="0" y="0"/>
              <a:ext cx="24384000" cy="1600200"/>
            </a:xfrm>
            <a:custGeom>
              <a:avLst/>
              <a:gdLst/>
              <a:ahLst/>
              <a:cxnLst/>
              <a:rect r="r" b="b" t="t" l="l"/>
              <a:pathLst>
                <a:path h="1600200" w="24384000">
                  <a:moveTo>
                    <a:pt x="24384000" y="0"/>
                  </a:moveTo>
                  <a:lnTo>
                    <a:pt x="24384000" y="1600200"/>
                  </a:lnTo>
                  <a:lnTo>
                    <a:pt x="0" y="1600200"/>
                  </a:lnTo>
                  <a:lnTo>
                    <a:pt x="0" y="0"/>
                  </a:lnTo>
                  <a:lnTo>
                    <a:pt x="24384000" y="0"/>
                  </a:lnTo>
                  <a:close/>
                </a:path>
              </a:pathLst>
            </a:custGeom>
            <a:solidFill>
              <a:srgbClr val="FAD354"/>
            </a:solidFill>
          </p:spPr>
        </p:sp>
      </p:grpSp>
      <p:grpSp>
        <p:nvGrpSpPr>
          <p:cNvPr name="Group 4" id="4"/>
          <p:cNvGrpSpPr>
            <a:grpSpLocks noChangeAspect="true"/>
          </p:cNvGrpSpPr>
          <p:nvPr/>
        </p:nvGrpSpPr>
        <p:grpSpPr>
          <a:xfrm rot="0">
            <a:off x="455182" y="9258299"/>
            <a:ext cx="2857499" cy="600074"/>
            <a:chOff x="0" y="0"/>
            <a:chExt cx="3809999" cy="800099"/>
          </a:xfrm>
        </p:grpSpPr>
        <p:sp>
          <p:nvSpPr>
            <p:cNvPr name="Freeform 5" id="5"/>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6" id="6"/>
          <p:cNvSpPr txBox="true"/>
          <p:nvPr/>
        </p:nvSpPr>
        <p:spPr>
          <a:xfrm rot="0">
            <a:off x="997321" y="2633820"/>
            <a:ext cx="8722995" cy="542991"/>
          </a:xfrm>
          <a:prstGeom prst="rect">
            <a:avLst/>
          </a:prstGeom>
        </p:spPr>
        <p:txBody>
          <a:bodyPr anchor="t" rtlCol="false" tIns="0" lIns="0" bIns="0" rIns="0">
            <a:spAutoFit/>
          </a:bodyPr>
          <a:lstStyle/>
          <a:p>
            <a:pPr algn="l" marL="0" indent="0" lvl="0">
              <a:lnSpc>
                <a:spcPts val="3886"/>
              </a:lnSpc>
            </a:pPr>
            <a:r>
              <a:rPr lang="en-US" b="true" sz="3238">
                <a:solidFill>
                  <a:srgbClr val="2E2A29"/>
                </a:solidFill>
                <a:latin typeface="Calibri (MS) Bold"/>
                <a:ea typeface="Calibri (MS) Bold"/>
                <a:cs typeface="Calibri (MS) Bold"/>
                <a:sym typeface="Calibri (MS) Bold"/>
              </a:rPr>
              <a:t>Atividade nº 1 - Simplificando a Linguagem Política</a:t>
            </a:r>
          </a:p>
        </p:txBody>
      </p:sp>
      <p:grpSp>
        <p:nvGrpSpPr>
          <p:cNvPr name="Group 7" id="7"/>
          <p:cNvGrpSpPr>
            <a:grpSpLocks noChangeAspect="true"/>
          </p:cNvGrpSpPr>
          <p:nvPr/>
        </p:nvGrpSpPr>
        <p:grpSpPr>
          <a:xfrm rot="0">
            <a:off x="1352549" y="4082322"/>
            <a:ext cx="95250" cy="95249"/>
            <a:chOff x="0" y="0"/>
            <a:chExt cx="127000" cy="126999"/>
          </a:xfrm>
        </p:grpSpPr>
        <p:sp>
          <p:nvSpPr>
            <p:cNvPr name="Freeform 8" id="8"/>
            <p:cNvSpPr/>
            <p:nvPr/>
          </p:nvSpPr>
          <p:spPr>
            <a:xfrm flipH="false" flipV="false" rot="0">
              <a:off x="0" y="0"/>
              <a:ext cx="127000" cy="127000"/>
            </a:xfrm>
            <a:custGeom>
              <a:avLst/>
              <a:gdLst/>
              <a:ahLst/>
              <a:cxnLst/>
              <a:rect r="r" b="b" t="t" l="l"/>
              <a:pathLst>
                <a:path h="127000" w="127000">
                  <a:moveTo>
                    <a:pt x="0" y="0"/>
                  </a:moveTo>
                  <a:lnTo>
                    <a:pt x="127000" y="0"/>
                  </a:lnTo>
                  <a:lnTo>
                    <a:pt x="127000" y="127000"/>
                  </a:lnTo>
                  <a:lnTo>
                    <a:pt x="0" y="127000"/>
                  </a:lnTo>
                  <a:lnTo>
                    <a:pt x="0" y="0"/>
                  </a:lnTo>
                  <a:close/>
                </a:path>
              </a:pathLst>
            </a:custGeom>
            <a:blipFill>
              <a:blip r:embed="rId3"/>
              <a:stretch>
                <a:fillRect l="0" t="0" r="0" b="0"/>
              </a:stretch>
            </a:blipFill>
          </p:spPr>
        </p:sp>
      </p:grpSp>
      <p:grpSp>
        <p:nvGrpSpPr>
          <p:cNvPr name="Group 9" id="9"/>
          <p:cNvGrpSpPr>
            <a:grpSpLocks noChangeAspect="true"/>
          </p:cNvGrpSpPr>
          <p:nvPr/>
        </p:nvGrpSpPr>
        <p:grpSpPr>
          <a:xfrm rot="0">
            <a:off x="1352549" y="6053997"/>
            <a:ext cx="95250" cy="95249"/>
            <a:chOff x="0" y="0"/>
            <a:chExt cx="127000" cy="126999"/>
          </a:xfrm>
        </p:grpSpPr>
        <p:sp>
          <p:nvSpPr>
            <p:cNvPr name="Freeform 10" id="10"/>
            <p:cNvSpPr/>
            <p:nvPr/>
          </p:nvSpPr>
          <p:spPr>
            <a:xfrm flipH="false" flipV="false" rot="0">
              <a:off x="0" y="0"/>
              <a:ext cx="127000" cy="127000"/>
            </a:xfrm>
            <a:custGeom>
              <a:avLst/>
              <a:gdLst/>
              <a:ahLst/>
              <a:cxnLst/>
              <a:rect r="r" b="b" t="t" l="l"/>
              <a:pathLst>
                <a:path h="127000" w="127000">
                  <a:moveTo>
                    <a:pt x="0" y="0"/>
                  </a:moveTo>
                  <a:lnTo>
                    <a:pt x="127000" y="0"/>
                  </a:lnTo>
                  <a:lnTo>
                    <a:pt x="127000" y="127000"/>
                  </a:lnTo>
                  <a:lnTo>
                    <a:pt x="0" y="127000"/>
                  </a:lnTo>
                  <a:lnTo>
                    <a:pt x="0" y="0"/>
                  </a:lnTo>
                  <a:close/>
                </a:path>
              </a:pathLst>
            </a:custGeom>
            <a:blipFill>
              <a:blip r:embed="rId3"/>
              <a:stretch>
                <a:fillRect l="0" t="0" r="0" b="0"/>
              </a:stretch>
            </a:blipFill>
          </p:spPr>
        </p:sp>
      </p:grpSp>
      <p:grpSp>
        <p:nvGrpSpPr>
          <p:cNvPr name="Group 11" id="11"/>
          <p:cNvGrpSpPr>
            <a:grpSpLocks noChangeAspect="true"/>
          </p:cNvGrpSpPr>
          <p:nvPr/>
        </p:nvGrpSpPr>
        <p:grpSpPr>
          <a:xfrm rot="0">
            <a:off x="1352549" y="8025672"/>
            <a:ext cx="95250" cy="95249"/>
            <a:chOff x="0" y="0"/>
            <a:chExt cx="127000" cy="126999"/>
          </a:xfrm>
        </p:grpSpPr>
        <p:sp>
          <p:nvSpPr>
            <p:cNvPr name="Freeform 12" id="12"/>
            <p:cNvSpPr/>
            <p:nvPr/>
          </p:nvSpPr>
          <p:spPr>
            <a:xfrm flipH="false" flipV="false" rot="0">
              <a:off x="0" y="0"/>
              <a:ext cx="127000" cy="127000"/>
            </a:xfrm>
            <a:custGeom>
              <a:avLst/>
              <a:gdLst/>
              <a:ahLst/>
              <a:cxnLst/>
              <a:rect r="r" b="b" t="t" l="l"/>
              <a:pathLst>
                <a:path h="127000" w="127000">
                  <a:moveTo>
                    <a:pt x="0" y="0"/>
                  </a:moveTo>
                  <a:lnTo>
                    <a:pt x="127000" y="0"/>
                  </a:lnTo>
                  <a:lnTo>
                    <a:pt x="127000" y="127000"/>
                  </a:lnTo>
                  <a:lnTo>
                    <a:pt x="0" y="127000"/>
                  </a:lnTo>
                  <a:lnTo>
                    <a:pt x="0" y="0"/>
                  </a:lnTo>
                  <a:close/>
                </a:path>
              </a:pathLst>
            </a:custGeom>
            <a:blipFill>
              <a:blip r:embed="rId3"/>
              <a:stretch>
                <a:fillRect l="0" t="0" r="0" b="0"/>
              </a:stretch>
            </a:blipFill>
          </p:spPr>
        </p:sp>
      </p:grpSp>
      <p:sp>
        <p:nvSpPr>
          <p:cNvPr name="TextBox 13" id="13"/>
          <p:cNvSpPr txBox="true"/>
          <p:nvPr/>
        </p:nvSpPr>
        <p:spPr>
          <a:xfrm rot="0">
            <a:off x="1584820" y="3413019"/>
            <a:ext cx="15250794" cy="4893471"/>
          </a:xfrm>
          <a:prstGeom prst="rect">
            <a:avLst/>
          </a:prstGeom>
        </p:spPr>
        <p:txBody>
          <a:bodyPr anchor="t" rtlCol="false" tIns="0" lIns="0" bIns="0" rIns="0">
            <a:spAutoFit/>
          </a:bodyPr>
          <a:lstStyle/>
          <a:p>
            <a:pPr algn="l" marL="0" indent="0" lvl="0">
              <a:lnSpc>
                <a:spcPts val="5174"/>
              </a:lnSpc>
            </a:pPr>
            <a:r>
              <a:rPr lang="en-US" b="true" sz="2900">
                <a:solidFill>
                  <a:srgbClr val="282020"/>
                </a:solidFill>
                <a:latin typeface="Calibri (MS) Bold"/>
                <a:ea typeface="Calibri (MS) Bold"/>
                <a:cs typeface="Calibri (MS) Bold"/>
                <a:sym typeface="Calibri (MS) Bold"/>
              </a:rPr>
              <a:t>Objetivo: </a:t>
            </a:r>
            <a:r>
              <a:rPr lang="en-US" sz="2900">
                <a:solidFill>
                  <a:srgbClr val="282020"/>
                </a:solidFill>
                <a:latin typeface="Calibri (MS)"/>
                <a:ea typeface="Calibri (MS)"/>
                <a:cs typeface="Calibri (MS)"/>
                <a:sym typeface="Calibri (MS)"/>
              </a:rPr>
              <a:t>Ajudar os participantes a entender como a linguagem política complexa pode criar barreiras para pessoas com deficiência e praticar como tornar o conteúdo político mais acessível e inclusivo.</a:t>
            </a:r>
          </a:p>
          <a:p>
            <a:pPr algn="l" marL="0" indent="0" lvl="0">
              <a:lnSpc>
                <a:spcPts val="3480"/>
              </a:lnSpc>
            </a:pPr>
          </a:p>
          <a:p>
            <a:pPr algn="l" marL="0" indent="0" lvl="0">
              <a:lnSpc>
                <a:spcPts val="3480"/>
              </a:lnSpc>
            </a:pPr>
          </a:p>
          <a:p>
            <a:pPr algn="l" marL="0" indent="0" lvl="0">
              <a:lnSpc>
                <a:spcPts val="5174"/>
              </a:lnSpc>
            </a:pPr>
            <a:r>
              <a:rPr lang="en-US" b="true" sz="2900">
                <a:solidFill>
                  <a:srgbClr val="282020"/>
                </a:solidFill>
                <a:latin typeface="Calibri (MS) Bold"/>
                <a:ea typeface="Calibri (MS) Bold"/>
                <a:cs typeface="Calibri (MS) Bold"/>
                <a:sym typeface="Calibri (MS) Bold"/>
              </a:rPr>
              <a:t>Materiais necessários: </a:t>
            </a:r>
            <a:r>
              <a:rPr lang="en-US" sz="2900">
                <a:solidFill>
                  <a:srgbClr val="282020"/>
                </a:solidFill>
                <a:latin typeface="Calibri (MS)"/>
                <a:ea typeface="Calibri (MS)"/>
                <a:cs typeface="Calibri (MS)"/>
                <a:sym typeface="Calibri (MS)"/>
              </a:rPr>
              <a:t>Um programa político falso (5 pontos complexos), cópias impressas ou slides digitais do programa, flipchart ou quadro branco, marcadores ou notas digitais.</a:t>
            </a:r>
          </a:p>
          <a:p>
            <a:pPr algn="l" marL="0" indent="0" lvl="0">
              <a:lnSpc>
                <a:spcPts val="3480"/>
              </a:lnSpc>
            </a:pPr>
          </a:p>
          <a:p>
            <a:pPr algn="l" marL="0" indent="0" lvl="0">
              <a:lnSpc>
                <a:spcPts val="3480"/>
              </a:lnSpc>
            </a:pPr>
          </a:p>
          <a:p>
            <a:pPr algn="l" marL="0" indent="0" lvl="0">
              <a:lnSpc>
                <a:spcPts val="3480"/>
              </a:lnSpc>
            </a:pPr>
            <a:r>
              <a:rPr lang="en-US" b="true" sz="2900">
                <a:solidFill>
                  <a:srgbClr val="282020"/>
                </a:solidFill>
                <a:latin typeface="Calibri (MS) Bold"/>
                <a:ea typeface="Calibri (MS) Bold"/>
                <a:cs typeface="Calibri (MS) Bold"/>
                <a:sym typeface="Calibri (MS) Bold"/>
              </a:rPr>
              <a:t>Duração: </a:t>
            </a:r>
            <a:r>
              <a:rPr lang="en-US" sz="2900">
                <a:solidFill>
                  <a:srgbClr val="282020"/>
                </a:solidFill>
                <a:latin typeface="Calibri (MS)"/>
                <a:ea typeface="Calibri (MS)"/>
                <a:cs typeface="Calibri (MS)"/>
                <a:sym typeface="Calibri (MS)"/>
              </a:rPr>
              <a:t>15 minutos</a:t>
            </a:r>
          </a:p>
        </p:txBody>
      </p:sp>
      <p:sp>
        <p:nvSpPr>
          <p:cNvPr name="TextBox 14" id="1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E2A29"/>
                </a:solidFill>
                <a:latin typeface="Roboto Bold"/>
                <a:ea typeface="Roboto Bold"/>
                <a:cs typeface="Roboto Bold"/>
                <a:sym typeface="Roboto Bold"/>
              </a:rPr>
              <a:t>7</a:t>
            </a:r>
          </a:p>
        </p:txBody>
      </p:sp>
      <p:grpSp>
        <p:nvGrpSpPr>
          <p:cNvPr name="Group 15" id="15"/>
          <p:cNvGrpSpPr>
            <a:grpSpLocks noChangeAspect="true"/>
          </p:cNvGrpSpPr>
          <p:nvPr/>
        </p:nvGrpSpPr>
        <p:grpSpPr>
          <a:xfrm rot="0">
            <a:off x="311292" y="0"/>
            <a:ext cx="1885949" cy="1885949"/>
            <a:chOff x="0" y="0"/>
            <a:chExt cx="2514599" cy="2514599"/>
          </a:xfrm>
        </p:grpSpPr>
        <p:sp>
          <p:nvSpPr>
            <p:cNvPr name="Freeform 16" id="16"/>
            <p:cNvSpPr/>
            <p:nvPr/>
          </p:nvSpPr>
          <p:spPr>
            <a:xfrm flipH="false" flipV="false" rot="0">
              <a:off x="0" y="0"/>
              <a:ext cx="2514600" cy="2514600"/>
            </a:xfrm>
            <a:custGeom>
              <a:avLst/>
              <a:gdLst/>
              <a:ahLst/>
              <a:cxnLst/>
              <a:rect r="r" b="b" t="t" l="l"/>
              <a:pathLst>
                <a:path h="2514600" w="2514600">
                  <a:moveTo>
                    <a:pt x="0" y="0"/>
                  </a:moveTo>
                  <a:lnTo>
                    <a:pt x="2514600" y="0"/>
                  </a:lnTo>
                  <a:lnTo>
                    <a:pt x="2514600" y="2514600"/>
                  </a:lnTo>
                  <a:lnTo>
                    <a:pt x="0" y="2514600"/>
                  </a:lnTo>
                  <a:lnTo>
                    <a:pt x="0" y="0"/>
                  </a:lnTo>
                  <a:close/>
                </a:path>
              </a:pathLst>
            </a:custGeom>
            <a:blipFill>
              <a:blip r:embed="rId4"/>
              <a:stretch>
                <a:fillRect l="0" t="0" r="0" b="0"/>
              </a:stretch>
            </a:blipFill>
          </p:spPr>
        </p:sp>
      </p:grpSp>
      <p:grpSp>
        <p:nvGrpSpPr>
          <p:cNvPr name="Group 17" id="17"/>
          <p:cNvGrpSpPr>
            <a:grpSpLocks noChangeAspect="true"/>
          </p:cNvGrpSpPr>
          <p:nvPr/>
        </p:nvGrpSpPr>
        <p:grpSpPr>
          <a:xfrm rot="0">
            <a:off x="12021726" y="7744182"/>
            <a:ext cx="5888997" cy="2109390"/>
            <a:chOff x="0" y="0"/>
            <a:chExt cx="7851996" cy="2812520"/>
          </a:xfrm>
        </p:grpSpPr>
        <p:sp>
          <p:nvSpPr>
            <p:cNvPr name="Freeform 18" id="18"/>
            <p:cNvSpPr/>
            <p:nvPr/>
          </p:nvSpPr>
          <p:spPr>
            <a:xfrm flipH="false" flipV="false" rot="0">
              <a:off x="0" y="0"/>
              <a:ext cx="7852029" cy="2812542"/>
            </a:xfrm>
            <a:custGeom>
              <a:avLst/>
              <a:gdLst/>
              <a:ahLst/>
              <a:cxnLst/>
              <a:rect r="r" b="b" t="t" l="l"/>
              <a:pathLst>
                <a:path h="2812542" w="7852029">
                  <a:moveTo>
                    <a:pt x="0" y="0"/>
                  </a:moveTo>
                  <a:lnTo>
                    <a:pt x="7852029" y="0"/>
                  </a:lnTo>
                  <a:lnTo>
                    <a:pt x="7852029" y="2812542"/>
                  </a:lnTo>
                  <a:lnTo>
                    <a:pt x="0" y="2812542"/>
                  </a:lnTo>
                  <a:lnTo>
                    <a:pt x="0" y="0"/>
                  </a:lnTo>
                  <a:close/>
                </a:path>
              </a:pathLst>
            </a:custGeom>
            <a:blipFill>
              <a:blip r:embed="rId5"/>
              <a:stretch>
                <a:fillRect l="-9" t="0" r="-8"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086818"/>
            <a:ext cx="18288000" cy="1200785"/>
            <a:chOff x="0" y="0"/>
            <a:chExt cx="24384000" cy="1601047"/>
          </a:xfrm>
        </p:grpSpPr>
        <p:sp>
          <p:nvSpPr>
            <p:cNvPr name="Freeform 3" id="3"/>
            <p:cNvSpPr/>
            <p:nvPr/>
          </p:nvSpPr>
          <p:spPr>
            <a:xfrm flipH="false" flipV="false" rot="0">
              <a:off x="0" y="0"/>
              <a:ext cx="24384000" cy="1600200"/>
            </a:xfrm>
            <a:custGeom>
              <a:avLst/>
              <a:gdLst/>
              <a:ahLst/>
              <a:cxnLst/>
              <a:rect r="r" b="b" t="t" l="l"/>
              <a:pathLst>
                <a:path h="1600200" w="24384000">
                  <a:moveTo>
                    <a:pt x="24384000" y="0"/>
                  </a:moveTo>
                  <a:lnTo>
                    <a:pt x="24384000" y="1600200"/>
                  </a:lnTo>
                  <a:lnTo>
                    <a:pt x="0" y="1600200"/>
                  </a:lnTo>
                  <a:lnTo>
                    <a:pt x="0" y="0"/>
                  </a:lnTo>
                  <a:lnTo>
                    <a:pt x="24384000" y="0"/>
                  </a:lnTo>
                  <a:close/>
                </a:path>
              </a:pathLst>
            </a:custGeom>
            <a:solidFill>
              <a:srgbClr val="FAD354"/>
            </a:solidFill>
          </p:spPr>
        </p:sp>
      </p:grpSp>
      <p:grpSp>
        <p:nvGrpSpPr>
          <p:cNvPr name="Group 4" id="4"/>
          <p:cNvGrpSpPr>
            <a:grpSpLocks noChangeAspect="true"/>
          </p:cNvGrpSpPr>
          <p:nvPr/>
        </p:nvGrpSpPr>
        <p:grpSpPr>
          <a:xfrm rot="0">
            <a:off x="770323" y="9258299"/>
            <a:ext cx="2857499" cy="600074"/>
            <a:chOff x="0" y="0"/>
            <a:chExt cx="3809999" cy="800099"/>
          </a:xfrm>
        </p:grpSpPr>
        <p:sp>
          <p:nvSpPr>
            <p:cNvPr name="Freeform 5" id="5"/>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6" id="6"/>
          <p:cNvSpPr txBox="true"/>
          <p:nvPr/>
        </p:nvSpPr>
        <p:spPr>
          <a:xfrm rot="0">
            <a:off x="958850" y="2080886"/>
            <a:ext cx="8722995" cy="542991"/>
          </a:xfrm>
          <a:prstGeom prst="rect">
            <a:avLst/>
          </a:prstGeom>
        </p:spPr>
        <p:txBody>
          <a:bodyPr anchor="t" rtlCol="false" tIns="0" lIns="0" bIns="0" rIns="0">
            <a:spAutoFit/>
          </a:bodyPr>
          <a:lstStyle/>
          <a:p>
            <a:pPr algn="l" marL="0" indent="0" lvl="0">
              <a:lnSpc>
                <a:spcPts val="3886"/>
              </a:lnSpc>
            </a:pPr>
            <a:r>
              <a:rPr lang="en-US" b="true" sz="3238">
                <a:solidFill>
                  <a:srgbClr val="2E2A29"/>
                </a:solidFill>
                <a:latin typeface="Calibri (MS) Bold"/>
                <a:ea typeface="Calibri (MS) Bold"/>
                <a:cs typeface="Calibri (MS) Bold"/>
                <a:sym typeface="Calibri (MS) Bold"/>
              </a:rPr>
              <a:t>Atividade nº 1 - Simplificando a Linguagem Política</a:t>
            </a:r>
          </a:p>
        </p:txBody>
      </p:sp>
      <p:sp>
        <p:nvSpPr>
          <p:cNvPr name="TextBox 7" id="7"/>
          <p:cNvSpPr txBox="true"/>
          <p:nvPr/>
        </p:nvSpPr>
        <p:spPr>
          <a:xfrm rot="0">
            <a:off x="2188728" y="3570642"/>
            <a:ext cx="6765290" cy="4341279"/>
          </a:xfrm>
          <a:prstGeom prst="rect">
            <a:avLst/>
          </a:prstGeom>
        </p:spPr>
        <p:txBody>
          <a:bodyPr anchor="t" rtlCol="false" tIns="0" lIns="0" bIns="0" rIns="0">
            <a:spAutoFit/>
          </a:bodyPr>
          <a:lstStyle/>
          <a:p>
            <a:pPr algn="l" marL="0" indent="0" lvl="0">
              <a:lnSpc>
                <a:spcPts val="2520"/>
              </a:lnSpc>
            </a:pPr>
            <a:r>
              <a:rPr lang="en-US" b="true" sz="2100">
                <a:solidFill>
                  <a:srgbClr val="000000"/>
                </a:solidFill>
                <a:latin typeface="Calibri (MS) Bold"/>
                <a:ea typeface="Calibri (MS) Bold"/>
                <a:cs typeface="Calibri (MS) Bold"/>
                <a:sym typeface="Calibri (MS) Bold"/>
              </a:rPr>
              <a:t>Apresentar o texto complexo</a:t>
            </a:r>
          </a:p>
          <a:p>
            <a:pPr algn="l" marL="0" indent="0" lvl="0">
              <a:lnSpc>
                <a:spcPts val="3749"/>
              </a:lnSpc>
            </a:pPr>
            <a:r>
              <a:rPr lang="en-US" b="true" sz="2100">
                <a:solidFill>
                  <a:srgbClr val="000000"/>
                </a:solidFill>
                <a:latin typeface="Calibri (MS) Bold"/>
                <a:ea typeface="Calibri (MS) Bold"/>
                <a:cs typeface="Calibri (MS) Bold"/>
                <a:sym typeface="Calibri (MS) Bold"/>
              </a:rPr>
              <a:t>Mostre aos participantes um programa político falso com 5 pontos escritos em linguagem complexa e inacessível.</a:t>
            </a:r>
          </a:p>
          <a:p>
            <a:pPr algn="l" marL="0" indent="0" lvl="0">
              <a:lnSpc>
                <a:spcPts val="2520"/>
              </a:lnSpc>
            </a:pPr>
          </a:p>
          <a:p>
            <a:pPr algn="l" marL="0" indent="0" lvl="0">
              <a:lnSpc>
                <a:spcPts val="2520"/>
              </a:lnSpc>
            </a:pPr>
            <a:r>
              <a:rPr lang="en-US" b="true" sz="2100" spc="-9">
                <a:solidFill>
                  <a:srgbClr val="000000"/>
                </a:solidFill>
                <a:latin typeface="Calibri (MS) Bold"/>
                <a:ea typeface="Calibri (MS) Bold"/>
                <a:cs typeface="Calibri (MS) Bold"/>
                <a:sym typeface="Calibri (MS) Bold"/>
              </a:rPr>
              <a:t>Divisão de Grupo</a:t>
            </a:r>
          </a:p>
          <a:p>
            <a:pPr algn="l" marL="0" indent="0" lvl="0">
              <a:lnSpc>
                <a:spcPts val="3749"/>
              </a:lnSpc>
            </a:pPr>
            <a:r>
              <a:rPr lang="en-US" b="true" sz="2100" spc="-9">
                <a:solidFill>
                  <a:srgbClr val="000000"/>
                </a:solidFill>
                <a:latin typeface="Calibri (MS) Bold"/>
                <a:ea typeface="Calibri (MS) Bold"/>
                <a:cs typeface="Calibri (MS) Bold"/>
                <a:sym typeface="Calibri (MS) Bold"/>
              </a:rPr>
              <a:t>Divida os participantes em pequenos grupos (3 a 5 pessoas cada) e distribua o texto do programa.</a:t>
            </a:r>
          </a:p>
          <a:p>
            <a:pPr algn="l" marL="0" indent="0" lvl="0">
              <a:lnSpc>
                <a:spcPts val="2520"/>
              </a:lnSpc>
            </a:pPr>
          </a:p>
          <a:p>
            <a:pPr algn="l" marL="0" indent="0" lvl="0">
              <a:lnSpc>
                <a:spcPts val="2520"/>
              </a:lnSpc>
            </a:pPr>
            <a:r>
              <a:rPr lang="en-US" b="true" sz="2100" spc="-9">
                <a:solidFill>
                  <a:srgbClr val="000000"/>
                </a:solidFill>
                <a:latin typeface="Calibri (MS) Bold"/>
                <a:ea typeface="Calibri (MS) Bold"/>
                <a:cs typeface="Calibri (MS) Bold"/>
                <a:sym typeface="Calibri (MS) Bold"/>
              </a:rPr>
              <a:t>Identificar Barreiras</a:t>
            </a:r>
          </a:p>
          <a:p>
            <a:pPr algn="l" marL="0" indent="0" lvl="0">
              <a:lnSpc>
                <a:spcPts val="3749"/>
              </a:lnSpc>
            </a:pPr>
            <a:r>
              <a:rPr lang="en-US" b="true" sz="2100" spc="-9">
                <a:solidFill>
                  <a:srgbClr val="000000"/>
                </a:solidFill>
                <a:latin typeface="Calibri (MS) Bold"/>
                <a:ea typeface="Calibri (MS) Bold"/>
                <a:cs typeface="Calibri (MS) Bold"/>
                <a:sym typeface="Calibri (MS) Bold"/>
              </a:rPr>
              <a:t>Cada grupo identifica palavras, frases ou conceitos difíceis que podem criar barreiras para pessoas com deficiência.</a:t>
            </a:r>
          </a:p>
        </p:txBody>
      </p:sp>
      <p:sp>
        <p:nvSpPr>
          <p:cNvPr name="TextBox 8" id="8"/>
          <p:cNvSpPr txBox="true"/>
          <p:nvPr/>
        </p:nvSpPr>
        <p:spPr>
          <a:xfrm rot="0">
            <a:off x="971550" y="457653"/>
            <a:ext cx="76835" cy="152400"/>
          </a:xfrm>
          <a:prstGeom prst="rect">
            <a:avLst/>
          </a:prstGeom>
        </p:spPr>
        <p:txBody>
          <a:bodyPr anchor="t" rtlCol="false" tIns="0" lIns="0" bIns="0" rIns="0">
            <a:spAutoFit/>
          </a:bodyPr>
          <a:lstStyle/>
          <a:p>
            <a:pPr algn="l" marL="0" indent="0" lvl="0">
              <a:lnSpc>
                <a:spcPts val="1184"/>
              </a:lnSpc>
            </a:pPr>
            <a:r>
              <a:rPr lang="en-US" b="true" sz="1050" spc="-49">
                <a:solidFill>
                  <a:srgbClr val="2E2A29"/>
                </a:solidFill>
                <a:latin typeface="Roboto Bold"/>
                <a:ea typeface="Roboto Bold"/>
                <a:cs typeface="Roboto Bold"/>
                <a:sym typeface="Roboto Bold"/>
              </a:rPr>
              <a:t>7</a:t>
            </a:r>
          </a:p>
        </p:txBody>
      </p:sp>
      <p:grpSp>
        <p:nvGrpSpPr>
          <p:cNvPr name="Group 9" id="9"/>
          <p:cNvGrpSpPr>
            <a:grpSpLocks noChangeAspect="true"/>
          </p:cNvGrpSpPr>
          <p:nvPr/>
        </p:nvGrpSpPr>
        <p:grpSpPr>
          <a:xfrm rot="0">
            <a:off x="597956" y="241401"/>
            <a:ext cx="1425778" cy="1410690"/>
            <a:chOff x="0" y="0"/>
            <a:chExt cx="1901037" cy="1880920"/>
          </a:xfrm>
        </p:grpSpPr>
        <p:sp>
          <p:nvSpPr>
            <p:cNvPr name="Freeform 10" id="10"/>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3"/>
              <a:stretch>
                <a:fillRect l="0" t="0" r="1" b="-2"/>
              </a:stretch>
            </a:blipFill>
          </p:spPr>
        </p:sp>
      </p:grpSp>
      <p:sp>
        <p:nvSpPr>
          <p:cNvPr name="Freeform 11" id="11"/>
          <p:cNvSpPr/>
          <p:nvPr/>
        </p:nvSpPr>
        <p:spPr>
          <a:xfrm flipH="false" flipV="false" rot="0">
            <a:off x="971549"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971549" y="5247137"/>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71549" y="6742673"/>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0291224" y="3813939"/>
            <a:ext cx="904875" cy="904875"/>
          </a:xfrm>
          <a:custGeom>
            <a:avLst/>
            <a:gdLst/>
            <a:ahLst/>
            <a:cxnLst/>
            <a:rect r="r" b="b" t="t" l="l"/>
            <a:pathLst>
              <a:path h="904875" w="904875">
                <a:moveTo>
                  <a:pt x="0" y="0"/>
                </a:moveTo>
                <a:lnTo>
                  <a:pt x="904875" y="0"/>
                </a:lnTo>
                <a:lnTo>
                  <a:pt x="904875" y="904875"/>
                </a:lnTo>
                <a:lnTo>
                  <a:pt x="0" y="9048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10291224" y="5208927"/>
            <a:ext cx="904875" cy="904875"/>
          </a:xfrm>
          <a:custGeom>
            <a:avLst/>
            <a:gdLst/>
            <a:ahLst/>
            <a:cxnLst/>
            <a:rect r="r" b="b" t="t" l="l"/>
            <a:pathLst>
              <a:path h="904875" w="904875">
                <a:moveTo>
                  <a:pt x="0" y="0"/>
                </a:moveTo>
                <a:lnTo>
                  <a:pt x="904875" y="0"/>
                </a:lnTo>
                <a:lnTo>
                  <a:pt x="904875" y="904875"/>
                </a:lnTo>
                <a:lnTo>
                  <a:pt x="0" y="90487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10291224" y="6835754"/>
            <a:ext cx="876300" cy="876300"/>
          </a:xfrm>
          <a:custGeom>
            <a:avLst/>
            <a:gdLst/>
            <a:ahLst/>
            <a:cxnLst/>
            <a:rect r="r" b="b" t="t" l="l"/>
            <a:pathLst>
              <a:path h="876300" w="876300">
                <a:moveTo>
                  <a:pt x="0" y="0"/>
                </a:moveTo>
                <a:lnTo>
                  <a:pt x="876300" y="0"/>
                </a:lnTo>
                <a:lnTo>
                  <a:pt x="876300" y="876300"/>
                </a:lnTo>
                <a:lnTo>
                  <a:pt x="0" y="8763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11523994" y="3691231"/>
            <a:ext cx="5183505" cy="993477"/>
          </a:xfrm>
          <a:prstGeom prst="rect">
            <a:avLst/>
          </a:prstGeom>
        </p:spPr>
        <p:txBody>
          <a:bodyPr anchor="t" rtlCol="false" tIns="0" lIns="0" bIns="0" rIns="0">
            <a:spAutoFit/>
          </a:bodyPr>
          <a:lstStyle/>
          <a:p>
            <a:pPr algn="l" marL="0" indent="0" lvl="0">
              <a:lnSpc>
                <a:spcPts val="2057"/>
              </a:lnSpc>
            </a:pPr>
            <a:r>
              <a:rPr lang="en-US" b="true" sz="1714">
                <a:solidFill>
                  <a:srgbClr val="000000"/>
                </a:solidFill>
                <a:latin typeface="Calibri (MS) Bold"/>
                <a:ea typeface="Calibri (MS) Bold"/>
                <a:cs typeface="Calibri (MS) Bold"/>
                <a:sym typeface="Calibri (MS) Bold"/>
              </a:rPr>
              <a:t>Simplifique o conteúdo</a:t>
            </a:r>
          </a:p>
          <a:p>
            <a:pPr algn="l" marL="0" indent="0" lvl="0">
              <a:lnSpc>
                <a:spcPts val="3061"/>
              </a:lnSpc>
            </a:pPr>
            <a:r>
              <a:rPr lang="en-US" b="true" sz="1714" spc="-8">
                <a:solidFill>
                  <a:srgbClr val="000000"/>
                </a:solidFill>
                <a:latin typeface="Calibri (MS) Bold"/>
                <a:ea typeface="Calibri (MS) Bold"/>
                <a:cs typeface="Calibri (MS) Bold"/>
                <a:sym typeface="Calibri (MS) Bold"/>
              </a:rPr>
              <a:t>Os grupos reescrevem o programa usando uma linguagem simples e inclusiva para torná-lo mais acessível.</a:t>
            </a:r>
          </a:p>
        </p:txBody>
      </p:sp>
      <p:sp>
        <p:nvSpPr>
          <p:cNvPr name="TextBox 18" id="18"/>
          <p:cNvSpPr txBox="true"/>
          <p:nvPr/>
        </p:nvSpPr>
        <p:spPr>
          <a:xfrm rot="0">
            <a:off x="11523994" y="5280879"/>
            <a:ext cx="6558280" cy="1217211"/>
          </a:xfrm>
          <a:prstGeom prst="rect">
            <a:avLst/>
          </a:prstGeom>
        </p:spPr>
        <p:txBody>
          <a:bodyPr anchor="t" rtlCol="false" tIns="0" lIns="0" bIns="0" rIns="0">
            <a:spAutoFit/>
          </a:bodyPr>
          <a:lstStyle/>
          <a:p>
            <a:pPr algn="l" marL="0" indent="0" lvl="0">
              <a:lnSpc>
                <a:spcPts val="2520"/>
              </a:lnSpc>
            </a:pPr>
            <a:r>
              <a:rPr lang="en-US" b="true" sz="2100" spc="-9">
                <a:solidFill>
                  <a:srgbClr val="000000"/>
                </a:solidFill>
                <a:latin typeface="Calibri (MS) Bold"/>
                <a:ea typeface="Calibri (MS) Bold"/>
                <a:cs typeface="Calibri (MS) Bold"/>
                <a:sym typeface="Calibri (MS) Bold"/>
              </a:rPr>
              <a:t>P</a:t>
            </a:r>
            <a:r>
              <a:rPr lang="en-US" b="true" sz="2100" spc="-9">
                <a:solidFill>
                  <a:srgbClr val="000000"/>
                </a:solidFill>
                <a:latin typeface="Calibri (MS) Bold"/>
                <a:ea typeface="Calibri (MS) Bold"/>
                <a:cs typeface="Calibri (MS) Bold"/>
                <a:sym typeface="Calibri (MS) Bold"/>
              </a:rPr>
              <a:t>artilhe os resultados</a:t>
            </a:r>
          </a:p>
          <a:p>
            <a:pPr algn="l" marL="0" indent="0" lvl="0">
              <a:lnSpc>
                <a:spcPts val="3749"/>
              </a:lnSpc>
            </a:pPr>
            <a:r>
              <a:rPr lang="en-US" b="true" sz="2100" spc="-9">
                <a:solidFill>
                  <a:srgbClr val="000000"/>
                </a:solidFill>
                <a:latin typeface="Calibri (MS) Bold"/>
                <a:ea typeface="Calibri (MS) Bold"/>
                <a:cs typeface="Calibri (MS) Bold"/>
                <a:sym typeface="Calibri (MS) Bold"/>
              </a:rPr>
              <a:t>Os grupos apresentam rapidamente sua versão simplificada e explicam suas principais mudanças.</a:t>
            </a:r>
          </a:p>
        </p:txBody>
      </p:sp>
      <p:sp>
        <p:nvSpPr>
          <p:cNvPr name="TextBox 19" id="19"/>
          <p:cNvSpPr txBox="true"/>
          <p:nvPr/>
        </p:nvSpPr>
        <p:spPr>
          <a:xfrm rot="0">
            <a:off x="11523994" y="7067878"/>
            <a:ext cx="6253873" cy="1083132"/>
          </a:xfrm>
          <a:prstGeom prst="rect">
            <a:avLst/>
          </a:prstGeom>
        </p:spPr>
        <p:txBody>
          <a:bodyPr anchor="t" rtlCol="false" tIns="0" lIns="0" bIns="0" rIns="0">
            <a:spAutoFit/>
          </a:bodyPr>
          <a:lstStyle/>
          <a:p>
            <a:pPr algn="l" marL="0" indent="0" lvl="0">
              <a:lnSpc>
                <a:spcPts val="2232"/>
              </a:lnSpc>
            </a:pPr>
            <a:r>
              <a:rPr lang="en-US" b="true" sz="1860" spc="-8">
                <a:solidFill>
                  <a:srgbClr val="000000"/>
                </a:solidFill>
                <a:latin typeface="Calibri (MS) Bold"/>
                <a:ea typeface="Calibri (MS) Bold"/>
                <a:cs typeface="Calibri (MS) Bold"/>
                <a:sym typeface="Calibri (MS) Bold"/>
              </a:rPr>
              <a:t>Reflexão Final</a:t>
            </a:r>
          </a:p>
          <a:p>
            <a:pPr algn="l" marL="0" indent="0" lvl="0">
              <a:lnSpc>
                <a:spcPts val="3322"/>
              </a:lnSpc>
            </a:pPr>
            <a:r>
              <a:rPr lang="en-US" b="true" sz="1860" spc="-8">
                <a:solidFill>
                  <a:srgbClr val="000000"/>
                </a:solidFill>
                <a:latin typeface="Calibri (MS) Bold"/>
                <a:ea typeface="Calibri (MS) Bold"/>
                <a:cs typeface="Calibri (MS) Bold"/>
                <a:sym typeface="Calibri (MS) Bold"/>
              </a:rPr>
              <a:t>Breve discussão em grupo sobre por que a acessibilidade é essencial para a participação política inclusiva.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086818"/>
            <a:ext cx="18288000" cy="1200785"/>
            <a:chOff x="0" y="0"/>
            <a:chExt cx="24384000" cy="1601047"/>
          </a:xfrm>
        </p:grpSpPr>
        <p:sp>
          <p:nvSpPr>
            <p:cNvPr name="Freeform 3" id="3"/>
            <p:cNvSpPr/>
            <p:nvPr/>
          </p:nvSpPr>
          <p:spPr>
            <a:xfrm flipH="false" flipV="false" rot="0">
              <a:off x="0" y="0"/>
              <a:ext cx="24384000" cy="1600200"/>
            </a:xfrm>
            <a:custGeom>
              <a:avLst/>
              <a:gdLst/>
              <a:ahLst/>
              <a:cxnLst/>
              <a:rect r="r" b="b" t="t" l="l"/>
              <a:pathLst>
                <a:path h="1600200" w="24384000">
                  <a:moveTo>
                    <a:pt x="24384000" y="0"/>
                  </a:moveTo>
                  <a:lnTo>
                    <a:pt x="24384000" y="1600200"/>
                  </a:lnTo>
                  <a:lnTo>
                    <a:pt x="0" y="1600200"/>
                  </a:lnTo>
                  <a:lnTo>
                    <a:pt x="0" y="0"/>
                  </a:lnTo>
                  <a:lnTo>
                    <a:pt x="24384000" y="0"/>
                  </a:lnTo>
                  <a:close/>
                </a:path>
              </a:pathLst>
            </a:custGeom>
            <a:solidFill>
              <a:srgbClr val="FAD354"/>
            </a:solidFill>
          </p:spPr>
        </p:sp>
      </p:grpSp>
      <p:grpSp>
        <p:nvGrpSpPr>
          <p:cNvPr name="Group 4" id="4"/>
          <p:cNvGrpSpPr>
            <a:grpSpLocks noChangeAspect="true"/>
          </p:cNvGrpSpPr>
          <p:nvPr/>
        </p:nvGrpSpPr>
        <p:grpSpPr>
          <a:xfrm rot="0">
            <a:off x="455182" y="9258299"/>
            <a:ext cx="2857499" cy="600074"/>
            <a:chOff x="0" y="0"/>
            <a:chExt cx="3809999" cy="800099"/>
          </a:xfrm>
        </p:grpSpPr>
        <p:sp>
          <p:nvSpPr>
            <p:cNvPr name="Freeform 5" id="5"/>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grpSp>
        <p:nvGrpSpPr>
          <p:cNvPr name="Group 6" id="6"/>
          <p:cNvGrpSpPr>
            <a:grpSpLocks noChangeAspect="true"/>
          </p:cNvGrpSpPr>
          <p:nvPr/>
        </p:nvGrpSpPr>
        <p:grpSpPr>
          <a:xfrm rot="0">
            <a:off x="12021726" y="7744182"/>
            <a:ext cx="5888997" cy="2109390"/>
            <a:chOff x="0" y="0"/>
            <a:chExt cx="7851996" cy="2812520"/>
          </a:xfrm>
        </p:grpSpPr>
        <p:sp>
          <p:nvSpPr>
            <p:cNvPr name="Freeform 7" id="7"/>
            <p:cNvSpPr/>
            <p:nvPr/>
          </p:nvSpPr>
          <p:spPr>
            <a:xfrm flipH="false" flipV="false" rot="0">
              <a:off x="0" y="0"/>
              <a:ext cx="7852029" cy="2812542"/>
            </a:xfrm>
            <a:custGeom>
              <a:avLst/>
              <a:gdLst/>
              <a:ahLst/>
              <a:cxnLst/>
              <a:rect r="r" b="b" t="t" l="l"/>
              <a:pathLst>
                <a:path h="2812542" w="7852029">
                  <a:moveTo>
                    <a:pt x="0" y="0"/>
                  </a:moveTo>
                  <a:lnTo>
                    <a:pt x="7852029" y="0"/>
                  </a:lnTo>
                  <a:lnTo>
                    <a:pt x="7852029" y="2812542"/>
                  </a:lnTo>
                  <a:lnTo>
                    <a:pt x="0" y="2812542"/>
                  </a:lnTo>
                  <a:lnTo>
                    <a:pt x="0" y="0"/>
                  </a:lnTo>
                  <a:close/>
                </a:path>
              </a:pathLst>
            </a:custGeom>
            <a:blipFill>
              <a:blip r:embed="rId3"/>
              <a:stretch>
                <a:fillRect l="-9" t="0" r="-8" b="0"/>
              </a:stretch>
            </a:blipFill>
          </p:spPr>
        </p:sp>
      </p:grpSp>
      <p:grpSp>
        <p:nvGrpSpPr>
          <p:cNvPr name="Group 8" id="8"/>
          <p:cNvGrpSpPr>
            <a:grpSpLocks noChangeAspect="true"/>
          </p:cNvGrpSpPr>
          <p:nvPr/>
        </p:nvGrpSpPr>
        <p:grpSpPr>
          <a:xfrm rot="0">
            <a:off x="1447799" y="7201466"/>
            <a:ext cx="95250" cy="95249"/>
            <a:chOff x="0" y="0"/>
            <a:chExt cx="127000" cy="126999"/>
          </a:xfrm>
        </p:grpSpPr>
        <p:sp>
          <p:nvSpPr>
            <p:cNvPr name="Freeform 9" id="9"/>
            <p:cNvSpPr/>
            <p:nvPr/>
          </p:nvSpPr>
          <p:spPr>
            <a:xfrm flipH="false" flipV="false" rot="0">
              <a:off x="0" y="0"/>
              <a:ext cx="127000" cy="127000"/>
            </a:xfrm>
            <a:custGeom>
              <a:avLst/>
              <a:gdLst/>
              <a:ahLst/>
              <a:cxnLst/>
              <a:rect r="r" b="b" t="t" l="l"/>
              <a:pathLst>
                <a:path h="127000" w="127000">
                  <a:moveTo>
                    <a:pt x="0" y="0"/>
                  </a:moveTo>
                  <a:lnTo>
                    <a:pt x="127000" y="0"/>
                  </a:lnTo>
                  <a:lnTo>
                    <a:pt x="127000" y="127000"/>
                  </a:lnTo>
                  <a:lnTo>
                    <a:pt x="0" y="127000"/>
                  </a:lnTo>
                  <a:lnTo>
                    <a:pt x="0" y="0"/>
                  </a:lnTo>
                  <a:close/>
                </a:path>
              </a:pathLst>
            </a:custGeom>
            <a:blipFill>
              <a:blip r:embed="rId4"/>
              <a:stretch>
                <a:fillRect l="0" t="0" r="0" b="0"/>
              </a:stretch>
            </a:blipFill>
          </p:spPr>
        </p:sp>
      </p:grpSp>
      <p:sp>
        <p:nvSpPr>
          <p:cNvPr name="TextBox 10" id="10"/>
          <p:cNvSpPr txBox="true"/>
          <p:nvPr/>
        </p:nvSpPr>
        <p:spPr>
          <a:xfrm rot="0">
            <a:off x="971550" y="2174703"/>
            <a:ext cx="13519150" cy="495366"/>
          </a:xfrm>
          <a:prstGeom prst="rect">
            <a:avLst/>
          </a:prstGeom>
        </p:spPr>
        <p:txBody>
          <a:bodyPr anchor="t" rtlCol="false" tIns="0" lIns="0" bIns="0" rIns="0">
            <a:spAutoFit/>
          </a:bodyPr>
          <a:lstStyle/>
          <a:p>
            <a:pPr algn="l" marL="0" indent="0" lvl="0">
              <a:lnSpc>
                <a:spcPts val="3496"/>
              </a:lnSpc>
            </a:pPr>
            <a:r>
              <a:rPr lang="en-US" b="true" sz="2913">
                <a:solidFill>
                  <a:srgbClr val="2E2A29"/>
                </a:solidFill>
                <a:latin typeface="Calibri (MS) Bold"/>
                <a:ea typeface="Calibri (MS) Bold"/>
                <a:cs typeface="Calibri (MS) Bold"/>
                <a:sym typeface="Calibri (MS) Bold"/>
              </a:rPr>
              <a:t>Atividade nº 2 - Criando uma lista de verificação de acessibilidade para eventos políticos</a:t>
            </a:r>
          </a:p>
        </p:txBody>
      </p:sp>
      <p:sp>
        <p:nvSpPr>
          <p:cNvPr name="TextBox 11" id="11"/>
          <p:cNvSpPr txBox="true"/>
          <p:nvPr/>
        </p:nvSpPr>
        <p:spPr>
          <a:xfrm rot="0">
            <a:off x="971550" y="457653"/>
            <a:ext cx="76835" cy="152400"/>
          </a:xfrm>
          <a:prstGeom prst="rect">
            <a:avLst/>
          </a:prstGeom>
        </p:spPr>
        <p:txBody>
          <a:bodyPr anchor="t" rtlCol="false" tIns="0" lIns="0" bIns="0" rIns="0">
            <a:spAutoFit/>
          </a:bodyPr>
          <a:lstStyle/>
          <a:p>
            <a:pPr algn="l" marL="0" indent="0" lvl="0">
              <a:lnSpc>
                <a:spcPts val="1184"/>
              </a:lnSpc>
            </a:pPr>
            <a:r>
              <a:rPr lang="en-US" b="true" sz="1050" spc="-49">
                <a:solidFill>
                  <a:srgbClr val="2E2A29"/>
                </a:solidFill>
                <a:latin typeface="Roboto Bold"/>
                <a:ea typeface="Roboto Bold"/>
                <a:cs typeface="Roboto Bold"/>
                <a:sym typeface="Roboto Bold"/>
              </a:rPr>
              <a:t>7</a:t>
            </a:r>
          </a:p>
        </p:txBody>
      </p:sp>
      <p:grpSp>
        <p:nvGrpSpPr>
          <p:cNvPr name="Group 12" id="12"/>
          <p:cNvGrpSpPr>
            <a:grpSpLocks noChangeAspect="true"/>
          </p:cNvGrpSpPr>
          <p:nvPr/>
        </p:nvGrpSpPr>
        <p:grpSpPr>
          <a:xfrm rot="0">
            <a:off x="597956" y="241401"/>
            <a:ext cx="1425778" cy="1410690"/>
            <a:chOff x="0" y="0"/>
            <a:chExt cx="1901037" cy="1880920"/>
          </a:xfrm>
        </p:grpSpPr>
        <p:sp>
          <p:nvSpPr>
            <p:cNvPr name="Freeform 13" id="13"/>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5"/>
              <a:stretch>
                <a:fillRect l="0" t="0" r="1" b="-2"/>
              </a:stretch>
            </a:blipFill>
          </p:spPr>
        </p:sp>
      </p:grpSp>
      <p:grpSp>
        <p:nvGrpSpPr>
          <p:cNvPr name="Group 14" id="14"/>
          <p:cNvGrpSpPr>
            <a:grpSpLocks noChangeAspect="true"/>
          </p:cNvGrpSpPr>
          <p:nvPr/>
        </p:nvGrpSpPr>
        <p:grpSpPr>
          <a:xfrm rot="0">
            <a:off x="1352549" y="3383422"/>
            <a:ext cx="95250" cy="95249"/>
            <a:chOff x="0" y="0"/>
            <a:chExt cx="127000" cy="126999"/>
          </a:xfrm>
        </p:grpSpPr>
        <p:sp>
          <p:nvSpPr>
            <p:cNvPr name="Freeform 15" id="15"/>
            <p:cNvSpPr/>
            <p:nvPr/>
          </p:nvSpPr>
          <p:spPr>
            <a:xfrm flipH="false" flipV="false" rot="0">
              <a:off x="0" y="0"/>
              <a:ext cx="127000" cy="127000"/>
            </a:xfrm>
            <a:custGeom>
              <a:avLst/>
              <a:gdLst/>
              <a:ahLst/>
              <a:cxnLst/>
              <a:rect r="r" b="b" t="t" l="l"/>
              <a:pathLst>
                <a:path h="127000" w="127000">
                  <a:moveTo>
                    <a:pt x="0" y="0"/>
                  </a:moveTo>
                  <a:lnTo>
                    <a:pt x="127000" y="0"/>
                  </a:lnTo>
                  <a:lnTo>
                    <a:pt x="127000" y="127000"/>
                  </a:lnTo>
                  <a:lnTo>
                    <a:pt x="0" y="127000"/>
                  </a:lnTo>
                  <a:lnTo>
                    <a:pt x="0" y="0"/>
                  </a:lnTo>
                  <a:close/>
                </a:path>
              </a:pathLst>
            </a:custGeom>
            <a:blipFill>
              <a:blip r:embed="rId4"/>
              <a:stretch>
                <a:fillRect l="0" t="0" r="0" b="0"/>
              </a:stretch>
            </a:blipFill>
          </p:spPr>
        </p:sp>
      </p:grpSp>
      <p:sp>
        <p:nvSpPr>
          <p:cNvPr name="TextBox 16" id="16"/>
          <p:cNvSpPr txBox="true"/>
          <p:nvPr/>
        </p:nvSpPr>
        <p:spPr>
          <a:xfrm rot="0">
            <a:off x="1750349" y="2976028"/>
            <a:ext cx="15250794" cy="4516176"/>
          </a:xfrm>
          <a:prstGeom prst="rect">
            <a:avLst/>
          </a:prstGeom>
        </p:spPr>
        <p:txBody>
          <a:bodyPr anchor="t" rtlCol="false" tIns="0" lIns="0" bIns="0" rIns="0">
            <a:spAutoFit/>
          </a:bodyPr>
          <a:lstStyle/>
          <a:p>
            <a:pPr algn="l" marL="0" indent="0" lvl="0">
              <a:lnSpc>
                <a:spcPts val="4980"/>
              </a:lnSpc>
            </a:pPr>
            <a:r>
              <a:rPr lang="en-US" b="true" sz="2791">
                <a:solidFill>
                  <a:srgbClr val="282020"/>
                </a:solidFill>
                <a:latin typeface="Calibri (MS) Bold"/>
                <a:ea typeface="Calibri (MS) Bold"/>
                <a:cs typeface="Calibri (MS) Bold"/>
                <a:sym typeface="Calibri (MS) Bold"/>
              </a:rPr>
              <a:t>Objetivo:</a:t>
            </a:r>
            <a:r>
              <a:rPr lang="en-US" sz="2791">
                <a:solidFill>
                  <a:srgbClr val="282020"/>
                </a:solidFill>
                <a:latin typeface="Calibri (MS)"/>
                <a:ea typeface="Calibri (MS)"/>
                <a:cs typeface="Calibri (MS)"/>
                <a:sym typeface="Calibri (MS)"/>
              </a:rPr>
              <a:t> Incentivar os participantes a refletir sobre as barreiras enfrentadas pelas pessoas com deficiência e criar colaborativamente uma lista de verificação prática para organizar eventos políticos acessíveis.</a:t>
            </a:r>
          </a:p>
          <a:p>
            <a:pPr algn="l" marL="0" indent="0" lvl="0">
              <a:lnSpc>
                <a:spcPts val="3349"/>
              </a:lnSpc>
            </a:pPr>
          </a:p>
          <a:p>
            <a:pPr algn="l" marL="0" indent="0" lvl="0">
              <a:lnSpc>
                <a:spcPts val="4980"/>
              </a:lnSpc>
            </a:pPr>
            <a:r>
              <a:rPr lang="en-US" b="true" sz="2791">
                <a:solidFill>
                  <a:srgbClr val="282020"/>
                </a:solidFill>
                <a:latin typeface="Calibri (MS) Bold"/>
                <a:ea typeface="Calibri (MS) Bold"/>
                <a:cs typeface="Calibri (MS) Bold"/>
                <a:sym typeface="Calibri (MS) Bold"/>
              </a:rPr>
              <a:t>Materiais necessários: </a:t>
            </a:r>
            <a:r>
              <a:rPr lang="en-US" sz="2791">
                <a:solidFill>
                  <a:srgbClr val="282020"/>
                </a:solidFill>
                <a:latin typeface="Calibri (MS)"/>
                <a:ea typeface="Calibri (MS)"/>
                <a:cs typeface="Calibri (MS)"/>
                <a:sym typeface="Calibri (MS)"/>
              </a:rPr>
              <a:t>folhas em branco ou documentos digitais para criar a lista de verificação; marcadores, canetas ou ferramentas de edição digital; flipchart ou tela compartilhada para discussão final</a:t>
            </a:r>
          </a:p>
          <a:p>
            <a:pPr algn="l" marL="0" indent="0" lvl="0">
              <a:lnSpc>
                <a:spcPts val="3349"/>
              </a:lnSpc>
            </a:pPr>
          </a:p>
          <a:p>
            <a:pPr algn="l" marL="0" indent="0" lvl="0">
              <a:lnSpc>
                <a:spcPts val="3349"/>
              </a:lnSpc>
            </a:pPr>
            <a:r>
              <a:rPr lang="en-US" b="true" sz="2791">
                <a:solidFill>
                  <a:srgbClr val="282020"/>
                </a:solidFill>
                <a:latin typeface="Calibri (MS) Bold"/>
                <a:ea typeface="Calibri (MS) Bold"/>
                <a:cs typeface="Calibri (MS) Bold"/>
                <a:sym typeface="Calibri (MS) Bold"/>
              </a:rPr>
              <a:t>Duração: </a:t>
            </a:r>
            <a:r>
              <a:rPr lang="en-US" sz="2791">
                <a:solidFill>
                  <a:srgbClr val="282020"/>
                </a:solidFill>
                <a:latin typeface="Calibri (MS)"/>
                <a:ea typeface="Calibri (MS)"/>
                <a:cs typeface="Calibri (MS)"/>
                <a:sym typeface="Calibri (MS)"/>
              </a:rPr>
              <a:t>15 minutos</a:t>
            </a:r>
          </a:p>
        </p:txBody>
      </p:sp>
      <p:grpSp>
        <p:nvGrpSpPr>
          <p:cNvPr name="Group 17" id="17"/>
          <p:cNvGrpSpPr>
            <a:grpSpLocks noChangeAspect="true"/>
          </p:cNvGrpSpPr>
          <p:nvPr/>
        </p:nvGrpSpPr>
        <p:grpSpPr>
          <a:xfrm rot="0">
            <a:off x="1352549" y="5610387"/>
            <a:ext cx="95250" cy="95249"/>
            <a:chOff x="0" y="0"/>
            <a:chExt cx="127000" cy="126999"/>
          </a:xfrm>
        </p:grpSpPr>
        <p:sp>
          <p:nvSpPr>
            <p:cNvPr name="Freeform 18" id="18"/>
            <p:cNvSpPr/>
            <p:nvPr/>
          </p:nvSpPr>
          <p:spPr>
            <a:xfrm flipH="false" flipV="false" rot="0">
              <a:off x="0" y="0"/>
              <a:ext cx="127000" cy="127000"/>
            </a:xfrm>
            <a:custGeom>
              <a:avLst/>
              <a:gdLst/>
              <a:ahLst/>
              <a:cxnLst/>
              <a:rect r="r" b="b" t="t" l="l"/>
              <a:pathLst>
                <a:path h="127000" w="127000">
                  <a:moveTo>
                    <a:pt x="0" y="0"/>
                  </a:moveTo>
                  <a:lnTo>
                    <a:pt x="127000" y="0"/>
                  </a:lnTo>
                  <a:lnTo>
                    <a:pt x="127000" y="127000"/>
                  </a:lnTo>
                  <a:lnTo>
                    <a:pt x="0" y="127000"/>
                  </a:lnTo>
                  <a:lnTo>
                    <a:pt x="0" y="0"/>
                  </a:lnTo>
                  <a:close/>
                </a:path>
              </a:pathLst>
            </a:custGeom>
            <a:blipFill>
              <a:blip r:embed="rId4"/>
              <a:stretch>
                <a:fillRect l="0" t="0" r="0"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086818"/>
            <a:ext cx="18288000" cy="1200785"/>
            <a:chOff x="0" y="0"/>
            <a:chExt cx="24384000" cy="1601047"/>
          </a:xfrm>
        </p:grpSpPr>
        <p:sp>
          <p:nvSpPr>
            <p:cNvPr name="Freeform 3" id="3"/>
            <p:cNvSpPr/>
            <p:nvPr/>
          </p:nvSpPr>
          <p:spPr>
            <a:xfrm flipH="false" flipV="false" rot="0">
              <a:off x="0" y="0"/>
              <a:ext cx="24384000" cy="1600200"/>
            </a:xfrm>
            <a:custGeom>
              <a:avLst/>
              <a:gdLst/>
              <a:ahLst/>
              <a:cxnLst/>
              <a:rect r="r" b="b" t="t" l="l"/>
              <a:pathLst>
                <a:path h="1600200" w="24384000">
                  <a:moveTo>
                    <a:pt x="24384000" y="0"/>
                  </a:moveTo>
                  <a:lnTo>
                    <a:pt x="24384000" y="1600200"/>
                  </a:lnTo>
                  <a:lnTo>
                    <a:pt x="0" y="1600200"/>
                  </a:lnTo>
                  <a:lnTo>
                    <a:pt x="0" y="0"/>
                  </a:lnTo>
                  <a:lnTo>
                    <a:pt x="24384000" y="0"/>
                  </a:lnTo>
                  <a:close/>
                </a:path>
              </a:pathLst>
            </a:custGeom>
            <a:solidFill>
              <a:srgbClr val="FAD354"/>
            </a:solidFill>
          </p:spPr>
        </p:sp>
      </p:grpSp>
      <p:grpSp>
        <p:nvGrpSpPr>
          <p:cNvPr name="Group 4" id="4"/>
          <p:cNvGrpSpPr>
            <a:grpSpLocks noChangeAspect="true"/>
          </p:cNvGrpSpPr>
          <p:nvPr/>
        </p:nvGrpSpPr>
        <p:grpSpPr>
          <a:xfrm rot="0">
            <a:off x="770323" y="9258299"/>
            <a:ext cx="2857499" cy="600074"/>
            <a:chOff x="0" y="0"/>
            <a:chExt cx="3809999" cy="800099"/>
          </a:xfrm>
        </p:grpSpPr>
        <p:sp>
          <p:nvSpPr>
            <p:cNvPr name="Freeform 5" id="5"/>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6" id="6"/>
          <p:cNvSpPr txBox="true"/>
          <p:nvPr/>
        </p:nvSpPr>
        <p:spPr>
          <a:xfrm rot="0">
            <a:off x="958850" y="2071393"/>
            <a:ext cx="13498830" cy="1019175"/>
          </a:xfrm>
          <a:prstGeom prst="rect">
            <a:avLst/>
          </a:prstGeom>
        </p:spPr>
        <p:txBody>
          <a:bodyPr anchor="t" rtlCol="false" tIns="0" lIns="0" bIns="0" rIns="0">
            <a:spAutoFit/>
          </a:bodyPr>
          <a:lstStyle/>
          <a:p>
            <a:pPr algn="l" marL="0" indent="0" lvl="0">
              <a:lnSpc>
                <a:spcPts val="3756"/>
              </a:lnSpc>
            </a:pPr>
            <a:r>
              <a:rPr lang="en-US" b="true" sz="3130">
                <a:solidFill>
                  <a:srgbClr val="2E2A29"/>
                </a:solidFill>
                <a:latin typeface="Calibri (MS) Bold"/>
                <a:ea typeface="Calibri (MS) Bold"/>
                <a:cs typeface="Calibri (MS) Bold"/>
                <a:sym typeface="Calibri (MS) Bold"/>
              </a:rPr>
              <a:t>Atividade nº 2 - Criando uma lista de verificação de acessibilidade para eventos políticos</a:t>
            </a:r>
          </a:p>
        </p:txBody>
      </p:sp>
      <p:sp>
        <p:nvSpPr>
          <p:cNvPr name="TextBox 7" id="7"/>
          <p:cNvSpPr txBox="true"/>
          <p:nvPr/>
        </p:nvSpPr>
        <p:spPr>
          <a:xfrm rot="0">
            <a:off x="2188728" y="3582267"/>
            <a:ext cx="6826250" cy="4359366"/>
          </a:xfrm>
          <a:prstGeom prst="rect">
            <a:avLst/>
          </a:prstGeom>
        </p:spPr>
        <p:txBody>
          <a:bodyPr anchor="t" rtlCol="false" tIns="0" lIns="0" bIns="0" rIns="0">
            <a:spAutoFit/>
          </a:bodyPr>
          <a:lstStyle/>
          <a:p>
            <a:pPr algn="just" marL="0" indent="0" lvl="0">
              <a:lnSpc>
                <a:spcPts val="2279"/>
              </a:lnSpc>
            </a:pPr>
            <a:r>
              <a:rPr lang="en-US" b="true" sz="1899">
                <a:solidFill>
                  <a:srgbClr val="000000"/>
                </a:solidFill>
                <a:latin typeface="Calibri (MS) Bold"/>
                <a:ea typeface="Calibri (MS) Bold"/>
                <a:cs typeface="Calibri (MS) Bold"/>
                <a:sym typeface="Calibri (MS) Bold"/>
              </a:rPr>
              <a:t>Barreiras </a:t>
            </a:r>
            <a:r>
              <a:rPr lang="en-US" b="true" sz="1899" i="true">
                <a:solidFill>
                  <a:srgbClr val="000000"/>
                </a:solidFill>
                <a:latin typeface="Calibri (MS) Bold Italics"/>
                <a:ea typeface="Calibri (MS) Bold Italics"/>
                <a:cs typeface="Calibri (MS) Bold Italics"/>
                <a:sym typeface="Calibri (MS) Bold Italics"/>
              </a:rPr>
              <a:t>Brainstom</a:t>
            </a:r>
          </a:p>
          <a:p>
            <a:pPr algn="just" marL="0" indent="0" lvl="0">
              <a:lnSpc>
                <a:spcPts val="3378"/>
              </a:lnSpc>
            </a:pPr>
            <a:r>
              <a:rPr lang="en-US" b="true" sz="1899">
                <a:solidFill>
                  <a:srgbClr val="000000"/>
                </a:solidFill>
                <a:latin typeface="Calibri (MS) Bold"/>
                <a:ea typeface="Calibri (MS) Bold"/>
                <a:cs typeface="Calibri (MS) Bold"/>
                <a:sym typeface="Calibri (MS) Bold"/>
              </a:rPr>
              <a:t>Em pequenos grupos, os participantes fazem um brainstorming sobre as barreiras que pessoas com deficiências físicas e cognitivas podem enfrentar ao participar de eventos políticos.</a:t>
            </a:r>
          </a:p>
          <a:p>
            <a:pPr algn="l" marL="0" indent="0" lvl="0">
              <a:lnSpc>
                <a:spcPts val="2279"/>
              </a:lnSpc>
            </a:pPr>
          </a:p>
          <a:p>
            <a:pPr algn="just" marL="0" indent="0" lvl="0">
              <a:lnSpc>
                <a:spcPts val="2279"/>
              </a:lnSpc>
            </a:pPr>
            <a:r>
              <a:rPr lang="en-US" b="true" sz="1899" spc="-9">
                <a:solidFill>
                  <a:srgbClr val="000000"/>
                </a:solidFill>
                <a:latin typeface="Calibri (MS) Bold"/>
                <a:ea typeface="Calibri (MS) Bold"/>
                <a:cs typeface="Calibri (MS) Bold"/>
                <a:sym typeface="Calibri (MS) Bold"/>
              </a:rPr>
              <a:t>Divisão de Grupo</a:t>
            </a:r>
          </a:p>
          <a:p>
            <a:pPr algn="just" marL="0" indent="0" lvl="0">
              <a:lnSpc>
                <a:spcPts val="3374"/>
              </a:lnSpc>
            </a:pPr>
            <a:r>
              <a:rPr lang="en-US" b="true" sz="1899" spc="-9">
                <a:solidFill>
                  <a:srgbClr val="000000"/>
                </a:solidFill>
                <a:latin typeface="Calibri (MS) Bold"/>
                <a:ea typeface="Calibri (MS) Bold"/>
                <a:cs typeface="Calibri (MS) Bold"/>
                <a:sym typeface="Calibri (MS) Bold"/>
              </a:rPr>
              <a:t>Os participantes trabalham em grupos de 3 a 5 para organizar suas ideias em categorias (acessibilidade física, acessibilidade digital, etc.)</a:t>
            </a:r>
          </a:p>
          <a:p>
            <a:pPr algn="l" marL="0" indent="0" lvl="0">
              <a:lnSpc>
                <a:spcPts val="2279"/>
              </a:lnSpc>
            </a:pPr>
          </a:p>
          <a:p>
            <a:pPr algn="just" marL="0" indent="0" lvl="0">
              <a:lnSpc>
                <a:spcPts val="2279"/>
              </a:lnSpc>
            </a:pPr>
            <a:r>
              <a:rPr lang="en-US" b="true" sz="1899" spc="-9">
                <a:solidFill>
                  <a:srgbClr val="000000"/>
                </a:solidFill>
                <a:latin typeface="Calibri (MS) Bold"/>
                <a:ea typeface="Calibri (MS) Bold"/>
                <a:cs typeface="Calibri (MS) Bold"/>
                <a:sym typeface="Calibri (MS) Bold"/>
              </a:rPr>
              <a:t>Criação de lista de verificação</a:t>
            </a:r>
          </a:p>
          <a:p>
            <a:pPr algn="just" marL="0" indent="0" lvl="0">
              <a:lnSpc>
                <a:spcPts val="3374"/>
              </a:lnSpc>
            </a:pPr>
            <a:r>
              <a:rPr lang="en-US" b="true" sz="1899" spc="-9">
                <a:solidFill>
                  <a:srgbClr val="000000"/>
                </a:solidFill>
                <a:latin typeface="Calibri (MS) Bold"/>
                <a:ea typeface="Calibri (MS) Bold"/>
                <a:cs typeface="Calibri (MS) Bold"/>
                <a:sym typeface="Calibri (MS) Bold"/>
              </a:rPr>
              <a:t>Cada grupo cria uma lista de verificação simples de ações e boas práticas para garantir que eventos políticos sejam acessíveis a todos.</a:t>
            </a:r>
          </a:p>
        </p:txBody>
      </p:sp>
      <p:sp>
        <p:nvSpPr>
          <p:cNvPr name="TextBox 8" id="8"/>
          <p:cNvSpPr txBox="true"/>
          <p:nvPr/>
        </p:nvSpPr>
        <p:spPr>
          <a:xfrm rot="0">
            <a:off x="971550" y="457653"/>
            <a:ext cx="76835" cy="152400"/>
          </a:xfrm>
          <a:prstGeom prst="rect">
            <a:avLst/>
          </a:prstGeom>
        </p:spPr>
        <p:txBody>
          <a:bodyPr anchor="t" rtlCol="false" tIns="0" lIns="0" bIns="0" rIns="0">
            <a:spAutoFit/>
          </a:bodyPr>
          <a:lstStyle/>
          <a:p>
            <a:pPr algn="l" marL="0" indent="0" lvl="0">
              <a:lnSpc>
                <a:spcPts val="1184"/>
              </a:lnSpc>
            </a:pPr>
            <a:r>
              <a:rPr lang="en-US" b="true" sz="1050" spc="-49">
                <a:solidFill>
                  <a:srgbClr val="2E2A29"/>
                </a:solidFill>
                <a:latin typeface="Roboto Bold"/>
                <a:ea typeface="Roboto Bold"/>
                <a:cs typeface="Roboto Bold"/>
                <a:sym typeface="Roboto Bold"/>
              </a:rPr>
              <a:t>7</a:t>
            </a:r>
          </a:p>
        </p:txBody>
      </p:sp>
      <p:grpSp>
        <p:nvGrpSpPr>
          <p:cNvPr name="Group 9" id="9"/>
          <p:cNvGrpSpPr>
            <a:grpSpLocks noChangeAspect="true"/>
          </p:cNvGrpSpPr>
          <p:nvPr/>
        </p:nvGrpSpPr>
        <p:grpSpPr>
          <a:xfrm rot="0">
            <a:off x="597956" y="241401"/>
            <a:ext cx="1425778" cy="1410690"/>
            <a:chOff x="0" y="0"/>
            <a:chExt cx="1901037" cy="1880920"/>
          </a:xfrm>
        </p:grpSpPr>
        <p:sp>
          <p:nvSpPr>
            <p:cNvPr name="Freeform 10" id="10"/>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3"/>
              <a:stretch>
                <a:fillRect l="0" t="0" r="1" b="-2"/>
              </a:stretch>
            </a:blipFill>
          </p:spPr>
        </p:sp>
      </p:grpSp>
      <p:sp>
        <p:nvSpPr>
          <p:cNvPr name="Freeform 11" id="11"/>
          <p:cNvSpPr/>
          <p:nvPr/>
        </p:nvSpPr>
        <p:spPr>
          <a:xfrm flipH="false" flipV="false" rot="0">
            <a:off x="971549"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971549" y="5247137"/>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71549" y="6742673"/>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0291224" y="3813939"/>
            <a:ext cx="904875" cy="904875"/>
          </a:xfrm>
          <a:custGeom>
            <a:avLst/>
            <a:gdLst/>
            <a:ahLst/>
            <a:cxnLst/>
            <a:rect r="r" b="b" t="t" l="l"/>
            <a:pathLst>
              <a:path h="904875" w="904875">
                <a:moveTo>
                  <a:pt x="0" y="0"/>
                </a:moveTo>
                <a:lnTo>
                  <a:pt x="904875" y="0"/>
                </a:lnTo>
                <a:lnTo>
                  <a:pt x="904875" y="904875"/>
                </a:lnTo>
                <a:lnTo>
                  <a:pt x="0" y="9048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10291224" y="5208927"/>
            <a:ext cx="904875" cy="904875"/>
          </a:xfrm>
          <a:custGeom>
            <a:avLst/>
            <a:gdLst/>
            <a:ahLst/>
            <a:cxnLst/>
            <a:rect r="r" b="b" t="t" l="l"/>
            <a:pathLst>
              <a:path h="904875" w="904875">
                <a:moveTo>
                  <a:pt x="0" y="0"/>
                </a:moveTo>
                <a:lnTo>
                  <a:pt x="904875" y="0"/>
                </a:lnTo>
                <a:lnTo>
                  <a:pt x="904875" y="904875"/>
                </a:lnTo>
                <a:lnTo>
                  <a:pt x="0" y="90487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10291224" y="6835754"/>
            <a:ext cx="876300" cy="876300"/>
          </a:xfrm>
          <a:custGeom>
            <a:avLst/>
            <a:gdLst/>
            <a:ahLst/>
            <a:cxnLst/>
            <a:rect r="r" b="b" t="t" l="l"/>
            <a:pathLst>
              <a:path h="876300" w="876300">
                <a:moveTo>
                  <a:pt x="0" y="0"/>
                </a:moveTo>
                <a:lnTo>
                  <a:pt x="876300" y="0"/>
                </a:lnTo>
                <a:lnTo>
                  <a:pt x="876300" y="876300"/>
                </a:lnTo>
                <a:lnTo>
                  <a:pt x="0" y="8763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11523994" y="3575252"/>
            <a:ext cx="6558280" cy="5035377"/>
          </a:xfrm>
          <a:prstGeom prst="rect">
            <a:avLst/>
          </a:prstGeom>
        </p:spPr>
        <p:txBody>
          <a:bodyPr anchor="t" rtlCol="false" tIns="0" lIns="0" bIns="0" rIns="0">
            <a:spAutoFit/>
          </a:bodyPr>
          <a:lstStyle/>
          <a:p>
            <a:pPr algn="just" marL="0" indent="0" lvl="0">
              <a:lnSpc>
                <a:spcPts val="2279"/>
              </a:lnSpc>
            </a:pPr>
            <a:r>
              <a:rPr lang="en-US" b="true" sz="1899">
                <a:solidFill>
                  <a:srgbClr val="000000"/>
                </a:solidFill>
                <a:latin typeface="Calibri (MS) Bold"/>
                <a:ea typeface="Calibri (MS) Bold"/>
                <a:cs typeface="Calibri (MS) Bold"/>
                <a:sym typeface="Calibri (MS) Bold"/>
              </a:rPr>
              <a:t>Listas de verificação do grupo atual</a:t>
            </a:r>
          </a:p>
          <a:p>
            <a:pPr algn="just" marL="0" indent="0" lvl="0">
              <a:lnSpc>
                <a:spcPts val="3374"/>
              </a:lnSpc>
            </a:pPr>
            <a:r>
              <a:rPr lang="en-US" b="true" sz="1899">
                <a:solidFill>
                  <a:srgbClr val="000000"/>
                </a:solidFill>
                <a:latin typeface="Calibri (MS) Bold"/>
                <a:ea typeface="Calibri (MS) Bold"/>
                <a:cs typeface="Calibri (MS) Bold"/>
                <a:sym typeface="Calibri (MS) Bold"/>
              </a:rPr>
              <a:t>Os grupos partilham suas listas de verificação com o restante dos participantes, explicando suas prioridades e soluções.</a:t>
            </a:r>
          </a:p>
          <a:p>
            <a:pPr algn="l" marL="0" indent="0" lvl="0">
              <a:lnSpc>
                <a:spcPts val="2279"/>
              </a:lnSpc>
            </a:pPr>
          </a:p>
          <a:p>
            <a:pPr algn="l" marL="0" indent="0" lvl="0">
              <a:lnSpc>
                <a:spcPts val="2279"/>
              </a:lnSpc>
            </a:pPr>
          </a:p>
          <a:p>
            <a:pPr algn="just" marL="0" indent="0" lvl="0">
              <a:lnSpc>
                <a:spcPts val="2279"/>
              </a:lnSpc>
            </a:pPr>
            <a:r>
              <a:rPr lang="en-US" b="true" sz="1899">
                <a:solidFill>
                  <a:srgbClr val="000000"/>
                </a:solidFill>
                <a:latin typeface="Calibri (MS) Bold"/>
                <a:ea typeface="Calibri (MS) Bold"/>
                <a:cs typeface="Calibri (MS) Bold"/>
                <a:sym typeface="Calibri (MS) Bold"/>
              </a:rPr>
              <a:t>Versão Coletiva</a:t>
            </a:r>
          </a:p>
          <a:p>
            <a:pPr algn="just" marL="0" indent="0" lvl="0">
              <a:lnSpc>
                <a:spcPts val="3374"/>
              </a:lnSpc>
            </a:pPr>
            <a:r>
              <a:rPr lang="en-US" b="true" sz="1899">
                <a:solidFill>
                  <a:srgbClr val="000000"/>
                </a:solidFill>
                <a:latin typeface="Calibri (MS) Bold"/>
                <a:ea typeface="Calibri (MS) Bold"/>
                <a:cs typeface="Calibri (MS) Bold"/>
                <a:sym typeface="Calibri (MS) Bold"/>
              </a:rPr>
              <a:t>O facilitador reúne todas as informações para criar uma versão conjunta da lista de verificação de acessibilidade para eventos políticos.</a:t>
            </a:r>
          </a:p>
          <a:p>
            <a:pPr algn="l" marL="0" indent="0" lvl="0">
              <a:lnSpc>
                <a:spcPts val="2279"/>
              </a:lnSpc>
            </a:pPr>
          </a:p>
          <a:p>
            <a:pPr algn="just" marL="0" indent="0" lvl="0">
              <a:lnSpc>
                <a:spcPts val="2279"/>
              </a:lnSpc>
            </a:pPr>
            <a:r>
              <a:rPr lang="en-US" b="true" sz="1899" spc="-9">
                <a:solidFill>
                  <a:srgbClr val="000000"/>
                </a:solidFill>
                <a:latin typeface="Calibri (MS) Bold"/>
                <a:ea typeface="Calibri (MS) Bold"/>
                <a:cs typeface="Calibri (MS) Bold"/>
                <a:sym typeface="Calibri (MS) Bold"/>
              </a:rPr>
              <a:t>Reflexão Final</a:t>
            </a:r>
          </a:p>
          <a:p>
            <a:pPr algn="just" marL="0" indent="0" lvl="0">
              <a:lnSpc>
                <a:spcPts val="3374"/>
              </a:lnSpc>
            </a:pPr>
            <a:r>
              <a:rPr lang="en-US" b="true" sz="1899" spc="-9">
                <a:solidFill>
                  <a:srgbClr val="000000"/>
                </a:solidFill>
                <a:latin typeface="Calibri (MS) Bold"/>
                <a:ea typeface="Calibri (MS) Bold"/>
                <a:cs typeface="Calibri (MS) Bold"/>
                <a:sym typeface="Calibri (MS) Bold"/>
              </a:rPr>
              <a:t>Breve discussão sobre por que a acessibilidade deve sempre ser planeada desde o início em atividades políticas e como uma lista de verificação ajuda a prevenir a exclusão.</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4683639" y="933256"/>
            <a:ext cx="9065895" cy="1600266"/>
          </a:xfrm>
          <a:prstGeom prst="rect">
            <a:avLst/>
          </a:prstGeom>
        </p:spPr>
        <p:txBody>
          <a:bodyPr anchor="t" rtlCol="false" tIns="0" lIns="0" bIns="0" rIns="0">
            <a:spAutoFit/>
          </a:bodyPr>
          <a:lstStyle/>
          <a:p>
            <a:pPr algn="l" marL="0" indent="0" lvl="0">
              <a:lnSpc>
                <a:spcPts val="5913"/>
              </a:lnSpc>
            </a:pPr>
            <a:r>
              <a:rPr lang="en-US" b="true" sz="4927" spc="-9">
                <a:solidFill>
                  <a:srgbClr val="1D82D9"/>
                </a:solidFill>
                <a:latin typeface="Calibri (MS) Bold"/>
                <a:ea typeface="Calibri (MS) Bold"/>
                <a:cs typeface="Calibri (MS) Bold"/>
                <a:sym typeface="Calibri (MS) Bold"/>
              </a:rPr>
              <a:t>Dicas ou etapas para trabalhadores com jovens</a:t>
            </a:r>
          </a:p>
        </p:txBody>
      </p:sp>
      <p:sp>
        <p:nvSpPr>
          <p:cNvPr name="TextBox 5" id="5"/>
          <p:cNvSpPr txBox="true"/>
          <p:nvPr/>
        </p:nvSpPr>
        <p:spPr>
          <a:xfrm rot="0">
            <a:off x="11967029" y="5223986"/>
            <a:ext cx="5814345" cy="3721339"/>
          </a:xfrm>
          <a:prstGeom prst="rect">
            <a:avLst/>
          </a:prstGeom>
        </p:spPr>
        <p:txBody>
          <a:bodyPr anchor="t" rtlCol="false" tIns="0" lIns="0" bIns="0" rIns="0">
            <a:spAutoFit/>
          </a:bodyPr>
          <a:lstStyle/>
          <a:p>
            <a:pPr algn="just" marL="0" indent="0" lvl="0">
              <a:lnSpc>
                <a:spcPts val="4484"/>
              </a:lnSpc>
            </a:pPr>
            <a:r>
              <a:rPr lang="en-US" b="true" sz="2499" spc="-10">
                <a:solidFill>
                  <a:srgbClr val="000000"/>
                </a:solidFill>
                <a:latin typeface="Calibri (MS) Bold"/>
                <a:ea typeface="Calibri (MS) Bold"/>
                <a:cs typeface="Calibri (MS) Bold"/>
                <a:sym typeface="Calibri (MS) Bold"/>
              </a:rPr>
              <a:t>Dica 2 - Comunique-se com linguagem inclusiva</a:t>
            </a:r>
          </a:p>
          <a:p>
            <a:pPr algn="just" marL="0" indent="0" lvl="0">
              <a:lnSpc>
                <a:spcPts val="3447"/>
              </a:lnSpc>
            </a:pPr>
            <a:r>
              <a:rPr lang="en-US" sz="1950" spc="-7">
                <a:solidFill>
                  <a:srgbClr val="000000"/>
                </a:solidFill>
                <a:latin typeface="Calibri (MS)"/>
                <a:ea typeface="Calibri (MS)"/>
                <a:cs typeface="Calibri (MS)"/>
                <a:sym typeface="Calibri (MS)"/>
              </a:rPr>
              <a:t>Use linguagem clara e simples, formatos fáceis de ler, legendas para vídeos e Comunicação Aumentativa e Alternativa (CAA) quando necessário. </a:t>
            </a:r>
          </a:p>
          <a:p>
            <a:pPr algn="just" marL="0" indent="0" lvl="0">
              <a:lnSpc>
                <a:spcPts val="3449"/>
              </a:lnSpc>
            </a:pPr>
            <a:r>
              <a:rPr lang="en-US" sz="1950" spc="-8">
                <a:solidFill>
                  <a:srgbClr val="000000"/>
                </a:solidFill>
                <a:latin typeface="Calibri (MS)"/>
                <a:ea typeface="Calibri (MS)"/>
                <a:cs typeface="Calibri (MS)"/>
                <a:sym typeface="Calibri (MS)"/>
              </a:rPr>
              <a:t>A comunicação acessível permite que todos acompanhem as discussões políticas e participem de esforços de advocacy.</a:t>
            </a:r>
          </a:p>
        </p:txBody>
      </p:sp>
      <p:sp>
        <p:nvSpPr>
          <p:cNvPr name="TextBox 6" id="6"/>
          <p:cNvSpPr txBox="true"/>
          <p:nvPr/>
        </p:nvSpPr>
        <p:spPr>
          <a:xfrm rot="0">
            <a:off x="6533928" y="3010093"/>
            <a:ext cx="7038806" cy="419034"/>
          </a:xfrm>
          <a:prstGeom prst="rect">
            <a:avLst/>
          </a:prstGeom>
        </p:spPr>
        <p:txBody>
          <a:bodyPr anchor="t" rtlCol="false" tIns="0" lIns="0" bIns="0" rIns="0">
            <a:spAutoFit/>
          </a:bodyPr>
          <a:lstStyle/>
          <a:p>
            <a:pPr algn="l" marL="0" indent="0" lvl="0">
              <a:lnSpc>
                <a:spcPts val="2999"/>
              </a:lnSpc>
            </a:pPr>
            <a:r>
              <a:rPr lang="en-US" b="true" sz="2499">
                <a:solidFill>
                  <a:srgbClr val="000000"/>
                </a:solidFill>
                <a:latin typeface="Calibri (MS) Bold"/>
                <a:ea typeface="Calibri (MS) Bold"/>
                <a:cs typeface="Calibri (MS) Bold"/>
                <a:sym typeface="Calibri (MS) Bold"/>
              </a:rPr>
              <a:t>Dica 1 - Use uma lista de verificação de acessibilidade</a:t>
            </a:r>
          </a:p>
        </p:txBody>
      </p:sp>
      <p:sp>
        <p:nvSpPr>
          <p:cNvPr name="TextBox 7" id="7"/>
          <p:cNvSpPr txBox="true"/>
          <p:nvPr/>
        </p:nvSpPr>
        <p:spPr>
          <a:xfrm rot="0">
            <a:off x="6533928" y="3383531"/>
            <a:ext cx="5158105" cy="2918712"/>
          </a:xfrm>
          <a:prstGeom prst="rect">
            <a:avLst/>
          </a:prstGeom>
        </p:spPr>
        <p:txBody>
          <a:bodyPr anchor="t" rtlCol="false" tIns="0" lIns="0" bIns="0" rIns="0">
            <a:spAutoFit/>
          </a:bodyPr>
          <a:lstStyle/>
          <a:p>
            <a:pPr algn="l" marL="0" indent="0" lvl="0">
              <a:lnSpc>
                <a:spcPts val="3824"/>
              </a:lnSpc>
            </a:pPr>
            <a:r>
              <a:rPr lang="en-US" sz="2150">
                <a:solidFill>
                  <a:srgbClr val="000000"/>
                </a:solidFill>
                <a:latin typeface="Calibri (MS)"/>
                <a:ea typeface="Calibri (MS)"/>
                <a:cs typeface="Calibri (MS)"/>
                <a:sym typeface="Calibri (MS)"/>
              </a:rPr>
              <a:t>Planeie sempre eventos e atividades políticas com uma lista de verificação simples para garantir acessibilidade física, digital e de comunicação. </a:t>
            </a:r>
          </a:p>
          <a:p>
            <a:pPr algn="l" marL="0" indent="0" lvl="0">
              <a:lnSpc>
                <a:spcPts val="3826"/>
              </a:lnSpc>
            </a:pPr>
            <a:r>
              <a:rPr lang="en-US" sz="2150">
                <a:solidFill>
                  <a:srgbClr val="000000"/>
                </a:solidFill>
                <a:latin typeface="Calibri (MS)"/>
                <a:ea typeface="Calibri (MS)"/>
                <a:cs typeface="Calibri (MS)"/>
                <a:sym typeface="Calibri (MS)"/>
              </a:rPr>
              <a:t>É uma ferramenta prática para participação inclusiva e maior impacto na advocacy.</a:t>
            </a:r>
          </a:p>
        </p:txBody>
      </p:sp>
      <p:grpSp>
        <p:nvGrpSpPr>
          <p:cNvPr name="Group 8" id="8"/>
          <p:cNvGrpSpPr>
            <a:grpSpLocks noChangeAspect="true"/>
          </p:cNvGrpSpPr>
          <p:nvPr/>
        </p:nvGrpSpPr>
        <p:grpSpPr>
          <a:xfrm rot="0">
            <a:off x="1294" y="3108580"/>
            <a:ext cx="5709611" cy="5283200"/>
            <a:chOff x="0" y="0"/>
            <a:chExt cx="7612815" cy="7044267"/>
          </a:xfrm>
        </p:grpSpPr>
        <p:sp>
          <p:nvSpPr>
            <p:cNvPr name="Freeform 9" id="9"/>
            <p:cNvSpPr/>
            <p:nvPr/>
          </p:nvSpPr>
          <p:spPr>
            <a:xfrm flipH="false" flipV="false" rot="0">
              <a:off x="0" y="0"/>
              <a:ext cx="7612761" cy="7044309"/>
            </a:xfrm>
            <a:custGeom>
              <a:avLst/>
              <a:gdLst/>
              <a:ahLst/>
              <a:cxnLst/>
              <a:rect r="r" b="b" t="t" l="l"/>
              <a:pathLst>
                <a:path h="7044309" w="7612761">
                  <a:moveTo>
                    <a:pt x="0" y="0"/>
                  </a:moveTo>
                  <a:lnTo>
                    <a:pt x="7612761" y="0"/>
                  </a:lnTo>
                  <a:lnTo>
                    <a:pt x="7612761" y="7044309"/>
                  </a:lnTo>
                  <a:lnTo>
                    <a:pt x="0" y="7044309"/>
                  </a:lnTo>
                  <a:lnTo>
                    <a:pt x="0" y="0"/>
                  </a:lnTo>
                  <a:close/>
                </a:path>
              </a:pathLst>
            </a:custGeom>
            <a:blipFill>
              <a:blip r:embed="rId3"/>
              <a:stretch>
                <a:fillRect l="-20" t="0" r="-21" b="0"/>
              </a:stretch>
            </a:blipFill>
          </p:spPr>
        </p:sp>
      </p:grpSp>
      <p:grpSp>
        <p:nvGrpSpPr>
          <p:cNvPr name="Group 10" id="10"/>
          <p:cNvGrpSpPr>
            <a:grpSpLocks noChangeAspect="true"/>
          </p:cNvGrpSpPr>
          <p:nvPr/>
        </p:nvGrpSpPr>
        <p:grpSpPr>
          <a:xfrm rot="0">
            <a:off x="597956" y="448664"/>
            <a:ext cx="1425778" cy="1410690"/>
            <a:chOff x="0" y="0"/>
            <a:chExt cx="1901037" cy="1880920"/>
          </a:xfrm>
        </p:grpSpPr>
        <p:sp>
          <p:nvSpPr>
            <p:cNvPr name="Freeform 11" id="11"/>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4"/>
              <a:stretch>
                <a:fillRect l="0" t="0" r="1" b="-2"/>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4683639" y="961831"/>
            <a:ext cx="9065895" cy="1343157"/>
          </a:xfrm>
          <a:prstGeom prst="rect">
            <a:avLst/>
          </a:prstGeom>
        </p:spPr>
        <p:txBody>
          <a:bodyPr anchor="t" rtlCol="false" tIns="0" lIns="0" bIns="0" rIns="0">
            <a:spAutoFit/>
          </a:bodyPr>
          <a:lstStyle/>
          <a:p>
            <a:pPr algn="l" marL="0" indent="0" lvl="0">
              <a:lnSpc>
                <a:spcPts val="5020"/>
              </a:lnSpc>
            </a:pPr>
            <a:r>
              <a:rPr lang="en-US" b="true" sz="4184" spc="-7">
                <a:solidFill>
                  <a:srgbClr val="1D82D9"/>
                </a:solidFill>
                <a:latin typeface="Calibri (MS) Bold"/>
                <a:ea typeface="Calibri (MS) Bold"/>
                <a:cs typeface="Calibri (MS) Bold"/>
                <a:sym typeface="Calibri (MS) Bold"/>
              </a:rPr>
              <a:t>Dicas ou etapas para trabalhadores com jovens</a:t>
            </a:r>
          </a:p>
        </p:txBody>
      </p:sp>
      <p:grpSp>
        <p:nvGrpSpPr>
          <p:cNvPr name="Group 5" id="5"/>
          <p:cNvGrpSpPr>
            <a:grpSpLocks noChangeAspect="true"/>
          </p:cNvGrpSpPr>
          <p:nvPr/>
        </p:nvGrpSpPr>
        <p:grpSpPr>
          <a:xfrm rot="0">
            <a:off x="12241896" y="2914484"/>
            <a:ext cx="5709611" cy="5283200"/>
            <a:chOff x="0" y="0"/>
            <a:chExt cx="7612815" cy="7044267"/>
          </a:xfrm>
        </p:grpSpPr>
        <p:sp>
          <p:nvSpPr>
            <p:cNvPr name="Freeform 6" id="6"/>
            <p:cNvSpPr/>
            <p:nvPr/>
          </p:nvSpPr>
          <p:spPr>
            <a:xfrm flipH="false" flipV="false" rot="0">
              <a:off x="0" y="0"/>
              <a:ext cx="7612761" cy="7044309"/>
            </a:xfrm>
            <a:custGeom>
              <a:avLst/>
              <a:gdLst/>
              <a:ahLst/>
              <a:cxnLst/>
              <a:rect r="r" b="b" t="t" l="l"/>
              <a:pathLst>
                <a:path h="7044309" w="7612761">
                  <a:moveTo>
                    <a:pt x="0" y="0"/>
                  </a:moveTo>
                  <a:lnTo>
                    <a:pt x="7612761" y="0"/>
                  </a:lnTo>
                  <a:lnTo>
                    <a:pt x="7612761" y="7044309"/>
                  </a:lnTo>
                  <a:lnTo>
                    <a:pt x="0" y="7044309"/>
                  </a:lnTo>
                  <a:lnTo>
                    <a:pt x="0" y="0"/>
                  </a:lnTo>
                  <a:close/>
                </a:path>
              </a:pathLst>
            </a:custGeom>
            <a:blipFill>
              <a:blip r:embed="rId3"/>
              <a:stretch>
                <a:fillRect l="-20" t="0" r="-21" b="0"/>
              </a:stretch>
            </a:blipFill>
          </p:spPr>
        </p:sp>
      </p:grpSp>
      <p:grpSp>
        <p:nvGrpSpPr>
          <p:cNvPr name="Group 7" id="7"/>
          <p:cNvGrpSpPr>
            <a:grpSpLocks noChangeAspect="true"/>
          </p:cNvGrpSpPr>
          <p:nvPr/>
        </p:nvGrpSpPr>
        <p:grpSpPr>
          <a:xfrm rot="0">
            <a:off x="597956" y="448664"/>
            <a:ext cx="1425778" cy="1410690"/>
            <a:chOff x="0" y="0"/>
            <a:chExt cx="1901037" cy="1880920"/>
          </a:xfrm>
        </p:grpSpPr>
        <p:sp>
          <p:nvSpPr>
            <p:cNvPr name="Freeform 8" id="8"/>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4"/>
              <a:stretch>
                <a:fillRect l="0" t="0" r="1" b="-2"/>
              </a:stretch>
            </a:blipFill>
          </p:spPr>
        </p:sp>
      </p:grpSp>
      <p:sp>
        <p:nvSpPr>
          <p:cNvPr name="TextBox 9" id="9"/>
          <p:cNvSpPr txBox="true"/>
          <p:nvPr/>
        </p:nvSpPr>
        <p:spPr>
          <a:xfrm rot="0">
            <a:off x="1016000" y="2801106"/>
            <a:ext cx="9695180" cy="4826576"/>
          </a:xfrm>
          <a:prstGeom prst="rect">
            <a:avLst/>
          </a:prstGeom>
        </p:spPr>
        <p:txBody>
          <a:bodyPr anchor="t" rtlCol="false" tIns="0" lIns="0" bIns="0" rIns="0">
            <a:spAutoFit/>
          </a:bodyPr>
          <a:lstStyle/>
          <a:p>
            <a:pPr algn="just" marL="0" indent="0" lvl="0">
              <a:lnSpc>
                <a:spcPts val="2760"/>
              </a:lnSpc>
            </a:pPr>
            <a:r>
              <a:rPr lang="en-US" b="true" sz="2300" spc="-10">
                <a:solidFill>
                  <a:srgbClr val="000000"/>
                </a:solidFill>
                <a:latin typeface="Calibri (MS) Bold"/>
                <a:ea typeface="Calibri (MS) Bold"/>
                <a:cs typeface="Calibri (MS) Bold"/>
                <a:sym typeface="Calibri (MS) Bold"/>
              </a:rPr>
              <a:t>Dica 3 - Ofereça suporte personalizado</a:t>
            </a:r>
          </a:p>
          <a:p>
            <a:pPr algn="just" marL="0" indent="0" lvl="0">
              <a:lnSpc>
                <a:spcPts val="3824"/>
              </a:lnSpc>
            </a:pPr>
            <a:r>
              <a:rPr lang="en-US" sz="2150" spc="-8">
                <a:solidFill>
                  <a:srgbClr val="000000"/>
                </a:solidFill>
                <a:latin typeface="Calibri (MS)"/>
                <a:ea typeface="Calibri (MS)"/>
                <a:cs typeface="Calibri (MS)"/>
                <a:sym typeface="Calibri (MS)"/>
              </a:rPr>
              <a:t>Envolva figuras de apoio que atuem como "mediadores políticos", ajudando pessoas com deficiência a navegar nos espaços políticos.</a:t>
            </a:r>
          </a:p>
          <a:p>
            <a:pPr algn="just" marL="0" indent="0" lvl="0">
              <a:lnSpc>
                <a:spcPts val="3826"/>
              </a:lnSpc>
            </a:pPr>
            <a:r>
              <a:rPr lang="en-US" sz="2150" spc="-9">
                <a:solidFill>
                  <a:srgbClr val="000000"/>
                </a:solidFill>
                <a:latin typeface="Calibri (MS)"/>
                <a:ea typeface="Calibri (MS)"/>
                <a:cs typeface="Calibri (MS)"/>
                <a:sym typeface="Calibri (MS)"/>
              </a:rPr>
              <a:t> Isso permite o empoderamento pessoal e a participação ativa, para além da mera defesa de direitos.</a:t>
            </a:r>
          </a:p>
          <a:p>
            <a:pPr algn="l" marL="0" indent="0" lvl="0">
              <a:lnSpc>
                <a:spcPts val="2580"/>
              </a:lnSpc>
            </a:pPr>
          </a:p>
          <a:p>
            <a:pPr algn="just" marL="0" indent="0" lvl="0">
              <a:lnSpc>
                <a:spcPts val="2760"/>
              </a:lnSpc>
            </a:pPr>
            <a:r>
              <a:rPr lang="en-US" b="true" sz="2300" spc="-10">
                <a:solidFill>
                  <a:srgbClr val="000000"/>
                </a:solidFill>
                <a:latin typeface="Calibri (MS) Bold"/>
                <a:ea typeface="Calibri (MS) Bold"/>
                <a:cs typeface="Calibri (MS) Bold"/>
                <a:sym typeface="Calibri (MS) Bold"/>
              </a:rPr>
              <a:t>Dica 4 - Crie um espaço seguro e livre de estigma</a:t>
            </a:r>
          </a:p>
          <a:p>
            <a:pPr algn="l" marL="0" indent="0" lvl="0">
              <a:lnSpc>
                <a:spcPts val="3824"/>
              </a:lnSpc>
            </a:pPr>
            <a:r>
              <a:rPr lang="en-US" sz="2150" spc="-8">
                <a:solidFill>
                  <a:srgbClr val="000000"/>
                </a:solidFill>
                <a:latin typeface="Calibri (MS)"/>
                <a:ea typeface="Calibri (MS)"/>
                <a:cs typeface="Calibri (MS)"/>
                <a:sym typeface="Calibri (MS)"/>
              </a:rPr>
              <a:t>Promova um ambiente acolhedor onde os participantes se sintam seguros para se expressar sem medo de julgamento. </a:t>
            </a:r>
          </a:p>
          <a:p>
            <a:pPr algn="l" marL="0" indent="0" lvl="0">
              <a:lnSpc>
                <a:spcPts val="3826"/>
              </a:lnSpc>
            </a:pPr>
            <a:r>
              <a:rPr lang="en-US" sz="2150" spc="-9">
                <a:solidFill>
                  <a:srgbClr val="000000"/>
                </a:solidFill>
                <a:latin typeface="Calibri (MS)"/>
                <a:ea typeface="Calibri (MS)"/>
                <a:cs typeface="Calibri (MS)"/>
                <a:sym typeface="Calibri (MS)"/>
              </a:rPr>
              <a:t>Isso é essencial para um envolvimento significativo, um diálogo coletivo e uma tomada de decisões inclusiva.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5" id="5"/>
          <p:cNvGrpSpPr>
            <a:grpSpLocks noChangeAspect="true"/>
          </p:cNvGrpSpPr>
          <p:nvPr/>
        </p:nvGrpSpPr>
        <p:grpSpPr>
          <a:xfrm rot="0">
            <a:off x="15871169" y="8280959"/>
            <a:ext cx="1614487" cy="1614487"/>
            <a:chOff x="0" y="0"/>
            <a:chExt cx="2152649" cy="2152649"/>
          </a:xfrm>
        </p:grpSpPr>
        <p:sp>
          <p:nvSpPr>
            <p:cNvPr name="Freeform 6" id="6"/>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3"/>
              <a:stretch>
                <a:fillRect l="0" t="0" r="0" b="0"/>
              </a:stretch>
            </a:blipFill>
          </p:spPr>
        </p:sp>
      </p:grpSp>
      <p:sp>
        <p:nvSpPr>
          <p:cNvPr name="Freeform 7" id="7"/>
          <p:cNvSpPr/>
          <p:nvPr/>
        </p:nvSpPr>
        <p:spPr>
          <a:xfrm flipH="false" flipV="false" rot="0">
            <a:off x="-12700" y="-12700"/>
            <a:ext cx="18288000" cy="8001000"/>
          </a:xfrm>
          <a:custGeom>
            <a:avLst/>
            <a:gdLst/>
            <a:ahLst/>
            <a:cxnLst/>
            <a:rect r="r" b="b" t="t" l="l"/>
            <a:pathLst>
              <a:path h="8001000" w="18288000">
                <a:moveTo>
                  <a:pt x="0" y="0"/>
                </a:moveTo>
                <a:lnTo>
                  <a:pt x="18288000" y="0"/>
                </a:lnTo>
                <a:lnTo>
                  <a:pt x="18288000" y="8001000"/>
                </a:lnTo>
                <a:lnTo>
                  <a:pt x="0" y="8001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4636770" y="2744416"/>
            <a:ext cx="8989060" cy="2762383"/>
          </a:xfrm>
          <a:prstGeom prst="rect">
            <a:avLst/>
          </a:prstGeom>
        </p:spPr>
        <p:txBody>
          <a:bodyPr anchor="t" rtlCol="false" tIns="0" lIns="0" bIns="0" rIns="0">
            <a:spAutoFit/>
          </a:bodyPr>
          <a:lstStyle/>
          <a:p>
            <a:pPr algn="l" marL="0" indent="0" lvl="0">
              <a:lnSpc>
                <a:spcPts val="10260"/>
              </a:lnSpc>
            </a:pPr>
            <a:r>
              <a:rPr lang="en-US" b="true" sz="8550">
                <a:solidFill>
                  <a:srgbClr val="FEFEFE"/>
                </a:solidFill>
                <a:latin typeface="Calibri (MS) Bold"/>
                <a:ea typeface="Calibri (MS) Bold"/>
                <a:cs typeface="Calibri (MS) Bold"/>
                <a:sym typeface="Calibri (MS) Bold"/>
              </a:rPr>
              <a:t>Agora, vamos nos divertir!</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5" id="5"/>
          <p:cNvGrpSpPr>
            <a:grpSpLocks noChangeAspect="true"/>
          </p:cNvGrpSpPr>
          <p:nvPr/>
        </p:nvGrpSpPr>
        <p:grpSpPr>
          <a:xfrm rot="0">
            <a:off x="15871169" y="8280959"/>
            <a:ext cx="1614487" cy="1614487"/>
            <a:chOff x="0" y="0"/>
            <a:chExt cx="2152649" cy="2152649"/>
          </a:xfrm>
        </p:grpSpPr>
        <p:sp>
          <p:nvSpPr>
            <p:cNvPr name="Freeform 6" id="6"/>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3"/>
              <a:stretch>
                <a:fillRect l="0" t="0" r="0" b="0"/>
              </a:stretch>
            </a:blipFill>
          </p:spPr>
        </p:sp>
      </p:grpSp>
      <p:sp>
        <p:nvSpPr>
          <p:cNvPr name="Freeform 7" id="7"/>
          <p:cNvSpPr/>
          <p:nvPr/>
        </p:nvSpPr>
        <p:spPr>
          <a:xfrm flipH="false" flipV="false" rot="0">
            <a:off x="-12700" y="-12700"/>
            <a:ext cx="18288000" cy="2971800"/>
          </a:xfrm>
          <a:custGeom>
            <a:avLst/>
            <a:gdLst/>
            <a:ahLst/>
            <a:cxnLst/>
            <a:rect r="r" b="b" t="t" l="l"/>
            <a:pathLst>
              <a:path h="2971800" w="18288000">
                <a:moveTo>
                  <a:pt x="0" y="0"/>
                </a:moveTo>
                <a:lnTo>
                  <a:pt x="18288000" y="0"/>
                </a:lnTo>
                <a:lnTo>
                  <a:pt x="18288000"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758403" y="4704982"/>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758403" y="6475681"/>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373328" y="4705186"/>
            <a:ext cx="6629400" cy="1393825"/>
          </a:xfrm>
          <a:custGeom>
            <a:avLst/>
            <a:gdLst/>
            <a:ahLst/>
            <a:cxnLst/>
            <a:rect r="r" b="b" t="t" l="l"/>
            <a:pathLst>
              <a:path h="1393825" w="6629400">
                <a:moveTo>
                  <a:pt x="0" y="0"/>
                </a:moveTo>
                <a:lnTo>
                  <a:pt x="6629400" y="0"/>
                </a:lnTo>
                <a:lnTo>
                  <a:pt x="6629400" y="1393825"/>
                </a:lnTo>
                <a:lnTo>
                  <a:pt x="0" y="13938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9479895" y="6475677"/>
            <a:ext cx="6278245" cy="1320165"/>
          </a:xfrm>
          <a:custGeom>
            <a:avLst/>
            <a:gdLst/>
            <a:ahLst/>
            <a:cxnLst/>
            <a:rect r="r" b="b" t="t" l="l"/>
            <a:pathLst>
              <a:path h="1320165" w="6278245">
                <a:moveTo>
                  <a:pt x="0" y="0"/>
                </a:moveTo>
                <a:lnTo>
                  <a:pt x="6278245" y="0"/>
                </a:lnTo>
                <a:lnTo>
                  <a:pt x="6278245" y="1320165"/>
                </a:lnTo>
                <a:lnTo>
                  <a:pt x="0" y="13201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3970946" y="177275"/>
            <a:ext cx="11017885" cy="2324536"/>
          </a:xfrm>
          <a:prstGeom prst="rect">
            <a:avLst/>
          </a:prstGeom>
        </p:spPr>
        <p:txBody>
          <a:bodyPr anchor="t" rtlCol="false" tIns="0" lIns="0" bIns="0" rIns="0">
            <a:spAutoFit/>
          </a:bodyPr>
          <a:lstStyle/>
          <a:p>
            <a:pPr algn="ctr" marL="0" indent="0" lvl="0">
              <a:lnSpc>
                <a:spcPts val="5818"/>
              </a:lnSpc>
            </a:pPr>
            <a:r>
              <a:rPr lang="en-US" b="true" sz="5102">
                <a:solidFill>
                  <a:srgbClr val="282020"/>
                </a:solidFill>
                <a:latin typeface="Calibri (MS) Bold"/>
                <a:ea typeface="Calibri (MS) Bold"/>
                <a:cs typeface="Calibri (MS) Bold"/>
                <a:sym typeface="Calibri (MS) Bold"/>
              </a:rPr>
              <a:t>Pergunta 1: Qual opção garante acessibilidade física e de comunicação em um evento político?</a:t>
            </a:r>
          </a:p>
        </p:txBody>
      </p:sp>
      <p:sp>
        <p:nvSpPr>
          <p:cNvPr name="TextBox 13" id="13"/>
          <p:cNvSpPr txBox="true"/>
          <p:nvPr/>
        </p:nvSpPr>
        <p:spPr>
          <a:xfrm rot="0">
            <a:off x="9467195" y="4929768"/>
            <a:ext cx="6461125" cy="609666"/>
          </a:xfrm>
          <a:prstGeom prst="rect">
            <a:avLst/>
          </a:prstGeom>
        </p:spPr>
        <p:txBody>
          <a:bodyPr anchor="t" rtlCol="false" tIns="0" lIns="0" bIns="0" rIns="0">
            <a:spAutoFit/>
          </a:bodyPr>
          <a:lstStyle/>
          <a:p>
            <a:pPr algn="l" marL="0" indent="0" lvl="0">
              <a:lnSpc>
                <a:spcPts val="4200"/>
              </a:lnSpc>
            </a:pPr>
            <a:r>
              <a:rPr lang="en-US" sz="3500" spc="-9">
                <a:solidFill>
                  <a:srgbClr val="282020"/>
                </a:solidFill>
                <a:latin typeface="Calibri (MS)"/>
                <a:ea typeface="Calibri (MS)"/>
                <a:cs typeface="Calibri (MS)"/>
                <a:sym typeface="Calibri (MS)"/>
              </a:rPr>
              <a:t>B. Fácil de ler e linguagem de sinais</a:t>
            </a:r>
          </a:p>
        </p:txBody>
      </p:sp>
      <p:sp>
        <p:nvSpPr>
          <p:cNvPr name="TextBox 14" id="14"/>
          <p:cNvSpPr txBox="true"/>
          <p:nvPr/>
        </p:nvSpPr>
        <p:spPr>
          <a:xfrm rot="0">
            <a:off x="3627822" y="4929768"/>
            <a:ext cx="3434696" cy="609666"/>
          </a:xfrm>
          <a:prstGeom prst="rect">
            <a:avLst/>
          </a:prstGeom>
        </p:spPr>
        <p:txBody>
          <a:bodyPr anchor="t" rtlCol="false" tIns="0" lIns="0" bIns="0" rIns="0">
            <a:spAutoFit/>
          </a:bodyPr>
          <a:lstStyle/>
          <a:p>
            <a:pPr algn="l" marL="0" indent="0" lvl="0">
              <a:lnSpc>
                <a:spcPts val="4200"/>
              </a:lnSpc>
            </a:pPr>
            <a:r>
              <a:rPr lang="en-US" sz="3500" spc="-19">
                <a:solidFill>
                  <a:srgbClr val="282020"/>
                </a:solidFill>
                <a:latin typeface="Calibri (MS)"/>
                <a:ea typeface="Calibri (MS)"/>
                <a:cs typeface="Calibri (MS)"/>
                <a:sym typeface="Calibri (MS)"/>
              </a:rPr>
              <a:t>A. Uma rampa</a:t>
            </a:r>
          </a:p>
        </p:txBody>
      </p:sp>
      <p:sp>
        <p:nvSpPr>
          <p:cNvPr name="TextBox 15" id="15"/>
          <p:cNvSpPr txBox="true"/>
          <p:nvPr/>
        </p:nvSpPr>
        <p:spPr>
          <a:xfrm rot="0">
            <a:off x="10769246" y="6738105"/>
            <a:ext cx="3699543" cy="609666"/>
          </a:xfrm>
          <a:prstGeom prst="rect">
            <a:avLst/>
          </a:prstGeom>
        </p:spPr>
        <p:txBody>
          <a:bodyPr anchor="t" rtlCol="false" tIns="0" lIns="0" bIns="0" rIns="0">
            <a:spAutoFit/>
          </a:bodyPr>
          <a:lstStyle/>
          <a:p>
            <a:pPr algn="l" marL="0" indent="0" lvl="0">
              <a:lnSpc>
                <a:spcPts val="4200"/>
              </a:lnSpc>
            </a:pPr>
            <a:r>
              <a:rPr lang="en-US" sz="3500">
                <a:solidFill>
                  <a:srgbClr val="282020"/>
                </a:solidFill>
                <a:latin typeface="Calibri (MS)"/>
                <a:ea typeface="Calibri (MS)"/>
                <a:cs typeface="Calibri (MS)"/>
                <a:sym typeface="Calibri (MS)"/>
              </a:rPr>
              <a:t>D. Postagem online</a:t>
            </a:r>
          </a:p>
        </p:txBody>
      </p:sp>
      <p:sp>
        <p:nvSpPr>
          <p:cNvPr name="TextBox 16" id="16"/>
          <p:cNvSpPr txBox="true"/>
          <p:nvPr/>
        </p:nvSpPr>
        <p:spPr>
          <a:xfrm rot="0">
            <a:off x="3670461" y="6488725"/>
            <a:ext cx="4332605" cy="1088789"/>
          </a:xfrm>
          <a:prstGeom prst="rect">
            <a:avLst/>
          </a:prstGeom>
        </p:spPr>
        <p:txBody>
          <a:bodyPr anchor="t" rtlCol="false" tIns="0" lIns="0" bIns="0" rIns="0">
            <a:spAutoFit/>
          </a:bodyPr>
          <a:lstStyle/>
          <a:p>
            <a:pPr algn="l" marL="0" indent="0" lvl="0">
              <a:lnSpc>
                <a:spcPts val="4027"/>
              </a:lnSpc>
            </a:pPr>
            <a:r>
              <a:rPr lang="en-US" sz="3500" spc="-9">
                <a:solidFill>
                  <a:srgbClr val="282020"/>
                </a:solidFill>
                <a:latin typeface="Calibri (MS)"/>
                <a:ea typeface="Calibri (MS)"/>
                <a:cs typeface="Calibri (MS)"/>
                <a:sym typeface="Calibri (MS)"/>
              </a:rPr>
              <a:t>C. Rampas, banheiros, Fácil de ler, legendas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5" id="5"/>
          <p:cNvGrpSpPr>
            <a:grpSpLocks noChangeAspect="true"/>
          </p:cNvGrpSpPr>
          <p:nvPr/>
        </p:nvGrpSpPr>
        <p:grpSpPr>
          <a:xfrm rot="0">
            <a:off x="15871169" y="8280959"/>
            <a:ext cx="1614487" cy="1614487"/>
            <a:chOff x="0" y="0"/>
            <a:chExt cx="2152649" cy="2152649"/>
          </a:xfrm>
        </p:grpSpPr>
        <p:sp>
          <p:nvSpPr>
            <p:cNvPr name="Freeform 6" id="6"/>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3"/>
              <a:stretch>
                <a:fillRect l="0" t="0" r="0" b="0"/>
              </a:stretch>
            </a:blipFill>
          </p:spPr>
        </p:sp>
      </p:grpSp>
      <p:sp>
        <p:nvSpPr>
          <p:cNvPr name="Freeform 7" id="7"/>
          <p:cNvSpPr/>
          <p:nvPr/>
        </p:nvSpPr>
        <p:spPr>
          <a:xfrm flipH="false" flipV="false" rot="0">
            <a:off x="-12700" y="-12700"/>
            <a:ext cx="18288000" cy="2971800"/>
          </a:xfrm>
          <a:custGeom>
            <a:avLst/>
            <a:gdLst/>
            <a:ahLst/>
            <a:cxnLst/>
            <a:rect r="r" b="b" t="t" l="l"/>
            <a:pathLst>
              <a:path h="2971800" w="18288000">
                <a:moveTo>
                  <a:pt x="0" y="0"/>
                </a:moveTo>
                <a:lnTo>
                  <a:pt x="18288000" y="0"/>
                </a:lnTo>
                <a:lnTo>
                  <a:pt x="18288000"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758403" y="4704982"/>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758403" y="6475681"/>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9373328" y="4705186"/>
            <a:ext cx="6629400" cy="1393825"/>
          </a:xfrm>
          <a:custGeom>
            <a:avLst/>
            <a:gdLst/>
            <a:ahLst/>
            <a:cxnLst/>
            <a:rect r="r" b="b" t="t" l="l"/>
            <a:pathLst>
              <a:path h="1393825" w="6629400">
                <a:moveTo>
                  <a:pt x="0" y="0"/>
                </a:moveTo>
                <a:lnTo>
                  <a:pt x="6629400" y="0"/>
                </a:lnTo>
                <a:lnTo>
                  <a:pt x="6629400" y="1393825"/>
                </a:lnTo>
                <a:lnTo>
                  <a:pt x="0" y="13938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479895" y="6475677"/>
            <a:ext cx="6278245" cy="1320165"/>
          </a:xfrm>
          <a:custGeom>
            <a:avLst/>
            <a:gdLst/>
            <a:ahLst/>
            <a:cxnLst/>
            <a:rect r="r" b="b" t="t" l="l"/>
            <a:pathLst>
              <a:path h="1320165" w="6278245">
                <a:moveTo>
                  <a:pt x="0" y="0"/>
                </a:moveTo>
                <a:lnTo>
                  <a:pt x="6278245" y="0"/>
                </a:lnTo>
                <a:lnTo>
                  <a:pt x="6278245" y="1320165"/>
                </a:lnTo>
                <a:lnTo>
                  <a:pt x="0" y="13201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3970946" y="177275"/>
            <a:ext cx="11017885" cy="2324536"/>
          </a:xfrm>
          <a:prstGeom prst="rect">
            <a:avLst/>
          </a:prstGeom>
        </p:spPr>
        <p:txBody>
          <a:bodyPr anchor="t" rtlCol="false" tIns="0" lIns="0" bIns="0" rIns="0">
            <a:spAutoFit/>
          </a:bodyPr>
          <a:lstStyle/>
          <a:p>
            <a:pPr algn="ctr" marL="0" indent="0" lvl="0">
              <a:lnSpc>
                <a:spcPts val="5818"/>
              </a:lnSpc>
            </a:pPr>
            <a:r>
              <a:rPr lang="en-US" b="true" sz="5102">
                <a:solidFill>
                  <a:srgbClr val="282020"/>
                </a:solidFill>
                <a:latin typeface="Calibri (MS) Bold"/>
                <a:ea typeface="Calibri (MS) Bold"/>
                <a:cs typeface="Calibri (MS) Bold"/>
                <a:sym typeface="Calibri (MS) Bold"/>
              </a:rPr>
              <a:t>Pergunta 1: Qual opção garante acessibilidade física e de comunicação em um evento político?</a:t>
            </a:r>
          </a:p>
        </p:txBody>
      </p:sp>
      <p:sp>
        <p:nvSpPr>
          <p:cNvPr name="TextBox 13" id="13"/>
          <p:cNvSpPr txBox="true"/>
          <p:nvPr/>
        </p:nvSpPr>
        <p:spPr>
          <a:xfrm rot="0">
            <a:off x="9467195" y="4929768"/>
            <a:ext cx="6461125" cy="609666"/>
          </a:xfrm>
          <a:prstGeom prst="rect">
            <a:avLst/>
          </a:prstGeom>
        </p:spPr>
        <p:txBody>
          <a:bodyPr anchor="t" rtlCol="false" tIns="0" lIns="0" bIns="0" rIns="0">
            <a:spAutoFit/>
          </a:bodyPr>
          <a:lstStyle/>
          <a:p>
            <a:pPr algn="l" marL="0" indent="0" lvl="0">
              <a:lnSpc>
                <a:spcPts val="4200"/>
              </a:lnSpc>
            </a:pPr>
            <a:r>
              <a:rPr lang="en-US" sz="3500" spc="-9">
                <a:solidFill>
                  <a:srgbClr val="282020"/>
                </a:solidFill>
                <a:latin typeface="Calibri (MS)"/>
                <a:ea typeface="Calibri (MS)"/>
                <a:cs typeface="Calibri (MS)"/>
                <a:sym typeface="Calibri (MS)"/>
              </a:rPr>
              <a:t>B. Fácil de ler e linguagem de sinais</a:t>
            </a:r>
          </a:p>
        </p:txBody>
      </p:sp>
      <p:sp>
        <p:nvSpPr>
          <p:cNvPr name="TextBox 14" id="14"/>
          <p:cNvSpPr txBox="true"/>
          <p:nvPr/>
        </p:nvSpPr>
        <p:spPr>
          <a:xfrm rot="0">
            <a:off x="4259994" y="4939194"/>
            <a:ext cx="3153539" cy="609666"/>
          </a:xfrm>
          <a:prstGeom prst="rect">
            <a:avLst/>
          </a:prstGeom>
        </p:spPr>
        <p:txBody>
          <a:bodyPr anchor="t" rtlCol="false" tIns="0" lIns="0" bIns="0" rIns="0">
            <a:spAutoFit/>
          </a:bodyPr>
          <a:lstStyle/>
          <a:p>
            <a:pPr algn="l" marL="0" indent="0" lvl="0">
              <a:lnSpc>
                <a:spcPts val="4200"/>
              </a:lnSpc>
            </a:pPr>
            <a:r>
              <a:rPr lang="en-US" sz="3500" spc="-19">
                <a:solidFill>
                  <a:srgbClr val="282020"/>
                </a:solidFill>
                <a:latin typeface="Calibri (MS)"/>
                <a:ea typeface="Calibri (MS)"/>
                <a:cs typeface="Calibri (MS)"/>
                <a:sym typeface="Calibri (MS)"/>
              </a:rPr>
              <a:t>A. Uma rampa</a:t>
            </a:r>
          </a:p>
        </p:txBody>
      </p:sp>
      <p:sp>
        <p:nvSpPr>
          <p:cNvPr name="TextBox 15" id="15"/>
          <p:cNvSpPr txBox="true"/>
          <p:nvPr/>
        </p:nvSpPr>
        <p:spPr>
          <a:xfrm rot="0">
            <a:off x="10875041" y="6718761"/>
            <a:ext cx="3625975" cy="609666"/>
          </a:xfrm>
          <a:prstGeom prst="rect">
            <a:avLst/>
          </a:prstGeom>
        </p:spPr>
        <p:txBody>
          <a:bodyPr anchor="t" rtlCol="false" tIns="0" lIns="0" bIns="0" rIns="0">
            <a:spAutoFit/>
          </a:bodyPr>
          <a:lstStyle/>
          <a:p>
            <a:pPr algn="l" marL="0" indent="0" lvl="0">
              <a:lnSpc>
                <a:spcPts val="4200"/>
              </a:lnSpc>
            </a:pPr>
            <a:r>
              <a:rPr lang="en-US" sz="3500">
                <a:solidFill>
                  <a:srgbClr val="282020"/>
                </a:solidFill>
                <a:latin typeface="Calibri (MS)"/>
                <a:ea typeface="Calibri (MS)"/>
                <a:cs typeface="Calibri (MS)"/>
                <a:sym typeface="Calibri (MS)"/>
              </a:rPr>
              <a:t>D. Postagem online</a:t>
            </a:r>
          </a:p>
        </p:txBody>
      </p:sp>
      <p:sp>
        <p:nvSpPr>
          <p:cNvPr name="TextBox 16" id="16"/>
          <p:cNvSpPr txBox="true"/>
          <p:nvPr/>
        </p:nvSpPr>
        <p:spPr>
          <a:xfrm rot="0">
            <a:off x="3670461" y="6488725"/>
            <a:ext cx="4332605" cy="1088789"/>
          </a:xfrm>
          <a:prstGeom prst="rect">
            <a:avLst/>
          </a:prstGeom>
        </p:spPr>
        <p:txBody>
          <a:bodyPr anchor="t" rtlCol="false" tIns="0" lIns="0" bIns="0" rIns="0">
            <a:spAutoFit/>
          </a:bodyPr>
          <a:lstStyle/>
          <a:p>
            <a:pPr algn="l" marL="0" indent="0" lvl="0">
              <a:lnSpc>
                <a:spcPts val="4027"/>
              </a:lnSpc>
            </a:pPr>
            <a:r>
              <a:rPr lang="en-US" sz="3500" spc="-9">
                <a:solidFill>
                  <a:srgbClr val="282020"/>
                </a:solidFill>
                <a:latin typeface="Calibri (MS)"/>
                <a:ea typeface="Calibri (MS)"/>
                <a:cs typeface="Calibri (MS)"/>
                <a:sym typeface="Calibri (MS)"/>
              </a:rPr>
              <a:t>C. Rampas, banheiros, Fácil de ler, legendas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696384" y="127829"/>
            <a:ext cx="7952740" cy="1133475"/>
          </a:xfrm>
          <a:prstGeom prst="rect">
            <a:avLst/>
          </a:prstGeom>
        </p:spPr>
        <p:txBody>
          <a:bodyPr anchor="t" rtlCol="false" tIns="0" lIns="0" bIns="0" rIns="0">
            <a:spAutoFit/>
          </a:bodyPr>
          <a:lstStyle/>
          <a:p>
            <a:pPr algn="l" marL="0" indent="0" lvl="0">
              <a:lnSpc>
                <a:spcPts val="7882"/>
              </a:lnSpc>
            </a:pPr>
            <a:r>
              <a:rPr lang="en-US" sz="6568" spc="-553">
                <a:solidFill>
                  <a:srgbClr val="262565"/>
                </a:solidFill>
                <a:latin typeface="Calibri (MS)"/>
                <a:ea typeface="Calibri (MS)"/>
                <a:cs typeface="Calibri (MS)"/>
                <a:sym typeface="Calibri (MS)"/>
              </a:rPr>
              <a:t>Resultados de aprendizagem</a:t>
            </a:r>
          </a:p>
        </p:txBody>
      </p:sp>
      <p:sp>
        <p:nvSpPr>
          <p:cNvPr name="Freeform 3" id="3"/>
          <p:cNvSpPr/>
          <p:nvPr/>
        </p:nvSpPr>
        <p:spPr>
          <a:xfrm flipH="false" flipV="false" rot="0">
            <a:off x="2364131" y="2062480"/>
            <a:ext cx="14617065" cy="1193800"/>
          </a:xfrm>
          <a:custGeom>
            <a:avLst/>
            <a:gdLst/>
            <a:ahLst/>
            <a:cxnLst/>
            <a:rect r="r" b="b" t="t" l="l"/>
            <a:pathLst>
              <a:path h="1193800" w="14617065">
                <a:moveTo>
                  <a:pt x="0" y="0"/>
                </a:moveTo>
                <a:lnTo>
                  <a:pt x="14617065" y="0"/>
                </a:lnTo>
                <a:lnTo>
                  <a:pt x="14617065" y="1193800"/>
                </a:lnTo>
                <a:lnTo>
                  <a:pt x="0" y="1193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533804" y="2160937"/>
            <a:ext cx="14277975" cy="957378"/>
          </a:xfrm>
          <a:prstGeom prst="rect">
            <a:avLst/>
          </a:prstGeom>
        </p:spPr>
        <p:txBody>
          <a:bodyPr anchor="t" rtlCol="false" tIns="0" lIns="0" bIns="0" rIns="0">
            <a:spAutoFit/>
          </a:bodyPr>
          <a:lstStyle/>
          <a:p>
            <a:pPr algn="ctr" marL="0" indent="0" lvl="0">
              <a:lnSpc>
                <a:spcPts val="3389"/>
              </a:lnSpc>
            </a:pPr>
            <a:r>
              <a:rPr lang="en-US" sz="3544" spc="-296">
                <a:solidFill>
                  <a:srgbClr val="000000"/>
                </a:solidFill>
                <a:latin typeface="Calibri (MS)"/>
                <a:ea typeface="Calibri (MS)"/>
                <a:cs typeface="Calibri (MS)"/>
                <a:sym typeface="Calibri (MS)"/>
              </a:rPr>
              <a:t>Depois de concluir este módulo, você terá adquirido os seguintes conhecimentos, habilidades e atitudes.</a:t>
            </a:r>
          </a:p>
        </p:txBody>
      </p:sp>
      <p:sp>
        <p:nvSpPr>
          <p:cNvPr name="Freeform 5" id="5"/>
          <p:cNvSpPr/>
          <p:nvPr/>
        </p:nvSpPr>
        <p:spPr>
          <a:xfrm flipH="false" flipV="false" rot="0">
            <a:off x="1580842" y="3946557"/>
            <a:ext cx="4864083" cy="5210158"/>
          </a:xfrm>
          <a:custGeom>
            <a:avLst/>
            <a:gdLst/>
            <a:ahLst/>
            <a:cxnLst/>
            <a:rect r="r" b="b" t="t" l="l"/>
            <a:pathLst>
              <a:path h="5210158" w="4864083">
                <a:moveTo>
                  <a:pt x="0" y="0"/>
                </a:moveTo>
                <a:lnTo>
                  <a:pt x="4864083" y="0"/>
                </a:lnTo>
                <a:lnTo>
                  <a:pt x="4864083" y="5210159"/>
                </a:lnTo>
                <a:lnTo>
                  <a:pt x="0" y="5210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213220" y="5983579"/>
            <a:ext cx="3603625" cy="1600251"/>
          </a:xfrm>
          <a:prstGeom prst="rect">
            <a:avLst/>
          </a:prstGeom>
        </p:spPr>
        <p:txBody>
          <a:bodyPr anchor="t" rtlCol="false" tIns="0" lIns="0" bIns="0" rIns="0">
            <a:spAutoFit/>
          </a:bodyPr>
          <a:lstStyle/>
          <a:p>
            <a:pPr algn="just" marL="0" indent="0" lvl="0">
              <a:lnSpc>
                <a:spcPts val="2475"/>
              </a:lnSpc>
            </a:pPr>
            <a:r>
              <a:rPr lang="en-US" sz="1749">
                <a:solidFill>
                  <a:srgbClr val="262565"/>
                </a:solidFill>
                <a:latin typeface="Calibri (MS)"/>
                <a:ea typeface="Calibri (MS)"/>
                <a:cs typeface="Calibri (MS)"/>
                <a:sym typeface="Calibri (MS)"/>
              </a:rPr>
              <a:t>Irá </a:t>
            </a:r>
            <a:r>
              <a:rPr lang="en-US" sz="1749">
                <a:solidFill>
                  <a:srgbClr val="262565"/>
                </a:solidFill>
                <a:latin typeface="Calibri (MS)"/>
                <a:ea typeface="Calibri (MS)"/>
                <a:cs typeface="Calibri (MS)"/>
                <a:sym typeface="Calibri (MS)"/>
              </a:rPr>
              <a:t>aprender como tornar espaços políticos — como reuniões, debates e processos de votação — mais inclusivos e acessíveis para pessoas com deficiência.</a:t>
            </a:r>
          </a:p>
        </p:txBody>
      </p:sp>
      <p:sp>
        <p:nvSpPr>
          <p:cNvPr name="TextBox 7" id="7"/>
          <p:cNvSpPr txBox="true"/>
          <p:nvPr/>
        </p:nvSpPr>
        <p:spPr>
          <a:xfrm rot="0">
            <a:off x="2213220" y="7507630"/>
            <a:ext cx="3603625" cy="971535"/>
          </a:xfrm>
          <a:prstGeom prst="rect">
            <a:avLst/>
          </a:prstGeom>
        </p:spPr>
        <p:txBody>
          <a:bodyPr anchor="t" rtlCol="false" tIns="0" lIns="0" bIns="0" rIns="0">
            <a:spAutoFit/>
          </a:bodyPr>
          <a:lstStyle/>
          <a:p>
            <a:pPr algn="just" marL="0" indent="0" lvl="0">
              <a:lnSpc>
                <a:spcPts val="2475"/>
              </a:lnSpc>
            </a:pPr>
            <a:r>
              <a:rPr lang="en-US" sz="1749" spc="-24">
                <a:solidFill>
                  <a:srgbClr val="262565"/>
                </a:solidFill>
                <a:latin typeface="Calibri (MS)"/>
                <a:ea typeface="Calibri (MS)"/>
                <a:cs typeface="Calibri (MS)"/>
                <a:sym typeface="Calibri (MS)"/>
              </a:rPr>
              <a:t>Isso inclui abordar barreiras físicas, informacionais e atitudinais à participação.</a:t>
            </a:r>
          </a:p>
        </p:txBody>
      </p:sp>
      <p:sp>
        <p:nvSpPr>
          <p:cNvPr name="Freeform 8" id="8"/>
          <p:cNvSpPr/>
          <p:nvPr/>
        </p:nvSpPr>
        <p:spPr>
          <a:xfrm flipH="false" flipV="false" rot="0">
            <a:off x="6712170" y="3946557"/>
            <a:ext cx="4864083" cy="5210158"/>
          </a:xfrm>
          <a:custGeom>
            <a:avLst/>
            <a:gdLst/>
            <a:ahLst/>
            <a:cxnLst/>
            <a:rect r="r" b="b" t="t" l="l"/>
            <a:pathLst>
              <a:path h="5210158" w="4864083">
                <a:moveTo>
                  <a:pt x="0" y="0"/>
                </a:moveTo>
                <a:lnTo>
                  <a:pt x="4864082" y="0"/>
                </a:lnTo>
                <a:lnTo>
                  <a:pt x="4864082" y="5210159"/>
                </a:lnTo>
                <a:lnTo>
                  <a:pt x="0" y="5210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7344547" y="5874040"/>
            <a:ext cx="3604260" cy="971535"/>
          </a:xfrm>
          <a:prstGeom prst="rect">
            <a:avLst/>
          </a:prstGeom>
        </p:spPr>
        <p:txBody>
          <a:bodyPr anchor="t" rtlCol="false" tIns="0" lIns="0" bIns="0" rIns="0">
            <a:spAutoFit/>
          </a:bodyPr>
          <a:lstStyle/>
          <a:p>
            <a:pPr algn="just" marL="0" indent="0" lvl="0">
              <a:lnSpc>
                <a:spcPts val="2475"/>
              </a:lnSpc>
            </a:pPr>
            <a:r>
              <a:rPr lang="en-US" sz="1749">
                <a:solidFill>
                  <a:srgbClr val="262565"/>
                </a:solidFill>
                <a:latin typeface="Calibri (MS)"/>
                <a:ea typeface="Calibri (MS)"/>
                <a:cs typeface="Calibri (MS)"/>
                <a:sym typeface="Calibri (MS)"/>
              </a:rPr>
              <a:t>Irá </a:t>
            </a:r>
            <a:r>
              <a:rPr lang="en-US" sz="1749">
                <a:solidFill>
                  <a:srgbClr val="262565"/>
                </a:solidFill>
                <a:latin typeface="Calibri (MS)"/>
                <a:ea typeface="Calibri (MS)"/>
                <a:cs typeface="Calibri (MS)"/>
                <a:sym typeface="Calibri (MS)"/>
              </a:rPr>
              <a:t>aprender como pode incentivar organizações políticas a envolver ativamente jovens com deficiência,</a:t>
            </a:r>
          </a:p>
        </p:txBody>
      </p:sp>
      <p:sp>
        <p:nvSpPr>
          <p:cNvPr name="TextBox 10" id="10"/>
          <p:cNvSpPr txBox="true"/>
          <p:nvPr/>
        </p:nvSpPr>
        <p:spPr>
          <a:xfrm rot="0">
            <a:off x="7344547" y="6769375"/>
            <a:ext cx="3604260" cy="1285893"/>
          </a:xfrm>
          <a:prstGeom prst="rect">
            <a:avLst/>
          </a:prstGeom>
        </p:spPr>
        <p:txBody>
          <a:bodyPr anchor="t" rtlCol="false" tIns="0" lIns="0" bIns="0" rIns="0">
            <a:spAutoFit/>
          </a:bodyPr>
          <a:lstStyle/>
          <a:p>
            <a:pPr algn="just" marL="0" indent="0" lvl="0">
              <a:lnSpc>
                <a:spcPts val="2475"/>
              </a:lnSpc>
            </a:pPr>
            <a:r>
              <a:rPr lang="en-US" sz="1749">
                <a:solidFill>
                  <a:srgbClr val="262565"/>
                </a:solidFill>
                <a:latin typeface="Calibri (MS)"/>
                <a:ea typeface="Calibri (MS)"/>
                <a:cs typeface="Calibri (MS)"/>
                <a:sym typeface="Calibri (MS)"/>
              </a:rPr>
              <a:t>criando espaços acolhedores, oferecendo oportunidades reais de participação e ouvindo as suas necessidades.</a:t>
            </a:r>
          </a:p>
        </p:txBody>
      </p:sp>
      <p:sp>
        <p:nvSpPr>
          <p:cNvPr name="Freeform 11" id="11"/>
          <p:cNvSpPr/>
          <p:nvPr/>
        </p:nvSpPr>
        <p:spPr>
          <a:xfrm flipH="false" flipV="false" rot="0">
            <a:off x="11843562" y="3946557"/>
            <a:ext cx="4864083" cy="5210158"/>
          </a:xfrm>
          <a:custGeom>
            <a:avLst/>
            <a:gdLst/>
            <a:ahLst/>
            <a:cxnLst/>
            <a:rect r="r" b="b" t="t" l="l"/>
            <a:pathLst>
              <a:path h="5210158" w="4864083">
                <a:moveTo>
                  <a:pt x="0" y="0"/>
                </a:moveTo>
                <a:lnTo>
                  <a:pt x="4864082" y="0"/>
                </a:lnTo>
                <a:lnTo>
                  <a:pt x="4864082" y="5210159"/>
                </a:lnTo>
                <a:lnTo>
                  <a:pt x="0" y="5210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2474858" y="6226509"/>
            <a:ext cx="3604193" cy="1323810"/>
          </a:xfrm>
          <a:prstGeom prst="rect">
            <a:avLst/>
          </a:prstGeom>
        </p:spPr>
        <p:txBody>
          <a:bodyPr anchor="t" rtlCol="false" tIns="0" lIns="0" bIns="0" rIns="0">
            <a:spAutoFit/>
          </a:bodyPr>
          <a:lstStyle/>
          <a:p>
            <a:pPr algn="l" marL="0" indent="0" lvl="0">
              <a:lnSpc>
                <a:spcPts val="2099"/>
              </a:lnSpc>
            </a:pPr>
            <a:r>
              <a:rPr lang="en-US" sz="1749" spc="-9">
                <a:solidFill>
                  <a:srgbClr val="262565"/>
                </a:solidFill>
                <a:latin typeface="Calibri (MS)"/>
                <a:ea typeface="Calibri (MS)"/>
                <a:cs typeface="Calibri (MS)"/>
                <a:sym typeface="Calibri (MS)"/>
              </a:rPr>
              <a:t>Irá aprender habilidades de advocacy para conscientização, construir redes de apoio fortes e pressionar por mudanças que tornem os espaços políticos mais inclusivos e justos para todos.</a:t>
            </a:r>
          </a:p>
        </p:txBody>
      </p:sp>
      <p:sp>
        <p:nvSpPr>
          <p:cNvPr name="TextBox 13" id="13"/>
          <p:cNvSpPr txBox="true"/>
          <p:nvPr/>
        </p:nvSpPr>
        <p:spPr>
          <a:xfrm rot="0">
            <a:off x="12474858" y="4699669"/>
            <a:ext cx="3023235" cy="1470940"/>
          </a:xfrm>
          <a:prstGeom prst="rect">
            <a:avLst/>
          </a:prstGeom>
        </p:spPr>
        <p:txBody>
          <a:bodyPr anchor="t" rtlCol="false" tIns="0" lIns="0" bIns="0" rIns="0">
            <a:spAutoFit/>
          </a:bodyPr>
          <a:lstStyle/>
          <a:p>
            <a:pPr algn="ctr" marL="0" indent="0" lvl="0">
              <a:lnSpc>
                <a:spcPts val="3148"/>
              </a:lnSpc>
            </a:pPr>
            <a:r>
              <a:rPr lang="en-US" sz="3300" spc="-224">
                <a:solidFill>
                  <a:srgbClr val="2A2A2A"/>
                </a:solidFill>
                <a:latin typeface="Calibri (MS)"/>
                <a:ea typeface="Calibri (MS)"/>
                <a:cs typeface="Calibri (MS)"/>
                <a:sym typeface="Calibri (MS)"/>
              </a:rPr>
              <a:t>L03.Como Defender a Mudança Sistêmica</a:t>
            </a:r>
          </a:p>
          <a:p>
            <a:pPr algn="l" marL="0" indent="0" lvl="0">
              <a:lnSpc>
                <a:spcPts val="2099"/>
              </a:lnSpc>
            </a:pPr>
          </a:p>
        </p:txBody>
      </p:sp>
      <p:sp>
        <p:nvSpPr>
          <p:cNvPr name="TextBox 14" id="14"/>
          <p:cNvSpPr txBox="true"/>
          <p:nvPr/>
        </p:nvSpPr>
        <p:spPr>
          <a:xfrm rot="0">
            <a:off x="2649723" y="4699669"/>
            <a:ext cx="2726690" cy="1200712"/>
          </a:xfrm>
          <a:prstGeom prst="rect">
            <a:avLst/>
          </a:prstGeom>
        </p:spPr>
        <p:txBody>
          <a:bodyPr anchor="t" rtlCol="false" tIns="0" lIns="0" bIns="0" rIns="0">
            <a:spAutoFit/>
          </a:bodyPr>
          <a:lstStyle/>
          <a:p>
            <a:pPr algn="ctr" marL="0" indent="0" lvl="0">
              <a:lnSpc>
                <a:spcPts val="2931"/>
              </a:lnSpc>
            </a:pPr>
            <a:r>
              <a:rPr lang="en-US" sz="3073" spc="-158">
                <a:solidFill>
                  <a:srgbClr val="2A2A2A"/>
                </a:solidFill>
                <a:latin typeface="Calibri (MS)"/>
                <a:ea typeface="Calibri (MS)"/>
                <a:cs typeface="Calibri (MS)"/>
                <a:sym typeface="Calibri (MS)"/>
              </a:rPr>
              <a:t>L01. Como tornar os espaços políticos mais acessíveis</a:t>
            </a:r>
          </a:p>
        </p:txBody>
      </p:sp>
      <p:sp>
        <p:nvSpPr>
          <p:cNvPr name="TextBox 15" id="15"/>
          <p:cNvSpPr txBox="true"/>
          <p:nvPr/>
        </p:nvSpPr>
        <p:spPr>
          <a:xfrm rot="0">
            <a:off x="7211683" y="4699669"/>
            <a:ext cx="3865879" cy="953516"/>
          </a:xfrm>
          <a:prstGeom prst="rect">
            <a:avLst/>
          </a:prstGeom>
        </p:spPr>
        <p:txBody>
          <a:bodyPr anchor="t" rtlCol="false" tIns="0" lIns="0" bIns="0" rIns="0">
            <a:spAutoFit/>
          </a:bodyPr>
          <a:lstStyle/>
          <a:p>
            <a:pPr algn="ctr" marL="0" indent="0" lvl="0">
              <a:lnSpc>
                <a:spcPts val="2351"/>
              </a:lnSpc>
            </a:pPr>
            <a:r>
              <a:rPr lang="en-US" sz="2465" spc="-130">
                <a:solidFill>
                  <a:srgbClr val="2A2A2A"/>
                </a:solidFill>
                <a:latin typeface="Calibri (MS)"/>
                <a:ea typeface="Calibri (MS)"/>
                <a:cs typeface="Calibri (MS)"/>
                <a:sym typeface="Calibri (MS)"/>
              </a:rPr>
              <a:t>L02.O que as organizações políticas devem fazer para interagir com jovens com deficiência</a:t>
            </a:r>
          </a:p>
        </p:txBody>
      </p:sp>
      <p:grpSp>
        <p:nvGrpSpPr>
          <p:cNvPr name="Group 16" id="16"/>
          <p:cNvGrpSpPr>
            <a:grpSpLocks noChangeAspect="true"/>
          </p:cNvGrpSpPr>
          <p:nvPr/>
        </p:nvGrpSpPr>
        <p:grpSpPr>
          <a:xfrm rot="0">
            <a:off x="622449" y="463911"/>
            <a:ext cx="1425778" cy="1410690"/>
            <a:chOff x="0" y="0"/>
            <a:chExt cx="1901037" cy="1880920"/>
          </a:xfrm>
        </p:grpSpPr>
        <p:sp>
          <p:nvSpPr>
            <p:cNvPr name="Freeform 17" id="17"/>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6"/>
              <a:stretch>
                <a:fillRect l="0" t="0" r="1" b="-2"/>
              </a:stretch>
            </a:blip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5" id="5"/>
          <p:cNvGrpSpPr>
            <a:grpSpLocks noChangeAspect="true"/>
          </p:cNvGrpSpPr>
          <p:nvPr/>
        </p:nvGrpSpPr>
        <p:grpSpPr>
          <a:xfrm rot="0">
            <a:off x="15871169" y="8280959"/>
            <a:ext cx="1614487" cy="1614487"/>
            <a:chOff x="0" y="0"/>
            <a:chExt cx="2152649" cy="2152649"/>
          </a:xfrm>
        </p:grpSpPr>
        <p:sp>
          <p:nvSpPr>
            <p:cNvPr name="Freeform 6" id="6"/>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3"/>
              <a:stretch>
                <a:fillRect l="0" t="0" r="0" b="0"/>
              </a:stretch>
            </a:blipFill>
          </p:spPr>
        </p:sp>
      </p:grpSp>
      <p:sp>
        <p:nvSpPr>
          <p:cNvPr name="Freeform 7" id="7"/>
          <p:cNvSpPr/>
          <p:nvPr/>
        </p:nvSpPr>
        <p:spPr>
          <a:xfrm flipH="false" flipV="false" rot="0">
            <a:off x="-12700" y="-12700"/>
            <a:ext cx="18288000" cy="2971800"/>
          </a:xfrm>
          <a:custGeom>
            <a:avLst/>
            <a:gdLst/>
            <a:ahLst/>
            <a:cxnLst/>
            <a:rect r="r" b="b" t="t" l="l"/>
            <a:pathLst>
              <a:path h="2971800" w="18288000">
                <a:moveTo>
                  <a:pt x="0" y="0"/>
                </a:moveTo>
                <a:lnTo>
                  <a:pt x="18288000" y="0"/>
                </a:lnTo>
                <a:lnTo>
                  <a:pt x="18288000"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758403" y="4704982"/>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9373328" y="4705186"/>
            <a:ext cx="6629400" cy="1393825"/>
          </a:xfrm>
          <a:custGeom>
            <a:avLst/>
            <a:gdLst/>
            <a:ahLst/>
            <a:cxnLst/>
            <a:rect r="r" b="b" t="t" l="l"/>
            <a:pathLst>
              <a:path h="1393825" w="6629400">
                <a:moveTo>
                  <a:pt x="0" y="0"/>
                </a:moveTo>
                <a:lnTo>
                  <a:pt x="6629400" y="0"/>
                </a:lnTo>
                <a:lnTo>
                  <a:pt x="6629400" y="1393825"/>
                </a:lnTo>
                <a:lnTo>
                  <a:pt x="0" y="13938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3980769" y="209628"/>
            <a:ext cx="10998200" cy="2090995"/>
          </a:xfrm>
          <a:prstGeom prst="rect">
            <a:avLst/>
          </a:prstGeom>
        </p:spPr>
        <p:txBody>
          <a:bodyPr anchor="t" rtlCol="false" tIns="0" lIns="0" bIns="0" rIns="0">
            <a:spAutoFit/>
          </a:bodyPr>
          <a:lstStyle/>
          <a:p>
            <a:pPr algn="ctr" marL="0" indent="0" lvl="0">
              <a:lnSpc>
                <a:spcPts val="5274"/>
              </a:lnSpc>
            </a:pPr>
            <a:r>
              <a:rPr lang="en-US" b="true" sz="4620" spc="-9">
                <a:solidFill>
                  <a:srgbClr val="282020"/>
                </a:solidFill>
                <a:latin typeface="Calibri (MS) Bold"/>
                <a:ea typeface="Calibri (MS) Bold"/>
                <a:cs typeface="Calibri (MS) Bold"/>
                <a:sym typeface="Calibri (MS) Bold"/>
              </a:rPr>
              <a:t>Questão 2: O uso de formatos e legendas fáceis de ler na comunicação política ajuda</a:t>
            </a:r>
          </a:p>
          <a:p>
            <a:pPr algn="ctr" marL="0" indent="0" lvl="0">
              <a:lnSpc>
                <a:spcPts val="5134"/>
              </a:lnSpc>
            </a:pPr>
            <a:r>
              <a:rPr lang="en-US" b="true" sz="4620" spc="-9">
                <a:solidFill>
                  <a:srgbClr val="282020"/>
                </a:solidFill>
                <a:latin typeface="Calibri (MS) Bold"/>
                <a:ea typeface="Calibri (MS) Bold"/>
                <a:cs typeface="Calibri (MS) Bold"/>
                <a:sym typeface="Calibri (MS) Bold"/>
              </a:rPr>
              <a:t>somente pessoas com deficiências cognitivas.</a:t>
            </a:r>
          </a:p>
        </p:txBody>
      </p:sp>
      <p:sp>
        <p:nvSpPr>
          <p:cNvPr name="TextBox 11" id="11"/>
          <p:cNvSpPr txBox="true"/>
          <p:nvPr/>
        </p:nvSpPr>
        <p:spPr>
          <a:xfrm rot="0">
            <a:off x="11859697" y="4966154"/>
            <a:ext cx="1456055" cy="609666"/>
          </a:xfrm>
          <a:prstGeom prst="rect">
            <a:avLst/>
          </a:prstGeom>
        </p:spPr>
        <p:txBody>
          <a:bodyPr anchor="t" rtlCol="false" tIns="0" lIns="0" bIns="0" rIns="0">
            <a:spAutoFit/>
          </a:bodyPr>
          <a:lstStyle/>
          <a:p>
            <a:pPr algn="l" marL="0" indent="0" lvl="0">
              <a:lnSpc>
                <a:spcPts val="4200"/>
              </a:lnSpc>
            </a:pPr>
            <a:r>
              <a:rPr lang="en-US" sz="3500" spc="-9">
                <a:solidFill>
                  <a:srgbClr val="282020"/>
                </a:solidFill>
                <a:latin typeface="Calibri (MS)"/>
                <a:ea typeface="Calibri (MS)"/>
                <a:cs typeface="Calibri (MS)"/>
                <a:sym typeface="Calibri (MS)"/>
              </a:rPr>
              <a:t>B. False</a:t>
            </a:r>
          </a:p>
        </p:txBody>
      </p:sp>
      <p:sp>
        <p:nvSpPr>
          <p:cNvPr name="TextBox 12" id="12"/>
          <p:cNvSpPr txBox="true"/>
          <p:nvPr/>
        </p:nvSpPr>
        <p:spPr>
          <a:xfrm rot="0">
            <a:off x="4561845" y="4966154"/>
            <a:ext cx="2546265" cy="609666"/>
          </a:xfrm>
          <a:prstGeom prst="rect">
            <a:avLst/>
          </a:prstGeom>
        </p:spPr>
        <p:txBody>
          <a:bodyPr anchor="t" rtlCol="false" tIns="0" lIns="0" bIns="0" rIns="0">
            <a:spAutoFit/>
          </a:bodyPr>
          <a:lstStyle/>
          <a:p>
            <a:pPr algn="l" marL="0" indent="0" lvl="0">
              <a:lnSpc>
                <a:spcPts val="4200"/>
              </a:lnSpc>
            </a:pPr>
            <a:r>
              <a:rPr lang="en-US" sz="3500" spc="-19">
                <a:solidFill>
                  <a:srgbClr val="282020"/>
                </a:solidFill>
                <a:latin typeface="Calibri (MS)"/>
                <a:ea typeface="Calibri (MS)"/>
                <a:cs typeface="Calibri (MS)"/>
                <a:sym typeface="Calibri (MS)"/>
              </a:rPr>
              <a:t>A. Verdadeiro</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49"/>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Freeform 4" id="4"/>
          <p:cNvSpPr/>
          <p:nvPr/>
        </p:nvSpPr>
        <p:spPr>
          <a:xfrm flipH="false" flipV="false" rot="0">
            <a:off x="3632612" y="6854466"/>
            <a:ext cx="11077575" cy="2326640"/>
          </a:xfrm>
          <a:custGeom>
            <a:avLst/>
            <a:gdLst/>
            <a:ahLst/>
            <a:cxnLst/>
            <a:rect r="r" b="b" t="t" l="l"/>
            <a:pathLst>
              <a:path h="2326640" w="11077575">
                <a:moveTo>
                  <a:pt x="0" y="0"/>
                </a:moveTo>
                <a:lnTo>
                  <a:pt x="11077575" y="0"/>
                </a:lnTo>
                <a:lnTo>
                  <a:pt x="11077575" y="2326640"/>
                </a:lnTo>
                <a:lnTo>
                  <a:pt x="0" y="23266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6" id="6"/>
          <p:cNvGrpSpPr>
            <a:grpSpLocks noChangeAspect="true"/>
          </p:cNvGrpSpPr>
          <p:nvPr/>
        </p:nvGrpSpPr>
        <p:grpSpPr>
          <a:xfrm rot="0">
            <a:off x="15871169" y="8280959"/>
            <a:ext cx="1614487" cy="1614487"/>
            <a:chOff x="0" y="0"/>
            <a:chExt cx="2152649" cy="2152649"/>
          </a:xfrm>
        </p:grpSpPr>
        <p:sp>
          <p:nvSpPr>
            <p:cNvPr name="Freeform 7" id="7"/>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5"/>
              <a:stretch>
                <a:fillRect l="0" t="0" r="0" b="0"/>
              </a:stretch>
            </a:blipFill>
          </p:spPr>
        </p:sp>
      </p:grpSp>
      <p:sp>
        <p:nvSpPr>
          <p:cNvPr name="Freeform 8" id="8"/>
          <p:cNvSpPr/>
          <p:nvPr/>
        </p:nvSpPr>
        <p:spPr>
          <a:xfrm flipH="false" flipV="false" rot="0">
            <a:off x="-12700" y="-12700"/>
            <a:ext cx="18288000" cy="2971800"/>
          </a:xfrm>
          <a:custGeom>
            <a:avLst/>
            <a:gdLst/>
            <a:ahLst/>
            <a:cxnLst/>
            <a:rect r="r" b="b" t="t" l="l"/>
            <a:pathLst>
              <a:path h="2971800" w="18288000">
                <a:moveTo>
                  <a:pt x="0" y="0"/>
                </a:moveTo>
                <a:lnTo>
                  <a:pt x="18288000" y="0"/>
                </a:lnTo>
                <a:lnTo>
                  <a:pt x="18288000" y="2971800"/>
                </a:lnTo>
                <a:lnTo>
                  <a:pt x="0" y="2971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758403" y="4704982"/>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9373328" y="4705186"/>
            <a:ext cx="6629400" cy="1393825"/>
          </a:xfrm>
          <a:custGeom>
            <a:avLst/>
            <a:gdLst/>
            <a:ahLst/>
            <a:cxnLst/>
            <a:rect r="r" b="b" t="t" l="l"/>
            <a:pathLst>
              <a:path h="1393825" w="6629400">
                <a:moveTo>
                  <a:pt x="0" y="0"/>
                </a:moveTo>
                <a:lnTo>
                  <a:pt x="6629400" y="0"/>
                </a:lnTo>
                <a:lnTo>
                  <a:pt x="6629400" y="1393825"/>
                </a:lnTo>
                <a:lnTo>
                  <a:pt x="0" y="13938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3980769" y="209628"/>
            <a:ext cx="10998200" cy="2090995"/>
          </a:xfrm>
          <a:prstGeom prst="rect">
            <a:avLst/>
          </a:prstGeom>
        </p:spPr>
        <p:txBody>
          <a:bodyPr anchor="t" rtlCol="false" tIns="0" lIns="0" bIns="0" rIns="0">
            <a:spAutoFit/>
          </a:bodyPr>
          <a:lstStyle/>
          <a:p>
            <a:pPr algn="ctr" marL="0" indent="0" lvl="0">
              <a:lnSpc>
                <a:spcPts val="5274"/>
              </a:lnSpc>
            </a:pPr>
            <a:r>
              <a:rPr lang="en-US" b="true" sz="4620" spc="-9">
                <a:solidFill>
                  <a:srgbClr val="282020"/>
                </a:solidFill>
                <a:latin typeface="Calibri (MS) Bold"/>
                <a:ea typeface="Calibri (MS) Bold"/>
                <a:cs typeface="Calibri (MS) Bold"/>
                <a:sym typeface="Calibri (MS) Bold"/>
              </a:rPr>
              <a:t>Questão 2: O uso de formatos e legendas fáceis de ler na comunicação política ajuda</a:t>
            </a:r>
          </a:p>
          <a:p>
            <a:pPr algn="ctr" marL="0" indent="0" lvl="0">
              <a:lnSpc>
                <a:spcPts val="5134"/>
              </a:lnSpc>
            </a:pPr>
            <a:r>
              <a:rPr lang="en-US" b="true" sz="4620" spc="-9">
                <a:solidFill>
                  <a:srgbClr val="282020"/>
                </a:solidFill>
                <a:latin typeface="Calibri (MS) Bold"/>
                <a:ea typeface="Calibri (MS) Bold"/>
                <a:cs typeface="Calibri (MS) Bold"/>
                <a:sym typeface="Calibri (MS) Bold"/>
              </a:rPr>
              <a:t>somente pessoas com deficiências cognitivas.</a:t>
            </a:r>
          </a:p>
        </p:txBody>
      </p:sp>
      <p:sp>
        <p:nvSpPr>
          <p:cNvPr name="TextBox 12" id="12"/>
          <p:cNvSpPr txBox="true"/>
          <p:nvPr/>
        </p:nvSpPr>
        <p:spPr>
          <a:xfrm rot="0">
            <a:off x="11859697" y="4966154"/>
            <a:ext cx="1456055" cy="609666"/>
          </a:xfrm>
          <a:prstGeom prst="rect">
            <a:avLst/>
          </a:prstGeom>
        </p:spPr>
        <p:txBody>
          <a:bodyPr anchor="t" rtlCol="false" tIns="0" lIns="0" bIns="0" rIns="0">
            <a:spAutoFit/>
          </a:bodyPr>
          <a:lstStyle/>
          <a:p>
            <a:pPr algn="l" marL="0" indent="0" lvl="0">
              <a:lnSpc>
                <a:spcPts val="4200"/>
              </a:lnSpc>
            </a:pPr>
            <a:r>
              <a:rPr lang="en-US" sz="3500" spc="-9">
                <a:solidFill>
                  <a:srgbClr val="282020"/>
                </a:solidFill>
                <a:latin typeface="Calibri (MS)"/>
                <a:ea typeface="Calibri (MS)"/>
                <a:cs typeface="Calibri (MS)"/>
                <a:sym typeface="Calibri (MS)"/>
              </a:rPr>
              <a:t>B. False</a:t>
            </a:r>
          </a:p>
        </p:txBody>
      </p:sp>
      <p:sp>
        <p:nvSpPr>
          <p:cNvPr name="TextBox 13" id="13"/>
          <p:cNvSpPr txBox="true"/>
          <p:nvPr/>
        </p:nvSpPr>
        <p:spPr>
          <a:xfrm rot="0">
            <a:off x="4385372" y="4966154"/>
            <a:ext cx="2899212" cy="609666"/>
          </a:xfrm>
          <a:prstGeom prst="rect">
            <a:avLst/>
          </a:prstGeom>
        </p:spPr>
        <p:txBody>
          <a:bodyPr anchor="t" rtlCol="false" tIns="0" lIns="0" bIns="0" rIns="0">
            <a:spAutoFit/>
          </a:bodyPr>
          <a:lstStyle/>
          <a:p>
            <a:pPr algn="l" marL="0" indent="0" lvl="0">
              <a:lnSpc>
                <a:spcPts val="4200"/>
              </a:lnSpc>
            </a:pPr>
            <a:r>
              <a:rPr lang="en-US" sz="3500" spc="-19">
                <a:solidFill>
                  <a:srgbClr val="282020"/>
                </a:solidFill>
                <a:latin typeface="Calibri (MS)"/>
                <a:ea typeface="Calibri (MS)"/>
                <a:cs typeface="Calibri (MS)"/>
                <a:sym typeface="Calibri (MS)"/>
              </a:rPr>
              <a:t>A. Verdadeiro</a:t>
            </a:r>
          </a:p>
        </p:txBody>
      </p:sp>
      <p:sp>
        <p:nvSpPr>
          <p:cNvPr name="TextBox 14" id="14"/>
          <p:cNvSpPr txBox="true"/>
          <p:nvPr/>
        </p:nvSpPr>
        <p:spPr>
          <a:xfrm rot="0">
            <a:off x="4489145" y="7525757"/>
            <a:ext cx="9768840" cy="915798"/>
          </a:xfrm>
          <a:prstGeom prst="rect">
            <a:avLst/>
          </a:prstGeom>
        </p:spPr>
        <p:txBody>
          <a:bodyPr anchor="t" rtlCol="false" tIns="0" lIns="0" bIns="0" rIns="0">
            <a:spAutoFit/>
          </a:bodyPr>
          <a:lstStyle/>
          <a:p>
            <a:pPr algn="l" marL="0" indent="0" lvl="0">
              <a:lnSpc>
                <a:spcPts val="3378"/>
              </a:lnSpc>
            </a:pPr>
            <a:r>
              <a:rPr lang="en-US" b="true" sz="2949">
                <a:solidFill>
                  <a:srgbClr val="282020"/>
                </a:solidFill>
                <a:latin typeface="Calibri (MS) Bold"/>
                <a:ea typeface="Calibri (MS) Bold"/>
                <a:cs typeface="Calibri (MS) Bold"/>
                <a:sym typeface="Calibri (MS) Bold"/>
              </a:rPr>
              <a:t>A comunicação inclusiva beneficia muitas pessoas, incluindo falantes não nativos e pessoas com deficiência auditiva</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5" id="5"/>
          <p:cNvGrpSpPr>
            <a:grpSpLocks noChangeAspect="true"/>
          </p:cNvGrpSpPr>
          <p:nvPr/>
        </p:nvGrpSpPr>
        <p:grpSpPr>
          <a:xfrm rot="0">
            <a:off x="15871169" y="8280959"/>
            <a:ext cx="1614487" cy="1614487"/>
            <a:chOff x="0" y="0"/>
            <a:chExt cx="2152649" cy="2152649"/>
          </a:xfrm>
        </p:grpSpPr>
        <p:sp>
          <p:nvSpPr>
            <p:cNvPr name="Freeform 6" id="6"/>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3"/>
              <a:stretch>
                <a:fillRect l="0" t="0" r="0" b="0"/>
              </a:stretch>
            </a:blipFill>
          </p:spPr>
        </p:sp>
      </p:grpSp>
      <p:sp>
        <p:nvSpPr>
          <p:cNvPr name="Freeform 7" id="7"/>
          <p:cNvSpPr/>
          <p:nvPr/>
        </p:nvSpPr>
        <p:spPr>
          <a:xfrm flipH="false" flipV="false" rot="0">
            <a:off x="0" y="-2"/>
            <a:ext cx="18288000" cy="6451600"/>
          </a:xfrm>
          <a:custGeom>
            <a:avLst/>
            <a:gdLst/>
            <a:ahLst/>
            <a:cxnLst/>
            <a:rect r="r" b="b" t="t" l="l"/>
            <a:pathLst>
              <a:path h="6451600" w="18288000">
                <a:moveTo>
                  <a:pt x="0" y="0"/>
                </a:moveTo>
                <a:lnTo>
                  <a:pt x="18288000" y="0"/>
                </a:lnTo>
                <a:lnTo>
                  <a:pt x="18288000" y="6451600"/>
                </a:lnTo>
                <a:lnTo>
                  <a:pt x="0" y="6451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4281339" y="2256217"/>
            <a:ext cx="10016490" cy="2849745"/>
          </a:xfrm>
          <a:prstGeom prst="rect">
            <a:avLst/>
          </a:prstGeom>
        </p:spPr>
        <p:txBody>
          <a:bodyPr anchor="t" rtlCol="false" tIns="0" lIns="0" bIns="0" rIns="0">
            <a:spAutoFit/>
          </a:bodyPr>
          <a:lstStyle/>
          <a:p>
            <a:pPr algn="just" marL="0" indent="0" lvl="0">
              <a:lnSpc>
                <a:spcPts val="5400"/>
              </a:lnSpc>
            </a:pPr>
            <a:r>
              <a:rPr lang="en-US" b="true" sz="4700">
                <a:solidFill>
                  <a:srgbClr val="282020"/>
                </a:solidFill>
                <a:latin typeface="Calibri (MS) Bold"/>
                <a:ea typeface="Calibri (MS) Bold"/>
                <a:cs typeface="Calibri (MS) Bold"/>
                <a:sym typeface="Calibri (MS) Bold"/>
              </a:rPr>
              <a:t>Pergunta 3: Qual o papel do apoio personalizado, como um mediador político, para jovens com deficiência em espaços políticos?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5" id="5"/>
          <p:cNvGrpSpPr>
            <a:grpSpLocks noChangeAspect="true"/>
          </p:cNvGrpSpPr>
          <p:nvPr/>
        </p:nvGrpSpPr>
        <p:grpSpPr>
          <a:xfrm rot="0">
            <a:off x="15871169" y="8280959"/>
            <a:ext cx="1614487" cy="1614487"/>
            <a:chOff x="0" y="0"/>
            <a:chExt cx="2152649" cy="2152649"/>
          </a:xfrm>
        </p:grpSpPr>
        <p:sp>
          <p:nvSpPr>
            <p:cNvPr name="Freeform 6" id="6"/>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3"/>
              <a:stretch>
                <a:fillRect l="0" t="0" r="0" b="0"/>
              </a:stretch>
            </a:blipFill>
          </p:spPr>
        </p:sp>
      </p:grpSp>
      <p:sp>
        <p:nvSpPr>
          <p:cNvPr name="Freeform 7" id="7"/>
          <p:cNvSpPr/>
          <p:nvPr/>
        </p:nvSpPr>
        <p:spPr>
          <a:xfrm flipH="false" flipV="false" rot="0">
            <a:off x="0" y="-2"/>
            <a:ext cx="18288000" cy="6451600"/>
          </a:xfrm>
          <a:custGeom>
            <a:avLst/>
            <a:gdLst/>
            <a:ahLst/>
            <a:cxnLst/>
            <a:rect r="r" b="b" t="t" l="l"/>
            <a:pathLst>
              <a:path h="6451600" w="18288000">
                <a:moveTo>
                  <a:pt x="0" y="0"/>
                </a:moveTo>
                <a:lnTo>
                  <a:pt x="18288000" y="0"/>
                </a:lnTo>
                <a:lnTo>
                  <a:pt x="18288000" y="6451600"/>
                </a:lnTo>
                <a:lnTo>
                  <a:pt x="0" y="6451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3981897" y="2256217"/>
            <a:ext cx="10615295" cy="3535513"/>
          </a:xfrm>
          <a:prstGeom prst="rect">
            <a:avLst/>
          </a:prstGeom>
        </p:spPr>
        <p:txBody>
          <a:bodyPr anchor="t" rtlCol="false" tIns="0" lIns="0" bIns="0" rIns="0">
            <a:spAutoFit/>
          </a:bodyPr>
          <a:lstStyle/>
          <a:p>
            <a:pPr algn="ctr" marL="0" indent="0" lvl="0">
              <a:lnSpc>
                <a:spcPts val="5400"/>
              </a:lnSpc>
            </a:pPr>
            <a:r>
              <a:rPr lang="en-US" b="true" sz="4700">
                <a:solidFill>
                  <a:srgbClr val="282020"/>
                </a:solidFill>
                <a:latin typeface="Calibri (MS) Bold"/>
                <a:ea typeface="Calibri (MS) Bold"/>
                <a:cs typeface="Calibri (MS) Bold"/>
                <a:sym typeface="Calibri (MS) Bold"/>
              </a:rPr>
              <a:t>Resposta 3: Ajuda a remover barreiras explicando os processos políticos, fornecendo orientação e garantindo que eles possam participar de forma plena e confiante.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5" id="5"/>
          <p:cNvGrpSpPr>
            <a:grpSpLocks noChangeAspect="true"/>
          </p:cNvGrpSpPr>
          <p:nvPr/>
        </p:nvGrpSpPr>
        <p:grpSpPr>
          <a:xfrm rot="0">
            <a:off x="15871169" y="8280959"/>
            <a:ext cx="1614487" cy="1614487"/>
            <a:chOff x="0" y="0"/>
            <a:chExt cx="2152649" cy="2152649"/>
          </a:xfrm>
        </p:grpSpPr>
        <p:sp>
          <p:nvSpPr>
            <p:cNvPr name="Freeform 6" id="6"/>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3"/>
              <a:stretch>
                <a:fillRect l="0" t="0" r="0" b="0"/>
              </a:stretch>
            </a:blipFill>
          </p:spPr>
        </p:sp>
      </p:grpSp>
      <p:sp>
        <p:nvSpPr>
          <p:cNvPr name="Freeform 7" id="7"/>
          <p:cNvSpPr/>
          <p:nvPr/>
        </p:nvSpPr>
        <p:spPr>
          <a:xfrm flipH="false" flipV="false" rot="0">
            <a:off x="-12700" y="-12700"/>
            <a:ext cx="18288000" cy="2971800"/>
          </a:xfrm>
          <a:custGeom>
            <a:avLst/>
            <a:gdLst/>
            <a:ahLst/>
            <a:cxnLst/>
            <a:rect r="r" b="b" t="t" l="l"/>
            <a:pathLst>
              <a:path h="2971800" w="18288000">
                <a:moveTo>
                  <a:pt x="0" y="0"/>
                </a:moveTo>
                <a:lnTo>
                  <a:pt x="18288000" y="0"/>
                </a:lnTo>
                <a:lnTo>
                  <a:pt x="18288000"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758403" y="4704982"/>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758403" y="6475681"/>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373328" y="4705186"/>
            <a:ext cx="6629400" cy="1393825"/>
          </a:xfrm>
          <a:custGeom>
            <a:avLst/>
            <a:gdLst/>
            <a:ahLst/>
            <a:cxnLst/>
            <a:rect r="r" b="b" t="t" l="l"/>
            <a:pathLst>
              <a:path h="1393825" w="6629400">
                <a:moveTo>
                  <a:pt x="0" y="0"/>
                </a:moveTo>
                <a:lnTo>
                  <a:pt x="6629400" y="0"/>
                </a:lnTo>
                <a:lnTo>
                  <a:pt x="6629400" y="1393825"/>
                </a:lnTo>
                <a:lnTo>
                  <a:pt x="0" y="13938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9479895" y="6475677"/>
            <a:ext cx="6278245" cy="1320165"/>
          </a:xfrm>
          <a:custGeom>
            <a:avLst/>
            <a:gdLst/>
            <a:ahLst/>
            <a:cxnLst/>
            <a:rect r="r" b="b" t="t" l="l"/>
            <a:pathLst>
              <a:path h="1320165" w="6278245">
                <a:moveTo>
                  <a:pt x="0" y="0"/>
                </a:moveTo>
                <a:lnTo>
                  <a:pt x="6278245" y="0"/>
                </a:lnTo>
                <a:lnTo>
                  <a:pt x="6278245" y="1320165"/>
                </a:lnTo>
                <a:lnTo>
                  <a:pt x="0" y="13201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3980769" y="474376"/>
            <a:ext cx="10998200" cy="1639441"/>
          </a:xfrm>
          <a:prstGeom prst="rect">
            <a:avLst/>
          </a:prstGeom>
        </p:spPr>
        <p:txBody>
          <a:bodyPr anchor="t" rtlCol="false" tIns="0" lIns="0" bIns="0" rIns="0">
            <a:spAutoFit/>
          </a:bodyPr>
          <a:lstStyle/>
          <a:p>
            <a:pPr algn="l" marL="0" indent="0" lvl="0">
              <a:lnSpc>
                <a:spcPts val="5929"/>
              </a:lnSpc>
            </a:pPr>
            <a:r>
              <a:rPr lang="en-US" b="true" sz="5199">
                <a:solidFill>
                  <a:srgbClr val="282020"/>
                </a:solidFill>
                <a:latin typeface="Calibri (MS) Bold"/>
                <a:ea typeface="Calibri (MS) Bold"/>
                <a:cs typeface="Calibri (MS) Bold"/>
                <a:sym typeface="Calibri (MS) Bold"/>
              </a:rPr>
              <a:t>Pergunta 4: Por que criar um espaço seguro e livre de estigma?</a:t>
            </a:r>
          </a:p>
        </p:txBody>
      </p:sp>
      <p:sp>
        <p:nvSpPr>
          <p:cNvPr name="TextBox 13" id="13"/>
          <p:cNvSpPr txBox="true"/>
          <p:nvPr/>
        </p:nvSpPr>
        <p:spPr>
          <a:xfrm rot="0">
            <a:off x="9802952" y="4808877"/>
            <a:ext cx="5216525" cy="1088789"/>
          </a:xfrm>
          <a:prstGeom prst="rect">
            <a:avLst/>
          </a:prstGeom>
        </p:spPr>
        <p:txBody>
          <a:bodyPr anchor="t" rtlCol="false" tIns="0" lIns="0" bIns="0" rIns="0">
            <a:spAutoFit/>
          </a:bodyPr>
          <a:lstStyle/>
          <a:p>
            <a:pPr algn="ctr" marL="0" indent="0" lvl="0">
              <a:lnSpc>
                <a:spcPts val="4027"/>
              </a:lnSpc>
            </a:pPr>
            <a:r>
              <a:rPr lang="en-US" sz="3500">
                <a:solidFill>
                  <a:srgbClr val="282020"/>
                </a:solidFill>
                <a:latin typeface="Calibri (MS)"/>
                <a:ea typeface="Calibri (MS)"/>
                <a:cs typeface="Calibri (MS)"/>
                <a:sym typeface="Calibri (MS)"/>
              </a:rPr>
              <a:t>B. Para facilitar a organização de eventos</a:t>
            </a:r>
          </a:p>
        </p:txBody>
      </p:sp>
      <p:sp>
        <p:nvSpPr>
          <p:cNvPr name="TextBox 14" id="14"/>
          <p:cNvSpPr txBox="true"/>
          <p:nvPr/>
        </p:nvSpPr>
        <p:spPr>
          <a:xfrm rot="0">
            <a:off x="3239124" y="4704685"/>
            <a:ext cx="5019175" cy="1088789"/>
          </a:xfrm>
          <a:prstGeom prst="rect">
            <a:avLst/>
          </a:prstGeom>
        </p:spPr>
        <p:txBody>
          <a:bodyPr anchor="t" rtlCol="false" tIns="0" lIns="0" bIns="0" rIns="0">
            <a:spAutoFit/>
          </a:bodyPr>
          <a:lstStyle/>
          <a:p>
            <a:pPr algn="ctr" marL="0" indent="0" lvl="0">
              <a:lnSpc>
                <a:spcPts val="4027"/>
              </a:lnSpc>
            </a:pPr>
            <a:r>
              <a:rPr lang="en-US" sz="3500" spc="-9">
                <a:solidFill>
                  <a:srgbClr val="282020"/>
                </a:solidFill>
                <a:latin typeface="Calibri (MS)"/>
                <a:ea typeface="Calibri (MS)"/>
                <a:cs typeface="Calibri (MS)"/>
                <a:sym typeface="Calibri (MS)"/>
              </a:rPr>
              <a:t>A. Para incentivar a partilha honesta</a:t>
            </a:r>
          </a:p>
        </p:txBody>
      </p:sp>
      <p:sp>
        <p:nvSpPr>
          <p:cNvPr name="TextBox 15" id="15"/>
          <p:cNvSpPr txBox="true"/>
          <p:nvPr/>
        </p:nvSpPr>
        <p:spPr>
          <a:xfrm rot="0">
            <a:off x="10791849" y="6706044"/>
            <a:ext cx="3319145" cy="609666"/>
          </a:xfrm>
          <a:prstGeom prst="rect">
            <a:avLst/>
          </a:prstGeom>
        </p:spPr>
        <p:txBody>
          <a:bodyPr anchor="t" rtlCol="false" tIns="0" lIns="0" bIns="0" rIns="0">
            <a:spAutoFit/>
          </a:bodyPr>
          <a:lstStyle/>
          <a:p>
            <a:pPr algn="l" marL="0" indent="0" lvl="0">
              <a:lnSpc>
                <a:spcPts val="4200"/>
              </a:lnSpc>
            </a:pPr>
            <a:r>
              <a:rPr lang="en-US" sz="3500">
                <a:solidFill>
                  <a:srgbClr val="282020"/>
                </a:solidFill>
                <a:latin typeface="Calibri (MS)"/>
                <a:ea typeface="Calibri (MS)"/>
                <a:cs typeface="Calibri (MS)"/>
                <a:sym typeface="Calibri (MS)"/>
              </a:rPr>
              <a:t>D. Seguir regras</a:t>
            </a:r>
          </a:p>
        </p:txBody>
      </p:sp>
      <p:sp>
        <p:nvSpPr>
          <p:cNvPr name="TextBox 16" id="16"/>
          <p:cNvSpPr txBox="true"/>
          <p:nvPr/>
        </p:nvSpPr>
        <p:spPr>
          <a:xfrm rot="0">
            <a:off x="3627822" y="6673274"/>
            <a:ext cx="3932708" cy="609666"/>
          </a:xfrm>
          <a:prstGeom prst="rect">
            <a:avLst/>
          </a:prstGeom>
        </p:spPr>
        <p:txBody>
          <a:bodyPr anchor="t" rtlCol="false" tIns="0" lIns="0" bIns="0" rIns="0">
            <a:spAutoFit/>
          </a:bodyPr>
          <a:lstStyle/>
          <a:p>
            <a:pPr algn="l" marL="0" indent="0" lvl="0">
              <a:lnSpc>
                <a:spcPts val="4200"/>
              </a:lnSpc>
            </a:pPr>
            <a:r>
              <a:rPr lang="en-US" sz="3500">
                <a:solidFill>
                  <a:srgbClr val="282020"/>
                </a:solidFill>
                <a:latin typeface="Calibri (MS)"/>
                <a:ea typeface="Calibri (MS)"/>
                <a:cs typeface="Calibri (MS)"/>
                <a:sym typeface="Calibri (MS)"/>
              </a:rPr>
              <a:t>C. Para reduzir custos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282020"/>
                </a:solidFill>
                <a:latin typeface="Roboto Bold"/>
                <a:ea typeface="Roboto Bold"/>
                <a:cs typeface="Roboto Bold"/>
                <a:sym typeface="Roboto Bold"/>
              </a:rPr>
              <a:t>7</a:t>
            </a:r>
          </a:p>
        </p:txBody>
      </p:sp>
      <p:grpSp>
        <p:nvGrpSpPr>
          <p:cNvPr name="Group 5" id="5"/>
          <p:cNvGrpSpPr>
            <a:grpSpLocks noChangeAspect="true"/>
          </p:cNvGrpSpPr>
          <p:nvPr/>
        </p:nvGrpSpPr>
        <p:grpSpPr>
          <a:xfrm rot="0">
            <a:off x="15871169" y="8280959"/>
            <a:ext cx="1614487" cy="1614487"/>
            <a:chOff x="0" y="0"/>
            <a:chExt cx="2152649" cy="2152649"/>
          </a:xfrm>
        </p:grpSpPr>
        <p:sp>
          <p:nvSpPr>
            <p:cNvPr name="Freeform 6" id="6"/>
            <p:cNvSpPr/>
            <p:nvPr/>
          </p:nvSpPr>
          <p:spPr>
            <a:xfrm flipH="false" flipV="false" rot="0">
              <a:off x="0" y="0"/>
              <a:ext cx="2152650" cy="2152650"/>
            </a:xfrm>
            <a:custGeom>
              <a:avLst/>
              <a:gdLst/>
              <a:ahLst/>
              <a:cxnLst/>
              <a:rect r="r" b="b" t="t" l="l"/>
              <a:pathLst>
                <a:path h="2152650" w="2152650">
                  <a:moveTo>
                    <a:pt x="0" y="0"/>
                  </a:moveTo>
                  <a:lnTo>
                    <a:pt x="2152650" y="0"/>
                  </a:lnTo>
                  <a:lnTo>
                    <a:pt x="2152650" y="2152650"/>
                  </a:lnTo>
                  <a:lnTo>
                    <a:pt x="0" y="2152650"/>
                  </a:lnTo>
                  <a:lnTo>
                    <a:pt x="0" y="0"/>
                  </a:lnTo>
                  <a:close/>
                </a:path>
              </a:pathLst>
            </a:custGeom>
            <a:blipFill>
              <a:blip r:embed="rId3"/>
              <a:stretch>
                <a:fillRect l="0" t="0" r="0" b="0"/>
              </a:stretch>
            </a:blipFill>
          </p:spPr>
        </p:sp>
      </p:grpSp>
      <p:sp>
        <p:nvSpPr>
          <p:cNvPr name="Freeform 7" id="7"/>
          <p:cNvSpPr/>
          <p:nvPr/>
        </p:nvSpPr>
        <p:spPr>
          <a:xfrm flipH="false" flipV="false" rot="0">
            <a:off x="-12700" y="-12700"/>
            <a:ext cx="18288000" cy="2971800"/>
          </a:xfrm>
          <a:custGeom>
            <a:avLst/>
            <a:gdLst/>
            <a:ahLst/>
            <a:cxnLst/>
            <a:rect r="r" b="b" t="t" l="l"/>
            <a:pathLst>
              <a:path h="2971800" w="18288000">
                <a:moveTo>
                  <a:pt x="0" y="0"/>
                </a:moveTo>
                <a:lnTo>
                  <a:pt x="18288000" y="0"/>
                </a:lnTo>
                <a:lnTo>
                  <a:pt x="18288000" y="2971800"/>
                </a:lnTo>
                <a:lnTo>
                  <a:pt x="0" y="2971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758403" y="4704982"/>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758403" y="6475681"/>
            <a:ext cx="6153150" cy="1291590"/>
          </a:xfrm>
          <a:custGeom>
            <a:avLst/>
            <a:gdLst/>
            <a:ahLst/>
            <a:cxnLst/>
            <a:rect r="r" b="b" t="t" l="l"/>
            <a:pathLst>
              <a:path h="1291590" w="6153150">
                <a:moveTo>
                  <a:pt x="0" y="0"/>
                </a:moveTo>
                <a:lnTo>
                  <a:pt x="6153150" y="0"/>
                </a:lnTo>
                <a:lnTo>
                  <a:pt x="6153150" y="1291590"/>
                </a:lnTo>
                <a:lnTo>
                  <a:pt x="0" y="129159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9373328" y="4705186"/>
            <a:ext cx="6629400" cy="1393825"/>
          </a:xfrm>
          <a:custGeom>
            <a:avLst/>
            <a:gdLst/>
            <a:ahLst/>
            <a:cxnLst/>
            <a:rect r="r" b="b" t="t" l="l"/>
            <a:pathLst>
              <a:path h="1393825" w="6629400">
                <a:moveTo>
                  <a:pt x="0" y="0"/>
                </a:moveTo>
                <a:lnTo>
                  <a:pt x="6629400" y="0"/>
                </a:lnTo>
                <a:lnTo>
                  <a:pt x="6629400" y="1393825"/>
                </a:lnTo>
                <a:lnTo>
                  <a:pt x="0" y="13938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479895" y="6475677"/>
            <a:ext cx="6278245" cy="1320165"/>
          </a:xfrm>
          <a:custGeom>
            <a:avLst/>
            <a:gdLst/>
            <a:ahLst/>
            <a:cxnLst/>
            <a:rect r="r" b="b" t="t" l="l"/>
            <a:pathLst>
              <a:path h="1320165" w="6278245">
                <a:moveTo>
                  <a:pt x="0" y="0"/>
                </a:moveTo>
                <a:lnTo>
                  <a:pt x="6278245" y="0"/>
                </a:lnTo>
                <a:lnTo>
                  <a:pt x="6278245" y="1320165"/>
                </a:lnTo>
                <a:lnTo>
                  <a:pt x="0" y="13201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3980769" y="474376"/>
            <a:ext cx="10998200" cy="1639441"/>
          </a:xfrm>
          <a:prstGeom prst="rect">
            <a:avLst/>
          </a:prstGeom>
        </p:spPr>
        <p:txBody>
          <a:bodyPr anchor="t" rtlCol="false" tIns="0" lIns="0" bIns="0" rIns="0">
            <a:spAutoFit/>
          </a:bodyPr>
          <a:lstStyle/>
          <a:p>
            <a:pPr algn="l" marL="0" indent="0" lvl="0">
              <a:lnSpc>
                <a:spcPts val="5929"/>
              </a:lnSpc>
            </a:pPr>
            <a:r>
              <a:rPr lang="en-US" b="true" sz="5199">
                <a:solidFill>
                  <a:srgbClr val="282020"/>
                </a:solidFill>
                <a:latin typeface="Calibri (MS) Bold"/>
                <a:ea typeface="Calibri (MS) Bold"/>
                <a:cs typeface="Calibri (MS) Bold"/>
                <a:sym typeface="Calibri (MS) Bold"/>
              </a:rPr>
              <a:t>Pergunta 4: Por que criar um espaço seguro e livre de estigma?</a:t>
            </a:r>
          </a:p>
        </p:txBody>
      </p:sp>
      <p:sp>
        <p:nvSpPr>
          <p:cNvPr name="TextBox 13" id="13"/>
          <p:cNvSpPr txBox="true"/>
          <p:nvPr/>
        </p:nvSpPr>
        <p:spPr>
          <a:xfrm rot="0">
            <a:off x="9802952" y="4808877"/>
            <a:ext cx="5216525" cy="1088816"/>
          </a:xfrm>
          <a:prstGeom prst="rect">
            <a:avLst/>
          </a:prstGeom>
        </p:spPr>
        <p:txBody>
          <a:bodyPr anchor="t" rtlCol="false" tIns="0" lIns="0" bIns="0" rIns="0">
            <a:spAutoFit/>
          </a:bodyPr>
          <a:lstStyle/>
          <a:p>
            <a:pPr algn="l" marL="0" indent="0" lvl="0">
              <a:lnSpc>
                <a:spcPts val="4032"/>
              </a:lnSpc>
            </a:pPr>
            <a:r>
              <a:rPr lang="en-US" sz="3504">
                <a:solidFill>
                  <a:srgbClr val="282020"/>
                </a:solidFill>
                <a:latin typeface="Calibri (MS)"/>
                <a:ea typeface="Calibri (MS)"/>
                <a:cs typeface="Calibri (MS)"/>
                <a:sym typeface="Calibri (MS)"/>
              </a:rPr>
              <a:t>B. Para facilitar a organização de eventos</a:t>
            </a:r>
          </a:p>
        </p:txBody>
      </p:sp>
      <p:sp>
        <p:nvSpPr>
          <p:cNvPr name="TextBox 14" id="14"/>
          <p:cNvSpPr txBox="true"/>
          <p:nvPr/>
        </p:nvSpPr>
        <p:spPr>
          <a:xfrm rot="0">
            <a:off x="3486127" y="4808877"/>
            <a:ext cx="3897257" cy="1088789"/>
          </a:xfrm>
          <a:prstGeom prst="rect">
            <a:avLst/>
          </a:prstGeom>
        </p:spPr>
        <p:txBody>
          <a:bodyPr anchor="t" rtlCol="false" tIns="0" lIns="0" bIns="0" rIns="0">
            <a:spAutoFit/>
          </a:bodyPr>
          <a:lstStyle/>
          <a:p>
            <a:pPr algn="ctr" marL="0" indent="0" lvl="0">
              <a:lnSpc>
                <a:spcPts val="4027"/>
              </a:lnSpc>
            </a:pPr>
            <a:r>
              <a:rPr lang="en-US" sz="3500" spc="-9">
                <a:solidFill>
                  <a:srgbClr val="282020"/>
                </a:solidFill>
                <a:latin typeface="Calibri (MS)"/>
                <a:ea typeface="Calibri (MS)"/>
                <a:cs typeface="Calibri (MS)"/>
                <a:sym typeface="Calibri (MS)"/>
              </a:rPr>
              <a:t>A. Para incentivar a partilha honesta</a:t>
            </a:r>
          </a:p>
        </p:txBody>
      </p:sp>
      <p:sp>
        <p:nvSpPr>
          <p:cNvPr name="TextBox 15" id="15"/>
          <p:cNvSpPr txBox="true"/>
          <p:nvPr/>
        </p:nvSpPr>
        <p:spPr>
          <a:xfrm rot="0">
            <a:off x="10791849" y="6706044"/>
            <a:ext cx="3319145" cy="609666"/>
          </a:xfrm>
          <a:prstGeom prst="rect">
            <a:avLst/>
          </a:prstGeom>
        </p:spPr>
        <p:txBody>
          <a:bodyPr anchor="t" rtlCol="false" tIns="0" lIns="0" bIns="0" rIns="0">
            <a:spAutoFit/>
          </a:bodyPr>
          <a:lstStyle/>
          <a:p>
            <a:pPr algn="l" marL="0" indent="0" lvl="0">
              <a:lnSpc>
                <a:spcPts val="4200"/>
              </a:lnSpc>
            </a:pPr>
            <a:r>
              <a:rPr lang="en-US" sz="3500">
                <a:solidFill>
                  <a:srgbClr val="282020"/>
                </a:solidFill>
                <a:latin typeface="Calibri (MS)"/>
                <a:ea typeface="Calibri (MS)"/>
                <a:cs typeface="Calibri (MS)"/>
                <a:sym typeface="Calibri (MS)"/>
              </a:rPr>
              <a:t>D. Seguir regras</a:t>
            </a:r>
          </a:p>
        </p:txBody>
      </p:sp>
      <p:sp>
        <p:nvSpPr>
          <p:cNvPr name="TextBox 16" id="16"/>
          <p:cNvSpPr txBox="true"/>
          <p:nvPr/>
        </p:nvSpPr>
        <p:spPr>
          <a:xfrm rot="0">
            <a:off x="3627822" y="6673274"/>
            <a:ext cx="3932708" cy="609666"/>
          </a:xfrm>
          <a:prstGeom prst="rect">
            <a:avLst/>
          </a:prstGeom>
        </p:spPr>
        <p:txBody>
          <a:bodyPr anchor="t" rtlCol="false" tIns="0" lIns="0" bIns="0" rIns="0">
            <a:spAutoFit/>
          </a:bodyPr>
          <a:lstStyle/>
          <a:p>
            <a:pPr algn="l" marL="0" indent="0" lvl="0">
              <a:lnSpc>
                <a:spcPts val="4200"/>
              </a:lnSpc>
            </a:pPr>
            <a:r>
              <a:rPr lang="en-US" sz="3500">
                <a:solidFill>
                  <a:srgbClr val="282020"/>
                </a:solidFill>
                <a:latin typeface="Calibri (MS)"/>
                <a:ea typeface="Calibri (MS)"/>
                <a:cs typeface="Calibri (MS)"/>
                <a:sym typeface="Calibri (MS)"/>
              </a:rPr>
              <a:t>C. Para reduzir custos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4633340"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757623" y="2644667"/>
            <a:ext cx="4478655" cy="647700"/>
          </a:xfrm>
          <a:prstGeom prst="rect">
            <a:avLst/>
          </a:prstGeom>
        </p:spPr>
        <p:txBody>
          <a:bodyPr anchor="t" rtlCol="false" tIns="0" lIns="0" bIns="0" rIns="0">
            <a:spAutoFit/>
          </a:bodyPr>
          <a:lstStyle/>
          <a:p>
            <a:pPr algn="l" marL="0" indent="0" lvl="0">
              <a:lnSpc>
                <a:spcPts val="4560"/>
              </a:lnSpc>
            </a:pPr>
            <a:r>
              <a:rPr lang="en-US" b="true" sz="3800">
                <a:solidFill>
                  <a:srgbClr val="000000"/>
                </a:solidFill>
                <a:latin typeface="Calibri (MS) Bold"/>
                <a:ea typeface="Calibri (MS) Bold"/>
                <a:cs typeface="Calibri (MS) Bold"/>
                <a:sym typeface="Calibri (MS) Bold"/>
              </a:rPr>
              <a:t>Conclusão - resumo</a:t>
            </a:r>
          </a:p>
        </p:txBody>
      </p:sp>
      <p:sp>
        <p:nvSpPr>
          <p:cNvPr name="TextBox 5" id="5"/>
          <p:cNvSpPr txBox="true"/>
          <p:nvPr/>
        </p:nvSpPr>
        <p:spPr>
          <a:xfrm rot="0">
            <a:off x="757623" y="3672300"/>
            <a:ext cx="16985615" cy="3297619"/>
          </a:xfrm>
          <a:prstGeom prst="rect">
            <a:avLst/>
          </a:prstGeom>
        </p:spPr>
        <p:txBody>
          <a:bodyPr anchor="t" rtlCol="false" tIns="0" lIns="0" bIns="0" rIns="0">
            <a:spAutoFit/>
          </a:bodyPr>
          <a:lstStyle/>
          <a:p>
            <a:pPr algn="l" marL="0" indent="0" lvl="0">
              <a:lnSpc>
                <a:spcPts val="3229"/>
              </a:lnSpc>
            </a:pPr>
            <a:r>
              <a:rPr lang="en-US" sz="2700">
                <a:solidFill>
                  <a:srgbClr val="000000"/>
                </a:solidFill>
                <a:latin typeface="Calibri (MS)"/>
                <a:ea typeface="Calibri (MS)"/>
                <a:cs typeface="Calibri (MS)"/>
                <a:sym typeface="Calibri (MS)"/>
              </a:rPr>
              <a:t>Este módulo explorou como criar ambientes políticos verdadeiramente inclusivos, abordando barreiras físicas, sensoriais e digitais que limitam a participação.</a:t>
            </a:r>
          </a:p>
          <a:p>
            <a:pPr algn="l" marL="0" indent="0" lvl="0">
              <a:lnSpc>
                <a:spcPts val="3219"/>
              </a:lnSpc>
            </a:pPr>
            <a:r>
              <a:rPr lang="en-US" sz="2700">
                <a:solidFill>
                  <a:srgbClr val="000000"/>
                </a:solidFill>
                <a:latin typeface="Calibri (MS)"/>
                <a:ea typeface="Calibri (MS)"/>
                <a:cs typeface="Calibri (MS)"/>
                <a:sym typeface="Calibri (MS)"/>
              </a:rPr>
              <a:t>Destacamos a importância da escuta ativa e da representação genuína para garantir que todas as vozes, especialmente as de jovens com deficiência, sejam ouvidas.</a:t>
            </a:r>
          </a:p>
          <a:p>
            <a:pPr algn="l" marL="0" indent="0" lvl="0">
              <a:lnSpc>
                <a:spcPts val="3229"/>
              </a:lnSpc>
            </a:pPr>
            <a:r>
              <a:rPr lang="en-US" sz="2700">
                <a:solidFill>
                  <a:srgbClr val="000000"/>
                </a:solidFill>
                <a:latin typeface="Calibri (MS)"/>
                <a:ea typeface="Calibri (MS)"/>
                <a:cs typeface="Calibri (MS)"/>
                <a:sym typeface="Calibri (MS)"/>
              </a:rPr>
              <a:t>Ferramentas práticas como listas de verificação de acessibilidade, comunicação inclusiva, suporte personalizado e espaços seguros e livres de estigma capacitam jovens trabalhadores a promover um envolvimento significativo.</a:t>
            </a:r>
          </a:p>
          <a:p>
            <a:pPr algn="l" marL="0" indent="0" lvl="0">
              <a:lnSpc>
                <a:spcPts val="3219"/>
              </a:lnSpc>
            </a:pPr>
            <a:r>
              <a:rPr lang="en-US" sz="2700">
                <a:solidFill>
                  <a:srgbClr val="000000"/>
                </a:solidFill>
                <a:latin typeface="Calibri (MS)"/>
                <a:ea typeface="Calibri (MS)"/>
                <a:cs typeface="Calibri (MS)"/>
                <a:sym typeface="Calibri (MS)"/>
              </a:rPr>
              <a:t>Ao aplicar essas estratégias,  poderá defender interesses de forma eficaz e ajudar a construir espaços políticos onde todos podem participar de forma plena e igualitária.</a:t>
            </a:r>
          </a:p>
        </p:txBody>
      </p:sp>
      <p:sp>
        <p:nvSpPr>
          <p:cNvPr name="TextBox 6" id="6"/>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F552A0"/>
                </a:solidFill>
                <a:latin typeface="Roboto Bold"/>
                <a:ea typeface="Roboto Bold"/>
                <a:cs typeface="Roboto Bold"/>
                <a:sym typeface="Roboto Bold"/>
              </a:rPr>
              <a:t>7</a:t>
            </a:r>
          </a:p>
        </p:txBody>
      </p:sp>
      <p:grpSp>
        <p:nvGrpSpPr>
          <p:cNvPr name="Group 7" id="7"/>
          <p:cNvGrpSpPr>
            <a:grpSpLocks noChangeAspect="true"/>
          </p:cNvGrpSpPr>
          <p:nvPr/>
        </p:nvGrpSpPr>
        <p:grpSpPr>
          <a:xfrm rot="0">
            <a:off x="311292" y="207263"/>
            <a:ext cx="1885949" cy="1885949"/>
            <a:chOff x="0" y="0"/>
            <a:chExt cx="2514599" cy="2514599"/>
          </a:xfrm>
        </p:grpSpPr>
        <p:sp>
          <p:nvSpPr>
            <p:cNvPr name="Freeform 8" id="8"/>
            <p:cNvSpPr/>
            <p:nvPr/>
          </p:nvSpPr>
          <p:spPr>
            <a:xfrm flipH="false" flipV="false" rot="0">
              <a:off x="0" y="0"/>
              <a:ext cx="2514600" cy="2514600"/>
            </a:xfrm>
            <a:custGeom>
              <a:avLst/>
              <a:gdLst/>
              <a:ahLst/>
              <a:cxnLst/>
              <a:rect r="r" b="b" t="t" l="l"/>
              <a:pathLst>
                <a:path h="2514600" w="2514600">
                  <a:moveTo>
                    <a:pt x="0" y="0"/>
                  </a:moveTo>
                  <a:lnTo>
                    <a:pt x="2514600" y="0"/>
                  </a:lnTo>
                  <a:lnTo>
                    <a:pt x="2514600" y="2514600"/>
                  </a:lnTo>
                  <a:lnTo>
                    <a:pt x="0" y="2514600"/>
                  </a:lnTo>
                  <a:lnTo>
                    <a:pt x="0" y="0"/>
                  </a:lnTo>
                  <a:close/>
                </a:path>
              </a:pathLst>
            </a:custGeom>
            <a:blipFill>
              <a:blip r:embed="rId3"/>
              <a:stretch>
                <a:fillRect l="0" t="0" r="0" b="0"/>
              </a:stretch>
            </a:blipFill>
          </p:spPr>
        </p:sp>
      </p:grpSp>
      <p:sp>
        <p:nvSpPr>
          <p:cNvPr name="Freeform 9" id="9"/>
          <p:cNvSpPr/>
          <p:nvPr/>
        </p:nvSpPr>
        <p:spPr>
          <a:xfrm flipH="false" flipV="false" rot="0">
            <a:off x="0" y="6153150"/>
            <a:ext cx="4038600" cy="4134299"/>
          </a:xfrm>
          <a:custGeom>
            <a:avLst/>
            <a:gdLst/>
            <a:ahLst/>
            <a:cxnLst/>
            <a:rect r="r" b="b" t="t" l="l"/>
            <a:pathLst>
              <a:path h="4134299" w="4038600">
                <a:moveTo>
                  <a:pt x="0" y="0"/>
                </a:moveTo>
                <a:lnTo>
                  <a:pt x="4038600" y="0"/>
                </a:lnTo>
                <a:lnTo>
                  <a:pt x="4038600" y="4134299"/>
                </a:lnTo>
                <a:lnTo>
                  <a:pt x="0" y="41342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4019015" y="0"/>
            <a:ext cx="4269381" cy="4215346"/>
          </a:xfrm>
          <a:custGeom>
            <a:avLst/>
            <a:gdLst/>
            <a:ahLst/>
            <a:cxnLst/>
            <a:rect r="r" b="b" t="t" l="l"/>
            <a:pathLst>
              <a:path h="4215346" w="4269381">
                <a:moveTo>
                  <a:pt x="0" y="0"/>
                </a:moveTo>
                <a:lnTo>
                  <a:pt x="4269381" y="0"/>
                </a:lnTo>
                <a:lnTo>
                  <a:pt x="4269381" y="4215346"/>
                </a:lnTo>
                <a:lnTo>
                  <a:pt x="0" y="42153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4633340"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757623" y="2644667"/>
            <a:ext cx="2261235" cy="628683"/>
          </a:xfrm>
          <a:prstGeom prst="rect">
            <a:avLst/>
          </a:prstGeom>
        </p:spPr>
        <p:txBody>
          <a:bodyPr anchor="t" rtlCol="false" tIns="0" lIns="0" bIns="0" rIns="0">
            <a:spAutoFit/>
          </a:bodyPr>
          <a:lstStyle/>
          <a:p>
            <a:pPr algn="l" marL="0" indent="0" lvl="0">
              <a:lnSpc>
                <a:spcPts val="4410"/>
              </a:lnSpc>
            </a:pPr>
            <a:r>
              <a:rPr lang="en-US" b="true" sz="3675" spc="-9">
                <a:solidFill>
                  <a:srgbClr val="000000"/>
                </a:solidFill>
                <a:latin typeface="Calibri (MS) Bold"/>
                <a:ea typeface="Calibri (MS) Bold"/>
                <a:cs typeface="Calibri (MS) Bold"/>
                <a:sym typeface="Calibri (MS) Bold"/>
              </a:rPr>
              <a:t>Referências</a:t>
            </a:r>
          </a:p>
        </p:txBody>
      </p:sp>
      <p:sp>
        <p:nvSpPr>
          <p:cNvPr name="TextBox 5" id="5"/>
          <p:cNvSpPr txBox="true"/>
          <p:nvPr/>
        </p:nvSpPr>
        <p:spPr>
          <a:xfrm rot="0">
            <a:off x="757623" y="3657695"/>
            <a:ext cx="14777085" cy="2402054"/>
          </a:xfrm>
          <a:prstGeom prst="rect">
            <a:avLst/>
          </a:prstGeom>
        </p:spPr>
        <p:txBody>
          <a:bodyPr anchor="t" rtlCol="false" tIns="0" lIns="0" bIns="0" rIns="0">
            <a:spAutoFit/>
          </a:bodyPr>
          <a:lstStyle/>
          <a:p>
            <a:pPr algn="l" marL="0" indent="0" lvl="0">
              <a:lnSpc>
                <a:spcPts val="3139"/>
              </a:lnSpc>
            </a:pPr>
            <a:r>
              <a:rPr lang="en-US" sz="2625">
                <a:solidFill>
                  <a:srgbClr val="000000"/>
                </a:solidFill>
                <a:latin typeface="Calibri (MS)"/>
                <a:ea typeface="Calibri (MS)"/>
                <a:cs typeface="Calibri (MS)"/>
                <a:sym typeface="Calibri (MS)"/>
              </a:rPr>
              <a:t>Convenção sobre os Direitos das Pessoas com Deficiência (2006)</a:t>
            </a:r>
          </a:p>
          <a:p>
            <a:pPr algn="l" marL="0" indent="0" lvl="0">
              <a:lnSpc>
                <a:spcPts val="3139"/>
              </a:lnSpc>
            </a:pPr>
            <a:r>
              <a:rPr lang="en-US" sz="2625" spc="-9">
                <a:solidFill>
                  <a:srgbClr val="000000"/>
                </a:solidFill>
                <a:latin typeface="Calibri (MS)"/>
                <a:ea typeface="Calibri (MS)"/>
                <a:cs typeface="Calibri (MS)"/>
                <a:sym typeface="Calibri (MS)"/>
              </a:rPr>
              <a:t>https://www.ohchr.org/en/instruments-mechanisms/instruments/convention-rights-persons-disabilities</a:t>
            </a:r>
          </a:p>
          <a:p>
            <a:pPr algn="l" marL="0" indent="0" lvl="0">
              <a:lnSpc>
                <a:spcPts val="3139"/>
              </a:lnSpc>
            </a:pPr>
            <a:r>
              <a:rPr lang="en-US" sz="2625" spc="-9">
                <a:solidFill>
                  <a:srgbClr val="000000"/>
                </a:solidFill>
                <a:latin typeface="Calibri (MS)"/>
                <a:ea typeface="Calibri (MS)"/>
                <a:cs typeface="Calibri (MS)"/>
                <a:sym typeface="Calibri (MS)"/>
              </a:rPr>
              <a:t>Descrevendo a audiodescrição (2016)</a:t>
            </a:r>
          </a:p>
          <a:p>
            <a:pPr algn="l" marL="0" indent="0" lvl="0">
              <a:lnSpc>
                <a:spcPts val="3139"/>
              </a:lnSpc>
            </a:pPr>
            <a:r>
              <a:rPr lang="en-US" sz="2625" spc="-19">
                <a:solidFill>
                  <a:srgbClr val="000000"/>
                </a:solidFill>
                <a:latin typeface="Calibri (MS)"/>
                <a:ea typeface="Calibri (MS)"/>
                <a:cs typeface="Calibri (MS)"/>
                <a:sym typeface="Calibri (MS)"/>
              </a:rPr>
              <a:t>https://www.euroblind.org/newsletter/2016/july-august/en/describing-audiodescription</a:t>
            </a:r>
          </a:p>
          <a:p>
            <a:pPr algn="l" marL="0" indent="0" lvl="0">
              <a:lnSpc>
                <a:spcPts val="3139"/>
              </a:lnSpc>
            </a:pPr>
            <a:r>
              <a:rPr lang="en-US" sz="2625" spc="-9">
                <a:solidFill>
                  <a:srgbClr val="000000"/>
                </a:solidFill>
                <a:latin typeface="Calibri (MS)"/>
                <a:ea typeface="Calibri (MS)"/>
                <a:cs typeface="Calibri (MS)"/>
                <a:sym typeface="Calibri (MS)"/>
              </a:rPr>
              <a:t>Participação Política de Pessoas com Deficiência Intelectual ou Psicossocial, PNUD, 2021</a:t>
            </a:r>
          </a:p>
          <a:p>
            <a:pPr algn="l" marL="0" indent="0" lvl="0">
              <a:lnSpc>
                <a:spcPts val="3139"/>
              </a:lnSpc>
            </a:pPr>
            <a:r>
              <a:rPr lang="en-US" sz="2625" spc="-19">
                <a:solidFill>
                  <a:srgbClr val="000000"/>
                </a:solidFill>
                <a:latin typeface="Calibri (MS)"/>
                <a:ea typeface="Calibri (MS)"/>
                <a:cs typeface="Calibri (MS)"/>
                <a:sym typeface="Calibri (MS)"/>
              </a:rPr>
              <a:t>https://www.undp.org/publications/political-participation-persons-intellectual-or-psychosocial-disabilities</a:t>
            </a:r>
          </a:p>
        </p:txBody>
      </p:sp>
      <p:sp>
        <p:nvSpPr>
          <p:cNvPr name="TextBox 6" id="6"/>
          <p:cNvSpPr txBox="true"/>
          <p:nvPr/>
        </p:nvSpPr>
        <p:spPr>
          <a:xfrm rot="0">
            <a:off x="958850" y="438491"/>
            <a:ext cx="102235" cy="161991"/>
          </a:xfrm>
          <a:prstGeom prst="rect">
            <a:avLst/>
          </a:prstGeom>
        </p:spPr>
        <p:txBody>
          <a:bodyPr anchor="t" rtlCol="false" tIns="0" lIns="0" bIns="0" rIns="0">
            <a:spAutoFit/>
          </a:bodyPr>
          <a:lstStyle/>
          <a:p>
            <a:pPr algn="l" marL="0" indent="0" lvl="0">
              <a:lnSpc>
                <a:spcPts val="1260"/>
              </a:lnSpc>
            </a:pPr>
            <a:r>
              <a:rPr lang="en-US" b="true" sz="1050" spc="-49">
                <a:solidFill>
                  <a:srgbClr val="F552A0"/>
                </a:solidFill>
                <a:latin typeface="Roboto Bold"/>
                <a:ea typeface="Roboto Bold"/>
                <a:cs typeface="Roboto Bold"/>
                <a:sym typeface="Roboto Bold"/>
              </a:rPr>
              <a:t>7</a:t>
            </a:r>
          </a:p>
        </p:txBody>
      </p:sp>
      <p:grpSp>
        <p:nvGrpSpPr>
          <p:cNvPr name="Group 7" id="7"/>
          <p:cNvGrpSpPr>
            <a:grpSpLocks noChangeAspect="true"/>
          </p:cNvGrpSpPr>
          <p:nvPr/>
        </p:nvGrpSpPr>
        <p:grpSpPr>
          <a:xfrm rot="0">
            <a:off x="311292" y="207263"/>
            <a:ext cx="1885949" cy="1885949"/>
            <a:chOff x="0" y="0"/>
            <a:chExt cx="2514599" cy="2514599"/>
          </a:xfrm>
        </p:grpSpPr>
        <p:sp>
          <p:nvSpPr>
            <p:cNvPr name="Freeform 8" id="8"/>
            <p:cNvSpPr/>
            <p:nvPr/>
          </p:nvSpPr>
          <p:spPr>
            <a:xfrm flipH="false" flipV="false" rot="0">
              <a:off x="0" y="0"/>
              <a:ext cx="2514600" cy="2514600"/>
            </a:xfrm>
            <a:custGeom>
              <a:avLst/>
              <a:gdLst/>
              <a:ahLst/>
              <a:cxnLst/>
              <a:rect r="r" b="b" t="t" l="l"/>
              <a:pathLst>
                <a:path h="2514600" w="2514600">
                  <a:moveTo>
                    <a:pt x="0" y="0"/>
                  </a:moveTo>
                  <a:lnTo>
                    <a:pt x="2514600" y="0"/>
                  </a:lnTo>
                  <a:lnTo>
                    <a:pt x="2514600" y="2514600"/>
                  </a:lnTo>
                  <a:lnTo>
                    <a:pt x="0" y="2514600"/>
                  </a:lnTo>
                  <a:lnTo>
                    <a:pt x="0" y="0"/>
                  </a:lnTo>
                  <a:close/>
                </a:path>
              </a:pathLst>
            </a:custGeom>
            <a:blipFill>
              <a:blip r:embed="rId3"/>
              <a:stretch>
                <a:fillRect l="0" t="0" r="0" b="0"/>
              </a:stretch>
            </a:blipFill>
          </p:spPr>
        </p:sp>
      </p:grpSp>
      <p:sp>
        <p:nvSpPr>
          <p:cNvPr name="Freeform 9" id="9"/>
          <p:cNvSpPr/>
          <p:nvPr/>
        </p:nvSpPr>
        <p:spPr>
          <a:xfrm flipH="false" flipV="false" rot="0">
            <a:off x="0" y="6153150"/>
            <a:ext cx="4038600" cy="4134299"/>
          </a:xfrm>
          <a:custGeom>
            <a:avLst/>
            <a:gdLst/>
            <a:ahLst/>
            <a:cxnLst/>
            <a:rect r="r" b="b" t="t" l="l"/>
            <a:pathLst>
              <a:path h="4134299" w="4038600">
                <a:moveTo>
                  <a:pt x="0" y="0"/>
                </a:moveTo>
                <a:lnTo>
                  <a:pt x="4038600" y="0"/>
                </a:lnTo>
                <a:lnTo>
                  <a:pt x="4038600" y="4134299"/>
                </a:lnTo>
                <a:lnTo>
                  <a:pt x="0" y="41342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4019015" y="0"/>
            <a:ext cx="4269381" cy="4215346"/>
          </a:xfrm>
          <a:custGeom>
            <a:avLst/>
            <a:gdLst/>
            <a:ahLst/>
            <a:cxnLst/>
            <a:rect r="r" b="b" t="t" l="l"/>
            <a:pathLst>
              <a:path h="4215346" w="4269381">
                <a:moveTo>
                  <a:pt x="0" y="0"/>
                </a:moveTo>
                <a:lnTo>
                  <a:pt x="4269381" y="0"/>
                </a:lnTo>
                <a:lnTo>
                  <a:pt x="4269381" y="4215346"/>
                </a:lnTo>
                <a:lnTo>
                  <a:pt x="0" y="42153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09270"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Freeform 4" id="4"/>
          <p:cNvSpPr/>
          <p:nvPr/>
        </p:nvSpPr>
        <p:spPr>
          <a:xfrm flipH="false" flipV="false" rot="0">
            <a:off x="15897733" y="6771833"/>
            <a:ext cx="2390775" cy="3515360"/>
          </a:xfrm>
          <a:custGeom>
            <a:avLst/>
            <a:gdLst/>
            <a:ahLst/>
            <a:cxnLst/>
            <a:rect r="r" b="b" t="t" l="l"/>
            <a:pathLst>
              <a:path h="3515360" w="2390775">
                <a:moveTo>
                  <a:pt x="0" y="0"/>
                </a:moveTo>
                <a:lnTo>
                  <a:pt x="2390775" y="0"/>
                </a:lnTo>
                <a:lnTo>
                  <a:pt x="2390775" y="3515360"/>
                </a:lnTo>
                <a:lnTo>
                  <a:pt x="0" y="3515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a:grpSpLocks noChangeAspect="true"/>
          </p:cNvGrpSpPr>
          <p:nvPr/>
        </p:nvGrpSpPr>
        <p:grpSpPr>
          <a:xfrm rot="0">
            <a:off x="8121735" y="714763"/>
            <a:ext cx="3222802" cy="3196742"/>
            <a:chOff x="0" y="0"/>
            <a:chExt cx="4297069" cy="4262323"/>
          </a:xfrm>
        </p:grpSpPr>
        <p:sp>
          <p:nvSpPr>
            <p:cNvPr name="Freeform 6" id="6"/>
            <p:cNvSpPr/>
            <p:nvPr/>
          </p:nvSpPr>
          <p:spPr>
            <a:xfrm flipH="false" flipV="false" rot="0">
              <a:off x="0" y="0"/>
              <a:ext cx="4297045" cy="4262374"/>
            </a:xfrm>
            <a:custGeom>
              <a:avLst/>
              <a:gdLst/>
              <a:ahLst/>
              <a:cxnLst/>
              <a:rect r="r" b="b" t="t" l="l"/>
              <a:pathLst>
                <a:path h="4262374" w="4297045">
                  <a:moveTo>
                    <a:pt x="0" y="0"/>
                  </a:moveTo>
                  <a:lnTo>
                    <a:pt x="4297045" y="0"/>
                  </a:lnTo>
                  <a:lnTo>
                    <a:pt x="4297045" y="4262374"/>
                  </a:lnTo>
                  <a:lnTo>
                    <a:pt x="0" y="4262374"/>
                  </a:lnTo>
                  <a:lnTo>
                    <a:pt x="0" y="0"/>
                  </a:lnTo>
                  <a:close/>
                </a:path>
              </a:pathLst>
            </a:custGeom>
            <a:blipFill>
              <a:blip r:embed="rId5"/>
              <a:stretch>
                <a:fillRect l="0" t="0" r="0" b="1"/>
              </a:stretch>
            </a:blipFill>
          </p:spPr>
        </p:sp>
      </p:grpSp>
      <p:grpSp>
        <p:nvGrpSpPr>
          <p:cNvPr name="Group 7" id="7"/>
          <p:cNvGrpSpPr>
            <a:grpSpLocks noChangeAspect="true"/>
          </p:cNvGrpSpPr>
          <p:nvPr/>
        </p:nvGrpSpPr>
        <p:grpSpPr>
          <a:xfrm rot="0">
            <a:off x="14138030" y="7790166"/>
            <a:ext cx="3392033" cy="2489200"/>
            <a:chOff x="0" y="0"/>
            <a:chExt cx="4522711" cy="3318933"/>
          </a:xfrm>
        </p:grpSpPr>
        <p:sp>
          <p:nvSpPr>
            <p:cNvPr name="Freeform 8" id="8"/>
            <p:cNvSpPr/>
            <p:nvPr/>
          </p:nvSpPr>
          <p:spPr>
            <a:xfrm flipH="false" flipV="false" rot="0">
              <a:off x="0" y="0"/>
              <a:ext cx="4522724" cy="3318891"/>
            </a:xfrm>
            <a:custGeom>
              <a:avLst/>
              <a:gdLst/>
              <a:ahLst/>
              <a:cxnLst/>
              <a:rect r="r" b="b" t="t" l="l"/>
              <a:pathLst>
                <a:path h="3318891" w="4522724">
                  <a:moveTo>
                    <a:pt x="0" y="0"/>
                  </a:moveTo>
                  <a:lnTo>
                    <a:pt x="4522724" y="0"/>
                  </a:lnTo>
                  <a:lnTo>
                    <a:pt x="4522724" y="3318891"/>
                  </a:lnTo>
                  <a:lnTo>
                    <a:pt x="0" y="3318891"/>
                  </a:lnTo>
                  <a:lnTo>
                    <a:pt x="0" y="0"/>
                  </a:lnTo>
                  <a:close/>
                </a:path>
              </a:pathLst>
            </a:custGeom>
            <a:blipFill>
              <a:blip r:embed="rId6"/>
              <a:stretch>
                <a:fillRect l="-47" t="0" r="-46" b="-1"/>
              </a:stretch>
            </a:blipFill>
          </p:spPr>
        </p:sp>
      </p:grpSp>
      <p:grpSp>
        <p:nvGrpSpPr>
          <p:cNvPr name="Group 9" id="9"/>
          <p:cNvGrpSpPr>
            <a:grpSpLocks noChangeAspect="true"/>
          </p:cNvGrpSpPr>
          <p:nvPr/>
        </p:nvGrpSpPr>
        <p:grpSpPr>
          <a:xfrm rot="0">
            <a:off x="0" y="0"/>
            <a:ext cx="4566777" cy="4593861"/>
            <a:chOff x="0" y="0"/>
            <a:chExt cx="6089036" cy="6125148"/>
          </a:xfrm>
        </p:grpSpPr>
        <p:sp>
          <p:nvSpPr>
            <p:cNvPr name="Freeform 10" id="10"/>
            <p:cNvSpPr/>
            <p:nvPr/>
          </p:nvSpPr>
          <p:spPr>
            <a:xfrm flipH="false" flipV="false" rot="0">
              <a:off x="0" y="0"/>
              <a:ext cx="6089015" cy="6125210"/>
            </a:xfrm>
            <a:custGeom>
              <a:avLst/>
              <a:gdLst/>
              <a:ahLst/>
              <a:cxnLst/>
              <a:rect r="r" b="b" t="t" l="l"/>
              <a:pathLst>
                <a:path h="6125210" w="6089015">
                  <a:moveTo>
                    <a:pt x="0" y="0"/>
                  </a:moveTo>
                  <a:lnTo>
                    <a:pt x="6089015" y="0"/>
                  </a:lnTo>
                  <a:lnTo>
                    <a:pt x="6089015" y="6125210"/>
                  </a:lnTo>
                  <a:lnTo>
                    <a:pt x="0" y="6125210"/>
                  </a:lnTo>
                  <a:lnTo>
                    <a:pt x="0" y="0"/>
                  </a:lnTo>
                  <a:close/>
                </a:path>
              </a:pathLst>
            </a:custGeom>
            <a:blipFill>
              <a:blip r:embed="rId7"/>
              <a:stretch>
                <a:fillRect l="-35" t="0" r="-36" b="1"/>
              </a:stretch>
            </a:blipFill>
          </p:spPr>
        </p:sp>
      </p:grpSp>
      <p:sp>
        <p:nvSpPr>
          <p:cNvPr name="TextBox 11" id="11"/>
          <p:cNvSpPr txBox="true"/>
          <p:nvPr/>
        </p:nvSpPr>
        <p:spPr>
          <a:xfrm rot="0">
            <a:off x="4193500" y="8891261"/>
            <a:ext cx="8939530" cy="771921"/>
          </a:xfrm>
          <a:prstGeom prst="rect">
            <a:avLst/>
          </a:prstGeom>
        </p:spPr>
        <p:txBody>
          <a:bodyPr anchor="t" rtlCol="false" tIns="0" lIns="0" bIns="0" rIns="0">
            <a:spAutoFit/>
          </a:bodyPr>
          <a:lstStyle/>
          <a:p>
            <a:pPr algn="just" marL="0" indent="0" lvl="0">
              <a:lnSpc>
                <a:spcPts val="1955"/>
              </a:lnSpc>
            </a:pPr>
            <a:r>
              <a:rPr lang="en-US" sz="1443">
                <a:solidFill>
                  <a:srgbClr val="000000"/>
                </a:solidFill>
                <a:latin typeface="Calibri (MS)"/>
                <a:ea typeface="Calibri (MS)"/>
                <a:cs typeface="Calibri (MS)"/>
                <a:sym typeface="Calibri (MS)"/>
              </a:rPr>
              <a:t>Financiado pela União Europeia. As opiniões e pontos de vista expressos são, no entanto, da responsabilidade exclusiva do(s) autor(es) e não refletem necessariamente os da União Europeia ou da Agência Executiva Europeia para a Educação e a Cultura (EACEA). Nem a União Europeia nem a autoridade financiadora podem ser responsabilizadas por eles.</a:t>
            </a:r>
          </a:p>
        </p:txBody>
      </p:sp>
      <p:sp>
        <p:nvSpPr>
          <p:cNvPr name="Freeform 12" id="12"/>
          <p:cNvSpPr/>
          <p:nvPr/>
        </p:nvSpPr>
        <p:spPr>
          <a:xfrm flipH="false" flipV="false" rot="0">
            <a:off x="4177626" y="8877304"/>
            <a:ext cx="8971279" cy="1049336"/>
          </a:xfrm>
          <a:custGeom>
            <a:avLst/>
            <a:gdLst/>
            <a:ahLst/>
            <a:cxnLst/>
            <a:rect r="r" b="b" t="t" l="l"/>
            <a:pathLst>
              <a:path h="1049336" w="8971279">
                <a:moveTo>
                  <a:pt x="0" y="0"/>
                </a:moveTo>
                <a:lnTo>
                  <a:pt x="8971279" y="0"/>
                </a:lnTo>
                <a:lnTo>
                  <a:pt x="8971279" y="1049336"/>
                </a:lnTo>
                <a:lnTo>
                  <a:pt x="0" y="104933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3" id="13"/>
          <p:cNvGrpSpPr>
            <a:grpSpLocks noChangeAspect="true"/>
          </p:cNvGrpSpPr>
          <p:nvPr/>
        </p:nvGrpSpPr>
        <p:grpSpPr>
          <a:xfrm rot="0">
            <a:off x="11143119" y="5092290"/>
            <a:ext cx="3124199" cy="1133474"/>
            <a:chOff x="0" y="0"/>
            <a:chExt cx="4165599" cy="1511299"/>
          </a:xfrm>
        </p:grpSpPr>
        <p:sp>
          <p:nvSpPr>
            <p:cNvPr name="Freeform 14" id="14"/>
            <p:cNvSpPr/>
            <p:nvPr/>
          </p:nvSpPr>
          <p:spPr>
            <a:xfrm flipH="false" flipV="false" rot="0">
              <a:off x="0" y="0"/>
              <a:ext cx="4165600" cy="1511300"/>
            </a:xfrm>
            <a:custGeom>
              <a:avLst/>
              <a:gdLst/>
              <a:ahLst/>
              <a:cxnLst/>
              <a:rect r="r" b="b" t="t" l="l"/>
              <a:pathLst>
                <a:path h="1511300" w="4165600">
                  <a:moveTo>
                    <a:pt x="0" y="0"/>
                  </a:moveTo>
                  <a:lnTo>
                    <a:pt x="4165600" y="0"/>
                  </a:lnTo>
                  <a:lnTo>
                    <a:pt x="4165600" y="1511300"/>
                  </a:lnTo>
                  <a:lnTo>
                    <a:pt x="0" y="1511300"/>
                  </a:lnTo>
                  <a:lnTo>
                    <a:pt x="0" y="0"/>
                  </a:lnTo>
                  <a:close/>
                </a:path>
              </a:pathLst>
            </a:custGeom>
            <a:blipFill>
              <a:blip r:embed="rId10"/>
              <a:stretch>
                <a:fillRect l="0" t="-248" r="0" b="-248"/>
              </a:stretch>
            </a:blipFill>
          </p:spPr>
        </p:sp>
      </p:grpSp>
      <p:grpSp>
        <p:nvGrpSpPr>
          <p:cNvPr name="Group 15" id="15"/>
          <p:cNvGrpSpPr>
            <a:grpSpLocks noChangeAspect="true"/>
          </p:cNvGrpSpPr>
          <p:nvPr/>
        </p:nvGrpSpPr>
        <p:grpSpPr>
          <a:xfrm rot="0">
            <a:off x="14723864" y="5156831"/>
            <a:ext cx="2152649" cy="1112073"/>
            <a:chOff x="0" y="0"/>
            <a:chExt cx="2870199" cy="1482764"/>
          </a:xfrm>
        </p:grpSpPr>
        <p:sp>
          <p:nvSpPr>
            <p:cNvPr name="Freeform 16" id="16"/>
            <p:cNvSpPr/>
            <p:nvPr/>
          </p:nvSpPr>
          <p:spPr>
            <a:xfrm flipH="false" flipV="false" rot="0">
              <a:off x="0" y="0"/>
              <a:ext cx="2870200" cy="1482725"/>
            </a:xfrm>
            <a:custGeom>
              <a:avLst/>
              <a:gdLst/>
              <a:ahLst/>
              <a:cxnLst/>
              <a:rect r="r" b="b" t="t" l="l"/>
              <a:pathLst>
                <a:path h="1482725" w="2870200">
                  <a:moveTo>
                    <a:pt x="0" y="0"/>
                  </a:moveTo>
                  <a:lnTo>
                    <a:pt x="2870200" y="0"/>
                  </a:lnTo>
                  <a:lnTo>
                    <a:pt x="2870200" y="1482725"/>
                  </a:lnTo>
                  <a:lnTo>
                    <a:pt x="0" y="1482725"/>
                  </a:lnTo>
                  <a:lnTo>
                    <a:pt x="0" y="0"/>
                  </a:lnTo>
                  <a:close/>
                </a:path>
              </a:pathLst>
            </a:custGeom>
            <a:blipFill>
              <a:blip r:embed="rId11"/>
              <a:stretch>
                <a:fillRect l="0" t="-245" r="0" b="-247"/>
              </a:stretch>
            </a:blipFill>
          </p:spPr>
        </p:sp>
      </p:grpSp>
      <p:grpSp>
        <p:nvGrpSpPr>
          <p:cNvPr name="Group 17" id="17"/>
          <p:cNvGrpSpPr>
            <a:grpSpLocks noChangeAspect="true"/>
          </p:cNvGrpSpPr>
          <p:nvPr/>
        </p:nvGrpSpPr>
        <p:grpSpPr>
          <a:xfrm rot="0">
            <a:off x="5332440" y="7172831"/>
            <a:ext cx="2687217" cy="808504"/>
            <a:chOff x="0" y="0"/>
            <a:chExt cx="3582956" cy="1078005"/>
          </a:xfrm>
        </p:grpSpPr>
        <p:sp>
          <p:nvSpPr>
            <p:cNvPr name="Freeform 18" id="18"/>
            <p:cNvSpPr/>
            <p:nvPr/>
          </p:nvSpPr>
          <p:spPr>
            <a:xfrm flipH="false" flipV="false" rot="0">
              <a:off x="0" y="0"/>
              <a:ext cx="3582924" cy="1077976"/>
            </a:xfrm>
            <a:custGeom>
              <a:avLst/>
              <a:gdLst/>
              <a:ahLst/>
              <a:cxnLst/>
              <a:rect r="r" b="b" t="t" l="l"/>
              <a:pathLst>
                <a:path h="1077976" w="3582924">
                  <a:moveTo>
                    <a:pt x="0" y="0"/>
                  </a:moveTo>
                  <a:lnTo>
                    <a:pt x="3582924" y="0"/>
                  </a:lnTo>
                  <a:lnTo>
                    <a:pt x="3582924" y="1077976"/>
                  </a:lnTo>
                  <a:lnTo>
                    <a:pt x="0" y="1077976"/>
                  </a:lnTo>
                  <a:lnTo>
                    <a:pt x="0" y="0"/>
                  </a:lnTo>
                  <a:close/>
                </a:path>
              </a:pathLst>
            </a:custGeom>
            <a:blipFill>
              <a:blip r:embed="rId12"/>
              <a:stretch>
                <a:fillRect l="0" t="-91" r="0" b="-93"/>
              </a:stretch>
            </a:blipFill>
          </p:spPr>
        </p:sp>
      </p:grpSp>
      <p:grpSp>
        <p:nvGrpSpPr>
          <p:cNvPr name="Group 19" id="19"/>
          <p:cNvGrpSpPr>
            <a:grpSpLocks noChangeAspect="true"/>
          </p:cNvGrpSpPr>
          <p:nvPr/>
        </p:nvGrpSpPr>
        <p:grpSpPr>
          <a:xfrm rot="0">
            <a:off x="7805721" y="4822407"/>
            <a:ext cx="2437140" cy="1258478"/>
            <a:chOff x="0" y="0"/>
            <a:chExt cx="3249520" cy="1677971"/>
          </a:xfrm>
        </p:grpSpPr>
        <p:sp>
          <p:nvSpPr>
            <p:cNvPr name="Freeform 20" id="20"/>
            <p:cNvSpPr/>
            <p:nvPr/>
          </p:nvSpPr>
          <p:spPr>
            <a:xfrm flipH="false" flipV="false" rot="0">
              <a:off x="0" y="0"/>
              <a:ext cx="3249549" cy="1677924"/>
            </a:xfrm>
            <a:custGeom>
              <a:avLst/>
              <a:gdLst/>
              <a:ahLst/>
              <a:cxnLst/>
              <a:rect r="r" b="b" t="t" l="l"/>
              <a:pathLst>
                <a:path h="1677924" w="3249549">
                  <a:moveTo>
                    <a:pt x="0" y="0"/>
                  </a:moveTo>
                  <a:lnTo>
                    <a:pt x="3249549" y="0"/>
                  </a:lnTo>
                  <a:lnTo>
                    <a:pt x="3249549" y="1677924"/>
                  </a:lnTo>
                  <a:lnTo>
                    <a:pt x="0" y="1677924"/>
                  </a:lnTo>
                  <a:lnTo>
                    <a:pt x="0" y="0"/>
                  </a:lnTo>
                  <a:close/>
                </a:path>
              </a:pathLst>
            </a:custGeom>
            <a:blipFill>
              <a:blip r:embed="rId13"/>
              <a:stretch>
                <a:fillRect l="0" t="-103" r="0" b="-106"/>
              </a:stretch>
            </a:blipFill>
          </p:spPr>
        </p:sp>
      </p:grpSp>
      <p:grpSp>
        <p:nvGrpSpPr>
          <p:cNvPr name="Group 21" id="21"/>
          <p:cNvGrpSpPr>
            <a:grpSpLocks noChangeAspect="true"/>
          </p:cNvGrpSpPr>
          <p:nvPr/>
        </p:nvGrpSpPr>
        <p:grpSpPr>
          <a:xfrm rot="0">
            <a:off x="9402420" y="6663966"/>
            <a:ext cx="2657474" cy="1552574"/>
            <a:chOff x="0" y="0"/>
            <a:chExt cx="3543299" cy="2070099"/>
          </a:xfrm>
        </p:grpSpPr>
        <p:sp>
          <p:nvSpPr>
            <p:cNvPr name="Freeform 22" id="22"/>
            <p:cNvSpPr/>
            <p:nvPr/>
          </p:nvSpPr>
          <p:spPr>
            <a:xfrm flipH="false" flipV="false" rot="0">
              <a:off x="0" y="0"/>
              <a:ext cx="3543300" cy="2070100"/>
            </a:xfrm>
            <a:custGeom>
              <a:avLst/>
              <a:gdLst/>
              <a:ahLst/>
              <a:cxnLst/>
              <a:rect r="r" b="b" t="t" l="l"/>
              <a:pathLst>
                <a:path h="2070100" w="3543300">
                  <a:moveTo>
                    <a:pt x="0" y="0"/>
                  </a:moveTo>
                  <a:lnTo>
                    <a:pt x="3543300" y="0"/>
                  </a:lnTo>
                  <a:lnTo>
                    <a:pt x="3543300" y="2070100"/>
                  </a:lnTo>
                  <a:lnTo>
                    <a:pt x="0" y="2070100"/>
                  </a:lnTo>
                  <a:lnTo>
                    <a:pt x="0" y="0"/>
                  </a:lnTo>
                  <a:close/>
                </a:path>
              </a:pathLst>
            </a:custGeom>
            <a:blipFill>
              <a:blip r:embed="rId14"/>
              <a:stretch>
                <a:fillRect l="-43" t="0" r="-43" b="0"/>
              </a:stretch>
            </a:blipFill>
          </p:spPr>
        </p:sp>
      </p:grpSp>
      <p:grpSp>
        <p:nvGrpSpPr>
          <p:cNvPr name="Group 23" id="23"/>
          <p:cNvGrpSpPr>
            <a:grpSpLocks noChangeAspect="true"/>
          </p:cNvGrpSpPr>
          <p:nvPr/>
        </p:nvGrpSpPr>
        <p:grpSpPr>
          <a:xfrm rot="0">
            <a:off x="987250" y="5092291"/>
            <a:ext cx="2705099" cy="1238249"/>
            <a:chOff x="0" y="0"/>
            <a:chExt cx="3606799" cy="1650999"/>
          </a:xfrm>
        </p:grpSpPr>
        <p:sp>
          <p:nvSpPr>
            <p:cNvPr name="Freeform 24" id="24"/>
            <p:cNvSpPr/>
            <p:nvPr/>
          </p:nvSpPr>
          <p:spPr>
            <a:xfrm flipH="false" flipV="false" rot="0">
              <a:off x="0" y="0"/>
              <a:ext cx="3606800" cy="1651000"/>
            </a:xfrm>
            <a:custGeom>
              <a:avLst/>
              <a:gdLst/>
              <a:ahLst/>
              <a:cxnLst/>
              <a:rect r="r" b="b" t="t" l="l"/>
              <a:pathLst>
                <a:path h="1651000" w="3606800">
                  <a:moveTo>
                    <a:pt x="0" y="0"/>
                  </a:moveTo>
                  <a:lnTo>
                    <a:pt x="3606800" y="0"/>
                  </a:lnTo>
                  <a:lnTo>
                    <a:pt x="3606800" y="1651000"/>
                  </a:lnTo>
                  <a:lnTo>
                    <a:pt x="0" y="1651000"/>
                  </a:lnTo>
                  <a:lnTo>
                    <a:pt x="0" y="0"/>
                  </a:lnTo>
                  <a:close/>
                </a:path>
              </a:pathLst>
            </a:custGeom>
            <a:blipFill>
              <a:blip r:embed="rId15"/>
              <a:stretch>
                <a:fillRect l="0" t="-230" r="0" b="-230"/>
              </a:stretch>
            </a:blipFill>
          </p:spPr>
        </p:sp>
      </p:grpSp>
      <p:grpSp>
        <p:nvGrpSpPr>
          <p:cNvPr name="Group 25" id="25"/>
          <p:cNvGrpSpPr>
            <a:grpSpLocks noChangeAspect="true"/>
          </p:cNvGrpSpPr>
          <p:nvPr/>
        </p:nvGrpSpPr>
        <p:grpSpPr>
          <a:xfrm rot="0">
            <a:off x="4301564" y="5143500"/>
            <a:ext cx="2943224" cy="1000124"/>
            <a:chOff x="0" y="0"/>
            <a:chExt cx="3924299" cy="1333499"/>
          </a:xfrm>
        </p:grpSpPr>
        <p:sp>
          <p:nvSpPr>
            <p:cNvPr name="Freeform 26" id="26"/>
            <p:cNvSpPr/>
            <p:nvPr/>
          </p:nvSpPr>
          <p:spPr>
            <a:xfrm flipH="false" flipV="false" rot="0">
              <a:off x="0" y="0"/>
              <a:ext cx="3924300" cy="1333500"/>
            </a:xfrm>
            <a:custGeom>
              <a:avLst/>
              <a:gdLst/>
              <a:ahLst/>
              <a:cxnLst/>
              <a:rect r="r" b="b" t="t" l="l"/>
              <a:pathLst>
                <a:path h="1333500" w="3924300">
                  <a:moveTo>
                    <a:pt x="0" y="0"/>
                  </a:moveTo>
                  <a:lnTo>
                    <a:pt x="3924300" y="0"/>
                  </a:lnTo>
                  <a:lnTo>
                    <a:pt x="3924300" y="1333500"/>
                  </a:lnTo>
                  <a:lnTo>
                    <a:pt x="0" y="1333500"/>
                  </a:lnTo>
                  <a:lnTo>
                    <a:pt x="0" y="0"/>
                  </a:lnTo>
                  <a:close/>
                </a:path>
              </a:pathLst>
            </a:custGeom>
            <a:blipFill>
              <a:blip r:embed="rId16"/>
              <a:stretch>
                <a:fillRect l="-267" t="0" r="-267"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5018960"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1380803" y="1853288"/>
            <a:ext cx="3989070" cy="1038291"/>
          </a:xfrm>
          <a:prstGeom prst="rect">
            <a:avLst/>
          </a:prstGeom>
        </p:spPr>
        <p:txBody>
          <a:bodyPr anchor="t" rtlCol="false" tIns="0" lIns="0" bIns="0" rIns="0">
            <a:spAutoFit/>
          </a:bodyPr>
          <a:lstStyle/>
          <a:p>
            <a:pPr algn="l" marL="0" indent="0" lvl="0">
              <a:lnSpc>
                <a:spcPts val="7200"/>
              </a:lnSpc>
            </a:pPr>
            <a:r>
              <a:rPr lang="en-US" b="true" sz="6000" spc="-10">
                <a:solidFill>
                  <a:srgbClr val="282020"/>
                </a:solidFill>
                <a:latin typeface="Calibri (MS) Bold"/>
                <a:ea typeface="Calibri (MS) Bold"/>
                <a:cs typeface="Calibri (MS) Bold"/>
                <a:sym typeface="Calibri (MS) Bold"/>
              </a:rPr>
              <a:t>Introdução</a:t>
            </a:r>
          </a:p>
        </p:txBody>
      </p:sp>
      <p:grpSp>
        <p:nvGrpSpPr>
          <p:cNvPr name="Group 5" id="5"/>
          <p:cNvGrpSpPr>
            <a:grpSpLocks noChangeAspect="true"/>
          </p:cNvGrpSpPr>
          <p:nvPr/>
        </p:nvGrpSpPr>
        <p:grpSpPr>
          <a:xfrm rot="0">
            <a:off x="735099" y="325033"/>
            <a:ext cx="1425778" cy="1410690"/>
            <a:chOff x="0" y="0"/>
            <a:chExt cx="1901037" cy="1880920"/>
          </a:xfrm>
        </p:grpSpPr>
        <p:sp>
          <p:nvSpPr>
            <p:cNvPr name="Freeform 6" id="6"/>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3"/>
              <a:stretch>
                <a:fillRect l="0" t="0" r="1" b="-2"/>
              </a:stretch>
            </a:blipFill>
          </p:spPr>
        </p:sp>
      </p:grpSp>
      <p:sp>
        <p:nvSpPr>
          <p:cNvPr name="Freeform 7" id="7"/>
          <p:cNvSpPr/>
          <p:nvPr/>
        </p:nvSpPr>
        <p:spPr>
          <a:xfrm flipH="false" flipV="false" rot="0">
            <a:off x="14019014" y="0"/>
            <a:ext cx="4269105" cy="4139565"/>
          </a:xfrm>
          <a:custGeom>
            <a:avLst/>
            <a:gdLst/>
            <a:ahLst/>
            <a:cxnLst/>
            <a:rect r="r" b="b" t="t" l="l"/>
            <a:pathLst>
              <a:path h="4139565" w="4269105">
                <a:moveTo>
                  <a:pt x="0" y="0"/>
                </a:moveTo>
                <a:lnTo>
                  <a:pt x="4269105" y="0"/>
                </a:lnTo>
                <a:lnTo>
                  <a:pt x="4269105" y="4139565"/>
                </a:lnTo>
                <a:lnTo>
                  <a:pt x="0" y="4139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4020560" y="11646"/>
            <a:ext cx="4267835" cy="4203700"/>
          </a:xfrm>
          <a:custGeom>
            <a:avLst/>
            <a:gdLst/>
            <a:ahLst/>
            <a:cxnLst/>
            <a:rect r="r" b="b" t="t" l="l"/>
            <a:pathLst>
              <a:path h="4203700" w="4267835">
                <a:moveTo>
                  <a:pt x="0" y="0"/>
                </a:moveTo>
                <a:lnTo>
                  <a:pt x="4267835" y="0"/>
                </a:lnTo>
                <a:lnTo>
                  <a:pt x="4267835" y="4203700"/>
                </a:lnTo>
                <a:lnTo>
                  <a:pt x="0" y="42037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a:grpSpLocks noChangeAspect="true"/>
          </p:cNvGrpSpPr>
          <p:nvPr/>
        </p:nvGrpSpPr>
        <p:grpSpPr>
          <a:xfrm rot="0">
            <a:off x="11083456" y="3301609"/>
            <a:ext cx="6800849" cy="5438774"/>
            <a:chOff x="0" y="0"/>
            <a:chExt cx="9067799" cy="7251699"/>
          </a:xfrm>
        </p:grpSpPr>
        <p:sp>
          <p:nvSpPr>
            <p:cNvPr name="Freeform 10" id="10"/>
            <p:cNvSpPr/>
            <p:nvPr/>
          </p:nvSpPr>
          <p:spPr>
            <a:xfrm flipH="false" flipV="false" rot="0">
              <a:off x="0" y="0"/>
              <a:ext cx="9067800" cy="7251700"/>
            </a:xfrm>
            <a:custGeom>
              <a:avLst/>
              <a:gdLst/>
              <a:ahLst/>
              <a:cxnLst/>
              <a:rect r="r" b="b" t="t" l="l"/>
              <a:pathLst>
                <a:path h="7251700" w="9067800">
                  <a:moveTo>
                    <a:pt x="0" y="0"/>
                  </a:moveTo>
                  <a:lnTo>
                    <a:pt x="9067800" y="0"/>
                  </a:lnTo>
                  <a:lnTo>
                    <a:pt x="9067800" y="7251700"/>
                  </a:lnTo>
                  <a:lnTo>
                    <a:pt x="0" y="7251700"/>
                  </a:lnTo>
                  <a:lnTo>
                    <a:pt x="0" y="0"/>
                  </a:lnTo>
                  <a:close/>
                </a:path>
              </a:pathLst>
            </a:custGeom>
            <a:blipFill>
              <a:blip r:embed="rId8"/>
              <a:stretch>
                <a:fillRect l="0" t="-17" r="0" b="-17"/>
              </a:stretch>
            </a:blipFill>
          </p:spPr>
        </p:sp>
      </p:grpSp>
      <p:sp>
        <p:nvSpPr>
          <p:cNvPr name="Freeform 11" id="11"/>
          <p:cNvSpPr/>
          <p:nvPr/>
        </p:nvSpPr>
        <p:spPr>
          <a:xfrm flipH="false" flipV="false" rot="0">
            <a:off x="0" y="6308840"/>
            <a:ext cx="3636010" cy="3978241"/>
          </a:xfrm>
          <a:custGeom>
            <a:avLst/>
            <a:gdLst/>
            <a:ahLst/>
            <a:cxnLst/>
            <a:rect r="r" b="b" t="t" l="l"/>
            <a:pathLst>
              <a:path h="3978241" w="3636010">
                <a:moveTo>
                  <a:pt x="0" y="0"/>
                </a:moveTo>
                <a:lnTo>
                  <a:pt x="3636010" y="0"/>
                </a:lnTo>
                <a:lnTo>
                  <a:pt x="3636010" y="3978241"/>
                </a:lnTo>
                <a:lnTo>
                  <a:pt x="0" y="39782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780094" y="3605497"/>
            <a:ext cx="9902825" cy="5094764"/>
          </a:xfrm>
          <a:prstGeom prst="rect">
            <a:avLst/>
          </a:prstGeom>
        </p:spPr>
        <p:txBody>
          <a:bodyPr anchor="t" rtlCol="false" tIns="0" lIns="0" bIns="0" rIns="0">
            <a:spAutoFit/>
          </a:bodyPr>
          <a:lstStyle/>
          <a:p>
            <a:pPr algn="l" marL="0" indent="0" lvl="0">
              <a:lnSpc>
                <a:spcPts val="3450"/>
              </a:lnSpc>
            </a:pPr>
            <a:r>
              <a:rPr lang="en-US" sz="2300" spc="-10">
                <a:solidFill>
                  <a:srgbClr val="4B4457"/>
                </a:solidFill>
                <a:latin typeface="Calibri (MS)"/>
                <a:ea typeface="Calibri (MS)"/>
                <a:cs typeface="Calibri (MS)"/>
                <a:sym typeface="Calibri (MS)"/>
              </a:rPr>
              <a:t>Ambientes políticos inclusivos garantem que todos, incluindo jovens com deficiência, tenham igual acesso para participar da democracia.</a:t>
            </a:r>
          </a:p>
          <a:p>
            <a:pPr algn="l" marL="0" indent="0" lvl="0">
              <a:lnSpc>
                <a:spcPts val="2760"/>
              </a:lnSpc>
            </a:pPr>
          </a:p>
          <a:p>
            <a:pPr algn="l" marL="0" indent="0" lvl="0">
              <a:lnSpc>
                <a:spcPts val="3450"/>
              </a:lnSpc>
            </a:pPr>
            <a:r>
              <a:rPr lang="en-US" sz="2300" spc="-10">
                <a:solidFill>
                  <a:srgbClr val="4B4457"/>
                </a:solidFill>
                <a:latin typeface="Calibri (MS)"/>
                <a:ea typeface="Calibri (MS)"/>
                <a:cs typeface="Calibri (MS)"/>
                <a:sym typeface="Calibri (MS)"/>
              </a:rPr>
              <a:t>Em 2023, 27% da população da UE com mais de 16 anos tinha algum tipo de deficiência. Segundo estimativas do Eurostat, isso equivale a cerca de 101 milhões de pessoas.</a:t>
            </a:r>
          </a:p>
          <a:p>
            <a:pPr algn="l" marL="0" indent="0" lvl="0">
              <a:lnSpc>
                <a:spcPts val="3450"/>
              </a:lnSpc>
            </a:pPr>
            <a:r>
              <a:rPr lang="en-US" sz="2300" spc="-10">
                <a:solidFill>
                  <a:srgbClr val="4B4457"/>
                </a:solidFill>
                <a:latin typeface="Calibri (MS)"/>
                <a:ea typeface="Calibri (MS)"/>
                <a:cs typeface="Calibri (MS)"/>
                <a:sym typeface="Calibri (MS)"/>
              </a:rPr>
              <a:t>— ou um em cada quatro adultos na UE. Apesar disso, muitas pessoas com deficiência ainda enfrentam barreiras que limitam sua plena participação na vida política, inclusive na Itália.</a:t>
            </a:r>
          </a:p>
          <a:p>
            <a:pPr algn="l" marL="0" indent="0" lvl="0">
              <a:lnSpc>
                <a:spcPts val="2760"/>
              </a:lnSpc>
            </a:pPr>
          </a:p>
          <a:p>
            <a:pPr algn="l" marL="0" indent="0" lvl="0">
              <a:lnSpc>
                <a:spcPts val="3450"/>
              </a:lnSpc>
            </a:pPr>
            <a:r>
              <a:rPr lang="en-US" sz="2300" spc="-10">
                <a:solidFill>
                  <a:srgbClr val="4B4457"/>
                </a:solidFill>
                <a:latin typeface="Calibri (MS)"/>
                <a:ea typeface="Calibri (MS)"/>
                <a:cs typeface="Calibri (MS)"/>
                <a:sym typeface="Calibri (MS)"/>
              </a:rPr>
              <a:t>Este módulo fornecerá ferramentas práticas para criar e apoiar espaços políticos acessíveis.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70323" y="908685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12142998" y="1983741"/>
            <a:ext cx="5023485" cy="6806034"/>
          </a:xfrm>
          <a:prstGeom prst="rect">
            <a:avLst/>
          </a:prstGeom>
        </p:spPr>
        <p:txBody>
          <a:bodyPr anchor="t" rtlCol="false" tIns="0" lIns="0" bIns="0" rIns="0">
            <a:spAutoFit/>
          </a:bodyPr>
          <a:lstStyle/>
          <a:p>
            <a:pPr algn="just" marL="0" indent="0" lvl="0">
              <a:lnSpc>
                <a:spcPts val="3118"/>
              </a:lnSpc>
            </a:pPr>
            <a:r>
              <a:rPr lang="en-US" b="true" sz="2598" spc="-9">
                <a:solidFill>
                  <a:srgbClr val="000000"/>
                </a:solidFill>
                <a:latin typeface="Calibri (MS) Bold"/>
                <a:ea typeface="Calibri (MS) Bold"/>
                <a:cs typeface="Calibri (MS) Bold"/>
                <a:sym typeface="Calibri (MS) Bold"/>
              </a:rPr>
              <a:t>Acessibilidade Física</a:t>
            </a:r>
          </a:p>
          <a:p>
            <a:pPr algn="just" marL="0" indent="0" lvl="0">
              <a:lnSpc>
                <a:spcPts val="3393"/>
              </a:lnSpc>
            </a:pPr>
            <a:r>
              <a:rPr lang="en-US" sz="1925" spc="-7">
                <a:solidFill>
                  <a:srgbClr val="000000"/>
                </a:solidFill>
                <a:latin typeface="Calibri (MS)"/>
                <a:ea typeface="Calibri (MS)"/>
                <a:cs typeface="Calibri (MS)"/>
                <a:sym typeface="Calibri (MS)"/>
              </a:rPr>
              <a:t>Acessibilidade física envolve a remoção de obstáculos que limitam a mobilidade, como escadas sem rampas ou elevadores, portas estreitas e espaços apertados. Também significa fornecer soluções como rampas, elevadores e portas mais largas para facilitar o acesso e a movimentação.</a:t>
            </a:r>
          </a:p>
          <a:p>
            <a:pPr algn="l" marL="0" indent="0" lvl="0">
              <a:lnSpc>
                <a:spcPts val="2310"/>
              </a:lnSpc>
            </a:pPr>
          </a:p>
          <a:p>
            <a:pPr algn="just" marL="0" indent="0" lvl="0">
              <a:lnSpc>
                <a:spcPts val="3118"/>
              </a:lnSpc>
            </a:pPr>
            <a:r>
              <a:rPr lang="en-US" b="true" sz="2598" spc="-9">
                <a:solidFill>
                  <a:srgbClr val="000000"/>
                </a:solidFill>
                <a:latin typeface="Calibri (MS) Bold"/>
                <a:ea typeface="Calibri (MS) Bold"/>
                <a:cs typeface="Calibri (MS) Bold"/>
                <a:sym typeface="Calibri (MS) Bold"/>
              </a:rPr>
              <a:t>Acessibilidade Digital</a:t>
            </a:r>
          </a:p>
          <a:p>
            <a:pPr algn="just" marL="0" indent="0" lvl="0">
              <a:lnSpc>
                <a:spcPts val="3137"/>
              </a:lnSpc>
            </a:pPr>
            <a:r>
              <a:rPr lang="en-US" sz="1925" spc="-7">
                <a:solidFill>
                  <a:srgbClr val="000000"/>
                </a:solidFill>
                <a:latin typeface="Calibri (MS)"/>
                <a:ea typeface="Calibri (MS)"/>
                <a:cs typeface="Calibri (MS)"/>
                <a:sym typeface="Calibri (MS)"/>
              </a:rPr>
              <a:t>A acessibilidade digital garante sites, aplicativos e plataformas online são fáceis de usar para todos, ou pessoas com deficiência visual, auditiva, incluindo leitores cognitivos, deficiências. Recursos como tela legendas, navegação por teclado e layouts simples ajudam a tornar os espaços políticos digitais inclusivos.</a:t>
            </a:r>
          </a:p>
        </p:txBody>
      </p:sp>
      <p:sp>
        <p:nvSpPr>
          <p:cNvPr name="TextBox 5" id="5"/>
          <p:cNvSpPr txBox="true"/>
          <p:nvPr/>
        </p:nvSpPr>
        <p:spPr>
          <a:xfrm rot="0">
            <a:off x="6936322" y="560710"/>
            <a:ext cx="3837304" cy="752475"/>
          </a:xfrm>
          <a:prstGeom prst="rect">
            <a:avLst/>
          </a:prstGeom>
        </p:spPr>
        <p:txBody>
          <a:bodyPr anchor="t" rtlCol="false" tIns="0" lIns="0" bIns="0" rIns="0">
            <a:spAutoFit/>
          </a:bodyPr>
          <a:lstStyle/>
          <a:p>
            <a:pPr algn="l" marL="0" indent="0" lvl="0">
              <a:lnSpc>
                <a:spcPts val="5310"/>
              </a:lnSpc>
            </a:pPr>
            <a:r>
              <a:rPr lang="en-US" b="true" sz="4425" spc="-8">
                <a:solidFill>
                  <a:srgbClr val="000000"/>
                </a:solidFill>
                <a:latin typeface="Calibri (MS) Bold"/>
                <a:ea typeface="Calibri (MS) Bold"/>
                <a:cs typeface="Calibri (MS) Bold"/>
                <a:sym typeface="Calibri (MS) Bold"/>
              </a:rPr>
              <a:t>Conceitos-chave</a:t>
            </a:r>
          </a:p>
        </p:txBody>
      </p:sp>
      <p:sp>
        <p:nvSpPr>
          <p:cNvPr name="TextBox 6" id="6"/>
          <p:cNvSpPr txBox="true"/>
          <p:nvPr/>
        </p:nvSpPr>
        <p:spPr>
          <a:xfrm rot="0">
            <a:off x="770323" y="4942567"/>
            <a:ext cx="5023485" cy="2238133"/>
          </a:xfrm>
          <a:prstGeom prst="rect">
            <a:avLst/>
          </a:prstGeom>
        </p:spPr>
        <p:txBody>
          <a:bodyPr anchor="t" rtlCol="false" tIns="0" lIns="0" bIns="0" rIns="0">
            <a:spAutoFit/>
          </a:bodyPr>
          <a:lstStyle/>
          <a:p>
            <a:pPr algn="just" marL="0" indent="0" lvl="0">
              <a:lnSpc>
                <a:spcPts val="3525"/>
              </a:lnSpc>
            </a:pPr>
            <a:r>
              <a:rPr lang="en-US" sz="2000">
                <a:solidFill>
                  <a:srgbClr val="000000"/>
                </a:solidFill>
                <a:latin typeface="Calibri (MS)"/>
                <a:ea typeface="Calibri (MS)"/>
                <a:cs typeface="Calibri (MS)"/>
                <a:sym typeface="Calibri (MS)"/>
              </a:rPr>
              <a:t>Envolve a remoção de barreiras — sejam elas físicas, sociais ou institucionais — que impedem as pessoas de se envolverem em atividades políticas, como votar, comparecer a reuniões ou participar de debates.</a:t>
            </a:r>
          </a:p>
        </p:txBody>
      </p:sp>
      <p:sp>
        <p:nvSpPr>
          <p:cNvPr name="TextBox 7" id="7"/>
          <p:cNvSpPr txBox="true"/>
          <p:nvPr/>
        </p:nvSpPr>
        <p:spPr>
          <a:xfrm rot="0">
            <a:off x="725507" y="2152579"/>
            <a:ext cx="5367806" cy="2633492"/>
          </a:xfrm>
          <a:prstGeom prst="rect">
            <a:avLst/>
          </a:prstGeom>
        </p:spPr>
        <p:txBody>
          <a:bodyPr anchor="t" rtlCol="false" tIns="0" lIns="0" bIns="0" rIns="0">
            <a:spAutoFit/>
          </a:bodyPr>
          <a:lstStyle/>
          <a:p>
            <a:pPr algn="just" marL="0" indent="0" lvl="0">
              <a:lnSpc>
                <a:spcPts val="3240"/>
              </a:lnSpc>
            </a:pPr>
            <a:r>
              <a:rPr lang="en-US" b="true" sz="2700" spc="-9">
                <a:solidFill>
                  <a:srgbClr val="000000"/>
                </a:solidFill>
                <a:latin typeface="Calibri (MS) Bold"/>
                <a:ea typeface="Calibri (MS) Bold"/>
                <a:cs typeface="Calibri (MS) Bold"/>
                <a:sym typeface="Calibri (MS) Bold"/>
              </a:rPr>
              <a:t>Inclusão política</a:t>
            </a:r>
          </a:p>
          <a:p>
            <a:pPr algn="just" marL="0" indent="0" lvl="0">
              <a:lnSpc>
                <a:spcPts val="3525"/>
              </a:lnSpc>
            </a:pPr>
            <a:r>
              <a:rPr lang="en-US" sz="2000" spc="-7">
                <a:solidFill>
                  <a:srgbClr val="000000"/>
                </a:solidFill>
                <a:latin typeface="Calibri (MS)"/>
                <a:ea typeface="Calibri (MS)"/>
                <a:cs typeface="Calibri (MS)"/>
                <a:sym typeface="Calibri (MS)"/>
              </a:rPr>
              <a:t>A inclusão política significa que os indivíduos, independentemente das suas origens, têm direitos iguais, garantindo que todas as suas capacidades ou oportunidades para participar plenamente dos processos de tomada de decisão política.</a:t>
            </a:r>
          </a:p>
        </p:txBody>
      </p:sp>
      <p:sp>
        <p:nvSpPr>
          <p:cNvPr name="Freeform 8" id="8"/>
          <p:cNvSpPr/>
          <p:nvPr/>
        </p:nvSpPr>
        <p:spPr>
          <a:xfrm flipH="false" flipV="false" rot="0">
            <a:off x="6370967" y="2616275"/>
            <a:ext cx="4966335" cy="4597400"/>
          </a:xfrm>
          <a:custGeom>
            <a:avLst/>
            <a:gdLst/>
            <a:ahLst/>
            <a:cxnLst/>
            <a:rect r="r" b="b" t="t" l="l"/>
            <a:pathLst>
              <a:path h="4597400" w="4966335">
                <a:moveTo>
                  <a:pt x="0" y="0"/>
                </a:moveTo>
                <a:lnTo>
                  <a:pt x="4966335" y="0"/>
                </a:lnTo>
                <a:lnTo>
                  <a:pt x="4966335" y="4597400"/>
                </a:lnTo>
                <a:lnTo>
                  <a:pt x="0" y="4597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a:grpSpLocks noChangeAspect="true"/>
          </p:cNvGrpSpPr>
          <p:nvPr/>
        </p:nvGrpSpPr>
        <p:grpSpPr>
          <a:xfrm rot="0">
            <a:off x="597956" y="325033"/>
            <a:ext cx="1425778" cy="1410690"/>
            <a:chOff x="0" y="0"/>
            <a:chExt cx="1901037" cy="1880920"/>
          </a:xfrm>
        </p:grpSpPr>
        <p:sp>
          <p:nvSpPr>
            <p:cNvPr name="Freeform 10" id="10"/>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5"/>
              <a:stretch>
                <a:fillRect l="0" t="0" r="1" b="-2"/>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5018960"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1180080" y="1885524"/>
            <a:ext cx="5853430" cy="1038291"/>
          </a:xfrm>
          <a:prstGeom prst="rect">
            <a:avLst/>
          </a:prstGeom>
        </p:spPr>
        <p:txBody>
          <a:bodyPr anchor="t" rtlCol="false" tIns="0" lIns="0" bIns="0" rIns="0">
            <a:spAutoFit/>
          </a:bodyPr>
          <a:lstStyle/>
          <a:p>
            <a:pPr algn="l" marL="0" indent="0" lvl="0">
              <a:lnSpc>
                <a:spcPts val="7200"/>
              </a:lnSpc>
            </a:pPr>
            <a:r>
              <a:rPr lang="en-US" b="true" sz="6000" spc="-10">
                <a:solidFill>
                  <a:srgbClr val="282020"/>
                </a:solidFill>
                <a:latin typeface="Calibri (MS) Bold"/>
                <a:ea typeface="Calibri (MS) Bold"/>
                <a:cs typeface="Calibri (MS) Bold"/>
                <a:sym typeface="Calibri (MS) Bold"/>
              </a:rPr>
              <a:t>Inclusão em Ação</a:t>
            </a:r>
          </a:p>
        </p:txBody>
      </p:sp>
      <p:grpSp>
        <p:nvGrpSpPr>
          <p:cNvPr name="Group 5" id="5"/>
          <p:cNvGrpSpPr>
            <a:grpSpLocks noChangeAspect="true"/>
          </p:cNvGrpSpPr>
          <p:nvPr/>
        </p:nvGrpSpPr>
        <p:grpSpPr>
          <a:xfrm rot="0">
            <a:off x="735099" y="325033"/>
            <a:ext cx="1425778" cy="1410690"/>
            <a:chOff x="0" y="0"/>
            <a:chExt cx="1901037" cy="1880920"/>
          </a:xfrm>
        </p:grpSpPr>
        <p:sp>
          <p:nvSpPr>
            <p:cNvPr name="Freeform 6" id="6"/>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3"/>
              <a:stretch>
                <a:fillRect l="0" t="0" r="1" b="-2"/>
              </a:stretch>
            </a:blipFill>
          </p:spPr>
        </p:sp>
      </p:grpSp>
      <p:sp>
        <p:nvSpPr>
          <p:cNvPr name="Freeform 7" id="7"/>
          <p:cNvSpPr/>
          <p:nvPr/>
        </p:nvSpPr>
        <p:spPr>
          <a:xfrm flipH="false" flipV="false" rot="0">
            <a:off x="14019015" y="0"/>
            <a:ext cx="4269105" cy="4139565"/>
          </a:xfrm>
          <a:custGeom>
            <a:avLst/>
            <a:gdLst/>
            <a:ahLst/>
            <a:cxnLst/>
            <a:rect r="r" b="b" t="t" l="l"/>
            <a:pathLst>
              <a:path h="4139565" w="4269105">
                <a:moveTo>
                  <a:pt x="0" y="0"/>
                </a:moveTo>
                <a:lnTo>
                  <a:pt x="4269105" y="0"/>
                </a:lnTo>
                <a:lnTo>
                  <a:pt x="4269105" y="4139565"/>
                </a:lnTo>
                <a:lnTo>
                  <a:pt x="0" y="41395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4020560" y="11646"/>
            <a:ext cx="4267835" cy="4203700"/>
          </a:xfrm>
          <a:custGeom>
            <a:avLst/>
            <a:gdLst/>
            <a:ahLst/>
            <a:cxnLst/>
            <a:rect r="r" b="b" t="t" l="l"/>
            <a:pathLst>
              <a:path h="4203700" w="4267835">
                <a:moveTo>
                  <a:pt x="0" y="0"/>
                </a:moveTo>
                <a:lnTo>
                  <a:pt x="4267835" y="0"/>
                </a:lnTo>
                <a:lnTo>
                  <a:pt x="4267835" y="4203700"/>
                </a:lnTo>
                <a:lnTo>
                  <a:pt x="0" y="42037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a:grpSpLocks noChangeAspect="true"/>
          </p:cNvGrpSpPr>
          <p:nvPr/>
        </p:nvGrpSpPr>
        <p:grpSpPr>
          <a:xfrm rot="0">
            <a:off x="11392084" y="2356336"/>
            <a:ext cx="6248399" cy="6248399"/>
            <a:chOff x="0" y="0"/>
            <a:chExt cx="8331199" cy="8331199"/>
          </a:xfrm>
        </p:grpSpPr>
        <p:sp>
          <p:nvSpPr>
            <p:cNvPr name="Freeform 10" id="10"/>
            <p:cNvSpPr/>
            <p:nvPr/>
          </p:nvSpPr>
          <p:spPr>
            <a:xfrm flipH="false" flipV="false" rot="0">
              <a:off x="0" y="0"/>
              <a:ext cx="8331200" cy="8331200"/>
            </a:xfrm>
            <a:custGeom>
              <a:avLst/>
              <a:gdLst/>
              <a:ahLst/>
              <a:cxnLst/>
              <a:rect r="r" b="b" t="t" l="l"/>
              <a:pathLst>
                <a:path h="8331200" w="8331200">
                  <a:moveTo>
                    <a:pt x="0" y="0"/>
                  </a:moveTo>
                  <a:lnTo>
                    <a:pt x="8331200" y="0"/>
                  </a:lnTo>
                  <a:lnTo>
                    <a:pt x="8331200" y="8331200"/>
                  </a:lnTo>
                  <a:lnTo>
                    <a:pt x="0" y="8331200"/>
                  </a:lnTo>
                  <a:lnTo>
                    <a:pt x="0" y="0"/>
                  </a:lnTo>
                  <a:close/>
                </a:path>
              </a:pathLst>
            </a:custGeom>
            <a:blipFill>
              <a:blip r:embed="rId8"/>
              <a:stretch>
                <a:fillRect l="0" t="0" r="0" b="0"/>
              </a:stretch>
            </a:blipFill>
          </p:spPr>
        </p:sp>
      </p:grpSp>
      <p:sp>
        <p:nvSpPr>
          <p:cNvPr name="Freeform 11" id="11"/>
          <p:cNvSpPr/>
          <p:nvPr/>
        </p:nvSpPr>
        <p:spPr>
          <a:xfrm flipH="false" flipV="false" rot="0">
            <a:off x="0" y="6308840"/>
            <a:ext cx="3636010" cy="3978241"/>
          </a:xfrm>
          <a:custGeom>
            <a:avLst/>
            <a:gdLst/>
            <a:ahLst/>
            <a:cxnLst/>
            <a:rect r="r" b="b" t="t" l="l"/>
            <a:pathLst>
              <a:path h="3978241" w="3636010">
                <a:moveTo>
                  <a:pt x="0" y="0"/>
                </a:moveTo>
                <a:lnTo>
                  <a:pt x="3636010" y="0"/>
                </a:lnTo>
                <a:lnTo>
                  <a:pt x="3636010" y="3978241"/>
                </a:lnTo>
                <a:lnTo>
                  <a:pt x="0" y="39782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1180080" y="3258935"/>
            <a:ext cx="9244330" cy="5053667"/>
          </a:xfrm>
          <a:prstGeom prst="rect">
            <a:avLst/>
          </a:prstGeom>
        </p:spPr>
        <p:txBody>
          <a:bodyPr anchor="t" rtlCol="false" tIns="0" lIns="0" bIns="0" rIns="0">
            <a:spAutoFit/>
          </a:bodyPr>
          <a:lstStyle/>
          <a:p>
            <a:pPr algn="l" marL="0" indent="0" lvl="0">
              <a:lnSpc>
                <a:spcPts val="3150"/>
              </a:lnSpc>
            </a:pPr>
            <a:r>
              <a:rPr lang="en-US" sz="2100">
                <a:solidFill>
                  <a:srgbClr val="4B4457"/>
                </a:solidFill>
                <a:latin typeface="Calibri (MS)"/>
                <a:ea typeface="Calibri (MS)"/>
                <a:cs typeface="Calibri (MS)"/>
                <a:sym typeface="Calibri (MS)"/>
              </a:rPr>
              <a:t>Inclusão em ação significa criar espaços políticos onde pessoas com deficiência possam participar plenamente, não apenas com palavras, mas por meio de medidas reais e práticas. Isso envolve a remoção de barreiras físicas como escadas inacessíveis e portas estreitas, garantindo que o conteúdo digital seja utilizável com tecnologias assistivas e abordando barreiras sensoriais por meio de interpretação em linguagem de sinais, legendas e audiodescrições.</a:t>
            </a:r>
          </a:p>
          <a:p>
            <a:pPr algn="l" marL="0" indent="0" lvl="0">
              <a:lnSpc>
                <a:spcPts val="2520"/>
              </a:lnSpc>
            </a:pPr>
          </a:p>
          <a:p>
            <a:pPr algn="l" marL="0" indent="0" lvl="0">
              <a:lnSpc>
                <a:spcPts val="3150"/>
              </a:lnSpc>
            </a:pPr>
            <a:r>
              <a:rPr lang="en-US" b="true" sz="2100">
                <a:solidFill>
                  <a:srgbClr val="4B4457"/>
                </a:solidFill>
                <a:latin typeface="Calibri (MS) Bold"/>
                <a:ea typeface="Calibri (MS) Bold"/>
                <a:cs typeface="Calibri (MS) Bold"/>
                <a:sym typeface="Calibri (MS) Bold"/>
              </a:rPr>
              <a:t>A verdadeira inclusão também significa garantir representação e praticar a escuta ativa, envolvendo pessoas com deficiência em um diálogo significativo e usando sua contribuição para moldar políticas e decisões.</a:t>
            </a:r>
          </a:p>
          <a:p>
            <a:pPr algn="l" marL="0" indent="0" lvl="0">
              <a:lnSpc>
                <a:spcPts val="2520"/>
              </a:lnSpc>
            </a:pPr>
          </a:p>
          <a:p>
            <a:pPr algn="l" marL="0" indent="0" lvl="0">
              <a:lnSpc>
                <a:spcPts val="3150"/>
              </a:lnSpc>
            </a:pPr>
            <a:r>
              <a:rPr lang="en-US" b="true" sz="2100">
                <a:solidFill>
                  <a:srgbClr val="4B4457"/>
                </a:solidFill>
                <a:latin typeface="Calibri (MS) Bold"/>
                <a:ea typeface="Calibri (MS) Bold"/>
                <a:cs typeface="Calibri (MS) Bold"/>
                <a:sym typeface="Calibri (MS) Bold"/>
              </a:rPr>
              <a:t>Inclusão não é um gesto simbólico, mas um esforço contínuo para tornar a participação acessível, respeitosa e impactante para todos!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90243"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grpSp>
        <p:nvGrpSpPr>
          <p:cNvPr name="Group 4" id="4"/>
          <p:cNvGrpSpPr/>
          <p:nvPr/>
        </p:nvGrpSpPr>
        <p:grpSpPr>
          <a:xfrm rot="0">
            <a:off x="13638410" y="14287"/>
            <a:ext cx="4650105" cy="10273030"/>
            <a:chOff x="0" y="0"/>
            <a:chExt cx="6200140" cy="13697373"/>
          </a:xfrm>
        </p:grpSpPr>
        <p:sp>
          <p:nvSpPr>
            <p:cNvPr name="Freeform 5" id="5"/>
            <p:cNvSpPr/>
            <p:nvPr/>
          </p:nvSpPr>
          <p:spPr>
            <a:xfrm flipH="false" flipV="false" rot="0">
              <a:off x="0" y="0"/>
              <a:ext cx="6199378" cy="13696950"/>
            </a:xfrm>
            <a:custGeom>
              <a:avLst/>
              <a:gdLst/>
              <a:ahLst/>
              <a:cxnLst/>
              <a:rect r="r" b="b" t="t" l="l"/>
              <a:pathLst>
                <a:path h="13696950" w="6199378">
                  <a:moveTo>
                    <a:pt x="6199378" y="13696950"/>
                  </a:moveTo>
                  <a:lnTo>
                    <a:pt x="0" y="13696950"/>
                  </a:lnTo>
                  <a:lnTo>
                    <a:pt x="0" y="0"/>
                  </a:lnTo>
                  <a:lnTo>
                    <a:pt x="6199378" y="0"/>
                  </a:lnTo>
                  <a:lnTo>
                    <a:pt x="6199378" y="13696950"/>
                  </a:lnTo>
                  <a:close/>
                </a:path>
              </a:pathLst>
            </a:custGeom>
            <a:solidFill>
              <a:srgbClr val="49B381"/>
            </a:solidFill>
          </p:spPr>
        </p:sp>
      </p:grpSp>
      <p:sp>
        <p:nvSpPr>
          <p:cNvPr name="TextBox 6" id="6"/>
          <p:cNvSpPr txBox="true"/>
          <p:nvPr/>
        </p:nvSpPr>
        <p:spPr>
          <a:xfrm rot="0">
            <a:off x="2327910" y="560906"/>
            <a:ext cx="10103485" cy="666717"/>
          </a:xfrm>
          <a:prstGeom prst="rect">
            <a:avLst/>
          </a:prstGeom>
        </p:spPr>
        <p:txBody>
          <a:bodyPr anchor="t" rtlCol="false" tIns="0" lIns="0" bIns="0" rIns="0">
            <a:spAutoFit/>
          </a:bodyPr>
          <a:lstStyle/>
          <a:p>
            <a:pPr algn="l" marL="0" indent="0" lvl="0">
              <a:lnSpc>
                <a:spcPts val="4680"/>
              </a:lnSpc>
            </a:pPr>
            <a:r>
              <a:rPr lang="en-US" b="true" sz="3900">
                <a:solidFill>
                  <a:srgbClr val="000000"/>
                </a:solidFill>
                <a:latin typeface="Calibri (MS) Bold"/>
                <a:ea typeface="Calibri (MS) Bold"/>
                <a:cs typeface="Calibri (MS) Bold"/>
                <a:sym typeface="Calibri (MS) Bold"/>
              </a:rPr>
              <a:t>Participação política de pessoas com deficiência</a:t>
            </a:r>
          </a:p>
        </p:txBody>
      </p:sp>
      <p:grpSp>
        <p:nvGrpSpPr>
          <p:cNvPr name="Group 7" id="7"/>
          <p:cNvGrpSpPr/>
          <p:nvPr/>
        </p:nvGrpSpPr>
        <p:grpSpPr>
          <a:xfrm rot="0">
            <a:off x="973931" y="971550"/>
            <a:ext cx="700405" cy="137160"/>
            <a:chOff x="0" y="0"/>
            <a:chExt cx="933873" cy="182880"/>
          </a:xfrm>
        </p:grpSpPr>
        <p:sp>
          <p:nvSpPr>
            <p:cNvPr name="Freeform 8" id="8"/>
            <p:cNvSpPr/>
            <p:nvPr/>
          </p:nvSpPr>
          <p:spPr>
            <a:xfrm flipH="false" flipV="false" rot="0">
              <a:off x="0" y="0"/>
              <a:ext cx="933577" cy="182626"/>
            </a:xfrm>
            <a:custGeom>
              <a:avLst/>
              <a:gdLst/>
              <a:ahLst/>
              <a:cxnLst/>
              <a:rect r="r" b="b" t="t" l="l"/>
              <a:pathLst>
                <a:path h="182626" w="933577">
                  <a:moveTo>
                    <a:pt x="844296" y="182626"/>
                  </a:moveTo>
                  <a:lnTo>
                    <a:pt x="93980" y="182626"/>
                  </a:lnTo>
                  <a:lnTo>
                    <a:pt x="57912" y="175260"/>
                  </a:lnTo>
                  <a:lnTo>
                    <a:pt x="57404" y="175260"/>
                  </a:lnTo>
                  <a:lnTo>
                    <a:pt x="27813" y="155067"/>
                  </a:lnTo>
                  <a:lnTo>
                    <a:pt x="7493" y="125349"/>
                  </a:lnTo>
                  <a:lnTo>
                    <a:pt x="0" y="89281"/>
                  </a:lnTo>
                  <a:lnTo>
                    <a:pt x="7366" y="53848"/>
                  </a:lnTo>
                  <a:lnTo>
                    <a:pt x="27559" y="25527"/>
                  </a:lnTo>
                  <a:lnTo>
                    <a:pt x="57277" y="6731"/>
                  </a:lnTo>
                  <a:lnTo>
                    <a:pt x="93345" y="0"/>
                  </a:lnTo>
                  <a:lnTo>
                    <a:pt x="844296" y="0"/>
                  </a:lnTo>
                  <a:lnTo>
                    <a:pt x="879729" y="6731"/>
                  </a:lnTo>
                  <a:lnTo>
                    <a:pt x="908050" y="25527"/>
                  </a:lnTo>
                  <a:lnTo>
                    <a:pt x="926719" y="53848"/>
                  </a:lnTo>
                  <a:lnTo>
                    <a:pt x="933577" y="89281"/>
                  </a:lnTo>
                  <a:lnTo>
                    <a:pt x="926719" y="125349"/>
                  </a:lnTo>
                  <a:lnTo>
                    <a:pt x="908050" y="155067"/>
                  </a:lnTo>
                  <a:lnTo>
                    <a:pt x="879729" y="175260"/>
                  </a:lnTo>
                  <a:lnTo>
                    <a:pt x="844296" y="182626"/>
                  </a:lnTo>
                  <a:close/>
                </a:path>
              </a:pathLst>
            </a:custGeom>
            <a:solidFill>
              <a:srgbClr val="D91B5C"/>
            </a:solidFill>
          </p:spPr>
        </p:sp>
      </p:grpSp>
      <p:grpSp>
        <p:nvGrpSpPr>
          <p:cNvPr name="Group 9" id="9"/>
          <p:cNvGrpSpPr>
            <a:grpSpLocks noChangeAspect="true"/>
          </p:cNvGrpSpPr>
          <p:nvPr/>
        </p:nvGrpSpPr>
        <p:grpSpPr>
          <a:xfrm rot="0">
            <a:off x="311292" y="207263"/>
            <a:ext cx="1885949" cy="1885949"/>
            <a:chOff x="0" y="0"/>
            <a:chExt cx="2514599" cy="2514599"/>
          </a:xfrm>
        </p:grpSpPr>
        <p:sp>
          <p:nvSpPr>
            <p:cNvPr name="Freeform 10" id="10"/>
            <p:cNvSpPr/>
            <p:nvPr/>
          </p:nvSpPr>
          <p:spPr>
            <a:xfrm flipH="false" flipV="false" rot="0">
              <a:off x="0" y="0"/>
              <a:ext cx="2514600" cy="2514600"/>
            </a:xfrm>
            <a:custGeom>
              <a:avLst/>
              <a:gdLst/>
              <a:ahLst/>
              <a:cxnLst/>
              <a:rect r="r" b="b" t="t" l="l"/>
              <a:pathLst>
                <a:path h="2514600" w="2514600">
                  <a:moveTo>
                    <a:pt x="0" y="0"/>
                  </a:moveTo>
                  <a:lnTo>
                    <a:pt x="2514600" y="0"/>
                  </a:lnTo>
                  <a:lnTo>
                    <a:pt x="2514600" y="2514600"/>
                  </a:lnTo>
                  <a:lnTo>
                    <a:pt x="0" y="2514600"/>
                  </a:lnTo>
                  <a:lnTo>
                    <a:pt x="0" y="0"/>
                  </a:lnTo>
                  <a:close/>
                </a:path>
              </a:pathLst>
            </a:custGeom>
            <a:blipFill>
              <a:blip r:embed="rId3"/>
              <a:stretch>
                <a:fillRect l="0" t="0" r="0" b="0"/>
              </a:stretch>
            </a:blipFill>
          </p:spPr>
        </p:sp>
      </p:grpSp>
      <p:grpSp>
        <p:nvGrpSpPr>
          <p:cNvPr name="Group 11" id="11"/>
          <p:cNvGrpSpPr>
            <a:grpSpLocks noChangeAspect="true"/>
          </p:cNvGrpSpPr>
          <p:nvPr/>
        </p:nvGrpSpPr>
        <p:grpSpPr>
          <a:xfrm rot="0">
            <a:off x="973931" y="2863274"/>
            <a:ext cx="10015196" cy="5623918"/>
            <a:chOff x="0" y="0"/>
            <a:chExt cx="13353595" cy="7498557"/>
          </a:xfrm>
        </p:grpSpPr>
        <p:sp>
          <p:nvSpPr>
            <p:cNvPr name="Freeform 12" id="12"/>
            <p:cNvSpPr/>
            <p:nvPr/>
          </p:nvSpPr>
          <p:spPr>
            <a:xfrm flipH="false" flipV="false" rot="0">
              <a:off x="0" y="0"/>
              <a:ext cx="13353542" cy="7498588"/>
            </a:xfrm>
            <a:custGeom>
              <a:avLst/>
              <a:gdLst/>
              <a:ahLst/>
              <a:cxnLst/>
              <a:rect r="r" b="b" t="t" l="l"/>
              <a:pathLst>
                <a:path h="7498588" w="13353542">
                  <a:moveTo>
                    <a:pt x="0" y="0"/>
                  </a:moveTo>
                  <a:lnTo>
                    <a:pt x="13353542" y="0"/>
                  </a:lnTo>
                  <a:lnTo>
                    <a:pt x="13353542" y="7498588"/>
                  </a:lnTo>
                  <a:lnTo>
                    <a:pt x="0" y="7498588"/>
                  </a:lnTo>
                  <a:lnTo>
                    <a:pt x="0" y="0"/>
                  </a:lnTo>
                  <a:close/>
                </a:path>
              </a:pathLst>
            </a:custGeom>
            <a:blipFill>
              <a:blip r:embed="rId4"/>
              <a:stretch>
                <a:fillRect l="0" t="-46" r="0" b="-46"/>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5018960"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grpSp>
        <p:nvGrpSpPr>
          <p:cNvPr name="Group 4" id="4"/>
          <p:cNvGrpSpPr>
            <a:grpSpLocks noChangeAspect="true"/>
          </p:cNvGrpSpPr>
          <p:nvPr/>
        </p:nvGrpSpPr>
        <p:grpSpPr>
          <a:xfrm rot="0">
            <a:off x="735099" y="325033"/>
            <a:ext cx="1425778" cy="1410690"/>
            <a:chOff x="0" y="0"/>
            <a:chExt cx="1901037" cy="1880920"/>
          </a:xfrm>
        </p:grpSpPr>
        <p:sp>
          <p:nvSpPr>
            <p:cNvPr name="Freeform 5" id="5"/>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3"/>
              <a:stretch>
                <a:fillRect l="0" t="0" r="1" b="-2"/>
              </a:stretch>
            </a:blipFill>
          </p:spPr>
        </p:sp>
      </p:grpSp>
      <p:sp>
        <p:nvSpPr>
          <p:cNvPr name="Freeform 6" id="6"/>
          <p:cNvSpPr/>
          <p:nvPr/>
        </p:nvSpPr>
        <p:spPr>
          <a:xfrm flipH="false" flipV="false" rot="0">
            <a:off x="14019015" y="0"/>
            <a:ext cx="4269381" cy="4215346"/>
          </a:xfrm>
          <a:custGeom>
            <a:avLst/>
            <a:gdLst/>
            <a:ahLst/>
            <a:cxnLst/>
            <a:rect r="r" b="b" t="t" l="l"/>
            <a:pathLst>
              <a:path h="4215346" w="4269381">
                <a:moveTo>
                  <a:pt x="0" y="0"/>
                </a:moveTo>
                <a:lnTo>
                  <a:pt x="4269381" y="0"/>
                </a:lnTo>
                <a:lnTo>
                  <a:pt x="4269381" y="4215346"/>
                </a:lnTo>
                <a:lnTo>
                  <a:pt x="0" y="42153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0" y="6308840"/>
            <a:ext cx="3636010" cy="3978241"/>
          </a:xfrm>
          <a:custGeom>
            <a:avLst/>
            <a:gdLst/>
            <a:ahLst/>
            <a:cxnLst/>
            <a:rect r="r" b="b" t="t" l="l"/>
            <a:pathLst>
              <a:path h="3978241" w="3636010">
                <a:moveTo>
                  <a:pt x="0" y="0"/>
                </a:moveTo>
                <a:lnTo>
                  <a:pt x="3636010" y="0"/>
                </a:lnTo>
                <a:lnTo>
                  <a:pt x="3636010" y="3978241"/>
                </a:lnTo>
                <a:lnTo>
                  <a:pt x="0" y="39782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980769" y="1346695"/>
            <a:ext cx="10998200" cy="1000092"/>
          </a:xfrm>
          <a:prstGeom prst="rect">
            <a:avLst/>
          </a:prstGeom>
        </p:spPr>
        <p:txBody>
          <a:bodyPr anchor="t" rtlCol="false" tIns="0" lIns="0" bIns="0" rIns="0">
            <a:spAutoFit/>
          </a:bodyPr>
          <a:lstStyle/>
          <a:p>
            <a:pPr algn="l" marL="0" indent="0" lvl="0">
              <a:lnSpc>
                <a:spcPts val="6959"/>
              </a:lnSpc>
            </a:pPr>
            <a:r>
              <a:rPr lang="en-US" b="true" sz="5799">
                <a:solidFill>
                  <a:srgbClr val="000000"/>
                </a:solidFill>
                <a:latin typeface="Calibri (MS) Bold"/>
                <a:ea typeface="Calibri (MS) Bold"/>
                <a:cs typeface="Calibri (MS) Bold"/>
                <a:sym typeface="Calibri (MS) Bold"/>
              </a:rPr>
              <a:t>Descrição de áudio não é extra</a:t>
            </a:r>
          </a:p>
        </p:txBody>
      </p:sp>
      <p:sp>
        <p:nvSpPr>
          <p:cNvPr name="TextBox 9" id="9"/>
          <p:cNvSpPr txBox="true"/>
          <p:nvPr/>
        </p:nvSpPr>
        <p:spPr>
          <a:xfrm rot="0">
            <a:off x="1016000" y="2454463"/>
            <a:ext cx="17029430" cy="4490938"/>
          </a:xfrm>
          <a:prstGeom prst="rect">
            <a:avLst/>
          </a:prstGeom>
        </p:spPr>
        <p:txBody>
          <a:bodyPr anchor="t" rtlCol="false" tIns="0" lIns="0" bIns="0" rIns="0">
            <a:spAutoFit/>
          </a:bodyPr>
          <a:lstStyle/>
          <a:p>
            <a:pPr algn="l" marL="0" indent="0" lvl="0">
              <a:lnSpc>
                <a:spcPts val="4424"/>
              </a:lnSpc>
            </a:pPr>
            <a:r>
              <a:rPr lang="en-US" sz="2499">
                <a:solidFill>
                  <a:srgbClr val="000000"/>
                </a:solidFill>
                <a:latin typeface="Calibri (MS)"/>
                <a:ea typeface="Calibri (MS)"/>
                <a:cs typeface="Calibri (MS)"/>
                <a:sym typeface="Calibri (MS)"/>
              </a:rPr>
              <a:t>A audiodescrição (AD) transforma conteúdo visual em palavras faladas. Ela narra mudanças de cena, ações de personagens e texto na tela — tornando a mídia acessível para pessoas cegas e com baixa visão. Mas o seu impacto vai além da perda de visão.</a:t>
            </a:r>
          </a:p>
          <a:p>
            <a:pPr algn="l" marL="0" indent="0" lvl="0">
              <a:lnSpc>
                <a:spcPts val="2999"/>
              </a:lnSpc>
            </a:pPr>
          </a:p>
          <a:p>
            <a:pPr algn="l" marL="0" indent="0" lvl="0">
              <a:lnSpc>
                <a:spcPts val="4250"/>
              </a:lnSpc>
            </a:pPr>
            <a:r>
              <a:rPr lang="en-US" sz="2499">
                <a:solidFill>
                  <a:srgbClr val="000000"/>
                </a:solidFill>
                <a:latin typeface="Calibri (MS)"/>
                <a:ea typeface="Calibri (MS)"/>
                <a:cs typeface="Calibri (MS)"/>
                <a:sym typeface="Calibri (MS)"/>
              </a:rPr>
              <a:t>A </a:t>
            </a:r>
            <a:r>
              <a:rPr lang="en-US" sz="2499">
                <a:solidFill>
                  <a:srgbClr val="000000"/>
                </a:solidFill>
                <a:latin typeface="Calibri (MS)"/>
                <a:ea typeface="Calibri (MS)"/>
                <a:cs typeface="Calibri (MS)"/>
                <a:sym typeface="Calibri (MS)"/>
              </a:rPr>
              <a:t>AD também ajuda pessoas com deficiências cognitivas ao fornecer informações verbais estruturadas que auxiliam na compreensão de conteúdo visual complexo.</a:t>
            </a:r>
          </a:p>
          <a:p>
            <a:pPr algn="l" marL="0" indent="0" lvl="0">
              <a:lnSpc>
                <a:spcPts val="4429"/>
              </a:lnSpc>
            </a:pPr>
            <a:r>
              <a:rPr lang="en-US" sz="2499">
                <a:solidFill>
                  <a:srgbClr val="000000"/>
                </a:solidFill>
                <a:latin typeface="Calibri (MS)"/>
                <a:ea typeface="Calibri (MS)"/>
                <a:cs typeface="Calibri (MS)"/>
                <a:sym typeface="Calibri (MS)"/>
              </a:rPr>
              <a:t>Para entender o seu valor: experimente a ver um programa de TV de olhos fechados. Você consegue acompanhar a história? Essa é a lacuna que o AD preenche.</a:t>
            </a:r>
          </a:p>
          <a:p>
            <a:pPr algn="l" marL="0" indent="0" lvl="0">
              <a:lnSpc>
                <a:spcPts val="2999"/>
              </a:lnSpc>
            </a:pPr>
          </a:p>
          <a:p>
            <a:pPr algn="l" marL="0" indent="0" lvl="0">
              <a:lnSpc>
                <a:spcPts val="2819"/>
              </a:lnSpc>
            </a:pPr>
            <a:r>
              <a:rPr lang="en-US" b="true" sz="2349" spc="-19">
                <a:solidFill>
                  <a:srgbClr val="000000"/>
                </a:solidFill>
                <a:latin typeface="Calibri (MS) Bold"/>
                <a:ea typeface="Calibri (MS) Bold"/>
                <a:cs typeface="Calibri (MS) Bold"/>
                <a:sym typeface="Calibri (MS) Bold"/>
              </a:rPr>
              <a:t>Referência: Descrevendo a audiodescrição (2016). https://www.euroblind.org/newsletter/2016/july-august/en/describing-audiodescription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90243"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grpSp>
        <p:nvGrpSpPr>
          <p:cNvPr name="Group 4" id="4"/>
          <p:cNvGrpSpPr/>
          <p:nvPr/>
        </p:nvGrpSpPr>
        <p:grpSpPr>
          <a:xfrm rot="0">
            <a:off x="13638410" y="14287"/>
            <a:ext cx="4650105" cy="10273030"/>
            <a:chOff x="0" y="0"/>
            <a:chExt cx="6200140" cy="13697373"/>
          </a:xfrm>
        </p:grpSpPr>
        <p:sp>
          <p:nvSpPr>
            <p:cNvPr name="Freeform 5" id="5"/>
            <p:cNvSpPr/>
            <p:nvPr/>
          </p:nvSpPr>
          <p:spPr>
            <a:xfrm flipH="false" flipV="false" rot="0">
              <a:off x="0" y="0"/>
              <a:ext cx="6199378" cy="13696950"/>
            </a:xfrm>
            <a:custGeom>
              <a:avLst/>
              <a:gdLst/>
              <a:ahLst/>
              <a:cxnLst/>
              <a:rect r="r" b="b" t="t" l="l"/>
              <a:pathLst>
                <a:path h="13696950" w="6199378">
                  <a:moveTo>
                    <a:pt x="6199378" y="13696950"/>
                  </a:moveTo>
                  <a:lnTo>
                    <a:pt x="0" y="13696950"/>
                  </a:lnTo>
                  <a:lnTo>
                    <a:pt x="0" y="0"/>
                  </a:lnTo>
                  <a:lnTo>
                    <a:pt x="6199378" y="0"/>
                  </a:lnTo>
                  <a:lnTo>
                    <a:pt x="6199378" y="13696950"/>
                  </a:lnTo>
                  <a:close/>
                </a:path>
              </a:pathLst>
            </a:custGeom>
            <a:solidFill>
              <a:srgbClr val="49B381"/>
            </a:solidFill>
          </p:spPr>
        </p:sp>
      </p:grpSp>
      <p:grpSp>
        <p:nvGrpSpPr>
          <p:cNvPr name="Group 6" id="6"/>
          <p:cNvGrpSpPr/>
          <p:nvPr/>
        </p:nvGrpSpPr>
        <p:grpSpPr>
          <a:xfrm rot="0">
            <a:off x="973931" y="971550"/>
            <a:ext cx="700405" cy="137160"/>
            <a:chOff x="0" y="0"/>
            <a:chExt cx="933873" cy="182880"/>
          </a:xfrm>
        </p:grpSpPr>
        <p:sp>
          <p:nvSpPr>
            <p:cNvPr name="Freeform 7" id="7"/>
            <p:cNvSpPr/>
            <p:nvPr/>
          </p:nvSpPr>
          <p:spPr>
            <a:xfrm flipH="false" flipV="false" rot="0">
              <a:off x="0" y="0"/>
              <a:ext cx="933577" cy="182626"/>
            </a:xfrm>
            <a:custGeom>
              <a:avLst/>
              <a:gdLst/>
              <a:ahLst/>
              <a:cxnLst/>
              <a:rect r="r" b="b" t="t" l="l"/>
              <a:pathLst>
                <a:path h="182626" w="933577">
                  <a:moveTo>
                    <a:pt x="844296" y="182626"/>
                  </a:moveTo>
                  <a:lnTo>
                    <a:pt x="93980" y="182626"/>
                  </a:lnTo>
                  <a:lnTo>
                    <a:pt x="57912" y="175260"/>
                  </a:lnTo>
                  <a:lnTo>
                    <a:pt x="57404" y="175260"/>
                  </a:lnTo>
                  <a:lnTo>
                    <a:pt x="27813" y="155067"/>
                  </a:lnTo>
                  <a:lnTo>
                    <a:pt x="7493" y="125349"/>
                  </a:lnTo>
                  <a:lnTo>
                    <a:pt x="0" y="89281"/>
                  </a:lnTo>
                  <a:lnTo>
                    <a:pt x="7366" y="53848"/>
                  </a:lnTo>
                  <a:lnTo>
                    <a:pt x="27559" y="25527"/>
                  </a:lnTo>
                  <a:lnTo>
                    <a:pt x="57277" y="6731"/>
                  </a:lnTo>
                  <a:lnTo>
                    <a:pt x="93345" y="0"/>
                  </a:lnTo>
                  <a:lnTo>
                    <a:pt x="844296" y="0"/>
                  </a:lnTo>
                  <a:lnTo>
                    <a:pt x="879729" y="6731"/>
                  </a:lnTo>
                  <a:lnTo>
                    <a:pt x="908050" y="25527"/>
                  </a:lnTo>
                  <a:lnTo>
                    <a:pt x="926719" y="53848"/>
                  </a:lnTo>
                  <a:lnTo>
                    <a:pt x="933577" y="89281"/>
                  </a:lnTo>
                  <a:lnTo>
                    <a:pt x="926719" y="125349"/>
                  </a:lnTo>
                  <a:lnTo>
                    <a:pt x="908050" y="155067"/>
                  </a:lnTo>
                  <a:lnTo>
                    <a:pt x="879729" y="175260"/>
                  </a:lnTo>
                  <a:lnTo>
                    <a:pt x="844296" y="182626"/>
                  </a:lnTo>
                  <a:close/>
                </a:path>
              </a:pathLst>
            </a:custGeom>
            <a:solidFill>
              <a:srgbClr val="D91B5C"/>
            </a:solidFill>
          </p:spPr>
        </p:sp>
      </p:grpSp>
      <p:grpSp>
        <p:nvGrpSpPr>
          <p:cNvPr name="Group 8" id="8"/>
          <p:cNvGrpSpPr>
            <a:grpSpLocks noChangeAspect="true"/>
          </p:cNvGrpSpPr>
          <p:nvPr/>
        </p:nvGrpSpPr>
        <p:grpSpPr>
          <a:xfrm rot="0">
            <a:off x="311292" y="207263"/>
            <a:ext cx="1885949" cy="1885949"/>
            <a:chOff x="0" y="0"/>
            <a:chExt cx="2514599" cy="2514599"/>
          </a:xfrm>
        </p:grpSpPr>
        <p:sp>
          <p:nvSpPr>
            <p:cNvPr name="Freeform 9" id="9"/>
            <p:cNvSpPr/>
            <p:nvPr/>
          </p:nvSpPr>
          <p:spPr>
            <a:xfrm flipH="false" flipV="false" rot="0">
              <a:off x="0" y="0"/>
              <a:ext cx="2514600" cy="2514600"/>
            </a:xfrm>
            <a:custGeom>
              <a:avLst/>
              <a:gdLst/>
              <a:ahLst/>
              <a:cxnLst/>
              <a:rect r="r" b="b" t="t" l="l"/>
              <a:pathLst>
                <a:path h="2514600" w="2514600">
                  <a:moveTo>
                    <a:pt x="0" y="0"/>
                  </a:moveTo>
                  <a:lnTo>
                    <a:pt x="2514600" y="0"/>
                  </a:lnTo>
                  <a:lnTo>
                    <a:pt x="2514600" y="2514600"/>
                  </a:lnTo>
                  <a:lnTo>
                    <a:pt x="0" y="2514600"/>
                  </a:lnTo>
                  <a:lnTo>
                    <a:pt x="0" y="0"/>
                  </a:lnTo>
                  <a:close/>
                </a:path>
              </a:pathLst>
            </a:custGeom>
            <a:blipFill>
              <a:blip r:embed="rId3"/>
              <a:stretch>
                <a:fillRect l="0" t="0" r="0" b="0"/>
              </a:stretch>
            </a:blipFill>
          </p:spPr>
        </p:sp>
      </p:grpSp>
      <p:grpSp>
        <p:nvGrpSpPr>
          <p:cNvPr name="Group 10" id="10"/>
          <p:cNvGrpSpPr>
            <a:grpSpLocks noChangeAspect="true"/>
          </p:cNvGrpSpPr>
          <p:nvPr/>
        </p:nvGrpSpPr>
        <p:grpSpPr>
          <a:xfrm rot="0">
            <a:off x="10380240" y="3183951"/>
            <a:ext cx="7905749" cy="6229349"/>
            <a:chOff x="0" y="0"/>
            <a:chExt cx="10540999" cy="8305799"/>
          </a:xfrm>
        </p:grpSpPr>
        <p:sp>
          <p:nvSpPr>
            <p:cNvPr name="Freeform 11" id="11"/>
            <p:cNvSpPr/>
            <p:nvPr/>
          </p:nvSpPr>
          <p:spPr>
            <a:xfrm flipH="false" flipV="false" rot="0">
              <a:off x="0" y="0"/>
              <a:ext cx="10541000" cy="8305800"/>
            </a:xfrm>
            <a:custGeom>
              <a:avLst/>
              <a:gdLst/>
              <a:ahLst/>
              <a:cxnLst/>
              <a:rect r="r" b="b" t="t" l="l"/>
              <a:pathLst>
                <a:path h="8305800" w="10541000">
                  <a:moveTo>
                    <a:pt x="0" y="0"/>
                  </a:moveTo>
                  <a:lnTo>
                    <a:pt x="10541000" y="0"/>
                  </a:lnTo>
                  <a:lnTo>
                    <a:pt x="10541000" y="8305800"/>
                  </a:lnTo>
                  <a:lnTo>
                    <a:pt x="0" y="8305800"/>
                  </a:lnTo>
                  <a:lnTo>
                    <a:pt x="0" y="0"/>
                  </a:lnTo>
                  <a:close/>
                </a:path>
              </a:pathLst>
            </a:custGeom>
            <a:blipFill>
              <a:blip r:embed="rId4"/>
              <a:stretch>
                <a:fillRect l="-32" t="0" r="-32" b="0"/>
              </a:stretch>
            </a:blipFill>
          </p:spPr>
        </p:sp>
      </p:grpSp>
      <p:sp>
        <p:nvSpPr>
          <p:cNvPr name="TextBox 12" id="12"/>
          <p:cNvSpPr txBox="true"/>
          <p:nvPr/>
        </p:nvSpPr>
        <p:spPr>
          <a:xfrm rot="0">
            <a:off x="773996" y="1854225"/>
            <a:ext cx="9606244" cy="5100770"/>
          </a:xfrm>
          <a:prstGeom prst="rect">
            <a:avLst/>
          </a:prstGeom>
        </p:spPr>
        <p:txBody>
          <a:bodyPr anchor="t" rtlCol="false" tIns="0" lIns="0" bIns="0" rIns="0">
            <a:spAutoFit/>
          </a:bodyPr>
          <a:lstStyle/>
          <a:p>
            <a:pPr algn="l" marL="0" indent="0" lvl="0">
              <a:lnSpc>
                <a:spcPts val="6959"/>
              </a:lnSpc>
            </a:pPr>
            <a:r>
              <a:rPr lang="en-US" b="true" sz="5799">
                <a:solidFill>
                  <a:srgbClr val="000000"/>
                </a:solidFill>
                <a:latin typeface="Calibri (MS) Bold"/>
                <a:ea typeface="Calibri (MS) Bold"/>
                <a:cs typeface="Calibri (MS) Bold"/>
                <a:sym typeface="Calibri (MS) Bold"/>
              </a:rPr>
              <a:t>Da Acomodação à Cocriação</a:t>
            </a:r>
          </a:p>
          <a:p>
            <a:pPr algn="l" marL="0" indent="0" lvl="0">
              <a:lnSpc>
                <a:spcPts val="6959"/>
              </a:lnSpc>
            </a:pPr>
          </a:p>
          <a:p>
            <a:pPr algn="l" marL="0" indent="0" lvl="0">
              <a:lnSpc>
                <a:spcPts val="4424"/>
              </a:lnSpc>
            </a:pPr>
            <a:r>
              <a:rPr lang="en-US" sz="2499">
                <a:solidFill>
                  <a:srgbClr val="000000"/>
                </a:solidFill>
                <a:latin typeface="Calibri (MS)"/>
                <a:ea typeface="Calibri (MS)"/>
                <a:cs typeface="Calibri (MS)"/>
                <a:sym typeface="Calibri (MS)"/>
              </a:rPr>
              <a:t>Tradicionalmente, a inclusão na política tem sido enquadrada como uma questão de "acomodar" pessoas com deficiência — ajustando estruturas construídas sem elas em mente. Mas o progresso real exige uma mudança em direção à cocriação: projetar espaços, materiais e decisões políticas com pessoas com deficiência desde o início. Essa abordagem valoriza o conhecimento da deficiência como essencial, não excepcional.</a:t>
            </a:r>
          </a:p>
        </p:txBody>
      </p:sp>
      <p:sp>
        <p:nvSpPr>
          <p:cNvPr name="TextBox 13" id="13"/>
          <p:cNvSpPr txBox="true"/>
          <p:nvPr/>
        </p:nvSpPr>
        <p:spPr>
          <a:xfrm rot="0">
            <a:off x="773996" y="7100964"/>
            <a:ext cx="7959090" cy="1578892"/>
          </a:xfrm>
          <a:prstGeom prst="rect">
            <a:avLst/>
          </a:prstGeom>
        </p:spPr>
        <p:txBody>
          <a:bodyPr anchor="t" rtlCol="false" tIns="0" lIns="0" bIns="0" rIns="0">
            <a:spAutoFit/>
          </a:bodyPr>
          <a:lstStyle/>
          <a:p>
            <a:pPr algn="l" marL="0" indent="0" lvl="0">
              <a:lnSpc>
                <a:spcPts val="4193"/>
              </a:lnSpc>
            </a:pPr>
            <a:r>
              <a:rPr lang="en-US" sz="2354">
                <a:solidFill>
                  <a:srgbClr val="000000"/>
                </a:solidFill>
                <a:latin typeface="Calibri (MS)"/>
                <a:ea typeface="Calibri (MS)"/>
                <a:cs typeface="Calibri (MS)"/>
                <a:sym typeface="Calibri (MS)"/>
              </a:rPr>
              <a:t>Essa ideia está alinhada ao princípio “nada sobre nós sem nós” no cerne dos movimentos de justiça para deficientes e ao Artigo 4 da CDPD da ONU sobre desenvolvimento de políticas inclusivas.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5018960" y="9258300"/>
            <a:ext cx="2857499" cy="600074"/>
            <a:chOff x="0" y="0"/>
            <a:chExt cx="3809999" cy="800099"/>
          </a:xfrm>
        </p:grpSpPr>
        <p:sp>
          <p:nvSpPr>
            <p:cNvPr name="Freeform 3" id="3"/>
            <p:cNvSpPr/>
            <p:nvPr/>
          </p:nvSpPr>
          <p:spPr>
            <a:xfrm flipH="false" flipV="false" rot="0">
              <a:off x="0" y="0"/>
              <a:ext cx="3810000" cy="800100"/>
            </a:xfrm>
            <a:custGeom>
              <a:avLst/>
              <a:gdLst/>
              <a:ahLst/>
              <a:cxnLst/>
              <a:rect r="r" b="b" t="t" l="l"/>
              <a:pathLst>
                <a:path h="800100" w="3810000">
                  <a:moveTo>
                    <a:pt x="0" y="0"/>
                  </a:moveTo>
                  <a:lnTo>
                    <a:pt x="3810000" y="0"/>
                  </a:lnTo>
                  <a:lnTo>
                    <a:pt x="3810000" y="800100"/>
                  </a:lnTo>
                  <a:lnTo>
                    <a:pt x="0" y="800100"/>
                  </a:lnTo>
                  <a:lnTo>
                    <a:pt x="0" y="0"/>
                  </a:lnTo>
                  <a:close/>
                </a:path>
              </a:pathLst>
            </a:custGeom>
            <a:blipFill>
              <a:blip r:embed="rId2"/>
              <a:stretch>
                <a:fillRect l="0" t="-316" r="0" b="-316"/>
              </a:stretch>
            </a:blipFill>
          </p:spPr>
        </p:sp>
      </p:grpSp>
      <p:sp>
        <p:nvSpPr>
          <p:cNvPr name="TextBox 4" id="4"/>
          <p:cNvSpPr txBox="true"/>
          <p:nvPr/>
        </p:nvSpPr>
        <p:spPr>
          <a:xfrm rot="0">
            <a:off x="4720626" y="1754692"/>
            <a:ext cx="7909559" cy="857184"/>
          </a:xfrm>
          <a:prstGeom prst="rect">
            <a:avLst/>
          </a:prstGeom>
        </p:spPr>
        <p:txBody>
          <a:bodyPr anchor="t" rtlCol="false" tIns="0" lIns="0" bIns="0" rIns="0">
            <a:spAutoFit/>
          </a:bodyPr>
          <a:lstStyle/>
          <a:p>
            <a:pPr algn="l" marL="0" indent="0" lvl="0">
              <a:lnSpc>
                <a:spcPts val="5979"/>
              </a:lnSpc>
            </a:pPr>
            <a:r>
              <a:rPr lang="en-US" b="true" sz="4982" spc="-8">
                <a:solidFill>
                  <a:srgbClr val="282020"/>
                </a:solidFill>
                <a:latin typeface="Calibri (MS) Bold"/>
                <a:ea typeface="Calibri (MS) Bold"/>
                <a:cs typeface="Calibri (MS) Bold"/>
                <a:sym typeface="Calibri (MS) Bold"/>
              </a:rPr>
              <a:t>A interseccionalidade importa</a:t>
            </a:r>
          </a:p>
        </p:txBody>
      </p:sp>
      <p:grpSp>
        <p:nvGrpSpPr>
          <p:cNvPr name="Group 5" id="5"/>
          <p:cNvGrpSpPr>
            <a:grpSpLocks noChangeAspect="true"/>
          </p:cNvGrpSpPr>
          <p:nvPr/>
        </p:nvGrpSpPr>
        <p:grpSpPr>
          <a:xfrm rot="0">
            <a:off x="735099" y="325033"/>
            <a:ext cx="1425778" cy="1410690"/>
            <a:chOff x="0" y="0"/>
            <a:chExt cx="1901037" cy="1880920"/>
          </a:xfrm>
        </p:grpSpPr>
        <p:sp>
          <p:nvSpPr>
            <p:cNvPr name="Freeform 6" id="6"/>
            <p:cNvSpPr/>
            <p:nvPr/>
          </p:nvSpPr>
          <p:spPr>
            <a:xfrm flipH="false" flipV="false" rot="0">
              <a:off x="0" y="0"/>
              <a:ext cx="1901063" cy="1880870"/>
            </a:xfrm>
            <a:custGeom>
              <a:avLst/>
              <a:gdLst/>
              <a:ahLst/>
              <a:cxnLst/>
              <a:rect r="r" b="b" t="t" l="l"/>
              <a:pathLst>
                <a:path h="1880870" w="1901063">
                  <a:moveTo>
                    <a:pt x="0" y="0"/>
                  </a:moveTo>
                  <a:lnTo>
                    <a:pt x="1901063" y="0"/>
                  </a:lnTo>
                  <a:lnTo>
                    <a:pt x="1901063" y="1880870"/>
                  </a:lnTo>
                  <a:lnTo>
                    <a:pt x="0" y="1880870"/>
                  </a:lnTo>
                  <a:lnTo>
                    <a:pt x="0" y="0"/>
                  </a:lnTo>
                  <a:close/>
                </a:path>
              </a:pathLst>
            </a:custGeom>
            <a:blipFill>
              <a:blip r:embed="rId3"/>
              <a:stretch>
                <a:fillRect l="0" t="0" r="1" b="-2"/>
              </a:stretch>
            </a:blipFill>
          </p:spPr>
        </p:sp>
      </p:grpSp>
      <p:sp>
        <p:nvSpPr>
          <p:cNvPr name="Freeform 7" id="7"/>
          <p:cNvSpPr/>
          <p:nvPr/>
        </p:nvSpPr>
        <p:spPr>
          <a:xfrm flipH="false" flipV="false" rot="0">
            <a:off x="14019015" y="0"/>
            <a:ext cx="4269381" cy="4215346"/>
          </a:xfrm>
          <a:custGeom>
            <a:avLst/>
            <a:gdLst/>
            <a:ahLst/>
            <a:cxnLst/>
            <a:rect r="r" b="b" t="t" l="l"/>
            <a:pathLst>
              <a:path h="4215346" w="4269381">
                <a:moveTo>
                  <a:pt x="0" y="0"/>
                </a:moveTo>
                <a:lnTo>
                  <a:pt x="4269381" y="0"/>
                </a:lnTo>
                <a:lnTo>
                  <a:pt x="4269381" y="4215346"/>
                </a:lnTo>
                <a:lnTo>
                  <a:pt x="0" y="42153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0" y="6328491"/>
            <a:ext cx="3636010" cy="3958590"/>
          </a:xfrm>
          <a:custGeom>
            <a:avLst/>
            <a:gdLst/>
            <a:ahLst/>
            <a:cxnLst/>
            <a:rect r="r" b="b" t="t" l="l"/>
            <a:pathLst>
              <a:path h="3958590" w="3636010">
                <a:moveTo>
                  <a:pt x="0" y="0"/>
                </a:moveTo>
                <a:lnTo>
                  <a:pt x="3636010" y="0"/>
                </a:lnTo>
                <a:lnTo>
                  <a:pt x="3636010" y="3958590"/>
                </a:lnTo>
                <a:lnTo>
                  <a:pt x="0" y="39585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0" y="6308841"/>
            <a:ext cx="2674620" cy="3975100"/>
          </a:xfrm>
          <a:custGeom>
            <a:avLst/>
            <a:gdLst/>
            <a:ahLst/>
            <a:cxnLst/>
            <a:rect r="r" b="b" t="t" l="l"/>
            <a:pathLst>
              <a:path h="3975100" w="2674620">
                <a:moveTo>
                  <a:pt x="0" y="0"/>
                </a:moveTo>
                <a:lnTo>
                  <a:pt x="2674620" y="0"/>
                </a:lnTo>
                <a:lnTo>
                  <a:pt x="2674620" y="3975100"/>
                </a:lnTo>
                <a:lnTo>
                  <a:pt x="0" y="39751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0" id="10"/>
          <p:cNvGrpSpPr>
            <a:grpSpLocks noChangeAspect="true"/>
          </p:cNvGrpSpPr>
          <p:nvPr/>
        </p:nvGrpSpPr>
        <p:grpSpPr>
          <a:xfrm rot="0">
            <a:off x="0" y="5461592"/>
            <a:ext cx="7534274" cy="4825407"/>
            <a:chOff x="0" y="0"/>
            <a:chExt cx="10045699" cy="6433876"/>
          </a:xfrm>
        </p:grpSpPr>
        <p:sp>
          <p:nvSpPr>
            <p:cNvPr name="Freeform 11" id="11"/>
            <p:cNvSpPr/>
            <p:nvPr/>
          </p:nvSpPr>
          <p:spPr>
            <a:xfrm flipH="false" flipV="false" rot="0">
              <a:off x="0" y="0"/>
              <a:ext cx="10045700" cy="6433820"/>
            </a:xfrm>
            <a:custGeom>
              <a:avLst/>
              <a:gdLst/>
              <a:ahLst/>
              <a:cxnLst/>
              <a:rect r="r" b="b" t="t" l="l"/>
              <a:pathLst>
                <a:path h="6433820" w="10045700">
                  <a:moveTo>
                    <a:pt x="0" y="0"/>
                  </a:moveTo>
                  <a:lnTo>
                    <a:pt x="10045700" y="0"/>
                  </a:lnTo>
                  <a:lnTo>
                    <a:pt x="10045700" y="6433820"/>
                  </a:lnTo>
                  <a:lnTo>
                    <a:pt x="0" y="6433820"/>
                  </a:lnTo>
                  <a:lnTo>
                    <a:pt x="0" y="0"/>
                  </a:lnTo>
                  <a:close/>
                </a:path>
              </a:pathLst>
            </a:custGeom>
            <a:blipFill>
              <a:blip r:embed="rId10"/>
              <a:stretch>
                <a:fillRect l="0" t="-6" r="0" b="-7"/>
              </a:stretch>
            </a:blipFill>
          </p:spPr>
        </p:sp>
      </p:grpSp>
      <p:sp>
        <p:nvSpPr>
          <p:cNvPr name="TextBox 12" id="12"/>
          <p:cNvSpPr txBox="true"/>
          <p:nvPr/>
        </p:nvSpPr>
        <p:spPr>
          <a:xfrm rot="0">
            <a:off x="437551" y="2975468"/>
            <a:ext cx="16475710" cy="1666974"/>
          </a:xfrm>
          <a:prstGeom prst="rect">
            <a:avLst/>
          </a:prstGeom>
        </p:spPr>
        <p:txBody>
          <a:bodyPr anchor="t" rtlCol="false" tIns="0" lIns="0" bIns="0" rIns="0">
            <a:spAutoFit/>
          </a:bodyPr>
          <a:lstStyle/>
          <a:p>
            <a:pPr algn="l" marL="0" indent="0" lvl="0">
              <a:lnSpc>
                <a:spcPts val="4424"/>
              </a:lnSpc>
            </a:pPr>
            <a:r>
              <a:rPr lang="en-US" sz="2499">
                <a:solidFill>
                  <a:srgbClr val="000000"/>
                </a:solidFill>
                <a:latin typeface="Calibri (MS)"/>
                <a:ea typeface="Calibri (MS)"/>
                <a:cs typeface="Calibri (MS)"/>
                <a:sym typeface="Calibri (MS)"/>
              </a:rPr>
              <a:t>A inclusão deve considerar as múltiplas identidades que as pessoas com deficiência possuem — incluindo gênero, etnia, origem migratória, orientação sexual ou status económico. Esses fatores interseccionais moldam a forma como vivenciam a exclusão e devem ser abordados para evitar estratégias de inclusão universais.</a:t>
            </a:r>
          </a:p>
        </p:txBody>
      </p:sp>
      <p:sp>
        <p:nvSpPr>
          <p:cNvPr name="TextBox 13" id="13"/>
          <p:cNvSpPr txBox="true"/>
          <p:nvPr/>
        </p:nvSpPr>
        <p:spPr>
          <a:xfrm rot="0">
            <a:off x="8076452" y="5409168"/>
            <a:ext cx="9800007" cy="3324424"/>
          </a:xfrm>
          <a:prstGeom prst="rect">
            <a:avLst/>
          </a:prstGeom>
        </p:spPr>
        <p:txBody>
          <a:bodyPr anchor="t" rtlCol="false" tIns="0" lIns="0" bIns="0" rIns="0">
            <a:spAutoFit/>
          </a:bodyPr>
          <a:lstStyle/>
          <a:p>
            <a:pPr algn="l" marL="0" indent="0" lvl="0">
              <a:lnSpc>
                <a:spcPts val="4424"/>
              </a:lnSpc>
            </a:pPr>
            <a:r>
              <a:rPr lang="en-US" b="true" sz="2499" u="sng">
                <a:solidFill>
                  <a:srgbClr val="000000"/>
                </a:solidFill>
                <a:latin typeface="Calibri (MS) Bold"/>
                <a:ea typeface="Calibri (MS) Bold"/>
                <a:cs typeface="Calibri (MS) Bold"/>
                <a:sym typeface="Calibri (MS) Bold"/>
              </a:rPr>
              <a:t>Por exemplo, uma jovem com deficiência cognitiva que vive numa área remota pode enfrentar:</a:t>
            </a:r>
          </a:p>
          <a:p>
            <a:pPr algn="l" marL="539749" indent="-269875" lvl="1">
              <a:lnSpc>
                <a:spcPts val="4424"/>
              </a:lnSpc>
              <a:buFont typeface="Arial"/>
              <a:buChar char="•"/>
            </a:pPr>
            <a:r>
              <a:rPr lang="en-US" sz="2499">
                <a:solidFill>
                  <a:srgbClr val="000000"/>
                </a:solidFill>
                <a:latin typeface="Calibri (MS)"/>
                <a:ea typeface="Calibri (MS)"/>
                <a:cs typeface="Calibri (MS)"/>
                <a:sym typeface="Calibri (MS)"/>
              </a:rPr>
              <a:t>Transporte inacessível para as seções eleitorais </a:t>
            </a:r>
          </a:p>
          <a:p>
            <a:pPr algn="l" marL="539749" indent="-269875" lvl="1">
              <a:lnSpc>
                <a:spcPts val="4424"/>
              </a:lnSpc>
              <a:buFont typeface="Arial"/>
              <a:buChar char="•"/>
            </a:pPr>
            <a:r>
              <a:rPr lang="en-US" sz="2499">
                <a:solidFill>
                  <a:srgbClr val="000000"/>
                </a:solidFill>
                <a:latin typeface="Calibri (MS)"/>
                <a:ea typeface="Calibri (MS)"/>
                <a:cs typeface="Calibri (MS)"/>
                <a:sym typeface="Calibri (MS)"/>
              </a:rPr>
              <a:t>Poucos ou nenhuns materiais de fácil leitura </a:t>
            </a:r>
          </a:p>
          <a:p>
            <a:pPr algn="l" marL="539749" indent="-269875" lvl="1">
              <a:lnSpc>
                <a:spcPts val="4424"/>
              </a:lnSpc>
              <a:buFont typeface="Arial"/>
              <a:buChar char="•"/>
            </a:pPr>
            <a:r>
              <a:rPr lang="en-US" sz="2499">
                <a:solidFill>
                  <a:srgbClr val="000000"/>
                </a:solidFill>
                <a:latin typeface="Calibri (MS)"/>
                <a:ea typeface="Calibri (MS)"/>
                <a:cs typeface="Calibri (MS)"/>
                <a:sym typeface="Calibri (MS)"/>
              </a:rPr>
              <a:t>Estereótipos que questionam sua capacidade de entender ou contribuir para questões políticas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DAGuBkAcLd4</dc:identifier>
  <dcterms:modified xsi:type="dcterms:W3CDTF">2011-08-01T06:04:30Z</dcterms:modified>
  <cp:revision>1</cp:revision>
  <dc:title>CAPACITY BUILDING OPENGROUP.pptx</dc:title>
</cp:coreProperties>
</file>