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Calibri (MS) Bold" charset="1" panose="020F0702030404030204"/>
      <p:regular r:id="rId34"/>
    </p:embeddedFont>
    <p:embeddedFont>
      <p:font typeface="Calibri (MS)" charset="1" panose="020F0502020204030204"/>
      <p:regular r:id="rId35"/>
    </p:embeddedFont>
    <p:embeddedFont>
      <p:font typeface="Roboto Bold" charset="1" panose="020000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notesMasters/notesMaster1.xml" Type="http://schemas.openxmlformats.org/officeDocument/2006/relationships/notesMaster"/><Relationship Id="rId32" Target="theme/theme2.xml" Type="http://schemas.openxmlformats.org/officeDocument/2006/relationships/theme"/><Relationship Id="rId33" Target="notesSlides/notesSlide1.xml" Type="http://schemas.openxmlformats.org/officeDocument/2006/relationships/notesSlide"/><Relationship Id="rId34" Target="fonts/font34.fntdata" Type="http://schemas.openxmlformats.org/officeDocument/2006/relationships/font"/><Relationship Id="rId35" Target="fonts/font35.fntdata" Type="http://schemas.openxmlformats.org/officeDocument/2006/relationships/font"/><Relationship Id="rId36" Target="notesSlides/notesSlide2.xml" Type="http://schemas.openxmlformats.org/officeDocument/2006/relationships/notesSlide"/><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notesSlides/notesSlide11.xml" Type="http://schemas.openxmlformats.org/officeDocument/2006/relationships/notesSlide"/><Relationship Id="rId46" Target="fonts/font46.fntdata" Type="http://schemas.openxmlformats.org/officeDocument/2006/relationships/font"/><Relationship Id="rId47" Target="notesSlides/notesSlide12.xml" Type="http://schemas.openxmlformats.org/officeDocument/2006/relationships/notesSlide"/><Relationship Id="rId48" Target="notesSlides/notesSlide13.xml" Type="http://schemas.openxmlformats.org/officeDocument/2006/relationships/notesSlide"/><Relationship Id="rId49" Target="notesSlides/notesSlide14.xml" Type="http://schemas.openxmlformats.org/officeDocument/2006/relationships/notesSlide"/><Relationship Id="rId5" Target="tableStyles.xml" Type="http://schemas.openxmlformats.org/officeDocument/2006/relationships/tableStyles"/><Relationship Id="rId50" Target="notesSlides/notesSlide15.xml" Type="http://schemas.openxmlformats.org/officeDocument/2006/relationships/notesSlide"/><Relationship Id="rId51" Target="notesSlides/notesSlide16.xml" Type="http://schemas.openxmlformats.org/officeDocument/2006/relationships/notesSlide"/><Relationship Id="rId52" Target="notesSlides/notesSlide17.xml" Type="http://schemas.openxmlformats.org/officeDocument/2006/relationships/notesSlide"/><Relationship Id="rId53" Target="notesSlides/notesSlide18.xml" Type="http://schemas.openxmlformats.org/officeDocument/2006/relationships/notesSlide"/><Relationship Id="rId54" Target="notesSlides/notesSlide19.xml" Type="http://schemas.openxmlformats.org/officeDocument/2006/relationships/notesSlide"/><Relationship Id="rId55" Target="notesSlides/notesSlide20.xml" Type="http://schemas.openxmlformats.org/officeDocument/2006/relationships/notesSlide"/><Relationship Id="rId56" Target="notesSlides/notesSlide21.xml" Type="http://schemas.openxmlformats.org/officeDocument/2006/relationships/notesSlide"/><Relationship Id="rId57" Target="notesSlides/notesSlide22.xml" Type="http://schemas.openxmlformats.org/officeDocument/2006/relationships/notesSlide"/><Relationship Id="rId58" Target="notesSlides/notesSlide23.xml" Type="http://schemas.openxmlformats.org/officeDocument/2006/relationships/notesSlide"/><Relationship Id="rId59" Target="notesSlides/notesSlide24.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8.jpeg" Type="http://schemas.openxmlformats.org/officeDocument/2006/relationships/image"/><Relationship Id="rId6" Target="../media/VAGpy2E10yI.mp4" Type="http://schemas.openxmlformats.org/officeDocument/2006/relationships/video"/><Relationship Id="rId7" Target="../media/VAGpy2E10yI.mp4" Type="http://schemas.microsoft.com/office/2007/relationships/media"/></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2" Target="../notesSlides/notesSlide1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2" Target="../notesSlides/notesSlide20.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2" Target="../notesSlides/notesSlide2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jpeg" Type="http://schemas.openxmlformats.org/officeDocument/2006/relationships/image"/><Relationship Id="rId14" Target="../media/image37.png" Type="http://schemas.openxmlformats.org/officeDocument/2006/relationships/image"/><Relationship Id="rId15" Target="../media/image38.png" Type="http://schemas.openxmlformats.org/officeDocument/2006/relationships/image"/><Relationship Id="rId16" Target="../media/image39.png" Type="http://schemas.openxmlformats.org/officeDocument/2006/relationships/image"/><Relationship Id="rId2" Target="../notesSlides/notesSlide2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3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9298"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429298" y="6986048"/>
            <a:ext cx="16676708" cy="1861488"/>
            <a:chOff x="0" y="0"/>
            <a:chExt cx="22235610" cy="2481984"/>
          </a:xfrm>
        </p:grpSpPr>
        <p:sp>
          <p:nvSpPr>
            <p:cNvPr name="Freeform 4" id="4"/>
            <p:cNvSpPr/>
            <p:nvPr/>
          </p:nvSpPr>
          <p:spPr>
            <a:xfrm flipH="false" flipV="false" rot="0">
              <a:off x="0" y="0"/>
              <a:ext cx="22235610" cy="2481984"/>
            </a:xfrm>
            <a:custGeom>
              <a:avLst/>
              <a:gdLst/>
              <a:ahLst/>
              <a:cxnLst/>
              <a:rect r="r" b="b" t="t" l="l"/>
              <a:pathLst>
                <a:path h="2481984" w="22235610">
                  <a:moveTo>
                    <a:pt x="0" y="0"/>
                  </a:moveTo>
                  <a:lnTo>
                    <a:pt x="22235610" y="0"/>
                  </a:lnTo>
                  <a:lnTo>
                    <a:pt x="22235610" y="2481984"/>
                  </a:lnTo>
                  <a:lnTo>
                    <a:pt x="0" y="2481984"/>
                  </a:lnTo>
                  <a:close/>
                </a:path>
              </a:pathLst>
            </a:custGeom>
          </p:spPr>
        </p:sp>
        <p:sp>
          <p:nvSpPr>
            <p:cNvPr name="TextBox 5" id="5"/>
            <p:cNvSpPr txBox="true"/>
            <p:nvPr/>
          </p:nvSpPr>
          <p:spPr>
            <a:xfrm>
              <a:off x="0" y="-76200"/>
              <a:ext cx="22235610" cy="2558184"/>
            </a:xfrm>
            <a:prstGeom prst="rect">
              <a:avLst/>
            </a:prstGeom>
          </p:spPr>
          <p:txBody>
            <a:bodyPr anchor="t" rtlCol="false" tIns="0" lIns="0" bIns="0" rIns="0"/>
            <a:lstStyle/>
            <a:p>
              <a:pPr algn="l">
                <a:lnSpc>
                  <a:spcPts val="4680"/>
                </a:lnSpc>
              </a:pPr>
              <a:r>
                <a:rPr lang="en-US" sz="3900" b="true">
                  <a:solidFill>
                    <a:srgbClr val="1E83DA"/>
                  </a:solidFill>
                  <a:latin typeface="Calibri (MS) Bold"/>
                  <a:ea typeface="Calibri (MS) Bold"/>
                  <a:cs typeface="Calibri (MS) Bold"/>
                  <a:sym typeface="Calibri (MS) Bold"/>
                </a:rPr>
                <a:t>Ανάπτυξη Δεξιοτήτων Αυτοσυνηγορίας και Ανεξάρτητης Διαβίωσης.</a:t>
              </a:r>
            </a:p>
            <a:p>
              <a:pPr algn="l">
                <a:lnSpc>
                  <a:spcPts val="4680"/>
                </a:lnSpc>
              </a:pPr>
              <a:r>
                <a:rPr lang="en-US" sz="3900">
                  <a:solidFill>
                    <a:srgbClr val="282829"/>
                  </a:solidFill>
                  <a:latin typeface="Calibri (MS)"/>
                  <a:ea typeface="Calibri (MS)"/>
                  <a:cs typeface="Calibri (MS)"/>
                  <a:sym typeface="Calibri (MS)"/>
                </a:rPr>
                <a:t>Ανάπτυξη</a:t>
              </a:r>
              <a:r>
                <a:rPr lang="en-US" sz="3900">
                  <a:solidFill>
                    <a:srgbClr val="282829"/>
                  </a:solidFill>
                  <a:latin typeface="Calibri (MS)"/>
                  <a:ea typeface="Calibri (MS)"/>
                  <a:cs typeface="Calibri (MS)"/>
                  <a:sym typeface="Calibri (MS)"/>
                </a:rPr>
                <a:t> κεφαλαίου: OTB Europe</a:t>
              </a:r>
            </a:p>
          </p:txBody>
        </p:sp>
      </p:grpSp>
      <p:grpSp>
        <p:nvGrpSpPr>
          <p:cNvPr name="Group 6" id="6"/>
          <p:cNvGrpSpPr/>
          <p:nvPr/>
        </p:nvGrpSpPr>
        <p:grpSpPr>
          <a:xfrm rot="0">
            <a:off x="15785948" y="5382814"/>
            <a:ext cx="6412593" cy="6525351"/>
            <a:chOff x="0" y="0"/>
            <a:chExt cx="9587987" cy="9756581"/>
          </a:xfrm>
        </p:grpSpPr>
        <p:sp>
          <p:nvSpPr>
            <p:cNvPr name="Freeform 7" id="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FBD355"/>
            </a:solidFill>
          </p:spPr>
        </p:sp>
      </p:grpSp>
      <p:sp>
        <p:nvSpPr>
          <p:cNvPr name="Freeform 8" id="8"/>
          <p:cNvSpPr/>
          <p:nvPr/>
        </p:nvSpPr>
        <p:spPr>
          <a:xfrm flipH="false" flipV="false" rot="0">
            <a:off x="6635187" y="495920"/>
            <a:ext cx="5017626" cy="5017626"/>
          </a:xfrm>
          <a:custGeom>
            <a:avLst/>
            <a:gdLst/>
            <a:ahLst/>
            <a:cxnLst/>
            <a:rect r="r" b="b" t="t" l="l"/>
            <a:pathLst>
              <a:path h="5017626" w="5017626">
                <a:moveTo>
                  <a:pt x="0" y="0"/>
                </a:moveTo>
                <a:lnTo>
                  <a:pt x="5017626" y="0"/>
                </a:lnTo>
                <a:lnTo>
                  <a:pt x="5017626" y="5017626"/>
                </a:lnTo>
                <a:lnTo>
                  <a:pt x="0" y="5017626"/>
                </a:lnTo>
                <a:lnTo>
                  <a:pt x="0" y="0"/>
                </a:lnTo>
                <a:close/>
              </a:path>
            </a:pathLst>
          </a:custGeom>
          <a:blipFill>
            <a:blip r:embed="rId4"/>
            <a:stretch>
              <a:fillRect l="0" t="0" r="0" b="0"/>
            </a:stretch>
          </a:blipFill>
        </p:spPr>
      </p:sp>
      <p:sp>
        <p:nvSpPr>
          <p:cNvPr name="Freeform 9" id="9"/>
          <p:cNvSpPr/>
          <p:nvPr/>
        </p:nvSpPr>
        <p:spPr>
          <a:xfrm flipH="false" flipV="false" rot="0">
            <a:off x="14255619" y="7115319"/>
            <a:ext cx="3264113" cy="5144018"/>
          </a:xfrm>
          <a:custGeom>
            <a:avLst/>
            <a:gdLst/>
            <a:ahLst/>
            <a:cxnLst/>
            <a:rect r="r" b="b" t="t" l="l"/>
            <a:pathLst>
              <a:path h="5144018" w="3264113">
                <a:moveTo>
                  <a:pt x="0" y="0"/>
                </a:moveTo>
                <a:lnTo>
                  <a:pt x="3264113" y="0"/>
                </a:lnTo>
                <a:lnTo>
                  <a:pt x="3264113" y="5144018"/>
                </a:lnTo>
                <a:lnTo>
                  <a:pt x="0" y="51440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0" id="10"/>
          <p:cNvGrpSpPr/>
          <p:nvPr/>
        </p:nvGrpSpPr>
        <p:grpSpPr>
          <a:xfrm rot="0">
            <a:off x="-3567911" y="-1918835"/>
            <a:ext cx="6412593" cy="6525351"/>
            <a:chOff x="0" y="0"/>
            <a:chExt cx="9587987" cy="9756581"/>
          </a:xfrm>
        </p:grpSpPr>
        <p:sp>
          <p:nvSpPr>
            <p:cNvPr name="Freeform 11" id="1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49B381"/>
            </a:solidFill>
          </p:spPr>
        </p:sp>
      </p:grpSp>
      <p:sp>
        <p:nvSpPr>
          <p:cNvPr name="Freeform 12" id="12"/>
          <p:cNvSpPr/>
          <p:nvPr/>
        </p:nvSpPr>
        <p:spPr>
          <a:xfrm flipH="false" flipV="false" rot="-10800000">
            <a:off x="1212625" y="-1543309"/>
            <a:ext cx="3264113" cy="5144018"/>
          </a:xfrm>
          <a:custGeom>
            <a:avLst/>
            <a:gdLst/>
            <a:ahLst/>
            <a:cxnLst/>
            <a:rect r="r" b="b" t="t" l="l"/>
            <a:pathLst>
              <a:path h="5144018" w="3264113">
                <a:moveTo>
                  <a:pt x="0" y="0"/>
                </a:moveTo>
                <a:lnTo>
                  <a:pt x="3264113" y="0"/>
                </a:lnTo>
                <a:lnTo>
                  <a:pt x="3264113" y="5144018"/>
                </a:lnTo>
                <a:lnTo>
                  <a:pt x="0" y="51440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3" id="13"/>
          <p:cNvGrpSpPr/>
          <p:nvPr/>
        </p:nvGrpSpPr>
        <p:grpSpPr>
          <a:xfrm rot="0">
            <a:off x="4331599" y="937077"/>
            <a:ext cx="235179" cy="239314"/>
            <a:chOff x="0" y="0"/>
            <a:chExt cx="9587987" cy="9756581"/>
          </a:xfrm>
        </p:grpSpPr>
        <p:sp>
          <p:nvSpPr>
            <p:cNvPr name="Freeform 14" id="1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5" id="15"/>
          <p:cNvGrpSpPr/>
          <p:nvPr/>
        </p:nvGrpSpPr>
        <p:grpSpPr>
          <a:xfrm rot="0">
            <a:off x="3831208" y="1697248"/>
            <a:ext cx="235179" cy="239314"/>
            <a:chOff x="0" y="0"/>
            <a:chExt cx="9587987" cy="9756581"/>
          </a:xfrm>
        </p:grpSpPr>
        <p:sp>
          <p:nvSpPr>
            <p:cNvPr name="Freeform 16" id="1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7" id="17"/>
          <p:cNvGrpSpPr/>
          <p:nvPr/>
        </p:nvGrpSpPr>
        <p:grpSpPr>
          <a:xfrm rot="0">
            <a:off x="2340375" y="1697248"/>
            <a:ext cx="235179" cy="239314"/>
            <a:chOff x="0" y="0"/>
            <a:chExt cx="9587987" cy="9756581"/>
          </a:xfrm>
        </p:grpSpPr>
        <p:sp>
          <p:nvSpPr>
            <p:cNvPr name="Freeform 18" id="1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9" id="19"/>
          <p:cNvGrpSpPr/>
          <p:nvPr/>
        </p:nvGrpSpPr>
        <p:grpSpPr>
          <a:xfrm rot="0">
            <a:off x="2340375" y="2840090"/>
            <a:ext cx="235179" cy="239314"/>
            <a:chOff x="0" y="0"/>
            <a:chExt cx="9587987" cy="9756581"/>
          </a:xfrm>
        </p:grpSpPr>
        <p:sp>
          <p:nvSpPr>
            <p:cNvPr name="Freeform 20" id="20"/>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1" id="21"/>
          <p:cNvGrpSpPr/>
          <p:nvPr/>
        </p:nvGrpSpPr>
        <p:grpSpPr>
          <a:xfrm rot="0">
            <a:off x="1625224" y="256606"/>
            <a:ext cx="235179" cy="239314"/>
            <a:chOff x="0" y="0"/>
            <a:chExt cx="9587987" cy="9756581"/>
          </a:xfrm>
        </p:grpSpPr>
        <p:sp>
          <p:nvSpPr>
            <p:cNvPr name="Freeform 22" id="22"/>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3" id="23"/>
          <p:cNvGrpSpPr/>
          <p:nvPr/>
        </p:nvGrpSpPr>
        <p:grpSpPr>
          <a:xfrm rot="0">
            <a:off x="1212625" y="2303423"/>
            <a:ext cx="235179" cy="239314"/>
            <a:chOff x="0" y="0"/>
            <a:chExt cx="9587987" cy="9756581"/>
          </a:xfrm>
        </p:grpSpPr>
        <p:sp>
          <p:nvSpPr>
            <p:cNvPr name="Freeform 24" id="2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5" id="25"/>
          <p:cNvGrpSpPr/>
          <p:nvPr/>
        </p:nvGrpSpPr>
        <p:grpSpPr>
          <a:xfrm rot="0">
            <a:off x="1390045" y="1224184"/>
            <a:ext cx="235179" cy="239314"/>
            <a:chOff x="0" y="0"/>
            <a:chExt cx="9587987" cy="9756581"/>
          </a:xfrm>
        </p:grpSpPr>
        <p:sp>
          <p:nvSpPr>
            <p:cNvPr name="Freeform 26" id="2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7" id="27"/>
          <p:cNvGrpSpPr/>
          <p:nvPr/>
        </p:nvGrpSpPr>
        <p:grpSpPr>
          <a:xfrm rot="0">
            <a:off x="4066386" y="2720433"/>
            <a:ext cx="235179" cy="239314"/>
            <a:chOff x="0" y="0"/>
            <a:chExt cx="9587987" cy="9756581"/>
          </a:xfrm>
        </p:grpSpPr>
        <p:sp>
          <p:nvSpPr>
            <p:cNvPr name="Freeform 28" id="2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9" id="29"/>
          <p:cNvGrpSpPr/>
          <p:nvPr/>
        </p:nvGrpSpPr>
        <p:grpSpPr>
          <a:xfrm rot="0">
            <a:off x="3362361" y="495920"/>
            <a:ext cx="235179" cy="239314"/>
            <a:chOff x="0" y="0"/>
            <a:chExt cx="9587987" cy="9756581"/>
          </a:xfrm>
        </p:grpSpPr>
        <p:sp>
          <p:nvSpPr>
            <p:cNvPr name="Freeform 30" id="30"/>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31" id="31"/>
          <p:cNvGrpSpPr/>
          <p:nvPr/>
        </p:nvGrpSpPr>
        <p:grpSpPr>
          <a:xfrm rot="0">
            <a:off x="14138030" y="9567671"/>
            <a:ext cx="235179" cy="239314"/>
            <a:chOff x="0" y="0"/>
            <a:chExt cx="9587987" cy="9756581"/>
          </a:xfrm>
        </p:grpSpPr>
        <p:sp>
          <p:nvSpPr>
            <p:cNvPr name="Freeform 32" id="32"/>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3" id="33"/>
          <p:cNvGrpSpPr/>
          <p:nvPr/>
        </p:nvGrpSpPr>
        <p:grpSpPr>
          <a:xfrm rot="0">
            <a:off x="14489510" y="8166861"/>
            <a:ext cx="235179" cy="239314"/>
            <a:chOff x="0" y="0"/>
            <a:chExt cx="9587987" cy="9756581"/>
          </a:xfrm>
        </p:grpSpPr>
        <p:sp>
          <p:nvSpPr>
            <p:cNvPr name="Freeform 34" id="3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5" id="35"/>
          <p:cNvGrpSpPr/>
          <p:nvPr/>
        </p:nvGrpSpPr>
        <p:grpSpPr>
          <a:xfrm rot="0">
            <a:off x="14915541" y="8847536"/>
            <a:ext cx="235179" cy="239314"/>
            <a:chOff x="0" y="0"/>
            <a:chExt cx="9587987" cy="9756581"/>
          </a:xfrm>
        </p:grpSpPr>
        <p:sp>
          <p:nvSpPr>
            <p:cNvPr name="Freeform 36" id="3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7" id="37"/>
          <p:cNvGrpSpPr/>
          <p:nvPr/>
        </p:nvGrpSpPr>
        <p:grpSpPr>
          <a:xfrm rot="0">
            <a:off x="16080892" y="8509792"/>
            <a:ext cx="235179" cy="239314"/>
            <a:chOff x="0" y="0"/>
            <a:chExt cx="9587987" cy="9756581"/>
          </a:xfrm>
        </p:grpSpPr>
        <p:sp>
          <p:nvSpPr>
            <p:cNvPr name="Freeform 38" id="3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9" id="39"/>
          <p:cNvGrpSpPr/>
          <p:nvPr/>
        </p:nvGrpSpPr>
        <p:grpSpPr>
          <a:xfrm rot="0">
            <a:off x="16080892" y="7306673"/>
            <a:ext cx="235179" cy="239314"/>
            <a:chOff x="0" y="0"/>
            <a:chExt cx="9587987" cy="9756581"/>
          </a:xfrm>
        </p:grpSpPr>
        <p:sp>
          <p:nvSpPr>
            <p:cNvPr name="Freeform 40" id="40"/>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1" id="41"/>
          <p:cNvGrpSpPr/>
          <p:nvPr/>
        </p:nvGrpSpPr>
        <p:grpSpPr>
          <a:xfrm rot="0">
            <a:off x="17402143" y="8847536"/>
            <a:ext cx="235179" cy="239314"/>
            <a:chOff x="0" y="0"/>
            <a:chExt cx="9587987" cy="9756581"/>
          </a:xfrm>
        </p:grpSpPr>
        <p:sp>
          <p:nvSpPr>
            <p:cNvPr name="Freeform 42" id="42"/>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3" id="43"/>
          <p:cNvGrpSpPr/>
          <p:nvPr/>
        </p:nvGrpSpPr>
        <p:grpSpPr>
          <a:xfrm rot="0">
            <a:off x="16631474" y="9328357"/>
            <a:ext cx="235179" cy="239314"/>
            <a:chOff x="0" y="0"/>
            <a:chExt cx="9587987" cy="9756581"/>
          </a:xfrm>
        </p:grpSpPr>
        <p:sp>
          <p:nvSpPr>
            <p:cNvPr name="Freeform 44" id="4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5" id="45"/>
          <p:cNvGrpSpPr/>
          <p:nvPr/>
        </p:nvGrpSpPr>
        <p:grpSpPr>
          <a:xfrm rot="0">
            <a:off x="15150719" y="10047686"/>
            <a:ext cx="235179" cy="239314"/>
            <a:chOff x="0" y="0"/>
            <a:chExt cx="9587987" cy="9756581"/>
          </a:xfrm>
        </p:grpSpPr>
        <p:sp>
          <p:nvSpPr>
            <p:cNvPr name="Freeform 46" id="46"/>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47" id="47"/>
          <p:cNvGrpSpPr/>
          <p:nvPr/>
        </p:nvGrpSpPr>
        <p:grpSpPr>
          <a:xfrm rot="0">
            <a:off x="429298" y="5360355"/>
            <a:ext cx="15886773" cy="1727535"/>
            <a:chOff x="0" y="0"/>
            <a:chExt cx="21182364" cy="2303380"/>
          </a:xfrm>
        </p:grpSpPr>
        <p:sp>
          <p:nvSpPr>
            <p:cNvPr name="Freeform 48" id="48"/>
            <p:cNvSpPr/>
            <p:nvPr/>
          </p:nvSpPr>
          <p:spPr>
            <a:xfrm flipH="false" flipV="false" rot="0">
              <a:off x="0" y="0"/>
              <a:ext cx="21182364" cy="2303380"/>
            </a:xfrm>
            <a:custGeom>
              <a:avLst/>
              <a:gdLst/>
              <a:ahLst/>
              <a:cxnLst/>
              <a:rect r="r" b="b" t="t" l="l"/>
              <a:pathLst>
                <a:path h="2303380" w="21182364">
                  <a:moveTo>
                    <a:pt x="0" y="0"/>
                  </a:moveTo>
                  <a:lnTo>
                    <a:pt x="21182364" y="0"/>
                  </a:lnTo>
                  <a:lnTo>
                    <a:pt x="21182364" y="2303380"/>
                  </a:lnTo>
                  <a:lnTo>
                    <a:pt x="0" y="2303380"/>
                  </a:lnTo>
                  <a:close/>
                </a:path>
              </a:pathLst>
            </a:custGeom>
          </p:spPr>
        </p:sp>
        <p:sp>
          <p:nvSpPr>
            <p:cNvPr name="TextBox 49" id="49"/>
            <p:cNvSpPr txBox="true"/>
            <p:nvPr/>
          </p:nvSpPr>
          <p:spPr>
            <a:xfrm>
              <a:off x="0" y="-104775"/>
              <a:ext cx="21182364" cy="2408155"/>
            </a:xfrm>
            <a:prstGeom prst="rect">
              <a:avLst/>
            </a:prstGeom>
          </p:spPr>
          <p:txBody>
            <a:bodyPr anchor="t" rtlCol="false" tIns="0" lIns="0" bIns="0" rIns="0"/>
            <a:lstStyle/>
            <a:p>
              <a:pPr algn="l">
                <a:lnSpc>
                  <a:spcPts val="5880"/>
                </a:lnSpc>
              </a:pPr>
              <a:r>
                <a:rPr lang="en-US" sz="4900" b="true">
                  <a:solidFill>
                    <a:srgbClr val="282829"/>
                  </a:solidFill>
                  <a:latin typeface="Calibri (MS) Bold"/>
                  <a:ea typeface="Calibri (MS) Bold"/>
                  <a:cs typeface="Calibri (MS) Bold"/>
                  <a:sym typeface="Calibri (MS) Bold"/>
                </a:rPr>
                <a:t>Πρόγραμμα</a:t>
              </a:r>
              <a:r>
                <a:rPr lang="en-US" sz="4900" b="true">
                  <a:solidFill>
                    <a:srgbClr val="282829"/>
                  </a:solidFill>
                  <a:latin typeface="Calibri (MS) Bold"/>
                  <a:ea typeface="Calibri (MS) Bold"/>
                  <a:cs typeface="Calibri (MS) Bold"/>
                  <a:sym typeface="Calibri (MS) Bold"/>
                </a:rPr>
                <a:t> Ενδυνάμωσης και Ανάπτυξης Ικανοτήτων για Εργαζόμενα Άτομα στον Τομέα της Νεολαίας</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865467" y="264360"/>
            <a:ext cx="14001033" cy="2124728"/>
            <a:chOff x="0" y="0"/>
            <a:chExt cx="18668044" cy="2832971"/>
          </a:xfrm>
        </p:grpSpPr>
        <p:sp>
          <p:nvSpPr>
            <p:cNvPr name="Freeform 4" id="4"/>
            <p:cNvSpPr/>
            <p:nvPr/>
          </p:nvSpPr>
          <p:spPr>
            <a:xfrm flipH="false" flipV="false" rot="0">
              <a:off x="0" y="0"/>
              <a:ext cx="18668043" cy="2832971"/>
            </a:xfrm>
            <a:custGeom>
              <a:avLst/>
              <a:gdLst/>
              <a:ahLst/>
              <a:cxnLst/>
              <a:rect r="r" b="b" t="t" l="l"/>
              <a:pathLst>
                <a:path h="2832971" w="18668043">
                  <a:moveTo>
                    <a:pt x="0" y="0"/>
                  </a:moveTo>
                  <a:lnTo>
                    <a:pt x="18668043" y="0"/>
                  </a:lnTo>
                  <a:lnTo>
                    <a:pt x="18668043" y="2832971"/>
                  </a:lnTo>
                  <a:lnTo>
                    <a:pt x="0" y="2832971"/>
                  </a:lnTo>
                  <a:close/>
                </a:path>
              </a:pathLst>
            </a:custGeom>
          </p:spPr>
        </p:sp>
        <p:sp>
          <p:nvSpPr>
            <p:cNvPr name="TextBox 5" id="5"/>
            <p:cNvSpPr txBox="true"/>
            <p:nvPr/>
          </p:nvSpPr>
          <p:spPr>
            <a:xfrm>
              <a:off x="0" y="-123825"/>
              <a:ext cx="18668044" cy="2956796"/>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Υποστηρικτικά Στοιχεία με Ποσοτικά Δεδομένα</a:t>
              </a:r>
            </a:p>
          </p:txBody>
        </p:sp>
      </p:grpSp>
      <p:sp>
        <p:nvSpPr>
          <p:cNvPr name="Freeform 6" id="6"/>
          <p:cNvSpPr/>
          <p:nvPr/>
        </p:nvSpPr>
        <p:spPr>
          <a:xfrm flipH="false" flipV="false" rot="0">
            <a:off x="-24669"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920399" y="3039478"/>
            <a:ext cx="14098560" cy="4137958"/>
          </a:xfrm>
          <a:prstGeom prst="rect">
            <a:avLst/>
          </a:prstGeom>
        </p:spPr>
        <p:txBody>
          <a:bodyPr anchor="t" rtlCol="false" tIns="0" lIns="0" bIns="0" rIns="0">
            <a:spAutoFit/>
          </a:bodyPr>
          <a:lstStyle/>
          <a:p>
            <a:pPr algn="just">
              <a:lnSpc>
                <a:spcPts val="3600"/>
              </a:lnSpc>
            </a:pPr>
            <a:r>
              <a:rPr lang="en-US" sz="2400">
                <a:solidFill>
                  <a:srgbClr val="4C4457"/>
                </a:solidFill>
                <a:latin typeface="Calibri (MS)"/>
                <a:ea typeface="Calibri (MS)"/>
                <a:cs typeface="Calibri (MS)"/>
                <a:sym typeface="Calibri (MS)"/>
              </a:rPr>
              <a:t>Αποτελέσματα:</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Απασχόληση</a:t>
            </a:r>
            <a:r>
              <a:rPr lang="en-US" sz="2400">
                <a:solidFill>
                  <a:srgbClr val="4C4457"/>
                </a:solidFill>
                <a:latin typeface="Calibri (MS)"/>
                <a:ea typeface="Calibri (MS)"/>
                <a:cs typeface="Calibri (MS)"/>
                <a:sym typeface="Calibri (MS)"/>
              </a:rPr>
              <a:t>: Το 73% των νέων της Ομάδας Α είχε εργασία έναν χρόνο μετά την αποφοίτηση, σε σύγκριση με το 43% της Ομάδας Β.</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Ανεξάρτητη</a:t>
            </a:r>
            <a:r>
              <a:rPr lang="en-US" sz="2400">
                <a:solidFill>
                  <a:srgbClr val="4C4457"/>
                </a:solidFill>
                <a:latin typeface="Calibri (MS)"/>
                <a:ea typeface="Calibri (MS)"/>
                <a:cs typeface="Calibri (MS)"/>
                <a:sym typeface="Calibri (MS)"/>
              </a:rPr>
              <a:t> Διαβίωση: Το 40% των νέων της Ομάδας Α ζούσε ανεξάρτητα ή ημιαυτόνομα, σε σύγκριση με το 23% της Ομάδας Β.</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Συμμετοχή στην</a:t>
            </a:r>
            <a:r>
              <a:rPr lang="en-US" sz="2400">
                <a:solidFill>
                  <a:srgbClr val="4C4457"/>
                </a:solidFill>
                <a:latin typeface="Calibri (MS)"/>
                <a:ea typeface="Calibri (MS)"/>
                <a:cs typeface="Calibri (MS)"/>
                <a:sym typeface="Calibri (MS)"/>
              </a:rPr>
              <a:t> Κοινότητα: Τα άτομα της Ομάδας Α είχαν σημαντικά περισσότερες πιθανότητες να αναφέρουν συμμετοχή σε κοινωνικά και πολιτικά δρώμενα, όπως η συμμετοχή στις εκλογές ή η παρακολούθηση συναντήσεων.</a:t>
            </a:r>
          </a:p>
          <a:p>
            <a:pPr algn="just">
              <a:lnSpc>
                <a:spcPts val="3600"/>
              </a:lnSpc>
            </a:pPr>
          </a:p>
        </p:txBody>
      </p:sp>
      <p:sp>
        <p:nvSpPr>
          <p:cNvPr name="Freeform 10" id="10"/>
          <p:cNvSpPr/>
          <p:nvPr/>
        </p:nvSpPr>
        <p:spPr>
          <a:xfrm flipH="false" flipV="false" rot="0">
            <a:off x="13481741" y="7454719"/>
            <a:ext cx="4619125" cy="1605146"/>
          </a:xfrm>
          <a:custGeom>
            <a:avLst/>
            <a:gdLst/>
            <a:ahLst/>
            <a:cxnLst/>
            <a:rect r="r" b="b" t="t" l="l"/>
            <a:pathLst>
              <a:path h="1605146" w="4619125">
                <a:moveTo>
                  <a:pt x="0" y="0"/>
                </a:moveTo>
                <a:lnTo>
                  <a:pt x="4619125" y="0"/>
                </a:lnTo>
                <a:lnTo>
                  <a:pt x="4619125" y="1605146"/>
                </a:lnTo>
                <a:lnTo>
                  <a:pt x="0" y="1605146"/>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0243"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638412" y="14288"/>
            <a:ext cx="4649588" cy="10287000"/>
            <a:chOff x="0" y="0"/>
            <a:chExt cx="6199451" cy="13716000"/>
          </a:xfrm>
        </p:grpSpPr>
        <p:sp>
          <p:nvSpPr>
            <p:cNvPr name="Freeform 4" id="4"/>
            <p:cNvSpPr/>
            <p:nvPr/>
          </p:nvSpPr>
          <p:spPr>
            <a:xfrm flipH="false" flipV="false" rot="0">
              <a:off x="0" y="0"/>
              <a:ext cx="6199401" cy="13716000"/>
            </a:xfrm>
            <a:custGeom>
              <a:avLst/>
              <a:gdLst/>
              <a:ahLst/>
              <a:cxnLst/>
              <a:rect r="r" b="b" t="t" l="l"/>
              <a:pathLst>
                <a:path h="13716000" w="6199401">
                  <a:moveTo>
                    <a:pt x="0" y="0"/>
                  </a:moveTo>
                  <a:lnTo>
                    <a:pt x="6199401" y="0"/>
                  </a:lnTo>
                  <a:lnTo>
                    <a:pt x="6199401" y="13716000"/>
                  </a:lnTo>
                  <a:lnTo>
                    <a:pt x="0" y="13716000"/>
                  </a:lnTo>
                  <a:close/>
                </a:path>
              </a:pathLst>
            </a:custGeom>
            <a:solidFill>
              <a:srgbClr val="49B381"/>
            </a:solidFill>
          </p:spPr>
        </p:sp>
      </p:grpSp>
      <p:grpSp>
        <p:nvGrpSpPr>
          <p:cNvPr name="Group 5" id="5"/>
          <p:cNvGrpSpPr/>
          <p:nvPr/>
        </p:nvGrpSpPr>
        <p:grpSpPr>
          <a:xfrm rot="0">
            <a:off x="973931" y="971551"/>
            <a:ext cx="700088" cy="136922"/>
            <a:chOff x="0" y="0"/>
            <a:chExt cx="933450" cy="182563"/>
          </a:xfrm>
        </p:grpSpPr>
        <p:sp>
          <p:nvSpPr>
            <p:cNvPr name="Freeform 6" id="6"/>
            <p:cNvSpPr/>
            <p:nvPr/>
          </p:nvSpPr>
          <p:spPr>
            <a:xfrm flipH="false" flipV="false" rot="0">
              <a:off x="0" y="0"/>
              <a:ext cx="933450" cy="182626"/>
            </a:xfrm>
            <a:custGeom>
              <a:avLst/>
              <a:gdLst/>
              <a:ahLst/>
              <a:cxnLst/>
              <a:rect r="r" b="b" t="t" l="l"/>
              <a:pathLst>
                <a:path h="182626" w="933450">
                  <a:moveTo>
                    <a:pt x="93345" y="182626"/>
                  </a:moveTo>
                  <a:cubicBezTo>
                    <a:pt x="844296" y="182626"/>
                    <a:pt x="844296" y="182626"/>
                    <a:pt x="844296" y="182626"/>
                  </a:cubicBezTo>
                  <a:cubicBezTo>
                    <a:pt x="895223" y="182626"/>
                    <a:pt x="933450" y="140208"/>
                    <a:pt x="933450" y="89281"/>
                  </a:cubicBezTo>
                  <a:cubicBezTo>
                    <a:pt x="933450" y="38354"/>
                    <a:pt x="895223" y="0"/>
                    <a:pt x="844296" y="0"/>
                  </a:cubicBezTo>
                  <a:cubicBezTo>
                    <a:pt x="93345" y="0"/>
                    <a:pt x="93345" y="0"/>
                    <a:pt x="93345" y="0"/>
                  </a:cubicBezTo>
                  <a:cubicBezTo>
                    <a:pt x="42418" y="0"/>
                    <a:pt x="0" y="38227"/>
                    <a:pt x="0" y="89154"/>
                  </a:cubicBezTo>
                  <a:cubicBezTo>
                    <a:pt x="0" y="140081"/>
                    <a:pt x="42418" y="182499"/>
                    <a:pt x="93345" y="182499"/>
                  </a:cubicBezTo>
                </a:path>
              </a:pathLst>
            </a:custGeom>
            <a:solidFill>
              <a:srgbClr val="D91B5C"/>
            </a:solidFill>
          </p:spPr>
        </p:sp>
      </p:grpSp>
      <p:sp>
        <p:nvSpPr>
          <p:cNvPr name="Freeform 7" id="7"/>
          <p:cNvSpPr/>
          <p:nvPr/>
        </p:nvSpPr>
        <p:spPr>
          <a:xfrm flipH="false" flipV="false" rot="0">
            <a:off x="311292" y="207263"/>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pic>
        <p:nvPicPr>
          <p:cNvPr name="Picture 8" id="8">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2381326" y="722557"/>
            <a:ext cx="14270315" cy="8027052"/>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8"/>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455183"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2147233" y="1028700"/>
            <a:ext cx="15763900" cy="791995"/>
            <a:chOff x="0" y="0"/>
            <a:chExt cx="21018533" cy="1055993"/>
          </a:xfrm>
        </p:grpSpPr>
        <p:sp>
          <p:nvSpPr>
            <p:cNvPr name="Freeform 6" id="6"/>
            <p:cNvSpPr/>
            <p:nvPr/>
          </p:nvSpPr>
          <p:spPr>
            <a:xfrm flipH="false" flipV="false" rot="0">
              <a:off x="0" y="0"/>
              <a:ext cx="21018533" cy="1055993"/>
            </a:xfrm>
            <a:custGeom>
              <a:avLst/>
              <a:gdLst/>
              <a:ahLst/>
              <a:cxnLst/>
              <a:rect r="r" b="b" t="t" l="l"/>
              <a:pathLst>
                <a:path h="1055993" w="21018533">
                  <a:moveTo>
                    <a:pt x="0" y="0"/>
                  </a:moveTo>
                  <a:lnTo>
                    <a:pt x="21018533" y="0"/>
                  </a:lnTo>
                  <a:lnTo>
                    <a:pt x="21018533" y="1055993"/>
                  </a:lnTo>
                  <a:lnTo>
                    <a:pt x="0" y="1055993"/>
                  </a:lnTo>
                  <a:close/>
                </a:path>
              </a:pathLst>
            </a:custGeom>
          </p:spPr>
        </p:sp>
        <p:sp>
          <p:nvSpPr>
            <p:cNvPr name="TextBox 7" id="7"/>
            <p:cNvSpPr txBox="true"/>
            <p:nvPr/>
          </p:nvSpPr>
          <p:spPr>
            <a:xfrm>
              <a:off x="0" y="-85725"/>
              <a:ext cx="21018533" cy="1141718"/>
            </a:xfrm>
            <a:prstGeom prst="rect">
              <a:avLst/>
            </a:prstGeom>
          </p:spPr>
          <p:txBody>
            <a:bodyPr anchor="t" rtlCol="false" tIns="0" lIns="0" bIns="0" rIns="0"/>
            <a:lstStyle/>
            <a:p>
              <a:pPr algn="l">
                <a:lnSpc>
                  <a:spcPts val="4709"/>
                </a:lnSpc>
              </a:pPr>
              <a:r>
                <a:rPr lang="en-US" b="true" sz="3924">
                  <a:solidFill>
                    <a:srgbClr val="2E2B29"/>
                  </a:solidFill>
                  <a:latin typeface="Calibri (MS) Bold"/>
                  <a:ea typeface="Calibri (MS) Bold"/>
                  <a:cs typeface="Calibri (MS) Bold"/>
                  <a:sym typeface="Calibri (MS) Bold"/>
                </a:rPr>
                <a:t>Δραστηριότητα 1 – «Οι Επιλογές μου, η Φωνή μου»</a:t>
              </a:r>
            </a:p>
          </p:txBody>
        </p:sp>
      </p:grpSp>
      <p:grpSp>
        <p:nvGrpSpPr>
          <p:cNvPr name="Group 8" id="8"/>
          <p:cNvGrpSpPr/>
          <p:nvPr/>
        </p:nvGrpSpPr>
        <p:grpSpPr>
          <a:xfrm rot="0">
            <a:off x="1010022" y="2376178"/>
            <a:ext cx="15763900" cy="5176879"/>
            <a:chOff x="0" y="0"/>
            <a:chExt cx="21018533" cy="6902505"/>
          </a:xfrm>
        </p:grpSpPr>
        <p:sp>
          <p:nvSpPr>
            <p:cNvPr name="Freeform 9" id="9"/>
            <p:cNvSpPr/>
            <p:nvPr/>
          </p:nvSpPr>
          <p:spPr>
            <a:xfrm flipH="false" flipV="false" rot="0">
              <a:off x="0" y="0"/>
              <a:ext cx="21018534" cy="6902505"/>
            </a:xfrm>
            <a:custGeom>
              <a:avLst/>
              <a:gdLst/>
              <a:ahLst/>
              <a:cxnLst/>
              <a:rect r="r" b="b" t="t" l="l"/>
              <a:pathLst>
                <a:path h="6902505" w="21018534">
                  <a:moveTo>
                    <a:pt x="0" y="0"/>
                  </a:moveTo>
                  <a:lnTo>
                    <a:pt x="21018534" y="0"/>
                  </a:lnTo>
                  <a:lnTo>
                    <a:pt x="21018534" y="6902505"/>
                  </a:lnTo>
                  <a:lnTo>
                    <a:pt x="0" y="6902505"/>
                  </a:lnTo>
                  <a:close/>
                </a:path>
              </a:pathLst>
            </a:custGeom>
          </p:spPr>
        </p:sp>
        <p:sp>
          <p:nvSpPr>
            <p:cNvPr name="TextBox 10" id="10"/>
            <p:cNvSpPr txBox="true"/>
            <p:nvPr/>
          </p:nvSpPr>
          <p:spPr>
            <a:xfrm>
              <a:off x="0" y="-180975"/>
              <a:ext cx="21018533" cy="7083480"/>
            </a:xfrm>
            <a:prstGeom prst="rect">
              <a:avLst/>
            </a:prstGeom>
          </p:spPr>
          <p:txBody>
            <a:bodyPr anchor="t" rtlCol="false" tIns="0" lIns="0" bIns="0" rIns="0"/>
            <a:lstStyle/>
            <a:p>
              <a:pPr algn="just">
                <a:lnSpc>
                  <a:spcPts val="4139"/>
                </a:lnSpc>
              </a:pPr>
              <a:r>
                <a:rPr lang="en-US" sz="2299" b="true">
                  <a:solidFill>
                    <a:srgbClr val="282121"/>
                  </a:solidFill>
                  <a:latin typeface="Calibri (MS) Bold"/>
                  <a:ea typeface="Calibri (MS) Bold"/>
                  <a:cs typeface="Calibri (MS) Bold"/>
                  <a:sym typeface="Calibri (MS) Bold"/>
                </a:rPr>
                <a:t>Στόχος: Η υποστήριξη των συμμετεχόντων ατόμων ώστε να μάθουν πώς να βοηθούν τους νέους και τις νέες να λαμβάνουν τις δικές τους αποφάσεις, χωρίς να ασκούν έλεγχο πάνω τους. Διάρκεια: 30 λεπτά Μέγεθος ομάδας: 3–5 άτομα Υλικά: Κάρτες σεναρίων, χαρτί flipchart, μαρκαδόροι</a:t>
              </a:r>
            </a:p>
            <a:p>
              <a:pPr algn="just">
                <a:lnSpc>
                  <a:spcPts val="4139"/>
                </a:lnSpc>
              </a:pPr>
              <a:r>
                <a:rPr lang="en-US" sz="2299" b="true">
                  <a:solidFill>
                    <a:srgbClr val="282121"/>
                  </a:solidFill>
                  <a:latin typeface="Calibri (MS) Bold"/>
                  <a:ea typeface="Calibri (MS) Bold"/>
                  <a:cs typeface="Calibri (MS) Bold"/>
                  <a:sym typeface="Calibri (MS) Bold"/>
                </a:rPr>
                <a:t>Βήματα</a:t>
              </a:r>
              <a:r>
                <a:rPr lang="en-US" sz="2299" b="true">
                  <a:solidFill>
                    <a:srgbClr val="282121"/>
                  </a:solidFill>
                  <a:latin typeface="Calibri (MS) Bold"/>
                  <a:ea typeface="Calibri (MS) Bold"/>
                  <a:cs typeface="Calibri (MS) Bold"/>
                  <a:sym typeface="Calibri (MS) Bold"/>
                </a:rPr>
                <a:t>:</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Μοιράζονται</a:t>
              </a:r>
              <a:r>
                <a:rPr lang="en-US" b="true" sz="2299">
                  <a:solidFill>
                    <a:srgbClr val="282121"/>
                  </a:solidFill>
                  <a:latin typeface="Calibri (MS) Bold"/>
                  <a:ea typeface="Calibri (MS) Bold"/>
                  <a:cs typeface="Calibri (MS) Bold"/>
                  <a:sym typeface="Calibri (MS) Bold"/>
                </a:rPr>
                <a:t> κάρτες με σενάρια από την πραγματική ζωή, όπως:</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«Επίσκεψη</a:t>
              </a:r>
              <a:r>
                <a:rPr lang="en-US" b="true" sz="2299">
                  <a:solidFill>
                    <a:srgbClr val="282121"/>
                  </a:solidFill>
                  <a:latin typeface="Calibri (MS) Bold"/>
                  <a:ea typeface="Calibri (MS) Bold"/>
                  <a:cs typeface="Calibri (MS) Bold"/>
                  <a:sym typeface="Calibri (MS) Bold"/>
                </a:rPr>
                <a:t> στον γιατρό χωρίς συνοδεία»</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«Επιλογή</a:t>
              </a:r>
              <a:r>
                <a:rPr lang="en-US" b="true" sz="2299">
                  <a:solidFill>
                    <a:srgbClr val="282121"/>
                  </a:solidFill>
                  <a:latin typeface="Calibri (MS) Bold"/>
                  <a:ea typeface="Calibri (MS) Bold"/>
                  <a:cs typeface="Calibri (MS) Bold"/>
                  <a:sym typeface="Calibri (MS) Bold"/>
                </a:rPr>
                <a:t> ρούχων για μια συνέντευξη εργασίας»</a:t>
              </a:r>
            </a:p>
            <a:p>
              <a:pPr algn="just" marL="993138" indent="-331046" lvl="2">
                <a:lnSpc>
                  <a:spcPts val="4139"/>
                </a:lnSpc>
                <a:buFont typeface="Arial"/>
                <a:buChar char="⚬"/>
              </a:pPr>
              <a:r>
                <a:rPr lang="en-US" b="true" sz="2299">
                  <a:solidFill>
                    <a:srgbClr val="282121"/>
                  </a:solidFill>
                  <a:latin typeface="Calibri (MS) Bold"/>
                  <a:ea typeface="Calibri (MS) Bold"/>
                  <a:cs typeface="Calibri (MS) Bold"/>
                  <a:sym typeface="Calibri (MS) Bold"/>
                </a:rPr>
                <a:t>«Απόφαση</a:t>
              </a:r>
              <a:r>
                <a:rPr lang="en-US" b="true" sz="2299">
                  <a:solidFill>
                    <a:srgbClr val="282121"/>
                  </a:solidFill>
                  <a:latin typeface="Calibri (MS) Bold"/>
                  <a:ea typeface="Calibri (MS) Bold"/>
                  <a:cs typeface="Calibri (MS) Bold"/>
                  <a:sym typeface="Calibri (MS) Bold"/>
                </a:rPr>
                <a:t> για συμμετοχή σε μια τοπική πολιτική συγκέντρωση»</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Κάθε</a:t>
              </a:r>
              <a:r>
                <a:rPr lang="en-US" b="true" sz="2299">
                  <a:solidFill>
                    <a:srgbClr val="282121"/>
                  </a:solidFill>
                  <a:latin typeface="Calibri (MS) Bold"/>
                  <a:ea typeface="Calibri (MS) Bold"/>
                  <a:cs typeface="Calibri (MS) Bold"/>
                  <a:sym typeface="Calibri (MS) Bold"/>
                </a:rPr>
                <a:t> ομάδα συζητά πώς να υποστηρίξει ένα νεαρό άτομο να κάνει αυτή την επιλογή — χωρίς να αποφασίσει αντί για αυτό.</a:t>
              </a:r>
            </a:p>
            <a:p>
              <a:pPr algn="just">
                <a:lnSpc>
                  <a:spcPts val="4139"/>
                </a:lnSpc>
              </a:pPr>
            </a:p>
          </p:txBody>
        </p:sp>
      </p:grpSp>
      <p:grpSp>
        <p:nvGrpSpPr>
          <p:cNvPr name="Group 11" id="11"/>
          <p:cNvGrpSpPr/>
          <p:nvPr/>
        </p:nvGrpSpPr>
        <p:grpSpPr>
          <a:xfrm rot="0">
            <a:off x="971550" y="467067"/>
            <a:ext cx="76944" cy="161583"/>
            <a:chOff x="0" y="0"/>
            <a:chExt cx="102592" cy="215444"/>
          </a:xfrm>
        </p:grpSpPr>
        <p:sp>
          <p:nvSpPr>
            <p:cNvPr name="Freeform 12" id="12"/>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13" id="13"/>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4" id="14"/>
          <p:cNvSpPr/>
          <p:nvPr/>
        </p:nvSpPr>
        <p:spPr>
          <a:xfrm flipH="false" flipV="false" rot="0">
            <a:off x="8363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455183"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770324" y="2120466"/>
            <a:ext cx="13640453" cy="784017"/>
            <a:chOff x="0" y="0"/>
            <a:chExt cx="18187271" cy="1045356"/>
          </a:xfrm>
        </p:grpSpPr>
        <p:sp>
          <p:nvSpPr>
            <p:cNvPr name="Freeform 6" id="6"/>
            <p:cNvSpPr/>
            <p:nvPr/>
          </p:nvSpPr>
          <p:spPr>
            <a:xfrm flipH="false" flipV="false" rot="0">
              <a:off x="0" y="0"/>
              <a:ext cx="18187270" cy="1045356"/>
            </a:xfrm>
            <a:custGeom>
              <a:avLst/>
              <a:gdLst/>
              <a:ahLst/>
              <a:cxnLst/>
              <a:rect r="r" b="b" t="t" l="l"/>
              <a:pathLst>
                <a:path h="1045356" w="18187270">
                  <a:moveTo>
                    <a:pt x="0" y="0"/>
                  </a:moveTo>
                  <a:lnTo>
                    <a:pt x="18187270" y="0"/>
                  </a:lnTo>
                  <a:lnTo>
                    <a:pt x="18187270" y="1045356"/>
                  </a:lnTo>
                  <a:lnTo>
                    <a:pt x="0" y="1045356"/>
                  </a:lnTo>
                  <a:close/>
                </a:path>
              </a:pathLst>
            </a:custGeom>
          </p:spPr>
        </p:sp>
        <p:sp>
          <p:nvSpPr>
            <p:cNvPr name="TextBox 7" id="7"/>
            <p:cNvSpPr txBox="true"/>
            <p:nvPr/>
          </p:nvSpPr>
          <p:spPr>
            <a:xfrm>
              <a:off x="0" y="-85725"/>
              <a:ext cx="18187271" cy="1131081"/>
            </a:xfrm>
            <a:prstGeom prst="rect">
              <a:avLst/>
            </a:prstGeom>
          </p:spPr>
          <p:txBody>
            <a:bodyPr anchor="t" rtlCol="false" tIns="0" lIns="0" bIns="0" rIns="0"/>
            <a:lstStyle/>
            <a:p>
              <a:pPr algn="l">
                <a:lnSpc>
                  <a:spcPts val="4709"/>
                </a:lnSpc>
              </a:pPr>
              <a:r>
                <a:rPr lang="en-US" b="true" sz="3924">
                  <a:solidFill>
                    <a:srgbClr val="2E2B29"/>
                  </a:solidFill>
                  <a:latin typeface="Calibri (MS) Bold"/>
                  <a:ea typeface="Calibri (MS) Bold"/>
                  <a:cs typeface="Calibri (MS) Bold"/>
                  <a:sym typeface="Calibri (MS) Bold"/>
                </a:rPr>
                <a:t>Δραστηριότητα 1 – «Οι Επιλογές μου, η Φωνή μου»</a:t>
              </a:r>
            </a:p>
          </p:txBody>
        </p:sp>
      </p:grpSp>
      <p:grpSp>
        <p:nvGrpSpPr>
          <p:cNvPr name="Group 8" id="8"/>
          <p:cNvGrpSpPr/>
          <p:nvPr/>
        </p:nvGrpSpPr>
        <p:grpSpPr>
          <a:xfrm rot="0">
            <a:off x="770324" y="2737616"/>
            <a:ext cx="15763900" cy="4129129"/>
            <a:chOff x="0" y="0"/>
            <a:chExt cx="21018533" cy="5505505"/>
          </a:xfrm>
        </p:grpSpPr>
        <p:sp>
          <p:nvSpPr>
            <p:cNvPr name="Freeform 9" id="9"/>
            <p:cNvSpPr/>
            <p:nvPr/>
          </p:nvSpPr>
          <p:spPr>
            <a:xfrm flipH="false" flipV="false" rot="0">
              <a:off x="0" y="0"/>
              <a:ext cx="21018534" cy="5505505"/>
            </a:xfrm>
            <a:custGeom>
              <a:avLst/>
              <a:gdLst/>
              <a:ahLst/>
              <a:cxnLst/>
              <a:rect r="r" b="b" t="t" l="l"/>
              <a:pathLst>
                <a:path h="5505505" w="21018534">
                  <a:moveTo>
                    <a:pt x="0" y="0"/>
                  </a:moveTo>
                  <a:lnTo>
                    <a:pt x="21018534" y="0"/>
                  </a:lnTo>
                  <a:lnTo>
                    <a:pt x="21018534" y="5505505"/>
                  </a:lnTo>
                  <a:lnTo>
                    <a:pt x="0" y="5505505"/>
                  </a:lnTo>
                  <a:close/>
                </a:path>
              </a:pathLst>
            </a:custGeom>
          </p:spPr>
        </p:sp>
        <p:sp>
          <p:nvSpPr>
            <p:cNvPr name="TextBox 10" id="10"/>
            <p:cNvSpPr txBox="true"/>
            <p:nvPr/>
          </p:nvSpPr>
          <p:spPr>
            <a:xfrm>
              <a:off x="0" y="-180975"/>
              <a:ext cx="21018533" cy="5686480"/>
            </a:xfrm>
            <a:prstGeom prst="rect">
              <a:avLst/>
            </a:prstGeom>
          </p:spPr>
          <p:txBody>
            <a:bodyPr anchor="t" rtlCol="false" tIns="0" lIns="0" bIns="0" rIns="0"/>
            <a:lstStyle/>
            <a:p>
              <a:pPr algn="just">
                <a:lnSpc>
                  <a:spcPts val="4139"/>
                </a:lnSpc>
              </a:pP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Οι</a:t>
              </a:r>
              <a:r>
                <a:rPr lang="en-US" b="true" sz="2299">
                  <a:solidFill>
                    <a:srgbClr val="282121"/>
                  </a:solidFill>
                  <a:latin typeface="Calibri (MS) Bold"/>
                  <a:ea typeface="Calibri (MS) Bold"/>
                  <a:cs typeface="Calibri (MS) Bold"/>
                  <a:sym typeface="Calibri (MS) Bold"/>
                </a:rPr>
                <a:t> ομάδες καταγράφουν πρακτικές στρατηγικές, για παράδειγμα:</a:t>
              </a:r>
            </a:p>
            <a:p>
              <a:pPr algn="just" marL="496569" indent="-248284" lvl="1">
                <a:lnSpc>
                  <a:spcPts val="4139"/>
                </a:lnSpc>
                <a:buFont typeface="Arial"/>
                <a:buChar char="•"/>
              </a:pPr>
              <a:r>
                <a:rPr lang="en-US" b="true" sz="2299">
                  <a:solidFill>
                    <a:srgbClr val="282121"/>
                  </a:solidFill>
                  <a:latin typeface="Calibri (MS) Bold"/>
                  <a:ea typeface="Calibri (MS) Bold"/>
                  <a:cs typeface="Calibri (MS) Bold"/>
                  <a:sym typeface="Calibri (MS) Bold"/>
                </a:rPr>
                <a:t>Παροχή</a:t>
              </a:r>
              <a:r>
                <a:rPr lang="en-US" b="true" sz="2299">
                  <a:solidFill>
                    <a:srgbClr val="282121"/>
                  </a:solidFill>
                  <a:latin typeface="Calibri (MS) Bold"/>
                  <a:ea typeface="Calibri (MS) Bold"/>
                  <a:cs typeface="Calibri (MS) Bold"/>
                  <a:sym typeface="Calibri (MS) Bold"/>
                </a:rPr>
                <a:t> πληροφοριών σε προσβάσιμη μορφή.</a:t>
              </a:r>
            </a:p>
            <a:p>
              <a:pPr algn="just" marL="496569" indent="-248284" lvl="1">
                <a:lnSpc>
                  <a:spcPts val="4139"/>
                </a:lnSpc>
                <a:buFont typeface="Arial"/>
                <a:buChar char="•"/>
              </a:pPr>
              <a:r>
                <a:rPr lang="en-US" b="true" sz="2299">
                  <a:solidFill>
                    <a:srgbClr val="282121"/>
                  </a:solidFill>
                  <a:latin typeface="Calibri (MS) Bold"/>
                  <a:ea typeface="Calibri (MS) Bold"/>
                  <a:cs typeface="Calibri (MS) Bold"/>
                  <a:sym typeface="Calibri (MS) Bold"/>
                </a:rPr>
                <a:t>Συζήτηση</a:t>
              </a:r>
              <a:r>
                <a:rPr lang="en-US" b="true" sz="2299">
                  <a:solidFill>
                    <a:srgbClr val="282121"/>
                  </a:solidFill>
                  <a:latin typeface="Calibri (MS) Bold"/>
                  <a:ea typeface="Calibri (MS) Bold"/>
                  <a:cs typeface="Calibri (MS) Bold"/>
                  <a:sym typeface="Calibri (MS) Bold"/>
                </a:rPr>
                <a:t> των επιλογών με ηρεμία.</a:t>
              </a:r>
            </a:p>
            <a:p>
              <a:pPr algn="just" marL="496569" indent="-248284" lvl="1">
                <a:lnSpc>
                  <a:spcPts val="4139"/>
                </a:lnSpc>
                <a:buFont typeface="Arial"/>
                <a:buChar char="•"/>
              </a:pPr>
              <a:r>
                <a:rPr lang="en-US" b="true" sz="2299">
                  <a:solidFill>
                    <a:srgbClr val="282121"/>
                  </a:solidFill>
                  <a:latin typeface="Calibri (MS) Bold"/>
                  <a:ea typeface="Calibri (MS) Bold"/>
                  <a:cs typeface="Calibri (MS) Bold"/>
                  <a:sym typeface="Calibri (MS) Bold"/>
                </a:rPr>
                <a:t>Χρήση οπτικών μέσων ή</a:t>
              </a:r>
              <a:r>
                <a:rPr lang="en-US" b="true" sz="2299">
                  <a:solidFill>
                    <a:srgbClr val="282121"/>
                  </a:solidFill>
                  <a:latin typeface="Calibri (MS) Bold"/>
                  <a:ea typeface="Calibri (MS) Bold"/>
                  <a:cs typeface="Calibri (MS) Bold"/>
                  <a:sym typeface="Calibri (MS) Bold"/>
                </a:rPr>
                <a:t> συμβόλων για την ενίσχυση της κατανόησης.</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Οι ομάδες μοιράζονται</a:t>
              </a:r>
              <a:r>
                <a:rPr lang="en-US" b="true" sz="2299">
                  <a:solidFill>
                    <a:srgbClr val="282121"/>
                  </a:solidFill>
                  <a:latin typeface="Calibri (MS) Bold"/>
                  <a:ea typeface="Calibri (MS) Bold"/>
                  <a:cs typeface="Calibri (MS) Bold"/>
                  <a:sym typeface="Calibri (MS) Bold"/>
                </a:rPr>
                <a:t> τις στρατηγικές τους με τις υπόλοιπες.</a:t>
              </a:r>
            </a:p>
            <a:p>
              <a:pPr algn="just" marL="496569" indent="-248284" lvl="1">
                <a:lnSpc>
                  <a:spcPts val="4139"/>
                </a:lnSpc>
                <a:buAutoNum type="arabicPeriod" startAt="1"/>
              </a:pPr>
              <a:r>
                <a:rPr lang="en-US" b="true" sz="2299">
                  <a:solidFill>
                    <a:srgbClr val="282121"/>
                  </a:solidFill>
                  <a:latin typeface="Calibri (MS) Bold"/>
                  <a:ea typeface="Calibri (MS) Bold"/>
                  <a:cs typeface="Calibri (MS) Bold"/>
                  <a:sym typeface="Calibri (MS) Bold"/>
                </a:rPr>
                <a:t>Τελικός</a:t>
              </a:r>
              <a:r>
                <a:rPr lang="en-US" b="true" sz="2299">
                  <a:solidFill>
                    <a:srgbClr val="282121"/>
                  </a:solidFill>
                  <a:latin typeface="Calibri (MS) Bold"/>
                  <a:ea typeface="Calibri (MS) Bold"/>
                  <a:cs typeface="Calibri (MS) Bold"/>
                  <a:sym typeface="Calibri (MS) Bold"/>
                </a:rPr>
                <a:t> αναστοχασμός: Τι σημαίνει στην πραγματικότητα ο σεβασμός στην αυτονομία ενός ατόμου;</a:t>
              </a:r>
            </a:p>
            <a:p>
              <a:pPr algn="just">
                <a:lnSpc>
                  <a:spcPts val="4139"/>
                </a:lnSpc>
              </a:pPr>
            </a:p>
          </p:txBody>
        </p:sp>
      </p:grpSp>
      <p:grpSp>
        <p:nvGrpSpPr>
          <p:cNvPr name="Group 11" id="11"/>
          <p:cNvGrpSpPr/>
          <p:nvPr/>
        </p:nvGrpSpPr>
        <p:grpSpPr>
          <a:xfrm rot="0">
            <a:off x="971550" y="467067"/>
            <a:ext cx="76944" cy="161583"/>
            <a:chOff x="0" y="0"/>
            <a:chExt cx="102592" cy="215444"/>
          </a:xfrm>
        </p:grpSpPr>
        <p:sp>
          <p:nvSpPr>
            <p:cNvPr name="Freeform 12" id="12"/>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13" id="13"/>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4" id="14"/>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5" id="15"/>
          <p:cNvSpPr/>
          <p:nvPr/>
        </p:nvSpPr>
        <p:spPr>
          <a:xfrm flipH="false" flipV="false" rot="0">
            <a:off x="12015774" y="7714224"/>
            <a:ext cx="5916010" cy="2144554"/>
          </a:xfrm>
          <a:custGeom>
            <a:avLst/>
            <a:gdLst/>
            <a:ahLst/>
            <a:cxnLst/>
            <a:rect r="r" b="b" t="t" l="l"/>
            <a:pathLst>
              <a:path h="2144554" w="5916010">
                <a:moveTo>
                  <a:pt x="0" y="0"/>
                </a:moveTo>
                <a:lnTo>
                  <a:pt x="5916010" y="0"/>
                </a:lnTo>
                <a:lnTo>
                  <a:pt x="5916010" y="2144554"/>
                </a:lnTo>
                <a:lnTo>
                  <a:pt x="0" y="2144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770324"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971550" y="1890136"/>
            <a:ext cx="15689245" cy="1374534"/>
            <a:chOff x="0" y="0"/>
            <a:chExt cx="20918994" cy="1832712"/>
          </a:xfrm>
        </p:grpSpPr>
        <p:sp>
          <p:nvSpPr>
            <p:cNvPr name="Freeform 6" id="6"/>
            <p:cNvSpPr/>
            <p:nvPr/>
          </p:nvSpPr>
          <p:spPr>
            <a:xfrm flipH="false" flipV="false" rot="0">
              <a:off x="0" y="0"/>
              <a:ext cx="20918993" cy="1832712"/>
            </a:xfrm>
            <a:custGeom>
              <a:avLst/>
              <a:gdLst/>
              <a:ahLst/>
              <a:cxnLst/>
              <a:rect r="r" b="b" t="t" l="l"/>
              <a:pathLst>
                <a:path h="1832712" w="20918993">
                  <a:moveTo>
                    <a:pt x="0" y="0"/>
                  </a:moveTo>
                  <a:lnTo>
                    <a:pt x="20918993" y="0"/>
                  </a:lnTo>
                  <a:lnTo>
                    <a:pt x="20918993" y="1832712"/>
                  </a:lnTo>
                  <a:lnTo>
                    <a:pt x="0" y="1832712"/>
                  </a:lnTo>
                  <a:close/>
                </a:path>
              </a:pathLst>
            </a:custGeom>
          </p:spPr>
        </p:sp>
        <p:sp>
          <p:nvSpPr>
            <p:cNvPr name="TextBox 7" id="7"/>
            <p:cNvSpPr txBox="true"/>
            <p:nvPr/>
          </p:nvSpPr>
          <p:spPr>
            <a:xfrm>
              <a:off x="0" y="-85725"/>
              <a:ext cx="20918994" cy="1918437"/>
            </a:xfrm>
            <a:prstGeom prst="rect">
              <a:avLst/>
            </a:prstGeom>
          </p:spPr>
          <p:txBody>
            <a:bodyPr anchor="t" rtlCol="false" tIns="0" lIns="0" bIns="0" rIns="0"/>
            <a:lstStyle/>
            <a:p>
              <a:pPr algn="l">
                <a:lnSpc>
                  <a:spcPts val="4709"/>
                </a:lnSpc>
              </a:pPr>
              <a:r>
                <a:rPr lang="en-US" sz="3924" b="true">
                  <a:solidFill>
                    <a:srgbClr val="2E2B29"/>
                  </a:solidFill>
                  <a:latin typeface="Calibri (MS) Bold"/>
                  <a:ea typeface="Calibri (MS) Bold"/>
                  <a:cs typeface="Calibri (MS) Bold"/>
                  <a:sym typeface="Calibri (MS) Bold"/>
                </a:rPr>
                <a:t>Δραστηριότητα 2 – «Ανεξάρτητη Διαβίωση: Το Καθημερινό Πλάνο»</a:t>
              </a:r>
            </a:p>
            <a:p>
              <a:pPr algn="l">
                <a:lnSpc>
                  <a:spcPts val="4709"/>
                </a:lnSpc>
              </a:pPr>
            </a:p>
          </p:txBody>
        </p:sp>
      </p:grpSp>
      <p:grpSp>
        <p:nvGrpSpPr>
          <p:cNvPr name="Group 8" id="8"/>
          <p:cNvGrpSpPr/>
          <p:nvPr/>
        </p:nvGrpSpPr>
        <p:grpSpPr>
          <a:xfrm rot="0">
            <a:off x="971550" y="2910275"/>
            <a:ext cx="16032048" cy="6224629"/>
            <a:chOff x="0" y="0"/>
            <a:chExt cx="21376064" cy="8299505"/>
          </a:xfrm>
        </p:grpSpPr>
        <p:sp>
          <p:nvSpPr>
            <p:cNvPr name="Freeform 9" id="9"/>
            <p:cNvSpPr/>
            <p:nvPr/>
          </p:nvSpPr>
          <p:spPr>
            <a:xfrm flipH="false" flipV="false" rot="0">
              <a:off x="0" y="0"/>
              <a:ext cx="21376064" cy="8299505"/>
            </a:xfrm>
            <a:custGeom>
              <a:avLst/>
              <a:gdLst/>
              <a:ahLst/>
              <a:cxnLst/>
              <a:rect r="r" b="b" t="t" l="l"/>
              <a:pathLst>
                <a:path h="8299505" w="21376064">
                  <a:moveTo>
                    <a:pt x="0" y="0"/>
                  </a:moveTo>
                  <a:lnTo>
                    <a:pt x="21376064" y="0"/>
                  </a:lnTo>
                  <a:lnTo>
                    <a:pt x="21376064" y="8299505"/>
                  </a:lnTo>
                  <a:lnTo>
                    <a:pt x="0" y="8299505"/>
                  </a:lnTo>
                  <a:close/>
                </a:path>
              </a:pathLst>
            </a:custGeom>
          </p:spPr>
        </p:sp>
        <p:sp>
          <p:nvSpPr>
            <p:cNvPr name="TextBox 10" id="10"/>
            <p:cNvSpPr txBox="true"/>
            <p:nvPr/>
          </p:nvSpPr>
          <p:spPr>
            <a:xfrm>
              <a:off x="0" y="-180975"/>
              <a:ext cx="21376064" cy="8480480"/>
            </a:xfrm>
            <a:prstGeom prst="rect">
              <a:avLst/>
            </a:prstGeom>
          </p:spPr>
          <p:txBody>
            <a:bodyPr anchor="t" rtlCol="false" tIns="0" lIns="0" bIns="0" rIns="0"/>
            <a:lstStyle/>
            <a:p>
              <a:pPr algn="just">
                <a:lnSpc>
                  <a:spcPts val="4140"/>
                </a:lnSpc>
              </a:pPr>
              <a:r>
                <a:rPr lang="en-US" sz="2300" b="true">
                  <a:solidFill>
                    <a:srgbClr val="000000"/>
                  </a:solidFill>
                  <a:latin typeface="Calibri (MS) Bold"/>
                  <a:ea typeface="Calibri (MS) Bold"/>
                  <a:cs typeface="Calibri (MS) Bold"/>
                  <a:sym typeface="Calibri (MS) Bold"/>
                </a:rPr>
                <a:t>Στόχος: Η ενθάρρυνση των συμμετεχόντων ατόμων να δημιουργούν δομημένα καθημερινά προγράμματα, προσαρμοσμένα στις ανάγκες και τα δυνατά σημεία των νέων. Διάρκεια: 40 λεπτά Υλικά: Μεγάλο πρότυπο προγράμματος, οπτικά εικονίδια/αυτοκόλλητα, στυλό</a:t>
              </a:r>
            </a:p>
            <a:p>
              <a:pPr algn="just">
                <a:lnSpc>
                  <a:spcPts val="4140"/>
                </a:lnSpc>
              </a:pPr>
              <a:r>
                <a:rPr lang="en-US" sz="2300" b="true">
                  <a:solidFill>
                    <a:srgbClr val="000000"/>
                  </a:solidFill>
                  <a:latin typeface="Calibri (MS) Bold"/>
                  <a:ea typeface="Calibri (MS) Bold"/>
                  <a:cs typeface="Calibri (MS) Bold"/>
                  <a:sym typeface="Calibri (MS) Bold"/>
                </a:rPr>
                <a:t>Βήματα:</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Παρουσιάζεται ένα παράδειγμα μη οργανωμένης καθημερινότητας για ένα νέο άτομο που δυσκολεύεται με την αυτονομία του.</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Κάθε ομάδα καλείται να φτιάξει ένα οπτικό, βήμα-προς-βήμα καθημερινό πλάνο που περιλαμβάνει:</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Διαλείμματα και γεύματα.</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Χρόνο για κοινωνικοποίηση ή αναψυχή.</a:t>
              </a:r>
            </a:p>
            <a:p>
              <a:pPr algn="just" marL="993141" indent="-331047" lvl="2">
                <a:lnSpc>
                  <a:spcPts val="4140"/>
                </a:lnSpc>
                <a:buFont typeface="Arial"/>
                <a:buChar char="⚬"/>
              </a:pPr>
              <a:r>
                <a:rPr lang="en-US" b="true" sz="2300">
                  <a:solidFill>
                    <a:srgbClr val="000000"/>
                  </a:solidFill>
                  <a:latin typeface="Calibri (MS) Bold"/>
                  <a:ea typeface="Calibri (MS) Bold"/>
                  <a:cs typeface="Calibri (MS) Bold"/>
                  <a:sym typeface="Calibri (MS) Bold"/>
                </a:rPr>
                <a:t>Εργασίες υγιεινής και αυτοφροντίδας.</a:t>
              </a:r>
            </a:p>
            <a:p>
              <a:pPr algn="just">
                <a:lnSpc>
                  <a:spcPts val="4140"/>
                </a:lnSpc>
              </a:pPr>
            </a:p>
            <a:p>
              <a:pPr algn="just">
                <a:lnSpc>
                  <a:spcPts val="4140"/>
                </a:lnSpc>
              </a:pPr>
            </a:p>
          </p:txBody>
        </p:sp>
      </p:grpSp>
      <p:grpSp>
        <p:nvGrpSpPr>
          <p:cNvPr name="Group 11" id="11"/>
          <p:cNvGrpSpPr/>
          <p:nvPr/>
        </p:nvGrpSpPr>
        <p:grpSpPr>
          <a:xfrm rot="0">
            <a:off x="971550" y="467067"/>
            <a:ext cx="76944" cy="161583"/>
            <a:chOff x="0" y="0"/>
            <a:chExt cx="102592" cy="215444"/>
          </a:xfrm>
        </p:grpSpPr>
        <p:sp>
          <p:nvSpPr>
            <p:cNvPr name="Freeform 12" id="12"/>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13" id="13"/>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4" id="14"/>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5" id="15"/>
          <p:cNvSpPr/>
          <p:nvPr/>
        </p:nvSpPr>
        <p:spPr>
          <a:xfrm flipH="false" flipV="false" rot="0">
            <a:off x="12153609" y="7714224"/>
            <a:ext cx="5916010" cy="2144554"/>
          </a:xfrm>
          <a:custGeom>
            <a:avLst/>
            <a:gdLst/>
            <a:ahLst/>
            <a:cxnLst/>
            <a:rect r="r" b="b" t="t" l="l"/>
            <a:pathLst>
              <a:path h="2144554" w="5916010">
                <a:moveTo>
                  <a:pt x="0" y="0"/>
                </a:moveTo>
                <a:lnTo>
                  <a:pt x="5916011" y="0"/>
                </a:lnTo>
                <a:lnTo>
                  <a:pt x="5916011" y="2144554"/>
                </a:lnTo>
                <a:lnTo>
                  <a:pt x="0" y="2144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991480" y="-867538"/>
            <a:ext cx="4649588" cy="24558365"/>
            <a:chOff x="0" y="0"/>
            <a:chExt cx="6199451" cy="32744486"/>
          </a:xfrm>
        </p:grpSpPr>
        <p:sp>
          <p:nvSpPr>
            <p:cNvPr name="Freeform 3" id="3"/>
            <p:cNvSpPr/>
            <p:nvPr/>
          </p:nvSpPr>
          <p:spPr>
            <a:xfrm flipH="false" flipV="false" rot="0">
              <a:off x="0" y="0"/>
              <a:ext cx="6199401" cy="32744485"/>
            </a:xfrm>
            <a:custGeom>
              <a:avLst/>
              <a:gdLst/>
              <a:ahLst/>
              <a:cxnLst/>
              <a:rect r="r" b="b" t="t" l="l"/>
              <a:pathLst>
                <a:path h="32744485" w="6199401">
                  <a:moveTo>
                    <a:pt x="0" y="0"/>
                  </a:moveTo>
                  <a:lnTo>
                    <a:pt x="6199401" y="0"/>
                  </a:lnTo>
                  <a:lnTo>
                    <a:pt x="6199401" y="32744485"/>
                  </a:lnTo>
                  <a:lnTo>
                    <a:pt x="0" y="32744485"/>
                  </a:lnTo>
                  <a:close/>
                </a:path>
              </a:pathLst>
            </a:custGeom>
            <a:solidFill>
              <a:srgbClr val="FBD355"/>
            </a:solidFill>
          </p:spPr>
        </p:sp>
      </p:grpSp>
      <p:sp>
        <p:nvSpPr>
          <p:cNvPr name="Freeform 4" id="4"/>
          <p:cNvSpPr/>
          <p:nvPr/>
        </p:nvSpPr>
        <p:spPr>
          <a:xfrm flipH="false" flipV="false" rot="0">
            <a:off x="770324"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5" id="5"/>
          <p:cNvGrpSpPr/>
          <p:nvPr/>
        </p:nvGrpSpPr>
        <p:grpSpPr>
          <a:xfrm rot="0">
            <a:off x="971550" y="2223730"/>
            <a:ext cx="13028103" cy="1965150"/>
            <a:chOff x="0" y="0"/>
            <a:chExt cx="17370804" cy="2620200"/>
          </a:xfrm>
        </p:grpSpPr>
        <p:sp>
          <p:nvSpPr>
            <p:cNvPr name="Freeform 6" id="6"/>
            <p:cNvSpPr/>
            <p:nvPr/>
          </p:nvSpPr>
          <p:spPr>
            <a:xfrm flipH="false" flipV="false" rot="0">
              <a:off x="0" y="0"/>
              <a:ext cx="17370803" cy="2620200"/>
            </a:xfrm>
            <a:custGeom>
              <a:avLst/>
              <a:gdLst/>
              <a:ahLst/>
              <a:cxnLst/>
              <a:rect r="r" b="b" t="t" l="l"/>
              <a:pathLst>
                <a:path h="2620200" w="17370803">
                  <a:moveTo>
                    <a:pt x="0" y="0"/>
                  </a:moveTo>
                  <a:lnTo>
                    <a:pt x="17370803" y="0"/>
                  </a:lnTo>
                  <a:lnTo>
                    <a:pt x="17370803" y="2620200"/>
                  </a:lnTo>
                  <a:lnTo>
                    <a:pt x="0" y="2620200"/>
                  </a:lnTo>
                  <a:close/>
                </a:path>
              </a:pathLst>
            </a:custGeom>
          </p:spPr>
        </p:sp>
        <p:sp>
          <p:nvSpPr>
            <p:cNvPr name="TextBox 7" id="7"/>
            <p:cNvSpPr txBox="true"/>
            <p:nvPr/>
          </p:nvSpPr>
          <p:spPr>
            <a:xfrm>
              <a:off x="0" y="-85725"/>
              <a:ext cx="17370804" cy="2705925"/>
            </a:xfrm>
            <a:prstGeom prst="rect">
              <a:avLst/>
            </a:prstGeom>
          </p:spPr>
          <p:txBody>
            <a:bodyPr anchor="t" rtlCol="false" tIns="0" lIns="0" bIns="0" rIns="0"/>
            <a:lstStyle/>
            <a:p>
              <a:pPr algn="l">
                <a:lnSpc>
                  <a:spcPts val="4709"/>
                </a:lnSpc>
              </a:pPr>
              <a:r>
                <a:rPr lang="en-US" sz="3924" b="true">
                  <a:solidFill>
                    <a:srgbClr val="2E2B29"/>
                  </a:solidFill>
                  <a:latin typeface="Calibri (MS) Bold"/>
                  <a:ea typeface="Calibri (MS) Bold"/>
                  <a:cs typeface="Calibri (MS) Bold"/>
                  <a:sym typeface="Calibri (MS) Bold"/>
                </a:rPr>
                <a:t>Activity 2 – “Living Independently: The Daily Plan”</a:t>
              </a:r>
            </a:p>
            <a:p>
              <a:pPr algn="l">
                <a:lnSpc>
                  <a:spcPts val="4709"/>
                </a:lnSpc>
              </a:pPr>
            </a:p>
            <a:p>
              <a:pPr algn="l">
                <a:lnSpc>
                  <a:spcPts val="4709"/>
                </a:lnSpc>
              </a:pPr>
            </a:p>
          </p:txBody>
        </p:sp>
      </p:grpSp>
      <p:grpSp>
        <p:nvGrpSpPr>
          <p:cNvPr name="Group 8" id="8"/>
          <p:cNvGrpSpPr/>
          <p:nvPr/>
        </p:nvGrpSpPr>
        <p:grpSpPr>
          <a:xfrm rot="0">
            <a:off x="971550" y="467067"/>
            <a:ext cx="76944" cy="161583"/>
            <a:chOff x="0" y="0"/>
            <a:chExt cx="102592" cy="215444"/>
          </a:xfrm>
        </p:grpSpPr>
        <p:sp>
          <p:nvSpPr>
            <p:cNvPr name="Freeform 9" id="9"/>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10" id="10"/>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E2B29"/>
                  </a:solidFill>
                  <a:latin typeface="Roboto Bold"/>
                  <a:ea typeface="Roboto Bold"/>
                  <a:cs typeface="Roboto Bold"/>
                  <a:sym typeface="Roboto Bold"/>
                </a:rPr>
                <a:t>7</a:t>
              </a:r>
            </a:p>
          </p:txBody>
        </p:sp>
      </p:grpSp>
      <p:sp>
        <p:nvSpPr>
          <p:cNvPr name="Freeform 11" id="11"/>
          <p:cNvSpPr/>
          <p:nvPr/>
        </p:nvSpPr>
        <p:spPr>
          <a:xfrm flipH="false" flipV="false" rot="0">
            <a:off x="31129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2" id="12"/>
          <p:cNvSpPr/>
          <p:nvPr/>
        </p:nvSpPr>
        <p:spPr>
          <a:xfrm flipH="false" flipV="false" rot="0">
            <a:off x="12153609" y="7714224"/>
            <a:ext cx="5916010" cy="2144554"/>
          </a:xfrm>
          <a:custGeom>
            <a:avLst/>
            <a:gdLst/>
            <a:ahLst/>
            <a:cxnLst/>
            <a:rect r="r" b="b" t="t" l="l"/>
            <a:pathLst>
              <a:path h="2144554" w="5916010">
                <a:moveTo>
                  <a:pt x="0" y="0"/>
                </a:moveTo>
                <a:lnTo>
                  <a:pt x="5916011" y="0"/>
                </a:lnTo>
                <a:lnTo>
                  <a:pt x="5916011" y="2144554"/>
                </a:lnTo>
                <a:lnTo>
                  <a:pt x="0" y="21445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3" id="13"/>
          <p:cNvGrpSpPr/>
          <p:nvPr/>
        </p:nvGrpSpPr>
        <p:grpSpPr>
          <a:xfrm rot="0">
            <a:off x="971550" y="2555061"/>
            <a:ext cx="16032048" cy="5700753"/>
            <a:chOff x="0" y="0"/>
            <a:chExt cx="21376064" cy="7601004"/>
          </a:xfrm>
        </p:grpSpPr>
        <p:sp>
          <p:nvSpPr>
            <p:cNvPr name="Freeform 14" id="14"/>
            <p:cNvSpPr/>
            <p:nvPr/>
          </p:nvSpPr>
          <p:spPr>
            <a:xfrm flipH="false" flipV="false" rot="0">
              <a:off x="0" y="0"/>
              <a:ext cx="21376064" cy="7601004"/>
            </a:xfrm>
            <a:custGeom>
              <a:avLst/>
              <a:gdLst/>
              <a:ahLst/>
              <a:cxnLst/>
              <a:rect r="r" b="b" t="t" l="l"/>
              <a:pathLst>
                <a:path h="7601004" w="21376064">
                  <a:moveTo>
                    <a:pt x="0" y="0"/>
                  </a:moveTo>
                  <a:lnTo>
                    <a:pt x="21376064" y="0"/>
                  </a:lnTo>
                  <a:lnTo>
                    <a:pt x="21376064" y="7601004"/>
                  </a:lnTo>
                  <a:lnTo>
                    <a:pt x="0" y="7601004"/>
                  </a:lnTo>
                  <a:close/>
                </a:path>
              </a:pathLst>
            </a:custGeom>
          </p:spPr>
        </p:sp>
        <p:sp>
          <p:nvSpPr>
            <p:cNvPr name="TextBox 15" id="15"/>
            <p:cNvSpPr txBox="true"/>
            <p:nvPr/>
          </p:nvSpPr>
          <p:spPr>
            <a:xfrm>
              <a:off x="0" y="-180975"/>
              <a:ext cx="21376064" cy="7781979"/>
            </a:xfrm>
            <a:prstGeom prst="rect">
              <a:avLst/>
            </a:prstGeom>
          </p:spPr>
          <p:txBody>
            <a:bodyPr anchor="t" rtlCol="false" tIns="0" lIns="0" bIns="0" rIns="0"/>
            <a:lstStyle/>
            <a:p>
              <a:pPr algn="just">
                <a:lnSpc>
                  <a:spcPts val="4140"/>
                </a:lnSpc>
              </a:pP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Προσθέστε</a:t>
              </a:r>
              <a:r>
                <a:rPr lang="en-US" b="true" sz="2300">
                  <a:solidFill>
                    <a:srgbClr val="000000"/>
                  </a:solidFill>
                  <a:latin typeface="Calibri (MS) Bold"/>
                  <a:ea typeface="Calibri (MS) Bold"/>
                  <a:cs typeface="Calibri (MS) Bold"/>
                  <a:sym typeface="Calibri (MS) Bold"/>
                </a:rPr>
                <a:t> στρατηγικές υποστήριξης όπως:</a:t>
              </a:r>
            </a:p>
            <a:p>
              <a:pPr algn="just" marL="496571" indent="-248285" lvl="1">
                <a:lnSpc>
                  <a:spcPts val="4140"/>
                </a:lnSpc>
                <a:buFont typeface="Arial"/>
                <a:buChar char="•"/>
              </a:pPr>
              <a:r>
                <a:rPr lang="en-US" b="true" sz="2300">
                  <a:solidFill>
                    <a:srgbClr val="000000"/>
                  </a:solidFill>
                  <a:latin typeface="Calibri (MS) Bold"/>
                  <a:ea typeface="Calibri (MS) Bold"/>
                  <a:cs typeface="Calibri (MS) Bold"/>
                  <a:sym typeface="Calibri (MS) Bold"/>
                </a:rPr>
                <a:t>Ειδοποιήσεις</a:t>
              </a:r>
              <a:r>
                <a:rPr lang="en-US" b="true" sz="2300">
                  <a:solidFill>
                    <a:srgbClr val="000000"/>
                  </a:solidFill>
                  <a:latin typeface="Calibri (MS) Bold"/>
                  <a:ea typeface="Calibri (MS) Bold"/>
                  <a:cs typeface="Calibri (MS) Bold"/>
                  <a:sym typeface="Calibri (MS) Bold"/>
                </a:rPr>
                <a:t> ή οπτικές υπενθυμίσεις.</a:t>
              </a:r>
            </a:p>
            <a:p>
              <a:pPr algn="just" marL="496571" indent="-248285" lvl="1">
                <a:lnSpc>
                  <a:spcPts val="4140"/>
                </a:lnSpc>
                <a:buFont typeface="Arial"/>
                <a:buChar char="•"/>
              </a:pPr>
              <a:r>
                <a:rPr lang="en-US" b="true" sz="2300">
                  <a:solidFill>
                    <a:srgbClr val="000000"/>
                  </a:solidFill>
                  <a:latin typeface="Calibri (MS) Bold"/>
                  <a:ea typeface="Calibri (MS) Bold"/>
                  <a:cs typeface="Calibri (MS) Bold"/>
                  <a:sym typeface="Calibri (MS) Bold"/>
                </a:rPr>
                <a:t>Ήσυχες ζώνες ή χώρους φιλικούς</a:t>
              </a:r>
              <a:r>
                <a:rPr lang="en-US" b="true" sz="2300">
                  <a:solidFill>
                    <a:srgbClr val="000000"/>
                  </a:solidFill>
                  <a:latin typeface="Calibri (MS) Bold"/>
                  <a:ea typeface="Calibri (MS) Bold"/>
                  <a:cs typeface="Calibri (MS) Bold"/>
                  <a:sym typeface="Calibri (MS) Bold"/>
                </a:rPr>
                <a:t> προς τις αισθητηριακές ανάγκες.</a:t>
              </a:r>
            </a:p>
            <a:p>
              <a:pPr algn="just" marL="496571" indent="-248285" lvl="1">
                <a:lnSpc>
                  <a:spcPts val="4140"/>
                </a:lnSpc>
                <a:buFont typeface="Arial"/>
                <a:buChar char="•"/>
              </a:pPr>
              <a:r>
                <a:rPr lang="en-US" b="true" sz="2300">
                  <a:solidFill>
                    <a:srgbClr val="000000"/>
                  </a:solidFill>
                  <a:latin typeface="Calibri (MS) Bold"/>
                  <a:ea typeface="Calibri (MS) Bold"/>
                  <a:cs typeface="Calibri (MS) Bold"/>
                  <a:sym typeface="Calibri (MS) Bold"/>
                </a:rPr>
                <a:t>Υποστήριξη</a:t>
              </a:r>
              <a:r>
                <a:rPr lang="en-US" b="true" sz="2300">
                  <a:solidFill>
                    <a:srgbClr val="000000"/>
                  </a:solidFill>
                  <a:latin typeface="Calibri (MS) Bold"/>
                  <a:ea typeface="Calibri (MS) Bold"/>
                  <a:cs typeface="Calibri (MS) Bold"/>
                  <a:sym typeface="Calibri (MS) Bold"/>
                </a:rPr>
                <a:t> από συνομηλίκους ή την οικογένεια.</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Οι ομάδες παρουσιάζουν</a:t>
              </a:r>
              <a:r>
                <a:rPr lang="en-US" b="true" sz="2300">
                  <a:solidFill>
                    <a:srgbClr val="000000"/>
                  </a:solidFill>
                  <a:latin typeface="Calibri (MS) Bold"/>
                  <a:ea typeface="Calibri (MS) Bold"/>
                  <a:cs typeface="Calibri (MS) Bold"/>
                  <a:sym typeface="Calibri (MS) Bold"/>
                </a:rPr>
                <a:t> τα πλάνα τους.</a:t>
              </a:r>
            </a:p>
            <a:p>
              <a:pPr algn="just" marL="496571" indent="-248285" lvl="1">
                <a:lnSpc>
                  <a:spcPts val="4140"/>
                </a:lnSpc>
                <a:buAutoNum type="arabicPeriod" startAt="1"/>
              </a:pPr>
              <a:r>
                <a:rPr lang="en-US" b="true" sz="2300">
                  <a:solidFill>
                    <a:srgbClr val="000000"/>
                  </a:solidFill>
                  <a:latin typeface="Calibri (MS) Bold"/>
                  <a:ea typeface="Calibri (MS) Bold"/>
                  <a:cs typeface="Calibri (MS) Bold"/>
                  <a:sym typeface="Calibri (MS) Bold"/>
                </a:rPr>
                <a:t>Συζήτηση</a:t>
              </a:r>
              <a:r>
                <a:rPr lang="en-US" b="true" sz="2300">
                  <a:solidFill>
                    <a:srgbClr val="000000"/>
                  </a:solidFill>
                  <a:latin typeface="Calibri (MS) Bold"/>
                  <a:ea typeface="Calibri (MS) Bold"/>
                  <a:cs typeface="Calibri (MS) Bold"/>
                  <a:sym typeface="Calibri (MS) Bold"/>
                </a:rPr>
                <a:t>:</a:t>
              </a:r>
            </a:p>
            <a:p>
              <a:pPr algn="just" marL="496571" indent="-248285" lvl="1">
                <a:lnSpc>
                  <a:spcPts val="4140"/>
                </a:lnSpc>
                <a:buFont typeface="Arial"/>
                <a:buChar char="•"/>
              </a:pPr>
              <a:r>
                <a:rPr lang="en-US" b="true" sz="2300">
                  <a:solidFill>
                    <a:srgbClr val="000000"/>
                  </a:solidFill>
                  <a:latin typeface="Calibri (MS) Bold"/>
                  <a:ea typeface="Calibri (MS) Bold"/>
                  <a:cs typeface="Calibri (MS) Bold"/>
                  <a:sym typeface="Calibri (MS) Bold"/>
                </a:rPr>
                <a:t>Ποιες</a:t>
              </a:r>
              <a:r>
                <a:rPr lang="en-US" b="true" sz="2300">
                  <a:solidFill>
                    <a:srgbClr val="000000"/>
                  </a:solidFill>
                  <a:latin typeface="Calibri (MS) Bold"/>
                  <a:ea typeface="Calibri (MS) Bold"/>
                  <a:cs typeface="Calibri (MS) Bold"/>
                  <a:sym typeface="Calibri (MS) Bold"/>
                </a:rPr>
                <a:t> προκλήσεις μπορεί να αντιμετωπίσουν τα νέα άτομα ακολουθώντας αυτό το πρόγραμμα;</a:t>
              </a:r>
            </a:p>
            <a:p>
              <a:pPr algn="just" marL="496571" indent="-248285" lvl="1">
                <a:lnSpc>
                  <a:spcPts val="4140"/>
                </a:lnSpc>
                <a:buFont typeface="Arial"/>
                <a:buChar char="•"/>
              </a:pPr>
              <a:r>
                <a:rPr lang="en-US" b="true" sz="2300">
                  <a:solidFill>
                    <a:srgbClr val="000000"/>
                  </a:solidFill>
                  <a:latin typeface="Calibri (MS) Bold"/>
                  <a:ea typeface="Calibri (MS) Bold"/>
                  <a:cs typeface="Calibri (MS) Bold"/>
                  <a:sym typeface="Calibri (MS) Bold"/>
                </a:rPr>
                <a:t>Πώς μπορούν να βοηθήσουν</a:t>
              </a:r>
              <a:r>
                <a:rPr lang="en-US" b="true" sz="2300">
                  <a:solidFill>
                    <a:srgbClr val="000000"/>
                  </a:solidFill>
                  <a:latin typeface="Calibri (MS) Bold"/>
                  <a:ea typeface="Calibri (MS) Bold"/>
                  <a:cs typeface="Calibri (MS) Bold"/>
                  <a:sym typeface="Calibri (MS) Bold"/>
                </a:rPr>
                <a:t> τα άτομα που εργάζονται στον τομέα της νεολαίας;</a:t>
              </a:r>
            </a:p>
            <a:p>
              <a:pPr algn="just" marL="993141" indent="-331047" lvl="2">
                <a:lnSpc>
                  <a:spcPts val="4140"/>
                </a:lnSpc>
                <a:buFont typeface="Arial"/>
                <a:buChar char="⚬"/>
              </a:pPr>
            </a:p>
            <a:p>
              <a:pPr algn="just">
                <a:lnSpc>
                  <a:spcPts val="4140"/>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311292" y="9466999"/>
            <a:ext cx="2862209" cy="600478"/>
          </a:xfrm>
          <a:custGeom>
            <a:avLst/>
            <a:gdLst/>
            <a:ahLst/>
            <a:cxnLst/>
            <a:rect r="r" b="b" t="t" l="l"/>
            <a:pathLst>
              <a:path h="600478" w="2862209">
                <a:moveTo>
                  <a:pt x="0" y="0"/>
                </a:moveTo>
                <a:lnTo>
                  <a:pt x="2862209" y="0"/>
                </a:lnTo>
                <a:lnTo>
                  <a:pt x="2862209" y="600477"/>
                </a:lnTo>
                <a:lnTo>
                  <a:pt x="0" y="600477"/>
                </a:lnTo>
                <a:lnTo>
                  <a:pt x="0" y="0"/>
                </a:lnTo>
                <a:close/>
              </a:path>
            </a:pathLst>
          </a:custGeom>
          <a:blipFill>
            <a:blip r:embed="rId3"/>
            <a:stretch>
              <a:fillRect l="0" t="0" r="0" b="-211"/>
            </a:stretch>
          </a:blipFill>
        </p:spPr>
      </p:sp>
      <p:grpSp>
        <p:nvGrpSpPr>
          <p:cNvPr name="Group 3" id="3"/>
          <p:cNvGrpSpPr/>
          <p:nvPr/>
        </p:nvGrpSpPr>
        <p:grpSpPr>
          <a:xfrm rot="0">
            <a:off x="12162770" y="2874060"/>
            <a:ext cx="4523214" cy="896009"/>
            <a:chOff x="0" y="0"/>
            <a:chExt cx="6030952" cy="1194678"/>
          </a:xfrm>
        </p:grpSpPr>
        <p:sp>
          <p:nvSpPr>
            <p:cNvPr name="Freeform 4" id="4"/>
            <p:cNvSpPr/>
            <p:nvPr/>
          </p:nvSpPr>
          <p:spPr>
            <a:xfrm flipH="false" flipV="false" rot="0">
              <a:off x="0" y="0"/>
              <a:ext cx="6030952" cy="1194678"/>
            </a:xfrm>
            <a:custGeom>
              <a:avLst/>
              <a:gdLst/>
              <a:ahLst/>
              <a:cxnLst/>
              <a:rect r="r" b="b" t="t" l="l"/>
              <a:pathLst>
                <a:path h="1194678" w="6030952">
                  <a:moveTo>
                    <a:pt x="0" y="0"/>
                  </a:moveTo>
                  <a:lnTo>
                    <a:pt x="6030952" y="0"/>
                  </a:lnTo>
                  <a:lnTo>
                    <a:pt x="6030952" y="1194678"/>
                  </a:lnTo>
                  <a:lnTo>
                    <a:pt x="0" y="1194678"/>
                  </a:lnTo>
                  <a:close/>
                </a:path>
              </a:pathLst>
            </a:custGeom>
          </p:spPr>
        </p:sp>
        <p:sp>
          <p:nvSpPr>
            <p:cNvPr name="TextBox 5" id="5"/>
            <p:cNvSpPr txBox="true"/>
            <p:nvPr/>
          </p:nvSpPr>
          <p:spPr>
            <a:xfrm>
              <a:off x="0" y="-161925"/>
              <a:ext cx="6030952" cy="1356603"/>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Συμβουλή</a:t>
              </a:r>
              <a:r>
                <a:rPr lang="en-US" b="true" sz="2099">
                  <a:solidFill>
                    <a:srgbClr val="000000"/>
                  </a:solidFill>
                  <a:latin typeface="Calibri (MS) Bold"/>
                  <a:ea typeface="Calibri (MS) Bold"/>
                  <a:cs typeface="Calibri (MS) Bold"/>
                  <a:sym typeface="Calibri (MS) Bold"/>
                </a:rPr>
                <a:t> 3 – Υποστηρίξτε τη λήψη αποφάσεων</a:t>
              </a:r>
            </a:p>
          </p:txBody>
        </p:sp>
      </p:grpSp>
      <p:grpSp>
        <p:nvGrpSpPr>
          <p:cNvPr name="Group 6" id="6"/>
          <p:cNvGrpSpPr/>
          <p:nvPr/>
        </p:nvGrpSpPr>
        <p:grpSpPr>
          <a:xfrm rot="0">
            <a:off x="12162770" y="3853042"/>
            <a:ext cx="4997757" cy="1588897"/>
            <a:chOff x="0" y="0"/>
            <a:chExt cx="6663676" cy="2118529"/>
          </a:xfrm>
        </p:grpSpPr>
        <p:sp>
          <p:nvSpPr>
            <p:cNvPr name="Freeform 7" id="7"/>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p:spPr>
        </p:sp>
        <p:sp>
          <p:nvSpPr>
            <p:cNvPr name="TextBox 8" id="8"/>
            <p:cNvSpPr txBox="true"/>
            <p:nvPr/>
          </p:nvSpPr>
          <p:spPr>
            <a:xfrm>
              <a:off x="0" y="-123825"/>
              <a:ext cx="6663676" cy="2242354"/>
            </a:xfrm>
            <a:prstGeom prst="rect">
              <a:avLst/>
            </a:prstGeom>
          </p:spPr>
          <p:txBody>
            <a:bodyPr anchor="t" rtlCol="false" tIns="0" lIns="0" bIns="0" rIns="0"/>
            <a:lstStyle/>
            <a:p>
              <a:pPr algn="just">
                <a:lnSpc>
                  <a:spcPts val="2789"/>
                </a:lnSpc>
              </a:pPr>
              <a:r>
                <a:rPr lang="en-US" sz="1549">
                  <a:solidFill>
                    <a:srgbClr val="000000"/>
                  </a:solidFill>
                  <a:latin typeface="Calibri (MS)"/>
                  <a:ea typeface="Calibri (MS)"/>
                  <a:cs typeface="Calibri (MS)"/>
                  <a:sym typeface="Calibri (MS)"/>
                </a:rPr>
                <a:t>Ενθαρρύνετε τις καθημερινές επιλογές: τι θα φορέσουν, πού θα καθίσουν, αν θα συμμετάσχουν κάπου.</a:t>
              </a:r>
              <a:r>
                <a:rPr lang="en-US" sz="1549">
                  <a:solidFill>
                    <a:srgbClr val="000000"/>
                  </a:solidFill>
                  <a:latin typeface="Calibri (MS)"/>
                  <a:ea typeface="Calibri (MS)"/>
                  <a:cs typeface="Calibri (MS)"/>
                  <a:sym typeface="Calibri (MS)"/>
                </a:rPr>
                <a:t> Η λήψη αποφάσεων χτίζει αυτοπεποίθηση και ανεξαρτησία.</a:t>
              </a:r>
            </a:p>
            <a:p>
              <a:pPr algn="just">
                <a:lnSpc>
                  <a:spcPts val="2789"/>
                </a:lnSpc>
              </a:pPr>
            </a:p>
          </p:txBody>
        </p:sp>
      </p:grpSp>
      <p:grpSp>
        <p:nvGrpSpPr>
          <p:cNvPr name="Group 9" id="9"/>
          <p:cNvGrpSpPr/>
          <p:nvPr/>
        </p:nvGrpSpPr>
        <p:grpSpPr>
          <a:xfrm rot="0">
            <a:off x="4616903" y="459192"/>
            <a:ext cx="9728036" cy="1904649"/>
            <a:chOff x="0" y="0"/>
            <a:chExt cx="12970715" cy="2539532"/>
          </a:xfrm>
        </p:grpSpPr>
        <p:sp>
          <p:nvSpPr>
            <p:cNvPr name="Freeform 10" id="10"/>
            <p:cNvSpPr/>
            <p:nvPr/>
          </p:nvSpPr>
          <p:spPr>
            <a:xfrm flipH="false" flipV="false" rot="0">
              <a:off x="0" y="0"/>
              <a:ext cx="12970715" cy="2539532"/>
            </a:xfrm>
            <a:custGeom>
              <a:avLst/>
              <a:gdLst/>
              <a:ahLst/>
              <a:cxnLst/>
              <a:rect r="r" b="b" t="t" l="l"/>
              <a:pathLst>
                <a:path h="2539532" w="12970715">
                  <a:moveTo>
                    <a:pt x="0" y="0"/>
                  </a:moveTo>
                  <a:lnTo>
                    <a:pt x="12970715" y="0"/>
                  </a:lnTo>
                  <a:lnTo>
                    <a:pt x="12970715" y="2539532"/>
                  </a:lnTo>
                  <a:lnTo>
                    <a:pt x="0" y="2539532"/>
                  </a:lnTo>
                  <a:close/>
                </a:path>
              </a:pathLst>
            </a:custGeom>
          </p:spPr>
        </p:sp>
        <p:sp>
          <p:nvSpPr>
            <p:cNvPr name="TextBox 11" id="11"/>
            <p:cNvSpPr txBox="true"/>
            <p:nvPr/>
          </p:nvSpPr>
          <p:spPr>
            <a:xfrm>
              <a:off x="0" y="-114300"/>
              <a:ext cx="12970715" cy="2653832"/>
            </a:xfrm>
            <a:prstGeom prst="rect">
              <a:avLst/>
            </a:prstGeom>
          </p:spPr>
          <p:txBody>
            <a:bodyPr anchor="t" rtlCol="false" tIns="0" lIns="0" bIns="0" rIns="0"/>
            <a:lstStyle/>
            <a:p>
              <a:pPr algn="l">
                <a:lnSpc>
                  <a:spcPts val="6480"/>
                </a:lnSpc>
              </a:pPr>
              <a:r>
                <a:rPr lang="en-US" b="true" sz="5400">
                  <a:solidFill>
                    <a:srgbClr val="1E83DA"/>
                  </a:solidFill>
                  <a:latin typeface="Calibri (MS) Bold"/>
                  <a:ea typeface="Calibri (MS) Bold"/>
                  <a:cs typeface="Calibri (MS) Bold"/>
                  <a:sym typeface="Calibri (MS) Bold"/>
                </a:rPr>
                <a:t>Συμβουλές</a:t>
              </a:r>
              <a:r>
                <a:rPr lang="en-US" b="true" sz="5400">
                  <a:solidFill>
                    <a:srgbClr val="1E83DA"/>
                  </a:solidFill>
                  <a:latin typeface="Calibri (MS) Bold"/>
                  <a:ea typeface="Calibri (MS) Bold"/>
                  <a:cs typeface="Calibri (MS) Bold"/>
                  <a:sym typeface="Calibri (MS) Bold"/>
                </a:rPr>
                <a:t> για τα Εργαζόμενα Άτομα στον Τομέα την Νεολαίας</a:t>
              </a:r>
            </a:p>
          </p:txBody>
        </p:sp>
      </p:grpSp>
      <p:sp>
        <p:nvSpPr>
          <p:cNvPr name="AutoShape 12" id="12"/>
          <p:cNvSpPr/>
          <p:nvPr/>
        </p:nvSpPr>
        <p:spPr>
          <a:xfrm rot="23543">
            <a:off x="16208953" y="5874585"/>
            <a:ext cx="2086216" cy="0"/>
          </a:xfrm>
          <a:prstGeom prst="line">
            <a:avLst/>
          </a:prstGeom>
          <a:ln cap="rnd" w="19050">
            <a:solidFill>
              <a:srgbClr val="343434"/>
            </a:solidFill>
            <a:prstDash val="solid"/>
            <a:headEnd type="none" len="sm" w="sm"/>
            <a:tailEnd type="none" len="sm" w="sm"/>
          </a:ln>
        </p:spPr>
      </p:sp>
      <p:grpSp>
        <p:nvGrpSpPr>
          <p:cNvPr name="Group 13" id="13"/>
          <p:cNvGrpSpPr/>
          <p:nvPr/>
        </p:nvGrpSpPr>
        <p:grpSpPr>
          <a:xfrm rot="0">
            <a:off x="12322011" y="6443633"/>
            <a:ext cx="4523214" cy="433388"/>
            <a:chOff x="0" y="0"/>
            <a:chExt cx="6030952" cy="577850"/>
          </a:xfrm>
        </p:grpSpPr>
        <p:sp>
          <p:nvSpPr>
            <p:cNvPr name="Freeform 14" id="14"/>
            <p:cNvSpPr/>
            <p:nvPr/>
          </p:nvSpPr>
          <p:spPr>
            <a:xfrm flipH="false" flipV="false" rot="0">
              <a:off x="0" y="0"/>
              <a:ext cx="6030952" cy="577850"/>
            </a:xfrm>
            <a:custGeom>
              <a:avLst/>
              <a:gdLst/>
              <a:ahLst/>
              <a:cxnLst/>
              <a:rect r="r" b="b" t="t" l="l"/>
              <a:pathLst>
                <a:path h="577850" w="6030952">
                  <a:moveTo>
                    <a:pt x="0" y="0"/>
                  </a:moveTo>
                  <a:lnTo>
                    <a:pt x="6030952" y="0"/>
                  </a:lnTo>
                  <a:lnTo>
                    <a:pt x="6030952" y="577850"/>
                  </a:lnTo>
                  <a:lnTo>
                    <a:pt x="0" y="577850"/>
                  </a:lnTo>
                  <a:close/>
                </a:path>
              </a:pathLst>
            </a:custGeom>
          </p:spPr>
        </p:sp>
        <p:sp>
          <p:nvSpPr>
            <p:cNvPr name="TextBox 15" id="15"/>
            <p:cNvSpPr txBox="true"/>
            <p:nvPr/>
          </p:nvSpPr>
          <p:spPr>
            <a:xfrm>
              <a:off x="0" y="-161925"/>
              <a:ext cx="6030952" cy="739775"/>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Συμβουλή</a:t>
              </a:r>
              <a:r>
                <a:rPr lang="en-US" b="true" sz="2099">
                  <a:solidFill>
                    <a:srgbClr val="000000"/>
                  </a:solidFill>
                  <a:latin typeface="Calibri (MS) Bold"/>
                  <a:ea typeface="Calibri (MS) Bold"/>
                  <a:cs typeface="Calibri (MS) Bold"/>
                  <a:sym typeface="Calibri (MS) Bold"/>
                </a:rPr>
                <a:t> 4 – Σεβαστείτε τα όρια</a:t>
              </a:r>
            </a:p>
          </p:txBody>
        </p:sp>
      </p:grpSp>
      <p:grpSp>
        <p:nvGrpSpPr>
          <p:cNvPr name="Group 16" id="16"/>
          <p:cNvGrpSpPr/>
          <p:nvPr/>
        </p:nvGrpSpPr>
        <p:grpSpPr>
          <a:xfrm rot="0">
            <a:off x="12322011" y="7116102"/>
            <a:ext cx="4997757" cy="1588897"/>
            <a:chOff x="0" y="0"/>
            <a:chExt cx="6663676" cy="2118529"/>
          </a:xfrm>
        </p:grpSpPr>
        <p:sp>
          <p:nvSpPr>
            <p:cNvPr name="Freeform 17" id="17"/>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p:spPr>
        </p:sp>
        <p:sp>
          <p:nvSpPr>
            <p:cNvPr name="TextBox 18" id="18"/>
            <p:cNvSpPr txBox="true"/>
            <p:nvPr/>
          </p:nvSpPr>
          <p:spPr>
            <a:xfrm>
              <a:off x="0" y="-123825"/>
              <a:ext cx="6663676" cy="2242354"/>
            </a:xfrm>
            <a:prstGeom prst="rect">
              <a:avLst/>
            </a:prstGeom>
          </p:spPr>
          <p:txBody>
            <a:bodyPr anchor="t" rtlCol="false" tIns="0" lIns="0" bIns="0" rIns="0"/>
            <a:lstStyle/>
            <a:p>
              <a:pPr algn="just">
                <a:lnSpc>
                  <a:spcPts val="2609"/>
                </a:lnSpc>
              </a:pPr>
              <a:r>
                <a:rPr lang="en-US" sz="1449">
                  <a:solidFill>
                    <a:srgbClr val="000000"/>
                  </a:solidFill>
                  <a:latin typeface="Calibri (MS)"/>
                  <a:ea typeface="Calibri (MS)"/>
                  <a:cs typeface="Calibri (MS)"/>
                  <a:sym typeface="Calibri (MS)"/>
                </a:rPr>
                <a:t>Διδάξτε ότι το να λένε «όχι» είναι αποδεκτό — και να το εννοείτε όταν το κάνουν. Η αυτονομία περιλαμβάνει το δικαίωμα της άρνησης.</a:t>
              </a:r>
            </a:p>
            <a:p>
              <a:pPr algn="just">
                <a:lnSpc>
                  <a:spcPts val="2609"/>
                </a:lnSpc>
              </a:pPr>
            </a:p>
          </p:txBody>
        </p:sp>
      </p:grpSp>
      <p:grpSp>
        <p:nvGrpSpPr>
          <p:cNvPr name="Group 19" id="19"/>
          <p:cNvGrpSpPr/>
          <p:nvPr/>
        </p:nvGrpSpPr>
        <p:grpSpPr>
          <a:xfrm rot="0">
            <a:off x="745418" y="6190905"/>
            <a:ext cx="5218902" cy="896009"/>
            <a:chOff x="0" y="0"/>
            <a:chExt cx="6958536" cy="1194678"/>
          </a:xfrm>
        </p:grpSpPr>
        <p:sp>
          <p:nvSpPr>
            <p:cNvPr name="Freeform 20" id="20"/>
            <p:cNvSpPr/>
            <p:nvPr/>
          </p:nvSpPr>
          <p:spPr>
            <a:xfrm flipH="false" flipV="false" rot="0">
              <a:off x="0" y="0"/>
              <a:ext cx="6958536" cy="1194678"/>
            </a:xfrm>
            <a:custGeom>
              <a:avLst/>
              <a:gdLst/>
              <a:ahLst/>
              <a:cxnLst/>
              <a:rect r="r" b="b" t="t" l="l"/>
              <a:pathLst>
                <a:path h="1194678" w="6958536">
                  <a:moveTo>
                    <a:pt x="0" y="0"/>
                  </a:moveTo>
                  <a:lnTo>
                    <a:pt x="6958536" y="0"/>
                  </a:lnTo>
                  <a:lnTo>
                    <a:pt x="6958536" y="1194678"/>
                  </a:lnTo>
                  <a:lnTo>
                    <a:pt x="0" y="1194678"/>
                  </a:lnTo>
                  <a:close/>
                </a:path>
              </a:pathLst>
            </a:custGeom>
          </p:spPr>
        </p:sp>
        <p:sp>
          <p:nvSpPr>
            <p:cNvPr name="TextBox 21" id="21"/>
            <p:cNvSpPr txBox="true"/>
            <p:nvPr/>
          </p:nvSpPr>
          <p:spPr>
            <a:xfrm>
              <a:off x="0" y="-161925"/>
              <a:ext cx="6958536" cy="1356603"/>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Συμβουλή</a:t>
              </a:r>
              <a:r>
                <a:rPr lang="en-US" b="true" sz="2099">
                  <a:solidFill>
                    <a:srgbClr val="000000"/>
                  </a:solidFill>
                  <a:latin typeface="Calibri (MS) Bold"/>
                  <a:ea typeface="Calibri (MS) Bold"/>
                  <a:cs typeface="Calibri (MS) Bold"/>
                  <a:sym typeface="Calibri (MS) Bold"/>
                </a:rPr>
                <a:t> 2 – Αναλύστε τις εργασίες σε σαφή βήματα</a:t>
              </a:r>
            </a:p>
          </p:txBody>
        </p:sp>
      </p:grpSp>
      <p:grpSp>
        <p:nvGrpSpPr>
          <p:cNvPr name="Group 22" id="22"/>
          <p:cNvGrpSpPr/>
          <p:nvPr/>
        </p:nvGrpSpPr>
        <p:grpSpPr>
          <a:xfrm rot="0">
            <a:off x="770324" y="7116102"/>
            <a:ext cx="4997757" cy="1588897"/>
            <a:chOff x="0" y="0"/>
            <a:chExt cx="6663676" cy="2118529"/>
          </a:xfrm>
        </p:grpSpPr>
        <p:sp>
          <p:nvSpPr>
            <p:cNvPr name="Freeform 23" id="23"/>
            <p:cNvSpPr/>
            <p:nvPr/>
          </p:nvSpPr>
          <p:spPr>
            <a:xfrm flipH="false" flipV="false" rot="0">
              <a:off x="0" y="0"/>
              <a:ext cx="6663676" cy="2118529"/>
            </a:xfrm>
            <a:custGeom>
              <a:avLst/>
              <a:gdLst/>
              <a:ahLst/>
              <a:cxnLst/>
              <a:rect r="r" b="b" t="t" l="l"/>
              <a:pathLst>
                <a:path h="2118529" w="6663676">
                  <a:moveTo>
                    <a:pt x="0" y="0"/>
                  </a:moveTo>
                  <a:lnTo>
                    <a:pt x="6663676" y="0"/>
                  </a:lnTo>
                  <a:lnTo>
                    <a:pt x="6663676" y="2118529"/>
                  </a:lnTo>
                  <a:lnTo>
                    <a:pt x="0" y="2118529"/>
                  </a:lnTo>
                  <a:close/>
                </a:path>
              </a:pathLst>
            </a:custGeom>
          </p:spPr>
        </p:sp>
        <p:sp>
          <p:nvSpPr>
            <p:cNvPr name="TextBox 24" id="24"/>
            <p:cNvSpPr txBox="true"/>
            <p:nvPr/>
          </p:nvSpPr>
          <p:spPr>
            <a:xfrm>
              <a:off x="0" y="-123825"/>
              <a:ext cx="6663676" cy="2242354"/>
            </a:xfrm>
            <a:prstGeom prst="rect">
              <a:avLst/>
            </a:prstGeom>
          </p:spPr>
          <p:txBody>
            <a:bodyPr anchor="t" rtlCol="false" tIns="0" lIns="0" bIns="0" rIns="0"/>
            <a:lstStyle/>
            <a:p>
              <a:pPr algn="just">
                <a:lnSpc>
                  <a:spcPts val="2609"/>
                </a:lnSpc>
              </a:pPr>
              <a:r>
                <a:rPr lang="en-US" sz="1449">
                  <a:solidFill>
                    <a:srgbClr val="000000"/>
                  </a:solidFill>
                  <a:latin typeface="Calibri (MS)"/>
                  <a:ea typeface="Calibri (MS)"/>
                  <a:cs typeface="Calibri (MS)"/>
                  <a:sym typeface="Calibri (MS)"/>
                </a:rPr>
                <a:t>Χρησιμοποιήστε οπτικά βοηθήματα και απλή γλώσσα για να κάνετε τις σύνθετες εργασίες πιο κατανοητές. Παράδειγμα</a:t>
              </a:r>
              <a:r>
                <a:rPr lang="en-US" sz="1449">
                  <a:solidFill>
                    <a:srgbClr val="000000"/>
                  </a:solidFill>
                  <a:latin typeface="Calibri (MS)"/>
                  <a:ea typeface="Calibri (MS)"/>
                  <a:cs typeface="Calibri (MS)"/>
                  <a:sym typeface="Calibri (MS)"/>
                </a:rPr>
                <a:t>: Η οδηγία «Προετοίμασε μεσημεριανό» γίνεται → «Πλύνε τα χέρια → Διάλεξε σάντουιτς → Χρησιμοποίησε την τοστιέρα».</a:t>
              </a:r>
            </a:p>
            <a:p>
              <a:pPr algn="just">
                <a:lnSpc>
                  <a:spcPts val="2609"/>
                </a:lnSpc>
              </a:pPr>
            </a:p>
          </p:txBody>
        </p:sp>
      </p:grpSp>
      <p:grpSp>
        <p:nvGrpSpPr>
          <p:cNvPr name="Group 25" id="25"/>
          <p:cNvGrpSpPr/>
          <p:nvPr/>
        </p:nvGrpSpPr>
        <p:grpSpPr>
          <a:xfrm rot="0">
            <a:off x="745418" y="2859141"/>
            <a:ext cx="5542752" cy="433388"/>
            <a:chOff x="0" y="0"/>
            <a:chExt cx="7390336" cy="577850"/>
          </a:xfrm>
        </p:grpSpPr>
        <p:sp>
          <p:nvSpPr>
            <p:cNvPr name="Freeform 26" id="26"/>
            <p:cNvSpPr/>
            <p:nvPr/>
          </p:nvSpPr>
          <p:spPr>
            <a:xfrm flipH="false" flipV="false" rot="0">
              <a:off x="0" y="0"/>
              <a:ext cx="7390336" cy="577850"/>
            </a:xfrm>
            <a:custGeom>
              <a:avLst/>
              <a:gdLst/>
              <a:ahLst/>
              <a:cxnLst/>
              <a:rect r="r" b="b" t="t" l="l"/>
              <a:pathLst>
                <a:path h="577850" w="7390336">
                  <a:moveTo>
                    <a:pt x="0" y="0"/>
                  </a:moveTo>
                  <a:lnTo>
                    <a:pt x="7390336" y="0"/>
                  </a:lnTo>
                  <a:lnTo>
                    <a:pt x="7390336" y="577850"/>
                  </a:lnTo>
                  <a:lnTo>
                    <a:pt x="0" y="577850"/>
                  </a:lnTo>
                  <a:close/>
                </a:path>
              </a:pathLst>
            </a:custGeom>
          </p:spPr>
        </p:sp>
        <p:sp>
          <p:nvSpPr>
            <p:cNvPr name="TextBox 27" id="27"/>
            <p:cNvSpPr txBox="true"/>
            <p:nvPr/>
          </p:nvSpPr>
          <p:spPr>
            <a:xfrm>
              <a:off x="0" y="-161925"/>
              <a:ext cx="7390336" cy="739775"/>
            </a:xfrm>
            <a:prstGeom prst="rect">
              <a:avLst/>
            </a:prstGeom>
          </p:spPr>
          <p:txBody>
            <a:bodyPr anchor="t" rtlCol="false" tIns="0" lIns="0" bIns="0" rIns="0"/>
            <a:lstStyle/>
            <a:p>
              <a:pPr algn="l">
                <a:lnSpc>
                  <a:spcPts val="3779"/>
                </a:lnSpc>
              </a:pPr>
              <a:r>
                <a:rPr lang="en-US" b="true" sz="2099">
                  <a:solidFill>
                    <a:srgbClr val="000000"/>
                  </a:solidFill>
                  <a:latin typeface="Calibri (MS) Bold"/>
                  <a:ea typeface="Calibri (MS) Bold"/>
                  <a:cs typeface="Calibri (MS) Bold"/>
                  <a:sym typeface="Calibri (MS) Bold"/>
                </a:rPr>
                <a:t>Συμβουλή</a:t>
              </a:r>
              <a:r>
                <a:rPr lang="en-US" b="true" sz="2099">
                  <a:solidFill>
                    <a:srgbClr val="000000"/>
                  </a:solidFill>
                  <a:latin typeface="Calibri (MS) Bold"/>
                  <a:ea typeface="Calibri (MS) Bold"/>
                  <a:cs typeface="Calibri (MS) Bold"/>
                  <a:sym typeface="Calibri (MS) Bold"/>
                </a:rPr>
                <a:t> 1 – Ξεκινήστε από τη δική τους φωνή</a:t>
              </a:r>
            </a:p>
          </p:txBody>
        </p:sp>
      </p:grpSp>
      <p:grpSp>
        <p:nvGrpSpPr>
          <p:cNvPr name="Group 28" id="28"/>
          <p:cNvGrpSpPr/>
          <p:nvPr/>
        </p:nvGrpSpPr>
        <p:grpSpPr>
          <a:xfrm rot="0">
            <a:off x="745417" y="3531610"/>
            <a:ext cx="4997757" cy="2072656"/>
            <a:chOff x="0" y="0"/>
            <a:chExt cx="6663676" cy="2763541"/>
          </a:xfrm>
        </p:grpSpPr>
        <p:sp>
          <p:nvSpPr>
            <p:cNvPr name="Freeform 29" id="29"/>
            <p:cNvSpPr/>
            <p:nvPr/>
          </p:nvSpPr>
          <p:spPr>
            <a:xfrm flipH="false" flipV="false" rot="0">
              <a:off x="0" y="0"/>
              <a:ext cx="6663676" cy="2763541"/>
            </a:xfrm>
            <a:custGeom>
              <a:avLst/>
              <a:gdLst/>
              <a:ahLst/>
              <a:cxnLst/>
              <a:rect r="r" b="b" t="t" l="l"/>
              <a:pathLst>
                <a:path h="2763541" w="6663676">
                  <a:moveTo>
                    <a:pt x="0" y="0"/>
                  </a:moveTo>
                  <a:lnTo>
                    <a:pt x="6663676" y="0"/>
                  </a:lnTo>
                  <a:lnTo>
                    <a:pt x="6663676" y="2763541"/>
                  </a:lnTo>
                  <a:lnTo>
                    <a:pt x="0" y="2763541"/>
                  </a:lnTo>
                  <a:close/>
                </a:path>
              </a:pathLst>
            </a:custGeom>
          </p:spPr>
        </p:sp>
        <p:sp>
          <p:nvSpPr>
            <p:cNvPr name="TextBox 30" id="30"/>
            <p:cNvSpPr txBox="true"/>
            <p:nvPr/>
          </p:nvSpPr>
          <p:spPr>
            <a:xfrm>
              <a:off x="0" y="-123825"/>
              <a:ext cx="6663676" cy="2887366"/>
            </a:xfrm>
            <a:prstGeom prst="rect">
              <a:avLst/>
            </a:prstGeom>
          </p:spPr>
          <p:txBody>
            <a:bodyPr anchor="t" rtlCol="false" tIns="0" lIns="0" bIns="0" rIns="0"/>
            <a:lstStyle/>
            <a:p>
              <a:pPr algn="just">
                <a:lnSpc>
                  <a:spcPts val="2789"/>
                </a:lnSpc>
              </a:pPr>
              <a:r>
                <a:rPr lang="en-US" sz="1549">
                  <a:solidFill>
                    <a:srgbClr val="000000"/>
                  </a:solidFill>
                  <a:latin typeface="Calibri (MS)"/>
                  <a:ea typeface="Calibri (MS)"/>
                  <a:cs typeface="Calibri (MS)"/>
                  <a:sym typeface="Calibri (MS)"/>
                </a:rPr>
                <a:t>Πάντα να ξεκινάτε ρωτώντας το ίδιο το νεαρό άτομο τι επιθυμεί. Υποστηρίξτε τους στόχους και τις προτιμήσεις του, ακόμη και αν διαφέρουν από τις προσδοκίες των άλλων. Η αυτοσυνηγορία ξεκινά όταν το άτομο νιώθει ότι εισακούγεται.</a:t>
              </a:r>
            </a:p>
            <a:p>
              <a:pPr algn="just">
                <a:lnSpc>
                  <a:spcPts val="2789"/>
                </a:lnSpc>
              </a:pPr>
            </a:p>
          </p:txBody>
        </p:sp>
      </p:grpSp>
      <p:grpSp>
        <p:nvGrpSpPr>
          <p:cNvPr name="Group 31" id="31"/>
          <p:cNvGrpSpPr/>
          <p:nvPr/>
        </p:nvGrpSpPr>
        <p:grpSpPr>
          <a:xfrm rot="0">
            <a:off x="6288170" y="3227411"/>
            <a:ext cx="5711661" cy="5300423"/>
            <a:chOff x="0" y="0"/>
            <a:chExt cx="7615548" cy="7067231"/>
          </a:xfrm>
        </p:grpSpPr>
        <p:sp>
          <p:nvSpPr>
            <p:cNvPr name="Freeform 32" id="32"/>
            <p:cNvSpPr/>
            <p:nvPr/>
          </p:nvSpPr>
          <p:spPr>
            <a:xfrm flipH="false" flipV="false" rot="0">
              <a:off x="12700" y="12700"/>
              <a:ext cx="7590155" cy="7041769"/>
            </a:xfrm>
            <a:custGeom>
              <a:avLst/>
              <a:gdLst/>
              <a:ahLst/>
              <a:cxnLst/>
              <a:rect r="r" b="b" t="t" l="l"/>
              <a:pathLst>
                <a:path h="7041769" w="7590155">
                  <a:moveTo>
                    <a:pt x="0" y="3520948"/>
                  </a:moveTo>
                  <a:cubicBezTo>
                    <a:pt x="0" y="1576324"/>
                    <a:pt x="1699133" y="0"/>
                    <a:pt x="3795014" y="0"/>
                  </a:cubicBezTo>
                  <a:cubicBezTo>
                    <a:pt x="5890895" y="0"/>
                    <a:pt x="7590155" y="1576324"/>
                    <a:pt x="7590155" y="3520948"/>
                  </a:cubicBezTo>
                  <a:cubicBezTo>
                    <a:pt x="7590155" y="5465572"/>
                    <a:pt x="5891022" y="7041769"/>
                    <a:pt x="3795014" y="7041769"/>
                  </a:cubicBezTo>
                  <a:cubicBezTo>
                    <a:pt x="1699006" y="7041769"/>
                    <a:pt x="0" y="5465445"/>
                    <a:pt x="0" y="3520948"/>
                  </a:cubicBezTo>
                  <a:close/>
                </a:path>
              </a:pathLst>
            </a:custGeom>
            <a:solidFill>
              <a:srgbClr val="ACD8FF"/>
            </a:solidFill>
          </p:spPr>
        </p:sp>
        <p:sp>
          <p:nvSpPr>
            <p:cNvPr name="Freeform 33" id="33"/>
            <p:cNvSpPr/>
            <p:nvPr/>
          </p:nvSpPr>
          <p:spPr>
            <a:xfrm flipH="false" flipV="false" rot="0">
              <a:off x="0" y="0"/>
              <a:ext cx="7615555" cy="7067296"/>
            </a:xfrm>
            <a:custGeom>
              <a:avLst/>
              <a:gdLst/>
              <a:ahLst/>
              <a:cxnLst/>
              <a:rect r="r" b="b" t="t" l="l"/>
              <a:pathLst>
                <a:path h="7067296" w="7615555">
                  <a:moveTo>
                    <a:pt x="0" y="3533648"/>
                  </a:moveTo>
                  <a:cubicBezTo>
                    <a:pt x="0" y="1581150"/>
                    <a:pt x="1705737" y="0"/>
                    <a:pt x="3807714" y="0"/>
                  </a:cubicBezTo>
                  <a:lnTo>
                    <a:pt x="3807714" y="12700"/>
                  </a:lnTo>
                  <a:lnTo>
                    <a:pt x="3807714" y="25400"/>
                  </a:lnTo>
                  <a:lnTo>
                    <a:pt x="3807714" y="12700"/>
                  </a:lnTo>
                  <a:lnTo>
                    <a:pt x="3807714" y="0"/>
                  </a:lnTo>
                  <a:cubicBezTo>
                    <a:pt x="5909818" y="0"/>
                    <a:pt x="7615555" y="1581150"/>
                    <a:pt x="7615555" y="3533648"/>
                  </a:cubicBezTo>
                  <a:lnTo>
                    <a:pt x="7602855" y="3533648"/>
                  </a:lnTo>
                  <a:lnTo>
                    <a:pt x="7615555" y="3533648"/>
                  </a:lnTo>
                  <a:cubicBezTo>
                    <a:pt x="7615555" y="5486146"/>
                    <a:pt x="5909818" y="7067296"/>
                    <a:pt x="3807841" y="7067296"/>
                  </a:cubicBezTo>
                  <a:lnTo>
                    <a:pt x="3807841" y="7054596"/>
                  </a:lnTo>
                  <a:lnTo>
                    <a:pt x="3807841" y="7067296"/>
                  </a:lnTo>
                  <a:cubicBezTo>
                    <a:pt x="1705737" y="7067169"/>
                    <a:pt x="0" y="5486019"/>
                    <a:pt x="0" y="3533648"/>
                  </a:cubicBezTo>
                  <a:lnTo>
                    <a:pt x="12700" y="3533648"/>
                  </a:lnTo>
                  <a:lnTo>
                    <a:pt x="25400" y="3533648"/>
                  </a:lnTo>
                  <a:lnTo>
                    <a:pt x="12700" y="3533648"/>
                  </a:lnTo>
                  <a:lnTo>
                    <a:pt x="0" y="3533648"/>
                  </a:lnTo>
                  <a:moveTo>
                    <a:pt x="25400" y="3533648"/>
                  </a:moveTo>
                  <a:cubicBezTo>
                    <a:pt x="25400" y="3540633"/>
                    <a:pt x="19685" y="3546348"/>
                    <a:pt x="12700" y="3546348"/>
                  </a:cubicBezTo>
                  <a:cubicBezTo>
                    <a:pt x="5715" y="3546348"/>
                    <a:pt x="0" y="3540633"/>
                    <a:pt x="0" y="3533648"/>
                  </a:cubicBezTo>
                  <a:cubicBezTo>
                    <a:pt x="0" y="3526663"/>
                    <a:pt x="5715" y="3520948"/>
                    <a:pt x="12700" y="3520948"/>
                  </a:cubicBezTo>
                  <a:cubicBezTo>
                    <a:pt x="19685" y="3520948"/>
                    <a:pt x="25400" y="3526663"/>
                    <a:pt x="25400" y="3533648"/>
                  </a:cubicBezTo>
                  <a:cubicBezTo>
                    <a:pt x="25400" y="5470271"/>
                    <a:pt x="1717929" y="7041769"/>
                    <a:pt x="3807714" y="7041769"/>
                  </a:cubicBezTo>
                  <a:cubicBezTo>
                    <a:pt x="5897499" y="7041769"/>
                    <a:pt x="7590155" y="5470271"/>
                    <a:pt x="7590155" y="3533648"/>
                  </a:cubicBezTo>
                  <a:cubicBezTo>
                    <a:pt x="7590155" y="1597025"/>
                    <a:pt x="5897626" y="25400"/>
                    <a:pt x="3807714" y="25400"/>
                  </a:cubicBezTo>
                  <a:cubicBezTo>
                    <a:pt x="3800729" y="25400"/>
                    <a:pt x="3795014" y="19685"/>
                    <a:pt x="3795014" y="12700"/>
                  </a:cubicBezTo>
                  <a:cubicBezTo>
                    <a:pt x="3795014" y="5715"/>
                    <a:pt x="3800729" y="0"/>
                    <a:pt x="3807714" y="0"/>
                  </a:cubicBezTo>
                  <a:cubicBezTo>
                    <a:pt x="3814699" y="0"/>
                    <a:pt x="3820414" y="5715"/>
                    <a:pt x="3820414" y="12700"/>
                  </a:cubicBezTo>
                  <a:cubicBezTo>
                    <a:pt x="3820414" y="19685"/>
                    <a:pt x="3814699" y="25400"/>
                    <a:pt x="3807714" y="25400"/>
                  </a:cubicBezTo>
                  <a:cubicBezTo>
                    <a:pt x="1717929" y="25400"/>
                    <a:pt x="25400" y="1597025"/>
                    <a:pt x="25400" y="3533648"/>
                  </a:cubicBezTo>
                  <a:close/>
                </a:path>
              </a:pathLst>
            </a:custGeom>
            <a:solidFill>
              <a:srgbClr val="ACD8FF"/>
            </a:solidFill>
          </p:spPr>
        </p:sp>
      </p:grpSp>
      <p:sp>
        <p:nvSpPr>
          <p:cNvPr name="Freeform 34" id="34"/>
          <p:cNvSpPr/>
          <p:nvPr/>
        </p:nvSpPr>
        <p:spPr>
          <a:xfrm flipH="false" flipV="false" rot="0">
            <a:off x="7234355" y="5024752"/>
            <a:ext cx="3819291" cy="1733003"/>
          </a:xfrm>
          <a:custGeom>
            <a:avLst/>
            <a:gdLst/>
            <a:ahLst/>
            <a:cxnLst/>
            <a:rect r="r" b="b" t="t" l="l"/>
            <a:pathLst>
              <a:path h="1733003" w="3819291">
                <a:moveTo>
                  <a:pt x="0" y="0"/>
                </a:moveTo>
                <a:lnTo>
                  <a:pt x="3819290" y="0"/>
                </a:lnTo>
                <a:lnTo>
                  <a:pt x="3819290" y="1733003"/>
                </a:lnTo>
                <a:lnTo>
                  <a:pt x="0" y="17330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5" id="35"/>
          <p:cNvSpPr/>
          <p:nvPr/>
        </p:nvSpPr>
        <p:spPr>
          <a:xfrm flipH="false" flipV="false" rot="0">
            <a:off x="311292" y="207263"/>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6"/>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Freeform 8" id="8"/>
          <p:cNvSpPr/>
          <p:nvPr/>
        </p:nvSpPr>
        <p:spPr>
          <a:xfrm flipH="false" flipV="false" rot="0">
            <a:off x="4786589" y="3377610"/>
            <a:ext cx="8174066" cy="5445971"/>
          </a:xfrm>
          <a:custGeom>
            <a:avLst/>
            <a:gdLst/>
            <a:ahLst/>
            <a:cxnLst/>
            <a:rect r="r" b="b" t="t" l="l"/>
            <a:pathLst>
              <a:path h="5445971" w="8174066">
                <a:moveTo>
                  <a:pt x="0" y="0"/>
                </a:moveTo>
                <a:lnTo>
                  <a:pt x="8174066" y="0"/>
                </a:lnTo>
                <a:lnTo>
                  <a:pt x="8174066" y="5445971"/>
                </a:lnTo>
                <a:lnTo>
                  <a:pt x="0" y="5445971"/>
                </a:lnTo>
                <a:lnTo>
                  <a:pt x="0" y="0"/>
                </a:lnTo>
                <a:close/>
              </a:path>
            </a:pathLst>
          </a:custGeom>
          <a:blipFill>
            <a:blip r:embed="rId7"/>
            <a:stretch>
              <a:fillRect l="0" t="0" r="0" b="0"/>
            </a:stretch>
          </a:blipFill>
        </p:spPr>
      </p:sp>
      <p:sp>
        <p:nvSpPr>
          <p:cNvPr name="TextBox 9" id="9"/>
          <p:cNvSpPr txBox="true"/>
          <p:nvPr/>
        </p:nvSpPr>
        <p:spPr>
          <a:xfrm rot="0">
            <a:off x="2201428" y="35190"/>
            <a:ext cx="14207255" cy="3342299"/>
          </a:xfrm>
          <a:prstGeom prst="rect">
            <a:avLst/>
          </a:prstGeom>
        </p:spPr>
        <p:txBody>
          <a:bodyPr anchor="t" rtlCol="false" tIns="0" lIns="0" bIns="0" rIns="0">
            <a:spAutoFit/>
          </a:bodyPr>
          <a:lstStyle/>
          <a:p>
            <a:pPr algn="ctr" marL="0" indent="0" lvl="0">
              <a:lnSpc>
                <a:spcPts val="6323"/>
              </a:lnSpc>
            </a:pPr>
            <a:r>
              <a:rPr lang="en-US" sz="5498">
                <a:solidFill>
                  <a:srgbClr val="282121"/>
                </a:solidFill>
                <a:latin typeface="Calibri (MS)"/>
                <a:ea typeface="Calibri (MS)"/>
                <a:cs typeface="Calibri (MS)"/>
                <a:sym typeface="Calibri (MS)"/>
              </a:rPr>
              <a:t>Κουίζ </a:t>
            </a:r>
            <a:r>
              <a:rPr lang="en-US" sz="5498" strike="noStrike" u="none">
                <a:solidFill>
                  <a:srgbClr val="282121"/>
                </a:solidFill>
                <a:latin typeface="Calibri (MS)"/>
                <a:ea typeface="Calibri (MS)"/>
                <a:cs typeface="Calibri (MS)"/>
                <a:sym typeface="Calibri (MS)"/>
              </a:rPr>
              <a:t>- Ελέγξτε τις γνώσεις σας και σκεφτείτε τι μάθατε σε αυτή την ενότητα, συμπληρώνοντας το σύντομο κουίζ που ακολουθεί.</a:t>
            </a:r>
          </a:p>
          <a:p>
            <a:pPr algn="ctr" marL="0" indent="0" lvl="0">
              <a:lnSpc>
                <a:spcPts val="6323"/>
              </a:lnSpc>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970568" y="-10678137"/>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3095526" y="212902"/>
            <a:ext cx="12096948" cy="2762151"/>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1. Ποια από τις παρακάτω προτάσεις</a:t>
            </a:r>
            <a:r>
              <a:rPr lang="en-US" sz="6000" strike="noStrike" u="none">
                <a:solidFill>
                  <a:srgbClr val="282121"/>
                </a:solidFill>
                <a:latin typeface="Calibri (MS)"/>
                <a:ea typeface="Calibri (MS)"/>
                <a:cs typeface="Calibri (MS)"/>
                <a:sym typeface="Calibri (MS)"/>
              </a:rPr>
              <a:t> περιγράφει καλύτερα την αυτοσυνηγορία;</a:t>
            </a:r>
          </a:p>
        </p:txBody>
      </p:sp>
      <p:sp>
        <p:nvSpPr>
          <p:cNvPr name="Freeform 9" id="9"/>
          <p:cNvSpPr/>
          <p:nvPr/>
        </p:nvSpPr>
        <p:spPr>
          <a:xfrm flipH="false" flipV="false" rot="0">
            <a:off x="2599718" y="4663324"/>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599718" y="6545149"/>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142951" y="4663324"/>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244423" y="6545149"/>
            <a:ext cx="6156267" cy="1298413"/>
          </a:xfrm>
          <a:custGeom>
            <a:avLst/>
            <a:gdLst/>
            <a:ahLst/>
            <a:cxnLst/>
            <a:rect r="r" b="b" t="t" l="l"/>
            <a:pathLst>
              <a:path h="1298413" w="6156267">
                <a:moveTo>
                  <a:pt x="0" y="0"/>
                </a:moveTo>
                <a:lnTo>
                  <a:pt x="6156266" y="0"/>
                </a:lnTo>
                <a:lnTo>
                  <a:pt x="6156266"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10345894" y="4615699"/>
            <a:ext cx="5953324" cy="1381324"/>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Β. Το να αφήνουμε τα νέα άτομα να παίρνουν όλες τις αποφάσεις χωρίς καμία υποστήριξη</a:t>
            </a:r>
          </a:p>
        </p:txBody>
      </p:sp>
      <p:sp>
        <p:nvSpPr>
          <p:cNvPr name="TextBox 14" id="14"/>
          <p:cNvSpPr txBox="true"/>
          <p:nvPr/>
        </p:nvSpPr>
        <p:spPr>
          <a:xfrm rot="0">
            <a:off x="2823910" y="4615699"/>
            <a:ext cx="5707884" cy="1381324"/>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Α. Το να μεταφέρουμε στους άλλους τις επιθυμίες ενός νέου ατόμου εκ μέρους του. </a:t>
            </a:r>
          </a:p>
        </p:txBody>
      </p:sp>
      <p:sp>
        <p:nvSpPr>
          <p:cNvPr name="TextBox 15" id="15"/>
          <p:cNvSpPr txBox="true"/>
          <p:nvPr/>
        </p:nvSpPr>
        <p:spPr>
          <a:xfrm rot="0">
            <a:off x="10288625" y="6699055"/>
            <a:ext cx="6067862" cy="943107"/>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D. Avoiding decisions so no one feels pressured</a:t>
            </a:r>
          </a:p>
        </p:txBody>
      </p:sp>
      <p:sp>
        <p:nvSpPr>
          <p:cNvPr name="TextBox 16" id="16"/>
          <p:cNvSpPr txBox="true"/>
          <p:nvPr/>
        </p:nvSpPr>
        <p:spPr>
          <a:xfrm rot="0">
            <a:off x="2707835" y="6539549"/>
            <a:ext cx="5823958" cy="1072714"/>
          </a:xfrm>
          <a:prstGeom prst="rect">
            <a:avLst/>
          </a:prstGeom>
        </p:spPr>
        <p:txBody>
          <a:bodyPr anchor="t" rtlCol="false" tIns="0" lIns="0" bIns="0" rIns="0">
            <a:spAutoFit/>
          </a:bodyPr>
          <a:lstStyle/>
          <a:p>
            <a:pPr algn="ctr" marL="0" indent="0" lvl="0">
              <a:lnSpc>
                <a:spcPts val="2760"/>
              </a:lnSpc>
            </a:pPr>
            <a:r>
              <a:rPr lang="en-US" sz="2400">
                <a:solidFill>
                  <a:srgbClr val="282121"/>
                </a:solidFill>
                <a:latin typeface="Calibri (MS)"/>
                <a:ea typeface="Calibri (MS)"/>
                <a:cs typeface="Calibri (MS)"/>
                <a:sym typeface="Calibri (MS)"/>
              </a:rPr>
              <a:t>Η υποστήριξη των νέων ατόμων ώστε να εκφράζουν τις ανάγκες τους, να προβαίνουν σε επιλογές και να διεκδικούν τον λόγο τους.</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3548186" y="132447"/>
            <a:ext cx="12785403" cy="2762151"/>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1. Ποια από τις παρακάτω προτάσεις</a:t>
            </a:r>
            <a:r>
              <a:rPr lang="en-US" sz="6000" strike="noStrike" u="none">
                <a:solidFill>
                  <a:srgbClr val="282121"/>
                </a:solidFill>
                <a:latin typeface="Calibri (MS)"/>
                <a:ea typeface="Calibri (MS)"/>
                <a:cs typeface="Calibri (MS)"/>
                <a:sym typeface="Calibri (MS)"/>
              </a:rPr>
              <a:t> περιγράφει καλύτερα την αυτοσυνηγορία;</a:t>
            </a:r>
          </a:p>
        </p:txBody>
      </p:sp>
      <p:sp>
        <p:nvSpPr>
          <p:cNvPr name="Freeform 9" id="9"/>
          <p:cNvSpPr/>
          <p:nvPr/>
        </p:nvSpPr>
        <p:spPr>
          <a:xfrm flipH="false" flipV="false" rot="0">
            <a:off x="2413260" y="4562167"/>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525277" y="6183867"/>
            <a:ext cx="6156267" cy="1298413"/>
          </a:xfrm>
          <a:custGeom>
            <a:avLst/>
            <a:gdLst/>
            <a:ahLst/>
            <a:cxnLst/>
            <a:rect r="r" b="b" t="t" l="l"/>
            <a:pathLst>
              <a:path h="1298413" w="6156267">
                <a:moveTo>
                  <a:pt x="0" y="0"/>
                </a:moveTo>
                <a:lnTo>
                  <a:pt x="6156266" y="0"/>
                </a:lnTo>
                <a:lnTo>
                  <a:pt x="6156266" y="1298412"/>
                </a:lnTo>
                <a:lnTo>
                  <a:pt x="0" y="129841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9803035" y="4562167"/>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9904507" y="6236609"/>
            <a:ext cx="6156267" cy="1298413"/>
          </a:xfrm>
          <a:custGeom>
            <a:avLst/>
            <a:gdLst/>
            <a:ahLst/>
            <a:cxnLst/>
            <a:rect r="r" b="b" t="t" l="l"/>
            <a:pathLst>
              <a:path h="1298413" w="6156267">
                <a:moveTo>
                  <a:pt x="0" y="0"/>
                </a:moveTo>
                <a:lnTo>
                  <a:pt x="6156266" y="0"/>
                </a:lnTo>
                <a:lnTo>
                  <a:pt x="6156266"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9904507" y="4479256"/>
            <a:ext cx="5953324" cy="1381324"/>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Β. Το να αφήνουμε τα νέα άτομα να παίρνουν όλες τις αποφάσεις χωρίς καμία υποστήριξη</a:t>
            </a:r>
          </a:p>
        </p:txBody>
      </p:sp>
      <p:sp>
        <p:nvSpPr>
          <p:cNvPr name="TextBox 14" id="14"/>
          <p:cNvSpPr txBox="true"/>
          <p:nvPr/>
        </p:nvSpPr>
        <p:spPr>
          <a:xfrm rot="0">
            <a:off x="2637452" y="4479256"/>
            <a:ext cx="5707884" cy="1381324"/>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Α. Το να μεταφέρουμε στους άλλους τις επιθυμίες ενός νέου ατόμου εκ μέρους του. </a:t>
            </a:r>
          </a:p>
        </p:txBody>
      </p:sp>
      <p:sp>
        <p:nvSpPr>
          <p:cNvPr name="TextBox 15" id="15"/>
          <p:cNvSpPr txBox="true"/>
          <p:nvPr/>
        </p:nvSpPr>
        <p:spPr>
          <a:xfrm rot="0">
            <a:off x="9948709" y="6390516"/>
            <a:ext cx="6067862" cy="942975"/>
          </a:xfrm>
          <a:prstGeom prst="rect">
            <a:avLst/>
          </a:prstGeom>
        </p:spPr>
        <p:txBody>
          <a:bodyPr anchor="t" rtlCol="false" tIns="0" lIns="0" bIns="0" rIns="0">
            <a:spAutoFit/>
          </a:bodyPr>
          <a:lstStyle/>
          <a:p>
            <a:pPr algn="ctr" marL="0" indent="0" lvl="0">
              <a:lnSpc>
                <a:spcPts val="3450"/>
              </a:lnSpc>
            </a:pPr>
            <a:r>
              <a:rPr lang="en-US" sz="3000">
                <a:solidFill>
                  <a:srgbClr val="282121"/>
                </a:solidFill>
                <a:latin typeface="Calibri (MS)"/>
                <a:ea typeface="Calibri (MS)"/>
                <a:cs typeface="Calibri (MS)"/>
                <a:sym typeface="Calibri (MS)"/>
              </a:rPr>
              <a:t>D. Avoiding decisions so no one feels pressured</a:t>
            </a:r>
          </a:p>
        </p:txBody>
      </p:sp>
      <p:sp>
        <p:nvSpPr>
          <p:cNvPr name="TextBox 16" id="16"/>
          <p:cNvSpPr txBox="true"/>
          <p:nvPr/>
        </p:nvSpPr>
        <p:spPr>
          <a:xfrm rot="0">
            <a:off x="2691431" y="6282429"/>
            <a:ext cx="5823958" cy="1072714"/>
          </a:xfrm>
          <a:prstGeom prst="rect">
            <a:avLst/>
          </a:prstGeom>
        </p:spPr>
        <p:txBody>
          <a:bodyPr anchor="t" rtlCol="false" tIns="0" lIns="0" bIns="0" rIns="0">
            <a:spAutoFit/>
          </a:bodyPr>
          <a:lstStyle/>
          <a:p>
            <a:pPr algn="ctr" marL="0" indent="0" lvl="0">
              <a:lnSpc>
                <a:spcPts val="2760"/>
              </a:lnSpc>
            </a:pPr>
            <a:r>
              <a:rPr lang="en-US" sz="2400">
                <a:solidFill>
                  <a:srgbClr val="282121"/>
                </a:solidFill>
                <a:latin typeface="Calibri (MS)"/>
                <a:ea typeface="Calibri (MS)"/>
                <a:cs typeface="Calibri (MS)"/>
                <a:sym typeface="Calibri (MS)"/>
              </a:rPr>
              <a:t>Η υποστήριξη των νέων ατόμων ώστε να εκφράζουν τις ανάγκες τους, να προβαίνουν σε επιλογές και να διεκδικούν τον λόγο τους.</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16865" y="465584"/>
            <a:ext cx="12911505" cy="1423104"/>
          </a:xfrm>
          <a:prstGeom prst="rect">
            <a:avLst/>
          </a:prstGeom>
        </p:spPr>
        <p:txBody>
          <a:bodyPr anchor="t" rtlCol="false" tIns="0" lIns="0" bIns="0" rIns="0">
            <a:spAutoFit/>
          </a:bodyPr>
          <a:lstStyle/>
          <a:p>
            <a:pPr algn="ctr">
              <a:lnSpc>
                <a:spcPts val="9120"/>
              </a:lnSpc>
            </a:pPr>
            <a:r>
              <a:rPr lang="en-US" sz="9500" spc="-779">
                <a:solidFill>
                  <a:srgbClr val="272665"/>
                </a:solidFill>
                <a:latin typeface="Calibri (MS)"/>
                <a:ea typeface="Calibri (MS)"/>
                <a:cs typeface="Calibri (MS)"/>
                <a:sym typeface="Calibri (MS)"/>
              </a:rPr>
              <a:t>Μαθησιακά Αποτελέσματα</a:t>
            </a:r>
          </a:p>
        </p:txBody>
      </p:sp>
      <p:sp>
        <p:nvSpPr>
          <p:cNvPr name="TextBox 3" id="3"/>
          <p:cNvSpPr txBox="true"/>
          <p:nvPr/>
        </p:nvSpPr>
        <p:spPr>
          <a:xfrm rot="0">
            <a:off x="2225921" y="2131696"/>
            <a:ext cx="14893392" cy="1074553"/>
          </a:xfrm>
          <a:prstGeom prst="rect">
            <a:avLst/>
          </a:prstGeom>
        </p:spPr>
        <p:txBody>
          <a:bodyPr anchor="t" rtlCol="false" tIns="0" lIns="0" bIns="0" rIns="0">
            <a:spAutoFit/>
          </a:bodyPr>
          <a:lstStyle/>
          <a:p>
            <a:pPr algn="ctr">
              <a:lnSpc>
                <a:spcPts val="3840"/>
              </a:lnSpc>
            </a:pPr>
            <a:r>
              <a:rPr lang="en-US" sz="4000" spc="-328">
                <a:solidFill>
                  <a:srgbClr val="000000"/>
                </a:solidFill>
                <a:latin typeface="Calibri (MS)"/>
                <a:ea typeface="Calibri (MS)"/>
                <a:cs typeface="Calibri (MS)"/>
                <a:sym typeface="Calibri (MS)"/>
              </a:rPr>
              <a:t>Με την ολοκλήρωση αυτής της ενότητας, θα έχετε αποκτήσει τις ακόλουθες γνώσεις, δεξιότητες και στάσεις.</a:t>
            </a:r>
          </a:p>
        </p:txBody>
      </p:sp>
      <p:sp>
        <p:nvSpPr>
          <p:cNvPr name="Freeform 4" id="4"/>
          <p:cNvSpPr/>
          <p:nvPr/>
        </p:nvSpPr>
        <p:spPr>
          <a:xfrm flipH="false" flipV="false" rot="0">
            <a:off x="335785" y="22251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2"/>
            <a:stretch>
              <a:fillRect l="0" t="0" r="0" b="0"/>
            </a:stretch>
          </a:blipFill>
        </p:spPr>
      </p:sp>
      <p:grpSp>
        <p:nvGrpSpPr>
          <p:cNvPr name="Group 5" id="5"/>
          <p:cNvGrpSpPr/>
          <p:nvPr/>
        </p:nvGrpSpPr>
        <p:grpSpPr>
          <a:xfrm rot="0">
            <a:off x="1637985" y="4003683"/>
            <a:ext cx="4750393" cy="5096690"/>
            <a:chOff x="0" y="0"/>
            <a:chExt cx="1232151" cy="1321973"/>
          </a:xfrm>
        </p:grpSpPr>
        <p:sp>
          <p:nvSpPr>
            <p:cNvPr name="Freeform 6" id="6"/>
            <p:cNvSpPr/>
            <p:nvPr/>
          </p:nvSpPr>
          <p:spPr>
            <a:xfrm flipH="false" flipV="false" rot="0">
              <a:off x="0" y="0"/>
              <a:ext cx="1232151" cy="1321973"/>
            </a:xfrm>
            <a:custGeom>
              <a:avLst/>
              <a:gdLst/>
              <a:ahLst/>
              <a:cxnLst/>
              <a:rect r="r" b="b" t="t" l="l"/>
              <a:pathLst>
                <a:path h="1321973" w="1232151">
                  <a:moveTo>
                    <a:pt x="29335" y="0"/>
                  </a:moveTo>
                  <a:lnTo>
                    <a:pt x="1202815" y="0"/>
                  </a:lnTo>
                  <a:cubicBezTo>
                    <a:pt x="1210596" y="0"/>
                    <a:pt x="1218057" y="3091"/>
                    <a:pt x="1223559" y="8592"/>
                  </a:cubicBezTo>
                  <a:cubicBezTo>
                    <a:pt x="1229060" y="14094"/>
                    <a:pt x="1232151" y="21555"/>
                    <a:pt x="1232151" y="29335"/>
                  </a:cubicBezTo>
                  <a:lnTo>
                    <a:pt x="1232151" y="1292638"/>
                  </a:lnTo>
                  <a:cubicBezTo>
                    <a:pt x="1232151" y="1300418"/>
                    <a:pt x="1229060" y="1307879"/>
                    <a:pt x="1223559" y="1313381"/>
                  </a:cubicBezTo>
                  <a:cubicBezTo>
                    <a:pt x="1218057" y="1318882"/>
                    <a:pt x="1210596" y="1321973"/>
                    <a:pt x="1202815" y="1321973"/>
                  </a:cubicBezTo>
                  <a:lnTo>
                    <a:pt x="29335" y="1321973"/>
                  </a:lnTo>
                  <a:cubicBezTo>
                    <a:pt x="21555" y="1321973"/>
                    <a:pt x="14094" y="1318882"/>
                    <a:pt x="8592" y="1313381"/>
                  </a:cubicBezTo>
                  <a:cubicBezTo>
                    <a:pt x="3091" y="1307879"/>
                    <a:pt x="0" y="1300418"/>
                    <a:pt x="0" y="1292638"/>
                  </a:cubicBezTo>
                  <a:lnTo>
                    <a:pt x="0" y="29335"/>
                  </a:lnTo>
                  <a:cubicBezTo>
                    <a:pt x="0" y="21555"/>
                    <a:pt x="3091" y="14094"/>
                    <a:pt x="8592" y="8592"/>
                  </a:cubicBezTo>
                  <a:cubicBezTo>
                    <a:pt x="14094" y="3091"/>
                    <a:pt x="21555" y="0"/>
                    <a:pt x="29335" y="0"/>
                  </a:cubicBezTo>
                  <a:close/>
                </a:path>
              </a:pathLst>
            </a:custGeom>
            <a:ln w="57150" cap="sq">
              <a:solidFill>
                <a:srgbClr val="49B381"/>
              </a:solidFill>
              <a:prstDash val="solid"/>
              <a:miter/>
            </a:ln>
          </p:spPr>
        </p:sp>
        <p:sp>
          <p:nvSpPr>
            <p:cNvPr name="TextBox 7" id="7"/>
            <p:cNvSpPr txBox="true"/>
            <p:nvPr/>
          </p:nvSpPr>
          <p:spPr>
            <a:xfrm>
              <a:off x="0" y="47625"/>
              <a:ext cx="1232151" cy="1274348"/>
            </a:xfrm>
            <a:prstGeom prst="rect">
              <a:avLst/>
            </a:prstGeom>
          </p:spPr>
          <p:txBody>
            <a:bodyPr anchor="ctr" rtlCol="false" tIns="50800" lIns="50800" bIns="50800" rIns="50800"/>
            <a:lstStyle/>
            <a:p>
              <a:pPr algn="ctr">
                <a:lnSpc>
                  <a:spcPts val="1925"/>
                </a:lnSpc>
              </a:pPr>
            </a:p>
          </p:txBody>
        </p:sp>
      </p:grpSp>
      <p:sp>
        <p:nvSpPr>
          <p:cNvPr name="TextBox 8" id="8"/>
          <p:cNvSpPr txBox="true"/>
          <p:nvPr/>
        </p:nvSpPr>
        <p:spPr>
          <a:xfrm rot="0">
            <a:off x="1914792" y="5952173"/>
            <a:ext cx="4196778" cy="2138985"/>
          </a:xfrm>
          <a:prstGeom prst="rect">
            <a:avLst/>
          </a:prstGeom>
        </p:spPr>
        <p:txBody>
          <a:bodyPr anchor="t" rtlCol="false" tIns="0" lIns="0" bIns="0" rIns="0">
            <a:spAutoFit/>
          </a:bodyPr>
          <a:lstStyle/>
          <a:p>
            <a:pPr algn="just">
              <a:lnSpc>
                <a:spcPts val="3359"/>
              </a:lnSpc>
              <a:spcBef>
                <a:spcPct val="0"/>
              </a:spcBef>
            </a:pPr>
            <a:r>
              <a:rPr lang="en-US" sz="2399" spc="-40">
                <a:solidFill>
                  <a:srgbClr val="272665"/>
                </a:solidFill>
                <a:latin typeface="Calibri (MS)"/>
                <a:ea typeface="Calibri (MS)"/>
                <a:cs typeface="Calibri (MS)"/>
                <a:sym typeface="Calibri (MS)"/>
              </a:rPr>
              <a:t>Κατανόηση</a:t>
            </a:r>
            <a:r>
              <a:rPr lang="en-US" sz="2399" spc="-40">
                <a:solidFill>
                  <a:srgbClr val="272665"/>
                </a:solidFill>
                <a:latin typeface="Calibri (MS)"/>
                <a:ea typeface="Calibri (MS)"/>
                <a:cs typeface="Calibri (MS)"/>
                <a:sym typeface="Calibri (MS)"/>
              </a:rPr>
              <a:t> των βασικών εννοιών: Εμβάθυνση στην αυτοσυνηγορία και την ανεξάρτητη διαβίωση για νεαρά άτομα με νοητικές και ψυχοκοινωνικές αναπηρίες</a:t>
            </a:r>
          </a:p>
        </p:txBody>
      </p:sp>
      <p:grpSp>
        <p:nvGrpSpPr>
          <p:cNvPr name="Group 9" id="9"/>
          <p:cNvGrpSpPr/>
          <p:nvPr/>
        </p:nvGrpSpPr>
        <p:grpSpPr>
          <a:xfrm rot="0">
            <a:off x="6769312" y="4003683"/>
            <a:ext cx="4750393" cy="5096690"/>
            <a:chOff x="0" y="0"/>
            <a:chExt cx="1232151" cy="1321973"/>
          </a:xfrm>
        </p:grpSpPr>
        <p:sp>
          <p:nvSpPr>
            <p:cNvPr name="Freeform 10" id="10"/>
            <p:cNvSpPr/>
            <p:nvPr/>
          </p:nvSpPr>
          <p:spPr>
            <a:xfrm flipH="false" flipV="false" rot="0">
              <a:off x="0" y="0"/>
              <a:ext cx="1232151" cy="1321973"/>
            </a:xfrm>
            <a:custGeom>
              <a:avLst/>
              <a:gdLst/>
              <a:ahLst/>
              <a:cxnLst/>
              <a:rect r="r" b="b" t="t" l="l"/>
              <a:pathLst>
                <a:path h="1321973" w="1232151">
                  <a:moveTo>
                    <a:pt x="29335" y="0"/>
                  </a:moveTo>
                  <a:lnTo>
                    <a:pt x="1202815" y="0"/>
                  </a:lnTo>
                  <a:cubicBezTo>
                    <a:pt x="1210596" y="0"/>
                    <a:pt x="1218057" y="3091"/>
                    <a:pt x="1223559" y="8592"/>
                  </a:cubicBezTo>
                  <a:cubicBezTo>
                    <a:pt x="1229060" y="14094"/>
                    <a:pt x="1232151" y="21555"/>
                    <a:pt x="1232151" y="29335"/>
                  </a:cubicBezTo>
                  <a:lnTo>
                    <a:pt x="1232151" y="1292638"/>
                  </a:lnTo>
                  <a:cubicBezTo>
                    <a:pt x="1232151" y="1300418"/>
                    <a:pt x="1229060" y="1307879"/>
                    <a:pt x="1223559" y="1313381"/>
                  </a:cubicBezTo>
                  <a:cubicBezTo>
                    <a:pt x="1218057" y="1318882"/>
                    <a:pt x="1210596" y="1321973"/>
                    <a:pt x="1202815" y="1321973"/>
                  </a:cubicBezTo>
                  <a:lnTo>
                    <a:pt x="29335" y="1321973"/>
                  </a:lnTo>
                  <a:cubicBezTo>
                    <a:pt x="21555" y="1321973"/>
                    <a:pt x="14094" y="1318882"/>
                    <a:pt x="8592" y="1313381"/>
                  </a:cubicBezTo>
                  <a:cubicBezTo>
                    <a:pt x="3091" y="1307879"/>
                    <a:pt x="0" y="1300418"/>
                    <a:pt x="0" y="1292638"/>
                  </a:cubicBezTo>
                  <a:lnTo>
                    <a:pt x="0" y="29335"/>
                  </a:lnTo>
                  <a:cubicBezTo>
                    <a:pt x="0" y="21555"/>
                    <a:pt x="3091" y="14094"/>
                    <a:pt x="8592" y="8592"/>
                  </a:cubicBezTo>
                  <a:cubicBezTo>
                    <a:pt x="14094" y="3091"/>
                    <a:pt x="21555" y="0"/>
                    <a:pt x="29335" y="0"/>
                  </a:cubicBezTo>
                  <a:close/>
                </a:path>
              </a:pathLst>
            </a:custGeom>
            <a:ln w="57150" cap="sq">
              <a:solidFill>
                <a:srgbClr val="49B381"/>
              </a:solidFill>
              <a:prstDash val="solid"/>
              <a:miter/>
            </a:ln>
          </p:spPr>
        </p:sp>
        <p:sp>
          <p:nvSpPr>
            <p:cNvPr name="TextBox 11" id="11"/>
            <p:cNvSpPr txBox="true"/>
            <p:nvPr/>
          </p:nvSpPr>
          <p:spPr>
            <a:xfrm>
              <a:off x="0" y="47625"/>
              <a:ext cx="1232151" cy="1274348"/>
            </a:xfrm>
            <a:prstGeom prst="rect">
              <a:avLst/>
            </a:prstGeom>
          </p:spPr>
          <p:txBody>
            <a:bodyPr anchor="ctr" rtlCol="false" tIns="50800" lIns="50800" bIns="50800" rIns="50800"/>
            <a:lstStyle/>
            <a:p>
              <a:pPr algn="ctr">
                <a:lnSpc>
                  <a:spcPts val="1925"/>
                </a:lnSpc>
              </a:pPr>
            </a:p>
          </p:txBody>
        </p:sp>
      </p:grpSp>
      <p:sp>
        <p:nvSpPr>
          <p:cNvPr name="TextBox 12" id="12"/>
          <p:cNvSpPr txBox="true"/>
          <p:nvPr/>
        </p:nvSpPr>
        <p:spPr>
          <a:xfrm rot="0">
            <a:off x="7230964" y="5991489"/>
            <a:ext cx="3826071" cy="1982801"/>
          </a:xfrm>
          <a:prstGeom prst="rect">
            <a:avLst/>
          </a:prstGeom>
        </p:spPr>
        <p:txBody>
          <a:bodyPr anchor="t" rtlCol="false" tIns="0" lIns="0" bIns="0" rIns="0">
            <a:spAutoFit/>
          </a:bodyPr>
          <a:lstStyle/>
          <a:p>
            <a:pPr algn="just">
              <a:lnSpc>
                <a:spcPts val="3079"/>
              </a:lnSpc>
              <a:spcBef>
                <a:spcPct val="0"/>
              </a:spcBef>
            </a:pPr>
            <a:r>
              <a:rPr lang="en-US" sz="2199" spc="-37">
                <a:solidFill>
                  <a:srgbClr val="272665"/>
                </a:solidFill>
                <a:latin typeface="Calibri (MS)"/>
                <a:ea typeface="Calibri (MS)"/>
                <a:cs typeface="Calibri (MS)"/>
                <a:sym typeface="Calibri (MS)"/>
              </a:rPr>
              <a:t>Εκμάθηση</a:t>
            </a:r>
            <a:r>
              <a:rPr lang="en-US" sz="2199" spc="-37">
                <a:solidFill>
                  <a:srgbClr val="272665"/>
                </a:solidFill>
                <a:latin typeface="Calibri (MS)"/>
                <a:ea typeface="Calibri (MS)"/>
                <a:cs typeface="Calibri (MS)"/>
                <a:sym typeface="Calibri (MS)"/>
              </a:rPr>
              <a:t> πρακτικών μεθόδων: Υποστήριξη των νέων ατόμων στην ανάπτυξη δεξιοτήτων λήψης αποφάσεων, επικοινωνίας και διαχείρισης της καθημερινότητας.</a:t>
            </a:r>
          </a:p>
        </p:txBody>
      </p:sp>
      <p:grpSp>
        <p:nvGrpSpPr>
          <p:cNvPr name="Group 13" id="13"/>
          <p:cNvGrpSpPr/>
          <p:nvPr/>
        </p:nvGrpSpPr>
        <p:grpSpPr>
          <a:xfrm rot="0">
            <a:off x="11900705" y="4003683"/>
            <a:ext cx="4750393" cy="5096690"/>
            <a:chOff x="0" y="0"/>
            <a:chExt cx="1232151" cy="1321973"/>
          </a:xfrm>
        </p:grpSpPr>
        <p:sp>
          <p:nvSpPr>
            <p:cNvPr name="Freeform 14" id="14"/>
            <p:cNvSpPr/>
            <p:nvPr/>
          </p:nvSpPr>
          <p:spPr>
            <a:xfrm flipH="false" flipV="false" rot="0">
              <a:off x="0" y="0"/>
              <a:ext cx="1232151" cy="1321973"/>
            </a:xfrm>
            <a:custGeom>
              <a:avLst/>
              <a:gdLst/>
              <a:ahLst/>
              <a:cxnLst/>
              <a:rect r="r" b="b" t="t" l="l"/>
              <a:pathLst>
                <a:path h="1321973" w="1232151">
                  <a:moveTo>
                    <a:pt x="29335" y="0"/>
                  </a:moveTo>
                  <a:lnTo>
                    <a:pt x="1202815" y="0"/>
                  </a:lnTo>
                  <a:cubicBezTo>
                    <a:pt x="1210596" y="0"/>
                    <a:pt x="1218057" y="3091"/>
                    <a:pt x="1223559" y="8592"/>
                  </a:cubicBezTo>
                  <a:cubicBezTo>
                    <a:pt x="1229060" y="14094"/>
                    <a:pt x="1232151" y="21555"/>
                    <a:pt x="1232151" y="29335"/>
                  </a:cubicBezTo>
                  <a:lnTo>
                    <a:pt x="1232151" y="1292638"/>
                  </a:lnTo>
                  <a:cubicBezTo>
                    <a:pt x="1232151" y="1300418"/>
                    <a:pt x="1229060" y="1307879"/>
                    <a:pt x="1223559" y="1313381"/>
                  </a:cubicBezTo>
                  <a:cubicBezTo>
                    <a:pt x="1218057" y="1318882"/>
                    <a:pt x="1210596" y="1321973"/>
                    <a:pt x="1202815" y="1321973"/>
                  </a:cubicBezTo>
                  <a:lnTo>
                    <a:pt x="29335" y="1321973"/>
                  </a:lnTo>
                  <a:cubicBezTo>
                    <a:pt x="21555" y="1321973"/>
                    <a:pt x="14094" y="1318882"/>
                    <a:pt x="8592" y="1313381"/>
                  </a:cubicBezTo>
                  <a:cubicBezTo>
                    <a:pt x="3091" y="1307879"/>
                    <a:pt x="0" y="1300418"/>
                    <a:pt x="0" y="1292638"/>
                  </a:cubicBezTo>
                  <a:lnTo>
                    <a:pt x="0" y="29335"/>
                  </a:lnTo>
                  <a:cubicBezTo>
                    <a:pt x="0" y="21555"/>
                    <a:pt x="3091" y="14094"/>
                    <a:pt x="8592" y="8592"/>
                  </a:cubicBezTo>
                  <a:cubicBezTo>
                    <a:pt x="14094" y="3091"/>
                    <a:pt x="21555" y="0"/>
                    <a:pt x="29335" y="0"/>
                  </a:cubicBezTo>
                  <a:close/>
                </a:path>
              </a:pathLst>
            </a:custGeom>
            <a:ln w="57150" cap="sq">
              <a:solidFill>
                <a:srgbClr val="49B381"/>
              </a:solidFill>
              <a:prstDash val="solid"/>
              <a:miter/>
            </a:ln>
          </p:spPr>
        </p:sp>
        <p:sp>
          <p:nvSpPr>
            <p:cNvPr name="TextBox 15" id="15"/>
            <p:cNvSpPr txBox="true"/>
            <p:nvPr/>
          </p:nvSpPr>
          <p:spPr>
            <a:xfrm>
              <a:off x="0" y="47625"/>
              <a:ext cx="1232151" cy="1274348"/>
            </a:xfrm>
            <a:prstGeom prst="rect">
              <a:avLst/>
            </a:prstGeom>
          </p:spPr>
          <p:txBody>
            <a:bodyPr anchor="ctr" rtlCol="false" tIns="50800" lIns="50800" bIns="50800" rIns="50800"/>
            <a:lstStyle/>
            <a:p>
              <a:pPr algn="ctr">
                <a:lnSpc>
                  <a:spcPts val="1925"/>
                </a:lnSpc>
              </a:pPr>
            </a:p>
          </p:txBody>
        </p:sp>
      </p:grpSp>
      <p:sp>
        <p:nvSpPr>
          <p:cNvPr name="TextBox 16" id="16"/>
          <p:cNvSpPr txBox="true"/>
          <p:nvPr/>
        </p:nvSpPr>
        <p:spPr>
          <a:xfrm rot="0">
            <a:off x="12488641" y="6019429"/>
            <a:ext cx="3574521" cy="2763983"/>
          </a:xfrm>
          <a:prstGeom prst="rect">
            <a:avLst/>
          </a:prstGeom>
        </p:spPr>
        <p:txBody>
          <a:bodyPr anchor="t" rtlCol="false" tIns="0" lIns="0" bIns="0" rIns="0">
            <a:spAutoFit/>
          </a:bodyPr>
          <a:lstStyle/>
          <a:p>
            <a:pPr algn="just">
              <a:lnSpc>
                <a:spcPts val="3079"/>
              </a:lnSpc>
              <a:spcBef>
                <a:spcPct val="0"/>
              </a:spcBef>
            </a:pPr>
            <a:r>
              <a:rPr lang="en-US" sz="2199" spc="-37">
                <a:solidFill>
                  <a:srgbClr val="272665"/>
                </a:solidFill>
                <a:latin typeface="Calibri (MS)"/>
                <a:ea typeface="Calibri (MS)"/>
                <a:cs typeface="Calibri (MS)"/>
                <a:sym typeface="Calibri (MS)"/>
              </a:rPr>
              <a:t>Απόκτηση εργαλείων ενδυνάμωσης:</a:t>
            </a:r>
            <a:r>
              <a:rPr lang="en-US" sz="2199" spc="-37">
                <a:solidFill>
                  <a:srgbClr val="272665"/>
                </a:solidFill>
                <a:latin typeface="Calibri (MS)"/>
                <a:ea typeface="Calibri (MS)"/>
                <a:cs typeface="Calibri (MS)"/>
                <a:sym typeface="Calibri (MS)"/>
              </a:rPr>
              <a:t> Εργαλεία για την ενίσχυση της αυτονομίας, την οικοδόμηση αυτοπεποίθησης και την προώθηση της ενεργού συμμετοχής στην προσωπική και κοινωνικοπολιτική ζωή.</a:t>
            </a:r>
          </a:p>
        </p:txBody>
      </p:sp>
      <p:sp>
        <p:nvSpPr>
          <p:cNvPr name="TextBox 17" id="17"/>
          <p:cNvSpPr txBox="true"/>
          <p:nvPr/>
        </p:nvSpPr>
        <p:spPr>
          <a:xfrm rot="0">
            <a:off x="2830474" y="4477702"/>
            <a:ext cx="2365414" cy="1350645"/>
          </a:xfrm>
          <a:prstGeom prst="rect">
            <a:avLst/>
          </a:prstGeom>
        </p:spPr>
        <p:txBody>
          <a:bodyPr anchor="t" rtlCol="false" tIns="0" lIns="0" bIns="0" rIns="0">
            <a:spAutoFit/>
          </a:bodyPr>
          <a:lstStyle/>
          <a:p>
            <a:pPr algn="ctr">
              <a:lnSpc>
                <a:spcPts val="8640"/>
              </a:lnSpc>
            </a:pPr>
            <a:r>
              <a:rPr lang="en-US" sz="9000" spc="-738">
                <a:solidFill>
                  <a:srgbClr val="2B2B2B"/>
                </a:solidFill>
                <a:latin typeface="Calibri (MS)"/>
                <a:ea typeface="Calibri (MS)"/>
                <a:cs typeface="Calibri (MS)"/>
                <a:sym typeface="Calibri (MS)"/>
              </a:rPr>
              <a:t>MA1.</a:t>
            </a:r>
          </a:p>
        </p:txBody>
      </p:sp>
      <p:sp>
        <p:nvSpPr>
          <p:cNvPr name="TextBox 18" id="18"/>
          <p:cNvSpPr txBox="true"/>
          <p:nvPr/>
        </p:nvSpPr>
        <p:spPr>
          <a:xfrm rot="0">
            <a:off x="7961293" y="4477702"/>
            <a:ext cx="2365414" cy="1350645"/>
          </a:xfrm>
          <a:prstGeom prst="rect">
            <a:avLst/>
          </a:prstGeom>
        </p:spPr>
        <p:txBody>
          <a:bodyPr anchor="t" rtlCol="false" tIns="0" lIns="0" bIns="0" rIns="0">
            <a:spAutoFit/>
          </a:bodyPr>
          <a:lstStyle/>
          <a:p>
            <a:pPr algn="ctr">
              <a:lnSpc>
                <a:spcPts val="8640"/>
              </a:lnSpc>
            </a:pPr>
            <a:r>
              <a:rPr lang="en-US" sz="9000" spc="-738">
                <a:solidFill>
                  <a:srgbClr val="2B2B2B"/>
                </a:solidFill>
                <a:latin typeface="Calibri (MS)"/>
                <a:ea typeface="Calibri (MS)"/>
                <a:cs typeface="Calibri (MS)"/>
                <a:sym typeface="Calibri (MS)"/>
              </a:rPr>
              <a:t>MA2.</a:t>
            </a:r>
          </a:p>
        </p:txBody>
      </p:sp>
      <p:sp>
        <p:nvSpPr>
          <p:cNvPr name="TextBox 19" id="19"/>
          <p:cNvSpPr txBox="true"/>
          <p:nvPr/>
        </p:nvSpPr>
        <p:spPr>
          <a:xfrm rot="0">
            <a:off x="13093194" y="4477702"/>
            <a:ext cx="2365414" cy="1350645"/>
          </a:xfrm>
          <a:prstGeom prst="rect">
            <a:avLst/>
          </a:prstGeom>
        </p:spPr>
        <p:txBody>
          <a:bodyPr anchor="t" rtlCol="false" tIns="0" lIns="0" bIns="0" rIns="0">
            <a:spAutoFit/>
          </a:bodyPr>
          <a:lstStyle/>
          <a:p>
            <a:pPr algn="ctr">
              <a:lnSpc>
                <a:spcPts val="8640"/>
              </a:lnSpc>
            </a:pPr>
            <a:r>
              <a:rPr lang="en-US" sz="9000" spc="-738">
                <a:solidFill>
                  <a:srgbClr val="2B2B2B"/>
                </a:solidFill>
                <a:latin typeface="Calibri (MS)"/>
                <a:ea typeface="Calibri (MS)"/>
                <a:cs typeface="Calibri (MS)"/>
                <a:sym typeface="Calibri (MS)"/>
              </a:rPr>
              <a:t>MA3.</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4598211" y="212902"/>
            <a:ext cx="9329889" cy="2762151"/>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2. Ποιος είναι ένας καλός τρόπος υποστήριξης της ανεξάρτητης διαβίωσης;</a:t>
            </a:r>
          </a:p>
        </p:txBody>
      </p:sp>
      <p:sp>
        <p:nvSpPr>
          <p:cNvPr name="Freeform 9" id="9"/>
          <p:cNvSpPr/>
          <p:nvPr/>
        </p:nvSpPr>
        <p:spPr>
          <a:xfrm flipH="false" flipV="false" rot="0">
            <a:off x="2717355" y="4840903"/>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707458" y="6643234"/>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158880" y="4840903"/>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158880" y="6643234"/>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2697561" y="4994809"/>
            <a:ext cx="6156267"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Α. Το να κάνουμε τα πάντα εμείς</a:t>
            </a:r>
            <a:r>
              <a:rPr lang="en-US" sz="3000">
                <a:solidFill>
                  <a:srgbClr val="282121"/>
                </a:solidFill>
                <a:latin typeface="Calibri (MS)"/>
                <a:ea typeface="Calibri (MS)"/>
                <a:cs typeface="Calibri (MS)"/>
                <a:sym typeface="Calibri (MS)"/>
              </a:rPr>
              <a:t> για αυτά, ώστε να αποφεύγονται τα λάθη.</a:t>
            </a:r>
          </a:p>
        </p:txBody>
      </p:sp>
      <p:sp>
        <p:nvSpPr>
          <p:cNvPr name="TextBox 14" id="14"/>
          <p:cNvSpPr txBox="true"/>
          <p:nvPr/>
        </p:nvSpPr>
        <p:spPr>
          <a:xfrm rot="0">
            <a:off x="10292897" y="5013992"/>
            <a:ext cx="6156267" cy="923925"/>
          </a:xfrm>
          <a:prstGeom prst="rect">
            <a:avLst/>
          </a:prstGeom>
        </p:spPr>
        <p:txBody>
          <a:bodyPr anchor="t" rtlCol="false" tIns="0" lIns="0" bIns="0" rIns="0">
            <a:spAutoFit/>
          </a:bodyPr>
          <a:lstStyle/>
          <a:p>
            <a:pPr algn="ctr">
              <a:lnSpc>
                <a:spcPts val="3449"/>
              </a:lnSpc>
              <a:spcBef>
                <a:spcPct val="0"/>
              </a:spcBef>
            </a:pPr>
            <a:r>
              <a:rPr lang="en-US" sz="2999">
                <a:solidFill>
                  <a:srgbClr val="282121"/>
                </a:solidFill>
                <a:latin typeface="Calibri (MS)"/>
                <a:ea typeface="Calibri (MS)"/>
                <a:cs typeface="Calibri (MS)"/>
                <a:sym typeface="Calibri (MS)"/>
              </a:rPr>
              <a:t>Β</a:t>
            </a:r>
            <a:r>
              <a:rPr lang="en-US" sz="2999">
                <a:solidFill>
                  <a:srgbClr val="282121"/>
                </a:solidFill>
                <a:latin typeface="Calibri (MS)"/>
                <a:ea typeface="Calibri (MS)"/>
                <a:cs typeface="Calibri (MS)"/>
                <a:sym typeface="Calibri (MS)"/>
              </a:rPr>
              <a:t>. Το να δίνουμε μόνο μία μεγάλη και σύνθετη οδηγία τη φορά.</a:t>
            </a:r>
          </a:p>
        </p:txBody>
      </p:sp>
      <p:sp>
        <p:nvSpPr>
          <p:cNvPr name="TextBox 15" id="15"/>
          <p:cNvSpPr txBox="true"/>
          <p:nvPr/>
        </p:nvSpPr>
        <p:spPr>
          <a:xfrm rot="0">
            <a:off x="2717355" y="6560323"/>
            <a:ext cx="6136473" cy="1381324"/>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Γ</a:t>
            </a:r>
            <a:r>
              <a:rPr lang="en-US" sz="3000">
                <a:solidFill>
                  <a:srgbClr val="282121"/>
                </a:solidFill>
                <a:latin typeface="Calibri (MS)"/>
                <a:ea typeface="Calibri (MS)"/>
                <a:cs typeface="Calibri (MS)"/>
                <a:sym typeface="Calibri (MS)"/>
              </a:rPr>
              <a:t>. Το να δημιουργούμε μαζί τους ένα καθημερινό πρόγραμμα χρησιμοποιώντας οπτικά βοηθήματα. </a:t>
            </a:r>
          </a:p>
        </p:txBody>
      </p:sp>
      <p:sp>
        <p:nvSpPr>
          <p:cNvPr name="TextBox 16" id="16"/>
          <p:cNvSpPr txBox="true"/>
          <p:nvPr/>
        </p:nvSpPr>
        <p:spPr>
          <a:xfrm rot="0">
            <a:off x="10357619" y="6797074"/>
            <a:ext cx="5758788"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Δ</a:t>
            </a:r>
            <a:r>
              <a:rPr lang="en-US" sz="3000">
                <a:solidFill>
                  <a:srgbClr val="282121"/>
                </a:solidFill>
                <a:latin typeface="Calibri (MS)"/>
                <a:ea typeface="Calibri (MS)"/>
                <a:cs typeface="Calibri (MS)"/>
                <a:sym typeface="Calibri (MS)"/>
              </a:rPr>
              <a:t>. Το να εστιάζουμε αποκλειστικά σε πολιτικά ζητήματα.</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50083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4498849" y="371817"/>
            <a:ext cx="9329889" cy="2762151"/>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2. Ποιος είναι ένας καλός τρόπος υποστήριξης της ανεξάρτητης διαβίωσης;</a:t>
            </a:r>
          </a:p>
        </p:txBody>
      </p:sp>
      <p:sp>
        <p:nvSpPr>
          <p:cNvPr name="Freeform 9" id="9"/>
          <p:cNvSpPr/>
          <p:nvPr/>
        </p:nvSpPr>
        <p:spPr>
          <a:xfrm flipH="false" flipV="false" rot="0">
            <a:off x="2961254" y="4830330"/>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981048" y="6543397"/>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9979947" y="4830330"/>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100725" y="6543397"/>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2941460" y="4984236"/>
            <a:ext cx="6156267"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Α. Το να κάνουμε τα πάντα εμείς</a:t>
            </a:r>
            <a:r>
              <a:rPr lang="en-US" sz="3000">
                <a:solidFill>
                  <a:srgbClr val="282121"/>
                </a:solidFill>
                <a:latin typeface="Calibri (MS)"/>
                <a:ea typeface="Calibri (MS)"/>
                <a:cs typeface="Calibri (MS)"/>
                <a:sym typeface="Calibri (MS)"/>
              </a:rPr>
              <a:t> για αυτά, ώστε να αποφεύγονται τα λάθη.</a:t>
            </a:r>
          </a:p>
        </p:txBody>
      </p:sp>
      <p:sp>
        <p:nvSpPr>
          <p:cNvPr name="TextBox 14" id="14"/>
          <p:cNvSpPr txBox="true"/>
          <p:nvPr/>
        </p:nvSpPr>
        <p:spPr>
          <a:xfrm rot="0">
            <a:off x="9979947" y="4984236"/>
            <a:ext cx="6156267" cy="923925"/>
          </a:xfrm>
          <a:prstGeom prst="rect">
            <a:avLst/>
          </a:prstGeom>
        </p:spPr>
        <p:txBody>
          <a:bodyPr anchor="t" rtlCol="false" tIns="0" lIns="0" bIns="0" rIns="0">
            <a:spAutoFit/>
          </a:bodyPr>
          <a:lstStyle/>
          <a:p>
            <a:pPr algn="ctr">
              <a:lnSpc>
                <a:spcPts val="3449"/>
              </a:lnSpc>
              <a:spcBef>
                <a:spcPct val="0"/>
              </a:spcBef>
            </a:pPr>
            <a:r>
              <a:rPr lang="en-US" sz="2999">
                <a:solidFill>
                  <a:srgbClr val="282121"/>
                </a:solidFill>
                <a:latin typeface="Calibri (MS)"/>
                <a:ea typeface="Calibri (MS)"/>
                <a:cs typeface="Calibri (MS)"/>
                <a:sym typeface="Calibri (MS)"/>
              </a:rPr>
              <a:t>Β</a:t>
            </a:r>
            <a:r>
              <a:rPr lang="en-US" sz="2999">
                <a:solidFill>
                  <a:srgbClr val="282121"/>
                </a:solidFill>
                <a:latin typeface="Calibri (MS)"/>
                <a:ea typeface="Calibri (MS)"/>
                <a:cs typeface="Calibri (MS)"/>
                <a:sym typeface="Calibri (MS)"/>
              </a:rPr>
              <a:t>. Το να δίνουμε μόνο μία μεγάλη και σύνθετη οδηγία τη φορά.</a:t>
            </a:r>
          </a:p>
        </p:txBody>
      </p:sp>
      <p:sp>
        <p:nvSpPr>
          <p:cNvPr name="TextBox 15" id="15"/>
          <p:cNvSpPr txBox="true"/>
          <p:nvPr/>
        </p:nvSpPr>
        <p:spPr>
          <a:xfrm rot="0">
            <a:off x="3113443" y="6497773"/>
            <a:ext cx="6136473" cy="1381324"/>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Γ</a:t>
            </a:r>
            <a:r>
              <a:rPr lang="en-US" sz="3000">
                <a:solidFill>
                  <a:srgbClr val="282121"/>
                </a:solidFill>
                <a:latin typeface="Calibri (MS)"/>
                <a:ea typeface="Calibri (MS)"/>
                <a:cs typeface="Calibri (MS)"/>
                <a:sym typeface="Calibri (MS)"/>
              </a:rPr>
              <a:t>. Το να δημιουργούμε μαζί τους ένα καθημερινό πρόγραμμα χρησιμοποιώντας οπτικά βοηθήματα. </a:t>
            </a:r>
          </a:p>
        </p:txBody>
      </p:sp>
      <p:sp>
        <p:nvSpPr>
          <p:cNvPr name="TextBox 16" id="16"/>
          <p:cNvSpPr txBox="true"/>
          <p:nvPr/>
        </p:nvSpPr>
        <p:spPr>
          <a:xfrm rot="0">
            <a:off x="9735191" y="6716881"/>
            <a:ext cx="7063660"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Δ</a:t>
            </a:r>
            <a:r>
              <a:rPr lang="en-US" sz="3000">
                <a:solidFill>
                  <a:srgbClr val="282121"/>
                </a:solidFill>
                <a:latin typeface="Calibri (MS)"/>
                <a:ea typeface="Calibri (MS)"/>
                <a:cs typeface="Calibri (MS)"/>
                <a:sym typeface="Calibri (MS)"/>
              </a:rPr>
              <a:t>. Το να εστιάζουμε αποκλειστικά σε πολιτικά ζητήματα.</a:t>
            </a:r>
          </a:p>
        </p:txBody>
      </p:sp>
      <p:sp>
        <p:nvSpPr>
          <p:cNvPr name="Freeform 17" id="17"/>
          <p:cNvSpPr/>
          <p:nvPr/>
        </p:nvSpPr>
        <p:spPr>
          <a:xfrm flipH="false" flipV="true" rot="0">
            <a:off x="2702878" y="7192604"/>
            <a:ext cx="1346758" cy="1723850"/>
          </a:xfrm>
          <a:custGeom>
            <a:avLst/>
            <a:gdLst/>
            <a:ahLst/>
            <a:cxnLst/>
            <a:rect r="r" b="b" t="t" l="l"/>
            <a:pathLst>
              <a:path h="1723850" w="1346758">
                <a:moveTo>
                  <a:pt x="0" y="1723850"/>
                </a:moveTo>
                <a:lnTo>
                  <a:pt x="1346758" y="1723850"/>
                </a:lnTo>
                <a:lnTo>
                  <a:pt x="1346758" y="0"/>
                </a:lnTo>
                <a:lnTo>
                  <a:pt x="0" y="0"/>
                </a:lnTo>
                <a:lnTo>
                  <a:pt x="0" y="172385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076115" y="8017576"/>
            <a:ext cx="5930312" cy="2059808"/>
          </a:xfrm>
          <a:prstGeom prst="rect">
            <a:avLst/>
          </a:prstGeom>
        </p:spPr>
        <p:txBody>
          <a:bodyPr anchor="t" rtlCol="false" tIns="0" lIns="0" bIns="0" rIns="0">
            <a:spAutoFit/>
          </a:bodyPr>
          <a:lstStyle/>
          <a:p>
            <a:pPr algn="ctr">
              <a:lnSpc>
                <a:spcPts val="3909"/>
              </a:lnSpc>
              <a:spcBef>
                <a:spcPct val="0"/>
              </a:spcBef>
            </a:pPr>
            <a:r>
              <a:rPr lang="en-US" b="true" sz="3399">
                <a:solidFill>
                  <a:srgbClr val="282121"/>
                </a:solidFill>
                <a:latin typeface="Calibri (MS) Bold"/>
                <a:ea typeface="Calibri (MS) Bold"/>
                <a:cs typeface="Calibri (MS) Bold"/>
                <a:sym typeface="Calibri (MS) Bold"/>
              </a:rPr>
              <a:t>Τα οπτικά</a:t>
            </a:r>
            <a:r>
              <a:rPr lang="en-US" b="true" sz="3399">
                <a:solidFill>
                  <a:srgbClr val="282121"/>
                </a:solidFill>
                <a:latin typeface="Calibri (MS) Bold"/>
                <a:ea typeface="Calibri (MS) Bold"/>
                <a:cs typeface="Calibri (MS) Bold"/>
                <a:sym typeface="Calibri (MS) Bold"/>
              </a:rPr>
              <a:t>, δομημένα προγράμματα βοηθούν στην ανάπτυξη δεξιοτήτων ζωής και μειώνουν το άγχος</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TextBox 8" id="8"/>
          <p:cNvSpPr txBox="true"/>
          <p:nvPr/>
        </p:nvSpPr>
        <p:spPr>
          <a:xfrm rot="0">
            <a:off x="3898181" y="212902"/>
            <a:ext cx="10491638" cy="2762151"/>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3. Γιατί είναι σημαντικό να σεβόμαστε το «όχι» ενός νέου ατόμου;</a:t>
            </a:r>
          </a:p>
        </p:txBody>
      </p:sp>
      <p:sp>
        <p:nvSpPr>
          <p:cNvPr name="Freeform 9" id="9"/>
          <p:cNvSpPr/>
          <p:nvPr/>
        </p:nvSpPr>
        <p:spPr>
          <a:xfrm flipH="false" flipV="false" rot="0">
            <a:off x="2804605" y="5039943"/>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804605" y="6935792"/>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9671355" y="5039976"/>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9671355" y="6935792"/>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3666569" y="5193882"/>
            <a:ext cx="4755068"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Α</a:t>
            </a:r>
            <a:r>
              <a:rPr lang="en-US" sz="3000">
                <a:solidFill>
                  <a:srgbClr val="282121"/>
                </a:solidFill>
                <a:latin typeface="Calibri (MS)"/>
                <a:ea typeface="Calibri (MS)"/>
                <a:cs typeface="Calibri (MS)"/>
                <a:sym typeface="Calibri (MS)"/>
              </a:rPr>
              <a:t>. Για να αποφεύγουμε τις συγκρούσεις</a:t>
            </a:r>
          </a:p>
        </p:txBody>
      </p:sp>
      <p:sp>
        <p:nvSpPr>
          <p:cNvPr name="TextBox 14" id="14"/>
          <p:cNvSpPr txBox="true"/>
          <p:nvPr/>
        </p:nvSpPr>
        <p:spPr>
          <a:xfrm rot="0">
            <a:off x="9940917" y="5193882"/>
            <a:ext cx="5645458"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Β</a:t>
            </a:r>
            <a:r>
              <a:rPr lang="en-US" sz="3000">
                <a:solidFill>
                  <a:srgbClr val="282121"/>
                </a:solidFill>
                <a:latin typeface="Calibri (MS)"/>
                <a:ea typeface="Calibri (MS)"/>
                <a:cs typeface="Calibri (MS)"/>
                <a:sym typeface="Calibri (MS)"/>
              </a:rPr>
              <a:t>. Για να σεβόμαστε το δικαίωμά του να θέτει τα δικά του όρια.</a:t>
            </a:r>
          </a:p>
        </p:txBody>
      </p:sp>
      <p:sp>
        <p:nvSpPr>
          <p:cNvPr name="TextBox 15" id="15"/>
          <p:cNvSpPr txBox="true"/>
          <p:nvPr/>
        </p:nvSpPr>
        <p:spPr>
          <a:xfrm rot="0">
            <a:off x="3060010" y="7089633"/>
            <a:ext cx="5645458"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Γ</a:t>
            </a:r>
            <a:r>
              <a:rPr lang="en-US" sz="3000">
                <a:solidFill>
                  <a:srgbClr val="282121"/>
                </a:solidFill>
                <a:latin typeface="Calibri (MS)"/>
                <a:ea typeface="Calibri (MS)"/>
                <a:cs typeface="Calibri (MS)"/>
                <a:sym typeface="Calibri (MS)"/>
              </a:rPr>
              <a:t>. Επειδή τα νέα άτομα έχουν πάντα δίκιο.</a:t>
            </a:r>
          </a:p>
        </p:txBody>
      </p:sp>
      <p:sp>
        <p:nvSpPr>
          <p:cNvPr name="TextBox 16" id="16"/>
          <p:cNvSpPr txBox="true"/>
          <p:nvPr/>
        </p:nvSpPr>
        <p:spPr>
          <a:xfrm rot="0">
            <a:off x="9940917" y="7089633"/>
            <a:ext cx="5805597"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Δ</a:t>
            </a:r>
            <a:r>
              <a:rPr lang="en-US" sz="3000">
                <a:solidFill>
                  <a:srgbClr val="282121"/>
                </a:solidFill>
                <a:latin typeface="Calibri (MS)"/>
                <a:ea typeface="Calibri (MS)"/>
                <a:cs typeface="Calibri (MS)"/>
                <a:sym typeface="Calibri (MS)"/>
              </a:rPr>
              <a:t>. Για να ολοκληρώσουμε τη συζήτηση πιο γρήγορα.</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EFEFE"/>
        </a:solidFill>
      </p:bgPr>
    </p:bg>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971550" y="467067"/>
            <a:ext cx="76944" cy="161583"/>
            <a:chOff x="0" y="0"/>
            <a:chExt cx="102592" cy="215444"/>
          </a:xfrm>
        </p:grpSpPr>
        <p:sp>
          <p:nvSpPr>
            <p:cNvPr name="Freeform 4" id="4"/>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5" id="5"/>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282121"/>
                  </a:solidFill>
                  <a:latin typeface="Roboto Bold"/>
                  <a:ea typeface="Roboto Bold"/>
                  <a:cs typeface="Roboto Bold"/>
                  <a:sym typeface="Roboto Bold"/>
                </a:rPr>
                <a:t>7</a:t>
              </a:r>
            </a:p>
          </p:txBody>
        </p:sp>
      </p:grpSp>
      <p:sp>
        <p:nvSpPr>
          <p:cNvPr name="Freeform 6" id="6"/>
          <p:cNvSpPr/>
          <p:nvPr/>
        </p:nvSpPr>
        <p:spPr>
          <a:xfrm flipH="false" flipV="false" rot="0">
            <a:off x="15541097" y="8008291"/>
            <a:ext cx="2157117" cy="2157117"/>
          </a:xfrm>
          <a:custGeom>
            <a:avLst/>
            <a:gdLst/>
            <a:ahLst/>
            <a:cxnLst/>
            <a:rect r="r" b="b" t="t" l="l"/>
            <a:pathLst>
              <a:path h="2157117" w="2157117">
                <a:moveTo>
                  <a:pt x="0" y="0"/>
                </a:moveTo>
                <a:lnTo>
                  <a:pt x="2157117" y="0"/>
                </a:lnTo>
                <a:lnTo>
                  <a:pt x="2157117" y="2157118"/>
                </a:lnTo>
                <a:lnTo>
                  <a:pt x="0" y="2157118"/>
                </a:lnTo>
                <a:lnTo>
                  <a:pt x="0" y="0"/>
                </a:lnTo>
                <a:close/>
              </a:path>
            </a:pathLst>
          </a:custGeom>
          <a:blipFill>
            <a:blip r:embed="rId4"/>
            <a:stretch>
              <a:fillRect l="0" t="0" r="0" b="0"/>
            </a:stretch>
          </a:blipFill>
        </p:spPr>
      </p:sp>
      <p:sp>
        <p:nvSpPr>
          <p:cNvPr name="Freeform 7" id="7"/>
          <p:cNvSpPr/>
          <p:nvPr/>
        </p:nvSpPr>
        <p:spPr>
          <a:xfrm flipH="false" flipV="false" rot="0">
            <a:off x="-26852931" y="-10918608"/>
            <a:ext cx="71453106" cy="13893661"/>
          </a:xfrm>
          <a:custGeom>
            <a:avLst/>
            <a:gdLst/>
            <a:ahLst/>
            <a:cxnLst/>
            <a:rect r="r" b="b" t="t" l="l"/>
            <a:pathLst>
              <a:path h="13893661" w="71453106">
                <a:moveTo>
                  <a:pt x="0" y="0"/>
                </a:moveTo>
                <a:lnTo>
                  <a:pt x="71453106" y="0"/>
                </a:lnTo>
                <a:lnTo>
                  <a:pt x="71453106" y="13893661"/>
                </a:lnTo>
                <a:lnTo>
                  <a:pt x="0" y="13893661"/>
                </a:lnTo>
                <a:lnTo>
                  <a:pt x="0" y="0"/>
                </a:lnTo>
                <a:close/>
              </a:path>
            </a:pathLst>
          </a:custGeom>
          <a:blipFill>
            <a:blip r:embed="rId5">
              <a:extLst>
                <a:ext uri="{96DAC541-7B7A-43D3-8B79-37D633B846F1}">
                  <asvg:svgBlip xmlns:asvg="http://schemas.microsoft.com/office/drawing/2016/SVG/main" r:embed="rId6"/>
                </a:ext>
              </a:extLst>
            </a:blip>
            <a:stretch>
              <a:fillRect l="0" t="-414285" r="0" b="0"/>
            </a:stretch>
          </a:blipFill>
        </p:spPr>
      </p:sp>
      <p:sp>
        <p:nvSpPr>
          <p:cNvPr name="Freeform 8" id="8"/>
          <p:cNvSpPr/>
          <p:nvPr/>
        </p:nvSpPr>
        <p:spPr>
          <a:xfrm flipH="false" flipV="false" rot="0">
            <a:off x="2637918" y="5219841"/>
            <a:ext cx="6156267" cy="1298413"/>
          </a:xfrm>
          <a:custGeom>
            <a:avLst/>
            <a:gdLst/>
            <a:ahLst/>
            <a:cxnLst/>
            <a:rect r="r" b="b" t="t" l="l"/>
            <a:pathLst>
              <a:path h="1298413" w="6156267">
                <a:moveTo>
                  <a:pt x="0" y="0"/>
                </a:moveTo>
                <a:lnTo>
                  <a:pt x="6156267" y="0"/>
                </a:lnTo>
                <a:lnTo>
                  <a:pt x="6156267" y="1298412"/>
                </a:lnTo>
                <a:lnTo>
                  <a:pt x="0" y="129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2743152" y="7190938"/>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9485287" y="5219841"/>
            <a:ext cx="6156267" cy="1298413"/>
          </a:xfrm>
          <a:custGeom>
            <a:avLst/>
            <a:gdLst/>
            <a:ahLst/>
            <a:cxnLst/>
            <a:rect r="r" b="b" t="t" l="l"/>
            <a:pathLst>
              <a:path h="1298413" w="6156267">
                <a:moveTo>
                  <a:pt x="0" y="0"/>
                </a:moveTo>
                <a:lnTo>
                  <a:pt x="6156266" y="0"/>
                </a:lnTo>
                <a:lnTo>
                  <a:pt x="6156266" y="1298412"/>
                </a:lnTo>
                <a:lnTo>
                  <a:pt x="0" y="129841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9630921" y="7190938"/>
            <a:ext cx="6156267" cy="1298413"/>
          </a:xfrm>
          <a:custGeom>
            <a:avLst/>
            <a:gdLst/>
            <a:ahLst/>
            <a:cxnLst/>
            <a:rect r="r" b="b" t="t" l="l"/>
            <a:pathLst>
              <a:path h="1298413" w="6156267">
                <a:moveTo>
                  <a:pt x="0" y="0"/>
                </a:moveTo>
                <a:lnTo>
                  <a:pt x="6156267" y="0"/>
                </a:lnTo>
                <a:lnTo>
                  <a:pt x="6156267" y="1298413"/>
                </a:lnTo>
                <a:lnTo>
                  <a:pt x="0" y="12984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2842036" y="5380081"/>
            <a:ext cx="5748031"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Α</a:t>
            </a:r>
            <a:r>
              <a:rPr lang="en-US" sz="3000">
                <a:solidFill>
                  <a:srgbClr val="282121"/>
                </a:solidFill>
                <a:latin typeface="Calibri (MS)"/>
                <a:ea typeface="Calibri (MS)"/>
                <a:cs typeface="Calibri (MS)"/>
                <a:sym typeface="Calibri (MS)"/>
              </a:rPr>
              <a:t>. Για να αποφεύγουμε τις συγκρούσεις</a:t>
            </a:r>
          </a:p>
        </p:txBody>
      </p:sp>
      <p:sp>
        <p:nvSpPr>
          <p:cNvPr name="TextBox 13" id="13"/>
          <p:cNvSpPr txBox="true"/>
          <p:nvPr/>
        </p:nvSpPr>
        <p:spPr>
          <a:xfrm rot="0">
            <a:off x="9754848" y="5373747"/>
            <a:ext cx="5645458"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Β</a:t>
            </a:r>
            <a:r>
              <a:rPr lang="en-US" sz="3000">
                <a:solidFill>
                  <a:srgbClr val="282121"/>
                </a:solidFill>
                <a:latin typeface="Calibri (MS)"/>
                <a:ea typeface="Calibri (MS)"/>
                <a:cs typeface="Calibri (MS)"/>
                <a:sym typeface="Calibri (MS)"/>
              </a:rPr>
              <a:t>. Για να σεβόμαστε το δικαίωμά του να θέτει τα δικά του όρια.</a:t>
            </a:r>
          </a:p>
        </p:txBody>
      </p:sp>
      <p:sp>
        <p:nvSpPr>
          <p:cNvPr name="TextBox 14" id="14"/>
          <p:cNvSpPr txBox="true"/>
          <p:nvPr/>
        </p:nvSpPr>
        <p:spPr>
          <a:xfrm rot="0">
            <a:off x="2998556" y="7349390"/>
            <a:ext cx="5645458"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Γ</a:t>
            </a:r>
            <a:r>
              <a:rPr lang="en-US" sz="3000">
                <a:solidFill>
                  <a:srgbClr val="282121"/>
                </a:solidFill>
                <a:latin typeface="Calibri (MS)"/>
                <a:ea typeface="Calibri (MS)"/>
                <a:cs typeface="Calibri (MS)"/>
                <a:sym typeface="Calibri (MS)"/>
              </a:rPr>
              <a:t>. Επειδή τα νέα άτομα έχουν πάντα δίκιο.</a:t>
            </a:r>
          </a:p>
        </p:txBody>
      </p:sp>
      <p:sp>
        <p:nvSpPr>
          <p:cNvPr name="TextBox 15" id="15"/>
          <p:cNvSpPr txBox="true"/>
          <p:nvPr/>
        </p:nvSpPr>
        <p:spPr>
          <a:xfrm rot="0">
            <a:off x="9968351" y="7349390"/>
            <a:ext cx="5818837" cy="943107"/>
          </a:xfrm>
          <a:prstGeom prst="rect">
            <a:avLst/>
          </a:prstGeom>
        </p:spPr>
        <p:txBody>
          <a:bodyPr anchor="t" rtlCol="false" tIns="0" lIns="0" bIns="0" rIns="0">
            <a:spAutoFit/>
          </a:bodyPr>
          <a:lstStyle/>
          <a:p>
            <a:pPr algn="ctr">
              <a:lnSpc>
                <a:spcPts val="3450"/>
              </a:lnSpc>
              <a:spcBef>
                <a:spcPct val="0"/>
              </a:spcBef>
            </a:pPr>
            <a:r>
              <a:rPr lang="en-US" sz="3000">
                <a:solidFill>
                  <a:srgbClr val="282121"/>
                </a:solidFill>
                <a:latin typeface="Calibri (MS)"/>
                <a:ea typeface="Calibri (MS)"/>
                <a:cs typeface="Calibri (MS)"/>
                <a:sym typeface="Calibri (MS)"/>
              </a:rPr>
              <a:t>Δ</a:t>
            </a:r>
            <a:r>
              <a:rPr lang="en-US" sz="3000">
                <a:solidFill>
                  <a:srgbClr val="282121"/>
                </a:solidFill>
                <a:latin typeface="Calibri (MS)"/>
                <a:ea typeface="Calibri (MS)"/>
                <a:cs typeface="Calibri (MS)"/>
                <a:sym typeface="Calibri (MS)"/>
              </a:rPr>
              <a:t>. Για να ολοκληρώσουμε τη συζήτηση πιο γρήγορα.</a:t>
            </a:r>
          </a:p>
        </p:txBody>
      </p:sp>
      <p:sp>
        <p:nvSpPr>
          <p:cNvPr name="Freeform 16" id="16"/>
          <p:cNvSpPr/>
          <p:nvPr/>
        </p:nvSpPr>
        <p:spPr>
          <a:xfrm flipH="false" flipV="true" rot="-5603379">
            <a:off x="15774163" y="4512559"/>
            <a:ext cx="1346758" cy="1723850"/>
          </a:xfrm>
          <a:custGeom>
            <a:avLst/>
            <a:gdLst/>
            <a:ahLst/>
            <a:cxnLst/>
            <a:rect r="r" b="b" t="t" l="l"/>
            <a:pathLst>
              <a:path h="1723850" w="1346758">
                <a:moveTo>
                  <a:pt x="0" y="1723850"/>
                </a:moveTo>
                <a:lnTo>
                  <a:pt x="1346758" y="1723850"/>
                </a:lnTo>
                <a:lnTo>
                  <a:pt x="1346758" y="0"/>
                </a:lnTo>
                <a:lnTo>
                  <a:pt x="0" y="0"/>
                </a:lnTo>
                <a:lnTo>
                  <a:pt x="0" y="172385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10343553" y="3515402"/>
            <a:ext cx="7763449" cy="1391145"/>
          </a:xfrm>
          <a:prstGeom prst="rect">
            <a:avLst/>
          </a:prstGeom>
        </p:spPr>
        <p:txBody>
          <a:bodyPr anchor="t" rtlCol="false" tIns="0" lIns="0" bIns="0" rIns="0">
            <a:spAutoFit/>
          </a:bodyPr>
          <a:lstStyle/>
          <a:p>
            <a:pPr algn="ctr">
              <a:lnSpc>
                <a:spcPts val="3503"/>
              </a:lnSpc>
              <a:spcBef>
                <a:spcPct val="0"/>
              </a:spcBef>
            </a:pPr>
            <a:r>
              <a:rPr lang="en-US" b="true" sz="3046">
                <a:solidFill>
                  <a:srgbClr val="282121"/>
                </a:solidFill>
                <a:latin typeface="Calibri (MS) Bold"/>
                <a:ea typeface="Calibri (MS) Bold"/>
                <a:cs typeface="Calibri (MS) Bold"/>
                <a:sym typeface="Calibri (MS) Bold"/>
              </a:rPr>
              <a:t>Η</a:t>
            </a:r>
            <a:r>
              <a:rPr lang="en-US" b="true" sz="3046">
                <a:solidFill>
                  <a:srgbClr val="282121"/>
                </a:solidFill>
                <a:latin typeface="Calibri (MS) Bold"/>
                <a:ea typeface="Calibri (MS) Bold"/>
                <a:cs typeface="Calibri (MS) Bold"/>
                <a:sym typeface="Calibri (MS) Bold"/>
              </a:rPr>
              <a:t> ικανότητα να λέει κανείς «όχι» αποτελεί βασικό στοιχείο της αυτονομίας και του αυτοκαθορισμού</a:t>
            </a:r>
          </a:p>
        </p:txBody>
      </p:sp>
      <p:sp>
        <p:nvSpPr>
          <p:cNvPr name="TextBox 18" id="18"/>
          <p:cNvSpPr txBox="true"/>
          <p:nvPr/>
        </p:nvSpPr>
        <p:spPr>
          <a:xfrm rot="0">
            <a:off x="4332144" y="212902"/>
            <a:ext cx="10491638" cy="2762151"/>
          </a:xfrm>
          <a:prstGeom prst="rect">
            <a:avLst/>
          </a:prstGeom>
        </p:spPr>
        <p:txBody>
          <a:bodyPr anchor="t" rtlCol="false" tIns="0" lIns="0" bIns="0" rIns="0">
            <a:spAutoFit/>
          </a:bodyPr>
          <a:lstStyle/>
          <a:p>
            <a:pPr algn="ctr" marL="0" indent="0" lvl="0">
              <a:lnSpc>
                <a:spcPts val="6900"/>
              </a:lnSpc>
            </a:pPr>
            <a:r>
              <a:rPr lang="en-US" sz="6000">
                <a:solidFill>
                  <a:srgbClr val="282121"/>
                </a:solidFill>
                <a:latin typeface="Calibri (MS)"/>
                <a:ea typeface="Calibri (MS)"/>
                <a:cs typeface="Calibri (MS)"/>
                <a:sym typeface="Calibri (MS)"/>
              </a:rPr>
              <a:t>3. Γιατί είναι σημαντικό να σεβόμαστε το «όχι» ενός νέου ατόμου;</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633341"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6304441" y="1028700"/>
            <a:ext cx="5009201" cy="769661"/>
            <a:chOff x="0" y="0"/>
            <a:chExt cx="6678935" cy="1026215"/>
          </a:xfrm>
        </p:grpSpPr>
        <p:sp>
          <p:nvSpPr>
            <p:cNvPr name="Freeform 4" id="4"/>
            <p:cNvSpPr/>
            <p:nvPr/>
          </p:nvSpPr>
          <p:spPr>
            <a:xfrm flipH="false" flipV="false" rot="0">
              <a:off x="0" y="0"/>
              <a:ext cx="6678935" cy="1026215"/>
            </a:xfrm>
            <a:custGeom>
              <a:avLst/>
              <a:gdLst/>
              <a:ahLst/>
              <a:cxnLst/>
              <a:rect r="r" b="b" t="t" l="l"/>
              <a:pathLst>
                <a:path h="1026215" w="6678935">
                  <a:moveTo>
                    <a:pt x="0" y="0"/>
                  </a:moveTo>
                  <a:lnTo>
                    <a:pt x="6678935" y="0"/>
                  </a:lnTo>
                  <a:lnTo>
                    <a:pt x="6678935" y="1026215"/>
                  </a:lnTo>
                  <a:lnTo>
                    <a:pt x="0" y="1026215"/>
                  </a:lnTo>
                  <a:close/>
                </a:path>
              </a:pathLst>
            </a:custGeom>
          </p:spPr>
        </p:sp>
        <p:sp>
          <p:nvSpPr>
            <p:cNvPr name="TextBox 5" id="5"/>
            <p:cNvSpPr txBox="true"/>
            <p:nvPr/>
          </p:nvSpPr>
          <p:spPr>
            <a:xfrm>
              <a:off x="0" y="-76200"/>
              <a:ext cx="6678935" cy="1102415"/>
            </a:xfrm>
            <a:prstGeom prst="rect">
              <a:avLst/>
            </a:prstGeom>
          </p:spPr>
          <p:txBody>
            <a:bodyPr anchor="t" rtlCol="false" tIns="0" lIns="0" bIns="0" rIns="0"/>
            <a:lstStyle/>
            <a:p>
              <a:pPr algn="ctr">
                <a:lnSpc>
                  <a:spcPts val="4590"/>
                </a:lnSpc>
              </a:pPr>
              <a:r>
                <a:rPr lang="en-US" b="true" sz="3825">
                  <a:solidFill>
                    <a:srgbClr val="4C5270"/>
                  </a:solidFill>
                  <a:latin typeface="Calibri (MS) Bold"/>
                  <a:ea typeface="Calibri (MS) Bold"/>
                  <a:cs typeface="Calibri (MS) Bold"/>
                  <a:sym typeface="Calibri (MS) Bold"/>
                </a:rPr>
                <a:t>Συμπέρασμα</a:t>
              </a:r>
            </a:p>
          </p:txBody>
        </p:sp>
      </p:grpSp>
      <p:grpSp>
        <p:nvGrpSpPr>
          <p:cNvPr name="Group 6" id="6"/>
          <p:cNvGrpSpPr/>
          <p:nvPr/>
        </p:nvGrpSpPr>
        <p:grpSpPr>
          <a:xfrm rot="0">
            <a:off x="940735" y="2052486"/>
            <a:ext cx="16318565" cy="7506053"/>
            <a:chOff x="0" y="0"/>
            <a:chExt cx="21758086" cy="10008071"/>
          </a:xfrm>
        </p:grpSpPr>
        <p:sp>
          <p:nvSpPr>
            <p:cNvPr name="Freeform 7" id="7"/>
            <p:cNvSpPr/>
            <p:nvPr/>
          </p:nvSpPr>
          <p:spPr>
            <a:xfrm flipH="false" flipV="false" rot="0">
              <a:off x="0" y="0"/>
              <a:ext cx="21758087" cy="10008071"/>
            </a:xfrm>
            <a:custGeom>
              <a:avLst/>
              <a:gdLst/>
              <a:ahLst/>
              <a:cxnLst/>
              <a:rect r="r" b="b" t="t" l="l"/>
              <a:pathLst>
                <a:path h="10008071" w="21758087">
                  <a:moveTo>
                    <a:pt x="0" y="0"/>
                  </a:moveTo>
                  <a:lnTo>
                    <a:pt x="21758087" y="0"/>
                  </a:lnTo>
                  <a:lnTo>
                    <a:pt x="21758087" y="10008071"/>
                  </a:lnTo>
                  <a:lnTo>
                    <a:pt x="0" y="10008071"/>
                  </a:lnTo>
                  <a:close/>
                </a:path>
              </a:pathLst>
            </a:custGeom>
          </p:spPr>
        </p:sp>
        <p:sp>
          <p:nvSpPr>
            <p:cNvPr name="TextBox 8" id="8"/>
            <p:cNvSpPr txBox="true"/>
            <p:nvPr/>
          </p:nvSpPr>
          <p:spPr>
            <a:xfrm>
              <a:off x="0" y="-57150"/>
              <a:ext cx="21758086" cy="10065221"/>
            </a:xfrm>
            <a:prstGeom prst="rect">
              <a:avLst/>
            </a:prstGeom>
          </p:spPr>
          <p:txBody>
            <a:bodyPr anchor="t" rtlCol="false" tIns="0" lIns="0" bIns="0" rIns="0"/>
            <a:lstStyle/>
            <a:p>
              <a:pPr algn="l">
                <a:lnSpc>
                  <a:spcPts val="3239"/>
                </a:lnSpc>
              </a:pPr>
              <a:r>
                <a:rPr lang="en-US" sz="2699">
                  <a:solidFill>
                    <a:srgbClr val="4C5270"/>
                  </a:solidFill>
                  <a:latin typeface="Calibri (MS)"/>
                  <a:ea typeface="Calibri (MS)"/>
                  <a:cs typeface="Calibri (MS)"/>
                  <a:sym typeface="Calibri (MS)"/>
                </a:rPr>
                <a:t>Η καλλιέργεια δεξιοτήτων αυτοσυνηγορίας και ανεξάρτητης διαβίωσης δεν αφορά μόνο τη διδασκαλία πρακτικών καθημερινών εργασιών, αφορά την αλλαγή του τρόπου με τον οποίο τα νέα άτομα βλέπουν τον εαυτό τους, αλλά και πώς τα αντιλαμβάνεται η κοινωνία.</a:t>
              </a:r>
            </a:p>
            <a:p>
              <a:pPr algn="l">
                <a:lnSpc>
                  <a:spcPts val="3239"/>
                </a:lnSpc>
              </a:pPr>
            </a:p>
            <a:p>
              <a:pPr algn="l">
                <a:lnSpc>
                  <a:spcPts val="3239"/>
                </a:lnSpc>
              </a:pPr>
              <a:r>
                <a:rPr lang="en-US" sz="2699">
                  <a:solidFill>
                    <a:srgbClr val="4C5270"/>
                  </a:solidFill>
                  <a:latin typeface="Calibri (MS)"/>
                  <a:ea typeface="Calibri (MS)"/>
                  <a:cs typeface="Calibri (MS)"/>
                  <a:sym typeface="Calibri (MS)"/>
                </a:rPr>
                <a:t>Ως άτομο που εργάζεται στον τομέα της νεολαίας, βρίσκεστε σε μια μοναδική θέση ώστε να:</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Δημιουργείτε χώρο για τα νέα άτομα, ώστε να ορίζουν τα ίδια τη ζωή τους.</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Μετατοπίζετε την ισχύ, προσφέροντας υποστήριξη χωρίς να ασκείτε έλεγχο.</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Προασπίζεστε τα δικαιώματα, τη φωνή και τις επιλογές τους, κάθε μέρα.</a:t>
              </a:r>
            </a:p>
            <a:p>
              <a:pPr algn="l">
                <a:lnSpc>
                  <a:spcPts val="3239"/>
                </a:lnSpc>
              </a:pPr>
            </a:p>
            <a:p>
              <a:pPr algn="l">
                <a:lnSpc>
                  <a:spcPts val="3239"/>
                </a:lnSpc>
              </a:pPr>
              <a:r>
                <a:rPr lang="en-US" sz="2699">
                  <a:solidFill>
                    <a:srgbClr val="4C5270"/>
                  </a:solidFill>
                  <a:latin typeface="Calibri (MS)"/>
                  <a:ea typeface="Calibri (MS)"/>
                  <a:cs typeface="Calibri (MS)"/>
                  <a:sym typeface="Calibri (MS)"/>
                </a:rPr>
                <a:t>Ας θυμόμαστε:</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Αυτονομία δεν σημαίνει να κάνει κανείς τα πάντα μόνος, σημαίνει να έχει τον έλεγχο της δικής του πορείας, με την υποστήριξη που χρειάζεται σε κάθε βήμα.</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Η συμμετοχή ξεκινά από την καθημερινή ζωή , μέσα από τις μικρές επιλογές, τις καθημερινές συνήθειες και τις συζητήσεις όπου τα νέα άτομα εισακούγονται και αντιμετωπίζονται με σεβασμό.</a:t>
              </a:r>
            </a:p>
            <a:p>
              <a:pPr algn="l" marL="582927" indent="-291463" lvl="1">
                <a:lnSpc>
                  <a:spcPts val="3239"/>
                </a:lnSpc>
                <a:buFont typeface="Arial"/>
                <a:buChar char="•"/>
              </a:pPr>
              <a:r>
                <a:rPr lang="en-US" sz="2699">
                  <a:solidFill>
                    <a:srgbClr val="4C5270"/>
                  </a:solidFill>
                  <a:latin typeface="Calibri (MS)"/>
                  <a:ea typeface="Calibri (MS)"/>
                  <a:cs typeface="Calibri (MS)"/>
                  <a:sym typeface="Calibri (MS)"/>
                </a:rPr>
                <a:t>Η συμπερίληψη σημαίνει κάτι παραπάνω από την απλή παρουσία, σημαίνει το να έχει κανείς φωνή, επιρροή και αξιοπρέπεια.</a:t>
              </a:r>
            </a:p>
            <a:p>
              <a:pPr algn="l">
                <a:lnSpc>
                  <a:spcPts val="3239"/>
                </a:lnSpc>
              </a:pPr>
            </a:p>
            <a:p>
              <a:pPr algn="l">
                <a:lnSpc>
                  <a:spcPts val="3239"/>
                </a:lnSpc>
              </a:pPr>
            </a:p>
          </p:txBody>
        </p:sp>
      </p:grpSp>
      <p:grpSp>
        <p:nvGrpSpPr>
          <p:cNvPr name="Group 9" id="9"/>
          <p:cNvGrpSpPr/>
          <p:nvPr/>
        </p:nvGrpSpPr>
        <p:grpSpPr>
          <a:xfrm rot="0">
            <a:off x="971550" y="467067"/>
            <a:ext cx="76944" cy="161583"/>
            <a:chOff x="0" y="0"/>
            <a:chExt cx="102592" cy="215444"/>
          </a:xfrm>
        </p:grpSpPr>
        <p:sp>
          <p:nvSpPr>
            <p:cNvPr name="Freeform 10" id="10"/>
            <p:cNvSpPr/>
            <p:nvPr/>
          </p:nvSpPr>
          <p:spPr>
            <a:xfrm flipH="false" flipV="false" rot="0">
              <a:off x="0" y="0"/>
              <a:ext cx="102592" cy="215444"/>
            </a:xfrm>
            <a:custGeom>
              <a:avLst/>
              <a:gdLst/>
              <a:ahLst/>
              <a:cxnLst/>
              <a:rect r="r" b="b" t="t" l="l"/>
              <a:pathLst>
                <a:path h="215444" w="102592">
                  <a:moveTo>
                    <a:pt x="0" y="0"/>
                  </a:moveTo>
                  <a:lnTo>
                    <a:pt x="102592" y="0"/>
                  </a:lnTo>
                  <a:lnTo>
                    <a:pt x="102592" y="215444"/>
                  </a:lnTo>
                  <a:lnTo>
                    <a:pt x="0" y="215444"/>
                  </a:lnTo>
                  <a:close/>
                </a:path>
              </a:pathLst>
            </a:custGeom>
          </p:spPr>
        </p:sp>
        <p:sp>
          <p:nvSpPr>
            <p:cNvPr name="TextBox 11" id="11"/>
            <p:cNvSpPr txBox="true"/>
            <p:nvPr/>
          </p:nvSpPr>
          <p:spPr>
            <a:xfrm>
              <a:off x="0" y="-9525"/>
              <a:ext cx="102592" cy="224969"/>
            </a:xfrm>
            <a:prstGeom prst="rect">
              <a:avLst/>
            </a:prstGeom>
          </p:spPr>
          <p:txBody>
            <a:bodyPr anchor="t" rtlCol="false" tIns="0" lIns="0" bIns="0" rIns="0"/>
            <a:lstStyle/>
            <a:p>
              <a:pPr algn="l">
                <a:lnSpc>
                  <a:spcPts val="1260"/>
                </a:lnSpc>
              </a:pPr>
              <a:r>
                <a:rPr lang="en-US" b="true" sz="1050">
                  <a:solidFill>
                    <a:srgbClr val="F652A0"/>
                  </a:solidFill>
                  <a:latin typeface="Roboto Bold"/>
                  <a:ea typeface="Roboto Bold"/>
                  <a:cs typeface="Roboto Bold"/>
                  <a:sym typeface="Roboto Bold"/>
                </a:rPr>
                <a:t>7</a:t>
              </a:r>
            </a:p>
          </p:txBody>
        </p:sp>
      </p:grpSp>
      <p:sp>
        <p:nvSpPr>
          <p:cNvPr name="Freeform 12" id="12"/>
          <p:cNvSpPr/>
          <p:nvPr/>
        </p:nvSpPr>
        <p:spPr>
          <a:xfrm flipH="false" flipV="false" rot="0">
            <a:off x="103426"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13" id="13"/>
          <p:cNvSpPr/>
          <p:nvPr/>
        </p:nvSpPr>
        <p:spPr>
          <a:xfrm flipH="false" flipV="false" rot="0">
            <a:off x="-32247" y="6153150"/>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09270"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5897732" y="6663966"/>
            <a:ext cx="6412593" cy="6525351"/>
            <a:chOff x="0" y="0"/>
            <a:chExt cx="9587987" cy="9756581"/>
          </a:xfrm>
        </p:grpSpPr>
        <p:sp>
          <p:nvSpPr>
            <p:cNvPr name="Freeform 4" id="4"/>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FBD355"/>
            </a:solidFill>
          </p:spPr>
        </p:sp>
      </p:grpSp>
      <p:sp>
        <p:nvSpPr>
          <p:cNvPr name="Freeform 5" id="5"/>
          <p:cNvSpPr/>
          <p:nvPr/>
        </p:nvSpPr>
        <p:spPr>
          <a:xfrm flipH="false" flipV="false" rot="0">
            <a:off x="7452852" y="132748"/>
            <a:ext cx="4341351" cy="4341351"/>
          </a:xfrm>
          <a:custGeom>
            <a:avLst/>
            <a:gdLst/>
            <a:ahLst/>
            <a:cxnLst/>
            <a:rect r="r" b="b" t="t" l="l"/>
            <a:pathLst>
              <a:path h="4341351" w="4341351">
                <a:moveTo>
                  <a:pt x="0" y="0"/>
                </a:moveTo>
                <a:lnTo>
                  <a:pt x="4341352" y="0"/>
                </a:lnTo>
                <a:lnTo>
                  <a:pt x="4341352" y="4341351"/>
                </a:lnTo>
                <a:lnTo>
                  <a:pt x="0" y="4341351"/>
                </a:lnTo>
                <a:lnTo>
                  <a:pt x="0" y="0"/>
                </a:lnTo>
                <a:close/>
              </a:path>
            </a:pathLst>
          </a:custGeom>
          <a:blipFill>
            <a:blip r:embed="rId4"/>
            <a:stretch>
              <a:fillRect l="0" t="0" r="0" b="0"/>
            </a:stretch>
          </a:blipFill>
        </p:spPr>
      </p:sp>
      <p:sp>
        <p:nvSpPr>
          <p:cNvPr name="Freeform 6" id="6"/>
          <p:cNvSpPr/>
          <p:nvPr/>
        </p:nvSpPr>
        <p:spPr>
          <a:xfrm flipH="false" flipV="false" rot="0">
            <a:off x="14265675" y="7783661"/>
            <a:ext cx="3264113" cy="5144018"/>
          </a:xfrm>
          <a:custGeom>
            <a:avLst/>
            <a:gdLst/>
            <a:ahLst/>
            <a:cxnLst/>
            <a:rect r="r" b="b" t="t" l="l"/>
            <a:pathLst>
              <a:path h="5144018" w="3264113">
                <a:moveTo>
                  <a:pt x="0" y="0"/>
                </a:moveTo>
                <a:lnTo>
                  <a:pt x="3264114" y="0"/>
                </a:lnTo>
                <a:lnTo>
                  <a:pt x="3264114" y="5144017"/>
                </a:lnTo>
                <a:lnTo>
                  <a:pt x="0" y="51440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3567911" y="-1918835"/>
            <a:ext cx="6412593" cy="6525351"/>
            <a:chOff x="0" y="0"/>
            <a:chExt cx="9587987" cy="9756581"/>
          </a:xfrm>
        </p:grpSpPr>
        <p:sp>
          <p:nvSpPr>
            <p:cNvPr name="Freeform 8" id="8"/>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49B381"/>
            </a:solidFill>
          </p:spPr>
        </p:sp>
      </p:grpSp>
      <p:sp>
        <p:nvSpPr>
          <p:cNvPr name="Freeform 9" id="9"/>
          <p:cNvSpPr/>
          <p:nvPr/>
        </p:nvSpPr>
        <p:spPr>
          <a:xfrm flipH="false" flipV="false" rot="-10800000">
            <a:off x="1212625" y="-1543309"/>
            <a:ext cx="3264113" cy="5144018"/>
          </a:xfrm>
          <a:custGeom>
            <a:avLst/>
            <a:gdLst/>
            <a:ahLst/>
            <a:cxnLst/>
            <a:rect r="r" b="b" t="t" l="l"/>
            <a:pathLst>
              <a:path h="5144018" w="3264113">
                <a:moveTo>
                  <a:pt x="0" y="0"/>
                </a:moveTo>
                <a:lnTo>
                  <a:pt x="3264113" y="0"/>
                </a:lnTo>
                <a:lnTo>
                  <a:pt x="3264113" y="5144018"/>
                </a:lnTo>
                <a:lnTo>
                  <a:pt x="0" y="51440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0" id="10"/>
          <p:cNvGrpSpPr/>
          <p:nvPr/>
        </p:nvGrpSpPr>
        <p:grpSpPr>
          <a:xfrm rot="0">
            <a:off x="4331599" y="937077"/>
            <a:ext cx="235179" cy="239314"/>
            <a:chOff x="0" y="0"/>
            <a:chExt cx="9587987" cy="9756581"/>
          </a:xfrm>
        </p:grpSpPr>
        <p:sp>
          <p:nvSpPr>
            <p:cNvPr name="Freeform 11" id="1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2" id="12"/>
          <p:cNvGrpSpPr/>
          <p:nvPr/>
        </p:nvGrpSpPr>
        <p:grpSpPr>
          <a:xfrm rot="0">
            <a:off x="3831208" y="1697248"/>
            <a:ext cx="235179" cy="239314"/>
            <a:chOff x="0" y="0"/>
            <a:chExt cx="9587987" cy="9756581"/>
          </a:xfrm>
        </p:grpSpPr>
        <p:sp>
          <p:nvSpPr>
            <p:cNvPr name="Freeform 13" id="13"/>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4" id="14"/>
          <p:cNvGrpSpPr/>
          <p:nvPr/>
        </p:nvGrpSpPr>
        <p:grpSpPr>
          <a:xfrm rot="0">
            <a:off x="2340375" y="1697248"/>
            <a:ext cx="235179" cy="239314"/>
            <a:chOff x="0" y="0"/>
            <a:chExt cx="9587987" cy="9756581"/>
          </a:xfrm>
        </p:grpSpPr>
        <p:sp>
          <p:nvSpPr>
            <p:cNvPr name="Freeform 15" id="15"/>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6" id="16"/>
          <p:cNvGrpSpPr/>
          <p:nvPr/>
        </p:nvGrpSpPr>
        <p:grpSpPr>
          <a:xfrm rot="0">
            <a:off x="2340375" y="2840090"/>
            <a:ext cx="235179" cy="239314"/>
            <a:chOff x="0" y="0"/>
            <a:chExt cx="9587987" cy="9756581"/>
          </a:xfrm>
        </p:grpSpPr>
        <p:sp>
          <p:nvSpPr>
            <p:cNvPr name="Freeform 17" id="1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18" id="18"/>
          <p:cNvGrpSpPr/>
          <p:nvPr/>
        </p:nvGrpSpPr>
        <p:grpSpPr>
          <a:xfrm rot="0">
            <a:off x="1625224" y="256606"/>
            <a:ext cx="235179" cy="239314"/>
            <a:chOff x="0" y="0"/>
            <a:chExt cx="9587987" cy="9756581"/>
          </a:xfrm>
        </p:grpSpPr>
        <p:sp>
          <p:nvSpPr>
            <p:cNvPr name="Freeform 19" id="19"/>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0" id="20"/>
          <p:cNvGrpSpPr/>
          <p:nvPr/>
        </p:nvGrpSpPr>
        <p:grpSpPr>
          <a:xfrm rot="0">
            <a:off x="1212625" y="2303423"/>
            <a:ext cx="235179" cy="239314"/>
            <a:chOff x="0" y="0"/>
            <a:chExt cx="9587987" cy="9756581"/>
          </a:xfrm>
        </p:grpSpPr>
        <p:sp>
          <p:nvSpPr>
            <p:cNvPr name="Freeform 21" id="2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2" id="22"/>
          <p:cNvGrpSpPr/>
          <p:nvPr/>
        </p:nvGrpSpPr>
        <p:grpSpPr>
          <a:xfrm rot="0">
            <a:off x="1390045" y="1224184"/>
            <a:ext cx="235179" cy="239314"/>
            <a:chOff x="0" y="0"/>
            <a:chExt cx="9587987" cy="9756581"/>
          </a:xfrm>
        </p:grpSpPr>
        <p:sp>
          <p:nvSpPr>
            <p:cNvPr name="Freeform 23" id="23"/>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4" id="24"/>
          <p:cNvGrpSpPr/>
          <p:nvPr/>
        </p:nvGrpSpPr>
        <p:grpSpPr>
          <a:xfrm rot="0">
            <a:off x="4066386" y="2720433"/>
            <a:ext cx="235179" cy="239314"/>
            <a:chOff x="0" y="0"/>
            <a:chExt cx="9587987" cy="9756581"/>
          </a:xfrm>
        </p:grpSpPr>
        <p:sp>
          <p:nvSpPr>
            <p:cNvPr name="Freeform 25" id="25"/>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6" id="26"/>
          <p:cNvGrpSpPr/>
          <p:nvPr/>
        </p:nvGrpSpPr>
        <p:grpSpPr>
          <a:xfrm rot="0">
            <a:off x="3339272" y="495920"/>
            <a:ext cx="235179" cy="239314"/>
            <a:chOff x="0" y="0"/>
            <a:chExt cx="9587987" cy="9756581"/>
          </a:xfrm>
        </p:grpSpPr>
        <p:sp>
          <p:nvSpPr>
            <p:cNvPr name="Freeform 27" id="2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1E83DA"/>
            </a:solidFill>
          </p:spPr>
        </p:sp>
      </p:grpSp>
      <p:grpSp>
        <p:nvGrpSpPr>
          <p:cNvPr name="Group 28" id="28"/>
          <p:cNvGrpSpPr/>
          <p:nvPr/>
        </p:nvGrpSpPr>
        <p:grpSpPr>
          <a:xfrm rot="0">
            <a:off x="14138030" y="9567671"/>
            <a:ext cx="235179" cy="239314"/>
            <a:chOff x="0" y="0"/>
            <a:chExt cx="9587987" cy="9756581"/>
          </a:xfrm>
        </p:grpSpPr>
        <p:sp>
          <p:nvSpPr>
            <p:cNvPr name="Freeform 29" id="29"/>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0" id="30"/>
          <p:cNvGrpSpPr/>
          <p:nvPr/>
        </p:nvGrpSpPr>
        <p:grpSpPr>
          <a:xfrm rot="0">
            <a:off x="14525587" y="8835203"/>
            <a:ext cx="235179" cy="239314"/>
            <a:chOff x="0" y="0"/>
            <a:chExt cx="9587987" cy="9756581"/>
          </a:xfrm>
        </p:grpSpPr>
        <p:sp>
          <p:nvSpPr>
            <p:cNvPr name="Freeform 31" id="31"/>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2" id="32"/>
          <p:cNvGrpSpPr/>
          <p:nvPr/>
        </p:nvGrpSpPr>
        <p:grpSpPr>
          <a:xfrm rot="0">
            <a:off x="14925597" y="9515878"/>
            <a:ext cx="235179" cy="239314"/>
            <a:chOff x="0" y="0"/>
            <a:chExt cx="9587987" cy="9756581"/>
          </a:xfrm>
        </p:grpSpPr>
        <p:sp>
          <p:nvSpPr>
            <p:cNvPr name="Freeform 33" id="33"/>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4" id="34"/>
          <p:cNvGrpSpPr/>
          <p:nvPr/>
        </p:nvGrpSpPr>
        <p:grpSpPr>
          <a:xfrm rot="0">
            <a:off x="16090949" y="9074517"/>
            <a:ext cx="235179" cy="239314"/>
            <a:chOff x="0" y="0"/>
            <a:chExt cx="9587987" cy="9756581"/>
          </a:xfrm>
        </p:grpSpPr>
        <p:sp>
          <p:nvSpPr>
            <p:cNvPr name="Freeform 35" id="35"/>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6" id="36"/>
          <p:cNvGrpSpPr/>
          <p:nvPr/>
        </p:nvGrpSpPr>
        <p:grpSpPr>
          <a:xfrm rot="0">
            <a:off x="16090949" y="7975015"/>
            <a:ext cx="235179" cy="239314"/>
            <a:chOff x="0" y="0"/>
            <a:chExt cx="9587987" cy="9756581"/>
          </a:xfrm>
        </p:grpSpPr>
        <p:sp>
          <p:nvSpPr>
            <p:cNvPr name="Freeform 37" id="37"/>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pSp>
        <p:nvGrpSpPr>
          <p:cNvPr name="Group 38" id="38"/>
          <p:cNvGrpSpPr/>
          <p:nvPr/>
        </p:nvGrpSpPr>
        <p:grpSpPr>
          <a:xfrm rot="0">
            <a:off x="16641530" y="9996699"/>
            <a:ext cx="235179" cy="239314"/>
            <a:chOff x="0" y="0"/>
            <a:chExt cx="9587987" cy="9756581"/>
          </a:xfrm>
        </p:grpSpPr>
        <p:sp>
          <p:nvSpPr>
            <p:cNvPr name="Freeform 39" id="39"/>
            <p:cNvSpPr/>
            <p:nvPr/>
          </p:nvSpPr>
          <p:spPr>
            <a:xfrm flipH="false" flipV="false" rot="0">
              <a:off x="0" y="0"/>
              <a:ext cx="9587992" cy="9756648"/>
            </a:xfrm>
            <a:custGeom>
              <a:avLst/>
              <a:gdLst/>
              <a:ahLst/>
              <a:cxnLst/>
              <a:rect r="r" b="b" t="t" l="l"/>
              <a:pathLst>
                <a:path h="9756648" w="9587992">
                  <a:moveTo>
                    <a:pt x="0" y="4878324"/>
                  </a:moveTo>
                  <a:cubicBezTo>
                    <a:pt x="0" y="2184146"/>
                    <a:pt x="2146300" y="0"/>
                    <a:pt x="4793996" y="0"/>
                  </a:cubicBezTo>
                  <a:cubicBezTo>
                    <a:pt x="7441692" y="0"/>
                    <a:pt x="9587992" y="2184146"/>
                    <a:pt x="9587992" y="4878324"/>
                  </a:cubicBezTo>
                  <a:cubicBezTo>
                    <a:pt x="9587992" y="7572502"/>
                    <a:pt x="7441692" y="9756648"/>
                    <a:pt x="4793996" y="9756648"/>
                  </a:cubicBezTo>
                  <a:cubicBezTo>
                    <a:pt x="2146300" y="9756648"/>
                    <a:pt x="0" y="7572502"/>
                    <a:pt x="0" y="4878324"/>
                  </a:cubicBezTo>
                  <a:close/>
                </a:path>
              </a:pathLst>
            </a:custGeom>
            <a:solidFill>
              <a:srgbClr val="EE5E55"/>
            </a:solidFill>
          </p:spPr>
        </p:sp>
      </p:grpSp>
      <p:graphicFrame>
        <p:nvGraphicFramePr>
          <p:cNvPr name="Table 40" id="40"/>
          <p:cNvGraphicFramePr>
            <a:graphicFrameLocks noGrp="true"/>
          </p:cNvGraphicFramePr>
          <p:nvPr/>
        </p:nvGraphicFramePr>
        <p:xfrm>
          <a:off x="4183975" y="8877304"/>
          <a:ext cx="8958025" cy="1049338"/>
        </p:xfrm>
        <a:graphic>
          <a:graphicData uri="http://schemas.openxmlformats.org/drawingml/2006/table">
            <a:tbl>
              <a:tblPr/>
              <a:tblGrid>
                <a:gridCol w="8958025"/>
              </a:tblGrid>
              <a:tr h="1049338">
                <a:tc>
                  <a:txBody>
                    <a:bodyPr anchor="t" rtlCol="false"/>
                    <a:lstStyle/>
                    <a:p>
                      <a:pPr algn="just">
                        <a:lnSpc>
                          <a:spcPts val="2138"/>
                        </a:lnSpc>
                        <a:defRPr/>
                      </a:pPr>
                      <a:r>
                        <a:rPr lang="en-US" sz="1549">
                          <a:solidFill>
                            <a:srgbClr val="000000"/>
                          </a:solidFill>
                          <a:latin typeface="Calibri (MS)"/>
                          <a:ea typeface="Calibri (MS)"/>
                          <a:cs typeface="Calibri (MS)"/>
                          <a:sym typeface="Calibri (MS)"/>
                        </a:rPr>
                        <a:t>Funded by the European Union. Views and opinions expressed are however those of the author(s) only and do not necessarily reflect those of the European Union or European Education and Culture Executive Agency (EACEA). Neither the European Union nor the granting authority can be held responsible for them.</a:t>
                      </a:r>
                      <a:endParaRPr lang="en-US" sz="1100"/>
                    </a:p>
                  </a:txBody>
                  <a:tcPr marL="91450" marR="91450" marT="91450" marB="91450" anchor="ctr">
                    <a:lnL cmpd="sng" algn="ctr" cap="flat" w="9525">
                      <a:solidFill>
                        <a:srgbClr val="000000"/>
                      </a:solidFill>
                      <a:prstDash val="solid"/>
                      <a:round/>
                      <a:headEnd type="none" w="med" len="med"/>
                      <a:tailEnd type="none" w="med" len="med"/>
                    </a:lnL>
                    <a:lnR cmpd="sng" algn="ctr" cap="flat" w="9525">
                      <a:solidFill>
                        <a:srgbClr val="000000"/>
                      </a:solidFill>
                      <a:prstDash val="solid"/>
                      <a:round/>
                      <a:headEnd type="none" w="med" len="med"/>
                      <a:tailEnd type="none" w="med" len="med"/>
                    </a:lnR>
                    <a:lnT cmpd="sng" algn="ctr" cap="flat" w="12700">
                      <a:solidFill>
                        <a:srgbClr val="CFCFCF"/>
                      </a:solidFill>
                      <a:prstDash val="solid"/>
                      <a:round/>
                      <a:headEnd type="none" w="med" len="med"/>
                      <a:tailEnd type="none" w="med" len="med"/>
                    </a:lnT>
                    <a:lnB cmpd="sng" algn="ctr" cap="flat" w="9525">
                      <a:solidFill>
                        <a:srgbClr val="CFCFCF"/>
                      </a:solidFill>
                      <a:prstDash val="solid"/>
                      <a:round/>
                      <a:headEnd type="none" w="med" len="med"/>
                      <a:tailEnd type="none" w="med" len="med"/>
                    </a:lnB>
                  </a:tcPr>
                </a:tc>
              </a:tr>
            </a:tbl>
          </a:graphicData>
        </a:graphic>
      </p:graphicFrame>
      <p:sp>
        <p:nvSpPr>
          <p:cNvPr name="Freeform 41" id="41"/>
          <p:cNvSpPr/>
          <p:nvPr/>
        </p:nvSpPr>
        <p:spPr>
          <a:xfrm flipH="false" flipV="false" rot="0">
            <a:off x="11143120" y="5092291"/>
            <a:ext cx="3122556" cy="1135960"/>
          </a:xfrm>
          <a:custGeom>
            <a:avLst/>
            <a:gdLst/>
            <a:ahLst/>
            <a:cxnLst/>
            <a:rect r="r" b="b" t="t" l="l"/>
            <a:pathLst>
              <a:path h="1135960" w="3122556">
                <a:moveTo>
                  <a:pt x="0" y="0"/>
                </a:moveTo>
                <a:lnTo>
                  <a:pt x="3122555" y="0"/>
                </a:lnTo>
                <a:lnTo>
                  <a:pt x="3122555" y="1135960"/>
                </a:lnTo>
                <a:lnTo>
                  <a:pt x="0" y="1135960"/>
                </a:lnTo>
                <a:lnTo>
                  <a:pt x="0" y="0"/>
                </a:lnTo>
                <a:close/>
              </a:path>
            </a:pathLst>
          </a:custGeom>
          <a:blipFill>
            <a:blip r:embed="rId9"/>
            <a:stretch>
              <a:fillRect l="0" t="0" r="0" b="0"/>
            </a:stretch>
          </a:blipFill>
        </p:spPr>
      </p:sp>
      <p:sp>
        <p:nvSpPr>
          <p:cNvPr name="Freeform 42" id="42"/>
          <p:cNvSpPr/>
          <p:nvPr/>
        </p:nvSpPr>
        <p:spPr>
          <a:xfrm flipH="false" flipV="false" rot="0">
            <a:off x="14723864" y="5156831"/>
            <a:ext cx="2152844" cy="1112087"/>
          </a:xfrm>
          <a:custGeom>
            <a:avLst/>
            <a:gdLst/>
            <a:ahLst/>
            <a:cxnLst/>
            <a:rect r="r" b="b" t="t" l="l"/>
            <a:pathLst>
              <a:path h="1112087" w="2152844">
                <a:moveTo>
                  <a:pt x="0" y="0"/>
                </a:moveTo>
                <a:lnTo>
                  <a:pt x="2152845" y="0"/>
                </a:lnTo>
                <a:lnTo>
                  <a:pt x="2152845" y="1112087"/>
                </a:lnTo>
                <a:lnTo>
                  <a:pt x="0" y="1112087"/>
                </a:lnTo>
                <a:lnTo>
                  <a:pt x="0" y="0"/>
                </a:lnTo>
                <a:close/>
              </a:path>
            </a:pathLst>
          </a:custGeom>
          <a:blipFill>
            <a:blip r:embed="rId10"/>
            <a:stretch>
              <a:fillRect l="0" t="-211" r="0" b="-211"/>
            </a:stretch>
          </a:blipFill>
        </p:spPr>
      </p:sp>
      <p:sp>
        <p:nvSpPr>
          <p:cNvPr name="Freeform 43" id="43"/>
          <p:cNvSpPr/>
          <p:nvPr/>
        </p:nvSpPr>
        <p:spPr>
          <a:xfrm flipH="false" flipV="false" rot="0">
            <a:off x="5192019" y="7038323"/>
            <a:ext cx="2959511" cy="1056349"/>
          </a:xfrm>
          <a:custGeom>
            <a:avLst/>
            <a:gdLst/>
            <a:ahLst/>
            <a:cxnLst/>
            <a:rect r="r" b="b" t="t" l="l"/>
            <a:pathLst>
              <a:path h="1056349" w="2959511">
                <a:moveTo>
                  <a:pt x="0" y="0"/>
                </a:moveTo>
                <a:lnTo>
                  <a:pt x="2959511" y="0"/>
                </a:lnTo>
                <a:lnTo>
                  <a:pt x="2959511" y="1056349"/>
                </a:lnTo>
                <a:lnTo>
                  <a:pt x="0" y="105634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4" id="44"/>
          <p:cNvSpPr/>
          <p:nvPr/>
        </p:nvSpPr>
        <p:spPr>
          <a:xfrm flipH="false" flipV="false" rot="0">
            <a:off x="7791552" y="4765846"/>
            <a:ext cx="2572986" cy="1373599"/>
          </a:xfrm>
          <a:custGeom>
            <a:avLst/>
            <a:gdLst/>
            <a:ahLst/>
            <a:cxnLst/>
            <a:rect r="r" b="b" t="t" l="l"/>
            <a:pathLst>
              <a:path h="1373599" w="2572986">
                <a:moveTo>
                  <a:pt x="0" y="0"/>
                </a:moveTo>
                <a:lnTo>
                  <a:pt x="2572985" y="0"/>
                </a:lnTo>
                <a:lnTo>
                  <a:pt x="2572985" y="1373599"/>
                </a:lnTo>
                <a:lnTo>
                  <a:pt x="0" y="1373599"/>
                </a:lnTo>
                <a:lnTo>
                  <a:pt x="0" y="0"/>
                </a:lnTo>
                <a:close/>
              </a:path>
            </a:pathLst>
          </a:custGeom>
          <a:blipFill>
            <a:blip r:embed="rId13"/>
            <a:stretch>
              <a:fillRect l="-4233" t="0" r="0" b="0"/>
            </a:stretch>
          </a:blipFill>
        </p:spPr>
      </p:sp>
      <p:sp>
        <p:nvSpPr>
          <p:cNvPr name="Freeform 45" id="45"/>
          <p:cNvSpPr/>
          <p:nvPr/>
        </p:nvSpPr>
        <p:spPr>
          <a:xfrm flipH="false" flipV="false" rot="0">
            <a:off x="9402421" y="6663966"/>
            <a:ext cx="2653172" cy="1550362"/>
          </a:xfrm>
          <a:custGeom>
            <a:avLst/>
            <a:gdLst/>
            <a:ahLst/>
            <a:cxnLst/>
            <a:rect r="r" b="b" t="t" l="l"/>
            <a:pathLst>
              <a:path h="1550362" w="2653172">
                <a:moveTo>
                  <a:pt x="0" y="0"/>
                </a:moveTo>
                <a:lnTo>
                  <a:pt x="2653172" y="0"/>
                </a:lnTo>
                <a:lnTo>
                  <a:pt x="2653172" y="1550363"/>
                </a:lnTo>
                <a:lnTo>
                  <a:pt x="0" y="1550363"/>
                </a:lnTo>
                <a:lnTo>
                  <a:pt x="0" y="0"/>
                </a:lnTo>
                <a:close/>
              </a:path>
            </a:pathLst>
          </a:custGeom>
          <a:blipFill>
            <a:blip r:embed="rId14"/>
            <a:stretch>
              <a:fillRect l="0" t="0" r="0" b="0"/>
            </a:stretch>
          </a:blipFill>
        </p:spPr>
      </p:sp>
      <p:sp>
        <p:nvSpPr>
          <p:cNvPr name="Freeform 46" id="46"/>
          <p:cNvSpPr/>
          <p:nvPr/>
        </p:nvSpPr>
        <p:spPr>
          <a:xfrm flipH="false" flipV="false" rot="0">
            <a:off x="987250" y="5092291"/>
            <a:ext cx="2706249" cy="1241167"/>
          </a:xfrm>
          <a:custGeom>
            <a:avLst/>
            <a:gdLst/>
            <a:ahLst/>
            <a:cxnLst/>
            <a:rect r="r" b="b" t="t" l="l"/>
            <a:pathLst>
              <a:path h="1241167" w="2706249">
                <a:moveTo>
                  <a:pt x="0" y="0"/>
                </a:moveTo>
                <a:lnTo>
                  <a:pt x="2706249" y="0"/>
                </a:lnTo>
                <a:lnTo>
                  <a:pt x="2706249" y="1241167"/>
                </a:lnTo>
                <a:lnTo>
                  <a:pt x="0" y="1241167"/>
                </a:lnTo>
                <a:lnTo>
                  <a:pt x="0" y="0"/>
                </a:lnTo>
                <a:close/>
              </a:path>
            </a:pathLst>
          </a:custGeom>
          <a:blipFill>
            <a:blip r:embed="rId15"/>
            <a:stretch>
              <a:fillRect l="0" t="0" r="0" b="0"/>
            </a:stretch>
          </a:blipFill>
        </p:spPr>
      </p:sp>
      <p:sp>
        <p:nvSpPr>
          <p:cNvPr name="Freeform 47" id="47"/>
          <p:cNvSpPr/>
          <p:nvPr/>
        </p:nvSpPr>
        <p:spPr>
          <a:xfrm flipH="false" flipV="false" rot="0">
            <a:off x="4301565" y="5143500"/>
            <a:ext cx="2946583" cy="995945"/>
          </a:xfrm>
          <a:custGeom>
            <a:avLst/>
            <a:gdLst/>
            <a:ahLst/>
            <a:cxnLst/>
            <a:rect r="r" b="b" t="t" l="l"/>
            <a:pathLst>
              <a:path h="995945" w="2946583">
                <a:moveTo>
                  <a:pt x="0" y="0"/>
                </a:moveTo>
                <a:lnTo>
                  <a:pt x="2946583" y="0"/>
                </a:lnTo>
                <a:lnTo>
                  <a:pt x="2946583" y="995945"/>
                </a:lnTo>
                <a:lnTo>
                  <a:pt x="0" y="995945"/>
                </a:lnTo>
                <a:lnTo>
                  <a:pt x="0" y="0"/>
                </a:lnTo>
                <a:close/>
              </a:path>
            </a:pathLst>
          </a:custGeom>
          <a:blipFill>
            <a:blip r:embed="rId16"/>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2187874" y="679874"/>
            <a:ext cx="5377720" cy="1210262"/>
            <a:chOff x="0" y="0"/>
            <a:chExt cx="7170293" cy="1613683"/>
          </a:xfrm>
        </p:grpSpPr>
        <p:sp>
          <p:nvSpPr>
            <p:cNvPr name="Freeform 4" id="4"/>
            <p:cNvSpPr/>
            <p:nvPr/>
          </p:nvSpPr>
          <p:spPr>
            <a:xfrm flipH="false" flipV="false" rot="0">
              <a:off x="0" y="0"/>
              <a:ext cx="7170293" cy="1613683"/>
            </a:xfrm>
            <a:custGeom>
              <a:avLst/>
              <a:gdLst/>
              <a:ahLst/>
              <a:cxnLst/>
              <a:rect r="r" b="b" t="t" l="l"/>
              <a:pathLst>
                <a:path h="1613683" w="7170293">
                  <a:moveTo>
                    <a:pt x="0" y="0"/>
                  </a:moveTo>
                  <a:lnTo>
                    <a:pt x="7170293" y="0"/>
                  </a:lnTo>
                  <a:lnTo>
                    <a:pt x="7170293" y="1613683"/>
                  </a:lnTo>
                  <a:lnTo>
                    <a:pt x="0" y="1613683"/>
                  </a:lnTo>
                  <a:close/>
                </a:path>
              </a:pathLst>
            </a:custGeom>
          </p:spPr>
        </p:sp>
        <p:sp>
          <p:nvSpPr>
            <p:cNvPr name="TextBox 5" id="5"/>
            <p:cNvSpPr txBox="true"/>
            <p:nvPr/>
          </p:nvSpPr>
          <p:spPr>
            <a:xfrm>
              <a:off x="0" y="-123825"/>
              <a:ext cx="7170293" cy="1737508"/>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Εισαγωγή</a:t>
              </a:r>
            </a:p>
          </p:txBody>
        </p:sp>
      </p:grpSp>
      <p:sp>
        <p:nvSpPr>
          <p:cNvPr name="Freeform 6" id="6"/>
          <p:cNvSpPr/>
          <p:nvPr/>
        </p:nvSpPr>
        <p:spPr>
          <a:xfrm flipH="false" flipV="false" rot="0">
            <a:off x="83632" y="0"/>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72114"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3685696" y="4063932"/>
            <a:ext cx="4433784" cy="3293295"/>
          </a:xfrm>
          <a:custGeom>
            <a:avLst/>
            <a:gdLst/>
            <a:ahLst/>
            <a:cxnLst/>
            <a:rect r="r" b="b" t="t" l="l"/>
            <a:pathLst>
              <a:path h="3293295" w="4433784">
                <a:moveTo>
                  <a:pt x="0" y="0"/>
                </a:moveTo>
                <a:lnTo>
                  <a:pt x="4433784" y="0"/>
                </a:lnTo>
                <a:lnTo>
                  <a:pt x="4433784" y="3293295"/>
                </a:lnTo>
                <a:lnTo>
                  <a:pt x="0" y="3293295"/>
                </a:lnTo>
                <a:lnTo>
                  <a:pt x="0" y="0"/>
                </a:lnTo>
                <a:close/>
              </a:path>
            </a:pathLst>
          </a:custGeom>
          <a:blipFill>
            <a:blip r:embed="rId7"/>
            <a:stretch>
              <a:fillRect l="-6195" t="0" r="-5220" b="0"/>
            </a:stretch>
          </a:blipFill>
        </p:spPr>
      </p:sp>
      <p:sp>
        <p:nvSpPr>
          <p:cNvPr name="TextBox 10" id="10"/>
          <p:cNvSpPr txBox="true"/>
          <p:nvPr/>
        </p:nvSpPr>
        <p:spPr>
          <a:xfrm rot="0">
            <a:off x="1235352" y="1830893"/>
            <a:ext cx="12367740" cy="7894321"/>
          </a:xfrm>
          <a:prstGeom prst="rect">
            <a:avLst/>
          </a:prstGeom>
        </p:spPr>
        <p:txBody>
          <a:bodyPr anchor="t" rtlCol="false" tIns="0" lIns="0" bIns="0" rIns="0">
            <a:spAutoFit/>
          </a:bodyPr>
          <a:lstStyle/>
          <a:p>
            <a:pPr algn="just">
              <a:lnSpc>
                <a:spcPts val="4199"/>
              </a:lnSpc>
            </a:pPr>
            <a:r>
              <a:rPr lang="en-US" sz="2799">
                <a:solidFill>
                  <a:srgbClr val="4C4457"/>
                </a:solidFill>
                <a:latin typeface="Calibri (MS)"/>
                <a:ea typeface="Calibri (MS)"/>
                <a:cs typeface="Calibri (MS)"/>
                <a:sym typeface="Calibri (MS)"/>
              </a:rPr>
              <a:t>Τα νεαρά άτομα με νοητικές και ψυχοκοινωνικές αναπηρίες έρχονται συχνά αντιμέτωπα με εμπόδια, όχι μόνο στην πολιτική δράση, αλλά και στις καθημερινές αποφάσεις, την επικοινωνία και την αυτονομία τους. Χωρίς τις κατάλληλες δεξιότητες και την αναγκαία υποστήριξη για να ζουν ανεξάρτητα και να διεκδικούν τα δικαιώματά τους, η πλήρης συμπερίληψη παραμένει μια πρόκληση.</a:t>
            </a:r>
          </a:p>
          <a:p>
            <a:pPr algn="just">
              <a:lnSpc>
                <a:spcPts val="4199"/>
              </a:lnSpc>
            </a:pPr>
          </a:p>
          <a:p>
            <a:pPr algn="just">
              <a:lnSpc>
                <a:spcPts val="4199"/>
              </a:lnSpc>
            </a:pPr>
            <a:r>
              <a:rPr lang="en-US" sz="2799">
                <a:solidFill>
                  <a:srgbClr val="4C4457"/>
                </a:solidFill>
                <a:latin typeface="Calibri (MS)"/>
                <a:ea typeface="Calibri (MS)"/>
                <a:cs typeface="Calibri (MS)"/>
                <a:sym typeface="Calibri (MS)"/>
              </a:rPr>
              <a:t>Αυτή</a:t>
            </a:r>
            <a:r>
              <a:rPr lang="en-US" sz="2799">
                <a:solidFill>
                  <a:srgbClr val="4C4457"/>
                </a:solidFill>
                <a:latin typeface="Calibri (MS)"/>
                <a:ea typeface="Calibri (MS)"/>
                <a:cs typeface="Calibri (MS)"/>
                <a:sym typeface="Calibri (MS)"/>
              </a:rPr>
              <a:t> η ενότητα εφοδιάζει τα άτομα που εργάζονται στον τομέα της νεολαίας με συμπεριληπτικά εργαλεία βασισμένα στα δικαιώματα, με σκοπό την καλλιέργεια της αυτοσυνηγορίας και των δεξιοτήτων ανεξάρτητης διαβίωσης. Τα στοιχεία αυτά είναι απαραίτητα όχι μόνο για την προσωπική εξέλιξη, αλλά και για την ενίσχυση της ενεργού συμμετοχής στα κοινά και στην πολιτική ζωή – κάτι που αποτελεί κεντρικό στόχο του έργου SPARK και της Στρατηγικής της ΕΕ για τα Δικαιώματα των Ατόμων με Αναπηρία (2021–2030).</a:t>
            </a:r>
          </a:p>
          <a:p>
            <a:pPr algn="l">
              <a:lnSpc>
                <a:spcPts val="4199"/>
              </a:lnSpc>
            </a:pPr>
          </a:p>
          <a:p>
            <a:pPr algn="l">
              <a:lnSpc>
                <a:spcPts val="4199"/>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0324" y="908685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1991060" y="2225216"/>
            <a:ext cx="4523214" cy="494658"/>
            <a:chOff x="0" y="0"/>
            <a:chExt cx="6030952" cy="659544"/>
          </a:xfrm>
        </p:grpSpPr>
        <p:sp>
          <p:nvSpPr>
            <p:cNvPr name="Freeform 4" id="4"/>
            <p:cNvSpPr/>
            <p:nvPr/>
          </p:nvSpPr>
          <p:spPr>
            <a:xfrm flipH="false" flipV="false" rot="0">
              <a:off x="0" y="0"/>
              <a:ext cx="6030952" cy="659544"/>
            </a:xfrm>
            <a:custGeom>
              <a:avLst/>
              <a:gdLst/>
              <a:ahLst/>
              <a:cxnLst/>
              <a:rect r="r" b="b" t="t" l="l"/>
              <a:pathLst>
                <a:path h="659544" w="6030952">
                  <a:moveTo>
                    <a:pt x="0" y="0"/>
                  </a:moveTo>
                  <a:lnTo>
                    <a:pt x="6030952" y="0"/>
                  </a:lnTo>
                  <a:lnTo>
                    <a:pt x="6030952" y="659544"/>
                  </a:lnTo>
                  <a:lnTo>
                    <a:pt x="0" y="659544"/>
                  </a:lnTo>
                  <a:close/>
                </a:path>
              </a:pathLst>
            </a:custGeom>
          </p:spPr>
        </p:sp>
        <p:sp>
          <p:nvSpPr>
            <p:cNvPr name="TextBox 5" id="5"/>
            <p:cNvSpPr txBox="true"/>
            <p:nvPr/>
          </p:nvSpPr>
          <p:spPr>
            <a:xfrm>
              <a:off x="0" y="-190500"/>
              <a:ext cx="6030952" cy="850044"/>
            </a:xfrm>
            <a:prstGeom prst="rect">
              <a:avLst/>
            </a:prstGeom>
          </p:spPr>
          <p:txBody>
            <a:bodyPr anchor="t" rtlCol="false" tIns="0" lIns="0" bIns="0" rIns="0"/>
            <a:lstStyle/>
            <a:p>
              <a:pPr algn="l">
                <a:lnSpc>
                  <a:spcPts val="4499"/>
                </a:lnSpc>
              </a:pPr>
              <a:r>
                <a:rPr lang="en-US" b="true" sz="2499">
                  <a:solidFill>
                    <a:srgbClr val="181A3C"/>
                  </a:solidFill>
                  <a:latin typeface="Calibri (MS) Bold"/>
                  <a:ea typeface="Calibri (MS) Bold"/>
                  <a:cs typeface="Calibri (MS) Bold"/>
                  <a:sym typeface="Calibri (MS) Bold"/>
                </a:rPr>
                <a:t>Προσωποκεντρικός Σχεδιασμός</a:t>
              </a:r>
            </a:p>
          </p:txBody>
        </p:sp>
      </p:grpSp>
      <p:grpSp>
        <p:nvGrpSpPr>
          <p:cNvPr name="Group 6" id="6"/>
          <p:cNvGrpSpPr/>
          <p:nvPr/>
        </p:nvGrpSpPr>
        <p:grpSpPr>
          <a:xfrm rot="0">
            <a:off x="11991060" y="2950917"/>
            <a:ext cx="4997757" cy="988547"/>
            <a:chOff x="0" y="0"/>
            <a:chExt cx="6663676" cy="1318063"/>
          </a:xfrm>
        </p:grpSpPr>
        <p:sp>
          <p:nvSpPr>
            <p:cNvPr name="Freeform 7" id="7"/>
            <p:cNvSpPr/>
            <p:nvPr/>
          </p:nvSpPr>
          <p:spPr>
            <a:xfrm flipH="false" flipV="false" rot="0">
              <a:off x="0" y="0"/>
              <a:ext cx="6663676" cy="1318063"/>
            </a:xfrm>
            <a:custGeom>
              <a:avLst/>
              <a:gdLst/>
              <a:ahLst/>
              <a:cxnLst/>
              <a:rect r="r" b="b" t="t" l="l"/>
              <a:pathLst>
                <a:path h="1318063" w="6663676">
                  <a:moveTo>
                    <a:pt x="0" y="0"/>
                  </a:moveTo>
                  <a:lnTo>
                    <a:pt x="6663676" y="0"/>
                  </a:lnTo>
                  <a:lnTo>
                    <a:pt x="6663676" y="1318063"/>
                  </a:lnTo>
                  <a:lnTo>
                    <a:pt x="0" y="1318063"/>
                  </a:lnTo>
                  <a:close/>
                </a:path>
              </a:pathLst>
            </a:custGeom>
          </p:spPr>
        </p:sp>
        <p:sp>
          <p:nvSpPr>
            <p:cNvPr name="TextBox 8" id="8"/>
            <p:cNvSpPr txBox="true"/>
            <p:nvPr/>
          </p:nvSpPr>
          <p:spPr>
            <a:xfrm>
              <a:off x="0" y="-123825"/>
              <a:ext cx="6663676" cy="1441888"/>
            </a:xfrm>
            <a:prstGeom prst="rect">
              <a:avLst/>
            </a:prstGeom>
          </p:spPr>
          <p:txBody>
            <a:bodyPr anchor="t" rtlCol="false" tIns="0" lIns="0" bIns="0" rIns="0"/>
            <a:lstStyle/>
            <a:p>
              <a:pPr algn="just">
                <a:lnSpc>
                  <a:spcPts val="2700"/>
                </a:lnSpc>
              </a:pPr>
              <a:r>
                <a:rPr lang="en-US" sz="1500">
                  <a:solidFill>
                    <a:srgbClr val="7F7F7F"/>
                  </a:solidFill>
                  <a:latin typeface="Calibri (MS)"/>
                  <a:ea typeface="Calibri (MS)"/>
                  <a:cs typeface="Calibri (MS)"/>
                  <a:sym typeface="Calibri (MS)"/>
                </a:rPr>
                <a:t>Μια</a:t>
              </a:r>
              <a:r>
                <a:rPr lang="en-US" sz="1500">
                  <a:solidFill>
                    <a:srgbClr val="7F7F7F"/>
                  </a:solidFill>
                  <a:latin typeface="Calibri (MS)"/>
                  <a:ea typeface="Calibri (MS)"/>
                  <a:cs typeface="Calibri (MS)"/>
                  <a:sym typeface="Calibri (MS)"/>
                </a:rPr>
                <a:t> προσέγγιση που θέτει το νεαρό άτομο στο επίκεντρο κάθε σχεδιασμού και απόφασης, δείχνοντας σεβασμό στη φωνή, τους στόχους και τα βιώματά του.</a:t>
              </a:r>
            </a:p>
          </p:txBody>
        </p:sp>
      </p:grpSp>
      <p:grpSp>
        <p:nvGrpSpPr>
          <p:cNvPr name="Group 9" id="9"/>
          <p:cNvGrpSpPr/>
          <p:nvPr/>
        </p:nvGrpSpPr>
        <p:grpSpPr>
          <a:xfrm rot="0">
            <a:off x="6639176" y="698252"/>
            <a:ext cx="5009649" cy="1085433"/>
            <a:chOff x="0" y="0"/>
            <a:chExt cx="6679532" cy="1447243"/>
          </a:xfrm>
        </p:grpSpPr>
        <p:sp>
          <p:nvSpPr>
            <p:cNvPr name="Freeform 10" id="10"/>
            <p:cNvSpPr/>
            <p:nvPr/>
          </p:nvSpPr>
          <p:spPr>
            <a:xfrm flipH="false" flipV="false" rot="0">
              <a:off x="0" y="0"/>
              <a:ext cx="6679532" cy="1447243"/>
            </a:xfrm>
            <a:custGeom>
              <a:avLst/>
              <a:gdLst/>
              <a:ahLst/>
              <a:cxnLst/>
              <a:rect r="r" b="b" t="t" l="l"/>
              <a:pathLst>
                <a:path h="1447243" w="6679532">
                  <a:moveTo>
                    <a:pt x="0" y="0"/>
                  </a:moveTo>
                  <a:lnTo>
                    <a:pt x="6679532" y="0"/>
                  </a:lnTo>
                  <a:lnTo>
                    <a:pt x="6679532" y="1447243"/>
                  </a:lnTo>
                  <a:lnTo>
                    <a:pt x="0" y="1447243"/>
                  </a:lnTo>
                  <a:close/>
                </a:path>
              </a:pathLst>
            </a:custGeom>
          </p:spPr>
        </p:sp>
        <p:sp>
          <p:nvSpPr>
            <p:cNvPr name="TextBox 11" id="11"/>
            <p:cNvSpPr txBox="true"/>
            <p:nvPr/>
          </p:nvSpPr>
          <p:spPr>
            <a:xfrm>
              <a:off x="0" y="-114300"/>
              <a:ext cx="6679532" cy="1561543"/>
            </a:xfrm>
            <a:prstGeom prst="rect">
              <a:avLst/>
            </a:prstGeom>
          </p:spPr>
          <p:txBody>
            <a:bodyPr anchor="t" rtlCol="false" tIns="0" lIns="0" bIns="0" rIns="0"/>
            <a:lstStyle/>
            <a:p>
              <a:pPr algn="ctr">
                <a:lnSpc>
                  <a:spcPts val="6480"/>
                </a:lnSpc>
              </a:pPr>
              <a:r>
                <a:rPr lang="en-US" b="true" sz="5400">
                  <a:solidFill>
                    <a:srgbClr val="000000"/>
                  </a:solidFill>
                  <a:latin typeface="Calibri (MS) Bold"/>
                  <a:ea typeface="Calibri (MS) Bold"/>
                  <a:cs typeface="Calibri (MS) Bold"/>
                  <a:sym typeface="Calibri (MS) Bold"/>
                </a:rPr>
                <a:t>Βασικές Έννοιες</a:t>
              </a:r>
            </a:p>
          </p:txBody>
        </p:sp>
      </p:grpSp>
      <p:sp>
        <p:nvSpPr>
          <p:cNvPr name="AutoShape 12" id="12"/>
          <p:cNvSpPr/>
          <p:nvPr/>
        </p:nvSpPr>
        <p:spPr>
          <a:xfrm>
            <a:off x="16201768" y="5021585"/>
            <a:ext cx="2086167" cy="14288"/>
          </a:xfrm>
          <a:prstGeom prst="line">
            <a:avLst/>
          </a:prstGeom>
          <a:ln cap="rnd" w="19050">
            <a:solidFill>
              <a:srgbClr val="343434"/>
            </a:solidFill>
            <a:prstDash val="solid"/>
            <a:headEnd type="none" len="sm" w="sm"/>
            <a:tailEnd type="none" len="sm" w="sm"/>
          </a:ln>
        </p:spPr>
      </p:sp>
      <p:grpSp>
        <p:nvGrpSpPr>
          <p:cNvPr name="Group 13" id="13"/>
          <p:cNvGrpSpPr/>
          <p:nvPr/>
        </p:nvGrpSpPr>
        <p:grpSpPr>
          <a:xfrm rot="0">
            <a:off x="795838" y="5335524"/>
            <a:ext cx="4523214" cy="1056567"/>
            <a:chOff x="0" y="0"/>
            <a:chExt cx="6030952" cy="1408755"/>
          </a:xfrm>
        </p:grpSpPr>
        <p:sp>
          <p:nvSpPr>
            <p:cNvPr name="Freeform 14" id="14"/>
            <p:cNvSpPr/>
            <p:nvPr/>
          </p:nvSpPr>
          <p:spPr>
            <a:xfrm flipH="false" flipV="false" rot="0">
              <a:off x="0" y="0"/>
              <a:ext cx="6030952" cy="1408755"/>
            </a:xfrm>
            <a:custGeom>
              <a:avLst/>
              <a:gdLst/>
              <a:ahLst/>
              <a:cxnLst/>
              <a:rect r="r" b="b" t="t" l="l"/>
              <a:pathLst>
                <a:path h="1408755" w="6030952">
                  <a:moveTo>
                    <a:pt x="0" y="0"/>
                  </a:moveTo>
                  <a:lnTo>
                    <a:pt x="6030952" y="0"/>
                  </a:lnTo>
                  <a:lnTo>
                    <a:pt x="6030952" y="1408755"/>
                  </a:lnTo>
                  <a:lnTo>
                    <a:pt x="0" y="1408755"/>
                  </a:lnTo>
                  <a:close/>
                </a:path>
              </a:pathLst>
            </a:custGeom>
          </p:spPr>
        </p:sp>
        <p:sp>
          <p:nvSpPr>
            <p:cNvPr name="TextBox 15" id="15"/>
            <p:cNvSpPr txBox="true"/>
            <p:nvPr/>
          </p:nvSpPr>
          <p:spPr>
            <a:xfrm>
              <a:off x="0" y="-190500"/>
              <a:ext cx="6030952" cy="1599255"/>
            </a:xfrm>
            <a:prstGeom prst="rect">
              <a:avLst/>
            </a:prstGeom>
          </p:spPr>
          <p:txBody>
            <a:bodyPr anchor="t" rtlCol="false" tIns="0" lIns="0" bIns="0" rIns="0"/>
            <a:lstStyle/>
            <a:p>
              <a:pPr algn="l">
                <a:lnSpc>
                  <a:spcPts val="4499"/>
                </a:lnSpc>
              </a:pPr>
              <a:r>
                <a:rPr lang="en-US" sz="2499" b="true">
                  <a:solidFill>
                    <a:srgbClr val="181A3C"/>
                  </a:solidFill>
                  <a:latin typeface="Calibri (MS) Bold"/>
                  <a:ea typeface="Calibri (MS) Bold"/>
                  <a:cs typeface="Calibri (MS) Bold"/>
                  <a:sym typeface="Calibri (MS) Bold"/>
                </a:rPr>
                <a:t>Ανεξάρτητη Διαβίωση</a:t>
              </a:r>
            </a:p>
            <a:p>
              <a:pPr algn="l">
                <a:lnSpc>
                  <a:spcPts val="4499"/>
                </a:lnSpc>
              </a:pPr>
            </a:p>
          </p:txBody>
        </p:sp>
      </p:grpSp>
      <p:grpSp>
        <p:nvGrpSpPr>
          <p:cNvPr name="Group 16" id="16"/>
          <p:cNvGrpSpPr/>
          <p:nvPr/>
        </p:nvGrpSpPr>
        <p:grpSpPr>
          <a:xfrm rot="0">
            <a:off x="795838" y="6007993"/>
            <a:ext cx="4997757" cy="1674480"/>
            <a:chOff x="0" y="0"/>
            <a:chExt cx="6663676" cy="2232640"/>
          </a:xfrm>
        </p:grpSpPr>
        <p:sp>
          <p:nvSpPr>
            <p:cNvPr name="Freeform 17" id="17"/>
            <p:cNvSpPr/>
            <p:nvPr/>
          </p:nvSpPr>
          <p:spPr>
            <a:xfrm flipH="false" flipV="false" rot="0">
              <a:off x="0" y="0"/>
              <a:ext cx="6663676" cy="2232640"/>
            </a:xfrm>
            <a:custGeom>
              <a:avLst/>
              <a:gdLst/>
              <a:ahLst/>
              <a:cxnLst/>
              <a:rect r="r" b="b" t="t" l="l"/>
              <a:pathLst>
                <a:path h="2232640" w="6663676">
                  <a:moveTo>
                    <a:pt x="0" y="0"/>
                  </a:moveTo>
                  <a:lnTo>
                    <a:pt x="6663676" y="0"/>
                  </a:lnTo>
                  <a:lnTo>
                    <a:pt x="6663676" y="2232640"/>
                  </a:lnTo>
                  <a:lnTo>
                    <a:pt x="0" y="2232640"/>
                  </a:lnTo>
                  <a:close/>
                </a:path>
              </a:pathLst>
            </a:custGeom>
          </p:spPr>
        </p:sp>
        <p:sp>
          <p:nvSpPr>
            <p:cNvPr name="TextBox 18" id="18"/>
            <p:cNvSpPr txBox="true"/>
            <p:nvPr/>
          </p:nvSpPr>
          <p:spPr>
            <a:xfrm>
              <a:off x="0" y="-123825"/>
              <a:ext cx="6663676" cy="2356465"/>
            </a:xfrm>
            <a:prstGeom prst="rect">
              <a:avLst/>
            </a:prstGeom>
          </p:spPr>
          <p:txBody>
            <a:bodyPr anchor="t" rtlCol="false" tIns="0" lIns="0" bIns="0" rIns="0"/>
            <a:lstStyle/>
            <a:p>
              <a:pPr algn="just">
                <a:lnSpc>
                  <a:spcPts val="2700"/>
                </a:lnSpc>
              </a:pPr>
              <a:r>
                <a:rPr lang="en-US" sz="1500">
                  <a:solidFill>
                    <a:srgbClr val="7F7F7F"/>
                  </a:solidFill>
                  <a:latin typeface="Calibri (MS)"/>
                  <a:ea typeface="Calibri (MS)"/>
                  <a:cs typeface="Calibri (MS)"/>
                  <a:sym typeface="Calibri (MS)"/>
                </a:rPr>
                <a:t>Το</a:t>
              </a:r>
              <a:r>
                <a:rPr lang="en-US" sz="1500">
                  <a:solidFill>
                    <a:srgbClr val="7F7F7F"/>
                  </a:solidFill>
                  <a:latin typeface="Calibri (MS)"/>
                  <a:ea typeface="Calibri (MS)"/>
                  <a:cs typeface="Calibri (MS)"/>
                  <a:sym typeface="Calibri (MS)"/>
                </a:rPr>
                <a:t> δικαίωμα κάθε ατόμου να αποφασίζει για τη ζωή του και να ζει με τη μέγιστη δυνατή αυτονομία, με ή χωρίς υποστήριξη. Περιλαμβάνει τη διαχείριση της καθημερινότητας, τη δημιουργία σχέσεων και την αλληλεπίδραση με κοινωνικά συστήματα.</a:t>
              </a:r>
            </a:p>
          </p:txBody>
        </p:sp>
      </p:grpSp>
      <p:grpSp>
        <p:nvGrpSpPr>
          <p:cNvPr name="Group 19" id="19"/>
          <p:cNvGrpSpPr/>
          <p:nvPr/>
        </p:nvGrpSpPr>
        <p:grpSpPr>
          <a:xfrm rot="0">
            <a:off x="738208" y="2225216"/>
            <a:ext cx="4523214" cy="494658"/>
            <a:chOff x="0" y="0"/>
            <a:chExt cx="6030952" cy="659544"/>
          </a:xfrm>
        </p:grpSpPr>
        <p:sp>
          <p:nvSpPr>
            <p:cNvPr name="Freeform 20" id="20"/>
            <p:cNvSpPr/>
            <p:nvPr/>
          </p:nvSpPr>
          <p:spPr>
            <a:xfrm flipH="false" flipV="false" rot="0">
              <a:off x="0" y="0"/>
              <a:ext cx="6030952" cy="659544"/>
            </a:xfrm>
            <a:custGeom>
              <a:avLst/>
              <a:gdLst/>
              <a:ahLst/>
              <a:cxnLst/>
              <a:rect r="r" b="b" t="t" l="l"/>
              <a:pathLst>
                <a:path h="659544" w="6030952">
                  <a:moveTo>
                    <a:pt x="0" y="0"/>
                  </a:moveTo>
                  <a:lnTo>
                    <a:pt x="6030952" y="0"/>
                  </a:lnTo>
                  <a:lnTo>
                    <a:pt x="6030952" y="659544"/>
                  </a:lnTo>
                  <a:lnTo>
                    <a:pt x="0" y="659544"/>
                  </a:lnTo>
                  <a:close/>
                </a:path>
              </a:pathLst>
            </a:custGeom>
          </p:spPr>
        </p:sp>
        <p:sp>
          <p:nvSpPr>
            <p:cNvPr name="TextBox 21" id="21"/>
            <p:cNvSpPr txBox="true"/>
            <p:nvPr/>
          </p:nvSpPr>
          <p:spPr>
            <a:xfrm>
              <a:off x="0" y="-190500"/>
              <a:ext cx="6030952" cy="850044"/>
            </a:xfrm>
            <a:prstGeom prst="rect">
              <a:avLst/>
            </a:prstGeom>
          </p:spPr>
          <p:txBody>
            <a:bodyPr anchor="t" rtlCol="false" tIns="0" lIns="0" bIns="0" rIns="0"/>
            <a:lstStyle/>
            <a:p>
              <a:pPr algn="l">
                <a:lnSpc>
                  <a:spcPts val="4499"/>
                </a:lnSpc>
              </a:pPr>
              <a:r>
                <a:rPr lang="en-US" b="true" sz="2499">
                  <a:solidFill>
                    <a:srgbClr val="181A3C"/>
                  </a:solidFill>
                  <a:latin typeface="Calibri (MS) Bold"/>
                  <a:ea typeface="Calibri (MS) Bold"/>
                  <a:cs typeface="Calibri (MS) Bold"/>
                  <a:sym typeface="Calibri (MS) Bold"/>
                </a:rPr>
                <a:t>Αυτοσυνηγορία</a:t>
              </a:r>
            </a:p>
          </p:txBody>
        </p:sp>
      </p:grpSp>
      <p:grpSp>
        <p:nvGrpSpPr>
          <p:cNvPr name="Group 22" id="22"/>
          <p:cNvGrpSpPr/>
          <p:nvPr/>
        </p:nvGrpSpPr>
        <p:grpSpPr>
          <a:xfrm rot="0">
            <a:off x="738208" y="2799419"/>
            <a:ext cx="4997757" cy="1674480"/>
            <a:chOff x="0" y="0"/>
            <a:chExt cx="6663676" cy="2232640"/>
          </a:xfrm>
        </p:grpSpPr>
        <p:sp>
          <p:nvSpPr>
            <p:cNvPr name="Freeform 23" id="23"/>
            <p:cNvSpPr/>
            <p:nvPr/>
          </p:nvSpPr>
          <p:spPr>
            <a:xfrm flipH="false" flipV="false" rot="0">
              <a:off x="0" y="0"/>
              <a:ext cx="6663676" cy="2232640"/>
            </a:xfrm>
            <a:custGeom>
              <a:avLst/>
              <a:gdLst/>
              <a:ahLst/>
              <a:cxnLst/>
              <a:rect r="r" b="b" t="t" l="l"/>
              <a:pathLst>
                <a:path h="2232640" w="6663676">
                  <a:moveTo>
                    <a:pt x="0" y="0"/>
                  </a:moveTo>
                  <a:lnTo>
                    <a:pt x="6663676" y="0"/>
                  </a:lnTo>
                  <a:lnTo>
                    <a:pt x="6663676" y="2232640"/>
                  </a:lnTo>
                  <a:lnTo>
                    <a:pt x="0" y="2232640"/>
                  </a:lnTo>
                  <a:close/>
                </a:path>
              </a:pathLst>
            </a:custGeom>
          </p:spPr>
        </p:sp>
        <p:sp>
          <p:nvSpPr>
            <p:cNvPr name="TextBox 24" id="24"/>
            <p:cNvSpPr txBox="true"/>
            <p:nvPr/>
          </p:nvSpPr>
          <p:spPr>
            <a:xfrm>
              <a:off x="0" y="-123825"/>
              <a:ext cx="6663676" cy="2356465"/>
            </a:xfrm>
            <a:prstGeom prst="rect">
              <a:avLst/>
            </a:prstGeom>
          </p:spPr>
          <p:txBody>
            <a:bodyPr anchor="t" rtlCol="false" tIns="0" lIns="0" bIns="0" rIns="0"/>
            <a:lstStyle/>
            <a:p>
              <a:pPr algn="just">
                <a:lnSpc>
                  <a:spcPts val="2700"/>
                </a:lnSpc>
              </a:pPr>
              <a:r>
                <a:rPr lang="en-US" sz="1500">
                  <a:solidFill>
                    <a:srgbClr val="7F7F7F"/>
                  </a:solidFill>
                  <a:latin typeface="Calibri (MS)"/>
                  <a:ea typeface="Calibri (MS)"/>
                  <a:cs typeface="Calibri (MS)"/>
                  <a:sym typeface="Calibri (MS)"/>
                </a:rPr>
                <a:t>Η</a:t>
              </a:r>
              <a:r>
                <a:rPr lang="en-US" sz="1500">
                  <a:solidFill>
                    <a:srgbClr val="7F7F7F"/>
                  </a:solidFill>
                  <a:latin typeface="Calibri (MS)"/>
                  <a:ea typeface="Calibri (MS)"/>
                  <a:cs typeface="Calibri (MS)"/>
                  <a:sym typeface="Calibri (MS)"/>
                </a:rPr>
                <a:t> ικανότητα του ατόμου να μιλά για τον εαυτό του, να εκφράζει τις ανάγκες και τις επιθυμίες του και να προβαίνει σε συνειδητές επιλογές. Στο πλαίσιο της αναπηρίας, αποτελεί ταυτόχρονα δικαίωμα και δεξιότητα που χρειάζεται σκόπιμη καλλιέργεια.</a:t>
              </a:r>
            </a:p>
          </p:txBody>
        </p:sp>
      </p:grpSp>
      <p:grpSp>
        <p:nvGrpSpPr>
          <p:cNvPr name="Group 25" id="25"/>
          <p:cNvGrpSpPr/>
          <p:nvPr/>
        </p:nvGrpSpPr>
        <p:grpSpPr>
          <a:xfrm rot="0">
            <a:off x="6639176" y="2716503"/>
            <a:ext cx="4967848" cy="4610164"/>
            <a:chOff x="0" y="0"/>
            <a:chExt cx="7615548" cy="7067231"/>
          </a:xfrm>
        </p:grpSpPr>
        <p:sp>
          <p:nvSpPr>
            <p:cNvPr name="Freeform 26" id="26"/>
            <p:cNvSpPr/>
            <p:nvPr/>
          </p:nvSpPr>
          <p:spPr>
            <a:xfrm flipH="false" flipV="false" rot="0">
              <a:off x="12700" y="12700"/>
              <a:ext cx="7590155" cy="7041769"/>
            </a:xfrm>
            <a:custGeom>
              <a:avLst/>
              <a:gdLst/>
              <a:ahLst/>
              <a:cxnLst/>
              <a:rect r="r" b="b" t="t" l="l"/>
              <a:pathLst>
                <a:path h="7041769" w="7590155">
                  <a:moveTo>
                    <a:pt x="0" y="3520948"/>
                  </a:moveTo>
                  <a:cubicBezTo>
                    <a:pt x="0" y="1576324"/>
                    <a:pt x="1699133" y="0"/>
                    <a:pt x="3795014" y="0"/>
                  </a:cubicBezTo>
                  <a:cubicBezTo>
                    <a:pt x="5890895" y="0"/>
                    <a:pt x="7590155" y="1576324"/>
                    <a:pt x="7590155" y="3520948"/>
                  </a:cubicBezTo>
                  <a:cubicBezTo>
                    <a:pt x="7590155" y="5465572"/>
                    <a:pt x="5891022" y="7041769"/>
                    <a:pt x="3795014" y="7041769"/>
                  </a:cubicBezTo>
                  <a:cubicBezTo>
                    <a:pt x="1699006" y="7041769"/>
                    <a:pt x="0" y="5465445"/>
                    <a:pt x="0" y="3520948"/>
                  </a:cubicBezTo>
                  <a:close/>
                </a:path>
              </a:pathLst>
            </a:custGeom>
            <a:solidFill>
              <a:srgbClr val="FBD355"/>
            </a:solidFill>
          </p:spPr>
        </p:sp>
        <p:sp>
          <p:nvSpPr>
            <p:cNvPr name="Freeform 27" id="27"/>
            <p:cNvSpPr/>
            <p:nvPr/>
          </p:nvSpPr>
          <p:spPr>
            <a:xfrm flipH="false" flipV="false" rot="0">
              <a:off x="0" y="0"/>
              <a:ext cx="7615555" cy="7067296"/>
            </a:xfrm>
            <a:custGeom>
              <a:avLst/>
              <a:gdLst/>
              <a:ahLst/>
              <a:cxnLst/>
              <a:rect r="r" b="b" t="t" l="l"/>
              <a:pathLst>
                <a:path h="7067296" w="7615555">
                  <a:moveTo>
                    <a:pt x="0" y="3533648"/>
                  </a:moveTo>
                  <a:cubicBezTo>
                    <a:pt x="0" y="1581150"/>
                    <a:pt x="1705737" y="0"/>
                    <a:pt x="3807714" y="0"/>
                  </a:cubicBezTo>
                  <a:lnTo>
                    <a:pt x="3807714" y="12700"/>
                  </a:lnTo>
                  <a:lnTo>
                    <a:pt x="3807714" y="25400"/>
                  </a:lnTo>
                  <a:lnTo>
                    <a:pt x="3807714" y="12700"/>
                  </a:lnTo>
                  <a:lnTo>
                    <a:pt x="3807714" y="0"/>
                  </a:lnTo>
                  <a:cubicBezTo>
                    <a:pt x="5909818" y="0"/>
                    <a:pt x="7615555" y="1581150"/>
                    <a:pt x="7615555" y="3533648"/>
                  </a:cubicBezTo>
                  <a:lnTo>
                    <a:pt x="7602855" y="3533648"/>
                  </a:lnTo>
                  <a:lnTo>
                    <a:pt x="7615555" y="3533648"/>
                  </a:lnTo>
                  <a:cubicBezTo>
                    <a:pt x="7615555" y="5486146"/>
                    <a:pt x="5909818" y="7067296"/>
                    <a:pt x="3807841" y="7067296"/>
                  </a:cubicBezTo>
                  <a:lnTo>
                    <a:pt x="3807841" y="7054596"/>
                  </a:lnTo>
                  <a:lnTo>
                    <a:pt x="3807841" y="7067296"/>
                  </a:lnTo>
                  <a:cubicBezTo>
                    <a:pt x="1705737" y="7067169"/>
                    <a:pt x="0" y="5486019"/>
                    <a:pt x="0" y="3533648"/>
                  </a:cubicBezTo>
                  <a:lnTo>
                    <a:pt x="12700" y="3533648"/>
                  </a:lnTo>
                  <a:lnTo>
                    <a:pt x="25400" y="3533648"/>
                  </a:lnTo>
                  <a:lnTo>
                    <a:pt x="12700" y="3533648"/>
                  </a:lnTo>
                  <a:lnTo>
                    <a:pt x="0" y="3533648"/>
                  </a:lnTo>
                  <a:moveTo>
                    <a:pt x="25400" y="3533648"/>
                  </a:moveTo>
                  <a:cubicBezTo>
                    <a:pt x="25400" y="3540633"/>
                    <a:pt x="19685" y="3546348"/>
                    <a:pt x="12700" y="3546348"/>
                  </a:cubicBezTo>
                  <a:cubicBezTo>
                    <a:pt x="5715" y="3546348"/>
                    <a:pt x="0" y="3540633"/>
                    <a:pt x="0" y="3533648"/>
                  </a:cubicBezTo>
                  <a:cubicBezTo>
                    <a:pt x="0" y="3526663"/>
                    <a:pt x="5715" y="3520948"/>
                    <a:pt x="12700" y="3520948"/>
                  </a:cubicBezTo>
                  <a:cubicBezTo>
                    <a:pt x="19685" y="3520948"/>
                    <a:pt x="25400" y="3526663"/>
                    <a:pt x="25400" y="3533648"/>
                  </a:cubicBezTo>
                  <a:cubicBezTo>
                    <a:pt x="25400" y="5470271"/>
                    <a:pt x="1717929" y="7041769"/>
                    <a:pt x="3807714" y="7041769"/>
                  </a:cubicBezTo>
                  <a:cubicBezTo>
                    <a:pt x="5897499" y="7041769"/>
                    <a:pt x="7590155" y="5470271"/>
                    <a:pt x="7590155" y="3533648"/>
                  </a:cubicBezTo>
                  <a:cubicBezTo>
                    <a:pt x="7590155" y="1597025"/>
                    <a:pt x="5897626" y="25400"/>
                    <a:pt x="3807714" y="25400"/>
                  </a:cubicBezTo>
                  <a:cubicBezTo>
                    <a:pt x="3800729" y="25400"/>
                    <a:pt x="3795014" y="19685"/>
                    <a:pt x="3795014" y="12700"/>
                  </a:cubicBezTo>
                  <a:cubicBezTo>
                    <a:pt x="3795014" y="5715"/>
                    <a:pt x="3800729" y="0"/>
                    <a:pt x="3807714" y="0"/>
                  </a:cubicBezTo>
                  <a:cubicBezTo>
                    <a:pt x="3814699" y="0"/>
                    <a:pt x="3820414" y="5715"/>
                    <a:pt x="3820414" y="12700"/>
                  </a:cubicBezTo>
                  <a:cubicBezTo>
                    <a:pt x="3820414" y="19685"/>
                    <a:pt x="3814699" y="25400"/>
                    <a:pt x="3807714" y="25400"/>
                  </a:cubicBezTo>
                  <a:cubicBezTo>
                    <a:pt x="1717929" y="25400"/>
                    <a:pt x="25400" y="1597025"/>
                    <a:pt x="25400" y="3533648"/>
                  </a:cubicBezTo>
                  <a:close/>
                </a:path>
              </a:pathLst>
            </a:custGeom>
            <a:solidFill>
              <a:srgbClr val="FBD355"/>
            </a:solidFill>
          </p:spPr>
        </p:sp>
      </p:grpSp>
      <p:sp>
        <p:nvSpPr>
          <p:cNvPr name="Freeform 28" id="28"/>
          <p:cNvSpPr/>
          <p:nvPr/>
        </p:nvSpPr>
        <p:spPr>
          <a:xfrm flipH="false" flipV="false" rot="0">
            <a:off x="311292"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29" id="29"/>
          <p:cNvSpPr/>
          <p:nvPr/>
        </p:nvSpPr>
        <p:spPr>
          <a:xfrm flipH="false" flipV="false" rot="0">
            <a:off x="7513933" y="3567037"/>
            <a:ext cx="3260134" cy="3044150"/>
          </a:xfrm>
          <a:custGeom>
            <a:avLst/>
            <a:gdLst/>
            <a:ahLst/>
            <a:cxnLst/>
            <a:rect r="r" b="b" t="t" l="l"/>
            <a:pathLst>
              <a:path h="3044150" w="3260134">
                <a:moveTo>
                  <a:pt x="0" y="0"/>
                </a:moveTo>
                <a:lnTo>
                  <a:pt x="3260134" y="0"/>
                </a:lnTo>
                <a:lnTo>
                  <a:pt x="3260134" y="3044151"/>
                </a:lnTo>
                <a:lnTo>
                  <a:pt x="0" y="30441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0" id="30"/>
          <p:cNvGrpSpPr/>
          <p:nvPr/>
        </p:nvGrpSpPr>
        <p:grpSpPr>
          <a:xfrm rot="0">
            <a:off x="12148868" y="5273997"/>
            <a:ext cx="5304345" cy="1056567"/>
            <a:chOff x="0" y="0"/>
            <a:chExt cx="7072461" cy="1408755"/>
          </a:xfrm>
        </p:grpSpPr>
        <p:sp>
          <p:nvSpPr>
            <p:cNvPr name="Freeform 31" id="31"/>
            <p:cNvSpPr/>
            <p:nvPr/>
          </p:nvSpPr>
          <p:spPr>
            <a:xfrm flipH="false" flipV="false" rot="0">
              <a:off x="0" y="0"/>
              <a:ext cx="7072461" cy="1408755"/>
            </a:xfrm>
            <a:custGeom>
              <a:avLst/>
              <a:gdLst/>
              <a:ahLst/>
              <a:cxnLst/>
              <a:rect r="r" b="b" t="t" l="l"/>
              <a:pathLst>
                <a:path h="1408755" w="7072461">
                  <a:moveTo>
                    <a:pt x="0" y="0"/>
                  </a:moveTo>
                  <a:lnTo>
                    <a:pt x="7072461" y="0"/>
                  </a:lnTo>
                  <a:lnTo>
                    <a:pt x="7072461" y="1408755"/>
                  </a:lnTo>
                  <a:lnTo>
                    <a:pt x="0" y="1408755"/>
                  </a:lnTo>
                  <a:close/>
                </a:path>
              </a:pathLst>
            </a:custGeom>
          </p:spPr>
        </p:sp>
        <p:sp>
          <p:nvSpPr>
            <p:cNvPr name="TextBox 32" id="32"/>
            <p:cNvSpPr txBox="true"/>
            <p:nvPr/>
          </p:nvSpPr>
          <p:spPr>
            <a:xfrm>
              <a:off x="0" y="-190500"/>
              <a:ext cx="7072461" cy="1599255"/>
            </a:xfrm>
            <a:prstGeom prst="rect">
              <a:avLst/>
            </a:prstGeom>
          </p:spPr>
          <p:txBody>
            <a:bodyPr anchor="t" rtlCol="false" tIns="0" lIns="0" bIns="0" rIns="0"/>
            <a:lstStyle/>
            <a:p>
              <a:pPr algn="l">
                <a:lnSpc>
                  <a:spcPts val="4499"/>
                </a:lnSpc>
              </a:pPr>
              <a:r>
                <a:rPr lang="en-US" b="true" sz="2499">
                  <a:solidFill>
                    <a:srgbClr val="181A3C"/>
                  </a:solidFill>
                  <a:latin typeface="Calibri (MS) Bold"/>
                  <a:ea typeface="Calibri (MS) Bold"/>
                  <a:cs typeface="Calibri (MS) Bold"/>
                  <a:sym typeface="Calibri (MS) Bold"/>
                </a:rPr>
                <a:t>Ο Ρόλος των Ατόμων που Εργάζονται με τη Νεολαία</a:t>
              </a:r>
            </a:p>
          </p:txBody>
        </p:sp>
      </p:grpSp>
      <p:grpSp>
        <p:nvGrpSpPr>
          <p:cNvPr name="Group 33" id="33"/>
          <p:cNvGrpSpPr/>
          <p:nvPr/>
        </p:nvGrpSpPr>
        <p:grpSpPr>
          <a:xfrm rot="0">
            <a:off x="12148868" y="6392090"/>
            <a:ext cx="4997757" cy="3732277"/>
            <a:chOff x="0" y="0"/>
            <a:chExt cx="6663676" cy="4976369"/>
          </a:xfrm>
        </p:grpSpPr>
        <p:sp>
          <p:nvSpPr>
            <p:cNvPr name="Freeform 34" id="34"/>
            <p:cNvSpPr/>
            <p:nvPr/>
          </p:nvSpPr>
          <p:spPr>
            <a:xfrm flipH="false" flipV="false" rot="0">
              <a:off x="0" y="0"/>
              <a:ext cx="6663676" cy="4976369"/>
            </a:xfrm>
            <a:custGeom>
              <a:avLst/>
              <a:gdLst/>
              <a:ahLst/>
              <a:cxnLst/>
              <a:rect r="r" b="b" t="t" l="l"/>
              <a:pathLst>
                <a:path h="4976369" w="6663676">
                  <a:moveTo>
                    <a:pt x="0" y="0"/>
                  </a:moveTo>
                  <a:lnTo>
                    <a:pt x="6663676" y="0"/>
                  </a:lnTo>
                  <a:lnTo>
                    <a:pt x="6663676" y="4976369"/>
                  </a:lnTo>
                  <a:lnTo>
                    <a:pt x="0" y="4976369"/>
                  </a:lnTo>
                  <a:close/>
                </a:path>
              </a:pathLst>
            </a:custGeom>
          </p:spPr>
        </p:sp>
        <p:sp>
          <p:nvSpPr>
            <p:cNvPr name="TextBox 35" id="35"/>
            <p:cNvSpPr txBox="true"/>
            <p:nvPr/>
          </p:nvSpPr>
          <p:spPr>
            <a:xfrm>
              <a:off x="0" y="-123825"/>
              <a:ext cx="6663676" cy="5100194"/>
            </a:xfrm>
            <a:prstGeom prst="rect">
              <a:avLst/>
            </a:prstGeom>
          </p:spPr>
          <p:txBody>
            <a:bodyPr anchor="t" rtlCol="false" tIns="0" lIns="0" bIns="0" rIns="0"/>
            <a:lstStyle/>
            <a:p>
              <a:pPr algn="just">
                <a:lnSpc>
                  <a:spcPts val="2700"/>
                </a:lnSpc>
              </a:pPr>
              <a:r>
                <a:rPr lang="en-US" sz="1500">
                  <a:solidFill>
                    <a:srgbClr val="7F7F7F"/>
                  </a:solidFill>
                  <a:latin typeface="Calibri (MS)"/>
                  <a:ea typeface="Calibri (MS)"/>
                  <a:cs typeface="Calibri (MS)"/>
                  <a:sym typeface="Calibri (MS)"/>
                </a:rPr>
                <a:t>Τ</a:t>
              </a:r>
              <a:r>
                <a:rPr lang="en-US" sz="1500">
                  <a:solidFill>
                    <a:srgbClr val="7F7F7F"/>
                  </a:solidFill>
                  <a:latin typeface="Calibri (MS)"/>
                  <a:ea typeface="Calibri (MS)"/>
                  <a:cs typeface="Calibri (MS)"/>
                  <a:sym typeface="Calibri (MS)"/>
                </a:rPr>
                <a:t>α άτομα αυτά λειτουργούν ως διευκολυντές ενδυνάμωσης και όχι ως ελεγκτές της υποστήριξης. Ο ρόλος τους περιλαμβάνει:</a:t>
              </a:r>
            </a:p>
            <a:p>
              <a:pPr algn="just" marL="323850" indent="-161925" lvl="1">
                <a:lnSpc>
                  <a:spcPts val="2700"/>
                </a:lnSpc>
                <a:buFont typeface="Arial"/>
                <a:buChar char="•"/>
              </a:pPr>
              <a:r>
                <a:rPr lang="en-US" sz="1500">
                  <a:solidFill>
                    <a:srgbClr val="7F7F7F"/>
                  </a:solidFill>
                  <a:latin typeface="Calibri (MS)"/>
                  <a:ea typeface="Calibri (MS)"/>
                  <a:cs typeface="Calibri (MS)"/>
                  <a:sym typeface="Calibri (MS)"/>
                </a:rPr>
                <a:t>Την προώθηση της δυνατότητας επιλογής και ελέγχου στη ζωή των νέων.</a:t>
              </a:r>
            </a:p>
            <a:p>
              <a:pPr algn="just" marL="323850" indent="-161925" lvl="1">
                <a:lnSpc>
                  <a:spcPts val="2700"/>
                </a:lnSpc>
                <a:buFont typeface="Arial"/>
                <a:buChar char="•"/>
              </a:pPr>
              <a:r>
                <a:rPr lang="en-US" sz="1500">
                  <a:solidFill>
                    <a:srgbClr val="7F7F7F"/>
                  </a:solidFill>
                  <a:latin typeface="Calibri (MS)"/>
                  <a:ea typeface="Calibri (MS)"/>
                  <a:cs typeface="Calibri (MS)"/>
                  <a:sym typeface="Calibri (MS)"/>
                </a:rPr>
                <a:t>Την προσαρμογή της επικοινωνίας ώστε να είναι προσβάσιμη και γεμάτη σεβασμό.</a:t>
              </a:r>
            </a:p>
            <a:p>
              <a:pPr algn="just" marL="323850" indent="-161925" lvl="1">
                <a:lnSpc>
                  <a:spcPts val="2700"/>
                </a:lnSpc>
                <a:buFont typeface="Arial"/>
                <a:buChar char="•"/>
              </a:pPr>
              <a:r>
                <a:rPr lang="en-US" sz="1500">
                  <a:solidFill>
                    <a:srgbClr val="7F7F7F"/>
                  </a:solidFill>
                  <a:latin typeface="Calibri (MS)"/>
                  <a:ea typeface="Calibri (MS)"/>
                  <a:cs typeface="Calibri (MS)"/>
                  <a:sym typeface="Calibri (MS)"/>
                </a:rPr>
                <a:t>Την ενθάρρυνση της συμμετοχής στις διαδικασίες λήψης αποφάσεων.</a:t>
              </a:r>
            </a:p>
            <a:p>
              <a:pPr algn="just" marL="323850" indent="-161925" lvl="1">
                <a:lnSpc>
                  <a:spcPts val="2700"/>
                </a:lnSpc>
                <a:buFont typeface="Arial"/>
                <a:buChar char="•"/>
              </a:pPr>
              <a:r>
                <a:rPr lang="en-US" sz="1500">
                  <a:solidFill>
                    <a:srgbClr val="7F7F7F"/>
                  </a:solidFill>
                  <a:latin typeface="Calibri (MS)"/>
                  <a:ea typeface="Calibri (MS)"/>
                  <a:cs typeface="Calibri (MS)"/>
                  <a:sym typeface="Calibri (MS)"/>
                </a:rPr>
                <a:t>Την παροχή ευκαιριών για ανάπτυξη δεξιοτήτων σε ασφαλή και συμπεριληπτικά περιβάλλοντα.</a:t>
              </a:r>
            </a:p>
            <a:p>
              <a:pPr algn="just">
                <a:lnSpc>
                  <a:spcPts val="2700"/>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882806" y="661880"/>
            <a:ext cx="11390360" cy="1210262"/>
            <a:chOff x="0" y="0"/>
            <a:chExt cx="15187146" cy="1613683"/>
          </a:xfrm>
        </p:grpSpPr>
        <p:sp>
          <p:nvSpPr>
            <p:cNvPr name="Freeform 4" id="4"/>
            <p:cNvSpPr/>
            <p:nvPr/>
          </p:nvSpPr>
          <p:spPr>
            <a:xfrm flipH="false" flipV="false" rot="0">
              <a:off x="0" y="0"/>
              <a:ext cx="15187146" cy="1613683"/>
            </a:xfrm>
            <a:custGeom>
              <a:avLst/>
              <a:gdLst/>
              <a:ahLst/>
              <a:cxnLst/>
              <a:rect r="r" b="b" t="t" l="l"/>
              <a:pathLst>
                <a:path h="1613683" w="15187146">
                  <a:moveTo>
                    <a:pt x="0" y="0"/>
                  </a:moveTo>
                  <a:lnTo>
                    <a:pt x="15187146" y="0"/>
                  </a:lnTo>
                  <a:lnTo>
                    <a:pt x="15187146" y="1613683"/>
                  </a:lnTo>
                  <a:lnTo>
                    <a:pt x="0" y="1613683"/>
                  </a:lnTo>
                  <a:close/>
                </a:path>
              </a:pathLst>
            </a:custGeom>
          </p:spPr>
        </p:sp>
        <p:sp>
          <p:nvSpPr>
            <p:cNvPr name="TextBox 5" id="5"/>
            <p:cNvSpPr txBox="true"/>
            <p:nvPr/>
          </p:nvSpPr>
          <p:spPr>
            <a:xfrm>
              <a:off x="0" y="-123825"/>
              <a:ext cx="15187146" cy="1737508"/>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Κατανοώντας την Αυτοσυνηγορία</a:t>
              </a:r>
            </a:p>
          </p:txBody>
        </p:sp>
      </p:grpSp>
      <p:sp>
        <p:nvSpPr>
          <p:cNvPr name="Freeform 6" id="6"/>
          <p:cNvSpPr/>
          <p:nvPr/>
        </p:nvSpPr>
        <p:spPr>
          <a:xfrm flipH="false" flipV="false" rot="0">
            <a:off x="83632" y="0"/>
            <a:ext cx="1559148" cy="1559148"/>
          </a:xfrm>
          <a:custGeom>
            <a:avLst/>
            <a:gdLst/>
            <a:ahLst/>
            <a:cxnLst/>
            <a:rect r="r" b="b" t="t" l="l"/>
            <a:pathLst>
              <a:path h="1559148" w="1559148">
                <a:moveTo>
                  <a:pt x="0" y="0"/>
                </a:moveTo>
                <a:lnTo>
                  <a:pt x="1559148" y="0"/>
                </a:lnTo>
                <a:lnTo>
                  <a:pt x="1559148" y="1559148"/>
                </a:lnTo>
                <a:lnTo>
                  <a:pt x="0" y="1559148"/>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85353" y="657363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704332" y="1919710"/>
            <a:ext cx="12776330" cy="7338590"/>
          </a:xfrm>
          <a:prstGeom prst="rect">
            <a:avLst/>
          </a:prstGeom>
        </p:spPr>
        <p:txBody>
          <a:bodyPr anchor="t" rtlCol="false" tIns="0" lIns="0" bIns="0" rIns="0">
            <a:spAutoFit/>
          </a:bodyPr>
          <a:lstStyle/>
          <a:p>
            <a:pPr algn="just">
              <a:lnSpc>
                <a:spcPts val="3600"/>
              </a:lnSpc>
            </a:pPr>
            <a:r>
              <a:rPr lang="en-US" sz="2400">
                <a:solidFill>
                  <a:srgbClr val="4C4457"/>
                </a:solidFill>
                <a:latin typeface="Calibri (MS)"/>
                <a:ea typeface="Calibri (MS)"/>
                <a:cs typeface="Calibri (MS)"/>
                <a:sym typeface="Calibri (MS)"/>
              </a:rPr>
              <a:t>Η αυτοσυνηγορία είναι η ικανότητα του ατόμου να αντιλαμβάνεται και να εκφράζει τις ανάγκες, τα δικαιώματα και τις προτιμήσεις του. Είναι ιδιαίτερα κρίσιμη για τα νέα άτομα με νοητικές και ψυχοκοινωνικές αναπηρίες, τα οποία συχνά αποκλείονται από τις διαδικασίες λήψης αποφάσεων που αφορούν την ίδια τους τη ζωή.</a:t>
            </a:r>
          </a:p>
          <a:p>
            <a:pPr algn="just">
              <a:lnSpc>
                <a:spcPts val="3600"/>
              </a:lnSpc>
            </a:pPr>
            <a:r>
              <a:rPr lang="en-US" sz="2400">
                <a:solidFill>
                  <a:srgbClr val="4C4457"/>
                </a:solidFill>
                <a:latin typeface="Calibri (MS)"/>
                <a:ea typeface="Calibri (MS)"/>
                <a:cs typeface="Calibri (MS)"/>
                <a:sym typeface="Calibri (MS)"/>
              </a:rPr>
              <a:t>Για πολλά από αυτά</a:t>
            </a:r>
            <a:r>
              <a:rPr lang="en-US" sz="2400">
                <a:solidFill>
                  <a:srgbClr val="4C4457"/>
                </a:solidFill>
                <a:latin typeface="Calibri (MS)"/>
                <a:ea typeface="Calibri (MS)"/>
                <a:cs typeface="Calibri (MS)"/>
                <a:sym typeface="Calibri (MS)"/>
              </a:rPr>
              <a:t> τα άτομα, οι αποφάσεις σχετικά με την εκπαίδευση, την υγεία, τη στέγαση ή την κοινωνική συμμετοχή λαμβάνονται από μέλη της οικογένειας, επαγγελματίες ή θεσμικούς φορείς. Η αυτοσυνηγορία επιστρέφει τη δύναμη και τον έλεγχο στο ίδιο το άτομο, βοηθώντας το να ορίζει το μέλλον του.</a:t>
            </a:r>
          </a:p>
          <a:p>
            <a:pPr algn="just">
              <a:lnSpc>
                <a:spcPts val="3600"/>
              </a:lnSpc>
            </a:pPr>
            <a:r>
              <a:rPr lang="en-US" sz="2400">
                <a:solidFill>
                  <a:srgbClr val="4C4457"/>
                </a:solidFill>
                <a:latin typeface="Calibri (MS)"/>
                <a:ea typeface="Calibri (MS)"/>
                <a:cs typeface="Calibri (MS)"/>
                <a:sym typeface="Calibri (MS)"/>
              </a:rPr>
              <a:t>Βασικές πτυχές</a:t>
            </a:r>
            <a:r>
              <a:rPr lang="en-US" sz="2400">
                <a:solidFill>
                  <a:srgbClr val="4C4457"/>
                </a:solidFill>
                <a:latin typeface="Calibri (MS)"/>
                <a:ea typeface="Calibri (MS)"/>
                <a:cs typeface="Calibri (MS)"/>
                <a:sym typeface="Calibri (MS)"/>
              </a:rPr>
              <a:t> της αυτοσυνηγορίας:</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Επίγνωση των δικαιωμάτων: Κατανόηση των δικαιωμάτων που απορρέουν, για παράδειγμα, από τη Σύμβαση του ΟΗΕ για τα Δικαιώματα των Ατόμων με Αναπηρία.</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Αυτοπεποίθηση για τη διεκδίκηση λόγου:</a:t>
            </a:r>
            <a:r>
              <a:rPr lang="en-US" sz="2400">
                <a:solidFill>
                  <a:srgbClr val="4C4457"/>
                </a:solidFill>
                <a:latin typeface="Calibri (MS)"/>
                <a:ea typeface="Calibri (MS)"/>
                <a:cs typeface="Calibri (MS)"/>
                <a:sym typeface="Calibri (MS)"/>
              </a:rPr>
              <a:t> Το να νιώθει το άτομο σιγουριά να μιλήσει και να ακουστεί σε συναντήσεις, στον δημόσιο χώρο ή σε καθημερινές περιστάσεις.</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Υποστήριξη</a:t>
            </a:r>
            <a:r>
              <a:rPr lang="en-US" sz="2400">
                <a:solidFill>
                  <a:srgbClr val="4C4457"/>
                </a:solidFill>
                <a:latin typeface="Calibri (MS)"/>
                <a:ea typeface="Calibri (MS)"/>
                <a:cs typeface="Calibri (MS)"/>
                <a:sym typeface="Calibri (MS)"/>
              </a:rPr>
              <a:t> στη λήψη αποφάσεων: Πρόσβαση σε κατανοητή πληροφορία και η ύπαρξη έμπιστων συμμάχων που βοηθούν στη διαδικασία των επιλογών.</a:t>
            </a:r>
          </a:p>
          <a:p>
            <a:pPr algn="l">
              <a:lnSpc>
                <a:spcPts val="3600"/>
              </a:lnSpc>
            </a:pPr>
          </a:p>
        </p:txBody>
      </p:sp>
      <p:sp>
        <p:nvSpPr>
          <p:cNvPr name="Freeform 10" id="10"/>
          <p:cNvSpPr/>
          <p:nvPr/>
        </p:nvSpPr>
        <p:spPr>
          <a:xfrm flipH="false" flipV="false" rot="0">
            <a:off x="13675978" y="3977093"/>
            <a:ext cx="4205191" cy="4205191"/>
          </a:xfrm>
          <a:custGeom>
            <a:avLst/>
            <a:gdLst/>
            <a:ahLst/>
            <a:cxnLst/>
            <a:rect r="r" b="b" t="t" l="l"/>
            <a:pathLst>
              <a:path h="4205191" w="4205191">
                <a:moveTo>
                  <a:pt x="0" y="0"/>
                </a:moveTo>
                <a:lnTo>
                  <a:pt x="4205191" y="0"/>
                </a:lnTo>
                <a:lnTo>
                  <a:pt x="4205191" y="4205191"/>
                </a:lnTo>
                <a:lnTo>
                  <a:pt x="0" y="4205191"/>
                </a:lnTo>
                <a:lnTo>
                  <a:pt x="0" y="0"/>
                </a:lnTo>
                <a:close/>
              </a:path>
            </a:pathLst>
          </a:custGeom>
          <a:blipFill>
            <a:blip r:embed="rId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905647" y="624010"/>
            <a:ext cx="10628509" cy="1210262"/>
            <a:chOff x="0" y="0"/>
            <a:chExt cx="14171345" cy="1613683"/>
          </a:xfrm>
        </p:grpSpPr>
        <p:sp>
          <p:nvSpPr>
            <p:cNvPr name="Freeform 4" id="4"/>
            <p:cNvSpPr/>
            <p:nvPr/>
          </p:nvSpPr>
          <p:spPr>
            <a:xfrm flipH="false" flipV="false" rot="0">
              <a:off x="0" y="0"/>
              <a:ext cx="14171344" cy="1613683"/>
            </a:xfrm>
            <a:custGeom>
              <a:avLst/>
              <a:gdLst/>
              <a:ahLst/>
              <a:cxnLst/>
              <a:rect r="r" b="b" t="t" l="l"/>
              <a:pathLst>
                <a:path h="1613683" w="14171344">
                  <a:moveTo>
                    <a:pt x="0" y="0"/>
                  </a:moveTo>
                  <a:lnTo>
                    <a:pt x="14171344" y="0"/>
                  </a:lnTo>
                  <a:lnTo>
                    <a:pt x="14171344" y="1613683"/>
                  </a:lnTo>
                  <a:lnTo>
                    <a:pt x="0" y="1613683"/>
                  </a:lnTo>
                  <a:close/>
                </a:path>
              </a:pathLst>
            </a:custGeom>
          </p:spPr>
        </p:sp>
        <p:sp>
          <p:nvSpPr>
            <p:cNvPr name="TextBox 5" id="5"/>
            <p:cNvSpPr txBox="true"/>
            <p:nvPr/>
          </p:nvSpPr>
          <p:spPr>
            <a:xfrm>
              <a:off x="0" y="-123825"/>
              <a:ext cx="14171345" cy="1737508"/>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Τι είναι η Ανεξάρτητη Διαβίωση;</a:t>
              </a:r>
            </a:p>
          </p:txBody>
        </p:sp>
      </p:grpSp>
      <p:sp>
        <p:nvSpPr>
          <p:cNvPr name="Freeform 6" id="6"/>
          <p:cNvSpPr/>
          <p:nvPr/>
        </p:nvSpPr>
        <p:spPr>
          <a:xfrm flipH="false" flipV="false" rot="0">
            <a:off x="90968" y="0"/>
            <a:ext cx="1618726" cy="1618726"/>
          </a:xfrm>
          <a:custGeom>
            <a:avLst/>
            <a:gdLst/>
            <a:ahLst/>
            <a:cxnLst/>
            <a:rect r="r" b="b" t="t" l="l"/>
            <a:pathLst>
              <a:path h="1618726" w="1618726">
                <a:moveTo>
                  <a:pt x="0" y="0"/>
                </a:moveTo>
                <a:lnTo>
                  <a:pt x="1618726" y="0"/>
                </a:lnTo>
                <a:lnTo>
                  <a:pt x="1618726" y="1618726"/>
                </a:lnTo>
                <a:lnTo>
                  <a:pt x="0" y="1618726"/>
                </a:lnTo>
                <a:lnTo>
                  <a:pt x="0" y="0"/>
                </a:lnTo>
                <a:close/>
              </a:path>
            </a:pathLst>
          </a:custGeom>
          <a:blipFill>
            <a:blip r:embed="rId4"/>
            <a:stretch>
              <a:fillRect l="0" t="0" r="0" b="0"/>
            </a:stretch>
          </a:blipFill>
        </p:spPr>
      </p:sp>
      <p:sp>
        <p:nvSpPr>
          <p:cNvPr name="Freeform 7" id="7"/>
          <p:cNvSpPr/>
          <p:nvPr/>
        </p:nvSpPr>
        <p:spPr>
          <a:xfrm flipH="true" flipV="true" rot="0">
            <a:off x="13918943" y="-153653"/>
            <a:ext cx="4369057" cy="4369057"/>
          </a:xfrm>
          <a:custGeom>
            <a:avLst/>
            <a:gdLst/>
            <a:ahLst/>
            <a:cxnLst/>
            <a:rect r="r" b="b" t="t" l="l"/>
            <a:pathLst>
              <a:path h="4369057" w="4369057">
                <a:moveTo>
                  <a:pt x="4369057" y="4369057"/>
                </a:moveTo>
                <a:lnTo>
                  <a:pt x="0" y="4369057"/>
                </a:lnTo>
                <a:lnTo>
                  <a:pt x="0" y="0"/>
                </a:lnTo>
                <a:lnTo>
                  <a:pt x="4369057" y="0"/>
                </a:lnTo>
                <a:lnTo>
                  <a:pt x="4369057"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9437" y="6335320"/>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684473" y="1916576"/>
            <a:ext cx="13070858" cy="7349425"/>
          </a:xfrm>
          <a:prstGeom prst="rect">
            <a:avLst/>
          </a:prstGeom>
        </p:spPr>
        <p:txBody>
          <a:bodyPr anchor="t" rtlCol="false" tIns="0" lIns="0" bIns="0" rIns="0">
            <a:spAutoFit/>
          </a:bodyPr>
          <a:lstStyle/>
          <a:p>
            <a:pPr algn="just">
              <a:lnSpc>
                <a:spcPts val="3449"/>
              </a:lnSpc>
            </a:pPr>
            <a:r>
              <a:rPr lang="en-US" sz="2299">
                <a:solidFill>
                  <a:srgbClr val="4C4457"/>
                </a:solidFill>
                <a:latin typeface="Calibri (MS)"/>
                <a:ea typeface="Calibri (MS)"/>
                <a:cs typeface="Calibri (MS)"/>
                <a:sym typeface="Calibri (MS)"/>
              </a:rPr>
              <a:t>Η ανεξάρτητη διαβίωση δεν ταυτίζεται απαραίτητα με το να ζει κάποιο άτομο μόνο του. Αντιθέτως, σημαίνει να έχει κανείς την ελευθερία και την απαραίτητη υποστήριξη ώστε να ζει με τους δικούς του όρους.</a:t>
            </a:r>
          </a:p>
          <a:p>
            <a:pPr algn="just">
              <a:lnSpc>
                <a:spcPts val="3449"/>
              </a:lnSpc>
            </a:pPr>
            <a:r>
              <a:rPr lang="en-US" sz="2299">
                <a:solidFill>
                  <a:srgbClr val="4C4457"/>
                </a:solidFill>
                <a:latin typeface="Calibri (MS)"/>
                <a:ea typeface="Calibri (MS)"/>
                <a:cs typeface="Calibri (MS)"/>
                <a:sym typeface="Calibri (MS)"/>
              </a:rPr>
              <a:t>Αυτό</a:t>
            </a:r>
            <a:r>
              <a:rPr lang="en-US" sz="2299">
                <a:solidFill>
                  <a:srgbClr val="4C4457"/>
                </a:solidFill>
                <a:latin typeface="Calibri (MS)"/>
                <a:ea typeface="Calibri (MS)"/>
                <a:cs typeface="Calibri (MS)"/>
                <a:sym typeface="Calibri (MS)"/>
              </a:rPr>
              <a:t> περιλαμβάνει:</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Τη</a:t>
            </a:r>
            <a:r>
              <a:rPr lang="en-US" sz="2299">
                <a:solidFill>
                  <a:srgbClr val="4C4457"/>
                </a:solidFill>
                <a:latin typeface="Calibri (MS)"/>
                <a:ea typeface="Calibri (MS)"/>
                <a:cs typeface="Calibri (MS)"/>
                <a:sym typeface="Calibri (MS)"/>
              </a:rPr>
              <a:t> λήψη αποφάσεων για τον τρόπο και τις συνθήκες ζωής.</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Την</a:t>
            </a:r>
            <a:r>
              <a:rPr lang="en-US" sz="2299">
                <a:solidFill>
                  <a:srgbClr val="4C4457"/>
                </a:solidFill>
                <a:latin typeface="Calibri (MS)"/>
                <a:ea typeface="Calibri (MS)"/>
                <a:cs typeface="Calibri (MS)"/>
                <a:sym typeface="Calibri (MS)"/>
              </a:rPr>
              <a:t> επιλογή των ατόμων που παρέχουν υποστήριξη, καθώς και του τρόπου με τον οποίο αυτή παρέχεται.</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Την</a:t>
            </a:r>
            <a:r>
              <a:rPr lang="en-US" sz="2299">
                <a:solidFill>
                  <a:srgbClr val="4C4457"/>
                </a:solidFill>
                <a:latin typeface="Calibri (MS)"/>
                <a:ea typeface="Calibri (MS)"/>
                <a:cs typeface="Calibri (MS)"/>
                <a:sym typeface="Calibri (MS)"/>
              </a:rPr>
              <a:t> πρόσβαση σε υπηρεσίες, μέσα μεταφοράς και ευκαιρίες εντός της κοινότητας.</a:t>
            </a:r>
          </a:p>
          <a:p>
            <a:pPr algn="just">
              <a:lnSpc>
                <a:spcPts val="3449"/>
              </a:lnSpc>
            </a:pPr>
            <a:r>
              <a:rPr lang="en-US" sz="2299">
                <a:solidFill>
                  <a:srgbClr val="4C4457"/>
                </a:solidFill>
                <a:latin typeface="Calibri (MS)"/>
                <a:ea typeface="Calibri (MS)"/>
                <a:cs typeface="Calibri (MS)"/>
                <a:sym typeface="Calibri (MS)"/>
              </a:rPr>
              <a:t>Για</a:t>
            </a:r>
            <a:r>
              <a:rPr lang="en-US" sz="2299">
                <a:solidFill>
                  <a:srgbClr val="4C4457"/>
                </a:solidFill>
                <a:latin typeface="Calibri (MS)"/>
                <a:ea typeface="Calibri (MS)"/>
                <a:cs typeface="Calibri (MS)"/>
                <a:sym typeface="Calibri (MS)"/>
              </a:rPr>
              <a:t> τα νέα άτομα με αναπηρία, η ανάπτυξη δεξιοτήτων ανεξάρτητης διαβίωσης μπορεί να περιλαμβάνει:</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Τη διαχείριση του χρόνου και την</a:t>
            </a:r>
            <a:r>
              <a:rPr lang="en-US" sz="2299">
                <a:solidFill>
                  <a:srgbClr val="4C4457"/>
                </a:solidFill>
                <a:latin typeface="Calibri (MS)"/>
                <a:ea typeface="Calibri (MS)"/>
                <a:cs typeface="Calibri (MS)"/>
                <a:sym typeface="Calibri (MS)"/>
              </a:rPr>
              <a:t> οργάνωση της καθημερινής ρουτίνας.</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Τις</a:t>
            </a:r>
            <a:r>
              <a:rPr lang="en-US" sz="2299">
                <a:solidFill>
                  <a:srgbClr val="4C4457"/>
                </a:solidFill>
                <a:latin typeface="Calibri (MS)"/>
                <a:ea typeface="Calibri (MS)"/>
                <a:cs typeface="Calibri (MS)"/>
                <a:sym typeface="Calibri (MS)"/>
              </a:rPr>
              <a:t> βασικές οικονομικές γνώσεις και τη διαχείριση του προσωπικού προϋπολογισμού.</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Την</a:t>
            </a:r>
            <a:r>
              <a:rPr lang="en-US" sz="2299">
                <a:solidFill>
                  <a:srgbClr val="4C4457"/>
                </a:solidFill>
                <a:latin typeface="Calibri (MS)"/>
                <a:ea typeface="Calibri (MS)"/>
                <a:cs typeface="Calibri (MS)"/>
                <a:sym typeface="Calibri (MS)"/>
              </a:rPr>
              <a:t> πλοήγηση στα συστήματα υγείας, εκπαίδευσης ή στέγασης.</a:t>
            </a:r>
          </a:p>
          <a:p>
            <a:pPr algn="just" marL="496566" indent="-248283" lvl="1">
              <a:lnSpc>
                <a:spcPts val="3449"/>
              </a:lnSpc>
              <a:buFont typeface="Arial"/>
              <a:buChar char="•"/>
            </a:pPr>
            <a:r>
              <a:rPr lang="en-US" sz="2299">
                <a:solidFill>
                  <a:srgbClr val="4C4457"/>
                </a:solidFill>
                <a:latin typeface="Calibri (MS)"/>
                <a:ea typeface="Calibri (MS)"/>
                <a:cs typeface="Calibri (MS)"/>
                <a:sym typeface="Calibri (MS)"/>
              </a:rPr>
              <a:t>Την</a:t>
            </a:r>
            <a:r>
              <a:rPr lang="en-US" sz="2299">
                <a:solidFill>
                  <a:srgbClr val="4C4457"/>
                </a:solidFill>
                <a:latin typeface="Calibri (MS)"/>
                <a:ea typeface="Calibri (MS)"/>
                <a:cs typeface="Calibri (MS)"/>
                <a:sym typeface="Calibri (MS)"/>
              </a:rPr>
              <a:t> αναζήτηση βοήθειας ή τη χρήση υποστηρικτικών εργαλείων και τεχνολογιών.</a:t>
            </a:r>
          </a:p>
          <a:p>
            <a:pPr algn="just">
              <a:lnSpc>
                <a:spcPts val="3449"/>
              </a:lnSpc>
            </a:pPr>
            <a:r>
              <a:rPr lang="en-US" sz="2299">
                <a:solidFill>
                  <a:srgbClr val="4C4457"/>
                </a:solidFill>
                <a:latin typeface="Calibri (MS)"/>
                <a:ea typeface="Calibri (MS)"/>
                <a:cs typeface="Calibri (MS)"/>
                <a:sym typeface="Calibri (MS)"/>
              </a:rPr>
              <a:t>Αυτές</a:t>
            </a:r>
            <a:r>
              <a:rPr lang="en-US" sz="2299">
                <a:solidFill>
                  <a:srgbClr val="4C4457"/>
                </a:solidFill>
                <a:latin typeface="Calibri (MS)"/>
                <a:ea typeface="Calibri (MS)"/>
                <a:cs typeface="Calibri (MS)"/>
                <a:sym typeface="Calibri (MS)"/>
              </a:rPr>
              <a:t> οι δεξιότητες καλλιεργούνται και ενισχύονται μέσα από την πρακτική εξάσκηση. Σε αυτή τη διαδρομή, τα άτομα που εργάζονται στον τομέα της νεολαίας αποτελούν βασικούς συμμάχους, προσφέροντας την απαραίτητη υποστήριξη για την προσωπική ανάπτυξη των νέων.</a:t>
            </a:r>
          </a:p>
          <a:p>
            <a:pPr algn="l">
              <a:lnSpc>
                <a:spcPts val="3599"/>
              </a:lnSpc>
            </a:pPr>
          </a:p>
          <a:p>
            <a:pPr algn="l">
              <a:lnSpc>
                <a:spcPts val="3599"/>
              </a:lnSpc>
            </a:pPr>
          </a:p>
        </p:txBody>
      </p:sp>
      <p:sp>
        <p:nvSpPr>
          <p:cNvPr name="Freeform 10" id="10"/>
          <p:cNvSpPr/>
          <p:nvPr/>
        </p:nvSpPr>
        <p:spPr>
          <a:xfrm flipH="false" flipV="false" rot="0">
            <a:off x="13835999" y="3683139"/>
            <a:ext cx="3918845" cy="3918845"/>
          </a:xfrm>
          <a:custGeom>
            <a:avLst/>
            <a:gdLst/>
            <a:ahLst/>
            <a:cxnLst/>
            <a:rect r="r" b="b" t="t" l="l"/>
            <a:pathLst>
              <a:path h="3918845" w="3918845">
                <a:moveTo>
                  <a:pt x="0" y="0"/>
                </a:moveTo>
                <a:lnTo>
                  <a:pt x="3918845" y="0"/>
                </a:lnTo>
                <a:lnTo>
                  <a:pt x="3918845" y="3918844"/>
                </a:lnTo>
                <a:lnTo>
                  <a:pt x="0" y="3918844"/>
                </a:lnTo>
                <a:lnTo>
                  <a:pt x="0" y="0"/>
                </a:lnTo>
                <a:close/>
              </a:path>
            </a:pathLst>
          </a:custGeom>
          <a:blipFill>
            <a:blip r:embed="rId7"/>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393503" y="1853289"/>
            <a:ext cx="7750497" cy="1344536"/>
            <a:chOff x="0" y="0"/>
            <a:chExt cx="10333996" cy="1792715"/>
          </a:xfrm>
        </p:grpSpPr>
        <p:sp>
          <p:nvSpPr>
            <p:cNvPr name="Freeform 4" id="4"/>
            <p:cNvSpPr/>
            <p:nvPr/>
          </p:nvSpPr>
          <p:spPr>
            <a:xfrm flipH="false" flipV="false" rot="0">
              <a:off x="0" y="0"/>
              <a:ext cx="10333996" cy="1792715"/>
            </a:xfrm>
            <a:custGeom>
              <a:avLst/>
              <a:gdLst/>
              <a:ahLst/>
              <a:cxnLst/>
              <a:rect r="r" b="b" t="t" l="l"/>
              <a:pathLst>
                <a:path h="1792715" w="10333996">
                  <a:moveTo>
                    <a:pt x="0" y="0"/>
                  </a:moveTo>
                  <a:lnTo>
                    <a:pt x="10333996" y="0"/>
                  </a:lnTo>
                  <a:lnTo>
                    <a:pt x="10333996" y="1792715"/>
                  </a:lnTo>
                  <a:lnTo>
                    <a:pt x="0" y="1792715"/>
                  </a:lnTo>
                  <a:close/>
                </a:path>
              </a:pathLst>
            </a:custGeom>
          </p:spPr>
        </p:sp>
        <p:sp>
          <p:nvSpPr>
            <p:cNvPr name="TextBox 5" id="5"/>
            <p:cNvSpPr txBox="true"/>
            <p:nvPr/>
          </p:nvSpPr>
          <p:spPr>
            <a:xfrm>
              <a:off x="0" y="-123825"/>
              <a:ext cx="10333996" cy="1916540"/>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Εμπόδια και Λύσεις</a:t>
              </a:r>
            </a:p>
          </p:txBody>
        </p:sp>
      </p:grpSp>
      <p:sp>
        <p:nvSpPr>
          <p:cNvPr name="Freeform 6" id="6"/>
          <p:cNvSpPr/>
          <p:nvPr/>
        </p:nvSpPr>
        <p:spPr>
          <a:xfrm flipH="false" flipV="false" rot="0">
            <a:off x="83632" y="83632"/>
            <a:ext cx="1769657" cy="1769657"/>
          </a:xfrm>
          <a:custGeom>
            <a:avLst/>
            <a:gdLst/>
            <a:ahLst/>
            <a:cxnLst/>
            <a:rect r="r" b="b" t="t" l="l"/>
            <a:pathLst>
              <a:path h="1769657" w="1769657">
                <a:moveTo>
                  <a:pt x="0" y="0"/>
                </a:moveTo>
                <a:lnTo>
                  <a:pt x="1769657" y="0"/>
                </a:lnTo>
                <a:lnTo>
                  <a:pt x="1769657" y="1769657"/>
                </a:lnTo>
                <a:lnTo>
                  <a:pt x="0" y="1769657"/>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true" flipV="false" rot="0">
            <a:off x="10923327" y="1693794"/>
            <a:ext cx="7293851" cy="7339724"/>
          </a:xfrm>
          <a:custGeom>
            <a:avLst/>
            <a:gdLst/>
            <a:ahLst/>
            <a:cxnLst/>
            <a:rect r="r" b="b" t="t" l="l"/>
            <a:pathLst>
              <a:path h="7339724" w="7293851">
                <a:moveTo>
                  <a:pt x="7293851" y="0"/>
                </a:moveTo>
                <a:lnTo>
                  <a:pt x="0" y="0"/>
                </a:lnTo>
                <a:lnTo>
                  <a:pt x="0" y="7339724"/>
                </a:lnTo>
                <a:lnTo>
                  <a:pt x="7293851" y="7339724"/>
                </a:lnTo>
                <a:lnTo>
                  <a:pt x="7293851"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274806" y="3301609"/>
            <a:ext cx="9323809" cy="3680725"/>
          </a:xfrm>
          <a:prstGeom prst="rect">
            <a:avLst/>
          </a:prstGeom>
        </p:spPr>
        <p:txBody>
          <a:bodyPr anchor="t" rtlCol="false" tIns="0" lIns="0" bIns="0" rIns="0">
            <a:spAutoFit/>
          </a:bodyPr>
          <a:lstStyle/>
          <a:p>
            <a:pPr algn="l">
              <a:lnSpc>
                <a:spcPts val="3600"/>
              </a:lnSpc>
            </a:pPr>
            <a:r>
              <a:rPr lang="en-US" sz="2400">
                <a:solidFill>
                  <a:srgbClr val="4C4457"/>
                </a:solidFill>
                <a:latin typeface="Calibri (MS)"/>
                <a:ea typeface="Calibri (MS)"/>
                <a:cs typeface="Calibri (MS)"/>
                <a:sym typeface="Calibri (MS)"/>
              </a:rPr>
              <a:t>Τα νέα άτομα με νοητικές και ψυχοκοινωνικές αναπηρίες συχνά έρχονται αντιμέτωπα με:</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Την υπερπροστασία</a:t>
            </a:r>
            <a:r>
              <a:rPr lang="en-US" sz="2400">
                <a:solidFill>
                  <a:srgbClr val="4C4457"/>
                </a:solidFill>
                <a:latin typeface="Calibri (MS)"/>
                <a:ea typeface="Calibri (MS)"/>
                <a:cs typeface="Calibri (MS)"/>
                <a:sym typeface="Calibri (MS)"/>
              </a:rPr>
              <a:t>, η οποία περιορίζει την ανεξαρτησία τους.</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Το στίγμα ή τις χαμηλές προσδοκίες</a:t>
            </a:r>
            <a:r>
              <a:rPr lang="en-US" sz="2400">
                <a:solidFill>
                  <a:srgbClr val="4C4457"/>
                </a:solidFill>
                <a:latin typeface="Calibri (MS)"/>
                <a:ea typeface="Calibri (MS)"/>
                <a:cs typeface="Calibri (MS)"/>
                <a:sym typeface="Calibri (MS)"/>
              </a:rPr>
              <a:t> από την πλευρά των ενηλίκων.</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Πληροφορίες</a:t>
            </a:r>
            <a:r>
              <a:rPr lang="en-US" sz="2400">
                <a:solidFill>
                  <a:srgbClr val="4C4457"/>
                </a:solidFill>
                <a:latin typeface="Calibri (MS)"/>
                <a:ea typeface="Calibri (MS)"/>
                <a:cs typeface="Calibri (MS)"/>
                <a:sym typeface="Calibri (MS)"/>
              </a:rPr>
              <a:t> που είναι υπερβολικά σύνθετες ή δυσπρόσιτες.</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Έλλειψη επιλογών ή δυσκολία στο να</a:t>
            </a:r>
            <a:r>
              <a:rPr lang="en-US" sz="2400">
                <a:solidFill>
                  <a:srgbClr val="4C4457"/>
                </a:solidFill>
                <a:latin typeface="Calibri (MS)"/>
                <a:ea typeface="Calibri (MS)"/>
                <a:cs typeface="Calibri (MS)"/>
                <a:sym typeface="Calibri (MS)"/>
              </a:rPr>
              <a:t> ακουστεί η φωνή τους στις αποφάσεις.</a:t>
            </a:r>
          </a:p>
          <a:p>
            <a:pPr algn="l">
              <a:lnSpc>
                <a:spcPts val="360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446461" y="1748696"/>
            <a:ext cx="9321312" cy="3039194"/>
            <a:chOff x="0" y="0"/>
            <a:chExt cx="12428416" cy="4052259"/>
          </a:xfrm>
        </p:grpSpPr>
        <p:sp>
          <p:nvSpPr>
            <p:cNvPr name="Freeform 4" id="4"/>
            <p:cNvSpPr/>
            <p:nvPr/>
          </p:nvSpPr>
          <p:spPr>
            <a:xfrm flipH="false" flipV="false" rot="0">
              <a:off x="0" y="0"/>
              <a:ext cx="12428416" cy="4052259"/>
            </a:xfrm>
            <a:custGeom>
              <a:avLst/>
              <a:gdLst/>
              <a:ahLst/>
              <a:cxnLst/>
              <a:rect r="r" b="b" t="t" l="l"/>
              <a:pathLst>
                <a:path h="4052259" w="12428416">
                  <a:moveTo>
                    <a:pt x="0" y="0"/>
                  </a:moveTo>
                  <a:lnTo>
                    <a:pt x="12428416" y="0"/>
                  </a:lnTo>
                  <a:lnTo>
                    <a:pt x="12428416" y="4052259"/>
                  </a:lnTo>
                  <a:lnTo>
                    <a:pt x="0" y="4052259"/>
                  </a:lnTo>
                  <a:close/>
                </a:path>
              </a:pathLst>
            </a:custGeom>
          </p:spPr>
        </p:sp>
        <p:sp>
          <p:nvSpPr>
            <p:cNvPr name="TextBox 5" id="5"/>
            <p:cNvSpPr txBox="true"/>
            <p:nvPr/>
          </p:nvSpPr>
          <p:spPr>
            <a:xfrm>
              <a:off x="0" y="-123825"/>
              <a:ext cx="12428416" cy="4176084"/>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Τα άτομα που εργάζονται στον τομέα της νεολαίας μπορούν να βοηθήσουν:</a:t>
              </a:r>
            </a:p>
          </p:txBody>
        </p:sp>
      </p:grpSp>
      <p:sp>
        <p:nvSpPr>
          <p:cNvPr name="Freeform 6" id="6"/>
          <p:cNvSpPr/>
          <p:nvPr/>
        </p:nvSpPr>
        <p:spPr>
          <a:xfrm flipH="false" flipV="false" rot="0">
            <a:off x="0"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1295123" y="2161411"/>
            <a:ext cx="5964177" cy="5964177"/>
          </a:xfrm>
          <a:custGeom>
            <a:avLst/>
            <a:gdLst/>
            <a:ahLst/>
            <a:cxnLst/>
            <a:rect r="r" b="b" t="t" l="l"/>
            <a:pathLst>
              <a:path h="5964177" w="5964177">
                <a:moveTo>
                  <a:pt x="0" y="0"/>
                </a:moveTo>
                <a:lnTo>
                  <a:pt x="5964177" y="0"/>
                </a:lnTo>
                <a:lnTo>
                  <a:pt x="5964177" y="5964178"/>
                </a:lnTo>
                <a:lnTo>
                  <a:pt x="0" y="5964178"/>
                </a:lnTo>
                <a:lnTo>
                  <a:pt x="0" y="0"/>
                </a:lnTo>
                <a:close/>
              </a:path>
            </a:pathLst>
          </a:custGeom>
          <a:blipFill>
            <a:blip r:embed="rId7"/>
            <a:stretch>
              <a:fillRect l="0" t="0" r="0" b="0"/>
            </a:stretch>
          </a:blipFill>
        </p:spPr>
      </p:sp>
      <p:sp>
        <p:nvSpPr>
          <p:cNvPr name="TextBox 10" id="10"/>
          <p:cNvSpPr txBox="true"/>
          <p:nvPr/>
        </p:nvSpPr>
        <p:spPr>
          <a:xfrm rot="0">
            <a:off x="1293490" y="4837393"/>
            <a:ext cx="9323809" cy="4137958"/>
          </a:xfrm>
          <a:prstGeom prst="rect">
            <a:avLst/>
          </a:prstGeom>
        </p:spPr>
        <p:txBody>
          <a:bodyPr anchor="t" rtlCol="false" tIns="0" lIns="0" bIns="0" rIns="0">
            <a:spAutoFit/>
          </a:bodyPr>
          <a:lstStyle/>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Χρησιμοποιώντας κείμενα σε απλή μορφή (Easy-to-Read) ή οπτικό υλικό.</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Παρέχοντας δομημένη υποστήριξη κατά</a:t>
            </a:r>
            <a:r>
              <a:rPr lang="en-US" sz="2400">
                <a:solidFill>
                  <a:srgbClr val="4C4457"/>
                </a:solidFill>
                <a:latin typeface="Calibri (MS)"/>
                <a:ea typeface="Calibri (MS)"/>
                <a:cs typeface="Calibri (MS)"/>
                <a:sym typeface="Calibri (MS)"/>
              </a:rPr>
              <a:t> τη διαδικασία λήψης αποφάσεων.</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Λειτουργώντας</a:t>
            </a:r>
            <a:r>
              <a:rPr lang="en-US" sz="2400">
                <a:solidFill>
                  <a:srgbClr val="4C4457"/>
                </a:solidFill>
                <a:latin typeface="Calibri (MS)"/>
                <a:ea typeface="Calibri (MS)"/>
                <a:cs typeface="Calibri (MS)"/>
                <a:sym typeface="Calibri (MS)"/>
              </a:rPr>
              <a:t> ως πρότυπα σεβαστικής επικοινωνίας και τήρησης ορίων.</a:t>
            </a:r>
          </a:p>
          <a:p>
            <a:pPr algn="l" marL="518160" indent="-259080" lvl="1">
              <a:lnSpc>
                <a:spcPts val="3600"/>
              </a:lnSpc>
              <a:buFont typeface="Arial"/>
              <a:buChar char="•"/>
            </a:pPr>
            <a:r>
              <a:rPr lang="en-US" sz="2400">
                <a:solidFill>
                  <a:srgbClr val="4C4457"/>
                </a:solidFill>
                <a:latin typeface="Calibri (MS)"/>
                <a:ea typeface="Calibri (MS)"/>
                <a:cs typeface="Calibri (MS)"/>
                <a:sym typeface="Calibri (MS)"/>
              </a:rPr>
              <a:t>Ενθαρρύνοντας την ανάληψη</a:t>
            </a:r>
            <a:r>
              <a:rPr lang="en-US" sz="2400">
                <a:solidFill>
                  <a:srgbClr val="4C4457"/>
                </a:solidFill>
                <a:latin typeface="Calibri (MS)"/>
                <a:ea typeface="Calibri (MS)"/>
                <a:cs typeface="Calibri (MS)"/>
                <a:sym typeface="Calibri (MS)"/>
              </a:rPr>
              <a:t> πρωτοβουλιών (και του ελεγχόμενου ρίσκου) σε ασφαλές περιβάλλον.</a:t>
            </a:r>
          </a:p>
          <a:p>
            <a:pPr algn="l">
              <a:lnSpc>
                <a:spcPts val="360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018960" y="9258300"/>
            <a:ext cx="2862209" cy="600478"/>
          </a:xfrm>
          <a:custGeom>
            <a:avLst/>
            <a:gdLst/>
            <a:ahLst/>
            <a:cxnLst/>
            <a:rect r="r" b="b" t="t" l="l"/>
            <a:pathLst>
              <a:path h="600478" w="2862209">
                <a:moveTo>
                  <a:pt x="0" y="0"/>
                </a:moveTo>
                <a:lnTo>
                  <a:pt x="2862209" y="0"/>
                </a:lnTo>
                <a:lnTo>
                  <a:pt x="2862209" y="600478"/>
                </a:lnTo>
                <a:lnTo>
                  <a:pt x="0" y="600478"/>
                </a:lnTo>
                <a:lnTo>
                  <a:pt x="0" y="0"/>
                </a:lnTo>
                <a:close/>
              </a:path>
            </a:pathLst>
          </a:custGeom>
          <a:blipFill>
            <a:blip r:embed="rId3"/>
            <a:stretch>
              <a:fillRect l="0" t="0" r="0" b="-211"/>
            </a:stretch>
          </a:blipFill>
        </p:spPr>
      </p:sp>
      <p:grpSp>
        <p:nvGrpSpPr>
          <p:cNvPr name="Group 3" id="3"/>
          <p:cNvGrpSpPr/>
          <p:nvPr/>
        </p:nvGrpSpPr>
        <p:grpSpPr>
          <a:xfrm rot="0">
            <a:off x="1973768" y="911404"/>
            <a:ext cx="14001033" cy="2124728"/>
            <a:chOff x="0" y="0"/>
            <a:chExt cx="18668044" cy="2832971"/>
          </a:xfrm>
        </p:grpSpPr>
        <p:sp>
          <p:nvSpPr>
            <p:cNvPr name="Freeform 4" id="4"/>
            <p:cNvSpPr/>
            <p:nvPr/>
          </p:nvSpPr>
          <p:spPr>
            <a:xfrm flipH="false" flipV="false" rot="0">
              <a:off x="0" y="0"/>
              <a:ext cx="18668043" cy="2832971"/>
            </a:xfrm>
            <a:custGeom>
              <a:avLst/>
              <a:gdLst/>
              <a:ahLst/>
              <a:cxnLst/>
              <a:rect r="r" b="b" t="t" l="l"/>
              <a:pathLst>
                <a:path h="2832971" w="18668043">
                  <a:moveTo>
                    <a:pt x="0" y="0"/>
                  </a:moveTo>
                  <a:lnTo>
                    <a:pt x="18668043" y="0"/>
                  </a:lnTo>
                  <a:lnTo>
                    <a:pt x="18668043" y="2832971"/>
                  </a:lnTo>
                  <a:lnTo>
                    <a:pt x="0" y="2832971"/>
                  </a:lnTo>
                  <a:close/>
                </a:path>
              </a:pathLst>
            </a:custGeom>
          </p:spPr>
        </p:sp>
        <p:sp>
          <p:nvSpPr>
            <p:cNvPr name="TextBox 5" id="5"/>
            <p:cNvSpPr txBox="true"/>
            <p:nvPr/>
          </p:nvSpPr>
          <p:spPr>
            <a:xfrm>
              <a:off x="0" y="-123825"/>
              <a:ext cx="18668044" cy="2956796"/>
            </a:xfrm>
            <a:prstGeom prst="rect">
              <a:avLst/>
            </a:prstGeom>
          </p:spPr>
          <p:txBody>
            <a:bodyPr anchor="t" rtlCol="false" tIns="0" lIns="0" bIns="0" rIns="0"/>
            <a:lstStyle/>
            <a:p>
              <a:pPr algn="l">
                <a:lnSpc>
                  <a:spcPts val="7200"/>
                </a:lnSpc>
              </a:pPr>
              <a:r>
                <a:rPr lang="en-US" b="true" sz="6000">
                  <a:solidFill>
                    <a:srgbClr val="282121"/>
                  </a:solidFill>
                  <a:latin typeface="Calibri (MS) Bold"/>
                  <a:ea typeface="Calibri (MS) Bold"/>
                  <a:cs typeface="Calibri (MS) Bold"/>
                  <a:sym typeface="Calibri (MS) Bold"/>
                </a:rPr>
                <a:t>Υποστηρικτικά Στοιχεία με Ποσοτικά Δεδομένα</a:t>
              </a:r>
            </a:p>
          </p:txBody>
        </p:sp>
      </p:grpSp>
      <p:sp>
        <p:nvSpPr>
          <p:cNvPr name="Freeform 6" id="6"/>
          <p:cNvSpPr/>
          <p:nvPr/>
        </p:nvSpPr>
        <p:spPr>
          <a:xfrm flipH="false" flipV="false" rot="0">
            <a:off x="83632" y="83632"/>
            <a:ext cx="1890136" cy="1890136"/>
          </a:xfrm>
          <a:custGeom>
            <a:avLst/>
            <a:gdLst/>
            <a:ahLst/>
            <a:cxnLst/>
            <a:rect r="r" b="b" t="t" l="l"/>
            <a:pathLst>
              <a:path h="1890136" w="1890136">
                <a:moveTo>
                  <a:pt x="0" y="0"/>
                </a:moveTo>
                <a:lnTo>
                  <a:pt x="1890136" y="0"/>
                </a:lnTo>
                <a:lnTo>
                  <a:pt x="1890136" y="1890136"/>
                </a:lnTo>
                <a:lnTo>
                  <a:pt x="0" y="1890136"/>
                </a:lnTo>
                <a:lnTo>
                  <a:pt x="0" y="0"/>
                </a:lnTo>
                <a:close/>
              </a:path>
            </a:pathLst>
          </a:custGeom>
          <a:blipFill>
            <a:blip r:embed="rId4"/>
            <a:stretch>
              <a:fillRect l="0" t="0" r="0" b="0"/>
            </a:stretch>
          </a:blipFill>
        </p:spPr>
      </p:sp>
      <p:sp>
        <p:nvSpPr>
          <p:cNvPr name="Freeform 7" id="7"/>
          <p:cNvSpPr/>
          <p:nvPr/>
        </p:nvSpPr>
        <p:spPr>
          <a:xfrm flipH="true" flipV="true" rot="0">
            <a:off x="13988109" y="-153653"/>
            <a:ext cx="4369057" cy="4369057"/>
          </a:xfrm>
          <a:custGeom>
            <a:avLst/>
            <a:gdLst/>
            <a:ahLst/>
            <a:cxnLst/>
            <a:rect r="r" b="b" t="t" l="l"/>
            <a:pathLst>
              <a:path h="4369057" w="4369057">
                <a:moveTo>
                  <a:pt x="4369056" y="4369057"/>
                </a:moveTo>
                <a:lnTo>
                  <a:pt x="0" y="4369057"/>
                </a:lnTo>
                <a:lnTo>
                  <a:pt x="0" y="0"/>
                </a:lnTo>
                <a:lnTo>
                  <a:pt x="4369056" y="0"/>
                </a:lnTo>
                <a:lnTo>
                  <a:pt x="4369056" y="4369057"/>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308841"/>
            <a:ext cx="4467350" cy="4467350"/>
          </a:xfrm>
          <a:custGeom>
            <a:avLst/>
            <a:gdLst/>
            <a:ahLst/>
            <a:cxnLst/>
            <a:rect r="r" b="b" t="t" l="l"/>
            <a:pathLst>
              <a:path h="4467350" w="4467350">
                <a:moveTo>
                  <a:pt x="0" y="0"/>
                </a:moveTo>
                <a:lnTo>
                  <a:pt x="4467350" y="0"/>
                </a:lnTo>
                <a:lnTo>
                  <a:pt x="4467350" y="4467350"/>
                </a:lnTo>
                <a:lnTo>
                  <a:pt x="0" y="44673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2449837" y="7096132"/>
            <a:ext cx="5651029" cy="1963733"/>
          </a:xfrm>
          <a:custGeom>
            <a:avLst/>
            <a:gdLst/>
            <a:ahLst/>
            <a:cxnLst/>
            <a:rect r="r" b="b" t="t" l="l"/>
            <a:pathLst>
              <a:path h="1963733" w="5651029">
                <a:moveTo>
                  <a:pt x="0" y="0"/>
                </a:moveTo>
                <a:lnTo>
                  <a:pt x="5651029" y="0"/>
                </a:lnTo>
                <a:lnTo>
                  <a:pt x="5651029" y="1963733"/>
                </a:lnTo>
                <a:lnTo>
                  <a:pt x="0" y="1963733"/>
                </a:lnTo>
                <a:lnTo>
                  <a:pt x="0" y="0"/>
                </a:lnTo>
                <a:close/>
              </a:path>
            </a:pathLst>
          </a:custGeom>
          <a:blipFill>
            <a:blip r:embed="rId7"/>
            <a:stretch>
              <a:fillRect l="0" t="0" r="0" b="0"/>
            </a:stretch>
          </a:blipFill>
        </p:spPr>
      </p:sp>
      <p:sp>
        <p:nvSpPr>
          <p:cNvPr name="TextBox 10" id="10"/>
          <p:cNvSpPr txBox="true"/>
          <p:nvPr/>
        </p:nvSpPr>
        <p:spPr>
          <a:xfrm rot="0">
            <a:off x="735046" y="3301609"/>
            <a:ext cx="16817908" cy="4137958"/>
          </a:xfrm>
          <a:prstGeom prst="rect">
            <a:avLst/>
          </a:prstGeom>
        </p:spPr>
        <p:txBody>
          <a:bodyPr anchor="t" rtlCol="false" tIns="0" lIns="0" bIns="0" rIns="0">
            <a:spAutoFit/>
          </a:bodyPr>
          <a:lstStyle/>
          <a:p>
            <a:pPr algn="just">
              <a:lnSpc>
                <a:spcPts val="3600"/>
              </a:lnSpc>
            </a:pPr>
            <a:r>
              <a:rPr lang="en-US" sz="2400">
                <a:solidFill>
                  <a:srgbClr val="4C4457"/>
                </a:solidFill>
                <a:latin typeface="Calibri (MS)"/>
                <a:ea typeface="Calibri (MS)"/>
                <a:cs typeface="Calibri (MS)"/>
                <a:sym typeface="Calibri (MS)"/>
              </a:rPr>
              <a:t>«Ο αντίκτυπος του αυτοκαθορισμού στα αποτελέσματα μετά το σχολείο για νέους με αναπηρία» (Michael L. Wehmeyer &amp; συνεργάτες, 2012 – Πανεπιστήμιο του Κάνσας). Αυτή η διαχρονική μελέτη παρακολούθησε 80 νέα άτομα με νοητικές και αναπτυξιακές αναπηρίες για 1 έως 3 χρόνια μετά την αποφοίτησή τους από το λύκειο.</a:t>
            </a:r>
          </a:p>
          <a:p>
            <a:pPr algn="just">
              <a:lnSpc>
                <a:spcPts val="3600"/>
              </a:lnSpc>
            </a:pPr>
          </a:p>
          <a:p>
            <a:pPr algn="just">
              <a:lnSpc>
                <a:spcPts val="3600"/>
              </a:lnSpc>
            </a:pPr>
            <a:r>
              <a:rPr lang="en-US" sz="2400">
                <a:solidFill>
                  <a:srgbClr val="4C4457"/>
                </a:solidFill>
                <a:latin typeface="Calibri (MS)"/>
                <a:ea typeface="Calibri (MS)"/>
                <a:cs typeface="Calibri (MS)"/>
                <a:sym typeface="Calibri (MS)"/>
              </a:rPr>
              <a:t>Τα</a:t>
            </a:r>
            <a:r>
              <a:rPr lang="en-US" sz="2400">
                <a:solidFill>
                  <a:srgbClr val="4C4457"/>
                </a:solidFill>
                <a:latin typeface="Calibri (MS)"/>
                <a:ea typeface="Calibri (MS)"/>
                <a:cs typeface="Calibri (MS)"/>
                <a:sym typeface="Calibri (MS)"/>
              </a:rPr>
              <a:t> συμμετέχοντα άτομα χωρίστηκαν σε δύο ομάδες:</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Ομάδα</a:t>
            </a:r>
            <a:r>
              <a:rPr lang="en-US" sz="2400">
                <a:solidFill>
                  <a:srgbClr val="4C4457"/>
                </a:solidFill>
                <a:latin typeface="Calibri (MS)"/>
                <a:ea typeface="Calibri (MS)"/>
                <a:cs typeface="Calibri (MS)"/>
                <a:sym typeface="Calibri (MS)"/>
              </a:rPr>
              <a:t> Α: Έλαβε ρητή εκπαίδευση στον αυτοκαθορισμό και την αυτοσυνηγορία (π.χ. στοχοθεσία, λήψη αποφάσεων και αυτορρύθμιση).</a:t>
            </a:r>
          </a:p>
          <a:p>
            <a:pPr algn="just" marL="518160" indent="-259080" lvl="1">
              <a:lnSpc>
                <a:spcPts val="3600"/>
              </a:lnSpc>
              <a:buFont typeface="Arial"/>
              <a:buChar char="•"/>
            </a:pPr>
            <a:r>
              <a:rPr lang="en-US" sz="2400">
                <a:solidFill>
                  <a:srgbClr val="4C4457"/>
                </a:solidFill>
                <a:latin typeface="Calibri (MS)"/>
                <a:ea typeface="Calibri (MS)"/>
                <a:cs typeface="Calibri (MS)"/>
                <a:sym typeface="Calibri (MS)"/>
              </a:rPr>
              <a:t>Ομάδα Β:</a:t>
            </a:r>
            <a:r>
              <a:rPr lang="en-US" sz="2400">
                <a:solidFill>
                  <a:srgbClr val="4C4457"/>
                </a:solidFill>
                <a:latin typeface="Calibri (MS)"/>
                <a:ea typeface="Calibri (MS)"/>
                <a:cs typeface="Calibri (MS)"/>
                <a:sym typeface="Calibri (MS)"/>
              </a:rPr>
              <a:t> Έλαβε τις τυπικές υπηρεσίες υποστήριξης χωρίς δομημένη εκπαίδευση στον αυτοκαθορισμό.</a:t>
            </a:r>
          </a:p>
          <a:p>
            <a:pPr algn="just">
              <a:lnSpc>
                <a:spcPts val="360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DAHA0ZbcEB8</dc:identifier>
  <dcterms:modified xsi:type="dcterms:W3CDTF">2011-08-01T06:04:30Z</dcterms:modified>
  <cp:revision>1</cp:revision>
  <dc:title>GR Translation: Building Self-Advocacy and Independent Living Skills</dc:title>
</cp:coreProperties>
</file>