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8288000" cy="10287000"/>
  <p:notesSz cx="6858000" cy="9144000"/>
  <p:embeddedFontLst>
    <p:embeddedFont>
      <p:font typeface="Calibri (MS) Bold" charset="1" panose="020F0702030404030204"/>
      <p:regular r:id="rId36"/>
    </p:embeddedFont>
    <p:embeddedFont>
      <p:font typeface="Calibri (MS)" charset="1" panose="020F0502020204030204"/>
      <p:regular r:id="rId37"/>
    </p:embeddedFont>
    <p:embeddedFont>
      <p:font typeface="Roboto Bold" charset="1" panose="0200000000000000000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notesMasters/notesMaster1.xml" Type="http://schemas.openxmlformats.org/officeDocument/2006/relationships/notesMaster"/><Relationship Id="rId34" Target="theme/theme2.xml" Type="http://schemas.openxmlformats.org/officeDocument/2006/relationships/theme"/><Relationship Id="rId35" Target="notesSlides/notesSlide1.xml" Type="http://schemas.openxmlformats.org/officeDocument/2006/relationships/notesSlide"/><Relationship Id="rId36" Target="fonts/font36.fntdata" Type="http://schemas.openxmlformats.org/officeDocument/2006/relationships/font"/><Relationship Id="rId37" Target="fonts/font37.fntdata" Type="http://schemas.openxmlformats.org/officeDocument/2006/relationships/font"/><Relationship Id="rId38" Target="notesSlides/notesSlide2.xml" Type="http://schemas.openxmlformats.org/officeDocument/2006/relationships/notesSlide"/><Relationship Id="rId39" Target="notesSlides/notesSlide3.xml" Type="http://schemas.openxmlformats.org/officeDocument/2006/relationships/notesSlide"/><Relationship Id="rId4" Target="theme/theme1.xml" Type="http://schemas.openxmlformats.org/officeDocument/2006/relationships/theme"/><Relationship Id="rId40" Target="notesSlides/notesSlide4.xml" Type="http://schemas.openxmlformats.org/officeDocument/2006/relationships/notesSlide"/><Relationship Id="rId41" Target="notesSlides/notesSlide5.xml" Type="http://schemas.openxmlformats.org/officeDocument/2006/relationships/notesSlide"/><Relationship Id="rId42" Target="notesSlides/notesSlide6.xml" Type="http://schemas.openxmlformats.org/officeDocument/2006/relationships/notesSlide"/><Relationship Id="rId43" Target="notesSlides/notesSlide7.xml" Type="http://schemas.openxmlformats.org/officeDocument/2006/relationships/notesSlide"/><Relationship Id="rId44" Target="notesSlides/notesSlide8.xml" Type="http://schemas.openxmlformats.org/officeDocument/2006/relationships/notesSlide"/><Relationship Id="rId45" Target="notesSlides/notesSlide9.xml" Type="http://schemas.openxmlformats.org/officeDocument/2006/relationships/notesSlide"/><Relationship Id="rId46" Target="notesSlides/notesSlide10.xml" Type="http://schemas.openxmlformats.org/officeDocument/2006/relationships/notesSlide"/><Relationship Id="rId47" Target="fonts/font47.fntdata" Type="http://schemas.openxmlformats.org/officeDocument/2006/relationships/font"/><Relationship Id="rId48" Target="notesSlides/notesSlide11.xml" Type="http://schemas.openxmlformats.org/officeDocument/2006/relationships/notesSlide"/><Relationship Id="rId49" Target="notesSlides/notesSlide12.xml" Type="http://schemas.openxmlformats.org/officeDocument/2006/relationships/notesSlide"/><Relationship Id="rId5" Target="tableStyles.xml" Type="http://schemas.openxmlformats.org/officeDocument/2006/relationships/tableStyles"/><Relationship Id="rId50" Target="notesSlides/notesSlide13.xml" Type="http://schemas.openxmlformats.org/officeDocument/2006/relationships/notesSlide"/><Relationship Id="rId51" Target="notesSlides/notesSlide14.xml" Type="http://schemas.openxmlformats.org/officeDocument/2006/relationships/notesSlide"/><Relationship Id="rId52" Target="notesSlides/notesSlide15.xml" Type="http://schemas.openxmlformats.org/officeDocument/2006/relationships/notesSlide"/><Relationship Id="rId53" Target="notesSlides/notesSlide16.xml" Type="http://schemas.openxmlformats.org/officeDocument/2006/relationships/notesSlide"/><Relationship Id="rId54" Target="notesSlides/notesSlide17.xml" Type="http://schemas.openxmlformats.org/officeDocument/2006/relationships/notesSlide"/><Relationship Id="rId55" Target="notesSlides/notesSlide18.xml" Type="http://schemas.openxmlformats.org/officeDocument/2006/relationships/notesSlide"/><Relationship Id="rId56" Target="notesSlides/notesSlide19.xml" Type="http://schemas.openxmlformats.org/officeDocument/2006/relationships/notesSlide"/><Relationship Id="rId57" Target="notesSlides/notesSlide20.xml" Type="http://schemas.openxmlformats.org/officeDocument/2006/relationships/notesSlide"/><Relationship Id="rId58" Target="notesSlides/notesSlide21.xml" Type="http://schemas.openxmlformats.org/officeDocument/2006/relationships/notesSlide"/><Relationship Id="rId59" Target="notesSlides/notesSlide22.xml" Type="http://schemas.openxmlformats.org/officeDocument/2006/relationships/notesSlide"/><Relationship Id="rId6" Target="slides/slide1.xml" Type="http://schemas.openxmlformats.org/officeDocument/2006/relationships/slide"/><Relationship Id="rId60" Target="notesSlides/notesSlide23.xml" Type="http://schemas.openxmlformats.org/officeDocument/2006/relationships/notesSlide"/><Relationship Id="rId61" Target="notesSlides/notesSlide24.xml" Type="http://schemas.openxmlformats.org/officeDocument/2006/relationships/notesSlide"/><Relationship Id="rId62" Target="notesSlides/notesSlide25.xml" Type="http://schemas.openxmlformats.org/officeDocument/2006/relationships/notesSlide"/><Relationship Id="rId63" Target="notesSlides/notesSlide26.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6.jpeg" Type="http://schemas.openxmlformats.org/officeDocument/2006/relationships/image"/><Relationship Id="rId8" Target="https://www.undp.org/publications/political-participation-persons-intellectual-or-psychosocial-disabilities"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25.png" Type="http://schemas.openxmlformats.org/officeDocument/2006/relationships/image"/><Relationship Id="rId12" Target="../media/image26.svg" Type="http://schemas.openxmlformats.org/officeDocument/2006/relationships/image"/><Relationship Id="rId13" Target="../media/image27.png" Type="http://schemas.openxmlformats.org/officeDocument/2006/relationships/image"/><Relationship Id="rId14" Target="../media/image28.svg" Type="http://schemas.openxmlformats.org/officeDocument/2006/relationships/image"/><Relationship Id="rId15" Target="../media/image29.png" Type="http://schemas.openxmlformats.org/officeDocument/2006/relationships/image"/><Relationship Id="rId16" Target="../media/image30.svg" Type="http://schemas.openxmlformats.org/officeDocument/2006/relationships/image"/><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2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25.png" Type="http://schemas.openxmlformats.org/officeDocument/2006/relationships/image"/><Relationship Id="rId12" Target="../media/image26.svg" Type="http://schemas.openxmlformats.org/officeDocument/2006/relationships/image"/><Relationship Id="rId13" Target="../media/image27.png" Type="http://schemas.openxmlformats.org/officeDocument/2006/relationships/image"/><Relationship Id="rId14" Target="../media/image28.svg" Type="http://schemas.openxmlformats.org/officeDocument/2006/relationships/image"/><Relationship Id="rId15" Target="../media/image29.png" Type="http://schemas.openxmlformats.org/officeDocument/2006/relationships/image"/><Relationship Id="rId16" Target="../media/image30.svg" Type="http://schemas.openxmlformats.org/officeDocument/2006/relationships/image"/><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2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 Id="rId7" Target="../media/image3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 Id="rId7" Target="../media/image36.png" Type="http://schemas.openxmlformats.org/officeDocument/2006/relationships/image"/><Relationship Id="rId8" Target="../media/image3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svg" Type="http://schemas.openxmlformats.org/officeDocument/2006/relationships/image"/><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 Id="rId7" Target="../media/image36.png" Type="http://schemas.openxmlformats.org/officeDocument/2006/relationships/image"/><Relationship Id="rId8" Target="../media/image37.svg" Type="http://schemas.openxmlformats.org/officeDocument/2006/relationships/image"/><Relationship Id="rId9" Target="../media/image3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 Id="rId7" Target="../media/image36.png" Type="http://schemas.openxmlformats.org/officeDocument/2006/relationships/image"/><Relationship Id="rId8" Target="../media/image3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svg" Type="http://schemas.openxmlformats.org/officeDocument/2006/relationships/image"/><Relationship Id="rId11" Target="../media/image40.png" Type="http://schemas.openxmlformats.org/officeDocument/2006/relationships/image"/><Relationship Id="rId12" Target="../media/image41.svg" Type="http://schemas.openxmlformats.org/officeDocument/2006/relationships/image"/><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 Id="rId7" Target="../media/image36.png" Type="http://schemas.openxmlformats.org/officeDocument/2006/relationships/image"/><Relationship Id="rId8" Target="../media/image37.svg" Type="http://schemas.openxmlformats.org/officeDocument/2006/relationships/image"/><Relationship Id="rId9" Target="../media/image3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2.png" Type="http://schemas.openxmlformats.org/officeDocument/2006/relationships/image"/><Relationship Id="rId6" Target="../media/image43.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 Id="rId7" Target="../media/image36.png" Type="http://schemas.openxmlformats.org/officeDocument/2006/relationships/image"/><Relationship Id="rId8" Target="../media/image37.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svg" Type="http://schemas.openxmlformats.org/officeDocument/2006/relationships/image"/><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3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png" Type="http://schemas.openxmlformats.org/officeDocument/2006/relationships/image"/><Relationship Id="rId11" Target="../media/image46.png" Type="http://schemas.openxmlformats.org/officeDocument/2006/relationships/image"/><Relationship Id="rId12" Target="../media/image47.svg" Type="http://schemas.openxmlformats.org/officeDocument/2006/relationships/image"/><Relationship Id="rId13" Target="../media/image48.jpeg" Type="http://schemas.openxmlformats.org/officeDocument/2006/relationships/image"/><Relationship Id="rId14" Target="../media/image49.png" Type="http://schemas.openxmlformats.org/officeDocument/2006/relationships/image"/><Relationship Id="rId15" Target="../media/image50.png" Type="http://schemas.openxmlformats.org/officeDocument/2006/relationships/image"/><Relationship Id="rId16" Target="../media/image51.png" Type="http://schemas.openxmlformats.org/officeDocument/2006/relationships/image"/><Relationship Id="rId2" Target="../notesSlides/notesSlide2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4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3.jpeg" Type="http://schemas.openxmlformats.org/officeDocument/2006/relationships/image"/><Relationship Id="rId6" Target="https://youtu.be/7XKjgRPd6Dc?feature=shared" TargetMode="External" Type="http://schemas.openxmlformats.org/officeDocument/2006/relationships/video"/></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https://www.euroblind.org/newsletter/2016/july-august/en/describing-audiodescription"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4.jpeg" Type="http://schemas.openxmlformats.org/officeDocument/2006/relationships/image"/><Relationship Id="rId6" Target="https://www.ohchr.org/en/instruments-mechanisms/instruments/convention-rights-persons-disabilities"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9298"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429298" y="7545987"/>
            <a:ext cx="16676708" cy="1861488"/>
            <a:chOff x="0" y="0"/>
            <a:chExt cx="22235610" cy="2481984"/>
          </a:xfrm>
        </p:grpSpPr>
        <p:sp>
          <p:nvSpPr>
            <p:cNvPr name="Freeform 4" id="4"/>
            <p:cNvSpPr/>
            <p:nvPr/>
          </p:nvSpPr>
          <p:spPr>
            <a:xfrm flipH="false" flipV="false" rot="0">
              <a:off x="0" y="0"/>
              <a:ext cx="22235610" cy="2481984"/>
            </a:xfrm>
            <a:custGeom>
              <a:avLst/>
              <a:gdLst/>
              <a:ahLst/>
              <a:cxnLst/>
              <a:rect r="r" b="b" t="t" l="l"/>
              <a:pathLst>
                <a:path h="2481984" w="22235610">
                  <a:moveTo>
                    <a:pt x="0" y="0"/>
                  </a:moveTo>
                  <a:lnTo>
                    <a:pt x="22235610" y="0"/>
                  </a:lnTo>
                  <a:lnTo>
                    <a:pt x="22235610" y="2481984"/>
                  </a:lnTo>
                  <a:lnTo>
                    <a:pt x="0" y="2481984"/>
                  </a:lnTo>
                  <a:close/>
                </a:path>
              </a:pathLst>
            </a:custGeom>
          </p:spPr>
        </p:sp>
        <p:sp>
          <p:nvSpPr>
            <p:cNvPr name="TextBox 5" id="5"/>
            <p:cNvSpPr txBox="true"/>
            <p:nvPr/>
          </p:nvSpPr>
          <p:spPr>
            <a:xfrm>
              <a:off x="0" y="-85725"/>
              <a:ext cx="22235610" cy="2567709"/>
            </a:xfrm>
            <a:prstGeom prst="rect">
              <a:avLst/>
            </a:prstGeom>
          </p:spPr>
          <p:txBody>
            <a:bodyPr anchor="t" rtlCol="false" tIns="0" lIns="0" bIns="0" rIns="0"/>
            <a:lstStyle/>
            <a:p>
              <a:pPr algn="l">
                <a:lnSpc>
                  <a:spcPts val="5160"/>
                </a:lnSpc>
              </a:pPr>
              <a:r>
                <a:rPr lang="en-US" b="true" sz="4300">
                  <a:solidFill>
                    <a:srgbClr val="1E83DA"/>
                  </a:solidFill>
                  <a:latin typeface="Calibri (MS) Bold"/>
                  <a:ea typeface="Calibri (MS) Bold"/>
                  <a:cs typeface="Calibri (MS) Bold"/>
                  <a:sym typeface="Calibri (MS) Bold"/>
                </a:rPr>
                <a:t>“Δημιουργία πολιτικών περιβαλλόντων χωρίς αποκλεισμούς”</a:t>
              </a:r>
            </a:p>
            <a:p>
              <a:pPr algn="l">
                <a:lnSpc>
                  <a:spcPts val="4680"/>
                </a:lnSpc>
              </a:pPr>
              <a:r>
                <a:rPr lang="en-US" sz="3900">
                  <a:solidFill>
                    <a:srgbClr val="282829"/>
                  </a:solidFill>
                  <a:latin typeface="Calibri (MS)"/>
                  <a:ea typeface="Calibri (MS)"/>
                  <a:cs typeface="Calibri (MS)"/>
                  <a:sym typeface="Calibri (MS)"/>
                </a:rPr>
                <a:t>Ανάπτυξη κεφαλαίου: Open Group</a:t>
              </a:r>
            </a:p>
          </p:txBody>
        </p:sp>
      </p:grpSp>
      <p:grpSp>
        <p:nvGrpSpPr>
          <p:cNvPr name="Group 6" id="6"/>
          <p:cNvGrpSpPr/>
          <p:nvPr/>
        </p:nvGrpSpPr>
        <p:grpSpPr>
          <a:xfrm rot="0">
            <a:off x="15785948" y="5382814"/>
            <a:ext cx="6412593" cy="6525351"/>
            <a:chOff x="0" y="0"/>
            <a:chExt cx="9587987" cy="9756581"/>
          </a:xfrm>
        </p:grpSpPr>
        <p:sp>
          <p:nvSpPr>
            <p:cNvPr name="Freeform 7" id="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8" id="8"/>
          <p:cNvSpPr/>
          <p:nvPr/>
        </p:nvSpPr>
        <p:spPr>
          <a:xfrm flipH="false" flipV="false" rot="0">
            <a:off x="6635187" y="495920"/>
            <a:ext cx="5017626" cy="5017626"/>
          </a:xfrm>
          <a:custGeom>
            <a:avLst/>
            <a:gdLst/>
            <a:ahLst/>
            <a:cxnLst/>
            <a:rect r="r" b="b" t="t" l="l"/>
            <a:pathLst>
              <a:path h="5017626" w="5017626">
                <a:moveTo>
                  <a:pt x="0" y="0"/>
                </a:moveTo>
                <a:lnTo>
                  <a:pt x="5017626" y="0"/>
                </a:lnTo>
                <a:lnTo>
                  <a:pt x="5017626" y="5017626"/>
                </a:lnTo>
                <a:lnTo>
                  <a:pt x="0" y="5017626"/>
                </a:lnTo>
                <a:lnTo>
                  <a:pt x="0" y="0"/>
                </a:lnTo>
                <a:close/>
              </a:path>
            </a:pathLst>
          </a:custGeom>
          <a:blipFill>
            <a:blip r:embed="rId4"/>
            <a:stretch>
              <a:fillRect l="0" t="0" r="0" b="0"/>
            </a:stretch>
          </a:blipFill>
        </p:spPr>
      </p:sp>
      <p:sp>
        <p:nvSpPr>
          <p:cNvPr name="Freeform 9" id="9"/>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567911" y="-1918835"/>
            <a:ext cx="6412593" cy="6525351"/>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12" id="12"/>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4331599" y="937077"/>
            <a:ext cx="235179" cy="239314"/>
            <a:chOff x="0" y="0"/>
            <a:chExt cx="9587987" cy="9756581"/>
          </a:xfrm>
        </p:grpSpPr>
        <p:sp>
          <p:nvSpPr>
            <p:cNvPr name="Freeform 14" id="1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5" id="15"/>
          <p:cNvGrpSpPr/>
          <p:nvPr/>
        </p:nvGrpSpPr>
        <p:grpSpPr>
          <a:xfrm rot="0">
            <a:off x="3831208" y="1697248"/>
            <a:ext cx="235179" cy="239314"/>
            <a:chOff x="0" y="0"/>
            <a:chExt cx="9587987" cy="9756581"/>
          </a:xfrm>
        </p:grpSpPr>
        <p:sp>
          <p:nvSpPr>
            <p:cNvPr name="Freeform 16" id="1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7" id="17"/>
          <p:cNvGrpSpPr/>
          <p:nvPr/>
        </p:nvGrpSpPr>
        <p:grpSpPr>
          <a:xfrm rot="0">
            <a:off x="2340375" y="1697248"/>
            <a:ext cx="235179" cy="239314"/>
            <a:chOff x="0" y="0"/>
            <a:chExt cx="9587987" cy="9756581"/>
          </a:xfrm>
        </p:grpSpPr>
        <p:sp>
          <p:nvSpPr>
            <p:cNvPr name="Freeform 18" id="1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9" id="19"/>
          <p:cNvGrpSpPr/>
          <p:nvPr/>
        </p:nvGrpSpPr>
        <p:grpSpPr>
          <a:xfrm rot="0">
            <a:off x="2340375" y="2840090"/>
            <a:ext cx="235179" cy="239314"/>
            <a:chOff x="0" y="0"/>
            <a:chExt cx="9587987" cy="9756581"/>
          </a:xfrm>
        </p:grpSpPr>
        <p:sp>
          <p:nvSpPr>
            <p:cNvPr name="Freeform 20" id="2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1" id="21"/>
          <p:cNvGrpSpPr/>
          <p:nvPr/>
        </p:nvGrpSpPr>
        <p:grpSpPr>
          <a:xfrm rot="0">
            <a:off x="1625224" y="256606"/>
            <a:ext cx="235179" cy="239314"/>
            <a:chOff x="0" y="0"/>
            <a:chExt cx="9587987" cy="9756581"/>
          </a:xfrm>
        </p:grpSpPr>
        <p:sp>
          <p:nvSpPr>
            <p:cNvPr name="Freeform 22" id="2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3" id="23"/>
          <p:cNvGrpSpPr/>
          <p:nvPr/>
        </p:nvGrpSpPr>
        <p:grpSpPr>
          <a:xfrm rot="0">
            <a:off x="1212625" y="2303423"/>
            <a:ext cx="235179" cy="239314"/>
            <a:chOff x="0" y="0"/>
            <a:chExt cx="9587987" cy="9756581"/>
          </a:xfrm>
        </p:grpSpPr>
        <p:sp>
          <p:nvSpPr>
            <p:cNvPr name="Freeform 24" id="2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5" id="25"/>
          <p:cNvGrpSpPr/>
          <p:nvPr/>
        </p:nvGrpSpPr>
        <p:grpSpPr>
          <a:xfrm rot="0">
            <a:off x="1390045" y="1224184"/>
            <a:ext cx="235179" cy="239314"/>
            <a:chOff x="0" y="0"/>
            <a:chExt cx="9587987" cy="9756581"/>
          </a:xfrm>
        </p:grpSpPr>
        <p:sp>
          <p:nvSpPr>
            <p:cNvPr name="Freeform 26" id="2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7" id="27"/>
          <p:cNvGrpSpPr/>
          <p:nvPr/>
        </p:nvGrpSpPr>
        <p:grpSpPr>
          <a:xfrm rot="0">
            <a:off x="4066386" y="2720433"/>
            <a:ext cx="235179" cy="239314"/>
            <a:chOff x="0" y="0"/>
            <a:chExt cx="9587987" cy="9756581"/>
          </a:xfrm>
        </p:grpSpPr>
        <p:sp>
          <p:nvSpPr>
            <p:cNvPr name="Freeform 28" id="2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9" id="29"/>
          <p:cNvGrpSpPr/>
          <p:nvPr/>
        </p:nvGrpSpPr>
        <p:grpSpPr>
          <a:xfrm rot="0">
            <a:off x="3362361" y="495920"/>
            <a:ext cx="235179" cy="239314"/>
            <a:chOff x="0" y="0"/>
            <a:chExt cx="9587987" cy="9756581"/>
          </a:xfrm>
        </p:grpSpPr>
        <p:sp>
          <p:nvSpPr>
            <p:cNvPr name="Freeform 30" id="3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31" id="31"/>
          <p:cNvGrpSpPr/>
          <p:nvPr/>
        </p:nvGrpSpPr>
        <p:grpSpPr>
          <a:xfrm rot="0">
            <a:off x="14138030" y="9567671"/>
            <a:ext cx="235179" cy="239314"/>
            <a:chOff x="0" y="0"/>
            <a:chExt cx="9587987" cy="9756581"/>
          </a:xfrm>
        </p:grpSpPr>
        <p:sp>
          <p:nvSpPr>
            <p:cNvPr name="Freeform 32" id="3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3" id="33"/>
          <p:cNvGrpSpPr/>
          <p:nvPr/>
        </p:nvGrpSpPr>
        <p:grpSpPr>
          <a:xfrm rot="0">
            <a:off x="14489510" y="8166861"/>
            <a:ext cx="235179" cy="239314"/>
            <a:chOff x="0" y="0"/>
            <a:chExt cx="9587987" cy="9756581"/>
          </a:xfrm>
        </p:grpSpPr>
        <p:sp>
          <p:nvSpPr>
            <p:cNvPr name="Freeform 34" id="3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5" id="35"/>
          <p:cNvGrpSpPr/>
          <p:nvPr/>
        </p:nvGrpSpPr>
        <p:grpSpPr>
          <a:xfrm rot="0">
            <a:off x="14915541" y="8847536"/>
            <a:ext cx="235179" cy="239314"/>
            <a:chOff x="0" y="0"/>
            <a:chExt cx="9587987" cy="9756581"/>
          </a:xfrm>
        </p:grpSpPr>
        <p:sp>
          <p:nvSpPr>
            <p:cNvPr name="Freeform 36" id="3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7" id="37"/>
          <p:cNvGrpSpPr/>
          <p:nvPr/>
        </p:nvGrpSpPr>
        <p:grpSpPr>
          <a:xfrm rot="0">
            <a:off x="16080892" y="8509792"/>
            <a:ext cx="235179" cy="239314"/>
            <a:chOff x="0" y="0"/>
            <a:chExt cx="9587987" cy="9756581"/>
          </a:xfrm>
        </p:grpSpPr>
        <p:sp>
          <p:nvSpPr>
            <p:cNvPr name="Freeform 38" id="3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9" id="39"/>
          <p:cNvGrpSpPr/>
          <p:nvPr/>
        </p:nvGrpSpPr>
        <p:grpSpPr>
          <a:xfrm rot="0">
            <a:off x="16080892" y="7306673"/>
            <a:ext cx="235179" cy="239314"/>
            <a:chOff x="0" y="0"/>
            <a:chExt cx="9587987" cy="9756581"/>
          </a:xfrm>
        </p:grpSpPr>
        <p:sp>
          <p:nvSpPr>
            <p:cNvPr name="Freeform 40" id="4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1" id="41"/>
          <p:cNvGrpSpPr/>
          <p:nvPr/>
        </p:nvGrpSpPr>
        <p:grpSpPr>
          <a:xfrm rot="0">
            <a:off x="17402143" y="8847536"/>
            <a:ext cx="235179" cy="239314"/>
            <a:chOff x="0" y="0"/>
            <a:chExt cx="9587987" cy="9756581"/>
          </a:xfrm>
        </p:grpSpPr>
        <p:sp>
          <p:nvSpPr>
            <p:cNvPr name="Freeform 42" id="4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3" id="43"/>
          <p:cNvGrpSpPr/>
          <p:nvPr/>
        </p:nvGrpSpPr>
        <p:grpSpPr>
          <a:xfrm rot="0">
            <a:off x="16631474" y="9328357"/>
            <a:ext cx="235179" cy="239314"/>
            <a:chOff x="0" y="0"/>
            <a:chExt cx="9587987" cy="9756581"/>
          </a:xfrm>
        </p:grpSpPr>
        <p:sp>
          <p:nvSpPr>
            <p:cNvPr name="Freeform 44" id="4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5" id="45"/>
          <p:cNvGrpSpPr/>
          <p:nvPr/>
        </p:nvGrpSpPr>
        <p:grpSpPr>
          <a:xfrm rot="0">
            <a:off x="15150719" y="10047686"/>
            <a:ext cx="235179" cy="239314"/>
            <a:chOff x="0" y="0"/>
            <a:chExt cx="9587987" cy="9756581"/>
          </a:xfrm>
        </p:grpSpPr>
        <p:sp>
          <p:nvSpPr>
            <p:cNvPr name="Freeform 46" id="4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7" id="47"/>
          <p:cNvGrpSpPr/>
          <p:nvPr/>
        </p:nvGrpSpPr>
        <p:grpSpPr>
          <a:xfrm rot="0">
            <a:off x="429298" y="5999321"/>
            <a:ext cx="16676708" cy="2215586"/>
            <a:chOff x="0" y="0"/>
            <a:chExt cx="22235610" cy="2954115"/>
          </a:xfrm>
        </p:grpSpPr>
        <p:sp>
          <p:nvSpPr>
            <p:cNvPr name="Freeform 48" id="48"/>
            <p:cNvSpPr/>
            <p:nvPr/>
          </p:nvSpPr>
          <p:spPr>
            <a:xfrm flipH="false" flipV="false" rot="0">
              <a:off x="0" y="0"/>
              <a:ext cx="22235610" cy="2954115"/>
            </a:xfrm>
            <a:custGeom>
              <a:avLst/>
              <a:gdLst/>
              <a:ahLst/>
              <a:cxnLst/>
              <a:rect r="r" b="b" t="t" l="l"/>
              <a:pathLst>
                <a:path h="2954115" w="22235610">
                  <a:moveTo>
                    <a:pt x="0" y="0"/>
                  </a:moveTo>
                  <a:lnTo>
                    <a:pt x="22235610" y="0"/>
                  </a:lnTo>
                  <a:lnTo>
                    <a:pt x="22235610" y="2954115"/>
                  </a:lnTo>
                  <a:lnTo>
                    <a:pt x="0" y="2954115"/>
                  </a:lnTo>
                  <a:close/>
                </a:path>
              </a:pathLst>
            </a:custGeom>
          </p:spPr>
        </p:sp>
        <p:sp>
          <p:nvSpPr>
            <p:cNvPr name="TextBox 49" id="49"/>
            <p:cNvSpPr txBox="true"/>
            <p:nvPr/>
          </p:nvSpPr>
          <p:spPr>
            <a:xfrm>
              <a:off x="0" y="-114300"/>
              <a:ext cx="22235610" cy="3068415"/>
            </a:xfrm>
            <a:prstGeom prst="rect">
              <a:avLst/>
            </a:prstGeom>
          </p:spPr>
          <p:txBody>
            <a:bodyPr anchor="t" rtlCol="false" tIns="0" lIns="0" bIns="0" rIns="0"/>
            <a:lstStyle/>
            <a:p>
              <a:pPr algn="l">
                <a:lnSpc>
                  <a:spcPts val="6360"/>
                </a:lnSpc>
              </a:pPr>
              <a:r>
                <a:rPr lang="en-US" sz="5300" b="true">
                  <a:solidFill>
                    <a:srgbClr val="282829"/>
                  </a:solidFill>
                  <a:latin typeface="Calibri (MS) Bold"/>
                  <a:ea typeface="Calibri (MS) Bold"/>
                  <a:cs typeface="Calibri (MS) Bold"/>
                  <a:sym typeface="Calibri (MS) Bold"/>
                </a:rPr>
                <a:t>Πρόγραμμα Ενδυνάμωσης και Ανάπτυξης Ικανοτήτων για Εργαζόμενα</a:t>
              </a:r>
              <a:r>
                <a:rPr lang="en-US" sz="5300" b="true">
                  <a:solidFill>
                    <a:srgbClr val="282829"/>
                  </a:solidFill>
                  <a:latin typeface="Calibri (MS) Bold"/>
                  <a:ea typeface="Calibri (MS) Bold"/>
                  <a:cs typeface="Calibri (MS) Bold"/>
                  <a:sym typeface="Calibri (MS) Bold"/>
                </a:rPr>
                <a:t> Άτομα στον Τομέα της Νεολαίας</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sp>
        <p:nvSpPr>
          <p:cNvPr name="Freeform 3" id="3"/>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4" id="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2233675" y="4783449"/>
            <a:ext cx="6133219" cy="4092529"/>
          </a:xfrm>
          <a:custGeom>
            <a:avLst/>
            <a:gdLst/>
            <a:ahLst/>
            <a:cxnLst/>
            <a:rect r="r" b="b" t="t" l="l"/>
            <a:pathLst>
              <a:path h="4092529" w="6133219">
                <a:moveTo>
                  <a:pt x="0" y="0"/>
                </a:moveTo>
                <a:lnTo>
                  <a:pt x="6133218" y="0"/>
                </a:lnTo>
                <a:lnTo>
                  <a:pt x="6133218" y="4092529"/>
                </a:lnTo>
                <a:lnTo>
                  <a:pt x="0" y="4092529"/>
                </a:lnTo>
                <a:lnTo>
                  <a:pt x="0" y="0"/>
                </a:lnTo>
                <a:close/>
              </a:path>
            </a:pathLst>
          </a:custGeom>
          <a:blipFill>
            <a:blip r:embed="rId7"/>
            <a:stretch>
              <a:fillRect l="0" t="0" r="0" b="0"/>
            </a:stretch>
          </a:blipFill>
        </p:spPr>
      </p:sp>
      <p:sp>
        <p:nvSpPr>
          <p:cNvPr name="TextBox 7" id="7"/>
          <p:cNvSpPr txBox="true"/>
          <p:nvPr/>
        </p:nvSpPr>
        <p:spPr>
          <a:xfrm rot="0">
            <a:off x="0" y="2104428"/>
            <a:ext cx="18288000" cy="2679021"/>
          </a:xfrm>
          <a:prstGeom prst="rect">
            <a:avLst/>
          </a:prstGeom>
        </p:spPr>
        <p:txBody>
          <a:bodyPr anchor="t" rtlCol="false" tIns="0" lIns="0" bIns="0" rIns="0">
            <a:spAutoFit/>
          </a:bodyPr>
          <a:lstStyle/>
          <a:p>
            <a:pPr algn="ctr">
              <a:lnSpc>
                <a:spcPts val="7103"/>
              </a:lnSpc>
              <a:spcBef>
                <a:spcPct val="0"/>
              </a:spcBef>
            </a:pPr>
            <a:r>
              <a:rPr lang="en-US" b="true" sz="3946">
                <a:solidFill>
                  <a:srgbClr val="000000"/>
                </a:solidFill>
                <a:latin typeface="Calibri (MS) Bold"/>
                <a:ea typeface="Calibri (MS) Bold"/>
                <a:cs typeface="Calibri (MS) Bold"/>
                <a:sym typeface="Calibri (MS) Bold"/>
              </a:rPr>
              <a:t>Δείτε αυτό το εργαλείο σε εύκολη ανάγνωση: </a:t>
            </a:r>
            <a:r>
              <a:rPr lang="en-US" b="true" sz="3946">
                <a:solidFill>
                  <a:srgbClr val="000000"/>
                </a:solidFill>
                <a:latin typeface="Calibri (MS) Bold"/>
                <a:ea typeface="Calibri (MS) Bold"/>
                <a:cs typeface="Calibri (MS) Bold"/>
                <a:sym typeface="Calibri (MS) Bold"/>
              </a:rPr>
              <a:t>Political Participation of Persons with Intellectual or Psychosocial Disabilities, UNDP, 2021</a:t>
            </a:r>
          </a:p>
          <a:p>
            <a:pPr algn="ctr">
              <a:lnSpc>
                <a:spcPts val="7103"/>
              </a:lnSpc>
              <a:spcBef>
                <a:spcPct val="0"/>
              </a:spcBef>
            </a:pPr>
          </a:p>
        </p:txBody>
      </p:sp>
      <p:sp>
        <p:nvSpPr>
          <p:cNvPr name="TextBox 8" id="8"/>
          <p:cNvSpPr txBox="true"/>
          <p:nvPr/>
        </p:nvSpPr>
        <p:spPr>
          <a:xfrm rot="0">
            <a:off x="9144000" y="5586568"/>
            <a:ext cx="8482067" cy="2065831"/>
          </a:xfrm>
          <a:prstGeom prst="rect">
            <a:avLst/>
          </a:prstGeom>
        </p:spPr>
        <p:txBody>
          <a:bodyPr anchor="t" rtlCol="false" tIns="0" lIns="0" bIns="0" rIns="0">
            <a:spAutoFit/>
          </a:bodyPr>
          <a:lstStyle/>
          <a:p>
            <a:pPr algn="ctr">
              <a:lnSpc>
                <a:spcPts val="5425"/>
              </a:lnSpc>
              <a:spcBef>
                <a:spcPct val="0"/>
              </a:spcBef>
            </a:pPr>
            <a:r>
              <a:rPr lang="en-US" sz="3014" u="sng">
                <a:solidFill>
                  <a:srgbClr val="000000"/>
                </a:solidFill>
                <a:latin typeface="Calibri (MS)"/>
                <a:ea typeface="Calibri (MS)"/>
                <a:cs typeface="Calibri (MS)"/>
                <a:sym typeface="Calibri (MS)"/>
                <a:hlinkClick r:id="rId8" tooltip="https://www.undp.org/publications/political-participation-persons-intellectual-or-psychosocial-disabilities"/>
              </a:rPr>
              <a:t>https://www.undp.org/publications/political-participation-persons-intellectual-or-psychosocial-disabilities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3030525" y="1028700"/>
            <a:ext cx="11733499" cy="784050"/>
            <a:chOff x="0" y="0"/>
            <a:chExt cx="15644665" cy="1045400"/>
          </a:xfrm>
        </p:grpSpPr>
        <p:sp>
          <p:nvSpPr>
            <p:cNvPr name="Freeform 6" id="6"/>
            <p:cNvSpPr/>
            <p:nvPr/>
          </p:nvSpPr>
          <p:spPr>
            <a:xfrm flipH="false" flipV="false" rot="0">
              <a:off x="0" y="0"/>
              <a:ext cx="15644665" cy="1045400"/>
            </a:xfrm>
            <a:custGeom>
              <a:avLst/>
              <a:gdLst/>
              <a:ahLst/>
              <a:cxnLst/>
              <a:rect r="r" b="b" t="t" l="l"/>
              <a:pathLst>
                <a:path h="1045400" w="15644665">
                  <a:moveTo>
                    <a:pt x="0" y="0"/>
                  </a:moveTo>
                  <a:lnTo>
                    <a:pt x="15644665" y="0"/>
                  </a:lnTo>
                  <a:lnTo>
                    <a:pt x="15644665" y="1045400"/>
                  </a:lnTo>
                  <a:lnTo>
                    <a:pt x="0" y="1045400"/>
                  </a:lnTo>
                  <a:close/>
                </a:path>
              </a:pathLst>
            </a:custGeom>
          </p:spPr>
        </p:sp>
        <p:sp>
          <p:nvSpPr>
            <p:cNvPr name="TextBox 7" id="7"/>
            <p:cNvSpPr txBox="true"/>
            <p:nvPr/>
          </p:nvSpPr>
          <p:spPr>
            <a:xfrm>
              <a:off x="0" y="-85725"/>
              <a:ext cx="15644665" cy="113112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Δραστηριότητα</a:t>
              </a:r>
              <a:r>
                <a:rPr lang="en-US" b="true" sz="3924">
                  <a:solidFill>
                    <a:srgbClr val="2E2B29"/>
                  </a:solidFill>
                  <a:latin typeface="Calibri (MS) Bold"/>
                  <a:ea typeface="Calibri (MS) Bold"/>
                  <a:cs typeface="Calibri (MS) Bold"/>
                  <a:sym typeface="Calibri (MS) Bold"/>
                </a:rPr>
                <a:t> #1 – Απλοποίηση Πολιτικής Γλώσσας</a:t>
              </a:r>
            </a:p>
          </p:txBody>
        </p:sp>
      </p:grpSp>
      <p:grpSp>
        <p:nvGrpSpPr>
          <p:cNvPr name="Group 8" id="8"/>
          <p:cNvGrpSpPr/>
          <p:nvPr/>
        </p:nvGrpSpPr>
        <p:grpSpPr>
          <a:xfrm rot="0">
            <a:off x="971550" y="2898599"/>
            <a:ext cx="15851450" cy="5837014"/>
            <a:chOff x="0" y="0"/>
            <a:chExt cx="21135266" cy="7782685"/>
          </a:xfrm>
        </p:grpSpPr>
        <p:sp>
          <p:nvSpPr>
            <p:cNvPr name="Freeform 9" id="9"/>
            <p:cNvSpPr/>
            <p:nvPr/>
          </p:nvSpPr>
          <p:spPr>
            <a:xfrm flipH="false" flipV="false" rot="0">
              <a:off x="0" y="0"/>
              <a:ext cx="21135267" cy="7782685"/>
            </a:xfrm>
            <a:custGeom>
              <a:avLst/>
              <a:gdLst/>
              <a:ahLst/>
              <a:cxnLst/>
              <a:rect r="r" b="b" t="t" l="l"/>
              <a:pathLst>
                <a:path h="7782685" w="21135267">
                  <a:moveTo>
                    <a:pt x="0" y="0"/>
                  </a:moveTo>
                  <a:lnTo>
                    <a:pt x="21135267" y="0"/>
                  </a:lnTo>
                  <a:lnTo>
                    <a:pt x="21135267" y="7782685"/>
                  </a:lnTo>
                  <a:lnTo>
                    <a:pt x="0" y="7782685"/>
                  </a:lnTo>
                  <a:close/>
                </a:path>
              </a:pathLst>
            </a:custGeom>
          </p:spPr>
        </p:sp>
        <p:sp>
          <p:nvSpPr>
            <p:cNvPr name="TextBox 10" id="10"/>
            <p:cNvSpPr txBox="true"/>
            <p:nvPr/>
          </p:nvSpPr>
          <p:spPr>
            <a:xfrm>
              <a:off x="0" y="-228600"/>
              <a:ext cx="21135266" cy="8011285"/>
            </a:xfrm>
            <a:prstGeom prst="rect">
              <a:avLst/>
            </a:prstGeom>
          </p:spPr>
          <p:txBody>
            <a:bodyPr anchor="t" rtlCol="false" tIns="0" lIns="0" bIns="0" rIns="0"/>
            <a:lstStyle/>
            <a:p>
              <a:pPr algn="just" marL="626106" indent="-313053" lvl="1">
                <a:lnSpc>
                  <a:spcPts val="5219"/>
                </a:lnSpc>
                <a:buFont typeface="Arial"/>
                <a:buChar char="•"/>
              </a:pPr>
              <a:r>
                <a:rPr lang="en-US" b="true" sz="2899">
                  <a:solidFill>
                    <a:srgbClr val="282121"/>
                  </a:solidFill>
                  <a:latin typeface="Calibri (MS) Bold"/>
                  <a:ea typeface="Calibri (MS) Bold"/>
                  <a:cs typeface="Calibri (MS) Bold"/>
                  <a:sym typeface="Calibri (MS) Bold"/>
                </a:rPr>
                <a:t>Στόχος: </a:t>
              </a:r>
              <a:r>
                <a:rPr lang="en-US" sz="2899">
                  <a:solidFill>
                    <a:srgbClr val="282121"/>
                  </a:solidFill>
                  <a:latin typeface="Calibri (MS)"/>
                  <a:ea typeface="Calibri (MS)"/>
                  <a:cs typeface="Calibri (MS)"/>
                  <a:sym typeface="Calibri (MS)"/>
                </a:rPr>
                <a:t>Να κατανοήσουν τα συμμετέχοντα άτομα πώς η πολύπλοκη πολιτική γλώσσα μπορεί να δημιουργεί εμπόδια για άτομα με αναπηρία και να εξασκηθούν στο να κάνουν το πολιτικό περιεχόμενο πιο προσβάσιμο και συμπεριληπτικό.</a:t>
              </a:r>
            </a:p>
            <a:p>
              <a:pPr algn="just" marL="626106" indent="-313053" lvl="1">
                <a:lnSpc>
                  <a:spcPts val="5219"/>
                </a:lnSpc>
                <a:buFont typeface="Arial"/>
                <a:buChar char="•"/>
              </a:pPr>
              <a:r>
                <a:rPr lang="en-US" b="true" sz="2899">
                  <a:solidFill>
                    <a:srgbClr val="282121"/>
                  </a:solidFill>
                  <a:latin typeface="Calibri (MS) Bold"/>
                  <a:ea typeface="Calibri (MS) Bold"/>
                  <a:cs typeface="Calibri (MS) Bold"/>
                  <a:sym typeface="Calibri (MS) Bold"/>
                </a:rPr>
                <a:t>Υλικά:</a:t>
              </a:r>
            </a:p>
            <a:p>
              <a:pPr algn="just" marL="626106" indent="-313053" lvl="1">
                <a:lnSpc>
                  <a:spcPts val="5219"/>
                </a:lnSpc>
                <a:buAutoNum type="arabicPeriod" startAt="1"/>
              </a:pPr>
              <a:r>
                <a:rPr lang="en-US" sz="2899">
                  <a:solidFill>
                    <a:srgbClr val="282121"/>
                  </a:solidFill>
                  <a:latin typeface="Calibri (MS)"/>
                  <a:ea typeface="Calibri (MS)"/>
                  <a:cs typeface="Calibri (MS)"/>
                  <a:sym typeface="Calibri (MS)"/>
                </a:rPr>
                <a:t>Ένα ψεύτικο πολιτικό πρόγραμμα (5 σύνθετα σημεία)</a:t>
              </a:r>
            </a:p>
            <a:p>
              <a:pPr algn="just" marL="626106" indent="-313053" lvl="1">
                <a:lnSpc>
                  <a:spcPts val="5219"/>
                </a:lnSpc>
                <a:buAutoNum type="arabicPeriod" startAt="1"/>
              </a:pPr>
              <a:r>
                <a:rPr lang="en-US" sz="2899">
                  <a:solidFill>
                    <a:srgbClr val="282121"/>
                  </a:solidFill>
                  <a:latin typeface="Calibri (MS)"/>
                  <a:ea typeface="Calibri (MS)"/>
                  <a:cs typeface="Calibri (MS)"/>
                  <a:sym typeface="Calibri (MS)"/>
                </a:rPr>
                <a:t>Εκτυπωμένα αντίγραφα ή ψηφιακές διαφάνειες του προγράμματος</a:t>
              </a:r>
            </a:p>
            <a:p>
              <a:pPr algn="just" marL="626106" indent="-313053" lvl="1">
                <a:lnSpc>
                  <a:spcPts val="5219"/>
                </a:lnSpc>
                <a:buAutoNum type="arabicPeriod" startAt="1"/>
              </a:pPr>
              <a:r>
                <a:rPr lang="en-US" sz="2899">
                  <a:solidFill>
                    <a:srgbClr val="282121"/>
                  </a:solidFill>
                  <a:latin typeface="Calibri (MS)"/>
                  <a:ea typeface="Calibri (MS)"/>
                  <a:cs typeface="Calibri (MS)"/>
                  <a:sym typeface="Calibri (MS)"/>
                </a:rPr>
                <a:t>Φλιπτσαρτ ή πίνακας, μαρκαδόροι ή ψηφιακές σημειώσεις</a:t>
              </a:r>
            </a:p>
            <a:p>
              <a:pPr algn="just" marL="626106" indent="-313053" lvl="1">
                <a:lnSpc>
                  <a:spcPts val="5219"/>
                </a:lnSpc>
                <a:buFont typeface="Arial"/>
                <a:buChar char="•"/>
              </a:pPr>
              <a:r>
                <a:rPr lang="en-US" b="true" sz="2899">
                  <a:solidFill>
                    <a:srgbClr val="282121"/>
                  </a:solidFill>
                  <a:latin typeface="Calibri (MS) Bold"/>
                  <a:ea typeface="Calibri (MS) Bold"/>
                  <a:cs typeface="Calibri (MS) Bold"/>
                  <a:sym typeface="Calibri (MS) Bold"/>
                </a:rPr>
                <a:t>Διάρκεια: </a:t>
              </a:r>
              <a:r>
                <a:rPr lang="en-US" sz="2899">
                  <a:solidFill>
                    <a:srgbClr val="282121"/>
                  </a:solidFill>
                  <a:latin typeface="Calibri (MS)"/>
                  <a:ea typeface="Calibri (MS)"/>
                  <a:cs typeface="Calibri (MS)"/>
                  <a:sym typeface="Calibri (MS)"/>
                </a:rPr>
                <a:t>15 λεπτά</a:t>
              </a:r>
            </a:p>
            <a:p>
              <a:pPr algn="just">
                <a:lnSpc>
                  <a:spcPts val="5219"/>
                </a:lnSpc>
              </a:pP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015774" y="7714224"/>
            <a:ext cx="5916010" cy="2144554"/>
          </a:xfrm>
          <a:custGeom>
            <a:avLst/>
            <a:gdLst/>
            <a:ahLst/>
            <a:cxnLst/>
            <a:rect r="r" b="b" t="t" l="l"/>
            <a:pathLst>
              <a:path h="2144554" w="5916010">
                <a:moveTo>
                  <a:pt x="0" y="0"/>
                </a:moveTo>
                <a:lnTo>
                  <a:pt x="5916010" y="0"/>
                </a:lnTo>
                <a:lnTo>
                  <a:pt x="5916010"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1510375" y="1942850"/>
            <a:ext cx="15611797" cy="784050"/>
            <a:chOff x="0" y="0"/>
            <a:chExt cx="20815730" cy="1045400"/>
          </a:xfrm>
        </p:grpSpPr>
        <p:sp>
          <p:nvSpPr>
            <p:cNvPr name="Freeform 6" id="6"/>
            <p:cNvSpPr/>
            <p:nvPr/>
          </p:nvSpPr>
          <p:spPr>
            <a:xfrm flipH="false" flipV="false" rot="0">
              <a:off x="0" y="0"/>
              <a:ext cx="20815729" cy="1045400"/>
            </a:xfrm>
            <a:custGeom>
              <a:avLst/>
              <a:gdLst/>
              <a:ahLst/>
              <a:cxnLst/>
              <a:rect r="r" b="b" t="t" l="l"/>
              <a:pathLst>
                <a:path h="1045400" w="20815729">
                  <a:moveTo>
                    <a:pt x="0" y="0"/>
                  </a:moveTo>
                  <a:lnTo>
                    <a:pt x="20815729" y="0"/>
                  </a:lnTo>
                  <a:lnTo>
                    <a:pt x="20815729" y="1045400"/>
                  </a:lnTo>
                  <a:lnTo>
                    <a:pt x="0" y="1045400"/>
                  </a:lnTo>
                  <a:close/>
                </a:path>
              </a:pathLst>
            </a:custGeom>
          </p:spPr>
        </p:sp>
        <p:sp>
          <p:nvSpPr>
            <p:cNvPr name="TextBox 7" id="7"/>
            <p:cNvSpPr txBox="true"/>
            <p:nvPr/>
          </p:nvSpPr>
          <p:spPr>
            <a:xfrm>
              <a:off x="0" y="-85725"/>
              <a:ext cx="20815730" cy="113112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Δραστηριότητα</a:t>
              </a:r>
              <a:r>
                <a:rPr lang="en-US" b="true" sz="3924">
                  <a:solidFill>
                    <a:srgbClr val="2E2B29"/>
                  </a:solidFill>
                  <a:latin typeface="Calibri (MS) Bold"/>
                  <a:ea typeface="Calibri (MS) Bold"/>
                  <a:cs typeface="Calibri (MS) Bold"/>
                  <a:sym typeface="Calibri (MS) Bold"/>
                </a:rPr>
                <a:t> #1 – Απλοποίηση Πολιτικής Γλώσσας</a:t>
              </a:r>
            </a:p>
          </p:txBody>
        </p:sp>
      </p:grpSp>
      <p:grpSp>
        <p:nvGrpSpPr>
          <p:cNvPr name="Group 8" id="8"/>
          <p:cNvGrpSpPr/>
          <p:nvPr/>
        </p:nvGrpSpPr>
        <p:grpSpPr>
          <a:xfrm rot="0">
            <a:off x="2201428" y="3683714"/>
            <a:ext cx="5224658" cy="420036"/>
            <a:chOff x="0" y="0"/>
            <a:chExt cx="6966210" cy="560048"/>
          </a:xfrm>
        </p:grpSpPr>
        <p:sp>
          <p:nvSpPr>
            <p:cNvPr name="Freeform 9" id="9"/>
            <p:cNvSpPr/>
            <p:nvPr/>
          </p:nvSpPr>
          <p:spPr>
            <a:xfrm flipH="false" flipV="false" rot="0">
              <a:off x="0" y="0"/>
              <a:ext cx="6966210" cy="560048"/>
            </a:xfrm>
            <a:custGeom>
              <a:avLst/>
              <a:gdLst/>
              <a:ahLst/>
              <a:cxnLst/>
              <a:rect r="r" b="b" t="t" l="l"/>
              <a:pathLst>
                <a:path h="560048" w="6966210">
                  <a:moveTo>
                    <a:pt x="0" y="0"/>
                  </a:moveTo>
                  <a:lnTo>
                    <a:pt x="6966210" y="0"/>
                  </a:lnTo>
                  <a:lnTo>
                    <a:pt x="6966210" y="560048"/>
                  </a:lnTo>
                  <a:lnTo>
                    <a:pt x="0" y="560048"/>
                  </a:lnTo>
                  <a:close/>
                </a:path>
              </a:pathLst>
            </a:custGeom>
          </p:spPr>
        </p:sp>
        <p:sp>
          <p:nvSpPr>
            <p:cNvPr name="TextBox 10" id="10"/>
            <p:cNvSpPr txBox="true"/>
            <p:nvPr/>
          </p:nvSpPr>
          <p:spPr>
            <a:xfrm>
              <a:off x="0" y="-161925"/>
              <a:ext cx="6966210" cy="721973"/>
            </a:xfrm>
            <a:prstGeom prst="rect">
              <a:avLst/>
            </a:prstGeom>
          </p:spPr>
          <p:txBody>
            <a:bodyPr anchor="t" rtlCol="false" tIns="0" lIns="0" bIns="0" rIns="0"/>
            <a:lstStyle/>
            <a:p>
              <a:pPr algn="just">
                <a:lnSpc>
                  <a:spcPts val="3780"/>
                </a:lnSpc>
              </a:pPr>
              <a:r>
                <a:rPr lang="en-US" b="true" sz="2100">
                  <a:solidFill>
                    <a:srgbClr val="000000"/>
                  </a:solidFill>
                  <a:latin typeface="Calibri (MS) Bold"/>
                  <a:ea typeface="Calibri (MS) Bold"/>
                  <a:cs typeface="Calibri (MS) Bold"/>
                  <a:sym typeface="Calibri (MS) Bold"/>
                </a:rPr>
                <a:t>Παρουσίαση του σύνθετου κειμένου</a:t>
              </a: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971550" y="3751602"/>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971550" y="5247138"/>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971550" y="6742674"/>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0">
            <a:off x="10291225" y="3813940"/>
            <a:ext cx="909212" cy="909212"/>
          </a:xfrm>
          <a:custGeom>
            <a:avLst/>
            <a:gdLst/>
            <a:ahLst/>
            <a:cxnLst/>
            <a:rect r="r" b="b" t="t" l="l"/>
            <a:pathLst>
              <a:path h="909212" w="909212">
                <a:moveTo>
                  <a:pt x="0" y="0"/>
                </a:moveTo>
                <a:lnTo>
                  <a:pt x="909213" y="0"/>
                </a:lnTo>
                <a:lnTo>
                  <a:pt x="909213" y="909212"/>
                </a:lnTo>
                <a:lnTo>
                  <a:pt x="0" y="90921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0">
            <a:off x="10291225" y="5208927"/>
            <a:ext cx="909212" cy="909212"/>
          </a:xfrm>
          <a:custGeom>
            <a:avLst/>
            <a:gdLst/>
            <a:ahLst/>
            <a:cxnLst/>
            <a:rect r="r" b="b" t="t" l="l"/>
            <a:pathLst>
              <a:path h="909212" w="909212">
                <a:moveTo>
                  <a:pt x="0" y="0"/>
                </a:moveTo>
                <a:lnTo>
                  <a:pt x="909213" y="0"/>
                </a:lnTo>
                <a:lnTo>
                  <a:pt x="909213" y="909213"/>
                </a:lnTo>
                <a:lnTo>
                  <a:pt x="0" y="90921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0">
            <a:off x="10291225" y="6835755"/>
            <a:ext cx="878469" cy="878469"/>
          </a:xfrm>
          <a:custGeom>
            <a:avLst/>
            <a:gdLst/>
            <a:ahLst/>
            <a:cxnLst/>
            <a:rect r="r" b="b" t="t" l="l"/>
            <a:pathLst>
              <a:path h="878469" w="878469">
                <a:moveTo>
                  <a:pt x="0" y="0"/>
                </a:moveTo>
                <a:lnTo>
                  <a:pt x="878469" y="0"/>
                </a:lnTo>
                <a:lnTo>
                  <a:pt x="878469" y="878469"/>
                </a:lnTo>
                <a:lnTo>
                  <a:pt x="0" y="87846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1" id="21"/>
          <p:cNvSpPr txBox="true"/>
          <p:nvPr/>
        </p:nvSpPr>
        <p:spPr>
          <a:xfrm rot="0">
            <a:off x="2201428" y="3862476"/>
            <a:ext cx="7431604" cy="1430655"/>
          </a:xfrm>
          <a:prstGeom prst="rect">
            <a:avLst/>
          </a:prstGeom>
        </p:spPr>
        <p:txBody>
          <a:bodyPr anchor="t" rtlCol="false" tIns="0" lIns="0" bIns="0" rIns="0">
            <a:spAutoFit/>
          </a:bodyPr>
          <a:lstStyle/>
          <a:p>
            <a:pPr algn="just">
              <a:lnSpc>
                <a:spcPts val="3780"/>
              </a:lnSpc>
              <a:spcBef>
                <a:spcPct val="0"/>
              </a:spcBef>
            </a:pPr>
            <a:r>
              <a:rPr lang="en-US" sz="2100">
                <a:solidFill>
                  <a:srgbClr val="000000"/>
                </a:solidFill>
                <a:latin typeface="Calibri (MS)"/>
                <a:ea typeface="Calibri (MS)"/>
                <a:cs typeface="Calibri (MS)"/>
                <a:sym typeface="Calibri (MS)"/>
              </a:rPr>
              <a:t>Δείξτε</a:t>
            </a:r>
            <a:r>
              <a:rPr lang="en-US" sz="2100">
                <a:solidFill>
                  <a:srgbClr val="000000"/>
                </a:solidFill>
                <a:latin typeface="Calibri (MS)"/>
                <a:ea typeface="Calibri (MS)"/>
                <a:cs typeface="Calibri (MS)"/>
                <a:sym typeface="Calibri (MS)"/>
              </a:rPr>
              <a:t> στα συμμετέχοντα άτομας ένα ψεύτικο πολιτικό πρόγραμμα με 5 σημεία, γραμμένο με πολύπλοκη και δύσκολα προσβάσιμη γλώσσα.</a:t>
            </a:r>
          </a:p>
        </p:txBody>
      </p:sp>
      <p:grpSp>
        <p:nvGrpSpPr>
          <p:cNvPr name="Group 22" id="22"/>
          <p:cNvGrpSpPr/>
          <p:nvPr/>
        </p:nvGrpSpPr>
        <p:grpSpPr>
          <a:xfrm rot="0">
            <a:off x="2148642" y="5432010"/>
            <a:ext cx="7937041" cy="1372259"/>
            <a:chOff x="0" y="0"/>
            <a:chExt cx="10582721" cy="1829678"/>
          </a:xfrm>
        </p:grpSpPr>
        <p:sp>
          <p:nvSpPr>
            <p:cNvPr name="Freeform 23" id="23"/>
            <p:cNvSpPr/>
            <p:nvPr/>
          </p:nvSpPr>
          <p:spPr>
            <a:xfrm flipH="false" flipV="false" rot="0">
              <a:off x="0" y="0"/>
              <a:ext cx="10582721" cy="1829678"/>
            </a:xfrm>
            <a:custGeom>
              <a:avLst/>
              <a:gdLst/>
              <a:ahLst/>
              <a:cxnLst/>
              <a:rect r="r" b="b" t="t" l="l"/>
              <a:pathLst>
                <a:path h="1829678" w="10582721">
                  <a:moveTo>
                    <a:pt x="0" y="0"/>
                  </a:moveTo>
                  <a:lnTo>
                    <a:pt x="10582721" y="0"/>
                  </a:lnTo>
                  <a:lnTo>
                    <a:pt x="10582721" y="1829678"/>
                  </a:lnTo>
                  <a:lnTo>
                    <a:pt x="0" y="1829678"/>
                  </a:lnTo>
                  <a:close/>
                </a:path>
              </a:pathLst>
            </a:custGeom>
          </p:spPr>
        </p:sp>
        <p:sp>
          <p:nvSpPr>
            <p:cNvPr name="TextBox 24" id="24"/>
            <p:cNvSpPr txBox="true"/>
            <p:nvPr/>
          </p:nvSpPr>
          <p:spPr>
            <a:xfrm>
              <a:off x="0" y="-161925"/>
              <a:ext cx="10582721" cy="1991603"/>
            </a:xfrm>
            <a:prstGeom prst="rect">
              <a:avLst/>
            </a:prstGeom>
          </p:spPr>
          <p:txBody>
            <a:bodyPr anchor="t" rtlCol="false" tIns="0" lIns="0" bIns="0" rIns="0"/>
            <a:lstStyle/>
            <a:p>
              <a:pPr algn="just">
                <a:lnSpc>
                  <a:spcPts val="3780"/>
                </a:lnSpc>
              </a:pPr>
              <a:r>
                <a:rPr lang="en-US" sz="2100" b="true">
                  <a:solidFill>
                    <a:srgbClr val="000000"/>
                  </a:solidFill>
                  <a:latin typeface="Calibri (MS) Bold"/>
                  <a:ea typeface="Calibri (MS) Bold"/>
                  <a:cs typeface="Calibri (MS) Bold"/>
                  <a:sym typeface="Calibri (MS) Bold"/>
                </a:rPr>
                <a:t>Διαίρεση σε ομάδες</a:t>
              </a:r>
            </a:p>
            <a:p>
              <a:pPr algn="just">
                <a:lnSpc>
                  <a:spcPts val="3780"/>
                </a:lnSpc>
              </a:pPr>
              <a:r>
                <a:rPr lang="en-US" sz="2100">
                  <a:solidFill>
                    <a:srgbClr val="000000"/>
                  </a:solidFill>
                  <a:latin typeface="Calibri (MS)"/>
                  <a:ea typeface="Calibri (MS)"/>
                  <a:cs typeface="Calibri (MS)"/>
                  <a:sym typeface="Calibri (MS)"/>
                </a:rPr>
                <a:t>Χωρίστε τα συμμετέχοντα άτομα σε μικρές ομάδες (3-5 άτομα ανά ομάδα) και δώστε σε κάθε ομάδα το κείμενο του προγράμματος.</a:t>
              </a:r>
            </a:p>
          </p:txBody>
        </p:sp>
      </p:grpSp>
      <p:grpSp>
        <p:nvGrpSpPr>
          <p:cNvPr name="Group 25" id="25"/>
          <p:cNvGrpSpPr/>
          <p:nvPr/>
        </p:nvGrpSpPr>
        <p:grpSpPr>
          <a:xfrm rot="0">
            <a:off x="2035495" y="6947144"/>
            <a:ext cx="7884255" cy="1372259"/>
            <a:chOff x="0" y="0"/>
            <a:chExt cx="10512340" cy="1829678"/>
          </a:xfrm>
        </p:grpSpPr>
        <p:sp>
          <p:nvSpPr>
            <p:cNvPr name="Freeform 26" id="26"/>
            <p:cNvSpPr/>
            <p:nvPr/>
          </p:nvSpPr>
          <p:spPr>
            <a:xfrm flipH="false" flipV="false" rot="0">
              <a:off x="0" y="0"/>
              <a:ext cx="10512341" cy="1829678"/>
            </a:xfrm>
            <a:custGeom>
              <a:avLst/>
              <a:gdLst/>
              <a:ahLst/>
              <a:cxnLst/>
              <a:rect r="r" b="b" t="t" l="l"/>
              <a:pathLst>
                <a:path h="1829678" w="10512341">
                  <a:moveTo>
                    <a:pt x="0" y="0"/>
                  </a:moveTo>
                  <a:lnTo>
                    <a:pt x="10512341" y="0"/>
                  </a:lnTo>
                  <a:lnTo>
                    <a:pt x="10512341" y="1829678"/>
                  </a:lnTo>
                  <a:lnTo>
                    <a:pt x="0" y="1829678"/>
                  </a:lnTo>
                  <a:close/>
                </a:path>
              </a:pathLst>
            </a:custGeom>
          </p:spPr>
        </p:sp>
        <p:sp>
          <p:nvSpPr>
            <p:cNvPr name="TextBox 27" id="27"/>
            <p:cNvSpPr txBox="true"/>
            <p:nvPr/>
          </p:nvSpPr>
          <p:spPr>
            <a:xfrm>
              <a:off x="0" y="-161925"/>
              <a:ext cx="10512340" cy="1991603"/>
            </a:xfrm>
            <a:prstGeom prst="rect">
              <a:avLst/>
            </a:prstGeom>
          </p:spPr>
          <p:txBody>
            <a:bodyPr anchor="t" rtlCol="false" tIns="0" lIns="0" bIns="0" rIns="0"/>
            <a:lstStyle/>
            <a:p>
              <a:pPr algn="just">
                <a:lnSpc>
                  <a:spcPts val="3780"/>
                </a:lnSpc>
              </a:pPr>
              <a:r>
                <a:rPr lang="en-US" sz="2100" b="true">
                  <a:solidFill>
                    <a:srgbClr val="000000"/>
                  </a:solidFill>
                  <a:latin typeface="Calibri (MS) Bold"/>
                  <a:ea typeface="Calibri (MS) Bold"/>
                  <a:cs typeface="Calibri (MS) Bold"/>
                  <a:sym typeface="Calibri (MS) Bold"/>
                </a:rPr>
                <a:t> Αναγνώριση εμποδίων</a:t>
              </a:r>
            </a:p>
            <a:p>
              <a:pPr algn="just">
                <a:lnSpc>
                  <a:spcPts val="3780"/>
                </a:lnSpc>
              </a:pPr>
              <a:r>
                <a:rPr lang="en-US" sz="2100">
                  <a:solidFill>
                    <a:srgbClr val="000000"/>
                  </a:solidFill>
                  <a:latin typeface="Calibri (MS)"/>
                  <a:ea typeface="Calibri (MS)"/>
                  <a:cs typeface="Calibri (MS)"/>
                  <a:sym typeface="Calibri (MS)"/>
                </a:rPr>
                <a:t> Κάθε ομάδα εντοπίζει λέξεις, φράσεις ή έννοιες που είναι δύσκολες και θα μπορούσαν να δημιουργήσουν εμπόδια για άτομα με αναπηρία.</a:t>
              </a:r>
            </a:p>
          </p:txBody>
        </p:sp>
      </p:grpSp>
      <p:grpSp>
        <p:nvGrpSpPr>
          <p:cNvPr name="Group 28" id="28"/>
          <p:cNvGrpSpPr/>
          <p:nvPr/>
        </p:nvGrpSpPr>
        <p:grpSpPr>
          <a:xfrm rot="0">
            <a:off x="11457613" y="3406381"/>
            <a:ext cx="6532925" cy="1886750"/>
            <a:chOff x="0" y="0"/>
            <a:chExt cx="8710567" cy="2515667"/>
          </a:xfrm>
        </p:grpSpPr>
        <p:sp>
          <p:nvSpPr>
            <p:cNvPr name="Freeform 29" id="29"/>
            <p:cNvSpPr/>
            <p:nvPr/>
          </p:nvSpPr>
          <p:spPr>
            <a:xfrm flipH="false" flipV="false" rot="0">
              <a:off x="0" y="0"/>
              <a:ext cx="8710568" cy="2515667"/>
            </a:xfrm>
            <a:custGeom>
              <a:avLst/>
              <a:gdLst/>
              <a:ahLst/>
              <a:cxnLst/>
              <a:rect r="r" b="b" t="t" l="l"/>
              <a:pathLst>
                <a:path h="2515667" w="8710568">
                  <a:moveTo>
                    <a:pt x="0" y="0"/>
                  </a:moveTo>
                  <a:lnTo>
                    <a:pt x="8710568" y="0"/>
                  </a:lnTo>
                  <a:lnTo>
                    <a:pt x="8710568" y="2515667"/>
                  </a:lnTo>
                  <a:lnTo>
                    <a:pt x="0" y="2515667"/>
                  </a:lnTo>
                  <a:close/>
                </a:path>
              </a:pathLst>
            </a:custGeom>
          </p:spPr>
        </p:sp>
        <p:sp>
          <p:nvSpPr>
            <p:cNvPr name="TextBox 30" id="30"/>
            <p:cNvSpPr txBox="true"/>
            <p:nvPr/>
          </p:nvSpPr>
          <p:spPr>
            <a:xfrm>
              <a:off x="0" y="-161925"/>
              <a:ext cx="8710567" cy="2677592"/>
            </a:xfrm>
            <a:prstGeom prst="rect">
              <a:avLst/>
            </a:prstGeom>
          </p:spPr>
          <p:txBody>
            <a:bodyPr anchor="t" rtlCol="false" tIns="0" lIns="0" bIns="0" rIns="0"/>
            <a:lstStyle/>
            <a:p>
              <a:pPr algn="just">
                <a:lnSpc>
                  <a:spcPts val="3780"/>
                </a:lnSpc>
              </a:pPr>
              <a:r>
                <a:rPr lang="en-US" sz="2100" b="true">
                  <a:solidFill>
                    <a:srgbClr val="000000"/>
                  </a:solidFill>
                  <a:latin typeface="Calibri (MS) Bold"/>
                  <a:ea typeface="Calibri (MS) Bold"/>
                  <a:cs typeface="Calibri (MS) Bold"/>
                  <a:sym typeface="Calibri (MS) Bold"/>
                </a:rPr>
                <a:t>Απλοποίηση του περιεχομένου</a:t>
              </a:r>
            </a:p>
            <a:p>
              <a:pPr algn="just">
                <a:lnSpc>
                  <a:spcPts val="3780"/>
                </a:lnSpc>
              </a:pPr>
              <a:r>
                <a:rPr lang="en-US" sz="2100">
                  <a:solidFill>
                    <a:srgbClr val="000000"/>
                  </a:solidFill>
                  <a:latin typeface="Calibri (MS)"/>
                  <a:ea typeface="Calibri (MS)"/>
                  <a:cs typeface="Calibri (MS)"/>
                  <a:sym typeface="Calibri (MS)"/>
                </a:rPr>
                <a:t>Οι ομάδες ξαναγράφουν το πρόγραμμα χρησιμοποιώντας απλή, σαφή και συμπεριληπτική γλώσσα, ώστε να γίνει πιο προσβάσιμο για όλα τα άτομα.</a:t>
              </a:r>
            </a:p>
          </p:txBody>
        </p:sp>
      </p:grpSp>
      <p:grpSp>
        <p:nvGrpSpPr>
          <p:cNvPr name="Group 31" id="31"/>
          <p:cNvGrpSpPr/>
          <p:nvPr/>
        </p:nvGrpSpPr>
        <p:grpSpPr>
          <a:xfrm rot="0">
            <a:off x="11536695" y="5432010"/>
            <a:ext cx="6532925" cy="1372259"/>
            <a:chOff x="0" y="0"/>
            <a:chExt cx="8710567" cy="1829678"/>
          </a:xfrm>
        </p:grpSpPr>
        <p:sp>
          <p:nvSpPr>
            <p:cNvPr name="Freeform 32" id="32"/>
            <p:cNvSpPr/>
            <p:nvPr/>
          </p:nvSpPr>
          <p:spPr>
            <a:xfrm flipH="false" flipV="false" rot="0">
              <a:off x="0" y="0"/>
              <a:ext cx="8710568" cy="1829678"/>
            </a:xfrm>
            <a:custGeom>
              <a:avLst/>
              <a:gdLst/>
              <a:ahLst/>
              <a:cxnLst/>
              <a:rect r="r" b="b" t="t" l="l"/>
              <a:pathLst>
                <a:path h="1829678" w="8710568">
                  <a:moveTo>
                    <a:pt x="0" y="0"/>
                  </a:moveTo>
                  <a:lnTo>
                    <a:pt x="8710568" y="0"/>
                  </a:lnTo>
                  <a:lnTo>
                    <a:pt x="8710568" y="1829678"/>
                  </a:lnTo>
                  <a:lnTo>
                    <a:pt x="0" y="1829678"/>
                  </a:lnTo>
                  <a:close/>
                </a:path>
              </a:pathLst>
            </a:custGeom>
          </p:spPr>
        </p:sp>
        <p:sp>
          <p:nvSpPr>
            <p:cNvPr name="TextBox 33" id="33"/>
            <p:cNvSpPr txBox="true"/>
            <p:nvPr/>
          </p:nvSpPr>
          <p:spPr>
            <a:xfrm>
              <a:off x="0" y="-161925"/>
              <a:ext cx="8710567" cy="1991603"/>
            </a:xfrm>
            <a:prstGeom prst="rect">
              <a:avLst/>
            </a:prstGeom>
          </p:spPr>
          <p:txBody>
            <a:bodyPr anchor="t" rtlCol="false" tIns="0" lIns="0" bIns="0" rIns="0"/>
            <a:lstStyle/>
            <a:p>
              <a:pPr algn="just">
                <a:lnSpc>
                  <a:spcPts val="3780"/>
                </a:lnSpc>
              </a:pPr>
              <a:r>
                <a:rPr lang="en-US" sz="2100" b="true">
                  <a:solidFill>
                    <a:srgbClr val="000000"/>
                  </a:solidFill>
                  <a:latin typeface="Calibri (MS) Bold"/>
                  <a:ea typeface="Calibri (MS) Bold"/>
                  <a:cs typeface="Calibri (MS) Bold"/>
                  <a:sym typeface="Calibri (MS) Bold"/>
                </a:rPr>
                <a:t>Κοινοποίηση αποτελεσμάτων</a:t>
              </a:r>
            </a:p>
            <a:p>
              <a:pPr algn="just">
                <a:lnSpc>
                  <a:spcPts val="3780"/>
                </a:lnSpc>
              </a:pPr>
              <a:r>
                <a:rPr lang="en-US" sz="2100">
                  <a:solidFill>
                    <a:srgbClr val="000000"/>
                  </a:solidFill>
                  <a:latin typeface="Calibri (MS)"/>
                  <a:ea typeface="Calibri (MS)"/>
                  <a:cs typeface="Calibri (MS)"/>
                  <a:sym typeface="Calibri (MS)"/>
                </a:rPr>
                <a:t>Οι ομάδες παρουσιάζουν σύντομα την απλοποιημένη εκδοχή τους και εξηγούν τις βασικές αλλαγές που έκαναν.</a:t>
              </a:r>
            </a:p>
          </p:txBody>
        </p:sp>
      </p:grpSp>
      <p:grpSp>
        <p:nvGrpSpPr>
          <p:cNvPr name="Group 34" id="34"/>
          <p:cNvGrpSpPr/>
          <p:nvPr/>
        </p:nvGrpSpPr>
        <p:grpSpPr>
          <a:xfrm rot="0">
            <a:off x="11457613" y="7147889"/>
            <a:ext cx="6612007" cy="2324759"/>
            <a:chOff x="0" y="0"/>
            <a:chExt cx="8816010" cy="3099678"/>
          </a:xfrm>
        </p:grpSpPr>
        <p:sp>
          <p:nvSpPr>
            <p:cNvPr name="Freeform 35" id="35"/>
            <p:cNvSpPr/>
            <p:nvPr/>
          </p:nvSpPr>
          <p:spPr>
            <a:xfrm flipH="false" flipV="false" rot="0">
              <a:off x="0" y="0"/>
              <a:ext cx="8816010" cy="3099678"/>
            </a:xfrm>
            <a:custGeom>
              <a:avLst/>
              <a:gdLst/>
              <a:ahLst/>
              <a:cxnLst/>
              <a:rect r="r" b="b" t="t" l="l"/>
              <a:pathLst>
                <a:path h="3099678" w="8816010">
                  <a:moveTo>
                    <a:pt x="0" y="0"/>
                  </a:moveTo>
                  <a:lnTo>
                    <a:pt x="8816010" y="0"/>
                  </a:lnTo>
                  <a:lnTo>
                    <a:pt x="8816010" y="3099678"/>
                  </a:lnTo>
                  <a:lnTo>
                    <a:pt x="0" y="3099678"/>
                  </a:lnTo>
                  <a:close/>
                </a:path>
              </a:pathLst>
            </a:custGeom>
          </p:spPr>
        </p:sp>
        <p:sp>
          <p:nvSpPr>
            <p:cNvPr name="TextBox 36" id="36"/>
            <p:cNvSpPr txBox="true"/>
            <p:nvPr/>
          </p:nvSpPr>
          <p:spPr>
            <a:xfrm>
              <a:off x="0" y="-161925"/>
              <a:ext cx="8816010" cy="3261603"/>
            </a:xfrm>
            <a:prstGeom prst="rect">
              <a:avLst/>
            </a:prstGeom>
          </p:spPr>
          <p:txBody>
            <a:bodyPr anchor="t" rtlCol="false" tIns="0" lIns="0" bIns="0" rIns="0"/>
            <a:lstStyle/>
            <a:p>
              <a:pPr algn="just">
                <a:lnSpc>
                  <a:spcPts val="3780"/>
                </a:lnSpc>
              </a:pPr>
              <a:r>
                <a:rPr lang="en-US" sz="2100" b="true">
                  <a:solidFill>
                    <a:srgbClr val="000000"/>
                  </a:solidFill>
                  <a:latin typeface="Calibri (MS) Bold"/>
                  <a:ea typeface="Calibri (MS) Bold"/>
                  <a:cs typeface="Calibri (MS) Bold"/>
                  <a:sym typeface="Calibri (MS) Bold"/>
                </a:rPr>
                <a:t>Συζήτηση &amp; αναστοχασμός</a:t>
              </a:r>
            </a:p>
            <a:p>
              <a:pPr algn="just">
                <a:lnSpc>
                  <a:spcPts val="3780"/>
                </a:lnSpc>
              </a:pPr>
              <a:r>
                <a:rPr lang="en-US" sz="2100">
                  <a:solidFill>
                    <a:srgbClr val="000000"/>
                  </a:solidFill>
                  <a:latin typeface="Calibri (MS)"/>
                  <a:ea typeface="Calibri (MS)"/>
                  <a:cs typeface="Calibri (MS)"/>
                  <a:sym typeface="Calibri (MS)"/>
                </a:rPr>
                <a:t>Σύντομη συζήτηση στην ομάδα για το γιατί η προσβάσιμη και κατανοητή γλώσσα είναι απαραίτητη για ουσιαστική και συμπεριληπτική συμμετοχή στην πολιτική ζωή.</a:t>
              </a:r>
            </a:p>
            <a:p>
              <a:pPr algn="just">
                <a:lnSpc>
                  <a:spcPts val="3780"/>
                </a:lnSpc>
              </a:pP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2900750" y="628650"/>
            <a:ext cx="14589979" cy="1374600"/>
            <a:chOff x="0" y="0"/>
            <a:chExt cx="19453306" cy="1832800"/>
          </a:xfrm>
        </p:grpSpPr>
        <p:sp>
          <p:nvSpPr>
            <p:cNvPr name="Freeform 6" id="6"/>
            <p:cNvSpPr/>
            <p:nvPr/>
          </p:nvSpPr>
          <p:spPr>
            <a:xfrm flipH="false" flipV="false" rot="0">
              <a:off x="0" y="0"/>
              <a:ext cx="19453306" cy="1832800"/>
            </a:xfrm>
            <a:custGeom>
              <a:avLst/>
              <a:gdLst/>
              <a:ahLst/>
              <a:cxnLst/>
              <a:rect r="r" b="b" t="t" l="l"/>
              <a:pathLst>
                <a:path h="1832800" w="19453306">
                  <a:moveTo>
                    <a:pt x="0" y="0"/>
                  </a:moveTo>
                  <a:lnTo>
                    <a:pt x="19453306" y="0"/>
                  </a:lnTo>
                  <a:lnTo>
                    <a:pt x="19453306" y="1832800"/>
                  </a:lnTo>
                  <a:lnTo>
                    <a:pt x="0" y="1832800"/>
                  </a:lnTo>
                  <a:close/>
                </a:path>
              </a:pathLst>
            </a:custGeom>
          </p:spPr>
        </p:sp>
        <p:sp>
          <p:nvSpPr>
            <p:cNvPr name="TextBox 7" id="7"/>
            <p:cNvSpPr txBox="true"/>
            <p:nvPr/>
          </p:nvSpPr>
          <p:spPr>
            <a:xfrm>
              <a:off x="0" y="-85725"/>
              <a:ext cx="19453306" cy="191852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Δραστηριότητα</a:t>
              </a:r>
              <a:r>
                <a:rPr lang="en-US" b="true" sz="3924">
                  <a:solidFill>
                    <a:srgbClr val="2E2B29"/>
                  </a:solidFill>
                  <a:latin typeface="Calibri (MS) Bold"/>
                  <a:ea typeface="Calibri (MS) Bold"/>
                  <a:cs typeface="Calibri (MS) Bold"/>
                  <a:sym typeface="Calibri (MS) Bold"/>
                </a:rPr>
                <a:t> #2 – Δημιουργία Λίστας Ελέγχου Προσβασιμότητας για Πολιτικές Εκδηλώσεις</a:t>
              </a:r>
            </a:p>
          </p:txBody>
        </p:sp>
      </p:grpSp>
      <p:grpSp>
        <p:nvGrpSpPr>
          <p:cNvPr name="Group 8" id="8"/>
          <p:cNvGrpSpPr/>
          <p:nvPr/>
        </p:nvGrpSpPr>
        <p:grpSpPr>
          <a:xfrm rot="0">
            <a:off x="971550" y="467067"/>
            <a:ext cx="76944" cy="161583"/>
            <a:chOff x="0" y="0"/>
            <a:chExt cx="102592" cy="215444"/>
          </a:xfrm>
        </p:grpSpPr>
        <p:sp>
          <p:nvSpPr>
            <p:cNvPr name="Freeform 9" id="9"/>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0" id="10"/>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1" id="1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2" id="12"/>
          <p:cNvSpPr/>
          <p:nvPr/>
        </p:nvSpPr>
        <p:spPr>
          <a:xfrm flipH="false" flipV="false" rot="0">
            <a:off x="12015774" y="7714224"/>
            <a:ext cx="5916010" cy="2144554"/>
          </a:xfrm>
          <a:custGeom>
            <a:avLst/>
            <a:gdLst/>
            <a:ahLst/>
            <a:cxnLst/>
            <a:rect r="r" b="b" t="t" l="l"/>
            <a:pathLst>
              <a:path h="2144554" w="5916010">
                <a:moveTo>
                  <a:pt x="0" y="0"/>
                </a:moveTo>
                <a:lnTo>
                  <a:pt x="5916010" y="0"/>
                </a:lnTo>
                <a:lnTo>
                  <a:pt x="5916010"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3" id="13"/>
          <p:cNvGrpSpPr/>
          <p:nvPr/>
        </p:nvGrpSpPr>
        <p:grpSpPr>
          <a:xfrm rot="0">
            <a:off x="665617" y="2478311"/>
            <a:ext cx="15851450" cy="7808689"/>
            <a:chOff x="0" y="0"/>
            <a:chExt cx="21135266" cy="10411585"/>
          </a:xfrm>
        </p:grpSpPr>
        <p:sp>
          <p:nvSpPr>
            <p:cNvPr name="Freeform 14" id="14"/>
            <p:cNvSpPr/>
            <p:nvPr/>
          </p:nvSpPr>
          <p:spPr>
            <a:xfrm flipH="false" flipV="false" rot="0">
              <a:off x="0" y="0"/>
              <a:ext cx="21135267" cy="10411585"/>
            </a:xfrm>
            <a:custGeom>
              <a:avLst/>
              <a:gdLst/>
              <a:ahLst/>
              <a:cxnLst/>
              <a:rect r="r" b="b" t="t" l="l"/>
              <a:pathLst>
                <a:path h="10411585" w="21135267">
                  <a:moveTo>
                    <a:pt x="0" y="0"/>
                  </a:moveTo>
                  <a:lnTo>
                    <a:pt x="21135267" y="0"/>
                  </a:lnTo>
                  <a:lnTo>
                    <a:pt x="21135267" y="10411585"/>
                  </a:lnTo>
                  <a:lnTo>
                    <a:pt x="0" y="10411585"/>
                  </a:lnTo>
                  <a:close/>
                </a:path>
              </a:pathLst>
            </a:custGeom>
          </p:spPr>
        </p:sp>
        <p:sp>
          <p:nvSpPr>
            <p:cNvPr name="TextBox 15" id="15"/>
            <p:cNvSpPr txBox="true"/>
            <p:nvPr/>
          </p:nvSpPr>
          <p:spPr>
            <a:xfrm>
              <a:off x="0" y="-228600"/>
              <a:ext cx="21135266" cy="10640185"/>
            </a:xfrm>
            <a:prstGeom prst="rect">
              <a:avLst/>
            </a:prstGeom>
          </p:spPr>
          <p:txBody>
            <a:bodyPr anchor="t" rtlCol="false" tIns="0" lIns="0" bIns="0" rIns="0"/>
            <a:lstStyle/>
            <a:p>
              <a:pPr algn="just" marL="626106" indent="-313053" lvl="1">
                <a:lnSpc>
                  <a:spcPts val="5219"/>
                </a:lnSpc>
                <a:buFont typeface="Arial"/>
                <a:buChar char="•"/>
              </a:pPr>
              <a:r>
                <a:rPr lang="en-US" b="true" sz="2899">
                  <a:solidFill>
                    <a:srgbClr val="282121"/>
                  </a:solidFill>
                  <a:latin typeface="Calibri (MS) Bold"/>
                  <a:ea typeface="Calibri (MS) Bold"/>
                  <a:cs typeface="Calibri (MS) Bold"/>
                  <a:sym typeface="Calibri (MS) Bold"/>
                </a:rPr>
                <a:t>Στόχος:</a:t>
              </a:r>
              <a:r>
                <a:rPr lang="en-US" sz="2899">
                  <a:solidFill>
                    <a:srgbClr val="282121"/>
                  </a:solidFill>
                  <a:latin typeface="Calibri (MS)"/>
                  <a:ea typeface="Calibri (MS)"/>
                  <a:cs typeface="Calibri (MS)"/>
                  <a:sym typeface="Calibri (MS)"/>
                </a:rPr>
                <a:t> τα συμμετέχοντα άτομα να αναλογιστούν τα εμπόδια που αντιμετωπίζουν τα άτομα με αναπηρία και να δημιουργήσουν συνεργατικά μια πρακτική λίστα ελέγχου για τη διοργάνωση προσβάσιμων πολιτικών εκδηλώσεων.</a:t>
              </a:r>
            </a:p>
            <a:p>
              <a:pPr algn="just">
                <a:lnSpc>
                  <a:spcPts val="5219"/>
                </a:lnSpc>
              </a:pPr>
            </a:p>
            <a:p>
              <a:pPr algn="just" marL="626106" indent="-313053" lvl="1">
                <a:lnSpc>
                  <a:spcPts val="5219"/>
                </a:lnSpc>
                <a:buFont typeface="Arial"/>
                <a:buChar char="•"/>
              </a:pPr>
              <a:r>
                <a:rPr lang="en-US" b="true" sz="2899">
                  <a:solidFill>
                    <a:srgbClr val="282121"/>
                  </a:solidFill>
                  <a:latin typeface="Calibri (MS) Bold"/>
                  <a:ea typeface="Calibri (MS) Bold"/>
                  <a:cs typeface="Calibri (MS) Bold"/>
                  <a:sym typeface="Calibri (MS) Bold"/>
                </a:rPr>
                <a:t>Απαραίτητα υλικά:</a:t>
              </a:r>
            </a:p>
            <a:p>
              <a:pPr algn="just" marL="626106" indent="-313053" lvl="1">
                <a:lnSpc>
                  <a:spcPts val="5219"/>
                </a:lnSpc>
                <a:buAutoNum type="arabicPeriod" startAt="1"/>
              </a:pPr>
              <a:r>
                <a:rPr lang="en-US" sz="2899">
                  <a:solidFill>
                    <a:srgbClr val="282121"/>
                  </a:solidFill>
                  <a:latin typeface="Calibri (MS)"/>
                  <a:ea typeface="Calibri (MS)"/>
                  <a:cs typeface="Calibri (MS)"/>
                  <a:sym typeface="Calibri (MS)"/>
                </a:rPr>
                <a:t>Λευκά φύλλα ή ψηφιακά έγγραφα για τη δημιουργία της λίστας</a:t>
              </a:r>
            </a:p>
            <a:p>
              <a:pPr algn="just" marL="626106" indent="-313053" lvl="1">
                <a:lnSpc>
                  <a:spcPts val="5219"/>
                </a:lnSpc>
                <a:buAutoNum type="arabicPeriod" startAt="1"/>
              </a:pPr>
              <a:r>
                <a:rPr lang="en-US" sz="2899">
                  <a:solidFill>
                    <a:srgbClr val="282121"/>
                  </a:solidFill>
                  <a:latin typeface="Calibri (MS)"/>
                  <a:ea typeface="Calibri (MS)"/>
                  <a:cs typeface="Calibri (MS)"/>
                  <a:sym typeface="Calibri (MS)"/>
                </a:rPr>
                <a:t>Μαρκάδοροι, στυλό ή ψηφιακά εργαλεία επεξεργασίας</a:t>
              </a:r>
            </a:p>
            <a:p>
              <a:pPr algn="just" marL="626106" indent="-313053" lvl="1">
                <a:lnSpc>
                  <a:spcPts val="5219"/>
                </a:lnSpc>
                <a:buAutoNum type="arabicPeriod" startAt="1"/>
              </a:pPr>
              <a:r>
                <a:rPr lang="en-US" sz="2899">
                  <a:solidFill>
                    <a:srgbClr val="282121"/>
                  </a:solidFill>
                  <a:latin typeface="Calibri (MS)"/>
                  <a:ea typeface="Calibri (MS)"/>
                  <a:cs typeface="Calibri (MS)"/>
                  <a:sym typeface="Calibri (MS)"/>
                </a:rPr>
                <a:t>Φλιπτσαρτ ή κοινή οθόνη για την τελική συζήτηση</a:t>
              </a:r>
            </a:p>
            <a:p>
              <a:pPr algn="just">
                <a:lnSpc>
                  <a:spcPts val="5219"/>
                </a:lnSpc>
              </a:pPr>
            </a:p>
            <a:p>
              <a:pPr algn="just" marL="626106" indent="-313053" lvl="1">
                <a:lnSpc>
                  <a:spcPts val="5219"/>
                </a:lnSpc>
                <a:buFont typeface="Arial"/>
                <a:buChar char="•"/>
              </a:pPr>
              <a:r>
                <a:rPr lang="en-US" b="true" sz="2899">
                  <a:solidFill>
                    <a:srgbClr val="282121"/>
                  </a:solidFill>
                  <a:latin typeface="Calibri (MS) Bold"/>
                  <a:ea typeface="Calibri (MS) Bold"/>
                  <a:cs typeface="Calibri (MS) Bold"/>
                  <a:sym typeface="Calibri (MS) Bold"/>
                </a:rPr>
                <a:t>Διάρκεια:</a:t>
              </a:r>
              <a:r>
                <a:rPr lang="en-US" sz="2899">
                  <a:solidFill>
                    <a:srgbClr val="282121"/>
                  </a:solidFill>
                  <a:latin typeface="Calibri (MS)"/>
                  <a:ea typeface="Calibri (MS)"/>
                  <a:cs typeface="Calibri (MS)"/>
                  <a:sym typeface="Calibri (MS)"/>
                </a:rPr>
                <a:t> 15 λεπτά</a:t>
              </a:r>
            </a:p>
            <a:p>
              <a:pPr algn="just">
                <a:lnSpc>
                  <a:spcPts val="5219"/>
                </a:lnSpc>
              </a:pPr>
            </a:p>
            <a:p>
              <a:pPr algn="just">
                <a:lnSpc>
                  <a:spcPts val="5219"/>
                </a:lnSpc>
              </a:pP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72359" y="-395850"/>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511995" y="9534525"/>
            <a:ext cx="2862209" cy="600478"/>
          </a:xfrm>
          <a:custGeom>
            <a:avLst/>
            <a:gdLst/>
            <a:ahLst/>
            <a:cxnLst/>
            <a:rect r="r" b="b" t="t" l="l"/>
            <a:pathLst>
              <a:path h="600478" w="2862209">
                <a:moveTo>
                  <a:pt x="0" y="0"/>
                </a:moveTo>
                <a:lnTo>
                  <a:pt x="2862210" y="0"/>
                </a:lnTo>
                <a:lnTo>
                  <a:pt x="2862210"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1933571"/>
            <a:ext cx="15611797" cy="1374353"/>
            <a:chOff x="0" y="0"/>
            <a:chExt cx="20815730" cy="1832471"/>
          </a:xfrm>
        </p:grpSpPr>
        <p:sp>
          <p:nvSpPr>
            <p:cNvPr name="Freeform 6" id="6"/>
            <p:cNvSpPr/>
            <p:nvPr/>
          </p:nvSpPr>
          <p:spPr>
            <a:xfrm flipH="false" flipV="false" rot="0">
              <a:off x="0" y="0"/>
              <a:ext cx="20815729" cy="1832471"/>
            </a:xfrm>
            <a:custGeom>
              <a:avLst/>
              <a:gdLst/>
              <a:ahLst/>
              <a:cxnLst/>
              <a:rect r="r" b="b" t="t" l="l"/>
              <a:pathLst>
                <a:path h="1832471" w="20815729">
                  <a:moveTo>
                    <a:pt x="0" y="0"/>
                  </a:moveTo>
                  <a:lnTo>
                    <a:pt x="20815729" y="0"/>
                  </a:lnTo>
                  <a:lnTo>
                    <a:pt x="20815729" y="1832471"/>
                  </a:lnTo>
                  <a:lnTo>
                    <a:pt x="0" y="1832471"/>
                  </a:lnTo>
                  <a:close/>
                </a:path>
              </a:pathLst>
            </a:custGeom>
          </p:spPr>
        </p:sp>
        <p:sp>
          <p:nvSpPr>
            <p:cNvPr name="TextBox 7" id="7"/>
            <p:cNvSpPr txBox="true"/>
            <p:nvPr/>
          </p:nvSpPr>
          <p:spPr>
            <a:xfrm>
              <a:off x="0" y="-85725"/>
              <a:ext cx="20815730" cy="1918196"/>
            </a:xfrm>
            <a:prstGeom prst="rect">
              <a:avLst/>
            </a:prstGeom>
          </p:spPr>
          <p:txBody>
            <a:bodyPr anchor="t" rtlCol="false" tIns="0" lIns="0" bIns="0" rIns="0"/>
            <a:lstStyle/>
            <a:p>
              <a:pPr algn="l">
                <a:lnSpc>
                  <a:spcPts val="4704"/>
                </a:lnSpc>
              </a:pPr>
              <a:r>
                <a:rPr lang="en-US" b="true" sz="3920">
                  <a:solidFill>
                    <a:srgbClr val="2E2B29"/>
                  </a:solidFill>
                  <a:latin typeface="Calibri (MS) Bold"/>
                  <a:ea typeface="Calibri (MS) Bold"/>
                  <a:cs typeface="Calibri (MS) Bold"/>
                  <a:sym typeface="Calibri (MS) Bold"/>
                </a:rPr>
                <a:t>Δραστηριότητα</a:t>
              </a:r>
              <a:r>
                <a:rPr lang="en-US" b="true" sz="3920">
                  <a:solidFill>
                    <a:srgbClr val="2E2B29"/>
                  </a:solidFill>
                  <a:latin typeface="Calibri (MS) Bold"/>
                  <a:ea typeface="Calibri (MS) Bold"/>
                  <a:cs typeface="Calibri (MS) Bold"/>
                  <a:sym typeface="Calibri (MS) Bold"/>
                </a:rPr>
                <a:t> #2 – Δημιουργία Λίστας Ελέγχου Προσβασιμότητας για Πολιτικές Εκδηλώσεις</a:t>
              </a:r>
            </a:p>
          </p:txBody>
        </p:sp>
      </p:grpSp>
      <p:grpSp>
        <p:nvGrpSpPr>
          <p:cNvPr name="Group 8" id="8"/>
          <p:cNvGrpSpPr/>
          <p:nvPr/>
        </p:nvGrpSpPr>
        <p:grpSpPr>
          <a:xfrm rot="0">
            <a:off x="971550" y="467067"/>
            <a:ext cx="76944" cy="161583"/>
            <a:chOff x="0" y="0"/>
            <a:chExt cx="102592" cy="215444"/>
          </a:xfrm>
        </p:grpSpPr>
        <p:sp>
          <p:nvSpPr>
            <p:cNvPr name="Freeform 9" id="9"/>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0" id="10"/>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1" id="1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2" id="12"/>
          <p:cNvSpPr/>
          <p:nvPr/>
        </p:nvSpPr>
        <p:spPr>
          <a:xfrm flipH="false" flipV="false" rot="0">
            <a:off x="971550" y="3751602"/>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010022" y="5527988"/>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71550" y="7523613"/>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0291225" y="3328165"/>
            <a:ext cx="909212" cy="909212"/>
          </a:xfrm>
          <a:custGeom>
            <a:avLst/>
            <a:gdLst/>
            <a:ahLst/>
            <a:cxnLst/>
            <a:rect r="r" b="b" t="t" l="l"/>
            <a:pathLst>
              <a:path h="909212" w="909212">
                <a:moveTo>
                  <a:pt x="0" y="0"/>
                </a:moveTo>
                <a:lnTo>
                  <a:pt x="909213" y="0"/>
                </a:lnTo>
                <a:lnTo>
                  <a:pt x="909213" y="909212"/>
                </a:lnTo>
                <a:lnTo>
                  <a:pt x="0" y="90921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10275853" y="5007703"/>
            <a:ext cx="909212" cy="909212"/>
          </a:xfrm>
          <a:custGeom>
            <a:avLst/>
            <a:gdLst/>
            <a:ahLst/>
            <a:cxnLst/>
            <a:rect r="r" b="b" t="t" l="l"/>
            <a:pathLst>
              <a:path h="909212" w="909212">
                <a:moveTo>
                  <a:pt x="0" y="0"/>
                </a:moveTo>
                <a:lnTo>
                  <a:pt x="909213" y="0"/>
                </a:lnTo>
                <a:lnTo>
                  <a:pt x="909213" y="909213"/>
                </a:lnTo>
                <a:lnTo>
                  <a:pt x="0" y="90921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0">
            <a:off x="10291225" y="7616695"/>
            <a:ext cx="878469" cy="878469"/>
          </a:xfrm>
          <a:custGeom>
            <a:avLst/>
            <a:gdLst/>
            <a:ahLst/>
            <a:cxnLst/>
            <a:rect r="r" b="b" t="t" l="l"/>
            <a:pathLst>
              <a:path h="878469" w="878469">
                <a:moveTo>
                  <a:pt x="0" y="0"/>
                </a:moveTo>
                <a:lnTo>
                  <a:pt x="878469" y="0"/>
                </a:lnTo>
                <a:lnTo>
                  <a:pt x="878469" y="878468"/>
                </a:lnTo>
                <a:lnTo>
                  <a:pt x="0" y="87846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8" id="18"/>
          <p:cNvSpPr txBox="true"/>
          <p:nvPr/>
        </p:nvSpPr>
        <p:spPr>
          <a:xfrm rot="0">
            <a:off x="2140425" y="3421380"/>
            <a:ext cx="7470108" cy="1722120"/>
          </a:xfrm>
          <a:prstGeom prst="rect">
            <a:avLst/>
          </a:prstGeom>
        </p:spPr>
        <p:txBody>
          <a:bodyPr anchor="t" rtlCol="false" tIns="0" lIns="0" bIns="0" rIns="0">
            <a:spAutoFit/>
          </a:bodyPr>
          <a:lstStyle/>
          <a:p>
            <a:pPr algn="just">
              <a:lnSpc>
                <a:spcPts val="3419"/>
              </a:lnSpc>
            </a:pPr>
            <a:r>
              <a:rPr lang="en-US" sz="1899" b="true">
                <a:solidFill>
                  <a:srgbClr val="000000"/>
                </a:solidFill>
                <a:latin typeface="Calibri (MS) Bold"/>
                <a:ea typeface="Calibri (MS) Bold"/>
                <a:cs typeface="Calibri (MS) Bold"/>
                <a:sym typeface="Calibri (MS) Bold"/>
              </a:rPr>
              <a:t>Καταιγισμός ιδεών – Αναγνώριση εμποδίων</a:t>
            </a:r>
          </a:p>
          <a:p>
            <a:pPr algn="just">
              <a:lnSpc>
                <a:spcPts val="3419"/>
              </a:lnSpc>
            </a:pPr>
            <a:r>
              <a:rPr lang="en-US" sz="1899">
                <a:solidFill>
                  <a:srgbClr val="000000"/>
                </a:solidFill>
                <a:latin typeface="Calibri (MS)"/>
                <a:ea typeface="Calibri (MS)"/>
                <a:cs typeface="Calibri (MS)"/>
                <a:sym typeface="Calibri (MS)"/>
              </a:rPr>
              <a:t> Σε μικρές ομάδες, τα συμμετέχοντα άτομα σκέφτονται και καταγράφουν πιθανά εμπόδια που μπορεί να αντιμετωπίζουν άτομα με φυσικές ή γνωστικές αναπηρίες όταν παρακολουθούν πολιτικές εκδηλώσεις.</a:t>
            </a:r>
          </a:p>
        </p:txBody>
      </p:sp>
      <p:grpSp>
        <p:nvGrpSpPr>
          <p:cNvPr name="Group 19" id="19"/>
          <p:cNvGrpSpPr/>
          <p:nvPr/>
        </p:nvGrpSpPr>
        <p:grpSpPr>
          <a:xfrm rot="0">
            <a:off x="2140425" y="5247138"/>
            <a:ext cx="7817425" cy="2520639"/>
            <a:chOff x="0" y="0"/>
            <a:chExt cx="10423233" cy="3360852"/>
          </a:xfrm>
        </p:grpSpPr>
        <p:sp>
          <p:nvSpPr>
            <p:cNvPr name="Freeform 20" id="20"/>
            <p:cNvSpPr/>
            <p:nvPr/>
          </p:nvSpPr>
          <p:spPr>
            <a:xfrm flipH="false" flipV="false" rot="0">
              <a:off x="0" y="0"/>
              <a:ext cx="10423234" cy="3360852"/>
            </a:xfrm>
            <a:custGeom>
              <a:avLst/>
              <a:gdLst/>
              <a:ahLst/>
              <a:cxnLst/>
              <a:rect r="r" b="b" t="t" l="l"/>
              <a:pathLst>
                <a:path h="3360852" w="10423234">
                  <a:moveTo>
                    <a:pt x="0" y="0"/>
                  </a:moveTo>
                  <a:lnTo>
                    <a:pt x="10423234" y="0"/>
                  </a:lnTo>
                  <a:lnTo>
                    <a:pt x="10423234" y="3360852"/>
                  </a:lnTo>
                  <a:lnTo>
                    <a:pt x="0" y="3360852"/>
                  </a:lnTo>
                  <a:close/>
                </a:path>
              </a:pathLst>
            </a:custGeom>
          </p:spPr>
        </p:sp>
        <p:sp>
          <p:nvSpPr>
            <p:cNvPr name="TextBox 21" id="21"/>
            <p:cNvSpPr txBox="true"/>
            <p:nvPr/>
          </p:nvSpPr>
          <p:spPr>
            <a:xfrm>
              <a:off x="0" y="-152400"/>
              <a:ext cx="10423233" cy="3513252"/>
            </a:xfrm>
            <a:prstGeom prst="rect">
              <a:avLst/>
            </a:prstGeom>
          </p:spPr>
          <p:txBody>
            <a:bodyPr anchor="t" rtlCol="false" tIns="0" lIns="0" bIns="0" rIns="0"/>
            <a:lstStyle/>
            <a:p>
              <a:pPr algn="just">
                <a:lnSpc>
                  <a:spcPts val="3419"/>
                </a:lnSpc>
              </a:pPr>
              <a:r>
                <a:rPr lang="en-US" sz="1899" b="true">
                  <a:solidFill>
                    <a:srgbClr val="000000"/>
                  </a:solidFill>
                  <a:latin typeface="Calibri (MS) Bold"/>
                  <a:ea typeface="Calibri (MS) Bold"/>
                  <a:cs typeface="Calibri (MS) Bold"/>
                  <a:sym typeface="Calibri (MS) Bold"/>
                </a:rPr>
                <a:t>Χωρισμός σε ομάδες</a:t>
              </a:r>
            </a:p>
            <a:p>
              <a:pPr algn="just">
                <a:lnSpc>
                  <a:spcPts val="3419"/>
                </a:lnSpc>
              </a:pPr>
              <a:r>
                <a:rPr lang="en-US" sz="1899">
                  <a:solidFill>
                    <a:srgbClr val="000000"/>
                  </a:solidFill>
                  <a:latin typeface="Calibri (MS)"/>
                  <a:ea typeface="Calibri (MS)"/>
                  <a:cs typeface="Calibri (MS)"/>
                  <a:sym typeface="Calibri (MS)"/>
                </a:rPr>
                <a:t>Τα συμμετέχοντα άτομα εργάζονται σε ομάδες των 3-5 ατόμων για να οργανώσουν τις ιδέες τους σε κατηγορίες, όπως: φυσική προσβασιμότητα, ψηφιακή προσβασιμότητα, επικοινωνία και πληροφοριακή προσβασιμότητα, αλλα οργανωτικά ή κοινωνικά εμπόδια</a:t>
              </a:r>
            </a:p>
            <a:p>
              <a:pPr algn="just">
                <a:lnSpc>
                  <a:spcPts val="3419"/>
                </a:lnSpc>
              </a:pPr>
            </a:p>
          </p:txBody>
        </p:sp>
      </p:grpSp>
      <p:grpSp>
        <p:nvGrpSpPr>
          <p:cNvPr name="Group 22" id="22"/>
          <p:cNvGrpSpPr/>
          <p:nvPr/>
        </p:nvGrpSpPr>
        <p:grpSpPr>
          <a:xfrm rot="0">
            <a:off x="2201428" y="7423461"/>
            <a:ext cx="6739877" cy="1663389"/>
            <a:chOff x="0" y="0"/>
            <a:chExt cx="8986502" cy="2217852"/>
          </a:xfrm>
        </p:grpSpPr>
        <p:sp>
          <p:nvSpPr>
            <p:cNvPr name="Freeform 23" id="23"/>
            <p:cNvSpPr/>
            <p:nvPr/>
          </p:nvSpPr>
          <p:spPr>
            <a:xfrm flipH="false" flipV="false" rot="0">
              <a:off x="0" y="0"/>
              <a:ext cx="8986503" cy="2217852"/>
            </a:xfrm>
            <a:custGeom>
              <a:avLst/>
              <a:gdLst/>
              <a:ahLst/>
              <a:cxnLst/>
              <a:rect r="r" b="b" t="t" l="l"/>
              <a:pathLst>
                <a:path h="2217852" w="8986503">
                  <a:moveTo>
                    <a:pt x="0" y="0"/>
                  </a:moveTo>
                  <a:lnTo>
                    <a:pt x="8986503" y="0"/>
                  </a:lnTo>
                  <a:lnTo>
                    <a:pt x="8986503" y="2217852"/>
                  </a:lnTo>
                  <a:lnTo>
                    <a:pt x="0" y="2217852"/>
                  </a:lnTo>
                  <a:close/>
                </a:path>
              </a:pathLst>
            </a:custGeom>
          </p:spPr>
        </p:sp>
        <p:sp>
          <p:nvSpPr>
            <p:cNvPr name="TextBox 24" id="24"/>
            <p:cNvSpPr txBox="true"/>
            <p:nvPr/>
          </p:nvSpPr>
          <p:spPr>
            <a:xfrm>
              <a:off x="0" y="-152400"/>
              <a:ext cx="8986502" cy="2370252"/>
            </a:xfrm>
            <a:prstGeom prst="rect">
              <a:avLst/>
            </a:prstGeom>
          </p:spPr>
          <p:txBody>
            <a:bodyPr anchor="t" rtlCol="false" tIns="0" lIns="0" bIns="0" rIns="0"/>
            <a:lstStyle/>
            <a:p>
              <a:pPr algn="just">
                <a:lnSpc>
                  <a:spcPts val="3419"/>
                </a:lnSpc>
              </a:pPr>
              <a:r>
                <a:rPr lang="en-US" sz="1899" b="true">
                  <a:solidFill>
                    <a:srgbClr val="000000"/>
                  </a:solidFill>
                  <a:latin typeface="Calibri (MS) Bold"/>
                  <a:ea typeface="Calibri (MS) Bold"/>
                  <a:cs typeface="Calibri (MS) Bold"/>
                  <a:sym typeface="Calibri (MS) Bold"/>
                </a:rPr>
                <a:t>Δημιουργία λίστας ελέγχου</a:t>
              </a:r>
            </a:p>
            <a:p>
              <a:pPr algn="just">
                <a:lnSpc>
                  <a:spcPts val="3419"/>
                </a:lnSpc>
              </a:pPr>
              <a:r>
                <a:rPr lang="en-US" sz="1899">
                  <a:solidFill>
                    <a:srgbClr val="000000"/>
                  </a:solidFill>
                  <a:latin typeface="Calibri (MS)"/>
                  <a:ea typeface="Calibri (MS)"/>
                  <a:cs typeface="Calibri (MS)"/>
                  <a:sym typeface="Calibri (MS)"/>
                </a:rPr>
                <a:t> Κάθε ομάδα συντάσσει μια απλή λίστα ελέγχου με ενέργειες και καλές πρακτικές, που διασφαλίζουν ότι οι πολιτικές εκδηλώσεις θα είναι προσβάσιμες και συμπεριληπτικές για όλους και όλες.</a:t>
              </a:r>
            </a:p>
          </p:txBody>
        </p:sp>
      </p:grpSp>
      <p:grpSp>
        <p:nvGrpSpPr>
          <p:cNvPr name="Group 25" id="25"/>
          <p:cNvGrpSpPr/>
          <p:nvPr/>
        </p:nvGrpSpPr>
        <p:grpSpPr>
          <a:xfrm rot="0">
            <a:off x="11536695" y="3307924"/>
            <a:ext cx="6532925" cy="1663389"/>
            <a:chOff x="0" y="0"/>
            <a:chExt cx="8710567" cy="2217852"/>
          </a:xfrm>
        </p:grpSpPr>
        <p:sp>
          <p:nvSpPr>
            <p:cNvPr name="Freeform 26" id="26"/>
            <p:cNvSpPr/>
            <p:nvPr/>
          </p:nvSpPr>
          <p:spPr>
            <a:xfrm flipH="false" flipV="false" rot="0">
              <a:off x="0" y="0"/>
              <a:ext cx="8710568" cy="2217852"/>
            </a:xfrm>
            <a:custGeom>
              <a:avLst/>
              <a:gdLst/>
              <a:ahLst/>
              <a:cxnLst/>
              <a:rect r="r" b="b" t="t" l="l"/>
              <a:pathLst>
                <a:path h="2217852" w="8710568">
                  <a:moveTo>
                    <a:pt x="0" y="0"/>
                  </a:moveTo>
                  <a:lnTo>
                    <a:pt x="8710568" y="0"/>
                  </a:lnTo>
                  <a:lnTo>
                    <a:pt x="8710568" y="2217852"/>
                  </a:lnTo>
                  <a:lnTo>
                    <a:pt x="0" y="2217852"/>
                  </a:lnTo>
                  <a:close/>
                </a:path>
              </a:pathLst>
            </a:custGeom>
          </p:spPr>
        </p:sp>
        <p:sp>
          <p:nvSpPr>
            <p:cNvPr name="TextBox 27" id="27"/>
            <p:cNvSpPr txBox="true"/>
            <p:nvPr/>
          </p:nvSpPr>
          <p:spPr>
            <a:xfrm>
              <a:off x="0" y="-152400"/>
              <a:ext cx="8710567" cy="2370252"/>
            </a:xfrm>
            <a:prstGeom prst="rect">
              <a:avLst/>
            </a:prstGeom>
          </p:spPr>
          <p:txBody>
            <a:bodyPr anchor="t" rtlCol="false" tIns="0" lIns="0" bIns="0" rIns="0"/>
            <a:lstStyle/>
            <a:p>
              <a:pPr algn="just">
                <a:lnSpc>
                  <a:spcPts val="3419"/>
                </a:lnSpc>
              </a:pPr>
              <a:r>
                <a:rPr lang="en-US" sz="1899" b="true">
                  <a:solidFill>
                    <a:srgbClr val="000000"/>
                  </a:solidFill>
                  <a:latin typeface="Calibri (MS) Bold"/>
                  <a:ea typeface="Calibri (MS) Bold"/>
                  <a:cs typeface="Calibri (MS) Bold"/>
                  <a:sym typeface="Calibri (MS) Bold"/>
                </a:rPr>
                <a:t>Παρουσίαση</a:t>
              </a:r>
              <a:r>
                <a:rPr lang="en-US" sz="1899" b="true">
                  <a:solidFill>
                    <a:srgbClr val="000000"/>
                  </a:solidFill>
                  <a:latin typeface="Calibri (MS) Bold"/>
                  <a:ea typeface="Calibri (MS) Bold"/>
                  <a:cs typeface="Calibri (MS) Bold"/>
                  <a:sym typeface="Calibri (MS) Bold"/>
                </a:rPr>
                <a:t> λιστών ελέγχου ομάδων</a:t>
              </a:r>
            </a:p>
            <a:p>
              <a:pPr algn="just">
                <a:lnSpc>
                  <a:spcPts val="3419"/>
                </a:lnSpc>
              </a:pPr>
              <a:r>
                <a:rPr lang="en-US" sz="1899">
                  <a:solidFill>
                    <a:srgbClr val="000000"/>
                  </a:solidFill>
                  <a:latin typeface="Calibri (MS)"/>
                  <a:ea typeface="Calibri (MS)"/>
                  <a:cs typeface="Calibri (MS)"/>
                  <a:sym typeface="Calibri (MS)"/>
                </a:rPr>
                <a:t>Οι ομάδες μοιράζονται τις λίστες ελέγχου τους με τους υπόλοιπα άτομα εξηγώντας τις προτεραιότητες και τις προτεινόμενες λύσεις τους.</a:t>
              </a:r>
            </a:p>
          </p:txBody>
        </p:sp>
      </p:grpSp>
      <p:grpSp>
        <p:nvGrpSpPr>
          <p:cNvPr name="Group 28" id="28"/>
          <p:cNvGrpSpPr/>
          <p:nvPr/>
        </p:nvGrpSpPr>
        <p:grpSpPr>
          <a:xfrm rot="0">
            <a:off x="11536695" y="5143500"/>
            <a:ext cx="6532925" cy="2092014"/>
            <a:chOff x="0" y="0"/>
            <a:chExt cx="8710567" cy="2789352"/>
          </a:xfrm>
        </p:grpSpPr>
        <p:sp>
          <p:nvSpPr>
            <p:cNvPr name="Freeform 29" id="29"/>
            <p:cNvSpPr/>
            <p:nvPr/>
          </p:nvSpPr>
          <p:spPr>
            <a:xfrm flipH="false" flipV="false" rot="0">
              <a:off x="0" y="0"/>
              <a:ext cx="8710568" cy="2789352"/>
            </a:xfrm>
            <a:custGeom>
              <a:avLst/>
              <a:gdLst/>
              <a:ahLst/>
              <a:cxnLst/>
              <a:rect r="r" b="b" t="t" l="l"/>
              <a:pathLst>
                <a:path h="2789352" w="8710568">
                  <a:moveTo>
                    <a:pt x="0" y="0"/>
                  </a:moveTo>
                  <a:lnTo>
                    <a:pt x="8710568" y="0"/>
                  </a:lnTo>
                  <a:lnTo>
                    <a:pt x="8710568" y="2789352"/>
                  </a:lnTo>
                  <a:lnTo>
                    <a:pt x="0" y="2789352"/>
                  </a:lnTo>
                  <a:close/>
                </a:path>
              </a:pathLst>
            </a:custGeom>
          </p:spPr>
        </p:sp>
        <p:sp>
          <p:nvSpPr>
            <p:cNvPr name="TextBox 30" id="30"/>
            <p:cNvSpPr txBox="true"/>
            <p:nvPr/>
          </p:nvSpPr>
          <p:spPr>
            <a:xfrm>
              <a:off x="0" y="-152400"/>
              <a:ext cx="8710567" cy="2941752"/>
            </a:xfrm>
            <a:prstGeom prst="rect">
              <a:avLst/>
            </a:prstGeom>
          </p:spPr>
          <p:txBody>
            <a:bodyPr anchor="t" rtlCol="false" tIns="0" lIns="0" bIns="0" rIns="0"/>
            <a:lstStyle/>
            <a:p>
              <a:pPr algn="just">
                <a:lnSpc>
                  <a:spcPts val="3419"/>
                </a:lnSpc>
              </a:pPr>
              <a:r>
                <a:rPr lang="en-US" sz="1899" b="true">
                  <a:solidFill>
                    <a:srgbClr val="000000"/>
                  </a:solidFill>
                  <a:latin typeface="Calibri (MS) Bold"/>
                  <a:ea typeface="Calibri (MS) Bold"/>
                  <a:cs typeface="Calibri (MS) Bold"/>
                  <a:sym typeface="Calibri (MS) Bold"/>
                </a:rPr>
                <a:t>Συλλογική Έκδοση</a:t>
              </a:r>
            </a:p>
            <a:p>
              <a:pPr algn="just">
                <a:lnSpc>
                  <a:spcPts val="3419"/>
                </a:lnSpc>
              </a:pPr>
              <a:r>
                <a:rPr lang="en-US" sz="1899">
                  <a:solidFill>
                    <a:srgbClr val="000000"/>
                  </a:solidFill>
                  <a:latin typeface="Calibri (MS)"/>
                  <a:ea typeface="Calibri (MS)"/>
                  <a:cs typeface="Calibri (MS)"/>
                  <a:sym typeface="Calibri (MS)"/>
                </a:rPr>
                <a:t>Το άτομο που συντονίζει συγκεντρώνει όλα τα στοιχεία που έχουν δοθεί από τις</a:t>
              </a:r>
              <a:r>
                <a:rPr lang="en-US" sz="1899">
                  <a:solidFill>
                    <a:srgbClr val="000000"/>
                  </a:solidFill>
                  <a:latin typeface="Calibri (MS)"/>
                  <a:ea typeface="Calibri (MS)"/>
                  <a:cs typeface="Calibri (MS)"/>
                  <a:sym typeface="Calibri (MS)"/>
                </a:rPr>
                <a:t> ομάδες για να δημιουργήσει μια κοινή, συλλογική έκδοση της λίστας ελέγχου προσβασιμότητας για πολιτικές εκδηλώσεις.</a:t>
              </a:r>
            </a:p>
          </p:txBody>
        </p:sp>
      </p:grpSp>
      <p:grpSp>
        <p:nvGrpSpPr>
          <p:cNvPr name="Group 31" id="31"/>
          <p:cNvGrpSpPr/>
          <p:nvPr/>
        </p:nvGrpSpPr>
        <p:grpSpPr>
          <a:xfrm rot="0">
            <a:off x="11536695" y="7406964"/>
            <a:ext cx="6532925" cy="2092014"/>
            <a:chOff x="0" y="0"/>
            <a:chExt cx="8710567" cy="2789352"/>
          </a:xfrm>
        </p:grpSpPr>
        <p:sp>
          <p:nvSpPr>
            <p:cNvPr name="Freeform 32" id="32"/>
            <p:cNvSpPr/>
            <p:nvPr/>
          </p:nvSpPr>
          <p:spPr>
            <a:xfrm flipH="false" flipV="false" rot="0">
              <a:off x="0" y="0"/>
              <a:ext cx="8710568" cy="2789352"/>
            </a:xfrm>
            <a:custGeom>
              <a:avLst/>
              <a:gdLst/>
              <a:ahLst/>
              <a:cxnLst/>
              <a:rect r="r" b="b" t="t" l="l"/>
              <a:pathLst>
                <a:path h="2789352" w="8710568">
                  <a:moveTo>
                    <a:pt x="0" y="0"/>
                  </a:moveTo>
                  <a:lnTo>
                    <a:pt x="8710568" y="0"/>
                  </a:lnTo>
                  <a:lnTo>
                    <a:pt x="8710568" y="2789352"/>
                  </a:lnTo>
                  <a:lnTo>
                    <a:pt x="0" y="2789352"/>
                  </a:lnTo>
                  <a:close/>
                </a:path>
              </a:pathLst>
            </a:custGeom>
          </p:spPr>
        </p:sp>
        <p:sp>
          <p:nvSpPr>
            <p:cNvPr name="TextBox 33" id="33"/>
            <p:cNvSpPr txBox="true"/>
            <p:nvPr/>
          </p:nvSpPr>
          <p:spPr>
            <a:xfrm>
              <a:off x="0" y="-152400"/>
              <a:ext cx="8710567" cy="2941752"/>
            </a:xfrm>
            <a:prstGeom prst="rect">
              <a:avLst/>
            </a:prstGeom>
          </p:spPr>
          <p:txBody>
            <a:bodyPr anchor="t" rtlCol="false" tIns="0" lIns="0" bIns="0" rIns="0"/>
            <a:lstStyle/>
            <a:p>
              <a:pPr algn="just">
                <a:lnSpc>
                  <a:spcPts val="3419"/>
                </a:lnSpc>
              </a:pPr>
              <a:r>
                <a:rPr lang="en-US" sz="1899" b="true">
                  <a:solidFill>
                    <a:srgbClr val="000000"/>
                  </a:solidFill>
                  <a:latin typeface="Calibri (MS) Bold"/>
                  <a:ea typeface="Calibri (MS) Bold"/>
                  <a:cs typeface="Calibri (MS) Bold"/>
                  <a:sym typeface="Calibri (MS) Bold"/>
                </a:rPr>
                <a:t>Συζήτηση &amp; αναστοχασμός</a:t>
              </a:r>
            </a:p>
            <a:p>
              <a:pPr algn="just">
                <a:lnSpc>
                  <a:spcPts val="3419"/>
                </a:lnSpc>
              </a:pPr>
              <a:r>
                <a:rPr lang="en-US" sz="1899">
                  <a:solidFill>
                    <a:srgbClr val="000000"/>
                  </a:solidFill>
                  <a:latin typeface="Calibri (MS)"/>
                  <a:ea typeface="Calibri (MS)"/>
                  <a:cs typeface="Calibri (MS)"/>
                  <a:sym typeface="Calibri (MS)"/>
                </a:rPr>
                <a:t>Μικρή συζήτηση γύρω από το γιατί η προσβασιμότητα πρέπει πάντα να προγραμματίζεται από την αρχή σε πολιτικές δραστηριότητες και πώς μια λίστα ελέγχου μπορεί να βοηθήσει στην αποφυγή αποκλεισμών.</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311292" y="9513551"/>
            <a:ext cx="2862209" cy="600478"/>
          </a:xfrm>
          <a:custGeom>
            <a:avLst/>
            <a:gdLst/>
            <a:ahLst/>
            <a:cxnLst/>
            <a:rect r="r" b="b" t="t" l="l"/>
            <a:pathLst>
              <a:path h="600478" w="2862209">
                <a:moveTo>
                  <a:pt x="0" y="0"/>
                </a:moveTo>
                <a:lnTo>
                  <a:pt x="2862209" y="0"/>
                </a:lnTo>
                <a:lnTo>
                  <a:pt x="2862209" y="600477"/>
                </a:lnTo>
                <a:lnTo>
                  <a:pt x="0" y="600477"/>
                </a:lnTo>
                <a:lnTo>
                  <a:pt x="0" y="0"/>
                </a:lnTo>
                <a:close/>
              </a:path>
            </a:pathLst>
          </a:custGeom>
          <a:blipFill>
            <a:blip r:embed="rId3"/>
            <a:stretch>
              <a:fillRect l="0" t="0" r="0" b="-211"/>
            </a:stretch>
          </a:blipFill>
        </p:spPr>
      </p:sp>
      <p:grpSp>
        <p:nvGrpSpPr>
          <p:cNvPr name="Group 3" id="3"/>
          <p:cNvGrpSpPr/>
          <p:nvPr/>
        </p:nvGrpSpPr>
        <p:grpSpPr>
          <a:xfrm rot="0">
            <a:off x="4834485" y="192883"/>
            <a:ext cx="9728036" cy="1904516"/>
            <a:chOff x="0" y="0"/>
            <a:chExt cx="12970715" cy="2539355"/>
          </a:xfrm>
        </p:grpSpPr>
        <p:sp>
          <p:nvSpPr>
            <p:cNvPr name="Freeform 4" id="4"/>
            <p:cNvSpPr/>
            <p:nvPr/>
          </p:nvSpPr>
          <p:spPr>
            <a:xfrm flipH="false" flipV="false" rot="0">
              <a:off x="0" y="0"/>
              <a:ext cx="12970715" cy="2539355"/>
            </a:xfrm>
            <a:custGeom>
              <a:avLst/>
              <a:gdLst/>
              <a:ahLst/>
              <a:cxnLst/>
              <a:rect r="r" b="b" t="t" l="l"/>
              <a:pathLst>
                <a:path h="2539355" w="12970715">
                  <a:moveTo>
                    <a:pt x="0" y="0"/>
                  </a:moveTo>
                  <a:lnTo>
                    <a:pt x="12970715" y="0"/>
                  </a:lnTo>
                  <a:lnTo>
                    <a:pt x="12970715" y="2539355"/>
                  </a:lnTo>
                  <a:lnTo>
                    <a:pt x="0" y="2539355"/>
                  </a:lnTo>
                  <a:close/>
                </a:path>
              </a:pathLst>
            </a:custGeom>
          </p:spPr>
        </p:sp>
        <p:sp>
          <p:nvSpPr>
            <p:cNvPr name="TextBox 5" id="5"/>
            <p:cNvSpPr txBox="true"/>
            <p:nvPr/>
          </p:nvSpPr>
          <p:spPr>
            <a:xfrm>
              <a:off x="0" y="-114300"/>
              <a:ext cx="12970715" cy="2653655"/>
            </a:xfrm>
            <a:prstGeom prst="rect">
              <a:avLst/>
            </a:prstGeom>
          </p:spPr>
          <p:txBody>
            <a:bodyPr anchor="t" rtlCol="false" tIns="0" lIns="0" bIns="0" rIns="0"/>
            <a:lstStyle/>
            <a:p>
              <a:pPr algn="ctr">
                <a:lnSpc>
                  <a:spcPts val="6480"/>
                </a:lnSpc>
              </a:pPr>
              <a:r>
                <a:rPr lang="en-US" b="true" sz="5400">
                  <a:solidFill>
                    <a:srgbClr val="1E83DA"/>
                  </a:solidFill>
                  <a:latin typeface="Calibri (MS) Bold"/>
                  <a:ea typeface="Calibri (MS) Bold"/>
                  <a:cs typeface="Calibri (MS) Bold"/>
                  <a:sym typeface="Calibri (MS) Bold"/>
                </a:rPr>
                <a:t>Συμβουλές</a:t>
              </a:r>
              <a:r>
                <a:rPr lang="en-US" b="true" sz="5400">
                  <a:solidFill>
                    <a:srgbClr val="1E83DA"/>
                  </a:solidFill>
                  <a:latin typeface="Calibri (MS) Bold"/>
                  <a:ea typeface="Calibri (MS) Bold"/>
                  <a:cs typeface="Calibri (MS) Bold"/>
                  <a:sym typeface="Calibri (MS) Bold"/>
                </a:rPr>
                <a:t> για τα Εργαζόμενα Άτομα στον Τομέα την Νεολαίας</a:t>
              </a:r>
            </a:p>
          </p:txBody>
        </p:sp>
      </p:grpSp>
      <p:grpSp>
        <p:nvGrpSpPr>
          <p:cNvPr name="Group 6" id="6"/>
          <p:cNvGrpSpPr/>
          <p:nvPr/>
        </p:nvGrpSpPr>
        <p:grpSpPr>
          <a:xfrm rot="0">
            <a:off x="660139" y="5754221"/>
            <a:ext cx="5304180" cy="896009"/>
            <a:chOff x="0" y="0"/>
            <a:chExt cx="7072240" cy="1194678"/>
          </a:xfrm>
        </p:grpSpPr>
        <p:sp>
          <p:nvSpPr>
            <p:cNvPr name="Freeform 7" id="7"/>
            <p:cNvSpPr/>
            <p:nvPr/>
          </p:nvSpPr>
          <p:spPr>
            <a:xfrm flipH="false" flipV="false" rot="0">
              <a:off x="0" y="0"/>
              <a:ext cx="7072240" cy="1194678"/>
            </a:xfrm>
            <a:custGeom>
              <a:avLst/>
              <a:gdLst/>
              <a:ahLst/>
              <a:cxnLst/>
              <a:rect r="r" b="b" t="t" l="l"/>
              <a:pathLst>
                <a:path h="1194678" w="7072240">
                  <a:moveTo>
                    <a:pt x="0" y="0"/>
                  </a:moveTo>
                  <a:lnTo>
                    <a:pt x="7072240" y="0"/>
                  </a:lnTo>
                  <a:lnTo>
                    <a:pt x="7072240" y="1194678"/>
                  </a:lnTo>
                  <a:lnTo>
                    <a:pt x="0" y="1194678"/>
                  </a:lnTo>
                  <a:close/>
                </a:path>
              </a:pathLst>
            </a:custGeom>
          </p:spPr>
        </p:sp>
        <p:sp>
          <p:nvSpPr>
            <p:cNvPr name="TextBox 8" id="8"/>
            <p:cNvSpPr txBox="true"/>
            <p:nvPr/>
          </p:nvSpPr>
          <p:spPr>
            <a:xfrm>
              <a:off x="0" y="-161925"/>
              <a:ext cx="7072240" cy="1356603"/>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a:t>
              </a:r>
              <a:r>
                <a:rPr lang="en-US" b="true" sz="2099">
                  <a:solidFill>
                    <a:srgbClr val="000000"/>
                  </a:solidFill>
                  <a:latin typeface="Calibri (MS) Bold"/>
                  <a:ea typeface="Calibri (MS) Bold"/>
                  <a:cs typeface="Calibri (MS) Bold"/>
                  <a:sym typeface="Calibri (MS) Bold"/>
                </a:rPr>
                <a:t> 2 – Επικοινωνήστε με Συμπεριληπτική Γλώσσα</a:t>
              </a:r>
            </a:p>
          </p:txBody>
        </p:sp>
      </p:grpSp>
      <p:grpSp>
        <p:nvGrpSpPr>
          <p:cNvPr name="Group 9" id="9"/>
          <p:cNvGrpSpPr/>
          <p:nvPr/>
        </p:nvGrpSpPr>
        <p:grpSpPr>
          <a:xfrm rot="0">
            <a:off x="660887" y="6694947"/>
            <a:ext cx="4997757" cy="2818604"/>
            <a:chOff x="0" y="0"/>
            <a:chExt cx="6663676" cy="3758138"/>
          </a:xfrm>
        </p:grpSpPr>
        <p:sp>
          <p:nvSpPr>
            <p:cNvPr name="Freeform 10" id="10"/>
            <p:cNvSpPr/>
            <p:nvPr/>
          </p:nvSpPr>
          <p:spPr>
            <a:xfrm flipH="false" flipV="false" rot="0">
              <a:off x="0" y="0"/>
              <a:ext cx="6663676" cy="3758138"/>
            </a:xfrm>
            <a:custGeom>
              <a:avLst/>
              <a:gdLst/>
              <a:ahLst/>
              <a:cxnLst/>
              <a:rect r="r" b="b" t="t" l="l"/>
              <a:pathLst>
                <a:path h="3758138" w="6663676">
                  <a:moveTo>
                    <a:pt x="0" y="0"/>
                  </a:moveTo>
                  <a:lnTo>
                    <a:pt x="6663676" y="0"/>
                  </a:lnTo>
                  <a:lnTo>
                    <a:pt x="6663676" y="3758138"/>
                  </a:lnTo>
                  <a:lnTo>
                    <a:pt x="0" y="3758138"/>
                  </a:lnTo>
                  <a:close/>
                </a:path>
              </a:pathLst>
            </a:custGeom>
          </p:spPr>
        </p:sp>
        <p:sp>
          <p:nvSpPr>
            <p:cNvPr name="TextBox 11" id="11"/>
            <p:cNvSpPr txBox="true"/>
            <p:nvPr/>
          </p:nvSpPr>
          <p:spPr>
            <a:xfrm>
              <a:off x="0" y="-142875"/>
              <a:ext cx="6663676" cy="3901013"/>
            </a:xfrm>
            <a:prstGeom prst="rect">
              <a:avLst/>
            </a:prstGeom>
          </p:spPr>
          <p:txBody>
            <a:bodyPr anchor="t" rtlCol="false" tIns="0" lIns="0" bIns="0" rIns="0"/>
            <a:lstStyle/>
            <a:p>
              <a:pPr algn="just">
                <a:lnSpc>
                  <a:spcPts val="3240"/>
                </a:lnSpc>
              </a:pPr>
              <a:r>
                <a:rPr lang="en-US" sz="1800">
                  <a:solidFill>
                    <a:srgbClr val="000000"/>
                  </a:solidFill>
                  <a:latin typeface="Calibri (MS)"/>
                  <a:ea typeface="Calibri (MS)"/>
                  <a:cs typeface="Calibri (MS)"/>
                  <a:sym typeface="Calibri (MS)"/>
                </a:rPr>
                <a:t>Χρησιμοποιείτε</a:t>
              </a:r>
              <a:r>
                <a:rPr lang="en-US" sz="1800">
                  <a:solidFill>
                    <a:srgbClr val="000000"/>
                  </a:solidFill>
                  <a:latin typeface="Calibri (MS)"/>
                  <a:ea typeface="Calibri (MS)"/>
                  <a:cs typeface="Calibri (MS)"/>
                  <a:sym typeface="Calibri (MS)"/>
                </a:rPr>
                <a:t> σαφή και απλή γλώσσα, μορφές “Easy-to-Read”, υπότιτλους για βίντεο και Ενισχυτική και Εναλλακτική Επικοινωνία (AAC) όποτε χρειάζεται. Η προσβάσιμη επικοινωνία επιτρέπει σε όλους να παρακολουθούν τις πολιτικές συζητήσεις και να συμμετέχουν ενεργά στις προσπάθειες υπεράσπισης.</a:t>
              </a:r>
            </a:p>
          </p:txBody>
        </p:sp>
      </p:grpSp>
      <p:grpSp>
        <p:nvGrpSpPr>
          <p:cNvPr name="Group 12" id="12"/>
          <p:cNvGrpSpPr/>
          <p:nvPr/>
        </p:nvGrpSpPr>
        <p:grpSpPr>
          <a:xfrm rot="0">
            <a:off x="660887" y="2022983"/>
            <a:ext cx="4523214" cy="896009"/>
            <a:chOff x="0" y="0"/>
            <a:chExt cx="6030952" cy="1194678"/>
          </a:xfrm>
        </p:grpSpPr>
        <p:sp>
          <p:nvSpPr>
            <p:cNvPr name="Freeform 13" id="13"/>
            <p:cNvSpPr/>
            <p:nvPr/>
          </p:nvSpPr>
          <p:spPr>
            <a:xfrm flipH="false" flipV="false" rot="0">
              <a:off x="0" y="0"/>
              <a:ext cx="6030952" cy="1194678"/>
            </a:xfrm>
            <a:custGeom>
              <a:avLst/>
              <a:gdLst/>
              <a:ahLst/>
              <a:cxnLst/>
              <a:rect r="r" b="b" t="t" l="l"/>
              <a:pathLst>
                <a:path h="1194678" w="6030952">
                  <a:moveTo>
                    <a:pt x="0" y="0"/>
                  </a:moveTo>
                  <a:lnTo>
                    <a:pt x="6030952" y="0"/>
                  </a:lnTo>
                  <a:lnTo>
                    <a:pt x="6030952" y="1194678"/>
                  </a:lnTo>
                  <a:lnTo>
                    <a:pt x="0" y="1194678"/>
                  </a:lnTo>
                  <a:close/>
                </a:path>
              </a:pathLst>
            </a:custGeom>
          </p:spPr>
        </p:sp>
        <p:sp>
          <p:nvSpPr>
            <p:cNvPr name="TextBox 14" id="14"/>
            <p:cNvSpPr txBox="true"/>
            <p:nvPr/>
          </p:nvSpPr>
          <p:spPr>
            <a:xfrm>
              <a:off x="0" y="-161925"/>
              <a:ext cx="6030952" cy="1356603"/>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a:t>
              </a:r>
              <a:r>
                <a:rPr lang="en-US" b="true" sz="2099">
                  <a:solidFill>
                    <a:srgbClr val="000000"/>
                  </a:solidFill>
                  <a:latin typeface="Calibri (MS) Bold"/>
                  <a:ea typeface="Calibri (MS) Bold"/>
                  <a:cs typeface="Calibri (MS) Bold"/>
                  <a:sym typeface="Calibri (MS) Bold"/>
                </a:rPr>
                <a:t> 1 – Χρησιμοποιήστε μια Λίστα Ελέγχου Προσβασιμότητας</a:t>
              </a:r>
            </a:p>
          </p:txBody>
        </p:sp>
      </p:grpSp>
      <p:grpSp>
        <p:nvGrpSpPr>
          <p:cNvPr name="Group 15" id="15"/>
          <p:cNvGrpSpPr/>
          <p:nvPr/>
        </p:nvGrpSpPr>
        <p:grpSpPr>
          <a:xfrm rot="0">
            <a:off x="660887" y="2829121"/>
            <a:ext cx="5194743" cy="3228179"/>
            <a:chOff x="0" y="0"/>
            <a:chExt cx="6926325" cy="4304238"/>
          </a:xfrm>
        </p:grpSpPr>
        <p:sp>
          <p:nvSpPr>
            <p:cNvPr name="Freeform 16" id="16"/>
            <p:cNvSpPr/>
            <p:nvPr/>
          </p:nvSpPr>
          <p:spPr>
            <a:xfrm flipH="false" flipV="false" rot="0">
              <a:off x="0" y="0"/>
              <a:ext cx="6926325" cy="4304238"/>
            </a:xfrm>
            <a:custGeom>
              <a:avLst/>
              <a:gdLst/>
              <a:ahLst/>
              <a:cxnLst/>
              <a:rect r="r" b="b" t="t" l="l"/>
              <a:pathLst>
                <a:path h="4304238" w="6926325">
                  <a:moveTo>
                    <a:pt x="0" y="0"/>
                  </a:moveTo>
                  <a:lnTo>
                    <a:pt x="6926325" y="0"/>
                  </a:lnTo>
                  <a:lnTo>
                    <a:pt x="6926325" y="4304238"/>
                  </a:lnTo>
                  <a:lnTo>
                    <a:pt x="0" y="4304238"/>
                  </a:lnTo>
                  <a:close/>
                </a:path>
              </a:pathLst>
            </a:custGeom>
          </p:spPr>
        </p:sp>
        <p:sp>
          <p:nvSpPr>
            <p:cNvPr name="TextBox 17" id="17"/>
            <p:cNvSpPr txBox="true"/>
            <p:nvPr/>
          </p:nvSpPr>
          <p:spPr>
            <a:xfrm>
              <a:off x="0" y="-142875"/>
              <a:ext cx="6926325" cy="4447113"/>
            </a:xfrm>
            <a:prstGeom prst="rect">
              <a:avLst/>
            </a:prstGeom>
          </p:spPr>
          <p:txBody>
            <a:bodyPr anchor="t" rtlCol="false" tIns="0" lIns="0" bIns="0" rIns="0"/>
            <a:lstStyle/>
            <a:p>
              <a:pPr algn="just">
                <a:lnSpc>
                  <a:spcPts val="3240"/>
                </a:lnSpc>
              </a:pPr>
              <a:r>
                <a:rPr lang="en-US" sz="1800">
                  <a:solidFill>
                    <a:srgbClr val="000000"/>
                  </a:solidFill>
                  <a:latin typeface="Calibri (MS)"/>
                  <a:ea typeface="Calibri (MS)"/>
                  <a:cs typeface="Calibri (MS)"/>
                  <a:sym typeface="Calibri (MS)"/>
                </a:rPr>
                <a:t>Προγραμματίζετε πάντα εκδηλώσεις και πολιτικές δραστηριότητες χρησιμοποιώντας μια απλή λίστα ελέγχου για να διασφαλίσετε τη φυσική, ψηφιακή και επικοινωνιακή προσβασιμότητα. Είναι ένα πρακτικό εργαλείο που ενισχύει τη συμμετοχή όλων και βελτιώνει την επίδραση της υπεράσπισης των δικαιωμάτων.</a:t>
              </a:r>
            </a:p>
            <a:p>
              <a:pPr algn="just">
                <a:lnSpc>
                  <a:spcPts val="3240"/>
                </a:lnSpc>
              </a:pPr>
            </a:p>
          </p:txBody>
        </p:sp>
      </p:grpSp>
      <p:grpSp>
        <p:nvGrpSpPr>
          <p:cNvPr name="Group 18" id="18"/>
          <p:cNvGrpSpPr/>
          <p:nvPr/>
        </p:nvGrpSpPr>
        <p:grpSpPr>
          <a:xfrm rot="0">
            <a:off x="6288169" y="3104009"/>
            <a:ext cx="5711661" cy="5300423"/>
            <a:chOff x="0" y="0"/>
            <a:chExt cx="7615548" cy="7067231"/>
          </a:xfrm>
        </p:grpSpPr>
        <p:sp>
          <p:nvSpPr>
            <p:cNvPr name="Freeform 19" id="19"/>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ACD8FF"/>
            </a:solidFill>
          </p:spPr>
        </p:sp>
        <p:sp>
          <p:nvSpPr>
            <p:cNvPr name="Freeform 20" id="20"/>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ACD8FF"/>
            </a:solidFill>
          </p:spPr>
        </p:sp>
      </p:grpSp>
      <p:sp>
        <p:nvSpPr>
          <p:cNvPr name="Freeform 21" id="21"/>
          <p:cNvSpPr/>
          <p:nvPr/>
        </p:nvSpPr>
        <p:spPr>
          <a:xfrm flipH="false" flipV="false" rot="0">
            <a:off x="7234355" y="4887719"/>
            <a:ext cx="3819291" cy="1733003"/>
          </a:xfrm>
          <a:custGeom>
            <a:avLst/>
            <a:gdLst/>
            <a:ahLst/>
            <a:cxnLst/>
            <a:rect r="r" b="b" t="t" l="l"/>
            <a:pathLst>
              <a:path h="1733003" w="3819291">
                <a:moveTo>
                  <a:pt x="0" y="0"/>
                </a:moveTo>
                <a:lnTo>
                  <a:pt x="3819290" y="0"/>
                </a:lnTo>
                <a:lnTo>
                  <a:pt x="3819290" y="1733003"/>
                </a:lnTo>
                <a:lnTo>
                  <a:pt x="0" y="1733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grpSp>
        <p:nvGrpSpPr>
          <p:cNvPr name="Group 23" id="23"/>
          <p:cNvGrpSpPr/>
          <p:nvPr/>
        </p:nvGrpSpPr>
        <p:grpSpPr>
          <a:xfrm rot="0">
            <a:off x="12323680" y="5957013"/>
            <a:ext cx="5474049" cy="896009"/>
            <a:chOff x="0" y="0"/>
            <a:chExt cx="7298731" cy="1194678"/>
          </a:xfrm>
        </p:grpSpPr>
        <p:sp>
          <p:nvSpPr>
            <p:cNvPr name="Freeform 24" id="24"/>
            <p:cNvSpPr/>
            <p:nvPr/>
          </p:nvSpPr>
          <p:spPr>
            <a:xfrm flipH="false" flipV="false" rot="0">
              <a:off x="0" y="0"/>
              <a:ext cx="7298731" cy="1194678"/>
            </a:xfrm>
            <a:custGeom>
              <a:avLst/>
              <a:gdLst/>
              <a:ahLst/>
              <a:cxnLst/>
              <a:rect r="r" b="b" t="t" l="l"/>
              <a:pathLst>
                <a:path h="1194678" w="7298731">
                  <a:moveTo>
                    <a:pt x="0" y="0"/>
                  </a:moveTo>
                  <a:lnTo>
                    <a:pt x="7298731" y="0"/>
                  </a:lnTo>
                  <a:lnTo>
                    <a:pt x="7298731" y="1194678"/>
                  </a:lnTo>
                  <a:lnTo>
                    <a:pt x="0" y="1194678"/>
                  </a:lnTo>
                  <a:close/>
                </a:path>
              </a:pathLst>
            </a:custGeom>
          </p:spPr>
        </p:sp>
        <p:sp>
          <p:nvSpPr>
            <p:cNvPr name="TextBox 25" id="25"/>
            <p:cNvSpPr txBox="true"/>
            <p:nvPr/>
          </p:nvSpPr>
          <p:spPr>
            <a:xfrm>
              <a:off x="0" y="-161925"/>
              <a:ext cx="7298731" cy="1356603"/>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a:t>
              </a:r>
              <a:r>
                <a:rPr lang="en-US" b="true" sz="2099">
                  <a:solidFill>
                    <a:srgbClr val="000000"/>
                  </a:solidFill>
                  <a:latin typeface="Calibri (MS) Bold"/>
                  <a:ea typeface="Calibri (MS) Bold"/>
                  <a:cs typeface="Calibri (MS) Bold"/>
                  <a:sym typeface="Calibri (MS) Bold"/>
                </a:rPr>
                <a:t> 4 – Δημιουργήστε Έναν Ασφαλή Χώρο Χωρίς Στίγμα</a:t>
              </a:r>
            </a:p>
          </p:txBody>
        </p:sp>
      </p:grpSp>
      <p:grpSp>
        <p:nvGrpSpPr>
          <p:cNvPr name="Group 26" id="26"/>
          <p:cNvGrpSpPr/>
          <p:nvPr/>
        </p:nvGrpSpPr>
        <p:grpSpPr>
          <a:xfrm rot="0">
            <a:off x="12323680" y="6995897"/>
            <a:ext cx="5338490" cy="2092014"/>
            <a:chOff x="0" y="0"/>
            <a:chExt cx="7117987" cy="2789352"/>
          </a:xfrm>
        </p:grpSpPr>
        <p:sp>
          <p:nvSpPr>
            <p:cNvPr name="Freeform 27" id="27"/>
            <p:cNvSpPr/>
            <p:nvPr/>
          </p:nvSpPr>
          <p:spPr>
            <a:xfrm flipH="false" flipV="false" rot="0">
              <a:off x="0" y="0"/>
              <a:ext cx="7117986" cy="2789352"/>
            </a:xfrm>
            <a:custGeom>
              <a:avLst/>
              <a:gdLst/>
              <a:ahLst/>
              <a:cxnLst/>
              <a:rect r="r" b="b" t="t" l="l"/>
              <a:pathLst>
                <a:path h="2789352" w="7117986">
                  <a:moveTo>
                    <a:pt x="0" y="0"/>
                  </a:moveTo>
                  <a:lnTo>
                    <a:pt x="7117986" y="0"/>
                  </a:lnTo>
                  <a:lnTo>
                    <a:pt x="7117986" y="2789352"/>
                  </a:lnTo>
                  <a:lnTo>
                    <a:pt x="0" y="2789352"/>
                  </a:lnTo>
                  <a:close/>
                </a:path>
              </a:pathLst>
            </a:custGeom>
          </p:spPr>
        </p:sp>
        <p:sp>
          <p:nvSpPr>
            <p:cNvPr name="TextBox 28" id="28"/>
            <p:cNvSpPr txBox="true"/>
            <p:nvPr/>
          </p:nvSpPr>
          <p:spPr>
            <a:xfrm>
              <a:off x="0" y="-152400"/>
              <a:ext cx="7117987" cy="2941752"/>
            </a:xfrm>
            <a:prstGeom prst="rect">
              <a:avLst/>
            </a:prstGeom>
          </p:spPr>
          <p:txBody>
            <a:bodyPr anchor="t" rtlCol="false" tIns="0" lIns="0" bIns="0" rIns="0"/>
            <a:lstStyle/>
            <a:p>
              <a:pPr algn="just">
                <a:lnSpc>
                  <a:spcPts val="3419"/>
                </a:lnSpc>
              </a:pPr>
              <a:r>
                <a:rPr lang="en-US" sz="1899">
                  <a:solidFill>
                    <a:srgbClr val="000000"/>
                  </a:solidFill>
                  <a:latin typeface="Calibri (MS)"/>
                  <a:ea typeface="Calibri (MS)"/>
                  <a:cs typeface="Calibri (MS)"/>
                  <a:sym typeface="Calibri (MS)"/>
                </a:rPr>
                <a:t>Καλλιεργήστε</a:t>
              </a:r>
              <a:r>
                <a:rPr lang="en-US" sz="1899">
                  <a:solidFill>
                    <a:srgbClr val="000000"/>
                  </a:solidFill>
                  <a:latin typeface="Calibri (MS)"/>
                  <a:ea typeface="Calibri (MS)"/>
                  <a:cs typeface="Calibri (MS)"/>
                  <a:sym typeface="Calibri (MS)"/>
                </a:rPr>
                <a:t> ένα φιλόξενο περιβάλλον όπου οι συμμετέχοντες αισθάνονται ασφαλείς να εκφραστούν χωρίς φόβο κριτικής. Αυτό είναι απαραίτητο για ουσιαστική συμμετοχή, συλλογικό διάλογο και συμπεριληπτική λήψη αποφάσεων.</a:t>
              </a:r>
            </a:p>
          </p:txBody>
        </p:sp>
      </p:grpSp>
      <p:grpSp>
        <p:nvGrpSpPr>
          <p:cNvPr name="Group 29" id="29"/>
          <p:cNvGrpSpPr/>
          <p:nvPr/>
        </p:nvGrpSpPr>
        <p:grpSpPr>
          <a:xfrm rot="0">
            <a:off x="12323680" y="2237508"/>
            <a:ext cx="5220991" cy="896009"/>
            <a:chOff x="0" y="0"/>
            <a:chExt cx="6961322" cy="1194678"/>
          </a:xfrm>
        </p:grpSpPr>
        <p:sp>
          <p:nvSpPr>
            <p:cNvPr name="Freeform 30" id="30"/>
            <p:cNvSpPr/>
            <p:nvPr/>
          </p:nvSpPr>
          <p:spPr>
            <a:xfrm flipH="false" flipV="false" rot="0">
              <a:off x="0" y="0"/>
              <a:ext cx="6961322" cy="1194678"/>
            </a:xfrm>
            <a:custGeom>
              <a:avLst/>
              <a:gdLst/>
              <a:ahLst/>
              <a:cxnLst/>
              <a:rect r="r" b="b" t="t" l="l"/>
              <a:pathLst>
                <a:path h="1194678" w="6961322">
                  <a:moveTo>
                    <a:pt x="0" y="0"/>
                  </a:moveTo>
                  <a:lnTo>
                    <a:pt x="6961322" y="0"/>
                  </a:lnTo>
                  <a:lnTo>
                    <a:pt x="6961322" y="1194678"/>
                  </a:lnTo>
                  <a:lnTo>
                    <a:pt x="0" y="1194678"/>
                  </a:lnTo>
                  <a:close/>
                </a:path>
              </a:pathLst>
            </a:custGeom>
          </p:spPr>
        </p:sp>
        <p:sp>
          <p:nvSpPr>
            <p:cNvPr name="TextBox 31" id="31"/>
            <p:cNvSpPr txBox="true"/>
            <p:nvPr/>
          </p:nvSpPr>
          <p:spPr>
            <a:xfrm>
              <a:off x="0" y="-161925"/>
              <a:ext cx="6961322" cy="1356603"/>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a:t>
              </a:r>
              <a:r>
                <a:rPr lang="en-US" b="true" sz="2099">
                  <a:solidFill>
                    <a:srgbClr val="000000"/>
                  </a:solidFill>
                  <a:latin typeface="Calibri (MS) Bold"/>
                  <a:ea typeface="Calibri (MS) Bold"/>
                  <a:cs typeface="Calibri (MS) Bold"/>
                  <a:sym typeface="Calibri (MS) Bold"/>
                </a:rPr>
                <a:t> 3 – Παρέχετε Προσωποποιημένη Υποστήριξη</a:t>
              </a:r>
            </a:p>
          </p:txBody>
        </p:sp>
      </p:grpSp>
      <p:grpSp>
        <p:nvGrpSpPr>
          <p:cNvPr name="Group 32" id="32"/>
          <p:cNvGrpSpPr/>
          <p:nvPr/>
        </p:nvGrpSpPr>
        <p:grpSpPr>
          <a:xfrm rot="0">
            <a:off x="12323680" y="3104009"/>
            <a:ext cx="5220991" cy="2520639"/>
            <a:chOff x="0" y="0"/>
            <a:chExt cx="6961322" cy="3360852"/>
          </a:xfrm>
        </p:grpSpPr>
        <p:sp>
          <p:nvSpPr>
            <p:cNvPr name="Freeform 33" id="33"/>
            <p:cNvSpPr/>
            <p:nvPr/>
          </p:nvSpPr>
          <p:spPr>
            <a:xfrm flipH="false" flipV="false" rot="0">
              <a:off x="0" y="0"/>
              <a:ext cx="6961322" cy="3360852"/>
            </a:xfrm>
            <a:custGeom>
              <a:avLst/>
              <a:gdLst/>
              <a:ahLst/>
              <a:cxnLst/>
              <a:rect r="r" b="b" t="t" l="l"/>
              <a:pathLst>
                <a:path h="3360852" w="6961322">
                  <a:moveTo>
                    <a:pt x="0" y="0"/>
                  </a:moveTo>
                  <a:lnTo>
                    <a:pt x="6961322" y="0"/>
                  </a:lnTo>
                  <a:lnTo>
                    <a:pt x="6961322" y="3360852"/>
                  </a:lnTo>
                  <a:lnTo>
                    <a:pt x="0" y="3360852"/>
                  </a:lnTo>
                  <a:close/>
                </a:path>
              </a:pathLst>
            </a:custGeom>
          </p:spPr>
        </p:sp>
        <p:sp>
          <p:nvSpPr>
            <p:cNvPr name="TextBox 34" id="34"/>
            <p:cNvSpPr txBox="true"/>
            <p:nvPr/>
          </p:nvSpPr>
          <p:spPr>
            <a:xfrm>
              <a:off x="0" y="-152400"/>
              <a:ext cx="6961322" cy="3513252"/>
            </a:xfrm>
            <a:prstGeom prst="rect">
              <a:avLst/>
            </a:prstGeom>
          </p:spPr>
          <p:txBody>
            <a:bodyPr anchor="t" rtlCol="false" tIns="0" lIns="0" bIns="0" rIns="0"/>
            <a:lstStyle/>
            <a:p>
              <a:pPr algn="just">
                <a:lnSpc>
                  <a:spcPts val="3419"/>
                </a:lnSpc>
              </a:pPr>
              <a:r>
                <a:rPr lang="en-US" sz="1899">
                  <a:solidFill>
                    <a:srgbClr val="000000"/>
                  </a:solidFill>
                  <a:latin typeface="Calibri (MS)"/>
                  <a:ea typeface="Calibri (MS)"/>
                  <a:cs typeface="Calibri (MS)"/>
                  <a:sym typeface="Calibri (MS)"/>
                </a:rPr>
                <a:t>Συμπεριλάβετε</a:t>
              </a:r>
              <a:r>
                <a:rPr lang="en-US" sz="1899">
                  <a:solidFill>
                    <a:srgbClr val="000000"/>
                  </a:solidFill>
                  <a:latin typeface="Calibri (MS)"/>
                  <a:ea typeface="Calibri (MS)"/>
                  <a:cs typeface="Calibri (MS)"/>
                  <a:sym typeface="Calibri (MS)"/>
                </a:rPr>
                <a:t> υποστηρικτικά άτομα που λειτουργούν ως «πολιτικοί μεσολαβητές», βοηθώντας άτομα με αναπηρία να κινηθούν στον πολιτικό χώρο. Αυτό ενισχύει την προσωπική ενδυνάμωση και την ενεργό συμμετοχή πέρα από την απλή υπεράσπιση.</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2201428" y="35190"/>
            <a:ext cx="14207255" cy="3342299"/>
          </a:xfrm>
          <a:prstGeom prst="rect">
            <a:avLst/>
          </a:prstGeom>
        </p:spPr>
        <p:txBody>
          <a:bodyPr anchor="t" rtlCol="false" tIns="0" lIns="0" bIns="0" rIns="0">
            <a:spAutoFit/>
          </a:bodyPr>
          <a:lstStyle/>
          <a:p>
            <a:pPr algn="ctr" marL="0" indent="0" lvl="0">
              <a:lnSpc>
                <a:spcPts val="6323"/>
              </a:lnSpc>
            </a:pPr>
            <a:r>
              <a:rPr lang="en-US" sz="5498">
                <a:solidFill>
                  <a:srgbClr val="282121"/>
                </a:solidFill>
                <a:latin typeface="Calibri (MS)"/>
                <a:ea typeface="Calibri (MS)"/>
                <a:cs typeface="Calibri (MS)"/>
                <a:sym typeface="Calibri (MS)"/>
              </a:rPr>
              <a:t>Κουίζ </a:t>
            </a:r>
            <a:r>
              <a:rPr lang="en-US" sz="5498" strike="noStrike" u="none">
                <a:solidFill>
                  <a:srgbClr val="282121"/>
                </a:solidFill>
                <a:latin typeface="Calibri (MS)"/>
                <a:ea typeface="Calibri (MS)"/>
                <a:cs typeface="Calibri (MS)"/>
                <a:sym typeface="Calibri (MS)"/>
              </a:rPr>
              <a:t>- Ελέγξτε τις γνώσεις σας και σκεφτείτε τι μάθατε σε αυτή την ενότητα, συμπληρώνοντας το σύντομο κουίζ που ακολουθεί.</a:t>
            </a:r>
          </a:p>
          <a:p>
            <a:pPr algn="ctr" marL="0" indent="0" lvl="0">
              <a:lnSpc>
                <a:spcPts val="6323"/>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11" id="11"/>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9373329" y="4702259"/>
            <a:ext cx="6630541" cy="1398441"/>
          </a:xfrm>
          <a:custGeom>
            <a:avLst/>
            <a:gdLst/>
            <a:ahLst/>
            <a:cxnLst/>
            <a:rect r="r" b="b" t="t" l="l"/>
            <a:pathLst>
              <a:path h="1398441" w="6630541">
                <a:moveTo>
                  <a:pt x="0" y="0"/>
                </a:moveTo>
                <a:lnTo>
                  <a:pt x="6630541" y="0"/>
                </a:lnTo>
                <a:lnTo>
                  <a:pt x="6630541" y="1398441"/>
                </a:lnTo>
                <a:lnTo>
                  <a:pt x="0" y="139844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479896" y="6472957"/>
            <a:ext cx="6288042" cy="1326205"/>
          </a:xfrm>
          <a:custGeom>
            <a:avLst/>
            <a:gdLst/>
            <a:ahLst/>
            <a:cxnLst/>
            <a:rect r="r" b="b" t="t" l="l"/>
            <a:pathLst>
              <a:path h="1326205" w="6288042">
                <a:moveTo>
                  <a:pt x="0" y="0"/>
                </a:moveTo>
                <a:lnTo>
                  <a:pt x="6288042" y="0"/>
                </a:lnTo>
                <a:lnTo>
                  <a:pt x="6288042" y="1326206"/>
                </a:lnTo>
                <a:lnTo>
                  <a:pt x="0" y="13262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3105857" y="160733"/>
            <a:ext cx="13019985" cy="2366447"/>
          </a:xfrm>
          <a:prstGeom prst="rect">
            <a:avLst/>
          </a:prstGeom>
        </p:spPr>
        <p:txBody>
          <a:bodyPr anchor="t" rtlCol="false" tIns="0" lIns="0" bIns="0" rIns="0">
            <a:spAutoFit/>
          </a:bodyPr>
          <a:lstStyle/>
          <a:p>
            <a:pPr algn="ctr">
              <a:lnSpc>
                <a:spcPts val="5980"/>
              </a:lnSpc>
            </a:pPr>
            <a:r>
              <a:rPr lang="en-US" sz="5200">
                <a:solidFill>
                  <a:srgbClr val="282121"/>
                </a:solidFill>
                <a:latin typeface="Calibri (MS)"/>
                <a:ea typeface="Calibri (MS)"/>
                <a:cs typeface="Calibri (MS)"/>
                <a:sym typeface="Calibri (MS)"/>
              </a:rPr>
              <a:t>1.Ποια επιλογή εξασφαλίζει τόσο τη φυσική όσο και την επικοινωνιακή προσβασιμότητα σε μια πολιτική εκδήλωση;</a:t>
            </a:r>
          </a:p>
        </p:txBody>
      </p:sp>
      <p:sp>
        <p:nvSpPr>
          <p:cNvPr name="TextBox 16" id="16"/>
          <p:cNvSpPr txBox="true"/>
          <p:nvPr/>
        </p:nvSpPr>
        <p:spPr>
          <a:xfrm rot="0">
            <a:off x="9544579" y="4934427"/>
            <a:ext cx="6288042" cy="991738"/>
          </a:xfrm>
          <a:prstGeom prst="rect">
            <a:avLst/>
          </a:prstGeom>
        </p:spPr>
        <p:txBody>
          <a:bodyPr anchor="t" rtlCol="false" tIns="0" lIns="0" bIns="0" rIns="0">
            <a:spAutoFit/>
          </a:bodyPr>
          <a:lstStyle/>
          <a:p>
            <a:pPr algn="l" marL="0" indent="0" lvl="0">
              <a:lnSpc>
                <a:spcPts val="3680"/>
              </a:lnSpc>
            </a:pPr>
            <a:r>
              <a:rPr lang="en-US" sz="3200">
                <a:solidFill>
                  <a:srgbClr val="282121"/>
                </a:solidFill>
                <a:latin typeface="Calibri (MS)"/>
                <a:ea typeface="Calibri (MS)"/>
                <a:cs typeface="Calibri (MS)"/>
                <a:sym typeface="Calibri (MS)"/>
              </a:rPr>
              <a:t>B. Κείμενα σε μορφή “Εύκολα Κατανοητά” και νοηματική γλώσσα</a:t>
            </a:r>
          </a:p>
        </p:txBody>
      </p:sp>
      <p:sp>
        <p:nvSpPr>
          <p:cNvPr name="TextBox 17" id="17"/>
          <p:cNvSpPr txBox="true"/>
          <p:nvPr/>
        </p:nvSpPr>
        <p:spPr>
          <a:xfrm rot="0">
            <a:off x="3456055" y="5016000"/>
            <a:ext cx="4760964" cy="613779"/>
          </a:xfrm>
          <a:prstGeom prst="rect">
            <a:avLst/>
          </a:prstGeom>
        </p:spPr>
        <p:txBody>
          <a:bodyPr anchor="t" rtlCol="false" tIns="0" lIns="0" bIns="0" rIns="0">
            <a:spAutoFit/>
          </a:bodyPr>
          <a:lstStyle/>
          <a:p>
            <a:pPr algn="ctr" marL="0" indent="0" lvl="0">
              <a:lnSpc>
                <a:spcPts val="4206"/>
              </a:lnSpc>
            </a:pPr>
            <a:r>
              <a:rPr lang="en-US" sz="3658">
                <a:solidFill>
                  <a:srgbClr val="282121"/>
                </a:solidFill>
                <a:latin typeface="Calibri (MS)"/>
                <a:ea typeface="Calibri (MS)"/>
                <a:cs typeface="Calibri (MS)"/>
                <a:sym typeface="Calibri (MS)"/>
              </a:rPr>
              <a:t>Α. Μια ράμπα</a:t>
            </a:r>
          </a:p>
        </p:txBody>
      </p:sp>
      <p:sp>
        <p:nvSpPr>
          <p:cNvPr name="TextBox 18" id="18"/>
          <p:cNvSpPr txBox="true"/>
          <p:nvPr/>
        </p:nvSpPr>
        <p:spPr>
          <a:xfrm rot="0">
            <a:off x="10571746" y="6533620"/>
            <a:ext cx="4104343" cy="1147323"/>
          </a:xfrm>
          <a:prstGeom prst="rect">
            <a:avLst/>
          </a:prstGeom>
        </p:spPr>
        <p:txBody>
          <a:bodyPr anchor="t" rtlCol="false" tIns="0" lIns="0" bIns="0" rIns="0">
            <a:spAutoFit/>
          </a:bodyPr>
          <a:lstStyle/>
          <a:p>
            <a:pPr algn="ctr" marL="0" indent="0" lvl="0">
              <a:lnSpc>
                <a:spcPts val="4208"/>
              </a:lnSpc>
            </a:pPr>
            <a:r>
              <a:rPr lang="en-US" sz="3659">
                <a:solidFill>
                  <a:srgbClr val="282121"/>
                </a:solidFill>
                <a:latin typeface="Calibri (MS)"/>
                <a:ea typeface="Calibri (MS)"/>
                <a:cs typeface="Calibri (MS)"/>
                <a:sym typeface="Calibri (MS)"/>
              </a:rPr>
              <a:t>Δ. Δημοσίευση στο διαδίκτυο</a:t>
            </a:r>
          </a:p>
        </p:txBody>
      </p:sp>
      <p:sp>
        <p:nvSpPr>
          <p:cNvPr name="TextBox 19" id="19"/>
          <p:cNvSpPr txBox="true"/>
          <p:nvPr/>
        </p:nvSpPr>
        <p:spPr>
          <a:xfrm rot="0">
            <a:off x="3105857" y="6543145"/>
            <a:ext cx="5461361" cy="1323142"/>
          </a:xfrm>
          <a:prstGeom prst="rect">
            <a:avLst/>
          </a:prstGeom>
        </p:spPr>
        <p:txBody>
          <a:bodyPr anchor="t" rtlCol="false" tIns="0" lIns="0" bIns="0" rIns="0">
            <a:spAutoFit/>
          </a:bodyPr>
          <a:lstStyle/>
          <a:p>
            <a:pPr algn="ctr" marL="0" indent="0" lvl="0">
              <a:lnSpc>
                <a:spcPts val="3335"/>
              </a:lnSpc>
            </a:pPr>
            <a:r>
              <a:rPr lang="en-US" sz="2900">
                <a:solidFill>
                  <a:srgbClr val="282121"/>
                </a:solidFill>
                <a:latin typeface="Calibri (MS)"/>
                <a:ea typeface="Calibri (MS)"/>
                <a:cs typeface="Calibri (MS)"/>
                <a:sym typeface="Calibri (MS)"/>
              </a:rPr>
              <a:t>Γ. Ράμπες, προσβάσιμες τουαλέτες , κείμενα σε μορφή “Εύκολα Κατανοητά”, υπότιτλοι</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911714" y="-10528348"/>
            <a:ext cx="71453106" cy="13893661"/>
          </a:xfrm>
          <a:custGeom>
            <a:avLst/>
            <a:gdLst/>
            <a:ahLst/>
            <a:cxnLst/>
            <a:rect r="r" b="b" t="t" l="l"/>
            <a:pathLst>
              <a:path h="13893661" w="71453106">
                <a:moveTo>
                  <a:pt x="0" y="0"/>
                </a:moveTo>
                <a:lnTo>
                  <a:pt x="71453106" y="0"/>
                </a:lnTo>
                <a:lnTo>
                  <a:pt x="71453106" y="13893662"/>
                </a:lnTo>
                <a:lnTo>
                  <a:pt x="0" y="13893662"/>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11" id="11"/>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9373329" y="4702259"/>
            <a:ext cx="6630541" cy="1398441"/>
          </a:xfrm>
          <a:custGeom>
            <a:avLst/>
            <a:gdLst/>
            <a:ahLst/>
            <a:cxnLst/>
            <a:rect r="r" b="b" t="t" l="l"/>
            <a:pathLst>
              <a:path h="1398441" w="6630541">
                <a:moveTo>
                  <a:pt x="0" y="0"/>
                </a:moveTo>
                <a:lnTo>
                  <a:pt x="6630541" y="0"/>
                </a:lnTo>
                <a:lnTo>
                  <a:pt x="6630541" y="1398441"/>
                </a:lnTo>
                <a:lnTo>
                  <a:pt x="0" y="139844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479896" y="6472957"/>
            <a:ext cx="6288042" cy="1326205"/>
          </a:xfrm>
          <a:custGeom>
            <a:avLst/>
            <a:gdLst/>
            <a:ahLst/>
            <a:cxnLst/>
            <a:rect r="r" b="b" t="t" l="l"/>
            <a:pathLst>
              <a:path h="1326205" w="6288042">
                <a:moveTo>
                  <a:pt x="0" y="0"/>
                </a:moveTo>
                <a:lnTo>
                  <a:pt x="6288042" y="0"/>
                </a:lnTo>
                <a:lnTo>
                  <a:pt x="6288042" y="1326206"/>
                </a:lnTo>
                <a:lnTo>
                  <a:pt x="0" y="13262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3848059" y="167021"/>
            <a:ext cx="11050541" cy="3118856"/>
          </a:xfrm>
          <a:prstGeom prst="rect">
            <a:avLst/>
          </a:prstGeom>
        </p:spPr>
        <p:txBody>
          <a:bodyPr anchor="t" rtlCol="false" tIns="0" lIns="0" bIns="0" rIns="0">
            <a:spAutoFit/>
          </a:bodyPr>
          <a:lstStyle/>
          <a:p>
            <a:pPr algn="ctr" marL="0" indent="0" lvl="0">
              <a:lnSpc>
                <a:spcPts val="5980"/>
              </a:lnSpc>
            </a:pPr>
            <a:r>
              <a:rPr lang="en-US" sz="5200">
                <a:solidFill>
                  <a:srgbClr val="282121"/>
                </a:solidFill>
                <a:latin typeface="Calibri (MS)"/>
                <a:ea typeface="Calibri (MS)"/>
                <a:cs typeface="Calibri (MS)"/>
                <a:sym typeface="Calibri (MS)"/>
              </a:rPr>
              <a:t>1.Ποια επιλογή εξασφαλίζει τόσο τη φυσική όσο και την επικοινωνιακή προσβασιμότητα σε μια πολιτική εκδήλωση;</a:t>
            </a:r>
          </a:p>
        </p:txBody>
      </p:sp>
      <p:sp>
        <p:nvSpPr>
          <p:cNvPr name="TextBox 16" id="16"/>
          <p:cNvSpPr txBox="true"/>
          <p:nvPr/>
        </p:nvSpPr>
        <p:spPr>
          <a:xfrm rot="0">
            <a:off x="10571746" y="6533620"/>
            <a:ext cx="4104343" cy="1147323"/>
          </a:xfrm>
          <a:prstGeom prst="rect">
            <a:avLst/>
          </a:prstGeom>
        </p:spPr>
        <p:txBody>
          <a:bodyPr anchor="t" rtlCol="false" tIns="0" lIns="0" bIns="0" rIns="0">
            <a:spAutoFit/>
          </a:bodyPr>
          <a:lstStyle/>
          <a:p>
            <a:pPr algn="ctr" marL="0" indent="0" lvl="0">
              <a:lnSpc>
                <a:spcPts val="4208"/>
              </a:lnSpc>
            </a:pPr>
            <a:r>
              <a:rPr lang="en-US" sz="3659">
                <a:solidFill>
                  <a:srgbClr val="282121"/>
                </a:solidFill>
                <a:latin typeface="Calibri (MS)"/>
                <a:ea typeface="Calibri (MS)"/>
                <a:cs typeface="Calibri (MS)"/>
                <a:sym typeface="Calibri (MS)"/>
              </a:rPr>
              <a:t>Δ. Δημοσίευση στο διαδίκτυο</a:t>
            </a:r>
          </a:p>
        </p:txBody>
      </p:sp>
      <p:sp>
        <p:nvSpPr>
          <p:cNvPr name="TextBox 17" id="17"/>
          <p:cNvSpPr txBox="true"/>
          <p:nvPr/>
        </p:nvSpPr>
        <p:spPr>
          <a:xfrm rot="0">
            <a:off x="3105857" y="6543145"/>
            <a:ext cx="5461361" cy="1323142"/>
          </a:xfrm>
          <a:prstGeom prst="rect">
            <a:avLst/>
          </a:prstGeom>
        </p:spPr>
        <p:txBody>
          <a:bodyPr anchor="t" rtlCol="false" tIns="0" lIns="0" bIns="0" rIns="0">
            <a:spAutoFit/>
          </a:bodyPr>
          <a:lstStyle/>
          <a:p>
            <a:pPr algn="ctr" marL="0" indent="0" lvl="0">
              <a:lnSpc>
                <a:spcPts val="3335"/>
              </a:lnSpc>
            </a:pPr>
            <a:r>
              <a:rPr lang="en-US" sz="2900">
                <a:solidFill>
                  <a:srgbClr val="282121"/>
                </a:solidFill>
                <a:latin typeface="Calibri (MS)"/>
                <a:ea typeface="Calibri (MS)"/>
                <a:cs typeface="Calibri (MS)"/>
                <a:sym typeface="Calibri (MS)"/>
              </a:rPr>
              <a:t>Γ. Ράμπες, προσβάσιμες τουαλέτες , κείμενα σε μορφή “Εύκολα Κατανοητά”, υπότιτλοι</a:t>
            </a:r>
          </a:p>
        </p:txBody>
      </p:sp>
      <p:sp>
        <p:nvSpPr>
          <p:cNvPr name="TextBox 18" id="18"/>
          <p:cNvSpPr txBox="true"/>
          <p:nvPr/>
        </p:nvSpPr>
        <p:spPr>
          <a:xfrm rot="0">
            <a:off x="3456055" y="5016000"/>
            <a:ext cx="4760964" cy="613779"/>
          </a:xfrm>
          <a:prstGeom prst="rect">
            <a:avLst/>
          </a:prstGeom>
        </p:spPr>
        <p:txBody>
          <a:bodyPr anchor="t" rtlCol="false" tIns="0" lIns="0" bIns="0" rIns="0">
            <a:spAutoFit/>
          </a:bodyPr>
          <a:lstStyle/>
          <a:p>
            <a:pPr algn="ctr" marL="0" indent="0" lvl="0">
              <a:lnSpc>
                <a:spcPts val="4206"/>
              </a:lnSpc>
            </a:pPr>
            <a:r>
              <a:rPr lang="en-US" sz="3658">
                <a:solidFill>
                  <a:srgbClr val="282121"/>
                </a:solidFill>
                <a:latin typeface="Calibri (MS)"/>
                <a:ea typeface="Calibri (MS)"/>
                <a:cs typeface="Calibri (MS)"/>
                <a:sym typeface="Calibri (MS)"/>
              </a:rPr>
              <a:t>Α. Μια ράμπα</a:t>
            </a:r>
          </a:p>
        </p:txBody>
      </p:sp>
      <p:sp>
        <p:nvSpPr>
          <p:cNvPr name="TextBox 19" id="19"/>
          <p:cNvSpPr txBox="true"/>
          <p:nvPr/>
        </p:nvSpPr>
        <p:spPr>
          <a:xfrm rot="0">
            <a:off x="9544579" y="4934427"/>
            <a:ext cx="6288042" cy="991738"/>
          </a:xfrm>
          <a:prstGeom prst="rect">
            <a:avLst/>
          </a:prstGeom>
        </p:spPr>
        <p:txBody>
          <a:bodyPr anchor="t" rtlCol="false" tIns="0" lIns="0" bIns="0" rIns="0">
            <a:spAutoFit/>
          </a:bodyPr>
          <a:lstStyle/>
          <a:p>
            <a:pPr algn="l" marL="0" indent="0" lvl="0">
              <a:lnSpc>
                <a:spcPts val="3680"/>
              </a:lnSpc>
            </a:pPr>
            <a:r>
              <a:rPr lang="en-US" sz="3200">
                <a:solidFill>
                  <a:srgbClr val="282121"/>
                </a:solidFill>
                <a:latin typeface="Calibri (MS)"/>
                <a:ea typeface="Calibri (MS)"/>
                <a:cs typeface="Calibri (MS)"/>
                <a:sym typeface="Calibri (MS)"/>
              </a:rPr>
              <a:t>B. Κείμενα σε μορφή “Εύκολα Κατανοητά” και νοηματική γλώσσα</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911714" y="-1051855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11" id="11"/>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4702259"/>
            <a:ext cx="6630541" cy="1398441"/>
          </a:xfrm>
          <a:custGeom>
            <a:avLst/>
            <a:gdLst/>
            <a:ahLst/>
            <a:cxnLst/>
            <a:rect r="r" b="b" t="t" l="l"/>
            <a:pathLst>
              <a:path h="1398441" w="6630541">
                <a:moveTo>
                  <a:pt x="0" y="0"/>
                </a:moveTo>
                <a:lnTo>
                  <a:pt x="6630541" y="0"/>
                </a:lnTo>
                <a:lnTo>
                  <a:pt x="6630541" y="1398441"/>
                </a:lnTo>
                <a:lnTo>
                  <a:pt x="0" y="139844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3279411" y="282462"/>
            <a:ext cx="12851115" cy="3573945"/>
          </a:xfrm>
          <a:prstGeom prst="rect">
            <a:avLst/>
          </a:prstGeom>
        </p:spPr>
        <p:txBody>
          <a:bodyPr anchor="t" rtlCol="false" tIns="0" lIns="0" bIns="0" rIns="0">
            <a:spAutoFit/>
          </a:bodyPr>
          <a:lstStyle/>
          <a:p>
            <a:pPr algn="ctr">
              <a:lnSpc>
                <a:spcPts val="5520"/>
              </a:lnSpc>
            </a:pPr>
            <a:r>
              <a:rPr lang="en-US" sz="4800">
                <a:solidFill>
                  <a:srgbClr val="282121"/>
                </a:solidFill>
                <a:latin typeface="Calibri (MS)"/>
                <a:ea typeface="Calibri (MS)"/>
                <a:cs typeface="Calibri (MS)"/>
                <a:sym typeface="Calibri (MS)"/>
              </a:rPr>
              <a:t>2.Η χρήση μορφών «Easy-to-read» (Εύκολο στην ανάγνωση) και υποτίτλων στην πολιτική επικοινωνία βοηθά μόνο άτομα με νοητικές/γνωστικές αναπηρίες.</a:t>
            </a:r>
          </a:p>
          <a:p>
            <a:pPr algn="ctr" marL="0" indent="0" lvl="0">
              <a:lnSpc>
                <a:spcPts val="5520"/>
              </a:lnSpc>
            </a:pPr>
          </a:p>
        </p:txBody>
      </p:sp>
      <p:sp>
        <p:nvSpPr>
          <p:cNvPr name="TextBox 14" id="14"/>
          <p:cNvSpPr txBox="true"/>
          <p:nvPr/>
        </p:nvSpPr>
        <p:spPr>
          <a:xfrm rot="0">
            <a:off x="11872398" y="5066015"/>
            <a:ext cx="1907978" cy="613845"/>
          </a:xfrm>
          <a:prstGeom prst="rect">
            <a:avLst/>
          </a:prstGeom>
        </p:spPr>
        <p:txBody>
          <a:bodyPr anchor="t" rtlCol="false" tIns="0" lIns="0" bIns="0" rIns="0">
            <a:spAutoFit/>
          </a:bodyPr>
          <a:lstStyle/>
          <a:p>
            <a:pPr algn="l" marL="0" indent="0" lvl="0">
              <a:lnSpc>
                <a:spcPts val="4206"/>
              </a:lnSpc>
            </a:pPr>
            <a:r>
              <a:rPr lang="en-US" sz="3658">
                <a:solidFill>
                  <a:srgbClr val="282121"/>
                </a:solidFill>
                <a:latin typeface="Calibri (MS)"/>
                <a:ea typeface="Calibri (MS)"/>
                <a:cs typeface="Calibri (MS)"/>
                <a:sym typeface="Calibri (MS)"/>
              </a:rPr>
              <a:t>Β. Λάθος</a:t>
            </a:r>
          </a:p>
        </p:txBody>
      </p:sp>
      <p:sp>
        <p:nvSpPr>
          <p:cNvPr name="TextBox 15" id="15"/>
          <p:cNvSpPr txBox="true"/>
          <p:nvPr/>
        </p:nvSpPr>
        <p:spPr>
          <a:xfrm rot="0">
            <a:off x="3456055" y="5016000"/>
            <a:ext cx="4760964" cy="613845"/>
          </a:xfrm>
          <a:prstGeom prst="rect">
            <a:avLst/>
          </a:prstGeom>
        </p:spPr>
        <p:txBody>
          <a:bodyPr anchor="t" rtlCol="false" tIns="0" lIns="0" bIns="0" rIns="0">
            <a:spAutoFit/>
          </a:bodyPr>
          <a:lstStyle/>
          <a:p>
            <a:pPr algn="ctr" marL="0" indent="0" lvl="0">
              <a:lnSpc>
                <a:spcPts val="4206"/>
              </a:lnSpc>
            </a:pPr>
            <a:r>
              <a:rPr lang="en-US" sz="3658">
                <a:solidFill>
                  <a:srgbClr val="282121"/>
                </a:solidFill>
                <a:latin typeface="Calibri (MS)"/>
                <a:ea typeface="Calibri (MS)"/>
                <a:cs typeface="Calibri (MS)"/>
                <a:sym typeface="Calibri (MS)"/>
              </a:rPr>
              <a:t>Α. Σωστό</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465584"/>
            <a:ext cx="12911505" cy="1423104"/>
          </a:xfrm>
          <a:prstGeom prst="rect">
            <a:avLst/>
          </a:prstGeom>
        </p:spPr>
        <p:txBody>
          <a:bodyPr anchor="t" rtlCol="false" tIns="0" lIns="0" bIns="0" rIns="0">
            <a:spAutoFit/>
          </a:bodyPr>
          <a:lstStyle/>
          <a:p>
            <a:pPr algn="ctr">
              <a:lnSpc>
                <a:spcPts val="9120"/>
              </a:lnSpc>
            </a:pPr>
            <a:r>
              <a:rPr lang="en-US" sz="9500" spc="-779">
                <a:solidFill>
                  <a:srgbClr val="272665"/>
                </a:solidFill>
                <a:latin typeface="Calibri (MS)"/>
                <a:ea typeface="Calibri (MS)"/>
                <a:cs typeface="Calibri (MS)"/>
                <a:sym typeface="Calibri (MS)"/>
              </a:rPr>
              <a:t>Μαθησιακά Αποτελέσματα</a:t>
            </a:r>
          </a:p>
        </p:txBody>
      </p:sp>
      <p:sp>
        <p:nvSpPr>
          <p:cNvPr name="TextBox 3" id="3"/>
          <p:cNvSpPr txBox="true"/>
          <p:nvPr/>
        </p:nvSpPr>
        <p:spPr>
          <a:xfrm rot="0">
            <a:off x="2225921" y="2131696"/>
            <a:ext cx="14893392" cy="1074553"/>
          </a:xfrm>
          <a:prstGeom prst="rect">
            <a:avLst/>
          </a:prstGeom>
        </p:spPr>
        <p:txBody>
          <a:bodyPr anchor="t" rtlCol="false" tIns="0" lIns="0" bIns="0" rIns="0">
            <a:spAutoFit/>
          </a:bodyPr>
          <a:lstStyle/>
          <a:p>
            <a:pPr algn="ctr">
              <a:lnSpc>
                <a:spcPts val="3840"/>
              </a:lnSpc>
            </a:pPr>
            <a:r>
              <a:rPr lang="en-US" sz="4000" spc="-328">
                <a:solidFill>
                  <a:srgbClr val="000000"/>
                </a:solidFill>
                <a:latin typeface="Calibri (MS)"/>
                <a:ea typeface="Calibri (MS)"/>
                <a:cs typeface="Calibri (MS)"/>
                <a:sym typeface="Calibri (MS)"/>
              </a:rPr>
              <a:t>Με την ολοκλήρωση αυτής της ενότητας, θα έχετε αποκτήσει τις ακόλουθες γνώσεις, δεξιότητες και στάσεις.</a:t>
            </a: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1872186" y="5408128"/>
            <a:ext cx="4281991" cy="3361690"/>
          </a:xfrm>
          <a:prstGeom prst="rect">
            <a:avLst/>
          </a:prstGeom>
        </p:spPr>
        <p:txBody>
          <a:bodyPr anchor="t" rtlCol="false" tIns="0" lIns="0" bIns="0" rIns="0">
            <a:spAutoFit/>
          </a:bodyPr>
          <a:lstStyle/>
          <a:p>
            <a:pPr algn="just">
              <a:lnSpc>
                <a:spcPts val="2659"/>
              </a:lnSpc>
              <a:spcBef>
                <a:spcPct val="0"/>
              </a:spcBef>
            </a:pPr>
            <a:r>
              <a:rPr lang="en-US" sz="1899" spc="-32">
                <a:solidFill>
                  <a:srgbClr val="272665"/>
                </a:solidFill>
                <a:latin typeface="Calibri (MS)"/>
                <a:ea typeface="Calibri (MS)"/>
                <a:cs typeface="Calibri (MS)"/>
                <a:sym typeface="Calibri (MS)"/>
              </a:rPr>
              <a:t>Θα</a:t>
            </a:r>
            <a:r>
              <a:rPr lang="en-US" sz="1899" spc="-32">
                <a:solidFill>
                  <a:srgbClr val="272665"/>
                </a:solidFill>
                <a:latin typeface="Calibri (MS)"/>
                <a:ea typeface="Calibri (MS)"/>
                <a:cs typeface="Calibri (MS)"/>
                <a:sym typeface="Calibri (MS)"/>
              </a:rPr>
              <a:t> μάθετε πώς να διαμορφώνετε τους πολιτικούς χώρους, όπως συναντήσεις, συζητήσεις, συνελεύσεις και διαδικασίες ψηφοφορίας, πιο συμπεριληπτικούς και προσβάσιμους για άτομα με αναπηρία. Αυτό περιλαμβάνει την αναγνώριση και την αντιμετώπιση εμποδίων που μπορεί να είναι φυσικά, πληροφοριακά ή να σχετίζονται με στάσεις και αντιλήψεις, ώστε να μπορούν όλοι και όλες να συμμετέχουν ισότιμα.</a:t>
            </a: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7127831" y="5541198"/>
            <a:ext cx="4033420" cy="3559175"/>
          </a:xfrm>
          <a:prstGeom prst="rect">
            <a:avLst/>
          </a:prstGeom>
        </p:spPr>
        <p:txBody>
          <a:bodyPr anchor="t" rtlCol="false" tIns="0" lIns="0" bIns="0" rIns="0">
            <a:spAutoFit/>
          </a:bodyPr>
          <a:lstStyle/>
          <a:p>
            <a:pPr algn="just">
              <a:lnSpc>
                <a:spcPts val="2799"/>
              </a:lnSpc>
              <a:spcBef>
                <a:spcPct val="0"/>
              </a:spcBef>
            </a:pPr>
            <a:r>
              <a:rPr lang="en-US" sz="1999" spc="-33">
                <a:solidFill>
                  <a:srgbClr val="272665"/>
                </a:solidFill>
                <a:latin typeface="Calibri (MS)"/>
                <a:ea typeface="Calibri (MS)"/>
                <a:cs typeface="Calibri (MS)"/>
                <a:sym typeface="Calibri (MS)"/>
              </a:rPr>
              <a:t>Θα</a:t>
            </a:r>
            <a:r>
              <a:rPr lang="en-US" sz="1999" spc="-33">
                <a:solidFill>
                  <a:srgbClr val="272665"/>
                </a:solidFill>
                <a:latin typeface="Calibri (MS)"/>
                <a:ea typeface="Calibri (MS)"/>
                <a:cs typeface="Calibri (MS)"/>
                <a:sym typeface="Calibri (MS)"/>
              </a:rPr>
              <a:t> μάθετε πώς μπορείτε να ενθαρρύνετε πολιτικούς οργανισμούς και φορείς να εμπλέκουν ενεργά νέους και νέες με αναπηρία, δημιουργώντας φιλόξενους και ασφαλείς χώρους, προσφέροντας ουσιαστικές ευκαιρίες συμμετοχής και ακούγοντας πραγματικά τις ανάγκες, τις εμπειρίες και τις απόψεις τους.</a:t>
            </a:r>
          </a:p>
          <a:p>
            <a:pPr algn="just">
              <a:lnSpc>
                <a:spcPts val="2799"/>
              </a:lnSpc>
              <a:spcBef>
                <a:spcPct val="0"/>
              </a:spcBef>
            </a:pP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343044" y="5541198"/>
            <a:ext cx="3865715" cy="3559175"/>
          </a:xfrm>
          <a:prstGeom prst="rect">
            <a:avLst/>
          </a:prstGeom>
        </p:spPr>
        <p:txBody>
          <a:bodyPr anchor="t" rtlCol="false" tIns="0" lIns="0" bIns="0" rIns="0">
            <a:spAutoFit/>
          </a:bodyPr>
          <a:lstStyle/>
          <a:p>
            <a:pPr algn="just">
              <a:lnSpc>
                <a:spcPts val="2799"/>
              </a:lnSpc>
              <a:spcBef>
                <a:spcPct val="0"/>
              </a:spcBef>
            </a:pPr>
            <a:r>
              <a:rPr lang="en-US" sz="1999" spc="-33">
                <a:solidFill>
                  <a:srgbClr val="272665"/>
                </a:solidFill>
                <a:latin typeface="Calibri (MS)"/>
                <a:ea typeface="Calibri (MS)"/>
                <a:cs typeface="Calibri (MS)"/>
                <a:sym typeface="Calibri (MS)"/>
              </a:rPr>
              <a:t>Θα αναπτύξετε δεξιότητες υπεράσπισης και διεκδίκησης, ώστε να ευαισθητοποιείτε το ευρύτερο κοινό, να χτίζετε δυνατά δίκτυα υποστήριξης και να προωθείτε αλλαγές που κάνουν τους πολιτικούς χώρους πιο συμπεριληπτικούς, δίκαιους και προσβάσιμους για όλους και όλες.</a:t>
            </a:r>
          </a:p>
          <a:p>
            <a:pPr algn="just">
              <a:lnSpc>
                <a:spcPts val="2799"/>
              </a:lnSpc>
              <a:spcBef>
                <a:spcPct val="0"/>
              </a:spcBef>
            </a:pPr>
          </a:p>
        </p:txBody>
      </p:sp>
      <p:sp>
        <p:nvSpPr>
          <p:cNvPr name="TextBox 16" id="16"/>
          <p:cNvSpPr txBox="true"/>
          <p:nvPr/>
        </p:nvSpPr>
        <p:spPr>
          <a:xfrm rot="0">
            <a:off x="2657341" y="4306471"/>
            <a:ext cx="2711797" cy="1350645"/>
          </a:xfrm>
          <a:prstGeom prst="rect">
            <a:avLst/>
          </a:prstGeom>
        </p:spPr>
        <p:txBody>
          <a:bodyPr anchor="t" rtlCol="false" tIns="0" lIns="0" bIns="0" rIns="0">
            <a:spAutoFit/>
          </a:bodyPr>
          <a:lstStyle/>
          <a:p>
            <a:pPr algn="ctr">
              <a:lnSpc>
                <a:spcPts val="8640"/>
              </a:lnSpc>
            </a:pPr>
            <a:r>
              <a:rPr lang="en-US" b="true" sz="9000" spc="-738">
                <a:solidFill>
                  <a:srgbClr val="2B2B2B"/>
                </a:solidFill>
                <a:latin typeface="Calibri (MS) Bold"/>
                <a:ea typeface="Calibri (MS) Bold"/>
                <a:cs typeface="Calibri (MS) Bold"/>
                <a:sym typeface="Calibri (MS) Bold"/>
              </a:rPr>
              <a:t>MA1.</a:t>
            </a:r>
          </a:p>
        </p:txBody>
      </p:sp>
      <p:sp>
        <p:nvSpPr>
          <p:cNvPr name="Freeform 17" id="17"/>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
        <p:nvSpPr>
          <p:cNvPr name="TextBox 18" id="18"/>
          <p:cNvSpPr txBox="true"/>
          <p:nvPr/>
        </p:nvSpPr>
        <p:spPr>
          <a:xfrm rot="0">
            <a:off x="7788643" y="4306471"/>
            <a:ext cx="2711797" cy="1350645"/>
          </a:xfrm>
          <a:prstGeom prst="rect">
            <a:avLst/>
          </a:prstGeom>
        </p:spPr>
        <p:txBody>
          <a:bodyPr anchor="t" rtlCol="false" tIns="0" lIns="0" bIns="0" rIns="0">
            <a:spAutoFit/>
          </a:bodyPr>
          <a:lstStyle/>
          <a:p>
            <a:pPr algn="ctr">
              <a:lnSpc>
                <a:spcPts val="8640"/>
              </a:lnSpc>
            </a:pPr>
            <a:r>
              <a:rPr lang="en-US" b="true" sz="9000" spc="-738">
                <a:solidFill>
                  <a:srgbClr val="2B2B2B"/>
                </a:solidFill>
                <a:latin typeface="Calibri (MS) Bold"/>
                <a:ea typeface="Calibri (MS) Bold"/>
                <a:cs typeface="Calibri (MS) Bold"/>
                <a:sym typeface="Calibri (MS) Bold"/>
              </a:rPr>
              <a:t>MA2.</a:t>
            </a:r>
          </a:p>
        </p:txBody>
      </p:sp>
      <p:sp>
        <p:nvSpPr>
          <p:cNvPr name="TextBox 19" id="19"/>
          <p:cNvSpPr txBox="true"/>
          <p:nvPr/>
        </p:nvSpPr>
        <p:spPr>
          <a:xfrm rot="0">
            <a:off x="12918921" y="4306471"/>
            <a:ext cx="2711797" cy="1350645"/>
          </a:xfrm>
          <a:prstGeom prst="rect">
            <a:avLst/>
          </a:prstGeom>
        </p:spPr>
        <p:txBody>
          <a:bodyPr anchor="t" rtlCol="false" tIns="0" lIns="0" bIns="0" rIns="0">
            <a:spAutoFit/>
          </a:bodyPr>
          <a:lstStyle/>
          <a:p>
            <a:pPr algn="ctr">
              <a:lnSpc>
                <a:spcPts val="8640"/>
              </a:lnSpc>
            </a:pPr>
            <a:r>
              <a:rPr lang="en-US" b="true" sz="9000" spc="-738">
                <a:solidFill>
                  <a:srgbClr val="2B2B2B"/>
                </a:solidFill>
                <a:latin typeface="Calibri (MS) Bold"/>
                <a:ea typeface="Calibri (MS) Bold"/>
                <a:cs typeface="Calibri (MS) Bold"/>
                <a:sym typeface="Calibri (MS) Bold"/>
              </a:rPr>
              <a:t>ΜΑ3.</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11883" y="-10518558"/>
            <a:ext cx="71453106" cy="13893661"/>
          </a:xfrm>
          <a:custGeom>
            <a:avLst/>
            <a:gdLst/>
            <a:ahLst/>
            <a:cxnLst/>
            <a:rect r="r" b="b" t="t" l="l"/>
            <a:pathLst>
              <a:path h="13893661" w="71453106">
                <a:moveTo>
                  <a:pt x="0" y="0"/>
                </a:moveTo>
                <a:lnTo>
                  <a:pt x="71453107" y="0"/>
                </a:lnTo>
                <a:lnTo>
                  <a:pt x="71453107"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11" id="11"/>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4702259"/>
            <a:ext cx="6630541" cy="1398441"/>
          </a:xfrm>
          <a:custGeom>
            <a:avLst/>
            <a:gdLst/>
            <a:ahLst/>
            <a:cxnLst/>
            <a:rect r="r" b="b" t="t" l="l"/>
            <a:pathLst>
              <a:path h="1398441" w="6630541">
                <a:moveTo>
                  <a:pt x="0" y="0"/>
                </a:moveTo>
                <a:lnTo>
                  <a:pt x="6630541" y="0"/>
                </a:lnTo>
                <a:lnTo>
                  <a:pt x="6630541" y="1398441"/>
                </a:lnTo>
                <a:lnTo>
                  <a:pt x="0" y="13984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3954626" y="255983"/>
            <a:ext cx="11050541" cy="3573945"/>
          </a:xfrm>
          <a:prstGeom prst="rect">
            <a:avLst/>
          </a:prstGeom>
        </p:spPr>
        <p:txBody>
          <a:bodyPr anchor="t" rtlCol="false" tIns="0" lIns="0" bIns="0" rIns="0">
            <a:spAutoFit/>
          </a:bodyPr>
          <a:lstStyle/>
          <a:p>
            <a:pPr algn="ctr">
              <a:lnSpc>
                <a:spcPts val="5520"/>
              </a:lnSpc>
            </a:pPr>
            <a:r>
              <a:rPr lang="en-US" sz="4800">
                <a:solidFill>
                  <a:srgbClr val="282121"/>
                </a:solidFill>
                <a:latin typeface="Calibri (MS)"/>
                <a:ea typeface="Calibri (MS)"/>
                <a:cs typeface="Calibri (MS)"/>
                <a:sym typeface="Calibri (MS)"/>
              </a:rPr>
              <a:t>2.Η χρήση μορφών «Easy-to-read» (Εύκολο στην ανάγνωση) και υποτίτλων στην πολιτική επικοινωνία βοηθά μόνο άτομα με νοητικές/γνωστικές αναπηρίες.</a:t>
            </a:r>
          </a:p>
          <a:p>
            <a:pPr algn="ctr" marL="0" indent="0" lvl="0">
              <a:lnSpc>
                <a:spcPts val="5520"/>
              </a:lnSpc>
            </a:pPr>
          </a:p>
        </p:txBody>
      </p:sp>
      <p:sp>
        <p:nvSpPr>
          <p:cNvPr name="TextBox 14" id="14"/>
          <p:cNvSpPr txBox="true"/>
          <p:nvPr/>
        </p:nvSpPr>
        <p:spPr>
          <a:xfrm rot="0">
            <a:off x="11872398" y="5066015"/>
            <a:ext cx="2080092" cy="613845"/>
          </a:xfrm>
          <a:prstGeom prst="rect">
            <a:avLst/>
          </a:prstGeom>
        </p:spPr>
        <p:txBody>
          <a:bodyPr anchor="t" rtlCol="false" tIns="0" lIns="0" bIns="0" rIns="0">
            <a:spAutoFit/>
          </a:bodyPr>
          <a:lstStyle/>
          <a:p>
            <a:pPr algn="l" marL="0" indent="0" lvl="0">
              <a:lnSpc>
                <a:spcPts val="4206"/>
              </a:lnSpc>
            </a:pPr>
            <a:r>
              <a:rPr lang="en-US" sz="3658">
                <a:solidFill>
                  <a:srgbClr val="282121"/>
                </a:solidFill>
                <a:latin typeface="Calibri (MS)"/>
                <a:ea typeface="Calibri (MS)"/>
                <a:cs typeface="Calibri (MS)"/>
                <a:sym typeface="Calibri (MS)"/>
              </a:rPr>
              <a:t>Β. Λάθος</a:t>
            </a:r>
          </a:p>
        </p:txBody>
      </p:sp>
      <p:sp>
        <p:nvSpPr>
          <p:cNvPr name="TextBox 15" id="15"/>
          <p:cNvSpPr txBox="true"/>
          <p:nvPr/>
        </p:nvSpPr>
        <p:spPr>
          <a:xfrm rot="0">
            <a:off x="3456055" y="5016000"/>
            <a:ext cx="4760964" cy="613845"/>
          </a:xfrm>
          <a:prstGeom prst="rect">
            <a:avLst/>
          </a:prstGeom>
        </p:spPr>
        <p:txBody>
          <a:bodyPr anchor="t" rtlCol="false" tIns="0" lIns="0" bIns="0" rIns="0">
            <a:spAutoFit/>
          </a:bodyPr>
          <a:lstStyle/>
          <a:p>
            <a:pPr algn="ctr" marL="0" indent="0" lvl="0">
              <a:lnSpc>
                <a:spcPts val="4206"/>
              </a:lnSpc>
            </a:pPr>
            <a:r>
              <a:rPr lang="en-US" sz="3658">
                <a:solidFill>
                  <a:srgbClr val="282121"/>
                </a:solidFill>
                <a:latin typeface="Calibri (MS)"/>
                <a:ea typeface="Calibri (MS)"/>
                <a:cs typeface="Calibri (MS)"/>
                <a:sym typeface="Calibri (MS)"/>
              </a:rPr>
              <a:t>Α. Σωστό</a:t>
            </a:r>
          </a:p>
        </p:txBody>
      </p:sp>
      <p:sp>
        <p:nvSpPr>
          <p:cNvPr name="Freeform 16" id="16"/>
          <p:cNvSpPr/>
          <p:nvPr/>
        </p:nvSpPr>
        <p:spPr>
          <a:xfrm flipH="false" flipV="false" rot="0">
            <a:off x="3632533" y="6849578"/>
            <a:ext cx="11079744" cy="2336819"/>
          </a:xfrm>
          <a:custGeom>
            <a:avLst/>
            <a:gdLst/>
            <a:ahLst/>
            <a:cxnLst/>
            <a:rect r="r" b="b" t="t" l="l"/>
            <a:pathLst>
              <a:path h="2336819" w="11079744">
                <a:moveTo>
                  <a:pt x="0" y="0"/>
                </a:moveTo>
                <a:lnTo>
                  <a:pt x="11079744" y="0"/>
                </a:lnTo>
                <a:lnTo>
                  <a:pt x="11079744" y="2336819"/>
                </a:lnTo>
                <a:lnTo>
                  <a:pt x="0" y="233681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7" id="17"/>
          <p:cNvSpPr txBox="true"/>
          <p:nvPr/>
        </p:nvSpPr>
        <p:spPr>
          <a:xfrm rot="0">
            <a:off x="4311643" y="7300850"/>
            <a:ext cx="10123372" cy="1780921"/>
          </a:xfrm>
          <a:prstGeom prst="rect">
            <a:avLst/>
          </a:prstGeom>
        </p:spPr>
        <p:txBody>
          <a:bodyPr anchor="t" rtlCol="false" tIns="0" lIns="0" bIns="0" rIns="0">
            <a:spAutoFit/>
          </a:bodyPr>
          <a:lstStyle/>
          <a:p>
            <a:pPr algn="ctr">
              <a:lnSpc>
                <a:spcPts val="3404"/>
              </a:lnSpc>
              <a:spcBef>
                <a:spcPct val="0"/>
              </a:spcBef>
            </a:pPr>
            <a:r>
              <a:rPr lang="en-US" b="true" sz="2960">
                <a:solidFill>
                  <a:srgbClr val="282121"/>
                </a:solidFill>
                <a:latin typeface="Calibri (MS) Bold"/>
                <a:ea typeface="Calibri (MS) Bold"/>
                <a:cs typeface="Calibri (MS) Bold"/>
                <a:sym typeface="Calibri (MS) Bold"/>
              </a:rPr>
              <a:t>Η</a:t>
            </a:r>
            <a:r>
              <a:rPr lang="en-US" b="true" sz="2960">
                <a:solidFill>
                  <a:srgbClr val="282121"/>
                </a:solidFill>
                <a:latin typeface="Calibri (MS) Bold"/>
                <a:ea typeface="Calibri (MS) Bold"/>
                <a:cs typeface="Calibri (MS) Bold"/>
                <a:sym typeface="Calibri (MS) Bold"/>
              </a:rPr>
              <a:t> συμπεριληπτική επικοινωνία ωφελεί πολλούς ανθρώπους, συμπεριλαμβανομένων ατόμων που δεν έχουν τη μητρική γλώσσα ως κύρια γλώσσα και ατόμων με προβλήματα ακοής.</a:t>
            </a:r>
          </a:p>
          <a:p>
            <a:pPr algn="ctr">
              <a:lnSpc>
                <a:spcPts val="3404"/>
              </a:lnSpc>
              <a:spcBef>
                <a:spcPct val="0"/>
              </a:spcBef>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437071" y="-7438515"/>
            <a:ext cx="71453106" cy="13893661"/>
          </a:xfrm>
          <a:custGeom>
            <a:avLst/>
            <a:gdLst/>
            <a:ahLst/>
            <a:cxnLst/>
            <a:rect r="r" b="b" t="t" l="l"/>
            <a:pathLst>
              <a:path h="13893661" w="71453106">
                <a:moveTo>
                  <a:pt x="0" y="0"/>
                </a:moveTo>
                <a:lnTo>
                  <a:pt x="71453106" y="0"/>
                </a:lnTo>
                <a:lnTo>
                  <a:pt x="71453106" y="13893662"/>
                </a:lnTo>
                <a:lnTo>
                  <a:pt x="0" y="13893662"/>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3764212" y="2309177"/>
            <a:ext cx="11050541" cy="2849245"/>
          </a:xfrm>
          <a:prstGeom prst="rect">
            <a:avLst/>
          </a:prstGeom>
        </p:spPr>
        <p:txBody>
          <a:bodyPr anchor="t" rtlCol="false" tIns="0" lIns="0" bIns="0" rIns="0">
            <a:spAutoFit/>
          </a:bodyPr>
          <a:lstStyle/>
          <a:p>
            <a:pPr algn="ctr">
              <a:lnSpc>
                <a:spcPts val="5405"/>
              </a:lnSpc>
            </a:pPr>
            <a:r>
              <a:rPr lang="en-US" sz="4700">
                <a:solidFill>
                  <a:srgbClr val="282121"/>
                </a:solidFill>
                <a:latin typeface="Calibri (MS)"/>
                <a:ea typeface="Calibri (MS)"/>
                <a:cs typeface="Calibri (MS)"/>
                <a:sym typeface="Calibri (MS)"/>
              </a:rPr>
              <a:t>3.</a:t>
            </a:r>
            <a:r>
              <a:rPr lang="en-US" sz="4700">
                <a:solidFill>
                  <a:srgbClr val="282121"/>
                </a:solidFill>
                <a:latin typeface="Calibri (MS)"/>
                <a:ea typeface="Calibri (MS)"/>
                <a:cs typeface="Calibri (MS)"/>
                <a:sym typeface="Calibri (MS)"/>
              </a:rPr>
              <a:t>Ποιον ρόλο παίζει η εξατομικευμένη υποστήριξη, όπως ένας «πολιτικός μεσολαβητής», για νέους/ες με αναπηρία σε πολιτικούς χώρους;</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437071" y="-7438515"/>
            <a:ext cx="71453106" cy="13893661"/>
          </a:xfrm>
          <a:custGeom>
            <a:avLst/>
            <a:gdLst/>
            <a:ahLst/>
            <a:cxnLst/>
            <a:rect r="r" b="b" t="t" l="l"/>
            <a:pathLst>
              <a:path h="13893661" w="71453106">
                <a:moveTo>
                  <a:pt x="0" y="0"/>
                </a:moveTo>
                <a:lnTo>
                  <a:pt x="71453106" y="0"/>
                </a:lnTo>
                <a:lnTo>
                  <a:pt x="71453106" y="13893662"/>
                </a:lnTo>
                <a:lnTo>
                  <a:pt x="0" y="13893662"/>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3923086" y="1316214"/>
            <a:ext cx="11050541" cy="4906414"/>
          </a:xfrm>
          <a:prstGeom prst="rect">
            <a:avLst/>
          </a:prstGeom>
        </p:spPr>
        <p:txBody>
          <a:bodyPr anchor="t" rtlCol="false" tIns="0" lIns="0" bIns="0" rIns="0">
            <a:spAutoFit/>
          </a:bodyPr>
          <a:lstStyle/>
          <a:p>
            <a:pPr algn="ctr">
              <a:lnSpc>
                <a:spcPts val="5405"/>
              </a:lnSpc>
            </a:pPr>
            <a:r>
              <a:rPr lang="en-US" sz="4700">
                <a:solidFill>
                  <a:srgbClr val="282121"/>
                </a:solidFill>
                <a:latin typeface="Calibri (MS)"/>
                <a:ea typeface="Calibri (MS)"/>
                <a:cs typeface="Calibri (MS)"/>
                <a:sym typeface="Calibri (MS)"/>
              </a:rPr>
              <a:t>Απάντηση 3:</a:t>
            </a:r>
          </a:p>
          <a:p>
            <a:pPr algn="ctr">
              <a:lnSpc>
                <a:spcPts val="5405"/>
              </a:lnSpc>
            </a:pPr>
            <a:r>
              <a:rPr lang="en-US" sz="4700">
                <a:solidFill>
                  <a:srgbClr val="282121"/>
                </a:solidFill>
                <a:latin typeface="Calibri (MS)"/>
                <a:ea typeface="Calibri (MS)"/>
                <a:cs typeface="Calibri (MS)"/>
                <a:sym typeface="Calibri (MS)"/>
              </a:rPr>
              <a:t> Βοηθά στην άρση των εμποδίων εξηγώντας τις πολιτικές διαδικασίες, παρέχοντας καθοδήγηση και διασφαλίζοντας ότι μπορούν να συμμετέχουν πλήρως και με αυτοπεποίθηση.</a:t>
            </a:r>
          </a:p>
          <a:p>
            <a:pPr algn="ctr" marL="0" indent="0" lvl="0">
              <a:lnSpc>
                <a:spcPts val="5405"/>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911714" y="-1064057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11" id="11"/>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9373329" y="4702259"/>
            <a:ext cx="6630541" cy="1398441"/>
          </a:xfrm>
          <a:custGeom>
            <a:avLst/>
            <a:gdLst/>
            <a:ahLst/>
            <a:cxnLst/>
            <a:rect r="r" b="b" t="t" l="l"/>
            <a:pathLst>
              <a:path h="1398441" w="6630541">
                <a:moveTo>
                  <a:pt x="0" y="0"/>
                </a:moveTo>
                <a:lnTo>
                  <a:pt x="6630541" y="0"/>
                </a:lnTo>
                <a:lnTo>
                  <a:pt x="6630541" y="1398441"/>
                </a:lnTo>
                <a:lnTo>
                  <a:pt x="0" y="139844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479896" y="6472957"/>
            <a:ext cx="6288042" cy="1326205"/>
          </a:xfrm>
          <a:custGeom>
            <a:avLst/>
            <a:gdLst/>
            <a:ahLst/>
            <a:cxnLst/>
            <a:rect r="r" b="b" t="t" l="l"/>
            <a:pathLst>
              <a:path h="1326205" w="6288042">
                <a:moveTo>
                  <a:pt x="0" y="0"/>
                </a:moveTo>
                <a:lnTo>
                  <a:pt x="6288042" y="0"/>
                </a:lnTo>
                <a:lnTo>
                  <a:pt x="6288042" y="1326206"/>
                </a:lnTo>
                <a:lnTo>
                  <a:pt x="0" y="13262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4179047" y="427632"/>
            <a:ext cx="11050541" cy="2366645"/>
          </a:xfrm>
          <a:prstGeom prst="rect">
            <a:avLst/>
          </a:prstGeom>
        </p:spPr>
        <p:txBody>
          <a:bodyPr anchor="t" rtlCol="false" tIns="0" lIns="0" bIns="0" rIns="0">
            <a:spAutoFit/>
          </a:bodyPr>
          <a:lstStyle/>
          <a:p>
            <a:pPr algn="ctr" marL="0" indent="0" lvl="0">
              <a:lnSpc>
                <a:spcPts val="5980"/>
              </a:lnSpc>
            </a:pPr>
            <a:r>
              <a:rPr lang="en-US" sz="5200">
                <a:solidFill>
                  <a:srgbClr val="282121"/>
                </a:solidFill>
                <a:latin typeface="Calibri (MS)"/>
                <a:ea typeface="Calibri (MS)"/>
                <a:cs typeface="Calibri (MS)"/>
                <a:sym typeface="Calibri (MS)"/>
              </a:rPr>
              <a:t>4.Γιατί είναι σημαντικό να δημιουργείται ένας ασφαλής χώρος χωρίς στίγμα;</a:t>
            </a:r>
          </a:p>
        </p:txBody>
      </p:sp>
      <p:sp>
        <p:nvSpPr>
          <p:cNvPr name="TextBox 16" id="16"/>
          <p:cNvSpPr txBox="true"/>
          <p:nvPr/>
        </p:nvSpPr>
        <p:spPr>
          <a:xfrm rot="0">
            <a:off x="9815652" y="4853492"/>
            <a:ext cx="6188219" cy="1147311"/>
          </a:xfrm>
          <a:prstGeom prst="rect">
            <a:avLst/>
          </a:prstGeom>
        </p:spPr>
        <p:txBody>
          <a:bodyPr anchor="t" rtlCol="false" tIns="0" lIns="0" bIns="0" rIns="0">
            <a:spAutoFit/>
          </a:bodyPr>
          <a:lstStyle/>
          <a:p>
            <a:pPr algn="l" marL="0" indent="0" lvl="0">
              <a:lnSpc>
                <a:spcPts val="4206"/>
              </a:lnSpc>
            </a:pPr>
            <a:r>
              <a:rPr lang="en-US" sz="3658">
                <a:solidFill>
                  <a:srgbClr val="282121"/>
                </a:solidFill>
                <a:latin typeface="Calibri (MS)"/>
                <a:ea typeface="Calibri (MS)"/>
                <a:cs typeface="Calibri (MS)"/>
                <a:sym typeface="Calibri (MS)"/>
              </a:rPr>
              <a:t>Β. Για να γίνονται οι εκδηλώσεις πιο εύκολες στην οργάνωση</a:t>
            </a:r>
          </a:p>
        </p:txBody>
      </p:sp>
      <p:sp>
        <p:nvSpPr>
          <p:cNvPr name="TextBox 17" id="17"/>
          <p:cNvSpPr txBox="true"/>
          <p:nvPr/>
        </p:nvSpPr>
        <p:spPr>
          <a:xfrm rot="0">
            <a:off x="3237181" y="4749300"/>
            <a:ext cx="5330036" cy="991670"/>
          </a:xfrm>
          <a:prstGeom prst="rect">
            <a:avLst/>
          </a:prstGeom>
        </p:spPr>
        <p:txBody>
          <a:bodyPr anchor="t" rtlCol="false" tIns="0" lIns="0" bIns="0" rIns="0">
            <a:spAutoFit/>
          </a:bodyPr>
          <a:lstStyle/>
          <a:p>
            <a:pPr algn="ctr" marL="0" indent="0" lvl="0">
              <a:lnSpc>
                <a:spcPts val="3631"/>
              </a:lnSpc>
            </a:pPr>
            <a:r>
              <a:rPr lang="en-US" sz="3158">
                <a:solidFill>
                  <a:srgbClr val="282121"/>
                </a:solidFill>
                <a:latin typeface="Calibri (MS)"/>
                <a:ea typeface="Calibri (MS)"/>
                <a:cs typeface="Calibri (MS)"/>
                <a:sym typeface="Calibri (MS)"/>
              </a:rPr>
              <a:t>Α. Για να ενθαρρύνεται η ειλικρινής και ανοιχτή έκφραση</a:t>
            </a:r>
          </a:p>
        </p:txBody>
      </p:sp>
      <p:sp>
        <p:nvSpPr>
          <p:cNvPr name="TextBox 18" id="18"/>
          <p:cNvSpPr txBox="true"/>
          <p:nvPr/>
        </p:nvSpPr>
        <p:spPr>
          <a:xfrm rot="0">
            <a:off x="10571746" y="6538817"/>
            <a:ext cx="4104343" cy="1147323"/>
          </a:xfrm>
          <a:prstGeom prst="rect">
            <a:avLst/>
          </a:prstGeom>
        </p:spPr>
        <p:txBody>
          <a:bodyPr anchor="t" rtlCol="false" tIns="0" lIns="0" bIns="0" rIns="0">
            <a:spAutoFit/>
          </a:bodyPr>
          <a:lstStyle/>
          <a:p>
            <a:pPr algn="ctr" marL="0" indent="0" lvl="0">
              <a:lnSpc>
                <a:spcPts val="4208"/>
              </a:lnSpc>
            </a:pPr>
            <a:r>
              <a:rPr lang="en-US" sz="3659">
                <a:solidFill>
                  <a:srgbClr val="282121"/>
                </a:solidFill>
                <a:latin typeface="Calibri (MS)"/>
                <a:ea typeface="Calibri (MS)"/>
                <a:cs typeface="Calibri (MS)"/>
                <a:sym typeface="Calibri (MS)"/>
              </a:rPr>
              <a:t>Δ. Για να τηρούνται απλώς οι κανόνες</a:t>
            </a:r>
          </a:p>
        </p:txBody>
      </p:sp>
      <p:sp>
        <p:nvSpPr>
          <p:cNvPr name="TextBox 19" id="19"/>
          <p:cNvSpPr txBox="true"/>
          <p:nvPr/>
        </p:nvSpPr>
        <p:spPr>
          <a:xfrm rot="0">
            <a:off x="3105857" y="6538817"/>
            <a:ext cx="5461361" cy="1147323"/>
          </a:xfrm>
          <a:prstGeom prst="rect">
            <a:avLst/>
          </a:prstGeom>
        </p:spPr>
        <p:txBody>
          <a:bodyPr anchor="t" rtlCol="false" tIns="0" lIns="0" bIns="0" rIns="0">
            <a:spAutoFit/>
          </a:bodyPr>
          <a:lstStyle/>
          <a:p>
            <a:pPr algn="ctr" marL="0" indent="0" lvl="0">
              <a:lnSpc>
                <a:spcPts val="4208"/>
              </a:lnSpc>
            </a:pPr>
            <a:r>
              <a:rPr lang="en-US" sz="3659">
                <a:solidFill>
                  <a:srgbClr val="282121"/>
                </a:solidFill>
                <a:latin typeface="Calibri (MS)"/>
                <a:ea typeface="Calibri (MS)"/>
                <a:cs typeface="Calibri (MS)"/>
                <a:sym typeface="Calibri (MS)"/>
              </a:rPr>
              <a:t>Γ. Για να μειώνονται τα έξοδα</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11" id="11"/>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9373329" y="4702259"/>
            <a:ext cx="6630541" cy="1398441"/>
          </a:xfrm>
          <a:custGeom>
            <a:avLst/>
            <a:gdLst/>
            <a:ahLst/>
            <a:cxnLst/>
            <a:rect r="r" b="b" t="t" l="l"/>
            <a:pathLst>
              <a:path h="1398441" w="6630541">
                <a:moveTo>
                  <a:pt x="0" y="0"/>
                </a:moveTo>
                <a:lnTo>
                  <a:pt x="6630541" y="0"/>
                </a:lnTo>
                <a:lnTo>
                  <a:pt x="6630541" y="1398441"/>
                </a:lnTo>
                <a:lnTo>
                  <a:pt x="0" y="13984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9479896" y="6472957"/>
            <a:ext cx="6288042" cy="1326205"/>
          </a:xfrm>
          <a:custGeom>
            <a:avLst/>
            <a:gdLst/>
            <a:ahLst/>
            <a:cxnLst/>
            <a:rect r="r" b="b" t="t" l="l"/>
            <a:pathLst>
              <a:path h="1326205" w="6288042">
                <a:moveTo>
                  <a:pt x="0" y="0"/>
                </a:moveTo>
                <a:lnTo>
                  <a:pt x="6288042" y="0"/>
                </a:lnTo>
                <a:lnTo>
                  <a:pt x="6288042" y="1326206"/>
                </a:lnTo>
                <a:lnTo>
                  <a:pt x="0" y="132620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5" id="15"/>
          <p:cNvSpPr txBox="true"/>
          <p:nvPr/>
        </p:nvSpPr>
        <p:spPr>
          <a:xfrm rot="0">
            <a:off x="3848059" y="552450"/>
            <a:ext cx="11050541" cy="2366645"/>
          </a:xfrm>
          <a:prstGeom prst="rect">
            <a:avLst/>
          </a:prstGeom>
        </p:spPr>
        <p:txBody>
          <a:bodyPr anchor="t" rtlCol="false" tIns="0" lIns="0" bIns="0" rIns="0">
            <a:spAutoFit/>
          </a:bodyPr>
          <a:lstStyle/>
          <a:p>
            <a:pPr algn="ctr">
              <a:lnSpc>
                <a:spcPts val="5980"/>
              </a:lnSpc>
            </a:pPr>
            <a:r>
              <a:rPr lang="en-US" sz="5200">
                <a:solidFill>
                  <a:srgbClr val="282121"/>
                </a:solidFill>
                <a:latin typeface="Calibri (MS)"/>
                <a:ea typeface="Calibri (MS)"/>
                <a:cs typeface="Calibri (MS)"/>
                <a:sym typeface="Calibri (MS)"/>
              </a:rPr>
              <a:t>4.Γιατί είναι σημαντικό να δημιουργείται ένας ασφαλής χώρος χωρίς στίγμα;</a:t>
            </a:r>
          </a:p>
        </p:txBody>
      </p:sp>
      <p:sp>
        <p:nvSpPr>
          <p:cNvPr name="TextBox 16" id="16"/>
          <p:cNvSpPr txBox="true"/>
          <p:nvPr/>
        </p:nvSpPr>
        <p:spPr>
          <a:xfrm rot="0">
            <a:off x="9815652" y="4863017"/>
            <a:ext cx="5745896" cy="1001632"/>
          </a:xfrm>
          <a:prstGeom prst="rect">
            <a:avLst/>
          </a:prstGeom>
        </p:spPr>
        <p:txBody>
          <a:bodyPr anchor="t" rtlCol="false" tIns="0" lIns="0" bIns="0" rIns="0">
            <a:spAutoFit/>
          </a:bodyPr>
          <a:lstStyle/>
          <a:p>
            <a:pPr algn="l" marL="0" indent="0" lvl="0">
              <a:lnSpc>
                <a:spcPts val="3746"/>
              </a:lnSpc>
            </a:pPr>
            <a:r>
              <a:rPr lang="en-US" sz="3258">
                <a:solidFill>
                  <a:srgbClr val="282121"/>
                </a:solidFill>
                <a:latin typeface="Calibri (MS)"/>
                <a:ea typeface="Calibri (MS)"/>
                <a:cs typeface="Calibri (MS)"/>
                <a:sym typeface="Calibri (MS)"/>
              </a:rPr>
              <a:t>Β. Για να γίνονται οι εκδηλώσεις πιο εύκολες στην οργάνωση</a:t>
            </a:r>
          </a:p>
        </p:txBody>
      </p:sp>
      <p:sp>
        <p:nvSpPr>
          <p:cNvPr name="TextBox 17" id="17"/>
          <p:cNvSpPr txBox="true"/>
          <p:nvPr/>
        </p:nvSpPr>
        <p:spPr>
          <a:xfrm rot="0">
            <a:off x="3171519" y="4749300"/>
            <a:ext cx="5330036" cy="991670"/>
          </a:xfrm>
          <a:prstGeom prst="rect">
            <a:avLst/>
          </a:prstGeom>
        </p:spPr>
        <p:txBody>
          <a:bodyPr anchor="t" rtlCol="false" tIns="0" lIns="0" bIns="0" rIns="0">
            <a:spAutoFit/>
          </a:bodyPr>
          <a:lstStyle/>
          <a:p>
            <a:pPr algn="ctr" marL="0" indent="0" lvl="0">
              <a:lnSpc>
                <a:spcPts val="3631"/>
              </a:lnSpc>
            </a:pPr>
            <a:r>
              <a:rPr lang="en-US" sz="3158">
                <a:solidFill>
                  <a:srgbClr val="282121"/>
                </a:solidFill>
                <a:latin typeface="Calibri (MS)"/>
                <a:ea typeface="Calibri (MS)"/>
                <a:cs typeface="Calibri (MS)"/>
                <a:sym typeface="Calibri (MS)"/>
              </a:rPr>
              <a:t>Α. Για να ενθαρρύνεται η ειλικρινής και ανοιχτή έκφραση</a:t>
            </a:r>
          </a:p>
        </p:txBody>
      </p:sp>
      <p:sp>
        <p:nvSpPr>
          <p:cNvPr name="TextBox 18" id="18"/>
          <p:cNvSpPr txBox="true"/>
          <p:nvPr/>
        </p:nvSpPr>
        <p:spPr>
          <a:xfrm rot="0">
            <a:off x="10636428" y="6519927"/>
            <a:ext cx="4104343" cy="1147323"/>
          </a:xfrm>
          <a:prstGeom prst="rect">
            <a:avLst/>
          </a:prstGeom>
        </p:spPr>
        <p:txBody>
          <a:bodyPr anchor="t" rtlCol="false" tIns="0" lIns="0" bIns="0" rIns="0">
            <a:spAutoFit/>
          </a:bodyPr>
          <a:lstStyle/>
          <a:p>
            <a:pPr algn="ctr" marL="0" indent="0" lvl="0">
              <a:lnSpc>
                <a:spcPts val="4208"/>
              </a:lnSpc>
            </a:pPr>
            <a:r>
              <a:rPr lang="en-US" sz="3659">
                <a:solidFill>
                  <a:srgbClr val="282121"/>
                </a:solidFill>
                <a:latin typeface="Calibri (MS)"/>
                <a:ea typeface="Calibri (MS)"/>
                <a:cs typeface="Calibri (MS)"/>
                <a:sym typeface="Calibri (MS)"/>
              </a:rPr>
              <a:t>Δ. Για να τηρούνται απλώς οι κανόνες</a:t>
            </a:r>
          </a:p>
        </p:txBody>
      </p:sp>
      <p:sp>
        <p:nvSpPr>
          <p:cNvPr name="TextBox 19" id="19"/>
          <p:cNvSpPr txBox="true"/>
          <p:nvPr/>
        </p:nvSpPr>
        <p:spPr>
          <a:xfrm rot="0">
            <a:off x="3105857" y="6538784"/>
            <a:ext cx="5461361" cy="1147323"/>
          </a:xfrm>
          <a:prstGeom prst="rect">
            <a:avLst/>
          </a:prstGeom>
        </p:spPr>
        <p:txBody>
          <a:bodyPr anchor="t" rtlCol="false" tIns="0" lIns="0" bIns="0" rIns="0">
            <a:spAutoFit/>
          </a:bodyPr>
          <a:lstStyle/>
          <a:p>
            <a:pPr algn="ctr" marL="0" indent="0" lvl="0">
              <a:lnSpc>
                <a:spcPts val="4208"/>
              </a:lnSpc>
            </a:pPr>
            <a:r>
              <a:rPr lang="en-US" sz="3659">
                <a:solidFill>
                  <a:srgbClr val="282121"/>
                </a:solidFill>
                <a:latin typeface="Calibri (MS)"/>
                <a:ea typeface="Calibri (MS)"/>
                <a:cs typeface="Calibri (MS)"/>
                <a:sym typeface="Calibri (MS)"/>
              </a:rPr>
              <a:t>Γ. Για να μειώνονται τα έξοδα</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6639399" y="1132688"/>
            <a:ext cx="5009201" cy="898187"/>
            <a:chOff x="0" y="0"/>
            <a:chExt cx="6678935" cy="1197583"/>
          </a:xfrm>
        </p:grpSpPr>
        <p:sp>
          <p:nvSpPr>
            <p:cNvPr name="Freeform 4" id="4"/>
            <p:cNvSpPr/>
            <p:nvPr/>
          </p:nvSpPr>
          <p:spPr>
            <a:xfrm flipH="false" flipV="false" rot="0">
              <a:off x="0" y="0"/>
              <a:ext cx="6678935" cy="1197583"/>
            </a:xfrm>
            <a:custGeom>
              <a:avLst/>
              <a:gdLst/>
              <a:ahLst/>
              <a:cxnLst/>
              <a:rect r="r" b="b" t="t" l="l"/>
              <a:pathLst>
                <a:path h="1197583" w="6678935">
                  <a:moveTo>
                    <a:pt x="0" y="0"/>
                  </a:moveTo>
                  <a:lnTo>
                    <a:pt x="6678935" y="0"/>
                  </a:lnTo>
                  <a:lnTo>
                    <a:pt x="6678935" y="1197583"/>
                  </a:lnTo>
                  <a:lnTo>
                    <a:pt x="0" y="1197583"/>
                  </a:lnTo>
                  <a:close/>
                </a:path>
              </a:pathLst>
            </a:custGeom>
          </p:spPr>
        </p:sp>
        <p:sp>
          <p:nvSpPr>
            <p:cNvPr name="TextBox 5" id="5"/>
            <p:cNvSpPr txBox="true"/>
            <p:nvPr/>
          </p:nvSpPr>
          <p:spPr>
            <a:xfrm>
              <a:off x="0" y="-85725"/>
              <a:ext cx="6678935" cy="1283308"/>
            </a:xfrm>
            <a:prstGeom prst="rect">
              <a:avLst/>
            </a:prstGeom>
          </p:spPr>
          <p:txBody>
            <a:bodyPr anchor="t" rtlCol="false" tIns="0" lIns="0" bIns="0" rIns="0"/>
            <a:lstStyle/>
            <a:p>
              <a:pPr algn="ctr">
                <a:lnSpc>
                  <a:spcPts val="5399"/>
                </a:lnSpc>
              </a:pPr>
              <a:r>
                <a:rPr lang="en-US" b="true" sz="4499">
                  <a:solidFill>
                    <a:srgbClr val="000000"/>
                  </a:solidFill>
                  <a:latin typeface="Calibri (MS) Bold"/>
                  <a:ea typeface="Calibri (MS) Bold"/>
                  <a:cs typeface="Calibri (MS) Bold"/>
                  <a:sym typeface="Calibri (MS) Bold"/>
                </a:rPr>
                <a:t>Συμπέρασμα</a:t>
              </a:r>
            </a:p>
          </p:txBody>
        </p:sp>
      </p:grpSp>
      <p:grpSp>
        <p:nvGrpSpPr>
          <p:cNvPr name="Group 6" id="6"/>
          <p:cNvGrpSpPr/>
          <p:nvPr/>
        </p:nvGrpSpPr>
        <p:grpSpPr>
          <a:xfrm rot="0">
            <a:off x="542926" y="2619298"/>
            <a:ext cx="17202148" cy="5048404"/>
            <a:chOff x="0" y="0"/>
            <a:chExt cx="22936198" cy="6731206"/>
          </a:xfrm>
        </p:grpSpPr>
        <p:sp>
          <p:nvSpPr>
            <p:cNvPr name="Freeform 7" id="7"/>
            <p:cNvSpPr/>
            <p:nvPr/>
          </p:nvSpPr>
          <p:spPr>
            <a:xfrm flipH="false" flipV="false" rot="0">
              <a:off x="0" y="0"/>
              <a:ext cx="22936198" cy="6731206"/>
            </a:xfrm>
            <a:custGeom>
              <a:avLst/>
              <a:gdLst/>
              <a:ahLst/>
              <a:cxnLst/>
              <a:rect r="r" b="b" t="t" l="l"/>
              <a:pathLst>
                <a:path h="6731206" w="22936198">
                  <a:moveTo>
                    <a:pt x="0" y="0"/>
                  </a:moveTo>
                  <a:lnTo>
                    <a:pt x="22936198" y="0"/>
                  </a:lnTo>
                  <a:lnTo>
                    <a:pt x="22936198" y="6731206"/>
                  </a:lnTo>
                  <a:lnTo>
                    <a:pt x="0" y="6731206"/>
                  </a:lnTo>
                  <a:close/>
                </a:path>
              </a:pathLst>
            </a:custGeom>
          </p:spPr>
        </p:sp>
        <p:sp>
          <p:nvSpPr>
            <p:cNvPr name="TextBox 8" id="8"/>
            <p:cNvSpPr txBox="true"/>
            <p:nvPr/>
          </p:nvSpPr>
          <p:spPr>
            <a:xfrm>
              <a:off x="0" y="-57150"/>
              <a:ext cx="22936198" cy="6788356"/>
            </a:xfrm>
            <a:prstGeom prst="rect">
              <a:avLst/>
            </a:prstGeom>
          </p:spPr>
          <p:txBody>
            <a:bodyPr anchor="t" rtlCol="false" tIns="0" lIns="0" bIns="0" rIns="0"/>
            <a:lstStyle/>
            <a:p>
              <a:pPr algn="l">
                <a:lnSpc>
                  <a:spcPts val="3239"/>
                </a:lnSpc>
              </a:pPr>
              <a:r>
                <a:rPr lang="en-US" sz="2699">
                  <a:solidFill>
                    <a:srgbClr val="000000"/>
                  </a:solidFill>
                  <a:latin typeface="Calibri (MS)"/>
                  <a:ea typeface="Calibri (MS)"/>
                  <a:cs typeface="Calibri (MS)"/>
                  <a:sym typeface="Calibri (MS)"/>
                </a:rPr>
                <a:t>Αυτή η ενότητα εξερεύνησε πώς μπορούμε να δημιουργήσουμε πραγματικά συμπεριληπτικά πολιτικά περιβάλλοντα, αντιμετωπίζοντας</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τα φυσικά</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αισθητηριακά και</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ψηφιακά</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εμπόδια</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που</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περιορίζουν</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τη</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συμμετοχή</a:t>
              </a:r>
              <a:r>
                <a:rPr lang="en-US" sz="2699">
                  <a:solidFill>
                    <a:srgbClr val="000000"/>
                  </a:solidFill>
                  <a:latin typeface="Calibri (MS)"/>
                  <a:ea typeface="Calibri (MS)"/>
                  <a:cs typeface="Calibri (MS)"/>
                  <a:sym typeface="Calibri (MS)"/>
                </a:rPr>
                <a:t>.</a:t>
              </a:r>
            </a:p>
            <a:p>
              <a:pPr algn="l">
                <a:lnSpc>
                  <a:spcPts val="3239"/>
                </a:lnSpc>
              </a:pPr>
            </a:p>
            <a:p>
              <a:pPr algn="l">
                <a:lnSpc>
                  <a:spcPts val="3239"/>
                </a:lnSpc>
              </a:pPr>
              <a:r>
                <a:rPr lang="en-US" sz="2699">
                  <a:solidFill>
                    <a:srgbClr val="000000"/>
                  </a:solidFill>
                  <a:latin typeface="Calibri (MS)"/>
                  <a:ea typeface="Calibri (MS)"/>
                  <a:cs typeface="Calibri (MS)"/>
                  <a:sym typeface="Calibri (MS)"/>
                </a:rPr>
                <a:t>Τονίσαμε τη σημασία της ενεργητικής ακρόασης</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και</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της</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ουσιαστικής</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εκπροσώπησης,</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ώστε να διασφαλίζεται ότι όλες οι φωνές, και ιδιαίτερα οι φωνές των νέων με αναπηρία, ακούγονται και λαμβάνονται υπόψη.</a:t>
              </a:r>
            </a:p>
            <a:p>
              <a:pPr algn="l">
                <a:lnSpc>
                  <a:spcPts val="3239"/>
                </a:lnSpc>
              </a:pPr>
            </a:p>
            <a:p>
              <a:pPr algn="l">
                <a:lnSpc>
                  <a:spcPts val="3239"/>
                </a:lnSpc>
              </a:pPr>
              <a:r>
                <a:rPr lang="en-US" sz="2699">
                  <a:solidFill>
                    <a:srgbClr val="000000"/>
                  </a:solidFill>
                  <a:latin typeface="Calibri (MS)"/>
                  <a:ea typeface="Calibri (MS)"/>
                  <a:cs typeface="Calibri (MS)"/>
                  <a:sym typeface="Calibri (MS)"/>
                </a:rPr>
                <a:t>Πρακτικά εργαλεία, όπως οι λίστες ελέγχου</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προσβασιμότητας</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η συμπεριληπτική</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επικοινωνία</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η</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εξατομικευμένη υποστήριξη</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και</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η δημιουργία ασφαλών χώρων χωρίς στίγμα</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δίνουν τη δυνατότητα στους</a:t>
              </a:r>
              <a:r>
                <a:rPr lang="en-US" sz="2699">
                  <a:solidFill>
                    <a:srgbClr val="000000"/>
                  </a:solidFill>
                  <a:latin typeface="Calibri (MS)"/>
                  <a:ea typeface="Calibri (MS)"/>
                  <a:cs typeface="Calibri (MS)"/>
                  <a:sym typeface="Calibri (MS)"/>
                </a:rPr>
                <a:t> </a:t>
              </a:r>
              <a:r>
                <a:rPr lang="en-US" sz="2699">
                  <a:solidFill>
                    <a:srgbClr val="000000"/>
                  </a:solidFill>
                  <a:latin typeface="Calibri (MS)"/>
                  <a:ea typeface="Calibri (MS)"/>
                  <a:cs typeface="Calibri (MS)"/>
                  <a:sym typeface="Calibri (MS)"/>
                </a:rPr>
                <a:t>εργαζόμενους με νέους να ενισχύσουν την ουσιαστική συμμετοχή.</a:t>
              </a:r>
            </a:p>
            <a:p>
              <a:pPr algn="l">
                <a:lnSpc>
                  <a:spcPts val="3239"/>
                </a:lnSpc>
              </a:pPr>
            </a:p>
            <a:p>
              <a:pPr algn="l">
                <a:lnSpc>
                  <a:spcPts val="3239"/>
                </a:lnSpc>
              </a:pPr>
              <a:r>
                <a:rPr lang="en-US" sz="2699">
                  <a:solidFill>
                    <a:srgbClr val="000000"/>
                  </a:solidFill>
                  <a:latin typeface="Calibri (MS)"/>
                  <a:ea typeface="Calibri (MS)"/>
                  <a:cs typeface="Calibri (MS)"/>
                  <a:sym typeface="Calibri (MS)"/>
                </a:rPr>
                <a:t>Εφαρμόζοντας αυτές τις στρατηγικές, μπορείτε να υπερασπίζεστε τα δικαιώματα αποτελεσματικά και να συμβάλλετε στη δημιουργία πολιτικών χώρων όπου όλοι μπορούν να συμμετέχουν πλήρως και ισότιμα.</a:t>
              </a:r>
            </a:p>
          </p:txBody>
        </p:sp>
      </p:grpSp>
      <p:grpSp>
        <p:nvGrpSpPr>
          <p:cNvPr name="Group 9" id="9"/>
          <p:cNvGrpSpPr/>
          <p:nvPr/>
        </p:nvGrpSpPr>
        <p:grpSpPr>
          <a:xfrm rot="0">
            <a:off x="971550" y="467067"/>
            <a:ext cx="76944" cy="161583"/>
            <a:chOff x="0" y="0"/>
            <a:chExt cx="102592" cy="215444"/>
          </a:xfrm>
        </p:grpSpPr>
        <p:sp>
          <p:nvSpPr>
            <p:cNvPr name="Freeform 10" id="10"/>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1" id="11"/>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F652A0"/>
                  </a:solidFill>
                  <a:latin typeface="Roboto Bold"/>
                  <a:ea typeface="Roboto Bold"/>
                  <a:cs typeface="Roboto Bold"/>
                  <a:sym typeface="Roboto Bold"/>
                </a:rPr>
                <a:t>7</a:t>
              </a:r>
            </a:p>
          </p:txBody>
        </p:sp>
      </p:grpSp>
      <p:sp>
        <p:nvSpPr>
          <p:cNvPr name="Freeform 12" id="12"/>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3" id="13"/>
          <p:cNvSpPr/>
          <p:nvPr/>
        </p:nvSpPr>
        <p:spPr>
          <a:xfrm flipH="false" flipV="false" rot="0">
            <a:off x="-32247" y="6371602"/>
            <a:ext cx="4248898" cy="4248898"/>
          </a:xfrm>
          <a:custGeom>
            <a:avLst/>
            <a:gdLst/>
            <a:ahLst/>
            <a:cxnLst/>
            <a:rect r="r" b="b" t="t" l="l"/>
            <a:pathLst>
              <a:path h="4248898" w="4248898">
                <a:moveTo>
                  <a:pt x="0" y="0"/>
                </a:moveTo>
                <a:lnTo>
                  <a:pt x="4248898" y="0"/>
                </a:lnTo>
                <a:lnTo>
                  <a:pt x="4248898" y="4248898"/>
                </a:lnTo>
                <a:lnTo>
                  <a:pt x="0" y="42488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770323" y="2793892"/>
            <a:ext cx="5009201" cy="769661"/>
            <a:chOff x="0" y="0"/>
            <a:chExt cx="6678935" cy="1026215"/>
          </a:xfrm>
        </p:grpSpPr>
        <p:sp>
          <p:nvSpPr>
            <p:cNvPr name="Freeform 4" id="4"/>
            <p:cNvSpPr/>
            <p:nvPr/>
          </p:nvSpPr>
          <p:spPr>
            <a:xfrm flipH="false" flipV="false" rot="0">
              <a:off x="0" y="0"/>
              <a:ext cx="6678935" cy="1026215"/>
            </a:xfrm>
            <a:custGeom>
              <a:avLst/>
              <a:gdLst/>
              <a:ahLst/>
              <a:cxnLst/>
              <a:rect r="r" b="b" t="t" l="l"/>
              <a:pathLst>
                <a:path h="1026215" w="6678935">
                  <a:moveTo>
                    <a:pt x="0" y="0"/>
                  </a:moveTo>
                  <a:lnTo>
                    <a:pt x="6678935" y="0"/>
                  </a:lnTo>
                  <a:lnTo>
                    <a:pt x="6678935" y="1026215"/>
                  </a:lnTo>
                  <a:lnTo>
                    <a:pt x="0" y="1026215"/>
                  </a:lnTo>
                  <a:close/>
                </a:path>
              </a:pathLst>
            </a:custGeom>
          </p:spPr>
        </p:sp>
        <p:sp>
          <p:nvSpPr>
            <p:cNvPr name="TextBox 5" id="5"/>
            <p:cNvSpPr txBox="true"/>
            <p:nvPr/>
          </p:nvSpPr>
          <p:spPr>
            <a:xfrm>
              <a:off x="0" y="-76200"/>
              <a:ext cx="6678935" cy="1102415"/>
            </a:xfrm>
            <a:prstGeom prst="rect">
              <a:avLst/>
            </a:prstGeom>
          </p:spPr>
          <p:txBody>
            <a:bodyPr anchor="t" rtlCol="false" tIns="0" lIns="0" bIns="0" rIns="0"/>
            <a:lstStyle/>
            <a:p>
              <a:pPr algn="l">
                <a:lnSpc>
                  <a:spcPts val="4590"/>
                </a:lnSpc>
              </a:pPr>
              <a:r>
                <a:rPr lang="en-US" b="true" sz="3825">
                  <a:solidFill>
                    <a:srgbClr val="000000"/>
                  </a:solidFill>
                  <a:latin typeface="Calibri (MS) Bold"/>
                  <a:ea typeface="Calibri (MS) Bold"/>
                  <a:cs typeface="Calibri (MS) Bold"/>
                  <a:sym typeface="Calibri (MS) Bold"/>
                </a:rPr>
                <a:t>Αναφορές</a:t>
              </a:r>
            </a:p>
          </p:txBody>
        </p:sp>
      </p:grpSp>
      <p:grpSp>
        <p:nvGrpSpPr>
          <p:cNvPr name="Group 6" id="6"/>
          <p:cNvGrpSpPr/>
          <p:nvPr/>
        </p:nvGrpSpPr>
        <p:grpSpPr>
          <a:xfrm rot="0">
            <a:off x="770324" y="3771900"/>
            <a:ext cx="17202148" cy="5048007"/>
            <a:chOff x="0" y="0"/>
            <a:chExt cx="22936198" cy="6730677"/>
          </a:xfrm>
        </p:grpSpPr>
        <p:sp>
          <p:nvSpPr>
            <p:cNvPr name="Freeform 7" id="7"/>
            <p:cNvSpPr/>
            <p:nvPr/>
          </p:nvSpPr>
          <p:spPr>
            <a:xfrm flipH="false" flipV="false" rot="0">
              <a:off x="0" y="0"/>
              <a:ext cx="22936198" cy="6730677"/>
            </a:xfrm>
            <a:custGeom>
              <a:avLst/>
              <a:gdLst/>
              <a:ahLst/>
              <a:cxnLst/>
              <a:rect r="r" b="b" t="t" l="l"/>
              <a:pathLst>
                <a:path h="6730677" w="22936198">
                  <a:moveTo>
                    <a:pt x="0" y="0"/>
                  </a:moveTo>
                  <a:lnTo>
                    <a:pt x="22936198" y="0"/>
                  </a:lnTo>
                  <a:lnTo>
                    <a:pt x="22936198" y="6730677"/>
                  </a:lnTo>
                  <a:lnTo>
                    <a:pt x="0" y="6730677"/>
                  </a:lnTo>
                  <a:close/>
                </a:path>
              </a:pathLst>
            </a:custGeom>
          </p:spPr>
        </p:sp>
        <p:sp>
          <p:nvSpPr>
            <p:cNvPr name="TextBox 8" id="8"/>
            <p:cNvSpPr txBox="true"/>
            <p:nvPr/>
          </p:nvSpPr>
          <p:spPr>
            <a:xfrm>
              <a:off x="0" y="-57150"/>
              <a:ext cx="22936198" cy="6787827"/>
            </a:xfrm>
            <a:prstGeom prst="rect">
              <a:avLst/>
            </a:prstGeom>
          </p:spPr>
          <p:txBody>
            <a:bodyPr anchor="t" rtlCol="false" tIns="0" lIns="0" bIns="0" rIns="0"/>
            <a:lstStyle/>
            <a:p>
              <a:pPr algn="l">
                <a:lnSpc>
                  <a:spcPts val="3239"/>
                </a:lnSpc>
              </a:pPr>
              <a:r>
                <a:rPr lang="en-US" sz="2699" b="true">
                  <a:solidFill>
                    <a:srgbClr val="000000"/>
                  </a:solidFill>
                  <a:latin typeface="Calibri (MS) Bold"/>
                  <a:ea typeface="Calibri (MS) Bold"/>
                  <a:cs typeface="Calibri (MS) Bold"/>
                  <a:sym typeface="Calibri (MS) Bold"/>
                </a:rPr>
                <a:t>Convention on the Rights of Persons with Disabilities (2006)</a:t>
              </a:r>
            </a:p>
            <a:p>
              <a:pPr algn="l">
                <a:lnSpc>
                  <a:spcPts val="3239"/>
                </a:lnSpc>
              </a:pPr>
              <a:r>
                <a:rPr lang="en-US" sz="2699">
                  <a:solidFill>
                    <a:srgbClr val="000000"/>
                  </a:solidFill>
                  <a:latin typeface="Calibri (MS)"/>
                  <a:ea typeface="Calibri (MS)"/>
                  <a:cs typeface="Calibri (MS)"/>
                  <a:sym typeface="Calibri (MS)"/>
                </a:rPr>
                <a:t>https://www.ohchr.org/en/instruments-mechanisms/instruments/convention-rights-persons-disabilities</a:t>
              </a:r>
            </a:p>
            <a:p>
              <a:pPr algn="l">
                <a:lnSpc>
                  <a:spcPts val="3239"/>
                </a:lnSpc>
              </a:pPr>
            </a:p>
            <a:p>
              <a:pPr algn="l">
                <a:lnSpc>
                  <a:spcPts val="3239"/>
                </a:lnSpc>
              </a:pPr>
              <a:r>
                <a:rPr lang="en-US" sz="2699" b="true">
                  <a:solidFill>
                    <a:srgbClr val="000000"/>
                  </a:solidFill>
                  <a:latin typeface="Calibri (MS) Bold"/>
                  <a:ea typeface="Calibri (MS) Bold"/>
                  <a:cs typeface="Calibri (MS) Bold"/>
                  <a:sym typeface="Calibri (MS) Bold"/>
                </a:rPr>
                <a:t>Describing audiodescription (2016)</a:t>
              </a:r>
            </a:p>
            <a:p>
              <a:pPr algn="l">
                <a:lnSpc>
                  <a:spcPts val="3239"/>
                </a:lnSpc>
              </a:pPr>
              <a:r>
                <a:rPr lang="en-US" sz="2699">
                  <a:solidFill>
                    <a:srgbClr val="000000"/>
                  </a:solidFill>
                  <a:latin typeface="Calibri (MS)"/>
                  <a:ea typeface="Calibri (MS)"/>
                  <a:cs typeface="Calibri (MS)"/>
                  <a:sym typeface="Calibri (MS)"/>
                </a:rPr>
                <a:t>https://www.euroblind.org/newsletter/2016/july-august/en/describing-audiodescription</a:t>
              </a:r>
            </a:p>
            <a:p>
              <a:pPr algn="l">
                <a:lnSpc>
                  <a:spcPts val="3239"/>
                </a:lnSpc>
              </a:pPr>
            </a:p>
            <a:p>
              <a:pPr algn="l">
                <a:lnSpc>
                  <a:spcPts val="3239"/>
                </a:lnSpc>
              </a:pPr>
              <a:r>
                <a:rPr lang="en-US" sz="2699" b="true">
                  <a:solidFill>
                    <a:srgbClr val="000000"/>
                  </a:solidFill>
                  <a:latin typeface="Calibri (MS) Bold"/>
                  <a:ea typeface="Calibri (MS) Bold"/>
                  <a:cs typeface="Calibri (MS) Bold"/>
                  <a:sym typeface="Calibri (MS) Bold"/>
                </a:rPr>
                <a:t>Political </a:t>
              </a:r>
              <a:r>
                <a:rPr lang="en-US" sz="2699" b="true">
                  <a:solidFill>
                    <a:srgbClr val="000000"/>
                  </a:solidFill>
                  <a:latin typeface="Calibri (MS) Bold"/>
                  <a:ea typeface="Calibri (MS) Bold"/>
                  <a:cs typeface="Calibri (MS) Bold"/>
                  <a:sym typeface="Calibri (MS) Bold"/>
                </a:rPr>
                <a:t>Participation of Persons with Intellectual or Psychosocial Disabilities, UNDP, 2021</a:t>
              </a:r>
            </a:p>
            <a:p>
              <a:pPr algn="l">
                <a:lnSpc>
                  <a:spcPts val="3239"/>
                </a:lnSpc>
              </a:pPr>
              <a:r>
                <a:rPr lang="en-US" sz="2699">
                  <a:solidFill>
                    <a:srgbClr val="000000"/>
                  </a:solidFill>
                  <a:latin typeface="Calibri (MS)"/>
                  <a:ea typeface="Calibri (MS)"/>
                  <a:cs typeface="Calibri (MS)"/>
                  <a:sym typeface="Calibri (MS)"/>
                </a:rPr>
                <a:t>https://www.undp.org/publications/political-participation-persons-intellectual-or-psychosocial-disabilities</a:t>
              </a:r>
            </a:p>
            <a:p>
              <a:pPr algn="l">
                <a:lnSpc>
                  <a:spcPts val="3239"/>
                </a:lnSpc>
              </a:pPr>
            </a:p>
            <a:p>
              <a:pPr algn="l">
                <a:lnSpc>
                  <a:spcPts val="3239"/>
                </a:lnSpc>
              </a:pPr>
            </a:p>
            <a:p>
              <a:pPr algn="l">
                <a:lnSpc>
                  <a:spcPts val="3239"/>
                </a:lnSpc>
              </a:pPr>
            </a:p>
            <a:p>
              <a:pPr algn="l">
                <a:lnSpc>
                  <a:spcPts val="3239"/>
                </a:lnSpc>
              </a:pPr>
            </a:p>
          </p:txBody>
        </p:sp>
      </p:grpSp>
      <p:grpSp>
        <p:nvGrpSpPr>
          <p:cNvPr name="Group 9" id="9"/>
          <p:cNvGrpSpPr/>
          <p:nvPr/>
        </p:nvGrpSpPr>
        <p:grpSpPr>
          <a:xfrm rot="0">
            <a:off x="971550" y="467067"/>
            <a:ext cx="76944" cy="161583"/>
            <a:chOff x="0" y="0"/>
            <a:chExt cx="102592" cy="215444"/>
          </a:xfrm>
        </p:grpSpPr>
        <p:sp>
          <p:nvSpPr>
            <p:cNvPr name="Freeform 10" id="10"/>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1" id="11"/>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F652A0"/>
                  </a:solidFill>
                  <a:latin typeface="Roboto Bold"/>
                  <a:ea typeface="Roboto Bold"/>
                  <a:cs typeface="Roboto Bold"/>
                  <a:sym typeface="Roboto Bold"/>
                </a:rPr>
                <a:t>7</a:t>
              </a:r>
            </a:p>
          </p:txBody>
        </p:sp>
      </p:grpSp>
      <p:sp>
        <p:nvSpPr>
          <p:cNvPr name="Freeform 12" id="12"/>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3" id="13"/>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049338"/>
        </p:xfrm>
        <a:graphic>
          <a:graphicData uri="http://schemas.openxmlformats.org/drawingml/2006/table">
            <a:tbl>
              <a:tblPr/>
              <a:tblGrid>
                <a:gridCol w="8958025"/>
              </a:tblGrid>
              <a:tr h="1049338">
                <a:tc>
                  <a:txBody>
                    <a:bodyPr anchor="t" rtlCol="false"/>
                    <a:lstStyle/>
                    <a:p>
                      <a:pPr algn="just">
                        <a:lnSpc>
                          <a:spcPts val="2138"/>
                        </a:lnSpc>
                        <a:defRPr/>
                      </a:pPr>
                      <a:r>
                        <a:rPr lang="en-US" sz="1549">
                          <a:solidFill>
                            <a:srgbClr val="000000"/>
                          </a:solidFill>
                          <a:latin typeface="Calibri (MS)"/>
                          <a:ea typeface="Calibri (MS)"/>
                          <a:cs typeface="Calibri (MS)"/>
                          <a:sym typeface="Calibri (MS)"/>
                        </a:rPr>
                        <a:t>Funded by the European Union. Views and opinions expressed are however those of the author(s) only and do not necessarily reflect those of the European Union or European Education and Culture Executive Agency (EACEA). Neither the European Union nor the granting authority can be held responsible for them.</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2770202" y="1028700"/>
            <a:ext cx="5377720" cy="1210196"/>
            <a:chOff x="0" y="0"/>
            <a:chExt cx="7170293" cy="1613595"/>
          </a:xfrm>
        </p:grpSpPr>
        <p:sp>
          <p:nvSpPr>
            <p:cNvPr name="Freeform 4" id="4"/>
            <p:cNvSpPr/>
            <p:nvPr/>
          </p:nvSpPr>
          <p:spPr>
            <a:xfrm flipH="false" flipV="false" rot="0">
              <a:off x="0" y="0"/>
              <a:ext cx="7170293" cy="1613595"/>
            </a:xfrm>
            <a:custGeom>
              <a:avLst/>
              <a:gdLst/>
              <a:ahLst/>
              <a:cxnLst/>
              <a:rect r="r" b="b" t="t" l="l"/>
              <a:pathLst>
                <a:path h="1613595" w="7170293">
                  <a:moveTo>
                    <a:pt x="0" y="0"/>
                  </a:moveTo>
                  <a:lnTo>
                    <a:pt x="7170293" y="0"/>
                  </a:lnTo>
                  <a:lnTo>
                    <a:pt x="7170293" y="1613595"/>
                  </a:lnTo>
                  <a:lnTo>
                    <a:pt x="0" y="1613595"/>
                  </a:lnTo>
                  <a:close/>
                </a:path>
              </a:pathLst>
            </a:custGeom>
          </p:spPr>
        </p:sp>
        <p:sp>
          <p:nvSpPr>
            <p:cNvPr name="TextBox 5" id="5"/>
            <p:cNvSpPr txBox="true"/>
            <p:nvPr/>
          </p:nvSpPr>
          <p:spPr>
            <a:xfrm>
              <a:off x="0" y="-123825"/>
              <a:ext cx="7170293"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Εισαγωγή</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1752717" y="3347501"/>
            <a:ext cx="6128452" cy="5195015"/>
          </a:xfrm>
          <a:custGeom>
            <a:avLst/>
            <a:gdLst/>
            <a:ahLst/>
            <a:cxnLst/>
            <a:rect r="r" b="b" t="t" l="l"/>
            <a:pathLst>
              <a:path h="5195015" w="6128452">
                <a:moveTo>
                  <a:pt x="0" y="0"/>
                </a:moveTo>
                <a:lnTo>
                  <a:pt x="6128452" y="0"/>
                </a:lnTo>
                <a:lnTo>
                  <a:pt x="6128452" y="5195015"/>
                </a:lnTo>
                <a:lnTo>
                  <a:pt x="0" y="5195015"/>
                </a:lnTo>
                <a:lnTo>
                  <a:pt x="0" y="0"/>
                </a:lnTo>
                <a:close/>
              </a:path>
            </a:pathLst>
          </a:custGeom>
          <a:blipFill>
            <a:blip r:embed="rId7"/>
            <a:stretch>
              <a:fillRect l="-5961" t="0" r="0" b="0"/>
            </a:stretch>
          </a:blipFill>
        </p:spPr>
      </p:sp>
      <p:sp>
        <p:nvSpPr>
          <p:cNvPr name="TextBox 10" id="10"/>
          <p:cNvSpPr txBox="true"/>
          <p:nvPr/>
        </p:nvSpPr>
        <p:spPr>
          <a:xfrm rot="0">
            <a:off x="1393503" y="2150830"/>
            <a:ext cx="9877007" cy="7474057"/>
          </a:xfrm>
          <a:prstGeom prst="rect">
            <a:avLst/>
          </a:prstGeom>
        </p:spPr>
        <p:txBody>
          <a:bodyPr anchor="t" rtlCol="false" tIns="0" lIns="0" bIns="0" rIns="0">
            <a:spAutoFit/>
          </a:bodyPr>
          <a:lstStyle/>
          <a:p>
            <a:pPr algn="just">
              <a:lnSpc>
                <a:spcPts val="3495"/>
              </a:lnSpc>
            </a:pPr>
            <a:r>
              <a:rPr lang="en-US" sz="2330">
                <a:solidFill>
                  <a:srgbClr val="4C4457"/>
                </a:solidFill>
                <a:latin typeface="Calibri (MS)"/>
                <a:ea typeface="Calibri (MS)"/>
                <a:cs typeface="Calibri (MS)"/>
                <a:sym typeface="Calibri (MS)"/>
              </a:rPr>
              <a:t>Ένα συμπεριληπτικό πολιτικό περιβάλλον διασφαλίζει ότι όλα τα άτομα,  συμπεριλαμβανομένων των νέων ατόμων με αναπηρία, έχουν ίσες δυνατότητες πρόσβασης και ουσιαστικής συμμετοχής στη δημοκρατική διαδικασία.</a:t>
            </a:r>
          </a:p>
          <a:p>
            <a:pPr algn="just">
              <a:lnSpc>
                <a:spcPts val="3495"/>
              </a:lnSpc>
            </a:pPr>
          </a:p>
          <a:p>
            <a:pPr algn="just">
              <a:lnSpc>
                <a:spcPts val="3495"/>
              </a:lnSpc>
            </a:pPr>
            <a:r>
              <a:rPr lang="en-US" sz="2330">
                <a:solidFill>
                  <a:srgbClr val="4C4457"/>
                </a:solidFill>
                <a:latin typeface="Calibri (MS)"/>
                <a:ea typeface="Calibri (MS)"/>
                <a:cs typeface="Calibri (MS)"/>
                <a:sym typeface="Calibri (MS)"/>
              </a:rPr>
              <a:t>Το</a:t>
            </a:r>
            <a:r>
              <a:rPr lang="en-US" sz="2330" b="true">
                <a:solidFill>
                  <a:srgbClr val="4C4457"/>
                </a:solidFill>
                <a:latin typeface="Calibri (MS) Bold"/>
                <a:ea typeface="Calibri (MS) Bold"/>
                <a:cs typeface="Calibri (MS) Bold"/>
                <a:sym typeface="Calibri (MS) Bold"/>
              </a:rPr>
              <a:t> 2023, το 27% του πληθυσμού της Ευρωπαϊκής Ένωσης άνω των 16 ετών είχε κάποια μορφή αναπηρίας. Σύμφωνα με εκτιμήσεις της Eurostat, αυτό αντιστοιχεί σε περίπου 101 εκατομμύρια ανθρώπους, δηλαδή σχεδόν ένας στους τέσσερις ενήλικες στην ΕΕ.</a:t>
            </a:r>
            <a:r>
              <a:rPr lang="en-US" sz="2330">
                <a:solidFill>
                  <a:srgbClr val="4C4457"/>
                </a:solidFill>
                <a:latin typeface="Calibri (MS)"/>
                <a:ea typeface="Calibri (MS)"/>
                <a:cs typeface="Calibri (MS)"/>
                <a:sym typeface="Calibri (MS)"/>
              </a:rPr>
              <a:t> Παρ’ όλα αυτά, πολλά άτομα με αναπηρία </a:t>
            </a:r>
            <a:r>
              <a:rPr lang="en-US" sz="2330" b="true">
                <a:solidFill>
                  <a:srgbClr val="4C4457"/>
                </a:solidFill>
                <a:latin typeface="Calibri (MS) Bold"/>
                <a:ea typeface="Calibri (MS) Bold"/>
                <a:cs typeface="Calibri (MS) Bold"/>
                <a:sym typeface="Calibri (MS) Bold"/>
              </a:rPr>
              <a:t>εξακολουθούν να αντιμετωπίζουν εμπόδια που περιορίζουν την πλήρη συμμετοχή τους στην πολιτική ζωή, μεταξύ άλλων και στην Ιταλία.</a:t>
            </a:r>
          </a:p>
          <a:p>
            <a:pPr algn="just">
              <a:lnSpc>
                <a:spcPts val="3495"/>
              </a:lnSpc>
            </a:pPr>
          </a:p>
          <a:p>
            <a:pPr algn="just">
              <a:lnSpc>
                <a:spcPts val="3495"/>
              </a:lnSpc>
            </a:pPr>
            <a:r>
              <a:rPr lang="en-US" sz="2330">
                <a:solidFill>
                  <a:srgbClr val="4C4457"/>
                </a:solidFill>
                <a:latin typeface="Calibri (MS)"/>
                <a:ea typeface="Calibri (MS)"/>
                <a:cs typeface="Calibri (MS)"/>
                <a:sym typeface="Calibri (MS)"/>
              </a:rPr>
              <a:t>Αυτή η</a:t>
            </a:r>
            <a:r>
              <a:rPr lang="en-US" sz="2330">
                <a:solidFill>
                  <a:srgbClr val="4C4457"/>
                </a:solidFill>
                <a:latin typeface="Calibri (MS)"/>
                <a:ea typeface="Calibri (MS)"/>
                <a:cs typeface="Calibri (MS)"/>
                <a:sym typeface="Calibri (MS)"/>
              </a:rPr>
              <a:t> ενότητα θα σας προσφέρει πρακτικά εργαλεία για τη δημιουργία και την υποστήριξη προσβάσιμων και συμπεριληπτικών πολιτικών χώρων. Στο τέλος, θα είστε έτοιμοι και έτοιμες να συμβάλετε ουσιαστικά και να κάνετε πραγματική διαφορά.</a:t>
            </a:r>
          </a:p>
          <a:p>
            <a:pPr algn="just">
              <a:lnSpc>
                <a:spcPts val="3495"/>
              </a:lnSpc>
            </a:pPr>
          </a:p>
          <a:p>
            <a:pPr algn="just">
              <a:lnSpc>
                <a:spcPts val="3495"/>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1554993" y="2234829"/>
            <a:ext cx="4523214" cy="536969"/>
            <a:chOff x="0" y="0"/>
            <a:chExt cx="6030952" cy="715958"/>
          </a:xfrm>
        </p:grpSpPr>
        <p:sp>
          <p:nvSpPr>
            <p:cNvPr name="Freeform 4" id="4"/>
            <p:cNvSpPr/>
            <p:nvPr/>
          </p:nvSpPr>
          <p:spPr>
            <a:xfrm flipH="false" flipV="false" rot="0">
              <a:off x="0" y="0"/>
              <a:ext cx="6030952" cy="715958"/>
            </a:xfrm>
            <a:custGeom>
              <a:avLst/>
              <a:gdLst/>
              <a:ahLst/>
              <a:cxnLst/>
              <a:rect r="r" b="b" t="t" l="l"/>
              <a:pathLst>
                <a:path h="715958" w="6030952">
                  <a:moveTo>
                    <a:pt x="0" y="0"/>
                  </a:moveTo>
                  <a:lnTo>
                    <a:pt x="6030952" y="0"/>
                  </a:lnTo>
                  <a:lnTo>
                    <a:pt x="6030952" y="715958"/>
                  </a:lnTo>
                  <a:lnTo>
                    <a:pt x="0" y="715958"/>
                  </a:lnTo>
                  <a:close/>
                </a:path>
              </a:pathLst>
            </a:custGeom>
          </p:spPr>
        </p:sp>
        <p:sp>
          <p:nvSpPr>
            <p:cNvPr name="TextBox 5" id="5"/>
            <p:cNvSpPr txBox="true"/>
            <p:nvPr/>
          </p:nvSpPr>
          <p:spPr>
            <a:xfrm>
              <a:off x="0" y="-209550"/>
              <a:ext cx="6030952" cy="925508"/>
            </a:xfrm>
            <a:prstGeom prst="rect">
              <a:avLst/>
            </a:prstGeom>
          </p:spPr>
          <p:txBody>
            <a:bodyPr anchor="t" rtlCol="false" tIns="0" lIns="0" bIns="0" rIns="0"/>
            <a:lstStyle/>
            <a:p>
              <a:pPr algn="l">
                <a:lnSpc>
                  <a:spcPts val="4859"/>
                </a:lnSpc>
              </a:pPr>
              <a:r>
                <a:rPr lang="en-US" b="true" sz="2699">
                  <a:solidFill>
                    <a:srgbClr val="000000"/>
                  </a:solidFill>
                  <a:latin typeface="Calibri (MS) Bold"/>
                  <a:ea typeface="Calibri (MS) Bold"/>
                  <a:cs typeface="Calibri (MS) Bold"/>
                  <a:sym typeface="Calibri (MS) Bold"/>
                </a:rPr>
                <a:t>Φυσική</a:t>
              </a:r>
              <a:r>
                <a:rPr lang="en-US" b="true" sz="2699">
                  <a:solidFill>
                    <a:srgbClr val="000000"/>
                  </a:solidFill>
                  <a:latin typeface="Calibri (MS) Bold"/>
                  <a:ea typeface="Calibri (MS) Bold"/>
                  <a:cs typeface="Calibri (MS) Bold"/>
                  <a:sym typeface="Calibri (MS) Bold"/>
                </a:rPr>
                <a:t> προσβασιμότητα</a:t>
              </a:r>
            </a:p>
          </p:txBody>
        </p:sp>
      </p:grpSp>
      <p:grpSp>
        <p:nvGrpSpPr>
          <p:cNvPr name="Group 6" id="6"/>
          <p:cNvGrpSpPr/>
          <p:nvPr/>
        </p:nvGrpSpPr>
        <p:grpSpPr>
          <a:xfrm rot="0">
            <a:off x="11554993" y="2702433"/>
            <a:ext cx="5972919" cy="3527599"/>
            <a:chOff x="0" y="0"/>
            <a:chExt cx="7963892" cy="4703465"/>
          </a:xfrm>
        </p:grpSpPr>
        <p:sp>
          <p:nvSpPr>
            <p:cNvPr name="Freeform 7" id="7"/>
            <p:cNvSpPr/>
            <p:nvPr/>
          </p:nvSpPr>
          <p:spPr>
            <a:xfrm flipH="false" flipV="false" rot="0">
              <a:off x="0" y="0"/>
              <a:ext cx="7963892" cy="4703465"/>
            </a:xfrm>
            <a:custGeom>
              <a:avLst/>
              <a:gdLst/>
              <a:ahLst/>
              <a:cxnLst/>
              <a:rect r="r" b="b" t="t" l="l"/>
              <a:pathLst>
                <a:path h="4703465" w="7963892">
                  <a:moveTo>
                    <a:pt x="0" y="0"/>
                  </a:moveTo>
                  <a:lnTo>
                    <a:pt x="7963892" y="0"/>
                  </a:lnTo>
                  <a:lnTo>
                    <a:pt x="7963892" y="4703465"/>
                  </a:lnTo>
                  <a:lnTo>
                    <a:pt x="0" y="4703465"/>
                  </a:lnTo>
                  <a:close/>
                </a:path>
              </a:pathLst>
            </a:custGeom>
          </p:spPr>
        </p:sp>
        <p:sp>
          <p:nvSpPr>
            <p:cNvPr name="TextBox 8" id="8"/>
            <p:cNvSpPr txBox="true"/>
            <p:nvPr/>
          </p:nvSpPr>
          <p:spPr>
            <a:xfrm>
              <a:off x="0" y="-161925"/>
              <a:ext cx="7963892" cy="4865390"/>
            </a:xfrm>
            <a:prstGeom prst="rect">
              <a:avLst/>
            </a:prstGeom>
          </p:spPr>
          <p:txBody>
            <a:bodyPr anchor="t" rtlCol="false" tIns="0" lIns="0" bIns="0" rIns="0"/>
            <a:lstStyle/>
            <a:p>
              <a:pPr algn="just">
                <a:lnSpc>
                  <a:spcPts val="3599"/>
                </a:lnSpc>
              </a:pPr>
              <a:r>
                <a:rPr lang="en-US" sz="1999">
                  <a:solidFill>
                    <a:srgbClr val="000000"/>
                  </a:solidFill>
                  <a:latin typeface="Calibri (MS)"/>
                  <a:ea typeface="Calibri (MS)"/>
                  <a:cs typeface="Calibri (MS)"/>
                  <a:sym typeface="Calibri (MS)"/>
                </a:rPr>
                <a:t>Η</a:t>
              </a:r>
              <a:r>
                <a:rPr lang="en-US" sz="1999">
                  <a:solidFill>
                    <a:srgbClr val="000000"/>
                  </a:solidFill>
                  <a:latin typeface="Calibri (MS)"/>
                  <a:ea typeface="Calibri (MS)"/>
                  <a:cs typeface="Calibri (MS)"/>
                  <a:sym typeface="Calibri (MS)"/>
                </a:rPr>
                <a:t> φυσική προσβασιμότητα αφορά την απομάκρυνση εμποδίων που περιορίζουν την ελεύθερη μετακίνηση και την πρόσβαση, όπως σκάλες χωρίς ράμπες ή ανελκυστήρες, στενές πόρτες και περιορισμένοι χώροι. Παράλληλα, περιλαμβάνει τη δημιουργία κατάλληλων λύσεων, όπως ράμπες, ανελκυστήρες και ευρύτερα ανοίγματα, ώστε όλα τα άτομα να μπορούν να εισέρχονται και να κινούνται με ασφάλεια και άνεση.</a:t>
              </a:r>
            </a:p>
          </p:txBody>
        </p:sp>
      </p:grpSp>
      <p:grpSp>
        <p:nvGrpSpPr>
          <p:cNvPr name="Group 9" id="9"/>
          <p:cNvGrpSpPr/>
          <p:nvPr/>
        </p:nvGrpSpPr>
        <p:grpSpPr>
          <a:xfrm rot="0">
            <a:off x="6240632" y="486017"/>
            <a:ext cx="5806736" cy="1085433"/>
            <a:chOff x="0" y="0"/>
            <a:chExt cx="7742315" cy="1447243"/>
          </a:xfrm>
        </p:grpSpPr>
        <p:sp>
          <p:nvSpPr>
            <p:cNvPr name="Freeform 10" id="10"/>
            <p:cNvSpPr/>
            <p:nvPr/>
          </p:nvSpPr>
          <p:spPr>
            <a:xfrm flipH="false" flipV="false" rot="0">
              <a:off x="0" y="0"/>
              <a:ext cx="7742315" cy="1447243"/>
            </a:xfrm>
            <a:custGeom>
              <a:avLst/>
              <a:gdLst/>
              <a:ahLst/>
              <a:cxnLst/>
              <a:rect r="r" b="b" t="t" l="l"/>
              <a:pathLst>
                <a:path h="1447243" w="7742315">
                  <a:moveTo>
                    <a:pt x="0" y="0"/>
                  </a:moveTo>
                  <a:lnTo>
                    <a:pt x="7742315" y="0"/>
                  </a:lnTo>
                  <a:lnTo>
                    <a:pt x="7742315" y="1447243"/>
                  </a:lnTo>
                  <a:lnTo>
                    <a:pt x="0" y="1447243"/>
                  </a:lnTo>
                  <a:close/>
                </a:path>
              </a:pathLst>
            </a:custGeom>
          </p:spPr>
        </p:sp>
        <p:sp>
          <p:nvSpPr>
            <p:cNvPr name="TextBox 11" id="11"/>
            <p:cNvSpPr txBox="true"/>
            <p:nvPr/>
          </p:nvSpPr>
          <p:spPr>
            <a:xfrm>
              <a:off x="0" y="-114300"/>
              <a:ext cx="7742315" cy="1561543"/>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Βασικές Έννοιες</a:t>
              </a:r>
            </a:p>
          </p:txBody>
        </p:sp>
      </p:grpSp>
      <p:grpSp>
        <p:nvGrpSpPr>
          <p:cNvPr name="Group 12" id="12"/>
          <p:cNvGrpSpPr/>
          <p:nvPr/>
        </p:nvGrpSpPr>
        <p:grpSpPr>
          <a:xfrm rot="0">
            <a:off x="11554993" y="6411976"/>
            <a:ext cx="4523214" cy="536969"/>
            <a:chOff x="0" y="0"/>
            <a:chExt cx="6030952" cy="715958"/>
          </a:xfrm>
        </p:grpSpPr>
        <p:sp>
          <p:nvSpPr>
            <p:cNvPr name="Freeform 13" id="13"/>
            <p:cNvSpPr/>
            <p:nvPr/>
          </p:nvSpPr>
          <p:spPr>
            <a:xfrm flipH="false" flipV="false" rot="0">
              <a:off x="0" y="0"/>
              <a:ext cx="6030952" cy="715958"/>
            </a:xfrm>
            <a:custGeom>
              <a:avLst/>
              <a:gdLst/>
              <a:ahLst/>
              <a:cxnLst/>
              <a:rect r="r" b="b" t="t" l="l"/>
              <a:pathLst>
                <a:path h="715958" w="6030952">
                  <a:moveTo>
                    <a:pt x="0" y="0"/>
                  </a:moveTo>
                  <a:lnTo>
                    <a:pt x="6030952" y="0"/>
                  </a:lnTo>
                  <a:lnTo>
                    <a:pt x="6030952" y="715958"/>
                  </a:lnTo>
                  <a:lnTo>
                    <a:pt x="0" y="715958"/>
                  </a:lnTo>
                  <a:close/>
                </a:path>
              </a:pathLst>
            </a:custGeom>
          </p:spPr>
        </p:sp>
        <p:sp>
          <p:nvSpPr>
            <p:cNvPr name="TextBox 14" id="14"/>
            <p:cNvSpPr txBox="true"/>
            <p:nvPr/>
          </p:nvSpPr>
          <p:spPr>
            <a:xfrm>
              <a:off x="0" y="-209550"/>
              <a:ext cx="6030952" cy="925508"/>
            </a:xfrm>
            <a:prstGeom prst="rect">
              <a:avLst/>
            </a:prstGeom>
          </p:spPr>
          <p:txBody>
            <a:bodyPr anchor="t" rtlCol="false" tIns="0" lIns="0" bIns="0" rIns="0"/>
            <a:lstStyle/>
            <a:p>
              <a:pPr algn="l">
                <a:lnSpc>
                  <a:spcPts val="4859"/>
                </a:lnSpc>
              </a:pPr>
              <a:r>
                <a:rPr lang="en-US" b="true" sz="2699">
                  <a:solidFill>
                    <a:srgbClr val="000000"/>
                  </a:solidFill>
                  <a:latin typeface="Calibri (MS) Bold"/>
                  <a:ea typeface="Calibri (MS) Bold"/>
                  <a:cs typeface="Calibri (MS) Bold"/>
                  <a:sym typeface="Calibri (MS) Bold"/>
                </a:rPr>
                <a:t>Ψηφιακή προσβασιμότητα</a:t>
              </a:r>
            </a:p>
          </p:txBody>
        </p:sp>
      </p:grpSp>
      <p:grpSp>
        <p:nvGrpSpPr>
          <p:cNvPr name="Group 15" id="15"/>
          <p:cNvGrpSpPr/>
          <p:nvPr/>
        </p:nvGrpSpPr>
        <p:grpSpPr>
          <a:xfrm rot="0">
            <a:off x="11554993" y="6948945"/>
            <a:ext cx="6374456" cy="3377889"/>
            <a:chOff x="0" y="0"/>
            <a:chExt cx="8499274" cy="4503852"/>
          </a:xfrm>
        </p:grpSpPr>
        <p:sp>
          <p:nvSpPr>
            <p:cNvPr name="Freeform 16" id="16"/>
            <p:cNvSpPr/>
            <p:nvPr/>
          </p:nvSpPr>
          <p:spPr>
            <a:xfrm flipH="false" flipV="false" rot="0">
              <a:off x="0" y="0"/>
              <a:ext cx="8499275" cy="4503852"/>
            </a:xfrm>
            <a:custGeom>
              <a:avLst/>
              <a:gdLst/>
              <a:ahLst/>
              <a:cxnLst/>
              <a:rect r="r" b="b" t="t" l="l"/>
              <a:pathLst>
                <a:path h="4503852" w="8499275">
                  <a:moveTo>
                    <a:pt x="0" y="0"/>
                  </a:moveTo>
                  <a:lnTo>
                    <a:pt x="8499275" y="0"/>
                  </a:lnTo>
                  <a:lnTo>
                    <a:pt x="8499275" y="4503852"/>
                  </a:lnTo>
                  <a:lnTo>
                    <a:pt x="0" y="4503852"/>
                  </a:lnTo>
                  <a:close/>
                </a:path>
              </a:pathLst>
            </a:custGeom>
          </p:spPr>
        </p:sp>
        <p:sp>
          <p:nvSpPr>
            <p:cNvPr name="TextBox 17" id="17"/>
            <p:cNvSpPr txBox="true"/>
            <p:nvPr/>
          </p:nvSpPr>
          <p:spPr>
            <a:xfrm>
              <a:off x="0" y="-152400"/>
              <a:ext cx="8499274" cy="4656252"/>
            </a:xfrm>
            <a:prstGeom prst="rect">
              <a:avLst/>
            </a:prstGeom>
          </p:spPr>
          <p:txBody>
            <a:bodyPr anchor="t" rtlCol="false" tIns="0" lIns="0" bIns="0" rIns="0"/>
            <a:lstStyle/>
            <a:p>
              <a:pPr algn="just">
                <a:lnSpc>
                  <a:spcPts val="3419"/>
                </a:lnSpc>
              </a:pPr>
              <a:r>
                <a:rPr lang="en-US" sz="1899">
                  <a:solidFill>
                    <a:srgbClr val="000000"/>
                  </a:solidFill>
                  <a:latin typeface="Calibri (MS)"/>
                  <a:ea typeface="Calibri (MS)"/>
                  <a:cs typeface="Calibri (MS)"/>
                  <a:sym typeface="Calibri (MS)"/>
                </a:rPr>
                <a:t>Η</a:t>
              </a:r>
              <a:r>
                <a:rPr lang="en-US" sz="1899">
                  <a:solidFill>
                    <a:srgbClr val="000000"/>
                  </a:solidFill>
                  <a:latin typeface="Calibri (MS)"/>
                  <a:ea typeface="Calibri (MS)"/>
                  <a:cs typeface="Calibri (MS)"/>
                  <a:sym typeface="Calibri (MS)"/>
                </a:rPr>
                <a:t> ψηφιακή προσβασιμότητα διασφαλίζει ότι ιστοσελίδες, εφαρμογές και διαδικτυακές πλατφόρμες είναι εύχρηστες και κατανοητές για όλους, συμπεριλαμβανομένων των ατόμων με οπτικές, ακουστικές ή γνωστικές αναπηρίες. Λειτουργίες όπως τα προγράμματα ανάγνωσης οθόνης, οι υπότιτλοι, η πλοήγηση μέσω πληκτρολογίου και οι απλές, καθαρές διατάξεις βοηθούν ώστε οι ψηφιακοί πολιτικοί χώροι να είναι πραγματικά συμπεριληπτικοί.</a:t>
              </a:r>
            </a:p>
          </p:txBody>
        </p:sp>
      </p:grpSp>
      <p:grpSp>
        <p:nvGrpSpPr>
          <p:cNvPr name="Group 18" id="18"/>
          <p:cNvGrpSpPr/>
          <p:nvPr/>
        </p:nvGrpSpPr>
        <p:grpSpPr>
          <a:xfrm rot="0">
            <a:off x="738208" y="2234829"/>
            <a:ext cx="4523214" cy="536969"/>
            <a:chOff x="0" y="0"/>
            <a:chExt cx="6030952" cy="715958"/>
          </a:xfrm>
        </p:grpSpPr>
        <p:sp>
          <p:nvSpPr>
            <p:cNvPr name="Freeform 19" id="19"/>
            <p:cNvSpPr/>
            <p:nvPr/>
          </p:nvSpPr>
          <p:spPr>
            <a:xfrm flipH="false" flipV="false" rot="0">
              <a:off x="0" y="0"/>
              <a:ext cx="6030952" cy="715958"/>
            </a:xfrm>
            <a:custGeom>
              <a:avLst/>
              <a:gdLst/>
              <a:ahLst/>
              <a:cxnLst/>
              <a:rect r="r" b="b" t="t" l="l"/>
              <a:pathLst>
                <a:path h="715958" w="6030952">
                  <a:moveTo>
                    <a:pt x="0" y="0"/>
                  </a:moveTo>
                  <a:lnTo>
                    <a:pt x="6030952" y="0"/>
                  </a:lnTo>
                  <a:lnTo>
                    <a:pt x="6030952" y="715958"/>
                  </a:lnTo>
                  <a:lnTo>
                    <a:pt x="0" y="715958"/>
                  </a:lnTo>
                  <a:close/>
                </a:path>
              </a:pathLst>
            </a:custGeom>
          </p:spPr>
        </p:sp>
        <p:sp>
          <p:nvSpPr>
            <p:cNvPr name="TextBox 20" id="20"/>
            <p:cNvSpPr txBox="true"/>
            <p:nvPr/>
          </p:nvSpPr>
          <p:spPr>
            <a:xfrm>
              <a:off x="0" y="-209550"/>
              <a:ext cx="6030952" cy="925508"/>
            </a:xfrm>
            <a:prstGeom prst="rect">
              <a:avLst/>
            </a:prstGeom>
          </p:spPr>
          <p:txBody>
            <a:bodyPr anchor="t" rtlCol="false" tIns="0" lIns="0" bIns="0" rIns="0"/>
            <a:lstStyle/>
            <a:p>
              <a:pPr algn="l">
                <a:lnSpc>
                  <a:spcPts val="4859"/>
                </a:lnSpc>
              </a:pPr>
              <a:r>
                <a:rPr lang="en-US" b="true" sz="2699">
                  <a:solidFill>
                    <a:srgbClr val="000000"/>
                  </a:solidFill>
                  <a:latin typeface="Calibri (MS) Bold"/>
                  <a:ea typeface="Calibri (MS) Bold"/>
                  <a:cs typeface="Calibri (MS) Bold"/>
                  <a:sym typeface="Calibri (MS) Bold"/>
                </a:rPr>
                <a:t>Πολιτική συμπερίληψη</a:t>
              </a:r>
            </a:p>
          </p:txBody>
        </p:sp>
      </p:grpSp>
      <p:grpSp>
        <p:nvGrpSpPr>
          <p:cNvPr name="Group 21" id="21"/>
          <p:cNvGrpSpPr/>
          <p:nvPr/>
        </p:nvGrpSpPr>
        <p:grpSpPr>
          <a:xfrm rot="0">
            <a:off x="770323" y="2816733"/>
            <a:ext cx="4997757" cy="5318299"/>
            <a:chOff x="0" y="0"/>
            <a:chExt cx="6663676" cy="7091065"/>
          </a:xfrm>
        </p:grpSpPr>
        <p:sp>
          <p:nvSpPr>
            <p:cNvPr name="Freeform 22" id="22"/>
            <p:cNvSpPr/>
            <p:nvPr/>
          </p:nvSpPr>
          <p:spPr>
            <a:xfrm flipH="false" flipV="false" rot="0">
              <a:off x="0" y="0"/>
              <a:ext cx="6663676" cy="7091065"/>
            </a:xfrm>
            <a:custGeom>
              <a:avLst/>
              <a:gdLst/>
              <a:ahLst/>
              <a:cxnLst/>
              <a:rect r="r" b="b" t="t" l="l"/>
              <a:pathLst>
                <a:path h="7091065" w="6663676">
                  <a:moveTo>
                    <a:pt x="0" y="0"/>
                  </a:moveTo>
                  <a:lnTo>
                    <a:pt x="6663676" y="0"/>
                  </a:lnTo>
                  <a:lnTo>
                    <a:pt x="6663676" y="7091065"/>
                  </a:lnTo>
                  <a:lnTo>
                    <a:pt x="0" y="7091065"/>
                  </a:lnTo>
                  <a:close/>
                </a:path>
              </a:pathLst>
            </a:custGeom>
          </p:spPr>
        </p:sp>
        <p:sp>
          <p:nvSpPr>
            <p:cNvPr name="TextBox 23" id="23"/>
            <p:cNvSpPr txBox="true"/>
            <p:nvPr/>
          </p:nvSpPr>
          <p:spPr>
            <a:xfrm>
              <a:off x="0" y="-161925"/>
              <a:ext cx="6663676" cy="7252990"/>
            </a:xfrm>
            <a:prstGeom prst="rect">
              <a:avLst/>
            </a:prstGeom>
          </p:spPr>
          <p:txBody>
            <a:bodyPr anchor="t" rtlCol="false" tIns="0" lIns="0" bIns="0" rIns="0"/>
            <a:lstStyle/>
            <a:p>
              <a:pPr algn="just">
                <a:lnSpc>
                  <a:spcPts val="3599"/>
                </a:lnSpc>
              </a:pPr>
              <a:r>
                <a:rPr lang="en-US" sz="1999">
                  <a:solidFill>
                    <a:srgbClr val="000000"/>
                  </a:solidFill>
                  <a:latin typeface="Calibri (MS)"/>
                  <a:ea typeface="Calibri (MS)"/>
                  <a:cs typeface="Calibri (MS)"/>
                  <a:sym typeface="Calibri (MS)"/>
                </a:rPr>
                <a:t>Η πολιτική συμπερίληψη σημαίνει τη διασφάλιση ότι όλα τα άτομα, ανεξάρτητα από τις ικανότητες, τις ανάγκες ή το κοινωνικό τους υπόβαθρο, έχουν ίσες ευκαιρίες να</a:t>
              </a:r>
              <a:r>
                <a:rPr lang="en-US" sz="1999">
                  <a:solidFill>
                    <a:srgbClr val="000000"/>
                  </a:solidFill>
                  <a:latin typeface="Calibri (MS)"/>
                  <a:ea typeface="Calibri (MS)"/>
                  <a:cs typeface="Calibri (MS)"/>
                  <a:sym typeface="Calibri (MS)"/>
                </a:rPr>
                <a:t> συμμετέχουν ουσιαστικά στις πολιτικές διαδικασίες και στη λήψη αποφάσεων. Περιλαμβάνει την αναγνώριση και την άρση εμποδίων, είτε είναι φυσικά, κοινωνικά ή θεσμικά, που αποτρέπουν τη συμμετοχή σε δραστηριότητες όπως η ψήφος, η παρακολούθηση συναντήσεων ή η συμμετοχή σε συζητήσεις και δημόσιους διαλόγους.</a:t>
              </a:r>
            </a:p>
          </p:txBody>
        </p:sp>
      </p:grpSp>
      <p:grpSp>
        <p:nvGrpSpPr>
          <p:cNvPr name="Group 24" id="24"/>
          <p:cNvGrpSpPr/>
          <p:nvPr/>
        </p:nvGrpSpPr>
        <p:grpSpPr>
          <a:xfrm rot="0">
            <a:off x="6359261" y="2816733"/>
            <a:ext cx="4967848" cy="4610164"/>
            <a:chOff x="0" y="0"/>
            <a:chExt cx="7615548" cy="7067231"/>
          </a:xfrm>
        </p:grpSpPr>
        <p:sp>
          <p:nvSpPr>
            <p:cNvPr name="Freeform 25" id="25"/>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26" id="26"/>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27" id="27"/>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28" id="28"/>
          <p:cNvSpPr/>
          <p:nvPr/>
        </p:nvSpPr>
        <p:spPr>
          <a:xfrm flipH="false" flipV="false" rot="0">
            <a:off x="7213117" y="3904795"/>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192781" y="1839490"/>
            <a:ext cx="10986242" cy="1210196"/>
            <a:chOff x="0" y="0"/>
            <a:chExt cx="14648323" cy="1613595"/>
          </a:xfrm>
        </p:grpSpPr>
        <p:sp>
          <p:nvSpPr>
            <p:cNvPr name="Freeform 4" id="4"/>
            <p:cNvSpPr/>
            <p:nvPr/>
          </p:nvSpPr>
          <p:spPr>
            <a:xfrm flipH="false" flipV="false" rot="0">
              <a:off x="0" y="0"/>
              <a:ext cx="14648323" cy="1613595"/>
            </a:xfrm>
            <a:custGeom>
              <a:avLst/>
              <a:gdLst/>
              <a:ahLst/>
              <a:cxnLst/>
              <a:rect r="r" b="b" t="t" l="l"/>
              <a:pathLst>
                <a:path h="1613595" w="14648323">
                  <a:moveTo>
                    <a:pt x="0" y="0"/>
                  </a:moveTo>
                  <a:lnTo>
                    <a:pt x="14648323" y="0"/>
                  </a:lnTo>
                  <a:lnTo>
                    <a:pt x="14648323" y="1613595"/>
                  </a:lnTo>
                  <a:lnTo>
                    <a:pt x="0" y="1613595"/>
                  </a:lnTo>
                  <a:close/>
                </a:path>
              </a:pathLst>
            </a:custGeom>
          </p:spPr>
        </p:sp>
        <p:sp>
          <p:nvSpPr>
            <p:cNvPr name="TextBox 5" id="5"/>
            <p:cNvSpPr txBox="true"/>
            <p:nvPr/>
          </p:nvSpPr>
          <p:spPr>
            <a:xfrm>
              <a:off x="0" y="-123825"/>
              <a:ext cx="14648323"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Η Συμπερίληψη</a:t>
              </a:r>
              <a:r>
                <a:rPr lang="en-US" b="true" sz="6000">
                  <a:solidFill>
                    <a:srgbClr val="282121"/>
                  </a:solidFill>
                  <a:latin typeface="Calibri (MS) Bold"/>
                  <a:ea typeface="Calibri (MS) Bold"/>
                  <a:cs typeface="Calibri (MS) Bold"/>
                  <a:sym typeface="Calibri (MS) Bold"/>
                </a:rPr>
                <a:t> στην Πράξη</a:t>
              </a:r>
            </a:p>
          </p:txBody>
        </p:sp>
      </p:grpSp>
      <p:sp>
        <p:nvSpPr>
          <p:cNvPr name="Freeform 6" id="6"/>
          <p:cNvSpPr/>
          <p:nvPr/>
        </p:nvSpPr>
        <p:spPr>
          <a:xfrm flipH="false" flipV="false" rot="0">
            <a:off x="83632" y="-138897"/>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357686" y="3321938"/>
            <a:ext cx="5282428" cy="5282428"/>
          </a:xfrm>
          <a:custGeom>
            <a:avLst/>
            <a:gdLst/>
            <a:ahLst/>
            <a:cxnLst/>
            <a:rect r="r" b="b" t="t" l="l"/>
            <a:pathLst>
              <a:path h="5282428" w="5282428">
                <a:moveTo>
                  <a:pt x="0" y="0"/>
                </a:moveTo>
                <a:lnTo>
                  <a:pt x="5282428" y="0"/>
                </a:lnTo>
                <a:lnTo>
                  <a:pt x="5282428" y="5282428"/>
                </a:lnTo>
                <a:lnTo>
                  <a:pt x="0" y="5282428"/>
                </a:lnTo>
                <a:lnTo>
                  <a:pt x="0" y="0"/>
                </a:lnTo>
                <a:close/>
              </a:path>
            </a:pathLst>
          </a:custGeom>
          <a:blipFill>
            <a:blip r:embed="rId7"/>
            <a:stretch>
              <a:fillRect l="0" t="0" r="0" b="0"/>
            </a:stretch>
          </a:blipFill>
        </p:spPr>
      </p:sp>
      <p:sp>
        <p:nvSpPr>
          <p:cNvPr name="TextBox 10" id="10"/>
          <p:cNvSpPr txBox="true"/>
          <p:nvPr/>
        </p:nvSpPr>
        <p:spPr>
          <a:xfrm rot="0">
            <a:off x="1192781" y="2944911"/>
            <a:ext cx="10700508" cy="6425565"/>
          </a:xfrm>
          <a:prstGeom prst="rect">
            <a:avLst/>
          </a:prstGeom>
        </p:spPr>
        <p:txBody>
          <a:bodyPr anchor="t" rtlCol="false" tIns="0" lIns="0" bIns="0" rIns="0">
            <a:spAutoFit/>
          </a:bodyPr>
          <a:lstStyle/>
          <a:p>
            <a:pPr algn="just">
              <a:lnSpc>
                <a:spcPts val="3150"/>
              </a:lnSpc>
            </a:pPr>
            <a:r>
              <a:rPr lang="en-US" sz="2100">
                <a:solidFill>
                  <a:srgbClr val="4C4457"/>
                </a:solidFill>
                <a:latin typeface="Calibri (MS)"/>
                <a:ea typeface="Calibri (MS)"/>
                <a:cs typeface="Calibri (MS)"/>
                <a:sym typeface="Calibri (MS)"/>
              </a:rPr>
              <a:t>Η συμπερίληψη στην πράξη σημαίνει τη δημιουργία πολιτικών χώρων όπου τα άτομα με αναπηρία μπορούν να συμμετέχουν ουσιαστικά, όχι μόνο σε</a:t>
            </a:r>
            <a:r>
              <a:rPr lang="en-US" sz="2100">
                <a:solidFill>
                  <a:srgbClr val="4C4457"/>
                </a:solidFill>
                <a:latin typeface="Calibri (MS)"/>
                <a:ea typeface="Calibri (MS)"/>
                <a:cs typeface="Calibri (MS)"/>
                <a:sym typeface="Calibri (MS)"/>
              </a:rPr>
              <a:t> </a:t>
            </a:r>
            <a:r>
              <a:rPr lang="en-US" sz="2100">
                <a:solidFill>
                  <a:srgbClr val="4C4457"/>
                </a:solidFill>
                <a:latin typeface="Calibri (MS)"/>
                <a:ea typeface="Calibri (MS)"/>
                <a:cs typeface="Calibri (MS)"/>
                <a:sym typeface="Calibri (MS)"/>
              </a:rPr>
              <a:t>επίπεδο</a:t>
            </a:r>
            <a:r>
              <a:rPr lang="en-US" sz="2100">
                <a:solidFill>
                  <a:srgbClr val="4C4457"/>
                </a:solidFill>
                <a:latin typeface="Calibri (MS)"/>
                <a:ea typeface="Calibri (MS)"/>
                <a:cs typeface="Calibri (MS)"/>
                <a:sym typeface="Calibri (MS)"/>
              </a:rPr>
              <a:t> </a:t>
            </a:r>
            <a:r>
              <a:rPr lang="en-US" sz="2100">
                <a:solidFill>
                  <a:srgbClr val="4C4457"/>
                </a:solidFill>
                <a:latin typeface="Calibri (MS)"/>
                <a:ea typeface="Calibri (MS)"/>
                <a:cs typeface="Calibri (MS)"/>
                <a:sym typeface="Calibri (MS)"/>
              </a:rPr>
              <a:t>διακηρύξεων</a:t>
            </a:r>
            <a:r>
              <a:rPr lang="en-US" sz="2100">
                <a:solidFill>
                  <a:srgbClr val="4C4457"/>
                </a:solidFill>
                <a:latin typeface="Calibri (MS)"/>
                <a:ea typeface="Calibri (MS)"/>
                <a:cs typeface="Calibri (MS)"/>
                <a:sym typeface="Calibri (MS)"/>
              </a:rPr>
              <a:t>, </a:t>
            </a:r>
            <a:r>
              <a:rPr lang="en-US" sz="2100">
                <a:solidFill>
                  <a:srgbClr val="4C4457"/>
                </a:solidFill>
                <a:latin typeface="Calibri (MS)"/>
                <a:ea typeface="Calibri (MS)"/>
                <a:cs typeface="Calibri (MS)"/>
                <a:sym typeface="Calibri (MS)"/>
              </a:rPr>
              <a:t>αλλά μέσα από συγκεκριμένα</a:t>
            </a:r>
            <a:r>
              <a:rPr lang="en-US" sz="2100">
                <a:solidFill>
                  <a:srgbClr val="4C4457"/>
                </a:solidFill>
                <a:latin typeface="Calibri (MS)"/>
                <a:ea typeface="Calibri (MS)"/>
                <a:cs typeface="Calibri (MS)"/>
                <a:sym typeface="Calibri (MS)"/>
              </a:rPr>
              <a:t> </a:t>
            </a:r>
            <a:r>
              <a:rPr lang="en-US" sz="2100">
                <a:solidFill>
                  <a:srgbClr val="4C4457"/>
                </a:solidFill>
                <a:latin typeface="Calibri (MS)"/>
                <a:ea typeface="Calibri (MS)"/>
                <a:cs typeface="Calibri (MS)"/>
                <a:sym typeface="Calibri (MS)"/>
              </a:rPr>
              <a:t>και πρακτικά μέτρα. Αυτό περιλαμβάνει την άρση φυσικών εμποδίων, όπως απρόσιτες σκάλες και στενές είσοδοι, τη διασφάλιση ότι το ψηφιακό περιεχόμενο μπορεί να χρησιμοποιηθεί με υποστηρικτικές τεχνολογίες, καθώς και την αντιμετώπιση αισθητηριακών εμποδίων μέσω παροχής διερμηνείας στη νοηματική γλώσσα, υποτίτλων και ακουστικών περιγραφών.</a:t>
            </a:r>
          </a:p>
          <a:p>
            <a:pPr algn="just">
              <a:lnSpc>
                <a:spcPts val="3150"/>
              </a:lnSpc>
            </a:pPr>
          </a:p>
          <a:p>
            <a:pPr algn="just">
              <a:lnSpc>
                <a:spcPts val="3150"/>
              </a:lnSpc>
            </a:pPr>
            <a:r>
              <a:rPr lang="en-US" sz="2100" b="true">
                <a:solidFill>
                  <a:srgbClr val="4C4457"/>
                </a:solidFill>
                <a:latin typeface="Calibri (MS) Bold"/>
                <a:ea typeface="Calibri (MS) Bold"/>
                <a:cs typeface="Calibri (MS) Bold"/>
                <a:sym typeface="Calibri (MS) Bold"/>
              </a:rPr>
              <a:t>Η</a:t>
            </a:r>
            <a:r>
              <a:rPr lang="en-US" sz="2100" b="true">
                <a:solidFill>
                  <a:srgbClr val="4C4457"/>
                </a:solidFill>
                <a:latin typeface="Calibri (MS) Bold"/>
                <a:ea typeface="Calibri (MS) Bold"/>
                <a:cs typeface="Calibri (MS) Bold"/>
                <a:sym typeface="Calibri (MS) Bold"/>
              </a:rPr>
              <a:t> ουσιαστική συμπερίληψη σημαίνει επίσης εγγύηση εκπροσώπησης και καλλιέργεια ενεργητικής ακρόασης,  δηλαδή πραγματικό διάλογο με άτομα με αναπηρία και αξιοποίηση των απόψεων και των εμπειριών τους στη διαμόρφωση πολιτικών και αποφάσεων.</a:t>
            </a:r>
          </a:p>
          <a:p>
            <a:pPr algn="just">
              <a:lnSpc>
                <a:spcPts val="3150"/>
              </a:lnSpc>
            </a:pPr>
          </a:p>
          <a:p>
            <a:pPr algn="just">
              <a:lnSpc>
                <a:spcPts val="3150"/>
              </a:lnSpc>
            </a:pPr>
            <a:r>
              <a:rPr lang="en-US" sz="2100" b="true">
                <a:solidFill>
                  <a:srgbClr val="4C4457"/>
                </a:solidFill>
                <a:latin typeface="Calibri (MS) Bold"/>
                <a:ea typeface="Calibri (MS) Bold"/>
                <a:cs typeface="Calibri (MS) Bold"/>
                <a:sym typeface="Calibri (MS) Bold"/>
              </a:rPr>
              <a:t>Η</a:t>
            </a:r>
            <a:r>
              <a:rPr lang="en-US" sz="2100" b="true">
                <a:solidFill>
                  <a:srgbClr val="4C4457"/>
                </a:solidFill>
                <a:latin typeface="Calibri (MS) Bold"/>
                <a:ea typeface="Calibri (MS) Bold"/>
                <a:cs typeface="Calibri (MS) Bold"/>
                <a:sym typeface="Calibri (MS) Bold"/>
              </a:rPr>
              <a:t> συμπερίληψη δεν είναι μια συμβολική κίνηση, αλλά μια διαρκής προσπάθεια να γίνεται η συμμετοχή προσβάσιμη, σεβαστή και με ουσιαστικό αντίκτυπο για όλα τα άτομα.</a:t>
            </a:r>
          </a:p>
          <a:p>
            <a:pPr algn="just">
              <a:lnSpc>
                <a:spcPts val="3150"/>
              </a:lnSpc>
            </a:pPr>
          </a:p>
          <a:p>
            <a:pPr algn="just">
              <a:lnSpc>
                <a:spcPts val="315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447299" y="722799"/>
            <a:ext cx="10945243" cy="1374600"/>
            <a:chOff x="0" y="0"/>
            <a:chExt cx="14593657" cy="1832800"/>
          </a:xfrm>
        </p:grpSpPr>
        <p:sp>
          <p:nvSpPr>
            <p:cNvPr name="Freeform 6" id="6"/>
            <p:cNvSpPr/>
            <p:nvPr/>
          </p:nvSpPr>
          <p:spPr>
            <a:xfrm flipH="false" flipV="false" rot="0">
              <a:off x="0" y="0"/>
              <a:ext cx="14593657" cy="1832800"/>
            </a:xfrm>
            <a:custGeom>
              <a:avLst/>
              <a:gdLst/>
              <a:ahLst/>
              <a:cxnLst/>
              <a:rect r="r" b="b" t="t" l="l"/>
              <a:pathLst>
                <a:path h="1832800" w="14593657">
                  <a:moveTo>
                    <a:pt x="0" y="0"/>
                  </a:moveTo>
                  <a:lnTo>
                    <a:pt x="14593657" y="0"/>
                  </a:lnTo>
                  <a:lnTo>
                    <a:pt x="14593657" y="1832800"/>
                  </a:lnTo>
                  <a:lnTo>
                    <a:pt x="0" y="1832800"/>
                  </a:lnTo>
                  <a:close/>
                </a:path>
              </a:pathLst>
            </a:custGeom>
          </p:spPr>
        </p:sp>
        <p:sp>
          <p:nvSpPr>
            <p:cNvPr name="TextBox 7" id="7"/>
            <p:cNvSpPr txBox="true"/>
            <p:nvPr/>
          </p:nvSpPr>
          <p:spPr>
            <a:xfrm>
              <a:off x="0" y="-85725"/>
              <a:ext cx="14593657" cy="1918525"/>
            </a:xfrm>
            <a:prstGeom prst="rect">
              <a:avLst/>
            </a:prstGeom>
          </p:spPr>
          <p:txBody>
            <a:bodyPr anchor="t" rtlCol="false" tIns="0" lIns="0" bIns="0" rIns="0"/>
            <a:lstStyle/>
            <a:p>
              <a:pPr algn="l">
                <a:lnSpc>
                  <a:spcPts val="4709"/>
                </a:lnSpc>
              </a:pPr>
              <a:r>
                <a:rPr lang="en-US" b="true" sz="3924">
                  <a:solidFill>
                    <a:srgbClr val="000000"/>
                  </a:solidFill>
                  <a:latin typeface="Calibri (MS) Bold"/>
                  <a:ea typeface="Calibri (MS) Bold"/>
                  <a:cs typeface="Calibri (MS) Bold"/>
                  <a:sym typeface="Calibri (MS) Bold"/>
                </a:rPr>
                <a:t>Βίντεο - Πολιτική συμμετοχή των ατόμων με αναπηρία</a:t>
              </a:r>
            </a:p>
          </p:txBody>
        </p:sp>
      </p:grpSp>
      <p:grpSp>
        <p:nvGrpSpPr>
          <p:cNvPr name="Group 8" id="8"/>
          <p:cNvGrpSpPr/>
          <p:nvPr/>
        </p:nvGrpSpPr>
        <p:grpSpPr>
          <a:xfrm rot="0">
            <a:off x="973931" y="971551"/>
            <a:ext cx="700088" cy="136922"/>
            <a:chOff x="0" y="0"/>
            <a:chExt cx="933450" cy="182563"/>
          </a:xfrm>
        </p:grpSpPr>
        <p:sp>
          <p:nvSpPr>
            <p:cNvPr name="Freeform 9" id="9"/>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0" id="10"/>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pic>
        <p:nvPicPr>
          <p:cNvPr name="Picture 11" id="11"/>
          <p:cNvPicPr>
            <a:picLocks noChangeAspect="true"/>
          </p:cNvPicPr>
          <p:nvPr>
            <a:videoFile r:link="rId6"/>
          </p:nvPr>
        </p:nvPicPr>
        <p:blipFill>
          <a:blip r:embed="rId5"/>
          <a:stretch>
            <a:fillRect/>
          </a:stretch>
        </p:blipFill>
        <p:spPr>
          <a:xfrm rot="0">
            <a:off x="1028700" y="2480337"/>
            <a:ext cx="11377817" cy="6395026"/>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sp>
        <p:nvSpPr>
          <p:cNvPr name="Freeform 3" id="3"/>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4" id="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2441178" y="571500"/>
            <a:ext cx="13405643" cy="1339215"/>
          </a:xfrm>
          <a:prstGeom prst="rect">
            <a:avLst/>
          </a:prstGeom>
        </p:spPr>
        <p:txBody>
          <a:bodyPr anchor="t" rtlCol="false" tIns="0" lIns="0" bIns="0" rIns="0">
            <a:spAutoFit/>
          </a:bodyPr>
          <a:lstStyle/>
          <a:p>
            <a:pPr algn="ctr">
              <a:lnSpc>
                <a:spcPts val="10439"/>
              </a:lnSpc>
              <a:spcBef>
                <a:spcPct val="0"/>
              </a:spcBef>
            </a:pPr>
            <a:r>
              <a:rPr lang="en-US" b="true" sz="5799">
                <a:solidFill>
                  <a:srgbClr val="000000"/>
                </a:solidFill>
                <a:latin typeface="Calibri (MS) Bold"/>
                <a:ea typeface="Calibri (MS) Bold"/>
                <a:cs typeface="Calibri (MS) Bold"/>
                <a:sym typeface="Calibri (MS) Bold"/>
              </a:rPr>
              <a:t>Η Ακουστική Περιγραφή είναι Απαραίτητη  </a:t>
            </a:r>
          </a:p>
        </p:txBody>
      </p:sp>
      <p:sp>
        <p:nvSpPr>
          <p:cNvPr name="TextBox 7" id="7"/>
          <p:cNvSpPr txBox="true"/>
          <p:nvPr/>
        </p:nvSpPr>
        <p:spPr>
          <a:xfrm rot="0">
            <a:off x="1028700" y="2695770"/>
            <a:ext cx="15795759" cy="3933826"/>
          </a:xfrm>
          <a:prstGeom prst="rect">
            <a:avLst/>
          </a:prstGeom>
        </p:spPr>
        <p:txBody>
          <a:bodyPr anchor="t" rtlCol="false" tIns="0" lIns="0" bIns="0" rIns="0">
            <a:spAutoFit/>
          </a:bodyPr>
          <a:lstStyle/>
          <a:p>
            <a:pPr algn="just">
              <a:lnSpc>
                <a:spcPts val="4499"/>
              </a:lnSpc>
            </a:pPr>
            <a:r>
              <a:rPr lang="en-US" sz="2499">
                <a:solidFill>
                  <a:srgbClr val="000000"/>
                </a:solidFill>
                <a:latin typeface="Calibri (MS)"/>
                <a:ea typeface="Calibri (MS)"/>
                <a:cs typeface="Calibri (MS)"/>
                <a:sym typeface="Calibri (MS)"/>
              </a:rPr>
              <a:t>Η ακουστική περιγραφή (Audio Description, AD) μετατρέπει το οπτικό περιεχόμενο σε προφορικό λόγο. Αφηγείται αλλαγές σκηνών, ενέργειες χαρακτήρων και κείμενα που εμφανίζονται στην οθόνη, καθιστώντας τα μέσα προσβάσιμα σε άτομα που είναι τυφλά ή με μερική όραση. Ωστόσο, η σημασία της δεν περιορίζεται μόνο στην απώλεια όρασης.</a:t>
            </a:r>
          </a:p>
          <a:p>
            <a:pPr algn="just">
              <a:lnSpc>
                <a:spcPts val="4499"/>
              </a:lnSpc>
              <a:spcBef>
                <a:spcPct val="0"/>
              </a:spcBef>
            </a:pPr>
            <a:r>
              <a:rPr lang="en-US" sz="2499">
                <a:solidFill>
                  <a:srgbClr val="000000"/>
                </a:solidFill>
                <a:latin typeface="Calibri (MS)"/>
                <a:ea typeface="Calibri (MS)"/>
                <a:cs typeface="Calibri (MS)"/>
                <a:sym typeface="Calibri (MS)"/>
              </a:rPr>
              <a:t>🗣️ Η AD βοηθά επίσης</a:t>
            </a:r>
            <a:r>
              <a:rPr lang="en-US" sz="2499">
                <a:solidFill>
                  <a:srgbClr val="000000"/>
                </a:solidFill>
                <a:latin typeface="Calibri (MS)"/>
                <a:ea typeface="Calibri (MS)"/>
                <a:cs typeface="Calibri (MS)"/>
                <a:sym typeface="Calibri (MS)"/>
              </a:rPr>
              <a:t> άτομα με γνωστικές αναπηρίες, παρέχοντας δομημένη, προφορική πληροφόρηση που υποστηρίζει την κατανόηση πολύπλοκου οπτικού περιεχομένου.</a:t>
            </a:r>
          </a:p>
          <a:p>
            <a:pPr algn="just">
              <a:lnSpc>
                <a:spcPts val="4499"/>
              </a:lnSpc>
              <a:spcBef>
                <a:spcPct val="0"/>
              </a:spcBef>
            </a:pPr>
            <a:r>
              <a:rPr lang="en-US" sz="2499">
                <a:solidFill>
                  <a:srgbClr val="000000"/>
                </a:solidFill>
                <a:latin typeface="Calibri (MS)"/>
                <a:ea typeface="Calibri (MS)"/>
                <a:cs typeface="Calibri (MS)"/>
                <a:sym typeface="Calibri (MS)"/>
              </a:rPr>
              <a:t> 💡 Για να καταλάβετε την αξία της: δοκιμάστε να παρακολουθήσετε μια τηλεοπτική εκπομπή με κλειστά μάτια. Μπορείτε να ακολουθήσετε την ιστορία; Αυτό είναι το κενό που καλύπτει η AD.</a:t>
            </a:r>
          </a:p>
        </p:txBody>
      </p:sp>
      <p:sp>
        <p:nvSpPr>
          <p:cNvPr name="TextBox 8" id="8"/>
          <p:cNvSpPr txBox="true"/>
          <p:nvPr/>
        </p:nvSpPr>
        <p:spPr>
          <a:xfrm rot="0">
            <a:off x="1028700" y="6818113"/>
            <a:ext cx="14105959" cy="1077528"/>
          </a:xfrm>
          <a:prstGeom prst="rect">
            <a:avLst/>
          </a:prstGeom>
        </p:spPr>
        <p:txBody>
          <a:bodyPr anchor="t" rtlCol="false" tIns="0" lIns="0" bIns="0" rIns="0">
            <a:spAutoFit/>
          </a:bodyPr>
          <a:lstStyle/>
          <a:p>
            <a:pPr algn="l">
              <a:lnSpc>
                <a:spcPts val="4246"/>
              </a:lnSpc>
            </a:pPr>
            <a:r>
              <a:rPr lang="en-US" sz="2359" b="true">
                <a:solidFill>
                  <a:srgbClr val="000000"/>
                </a:solidFill>
                <a:latin typeface="Calibri (MS) Bold"/>
                <a:ea typeface="Calibri (MS) Bold"/>
                <a:cs typeface="Calibri (MS) Bold"/>
                <a:sym typeface="Calibri (MS) Bold"/>
              </a:rPr>
              <a:t>Αναφορά:  Describing audiodescription (2016).</a:t>
            </a:r>
          </a:p>
          <a:p>
            <a:pPr algn="l">
              <a:lnSpc>
                <a:spcPts val="4246"/>
              </a:lnSpc>
              <a:spcBef>
                <a:spcPct val="0"/>
              </a:spcBef>
            </a:pPr>
            <a:r>
              <a:rPr lang="en-US" b="true" sz="2359">
                <a:solidFill>
                  <a:srgbClr val="000000"/>
                </a:solidFill>
                <a:latin typeface="Calibri (MS) Bold"/>
                <a:ea typeface="Calibri (MS) Bold"/>
                <a:cs typeface="Calibri (MS) Bold"/>
                <a:sym typeface="Calibri (MS) Bold"/>
              </a:rPr>
              <a:t> </a:t>
            </a:r>
            <a:r>
              <a:rPr lang="en-US" b="true" sz="2359" u="sng">
                <a:solidFill>
                  <a:srgbClr val="000000"/>
                </a:solidFill>
                <a:latin typeface="Calibri (MS) Bold"/>
                <a:ea typeface="Calibri (MS) Bold"/>
                <a:cs typeface="Calibri (MS) Bold"/>
                <a:sym typeface="Calibri (MS) Bold"/>
                <a:hlinkClick r:id="rId7" tooltip="https://www.euroblind.org/newsletter/2016/july-august/en/describing-audiodescription"/>
              </a:rPr>
              <a:t>https://www.euroblind.org/newsletter/2016/july-august/en/describing-audiodescription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973931" y="971551"/>
            <a:ext cx="700088" cy="136922"/>
            <a:chOff x="0" y="0"/>
            <a:chExt cx="933450" cy="182563"/>
          </a:xfrm>
        </p:grpSpPr>
        <p:sp>
          <p:nvSpPr>
            <p:cNvPr name="Freeform 6" id="6"/>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7" id="7"/>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8" id="8"/>
          <p:cNvSpPr/>
          <p:nvPr/>
        </p:nvSpPr>
        <p:spPr>
          <a:xfrm flipH="false" flipV="false" rot="0">
            <a:off x="11184415" y="3510706"/>
            <a:ext cx="6472598" cy="5095546"/>
          </a:xfrm>
          <a:custGeom>
            <a:avLst/>
            <a:gdLst/>
            <a:ahLst/>
            <a:cxnLst/>
            <a:rect r="r" b="b" t="t" l="l"/>
            <a:pathLst>
              <a:path h="5095546" w="6472598">
                <a:moveTo>
                  <a:pt x="0" y="0"/>
                </a:moveTo>
                <a:lnTo>
                  <a:pt x="6472598" y="0"/>
                </a:lnTo>
                <a:lnTo>
                  <a:pt x="6472598" y="5095546"/>
                </a:lnTo>
                <a:lnTo>
                  <a:pt x="0" y="5095546"/>
                </a:lnTo>
                <a:lnTo>
                  <a:pt x="0" y="0"/>
                </a:lnTo>
                <a:close/>
              </a:path>
            </a:pathLst>
          </a:custGeom>
          <a:blipFill>
            <a:blip r:embed="rId5"/>
            <a:stretch>
              <a:fillRect l="-5024" t="0" r="0" b="0"/>
            </a:stretch>
          </a:blipFill>
        </p:spPr>
      </p:sp>
      <p:sp>
        <p:nvSpPr>
          <p:cNvPr name="TextBox 9" id="9"/>
          <p:cNvSpPr txBox="true"/>
          <p:nvPr/>
        </p:nvSpPr>
        <p:spPr>
          <a:xfrm rot="0">
            <a:off x="2754313" y="254124"/>
            <a:ext cx="12779375" cy="1339215"/>
          </a:xfrm>
          <a:prstGeom prst="rect">
            <a:avLst/>
          </a:prstGeom>
        </p:spPr>
        <p:txBody>
          <a:bodyPr anchor="t" rtlCol="false" tIns="0" lIns="0" bIns="0" rIns="0">
            <a:spAutoFit/>
          </a:bodyPr>
          <a:lstStyle/>
          <a:p>
            <a:pPr algn="ctr">
              <a:lnSpc>
                <a:spcPts val="10440"/>
              </a:lnSpc>
              <a:spcBef>
                <a:spcPct val="0"/>
              </a:spcBef>
            </a:pPr>
            <a:r>
              <a:rPr lang="en-US" b="true" sz="5800">
                <a:solidFill>
                  <a:srgbClr val="000000"/>
                </a:solidFill>
                <a:latin typeface="Calibri (MS) Bold"/>
                <a:ea typeface="Calibri (MS) Bold"/>
                <a:cs typeface="Calibri (MS) Bold"/>
                <a:sym typeface="Calibri (MS) Bold"/>
              </a:rPr>
              <a:t>Από την Προσαρμογή στη Συνδημιουργία</a:t>
            </a:r>
          </a:p>
        </p:txBody>
      </p:sp>
      <p:sp>
        <p:nvSpPr>
          <p:cNvPr name="TextBox 10" id="10"/>
          <p:cNvSpPr txBox="true"/>
          <p:nvPr/>
        </p:nvSpPr>
        <p:spPr>
          <a:xfrm rot="0">
            <a:off x="973931" y="1952624"/>
            <a:ext cx="9839467" cy="7305676"/>
          </a:xfrm>
          <a:prstGeom prst="rect">
            <a:avLst/>
          </a:prstGeom>
        </p:spPr>
        <p:txBody>
          <a:bodyPr anchor="t" rtlCol="false" tIns="0" lIns="0" bIns="0" rIns="0">
            <a:spAutoFit/>
          </a:bodyPr>
          <a:lstStyle/>
          <a:p>
            <a:pPr algn="just">
              <a:lnSpc>
                <a:spcPts val="4499"/>
              </a:lnSpc>
            </a:pPr>
            <a:r>
              <a:rPr lang="en-US" sz="2499">
                <a:solidFill>
                  <a:srgbClr val="000000"/>
                </a:solidFill>
                <a:latin typeface="Calibri (MS)"/>
                <a:ea typeface="Calibri (MS)"/>
                <a:cs typeface="Calibri (MS)"/>
                <a:sym typeface="Calibri (MS)"/>
              </a:rPr>
              <a:t>Παραδοσιακά, η συμπερίληψη στην πολιτική αντιμετωπιζόταν ως ζήτημα «προσαρμογής» των ατόμων με αναπηρία, δηλαδή τροποποίησης δομών που είχαν σχεδιαστεί χωρίς να τα λαμβάνουν υπόψη. Η πραγματική πρόοδος όμως απαιτεί μετατόπιση προς τη συνδημιουργία: το σχεδιασμό πολιτικών χώρων, υλικών και αποφάσεων μαζί με τα άτομα με αναπηρία από την αρχή.</a:t>
            </a:r>
          </a:p>
          <a:p>
            <a:pPr algn="just">
              <a:lnSpc>
                <a:spcPts val="4499"/>
              </a:lnSpc>
              <a:spcBef>
                <a:spcPct val="0"/>
              </a:spcBef>
            </a:pPr>
            <a:r>
              <a:rPr lang="en-US" sz="2499">
                <a:solidFill>
                  <a:srgbClr val="000000"/>
                </a:solidFill>
                <a:latin typeface="Calibri (MS)"/>
                <a:ea typeface="Calibri (MS)"/>
                <a:cs typeface="Calibri (MS)"/>
                <a:sym typeface="Calibri (MS)"/>
              </a:rPr>
              <a:t>Αυτή η προσέγγιση αναγνωρίζει</a:t>
            </a:r>
            <a:r>
              <a:rPr lang="en-US" sz="2499">
                <a:solidFill>
                  <a:srgbClr val="000000"/>
                </a:solidFill>
                <a:latin typeface="Calibri (MS)"/>
                <a:ea typeface="Calibri (MS)"/>
                <a:cs typeface="Calibri (MS)"/>
                <a:sym typeface="Calibri (MS)"/>
              </a:rPr>
              <a:t> </a:t>
            </a:r>
            <a:r>
              <a:rPr lang="en-US" sz="2499">
                <a:solidFill>
                  <a:srgbClr val="000000"/>
                </a:solidFill>
                <a:latin typeface="Calibri (MS)"/>
                <a:ea typeface="Calibri (MS)"/>
                <a:cs typeface="Calibri (MS)"/>
                <a:sym typeface="Calibri (MS)"/>
              </a:rPr>
              <a:t>τη</a:t>
            </a:r>
            <a:r>
              <a:rPr lang="en-US" sz="2499">
                <a:solidFill>
                  <a:srgbClr val="000000"/>
                </a:solidFill>
                <a:latin typeface="Calibri (MS)"/>
                <a:ea typeface="Calibri (MS)"/>
                <a:cs typeface="Calibri (MS)"/>
                <a:sym typeface="Calibri (MS)"/>
              </a:rPr>
              <a:t> </a:t>
            </a:r>
            <a:r>
              <a:rPr lang="en-US" sz="2499">
                <a:solidFill>
                  <a:srgbClr val="000000"/>
                </a:solidFill>
                <a:latin typeface="Calibri (MS)"/>
                <a:ea typeface="Calibri (MS)"/>
                <a:cs typeface="Calibri (MS)"/>
                <a:sym typeface="Calibri (MS)"/>
              </a:rPr>
              <a:t>γνώση των ατόμων με αναπηρία ως απαραίτητη και θεμελιώδη, όχι εξαιρετική ή προαιρετική. Η ιδέα αυτή ευθυγραμμίζεται με την αρχή «τίποτα για εμάς χωρίς εμάς», που βρίσκεται στον πυρήνα των κινημάτων δικαιοσύνης για άτομα με αναπηρία, καθώς και με το Άρθρο 4 της Σύμβασης του ΟΗΕ για τα Δικαιώματα των Ατόμων με Αναπηρία (</a:t>
            </a:r>
            <a:r>
              <a:rPr lang="en-US" sz="2499" u="sng">
                <a:solidFill>
                  <a:srgbClr val="000000"/>
                </a:solidFill>
                <a:latin typeface="Calibri (MS)"/>
                <a:ea typeface="Calibri (MS)"/>
                <a:cs typeface="Calibri (MS)"/>
                <a:sym typeface="Calibri (MS)"/>
                <a:hlinkClick r:id="rId6" tooltip="https://www.ohchr.org/en/instruments-mechanisms/instruments/convention-rights-persons-disabilities"/>
              </a:rPr>
              <a:t>CRPD</a:t>
            </a:r>
            <a:r>
              <a:rPr lang="en-US" sz="2499">
                <a:solidFill>
                  <a:srgbClr val="000000"/>
                </a:solidFill>
                <a:latin typeface="Calibri (MS)"/>
                <a:ea typeface="Calibri (MS)"/>
                <a:cs typeface="Calibri (MS)"/>
                <a:sym typeface="Calibri (MS)"/>
              </a:rPr>
              <a:t>) για την ανάπτυξη συμπεριληπτικών πολιτικών.</a:t>
            </a:r>
          </a:p>
          <a:p>
            <a:pPr algn="just">
              <a:lnSpc>
                <a:spcPts val="4499"/>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3176524" y="820680"/>
            <a:ext cx="11842436" cy="1210196"/>
            <a:chOff x="0" y="0"/>
            <a:chExt cx="15789914" cy="1613595"/>
          </a:xfrm>
        </p:grpSpPr>
        <p:sp>
          <p:nvSpPr>
            <p:cNvPr name="Freeform 4" id="4"/>
            <p:cNvSpPr/>
            <p:nvPr/>
          </p:nvSpPr>
          <p:spPr>
            <a:xfrm flipH="false" flipV="false" rot="0">
              <a:off x="0" y="0"/>
              <a:ext cx="15789914" cy="1613595"/>
            </a:xfrm>
            <a:custGeom>
              <a:avLst/>
              <a:gdLst/>
              <a:ahLst/>
              <a:cxnLst/>
              <a:rect r="r" b="b" t="t" l="l"/>
              <a:pathLst>
                <a:path h="1613595" w="15789914">
                  <a:moveTo>
                    <a:pt x="0" y="0"/>
                  </a:moveTo>
                  <a:lnTo>
                    <a:pt x="15789914" y="0"/>
                  </a:lnTo>
                  <a:lnTo>
                    <a:pt x="15789914" y="1613595"/>
                  </a:lnTo>
                  <a:lnTo>
                    <a:pt x="0" y="1613595"/>
                  </a:lnTo>
                  <a:close/>
                </a:path>
              </a:pathLst>
            </a:custGeom>
          </p:spPr>
        </p:sp>
        <p:sp>
          <p:nvSpPr>
            <p:cNvPr name="TextBox 5" id="5"/>
            <p:cNvSpPr txBox="true"/>
            <p:nvPr/>
          </p:nvSpPr>
          <p:spPr>
            <a:xfrm>
              <a:off x="0" y="-123825"/>
              <a:ext cx="15789914" cy="1737420"/>
            </a:xfrm>
            <a:prstGeom prst="rect">
              <a:avLst/>
            </a:prstGeom>
          </p:spPr>
          <p:txBody>
            <a:bodyPr anchor="t" rtlCol="false" tIns="0" lIns="0" bIns="0" rIns="0"/>
            <a:lstStyle/>
            <a:p>
              <a:pPr algn="ctr">
                <a:lnSpc>
                  <a:spcPts val="7200"/>
                </a:lnSpc>
              </a:pPr>
              <a:r>
                <a:rPr lang="en-US" b="true" sz="6000">
                  <a:solidFill>
                    <a:srgbClr val="282121"/>
                  </a:solidFill>
                  <a:latin typeface="Calibri (MS) Bold"/>
                  <a:ea typeface="Calibri (MS) Bold"/>
                  <a:cs typeface="Calibri (MS) Bold"/>
                  <a:sym typeface="Calibri (MS) Bold"/>
                </a:rPr>
                <a:t>Η Σημασία της Διαθεματικότητας</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0" y="5782059"/>
            <a:ext cx="7049476" cy="4696475"/>
          </a:xfrm>
          <a:custGeom>
            <a:avLst/>
            <a:gdLst/>
            <a:ahLst/>
            <a:cxnLst/>
            <a:rect r="r" b="b" t="t" l="l"/>
            <a:pathLst>
              <a:path h="4696475" w="7049476">
                <a:moveTo>
                  <a:pt x="0" y="0"/>
                </a:moveTo>
                <a:lnTo>
                  <a:pt x="7049476" y="0"/>
                </a:lnTo>
                <a:lnTo>
                  <a:pt x="7049476" y="4696475"/>
                </a:lnTo>
                <a:lnTo>
                  <a:pt x="0" y="4696475"/>
                </a:lnTo>
                <a:lnTo>
                  <a:pt x="0" y="0"/>
                </a:lnTo>
                <a:close/>
              </a:path>
            </a:pathLst>
          </a:custGeom>
          <a:blipFill>
            <a:blip r:embed="rId7"/>
            <a:stretch>
              <a:fillRect l="0" t="0" r="0" b="0"/>
            </a:stretch>
          </a:blipFill>
        </p:spPr>
      </p:sp>
      <p:sp>
        <p:nvSpPr>
          <p:cNvPr name="TextBox 10" id="10"/>
          <p:cNvSpPr txBox="true"/>
          <p:nvPr/>
        </p:nvSpPr>
        <p:spPr>
          <a:xfrm rot="0">
            <a:off x="771634" y="2564450"/>
            <a:ext cx="16487666" cy="2809875"/>
          </a:xfrm>
          <a:prstGeom prst="rect">
            <a:avLst/>
          </a:prstGeom>
        </p:spPr>
        <p:txBody>
          <a:bodyPr anchor="t" rtlCol="false" tIns="0" lIns="0" bIns="0" rIns="0">
            <a:spAutoFit/>
          </a:bodyPr>
          <a:lstStyle/>
          <a:p>
            <a:pPr algn="just">
              <a:lnSpc>
                <a:spcPts val="4499"/>
              </a:lnSpc>
            </a:pPr>
            <a:r>
              <a:rPr lang="en-US" sz="2499">
                <a:solidFill>
                  <a:srgbClr val="000000"/>
                </a:solidFill>
                <a:latin typeface="Calibri (MS)"/>
                <a:ea typeface="Calibri (MS)"/>
                <a:cs typeface="Calibri (MS)"/>
                <a:sym typeface="Calibri (MS)"/>
              </a:rPr>
              <a:t>Η συμπερίληψη πρέπει να λαμβάνει υπόψη τις πολλαπλές ταυτότητες</a:t>
            </a:r>
            <a:r>
              <a:rPr lang="en-US" sz="2499">
                <a:solidFill>
                  <a:srgbClr val="000000"/>
                </a:solidFill>
                <a:latin typeface="Calibri (MS)"/>
                <a:ea typeface="Calibri (MS)"/>
                <a:cs typeface="Calibri (MS)"/>
                <a:sym typeface="Calibri (MS)"/>
              </a:rPr>
              <a:t> </a:t>
            </a:r>
            <a:r>
              <a:rPr lang="en-US" sz="2499">
                <a:solidFill>
                  <a:srgbClr val="000000"/>
                </a:solidFill>
                <a:latin typeface="Calibri (MS)"/>
                <a:ea typeface="Calibri (MS)"/>
                <a:cs typeface="Calibri (MS)"/>
                <a:sym typeface="Calibri (MS)"/>
              </a:rPr>
              <a:t>που</a:t>
            </a:r>
            <a:r>
              <a:rPr lang="en-US" sz="2499">
                <a:solidFill>
                  <a:srgbClr val="000000"/>
                </a:solidFill>
                <a:latin typeface="Calibri (MS)"/>
                <a:ea typeface="Calibri (MS)"/>
                <a:cs typeface="Calibri (MS)"/>
                <a:sym typeface="Calibri (MS)"/>
              </a:rPr>
              <a:t> </a:t>
            </a:r>
            <a:r>
              <a:rPr lang="en-US" sz="2499">
                <a:solidFill>
                  <a:srgbClr val="000000"/>
                </a:solidFill>
                <a:latin typeface="Calibri (MS)"/>
                <a:ea typeface="Calibri (MS)"/>
                <a:cs typeface="Calibri (MS)"/>
                <a:sym typeface="Calibri (MS)"/>
              </a:rPr>
              <a:t>έχουν</a:t>
            </a:r>
            <a:r>
              <a:rPr lang="en-US" sz="2499">
                <a:solidFill>
                  <a:srgbClr val="000000"/>
                </a:solidFill>
                <a:latin typeface="Calibri (MS)"/>
                <a:ea typeface="Calibri (MS)"/>
                <a:cs typeface="Calibri (MS)"/>
                <a:sym typeface="Calibri (MS)"/>
              </a:rPr>
              <a:t> </a:t>
            </a:r>
            <a:r>
              <a:rPr lang="en-US" sz="2499">
                <a:solidFill>
                  <a:srgbClr val="000000"/>
                </a:solidFill>
                <a:latin typeface="Calibri (MS)"/>
                <a:ea typeface="Calibri (MS)"/>
                <a:cs typeface="Calibri (MS)"/>
                <a:sym typeface="Calibri (MS)"/>
              </a:rPr>
              <a:t>τα</a:t>
            </a:r>
            <a:r>
              <a:rPr lang="en-US" sz="2499">
                <a:solidFill>
                  <a:srgbClr val="000000"/>
                </a:solidFill>
                <a:latin typeface="Calibri (MS)"/>
                <a:ea typeface="Calibri (MS)"/>
                <a:cs typeface="Calibri (MS)"/>
                <a:sym typeface="Calibri (MS)"/>
              </a:rPr>
              <a:t> </a:t>
            </a:r>
            <a:r>
              <a:rPr lang="en-US" sz="2499">
                <a:solidFill>
                  <a:srgbClr val="000000"/>
                </a:solidFill>
                <a:latin typeface="Calibri (MS)"/>
                <a:ea typeface="Calibri (MS)"/>
                <a:cs typeface="Calibri (MS)"/>
                <a:sym typeface="Calibri (MS)"/>
              </a:rPr>
              <a:t>άτομα</a:t>
            </a:r>
            <a:r>
              <a:rPr lang="en-US" sz="2499">
                <a:solidFill>
                  <a:srgbClr val="000000"/>
                </a:solidFill>
                <a:latin typeface="Calibri (MS)"/>
                <a:ea typeface="Calibri (MS)"/>
                <a:cs typeface="Calibri (MS)"/>
                <a:sym typeface="Calibri (MS)"/>
              </a:rPr>
              <a:t> </a:t>
            </a:r>
            <a:r>
              <a:rPr lang="en-US" sz="2499">
                <a:solidFill>
                  <a:srgbClr val="000000"/>
                </a:solidFill>
                <a:latin typeface="Calibri (MS)"/>
                <a:ea typeface="Calibri (MS)"/>
                <a:cs typeface="Calibri (MS)"/>
                <a:sym typeface="Calibri (MS)"/>
              </a:rPr>
              <a:t>με</a:t>
            </a:r>
            <a:r>
              <a:rPr lang="en-US" sz="2499">
                <a:solidFill>
                  <a:srgbClr val="000000"/>
                </a:solidFill>
                <a:latin typeface="Calibri (MS)"/>
                <a:ea typeface="Calibri (MS)"/>
                <a:cs typeface="Calibri (MS)"/>
                <a:sym typeface="Calibri (MS)"/>
              </a:rPr>
              <a:t> </a:t>
            </a:r>
            <a:r>
              <a:rPr lang="en-US" sz="2499">
                <a:solidFill>
                  <a:srgbClr val="000000"/>
                </a:solidFill>
                <a:latin typeface="Calibri (MS)"/>
                <a:ea typeface="Calibri (MS)"/>
                <a:cs typeface="Calibri (MS)"/>
                <a:sym typeface="Calibri (MS)"/>
              </a:rPr>
              <a:t>αναπηρία,  </a:t>
            </a:r>
            <a:r>
              <a:rPr lang="en-US" sz="2499" b="true">
                <a:solidFill>
                  <a:srgbClr val="000000"/>
                </a:solidFill>
                <a:latin typeface="Calibri (MS) Bold"/>
                <a:ea typeface="Calibri (MS) Bold"/>
                <a:cs typeface="Calibri (MS) Bold"/>
                <a:sym typeface="Calibri (MS) Bold"/>
              </a:rPr>
              <a:t>όπως φύλο, εθνικότητα, μεταναστευτικό υπόβαθρο, σεξουαλικός προσανατολισμός ή οικονομική κατάσταση. </a:t>
            </a:r>
            <a:r>
              <a:rPr lang="en-US" sz="2499">
                <a:solidFill>
                  <a:srgbClr val="000000"/>
                </a:solidFill>
                <a:latin typeface="Calibri (MS)"/>
                <a:ea typeface="Calibri (MS)"/>
                <a:cs typeface="Calibri (MS)"/>
                <a:sym typeface="Calibri (MS)"/>
              </a:rPr>
              <a:t>Αυτοί οι παράγοντες διαμορφώνουν τον τρόπο που βιώνουν τον αποκλεισμό και πρέπει</a:t>
            </a:r>
            <a:r>
              <a:rPr lang="en-US" sz="2499" b="true">
                <a:solidFill>
                  <a:srgbClr val="000000"/>
                </a:solidFill>
                <a:latin typeface="Calibri (MS) Bold"/>
                <a:ea typeface="Calibri (MS) Bold"/>
                <a:cs typeface="Calibri (MS) Bold"/>
                <a:sym typeface="Calibri (MS) Bold"/>
              </a:rPr>
              <a:t> να λαμβάνονται υπόψη για να αποφευχθεί η προσέγγιση «ένα μέγεθος για όλους».</a:t>
            </a:r>
          </a:p>
          <a:p>
            <a:pPr algn="just">
              <a:lnSpc>
                <a:spcPts val="4499"/>
              </a:lnSpc>
              <a:spcBef>
                <a:spcPct val="0"/>
              </a:spcBef>
            </a:pPr>
          </a:p>
        </p:txBody>
      </p:sp>
      <p:sp>
        <p:nvSpPr>
          <p:cNvPr name="TextBox 11" id="11"/>
          <p:cNvSpPr txBox="true"/>
          <p:nvPr/>
        </p:nvSpPr>
        <p:spPr>
          <a:xfrm rot="0">
            <a:off x="7595421" y="5624713"/>
            <a:ext cx="9904728" cy="3933826"/>
          </a:xfrm>
          <a:prstGeom prst="rect">
            <a:avLst/>
          </a:prstGeom>
        </p:spPr>
        <p:txBody>
          <a:bodyPr anchor="t" rtlCol="false" tIns="0" lIns="0" bIns="0" rIns="0">
            <a:spAutoFit/>
          </a:bodyPr>
          <a:lstStyle/>
          <a:p>
            <a:pPr algn="just">
              <a:lnSpc>
                <a:spcPts val="4499"/>
              </a:lnSpc>
            </a:pPr>
            <a:r>
              <a:rPr lang="en-US" sz="2499">
                <a:solidFill>
                  <a:srgbClr val="000000"/>
                </a:solidFill>
                <a:latin typeface="Calibri (MS)"/>
                <a:ea typeface="Calibri (MS)"/>
                <a:cs typeface="Calibri (MS)"/>
                <a:sym typeface="Calibri (MS)"/>
              </a:rPr>
              <a:t>Για παράδειγμα, μια νέα γυναίκα με γνωστική αναπηρία που ζει σε απομακρυσμένη περιοχή μπορεί να αντιμετωπίζει:</a:t>
            </a:r>
          </a:p>
          <a:p>
            <a:pPr algn="just" marL="539746" indent="-269873" lvl="1">
              <a:lnSpc>
                <a:spcPts val="4499"/>
              </a:lnSpc>
              <a:buFont typeface="Arial"/>
              <a:buChar char="•"/>
            </a:pPr>
            <a:r>
              <a:rPr lang="en-US" sz="2499">
                <a:solidFill>
                  <a:srgbClr val="000000"/>
                </a:solidFill>
                <a:latin typeface="Calibri (MS)"/>
                <a:ea typeface="Calibri (MS)"/>
                <a:cs typeface="Calibri (MS)"/>
                <a:sym typeface="Calibri (MS)"/>
              </a:rPr>
              <a:t>Απρόσιτη μεταφορά</a:t>
            </a:r>
            <a:r>
              <a:rPr lang="en-US" sz="2499">
                <a:solidFill>
                  <a:srgbClr val="000000"/>
                </a:solidFill>
                <a:latin typeface="Calibri (MS)"/>
                <a:ea typeface="Calibri (MS)"/>
                <a:cs typeface="Calibri (MS)"/>
                <a:sym typeface="Calibri (MS)"/>
              </a:rPr>
              <a:t> προς τα εκλογικά κέντρα</a:t>
            </a:r>
          </a:p>
          <a:p>
            <a:pPr algn="just" marL="539746" indent="-269873" lvl="1">
              <a:lnSpc>
                <a:spcPts val="4499"/>
              </a:lnSpc>
              <a:buFont typeface="Arial"/>
              <a:buChar char="•"/>
            </a:pPr>
            <a:r>
              <a:rPr lang="en-US" sz="2499">
                <a:solidFill>
                  <a:srgbClr val="000000"/>
                </a:solidFill>
                <a:latin typeface="Calibri (MS)"/>
                <a:ea typeface="Calibri (MS)"/>
                <a:cs typeface="Calibri (MS)"/>
                <a:sym typeface="Calibri (MS)"/>
              </a:rPr>
              <a:t>Λίγα ή</a:t>
            </a:r>
            <a:r>
              <a:rPr lang="en-US" sz="2499">
                <a:solidFill>
                  <a:srgbClr val="000000"/>
                </a:solidFill>
                <a:latin typeface="Calibri (MS)"/>
                <a:ea typeface="Calibri (MS)"/>
                <a:cs typeface="Calibri (MS)"/>
                <a:sym typeface="Calibri (MS)"/>
              </a:rPr>
              <a:t> καθόλου υλικά σε μορφή «εύκολης ανάγνωσης»</a:t>
            </a:r>
          </a:p>
          <a:p>
            <a:pPr algn="just" marL="539746" indent="-269873" lvl="1">
              <a:lnSpc>
                <a:spcPts val="4499"/>
              </a:lnSpc>
              <a:buFont typeface="Arial"/>
              <a:buChar char="•"/>
            </a:pPr>
            <a:r>
              <a:rPr lang="en-US" sz="2499">
                <a:solidFill>
                  <a:srgbClr val="000000"/>
                </a:solidFill>
                <a:latin typeface="Calibri (MS)"/>
                <a:ea typeface="Calibri (MS)"/>
                <a:cs typeface="Calibri (MS)"/>
                <a:sym typeface="Calibri (MS)"/>
              </a:rPr>
              <a:t>Στερεότυπα που αμφισβητούν</a:t>
            </a:r>
            <a:r>
              <a:rPr lang="en-US" sz="2499">
                <a:solidFill>
                  <a:srgbClr val="000000"/>
                </a:solidFill>
                <a:latin typeface="Calibri (MS)"/>
                <a:ea typeface="Calibri (MS)"/>
                <a:cs typeface="Calibri (MS)"/>
                <a:sym typeface="Calibri (MS)"/>
              </a:rPr>
              <a:t> την ικανότητά της να κατανοεί ή να συμβάλλει σε πολιτικά θέματα</a:t>
            </a:r>
          </a:p>
          <a:p>
            <a:pPr algn="just">
              <a:lnSpc>
                <a:spcPts val="4499"/>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DAG_sg5iJFQ</dc:identifier>
  <dcterms:modified xsi:type="dcterms:W3CDTF">2011-08-01T06:04:30Z</dcterms:modified>
  <cp:revision>1</cp:revision>
  <dc:title>GR Translation_ SPARK_CBP_Creating inclusive political environments</dc:title>
</cp:coreProperties>
</file>