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Calibri (MS) Bold" charset="1" panose="020F0702030404030204"/>
      <p:regular r:id="rId37"/>
    </p:embeddedFont>
    <p:embeddedFont>
      <p:font typeface="Calibri (MS)" charset="1" panose="020F0502020204030204"/>
      <p:regular r:id="rId38"/>
    </p:embeddedFont>
    <p:embeddedFont>
      <p:font typeface="Open Sans Bold" charset="1" panose="020B0806030504020204"/>
      <p:regular r:id="rId46"/>
    </p:embeddedFont>
    <p:embeddedFont>
      <p:font typeface="Open Sans" charset="1" panose="020B0606030504020204"/>
      <p:regular r:id="rId47"/>
    </p:embeddedFont>
    <p:embeddedFont>
      <p:font typeface="Roboto Bold" charset="1" panose="0200000000000000000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notesMasters/notesMaster1.xml" Type="http://schemas.openxmlformats.org/officeDocument/2006/relationships/notesMaster"/><Relationship Id="rId35" Target="theme/theme2.xml" Type="http://schemas.openxmlformats.org/officeDocument/2006/relationships/theme"/><Relationship Id="rId36" Target="notesSlides/notesSlide1.xml" Type="http://schemas.openxmlformats.org/officeDocument/2006/relationships/notesSlide"/><Relationship Id="rId37" Target="fonts/font37.fntdata" Type="http://schemas.openxmlformats.org/officeDocument/2006/relationships/font"/><Relationship Id="rId38" Target="fonts/font38.fntdata" Type="http://schemas.openxmlformats.org/officeDocument/2006/relationships/font"/><Relationship Id="rId39" Target="notesSlides/notesSlide2.xml" Type="http://schemas.openxmlformats.org/officeDocument/2006/relationships/notesSlide"/><Relationship Id="rId4" Target="theme/theme1.xml" Type="http://schemas.openxmlformats.org/officeDocument/2006/relationships/theme"/><Relationship Id="rId40" Target="notesSlides/notesSlide3.xml" Type="http://schemas.openxmlformats.org/officeDocument/2006/relationships/notesSlide"/><Relationship Id="rId41" Target="notesSlides/notesSlide4.xml" Type="http://schemas.openxmlformats.org/officeDocument/2006/relationships/notesSlide"/><Relationship Id="rId42" Target="notesSlides/notesSlide5.xml" Type="http://schemas.openxmlformats.org/officeDocument/2006/relationships/notesSlide"/><Relationship Id="rId43" Target="notesSlides/notesSlide6.xml" Type="http://schemas.openxmlformats.org/officeDocument/2006/relationships/notesSlide"/><Relationship Id="rId44" Target="notesSlides/notesSlide7.xml" Type="http://schemas.openxmlformats.org/officeDocument/2006/relationships/notesSlide"/><Relationship Id="rId45" Target="notesSlides/notesSlide8.xml" Type="http://schemas.openxmlformats.org/officeDocument/2006/relationships/notesSlide"/><Relationship Id="rId46" Target="fonts/font46.fntdata" Type="http://schemas.openxmlformats.org/officeDocument/2006/relationships/font"/><Relationship Id="rId47" Target="fonts/font47.fntdata" Type="http://schemas.openxmlformats.org/officeDocument/2006/relationships/font"/><Relationship Id="rId48" Target="notesSlides/notesSlide9.xml" Type="http://schemas.openxmlformats.org/officeDocument/2006/relationships/notesSlide"/><Relationship Id="rId49" Target="notesSlides/notesSlide10.xml" Type="http://schemas.openxmlformats.org/officeDocument/2006/relationships/notesSlide"/><Relationship Id="rId5" Target="tableStyles.xml" Type="http://schemas.openxmlformats.org/officeDocument/2006/relationships/tableStyles"/><Relationship Id="rId50" Target="fonts/font50.fntdata" Type="http://schemas.openxmlformats.org/officeDocument/2006/relationships/font"/><Relationship Id="rId51" Target="notesSlides/notesSlide11.xml" Type="http://schemas.openxmlformats.org/officeDocument/2006/relationships/notesSlide"/><Relationship Id="rId52" Target="notesSlides/notesSlide12.xml" Type="http://schemas.openxmlformats.org/officeDocument/2006/relationships/notesSlide"/><Relationship Id="rId53" Target="notesSlides/notesSlide13.xml" Type="http://schemas.openxmlformats.org/officeDocument/2006/relationships/notesSlide"/><Relationship Id="rId54" Target="notesSlides/notesSlide14.xml" Type="http://schemas.openxmlformats.org/officeDocument/2006/relationships/notesSlide"/><Relationship Id="rId55" Target="notesSlides/notesSlide15.xml" Type="http://schemas.openxmlformats.org/officeDocument/2006/relationships/notesSlide"/><Relationship Id="rId56" Target="notesSlides/notesSlide16.xml" Type="http://schemas.openxmlformats.org/officeDocument/2006/relationships/notesSlide"/><Relationship Id="rId57" Target="notesSlides/notesSlide17.xml" Type="http://schemas.openxmlformats.org/officeDocument/2006/relationships/notesSlide"/><Relationship Id="rId58" Target="notesSlides/notesSlide18.xml" Type="http://schemas.openxmlformats.org/officeDocument/2006/relationships/notesSlide"/><Relationship Id="rId59" Target="notesSlides/notesSlide19.xml" Type="http://schemas.openxmlformats.org/officeDocument/2006/relationships/notesSlide"/><Relationship Id="rId6" Target="slides/slide1.xml" Type="http://schemas.openxmlformats.org/officeDocument/2006/relationships/slide"/><Relationship Id="rId60" Target="notesSlides/notesSlide20.xml" Type="http://schemas.openxmlformats.org/officeDocument/2006/relationships/notesSlide"/><Relationship Id="rId61" Target="notesSlides/notesSlide21.xml" Type="http://schemas.openxmlformats.org/officeDocument/2006/relationships/notesSlide"/><Relationship Id="rId62" Target="notesSlides/notesSlide22.xml" Type="http://schemas.openxmlformats.org/officeDocument/2006/relationships/notesSlide"/><Relationship Id="rId63" Target="notesSlides/notesSlide23.xml" Type="http://schemas.openxmlformats.org/officeDocument/2006/relationships/notesSlide"/><Relationship Id="rId64" Target="notesSlides/notesSlide24.xml" Type="http://schemas.openxmlformats.org/officeDocument/2006/relationships/notesSlide"/><Relationship Id="rId65" Target="notesSlides/notesSlide25.xml" Type="http://schemas.openxmlformats.org/officeDocument/2006/relationships/notesSlide"/><Relationship Id="rId66" Target="notesSlides/notesSlide26.xml" Type="http://schemas.openxmlformats.org/officeDocument/2006/relationships/notesSlide"/><Relationship Id="rId67" Target="notesSlides/notesSlide27.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png" Type="http://schemas.openxmlformats.org/officeDocument/2006/relationships/image"/><Relationship Id="rId12" Target="../media/image32.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15" Target="../media/image35.png" Type="http://schemas.openxmlformats.org/officeDocument/2006/relationships/image"/><Relationship Id="rId16" Target="../media/image36.svg" Type="http://schemas.openxmlformats.org/officeDocument/2006/relationships/image"/><Relationship Id="rId17" Target="../media/image37.png" Type="http://schemas.openxmlformats.org/officeDocument/2006/relationships/image"/><Relationship Id="rId18" Target="../media/image38.svg" Type="http://schemas.openxmlformats.org/officeDocument/2006/relationships/image"/><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2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2.pn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8.png" Type="http://schemas.openxmlformats.org/officeDocument/2006/relationships/image"/><Relationship Id="rId8" Target="../media/image49.svg" Type="http://schemas.openxmlformats.org/officeDocument/2006/relationships/image"/><Relationship Id="rId9" Target="../media/image4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50.png" Type="http://schemas.openxmlformats.org/officeDocument/2006/relationships/image"/><Relationship Id="rId8" Target="../media/image51.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png" Type="http://schemas.openxmlformats.org/officeDocument/2006/relationships/image"/><Relationship Id="rId12" Target="../media/image55.svg" Type="http://schemas.openxmlformats.org/officeDocument/2006/relationships/image"/><Relationship Id="rId13" Target="../media/image56.jpeg" Type="http://schemas.openxmlformats.org/officeDocument/2006/relationships/image"/><Relationship Id="rId14" Target="../media/image57.png" Type="http://schemas.openxmlformats.org/officeDocument/2006/relationships/image"/><Relationship Id="rId15" Target="../media/image58.png" Type="http://schemas.openxmlformats.org/officeDocument/2006/relationships/image"/><Relationship Id="rId16" Target="../media/image59.png" Type="http://schemas.openxmlformats.org/officeDocument/2006/relationships/image"/><Relationship Id="rId2" Target="../notesSlides/notesSlide2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5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https://youtu.be/79HMPQj55yc" TargetMode="External" Type="http://schemas.openxmlformats.org/officeDocument/2006/relationships/hyperlink"/><Relationship Id="rId7" Target="../media/image17.png" Type="http://schemas.openxmlformats.org/officeDocument/2006/relationships/image"/><Relationship Id="rId8" Target="../media/image18.svg" Type="http://schemas.openxmlformats.org/officeDocument/2006/relationships/image"/><Relationship Id="rId9"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785948" y="5382814"/>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6" id="6"/>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62361"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489510" y="8166861"/>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15541" y="8847536"/>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80892" y="8509792"/>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80892" y="7306673"/>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7402143" y="8847536"/>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0" id="40"/>
          <p:cNvGrpSpPr/>
          <p:nvPr/>
        </p:nvGrpSpPr>
        <p:grpSpPr>
          <a:xfrm rot="0">
            <a:off x="16631474" y="9328357"/>
            <a:ext cx="235179" cy="239314"/>
            <a:chOff x="0" y="0"/>
            <a:chExt cx="9587987" cy="9756581"/>
          </a:xfrm>
        </p:grpSpPr>
        <p:sp>
          <p:nvSpPr>
            <p:cNvPr name="Freeform 41" id="4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2" id="42"/>
          <p:cNvGrpSpPr/>
          <p:nvPr/>
        </p:nvGrpSpPr>
        <p:grpSpPr>
          <a:xfrm rot="0">
            <a:off x="15150719" y="10047686"/>
            <a:ext cx="235179" cy="239314"/>
            <a:chOff x="0" y="0"/>
            <a:chExt cx="9587987" cy="9756581"/>
          </a:xfrm>
        </p:grpSpPr>
        <p:sp>
          <p:nvSpPr>
            <p:cNvPr name="Freeform 43" id="4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4" id="44"/>
          <p:cNvGrpSpPr/>
          <p:nvPr/>
        </p:nvGrpSpPr>
        <p:grpSpPr>
          <a:xfrm rot="0">
            <a:off x="429298" y="5330416"/>
            <a:ext cx="15886773" cy="1727535"/>
            <a:chOff x="0" y="0"/>
            <a:chExt cx="21182364" cy="2303380"/>
          </a:xfrm>
        </p:grpSpPr>
        <p:sp>
          <p:nvSpPr>
            <p:cNvPr name="Freeform 45" id="45"/>
            <p:cNvSpPr/>
            <p:nvPr/>
          </p:nvSpPr>
          <p:spPr>
            <a:xfrm flipH="false" flipV="false" rot="0">
              <a:off x="0" y="0"/>
              <a:ext cx="21182364" cy="2303380"/>
            </a:xfrm>
            <a:custGeom>
              <a:avLst/>
              <a:gdLst/>
              <a:ahLst/>
              <a:cxnLst/>
              <a:rect r="r" b="b" t="t" l="l"/>
              <a:pathLst>
                <a:path h="2303380" w="21182364">
                  <a:moveTo>
                    <a:pt x="0" y="0"/>
                  </a:moveTo>
                  <a:lnTo>
                    <a:pt x="21182364" y="0"/>
                  </a:lnTo>
                  <a:lnTo>
                    <a:pt x="21182364" y="2303380"/>
                  </a:lnTo>
                  <a:lnTo>
                    <a:pt x="0" y="2303380"/>
                  </a:lnTo>
                  <a:close/>
                </a:path>
              </a:pathLst>
            </a:custGeom>
          </p:spPr>
        </p:sp>
        <p:sp>
          <p:nvSpPr>
            <p:cNvPr name="TextBox 46" id="46"/>
            <p:cNvSpPr txBox="true"/>
            <p:nvPr/>
          </p:nvSpPr>
          <p:spPr>
            <a:xfrm>
              <a:off x="0" y="-104775"/>
              <a:ext cx="21182364" cy="2408155"/>
            </a:xfrm>
            <a:prstGeom prst="rect">
              <a:avLst/>
            </a:prstGeom>
          </p:spPr>
          <p:txBody>
            <a:bodyPr anchor="t" rtlCol="false" tIns="0" lIns="0" bIns="0" rIns="0"/>
            <a:lstStyle/>
            <a:p>
              <a:pPr algn="l">
                <a:lnSpc>
                  <a:spcPts val="5880"/>
                </a:lnSpc>
              </a:pPr>
              <a:r>
                <a:rPr lang="en-US" sz="4900" b="true">
                  <a:solidFill>
                    <a:srgbClr val="282829"/>
                  </a:solidFill>
                  <a:latin typeface="Calibri (MS) Bold"/>
                  <a:ea typeface="Calibri (MS) Bold"/>
                  <a:cs typeface="Calibri (MS) Bold"/>
                  <a:sym typeface="Calibri (MS) Bold"/>
                </a:rPr>
                <a:t>Πρόγραμμα</a:t>
              </a:r>
              <a:r>
                <a:rPr lang="en-US" sz="4900" b="true">
                  <a:solidFill>
                    <a:srgbClr val="282829"/>
                  </a:solidFill>
                  <a:latin typeface="Calibri (MS) Bold"/>
                  <a:ea typeface="Calibri (MS) Bold"/>
                  <a:cs typeface="Calibri (MS) Bold"/>
                  <a:sym typeface="Calibri (MS) Bold"/>
                </a:rPr>
                <a:t> Ενδυνάμωσης και Ανάπτυξης Ικανοτήτων για Εργαζόμενα Άτομα στον Τομέα της Νεολαίας</a:t>
              </a:r>
            </a:p>
          </p:txBody>
        </p:sp>
      </p:grpSp>
      <p:grpSp>
        <p:nvGrpSpPr>
          <p:cNvPr name="Group 47" id="47"/>
          <p:cNvGrpSpPr/>
          <p:nvPr/>
        </p:nvGrpSpPr>
        <p:grpSpPr>
          <a:xfrm rot="0">
            <a:off x="311708" y="7014328"/>
            <a:ext cx="12740471" cy="2232854"/>
            <a:chOff x="0" y="0"/>
            <a:chExt cx="16832568" cy="2950022"/>
          </a:xfrm>
        </p:grpSpPr>
        <p:sp>
          <p:nvSpPr>
            <p:cNvPr name="Freeform 48" id="48"/>
            <p:cNvSpPr/>
            <p:nvPr/>
          </p:nvSpPr>
          <p:spPr>
            <a:xfrm flipH="false" flipV="false" rot="0">
              <a:off x="0" y="0"/>
              <a:ext cx="16832568" cy="2950022"/>
            </a:xfrm>
            <a:custGeom>
              <a:avLst/>
              <a:gdLst/>
              <a:ahLst/>
              <a:cxnLst/>
              <a:rect r="r" b="b" t="t" l="l"/>
              <a:pathLst>
                <a:path h="2950022" w="16832568">
                  <a:moveTo>
                    <a:pt x="0" y="0"/>
                  </a:moveTo>
                  <a:lnTo>
                    <a:pt x="16832568" y="0"/>
                  </a:lnTo>
                  <a:lnTo>
                    <a:pt x="16832568" y="2950022"/>
                  </a:lnTo>
                  <a:lnTo>
                    <a:pt x="0" y="2950022"/>
                  </a:lnTo>
                  <a:close/>
                </a:path>
              </a:pathLst>
            </a:custGeom>
          </p:spPr>
        </p:sp>
        <p:sp>
          <p:nvSpPr>
            <p:cNvPr name="TextBox 49" id="49"/>
            <p:cNvSpPr txBox="true"/>
            <p:nvPr/>
          </p:nvSpPr>
          <p:spPr>
            <a:xfrm>
              <a:off x="0" y="-76200"/>
              <a:ext cx="16832568" cy="3026222"/>
            </a:xfrm>
            <a:prstGeom prst="rect">
              <a:avLst/>
            </a:prstGeom>
          </p:spPr>
          <p:txBody>
            <a:bodyPr anchor="t" rtlCol="false" tIns="0" lIns="0" bIns="0" rIns="0"/>
            <a:lstStyle/>
            <a:p>
              <a:pPr algn="l">
                <a:lnSpc>
                  <a:spcPts val="4800"/>
                </a:lnSpc>
              </a:pPr>
              <a:r>
                <a:rPr lang="en-US" sz="4000" b="true">
                  <a:solidFill>
                    <a:srgbClr val="1E83DA"/>
                  </a:solidFill>
                  <a:latin typeface="Calibri (MS) Bold"/>
                  <a:ea typeface="Calibri (MS) Bold"/>
                  <a:cs typeface="Calibri (MS) Bold"/>
                  <a:sym typeface="Calibri (MS) Bold"/>
                </a:rPr>
                <a:t>Συμπεριληπτική Επικοινωνία &amp; Ενεργή Εμπλοκή</a:t>
              </a:r>
            </a:p>
            <a:p>
              <a:pPr algn="l">
                <a:lnSpc>
                  <a:spcPts val="3360"/>
                </a:lnSpc>
              </a:pPr>
              <a:r>
                <a:rPr lang="en-US" sz="2800" b="true">
                  <a:solidFill>
                    <a:srgbClr val="1E83DA"/>
                  </a:solidFill>
                  <a:latin typeface="Calibri (MS) Bold"/>
                  <a:ea typeface="Calibri (MS) Bold"/>
                  <a:cs typeface="Calibri (MS) Bold"/>
                  <a:sym typeface="Calibri (MS) Bold"/>
                </a:rPr>
                <a:t>(με έμφαση στη Διαταραχή Αυτιστικού Φάσματος – ΔΑΦ και στη Διαταραχή Ελλειμματικής Προσοχής και Υπερκινητικότητας – ΔΕΠΥ)</a:t>
              </a:r>
            </a:p>
            <a:p>
              <a:pPr algn="l">
                <a:lnSpc>
                  <a:spcPts val="4680"/>
                </a:lnSpc>
              </a:pPr>
              <a:r>
                <a:rPr lang="en-US" sz="3900">
                  <a:solidFill>
                    <a:srgbClr val="282829"/>
                  </a:solidFill>
                  <a:latin typeface="Calibri (MS)"/>
                  <a:ea typeface="Calibri (MS)"/>
                  <a:cs typeface="Calibri (MS)"/>
                  <a:sym typeface="Calibri (MS)"/>
                </a:rPr>
                <a:t>Ανάπτυξη κεφαλαίου</a:t>
              </a:r>
              <a:r>
                <a:rPr lang="en-US" sz="3900">
                  <a:solidFill>
                    <a:srgbClr val="282829"/>
                  </a:solidFill>
                  <a:latin typeface="Calibri (MS)"/>
                  <a:ea typeface="Calibri (MS)"/>
                  <a:cs typeface="Calibri (MS)"/>
                  <a:sym typeface="Calibri (MS)"/>
                </a:rPr>
                <a:t>: MIRA’M</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865533" y="0"/>
            <a:ext cx="14949717" cy="2785846"/>
            <a:chOff x="0" y="0"/>
            <a:chExt cx="19932956" cy="3714462"/>
          </a:xfrm>
        </p:grpSpPr>
        <p:sp>
          <p:nvSpPr>
            <p:cNvPr name="Freeform 4" id="4"/>
            <p:cNvSpPr/>
            <p:nvPr/>
          </p:nvSpPr>
          <p:spPr>
            <a:xfrm flipH="false" flipV="false" rot="0">
              <a:off x="0" y="0"/>
              <a:ext cx="19932955" cy="3714462"/>
            </a:xfrm>
            <a:custGeom>
              <a:avLst/>
              <a:gdLst/>
              <a:ahLst/>
              <a:cxnLst/>
              <a:rect r="r" b="b" t="t" l="l"/>
              <a:pathLst>
                <a:path h="3714462" w="19932955">
                  <a:moveTo>
                    <a:pt x="0" y="0"/>
                  </a:moveTo>
                  <a:lnTo>
                    <a:pt x="19932955" y="0"/>
                  </a:lnTo>
                  <a:lnTo>
                    <a:pt x="19932955" y="3714462"/>
                  </a:lnTo>
                  <a:lnTo>
                    <a:pt x="0" y="3714462"/>
                  </a:lnTo>
                  <a:close/>
                </a:path>
              </a:pathLst>
            </a:custGeom>
          </p:spPr>
        </p:sp>
        <p:sp>
          <p:nvSpPr>
            <p:cNvPr name="TextBox 5" id="5"/>
            <p:cNvSpPr txBox="true"/>
            <p:nvPr/>
          </p:nvSpPr>
          <p:spPr>
            <a:xfrm>
              <a:off x="0" y="-123825"/>
              <a:ext cx="19932956" cy="3838287"/>
            </a:xfrm>
            <a:prstGeom prst="rect">
              <a:avLst/>
            </a:prstGeom>
          </p:spPr>
          <p:txBody>
            <a:bodyPr anchor="t" rtlCol="false" tIns="0" lIns="0" bIns="0" rIns="0"/>
            <a:lstStyle/>
            <a:p>
              <a:pPr algn="l">
                <a:lnSpc>
                  <a:spcPts val="6600"/>
                </a:lnSpc>
              </a:pPr>
              <a:r>
                <a:rPr lang="en-US" b="true" sz="5500">
                  <a:solidFill>
                    <a:srgbClr val="282121"/>
                  </a:solidFill>
                  <a:latin typeface="Calibri (MS) Bold"/>
                  <a:ea typeface="Calibri (MS) Bold"/>
                  <a:cs typeface="Calibri (MS) Bold"/>
                  <a:sym typeface="Calibri (MS) Bold"/>
                </a:rPr>
                <a:t>Πώς να Δημιουργούμε Δομημένους και Υποστηρικτικούς Χώρους για Άτομα με ΔΑΦ και ΔΕΠΥ</a:t>
              </a:r>
            </a:p>
          </p:txBody>
        </p:sp>
      </p:grpSp>
      <p:sp>
        <p:nvSpPr>
          <p:cNvPr name="Freeform 6" id="6"/>
          <p:cNvSpPr/>
          <p:nvPr/>
        </p:nvSpPr>
        <p:spPr>
          <a:xfrm flipH="false" flipV="false" rot="0">
            <a:off x="83632" y="98773"/>
            <a:ext cx="1585283" cy="1462442"/>
          </a:xfrm>
          <a:custGeom>
            <a:avLst/>
            <a:gdLst/>
            <a:ahLst/>
            <a:cxnLst/>
            <a:rect r="r" b="b" t="t" l="l"/>
            <a:pathLst>
              <a:path h="1462442" w="1585283">
                <a:moveTo>
                  <a:pt x="0" y="0"/>
                </a:moveTo>
                <a:lnTo>
                  <a:pt x="1585283" y="0"/>
                </a:lnTo>
                <a:lnTo>
                  <a:pt x="1585283" y="1462442"/>
                </a:lnTo>
                <a:lnTo>
                  <a:pt x="0" y="1462442"/>
                </a:lnTo>
                <a:lnTo>
                  <a:pt x="0" y="0"/>
                </a:lnTo>
                <a:close/>
              </a:path>
            </a:pathLst>
          </a:custGeom>
          <a:blipFill>
            <a:blip r:embed="rId4"/>
            <a:stretch>
              <a:fillRect l="0" t="-10726" r="-2146"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755693" y="6814537"/>
            <a:ext cx="4107804" cy="4107804"/>
          </a:xfrm>
          <a:custGeom>
            <a:avLst/>
            <a:gdLst/>
            <a:ahLst/>
            <a:cxnLst/>
            <a:rect r="r" b="b" t="t" l="l"/>
            <a:pathLst>
              <a:path h="4107804" w="4107804">
                <a:moveTo>
                  <a:pt x="0" y="0"/>
                </a:moveTo>
                <a:lnTo>
                  <a:pt x="4107804" y="0"/>
                </a:lnTo>
                <a:lnTo>
                  <a:pt x="4107804" y="4107804"/>
                </a:lnTo>
                <a:lnTo>
                  <a:pt x="0" y="41078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002280" y="5476477"/>
            <a:ext cx="4567613" cy="1729983"/>
          </a:xfrm>
          <a:custGeom>
            <a:avLst/>
            <a:gdLst/>
            <a:ahLst/>
            <a:cxnLst/>
            <a:rect r="r" b="b" t="t" l="l"/>
            <a:pathLst>
              <a:path h="1729983" w="4567613">
                <a:moveTo>
                  <a:pt x="0" y="0"/>
                </a:moveTo>
                <a:lnTo>
                  <a:pt x="4567613" y="0"/>
                </a:lnTo>
                <a:lnTo>
                  <a:pt x="4567613" y="1729983"/>
                </a:lnTo>
                <a:lnTo>
                  <a:pt x="0" y="1729983"/>
                </a:lnTo>
                <a:lnTo>
                  <a:pt x="0" y="0"/>
                </a:lnTo>
                <a:close/>
              </a:path>
            </a:pathLst>
          </a:custGeom>
          <a:blipFill>
            <a:blip r:embed="rId7"/>
            <a:stretch>
              <a:fillRect l="0" t="0" r="0" b="0"/>
            </a:stretch>
          </a:blipFill>
        </p:spPr>
      </p:sp>
      <p:sp>
        <p:nvSpPr>
          <p:cNvPr name="TextBox 10" id="10"/>
          <p:cNvSpPr txBox="true"/>
          <p:nvPr/>
        </p:nvSpPr>
        <p:spPr>
          <a:xfrm rot="0">
            <a:off x="876274" y="2486196"/>
            <a:ext cx="16779954" cy="8436145"/>
          </a:xfrm>
          <a:prstGeom prst="rect">
            <a:avLst/>
          </a:prstGeom>
        </p:spPr>
        <p:txBody>
          <a:bodyPr anchor="t" rtlCol="false" tIns="0" lIns="0" bIns="0" rIns="0">
            <a:spAutoFit/>
          </a:bodyPr>
          <a:lstStyle/>
          <a:p>
            <a:pPr algn="l">
              <a:lnSpc>
                <a:spcPts val="3000"/>
              </a:lnSpc>
            </a:pPr>
            <a:r>
              <a:rPr lang="en-US" sz="2000">
                <a:solidFill>
                  <a:srgbClr val="4C4457"/>
                </a:solidFill>
                <a:latin typeface="Calibri (MS)"/>
                <a:ea typeface="Calibri (MS)"/>
                <a:cs typeface="Calibri (MS)"/>
                <a:sym typeface="Calibri (MS)"/>
              </a:rPr>
              <a:t>Τα άτομα στο φάσμα του αυτισμού και τα άτομα με ΔΕΠΥ συχνά αποδίδουν καλύτερα σε περιβάλλοντα που είναι δομημένα, προβλέψιμα και ξεκάθαρα οργανωμένα. Οι σαφείς ρουτίνες και η οπτική καθοδήγηση βοηθούν στη μείωση του άγχους και ενισχύουν τη συμμετοχή.</a:t>
            </a:r>
          </a:p>
          <a:p>
            <a:pPr algn="l">
              <a:lnSpc>
                <a:spcPts val="3000"/>
              </a:lnSpc>
            </a:pPr>
          </a:p>
          <a:p>
            <a:pPr algn="l">
              <a:lnSpc>
                <a:spcPts val="3000"/>
              </a:lnSpc>
            </a:pPr>
            <a:r>
              <a:rPr lang="en-US" sz="2000" b="true">
                <a:solidFill>
                  <a:srgbClr val="4C4457"/>
                </a:solidFill>
                <a:latin typeface="Calibri (MS) Bold"/>
                <a:ea typeface="Calibri (MS) Bold"/>
                <a:cs typeface="Calibri (MS) Bold"/>
                <a:sym typeface="Calibri (MS) Bold"/>
              </a:rPr>
              <a:t>Δυνατά Σημεία </a:t>
            </a:r>
          </a:p>
          <a:p>
            <a:pPr algn="l" marL="431801" indent="-215900" lvl="1">
              <a:lnSpc>
                <a:spcPts val="3000"/>
              </a:lnSpc>
              <a:buFont typeface="Arial"/>
              <a:buChar char="•"/>
            </a:pPr>
            <a:r>
              <a:rPr lang="en-US" sz="2000">
                <a:solidFill>
                  <a:srgbClr val="4C4457"/>
                </a:solidFill>
                <a:latin typeface="Calibri (MS)"/>
                <a:ea typeface="Calibri (MS)"/>
                <a:cs typeface="Calibri (MS)"/>
                <a:sym typeface="Calibri (MS)"/>
              </a:rPr>
              <a:t>Αυξημένη</a:t>
            </a:r>
            <a:r>
              <a:rPr lang="en-US" sz="2000">
                <a:solidFill>
                  <a:srgbClr val="4C4457"/>
                </a:solidFill>
                <a:latin typeface="Calibri (MS)"/>
                <a:ea typeface="Calibri (MS)"/>
                <a:cs typeface="Calibri (MS)"/>
                <a:sym typeface="Calibri (MS)"/>
              </a:rPr>
              <a:t> συγκέντρωση και ενεργή συμμετοχή όταν οι προσδοκίες είναι ξεκάθαρες.</a:t>
            </a:r>
          </a:p>
          <a:p>
            <a:pPr algn="l" marL="431801" indent="-215900" lvl="1">
              <a:lnSpc>
                <a:spcPts val="3000"/>
              </a:lnSpc>
              <a:buFont typeface="Arial"/>
              <a:buChar char="•"/>
            </a:pPr>
            <a:r>
              <a:rPr lang="en-US" sz="2000">
                <a:solidFill>
                  <a:srgbClr val="4C4457"/>
                </a:solidFill>
                <a:latin typeface="Calibri (MS)"/>
                <a:ea typeface="Calibri (MS)"/>
                <a:cs typeface="Calibri (MS)"/>
                <a:sym typeface="Calibri (MS)"/>
              </a:rPr>
              <a:t>Δυνατότητα</a:t>
            </a:r>
            <a:r>
              <a:rPr lang="en-US" sz="2000">
                <a:solidFill>
                  <a:srgbClr val="4C4457"/>
                </a:solidFill>
                <a:latin typeface="Calibri (MS)"/>
                <a:ea typeface="Calibri (MS)"/>
                <a:cs typeface="Calibri (MS)"/>
                <a:sym typeface="Calibri (MS)"/>
              </a:rPr>
              <a:t> βαθύτερης ενασχόλησης με πληροφορίες και δραστηριότητες που είναι καλά οργανωμένες και δομημένες.</a:t>
            </a:r>
          </a:p>
          <a:p>
            <a:pPr algn="l">
              <a:lnSpc>
                <a:spcPts val="3000"/>
              </a:lnSpc>
            </a:pPr>
          </a:p>
          <a:p>
            <a:pPr algn="l">
              <a:lnSpc>
                <a:spcPts val="3000"/>
              </a:lnSpc>
            </a:pPr>
            <a:r>
              <a:rPr lang="en-US" sz="2000" b="true">
                <a:solidFill>
                  <a:srgbClr val="4C4457"/>
                </a:solidFill>
                <a:latin typeface="Calibri (MS) Bold"/>
                <a:ea typeface="Calibri (MS) Bold"/>
                <a:cs typeface="Calibri (MS) Bold"/>
                <a:sym typeface="Calibri (MS) Bold"/>
              </a:rPr>
              <a:t>Προκλήσεις </a:t>
            </a:r>
          </a:p>
          <a:p>
            <a:pPr algn="l" marL="431801" indent="-215900" lvl="1">
              <a:lnSpc>
                <a:spcPts val="3000"/>
              </a:lnSpc>
              <a:buFont typeface="Arial"/>
              <a:buChar char="•"/>
            </a:pPr>
            <a:r>
              <a:rPr lang="en-US" sz="2000">
                <a:solidFill>
                  <a:srgbClr val="4C4457"/>
                </a:solidFill>
                <a:latin typeface="Calibri (MS)"/>
                <a:ea typeface="Calibri (MS)"/>
                <a:cs typeface="Calibri (MS)"/>
                <a:sym typeface="Calibri (MS)"/>
              </a:rPr>
              <a:t>Αισθητηριακή</a:t>
            </a:r>
            <a:r>
              <a:rPr lang="en-US" sz="2000">
                <a:solidFill>
                  <a:srgbClr val="4C4457"/>
                </a:solidFill>
                <a:latin typeface="Calibri (MS)"/>
                <a:ea typeface="Calibri (MS)"/>
                <a:cs typeface="Calibri (MS)"/>
                <a:sym typeface="Calibri (MS)"/>
              </a:rPr>
              <a:t> υπερφόρτωση σε απρόβλεπτες ή θορυβώδεις πολιτικές εκδηλώσεις.</a:t>
            </a:r>
          </a:p>
          <a:p>
            <a:pPr algn="l" marL="431801" indent="-215900" lvl="1">
              <a:lnSpc>
                <a:spcPts val="3000"/>
              </a:lnSpc>
              <a:buFont typeface="Arial"/>
              <a:buChar char="•"/>
            </a:pPr>
            <a:r>
              <a:rPr lang="en-US" sz="2000">
                <a:solidFill>
                  <a:srgbClr val="4C4457"/>
                </a:solidFill>
                <a:latin typeface="Calibri (MS)"/>
                <a:ea typeface="Calibri (MS)"/>
                <a:cs typeface="Calibri (MS)"/>
                <a:sym typeface="Calibri (MS)"/>
              </a:rPr>
              <a:t>Δυσκολία</a:t>
            </a:r>
            <a:r>
              <a:rPr lang="en-US" sz="2000">
                <a:solidFill>
                  <a:srgbClr val="4C4457"/>
                </a:solidFill>
                <a:latin typeface="Calibri (MS)"/>
                <a:ea typeface="Calibri (MS)"/>
                <a:cs typeface="Calibri (MS)"/>
                <a:sym typeface="Calibri (MS)"/>
              </a:rPr>
              <a:t> στην κατανόηση ασαφών κοινωνικών σημάτων ή αυθόρμητων, μη δομημένων αλληλεπιδράσεων.</a:t>
            </a:r>
          </a:p>
          <a:p>
            <a:pPr algn="l">
              <a:lnSpc>
                <a:spcPts val="3000"/>
              </a:lnSpc>
            </a:pPr>
          </a:p>
          <a:p>
            <a:pPr algn="l">
              <a:lnSpc>
                <a:spcPts val="3000"/>
              </a:lnSpc>
            </a:pPr>
            <a:r>
              <a:rPr lang="en-US" sz="2000" b="true">
                <a:solidFill>
                  <a:srgbClr val="4C4457"/>
                </a:solidFill>
                <a:latin typeface="Calibri (MS) Bold"/>
                <a:ea typeface="Calibri (MS) Bold"/>
                <a:cs typeface="Calibri (MS) Bold"/>
                <a:sym typeface="Calibri (MS) Bold"/>
              </a:rPr>
              <a:t>Αποτελεσματικές Λύσεις</a:t>
            </a:r>
            <a:r>
              <a:rPr lang="en-US" sz="2000">
                <a:solidFill>
                  <a:srgbClr val="4C4457"/>
                </a:solidFill>
                <a:latin typeface="Calibri (MS)"/>
                <a:ea typeface="Calibri (MS)"/>
                <a:cs typeface="Calibri (MS)"/>
                <a:sym typeface="Calibri (MS)"/>
              </a:rPr>
              <a:t> </a:t>
            </a:r>
          </a:p>
          <a:p>
            <a:pPr algn="l" marL="431801" indent="-215900" lvl="1">
              <a:lnSpc>
                <a:spcPts val="3000"/>
              </a:lnSpc>
              <a:buFont typeface="Arial"/>
              <a:buChar char="•"/>
            </a:pPr>
            <a:r>
              <a:rPr lang="en-US" sz="2000">
                <a:solidFill>
                  <a:srgbClr val="4C4457"/>
                </a:solidFill>
                <a:latin typeface="Calibri (MS)"/>
                <a:ea typeface="Calibri (MS)"/>
                <a:cs typeface="Calibri (MS)"/>
                <a:sym typeface="Calibri (MS)"/>
              </a:rPr>
              <a:t>Παροχή</a:t>
            </a:r>
            <a:r>
              <a:rPr lang="en-US" sz="2000">
                <a:solidFill>
                  <a:srgbClr val="4C4457"/>
                </a:solidFill>
                <a:latin typeface="Calibri (MS)"/>
                <a:ea typeface="Calibri (MS)"/>
                <a:cs typeface="Calibri (MS)"/>
                <a:sym typeface="Calibri (MS)"/>
              </a:rPr>
              <a:t> οπτικών προγραμμάτων και ξεκάθαρης παρουσίασης της ροής της εκδήλωσης ή της συνάντησης.</a:t>
            </a:r>
          </a:p>
          <a:p>
            <a:pPr algn="l" marL="431801" indent="-215900" lvl="1">
              <a:lnSpc>
                <a:spcPts val="3000"/>
              </a:lnSpc>
              <a:buFont typeface="Arial"/>
              <a:buChar char="•"/>
            </a:pPr>
            <a:r>
              <a:rPr lang="en-US" sz="2000">
                <a:solidFill>
                  <a:srgbClr val="4C4457"/>
                </a:solidFill>
                <a:latin typeface="Calibri (MS)"/>
                <a:ea typeface="Calibri (MS)"/>
                <a:cs typeface="Calibri (MS)"/>
                <a:sym typeface="Calibri (MS)"/>
              </a:rPr>
              <a:t>Δημιουργία</a:t>
            </a:r>
            <a:r>
              <a:rPr lang="en-US" sz="2000">
                <a:solidFill>
                  <a:srgbClr val="4C4457"/>
                </a:solidFill>
                <a:latin typeface="Calibri (MS)"/>
                <a:ea typeface="Calibri (MS)"/>
                <a:cs typeface="Calibri (MS)"/>
                <a:sym typeface="Calibri (MS)"/>
              </a:rPr>
              <a:t> ήσυχων, δομημένων χώρων για διαλείμματα και αποφόρτιση από αισθητηριακά ερεθίσματα.</a:t>
            </a:r>
          </a:p>
          <a:p>
            <a:pPr algn="l" marL="431801" indent="-215900" lvl="1">
              <a:lnSpc>
                <a:spcPts val="3000"/>
              </a:lnSpc>
              <a:buFont typeface="Arial"/>
              <a:buChar char="•"/>
            </a:pPr>
            <a:r>
              <a:rPr lang="en-US" sz="2000">
                <a:solidFill>
                  <a:srgbClr val="4C4457"/>
                </a:solidFill>
                <a:latin typeface="Calibri (MS)"/>
                <a:ea typeface="Calibri (MS)"/>
                <a:cs typeface="Calibri (MS)"/>
                <a:sym typeface="Calibri (MS)"/>
              </a:rPr>
              <a:t>Έγκαιρη και σαφής ενημέρωση</a:t>
            </a:r>
            <a:r>
              <a:rPr lang="en-US" sz="2000">
                <a:solidFill>
                  <a:srgbClr val="4C4457"/>
                </a:solidFill>
                <a:latin typeface="Calibri (MS)"/>
                <a:ea typeface="Calibri (MS)"/>
                <a:cs typeface="Calibri (MS)"/>
                <a:sym typeface="Calibri (MS)"/>
              </a:rPr>
              <a:t> για τις διαδικασίες, το πρόγραμμα και τις προσδοκίες συμμετοχής.</a:t>
            </a:r>
          </a:p>
          <a:p>
            <a:pPr algn="l" marL="431801" indent="-215900" lvl="1">
              <a:lnSpc>
                <a:spcPts val="3000"/>
              </a:lnSpc>
              <a:buFont typeface="Arial"/>
              <a:buChar char="•"/>
            </a:pPr>
          </a:p>
          <a:p>
            <a:pPr algn="l">
              <a:lnSpc>
                <a:spcPts val="3000"/>
              </a:lnSpc>
            </a:pPr>
            <a:r>
              <a:rPr lang="en-US" sz="2000">
                <a:solidFill>
                  <a:srgbClr val="4C4457"/>
                </a:solidFill>
                <a:latin typeface="Calibri (MS)"/>
                <a:ea typeface="Calibri (MS)"/>
                <a:cs typeface="Calibri (MS)"/>
                <a:sym typeface="Calibri (MS)"/>
              </a:rPr>
              <a:t>Με την προσαρμογή</a:t>
            </a:r>
            <a:r>
              <a:rPr lang="en-US" sz="2000">
                <a:solidFill>
                  <a:srgbClr val="4C4457"/>
                </a:solidFill>
                <a:latin typeface="Calibri (MS)"/>
                <a:ea typeface="Calibri (MS)"/>
                <a:cs typeface="Calibri (MS)"/>
                <a:sym typeface="Calibri (MS)"/>
              </a:rPr>
              <a:t> σε αυτές τις ανάγκες, δημιουργούμε συμπεριληπτικούς χώρους που δίνουν</a:t>
            </a:r>
            <a:r>
              <a:rPr lang="en-US" sz="2000">
                <a:solidFill>
                  <a:srgbClr val="4C4457"/>
                </a:solidFill>
                <a:latin typeface="Calibri (MS)"/>
                <a:ea typeface="Calibri (MS)"/>
                <a:cs typeface="Calibri (MS)"/>
                <a:sym typeface="Calibri (MS)"/>
              </a:rPr>
              <a:t> </a:t>
            </a:r>
            <a:r>
              <a:rPr lang="en-US" sz="2000">
                <a:solidFill>
                  <a:srgbClr val="4C4457"/>
                </a:solidFill>
                <a:latin typeface="Calibri (MS)"/>
                <a:ea typeface="Calibri (MS)"/>
                <a:cs typeface="Calibri (MS)"/>
                <a:sym typeface="Calibri (MS)"/>
              </a:rPr>
              <a:t>τη</a:t>
            </a:r>
            <a:r>
              <a:rPr lang="en-US" sz="2000">
                <a:solidFill>
                  <a:srgbClr val="4C4457"/>
                </a:solidFill>
                <a:latin typeface="Calibri (MS)"/>
                <a:ea typeface="Calibri (MS)"/>
                <a:cs typeface="Calibri (MS)"/>
                <a:sym typeface="Calibri (MS)"/>
              </a:rPr>
              <a:t> </a:t>
            </a:r>
            <a:r>
              <a:rPr lang="en-US" sz="2000">
                <a:solidFill>
                  <a:srgbClr val="4C4457"/>
                </a:solidFill>
                <a:latin typeface="Calibri (MS)"/>
                <a:ea typeface="Calibri (MS)"/>
                <a:cs typeface="Calibri (MS)"/>
                <a:sym typeface="Calibri (MS)"/>
              </a:rPr>
              <a:t>δυνατότητα</a:t>
            </a:r>
            <a:r>
              <a:rPr lang="en-US" sz="2000">
                <a:solidFill>
                  <a:srgbClr val="4C4457"/>
                </a:solidFill>
                <a:latin typeface="Calibri (MS)"/>
                <a:ea typeface="Calibri (MS)"/>
                <a:cs typeface="Calibri (MS)"/>
                <a:sym typeface="Calibri (MS)"/>
              </a:rPr>
              <a:t> </a:t>
            </a:r>
            <a:r>
              <a:rPr lang="en-US" sz="2000">
                <a:solidFill>
                  <a:srgbClr val="4C4457"/>
                </a:solidFill>
                <a:latin typeface="Calibri (MS)"/>
                <a:ea typeface="Calibri (MS)"/>
                <a:cs typeface="Calibri (MS)"/>
                <a:sym typeface="Calibri (MS)"/>
              </a:rPr>
              <a:t>σε άτομα με ΔΑΦ και ΔΕΠΥ να συμμετέχουν ουσιαστικά σε πολιτικές και κοινωνικές δράσεις.</a:t>
            </a:r>
          </a:p>
          <a:p>
            <a:pPr algn="l">
              <a:lnSpc>
                <a:spcPts val="3000"/>
              </a:lnSpc>
            </a:pPr>
          </a:p>
          <a:p>
            <a:pPr algn="l">
              <a:lnSpc>
                <a:spcPts val="4741"/>
              </a:lnSpc>
            </a:pPr>
          </a:p>
          <a:p>
            <a:pPr algn="l">
              <a:lnSpc>
                <a:spcPts val="4741"/>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2650335" y="1106119"/>
            <a:ext cx="11549719" cy="784017"/>
            <a:chOff x="0" y="0"/>
            <a:chExt cx="15399626" cy="1045356"/>
          </a:xfrm>
        </p:grpSpPr>
        <p:sp>
          <p:nvSpPr>
            <p:cNvPr name="Freeform 6" id="6"/>
            <p:cNvSpPr/>
            <p:nvPr/>
          </p:nvSpPr>
          <p:spPr>
            <a:xfrm flipH="false" flipV="false" rot="0">
              <a:off x="0" y="0"/>
              <a:ext cx="15399626" cy="1045356"/>
            </a:xfrm>
            <a:custGeom>
              <a:avLst/>
              <a:gdLst/>
              <a:ahLst/>
              <a:cxnLst/>
              <a:rect r="r" b="b" t="t" l="l"/>
              <a:pathLst>
                <a:path h="1045356" w="15399626">
                  <a:moveTo>
                    <a:pt x="0" y="0"/>
                  </a:moveTo>
                  <a:lnTo>
                    <a:pt x="15399626" y="0"/>
                  </a:lnTo>
                  <a:lnTo>
                    <a:pt x="15399626" y="1045356"/>
                  </a:lnTo>
                  <a:lnTo>
                    <a:pt x="0" y="1045356"/>
                  </a:lnTo>
                  <a:close/>
                </a:path>
              </a:pathLst>
            </a:custGeom>
          </p:spPr>
        </p:sp>
        <p:sp>
          <p:nvSpPr>
            <p:cNvPr name="TextBox 7" id="7"/>
            <p:cNvSpPr txBox="true"/>
            <p:nvPr/>
          </p:nvSpPr>
          <p:spPr>
            <a:xfrm>
              <a:off x="0" y="-85725"/>
              <a:ext cx="15399626" cy="1131081"/>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 – Ας Αλλάξουμε το Μήνυμα!</a:t>
              </a:r>
            </a:p>
          </p:txBody>
        </p:sp>
      </p:grpSp>
      <p:grpSp>
        <p:nvGrpSpPr>
          <p:cNvPr name="Group 8" id="8"/>
          <p:cNvGrpSpPr/>
          <p:nvPr/>
        </p:nvGrpSpPr>
        <p:grpSpPr>
          <a:xfrm rot="0">
            <a:off x="455183" y="2189693"/>
            <a:ext cx="17283836" cy="6993034"/>
            <a:chOff x="0" y="0"/>
            <a:chExt cx="23045115" cy="9324045"/>
          </a:xfrm>
        </p:grpSpPr>
        <p:sp>
          <p:nvSpPr>
            <p:cNvPr name="Freeform 9" id="9"/>
            <p:cNvSpPr/>
            <p:nvPr/>
          </p:nvSpPr>
          <p:spPr>
            <a:xfrm flipH="false" flipV="false" rot="0">
              <a:off x="0" y="0"/>
              <a:ext cx="23045116" cy="9324045"/>
            </a:xfrm>
            <a:custGeom>
              <a:avLst/>
              <a:gdLst/>
              <a:ahLst/>
              <a:cxnLst/>
              <a:rect r="r" b="b" t="t" l="l"/>
              <a:pathLst>
                <a:path h="9324045" w="23045116">
                  <a:moveTo>
                    <a:pt x="0" y="0"/>
                  </a:moveTo>
                  <a:lnTo>
                    <a:pt x="23045116" y="0"/>
                  </a:lnTo>
                  <a:lnTo>
                    <a:pt x="23045116" y="9324045"/>
                  </a:lnTo>
                  <a:lnTo>
                    <a:pt x="0" y="9324045"/>
                  </a:lnTo>
                  <a:close/>
                </a:path>
              </a:pathLst>
            </a:custGeom>
          </p:spPr>
        </p:sp>
        <p:sp>
          <p:nvSpPr>
            <p:cNvPr name="TextBox 10" id="10"/>
            <p:cNvSpPr txBox="true"/>
            <p:nvPr/>
          </p:nvSpPr>
          <p:spPr>
            <a:xfrm>
              <a:off x="0" y="-180975"/>
              <a:ext cx="23045115" cy="9505020"/>
            </a:xfrm>
            <a:prstGeom prst="rect">
              <a:avLst/>
            </a:prstGeom>
          </p:spPr>
          <p:txBody>
            <a:bodyPr anchor="t" rtlCol="false" tIns="0" lIns="0" bIns="0" rIns="0"/>
            <a:lstStyle/>
            <a:p>
              <a:pPr algn="just">
                <a:lnSpc>
                  <a:spcPts val="4320"/>
                </a:lnSpc>
              </a:pPr>
              <a:r>
                <a:rPr lang="en-US" b="true" sz="2400">
                  <a:solidFill>
                    <a:srgbClr val="282121"/>
                  </a:solidFill>
                  <a:latin typeface="Calibri (MS) Bold"/>
                  <a:ea typeface="Calibri (MS) Bold"/>
                  <a:cs typeface="Calibri (MS) Bold"/>
                  <a:sym typeface="Calibri (MS) Bold"/>
                </a:rPr>
                <a:t>Στόχος: </a:t>
              </a:r>
              <a:r>
                <a:rPr lang="en-US" sz="2400">
                  <a:solidFill>
                    <a:srgbClr val="282121"/>
                  </a:solidFill>
                  <a:latin typeface="Calibri (MS)"/>
                  <a:ea typeface="Calibri (MS)"/>
                  <a:cs typeface="Calibri (MS)"/>
                  <a:sym typeface="Calibri (MS)"/>
                </a:rPr>
                <a:t>Να βοηθήσει τους συμμετέχοντες και τις συμμετέχουσες να αναστοχαστούν και να εξασκηθούν στο πώς μπορούν να προσαρμόζουν την επικοινωνία τους, ώστε να είναι πιο σαφής, υποστηρικτική και συμπεριληπτική για νευροδιαφορετικά νεαρά άτομα (ΔΑΦ και ΔΕΠΥ).</a:t>
              </a:r>
            </a:p>
            <a:p>
              <a:pPr algn="just">
                <a:lnSpc>
                  <a:spcPts val="4320"/>
                </a:lnSpc>
              </a:pPr>
              <a:r>
                <a:rPr lang="en-US" b="true" sz="2400">
                  <a:solidFill>
                    <a:srgbClr val="282121"/>
                  </a:solidFill>
                  <a:latin typeface="Calibri (MS) Bold"/>
                  <a:ea typeface="Calibri (MS) Bold"/>
                  <a:cs typeface="Calibri (MS) Bold"/>
                  <a:sym typeface="Calibri (MS) Bold"/>
                </a:rPr>
                <a:t>Διάρκεια: </a:t>
              </a:r>
              <a:r>
                <a:rPr lang="en-US" sz="2400">
                  <a:solidFill>
                    <a:srgbClr val="282121"/>
                  </a:solidFill>
                  <a:latin typeface="Calibri (MS)"/>
                  <a:ea typeface="Calibri (MS)"/>
                  <a:cs typeface="Calibri (MS)"/>
                  <a:sym typeface="Calibri (MS)"/>
                </a:rPr>
                <a:t>45 λεπτά</a:t>
              </a:r>
            </a:p>
            <a:p>
              <a:pPr algn="just">
                <a:lnSpc>
                  <a:spcPts val="4320"/>
                </a:lnSpc>
              </a:pPr>
              <a:r>
                <a:rPr lang="en-US" b="true" sz="2400">
                  <a:solidFill>
                    <a:srgbClr val="282121"/>
                  </a:solidFill>
                  <a:latin typeface="Calibri (MS) Bold"/>
                  <a:ea typeface="Calibri (MS) Bold"/>
                  <a:cs typeface="Calibri (MS) Bold"/>
                  <a:sym typeface="Calibri (MS) Bold"/>
                </a:rPr>
                <a:t>Συμμετέχοντα άτομα: </a:t>
              </a:r>
              <a:r>
                <a:rPr lang="en-US" sz="2400">
                  <a:solidFill>
                    <a:srgbClr val="282121"/>
                  </a:solidFill>
                  <a:latin typeface="Calibri (MS)"/>
                  <a:ea typeface="Calibri (MS)"/>
                  <a:cs typeface="Calibri (MS)"/>
                  <a:sym typeface="Calibri (MS)"/>
                </a:rPr>
                <a:t>Ομάδες των 3–5 ατόμων</a:t>
              </a:r>
            </a:p>
            <a:p>
              <a:pPr algn="just">
                <a:lnSpc>
                  <a:spcPts val="4320"/>
                </a:lnSpc>
              </a:pPr>
              <a:r>
                <a:rPr lang="en-US" b="true" sz="2400">
                  <a:solidFill>
                    <a:srgbClr val="282121"/>
                  </a:solidFill>
                  <a:latin typeface="Calibri (MS) Bold"/>
                  <a:ea typeface="Calibri (MS) Bold"/>
                  <a:cs typeface="Calibri (MS) Bold"/>
                  <a:sym typeface="Calibri (MS) Bold"/>
                </a:rPr>
                <a:t>Υλικά:</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Κάρτες με συνηθισμένες φράσεις ή καθημερινές καταστάσεις</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Πρότυπα</a:t>
              </a:r>
              <a:r>
                <a:rPr lang="en-US" sz="2400">
                  <a:solidFill>
                    <a:srgbClr val="282121"/>
                  </a:solidFill>
                  <a:latin typeface="Calibri (MS)"/>
                  <a:ea typeface="Calibri (MS)"/>
                  <a:cs typeface="Calibri (MS)"/>
                  <a:sym typeface="Calibri (MS)"/>
                </a:rPr>
                <a:t> «προσαρμοσμένης επικοινωνίας»</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Μαρκαδόροι</a:t>
              </a:r>
              <a:r>
                <a:rPr lang="en-US" sz="2400">
                  <a:solidFill>
                    <a:srgbClr val="282121"/>
                  </a:solidFill>
                  <a:latin typeface="Calibri (MS)"/>
                  <a:ea typeface="Calibri (MS)"/>
                  <a:cs typeface="Calibri (MS)"/>
                  <a:sym typeface="Calibri (MS)"/>
                </a:rPr>
                <a:t> / αυτοκόλλητα σημειώματα</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Ρολόι</a:t>
              </a:r>
              <a:r>
                <a:rPr lang="en-US" sz="2400">
                  <a:solidFill>
                    <a:srgbClr val="282121"/>
                  </a:solidFill>
                  <a:latin typeface="Calibri (MS)"/>
                  <a:ea typeface="Calibri (MS)"/>
                  <a:cs typeface="Calibri (MS)"/>
                  <a:sym typeface="Calibri (MS)"/>
                </a:rPr>
                <a:t> ή χρονόμετρο</a:t>
              </a:r>
            </a:p>
            <a:p>
              <a:pPr algn="just">
                <a:lnSpc>
                  <a:spcPts val="4320"/>
                </a:lnSpc>
              </a:pPr>
              <a:r>
                <a:rPr lang="en-US" b="true" sz="2400">
                  <a:solidFill>
                    <a:srgbClr val="282121"/>
                  </a:solidFill>
                  <a:latin typeface="Calibri (MS) Bold"/>
                  <a:ea typeface="Calibri (MS) Bold"/>
                  <a:cs typeface="Calibri (MS) Bold"/>
                  <a:sym typeface="Calibri (MS) Bold"/>
                </a:rPr>
                <a:t>Οδηγίες:</a:t>
              </a:r>
              <a:r>
                <a:rPr lang="en-US" sz="2400">
                  <a:solidFill>
                    <a:srgbClr val="282121"/>
                  </a:solidFill>
                  <a:latin typeface="Calibri (MS)"/>
                  <a:ea typeface="Calibri (MS)"/>
                  <a:cs typeface="Calibri (MS)"/>
                  <a:sym typeface="Calibri (MS)"/>
                </a:rPr>
                <a:t> </a:t>
              </a:r>
              <a:r>
                <a:rPr lang="en-US" sz="2400">
                  <a:solidFill>
                    <a:srgbClr val="282121"/>
                  </a:solidFill>
                  <a:latin typeface="Calibri (MS)"/>
                  <a:ea typeface="Calibri (MS)"/>
                  <a:cs typeface="Calibri (MS)"/>
                  <a:sym typeface="Calibri (MS)"/>
                </a:rPr>
                <a:t>Οι</a:t>
              </a:r>
              <a:r>
                <a:rPr lang="en-US" sz="2400">
                  <a:solidFill>
                    <a:srgbClr val="282121"/>
                  </a:solidFill>
                  <a:latin typeface="Calibri (MS)"/>
                  <a:ea typeface="Calibri (MS)"/>
                  <a:cs typeface="Calibri (MS)"/>
                  <a:sym typeface="Calibri (MS)"/>
                </a:rPr>
                <a:t> ομάδες εντοπίζουν πιθανά εμπόδια επικοινωνίας σε καθημερινές φράσεις ή καταστάσεις και εξασκούνται στο να τις επαναδιατυπώνουν με τρόπο πιο συγκεκριμένο, ήρεμο και υποστηρικτικό.</a:t>
              </a:r>
            </a:p>
            <a:p>
              <a:pPr algn="just">
                <a:lnSpc>
                  <a:spcPts val="4320"/>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320043" y="4385343"/>
            <a:ext cx="4939257" cy="1790481"/>
          </a:xfrm>
          <a:custGeom>
            <a:avLst/>
            <a:gdLst/>
            <a:ahLst/>
            <a:cxnLst/>
            <a:rect r="r" b="b" t="t" l="l"/>
            <a:pathLst>
              <a:path h="1790481" w="4939257">
                <a:moveTo>
                  <a:pt x="0" y="0"/>
                </a:moveTo>
                <a:lnTo>
                  <a:pt x="4939257" y="0"/>
                </a:lnTo>
                <a:lnTo>
                  <a:pt x="4939257" y="1790480"/>
                </a:lnTo>
                <a:lnTo>
                  <a:pt x="0" y="17904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69608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350634"/>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10363"/>
            <a:ext cx="9758910" cy="784017"/>
            <a:chOff x="0" y="0"/>
            <a:chExt cx="13011879" cy="1045356"/>
          </a:xfrm>
        </p:grpSpPr>
        <p:sp>
          <p:nvSpPr>
            <p:cNvPr name="Freeform 6" id="6"/>
            <p:cNvSpPr/>
            <p:nvPr/>
          </p:nvSpPr>
          <p:spPr>
            <a:xfrm flipH="false" flipV="false" rot="0">
              <a:off x="0" y="0"/>
              <a:ext cx="13011879" cy="1045356"/>
            </a:xfrm>
            <a:custGeom>
              <a:avLst/>
              <a:gdLst/>
              <a:ahLst/>
              <a:cxnLst/>
              <a:rect r="r" b="b" t="t" l="l"/>
              <a:pathLst>
                <a:path h="1045356" w="13011879">
                  <a:moveTo>
                    <a:pt x="0" y="0"/>
                  </a:moveTo>
                  <a:lnTo>
                    <a:pt x="13011879" y="0"/>
                  </a:lnTo>
                  <a:lnTo>
                    <a:pt x="13011879" y="1045356"/>
                  </a:lnTo>
                  <a:lnTo>
                    <a:pt x="0" y="1045356"/>
                  </a:lnTo>
                  <a:close/>
                </a:path>
              </a:pathLst>
            </a:custGeom>
          </p:spPr>
        </p:sp>
        <p:sp>
          <p:nvSpPr>
            <p:cNvPr name="TextBox 7" id="7"/>
            <p:cNvSpPr txBox="true"/>
            <p:nvPr/>
          </p:nvSpPr>
          <p:spPr>
            <a:xfrm>
              <a:off x="0" y="-85725"/>
              <a:ext cx="13011879" cy="1131081"/>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 Ας Αλλάξουμε το Μήνυμα!</a:t>
              </a:r>
            </a:p>
          </p:txBody>
        </p:sp>
      </p:grpSp>
      <p:grpSp>
        <p:nvGrpSpPr>
          <p:cNvPr name="Group 8" id="8"/>
          <p:cNvGrpSpPr/>
          <p:nvPr/>
        </p:nvGrpSpPr>
        <p:grpSpPr>
          <a:xfrm rot="0">
            <a:off x="971550" y="2413309"/>
            <a:ext cx="16086572" cy="7237564"/>
            <a:chOff x="0" y="0"/>
            <a:chExt cx="21376064" cy="9617377"/>
          </a:xfrm>
        </p:grpSpPr>
        <p:sp>
          <p:nvSpPr>
            <p:cNvPr name="Freeform 9" id="9"/>
            <p:cNvSpPr/>
            <p:nvPr/>
          </p:nvSpPr>
          <p:spPr>
            <a:xfrm flipH="false" flipV="false" rot="0">
              <a:off x="0" y="0"/>
              <a:ext cx="21376064" cy="9617377"/>
            </a:xfrm>
            <a:custGeom>
              <a:avLst/>
              <a:gdLst/>
              <a:ahLst/>
              <a:cxnLst/>
              <a:rect r="r" b="b" t="t" l="l"/>
              <a:pathLst>
                <a:path h="9617377" w="21376064">
                  <a:moveTo>
                    <a:pt x="0" y="0"/>
                  </a:moveTo>
                  <a:lnTo>
                    <a:pt x="21376064" y="0"/>
                  </a:lnTo>
                  <a:lnTo>
                    <a:pt x="21376064" y="9617377"/>
                  </a:lnTo>
                  <a:lnTo>
                    <a:pt x="0" y="9617377"/>
                  </a:lnTo>
                  <a:close/>
                </a:path>
              </a:pathLst>
            </a:custGeom>
          </p:spPr>
        </p:sp>
        <p:sp>
          <p:nvSpPr>
            <p:cNvPr name="TextBox 10" id="10"/>
            <p:cNvSpPr txBox="true"/>
            <p:nvPr/>
          </p:nvSpPr>
          <p:spPr>
            <a:xfrm>
              <a:off x="0" y="-190500"/>
              <a:ext cx="21376064" cy="9807877"/>
            </a:xfrm>
            <a:prstGeom prst="rect">
              <a:avLst/>
            </a:prstGeom>
          </p:spPr>
          <p:txBody>
            <a:bodyPr anchor="t" rtlCol="false" tIns="0" lIns="0" bIns="0" rIns="0"/>
            <a:lstStyle/>
            <a:p>
              <a:pPr algn="just">
                <a:lnSpc>
                  <a:spcPts val="4499"/>
                </a:lnSpc>
              </a:pPr>
              <a:r>
                <a:rPr lang="en-US" sz="2499" b="true">
                  <a:solidFill>
                    <a:srgbClr val="000000"/>
                  </a:solidFill>
                  <a:latin typeface="Calibri (MS) Bold"/>
                  <a:ea typeface="Calibri (MS) Bold"/>
                  <a:cs typeface="Calibri (MS) Bold"/>
                  <a:sym typeface="Calibri (MS) Bold"/>
                </a:rPr>
                <a:t>Κάθε</a:t>
              </a:r>
              <a:r>
                <a:rPr lang="en-US" sz="2499" b="true">
                  <a:solidFill>
                    <a:srgbClr val="000000"/>
                  </a:solidFill>
                  <a:latin typeface="Calibri (MS) Bold"/>
                  <a:ea typeface="Calibri (MS) Bold"/>
                  <a:cs typeface="Calibri (MS) Bold"/>
                  <a:sym typeface="Calibri (MS) Bold"/>
                </a:rPr>
                <a:t> ομάδα λαμβάνει 3–5 κάρτες με «προβληματικές» φράσεις, όπως:</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«Βιάσου, θα έπρεπε να ξέρεις πώς γίνεται!»</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«Κάν’ το όπως όλοι οι άλλοι, είναι εύκολο.»</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«Συγκεντρώσου!»</a:t>
              </a:r>
            </a:p>
            <a:p>
              <a:pPr algn="just">
                <a:lnSpc>
                  <a:spcPts val="4499"/>
                </a:lnSpc>
              </a:pPr>
              <a:r>
                <a:rPr lang="en-US" sz="2499" b="true">
                  <a:solidFill>
                    <a:srgbClr val="000000"/>
                  </a:solidFill>
                  <a:latin typeface="Calibri (MS) Bold"/>
                  <a:ea typeface="Calibri (MS) Bold"/>
                  <a:cs typeface="Calibri (MS) Bold"/>
                  <a:sym typeface="Calibri (MS) Bold"/>
                </a:rPr>
                <a:t>Εργασία:</a:t>
              </a:r>
            </a:p>
            <a:p>
              <a:pPr algn="just">
                <a:lnSpc>
                  <a:spcPts val="4499"/>
                </a:lnSpc>
              </a:pPr>
              <a:r>
                <a:rPr lang="en-US" sz="2499">
                  <a:solidFill>
                    <a:srgbClr val="000000"/>
                  </a:solidFill>
                  <a:latin typeface="Calibri (MS)"/>
                  <a:ea typeface="Calibri (MS)"/>
                  <a:cs typeface="Calibri (MS)"/>
                  <a:sym typeface="Calibri (MS)"/>
                </a:rPr>
                <a:t>Εντοπίστε ποια εμπόδια μπορεί να υπονοεί κάθε φράση για ένα άτομο με ΔΑΦ ή ΔΕΠΥ (π.χ. αισθητηριακή ή γνωστική υπερφόρτωση, ασάφεια, κατηγορητικός τόνος, αφηρημένη γλώσσα κ.ά.).</a:t>
              </a:r>
            </a:p>
            <a:p>
              <a:pPr algn="just">
                <a:lnSpc>
                  <a:spcPts val="4499"/>
                </a:lnSpc>
              </a:pPr>
              <a:r>
                <a:rPr lang="en-US" sz="2499">
                  <a:solidFill>
                    <a:srgbClr val="000000"/>
                  </a:solidFill>
                  <a:latin typeface="Calibri (MS)"/>
                  <a:ea typeface="Calibri (MS)"/>
                  <a:cs typeface="Calibri (MS)"/>
                  <a:sym typeface="Calibri (MS)"/>
                </a:rPr>
                <a:t>Για κάθε φράση, η ομάδα προτείνει μια εναλλακτική διατύπωση που να είναι:</a:t>
              </a:r>
            </a:p>
            <a:p>
              <a:pPr algn="just">
                <a:lnSpc>
                  <a:spcPts val="4499"/>
                </a:lnSpc>
              </a:pPr>
              <a:r>
                <a:rPr lang="en-US" sz="2499">
                  <a:solidFill>
                    <a:srgbClr val="000000"/>
                  </a:solidFill>
                  <a:latin typeface="Calibri (MS)"/>
                  <a:ea typeface="Calibri (MS)"/>
                  <a:cs typeface="Calibri (MS)"/>
                  <a:sym typeface="Calibri (MS)"/>
                </a:rPr>
                <a:t> – πιο συγκεκριμένη και ξεκάθαρη,</a:t>
              </a:r>
            </a:p>
            <a:p>
              <a:pPr algn="just">
                <a:lnSpc>
                  <a:spcPts val="4499"/>
                </a:lnSpc>
              </a:pPr>
              <a:r>
                <a:rPr lang="en-US" sz="2499">
                  <a:solidFill>
                    <a:srgbClr val="000000"/>
                  </a:solidFill>
                  <a:latin typeface="Calibri (MS)"/>
                  <a:ea typeface="Calibri (MS)"/>
                  <a:cs typeface="Calibri (MS)"/>
                  <a:sym typeface="Calibri (MS)"/>
                </a:rPr>
                <a:t> – διατυπωμένη με ενσυναίσθηση,</a:t>
              </a:r>
            </a:p>
            <a:p>
              <a:pPr algn="just">
                <a:lnSpc>
                  <a:spcPts val="4499"/>
                </a:lnSpc>
              </a:pPr>
              <a:r>
                <a:rPr lang="en-US" sz="2499">
                  <a:solidFill>
                    <a:srgbClr val="000000"/>
                  </a:solidFill>
                  <a:latin typeface="Calibri (MS)"/>
                  <a:ea typeface="Calibri (MS)"/>
                  <a:cs typeface="Calibri (MS)"/>
                  <a:sym typeface="Calibri (MS)"/>
                </a:rPr>
                <a:t> – οπτικά υποστηριζόμενη όπου είναι δυνατό,</a:t>
              </a:r>
            </a:p>
            <a:p>
              <a:pPr algn="just">
                <a:lnSpc>
                  <a:spcPts val="4499"/>
                </a:lnSpc>
              </a:pPr>
              <a:r>
                <a:rPr lang="en-US" sz="2499">
                  <a:solidFill>
                    <a:srgbClr val="000000"/>
                  </a:solidFill>
                  <a:latin typeface="Calibri (MS)"/>
                  <a:ea typeface="Calibri (MS)"/>
                  <a:cs typeface="Calibri (MS)"/>
                  <a:sym typeface="Calibri (MS)"/>
                </a:rPr>
                <a:t> – και να μειώνει την πίεση ή την υπερφόρτωση.</a:t>
              </a:r>
            </a:p>
            <a:p>
              <a:pPr algn="just">
                <a:lnSpc>
                  <a:spcPts val="449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423287" y="2413309"/>
            <a:ext cx="4000382" cy="2385682"/>
          </a:xfrm>
          <a:custGeom>
            <a:avLst/>
            <a:gdLst/>
            <a:ahLst/>
            <a:cxnLst/>
            <a:rect r="r" b="b" t="t" l="l"/>
            <a:pathLst>
              <a:path h="2385682" w="4000382">
                <a:moveTo>
                  <a:pt x="0" y="0"/>
                </a:moveTo>
                <a:lnTo>
                  <a:pt x="4000382" y="0"/>
                </a:lnTo>
                <a:lnTo>
                  <a:pt x="4000382" y="2385683"/>
                </a:lnTo>
                <a:lnTo>
                  <a:pt x="0" y="23856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98101"/>
            <a:ext cx="10185016" cy="784017"/>
            <a:chOff x="0" y="0"/>
            <a:chExt cx="13580022" cy="1045356"/>
          </a:xfrm>
        </p:grpSpPr>
        <p:sp>
          <p:nvSpPr>
            <p:cNvPr name="Freeform 6" id="6"/>
            <p:cNvSpPr/>
            <p:nvPr/>
          </p:nvSpPr>
          <p:spPr>
            <a:xfrm flipH="false" flipV="false" rot="0">
              <a:off x="0" y="0"/>
              <a:ext cx="13580021" cy="1045356"/>
            </a:xfrm>
            <a:custGeom>
              <a:avLst/>
              <a:gdLst/>
              <a:ahLst/>
              <a:cxnLst/>
              <a:rect r="r" b="b" t="t" l="l"/>
              <a:pathLst>
                <a:path h="1045356" w="13580021">
                  <a:moveTo>
                    <a:pt x="0" y="0"/>
                  </a:moveTo>
                  <a:lnTo>
                    <a:pt x="13580021" y="0"/>
                  </a:lnTo>
                  <a:lnTo>
                    <a:pt x="13580021" y="1045356"/>
                  </a:lnTo>
                  <a:lnTo>
                    <a:pt x="0" y="1045356"/>
                  </a:lnTo>
                  <a:close/>
                </a:path>
              </a:pathLst>
            </a:custGeom>
          </p:spPr>
        </p:sp>
        <p:sp>
          <p:nvSpPr>
            <p:cNvPr name="TextBox 7" id="7"/>
            <p:cNvSpPr txBox="true"/>
            <p:nvPr/>
          </p:nvSpPr>
          <p:spPr>
            <a:xfrm>
              <a:off x="0" y="-85725"/>
              <a:ext cx="13580022" cy="1131081"/>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 Ας Αλλάξουμε το Μήνυμα!</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971550" y="52471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71550" y="674267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546152" y="3751602"/>
            <a:ext cx="909212" cy="909212"/>
          </a:xfrm>
          <a:custGeom>
            <a:avLst/>
            <a:gdLst/>
            <a:ahLst/>
            <a:cxnLst/>
            <a:rect r="r" b="b" t="t" l="l"/>
            <a:pathLst>
              <a:path h="909212" w="909212">
                <a:moveTo>
                  <a:pt x="0" y="0"/>
                </a:moveTo>
                <a:lnTo>
                  <a:pt x="909212" y="0"/>
                </a:lnTo>
                <a:lnTo>
                  <a:pt x="909212" y="909213"/>
                </a:lnTo>
                <a:lnTo>
                  <a:pt x="0" y="90921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0546152" y="5143500"/>
            <a:ext cx="909212" cy="909212"/>
          </a:xfrm>
          <a:custGeom>
            <a:avLst/>
            <a:gdLst/>
            <a:ahLst/>
            <a:cxnLst/>
            <a:rect r="r" b="b" t="t" l="l"/>
            <a:pathLst>
              <a:path h="909212" w="909212">
                <a:moveTo>
                  <a:pt x="0" y="0"/>
                </a:moveTo>
                <a:lnTo>
                  <a:pt x="909212" y="0"/>
                </a:lnTo>
                <a:lnTo>
                  <a:pt x="909212" y="909212"/>
                </a:lnTo>
                <a:lnTo>
                  <a:pt x="0" y="9092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10576896" y="6835755"/>
            <a:ext cx="878469" cy="878469"/>
          </a:xfrm>
          <a:custGeom>
            <a:avLst/>
            <a:gdLst/>
            <a:ahLst/>
            <a:cxnLst/>
            <a:rect r="r" b="b" t="t" l="l"/>
            <a:pathLst>
              <a:path h="878469" w="878469">
                <a:moveTo>
                  <a:pt x="0" y="0"/>
                </a:moveTo>
                <a:lnTo>
                  <a:pt x="878468" y="0"/>
                </a:lnTo>
                <a:lnTo>
                  <a:pt x="878468" y="878469"/>
                </a:lnTo>
                <a:lnTo>
                  <a:pt x="0" y="87846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8" id="18"/>
          <p:cNvGrpSpPr/>
          <p:nvPr/>
        </p:nvGrpSpPr>
        <p:grpSpPr>
          <a:xfrm rot="0">
            <a:off x="2201428" y="3836670"/>
            <a:ext cx="8344724" cy="1267482"/>
            <a:chOff x="0" y="0"/>
            <a:chExt cx="11126298" cy="1689977"/>
          </a:xfrm>
        </p:grpSpPr>
        <p:sp>
          <p:nvSpPr>
            <p:cNvPr name="Freeform 19" id="19"/>
            <p:cNvSpPr/>
            <p:nvPr/>
          </p:nvSpPr>
          <p:spPr>
            <a:xfrm flipH="false" flipV="false" rot="0">
              <a:off x="0" y="0"/>
              <a:ext cx="11126298" cy="1689977"/>
            </a:xfrm>
            <a:custGeom>
              <a:avLst/>
              <a:gdLst/>
              <a:ahLst/>
              <a:cxnLst/>
              <a:rect r="r" b="b" t="t" l="l"/>
              <a:pathLst>
                <a:path h="1689977" w="11126298">
                  <a:moveTo>
                    <a:pt x="0" y="0"/>
                  </a:moveTo>
                  <a:lnTo>
                    <a:pt x="11126298" y="0"/>
                  </a:lnTo>
                  <a:lnTo>
                    <a:pt x="11126298" y="1689977"/>
                  </a:lnTo>
                  <a:lnTo>
                    <a:pt x="0" y="1689977"/>
                  </a:lnTo>
                  <a:close/>
                </a:path>
              </a:pathLst>
            </a:custGeom>
          </p:spPr>
        </p:sp>
        <p:sp>
          <p:nvSpPr>
            <p:cNvPr name="TextBox 20" id="20"/>
            <p:cNvSpPr txBox="true"/>
            <p:nvPr/>
          </p:nvSpPr>
          <p:spPr>
            <a:xfrm>
              <a:off x="0" y="-57150"/>
              <a:ext cx="11126298" cy="1747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Ακολουθούν παραδείγματα προβληματικών φράσεων ή καταστάσεων που συχνά χρησιμοποιούνται</a:t>
              </a:r>
              <a:r>
                <a:rPr lang="en-US" sz="2525">
                  <a:solidFill>
                    <a:srgbClr val="2E2B29"/>
                  </a:solidFill>
                  <a:latin typeface="Calibri (MS)"/>
                  <a:ea typeface="Calibri (MS)"/>
                  <a:cs typeface="Calibri (MS)"/>
                  <a:sym typeface="Calibri (MS)"/>
                </a:rPr>
                <a:t> στην επικοινωνία με άτομα με ΔΑΦ ή ΔΕΠΥ.</a:t>
              </a:r>
            </a:p>
          </p:txBody>
        </p:sp>
      </p:grpSp>
      <p:grpSp>
        <p:nvGrpSpPr>
          <p:cNvPr name="Group 21" id="21"/>
          <p:cNvGrpSpPr/>
          <p:nvPr/>
        </p:nvGrpSpPr>
        <p:grpSpPr>
          <a:xfrm rot="0">
            <a:off x="2201428" y="5332206"/>
            <a:ext cx="8344724" cy="886482"/>
            <a:chOff x="0" y="0"/>
            <a:chExt cx="11126298" cy="1181977"/>
          </a:xfrm>
        </p:grpSpPr>
        <p:sp>
          <p:nvSpPr>
            <p:cNvPr name="Freeform 22" id="22"/>
            <p:cNvSpPr/>
            <p:nvPr/>
          </p:nvSpPr>
          <p:spPr>
            <a:xfrm flipH="false" flipV="false" rot="0">
              <a:off x="0" y="0"/>
              <a:ext cx="11126298" cy="1181976"/>
            </a:xfrm>
            <a:custGeom>
              <a:avLst/>
              <a:gdLst/>
              <a:ahLst/>
              <a:cxnLst/>
              <a:rect r="r" b="b" t="t" l="l"/>
              <a:pathLst>
                <a:path h="1181976" w="11126298">
                  <a:moveTo>
                    <a:pt x="0" y="0"/>
                  </a:moveTo>
                  <a:lnTo>
                    <a:pt x="11126298" y="0"/>
                  </a:lnTo>
                  <a:lnTo>
                    <a:pt x="11126298" y="1181976"/>
                  </a:lnTo>
                  <a:lnTo>
                    <a:pt x="0" y="1181976"/>
                  </a:lnTo>
                  <a:close/>
                </a:path>
              </a:pathLst>
            </a:custGeom>
          </p:spPr>
        </p:sp>
        <p:sp>
          <p:nvSpPr>
            <p:cNvPr name="TextBox 23" id="23"/>
            <p:cNvSpPr txBox="true"/>
            <p:nvPr/>
          </p:nvSpPr>
          <p:spPr>
            <a:xfrm>
              <a:off x="0" y="-57150"/>
              <a:ext cx="11126298"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Διαβάστε προσεκτικά τις φράσεις και εντοπίστε πού βρίσκεται η δυσκολία ή το εμπόδιο.</a:t>
              </a:r>
            </a:p>
          </p:txBody>
        </p:sp>
      </p:grpSp>
      <p:grpSp>
        <p:nvGrpSpPr>
          <p:cNvPr name="Group 24" id="24"/>
          <p:cNvGrpSpPr/>
          <p:nvPr/>
        </p:nvGrpSpPr>
        <p:grpSpPr>
          <a:xfrm rot="0">
            <a:off x="2201428" y="6835755"/>
            <a:ext cx="8344724" cy="1267482"/>
            <a:chOff x="0" y="0"/>
            <a:chExt cx="11126298" cy="1689977"/>
          </a:xfrm>
        </p:grpSpPr>
        <p:sp>
          <p:nvSpPr>
            <p:cNvPr name="Freeform 25" id="25"/>
            <p:cNvSpPr/>
            <p:nvPr/>
          </p:nvSpPr>
          <p:spPr>
            <a:xfrm flipH="false" flipV="false" rot="0">
              <a:off x="0" y="0"/>
              <a:ext cx="11126298" cy="1689977"/>
            </a:xfrm>
            <a:custGeom>
              <a:avLst/>
              <a:gdLst/>
              <a:ahLst/>
              <a:cxnLst/>
              <a:rect r="r" b="b" t="t" l="l"/>
              <a:pathLst>
                <a:path h="1689977" w="11126298">
                  <a:moveTo>
                    <a:pt x="0" y="0"/>
                  </a:moveTo>
                  <a:lnTo>
                    <a:pt x="11126298" y="0"/>
                  </a:lnTo>
                  <a:lnTo>
                    <a:pt x="11126298" y="1689977"/>
                  </a:lnTo>
                  <a:lnTo>
                    <a:pt x="0" y="1689977"/>
                  </a:lnTo>
                  <a:close/>
                </a:path>
              </a:pathLst>
            </a:custGeom>
          </p:spPr>
        </p:sp>
        <p:sp>
          <p:nvSpPr>
            <p:cNvPr name="TextBox 26" id="26"/>
            <p:cNvSpPr txBox="true"/>
            <p:nvPr/>
          </p:nvSpPr>
          <p:spPr>
            <a:xfrm>
              <a:off x="0" y="-57150"/>
              <a:ext cx="11126298" cy="1747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Προτείνετε μια πιο σεβαστική</a:t>
              </a:r>
              <a:r>
                <a:rPr lang="en-US" sz="2525">
                  <a:solidFill>
                    <a:srgbClr val="2E2B29"/>
                  </a:solidFill>
                  <a:latin typeface="Calibri (MS)"/>
                  <a:ea typeface="Calibri (MS)"/>
                  <a:cs typeface="Calibri (MS)"/>
                  <a:sym typeface="Calibri (MS)"/>
                </a:rPr>
                <a:t> και υποστηρικτική εναλλακτική, λαμβάνοντας υπόψη τα χαρακτηριστικά και των δύο διαταραχών.</a:t>
              </a:r>
            </a:p>
          </p:txBody>
        </p:sp>
      </p:grpSp>
      <p:grpSp>
        <p:nvGrpSpPr>
          <p:cNvPr name="Group 27" id="27"/>
          <p:cNvGrpSpPr/>
          <p:nvPr/>
        </p:nvGrpSpPr>
        <p:grpSpPr>
          <a:xfrm rot="0">
            <a:off x="11712539" y="3751602"/>
            <a:ext cx="6438233" cy="886482"/>
            <a:chOff x="0" y="0"/>
            <a:chExt cx="8584311" cy="1181977"/>
          </a:xfrm>
        </p:grpSpPr>
        <p:sp>
          <p:nvSpPr>
            <p:cNvPr name="Freeform 28" id="28"/>
            <p:cNvSpPr/>
            <p:nvPr/>
          </p:nvSpPr>
          <p:spPr>
            <a:xfrm flipH="false" flipV="false" rot="0">
              <a:off x="0" y="0"/>
              <a:ext cx="8584311" cy="1181976"/>
            </a:xfrm>
            <a:custGeom>
              <a:avLst/>
              <a:gdLst/>
              <a:ahLst/>
              <a:cxnLst/>
              <a:rect r="r" b="b" t="t" l="l"/>
              <a:pathLst>
                <a:path h="1181976" w="8584311">
                  <a:moveTo>
                    <a:pt x="0" y="0"/>
                  </a:moveTo>
                  <a:lnTo>
                    <a:pt x="8584311" y="0"/>
                  </a:lnTo>
                  <a:lnTo>
                    <a:pt x="8584311" y="1181976"/>
                  </a:lnTo>
                  <a:lnTo>
                    <a:pt x="0" y="1181976"/>
                  </a:lnTo>
                  <a:close/>
                </a:path>
              </a:pathLst>
            </a:custGeom>
          </p:spPr>
        </p:sp>
        <p:sp>
          <p:nvSpPr>
            <p:cNvPr name="TextBox 29" id="29"/>
            <p:cNvSpPr txBox="true"/>
            <p:nvPr/>
          </p:nvSpPr>
          <p:spPr>
            <a:xfrm>
              <a:off x="0" y="-57150"/>
              <a:ext cx="8584311"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Μοιραστείτε τις</a:t>
              </a:r>
              <a:r>
                <a:rPr lang="en-US" sz="2525">
                  <a:solidFill>
                    <a:srgbClr val="2E2B29"/>
                  </a:solidFill>
                  <a:latin typeface="Calibri (MS)"/>
                  <a:ea typeface="Calibri (MS)"/>
                  <a:cs typeface="Calibri (MS)"/>
                  <a:sym typeface="Calibri (MS)"/>
                </a:rPr>
                <a:t> προτάσεις σας με τα υπόλοιπα συμμετέχοντα άτομα.</a:t>
              </a:r>
            </a:p>
          </p:txBody>
        </p:sp>
      </p:grpSp>
      <p:grpSp>
        <p:nvGrpSpPr>
          <p:cNvPr name="Group 30" id="30"/>
          <p:cNvGrpSpPr/>
          <p:nvPr/>
        </p:nvGrpSpPr>
        <p:grpSpPr>
          <a:xfrm rot="0">
            <a:off x="11587789" y="5099172"/>
            <a:ext cx="6452642" cy="1267482"/>
            <a:chOff x="0" y="0"/>
            <a:chExt cx="8603523" cy="1689977"/>
          </a:xfrm>
        </p:grpSpPr>
        <p:sp>
          <p:nvSpPr>
            <p:cNvPr name="Freeform 31" id="31"/>
            <p:cNvSpPr/>
            <p:nvPr/>
          </p:nvSpPr>
          <p:spPr>
            <a:xfrm flipH="false" flipV="false" rot="0">
              <a:off x="0" y="0"/>
              <a:ext cx="8603522" cy="1689977"/>
            </a:xfrm>
            <a:custGeom>
              <a:avLst/>
              <a:gdLst/>
              <a:ahLst/>
              <a:cxnLst/>
              <a:rect r="r" b="b" t="t" l="l"/>
              <a:pathLst>
                <a:path h="1689977" w="8603522">
                  <a:moveTo>
                    <a:pt x="0" y="0"/>
                  </a:moveTo>
                  <a:lnTo>
                    <a:pt x="8603522" y="0"/>
                  </a:lnTo>
                  <a:lnTo>
                    <a:pt x="8603522" y="1689977"/>
                  </a:lnTo>
                  <a:lnTo>
                    <a:pt x="0" y="1689977"/>
                  </a:lnTo>
                  <a:close/>
                </a:path>
              </a:pathLst>
            </a:custGeom>
          </p:spPr>
        </p:sp>
        <p:sp>
          <p:nvSpPr>
            <p:cNvPr name="TextBox 32" id="32"/>
            <p:cNvSpPr txBox="true"/>
            <p:nvPr/>
          </p:nvSpPr>
          <p:spPr>
            <a:xfrm>
              <a:off x="0" y="-57150"/>
              <a:ext cx="8603523" cy="1747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Ακολουθεί</a:t>
              </a:r>
              <a:r>
                <a:rPr lang="en-US" sz="2525">
                  <a:solidFill>
                    <a:srgbClr val="2E2B29"/>
                  </a:solidFill>
                  <a:latin typeface="Calibri (MS)"/>
                  <a:ea typeface="Calibri (MS)"/>
                  <a:cs typeface="Calibri (MS)"/>
                  <a:sym typeface="Calibri (MS)"/>
                </a:rPr>
                <a:t> κοινή συζήτηση και εμπλουτισμός με παραδείγματα καλών πρακτικών, βασισμένων στην εμπειρία των συμμετεχόντων.</a:t>
              </a:r>
            </a:p>
          </p:txBody>
        </p:sp>
      </p:grpSp>
      <p:grpSp>
        <p:nvGrpSpPr>
          <p:cNvPr name="Group 33" id="33"/>
          <p:cNvGrpSpPr/>
          <p:nvPr/>
        </p:nvGrpSpPr>
        <p:grpSpPr>
          <a:xfrm rot="0">
            <a:off x="11587789" y="6934138"/>
            <a:ext cx="3343867" cy="886482"/>
            <a:chOff x="0" y="0"/>
            <a:chExt cx="4458489" cy="1181977"/>
          </a:xfrm>
        </p:grpSpPr>
        <p:sp>
          <p:nvSpPr>
            <p:cNvPr name="Freeform 34" id="34"/>
            <p:cNvSpPr/>
            <p:nvPr/>
          </p:nvSpPr>
          <p:spPr>
            <a:xfrm flipH="false" flipV="false" rot="0">
              <a:off x="0" y="0"/>
              <a:ext cx="4458489" cy="1181976"/>
            </a:xfrm>
            <a:custGeom>
              <a:avLst/>
              <a:gdLst/>
              <a:ahLst/>
              <a:cxnLst/>
              <a:rect r="r" b="b" t="t" l="l"/>
              <a:pathLst>
                <a:path h="1181976" w="4458489">
                  <a:moveTo>
                    <a:pt x="0" y="0"/>
                  </a:moveTo>
                  <a:lnTo>
                    <a:pt x="4458489" y="0"/>
                  </a:lnTo>
                  <a:lnTo>
                    <a:pt x="4458489" y="1181976"/>
                  </a:lnTo>
                  <a:lnTo>
                    <a:pt x="0" y="1181976"/>
                  </a:lnTo>
                  <a:close/>
                </a:path>
              </a:pathLst>
            </a:custGeom>
          </p:spPr>
        </p:sp>
        <p:sp>
          <p:nvSpPr>
            <p:cNvPr name="TextBox 35" id="35"/>
            <p:cNvSpPr txBox="true"/>
            <p:nvPr/>
          </p:nvSpPr>
          <p:spPr>
            <a:xfrm>
              <a:off x="0" y="-57150"/>
              <a:ext cx="4458489"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Ερωτήσεις</a:t>
              </a:r>
              <a:r>
                <a:rPr lang="en-US" sz="2525">
                  <a:solidFill>
                    <a:srgbClr val="2E2B29"/>
                  </a:solidFill>
                  <a:latin typeface="Calibri (MS)"/>
                  <a:ea typeface="Calibri (MS)"/>
                  <a:cs typeface="Calibri (MS)"/>
                  <a:sym typeface="Calibri (MS)"/>
                </a:rPr>
                <a:t> και απαντήσεις.</a:t>
              </a:r>
            </a:p>
          </p:txBody>
        </p:sp>
      </p:grpSp>
      <p:sp>
        <p:nvSpPr>
          <p:cNvPr name="Freeform 36" id="36"/>
          <p:cNvSpPr/>
          <p:nvPr/>
        </p:nvSpPr>
        <p:spPr>
          <a:xfrm flipH="false" flipV="false" rot="0">
            <a:off x="14751202" y="6514621"/>
            <a:ext cx="2885352" cy="3199483"/>
          </a:xfrm>
          <a:custGeom>
            <a:avLst/>
            <a:gdLst/>
            <a:ahLst/>
            <a:cxnLst/>
            <a:rect r="r" b="b" t="t" l="l"/>
            <a:pathLst>
              <a:path h="3199483" w="2885352">
                <a:moveTo>
                  <a:pt x="0" y="0"/>
                </a:moveTo>
                <a:lnTo>
                  <a:pt x="2885352" y="0"/>
                </a:lnTo>
                <a:lnTo>
                  <a:pt x="2885352" y="3199483"/>
                </a:lnTo>
                <a:lnTo>
                  <a:pt x="0" y="319948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3235507" y="945068"/>
            <a:ext cx="12834695" cy="784017"/>
            <a:chOff x="0" y="0"/>
            <a:chExt cx="17112927" cy="1045356"/>
          </a:xfrm>
        </p:grpSpPr>
        <p:sp>
          <p:nvSpPr>
            <p:cNvPr name="Freeform 6" id="6"/>
            <p:cNvSpPr/>
            <p:nvPr/>
          </p:nvSpPr>
          <p:spPr>
            <a:xfrm flipH="false" flipV="false" rot="0">
              <a:off x="0" y="0"/>
              <a:ext cx="17112926" cy="1045356"/>
            </a:xfrm>
            <a:custGeom>
              <a:avLst/>
              <a:gdLst/>
              <a:ahLst/>
              <a:cxnLst/>
              <a:rect r="r" b="b" t="t" l="l"/>
              <a:pathLst>
                <a:path h="1045356" w="17112926">
                  <a:moveTo>
                    <a:pt x="0" y="0"/>
                  </a:moveTo>
                  <a:lnTo>
                    <a:pt x="17112926" y="0"/>
                  </a:lnTo>
                  <a:lnTo>
                    <a:pt x="17112926" y="1045356"/>
                  </a:lnTo>
                  <a:lnTo>
                    <a:pt x="0" y="1045356"/>
                  </a:lnTo>
                  <a:close/>
                </a:path>
              </a:pathLst>
            </a:custGeom>
          </p:spPr>
        </p:sp>
        <p:sp>
          <p:nvSpPr>
            <p:cNvPr name="TextBox 7" id="7"/>
            <p:cNvSpPr txBox="true"/>
            <p:nvPr/>
          </p:nvSpPr>
          <p:spPr>
            <a:xfrm>
              <a:off x="0" y="-85725"/>
              <a:ext cx="17112927" cy="1131081"/>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Παραδείγματα Προβληματικών Φράσεων/Καταστάσεων</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12" id="12"/>
          <p:cNvGrpSpPr/>
          <p:nvPr/>
        </p:nvGrpSpPr>
        <p:grpSpPr>
          <a:xfrm rot="0">
            <a:off x="1256360" y="2582151"/>
            <a:ext cx="12139931" cy="5839482"/>
            <a:chOff x="0" y="0"/>
            <a:chExt cx="16186575" cy="7785977"/>
          </a:xfrm>
        </p:grpSpPr>
        <p:sp>
          <p:nvSpPr>
            <p:cNvPr name="Freeform 13" id="13"/>
            <p:cNvSpPr/>
            <p:nvPr/>
          </p:nvSpPr>
          <p:spPr>
            <a:xfrm flipH="false" flipV="false" rot="0">
              <a:off x="0" y="0"/>
              <a:ext cx="16186575" cy="7785977"/>
            </a:xfrm>
            <a:custGeom>
              <a:avLst/>
              <a:gdLst/>
              <a:ahLst/>
              <a:cxnLst/>
              <a:rect r="r" b="b" t="t" l="l"/>
              <a:pathLst>
                <a:path h="7785977" w="16186575">
                  <a:moveTo>
                    <a:pt x="0" y="0"/>
                  </a:moveTo>
                  <a:lnTo>
                    <a:pt x="16186575" y="0"/>
                  </a:lnTo>
                  <a:lnTo>
                    <a:pt x="16186575" y="7785977"/>
                  </a:lnTo>
                  <a:lnTo>
                    <a:pt x="0" y="7785977"/>
                  </a:lnTo>
                  <a:close/>
                </a:path>
              </a:pathLst>
            </a:custGeom>
          </p:spPr>
        </p:sp>
        <p:sp>
          <p:nvSpPr>
            <p:cNvPr name="TextBox 14" id="14"/>
            <p:cNvSpPr txBox="true"/>
            <p:nvPr/>
          </p:nvSpPr>
          <p:spPr>
            <a:xfrm>
              <a:off x="0" y="-57150"/>
              <a:ext cx="16186575" cy="7843127"/>
            </a:xfrm>
            <a:prstGeom prst="rect">
              <a:avLst/>
            </a:prstGeom>
          </p:spPr>
          <p:txBody>
            <a:bodyPr anchor="t" rtlCol="false" tIns="0" lIns="0" bIns="0" rIns="0"/>
            <a:lstStyle/>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«Βιάσου, θα έπρεπε να ξέρεις πώς γίνεται!»</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«Δεν καταλαβαίνεις τι σου είπα; Κάν’ το όπως όλοι οι άλλοι, είναι εύκολο.»</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«Δεν σου φαίνεται προφανές;»</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«Συγκεντρώσου!»</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«Πάντα διακόπτεις.»</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«Δεν προσέχεις πάλι;»</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«Απλώς κάν’ το, δεν είναι τόσο δύσκολο.»</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«Γιατί φέρεσαι περίεργα;»</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«Σου το εξήγησα ήδη, πρόσεχε.»</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«Μην κινείσαι τόσο, ενοχλείς τους άλλους.»</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«Βιάσου, αλλιώς θα φύγουμε χωρίς εσένα.»</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«Σταμάτα να είσαι τόσο δραματικός/ή.»</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«Γιατί σου είναι τόσο δύσκολο να κάνεις φίλους;»</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«Πρέπει να φέρεσαι όπως οι άλλοι.»</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«Δεν καταλαβαίνω γιατί δεν σου αρέσει αυτό το μέρος.»</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311292" y="9484216"/>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28700" y="5848337"/>
            <a:ext cx="4523214" cy="433388"/>
            <a:chOff x="0" y="0"/>
            <a:chExt cx="6030952" cy="577850"/>
          </a:xfrm>
        </p:grpSpPr>
        <p:sp>
          <p:nvSpPr>
            <p:cNvPr name="Freeform 4" id="4"/>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p:spPr>
        </p:sp>
        <p:sp>
          <p:nvSpPr>
            <p:cNvPr name="TextBox 5" id="5"/>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3</a:t>
              </a:r>
            </a:p>
          </p:txBody>
        </p:sp>
      </p:grpSp>
      <p:grpSp>
        <p:nvGrpSpPr>
          <p:cNvPr name="Group 6" id="6"/>
          <p:cNvGrpSpPr/>
          <p:nvPr/>
        </p:nvGrpSpPr>
        <p:grpSpPr>
          <a:xfrm rot="0">
            <a:off x="2354510" y="410819"/>
            <a:ext cx="15463040" cy="1483342"/>
            <a:chOff x="0" y="0"/>
            <a:chExt cx="20617387" cy="1977790"/>
          </a:xfrm>
        </p:grpSpPr>
        <p:sp>
          <p:nvSpPr>
            <p:cNvPr name="Freeform 7" id="7"/>
            <p:cNvSpPr/>
            <p:nvPr/>
          </p:nvSpPr>
          <p:spPr>
            <a:xfrm flipH="false" flipV="false" rot="0">
              <a:off x="0" y="0"/>
              <a:ext cx="20617386" cy="1977790"/>
            </a:xfrm>
            <a:custGeom>
              <a:avLst/>
              <a:gdLst/>
              <a:ahLst/>
              <a:cxnLst/>
              <a:rect r="r" b="b" t="t" l="l"/>
              <a:pathLst>
                <a:path h="1977790" w="20617386">
                  <a:moveTo>
                    <a:pt x="0" y="0"/>
                  </a:moveTo>
                  <a:lnTo>
                    <a:pt x="20617386" y="0"/>
                  </a:lnTo>
                  <a:lnTo>
                    <a:pt x="20617386" y="1977790"/>
                  </a:lnTo>
                  <a:lnTo>
                    <a:pt x="0" y="1977790"/>
                  </a:lnTo>
                  <a:close/>
                </a:path>
              </a:pathLst>
            </a:custGeom>
          </p:spPr>
        </p:sp>
        <p:sp>
          <p:nvSpPr>
            <p:cNvPr name="TextBox 8" id="8"/>
            <p:cNvSpPr txBox="true"/>
            <p:nvPr/>
          </p:nvSpPr>
          <p:spPr>
            <a:xfrm>
              <a:off x="0" y="-85725"/>
              <a:ext cx="20617387" cy="2063515"/>
            </a:xfrm>
            <a:prstGeom prst="rect">
              <a:avLst/>
            </a:prstGeom>
          </p:spPr>
          <p:txBody>
            <a:bodyPr anchor="t" rtlCol="false" tIns="0" lIns="0" bIns="0" rIns="0"/>
            <a:lstStyle/>
            <a:p>
              <a:pPr algn="ctr">
                <a:lnSpc>
                  <a:spcPts val="5040"/>
                </a:lnSpc>
              </a:pPr>
              <a:r>
                <a:rPr lang="en-US" b="true" sz="4200">
                  <a:solidFill>
                    <a:srgbClr val="1E83DA"/>
                  </a:solidFill>
                  <a:latin typeface="Calibri (MS) Bold"/>
                  <a:ea typeface="Calibri (MS) Bold"/>
                  <a:cs typeface="Calibri (MS) Bold"/>
                  <a:sym typeface="Calibri (MS) Bold"/>
                </a:rPr>
                <a:t>Συμβουλές για τα Εργαζόμενα Άτομα</a:t>
              </a:r>
              <a:r>
                <a:rPr lang="en-US" b="true" sz="4200">
                  <a:solidFill>
                    <a:srgbClr val="1E83DA"/>
                  </a:solidFill>
                  <a:latin typeface="Calibri (MS) Bold"/>
                  <a:ea typeface="Calibri (MS) Bold"/>
                  <a:cs typeface="Calibri (MS) Bold"/>
                  <a:sym typeface="Calibri (MS) Bold"/>
                </a:rPr>
                <a:t> στον Τομέα την Νεολαίας</a:t>
              </a:r>
            </a:p>
            <a:p>
              <a:pPr algn="ctr">
                <a:lnSpc>
                  <a:spcPts val="5040"/>
                </a:lnSpc>
              </a:pPr>
              <a:r>
                <a:rPr lang="en-US" b="true" sz="4200">
                  <a:solidFill>
                    <a:srgbClr val="1E83DA"/>
                  </a:solidFill>
                  <a:latin typeface="Calibri (MS) Bold"/>
                  <a:ea typeface="Calibri (MS) Bold"/>
                  <a:cs typeface="Calibri (MS) Bold"/>
                  <a:sym typeface="Calibri (MS) Bold"/>
                </a:rPr>
                <a:t>Πώς να Διατηρείτε Συμπεριληπτική Επικοινωνία και Ενεργή Εμπλοκή</a:t>
              </a:r>
            </a:p>
          </p:txBody>
        </p:sp>
      </p:grpSp>
      <p:grpSp>
        <p:nvGrpSpPr>
          <p:cNvPr name="Group 9" id="9"/>
          <p:cNvGrpSpPr/>
          <p:nvPr/>
        </p:nvGrpSpPr>
        <p:grpSpPr>
          <a:xfrm rot="0">
            <a:off x="12171043" y="3069046"/>
            <a:ext cx="4523214" cy="433388"/>
            <a:chOff x="0" y="0"/>
            <a:chExt cx="6030952" cy="577850"/>
          </a:xfrm>
        </p:grpSpPr>
        <p:sp>
          <p:nvSpPr>
            <p:cNvPr name="Freeform 10" id="10"/>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p:spPr>
        </p:sp>
        <p:sp>
          <p:nvSpPr>
            <p:cNvPr name="TextBox 11" id="11"/>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5</a:t>
              </a:r>
            </a:p>
          </p:txBody>
        </p:sp>
      </p:grpSp>
      <p:grpSp>
        <p:nvGrpSpPr>
          <p:cNvPr name="Group 12" id="12"/>
          <p:cNvGrpSpPr/>
          <p:nvPr/>
        </p:nvGrpSpPr>
        <p:grpSpPr>
          <a:xfrm rot="0">
            <a:off x="1028700" y="4370228"/>
            <a:ext cx="4523214" cy="433388"/>
            <a:chOff x="0" y="0"/>
            <a:chExt cx="6030952" cy="577850"/>
          </a:xfrm>
        </p:grpSpPr>
        <p:sp>
          <p:nvSpPr>
            <p:cNvPr name="Freeform 13" id="13"/>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p:spPr>
        </p:sp>
        <p:sp>
          <p:nvSpPr>
            <p:cNvPr name="TextBox 14" id="14"/>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 2</a:t>
              </a:r>
            </a:p>
          </p:txBody>
        </p:sp>
      </p:grpSp>
      <p:grpSp>
        <p:nvGrpSpPr>
          <p:cNvPr name="Group 15" id="15"/>
          <p:cNvGrpSpPr/>
          <p:nvPr/>
        </p:nvGrpSpPr>
        <p:grpSpPr>
          <a:xfrm rot="0">
            <a:off x="604739" y="4908390"/>
            <a:ext cx="6202392" cy="698432"/>
            <a:chOff x="0" y="0"/>
            <a:chExt cx="6156479" cy="693262"/>
          </a:xfrm>
        </p:grpSpPr>
        <p:sp>
          <p:nvSpPr>
            <p:cNvPr name="Freeform 16" id="16"/>
            <p:cNvSpPr/>
            <p:nvPr/>
          </p:nvSpPr>
          <p:spPr>
            <a:xfrm flipH="false" flipV="false" rot="0">
              <a:off x="0" y="0"/>
              <a:ext cx="6156479" cy="693262"/>
            </a:xfrm>
            <a:custGeom>
              <a:avLst/>
              <a:gdLst/>
              <a:ahLst/>
              <a:cxnLst/>
              <a:rect r="r" b="b" t="t" l="l"/>
              <a:pathLst>
                <a:path h="693262" w="6156479">
                  <a:moveTo>
                    <a:pt x="0" y="0"/>
                  </a:moveTo>
                  <a:lnTo>
                    <a:pt x="6156479" y="0"/>
                  </a:lnTo>
                  <a:lnTo>
                    <a:pt x="6156479" y="693262"/>
                  </a:lnTo>
                  <a:lnTo>
                    <a:pt x="0" y="693262"/>
                  </a:lnTo>
                  <a:close/>
                </a:path>
              </a:pathLst>
            </a:custGeom>
          </p:spPr>
        </p:sp>
        <p:sp>
          <p:nvSpPr>
            <p:cNvPr name="TextBox 17" id="17"/>
            <p:cNvSpPr txBox="true"/>
            <p:nvPr/>
          </p:nvSpPr>
          <p:spPr>
            <a:xfrm>
              <a:off x="0" y="-123825"/>
              <a:ext cx="6156479" cy="817087"/>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Διατηρήστε χαμηλό, καθησυχαστικό τόνο φωνής και προσαρμόστε τον τρόπο επικοινωνίας στις ικανότητες και στις ανάγκες του ατόμου.</a:t>
              </a:r>
            </a:p>
          </p:txBody>
        </p:sp>
      </p:grpSp>
      <p:grpSp>
        <p:nvGrpSpPr>
          <p:cNvPr name="Group 18" id="18"/>
          <p:cNvGrpSpPr/>
          <p:nvPr/>
        </p:nvGrpSpPr>
        <p:grpSpPr>
          <a:xfrm rot="0">
            <a:off x="1121377" y="2624210"/>
            <a:ext cx="4523214" cy="460543"/>
            <a:chOff x="0" y="0"/>
            <a:chExt cx="6030952" cy="614057"/>
          </a:xfrm>
        </p:grpSpPr>
        <p:sp>
          <p:nvSpPr>
            <p:cNvPr name="Freeform 19" id="19"/>
            <p:cNvSpPr/>
            <p:nvPr/>
          </p:nvSpPr>
          <p:spPr>
            <a:xfrm flipH="false" flipV="false" rot="0">
              <a:off x="0" y="0"/>
              <a:ext cx="6030952" cy="614057"/>
            </a:xfrm>
            <a:custGeom>
              <a:avLst/>
              <a:gdLst/>
              <a:ahLst/>
              <a:cxnLst/>
              <a:rect r="r" b="b" t="t" l="l"/>
              <a:pathLst>
                <a:path h="614057" w="6030952">
                  <a:moveTo>
                    <a:pt x="0" y="0"/>
                  </a:moveTo>
                  <a:lnTo>
                    <a:pt x="6030952" y="0"/>
                  </a:lnTo>
                  <a:lnTo>
                    <a:pt x="6030952" y="614057"/>
                  </a:lnTo>
                  <a:lnTo>
                    <a:pt x="0" y="614057"/>
                  </a:lnTo>
                  <a:close/>
                </a:path>
              </a:pathLst>
            </a:custGeom>
          </p:spPr>
        </p:sp>
        <p:sp>
          <p:nvSpPr>
            <p:cNvPr name="TextBox 20" id="20"/>
            <p:cNvSpPr txBox="true"/>
            <p:nvPr/>
          </p:nvSpPr>
          <p:spPr>
            <a:xfrm>
              <a:off x="0" y="-161925"/>
              <a:ext cx="6030952" cy="775982"/>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1</a:t>
              </a:r>
            </a:p>
          </p:txBody>
        </p:sp>
      </p:grpSp>
      <p:grpSp>
        <p:nvGrpSpPr>
          <p:cNvPr name="Group 21" id="21"/>
          <p:cNvGrpSpPr/>
          <p:nvPr/>
        </p:nvGrpSpPr>
        <p:grpSpPr>
          <a:xfrm rot="0">
            <a:off x="647759" y="3169330"/>
            <a:ext cx="6202392" cy="1124698"/>
            <a:chOff x="0" y="0"/>
            <a:chExt cx="8175582" cy="1482502"/>
          </a:xfrm>
        </p:grpSpPr>
        <p:sp>
          <p:nvSpPr>
            <p:cNvPr name="Freeform 22" id="22"/>
            <p:cNvSpPr/>
            <p:nvPr/>
          </p:nvSpPr>
          <p:spPr>
            <a:xfrm flipH="false" flipV="false" rot="0">
              <a:off x="0" y="0"/>
              <a:ext cx="8175582" cy="1482502"/>
            </a:xfrm>
            <a:custGeom>
              <a:avLst/>
              <a:gdLst/>
              <a:ahLst/>
              <a:cxnLst/>
              <a:rect r="r" b="b" t="t" l="l"/>
              <a:pathLst>
                <a:path h="1482502" w="8175582">
                  <a:moveTo>
                    <a:pt x="0" y="0"/>
                  </a:moveTo>
                  <a:lnTo>
                    <a:pt x="8175582" y="0"/>
                  </a:lnTo>
                  <a:lnTo>
                    <a:pt x="8175582" y="1482502"/>
                  </a:lnTo>
                  <a:lnTo>
                    <a:pt x="0" y="1482502"/>
                  </a:lnTo>
                  <a:close/>
                </a:path>
              </a:pathLst>
            </a:custGeom>
          </p:spPr>
        </p:sp>
        <p:sp>
          <p:nvSpPr>
            <p:cNvPr name="TextBox 23" id="23"/>
            <p:cNvSpPr txBox="true"/>
            <p:nvPr/>
          </p:nvSpPr>
          <p:spPr>
            <a:xfrm>
              <a:off x="0" y="-142875"/>
              <a:ext cx="8175582" cy="1625377"/>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Προσελκύστε</a:t>
              </a:r>
              <a:r>
                <a:rPr lang="en-US" sz="1749">
                  <a:solidFill>
                    <a:srgbClr val="000000"/>
                  </a:solidFill>
                  <a:latin typeface="Calibri (MS)"/>
                  <a:ea typeface="Calibri (MS)"/>
                  <a:cs typeface="Calibri (MS)"/>
                  <a:sym typeface="Calibri (MS)"/>
                </a:rPr>
                <a:t> την προσοχή</a:t>
              </a:r>
              <a:r>
                <a:rPr lang="en-US" sz="1749">
                  <a:solidFill>
                    <a:srgbClr val="000000"/>
                  </a:solidFill>
                  <a:latin typeface="Calibri (MS)"/>
                  <a:ea typeface="Calibri (MS)"/>
                  <a:cs typeface="Calibri (MS)"/>
                  <a:sym typeface="Calibri (MS)"/>
                </a:rPr>
                <a:t> του ατόμου με ήρεμο και θετικό τρόπο, ώστε να δημιουργηθεί αίσθηση σύνδεσης και ασφάλειας πριν ξεκινήσει η επικοινωνία.</a:t>
              </a:r>
            </a:p>
          </p:txBody>
        </p:sp>
      </p:grpSp>
      <p:grpSp>
        <p:nvGrpSpPr>
          <p:cNvPr name="Group 24" id="24"/>
          <p:cNvGrpSpPr/>
          <p:nvPr/>
        </p:nvGrpSpPr>
        <p:grpSpPr>
          <a:xfrm rot="0">
            <a:off x="7172956" y="3808214"/>
            <a:ext cx="3942089" cy="3658260"/>
            <a:chOff x="0" y="0"/>
            <a:chExt cx="7615548" cy="7067231"/>
          </a:xfrm>
        </p:grpSpPr>
        <p:sp>
          <p:nvSpPr>
            <p:cNvPr name="Freeform 25" id="25"/>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26" id="26"/>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27" id="27"/>
          <p:cNvSpPr/>
          <p:nvPr/>
        </p:nvSpPr>
        <p:spPr>
          <a:xfrm flipH="false" flipV="false" rot="0">
            <a:off x="7787377" y="5021776"/>
            <a:ext cx="2713246" cy="1231135"/>
          </a:xfrm>
          <a:custGeom>
            <a:avLst/>
            <a:gdLst/>
            <a:ahLst/>
            <a:cxnLst/>
            <a:rect r="r" b="b" t="t" l="l"/>
            <a:pathLst>
              <a:path h="1231135" w="2713246">
                <a:moveTo>
                  <a:pt x="0" y="0"/>
                </a:moveTo>
                <a:lnTo>
                  <a:pt x="2713246" y="0"/>
                </a:lnTo>
                <a:lnTo>
                  <a:pt x="2713246" y="1231135"/>
                </a:lnTo>
                <a:lnTo>
                  <a:pt x="0" y="12311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198544" y="45338"/>
            <a:ext cx="1660311" cy="1660311"/>
          </a:xfrm>
          <a:custGeom>
            <a:avLst/>
            <a:gdLst/>
            <a:ahLst/>
            <a:cxnLst/>
            <a:rect r="r" b="b" t="t" l="l"/>
            <a:pathLst>
              <a:path h="1660311" w="1660311">
                <a:moveTo>
                  <a:pt x="0" y="0"/>
                </a:moveTo>
                <a:lnTo>
                  <a:pt x="1660312" y="0"/>
                </a:lnTo>
                <a:lnTo>
                  <a:pt x="1660312" y="1660311"/>
                </a:lnTo>
                <a:lnTo>
                  <a:pt x="0" y="1660311"/>
                </a:lnTo>
                <a:lnTo>
                  <a:pt x="0" y="0"/>
                </a:lnTo>
                <a:close/>
              </a:path>
            </a:pathLst>
          </a:custGeom>
          <a:blipFill>
            <a:blip r:embed="rId6"/>
            <a:stretch>
              <a:fillRect l="0" t="0" r="0" b="0"/>
            </a:stretch>
          </a:blipFill>
        </p:spPr>
      </p:sp>
      <p:grpSp>
        <p:nvGrpSpPr>
          <p:cNvPr name="Group 29" id="29"/>
          <p:cNvGrpSpPr/>
          <p:nvPr/>
        </p:nvGrpSpPr>
        <p:grpSpPr>
          <a:xfrm rot="0">
            <a:off x="604739" y="6326924"/>
            <a:ext cx="6202392" cy="1124698"/>
            <a:chOff x="0" y="0"/>
            <a:chExt cx="8269856" cy="1499597"/>
          </a:xfrm>
        </p:grpSpPr>
        <p:sp>
          <p:nvSpPr>
            <p:cNvPr name="Freeform 30" id="30"/>
            <p:cNvSpPr/>
            <p:nvPr/>
          </p:nvSpPr>
          <p:spPr>
            <a:xfrm flipH="false" flipV="false" rot="0">
              <a:off x="0" y="0"/>
              <a:ext cx="8269856" cy="1499597"/>
            </a:xfrm>
            <a:custGeom>
              <a:avLst/>
              <a:gdLst/>
              <a:ahLst/>
              <a:cxnLst/>
              <a:rect r="r" b="b" t="t" l="l"/>
              <a:pathLst>
                <a:path h="1499597" w="8269856">
                  <a:moveTo>
                    <a:pt x="0" y="0"/>
                  </a:moveTo>
                  <a:lnTo>
                    <a:pt x="8269856" y="0"/>
                  </a:lnTo>
                  <a:lnTo>
                    <a:pt x="8269856" y="1499597"/>
                  </a:lnTo>
                  <a:lnTo>
                    <a:pt x="0" y="1499597"/>
                  </a:lnTo>
                  <a:close/>
                </a:path>
              </a:pathLst>
            </a:custGeom>
          </p:spPr>
        </p:sp>
        <p:sp>
          <p:nvSpPr>
            <p:cNvPr name="TextBox 31" id="31"/>
            <p:cNvSpPr txBox="true"/>
            <p:nvPr/>
          </p:nvSpPr>
          <p:spPr>
            <a:xfrm>
              <a:off x="0" y="-142875"/>
              <a:ext cx="8269856" cy="1642472"/>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Χρησιμοποιήστε σαφή, σταθερή και προβλέψιμη γλώσσα. Κρατήστε το πλαίσιο της συζήτησης ξεκάθαρο, ώστε να μειώνεται η αβεβαιότητα</a:t>
              </a:r>
              <a:r>
                <a:rPr lang="en-US" sz="1749">
                  <a:solidFill>
                    <a:srgbClr val="000000"/>
                  </a:solidFill>
                  <a:latin typeface="Calibri (MS)"/>
                  <a:ea typeface="Calibri (MS)"/>
                  <a:cs typeface="Calibri (MS)"/>
                  <a:sym typeface="Calibri (MS)"/>
                </a:rPr>
                <a:t>.</a:t>
              </a:r>
            </a:p>
          </p:txBody>
        </p:sp>
      </p:grpSp>
      <p:grpSp>
        <p:nvGrpSpPr>
          <p:cNvPr name="Group 32" id="32"/>
          <p:cNvGrpSpPr/>
          <p:nvPr/>
        </p:nvGrpSpPr>
        <p:grpSpPr>
          <a:xfrm rot="0">
            <a:off x="604739" y="8180647"/>
            <a:ext cx="6202392" cy="1124698"/>
            <a:chOff x="0" y="0"/>
            <a:chExt cx="8269856" cy="1499597"/>
          </a:xfrm>
        </p:grpSpPr>
        <p:sp>
          <p:nvSpPr>
            <p:cNvPr name="Freeform 33" id="33"/>
            <p:cNvSpPr/>
            <p:nvPr/>
          </p:nvSpPr>
          <p:spPr>
            <a:xfrm flipH="false" flipV="false" rot="0">
              <a:off x="0" y="0"/>
              <a:ext cx="8269856" cy="1499597"/>
            </a:xfrm>
            <a:custGeom>
              <a:avLst/>
              <a:gdLst/>
              <a:ahLst/>
              <a:cxnLst/>
              <a:rect r="r" b="b" t="t" l="l"/>
              <a:pathLst>
                <a:path h="1499597" w="8269856">
                  <a:moveTo>
                    <a:pt x="0" y="0"/>
                  </a:moveTo>
                  <a:lnTo>
                    <a:pt x="8269856" y="0"/>
                  </a:lnTo>
                  <a:lnTo>
                    <a:pt x="8269856" y="1499597"/>
                  </a:lnTo>
                  <a:lnTo>
                    <a:pt x="0" y="1499597"/>
                  </a:lnTo>
                  <a:close/>
                </a:path>
              </a:pathLst>
            </a:custGeom>
          </p:spPr>
        </p:sp>
        <p:sp>
          <p:nvSpPr>
            <p:cNvPr name="TextBox 34" id="34"/>
            <p:cNvSpPr txBox="true"/>
            <p:nvPr/>
          </p:nvSpPr>
          <p:spPr>
            <a:xfrm>
              <a:off x="0" y="-142875"/>
              <a:ext cx="8269856" cy="1642472"/>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Μην</a:t>
              </a:r>
              <a:r>
                <a:rPr lang="en-US" sz="1749">
                  <a:solidFill>
                    <a:srgbClr val="000000"/>
                  </a:solidFill>
                  <a:latin typeface="Calibri (MS)"/>
                  <a:ea typeface="Calibri (MS)"/>
                  <a:cs typeface="Calibri (MS)"/>
                  <a:sym typeface="Calibri (MS)"/>
                </a:rPr>
                <a:t> περιορίζετε την επικοινωνία μόνο σε</a:t>
              </a:r>
              <a:r>
                <a:rPr lang="en-US" sz="1749">
                  <a:solidFill>
                    <a:srgbClr val="000000"/>
                  </a:solidFill>
                  <a:latin typeface="Calibri (MS)"/>
                  <a:ea typeface="Calibri (MS)"/>
                  <a:cs typeface="Calibri (MS)"/>
                  <a:sym typeface="Calibri (MS)"/>
                </a:rPr>
                <a:t> αιτήματα ή οδηγίες. Δημιουργήστε χώρο</a:t>
              </a:r>
              <a:r>
                <a:rPr lang="en-US" sz="1749">
                  <a:solidFill>
                    <a:srgbClr val="000000"/>
                  </a:solidFill>
                  <a:latin typeface="Calibri (MS)"/>
                  <a:ea typeface="Calibri (MS)"/>
                  <a:cs typeface="Calibri (MS)"/>
                  <a:sym typeface="Calibri (MS)"/>
                </a:rPr>
                <a:t> για διάλογο, ανταλλαγή απόψεων και ερωτήσεις</a:t>
              </a:r>
              <a:r>
                <a:rPr lang="en-US" sz="1749">
                  <a:solidFill>
                    <a:srgbClr val="000000"/>
                  </a:solidFill>
                  <a:latin typeface="Calibri (MS)"/>
                  <a:ea typeface="Calibri (MS)"/>
                  <a:cs typeface="Calibri (MS)"/>
                  <a:sym typeface="Calibri (MS)"/>
                </a:rPr>
                <a:t>.</a:t>
              </a:r>
            </a:p>
          </p:txBody>
        </p:sp>
      </p:grpSp>
      <p:grpSp>
        <p:nvGrpSpPr>
          <p:cNvPr name="Group 35" id="35"/>
          <p:cNvGrpSpPr/>
          <p:nvPr/>
        </p:nvGrpSpPr>
        <p:grpSpPr>
          <a:xfrm rot="0">
            <a:off x="1028700" y="7685946"/>
            <a:ext cx="4523214" cy="419759"/>
            <a:chOff x="0" y="0"/>
            <a:chExt cx="6030952" cy="559678"/>
          </a:xfrm>
        </p:grpSpPr>
        <p:sp>
          <p:nvSpPr>
            <p:cNvPr name="Freeform 36" id="36"/>
            <p:cNvSpPr/>
            <p:nvPr/>
          </p:nvSpPr>
          <p:spPr>
            <a:xfrm flipH="false" flipV="false" rot="0">
              <a:off x="0" y="0"/>
              <a:ext cx="6030952" cy="559678"/>
            </a:xfrm>
            <a:custGeom>
              <a:avLst/>
              <a:gdLst/>
              <a:ahLst/>
              <a:cxnLst/>
              <a:rect r="r" b="b" t="t" l="l"/>
              <a:pathLst>
                <a:path h="559678" w="6030952">
                  <a:moveTo>
                    <a:pt x="0" y="0"/>
                  </a:moveTo>
                  <a:lnTo>
                    <a:pt x="6030952" y="0"/>
                  </a:lnTo>
                  <a:lnTo>
                    <a:pt x="6030952" y="559678"/>
                  </a:lnTo>
                  <a:lnTo>
                    <a:pt x="0" y="559678"/>
                  </a:lnTo>
                  <a:close/>
                </a:path>
              </a:pathLst>
            </a:custGeom>
          </p:spPr>
        </p:sp>
        <p:sp>
          <p:nvSpPr>
            <p:cNvPr name="TextBox 37" id="37"/>
            <p:cNvSpPr txBox="true"/>
            <p:nvPr/>
          </p:nvSpPr>
          <p:spPr>
            <a:xfrm>
              <a:off x="0" y="-161925"/>
              <a:ext cx="6030952" cy="721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4</a:t>
              </a:r>
            </a:p>
          </p:txBody>
        </p:sp>
      </p:grpSp>
      <p:grpSp>
        <p:nvGrpSpPr>
          <p:cNvPr name="Group 38" id="38"/>
          <p:cNvGrpSpPr/>
          <p:nvPr/>
        </p:nvGrpSpPr>
        <p:grpSpPr>
          <a:xfrm rot="0">
            <a:off x="11698253" y="3507900"/>
            <a:ext cx="6238818" cy="698432"/>
            <a:chOff x="0" y="0"/>
            <a:chExt cx="6192636" cy="693262"/>
          </a:xfrm>
        </p:grpSpPr>
        <p:sp>
          <p:nvSpPr>
            <p:cNvPr name="Freeform 39" id="39"/>
            <p:cNvSpPr/>
            <p:nvPr/>
          </p:nvSpPr>
          <p:spPr>
            <a:xfrm flipH="false" flipV="false" rot="0">
              <a:off x="0" y="0"/>
              <a:ext cx="6192636" cy="693262"/>
            </a:xfrm>
            <a:custGeom>
              <a:avLst/>
              <a:gdLst/>
              <a:ahLst/>
              <a:cxnLst/>
              <a:rect r="r" b="b" t="t" l="l"/>
              <a:pathLst>
                <a:path h="693262" w="6192636">
                  <a:moveTo>
                    <a:pt x="0" y="0"/>
                  </a:moveTo>
                  <a:lnTo>
                    <a:pt x="6192636" y="0"/>
                  </a:lnTo>
                  <a:lnTo>
                    <a:pt x="6192636" y="693262"/>
                  </a:lnTo>
                  <a:lnTo>
                    <a:pt x="0" y="693262"/>
                  </a:lnTo>
                  <a:close/>
                </a:path>
              </a:pathLst>
            </a:custGeom>
          </p:spPr>
        </p:sp>
        <p:sp>
          <p:nvSpPr>
            <p:cNvPr name="TextBox 40" id="40"/>
            <p:cNvSpPr txBox="true"/>
            <p:nvPr/>
          </p:nvSpPr>
          <p:spPr>
            <a:xfrm>
              <a:off x="0" y="-123825"/>
              <a:ext cx="6192636" cy="817087"/>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Ενθαρρύνετε το άτομο να εκφράζει ελεύθερα</a:t>
              </a:r>
              <a:r>
                <a:rPr lang="en-US" sz="1649">
                  <a:solidFill>
                    <a:srgbClr val="000000"/>
                  </a:solidFill>
                  <a:latin typeface="Calibri (MS)"/>
                  <a:ea typeface="Calibri (MS)"/>
                  <a:cs typeface="Calibri (MS)"/>
                  <a:sym typeface="Calibri (MS)"/>
                </a:rPr>
                <a:t> τις ανάγκες</a:t>
              </a:r>
              <a:r>
                <a:rPr lang="en-US" sz="1649">
                  <a:solidFill>
                    <a:srgbClr val="000000"/>
                  </a:solidFill>
                  <a:latin typeface="Calibri (MS)"/>
                  <a:ea typeface="Calibri (MS)"/>
                  <a:cs typeface="Calibri (MS)"/>
                  <a:sym typeface="Calibri (MS)"/>
                </a:rPr>
                <a:t>, τις προτιμήσεις και τις προθέσεις του, χωρίς φόβο κριτικής.</a:t>
              </a:r>
            </a:p>
          </p:txBody>
        </p:sp>
      </p:grpSp>
      <p:sp>
        <p:nvSpPr>
          <p:cNvPr name="Freeform 41" id="41"/>
          <p:cNvSpPr/>
          <p:nvPr/>
        </p:nvSpPr>
        <p:spPr>
          <a:xfrm flipH="false" flipV="false" rot="0">
            <a:off x="647759" y="2624210"/>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2" id="42"/>
          <p:cNvSpPr/>
          <p:nvPr/>
        </p:nvSpPr>
        <p:spPr>
          <a:xfrm flipH="false" flipV="false" rot="0">
            <a:off x="647759" y="4288091"/>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3" id="43"/>
          <p:cNvSpPr/>
          <p:nvPr/>
        </p:nvSpPr>
        <p:spPr>
          <a:xfrm flipH="false" flipV="false" rot="0">
            <a:off x="647759" y="5778404"/>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4" id="44"/>
          <p:cNvSpPr/>
          <p:nvPr/>
        </p:nvSpPr>
        <p:spPr>
          <a:xfrm flipH="false" flipV="false" rot="0">
            <a:off x="647759" y="7594496"/>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5" id="45"/>
          <p:cNvSpPr/>
          <p:nvPr/>
        </p:nvSpPr>
        <p:spPr>
          <a:xfrm flipH="false" flipV="false" rot="0">
            <a:off x="11698253" y="2966165"/>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46" id="46"/>
          <p:cNvGrpSpPr/>
          <p:nvPr/>
        </p:nvGrpSpPr>
        <p:grpSpPr>
          <a:xfrm rot="0">
            <a:off x="12204084" y="4444589"/>
            <a:ext cx="4523214" cy="444836"/>
            <a:chOff x="0" y="0"/>
            <a:chExt cx="6030952" cy="593115"/>
          </a:xfrm>
        </p:grpSpPr>
        <p:sp>
          <p:nvSpPr>
            <p:cNvPr name="Freeform 47" id="47"/>
            <p:cNvSpPr/>
            <p:nvPr/>
          </p:nvSpPr>
          <p:spPr>
            <a:xfrm flipH="false" flipV="false" rot="0">
              <a:off x="0" y="0"/>
              <a:ext cx="6030952" cy="593115"/>
            </a:xfrm>
            <a:custGeom>
              <a:avLst/>
              <a:gdLst/>
              <a:ahLst/>
              <a:cxnLst/>
              <a:rect r="r" b="b" t="t" l="l"/>
              <a:pathLst>
                <a:path h="593115" w="6030952">
                  <a:moveTo>
                    <a:pt x="0" y="0"/>
                  </a:moveTo>
                  <a:lnTo>
                    <a:pt x="6030952" y="0"/>
                  </a:lnTo>
                  <a:lnTo>
                    <a:pt x="6030952" y="593115"/>
                  </a:lnTo>
                  <a:lnTo>
                    <a:pt x="0" y="593115"/>
                  </a:lnTo>
                  <a:close/>
                </a:path>
              </a:pathLst>
            </a:custGeom>
          </p:spPr>
        </p:sp>
        <p:sp>
          <p:nvSpPr>
            <p:cNvPr name="TextBox 48" id="48"/>
            <p:cNvSpPr txBox="true"/>
            <p:nvPr/>
          </p:nvSpPr>
          <p:spPr>
            <a:xfrm>
              <a:off x="0" y="-161925"/>
              <a:ext cx="6030952" cy="755040"/>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 6</a:t>
              </a:r>
            </a:p>
          </p:txBody>
        </p:sp>
      </p:grpSp>
      <p:sp>
        <p:nvSpPr>
          <p:cNvPr name="Freeform 49" id="49"/>
          <p:cNvSpPr/>
          <p:nvPr/>
        </p:nvSpPr>
        <p:spPr>
          <a:xfrm flipH="false" flipV="false" rot="0">
            <a:off x="11698253" y="4444589"/>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0" id="50"/>
          <p:cNvGrpSpPr/>
          <p:nvPr/>
        </p:nvGrpSpPr>
        <p:grpSpPr>
          <a:xfrm rot="0">
            <a:off x="11698253" y="4947820"/>
            <a:ext cx="6238818" cy="1069841"/>
            <a:chOff x="0" y="0"/>
            <a:chExt cx="6192636" cy="1061921"/>
          </a:xfrm>
        </p:grpSpPr>
        <p:sp>
          <p:nvSpPr>
            <p:cNvPr name="Freeform 51" id="51"/>
            <p:cNvSpPr/>
            <p:nvPr/>
          </p:nvSpPr>
          <p:spPr>
            <a:xfrm flipH="false" flipV="false" rot="0">
              <a:off x="0" y="0"/>
              <a:ext cx="6192636" cy="1061921"/>
            </a:xfrm>
            <a:custGeom>
              <a:avLst/>
              <a:gdLst/>
              <a:ahLst/>
              <a:cxnLst/>
              <a:rect r="r" b="b" t="t" l="l"/>
              <a:pathLst>
                <a:path h="1061921" w="6192636">
                  <a:moveTo>
                    <a:pt x="0" y="0"/>
                  </a:moveTo>
                  <a:lnTo>
                    <a:pt x="6192636" y="0"/>
                  </a:lnTo>
                  <a:lnTo>
                    <a:pt x="6192636" y="1061921"/>
                  </a:lnTo>
                  <a:lnTo>
                    <a:pt x="0" y="1061921"/>
                  </a:lnTo>
                  <a:close/>
                </a:path>
              </a:pathLst>
            </a:custGeom>
          </p:spPr>
        </p:sp>
        <p:sp>
          <p:nvSpPr>
            <p:cNvPr name="TextBox 52" id="52"/>
            <p:cNvSpPr txBox="true"/>
            <p:nvPr/>
          </p:nvSpPr>
          <p:spPr>
            <a:xfrm>
              <a:off x="0" y="-123825"/>
              <a:ext cx="6192636" cy="1185746"/>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Λάβετε υπόψη τους περιβαλλοντικούς</a:t>
              </a:r>
              <a:r>
                <a:rPr lang="en-US" sz="1649">
                  <a:solidFill>
                    <a:srgbClr val="000000"/>
                  </a:solidFill>
                  <a:latin typeface="Calibri (MS)"/>
                  <a:ea typeface="Calibri (MS)"/>
                  <a:cs typeface="Calibri (MS)"/>
                  <a:sym typeface="Calibri (MS)"/>
                </a:rPr>
                <a:t> παράγοντες. Ορισμένοι χώροι, ήχοι ή συνθήκες μπορεί να δυσκολεύουν την επικοινωνία και τη συγκέντρωση.</a:t>
              </a:r>
            </a:p>
          </p:txBody>
        </p:sp>
      </p:grpSp>
      <p:grpSp>
        <p:nvGrpSpPr>
          <p:cNvPr name="Group 53" id="53"/>
          <p:cNvGrpSpPr/>
          <p:nvPr/>
        </p:nvGrpSpPr>
        <p:grpSpPr>
          <a:xfrm rot="0">
            <a:off x="12204084" y="6070755"/>
            <a:ext cx="4523214" cy="433388"/>
            <a:chOff x="0" y="0"/>
            <a:chExt cx="6030952" cy="577850"/>
          </a:xfrm>
        </p:grpSpPr>
        <p:sp>
          <p:nvSpPr>
            <p:cNvPr name="Freeform 54" id="54"/>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p:spPr>
        </p:sp>
        <p:sp>
          <p:nvSpPr>
            <p:cNvPr name="TextBox 55" id="55"/>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 7</a:t>
              </a:r>
            </a:p>
          </p:txBody>
        </p:sp>
      </p:grpSp>
      <p:grpSp>
        <p:nvGrpSpPr>
          <p:cNvPr name="Group 56" id="56"/>
          <p:cNvGrpSpPr/>
          <p:nvPr/>
        </p:nvGrpSpPr>
        <p:grpSpPr>
          <a:xfrm rot="0">
            <a:off x="12204084" y="7594496"/>
            <a:ext cx="4523214" cy="433388"/>
            <a:chOff x="0" y="0"/>
            <a:chExt cx="6030952" cy="577850"/>
          </a:xfrm>
        </p:grpSpPr>
        <p:sp>
          <p:nvSpPr>
            <p:cNvPr name="Freeform 57" id="57"/>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p:spPr>
        </p:sp>
        <p:sp>
          <p:nvSpPr>
            <p:cNvPr name="TextBox 58" id="58"/>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8</a:t>
              </a:r>
            </a:p>
          </p:txBody>
        </p:sp>
      </p:grpSp>
      <p:sp>
        <p:nvSpPr>
          <p:cNvPr name="Freeform 59" id="59"/>
          <p:cNvSpPr/>
          <p:nvPr/>
        </p:nvSpPr>
        <p:spPr>
          <a:xfrm flipH="false" flipV="false" rot="0">
            <a:off x="11698253" y="6059307"/>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0" id="60"/>
          <p:cNvSpPr/>
          <p:nvPr/>
        </p:nvSpPr>
        <p:spPr>
          <a:xfrm flipH="false" flipV="false" rot="0">
            <a:off x="11698253" y="7594496"/>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1" id="61"/>
          <p:cNvGrpSpPr/>
          <p:nvPr/>
        </p:nvGrpSpPr>
        <p:grpSpPr>
          <a:xfrm rot="0">
            <a:off x="11698253" y="6657807"/>
            <a:ext cx="6238818" cy="698432"/>
            <a:chOff x="0" y="0"/>
            <a:chExt cx="6192636" cy="693262"/>
          </a:xfrm>
        </p:grpSpPr>
        <p:sp>
          <p:nvSpPr>
            <p:cNvPr name="Freeform 62" id="62"/>
            <p:cNvSpPr/>
            <p:nvPr/>
          </p:nvSpPr>
          <p:spPr>
            <a:xfrm flipH="false" flipV="false" rot="0">
              <a:off x="0" y="0"/>
              <a:ext cx="6192636" cy="693262"/>
            </a:xfrm>
            <a:custGeom>
              <a:avLst/>
              <a:gdLst/>
              <a:ahLst/>
              <a:cxnLst/>
              <a:rect r="r" b="b" t="t" l="l"/>
              <a:pathLst>
                <a:path h="693262" w="6192636">
                  <a:moveTo>
                    <a:pt x="0" y="0"/>
                  </a:moveTo>
                  <a:lnTo>
                    <a:pt x="6192636" y="0"/>
                  </a:lnTo>
                  <a:lnTo>
                    <a:pt x="6192636" y="693262"/>
                  </a:lnTo>
                  <a:lnTo>
                    <a:pt x="0" y="693262"/>
                  </a:lnTo>
                  <a:close/>
                </a:path>
              </a:pathLst>
            </a:custGeom>
          </p:spPr>
        </p:sp>
        <p:sp>
          <p:nvSpPr>
            <p:cNvPr name="TextBox 63" id="63"/>
            <p:cNvSpPr txBox="true"/>
            <p:nvPr/>
          </p:nvSpPr>
          <p:spPr>
            <a:xfrm>
              <a:off x="0" y="-123825"/>
              <a:ext cx="6192636" cy="817087"/>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Δείξτε σεβασμό και προσαρμοστείτε στον ρυθμό</a:t>
              </a:r>
              <a:r>
                <a:rPr lang="en-US" sz="1649">
                  <a:solidFill>
                    <a:srgbClr val="000000"/>
                  </a:solidFill>
                  <a:latin typeface="Calibri (MS)"/>
                  <a:ea typeface="Calibri (MS)"/>
                  <a:cs typeface="Calibri (MS)"/>
                  <a:sym typeface="Calibri (MS)"/>
                </a:rPr>
                <a:t> και στο προσωπικό στυλ επικοινωνίας κάθε ατόμου</a:t>
              </a:r>
            </a:p>
          </p:txBody>
        </p:sp>
      </p:grpSp>
      <p:grpSp>
        <p:nvGrpSpPr>
          <p:cNvPr name="Group 64" id="64"/>
          <p:cNvGrpSpPr/>
          <p:nvPr/>
        </p:nvGrpSpPr>
        <p:grpSpPr>
          <a:xfrm rot="0">
            <a:off x="11698253" y="8188315"/>
            <a:ext cx="6238818" cy="698432"/>
            <a:chOff x="0" y="0"/>
            <a:chExt cx="6192636" cy="693262"/>
          </a:xfrm>
        </p:grpSpPr>
        <p:sp>
          <p:nvSpPr>
            <p:cNvPr name="Freeform 65" id="65"/>
            <p:cNvSpPr/>
            <p:nvPr/>
          </p:nvSpPr>
          <p:spPr>
            <a:xfrm flipH="false" flipV="false" rot="0">
              <a:off x="0" y="0"/>
              <a:ext cx="6192636" cy="693262"/>
            </a:xfrm>
            <a:custGeom>
              <a:avLst/>
              <a:gdLst/>
              <a:ahLst/>
              <a:cxnLst/>
              <a:rect r="r" b="b" t="t" l="l"/>
              <a:pathLst>
                <a:path h="693262" w="6192636">
                  <a:moveTo>
                    <a:pt x="0" y="0"/>
                  </a:moveTo>
                  <a:lnTo>
                    <a:pt x="6192636" y="0"/>
                  </a:lnTo>
                  <a:lnTo>
                    <a:pt x="6192636" y="693262"/>
                  </a:lnTo>
                  <a:lnTo>
                    <a:pt x="0" y="693262"/>
                  </a:lnTo>
                  <a:close/>
                </a:path>
              </a:pathLst>
            </a:custGeom>
          </p:spPr>
        </p:sp>
        <p:sp>
          <p:nvSpPr>
            <p:cNvPr name="TextBox 66" id="66"/>
            <p:cNvSpPr txBox="true"/>
            <p:nvPr/>
          </p:nvSpPr>
          <p:spPr>
            <a:xfrm>
              <a:off x="0" y="-123825"/>
              <a:ext cx="6192636" cy="817087"/>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Διατηρήστε την επικοινωνία απλή, προσβάσιμη και κατανοητή, με βάση το ατομικό προφίλ επικοινωνίας του κάθε νέου ή της κάθε νέας.</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1620085" y="35311"/>
            <a:ext cx="15047830" cy="3342299"/>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Κουίζ </a:t>
            </a:r>
            <a:r>
              <a:rPr lang="en-US" sz="5498" strike="noStrike" u="none">
                <a:solidFill>
                  <a:srgbClr val="282121"/>
                </a:solidFill>
                <a:latin typeface="Calibri (MS)"/>
                <a:ea typeface="Calibri (MS)"/>
                <a:cs typeface="Calibri (MS)"/>
                <a:sym typeface="Calibri (MS)"/>
              </a:rPr>
              <a:t>- Ελέγξτε τις γνώσεις σας και σκεφτείτε τι μάθατε σε αυτή την ενότητα, συμπληρώνοντας το σύντομο κουίζ που ακολουθεί.</a:t>
            </a:r>
          </a:p>
          <a:p>
            <a:pPr algn="ctr" marL="0" indent="0" lvl="0">
              <a:lnSpc>
                <a:spcPts val="6323"/>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1.Ποιο εμπόδιο μπορεί να αντιμετωπίσει ένα νέο άτομο με ΔΕΠΥ σε μια πολιτική συνάντηση;</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Αργός και ήρεμος ρυθμός συζήτησης</a:t>
            </a:r>
          </a:p>
        </p:txBody>
      </p:sp>
      <p:sp>
        <p:nvSpPr>
          <p:cNvPr name="TextBox 14" id="14"/>
          <p:cNvSpPr txBox="true"/>
          <p:nvPr/>
        </p:nvSpPr>
        <p:spPr>
          <a:xfrm rot="0">
            <a:off x="10399291" y="6690233"/>
            <a:ext cx="410434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Υπερβολικά δομημένη συμμετοχή</a:t>
            </a:r>
          </a:p>
        </p:txBody>
      </p:sp>
      <p:sp>
        <p:nvSpPr>
          <p:cNvPr name="TextBox 15" id="15"/>
          <p:cNvSpPr txBox="true"/>
          <p:nvPr/>
        </p:nvSpPr>
        <p:spPr>
          <a:xfrm rot="0">
            <a:off x="2758404" y="6364232"/>
            <a:ext cx="5862123" cy="1468239"/>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Δυσκολία στη διατήρηση της προσοχής για μεγάλο χρονικό διάστημα</a:t>
            </a:r>
          </a:p>
        </p:txBody>
      </p:sp>
      <p:sp>
        <p:nvSpPr>
          <p:cNvPr name="TextBox 16" id="16"/>
          <p:cNvSpPr txBox="true"/>
          <p:nvPr/>
        </p:nvSpPr>
        <p:spPr>
          <a:xfrm rot="0">
            <a:off x="2758404" y="4593824"/>
            <a:ext cx="6256099" cy="1466787"/>
          </a:xfrm>
          <a:prstGeom prst="rect">
            <a:avLst/>
          </a:prstGeom>
        </p:spPr>
        <p:txBody>
          <a:bodyPr anchor="t" rtlCol="false" tIns="0" lIns="0" bIns="0" rIns="0">
            <a:spAutoFit/>
          </a:bodyPr>
          <a:lstStyle/>
          <a:p>
            <a:pPr algn="ctr">
              <a:lnSpc>
                <a:spcPts val="5849"/>
              </a:lnSpc>
              <a:spcBef>
                <a:spcPct val="0"/>
              </a:spcBef>
            </a:pPr>
            <a:r>
              <a:rPr lang="en-US" sz="3249">
                <a:solidFill>
                  <a:srgbClr val="282121"/>
                </a:solidFill>
                <a:latin typeface="Calibri (MS)"/>
                <a:ea typeface="Calibri (MS)"/>
                <a:cs typeface="Calibri (MS)"/>
                <a:sym typeface="Calibri (MS)"/>
              </a:rPr>
              <a:t>Α. Υπερβολική σαφήνεια στην πληροφόρηση</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1.Ποιο</a:t>
            </a:r>
            <a:r>
              <a:rPr lang="en-US" sz="6000" strike="noStrike" u="none">
                <a:solidFill>
                  <a:srgbClr val="282121"/>
                </a:solidFill>
                <a:latin typeface="Calibri (MS)"/>
                <a:ea typeface="Calibri (MS)"/>
                <a:cs typeface="Calibri (MS)"/>
                <a:sym typeface="Calibri (MS)"/>
              </a:rPr>
              <a:t> εμπόδιο μπορεί να αντιμετωπίσει ένα νέο άτομο με ΔΕΠΥ σε μια πολιτική συνάντηση;</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Αργός και ήρεμος ρυθμός συζήτησης</a:t>
            </a:r>
          </a:p>
        </p:txBody>
      </p:sp>
      <p:sp>
        <p:nvSpPr>
          <p:cNvPr name="TextBox 14" id="14"/>
          <p:cNvSpPr txBox="true"/>
          <p:nvPr/>
        </p:nvSpPr>
        <p:spPr>
          <a:xfrm rot="0">
            <a:off x="10399291" y="6690233"/>
            <a:ext cx="410434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Υπερβολικά δομημένη συμμετοχή</a:t>
            </a:r>
          </a:p>
        </p:txBody>
      </p:sp>
      <p:sp>
        <p:nvSpPr>
          <p:cNvPr name="TextBox 15" id="15"/>
          <p:cNvSpPr txBox="true"/>
          <p:nvPr/>
        </p:nvSpPr>
        <p:spPr>
          <a:xfrm rot="0">
            <a:off x="2758404" y="6303131"/>
            <a:ext cx="5862123" cy="1468239"/>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Δυσκολία στη διατήρηση της προσοχής για μεγάλο χρονικό διάστημα</a:t>
            </a:r>
          </a:p>
        </p:txBody>
      </p:sp>
      <p:sp>
        <p:nvSpPr>
          <p:cNvPr name="TextBox 16" id="16"/>
          <p:cNvSpPr txBox="true"/>
          <p:nvPr/>
        </p:nvSpPr>
        <p:spPr>
          <a:xfrm rot="0">
            <a:off x="2658572" y="4547511"/>
            <a:ext cx="6485428" cy="1466787"/>
          </a:xfrm>
          <a:prstGeom prst="rect">
            <a:avLst/>
          </a:prstGeom>
        </p:spPr>
        <p:txBody>
          <a:bodyPr anchor="t" rtlCol="false" tIns="0" lIns="0" bIns="0" rIns="0">
            <a:spAutoFit/>
          </a:bodyPr>
          <a:lstStyle/>
          <a:p>
            <a:pPr algn="ctr">
              <a:lnSpc>
                <a:spcPts val="5849"/>
              </a:lnSpc>
              <a:spcBef>
                <a:spcPct val="0"/>
              </a:spcBef>
            </a:pPr>
            <a:r>
              <a:rPr lang="en-US" sz="3249">
                <a:solidFill>
                  <a:srgbClr val="282121"/>
                </a:solidFill>
                <a:latin typeface="Calibri (MS)"/>
                <a:ea typeface="Calibri (MS)"/>
                <a:cs typeface="Calibri (MS)"/>
                <a:sym typeface="Calibri (MS)"/>
              </a:rPr>
              <a:t>Α</a:t>
            </a:r>
            <a:r>
              <a:rPr lang="en-US" sz="3249">
                <a:solidFill>
                  <a:srgbClr val="282121"/>
                </a:solidFill>
                <a:latin typeface="Calibri (MS)"/>
                <a:ea typeface="Calibri (MS)"/>
                <a:cs typeface="Calibri (MS)"/>
                <a:sym typeface="Calibri (MS)"/>
              </a:rPr>
              <a:t>. Υπερβολική σαφήνεια στην πληροφόρηση</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2.Ποια στρατηγική διευκολύνει τη συμμετοχή ενός ατόμου με ΔΑΦ;</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26836"/>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Χρήση μεταφορών και διπλών νοημάτων</a:t>
            </a:r>
          </a:p>
        </p:txBody>
      </p:sp>
      <p:sp>
        <p:nvSpPr>
          <p:cNvPr name="TextBox 14" id="14"/>
          <p:cNvSpPr txBox="true"/>
          <p:nvPr/>
        </p:nvSpPr>
        <p:spPr>
          <a:xfrm rot="0">
            <a:off x="10015345" y="6597561"/>
            <a:ext cx="4488289"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Συζητήσεις σε μεγάλες και θορυβώδεις ομάδες</a:t>
            </a:r>
          </a:p>
        </p:txBody>
      </p:sp>
      <p:sp>
        <p:nvSpPr>
          <p:cNvPr name="TextBox 15" id="15"/>
          <p:cNvSpPr txBox="true"/>
          <p:nvPr/>
        </p:nvSpPr>
        <p:spPr>
          <a:xfrm rot="0">
            <a:off x="2905476" y="6597561"/>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Σαφείς οδηγίες και υποστήριξη με εικόνες ή οπτικά παραδείγματα</a:t>
            </a:r>
          </a:p>
        </p:txBody>
      </p:sp>
      <p:sp>
        <p:nvSpPr>
          <p:cNvPr name="TextBox 16" id="16"/>
          <p:cNvSpPr txBox="true"/>
          <p:nvPr/>
        </p:nvSpPr>
        <p:spPr>
          <a:xfrm rot="0">
            <a:off x="3784366" y="4826836"/>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Α. Αλλαγή χώρου χωρίς προειδοποίηση</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104"/>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Μαθησιακά Αποτελέσματα</a:t>
            </a:r>
          </a:p>
        </p:txBody>
      </p:sp>
      <p:sp>
        <p:nvSpPr>
          <p:cNvPr name="TextBox 3" id="3"/>
          <p:cNvSpPr txBox="true"/>
          <p:nvPr/>
        </p:nvSpPr>
        <p:spPr>
          <a:xfrm rot="0">
            <a:off x="2225921" y="2131696"/>
            <a:ext cx="14893392" cy="1560394"/>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Με την ολοκλήρωση αυτής της ενότητας, θα έχετε αποκτήσει τις ακόλουθες γνώσεις, δεξιότητες και στάσεις.</a:t>
            </a:r>
          </a:p>
          <a:p>
            <a:pPr algn="ctr">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1914792" y="5952173"/>
            <a:ext cx="4196778" cy="2558018"/>
          </a:xfrm>
          <a:prstGeom prst="rect">
            <a:avLst/>
          </a:prstGeom>
        </p:spPr>
        <p:txBody>
          <a:bodyPr anchor="t" rtlCol="false" tIns="0" lIns="0" bIns="0" rIns="0">
            <a:spAutoFit/>
          </a:bodyPr>
          <a:lstStyle/>
          <a:p>
            <a:pPr algn="just">
              <a:lnSpc>
                <a:spcPts val="3359"/>
              </a:lnSpc>
              <a:spcBef>
                <a:spcPct val="0"/>
              </a:spcBef>
            </a:pPr>
            <a:r>
              <a:rPr lang="en-US" sz="2399" spc="-40">
                <a:solidFill>
                  <a:srgbClr val="272665"/>
                </a:solidFill>
                <a:latin typeface="Calibri (MS)"/>
                <a:ea typeface="Calibri (MS)"/>
                <a:cs typeface="Calibri (MS)"/>
                <a:sym typeface="Calibri (MS)"/>
              </a:rPr>
              <a:t>Κατανόηση</a:t>
            </a:r>
            <a:r>
              <a:rPr lang="en-US" sz="2399" spc="-40">
                <a:solidFill>
                  <a:srgbClr val="272665"/>
                </a:solidFill>
                <a:latin typeface="Calibri (MS)"/>
                <a:ea typeface="Calibri (MS)"/>
                <a:cs typeface="Calibri (MS)"/>
                <a:sym typeface="Calibri (MS)"/>
              </a:rPr>
              <a:t> των βασικών χαρακτηριστικών της Διαταραχής Αυτιστικού Φάσματος (ASD) και της Διαταραχής Ελλειμματικής Προσοχής και Υπερκινητικότητας (ADHD).</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230964" y="5991489"/>
            <a:ext cx="3826071" cy="2373392"/>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Αναγνώριση</a:t>
            </a:r>
            <a:r>
              <a:rPr lang="en-US" sz="2199" spc="-37">
                <a:solidFill>
                  <a:srgbClr val="272665"/>
                </a:solidFill>
                <a:latin typeface="Calibri (MS)"/>
                <a:ea typeface="Calibri (MS)"/>
                <a:cs typeface="Calibri (MS)"/>
                <a:sym typeface="Calibri (MS)"/>
              </a:rPr>
              <a:t> των εμποδίων που αντιμετωπίζουν τα νεαρά άτομα με αυτές τις νευροαναπτυξιακές διαφοροποιήσεις στις πολιτικές διαδικασίες και στη συμμετοχή τους</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8641" y="6019429"/>
            <a:ext cx="3574521" cy="1201619"/>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Σχεδιασμός</a:t>
            </a:r>
            <a:r>
              <a:rPr lang="en-US" sz="2199" spc="-37">
                <a:solidFill>
                  <a:srgbClr val="272665"/>
                </a:solidFill>
                <a:latin typeface="Calibri (MS)"/>
                <a:ea typeface="Calibri (MS)"/>
                <a:cs typeface="Calibri (MS)"/>
                <a:sym typeface="Calibri (MS)"/>
              </a:rPr>
              <a:t> δραστηριοτήτων προσαρμοσμένων στις ανάγκες των ομάδων-στόχων.</a:t>
            </a:r>
          </a:p>
        </p:txBody>
      </p:sp>
      <p:sp>
        <p:nvSpPr>
          <p:cNvPr name="TextBox 16" id="16"/>
          <p:cNvSpPr txBox="true"/>
          <p:nvPr/>
        </p:nvSpPr>
        <p:spPr>
          <a:xfrm rot="0">
            <a:off x="2830474" y="4477702"/>
            <a:ext cx="2365414"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MA1.</a:t>
            </a:r>
          </a:p>
        </p:txBody>
      </p:sp>
      <p:sp>
        <p:nvSpPr>
          <p:cNvPr name="Freeform 17" id="17"/>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
        <p:nvSpPr>
          <p:cNvPr name="TextBox 18" id="18"/>
          <p:cNvSpPr txBox="true"/>
          <p:nvPr/>
        </p:nvSpPr>
        <p:spPr>
          <a:xfrm rot="0">
            <a:off x="7961293" y="4477702"/>
            <a:ext cx="2365414"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MA2.</a:t>
            </a:r>
          </a:p>
        </p:txBody>
      </p:sp>
      <p:sp>
        <p:nvSpPr>
          <p:cNvPr name="TextBox 19" id="19"/>
          <p:cNvSpPr txBox="true"/>
          <p:nvPr/>
        </p:nvSpPr>
        <p:spPr>
          <a:xfrm rot="0">
            <a:off x="13093194" y="4477702"/>
            <a:ext cx="2365414"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MA3.</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2.Ποια</a:t>
            </a:r>
            <a:r>
              <a:rPr lang="en-US" sz="6000" strike="noStrike" u="none">
                <a:solidFill>
                  <a:srgbClr val="282121"/>
                </a:solidFill>
                <a:latin typeface="Calibri (MS)"/>
                <a:ea typeface="Calibri (MS)"/>
                <a:cs typeface="Calibri (MS)"/>
                <a:sym typeface="Calibri (MS)"/>
              </a:rPr>
              <a:t> στρατηγική διευκολύνει τη συμμετοχή ενός ατόμου με ΔΑΦ;</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40464"/>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Χρήση μεταφορών και διπλών νοημάτων</a:t>
            </a:r>
          </a:p>
        </p:txBody>
      </p:sp>
      <p:sp>
        <p:nvSpPr>
          <p:cNvPr name="TextBox 14" id="14"/>
          <p:cNvSpPr txBox="true"/>
          <p:nvPr/>
        </p:nvSpPr>
        <p:spPr>
          <a:xfrm rot="0">
            <a:off x="10160980" y="6597561"/>
            <a:ext cx="4580966"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Συζητήσεις σε μεγάλες και θορυβώδεις ομάδες</a:t>
            </a:r>
          </a:p>
        </p:txBody>
      </p:sp>
      <p:sp>
        <p:nvSpPr>
          <p:cNvPr name="TextBox 15" id="15"/>
          <p:cNvSpPr txBox="true"/>
          <p:nvPr/>
        </p:nvSpPr>
        <p:spPr>
          <a:xfrm rot="0">
            <a:off x="2905476" y="6611188"/>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Σαφείς οδηγίες και υποστήριξη με εικόνες ή οπτικά παραδείγματα</a:t>
            </a:r>
          </a:p>
        </p:txBody>
      </p:sp>
      <p:sp>
        <p:nvSpPr>
          <p:cNvPr name="TextBox 16" id="16"/>
          <p:cNvSpPr txBox="true"/>
          <p:nvPr/>
        </p:nvSpPr>
        <p:spPr>
          <a:xfrm rot="0">
            <a:off x="3784366" y="4840464"/>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Α. Αλλαγή χώρου χωρίς προειδοποίηση</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3.Ποια από τις παρακάτω φράσεις είναι πιο συμπεριληπτική για άτομα με ΔΑΦ ή ΔΕΠΥ;</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139619" y="5095875"/>
            <a:ext cx="4104343" cy="534973"/>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«Είναι εύκολο!»</a:t>
            </a:r>
          </a:p>
        </p:txBody>
      </p:sp>
      <p:sp>
        <p:nvSpPr>
          <p:cNvPr name="TextBox 14" id="14"/>
          <p:cNvSpPr txBox="true"/>
          <p:nvPr/>
        </p:nvSpPr>
        <p:spPr>
          <a:xfrm rot="0">
            <a:off x="10399291" y="6611188"/>
            <a:ext cx="410434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«Στο έχω εξηγήσει ήδη.»</a:t>
            </a:r>
          </a:p>
        </p:txBody>
      </p:sp>
      <p:sp>
        <p:nvSpPr>
          <p:cNvPr name="TextBox 15" id="15"/>
          <p:cNvSpPr txBox="true"/>
          <p:nvPr/>
        </p:nvSpPr>
        <p:spPr>
          <a:xfrm rot="0">
            <a:off x="2758404" y="6611188"/>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«Χρειάζεσαι να το δούμε βήμα προς βήμα;»</a:t>
            </a:r>
          </a:p>
        </p:txBody>
      </p:sp>
      <p:sp>
        <p:nvSpPr>
          <p:cNvPr name="TextBox 16" id="16"/>
          <p:cNvSpPr txBox="true"/>
          <p:nvPr/>
        </p:nvSpPr>
        <p:spPr>
          <a:xfrm rot="0">
            <a:off x="1966177" y="5198984"/>
            <a:ext cx="7740719" cy="336612"/>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Α</a:t>
            </a:r>
            <a:r>
              <a:rPr lang="en-US" sz="3249">
                <a:solidFill>
                  <a:srgbClr val="282121"/>
                </a:solidFill>
                <a:latin typeface="Calibri (MS)"/>
                <a:ea typeface="Calibri (MS)"/>
                <a:cs typeface="Calibri (MS)"/>
                <a:sym typeface="Calibri (MS)"/>
              </a:rPr>
              <a:t>. «Συγκεντρώσου, σε παρακαλώ</a:t>
            </a:r>
            <a:r>
              <a:rPr lang="en-US" sz="3249">
                <a:solidFill>
                  <a:srgbClr val="282121"/>
                </a:solidFill>
                <a:latin typeface="Calibri (MS)"/>
                <a:ea typeface="Calibri (MS)"/>
                <a:cs typeface="Calibri (MS)"/>
                <a:sym typeface="Calibri (MS)"/>
              </a:rPr>
              <a:t>!»</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3.Ποια</a:t>
            </a:r>
            <a:r>
              <a:rPr lang="en-US" sz="6000" strike="noStrike" u="none">
                <a:solidFill>
                  <a:srgbClr val="282121"/>
                </a:solidFill>
                <a:latin typeface="Calibri (MS)"/>
                <a:ea typeface="Calibri (MS)"/>
                <a:cs typeface="Calibri (MS)"/>
                <a:sym typeface="Calibri (MS)"/>
              </a:rPr>
              <a:t> από τις παρακάτω φράσεις είναι πιο συμπεριληπτική για άτομα με ΔΑΦ ή ΔΕΠΥ;</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139619" y="5095875"/>
            <a:ext cx="4104343" cy="534973"/>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«Είναι εύκολο!»</a:t>
            </a:r>
          </a:p>
        </p:txBody>
      </p:sp>
      <p:sp>
        <p:nvSpPr>
          <p:cNvPr name="TextBox 14" id="14"/>
          <p:cNvSpPr txBox="true"/>
          <p:nvPr/>
        </p:nvSpPr>
        <p:spPr>
          <a:xfrm rot="0">
            <a:off x="10399291" y="6690233"/>
            <a:ext cx="410434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«Στο έχω εξηγήσει ήδη.»</a:t>
            </a:r>
          </a:p>
        </p:txBody>
      </p:sp>
      <p:sp>
        <p:nvSpPr>
          <p:cNvPr name="TextBox 15" id="15"/>
          <p:cNvSpPr txBox="true"/>
          <p:nvPr/>
        </p:nvSpPr>
        <p:spPr>
          <a:xfrm rot="0">
            <a:off x="2758404" y="6597561"/>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«Χρειάζεσαι να το δούμε βήμα προς βήμα;»</a:t>
            </a:r>
          </a:p>
        </p:txBody>
      </p:sp>
      <p:sp>
        <p:nvSpPr>
          <p:cNvPr name="TextBox 16" id="16"/>
          <p:cNvSpPr txBox="true"/>
          <p:nvPr/>
        </p:nvSpPr>
        <p:spPr>
          <a:xfrm rot="0">
            <a:off x="1966177" y="5198984"/>
            <a:ext cx="7740719" cy="336612"/>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Α</a:t>
            </a:r>
            <a:r>
              <a:rPr lang="en-US" sz="3249">
                <a:solidFill>
                  <a:srgbClr val="282121"/>
                </a:solidFill>
                <a:latin typeface="Calibri (MS)"/>
                <a:ea typeface="Calibri (MS)"/>
                <a:cs typeface="Calibri (MS)"/>
                <a:sym typeface="Calibri (MS)"/>
              </a:rPr>
              <a:t>. «Συγκεντρώσου, σε παρακαλώ</a:t>
            </a:r>
            <a:r>
              <a:rPr lang="en-US" sz="3249">
                <a:solidFill>
                  <a:srgbClr val="282121"/>
                </a:solidFill>
                <a:latin typeface="Calibri (MS)"/>
                <a:ea typeface="Calibri (MS)"/>
                <a:cs typeface="Calibri (MS)"/>
                <a:sym typeface="Calibri (MS)"/>
              </a:rPr>
              <a: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33052" y="35300"/>
            <a:ext cx="15826248" cy="2762151"/>
          </a:xfrm>
          <a:prstGeom prst="rect">
            <a:avLst/>
          </a:prstGeom>
        </p:spPr>
        <p:txBody>
          <a:bodyPr anchor="t" rtlCol="false" tIns="0" lIns="0" bIns="0" rIns="0">
            <a:spAutoFit/>
          </a:bodyPr>
          <a:lstStyle/>
          <a:p>
            <a:pPr algn="ctr">
              <a:lnSpc>
                <a:spcPts val="6900"/>
              </a:lnSpc>
            </a:pPr>
            <a:r>
              <a:rPr lang="en-US" sz="6000">
                <a:solidFill>
                  <a:srgbClr val="282121"/>
                </a:solidFill>
                <a:latin typeface="Calibri (MS)"/>
                <a:ea typeface="Calibri (MS)"/>
                <a:cs typeface="Calibri (MS)"/>
                <a:sym typeface="Calibri (MS)"/>
              </a:rPr>
              <a:t>4.Ποιο μπορεί να είναι ένα αποτέλεσμα της χρήσης αφηρημένης ή ασαφούς γλώσσας σε χώρους συμμετοχής νέων με ΔΑΦ;</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56178"/>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Ενισχύει τον αυθορμητισμό</a:t>
            </a:r>
          </a:p>
        </p:txBody>
      </p:sp>
      <p:sp>
        <p:nvSpPr>
          <p:cNvPr name="TextBox 14" id="14"/>
          <p:cNvSpPr txBox="true"/>
          <p:nvPr/>
        </p:nvSpPr>
        <p:spPr>
          <a:xfrm rot="0">
            <a:off x="10399291" y="6611188"/>
            <a:ext cx="410434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Βοηθά όλους να κατανοήσουν καλύτερα</a:t>
            </a:r>
          </a:p>
        </p:txBody>
      </p:sp>
      <p:sp>
        <p:nvSpPr>
          <p:cNvPr name="TextBox 15" id="15"/>
          <p:cNvSpPr txBox="true"/>
          <p:nvPr/>
        </p:nvSpPr>
        <p:spPr>
          <a:xfrm rot="0">
            <a:off x="2952716" y="6611188"/>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Μπορεί να προκαλέσει σύγχυση και αποκλεισμό</a:t>
            </a:r>
          </a:p>
        </p:txBody>
      </p:sp>
      <p:sp>
        <p:nvSpPr>
          <p:cNvPr name="TextBox 16" id="16"/>
          <p:cNvSpPr txBox="true"/>
          <p:nvPr/>
        </p:nvSpPr>
        <p:spPr>
          <a:xfrm rot="0">
            <a:off x="3271385" y="4826836"/>
            <a:ext cx="5130305"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Α. Κάνει την επικοινωνία πιο δημιουργική</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7004391" y="-10496328"/>
            <a:ext cx="71453106" cy="13893661"/>
          </a:xfrm>
          <a:custGeom>
            <a:avLst/>
            <a:gdLst/>
            <a:ahLst/>
            <a:cxnLst/>
            <a:rect r="r" b="b" t="t" l="l"/>
            <a:pathLst>
              <a:path h="13893661" w="71453106">
                <a:moveTo>
                  <a:pt x="0" y="0"/>
                </a:moveTo>
                <a:lnTo>
                  <a:pt x="71453106" y="0"/>
                </a:lnTo>
                <a:lnTo>
                  <a:pt x="71453106" y="13893662"/>
                </a:lnTo>
                <a:lnTo>
                  <a:pt x="0" y="13893662"/>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120866"/>
            <a:ext cx="15826248" cy="3638418"/>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4.Ποιο μπορεί να είναι ένα αποτέλεσμα της χρήσης αφηρημένης ή ασαφούς γλώσσας σε χώρους συμμετοχής νέων με ΔΑΦ;</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56178"/>
            <a:ext cx="4104343"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Ενισχύει τον αυθορμητισμό</a:t>
            </a:r>
          </a:p>
        </p:txBody>
      </p:sp>
      <p:sp>
        <p:nvSpPr>
          <p:cNvPr name="TextBox 14" id="14"/>
          <p:cNvSpPr txBox="true"/>
          <p:nvPr/>
        </p:nvSpPr>
        <p:spPr>
          <a:xfrm rot="0">
            <a:off x="10399291" y="6611188"/>
            <a:ext cx="410434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Δ. Βοηθά όλους να κατανοήσουν καλύτερα</a:t>
            </a:r>
          </a:p>
        </p:txBody>
      </p:sp>
      <p:sp>
        <p:nvSpPr>
          <p:cNvPr name="TextBox 15" id="15"/>
          <p:cNvSpPr txBox="true"/>
          <p:nvPr/>
        </p:nvSpPr>
        <p:spPr>
          <a:xfrm rot="0">
            <a:off x="2905476" y="6611188"/>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Μπορεί να προκαλέσει σύγχυση και αποκλεισμό</a:t>
            </a:r>
          </a:p>
        </p:txBody>
      </p:sp>
      <p:sp>
        <p:nvSpPr>
          <p:cNvPr name="TextBox 16" id="16"/>
          <p:cNvSpPr txBox="true"/>
          <p:nvPr/>
        </p:nvSpPr>
        <p:spPr>
          <a:xfrm rot="0">
            <a:off x="3459998" y="4856178"/>
            <a:ext cx="4753079"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Α. Κάνει την επικοινωνία πιο δημιουργική</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1885884"/>
          </a:xfrm>
          <a:prstGeom prst="rect">
            <a:avLst/>
          </a:prstGeom>
        </p:spPr>
        <p:txBody>
          <a:bodyPr anchor="t" rtlCol="false" tIns="0" lIns="0" bIns="0" rIns="0">
            <a:spAutoFit/>
          </a:bodyPr>
          <a:lstStyle/>
          <a:p>
            <a:pPr algn="ctr" marL="1295400" indent="-647700" lvl="1">
              <a:lnSpc>
                <a:spcPts val="6900"/>
              </a:lnSpc>
              <a:buAutoNum type="arabicPeriod" startAt="1"/>
            </a:pPr>
            <a:r>
              <a:rPr lang="en-US" sz="6000">
                <a:solidFill>
                  <a:srgbClr val="282121"/>
                </a:solidFill>
                <a:latin typeface="Calibri (MS)"/>
                <a:ea typeface="Calibri (MS)"/>
                <a:cs typeface="Calibri (MS)"/>
                <a:sym typeface="Calibri (MS)"/>
              </a:rPr>
              <a:t>Ποια πρακτική θεωρείται καλή στη γνωστική προσβασιμότητα;</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67767" cy="1300838"/>
          </a:xfrm>
          <a:custGeom>
            <a:avLst/>
            <a:gdLst/>
            <a:ahLst/>
            <a:cxnLst/>
            <a:rect r="r" b="b" t="t" l="l"/>
            <a:pathLst>
              <a:path h="1300838" w="6167767">
                <a:moveTo>
                  <a:pt x="0" y="0"/>
                </a:moveTo>
                <a:lnTo>
                  <a:pt x="6167768" y="0"/>
                </a:lnTo>
                <a:lnTo>
                  <a:pt x="6167768" y="1300839"/>
                </a:lnTo>
                <a:lnTo>
                  <a:pt x="0" y="13008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317438" y="4826836"/>
            <a:ext cx="6279551"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Να παρουσιάζουμε όλη την πληροφορία χωρίς φιλτράρισμα</a:t>
            </a:r>
          </a:p>
        </p:txBody>
      </p:sp>
      <p:sp>
        <p:nvSpPr>
          <p:cNvPr name="TextBox 14" id="14"/>
          <p:cNvSpPr txBox="true"/>
          <p:nvPr/>
        </p:nvSpPr>
        <p:spPr>
          <a:xfrm rot="0">
            <a:off x="9640250" y="6667421"/>
            <a:ext cx="5889346" cy="952950"/>
          </a:xfrm>
          <a:prstGeom prst="rect">
            <a:avLst/>
          </a:prstGeom>
        </p:spPr>
        <p:txBody>
          <a:bodyPr anchor="t" rtlCol="false" tIns="0" lIns="0" bIns="0" rIns="0">
            <a:spAutoFit/>
          </a:bodyPr>
          <a:lstStyle/>
          <a:p>
            <a:pPr algn="ctr" marL="0" indent="0" lvl="0">
              <a:lnSpc>
                <a:spcPts val="3507"/>
              </a:lnSpc>
            </a:pPr>
            <a:r>
              <a:rPr lang="en-US" sz="3050">
                <a:solidFill>
                  <a:srgbClr val="282121"/>
                </a:solidFill>
                <a:latin typeface="Calibri (MS)"/>
                <a:ea typeface="Calibri (MS)"/>
                <a:cs typeface="Calibri (MS)"/>
                <a:sym typeface="Calibri (MS)"/>
              </a:rPr>
              <a:t>Δ. Να συνδυάζουμε γραπτό κείμενο με οπτικά στοιχεία και σαφή δομή</a:t>
            </a:r>
          </a:p>
        </p:txBody>
      </p:sp>
      <p:sp>
        <p:nvSpPr>
          <p:cNvPr name="TextBox 15" id="15"/>
          <p:cNvSpPr txBox="true"/>
          <p:nvPr/>
        </p:nvSpPr>
        <p:spPr>
          <a:xfrm rot="0">
            <a:off x="2905476" y="6612401"/>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Να χρησιμοποιούμε τεχνική γλώσσα για επαγγελματισμό</a:t>
            </a:r>
          </a:p>
        </p:txBody>
      </p:sp>
      <p:sp>
        <p:nvSpPr>
          <p:cNvPr name="TextBox 16" id="16"/>
          <p:cNvSpPr txBox="true"/>
          <p:nvPr/>
        </p:nvSpPr>
        <p:spPr>
          <a:xfrm rot="0">
            <a:off x="3444794" y="4826836"/>
            <a:ext cx="4783485"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Α. Να μιλάμε γρήγορα για να μη χάνεται η προσοχή</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1885884"/>
          </a:xfrm>
          <a:prstGeom prst="rect">
            <a:avLst/>
          </a:prstGeom>
        </p:spPr>
        <p:txBody>
          <a:bodyPr anchor="t" rtlCol="false" tIns="0" lIns="0" bIns="0" rIns="0">
            <a:spAutoFit/>
          </a:bodyPr>
          <a:lstStyle/>
          <a:p>
            <a:pPr algn="ctr" marL="1295400" indent="-647700" lvl="1">
              <a:lnSpc>
                <a:spcPts val="6900"/>
              </a:lnSpc>
              <a:buAutoNum type="arabicPeriod" startAt="1"/>
            </a:pPr>
            <a:r>
              <a:rPr lang="en-US" sz="6000">
                <a:solidFill>
                  <a:srgbClr val="282121"/>
                </a:solidFill>
                <a:latin typeface="Calibri (MS)"/>
                <a:ea typeface="Calibri (MS)"/>
                <a:cs typeface="Calibri (MS)"/>
                <a:sym typeface="Calibri (MS)"/>
              </a:rPr>
              <a:t>Ποια πρακτική θεωρείται καλή στη γνωστική προσβασιμότητα;</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9373329" y="6486584"/>
            <a:ext cx="6167767" cy="1300838"/>
          </a:xfrm>
          <a:custGeom>
            <a:avLst/>
            <a:gdLst/>
            <a:ahLst/>
            <a:cxnLst/>
            <a:rect r="r" b="b" t="t" l="l"/>
            <a:pathLst>
              <a:path h="1300838" w="6167767">
                <a:moveTo>
                  <a:pt x="0" y="0"/>
                </a:moveTo>
                <a:lnTo>
                  <a:pt x="6167768" y="0"/>
                </a:lnTo>
                <a:lnTo>
                  <a:pt x="6167768" y="1300839"/>
                </a:lnTo>
                <a:lnTo>
                  <a:pt x="0" y="13008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509411" y="4826836"/>
            <a:ext cx="5895605"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Να παρουσιάζουμε όλη την πληροφορία χωρίς φιλτράρισμα</a:t>
            </a:r>
          </a:p>
        </p:txBody>
      </p:sp>
      <p:sp>
        <p:nvSpPr>
          <p:cNvPr name="TextBox 14" id="14"/>
          <p:cNvSpPr txBox="true"/>
          <p:nvPr/>
        </p:nvSpPr>
        <p:spPr>
          <a:xfrm rot="0">
            <a:off x="9515669" y="6646191"/>
            <a:ext cx="5889346" cy="952950"/>
          </a:xfrm>
          <a:prstGeom prst="rect">
            <a:avLst/>
          </a:prstGeom>
        </p:spPr>
        <p:txBody>
          <a:bodyPr anchor="t" rtlCol="false" tIns="0" lIns="0" bIns="0" rIns="0">
            <a:spAutoFit/>
          </a:bodyPr>
          <a:lstStyle/>
          <a:p>
            <a:pPr algn="ctr" marL="0" indent="0" lvl="0">
              <a:lnSpc>
                <a:spcPts val="3507"/>
              </a:lnSpc>
            </a:pPr>
            <a:r>
              <a:rPr lang="en-US" sz="3050">
                <a:solidFill>
                  <a:srgbClr val="282121"/>
                </a:solidFill>
                <a:latin typeface="Calibri (MS)"/>
                <a:ea typeface="Calibri (MS)"/>
                <a:cs typeface="Calibri (MS)"/>
                <a:sym typeface="Calibri (MS)"/>
              </a:rPr>
              <a:t>Δ. Να συνδυάζουμε γραπτό κείμενο με οπτικά στοιχεία και σαφή δομή</a:t>
            </a:r>
          </a:p>
        </p:txBody>
      </p:sp>
      <p:sp>
        <p:nvSpPr>
          <p:cNvPr name="TextBox 15" id="15"/>
          <p:cNvSpPr txBox="true"/>
          <p:nvPr/>
        </p:nvSpPr>
        <p:spPr>
          <a:xfrm rot="0">
            <a:off x="2905476" y="6597561"/>
            <a:ext cx="5862123" cy="1001580"/>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Γ. Να χρησιμοποιούμε τεχνική γλώσσα για επαγγελματισμό</a:t>
            </a:r>
          </a:p>
        </p:txBody>
      </p:sp>
      <p:sp>
        <p:nvSpPr>
          <p:cNvPr name="TextBox 16" id="16"/>
          <p:cNvSpPr txBox="true"/>
          <p:nvPr/>
        </p:nvSpPr>
        <p:spPr>
          <a:xfrm rot="0">
            <a:off x="3444794" y="4840464"/>
            <a:ext cx="4783485" cy="1001632"/>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Α. Να μιλάμε γρήγορα για να μη χάνεται η προσοχή</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639399" y="1484899"/>
            <a:ext cx="5009201" cy="984549"/>
            <a:chOff x="0" y="0"/>
            <a:chExt cx="6678935" cy="1312731"/>
          </a:xfrm>
        </p:grpSpPr>
        <p:sp>
          <p:nvSpPr>
            <p:cNvPr name="Freeform 4" id="4"/>
            <p:cNvSpPr/>
            <p:nvPr/>
          </p:nvSpPr>
          <p:spPr>
            <a:xfrm flipH="false" flipV="false" rot="0">
              <a:off x="0" y="0"/>
              <a:ext cx="6678935" cy="1312731"/>
            </a:xfrm>
            <a:custGeom>
              <a:avLst/>
              <a:gdLst/>
              <a:ahLst/>
              <a:cxnLst/>
              <a:rect r="r" b="b" t="t" l="l"/>
              <a:pathLst>
                <a:path h="1312731" w="6678935">
                  <a:moveTo>
                    <a:pt x="0" y="0"/>
                  </a:moveTo>
                  <a:lnTo>
                    <a:pt x="6678935" y="0"/>
                  </a:lnTo>
                  <a:lnTo>
                    <a:pt x="6678935" y="1312731"/>
                  </a:lnTo>
                  <a:lnTo>
                    <a:pt x="0" y="1312731"/>
                  </a:lnTo>
                  <a:close/>
                </a:path>
              </a:pathLst>
            </a:custGeom>
          </p:spPr>
        </p:sp>
        <p:sp>
          <p:nvSpPr>
            <p:cNvPr name="TextBox 5" id="5"/>
            <p:cNvSpPr txBox="true"/>
            <p:nvPr/>
          </p:nvSpPr>
          <p:spPr>
            <a:xfrm>
              <a:off x="0" y="-95250"/>
              <a:ext cx="6678935" cy="1407981"/>
            </a:xfrm>
            <a:prstGeom prst="rect">
              <a:avLst/>
            </a:prstGeom>
          </p:spPr>
          <p:txBody>
            <a:bodyPr anchor="t" rtlCol="false" tIns="0" lIns="0" bIns="0" rIns="0"/>
            <a:lstStyle/>
            <a:p>
              <a:pPr algn="ctr">
                <a:lnSpc>
                  <a:spcPts val="5879"/>
                </a:lnSpc>
              </a:pPr>
              <a:r>
                <a:rPr lang="en-US" b="true" sz="4899">
                  <a:solidFill>
                    <a:srgbClr val="4C5270"/>
                  </a:solidFill>
                  <a:latin typeface="Calibri (MS) Bold"/>
                  <a:ea typeface="Calibri (MS) Bold"/>
                  <a:cs typeface="Calibri (MS) Bold"/>
                  <a:sym typeface="Calibri (MS) Bold"/>
                </a:rPr>
                <a:t>Συμπέρασμα</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9" id="9"/>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256360" y="2607839"/>
            <a:ext cx="13376981" cy="6140022"/>
            <a:chOff x="0" y="0"/>
            <a:chExt cx="17835975" cy="8186696"/>
          </a:xfrm>
        </p:grpSpPr>
        <p:sp>
          <p:nvSpPr>
            <p:cNvPr name="Freeform 13" id="13"/>
            <p:cNvSpPr/>
            <p:nvPr/>
          </p:nvSpPr>
          <p:spPr>
            <a:xfrm flipH="false" flipV="false" rot="0">
              <a:off x="0" y="0"/>
              <a:ext cx="17835975" cy="8186696"/>
            </a:xfrm>
            <a:custGeom>
              <a:avLst/>
              <a:gdLst/>
              <a:ahLst/>
              <a:cxnLst/>
              <a:rect r="r" b="b" t="t" l="l"/>
              <a:pathLst>
                <a:path h="8186696" w="17835975">
                  <a:moveTo>
                    <a:pt x="0" y="0"/>
                  </a:moveTo>
                  <a:lnTo>
                    <a:pt x="17835975" y="0"/>
                  </a:lnTo>
                  <a:lnTo>
                    <a:pt x="17835975" y="8186696"/>
                  </a:lnTo>
                  <a:lnTo>
                    <a:pt x="0" y="8186696"/>
                  </a:lnTo>
                  <a:close/>
                </a:path>
              </a:pathLst>
            </a:custGeom>
          </p:spPr>
        </p:sp>
        <p:sp>
          <p:nvSpPr>
            <p:cNvPr name="TextBox 14" id="14"/>
            <p:cNvSpPr txBox="true"/>
            <p:nvPr/>
          </p:nvSpPr>
          <p:spPr>
            <a:xfrm>
              <a:off x="0" y="-47625"/>
              <a:ext cx="17835975" cy="8234321"/>
            </a:xfrm>
            <a:prstGeom prst="rect">
              <a:avLst/>
            </a:prstGeom>
          </p:spPr>
          <p:txBody>
            <a:bodyPr anchor="t" rtlCol="false" tIns="0" lIns="0" bIns="0" rIns="0"/>
            <a:lstStyle/>
            <a:p>
              <a:pPr algn="l">
                <a:lnSpc>
                  <a:spcPts val="3390"/>
                </a:lnSpc>
              </a:pPr>
              <a:r>
                <a:rPr lang="en-US" sz="2825">
                  <a:solidFill>
                    <a:srgbClr val="2E2B29"/>
                  </a:solidFill>
                  <a:latin typeface="Calibri (MS)"/>
                  <a:ea typeface="Calibri (MS)"/>
                  <a:cs typeface="Calibri (MS)"/>
                  <a:sym typeface="Calibri (MS)"/>
                </a:rPr>
                <a:t>Η συμπερίληψη δεν περιορίζεται μόνο στη φυσική προσβασιμότητα των χώρων. Περιλαμβάνει επίσης τη γνωστική, συναισθηματική και επικοινωνιακή προσβασιμότητα.</a:t>
              </a:r>
            </a:p>
            <a:p>
              <a:pPr algn="l">
                <a:lnSpc>
                  <a:spcPts val="3390"/>
                </a:lnSpc>
              </a:pPr>
            </a:p>
            <a:p>
              <a:pPr algn="l">
                <a:lnSpc>
                  <a:spcPts val="3390"/>
                </a:lnSpc>
              </a:pPr>
              <a:r>
                <a:rPr lang="en-US" sz="2825">
                  <a:solidFill>
                    <a:srgbClr val="2E2B29"/>
                  </a:solidFill>
                  <a:latin typeface="Calibri (MS)"/>
                  <a:ea typeface="Calibri (MS)"/>
                  <a:cs typeface="Calibri (MS)"/>
                  <a:sym typeface="Calibri (MS)"/>
                </a:rPr>
                <a:t>Τα άτομα με ΔΑΦ και ΔΕΠΥ έχουν διαφορετικούς τρόπους να αντιλαμβάνονται, να επεξεργάζονται και να ανταποκρίνονται στο περιβάλλον γύρω τους. Η κατανόηση αυτών των διαφορών είναι το κλειδί για τη δημιουργία χώρων όπου μπορούν να συμμετέχουν με ασφάλεια, αξιοπρέπεια και ουσιαστικό ρόλο.</a:t>
              </a:r>
            </a:p>
            <a:p>
              <a:pPr algn="l">
                <a:lnSpc>
                  <a:spcPts val="3390"/>
                </a:lnSpc>
              </a:pPr>
            </a:p>
            <a:p>
              <a:pPr algn="l">
                <a:lnSpc>
                  <a:spcPts val="3390"/>
                </a:lnSpc>
              </a:pPr>
              <a:r>
                <a:rPr lang="en-US" sz="2825">
                  <a:solidFill>
                    <a:srgbClr val="2E2B29"/>
                  </a:solidFill>
                  <a:latin typeface="Calibri (MS)"/>
                  <a:ea typeface="Calibri (MS)"/>
                  <a:cs typeface="Calibri (MS)"/>
                  <a:sym typeface="Calibri (MS)"/>
                </a:rPr>
                <a:t>Στην πράξη, αυτό σημαίνει ότι:</a:t>
              </a:r>
            </a:p>
            <a:p>
              <a:pPr algn="l" marL="609923" indent="-304961" lvl="1">
                <a:lnSpc>
                  <a:spcPts val="3390"/>
                </a:lnSpc>
                <a:buFont typeface="Arial"/>
                <a:buChar char="•"/>
              </a:pPr>
              <a:r>
                <a:rPr lang="en-US" sz="2825">
                  <a:solidFill>
                    <a:srgbClr val="2E2B29"/>
                  </a:solidFill>
                  <a:latin typeface="Calibri (MS)"/>
                  <a:ea typeface="Calibri (MS)"/>
                  <a:cs typeface="Calibri (MS)"/>
                  <a:sym typeface="Calibri (MS)"/>
                </a:rPr>
                <a:t>χρησιμοποιούμε σαφή, συγκεκριμένη και δομημένη γλώσσα,</a:t>
              </a:r>
            </a:p>
            <a:p>
              <a:pPr algn="l" marL="609923" indent="-304961" lvl="1">
                <a:lnSpc>
                  <a:spcPts val="3390"/>
                </a:lnSpc>
                <a:buFont typeface="Arial"/>
                <a:buChar char="•"/>
              </a:pPr>
              <a:r>
                <a:rPr lang="en-US" sz="2825">
                  <a:solidFill>
                    <a:srgbClr val="2E2B29"/>
                  </a:solidFill>
                  <a:latin typeface="Calibri (MS)"/>
                  <a:ea typeface="Calibri (MS)"/>
                  <a:cs typeface="Calibri (MS)"/>
                  <a:sym typeface="Calibri (MS)"/>
                </a:rPr>
                <a:t>υποστηρίζουμε την επικοινωνία με οπτικά και γραπτά στοιχεία,</a:t>
              </a:r>
            </a:p>
            <a:p>
              <a:pPr algn="l" marL="609923" indent="-304961" lvl="1">
                <a:lnSpc>
                  <a:spcPts val="3390"/>
                </a:lnSpc>
                <a:buFont typeface="Arial"/>
                <a:buChar char="•"/>
              </a:pPr>
              <a:r>
                <a:rPr lang="en-US" sz="2825">
                  <a:solidFill>
                    <a:srgbClr val="2E2B29"/>
                  </a:solidFill>
                  <a:latin typeface="Calibri (MS)"/>
                  <a:ea typeface="Calibri (MS)"/>
                  <a:cs typeface="Calibri (MS)"/>
                  <a:sym typeface="Calibri (MS)"/>
                </a:rPr>
                <a:t>προβλέπουμε αλλαγές και δίνουμε οδηγίες βήμα προς βήμα,</a:t>
              </a:r>
            </a:p>
            <a:p>
              <a:pPr algn="l" marL="609923" indent="-304961" lvl="1">
                <a:lnSpc>
                  <a:spcPts val="3390"/>
                </a:lnSpc>
                <a:buFont typeface="Arial"/>
                <a:buChar char="•"/>
              </a:pPr>
              <a:r>
                <a:rPr lang="en-US" sz="2825">
                  <a:solidFill>
                    <a:srgbClr val="2E2B29"/>
                  </a:solidFill>
                  <a:latin typeface="Calibri (MS)"/>
                  <a:ea typeface="Calibri (MS)"/>
                  <a:cs typeface="Calibri (MS)"/>
                  <a:sym typeface="Calibri (MS)"/>
                </a:rPr>
                <a:t>και διαμορφώνουμε περιβάλλοντα που αποφεύγουν την αισθητηριακή υπερφόρτωση.</a:t>
              </a:r>
            </a:p>
            <a:p>
              <a:pPr algn="l">
                <a:lnSpc>
                  <a:spcPts val="3390"/>
                </a:lnSpc>
              </a:pPr>
            </a:p>
          </p:txBody>
        </p:sp>
      </p:grpSp>
      <p:sp>
        <p:nvSpPr>
          <p:cNvPr name="Freeform 15" id="15"/>
          <p:cNvSpPr/>
          <p:nvPr/>
        </p:nvSpPr>
        <p:spPr>
          <a:xfrm flipH="false" flipV="false" rot="0">
            <a:off x="14463271" y="4649491"/>
            <a:ext cx="3418731" cy="3325067"/>
          </a:xfrm>
          <a:custGeom>
            <a:avLst/>
            <a:gdLst/>
            <a:ahLst/>
            <a:cxnLst/>
            <a:rect r="r" b="b" t="t" l="l"/>
            <a:pathLst>
              <a:path h="3325067" w="3418731">
                <a:moveTo>
                  <a:pt x="0" y="0"/>
                </a:moveTo>
                <a:lnTo>
                  <a:pt x="3418731" y="0"/>
                </a:lnTo>
                <a:lnTo>
                  <a:pt x="3418731" y="3325067"/>
                </a:lnTo>
                <a:lnTo>
                  <a:pt x="0" y="33250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009" y="9679769"/>
            <a:ext cx="2498879" cy="524253"/>
          </a:xfrm>
          <a:custGeom>
            <a:avLst/>
            <a:gdLst/>
            <a:ahLst/>
            <a:cxnLst/>
            <a:rect r="r" b="b" t="t" l="l"/>
            <a:pathLst>
              <a:path h="524253" w="2498879">
                <a:moveTo>
                  <a:pt x="0" y="0"/>
                </a:moveTo>
                <a:lnTo>
                  <a:pt x="2498878" y="0"/>
                </a:lnTo>
                <a:lnTo>
                  <a:pt x="2498878" y="524253"/>
                </a:lnTo>
                <a:lnTo>
                  <a:pt x="0" y="524253"/>
                </a:lnTo>
                <a:lnTo>
                  <a:pt x="0" y="0"/>
                </a:lnTo>
                <a:close/>
              </a:path>
            </a:pathLst>
          </a:custGeom>
          <a:blipFill>
            <a:blip r:embed="rId3"/>
            <a:stretch>
              <a:fillRect l="0" t="0" r="0" b="-211"/>
            </a:stretch>
          </a:blipFill>
        </p:spPr>
      </p:sp>
      <p:grpSp>
        <p:nvGrpSpPr>
          <p:cNvPr name="Group 3" id="3"/>
          <p:cNvGrpSpPr/>
          <p:nvPr/>
        </p:nvGrpSpPr>
        <p:grpSpPr>
          <a:xfrm rot="0">
            <a:off x="387280" y="1625735"/>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p:spPr>
        </p:sp>
        <p:sp>
          <p:nvSpPr>
            <p:cNvPr name="TextBox 5" id="5"/>
            <p:cNvSpPr txBox="true"/>
            <p:nvPr/>
          </p:nvSpPr>
          <p:spPr>
            <a:xfrm>
              <a:off x="0" y="-180975"/>
              <a:ext cx="6030952" cy="840607"/>
            </a:xfrm>
            <a:prstGeom prst="rect">
              <a:avLst/>
            </a:prstGeom>
          </p:spPr>
          <p:txBody>
            <a:bodyPr anchor="t" rtlCol="false" tIns="0" lIns="0" bIns="0" rIns="0"/>
            <a:lstStyle/>
            <a:p>
              <a:pPr algn="l">
                <a:lnSpc>
                  <a:spcPts val="4139"/>
                </a:lnSpc>
              </a:pPr>
              <a:r>
                <a:rPr lang="en-US" b="true" sz="2299">
                  <a:solidFill>
                    <a:srgbClr val="181A3C"/>
                  </a:solidFill>
                  <a:latin typeface="Calibri (MS) Bold"/>
                  <a:ea typeface="Calibri (MS) Bold"/>
                  <a:cs typeface="Calibri (MS) Bold"/>
                  <a:sym typeface="Calibri (MS) Bold"/>
                </a:rPr>
                <a:t>Πληροφορίες Υπόβαθρου</a:t>
              </a:r>
            </a:p>
          </p:txBody>
        </p:sp>
      </p:grpSp>
      <p:grpSp>
        <p:nvGrpSpPr>
          <p:cNvPr name="Group 6" id="6"/>
          <p:cNvGrpSpPr/>
          <p:nvPr/>
        </p:nvGrpSpPr>
        <p:grpSpPr>
          <a:xfrm rot="0">
            <a:off x="331439" y="2120459"/>
            <a:ext cx="6062685" cy="4187007"/>
            <a:chOff x="0" y="0"/>
            <a:chExt cx="8083580" cy="5582676"/>
          </a:xfrm>
        </p:grpSpPr>
        <p:sp>
          <p:nvSpPr>
            <p:cNvPr name="Freeform 7" id="7"/>
            <p:cNvSpPr/>
            <p:nvPr/>
          </p:nvSpPr>
          <p:spPr>
            <a:xfrm flipH="false" flipV="false" rot="0">
              <a:off x="0" y="0"/>
              <a:ext cx="8083580" cy="5582676"/>
            </a:xfrm>
            <a:custGeom>
              <a:avLst/>
              <a:gdLst/>
              <a:ahLst/>
              <a:cxnLst/>
              <a:rect r="r" b="b" t="t" l="l"/>
              <a:pathLst>
                <a:path h="5582676" w="8083580">
                  <a:moveTo>
                    <a:pt x="0" y="0"/>
                  </a:moveTo>
                  <a:lnTo>
                    <a:pt x="8083580" y="0"/>
                  </a:lnTo>
                  <a:lnTo>
                    <a:pt x="8083580" y="5582676"/>
                  </a:lnTo>
                  <a:lnTo>
                    <a:pt x="0" y="5582676"/>
                  </a:lnTo>
                  <a:close/>
                </a:path>
              </a:pathLst>
            </a:custGeom>
          </p:spPr>
        </p:sp>
        <p:sp>
          <p:nvSpPr>
            <p:cNvPr name="TextBox 8" id="8"/>
            <p:cNvSpPr txBox="true"/>
            <p:nvPr/>
          </p:nvSpPr>
          <p:spPr>
            <a:xfrm>
              <a:off x="0" y="-123825"/>
              <a:ext cx="8083580" cy="5706501"/>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Παραδοσιακά</a:t>
              </a:r>
              <a:r>
                <a:rPr lang="en-US" sz="1549">
                  <a:solidFill>
                    <a:srgbClr val="000000"/>
                  </a:solidFill>
                  <a:latin typeface="Calibri (MS)"/>
                  <a:ea typeface="Calibri (MS)"/>
                  <a:cs typeface="Calibri (MS)"/>
                  <a:sym typeface="Calibri (MS)"/>
                </a:rPr>
                <a:t>, οι χώροι πολιτικής συμμετοχής και δράσεων για νέους δεν έχουν σχεδιαστεί με τρόπο που να λαμβάνει υπόψη τις ανάγκες νευροδιαφορετικών νέων και νέων, όπως τα άτομα με ΔΑΦ και ΔΕΠΥ.</a:t>
              </a:r>
            </a:p>
            <a:p>
              <a:pPr algn="just">
                <a:lnSpc>
                  <a:spcPts val="2789"/>
                </a:lnSpc>
              </a:pPr>
              <a:r>
                <a:rPr lang="en-US" sz="1549">
                  <a:solidFill>
                    <a:srgbClr val="000000"/>
                  </a:solidFill>
                  <a:latin typeface="Calibri (MS)"/>
                  <a:ea typeface="Calibri (MS)"/>
                  <a:cs typeface="Calibri (MS)"/>
                  <a:sym typeface="Calibri (MS)"/>
                </a:rPr>
                <a:t>Οι γρήγοροι ρυθμοί στις ομαδικές συζητήσεις, τα θορυβώδη ή έντονα ερεθιστικά περιβάλλοντα, καθώς και οι άρρητοι κοινωνικοί κανόνες, μπορούν να λειτουργήσουν αποκλειστικά και να αποθαρρύνουν τη συμμετοχή.</a:t>
              </a:r>
            </a:p>
            <a:p>
              <a:pPr algn="just">
                <a:lnSpc>
                  <a:spcPts val="2789"/>
                </a:lnSpc>
              </a:pPr>
              <a:r>
                <a:rPr lang="en-US" sz="1549">
                  <a:solidFill>
                    <a:srgbClr val="000000"/>
                  </a:solidFill>
                  <a:latin typeface="Calibri (MS)"/>
                  <a:ea typeface="Calibri (MS)"/>
                  <a:cs typeface="Calibri (MS)"/>
                  <a:sym typeface="Calibri (MS)"/>
                </a:rPr>
                <a:t>Πολλοί/ές εργαζόμενοι/ες με νέους δεν έχουν λάβει εξειδικευμένη εκπαίδευση σχετικά με το πώς να προσαρμόζουν τις δραστηριότητες και την επικοινωνία τους για νέους και νέες με ΔΑΦ ή ΔΕΠΥ.</a:t>
              </a:r>
            </a:p>
            <a:p>
              <a:pPr algn="just">
                <a:lnSpc>
                  <a:spcPts val="2789"/>
                </a:lnSpc>
              </a:pPr>
              <a:r>
                <a:rPr lang="en-US" sz="1549">
                  <a:solidFill>
                    <a:srgbClr val="000000"/>
                  </a:solidFill>
                  <a:latin typeface="Calibri (MS)"/>
                  <a:ea typeface="Calibri (MS)"/>
                  <a:cs typeface="Calibri (MS)"/>
                  <a:sym typeface="Calibri (MS)"/>
                </a:rPr>
                <a:t>Γι’ αυτό, η ανάγκη για μια προσέγγιση που βασίζεται στα δικαιώματα, στον σεβασμό και στη συμπερίληψη γίνεται όλο και πιο σημαντική.</a:t>
              </a:r>
            </a:p>
          </p:txBody>
        </p:sp>
      </p:grpSp>
      <p:grpSp>
        <p:nvGrpSpPr>
          <p:cNvPr name="Group 9" id="9"/>
          <p:cNvGrpSpPr/>
          <p:nvPr/>
        </p:nvGrpSpPr>
        <p:grpSpPr>
          <a:xfrm rot="0">
            <a:off x="5737276" y="276461"/>
            <a:ext cx="5324421" cy="1085433"/>
            <a:chOff x="0" y="0"/>
            <a:chExt cx="7099228" cy="1447243"/>
          </a:xfrm>
        </p:grpSpPr>
        <p:sp>
          <p:nvSpPr>
            <p:cNvPr name="Freeform 10" id="10"/>
            <p:cNvSpPr/>
            <p:nvPr/>
          </p:nvSpPr>
          <p:spPr>
            <a:xfrm flipH="false" flipV="false" rot="0">
              <a:off x="0" y="0"/>
              <a:ext cx="7099228" cy="1447243"/>
            </a:xfrm>
            <a:custGeom>
              <a:avLst/>
              <a:gdLst/>
              <a:ahLst/>
              <a:cxnLst/>
              <a:rect r="r" b="b" t="t" l="l"/>
              <a:pathLst>
                <a:path h="1447243" w="7099228">
                  <a:moveTo>
                    <a:pt x="0" y="0"/>
                  </a:moveTo>
                  <a:lnTo>
                    <a:pt x="7099228" y="0"/>
                  </a:lnTo>
                  <a:lnTo>
                    <a:pt x="7099228" y="1447243"/>
                  </a:lnTo>
                  <a:lnTo>
                    <a:pt x="0" y="1447243"/>
                  </a:lnTo>
                  <a:close/>
                </a:path>
              </a:pathLst>
            </a:custGeom>
          </p:spPr>
        </p:sp>
        <p:sp>
          <p:nvSpPr>
            <p:cNvPr name="TextBox 11" id="11"/>
            <p:cNvSpPr txBox="true"/>
            <p:nvPr/>
          </p:nvSpPr>
          <p:spPr>
            <a:xfrm>
              <a:off x="0" y="-114300"/>
              <a:ext cx="7099228" cy="1561543"/>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Βασικές Έννοιες</a:t>
              </a:r>
            </a:p>
          </p:txBody>
        </p:sp>
      </p:grpSp>
      <p:sp>
        <p:nvSpPr>
          <p:cNvPr name="AutoShape 12" id="12"/>
          <p:cNvSpPr/>
          <p:nvPr/>
        </p:nvSpPr>
        <p:spPr>
          <a:xfrm flipV="true">
            <a:off x="16216213" y="5799955"/>
            <a:ext cx="2086173" cy="9525"/>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1313247" y="5981049"/>
            <a:ext cx="6615329" cy="985879"/>
            <a:chOff x="0" y="0"/>
            <a:chExt cx="8820438" cy="1314505"/>
          </a:xfrm>
        </p:grpSpPr>
        <p:sp>
          <p:nvSpPr>
            <p:cNvPr name="Freeform 14" id="14"/>
            <p:cNvSpPr/>
            <p:nvPr/>
          </p:nvSpPr>
          <p:spPr>
            <a:xfrm flipH="false" flipV="false" rot="0">
              <a:off x="0" y="0"/>
              <a:ext cx="8820438" cy="1314505"/>
            </a:xfrm>
            <a:custGeom>
              <a:avLst/>
              <a:gdLst/>
              <a:ahLst/>
              <a:cxnLst/>
              <a:rect r="r" b="b" t="t" l="l"/>
              <a:pathLst>
                <a:path h="1314505" w="8820438">
                  <a:moveTo>
                    <a:pt x="0" y="0"/>
                  </a:moveTo>
                  <a:lnTo>
                    <a:pt x="8820438" y="0"/>
                  </a:lnTo>
                  <a:lnTo>
                    <a:pt x="8820438" y="1314505"/>
                  </a:lnTo>
                  <a:lnTo>
                    <a:pt x="0" y="1314505"/>
                  </a:lnTo>
                  <a:close/>
                </a:path>
              </a:pathLst>
            </a:custGeom>
          </p:spPr>
        </p:sp>
        <p:sp>
          <p:nvSpPr>
            <p:cNvPr name="TextBox 15" id="15"/>
            <p:cNvSpPr txBox="true"/>
            <p:nvPr/>
          </p:nvSpPr>
          <p:spPr>
            <a:xfrm>
              <a:off x="0" y="-180975"/>
              <a:ext cx="8820438" cy="1495480"/>
            </a:xfrm>
            <a:prstGeom prst="rect">
              <a:avLst/>
            </a:prstGeom>
          </p:spPr>
          <p:txBody>
            <a:bodyPr anchor="t" rtlCol="false" tIns="0" lIns="0" bIns="0" rIns="0"/>
            <a:lstStyle/>
            <a:p>
              <a:pPr algn="l">
                <a:lnSpc>
                  <a:spcPts val="4139"/>
                </a:lnSpc>
              </a:pPr>
              <a:r>
                <a:rPr lang="en-US" b="true" sz="2299">
                  <a:solidFill>
                    <a:srgbClr val="181A3C"/>
                  </a:solidFill>
                  <a:latin typeface="Calibri (MS) Bold"/>
                  <a:ea typeface="Calibri (MS) Bold"/>
                  <a:cs typeface="Calibri (MS) Bold"/>
                  <a:sym typeface="Calibri (MS) Bold"/>
                </a:rPr>
                <a:t>Ορισμός 2 – ΔΕΠΥ (Διαταραχή Ελλειμματικής Προσοχής και Υπερκινητικότητας)</a:t>
              </a:r>
            </a:p>
          </p:txBody>
        </p:sp>
      </p:grpSp>
      <p:grpSp>
        <p:nvGrpSpPr>
          <p:cNvPr name="Group 16" id="16"/>
          <p:cNvGrpSpPr/>
          <p:nvPr/>
        </p:nvGrpSpPr>
        <p:grpSpPr>
          <a:xfrm rot="0">
            <a:off x="11313247" y="1234370"/>
            <a:ext cx="5891842" cy="931353"/>
            <a:chOff x="0" y="0"/>
            <a:chExt cx="7855790" cy="1241804"/>
          </a:xfrm>
        </p:grpSpPr>
        <p:sp>
          <p:nvSpPr>
            <p:cNvPr name="Freeform 17" id="17"/>
            <p:cNvSpPr/>
            <p:nvPr/>
          </p:nvSpPr>
          <p:spPr>
            <a:xfrm flipH="false" flipV="false" rot="0">
              <a:off x="0" y="0"/>
              <a:ext cx="7855789" cy="1241804"/>
            </a:xfrm>
            <a:custGeom>
              <a:avLst/>
              <a:gdLst/>
              <a:ahLst/>
              <a:cxnLst/>
              <a:rect r="r" b="b" t="t" l="l"/>
              <a:pathLst>
                <a:path h="1241804" w="7855789">
                  <a:moveTo>
                    <a:pt x="0" y="0"/>
                  </a:moveTo>
                  <a:lnTo>
                    <a:pt x="7855789" y="0"/>
                  </a:lnTo>
                  <a:lnTo>
                    <a:pt x="7855789" y="1241804"/>
                  </a:lnTo>
                  <a:lnTo>
                    <a:pt x="0" y="1241804"/>
                  </a:lnTo>
                  <a:close/>
                </a:path>
              </a:pathLst>
            </a:custGeom>
          </p:spPr>
        </p:sp>
        <p:sp>
          <p:nvSpPr>
            <p:cNvPr name="TextBox 18" id="18"/>
            <p:cNvSpPr txBox="true"/>
            <p:nvPr/>
          </p:nvSpPr>
          <p:spPr>
            <a:xfrm>
              <a:off x="0" y="-171450"/>
              <a:ext cx="7855790" cy="1413254"/>
            </a:xfrm>
            <a:prstGeom prst="rect">
              <a:avLst/>
            </a:prstGeom>
          </p:spPr>
          <p:txBody>
            <a:bodyPr anchor="t" rtlCol="false" tIns="0" lIns="0" bIns="0" rIns="0"/>
            <a:lstStyle/>
            <a:p>
              <a:pPr algn="l">
                <a:lnSpc>
                  <a:spcPts val="3959"/>
                </a:lnSpc>
              </a:pPr>
              <a:r>
                <a:rPr lang="en-US" b="true" sz="2199">
                  <a:solidFill>
                    <a:srgbClr val="181A3C"/>
                  </a:solidFill>
                  <a:latin typeface="Calibri (MS) Bold"/>
                  <a:ea typeface="Calibri (MS) Bold"/>
                  <a:cs typeface="Calibri (MS) Bold"/>
                  <a:sym typeface="Calibri (MS) Bold"/>
                </a:rPr>
                <a:t>Ορισμός 1 – ΔΑΦ (Διαταραχή Αυτιστικού Φάσματος)</a:t>
              </a:r>
            </a:p>
          </p:txBody>
        </p:sp>
      </p:grpSp>
      <p:grpSp>
        <p:nvGrpSpPr>
          <p:cNvPr name="Group 19" id="19"/>
          <p:cNvGrpSpPr/>
          <p:nvPr/>
        </p:nvGrpSpPr>
        <p:grpSpPr>
          <a:xfrm rot="0">
            <a:off x="11313247" y="2208108"/>
            <a:ext cx="6281845" cy="3420278"/>
            <a:chOff x="0" y="0"/>
            <a:chExt cx="8375793" cy="4560371"/>
          </a:xfrm>
        </p:grpSpPr>
        <p:sp>
          <p:nvSpPr>
            <p:cNvPr name="Freeform 20" id="20"/>
            <p:cNvSpPr/>
            <p:nvPr/>
          </p:nvSpPr>
          <p:spPr>
            <a:xfrm flipH="false" flipV="false" rot="0">
              <a:off x="0" y="0"/>
              <a:ext cx="8375793" cy="4560371"/>
            </a:xfrm>
            <a:custGeom>
              <a:avLst/>
              <a:gdLst/>
              <a:ahLst/>
              <a:cxnLst/>
              <a:rect r="r" b="b" t="t" l="l"/>
              <a:pathLst>
                <a:path h="4560371" w="8375793">
                  <a:moveTo>
                    <a:pt x="0" y="0"/>
                  </a:moveTo>
                  <a:lnTo>
                    <a:pt x="8375793" y="0"/>
                  </a:lnTo>
                  <a:lnTo>
                    <a:pt x="8375793" y="4560371"/>
                  </a:lnTo>
                  <a:lnTo>
                    <a:pt x="0" y="4560371"/>
                  </a:lnTo>
                  <a:close/>
                </a:path>
              </a:pathLst>
            </a:custGeom>
          </p:spPr>
        </p:sp>
        <p:sp>
          <p:nvSpPr>
            <p:cNvPr name="TextBox 21" id="21"/>
            <p:cNvSpPr txBox="true"/>
            <p:nvPr/>
          </p:nvSpPr>
          <p:spPr>
            <a:xfrm>
              <a:off x="0" y="-114300"/>
              <a:ext cx="8375793" cy="4674671"/>
            </a:xfrm>
            <a:prstGeom prst="rect">
              <a:avLst/>
            </a:prstGeom>
          </p:spPr>
          <p:txBody>
            <a:bodyPr anchor="t" rtlCol="false" tIns="0" lIns="0" bIns="0" rIns="0"/>
            <a:lstStyle/>
            <a:p>
              <a:pPr algn="just">
                <a:lnSpc>
                  <a:spcPts val="2519"/>
                </a:lnSpc>
              </a:pPr>
              <a:r>
                <a:rPr lang="en-US" sz="1399">
                  <a:solidFill>
                    <a:srgbClr val="000000"/>
                  </a:solidFill>
                  <a:latin typeface="Calibri (MS)"/>
                  <a:ea typeface="Calibri (MS)"/>
                  <a:cs typeface="Calibri (MS)"/>
                  <a:sym typeface="Calibri (MS)"/>
                </a:rPr>
                <a:t>Τι είναι</a:t>
              </a:r>
              <a:r>
                <a:rPr lang="en-US" sz="1399">
                  <a:solidFill>
                    <a:srgbClr val="000000"/>
                  </a:solidFill>
                  <a:latin typeface="Calibri (MS)"/>
                  <a:ea typeface="Calibri (MS)"/>
                  <a:cs typeface="Calibri (MS)"/>
                  <a:sym typeface="Calibri (MS)"/>
                </a:rPr>
                <a:t>:</a:t>
              </a:r>
              <a:r>
                <a:rPr lang="en-US" sz="1399">
                  <a:solidFill>
                    <a:srgbClr val="000000"/>
                  </a:solidFill>
                  <a:latin typeface="Calibri (MS)"/>
                  <a:ea typeface="Calibri (MS)"/>
                  <a:cs typeface="Calibri (MS)"/>
                  <a:sym typeface="Calibri (MS)"/>
                </a:rPr>
                <a:t> Μια νευροαναπτυξιακή κατάσταση που επηρεάζει τον τρόπο με τον οποίο ένα άτομο επικοινωνεί, αλληλεπιδρά κοινωνικά και αντιλαμβάνεται τον κόσμο γύρω του.</a:t>
              </a:r>
            </a:p>
            <a:p>
              <a:pPr algn="just">
                <a:lnSpc>
                  <a:spcPts val="2519"/>
                </a:lnSpc>
              </a:pPr>
              <a:r>
                <a:rPr lang="en-US" sz="1399">
                  <a:solidFill>
                    <a:srgbClr val="000000"/>
                  </a:solidFill>
                  <a:latin typeface="Calibri (MS)"/>
                  <a:ea typeface="Calibri (MS)"/>
                  <a:cs typeface="Calibri (MS)"/>
                  <a:sym typeface="Calibri (MS)"/>
                </a:rPr>
                <a:t>Πώς εκδηλώνεται: Μπορεί να περιλαμβάνει δυσκολίες στην κατανόηση άρρητων κοινωνικών κανόνων, ανάγκη για ρουτίνα και προβλεψιμότητα, αυξημένη ή μειωμένη ευαισθησία σε αισθητηριακά ερεθίσματα (ήχους, φώτα, αγγίγματα) και διαφορετικούς τρόπους επεξεργασίας των πληροφοριών.</a:t>
              </a:r>
            </a:p>
            <a:p>
              <a:pPr algn="just">
                <a:lnSpc>
                  <a:spcPts val="2519"/>
                </a:lnSpc>
              </a:pPr>
              <a:r>
                <a:rPr lang="en-US" sz="1399">
                  <a:solidFill>
                    <a:srgbClr val="000000"/>
                  </a:solidFill>
                  <a:latin typeface="Calibri (MS)"/>
                  <a:ea typeface="Calibri (MS)"/>
                  <a:cs typeface="Calibri (MS)"/>
                  <a:sym typeface="Calibri (MS)"/>
                </a:rPr>
                <a:t>Συμμετοχή σε πολιτικές και κοινωνικές διαδικασίες: Συχνά απαιτεί σαφείς και δομημένες οδηγίες, περισσότερο χρόνο για την κατανόηση και επεξεργασία ιδεών, καθώς και εναλλακτικούς τρόπους έκφρασης, όπως γραπτή, οπτική ή δομημένη επικοινωνία.</a:t>
              </a:r>
            </a:p>
          </p:txBody>
        </p:sp>
      </p:grpSp>
      <p:grpSp>
        <p:nvGrpSpPr>
          <p:cNvPr name="Group 22" id="22"/>
          <p:cNvGrpSpPr/>
          <p:nvPr/>
        </p:nvGrpSpPr>
        <p:grpSpPr>
          <a:xfrm rot="0">
            <a:off x="387280" y="6426410"/>
            <a:ext cx="4523214" cy="478331"/>
            <a:chOff x="0" y="0"/>
            <a:chExt cx="6030952" cy="637774"/>
          </a:xfrm>
        </p:grpSpPr>
        <p:sp>
          <p:nvSpPr>
            <p:cNvPr name="Freeform 23" id="23"/>
            <p:cNvSpPr/>
            <p:nvPr/>
          </p:nvSpPr>
          <p:spPr>
            <a:xfrm flipH="false" flipV="false" rot="0">
              <a:off x="0" y="0"/>
              <a:ext cx="6030952" cy="637774"/>
            </a:xfrm>
            <a:custGeom>
              <a:avLst/>
              <a:gdLst/>
              <a:ahLst/>
              <a:cxnLst/>
              <a:rect r="r" b="b" t="t" l="l"/>
              <a:pathLst>
                <a:path h="637774" w="6030952">
                  <a:moveTo>
                    <a:pt x="0" y="0"/>
                  </a:moveTo>
                  <a:lnTo>
                    <a:pt x="6030952" y="0"/>
                  </a:lnTo>
                  <a:lnTo>
                    <a:pt x="6030952" y="637774"/>
                  </a:lnTo>
                  <a:lnTo>
                    <a:pt x="0" y="637774"/>
                  </a:lnTo>
                  <a:close/>
                </a:path>
              </a:pathLst>
            </a:custGeom>
          </p:spPr>
        </p:sp>
        <p:sp>
          <p:nvSpPr>
            <p:cNvPr name="TextBox 24" id="24"/>
            <p:cNvSpPr txBox="true"/>
            <p:nvPr/>
          </p:nvSpPr>
          <p:spPr>
            <a:xfrm>
              <a:off x="0" y="-180975"/>
              <a:ext cx="6030952" cy="818749"/>
            </a:xfrm>
            <a:prstGeom prst="rect">
              <a:avLst/>
            </a:prstGeom>
          </p:spPr>
          <p:txBody>
            <a:bodyPr anchor="t" rtlCol="false" tIns="0" lIns="0" bIns="0" rIns="0"/>
            <a:lstStyle/>
            <a:p>
              <a:pPr algn="l">
                <a:lnSpc>
                  <a:spcPts val="4139"/>
                </a:lnSpc>
              </a:pPr>
              <a:r>
                <a:rPr lang="en-US" b="true" sz="2299">
                  <a:solidFill>
                    <a:srgbClr val="181A3C"/>
                  </a:solidFill>
                  <a:latin typeface="Calibri (MS) Bold"/>
                  <a:ea typeface="Calibri (MS) Bold"/>
                  <a:cs typeface="Calibri (MS) Bold"/>
                  <a:sym typeface="Calibri (MS) Bold"/>
                </a:rPr>
                <a:t>Έννοια 1: Νευροδιαφορετικότητα</a:t>
              </a:r>
            </a:p>
          </p:txBody>
        </p:sp>
      </p:grpSp>
      <p:grpSp>
        <p:nvGrpSpPr>
          <p:cNvPr name="Group 25" id="25"/>
          <p:cNvGrpSpPr/>
          <p:nvPr/>
        </p:nvGrpSpPr>
        <p:grpSpPr>
          <a:xfrm rot="0">
            <a:off x="387280" y="6812064"/>
            <a:ext cx="5951002" cy="3129832"/>
            <a:chOff x="0" y="0"/>
            <a:chExt cx="7934669" cy="4173109"/>
          </a:xfrm>
        </p:grpSpPr>
        <p:sp>
          <p:nvSpPr>
            <p:cNvPr name="Freeform 26" id="26"/>
            <p:cNvSpPr/>
            <p:nvPr/>
          </p:nvSpPr>
          <p:spPr>
            <a:xfrm flipH="false" flipV="false" rot="0">
              <a:off x="0" y="0"/>
              <a:ext cx="7934670" cy="4173109"/>
            </a:xfrm>
            <a:custGeom>
              <a:avLst/>
              <a:gdLst/>
              <a:ahLst/>
              <a:cxnLst/>
              <a:rect r="r" b="b" t="t" l="l"/>
              <a:pathLst>
                <a:path h="4173109" w="7934670">
                  <a:moveTo>
                    <a:pt x="0" y="0"/>
                  </a:moveTo>
                  <a:lnTo>
                    <a:pt x="7934670" y="0"/>
                  </a:lnTo>
                  <a:lnTo>
                    <a:pt x="7934670" y="4173109"/>
                  </a:lnTo>
                  <a:lnTo>
                    <a:pt x="0" y="4173109"/>
                  </a:lnTo>
                  <a:close/>
                </a:path>
              </a:pathLst>
            </a:custGeom>
          </p:spPr>
        </p:sp>
        <p:sp>
          <p:nvSpPr>
            <p:cNvPr name="TextBox 27" id="27"/>
            <p:cNvSpPr txBox="true"/>
            <p:nvPr/>
          </p:nvSpPr>
          <p:spPr>
            <a:xfrm>
              <a:off x="0" y="-123825"/>
              <a:ext cx="7934669" cy="4296934"/>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Η</a:t>
              </a:r>
              <a:r>
                <a:rPr lang="en-US" sz="1549">
                  <a:solidFill>
                    <a:srgbClr val="000000"/>
                  </a:solidFill>
                  <a:latin typeface="Calibri (MS)"/>
                  <a:ea typeface="Calibri (MS)"/>
                  <a:cs typeface="Calibri (MS)"/>
                  <a:sym typeface="Calibri (MS)"/>
                </a:rPr>
                <a:t> έννοια της νευροδιαφορετικότητας</a:t>
              </a:r>
              <a:r>
                <a:rPr lang="en-US" sz="1549">
                  <a:solidFill>
                    <a:srgbClr val="000000"/>
                  </a:solidFill>
                  <a:latin typeface="Calibri (MS)"/>
                  <a:ea typeface="Calibri (MS)"/>
                  <a:cs typeface="Calibri (MS)"/>
                  <a:sym typeface="Calibri (MS)"/>
                </a:rPr>
                <a:t> αναγνωρίζει ότι οι νευρολογικές διαφορές, όπως η ΔΑΦ και η ΔΕΠΥ, αποτελούν φυσικό μέρος της ανθρώπινης ποικιλομορφίας.</a:t>
              </a:r>
            </a:p>
            <a:p>
              <a:pPr algn="just">
                <a:lnSpc>
                  <a:spcPts val="2789"/>
                </a:lnSpc>
              </a:pPr>
              <a:r>
                <a:rPr lang="en-US" sz="1549">
                  <a:solidFill>
                    <a:srgbClr val="000000"/>
                  </a:solidFill>
                  <a:latin typeface="Calibri (MS)"/>
                  <a:ea typeface="Calibri (MS)"/>
                  <a:cs typeface="Calibri (MS)"/>
                  <a:sym typeface="Calibri (MS)"/>
                </a:rPr>
                <a:t>Από αυτή την οπτική, ο στόχος δεν είναι να «διορθωθεί» ή να «κανονικοποιηθεί» η συμπεριφορά των νέων, αλλά να προσαρμοστούν τα περιβάλλοντα, οι διαδικασίες και οι τρόποι επικοινωνίας, ώστε όλοι και όλες να μπορούν να συμμετέχουν ισότιμα στη δημοκρατική, κοινωνική και κοινοτική ζωή.</a:t>
              </a:r>
            </a:p>
            <a:p>
              <a:pPr algn="just">
                <a:lnSpc>
                  <a:spcPts val="2789"/>
                </a:lnSpc>
              </a:pPr>
            </a:p>
          </p:txBody>
        </p:sp>
      </p:grpSp>
      <p:grpSp>
        <p:nvGrpSpPr>
          <p:cNvPr name="Group 28" id="28"/>
          <p:cNvGrpSpPr/>
          <p:nvPr/>
        </p:nvGrpSpPr>
        <p:grpSpPr>
          <a:xfrm rot="0">
            <a:off x="6664756" y="2966003"/>
            <a:ext cx="4396940" cy="4080362"/>
            <a:chOff x="0" y="0"/>
            <a:chExt cx="7615548" cy="7067231"/>
          </a:xfrm>
        </p:grpSpPr>
        <p:sp>
          <p:nvSpPr>
            <p:cNvPr name="Freeform 29" id="29"/>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0" id="30"/>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1" id="31"/>
          <p:cNvSpPr/>
          <p:nvPr/>
        </p:nvSpPr>
        <p:spPr>
          <a:xfrm flipH="false" flipV="false" rot="0">
            <a:off x="120312" y="145969"/>
            <a:ext cx="1516358" cy="1346416"/>
          </a:xfrm>
          <a:custGeom>
            <a:avLst/>
            <a:gdLst/>
            <a:ahLst/>
            <a:cxnLst/>
            <a:rect r="r" b="b" t="t" l="l"/>
            <a:pathLst>
              <a:path h="1346416" w="1516358">
                <a:moveTo>
                  <a:pt x="0" y="0"/>
                </a:moveTo>
                <a:lnTo>
                  <a:pt x="1516358" y="0"/>
                </a:lnTo>
                <a:lnTo>
                  <a:pt x="1516358" y="1346416"/>
                </a:lnTo>
                <a:lnTo>
                  <a:pt x="0" y="1346416"/>
                </a:lnTo>
                <a:lnTo>
                  <a:pt x="0" y="0"/>
                </a:lnTo>
                <a:close/>
              </a:path>
            </a:pathLst>
          </a:custGeom>
          <a:blipFill>
            <a:blip r:embed="rId4"/>
            <a:stretch>
              <a:fillRect l="0" t="-7099" r="0" b="-5522"/>
            </a:stretch>
          </a:blipFill>
        </p:spPr>
      </p:sp>
      <p:sp>
        <p:nvSpPr>
          <p:cNvPr name="Freeform 32" id="32"/>
          <p:cNvSpPr/>
          <p:nvPr/>
        </p:nvSpPr>
        <p:spPr>
          <a:xfrm flipH="false" flipV="false" rot="0">
            <a:off x="7233160" y="362142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3" id="33"/>
          <p:cNvGrpSpPr/>
          <p:nvPr/>
        </p:nvGrpSpPr>
        <p:grpSpPr>
          <a:xfrm rot="0">
            <a:off x="11313247" y="6966928"/>
            <a:ext cx="6877768" cy="3482224"/>
            <a:chOff x="0" y="0"/>
            <a:chExt cx="9170358" cy="4642965"/>
          </a:xfrm>
        </p:grpSpPr>
        <p:sp>
          <p:nvSpPr>
            <p:cNvPr name="Freeform 34" id="34"/>
            <p:cNvSpPr/>
            <p:nvPr/>
          </p:nvSpPr>
          <p:spPr>
            <a:xfrm flipH="false" flipV="false" rot="0">
              <a:off x="0" y="0"/>
              <a:ext cx="9170358" cy="4642965"/>
            </a:xfrm>
            <a:custGeom>
              <a:avLst/>
              <a:gdLst/>
              <a:ahLst/>
              <a:cxnLst/>
              <a:rect r="r" b="b" t="t" l="l"/>
              <a:pathLst>
                <a:path h="4642965" w="9170358">
                  <a:moveTo>
                    <a:pt x="0" y="0"/>
                  </a:moveTo>
                  <a:lnTo>
                    <a:pt x="9170358" y="0"/>
                  </a:lnTo>
                  <a:lnTo>
                    <a:pt x="9170358" y="4642965"/>
                  </a:lnTo>
                  <a:lnTo>
                    <a:pt x="0" y="4642965"/>
                  </a:lnTo>
                  <a:close/>
                </a:path>
              </a:pathLst>
            </a:custGeom>
          </p:spPr>
        </p:sp>
        <p:sp>
          <p:nvSpPr>
            <p:cNvPr name="TextBox 35" id="35"/>
            <p:cNvSpPr txBox="true"/>
            <p:nvPr/>
          </p:nvSpPr>
          <p:spPr>
            <a:xfrm>
              <a:off x="0" y="-123825"/>
              <a:ext cx="9170358" cy="476679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Τι</a:t>
              </a:r>
              <a:r>
                <a:rPr lang="en-US" sz="1549">
                  <a:solidFill>
                    <a:srgbClr val="000000"/>
                  </a:solidFill>
                  <a:latin typeface="Calibri (MS)"/>
                  <a:ea typeface="Calibri (MS)"/>
                  <a:cs typeface="Calibri (MS)"/>
                  <a:sym typeface="Calibri (MS)"/>
                </a:rPr>
                <a:t> είναι: Μια νευροαναπτυξιακή</a:t>
              </a:r>
              <a:r>
                <a:rPr lang="en-US" sz="1549">
                  <a:solidFill>
                    <a:srgbClr val="000000"/>
                  </a:solidFill>
                  <a:latin typeface="Calibri (MS)"/>
                  <a:ea typeface="Calibri (MS)"/>
                  <a:cs typeface="Calibri (MS)"/>
                  <a:sym typeface="Calibri (MS)"/>
                </a:rPr>
                <a:t> κατάσταση που χαρακτηρίζεται από δυσκολίες στη διατήρηση της προσοχής, αυξημένη παρορμητικότητα και/ή υπερκινητικότητα.</a:t>
              </a:r>
            </a:p>
            <a:p>
              <a:pPr algn="just">
                <a:lnSpc>
                  <a:spcPts val="2789"/>
                </a:lnSpc>
              </a:pPr>
              <a:r>
                <a:rPr lang="en-US" sz="1549">
                  <a:solidFill>
                    <a:srgbClr val="000000"/>
                  </a:solidFill>
                  <a:latin typeface="Calibri (MS)"/>
                  <a:ea typeface="Calibri (MS)"/>
                  <a:cs typeface="Calibri (MS)"/>
                  <a:sym typeface="Calibri (MS)"/>
                </a:rPr>
                <a:t>Πώς εκδηλώνεται: Μπορεί να περιλαμβάνει δυσκολία στην παρακολούθηση μακροσκελών συζητήσεων ή οδηγιών, ανάγκη για κίνηση ή συχνά διαλείμματα, παρορμητικότητα στον λόγο ή στη δράση και δυσκολίες στην οργάνωση και στον προγραμματισμό.</a:t>
              </a:r>
            </a:p>
            <a:p>
              <a:pPr algn="just">
                <a:lnSpc>
                  <a:spcPts val="2789"/>
                </a:lnSpc>
              </a:pPr>
              <a:r>
                <a:rPr lang="en-US" sz="1549">
                  <a:solidFill>
                    <a:srgbClr val="000000"/>
                  </a:solidFill>
                  <a:latin typeface="Calibri (MS)"/>
                  <a:ea typeface="Calibri (MS)"/>
                  <a:cs typeface="Calibri (MS)"/>
                  <a:sym typeface="Calibri (MS)"/>
                </a:rPr>
                <a:t>Συμμετοχή σε πολιτικές και κοινωνικές διαδικασίες: Ευνοείται από σύντομες, δυναμικές και εναλλασσόμενες δραστηριότητες, σαφή δομή, οπτικά εργαλεία, ξεκάθαρα βήματα και συχνές παύσεις.</a:t>
              </a:r>
            </a:p>
            <a:p>
              <a:pPr algn="just">
                <a:lnSpc>
                  <a:spcPts val="2789"/>
                </a:lnSpc>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59803" y="9460879"/>
            <a:ext cx="2606719" cy="546877"/>
          </a:xfrm>
          <a:custGeom>
            <a:avLst/>
            <a:gdLst/>
            <a:ahLst/>
            <a:cxnLst/>
            <a:rect r="r" b="b" t="t" l="l"/>
            <a:pathLst>
              <a:path h="546877" w="2606719">
                <a:moveTo>
                  <a:pt x="0" y="0"/>
                </a:moveTo>
                <a:lnTo>
                  <a:pt x="2606719" y="0"/>
                </a:lnTo>
                <a:lnTo>
                  <a:pt x="2606719" y="546877"/>
                </a:lnTo>
                <a:lnTo>
                  <a:pt x="0" y="546877"/>
                </a:lnTo>
                <a:lnTo>
                  <a:pt x="0" y="0"/>
                </a:lnTo>
                <a:close/>
              </a:path>
            </a:pathLst>
          </a:custGeom>
          <a:blipFill>
            <a:blip r:embed="rId3"/>
            <a:stretch>
              <a:fillRect l="0" t="0" r="0" b="-211"/>
            </a:stretch>
          </a:blipFill>
        </p:spPr>
      </p:sp>
      <p:grpSp>
        <p:nvGrpSpPr>
          <p:cNvPr name="Group 3" id="3"/>
          <p:cNvGrpSpPr/>
          <p:nvPr/>
        </p:nvGrpSpPr>
        <p:grpSpPr>
          <a:xfrm rot="0">
            <a:off x="1911910" y="145635"/>
            <a:ext cx="15214607" cy="2124728"/>
            <a:chOff x="0" y="0"/>
            <a:chExt cx="20286143" cy="2832971"/>
          </a:xfrm>
        </p:grpSpPr>
        <p:sp>
          <p:nvSpPr>
            <p:cNvPr name="Freeform 4" id="4"/>
            <p:cNvSpPr/>
            <p:nvPr/>
          </p:nvSpPr>
          <p:spPr>
            <a:xfrm flipH="false" flipV="false" rot="0">
              <a:off x="0" y="0"/>
              <a:ext cx="20286142" cy="2832971"/>
            </a:xfrm>
            <a:custGeom>
              <a:avLst/>
              <a:gdLst/>
              <a:ahLst/>
              <a:cxnLst/>
              <a:rect r="r" b="b" t="t" l="l"/>
              <a:pathLst>
                <a:path h="2832971" w="20286142">
                  <a:moveTo>
                    <a:pt x="0" y="0"/>
                  </a:moveTo>
                  <a:lnTo>
                    <a:pt x="20286142" y="0"/>
                  </a:lnTo>
                  <a:lnTo>
                    <a:pt x="20286142" y="2832971"/>
                  </a:lnTo>
                  <a:lnTo>
                    <a:pt x="0" y="2832971"/>
                  </a:lnTo>
                  <a:close/>
                </a:path>
              </a:pathLst>
            </a:custGeom>
          </p:spPr>
        </p:sp>
        <p:sp>
          <p:nvSpPr>
            <p:cNvPr name="TextBox 5" id="5"/>
            <p:cNvSpPr txBox="true"/>
            <p:nvPr/>
          </p:nvSpPr>
          <p:spPr>
            <a:xfrm>
              <a:off x="0" y="-123825"/>
              <a:ext cx="20286143" cy="2956796"/>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Κατανόηση της ΔΑΦ και της ΔΕΠΥ: Ανάγκες Συμπεριφοράς και Επικοινωνίας</a:t>
              </a:r>
            </a:p>
          </p:txBody>
        </p:sp>
      </p:grpSp>
      <p:sp>
        <p:nvSpPr>
          <p:cNvPr name="Freeform 6" id="6"/>
          <p:cNvSpPr/>
          <p:nvPr/>
        </p:nvSpPr>
        <p:spPr>
          <a:xfrm flipH="false" flipV="false" rot="0">
            <a:off x="0" y="145635"/>
            <a:ext cx="1438534" cy="1438534"/>
          </a:xfrm>
          <a:custGeom>
            <a:avLst/>
            <a:gdLst/>
            <a:ahLst/>
            <a:cxnLst/>
            <a:rect r="r" b="b" t="t" l="l"/>
            <a:pathLst>
              <a:path h="1438534" w="1438534">
                <a:moveTo>
                  <a:pt x="0" y="0"/>
                </a:moveTo>
                <a:lnTo>
                  <a:pt x="1438534" y="0"/>
                </a:lnTo>
                <a:lnTo>
                  <a:pt x="1438534" y="1438534"/>
                </a:lnTo>
                <a:lnTo>
                  <a:pt x="0" y="1438534"/>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84986" y="6668387"/>
            <a:ext cx="4107804" cy="4107804"/>
          </a:xfrm>
          <a:custGeom>
            <a:avLst/>
            <a:gdLst/>
            <a:ahLst/>
            <a:cxnLst/>
            <a:rect r="r" b="b" t="t" l="l"/>
            <a:pathLst>
              <a:path h="4107804" w="4107804">
                <a:moveTo>
                  <a:pt x="0" y="0"/>
                </a:moveTo>
                <a:lnTo>
                  <a:pt x="4107803" y="0"/>
                </a:lnTo>
                <a:lnTo>
                  <a:pt x="4107803" y="4107804"/>
                </a:lnTo>
                <a:lnTo>
                  <a:pt x="0" y="41078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0154710" y="8454835"/>
            <a:ext cx="4242719" cy="1606930"/>
          </a:xfrm>
          <a:custGeom>
            <a:avLst/>
            <a:gdLst/>
            <a:ahLst/>
            <a:cxnLst/>
            <a:rect r="r" b="b" t="t" l="l"/>
            <a:pathLst>
              <a:path h="1606930" w="4242719">
                <a:moveTo>
                  <a:pt x="0" y="0"/>
                </a:moveTo>
                <a:lnTo>
                  <a:pt x="4242718" y="0"/>
                </a:lnTo>
                <a:lnTo>
                  <a:pt x="4242718" y="1606930"/>
                </a:lnTo>
                <a:lnTo>
                  <a:pt x="0" y="1606930"/>
                </a:lnTo>
                <a:lnTo>
                  <a:pt x="0" y="0"/>
                </a:lnTo>
                <a:close/>
              </a:path>
            </a:pathLst>
          </a:custGeom>
          <a:blipFill>
            <a:blip r:embed="rId7"/>
            <a:stretch>
              <a:fillRect l="0" t="0" r="0" b="0"/>
            </a:stretch>
          </a:blipFill>
        </p:spPr>
      </p:sp>
      <p:sp>
        <p:nvSpPr>
          <p:cNvPr name="TextBox 10" id="10"/>
          <p:cNvSpPr txBox="true"/>
          <p:nvPr/>
        </p:nvSpPr>
        <p:spPr>
          <a:xfrm rot="0">
            <a:off x="865374" y="2127488"/>
            <a:ext cx="16557252" cy="7333391"/>
          </a:xfrm>
          <a:prstGeom prst="rect">
            <a:avLst/>
          </a:prstGeom>
        </p:spPr>
        <p:txBody>
          <a:bodyPr anchor="t" rtlCol="false" tIns="0" lIns="0" bIns="0" rIns="0">
            <a:spAutoFit/>
          </a:bodyPr>
          <a:lstStyle/>
          <a:p>
            <a:pPr algn="l">
              <a:lnSpc>
                <a:spcPts val="4499"/>
              </a:lnSpc>
            </a:pPr>
            <a:r>
              <a:rPr lang="en-US" sz="2999">
                <a:solidFill>
                  <a:srgbClr val="4C4457"/>
                </a:solidFill>
                <a:latin typeface="Calibri (MS)"/>
                <a:ea typeface="Calibri (MS)"/>
                <a:cs typeface="Calibri (MS)"/>
                <a:sym typeface="Calibri (MS)"/>
              </a:rPr>
              <a:t>Η ΔΑΦ και η ΔΕΠΥ επηρεάζουν τη συμπεριφορά, την επικοινωνία και τον τρόπο με τον οποίο τα άτομα εστιάζουν, επεξεργάζονται και ανταποκρίνονται στα ερεθίσματα του περιβάλλοντος.</a:t>
            </a:r>
          </a:p>
          <a:p>
            <a:pPr algn="l">
              <a:lnSpc>
                <a:spcPts val="4499"/>
              </a:lnSpc>
            </a:pPr>
          </a:p>
          <a:p>
            <a:pPr algn="l">
              <a:lnSpc>
                <a:spcPts val="4499"/>
              </a:lnSpc>
            </a:pPr>
            <a:r>
              <a:rPr lang="en-US" sz="2999">
                <a:solidFill>
                  <a:srgbClr val="4C4457"/>
                </a:solidFill>
                <a:latin typeface="Calibri (MS)"/>
                <a:ea typeface="Calibri (MS)"/>
                <a:cs typeface="Calibri (MS)"/>
                <a:sym typeface="Calibri (MS)"/>
              </a:rPr>
              <a:t>Στα</a:t>
            </a:r>
            <a:r>
              <a:rPr lang="en-US" sz="2999">
                <a:solidFill>
                  <a:srgbClr val="4C4457"/>
                </a:solidFill>
                <a:latin typeface="Calibri (MS)"/>
                <a:ea typeface="Calibri (MS)"/>
                <a:cs typeface="Calibri (MS)"/>
                <a:sym typeface="Calibri (MS)"/>
              </a:rPr>
              <a:t> πλαίσια δράσεων για νέους, είναι απαραίτητο να κατανοούνται αυτές οι ιδιαιτερότητες, ώστε να διασφαλίζεται ισότιμη, ουσιαστική και αξιοπρεπής συμμετοχή.</a:t>
            </a:r>
          </a:p>
          <a:p>
            <a:pPr algn="l">
              <a:lnSpc>
                <a:spcPts val="4499"/>
              </a:lnSpc>
            </a:pPr>
          </a:p>
          <a:p>
            <a:pPr algn="l">
              <a:lnSpc>
                <a:spcPts val="4499"/>
              </a:lnSpc>
            </a:pPr>
            <a:r>
              <a:rPr lang="en-US" sz="2999">
                <a:solidFill>
                  <a:srgbClr val="4C4457"/>
                </a:solidFill>
                <a:latin typeface="Calibri (MS)"/>
                <a:ea typeface="Calibri (MS)"/>
                <a:cs typeface="Calibri (MS)"/>
                <a:sym typeface="Calibri (MS)"/>
              </a:rPr>
              <a:t>Τα εργαζόμενα άτομα στον τομέα της νεολαίας χρειάζεται να είναι ειναι προετοιμασμένα να δημιουργούν προσβάσιμα, ασφαλή και σεβαστά περιβάλλοντα που ενθαρρύνουν την ενεργή συμμετοχή των νέων και των νέων με ΔΑΦ και ΔΕΠΥ.</a:t>
            </a:r>
          </a:p>
          <a:p>
            <a:pPr algn="l">
              <a:lnSpc>
                <a:spcPts val="4499"/>
              </a:lnSpc>
            </a:pPr>
          </a:p>
          <a:p>
            <a:pPr algn="l">
              <a:lnSpc>
                <a:spcPts val="4499"/>
              </a:lnSpc>
            </a:pPr>
            <a:r>
              <a:rPr lang="en-US" sz="2999">
                <a:solidFill>
                  <a:srgbClr val="4C4457"/>
                </a:solidFill>
                <a:latin typeface="Calibri (MS)"/>
                <a:ea typeface="Calibri (MS)"/>
                <a:cs typeface="Calibri (MS)"/>
                <a:sym typeface="Calibri (MS)"/>
              </a:rPr>
              <a:t>Αυτή</a:t>
            </a:r>
            <a:r>
              <a:rPr lang="en-US" sz="2999">
                <a:solidFill>
                  <a:srgbClr val="4C4457"/>
                </a:solidFill>
                <a:latin typeface="Calibri (MS)"/>
                <a:ea typeface="Calibri (MS)"/>
                <a:cs typeface="Calibri (MS)"/>
                <a:sym typeface="Calibri (MS)"/>
              </a:rPr>
              <a:t> η ενότητα προσφέρει πρακτικά εργαλεία και κατευθύνσεις για την ενίσχυση της συμπερίληψης και τη βελτίωση της συνολικής εμπειρίας συμμετοχής.</a:t>
            </a:r>
          </a:p>
          <a:p>
            <a:pPr algn="l">
              <a:lnSpc>
                <a:spcPts val="44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724642" y="408464"/>
            <a:ext cx="7010398" cy="1210262"/>
            <a:chOff x="0" y="0"/>
            <a:chExt cx="9347197" cy="1613683"/>
          </a:xfrm>
        </p:grpSpPr>
        <p:sp>
          <p:nvSpPr>
            <p:cNvPr name="Freeform 4" id="4"/>
            <p:cNvSpPr/>
            <p:nvPr/>
          </p:nvSpPr>
          <p:spPr>
            <a:xfrm flipH="false" flipV="false" rot="0">
              <a:off x="0" y="0"/>
              <a:ext cx="9347197" cy="1613683"/>
            </a:xfrm>
            <a:custGeom>
              <a:avLst/>
              <a:gdLst/>
              <a:ahLst/>
              <a:cxnLst/>
              <a:rect r="r" b="b" t="t" l="l"/>
              <a:pathLst>
                <a:path h="1613683" w="9347197">
                  <a:moveTo>
                    <a:pt x="0" y="0"/>
                  </a:moveTo>
                  <a:lnTo>
                    <a:pt x="9347197" y="0"/>
                  </a:lnTo>
                  <a:lnTo>
                    <a:pt x="9347197" y="1613683"/>
                  </a:lnTo>
                  <a:lnTo>
                    <a:pt x="0" y="1613683"/>
                  </a:lnTo>
                  <a:close/>
                </a:path>
              </a:pathLst>
            </a:custGeom>
          </p:spPr>
        </p:sp>
        <p:sp>
          <p:nvSpPr>
            <p:cNvPr name="TextBox 5" id="5"/>
            <p:cNvSpPr txBox="true"/>
            <p:nvPr/>
          </p:nvSpPr>
          <p:spPr>
            <a:xfrm>
              <a:off x="0" y="-123825"/>
              <a:ext cx="9347197" cy="1737508"/>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Κατανόηση της ΔΑΦ</a:t>
              </a:r>
            </a:p>
          </p:txBody>
        </p:sp>
      </p:grpSp>
      <p:sp>
        <p:nvSpPr>
          <p:cNvPr name="Freeform 6" id="6"/>
          <p:cNvSpPr/>
          <p:nvPr/>
        </p:nvSpPr>
        <p:spPr>
          <a:xfrm flipH="false" flipV="false" rot="0">
            <a:off x="0" y="0"/>
            <a:ext cx="1618726" cy="1618726"/>
          </a:xfrm>
          <a:custGeom>
            <a:avLst/>
            <a:gdLst/>
            <a:ahLst/>
            <a:cxnLst/>
            <a:rect r="r" b="b" t="t" l="l"/>
            <a:pathLst>
              <a:path h="1618726" w="1618726">
                <a:moveTo>
                  <a:pt x="0" y="0"/>
                </a:moveTo>
                <a:lnTo>
                  <a:pt x="1618726" y="0"/>
                </a:lnTo>
                <a:lnTo>
                  <a:pt x="1618726" y="1618726"/>
                </a:lnTo>
                <a:lnTo>
                  <a:pt x="0" y="161872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19596" y="6448664"/>
            <a:ext cx="4467350" cy="4467350"/>
          </a:xfrm>
          <a:custGeom>
            <a:avLst/>
            <a:gdLst/>
            <a:ahLst/>
            <a:cxnLst/>
            <a:rect r="r" b="b" t="t" l="l"/>
            <a:pathLst>
              <a:path h="4467350" w="4467350">
                <a:moveTo>
                  <a:pt x="0" y="0"/>
                </a:moveTo>
                <a:lnTo>
                  <a:pt x="4467349" y="0"/>
                </a:lnTo>
                <a:lnTo>
                  <a:pt x="4467349"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4408873" y="3746118"/>
            <a:ext cx="3527527" cy="3496661"/>
          </a:xfrm>
          <a:custGeom>
            <a:avLst/>
            <a:gdLst/>
            <a:ahLst/>
            <a:cxnLst/>
            <a:rect r="r" b="b" t="t" l="l"/>
            <a:pathLst>
              <a:path h="3496661" w="3527527">
                <a:moveTo>
                  <a:pt x="0" y="0"/>
                </a:moveTo>
                <a:lnTo>
                  <a:pt x="3527527" y="0"/>
                </a:lnTo>
                <a:lnTo>
                  <a:pt x="3527527" y="3496662"/>
                </a:lnTo>
                <a:lnTo>
                  <a:pt x="0" y="34966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459625" y="1475851"/>
            <a:ext cx="12774861" cy="7894321"/>
          </a:xfrm>
          <a:prstGeom prst="rect">
            <a:avLst/>
          </a:prstGeom>
        </p:spPr>
        <p:txBody>
          <a:bodyPr anchor="t" rtlCol="false" tIns="0" lIns="0" bIns="0" rIns="0">
            <a:spAutoFit/>
          </a:bodyPr>
          <a:lstStyle/>
          <a:p>
            <a:pPr algn="just" marL="604518" indent="-302259" lvl="1">
              <a:lnSpc>
                <a:spcPts val="4199"/>
              </a:lnSpc>
              <a:buFont typeface="Arial"/>
              <a:buChar char="•"/>
            </a:pPr>
            <a:r>
              <a:rPr lang="en-US" sz="2799" u="sng">
                <a:solidFill>
                  <a:srgbClr val="4C4457"/>
                </a:solidFill>
                <a:latin typeface="Calibri (MS)"/>
                <a:ea typeface="Calibri (MS)"/>
                <a:cs typeface="Calibri (MS)"/>
                <a:sym typeface="Calibri (MS)"/>
              </a:rPr>
              <a:t>Αισθητηριακή επεξεργασία: </a:t>
            </a:r>
            <a:r>
              <a:rPr lang="en-US" sz="2799">
                <a:solidFill>
                  <a:srgbClr val="4C4457"/>
                </a:solidFill>
                <a:latin typeface="Calibri (MS)"/>
                <a:ea typeface="Calibri (MS)"/>
                <a:cs typeface="Calibri (MS)"/>
                <a:sym typeface="Calibri (MS)"/>
              </a:rPr>
              <a:t>Τα άτομα στο φάσμα του αυτισμού μπορεί να είναι ιδιαίτερα ευαίσθητα σε θορύβους, έντονα φώτα, μυρωδιές ή γενικά σε περιβάλλοντα με πολλά ερεθίσματα. Οι πολιτικές συναντήσεις και οι χώροι συζήτησης καλό είναι να σχεδιάζονται με τρόπο που να μειώνει την αισθητηριακή επιβάρυνση, προσφέροντας πιο ήσυχες, φωτεινές αλλά όχι εκτυφλωτικές και οργανωμένες συνθήκες.</a:t>
            </a:r>
          </a:p>
          <a:p>
            <a:pPr algn="just" marL="604518" indent="-302259" lvl="1">
              <a:lnSpc>
                <a:spcPts val="4199"/>
              </a:lnSpc>
              <a:buFont typeface="Arial"/>
              <a:buChar char="•"/>
            </a:pPr>
            <a:r>
              <a:rPr lang="en-US" sz="2799" u="sng">
                <a:solidFill>
                  <a:srgbClr val="4C4457"/>
                </a:solidFill>
                <a:latin typeface="Calibri (MS)"/>
                <a:ea typeface="Calibri (MS)"/>
                <a:cs typeface="Calibri (MS)"/>
                <a:sym typeface="Calibri (MS)"/>
              </a:rPr>
              <a:t>Επικοινωνία και κοινωνική αλληλεπίδραση:</a:t>
            </a:r>
            <a:r>
              <a:rPr lang="en-US" sz="2799">
                <a:solidFill>
                  <a:srgbClr val="4C4457"/>
                </a:solidFill>
                <a:latin typeface="Calibri (MS)"/>
                <a:ea typeface="Calibri (MS)"/>
                <a:cs typeface="Calibri (MS)"/>
                <a:sym typeface="Calibri (MS)"/>
              </a:rPr>
              <a:t> Ορισμένα νεαρά άτομα στο φάσμα του αυτισμού μπορεί να δυσκολεύονται να ερμηνεύσουν μη λεκτικά μηνύματα, όπως εκφράσεις προσώπου, τόνο φωνής ή υπονοούμενα. Για αυτό είναι σημαντικό να χρησιμοποιείται σαφής, άμεση και δομημένη γλώσσα, χωρίς ασάφειες ή έμμεσες διατυπώσεις.</a:t>
            </a:r>
          </a:p>
          <a:p>
            <a:pPr algn="just" marL="604518" indent="-302259" lvl="1">
              <a:lnSpc>
                <a:spcPts val="4199"/>
              </a:lnSpc>
              <a:buFont typeface="Arial"/>
              <a:buChar char="•"/>
            </a:pPr>
            <a:r>
              <a:rPr lang="en-US" sz="2799" u="sng">
                <a:solidFill>
                  <a:srgbClr val="4C4457"/>
                </a:solidFill>
                <a:latin typeface="Calibri (MS)"/>
                <a:ea typeface="Calibri (MS)"/>
                <a:cs typeface="Calibri (MS)"/>
                <a:sym typeface="Calibri (MS)"/>
              </a:rPr>
              <a:t>Ανάγκη για ρουτίνα και προβλεψιμότητα:</a:t>
            </a:r>
            <a:r>
              <a:rPr lang="en-US" sz="2799">
                <a:solidFill>
                  <a:srgbClr val="4C4457"/>
                </a:solidFill>
                <a:latin typeface="Calibri (MS)"/>
                <a:ea typeface="Calibri (MS)"/>
                <a:cs typeface="Calibri (MS)"/>
                <a:sym typeface="Calibri (MS)"/>
              </a:rPr>
              <a:t> Απρόσμενες αλλαγές σε προγράμματα, δραστηριότητες ή πρόσωπα μπορεί να προκαλέσουν άγχος και ανασφάλεια. Συνιστάται να παρέχονται εκ των προτέρων ατζέντες, χρονοδιαγράμματα και προσβάσιμο υλικό, ώστε οι συμμετέχοντες/ουσες να γνωρίζουν τι να περιμένουν.</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849850" y="1028700"/>
            <a:ext cx="6838284" cy="1210262"/>
            <a:chOff x="0" y="0"/>
            <a:chExt cx="9117712" cy="1613683"/>
          </a:xfrm>
        </p:grpSpPr>
        <p:sp>
          <p:nvSpPr>
            <p:cNvPr name="Freeform 4" id="4"/>
            <p:cNvSpPr/>
            <p:nvPr/>
          </p:nvSpPr>
          <p:spPr>
            <a:xfrm flipH="false" flipV="false" rot="0">
              <a:off x="0" y="0"/>
              <a:ext cx="9117712" cy="1613683"/>
            </a:xfrm>
            <a:custGeom>
              <a:avLst/>
              <a:gdLst/>
              <a:ahLst/>
              <a:cxnLst/>
              <a:rect r="r" b="b" t="t" l="l"/>
              <a:pathLst>
                <a:path h="1613683" w="9117712">
                  <a:moveTo>
                    <a:pt x="0" y="0"/>
                  </a:moveTo>
                  <a:lnTo>
                    <a:pt x="9117712" y="0"/>
                  </a:lnTo>
                  <a:lnTo>
                    <a:pt x="9117712" y="1613683"/>
                  </a:lnTo>
                  <a:lnTo>
                    <a:pt x="0" y="1613683"/>
                  </a:lnTo>
                  <a:close/>
                </a:path>
              </a:pathLst>
            </a:custGeom>
          </p:spPr>
        </p:sp>
        <p:sp>
          <p:nvSpPr>
            <p:cNvPr name="TextBox 5" id="5"/>
            <p:cNvSpPr txBox="true"/>
            <p:nvPr/>
          </p:nvSpPr>
          <p:spPr>
            <a:xfrm>
              <a:off x="0" y="-123825"/>
              <a:ext cx="9117712" cy="1737508"/>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Κατανόηση της ΔΕΠΥ</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19596" y="6448664"/>
            <a:ext cx="4467350" cy="4467350"/>
          </a:xfrm>
          <a:custGeom>
            <a:avLst/>
            <a:gdLst/>
            <a:ahLst/>
            <a:cxnLst/>
            <a:rect r="r" b="b" t="t" l="l"/>
            <a:pathLst>
              <a:path h="4467350" w="4467350">
                <a:moveTo>
                  <a:pt x="0" y="0"/>
                </a:moveTo>
                <a:lnTo>
                  <a:pt x="4467349" y="0"/>
                </a:lnTo>
                <a:lnTo>
                  <a:pt x="4467349"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115473" y="2559406"/>
            <a:ext cx="11834856" cy="6322696"/>
          </a:xfrm>
          <a:prstGeom prst="rect">
            <a:avLst/>
          </a:prstGeom>
        </p:spPr>
        <p:txBody>
          <a:bodyPr anchor="t" rtlCol="false" tIns="0" lIns="0" bIns="0" rIns="0">
            <a:spAutoFit/>
          </a:bodyPr>
          <a:lstStyle/>
          <a:p>
            <a:pPr algn="just" marL="604518" indent="-302259" lvl="1">
              <a:lnSpc>
                <a:spcPts val="4199"/>
              </a:lnSpc>
              <a:buFont typeface="Arial"/>
              <a:buChar char="•"/>
            </a:pPr>
            <a:r>
              <a:rPr lang="en-US" sz="2799" u="sng">
                <a:solidFill>
                  <a:srgbClr val="4C4457"/>
                </a:solidFill>
                <a:latin typeface="Calibri (MS)"/>
                <a:ea typeface="Calibri (MS)"/>
                <a:cs typeface="Calibri (MS)"/>
                <a:sym typeface="Calibri (MS)"/>
              </a:rPr>
              <a:t>Διατήρηση προσοχής:</a:t>
            </a:r>
            <a:r>
              <a:rPr lang="en-US" sz="2799">
                <a:solidFill>
                  <a:srgbClr val="4C4457"/>
                </a:solidFill>
                <a:latin typeface="Calibri (MS)"/>
                <a:ea typeface="Calibri (MS)"/>
                <a:cs typeface="Calibri (MS)"/>
                <a:sym typeface="Calibri (MS)"/>
              </a:rPr>
              <a:t> </a:t>
            </a:r>
            <a:r>
              <a:rPr lang="en-US" sz="2799">
                <a:solidFill>
                  <a:srgbClr val="4C4457"/>
                </a:solidFill>
                <a:latin typeface="Calibri (MS)"/>
                <a:ea typeface="Calibri (MS)"/>
                <a:cs typeface="Calibri (MS)"/>
                <a:sym typeface="Calibri (MS)"/>
              </a:rPr>
              <a:t>Τα άτομα με ΔΕΠΥ μπορεί να δυσκολεύονται να παρακολουθήσουν για μεγάλο χρονικό διάστημα εκτενείς συζητήσεις, μονολόγους ή σύνθετες οδηγίες. Η χρήση σύντομων, ξεκάθαρων και οπτικά υποστηριζόμενων μηνυμάτων διευκολύνει σημαντικά την κατανόηση και τη συμμετοχή.</a:t>
            </a:r>
          </a:p>
          <a:p>
            <a:pPr algn="just" marL="604518" indent="-302259" lvl="1">
              <a:lnSpc>
                <a:spcPts val="4199"/>
              </a:lnSpc>
              <a:buFont typeface="Arial"/>
              <a:buChar char="•"/>
            </a:pPr>
            <a:r>
              <a:rPr lang="en-US" sz="2799" u="sng">
                <a:solidFill>
                  <a:srgbClr val="4C4457"/>
                </a:solidFill>
                <a:latin typeface="Calibri (MS)"/>
                <a:ea typeface="Calibri (MS)"/>
                <a:cs typeface="Calibri (MS)"/>
                <a:sym typeface="Calibri (MS)"/>
              </a:rPr>
              <a:t>Υπερκινητικότητα και παρορμητικότητα:</a:t>
            </a:r>
            <a:r>
              <a:rPr lang="en-US" sz="2799">
                <a:solidFill>
                  <a:srgbClr val="4C4457"/>
                </a:solidFill>
                <a:latin typeface="Calibri (MS)"/>
                <a:ea typeface="Calibri (MS)"/>
                <a:cs typeface="Calibri (MS)"/>
                <a:sym typeface="Calibri (MS)"/>
              </a:rPr>
              <a:t> Είναι σημαντικό να προβλέπονται διαλείμματα, δυνατότητες κίνησης και ενεργητικές μορφές συμμετοχής. Αντί για μακροχρόνιες παθητικές διαδικασίες, προτιμώνται δραστηριότητες που επιτρέπουν εναλλαγή ρόλων και ρυθμού.</a:t>
            </a:r>
          </a:p>
          <a:p>
            <a:pPr algn="just" marL="604518" indent="-302259" lvl="1">
              <a:lnSpc>
                <a:spcPts val="4199"/>
              </a:lnSpc>
              <a:buFont typeface="Arial"/>
              <a:buChar char="•"/>
            </a:pPr>
            <a:r>
              <a:rPr lang="en-US" sz="2799" u="sng">
                <a:solidFill>
                  <a:srgbClr val="4C4457"/>
                </a:solidFill>
                <a:latin typeface="Calibri (MS)"/>
                <a:ea typeface="Calibri (MS)"/>
                <a:cs typeface="Calibri (MS)"/>
                <a:sym typeface="Calibri (MS)"/>
              </a:rPr>
              <a:t>Οργάνωση και διαχείριση χρόνου:</a:t>
            </a:r>
            <a:r>
              <a:rPr lang="en-US" sz="2799">
                <a:solidFill>
                  <a:srgbClr val="4C4457"/>
                </a:solidFill>
                <a:latin typeface="Calibri (MS)"/>
                <a:ea typeface="Calibri (MS)"/>
                <a:cs typeface="Calibri (MS)"/>
                <a:sym typeface="Calibri (MS)"/>
              </a:rPr>
              <a:t> Οπτικά ημερολόγια, υπενθυμίσεις, λίστες βημάτων και σαφής δομή στον προγραμματισμό βοηθούν τα άτομα με ΔΕΠΥ να αισθάνονται πιο ασφαλή και να συμμετέχουν πιο αποτελεσματικά.</a:t>
            </a:r>
          </a:p>
        </p:txBody>
      </p:sp>
      <p:sp>
        <p:nvSpPr>
          <p:cNvPr name="Freeform 10" id="10"/>
          <p:cNvSpPr/>
          <p:nvPr/>
        </p:nvSpPr>
        <p:spPr>
          <a:xfrm flipH="false" flipV="false" rot="0">
            <a:off x="13085256" y="4361043"/>
            <a:ext cx="4795913" cy="3104264"/>
          </a:xfrm>
          <a:custGeom>
            <a:avLst/>
            <a:gdLst/>
            <a:ahLst/>
            <a:cxnLst/>
            <a:rect r="r" b="b" t="t" l="l"/>
            <a:pathLst>
              <a:path h="3104264" w="4795913">
                <a:moveTo>
                  <a:pt x="0" y="0"/>
                </a:moveTo>
                <a:lnTo>
                  <a:pt x="4795913" y="0"/>
                </a:lnTo>
                <a:lnTo>
                  <a:pt x="4795913" y="3104264"/>
                </a:lnTo>
                <a:lnTo>
                  <a:pt x="0" y="31042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7810" y="9555378"/>
            <a:ext cx="2603131" cy="562790"/>
          </a:xfrm>
          <a:custGeom>
            <a:avLst/>
            <a:gdLst/>
            <a:ahLst/>
            <a:cxnLst/>
            <a:rect r="r" b="b" t="t" l="l"/>
            <a:pathLst>
              <a:path h="562790" w="2603131">
                <a:moveTo>
                  <a:pt x="0" y="0"/>
                </a:moveTo>
                <a:lnTo>
                  <a:pt x="2603131" y="0"/>
                </a:lnTo>
                <a:lnTo>
                  <a:pt x="2603131" y="562790"/>
                </a:lnTo>
                <a:lnTo>
                  <a:pt x="0" y="562790"/>
                </a:lnTo>
                <a:lnTo>
                  <a:pt x="0" y="0"/>
                </a:lnTo>
                <a:close/>
              </a:path>
            </a:pathLst>
          </a:custGeom>
          <a:blipFill>
            <a:blip r:embed="rId3"/>
            <a:stretch>
              <a:fillRect l="-3051" t="0" r="0" b="-211"/>
            </a:stretch>
          </a:blipFill>
        </p:spPr>
      </p:sp>
      <p:grpSp>
        <p:nvGrpSpPr>
          <p:cNvPr name="Group 3" id="3"/>
          <p:cNvGrpSpPr/>
          <p:nvPr/>
        </p:nvGrpSpPr>
        <p:grpSpPr>
          <a:xfrm rot="0">
            <a:off x="12155560" y="2277931"/>
            <a:ext cx="4523214" cy="494658"/>
            <a:chOff x="0" y="0"/>
            <a:chExt cx="6030952" cy="659544"/>
          </a:xfrm>
        </p:grpSpPr>
        <p:sp>
          <p:nvSpPr>
            <p:cNvPr name="Freeform 4" id="4"/>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p:spPr>
        </p:sp>
        <p:sp>
          <p:nvSpPr>
            <p:cNvPr name="TextBox 5" id="5"/>
            <p:cNvSpPr txBox="true"/>
            <p:nvPr/>
          </p:nvSpPr>
          <p:spPr>
            <a:xfrm>
              <a:off x="0" y="-190500"/>
              <a:ext cx="6030952"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Ρουτίνες και Προβλεψιμότητα</a:t>
              </a:r>
            </a:p>
          </p:txBody>
        </p:sp>
      </p:grpSp>
      <p:grpSp>
        <p:nvGrpSpPr>
          <p:cNvPr name="Group 6" id="6"/>
          <p:cNvGrpSpPr/>
          <p:nvPr/>
        </p:nvGrpSpPr>
        <p:grpSpPr>
          <a:xfrm rot="0">
            <a:off x="12261543" y="2772589"/>
            <a:ext cx="4997757" cy="2425048"/>
            <a:chOff x="0" y="0"/>
            <a:chExt cx="6663676" cy="3233397"/>
          </a:xfrm>
        </p:grpSpPr>
        <p:sp>
          <p:nvSpPr>
            <p:cNvPr name="Freeform 7" id="7"/>
            <p:cNvSpPr/>
            <p:nvPr/>
          </p:nvSpPr>
          <p:spPr>
            <a:xfrm flipH="false" flipV="false" rot="0">
              <a:off x="0" y="0"/>
              <a:ext cx="6663676" cy="3233397"/>
            </a:xfrm>
            <a:custGeom>
              <a:avLst/>
              <a:gdLst/>
              <a:ahLst/>
              <a:cxnLst/>
              <a:rect r="r" b="b" t="t" l="l"/>
              <a:pathLst>
                <a:path h="3233397" w="6663676">
                  <a:moveTo>
                    <a:pt x="0" y="0"/>
                  </a:moveTo>
                  <a:lnTo>
                    <a:pt x="6663676" y="0"/>
                  </a:lnTo>
                  <a:lnTo>
                    <a:pt x="6663676" y="3233397"/>
                  </a:lnTo>
                  <a:lnTo>
                    <a:pt x="0" y="3233397"/>
                  </a:lnTo>
                  <a:close/>
                </a:path>
              </a:pathLst>
            </a:custGeom>
          </p:spPr>
        </p:sp>
        <p:sp>
          <p:nvSpPr>
            <p:cNvPr name="TextBox 8" id="8"/>
            <p:cNvSpPr txBox="true"/>
            <p:nvPr/>
          </p:nvSpPr>
          <p:spPr>
            <a:xfrm>
              <a:off x="0" y="-123825"/>
              <a:ext cx="6663676" cy="3357222"/>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Επικοινωνείτε εγκαίρως οποιαδήποτε αλλαγή ή προσαρμογή στο πρόγραμμα.</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Παρουσιάζετε με σαφήνεια τα ημερήσια ή εβδομαδιαία πλάνα, ώστε να δημιουργείται αίσθηση σταθερότητας.</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Η συνέπεια και η προβλεψιμότητα συμβάλλουν στη μείωση του άγχους και στην ενίσχυση του αισθήματος ασφάλειας.</a:t>
              </a: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p>
          </p:txBody>
        </p:sp>
      </p:grpSp>
      <p:grpSp>
        <p:nvGrpSpPr>
          <p:cNvPr name="Group 12" id="12"/>
          <p:cNvGrpSpPr/>
          <p:nvPr/>
        </p:nvGrpSpPr>
        <p:grpSpPr>
          <a:xfrm rot="0">
            <a:off x="12155560" y="5812065"/>
            <a:ext cx="4523214" cy="494658"/>
            <a:chOff x="0" y="0"/>
            <a:chExt cx="6030952" cy="659544"/>
          </a:xfrm>
        </p:grpSpPr>
        <p:sp>
          <p:nvSpPr>
            <p:cNvPr name="Freeform 13" id="13"/>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p:spPr>
        </p:sp>
        <p:sp>
          <p:nvSpPr>
            <p:cNvPr name="TextBox 14" id="14"/>
            <p:cNvSpPr txBox="true"/>
            <p:nvPr/>
          </p:nvSpPr>
          <p:spPr>
            <a:xfrm>
              <a:off x="0" y="-190500"/>
              <a:ext cx="6030952"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Υπομονή και Σεβασμός</a:t>
              </a:r>
            </a:p>
          </p:txBody>
        </p:sp>
      </p:grpSp>
      <p:grpSp>
        <p:nvGrpSpPr>
          <p:cNvPr name="Group 15" id="15"/>
          <p:cNvGrpSpPr/>
          <p:nvPr/>
        </p:nvGrpSpPr>
        <p:grpSpPr>
          <a:xfrm rot="0">
            <a:off x="12261543" y="6334845"/>
            <a:ext cx="4997757" cy="2777440"/>
            <a:chOff x="0" y="0"/>
            <a:chExt cx="6663676" cy="3703253"/>
          </a:xfrm>
        </p:grpSpPr>
        <p:sp>
          <p:nvSpPr>
            <p:cNvPr name="Freeform 16" id="16"/>
            <p:cNvSpPr/>
            <p:nvPr/>
          </p:nvSpPr>
          <p:spPr>
            <a:xfrm flipH="false" flipV="false" rot="0">
              <a:off x="0" y="0"/>
              <a:ext cx="6663676" cy="3703253"/>
            </a:xfrm>
            <a:custGeom>
              <a:avLst/>
              <a:gdLst/>
              <a:ahLst/>
              <a:cxnLst/>
              <a:rect r="r" b="b" t="t" l="l"/>
              <a:pathLst>
                <a:path h="3703253" w="6663676">
                  <a:moveTo>
                    <a:pt x="0" y="0"/>
                  </a:moveTo>
                  <a:lnTo>
                    <a:pt x="6663676" y="0"/>
                  </a:lnTo>
                  <a:lnTo>
                    <a:pt x="6663676" y="3703253"/>
                  </a:lnTo>
                  <a:lnTo>
                    <a:pt x="0" y="3703253"/>
                  </a:lnTo>
                  <a:close/>
                </a:path>
              </a:pathLst>
            </a:custGeom>
          </p:spPr>
        </p:sp>
        <p:sp>
          <p:nvSpPr>
            <p:cNvPr name="TextBox 17" id="17"/>
            <p:cNvSpPr txBox="true"/>
            <p:nvPr/>
          </p:nvSpPr>
          <p:spPr>
            <a:xfrm>
              <a:off x="0" y="-123825"/>
              <a:ext cx="6663676" cy="3827078"/>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Δώστε</a:t>
              </a:r>
              <a:r>
                <a:rPr lang="en-US" sz="1549">
                  <a:solidFill>
                    <a:srgbClr val="000000"/>
                  </a:solidFill>
                  <a:latin typeface="Calibri (MS)"/>
                  <a:ea typeface="Calibri (MS)"/>
                  <a:cs typeface="Calibri (MS)"/>
                  <a:sym typeface="Calibri (MS)"/>
                </a:rPr>
                <a:t> επαρκή χρόνο στο άτομο για να απαντήσει ή να επεξεργαστεί νέες πληροφορίες.</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Ακούτε</a:t>
              </a:r>
              <a:r>
                <a:rPr lang="en-US" sz="1549">
                  <a:solidFill>
                    <a:srgbClr val="000000"/>
                  </a:solidFill>
                  <a:latin typeface="Calibri (MS)"/>
                  <a:ea typeface="Calibri (MS)"/>
                  <a:cs typeface="Calibri (MS)"/>
                  <a:sym typeface="Calibri (MS)"/>
                </a:rPr>
                <a:t> ενεργά και αναγνωρίζετε τα συναισθήματα, τις ανησυχίες και τις ανάγκες του.</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Σεβαστείτε</a:t>
              </a:r>
              <a:r>
                <a:rPr lang="en-US" sz="1549">
                  <a:solidFill>
                    <a:srgbClr val="000000"/>
                  </a:solidFill>
                  <a:latin typeface="Calibri (MS)"/>
                  <a:ea typeface="Calibri (MS)"/>
                  <a:cs typeface="Calibri (MS)"/>
                  <a:sym typeface="Calibri (MS)"/>
                </a:rPr>
                <a:t> τις προσωπικές προτιμήσεις επικοινωνίας, όπως τον επιθυμητό τρόπο έκφρασης ή το επίπεδο άνεσης με την οπτική επαφή.</a:t>
              </a:r>
            </a:p>
            <a:p>
              <a:pPr algn="just">
                <a:lnSpc>
                  <a:spcPts val="2789"/>
                </a:lnSpc>
              </a:pPr>
            </a:p>
          </p:txBody>
        </p:sp>
      </p:grpSp>
      <p:grpSp>
        <p:nvGrpSpPr>
          <p:cNvPr name="Group 18" id="18"/>
          <p:cNvGrpSpPr/>
          <p:nvPr/>
        </p:nvGrpSpPr>
        <p:grpSpPr>
          <a:xfrm rot="0">
            <a:off x="795838" y="5812065"/>
            <a:ext cx="4523214" cy="494658"/>
            <a:chOff x="0" y="0"/>
            <a:chExt cx="6030952" cy="659544"/>
          </a:xfrm>
        </p:grpSpPr>
        <p:sp>
          <p:nvSpPr>
            <p:cNvPr name="Freeform 19" id="19"/>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p:spPr>
        </p:sp>
        <p:sp>
          <p:nvSpPr>
            <p:cNvPr name="TextBox 20" id="20"/>
            <p:cNvSpPr txBox="true"/>
            <p:nvPr/>
          </p:nvSpPr>
          <p:spPr>
            <a:xfrm>
              <a:off x="0" y="-190500"/>
              <a:ext cx="6030952"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Οπτική Υποστήριξη</a:t>
              </a:r>
            </a:p>
          </p:txBody>
        </p:sp>
      </p:grpSp>
      <p:grpSp>
        <p:nvGrpSpPr>
          <p:cNvPr name="Group 21" id="21"/>
          <p:cNvGrpSpPr/>
          <p:nvPr/>
        </p:nvGrpSpPr>
        <p:grpSpPr>
          <a:xfrm rot="0">
            <a:off x="795838" y="6334845"/>
            <a:ext cx="4940127" cy="2777440"/>
            <a:chOff x="0" y="0"/>
            <a:chExt cx="6586836" cy="3703253"/>
          </a:xfrm>
        </p:grpSpPr>
        <p:sp>
          <p:nvSpPr>
            <p:cNvPr name="Freeform 22" id="22"/>
            <p:cNvSpPr/>
            <p:nvPr/>
          </p:nvSpPr>
          <p:spPr>
            <a:xfrm flipH="false" flipV="false" rot="0">
              <a:off x="0" y="0"/>
              <a:ext cx="6586836" cy="3703253"/>
            </a:xfrm>
            <a:custGeom>
              <a:avLst/>
              <a:gdLst/>
              <a:ahLst/>
              <a:cxnLst/>
              <a:rect r="r" b="b" t="t" l="l"/>
              <a:pathLst>
                <a:path h="3703253" w="6586836">
                  <a:moveTo>
                    <a:pt x="0" y="0"/>
                  </a:moveTo>
                  <a:lnTo>
                    <a:pt x="6586836" y="0"/>
                  </a:lnTo>
                  <a:lnTo>
                    <a:pt x="6586836" y="3703253"/>
                  </a:lnTo>
                  <a:lnTo>
                    <a:pt x="0" y="3703253"/>
                  </a:lnTo>
                  <a:close/>
                </a:path>
              </a:pathLst>
            </a:custGeom>
          </p:spPr>
        </p:sp>
        <p:sp>
          <p:nvSpPr>
            <p:cNvPr name="TextBox 23" id="23"/>
            <p:cNvSpPr txBox="true"/>
            <p:nvPr/>
          </p:nvSpPr>
          <p:spPr>
            <a:xfrm>
              <a:off x="0" y="-123825"/>
              <a:ext cx="6586836" cy="3827078"/>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Χρησιμοποιήστε εικόνες, εικονογράμματα, διαγράμματα ή χρωματικές ενδείξεις για να ενισχύσετε την κατανόηση.</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Τα οπτικά βοηθήματα διευκολύνουν την επεξεργασία των πληροφοριών, ιδιαίτερα για άτομα με ΔΑΦ.</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Εργαλεία όπως οπτικά προγράμματα ή «κοινωνικές ιστορίες» μπορούν να μειώσουν το άγχος και να ενισχύσουν τη συμμετοχή.</a:t>
              </a:r>
            </a:p>
          </p:txBody>
        </p:sp>
      </p:grpSp>
      <p:grpSp>
        <p:nvGrpSpPr>
          <p:cNvPr name="Group 24" id="24"/>
          <p:cNvGrpSpPr/>
          <p:nvPr/>
        </p:nvGrpSpPr>
        <p:grpSpPr>
          <a:xfrm rot="0">
            <a:off x="738208" y="2225216"/>
            <a:ext cx="4997757" cy="1056567"/>
            <a:chOff x="0" y="0"/>
            <a:chExt cx="6663676" cy="1408755"/>
          </a:xfrm>
        </p:grpSpPr>
        <p:sp>
          <p:nvSpPr>
            <p:cNvPr name="Freeform 25" id="25"/>
            <p:cNvSpPr/>
            <p:nvPr/>
          </p:nvSpPr>
          <p:spPr>
            <a:xfrm flipH="false" flipV="false" rot="0">
              <a:off x="0" y="0"/>
              <a:ext cx="6663676" cy="1408755"/>
            </a:xfrm>
            <a:custGeom>
              <a:avLst/>
              <a:gdLst/>
              <a:ahLst/>
              <a:cxnLst/>
              <a:rect r="r" b="b" t="t" l="l"/>
              <a:pathLst>
                <a:path h="1408755" w="6663676">
                  <a:moveTo>
                    <a:pt x="0" y="0"/>
                  </a:moveTo>
                  <a:lnTo>
                    <a:pt x="6663676" y="0"/>
                  </a:lnTo>
                  <a:lnTo>
                    <a:pt x="6663676" y="1408755"/>
                  </a:lnTo>
                  <a:lnTo>
                    <a:pt x="0" y="1408755"/>
                  </a:lnTo>
                  <a:close/>
                </a:path>
              </a:pathLst>
            </a:custGeom>
          </p:spPr>
        </p:sp>
        <p:sp>
          <p:nvSpPr>
            <p:cNvPr name="TextBox 26" id="26"/>
            <p:cNvSpPr txBox="true"/>
            <p:nvPr/>
          </p:nvSpPr>
          <p:spPr>
            <a:xfrm>
              <a:off x="0" y="-190500"/>
              <a:ext cx="6663676" cy="1599255"/>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Σαφήνεια και Συγκεκριμένη Διατύπωση</a:t>
              </a:r>
            </a:p>
          </p:txBody>
        </p:sp>
      </p:grpSp>
      <p:grpSp>
        <p:nvGrpSpPr>
          <p:cNvPr name="Group 27" id="27"/>
          <p:cNvGrpSpPr/>
          <p:nvPr/>
        </p:nvGrpSpPr>
        <p:grpSpPr>
          <a:xfrm rot="0">
            <a:off x="738208" y="3423236"/>
            <a:ext cx="4997757" cy="1720264"/>
            <a:chOff x="0" y="0"/>
            <a:chExt cx="6663676" cy="2293685"/>
          </a:xfrm>
        </p:grpSpPr>
        <p:sp>
          <p:nvSpPr>
            <p:cNvPr name="Freeform 28" id="28"/>
            <p:cNvSpPr/>
            <p:nvPr/>
          </p:nvSpPr>
          <p:spPr>
            <a:xfrm flipH="false" flipV="false" rot="0">
              <a:off x="0" y="0"/>
              <a:ext cx="6663676" cy="2293685"/>
            </a:xfrm>
            <a:custGeom>
              <a:avLst/>
              <a:gdLst/>
              <a:ahLst/>
              <a:cxnLst/>
              <a:rect r="r" b="b" t="t" l="l"/>
              <a:pathLst>
                <a:path h="2293685" w="6663676">
                  <a:moveTo>
                    <a:pt x="0" y="0"/>
                  </a:moveTo>
                  <a:lnTo>
                    <a:pt x="6663676" y="0"/>
                  </a:lnTo>
                  <a:lnTo>
                    <a:pt x="6663676" y="2293685"/>
                  </a:lnTo>
                  <a:lnTo>
                    <a:pt x="0" y="2293685"/>
                  </a:lnTo>
                  <a:close/>
                </a:path>
              </a:pathLst>
            </a:custGeom>
          </p:spPr>
        </p:sp>
        <p:sp>
          <p:nvSpPr>
            <p:cNvPr name="TextBox 29" id="29"/>
            <p:cNvSpPr txBox="true"/>
            <p:nvPr/>
          </p:nvSpPr>
          <p:spPr>
            <a:xfrm>
              <a:off x="0" y="-123825"/>
              <a:ext cx="6663676" cy="241751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Χρησιμοποιείτε</a:t>
              </a:r>
              <a:r>
                <a:rPr lang="en-US" sz="1549">
                  <a:solidFill>
                    <a:srgbClr val="000000"/>
                  </a:solidFill>
                  <a:latin typeface="Calibri (MS)"/>
                  <a:ea typeface="Calibri (MS)"/>
                  <a:cs typeface="Calibri (MS)"/>
                  <a:sym typeface="Calibri (MS)"/>
                </a:rPr>
                <a:t> σύντομες, άμεσες και ξεκάθαρες προτάσεις.</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Περιγράφετε τα καθήκοντα</a:t>
              </a:r>
              <a:r>
                <a:rPr lang="en-US" sz="1549">
                  <a:solidFill>
                    <a:srgbClr val="000000"/>
                  </a:solidFill>
                  <a:latin typeface="Calibri (MS)"/>
                  <a:ea typeface="Calibri (MS)"/>
                  <a:cs typeface="Calibri (MS)"/>
                  <a:sym typeface="Calibri (MS)"/>
                </a:rPr>
                <a:t> βήμα προς βήμα.</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Αποφεύγετε</a:t>
              </a:r>
              <a:r>
                <a:rPr lang="en-US" sz="1549">
                  <a:solidFill>
                    <a:srgbClr val="000000"/>
                  </a:solidFill>
                  <a:latin typeface="Calibri (MS)"/>
                  <a:ea typeface="Calibri (MS)"/>
                  <a:cs typeface="Calibri (MS)"/>
                  <a:sym typeface="Calibri (MS)"/>
                </a:rPr>
                <a:t> ιδιωματισμούς, μεταφορική γλώσσα ή ασαφείς εκφράσεις που μπορεί να παρερμηνευτούν.</a:t>
              </a:r>
            </a:p>
          </p:txBody>
        </p:sp>
      </p:grpSp>
      <p:grpSp>
        <p:nvGrpSpPr>
          <p:cNvPr name="Group 30" id="30"/>
          <p:cNvGrpSpPr/>
          <p:nvPr/>
        </p:nvGrpSpPr>
        <p:grpSpPr>
          <a:xfrm rot="0">
            <a:off x="6945530" y="2772589"/>
            <a:ext cx="4396940" cy="4080362"/>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125939" y="69757"/>
            <a:ext cx="1564075" cy="1362904"/>
          </a:xfrm>
          <a:custGeom>
            <a:avLst/>
            <a:gdLst/>
            <a:ahLst/>
            <a:cxnLst/>
            <a:rect r="r" b="b" t="t" l="l"/>
            <a:pathLst>
              <a:path h="1362904" w="1564075">
                <a:moveTo>
                  <a:pt x="0" y="0"/>
                </a:moveTo>
                <a:lnTo>
                  <a:pt x="1564075" y="0"/>
                </a:lnTo>
                <a:lnTo>
                  <a:pt x="1564075" y="1362905"/>
                </a:lnTo>
                <a:lnTo>
                  <a:pt x="0" y="1362905"/>
                </a:lnTo>
                <a:lnTo>
                  <a:pt x="0" y="0"/>
                </a:lnTo>
                <a:close/>
              </a:path>
            </a:pathLst>
          </a:custGeom>
          <a:blipFill>
            <a:blip r:embed="rId4"/>
            <a:stretch>
              <a:fillRect l="0" t="-6430" r="0" b="-8329"/>
            </a:stretch>
          </a:blipFill>
        </p:spPr>
      </p:sp>
      <p:sp>
        <p:nvSpPr>
          <p:cNvPr name="Freeform 34" id="34"/>
          <p:cNvSpPr/>
          <p:nvPr/>
        </p:nvSpPr>
        <p:spPr>
          <a:xfrm flipH="false" flipV="false" rot="0">
            <a:off x="7513933" y="329069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5" id="35"/>
          <p:cNvSpPr txBox="true"/>
          <p:nvPr/>
        </p:nvSpPr>
        <p:spPr>
          <a:xfrm rot="0">
            <a:off x="4525149" y="348317"/>
            <a:ext cx="9237703" cy="889311"/>
          </a:xfrm>
          <a:prstGeom prst="rect">
            <a:avLst/>
          </a:prstGeom>
        </p:spPr>
        <p:txBody>
          <a:bodyPr anchor="t" rtlCol="false" tIns="0" lIns="0" bIns="0" rIns="0">
            <a:spAutoFit/>
          </a:bodyPr>
          <a:lstStyle/>
          <a:p>
            <a:pPr algn="ctr">
              <a:lnSpc>
                <a:spcPts val="6102"/>
              </a:lnSpc>
              <a:spcBef>
                <a:spcPct val="0"/>
              </a:spcBef>
            </a:pPr>
            <a:r>
              <a:rPr lang="en-US" b="true" sz="5085">
                <a:solidFill>
                  <a:srgbClr val="000000"/>
                </a:solidFill>
                <a:latin typeface="Calibri (MS) Bold"/>
                <a:ea typeface="Calibri (MS) Bold"/>
                <a:cs typeface="Calibri (MS) Bold"/>
                <a:sym typeface="Calibri (MS) Bold"/>
              </a:rPr>
              <a:t>Στυλ Επικοινωνίας –</a:t>
            </a:r>
            <a:r>
              <a:rPr lang="en-US" b="true" sz="5085">
                <a:solidFill>
                  <a:srgbClr val="000000"/>
                </a:solidFill>
                <a:latin typeface="Calibri (MS) Bold"/>
                <a:ea typeface="Calibri (MS) Bold"/>
                <a:cs typeface="Calibri (MS) Bold"/>
                <a:sym typeface="Calibri (MS) Bold"/>
              </a:rPr>
              <a:t> Τι Λειτουργεί</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472545"/>
            <a:ext cx="4523214" cy="494658"/>
            <a:chOff x="0" y="0"/>
            <a:chExt cx="6030952" cy="659544"/>
          </a:xfrm>
        </p:grpSpPr>
        <p:sp>
          <p:nvSpPr>
            <p:cNvPr name="Freeform 4" id="4"/>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p:spPr>
        </p:sp>
        <p:sp>
          <p:nvSpPr>
            <p:cNvPr name="TextBox 5" id="5"/>
            <p:cNvSpPr txBox="true"/>
            <p:nvPr/>
          </p:nvSpPr>
          <p:spPr>
            <a:xfrm>
              <a:off x="0" y="-190500"/>
              <a:ext cx="6030952"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Απρόσμενες Αλλαγές</a:t>
              </a:r>
            </a:p>
          </p:txBody>
        </p:sp>
      </p:grpSp>
      <p:grpSp>
        <p:nvGrpSpPr>
          <p:cNvPr name="Group 6" id="6"/>
          <p:cNvGrpSpPr/>
          <p:nvPr/>
        </p:nvGrpSpPr>
        <p:grpSpPr>
          <a:xfrm rot="0">
            <a:off x="12155560" y="3006990"/>
            <a:ext cx="4997757" cy="1776894"/>
            <a:chOff x="0" y="0"/>
            <a:chExt cx="6663676" cy="2369191"/>
          </a:xfrm>
        </p:grpSpPr>
        <p:sp>
          <p:nvSpPr>
            <p:cNvPr name="Freeform 7" id="7"/>
            <p:cNvSpPr/>
            <p:nvPr/>
          </p:nvSpPr>
          <p:spPr>
            <a:xfrm flipH="false" flipV="false" rot="0">
              <a:off x="0" y="0"/>
              <a:ext cx="6663676" cy="2369191"/>
            </a:xfrm>
            <a:custGeom>
              <a:avLst/>
              <a:gdLst/>
              <a:ahLst/>
              <a:cxnLst/>
              <a:rect r="r" b="b" t="t" l="l"/>
              <a:pathLst>
                <a:path h="2369191" w="6663676">
                  <a:moveTo>
                    <a:pt x="0" y="0"/>
                  </a:moveTo>
                  <a:lnTo>
                    <a:pt x="6663676" y="0"/>
                  </a:lnTo>
                  <a:lnTo>
                    <a:pt x="6663676" y="2369191"/>
                  </a:lnTo>
                  <a:lnTo>
                    <a:pt x="0" y="2369191"/>
                  </a:lnTo>
                  <a:close/>
                </a:path>
              </a:pathLst>
            </a:custGeom>
          </p:spPr>
        </p:sp>
        <p:sp>
          <p:nvSpPr>
            <p:cNvPr name="TextBox 8" id="8"/>
            <p:cNvSpPr txBox="true"/>
            <p:nvPr/>
          </p:nvSpPr>
          <p:spPr>
            <a:xfrm>
              <a:off x="0" y="-123825"/>
              <a:ext cx="6663676" cy="2493016"/>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Απότομες</a:t>
              </a:r>
              <a:r>
                <a:rPr lang="en-US" sz="1549">
                  <a:solidFill>
                    <a:srgbClr val="000000"/>
                  </a:solidFill>
                  <a:latin typeface="Calibri (MS)"/>
                  <a:ea typeface="Calibri (MS)"/>
                  <a:cs typeface="Calibri (MS)"/>
                  <a:sym typeface="Calibri (MS)"/>
                </a:rPr>
                <a:t> αλλαγές σε ρουτίνες ή προγράμματα χωρίς</a:t>
              </a:r>
              <a:r>
                <a:rPr lang="en-US" sz="1549">
                  <a:solidFill>
                    <a:srgbClr val="000000"/>
                  </a:solidFill>
                  <a:latin typeface="Calibri (MS)"/>
                  <a:ea typeface="Calibri (MS)"/>
                  <a:cs typeface="Calibri (MS)"/>
                  <a:sym typeface="Calibri (MS)"/>
                </a:rPr>
                <a:t> προειδοποίηση μπορούν να προκαλέσουν έντονο άγχος και αναστάτωση. Επικοινωνείτε πάντα τις αλλαγές εγκαίρως και προσφέρετε υποστήριξη για την προσαρμογή.</a:t>
              </a: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p>
          </p:txBody>
        </p:sp>
      </p:grpSp>
      <p:grpSp>
        <p:nvGrpSpPr>
          <p:cNvPr name="Group 12" id="12"/>
          <p:cNvGrpSpPr/>
          <p:nvPr/>
        </p:nvGrpSpPr>
        <p:grpSpPr>
          <a:xfrm rot="0">
            <a:off x="12155560" y="5816993"/>
            <a:ext cx="4523214" cy="494658"/>
            <a:chOff x="0" y="0"/>
            <a:chExt cx="6030952" cy="659544"/>
          </a:xfrm>
        </p:grpSpPr>
        <p:sp>
          <p:nvSpPr>
            <p:cNvPr name="Freeform 13" id="13"/>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p:spPr>
        </p:sp>
        <p:sp>
          <p:nvSpPr>
            <p:cNvPr name="TextBox 14" id="14"/>
            <p:cNvSpPr txBox="true"/>
            <p:nvPr/>
          </p:nvSpPr>
          <p:spPr>
            <a:xfrm>
              <a:off x="0" y="-190500"/>
              <a:ext cx="6030952"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Ασάφεια και Αόριστες Οδηγίες</a:t>
              </a:r>
            </a:p>
          </p:txBody>
        </p:sp>
      </p:grpSp>
      <p:grpSp>
        <p:nvGrpSpPr>
          <p:cNvPr name="Group 15" id="15"/>
          <p:cNvGrpSpPr/>
          <p:nvPr/>
        </p:nvGrpSpPr>
        <p:grpSpPr>
          <a:xfrm rot="0">
            <a:off x="12155560" y="6568826"/>
            <a:ext cx="4997757" cy="1450398"/>
            <a:chOff x="0" y="0"/>
            <a:chExt cx="6663676" cy="1933865"/>
          </a:xfrm>
        </p:grpSpPr>
        <p:sp>
          <p:nvSpPr>
            <p:cNvPr name="Freeform 16" id="16"/>
            <p:cNvSpPr/>
            <p:nvPr/>
          </p:nvSpPr>
          <p:spPr>
            <a:xfrm flipH="false" flipV="false" rot="0">
              <a:off x="0" y="0"/>
              <a:ext cx="6663676" cy="1933865"/>
            </a:xfrm>
            <a:custGeom>
              <a:avLst/>
              <a:gdLst/>
              <a:ahLst/>
              <a:cxnLst/>
              <a:rect r="r" b="b" t="t" l="l"/>
              <a:pathLst>
                <a:path h="1933865" w="6663676">
                  <a:moveTo>
                    <a:pt x="0" y="0"/>
                  </a:moveTo>
                  <a:lnTo>
                    <a:pt x="6663676" y="0"/>
                  </a:lnTo>
                  <a:lnTo>
                    <a:pt x="6663676" y="1933865"/>
                  </a:lnTo>
                  <a:lnTo>
                    <a:pt x="0" y="1933865"/>
                  </a:lnTo>
                  <a:close/>
                </a:path>
              </a:pathLst>
            </a:custGeom>
          </p:spPr>
        </p:sp>
        <p:sp>
          <p:nvSpPr>
            <p:cNvPr name="TextBox 17" id="17"/>
            <p:cNvSpPr txBox="true"/>
            <p:nvPr/>
          </p:nvSpPr>
          <p:spPr>
            <a:xfrm>
              <a:off x="0" y="-123825"/>
              <a:ext cx="6663676" cy="205769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Ασαφείς</a:t>
              </a:r>
              <a:r>
                <a:rPr lang="en-US" sz="1549">
                  <a:solidFill>
                    <a:srgbClr val="000000"/>
                  </a:solidFill>
                  <a:latin typeface="Calibri (MS)"/>
                  <a:ea typeface="Calibri (MS)"/>
                  <a:cs typeface="Calibri (MS)"/>
                  <a:sym typeface="Calibri (MS)"/>
                </a:rPr>
                <a:t>, αφηρημένες</a:t>
              </a:r>
              <a:r>
                <a:rPr lang="en-US" sz="1549">
                  <a:solidFill>
                    <a:srgbClr val="000000"/>
                  </a:solidFill>
                  <a:latin typeface="Calibri (MS)"/>
                  <a:ea typeface="Calibri (MS)"/>
                  <a:cs typeface="Calibri (MS)"/>
                  <a:sym typeface="Calibri (MS)"/>
                </a:rPr>
                <a:t> ή έμμεσες οδηγίες μπορεί να οδηγήσουν σε σύγχυση. Προτιμήστε συγκεκριμένη γλώσσα, σαφείς προσδοκίες και ξεκάθαρα παραδείγματα.</a:t>
              </a:r>
            </a:p>
          </p:txBody>
        </p:sp>
      </p:grpSp>
      <p:grpSp>
        <p:nvGrpSpPr>
          <p:cNvPr name="Group 18" id="18"/>
          <p:cNvGrpSpPr/>
          <p:nvPr/>
        </p:nvGrpSpPr>
        <p:grpSpPr>
          <a:xfrm rot="0">
            <a:off x="770323" y="5816993"/>
            <a:ext cx="5423616" cy="494658"/>
            <a:chOff x="0" y="0"/>
            <a:chExt cx="7231487" cy="659544"/>
          </a:xfrm>
        </p:grpSpPr>
        <p:sp>
          <p:nvSpPr>
            <p:cNvPr name="Freeform 19" id="19"/>
            <p:cNvSpPr/>
            <p:nvPr/>
          </p:nvSpPr>
          <p:spPr>
            <a:xfrm flipH="false" flipV="false" rot="0">
              <a:off x="0" y="0"/>
              <a:ext cx="7231487" cy="659544"/>
            </a:xfrm>
            <a:custGeom>
              <a:avLst/>
              <a:gdLst/>
              <a:ahLst/>
              <a:cxnLst/>
              <a:rect r="r" b="b" t="t" l="l"/>
              <a:pathLst>
                <a:path h="659544" w="7231487">
                  <a:moveTo>
                    <a:pt x="0" y="0"/>
                  </a:moveTo>
                  <a:lnTo>
                    <a:pt x="7231487" y="0"/>
                  </a:lnTo>
                  <a:lnTo>
                    <a:pt x="7231487" y="659544"/>
                  </a:lnTo>
                  <a:lnTo>
                    <a:pt x="0" y="659544"/>
                  </a:lnTo>
                  <a:close/>
                </a:path>
              </a:pathLst>
            </a:custGeom>
          </p:spPr>
        </p:sp>
        <p:sp>
          <p:nvSpPr>
            <p:cNvPr name="TextBox 20" id="20"/>
            <p:cNvSpPr txBox="true"/>
            <p:nvPr/>
          </p:nvSpPr>
          <p:spPr>
            <a:xfrm>
              <a:off x="0" y="-190500"/>
              <a:ext cx="7231487"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Αγνόηση Μη Λεκτικής Επικοινωνίας</a:t>
              </a:r>
            </a:p>
          </p:txBody>
        </p:sp>
      </p:grpSp>
      <p:grpSp>
        <p:nvGrpSpPr>
          <p:cNvPr name="Group 21" id="21"/>
          <p:cNvGrpSpPr/>
          <p:nvPr/>
        </p:nvGrpSpPr>
        <p:grpSpPr>
          <a:xfrm rot="0">
            <a:off x="738208" y="6568826"/>
            <a:ext cx="5891842" cy="1072556"/>
            <a:chOff x="0" y="0"/>
            <a:chExt cx="7855790" cy="1430074"/>
          </a:xfrm>
        </p:grpSpPr>
        <p:sp>
          <p:nvSpPr>
            <p:cNvPr name="Freeform 22" id="22"/>
            <p:cNvSpPr/>
            <p:nvPr/>
          </p:nvSpPr>
          <p:spPr>
            <a:xfrm flipH="false" flipV="false" rot="0">
              <a:off x="0" y="0"/>
              <a:ext cx="7855790" cy="1430074"/>
            </a:xfrm>
            <a:custGeom>
              <a:avLst/>
              <a:gdLst/>
              <a:ahLst/>
              <a:cxnLst/>
              <a:rect r="r" b="b" t="t" l="l"/>
              <a:pathLst>
                <a:path h="1430074" w="7855790">
                  <a:moveTo>
                    <a:pt x="0" y="0"/>
                  </a:moveTo>
                  <a:lnTo>
                    <a:pt x="7855790" y="0"/>
                  </a:lnTo>
                  <a:lnTo>
                    <a:pt x="7855790" y="1430074"/>
                  </a:lnTo>
                  <a:lnTo>
                    <a:pt x="0" y="1430074"/>
                  </a:lnTo>
                  <a:close/>
                </a:path>
              </a:pathLst>
            </a:custGeom>
          </p:spPr>
        </p:sp>
        <p:sp>
          <p:nvSpPr>
            <p:cNvPr name="TextBox 23" id="23"/>
            <p:cNvSpPr txBox="true"/>
            <p:nvPr/>
          </p:nvSpPr>
          <p:spPr>
            <a:xfrm>
              <a:off x="0" y="-123825"/>
              <a:ext cx="7855790" cy="1553899"/>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Μην</a:t>
              </a:r>
              <a:r>
                <a:rPr lang="en-US" sz="1549">
                  <a:solidFill>
                    <a:srgbClr val="000000"/>
                  </a:solidFill>
                  <a:latin typeface="Calibri (MS)"/>
                  <a:ea typeface="Calibri (MS)"/>
                  <a:cs typeface="Calibri (MS)"/>
                  <a:sym typeface="Calibri (MS)"/>
                </a:rPr>
                <a:t> αγνοείτε σήματα όπως η γλώσσα του σώματος ή οι εκφράσεις δυσφορίας.</a:t>
              </a:r>
              <a:r>
                <a:rPr lang="en-US" sz="1549">
                  <a:solidFill>
                    <a:srgbClr val="000000"/>
                  </a:solidFill>
                  <a:latin typeface="Calibri (MS)"/>
                  <a:ea typeface="Calibri (MS)"/>
                  <a:cs typeface="Calibri (MS)"/>
                  <a:sym typeface="Calibri (MS)"/>
                </a:rPr>
                <a:t> Μην επιμένετε σε οπτική επαφή ή σωματική εγγύτητα αν προκαλεί άγχος.</a:t>
              </a:r>
            </a:p>
          </p:txBody>
        </p:sp>
      </p:grpSp>
      <p:grpSp>
        <p:nvGrpSpPr>
          <p:cNvPr name="Group 24" id="24"/>
          <p:cNvGrpSpPr/>
          <p:nvPr/>
        </p:nvGrpSpPr>
        <p:grpSpPr>
          <a:xfrm rot="0">
            <a:off x="738208" y="2472545"/>
            <a:ext cx="6207322" cy="494658"/>
            <a:chOff x="0" y="0"/>
            <a:chExt cx="8276429" cy="659544"/>
          </a:xfrm>
        </p:grpSpPr>
        <p:sp>
          <p:nvSpPr>
            <p:cNvPr name="Freeform 25" id="25"/>
            <p:cNvSpPr/>
            <p:nvPr/>
          </p:nvSpPr>
          <p:spPr>
            <a:xfrm flipH="false" flipV="false" rot="0">
              <a:off x="0" y="0"/>
              <a:ext cx="8276430" cy="659544"/>
            </a:xfrm>
            <a:custGeom>
              <a:avLst/>
              <a:gdLst/>
              <a:ahLst/>
              <a:cxnLst/>
              <a:rect r="r" b="b" t="t" l="l"/>
              <a:pathLst>
                <a:path h="659544" w="8276430">
                  <a:moveTo>
                    <a:pt x="0" y="0"/>
                  </a:moveTo>
                  <a:lnTo>
                    <a:pt x="8276430" y="0"/>
                  </a:lnTo>
                  <a:lnTo>
                    <a:pt x="8276430" y="659544"/>
                  </a:lnTo>
                  <a:lnTo>
                    <a:pt x="0" y="659544"/>
                  </a:lnTo>
                  <a:close/>
                </a:path>
              </a:pathLst>
            </a:custGeom>
          </p:spPr>
        </p:sp>
        <p:sp>
          <p:nvSpPr>
            <p:cNvPr name="TextBox 26" id="26"/>
            <p:cNvSpPr txBox="true"/>
            <p:nvPr/>
          </p:nvSpPr>
          <p:spPr>
            <a:xfrm>
              <a:off x="0" y="-190500"/>
              <a:ext cx="8276429"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Υπερβολική Λεκτική Πληροφόρηση</a:t>
              </a:r>
            </a:p>
          </p:txBody>
        </p:sp>
      </p:grpSp>
      <p:grpSp>
        <p:nvGrpSpPr>
          <p:cNvPr name="Group 27" id="27"/>
          <p:cNvGrpSpPr/>
          <p:nvPr/>
        </p:nvGrpSpPr>
        <p:grpSpPr>
          <a:xfrm rot="0">
            <a:off x="738208" y="3119336"/>
            <a:ext cx="4997757" cy="1015480"/>
            <a:chOff x="0" y="0"/>
            <a:chExt cx="6663676" cy="1353973"/>
          </a:xfrm>
        </p:grpSpPr>
        <p:sp>
          <p:nvSpPr>
            <p:cNvPr name="Freeform 28" id="28"/>
            <p:cNvSpPr/>
            <p:nvPr/>
          </p:nvSpPr>
          <p:spPr>
            <a:xfrm flipH="false" flipV="false" rot="0">
              <a:off x="0" y="0"/>
              <a:ext cx="6663676" cy="1353973"/>
            </a:xfrm>
            <a:custGeom>
              <a:avLst/>
              <a:gdLst/>
              <a:ahLst/>
              <a:cxnLst/>
              <a:rect r="r" b="b" t="t" l="l"/>
              <a:pathLst>
                <a:path h="1353973" w="6663676">
                  <a:moveTo>
                    <a:pt x="0" y="0"/>
                  </a:moveTo>
                  <a:lnTo>
                    <a:pt x="6663676" y="0"/>
                  </a:lnTo>
                  <a:lnTo>
                    <a:pt x="6663676" y="1353973"/>
                  </a:lnTo>
                  <a:lnTo>
                    <a:pt x="0" y="1353973"/>
                  </a:lnTo>
                  <a:close/>
                </a:path>
              </a:pathLst>
            </a:custGeom>
          </p:spPr>
        </p:sp>
        <p:sp>
          <p:nvSpPr>
            <p:cNvPr name="TextBox 29" id="29"/>
            <p:cNvSpPr txBox="true"/>
            <p:nvPr/>
          </p:nvSpPr>
          <p:spPr>
            <a:xfrm>
              <a:off x="0" y="-123825"/>
              <a:ext cx="6663676" cy="1477798"/>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Η</a:t>
              </a:r>
              <a:r>
                <a:rPr lang="en-US" sz="1549">
                  <a:solidFill>
                    <a:srgbClr val="000000"/>
                  </a:solidFill>
                  <a:latin typeface="Calibri (MS)"/>
                  <a:ea typeface="Calibri (MS)"/>
                  <a:cs typeface="Calibri (MS)"/>
                  <a:sym typeface="Calibri (MS)"/>
                </a:rPr>
                <a:t> υπερφόρτωση με πολλές λέξεις ή λεπτομέρειες μπορεί να κουράσει και να αποσυντονίσει.</a:t>
              </a:r>
              <a:r>
                <a:rPr lang="en-US" sz="1549">
                  <a:solidFill>
                    <a:srgbClr val="000000"/>
                  </a:solidFill>
                  <a:latin typeface="Calibri (MS)"/>
                  <a:ea typeface="Calibri (MS)"/>
                  <a:cs typeface="Calibri (MS)"/>
                  <a:sym typeface="Calibri (MS)"/>
                </a:rPr>
                <a:t> Εστιάστε στα βασικά σημεία και υποστηρίξτε τον λόγο με οπτικά στοιχεία.</a:t>
              </a:r>
            </a:p>
          </p:txBody>
        </p:sp>
      </p:grpSp>
      <p:grpSp>
        <p:nvGrpSpPr>
          <p:cNvPr name="Group 30" id="30"/>
          <p:cNvGrpSpPr/>
          <p:nvPr/>
        </p:nvGrpSpPr>
        <p:grpSpPr>
          <a:xfrm rot="0">
            <a:off x="6945530" y="2799419"/>
            <a:ext cx="4396940" cy="4080362"/>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31752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5" id="35"/>
          <p:cNvSpPr txBox="true"/>
          <p:nvPr/>
        </p:nvSpPr>
        <p:spPr>
          <a:xfrm rot="0">
            <a:off x="5259012" y="309558"/>
            <a:ext cx="7769975" cy="1664322"/>
          </a:xfrm>
          <a:prstGeom prst="rect">
            <a:avLst/>
          </a:prstGeom>
        </p:spPr>
        <p:txBody>
          <a:bodyPr anchor="t" rtlCol="false" tIns="0" lIns="0" bIns="0" rIns="0">
            <a:spAutoFit/>
          </a:bodyPr>
          <a:lstStyle/>
          <a:p>
            <a:pPr algn="ctr">
              <a:lnSpc>
                <a:spcPts val="6102"/>
              </a:lnSpc>
              <a:spcBef>
                <a:spcPct val="0"/>
              </a:spcBef>
            </a:pPr>
            <a:r>
              <a:rPr lang="en-US" b="true" sz="5085">
                <a:solidFill>
                  <a:srgbClr val="000000"/>
                </a:solidFill>
                <a:latin typeface="Calibri (MS) Bold"/>
                <a:ea typeface="Calibri (MS) Bold"/>
                <a:cs typeface="Calibri (MS) Bold"/>
                <a:sym typeface="Calibri (MS) Bold"/>
              </a:rPr>
              <a:t>Στυλ Επικοινωνίας</a:t>
            </a:r>
            <a:r>
              <a:rPr lang="en-US" b="true" sz="5085">
                <a:solidFill>
                  <a:srgbClr val="000000"/>
                </a:solidFill>
                <a:latin typeface="Calibri (MS) Bold"/>
                <a:ea typeface="Calibri (MS) Bold"/>
                <a:cs typeface="Calibri (MS) Bold"/>
                <a:sym typeface="Calibri (MS) Bold"/>
              </a:rPr>
              <a:t> – </a:t>
            </a:r>
          </a:p>
          <a:p>
            <a:pPr algn="ctr">
              <a:lnSpc>
                <a:spcPts val="6102"/>
              </a:lnSpc>
              <a:spcBef>
                <a:spcPct val="0"/>
              </a:spcBef>
            </a:pPr>
            <a:r>
              <a:rPr lang="en-US" b="true" sz="5085">
                <a:solidFill>
                  <a:srgbClr val="000000"/>
                </a:solidFill>
                <a:latin typeface="Calibri (MS) Bold"/>
                <a:ea typeface="Calibri (MS) Bold"/>
                <a:cs typeface="Calibri (MS) Bold"/>
                <a:sym typeface="Calibri (MS) Bold"/>
              </a:rPr>
              <a:t>Τι Δεν Λειτουργεί</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8958061"/>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73120" y="0"/>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770323" y="2624933"/>
            <a:ext cx="6229350" cy="5177185"/>
            <a:chOff x="0" y="0"/>
            <a:chExt cx="8305800" cy="6902914"/>
          </a:xfrm>
        </p:grpSpPr>
        <p:sp>
          <p:nvSpPr>
            <p:cNvPr name="Freeform 6" id="6"/>
            <p:cNvSpPr/>
            <p:nvPr/>
          </p:nvSpPr>
          <p:spPr>
            <a:xfrm flipH="false" flipV="false" rot="0">
              <a:off x="0" y="0"/>
              <a:ext cx="8305800" cy="6902914"/>
            </a:xfrm>
            <a:custGeom>
              <a:avLst/>
              <a:gdLst/>
              <a:ahLst/>
              <a:cxnLst/>
              <a:rect r="r" b="b" t="t" l="l"/>
              <a:pathLst>
                <a:path h="6902914" w="8305800">
                  <a:moveTo>
                    <a:pt x="0" y="0"/>
                  </a:moveTo>
                  <a:lnTo>
                    <a:pt x="8305800" y="0"/>
                  </a:lnTo>
                  <a:lnTo>
                    <a:pt x="8305800" y="6902914"/>
                  </a:lnTo>
                  <a:lnTo>
                    <a:pt x="0" y="6902914"/>
                  </a:lnTo>
                  <a:close/>
                </a:path>
              </a:pathLst>
            </a:custGeom>
          </p:spPr>
        </p:sp>
        <p:sp>
          <p:nvSpPr>
            <p:cNvPr name="TextBox 7" id="7"/>
            <p:cNvSpPr txBox="true"/>
            <p:nvPr/>
          </p:nvSpPr>
          <p:spPr>
            <a:xfrm>
              <a:off x="0" y="-209550"/>
              <a:ext cx="8305800" cy="7112464"/>
            </a:xfrm>
            <a:prstGeom prst="rect">
              <a:avLst/>
            </a:prstGeom>
          </p:spPr>
          <p:txBody>
            <a:bodyPr anchor="t" rtlCol="false" tIns="0" lIns="0" bIns="0" rIns="0"/>
            <a:lstStyle/>
            <a:p>
              <a:pPr algn="just">
                <a:lnSpc>
                  <a:spcPts val="4859"/>
                </a:lnSpc>
              </a:pPr>
            </a:p>
            <a:p>
              <a:pPr algn="just">
                <a:lnSpc>
                  <a:spcPts val="4859"/>
                </a:lnSpc>
              </a:pPr>
            </a:p>
            <a:p>
              <a:pPr algn="just">
                <a:lnSpc>
                  <a:spcPts val="4320"/>
                </a:lnSpc>
              </a:pPr>
            </a:p>
            <a:p>
              <a:pPr algn="just">
                <a:lnSpc>
                  <a:spcPts val="1890"/>
                </a:lnSpc>
              </a:pPr>
            </a:p>
          </p:txBody>
        </p:sp>
      </p:grpSp>
      <p:grpSp>
        <p:nvGrpSpPr>
          <p:cNvPr name="Group 8" id="8"/>
          <p:cNvGrpSpPr/>
          <p:nvPr/>
        </p:nvGrpSpPr>
        <p:grpSpPr>
          <a:xfrm rot="0">
            <a:off x="973931" y="971551"/>
            <a:ext cx="700088" cy="136922"/>
            <a:chOff x="0" y="0"/>
            <a:chExt cx="933450" cy="182563"/>
          </a:xfrm>
        </p:grpSpPr>
        <p:sp>
          <p:nvSpPr>
            <p:cNvPr name="Freeform 9" id="9"/>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0" id="10"/>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1" id="11"/>
          <p:cNvSpPr/>
          <p:nvPr/>
        </p:nvSpPr>
        <p:spPr>
          <a:xfrm flipH="false" flipV="false" rot="0">
            <a:off x="1470619" y="3272739"/>
            <a:ext cx="7256319" cy="4054468"/>
          </a:xfrm>
          <a:custGeom>
            <a:avLst/>
            <a:gdLst/>
            <a:ahLst/>
            <a:cxnLst/>
            <a:rect r="r" b="b" t="t" l="l"/>
            <a:pathLst>
              <a:path h="4054468" w="7256319">
                <a:moveTo>
                  <a:pt x="0" y="0"/>
                </a:moveTo>
                <a:lnTo>
                  <a:pt x="7256319" y="0"/>
                </a:lnTo>
                <a:lnTo>
                  <a:pt x="7256319" y="4054469"/>
                </a:lnTo>
                <a:lnTo>
                  <a:pt x="0" y="4054469"/>
                </a:lnTo>
                <a:lnTo>
                  <a:pt x="0" y="0"/>
                </a:lnTo>
                <a:close/>
              </a:path>
            </a:pathLst>
          </a:custGeom>
          <a:blipFill>
            <a:blip r:embed="rId5"/>
            <a:stretch>
              <a:fillRect l="0" t="0" r="0" b="0"/>
            </a:stretch>
          </a:blipFill>
        </p:spPr>
      </p:sp>
      <p:sp>
        <p:nvSpPr>
          <p:cNvPr name="TextBox 12" id="12"/>
          <p:cNvSpPr txBox="true"/>
          <p:nvPr/>
        </p:nvSpPr>
        <p:spPr>
          <a:xfrm rot="0">
            <a:off x="6724460" y="7325481"/>
            <a:ext cx="5990498" cy="887062"/>
          </a:xfrm>
          <a:prstGeom prst="rect">
            <a:avLst/>
          </a:prstGeom>
        </p:spPr>
        <p:txBody>
          <a:bodyPr anchor="t" rtlCol="false" tIns="0" lIns="0" bIns="0" rIns="0">
            <a:spAutoFit/>
          </a:bodyPr>
          <a:lstStyle/>
          <a:p>
            <a:pPr algn="ctr">
              <a:lnSpc>
                <a:spcPts val="7279"/>
              </a:lnSpc>
            </a:pPr>
            <a:r>
              <a:rPr lang="en-US" b="true" sz="5199" u="sng">
                <a:solidFill>
                  <a:srgbClr val="000000"/>
                </a:solidFill>
                <a:latin typeface="Open Sans Bold"/>
                <a:ea typeface="Open Sans Bold"/>
                <a:cs typeface="Open Sans Bold"/>
                <a:sym typeface="Open Sans Bold"/>
                <a:hlinkClick r:id="rId6" tooltip="https://youtu.be/79HMPQj55yc"/>
              </a:rPr>
              <a:t>Σύνδεσμος βίντεο</a:t>
            </a:r>
          </a:p>
        </p:txBody>
      </p:sp>
      <p:sp>
        <p:nvSpPr>
          <p:cNvPr name="TextBox 13" id="13"/>
          <p:cNvSpPr txBox="true"/>
          <p:nvPr/>
        </p:nvSpPr>
        <p:spPr>
          <a:xfrm rot="0">
            <a:off x="14107286" y="873962"/>
            <a:ext cx="3809650" cy="8121765"/>
          </a:xfrm>
          <a:prstGeom prst="rect">
            <a:avLst/>
          </a:prstGeom>
        </p:spPr>
        <p:txBody>
          <a:bodyPr anchor="t" rtlCol="false" tIns="0" lIns="0" bIns="0" rIns="0">
            <a:spAutoFit/>
          </a:bodyPr>
          <a:lstStyle/>
          <a:p>
            <a:pPr algn="r">
              <a:lnSpc>
                <a:spcPts val="4341"/>
              </a:lnSpc>
            </a:pPr>
            <a:r>
              <a:rPr lang="en-US" sz="3100">
                <a:solidFill>
                  <a:srgbClr val="F8FBFD"/>
                </a:solidFill>
                <a:latin typeface="Open Sans"/>
                <a:ea typeface="Open Sans"/>
                <a:cs typeface="Open Sans"/>
                <a:sym typeface="Open Sans"/>
              </a:rPr>
              <a:t>Ο Kalen Sieja είναι φοιτητής στο Πανεπιστήμιο του Colorado Boulder. Στον ρόλο του ως ενεργός πολιτικός ακτιβιστής, επιδιώκει να αξιοποιήσει τα δυνατά του σημεία ως αυτιστικό άτομο για να προωθήσει τη δικαιοσύνη, την ισότητα και τη συμπερίληψη.</a:t>
            </a:r>
          </a:p>
        </p:txBody>
      </p:sp>
      <p:sp>
        <p:nvSpPr>
          <p:cNvPr name="Freeform 14" id="14"/>
          <p:cNvSpPr/>
          <p:nvPr/>
        </p:nvSpPr>
        <p:spPr>
          <a:xfrm flipH="false" flipV="false" rot="6879210">
            <a:off x="8585847" y="5164160"/>
            <a:ext cx="1426262" cy="1535116"/>
          </a:xfrm>
          <a:custGeom>
            <a:avLst/>
            <a:gdLst/>
            <a:ahLst/>
            <a:cxnLst/>
            <a:rect r="r" b="b" t="t" l="l"/>
            <a:pathLst>
              <a:path h="1535116" w="1426262">
                <a:moveTo>
                  <a:pt x="0" y="0"/>
                </a:moveTo>
                <a:lnTo>
                  <a:pt x="1426262" y="0"/>
                </a:lnTo>
                <a:lnTo>
                  <a:pt x="1426262" y="1535116"/>
                </a:lnTo>
                <a:lnTo>
                  <a:pt x="0" y="15351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1074911" y="8212543"/>
            <a:ext cx="1727450" cy="1931092"/>
          </a:xfrm>
          <a:custGeom>
            <a:avLst/>
            <a:gdLst/>
            <a:ahLst/>
            <a:cxnLst/>
            <a:rect r="r" b="b" t="t" l="l"/>
            <a:pathLst>
              <a:path h="1931092" w="1727450">
                <a:moveTo>
                  <a:pt x="0" y="0"/>
                </a:moveTo>
                <a:lnTo>
                  <a:pt x="1727450" y="0"/>
                </a:lnTo>
                <a:lnTo>
                  <a:pt x="1727450" y="1931092"/>
                </a:lnTo>
                <a:lnTo>
                  <a:pt x="0" y="1931092"/>
                </a:lnTo>
                <a:lnTo>
                  <a:pt x="0" y="0"/>
                </a:lnTo>
                <a:close/>
              </a:path>
            </a:pathLst>
          </a:custGeom>
          <a:blipFill>
            <a:blip r:embed="rId9">
              <a:extLst>
                <a:ext uri="{96DAC541-7B7A-43D3-8B79-37D633B846F1}">
                  <asvg:svgBlip xmlns:asvg="http://schemas.microsoft.com/office/drawing/2016/SVG/main" r:embed="rId10"/>
                </a:ext>
              </a:extLst>
            </a:blip>
            <a:stretch>
              <a:fillRect l="0" t="-21" r="0" b="-21"/>
            </a:stretch>
          </a:blipFill>
        </p:spPr>
      </p:sp>
      <p:sp>
        <p:nvSpPr>
          <p:cNvPr name="TextBox 16" id="16"/>
          <p:cNvSpPr txBox="true"/>
          <p:nvPr/>
        </p:nvSpPr>
        <p:spPr>
          <a:xfrm rot="0">
            <a:off x="901422" y="2108076"/>
            <a:ext cx="11646076" cy="976562"/>
          </a:xfrm>
          <a:prstGeom prst="rect">
            <a:avLst/>
          </a:prstGeom>
        </p:spPr>
        <p:txBody>
          <a:bodyPr anchor="t" rtlCol="false" tIns="0" lIns="0" bIns="0" rIns="0">
            <a:spAutoFit/>
          </a:bodyPr>
          <a:lstStyle/>
          <a:p>
            <a:pPr algn="just">
              <a:lnSpc>
                <a:spcPts val="3920"/>
              </a:lnSpc>
            </a:pPr>
            <a:r>
              <a:rPr lang="en-US" sz="2800" b="true">
                <a:solidFill>
                  <a:srgbClr val="000000"/>
                </a:solidFill>
                <a:latin typeface="Open Sans Bold"/>
                <a:ea typeface="Open Sans Bold"/>
                <a:cs typeface="Open Sans Bold"/>
                <a:sym typeface="Open Sans Bold"/>
              </a:rPr>
              <a:t>Τι μπορούν να σας διδάξουν τα άτομα στο φάσμα του αυτισμού για την επικοινωνία</a:t>
            </a:r>
          </a:p>
        </p:txBody>
      </p:sp>
      <p:grpSp>
        <p:nvGrpSpPr>
          <p:cNvPr name="Group 17" id="17"/>
          <p:cNvGrpSpPr/>
          <p:nvPr/>
        </p:nvGrpSpPr>
        <p:grpSpPr>
          <a:xfrm rot="0">
            <a:off x="2523925" y="547200"/>
            <a:ext cx="7063585" cy="1210262"/>
            <a:chOff x="0" y="0"/>
            <a:chExt cx="9418113" cy="1613683"/>
          </a:xfrm>
        </p:grpSpPr>
        <p:sp>
          <p:nvSpPr>
            <p:cNvPr name="Freeform 18" id="18"/>
            <p:cNvSpPr/>
            <p:nvPr/>
          </p:nvSpPr>
          <p:spPr>
            <a:xfrm flipH="false" flipV="false" rot="0">
              <a:off x="0" y="0"/>
              <a:ext cx="9418113" cy="1613683"/>
            </a:xfrm>
            <a:custGeom>
              <a:avLst/>
              <a:gdLst/>
              <a:ahLst/>
              <a:cxnLst/>
              <a:rect r="r" b="b" t="t" l="l"/>
              <a:pathLst>
                <a:path h="1613683" w="9418113">
                  <a:moveTo>
                    <a:pt x="0" y="0"/>
                  </a:moveTo>
                  <a:lnTo>
                    <a:pt x="9418113" y="0"/>
                  </a:lnTo>
                  <a:lnTo>
                    <a:pt x="9418113" y="1613683"/>
                  </a:lnTo>
                  <a:lnTo>
                    <a:pt x="0" y="1613683"/>
                  </a:lnTo>
                  <a:close/>
                </a:path>
              </a:pathLst>
            </a:custGeom>
          </p:spPr>
        </p:sp>
        <p:sp>
          <p:nvSpPr>
            <p:cNvPr name="TextBox 19" id="19"/>
            <p:cNvSpPr txBox="true"/>
            <p:nvPr/>
          </p:nvSpPr>
          <p:spPr>
            <a:xfrm>
              <a:off x="0" y="-123825"/>
              <a:ext cx="9418113" cy="1737508"/>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Στυλ επικοινωνίας:</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DAG_yuLQDgo</dc:identifier>
  <dcterms:modified xsi:type="dcterms:W3CDTF">2011-08-01T06:04:30Z</dcterms:modified>
  <cp:revision>1</cp:revision>
  <dc:title>GR Translation_SPARK_CBP_Inclusive Communication &amp; Engagement  (with focus on ASD and ADHD)</dc:title>
</cp:coreProperties>
</file>