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Calibri (MS)" charset="1" panose="020F0502020204030204"/>
      <p:regular r:id="rId35"/>
    </p:embeddedFont>
    <p:embeddedFont>
      <p:font typeface="Roboto Bold" charset="1" panose="0200000000000000000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2.xml" Type="http://schemas.openxmlformats.org/officeDocument/2006/relationships/notesSlide"/><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notesSlides/notesSlide6.xml" Type="http://schemas.openxmlformats.org/officeDocument/2006/relationships/notesSlide"/><Relationship Id="rId41" Target="notesSlides/notesSlide7.xml" Type="http://schemas.openxmlformats.org/officeDocument/2006/relationships/notesSlide"/><Relationship Id="rId42" Target="notesSlides/notesSlide8.xml" Type="http://schemas.openxmlformats.org/officeDocument/2006/relationships/notesSlide"/><Relationship Id="rId43" Target="notesSlides/notesSlide9.xml" Type="http://schemas.openxmlformats.org/officeDocument/2006/relationships/notesSlide"/><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fonts/font47.fntdata" Type="http://schemas.openxmlformats.org/officeDocument/2006/relationships/font"/><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55" Target="notesSlides/notesSlide20.xml" Type="http://schemas.openxmlformats.org/officeDocument/2006/relationships/notesSlide"/><Relationship Id="rId56" Target="notesSlides/notesSlide21.xml" Type="http://schemas.openxmlformats.org/officeDocument/2006/relationships/notesSlide"/><Relationship Id="rId57" Target="notesSlides/notesSlide22.xml" Type="http://schemas.openxmlformats.org/officeDocument/2006/relationships/notesSlide"/><Relationship Id="rId58" Target="notesSlides/notesSlide23.xml" Type="http://schemas.openxmlformats.org/officeDocument/2006/relationships/notesSlide"/><Relationship Id="rId59" Target="notesSlides/notesSlide24.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‹#›Καλησπέρα σας. </a:t>
            </a:r>
          </a:p>
          <a:p>
            <a:r>
              <a:rPr lang="en-US"/>
              <a:t>Σε αυτή την ενότητα, θα εξερευνήσουμε τι σημαίνει ψυχοκοινωνική αναπηρία και πώς επηρεάζει την καθημερινή ζωή και κατ επέκταση την πολιτική συμμετοχή των νέων ανθρώπων, όχι μόνο μέσω των καταστάσεων ψυχικής υγείας, αλλά και μέσω των εμποδίων που δημιουργεί η κοινωνία.</a:t>
            </a:r>
          </a:p>
          <a:p>
            <a:r>
              <a:rPr lang="en-US"/>
              <a:t/>
            </a:r>
          </a:p>
          <a:p>
            <a:r>
              <a:rPr lang="en-US"/>
              <a:t>Όταν μιλάμε για πολιτική συμμετοχή, δεν εννοούμε μόνο την ψηφοφορία. Εννοούμε όλες τις μορφές δημοκρατικής εμπλοκής: από τη συμμετοχή σε τοπικές κοινότητες, τον ακτιβισμό, την άσκηση πίεσης για αλλαγές, μέχρι την ανάληψη ηγετικών ρόλων. Για τους νέους ανθρώπους με ψυχοκοινωνικές αναπηρίες, αυτές οι δραστηριότητες συχνά παραμένουν συχνά απρόσιτες.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https://www.youtube.com/watch?v=24KE__OCKMw" TargetMode="External" Type="http://schemas.openxmlformats.org/officeDocument/2006/relationships/hyperlink"/><Relationship Id="rId5" Target="../media/image2.png" Type="http://schemas.openxmlformats.org/officeDocument/2006/relationships/image"/><Relationship Id="rId6"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33.png" Type="http://schemas.openxmlformats.org/officeDocument/2006/relationships/image"/><Relationship Id="rId12" Target="../media/image34.svg" Type="http://schemas.openxmlformats.org/officeDocument/2006/relationships/image"/><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jpeg" Type="http://schemas.openxmlformats.org/officeDocument/2006/relationships/image"/><Relationship Id="rId14" Target="../media/image47.png" Type="http://schemas.openxmlformats.org/officeDocument/2006/relationships/image"/><Relationship Id="rId15" Target="../media/image48.png" Type="http://schemas.openxmlformats.org/officeDocument/2006/relationships/image"/><Relationship Id="rId16" Target="../media/image49.png" Type="http://schemas.openxmlformats.org/officeDocument/2006/relationships/image"/><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https://www.youtube.com/watch?v=NCIDkMbJslA&amp;t=178s" TargetMode="External" Type="http://schemas.openxmlformats.org/officeDocument/2006/relationships/hyperlink"/><Relationship Id="rId5" Target="../media/image2.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https://www.hrw.org/news/2022/05/17/maria-fernanda-castro-statement" TargetMode="External" Type="http://schemas.openxmlformats.org/officeDocument/2006/relationships/hyperlink"/><Relationship Id="rId5" Target="../media/image19.jpeg" Type="http://schemas.openxmlformats.org/officeDocument/2006/relationships/image"/><Relationship Id="rId6" Target="../media/image2.pn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311708" y="7014328"/>
            <a:ext cx="12740471" cy="2088080"/>
            <a:chOff x="0" y="0"/>
            <a:chExt cx="16832568" cy="2758748"/>
          </a:xfrm>
        </p:grpSpPr>
        <p:sp>
          <p:nvSpPr>
            <p:cNvPr name="Freeform 4" id="4"/>
            <p:cNvSpPr/>
            <p:nvPr/>
          </p:nvSpPr>
          <p:spPr>
            <a:xfrm flipH="false" flipV="false" rot="0">
              <a:off x="0" y="0"/>
              <a:ext cx="16832568" cy="2758748"/>
            </a:xfrm>
            <a:custGeom>
              <a:avLst/>
              <a:gdLst/>
              <a:ahLst/>
              <a:cxnLst/>
              <a:rect r="r" b="b" t="t" l="l"/>
              <a:pathLst>
                <a:path h="2758748" w="16832568">
                  <a:moveTo>
                    <a:pt x="0" y="0"/>
                  </a:moveTo>
                  <a:lnTo>
                    <a:pt x="16832568" y="0"/>
                  </a:lnTo>
                  <a:lnTo>
                    <a:pt x="16832568" y="2758748"/>
                  </a:lnTo>
                  <a:lnTo>
                    <a:pt x="0" y="2758748"/>
                  </a:lnTo>
                  <a:close/>
                </a:path>
              </a:pathLst>
            </a:custGeom>
          </p:spPr>
        </p:sp>
        <p:sp>
          <p:nvSpPr>
            <p:cNvPr name="TextBox 5" id="5"/>
            <p:cNvSpPr txBox="true"/>
            <p:nvPr/>
          </p:nvSpPr>
          <p:spPr>
            <a:xfrm>
              <a:off x="0" y="-85725"/>
              <a:ext cx="16832568" cy="2844473"/>
            </a:xfrm>
            <a:prstGeom prst="rect">
              <a:avLst/>
            </a:prstGeom>
          </p:spPr>
          <p:txBody>
            <a:bodyPr anchor="t" rtlCol="false" tIns="0" lIns="0" bIns="0" rIns="0"/>
            <a:lstStyle/>
            <a:p>
              <a:pPr algn="l">
                <a:lnSpc>
                  <a:spcPts val="5160"/>
                </a:lnSpc>
              </a:pPr>
              <a:r>
                <a:rPr lang="en-US" sz="4300" b="true">
                  <a:solidFill>
                    <a:srgbClr val="1E83DA"/>
                  </a:solidFill>
                  <a:latin typeface="Calibri (MS) Bold"/>
                  <a:ea typeface="Calibri (MS) Bold"/>
                  <a:cs typeface="Calibri (MS) Bold"/>
                  <a:sym typeface="Calibri (MS) Bold"/>
                </a:rPr>
                <a:t>“Κατανόηση των Ψυχοκοινωνικών Αναπηριών και της Πολιτικής Συμμετοχής”</a:t>
              </a:r>
            </a:p>
            <a:p>
              <a:pPr algn="l">
                <a:lnSpc>
                  <a:spcPts val="4680"/>
                </a:lnSpc>
              </a:pPr>
              <a:r>
                <a:rPr lang="en-US" sz="3900">
                  <a:solidFill>
                    <a:srgbClr val="282829"/>
                  </a:solidFill>
                  <a:latin typeface="Calibri (MS)"/>
                  <a:ea typeface="Calibri (MS)"/>
                  <a:cs typeface="Calibri (MS)"/>
                  <a:sym typeface="Calibri (MS)"/>
                </a:rPr>
                <a:t>Ανάπτυξη κεφαλαίου</a:t>
              </a:r>
              <a:r>
                <a:rPr lang="en-US" sz="3900">
                  <a:solidFill>
                    <a:srgbClr val="282829"/>
                  </a:solidFill>
                  <a:latin typeface="Calibri (MS)"/>
                  <a:ea typeface="Calibri (MS)"/>
                  <a:cs typeface="Calibri (MS)"/>
                  <a:sym typeface="Calibri (MS)"/>
                </a:rPr>
                <a:t>: ΚΜΟΠ</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7186152" y="615577"/>
            <a:ext cx="5017626" cy="5017626"/>
          </a:xfrm>
          <a:custGeom>
            <a:avLst/>
            <a:gdLst/>
            <a:ahLst/>
            <a:cxnLst/>
            <a:rect r="r" b="b" t="t" l="l"/>
            <a:pathLst>
              <a:path h="5017626" w="5017626">
                <a:moveTo>
                  <a:pt x="0" y="0"/>
                </a:moveTo>
                <a:lnTo>
                  <a:pt x="5017627" y="0"/>
                </a:lnTo>
                <a:lnTo>
                  <a:pt x="5017627"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429298" y="5330416"/>
            <a:ext cx="15886773" cy="1727469"/>
            <a:chOff x="0" y="0"/>
            <a:chExt cx="21182364" cy="2303292"/>
          </a:xfrm>
        </p:grpSpPr>
        <p:sp>
          <p:nvSpPr>
            <p:cNvPr name="Freeform 48" id="48"/>
            <p:cNvSpPr/>
            <p:nvPr/>
          </p:nvSpPr>
          <p:spPr>
            <a:xfrm flipH="false" flipV="false" rot="0">
              <a:off x="0" y="0"/>
              <a:ext cx="21182364" cy="2303292"/>
            </a:xfrm>
            <a:custGeom>
              <a:avLst/>
              <a:gdLst/>
              <a:ahLst/>
              <a:cxnLst/>
              <a:rect r="r" b="b" t="t" l="l"/>
              <a:pathLst>
                <a:path h="2303292" w="21182364">
                  <a:moveTo>
                    <a:pt x="0" y="0"/>
                  </a:moveTo>
                  <a:lnTo>
                    <a:pt x="21182364" y="0"/>
                  </a:lnTo>
                  <a:lnTo>
                    <a:pt x="21182364" y="2303292"/>
                  </a:lnTo>
                  <a:lnTo>
                    <a:pt x="0" y="2303292"/>
                  </a:lnTo>
                  <a:close/>
                </a:path>
              </a:pathLst>
            </a:custGeom>
          </p:spPr>
        </p:sp>
        <p:sp>
          <p:nvSpPr>
            <p:cNvPr name="TextBox 49" id="49"/>
            <p:cNvSpPr txBox="true"/>
            <p:nvPr/>
          </p:nvSpPr>
          <p:spPr>
            <a:xfrm>
              <a:off x="0" y="-104775"/>
              <a:ext cx="21182364" cy="2408067"/>
            </a:xfrm>
            <a:prstGeom prst="rect">
              <a:avLst/>
            </a:prstGeom>
          </p:spPr>
          <p:txBody>
            <a:bodyPr anchor="t" rtlCol="false" tIns="0" lIns="0" bIns="0" rIns="0"/>
            <a:lstStyle/>
            <a:p>
              <a:pPr algn="l">
                <a:lnSpc>
                  <a:spcPts val="5880"/>
                </a:lnSpc>
              </a:pPr>
              <a:r>
                <a:rPr lang="en-US" sz="4900" b="true">
                  <a:solidFill>
                    <a:srgbClr val="282829"/>
                  </a:solidFill>
                  <a:latin typeface="Calibri (MS) Bold"/>
                  <a:ea typeface="Calibri (MS) Bold"/>
                  <a:cs typeface="Calibri (MS) Bold"/>
                  <a:sym typeface="Calibri (MS) Bold"/>
                </a:rPr>
                <a:t>Πρόγραμμα</a:t>
              </a:r>
              <a:r>
                <a:rPr lang="en-US" sz="4900" b="true">
                  <a:solidFill>
                    <a:srgbClr val="282829"/>
                  </a:solidFill>
                  <a:latin typeface="Calibri (MS) Bold"/>
                  <a:ea typeface="Calibri (MS) Bold"/>
                  <a:cs typeface="Calibri (MS) Bold"/>
                  <a:sym typeface="Calibri (MS) Bold"/>
                </a:rPr>
                <a:t> Ενδυνάμωσης και Ανάπτυξης Ικανοτήτων για Εργαζόμενα Άτομα στον Τομέα της Νεολαίας</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699139" y="449805"/>
            <a:ext cx="12319821" cy="1861487"/>
            <a:chOff x="0" y="0"/>
            <a:chExt cx="16426428" cy="2481983"/>
          </a:xfrm>
        </p:grpSpPr>
        <p:sp>
          <p:nvSpPr>
            <p:cNvPr name="Freeform 7" id="7"/>
            <p:cNvSpPr/>
            <p:nvPr/>
          </p:nvSpPr>
          <p:spPr>
            <a:xfrm flipH="false" flipV="false" rot="0">
              <a:off x="0" y="0"/>
              <a:ext cx="16426427" cy="2481983"/>
            </a:xfrm>
            <a:custGeom>
              <a:avLst/>
              <a:gdLst/>
              <a:ahLst/>
              <a:cxnLst/>
              <a:rect r="r" b="b" t="t" l="l"/>
              <a:pathLst>
                <a:path h="2481983" w="16426427">
                  <a:moveTo>
                    <a:pt x="0" y="0"/>
                  </a:moveTo>
                  <a:lnTo>
                    <a:pt x="16426427" y="0"/>
                  </a:lnTo>
                  <a:lnTo>
                    <a:pt x="16426427" y="2481983"/>
                  </a:lnTo>
                  <a:lnTo>
                    <a:pt x="0" y="2481983"/>
                  </a:lnTo>
                  <a:close/>
                </a:path>
              </a:pathLst>
            </a:custGeom>
          </p:spPr>
        </p:sp>
        <p:sp>
          <p:nvSpPr>
            <p:cNvPr name="TextBox 8" id="8"/>
            <p:cNvSpPr txBox="true"/>
            <p:nvPr/>
          </p:nvSpPr>
          <p:spPr>
            <a:xfrm>
              <a:off x="0" y="-114300"/>
              <a:ext cx="16426428" cy="2596283"/>
            </a:xfrm>
            <a:prstGeom prst="rect">
              <a:avLst/>
            </a:prstGeom>
          </p:spPr>
          <p:txBody>
            <a:bodyPr anchor="t" rtlCol="false" tIns="0" lIns="0" bIns="0" rIns="0"/>
            <a:lstStyle/>
            <a:p>
              <a:pPr algn="l">
                <a:lnSpc>
                  <a:spcPts val="6360"/>
                </a:lnSpc>
              </a:pPr>
              <a:r>
                <a:rPr lang="en-US" b="true" sz="5300">
                  <a:solidFill>
                    <a:srgbClr val="282121"/>
                  </a:solidFill>
                  <a:latin typeface="Calibri (MS) Bold"/>
                  <a:ea typeface="Calibri (MS) Bold"/>
                  <a:cs typeface="Calibri (MS) Bold"/>
                  <a:sym typeface="Calibri (MS) Bold"/>
                </a:rPr>
                <a:t>Συνηθισμένα Εμπόδια: Στίγμα, Πρόσβαση, Αυτοπεποίθηση και Εκπροσώπηση</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97211" y="6213237"/>
            <a:ext cx="4467350" cy="4467350"/>
          </a:xfrm>
          <a:custGeom>
            <a:avLst/>
            <a:gdLst/>
            <a:ahLst/>
            <a:cxnLst/>
            <a:rect r="r" b="b" t="t" l="l"/>
            <a:pathLst>
              <a:path h="4467350" w="4467350">
                <a:moveTo>
                  <a:pt x="0" y="0"/>
                </a:moveTo>
                <a:lnTo>
                  <a:pt x="4467349" y="0"/>
                </a:lnTo>
                <a:lnTo>
                  <a:pt x="4467349"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4121303" y="4693769"/>
            <a:ext cx="3759866" cy="3585972"/>
          </a:xfrm>
          <a:custGeom>
            <a:avLst/>
            <a:gdLst/>
            <a:ahLst/>
            <a:cxnLst/>
            <a:rect r="r" b="b" t="t" l="l"/>
            <a:pathLst>
              <a:path h="3585972" w="3759866">
                <a:moveTo>
                  <a:pt x="0" y="0"/>
                </a:moveTo>
                <a:lnTo>
                  <a:pt x="3759866" y="0"/>
                </a:lnTo>
                <a:lnTo>
                  <a:pt x="3759866" y="3585973"/>
                </a:lnTo>
                <a:lnTo>
                  <a:pt x="0" y="35859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28700" y="2206518"/>
            <a:ext cx="12512499" cy="6574155"/>
          </a:xfrm>
          <a:prstGeom prst="rect">
            <a:avLst/>
          </a:prstGeom>
        </p:spPr>
        <p:txBody>
          <a:bodyPr anchor="t" rtlCol="false" tIns="0" lIns="0" bIns="0" rIns="0">
            <a:spAutoFit/>
          </a:bodyPr>
          <a:lstStyle/>
          <a:p>
            <a:pPr algn="just">
              <a:lnSpc>
                <a:spcPts val="3299"/>
              </a:lnSpc>
            </a:pPr>
            <a:r>
              <a:rPr lang="en-US" sz="2199">
                <a:solidFill>
                  <a:srgbClr val="4C4457"/>
                </a:solidFill>
                <a:latin typeface="Calibri (MS)"/>
                <a:ea typeface="Calibri (MS)"/>
                <a:cs typeface="Calibri (MS)"/>
                <a:sym typeface="Calibri (MS)"/>
              </a:rPr>
              <a:t>Σύμφωνα με τους Kleintjes et al. (2013) και το UNPD (2021), τα άτομα με ψυχοκοινωνικές αναπηρίες αντιμετωπίζουν τα εξής εμπόδια:</a:t>
            </a:r>
          </a:p>
          <a:p>
            <a:pPr algn="just">
              <a:lnSpc>
                <a:spcPts val="3299"/>
              </a:lnSpc>
            </a:pPr>
            <a:r>
              <a:rPr lang="en-US" sz="2199" b="true">
                <a:solidFill>
                  <a:srgbClr val="4C4457"/>
                </a:solidFill>
                <a:latin typeface="Calibri (MS) Bold"/>
                <a:ea typeface="Calibri (MS) Bold"/>
                <a:cs typeface="Calibri (MS) Bold"/>
                <a:sym typeface="Calibri (MS) Bold"/>
              </a:rPr>
              <a:t>Στίγμα</a:t>
            </a:r>
            <a:r>
              <a:rPr lang="en-US" sz="2199" b="true">
                <a:solidFill>
                  <a:srgbClr val="4C4457"/>
                </a:solidFill>
                <a:latin typeface="Calibri (MS) Bold"/>
                <a:ea typeface="Calibri (MS) Bold"/>
                <a:cs typeface="Calibri (MS) Bold"/>
                <a:sym typeface="Calibri (MS) Bold"/>
              </a:rPr>
              <a:t> &amp; Διακρίσεις: </a:t>
            </a:r>
            <a:r>
              <a:rPr lang="en-US" sz="2199">
                <a:solidFill>
                  <a:srgbClr val="4C4457"/>
                </a:solidFill>
                <a:latin typeface="Calibri (MS)"/>
                <a:ea typeface="Calibri (MS)"/>
                <a:cs typeface="Calibri (MS)"/>
                <a:sym typeface="Calibri (MS)"/>
              </a:rPr>
              <a:t>Οι επίμονες αρνητικές στάσεις και οι παρανοήσεις οδηγούν σε αποκλεισμό, εκφοβισμό και εσωτερικευμένη ντροπή. Αυτό μειώνει την αυτοεκτίμηση και αποθαρρύνει την κοινωνική συμμετοχή.</a:t>
            </a:r>
          </a:p>
          <a:p>
            <a:pPr algn="just">
              <a:lnSpc>
                <a:spcPts val="3299"/>
              </a:lnSpc>
            </a:pPr>
          </a:p>
          <a:p>
            <a:pPr algn="just">
              <a:lnSpc>
                <a:spcPts val="3299"/>
              </a:lnSpc>
            </a:pPr>
            <a:r>
              <a:rPr lang="en-US" sz="2199" b="true">
                <a:solidFill>
                  <a:srgbClr val="4C4457"/>
                </a:solidFill>
                <a:latin typeface="Calibri (MS) Bold"/>
                <a:ea typeface="Calibri (MS) Bold"/>
                <a:cs typeface="Calibri (MS) Bold"/>
                <a:sym typeface="Calibri (MS) Bold"/>
              </a:rPr>
              <a:t>Έλλειψη</a:t>
            </a:r>
            <a:r>
              <a:rPr lang="en-US" sz="2199" b="true">
                <a:solidFill>
                  <a:srgbClr val="4C4457"/>
                </a:solidFill>
                <a:latin typeface="Calibri (MS) Bold"/>
                <a:ea typeface="Calibri (MS) Bold"/>
                <a:cs typeface="Calibri (MS) Bold"/>
                <a:sym typeface="Calibri (MS) Bold"/>
              </a:rPr>
              <a:t> πρόσβασης:</a:t>
            </a:r>
            <a:r>
              <a:rPr lang="en-US" sz="2199">
                <a:solidFill>
                  <a:srgbClr val="4C4457"/>
                </a:solidFill>
                <a:latin typeface="Calibri (MS)"/>
                <a:ea typeface="Calibri (MS)"/>
                <a:cs typeface="Calibri (MS)"/>
                <a:sym typeface="Calibri (MS)"/>
              </a:rPr>
              <a:t> Η απουσία προσβάσιμων υπηρεσιών ψυχικής υγείας, κατάλληλης εκπαίδευσης και συμπεριληπτικών δημόσιων χώρων εμποδίζει την πλήρη συμμετοχή. Οι</a:t>
            </a:r>
            <a:r>
              <a:rPr lang="en-US" sz="2199">
                <a:solidFill>
                  <a:srgbClr val="4C4457"/>
                </a:solidFill>
                <a:latin typeface="Calibri (MS)"/>
                <a:ea typeface="Calibri (MS)"/>
                <a:cs typeface="Calibri (MS)"/>
                <a:sym typeface="Calibri (MS)"/>
              </a:rPr>
              <a:t> νέοι συχνά συναντούν οικονομικά, γεωγραφικά ή συστημικά εμπόδια στην πρόσβαση σε υποστήριξη.</a:t>
            </a:r>
          </a:p>
          <a:p>
            <a:pPr algn="just">
              <a:lnSpc>
                <a:spcPts val="3299"/>
              </a:lnSpc>
            </a:pPr>
          </a:p>
          <a:p>
            <a:pPr algn="just">
              <a:lnSpc>
                <a:spcPts val="3299"/>
              </a:lnSpc>
            </a:pPr>
            <a:r>
              <a:rPr lang="en-US" sz="2199" b="true">
                <a:solidFill>
                  <a:srgbClr val="4C4457"/>
                </a:solidFill>
                <a:latin typeface="Calibri (MS) Bold"/>
                <a:ea typeface="Calibri (MS) Bold"/>
                <a:cs typeface="Calibri (MS) Bold"/>
                <a:sym typeface="Calibri (MS) Bold"/>
              </a:rPr>
              <a:t>Χαμηλή αυτοπεποίθηση &amp; αυτοεκτίμηση: </a:t>
            </a:r>
            <a:r>
              <a:rPr lang="en-US" sz="2199">
                <a:solidFill>
                  <a:srgbClr val="4C4457"/>
                </a:solidFill>
                <a:latin typeface="Calibri (MS)"/>
                <a:ea typeface="Calibri (MS)"/>
                <a:cs typeface="Calibri (MS)"/>
                <a:sym typeface="Calibri (MS)"/>
              </a:rPr>
              <a:t>Ένα ιστορικό αποκλεισμού, ιδρυματισμού ή έλλειψης ενδυνάμωσης μπορεί να διαβρώσει την αυτοπεποίθηση των ατόμων και να περιορίσει τη διάθεσή τους να συμμετέχουν σε κοινοτικές ή ηγετικές δραστηριότητες.</a:t>
            </a:r>
          </a:p>
          <a:p>
            <a:pPr algn="just">
              <a:lnSpc>
                <a:spcPts val="3299"/>
              </a:lnSpc>
            </a:pPr>
          </a:p>
          <a:p>
            <a:pPr algn="just">
              <a:lnSpc>
                <a:spcPts val="3299"/>
              </a:lnSpc>
            </a:pPr>
            <a:r>
              <a:rPr lang="en-US" sz="2199" b="true">
                <a:solidFill>
                  <a:srgbClr val="4C4457"/>
                </a:solidFill>
                <a:latin typeface="Calibri (MS) Bold"/>
                <a:ea typeface="Calibri (MS) Bold"/>
                <a:cs typeface="Calibri (MS) Bold"/>
                <a:sym typeface="Calibri (MS) Bold"/>
              </a:rPr>
              <a:t>Υποεκπροσώπηση:</a:t>
            </a:r>
            <a:r>
              <a:rPr lang="en-US" sz="2199">
                <a:solidFill>
                  <a:srgbClr val="4C4457"/>
                </a:solidFill>
                <a:latin typeface="Calibri (MS)"/>
                <a:ea typeface="Calibri (MS)"/>
                <a:cs typeface="Calibri (MS)"/>
                <a:sym typeface="Calibri (MS)"/>
              </a:rPr>
              <a:t> Τα νεαρά άτομα με ψυχοκοινωνικές αναπηρίες σπάνια συμμετέχουν στις διαδικασίες λήψης αποφάσεων. Οι φωνές τους συχνά παραβλέπονται στον χώρο της νεολαίας, της αναπηρίας και της χάραξης πολιτικών.</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3627855" y="1410099"/>
            <a:ext cx="9805716" cy="1374600"/>
            <a:chOff x="0" y="0"/>
            <a:chExt cx="13074288" cy="1832800"/>
          </a:xfrm>
        </p:grpSpPr>
        <p:sp>
          <p:nvSpPr>
            <p:cNvPr name="Freeform 6" id="6"/>
            <p:cNvSpPr/>
            <p:nvPr/>
          </p:nvSpPr>
          <p:spPr>
            <a:xfrm flipH="false" flipV="false" rot="0">
              <a:off x="0" y="0"/>
              <a:ext cx="13074289" cy="1832800"/>
            </a:xfrm>
            <a:custGeom>
              <a:avLst/>
              <a:gdLst/>
              <a:ahLst/>
              <a:cxnLst/>
              <a:rect r="r" b="b" t="t" l="l"/>
              <a:pathLst>
                <a:path h="1832800" w="13074289">
                  <a:moveTo>
                    <a:pt x="0" y="0"/>
                  </a:moveTo>
                  <a:lnTo>
                    <a:pt x="13074289" y="0"/>
                  </a:lnTo>
                  <a:lnTo>
                    <a:pt x="13074289" y="1832800"/>
                  </a:lnTo>
                  <a:lnTo>
                    <a:pt x="0" y="1832800"/>
                  </a:lnTo>
                  <a:close/>
                </a:path>
              </a:pathLst>
            </a:custGeom>
          </p:spPr>
        </p:sp>
        <p:sp>
          <p:nvSpPr>
            <p:cNvPr name="TextBox 7" id="7"/>
            <p:cNvSpPr txBox="true"/>
            <p:nvPr/>
          </p:nvSpPr>
          <p:spPr>
            <a:xfrm>
              <a:off x="0" y="-85725"/>
              <a:ext cx="13074288" cy="1918525"/>
            </a:xfrm>
            <a:prstGeom prst="rect">
              <a:avLst/>
            </a:prstGeom>
          </p:spPr>
          <p:txBody>
            <a:bodyPr anchor="t" rtlCol="false" tIns="0" lIns="0" bIns="0" rIns="0"/>
            <a:lstStyle/>
            <a:p>
              <a:pPr algn="l">
                <a:lnSpc>
                  <a:spcPts val="4709"/>
                </a:lnSpc>
              </a:pPr>
              <a:r>
                <a:rPr lang="en-US" sz="3924" b="true">
                  <a:solidFill>
                    <a:srgbClr val="000000"/>
                  </a:solidFill>
                  <a:latin typeface="Calibri (MS) Bold"/>
                  <a:ea typeface="Calibri (MS) Bold"/>
                  <a:cs typeface="Calibri (MS) Bold"/>
                  <a:sym typeface="Calibri (MS) Bold"/>
                </a:rPr>
                <a:t>Βίντεο Social Model of Disability</a:t>
              </a:r>
            </a:p>
            <a:p>
              <a:pPr algn="l">
                <a:lnSpc>
                  <a:spcPts val="4709"/>
                </a:lnSpc>
              </a:pPr>
            </a:p>
          </p:txBody>
        </p:sp>
      </p:grpSp>
      <p:grpSp>
        <p:nvGrpSpPr>
          <p:cNvPr name="Group 8" id="8"/>
          <p:cNvGrpSpPr/>
          <p:nvPr/>
        </p:nvGrpSpPr>
        <p:grpSpPr>
          <a:xfrm rot="0">
            <a:off x="3627855" y="1853588"/>
            <a:ext cx="7956284" cy="12970772"/>
            <a:chOff x="0" y="0"/>
            <a:chExt cx="10608379" cy="17294363"/>
          </a:xfrm>
        </p:grpSpPr>
        <p:sp>
          <p:nvSpPr>
            <p:cNvPr name="Freeform 9" id="9"/>
            <p:cNvSpPr/>
            <p:nvPr/>
          </p:nvSpPr>
          <p:spPr>
            <a:xfrm flipH="false" flipV="false" rot="0">
              <a:off x="0" y="0"/>
              <a:ext cx="10608379" cy="17294363"/>
            </a:xfrm>
            <a:custGeom>
              <a:avLst/>
              <a:gdLst/>
              <a:ahLst/>
              <a:cxnLst/>
              <a:rect r="r" b="b" t="t" l="l"/>
              <a:pathLst>
                <a:path h="17294363" w="10608379">
                  <a:moveTo>
                    <a:pt x="0" y="0"/>
                  </a:moveTo>
                  <a:lnTo>
                    <a:pt x="10608379" y="0"/>
                  </a:lnTo>
                  <a:lnTo>
                    <a:pt x="10608379" y="17294363"/>
                  </a:lnTo>
                  <a:lnTo>
                    <a:pt x="0" y="17294363"/>
                  </a:lnTo>
                  <a:close/>
                </a:path>
              </a:pathLst>
            </a:custGeom>
          </p:spPr>
        </p:sp>
        <p:sp>
          <p:nvSpPr>
            <p:cNvPr name="TextBox 10" id="10"/>
            <p:cNvSpPr txBox="true"/>
            <p:nvPr/>
          </p:nvSpPr>
          <p:spPr>
            <a:xfrm>
              <a:off x="0" y="-180975"/>
              <a:ext cx="10608379" cy="17475338"/>
            </a:xfrm>
            <a:prstGeom prst="rect">
              <a:avLst/>
            </a:prstGeom>
          </p:spPr>
          <p:txBody>
            <a:bodyPr anchor="t" rtlCol="false" tIns="0" lIns="0" bIns="0" rIns="0"/>
            <a:lstStyle/>
            <a:p>
              <a:pPr algn="just">
                <a:lnSpc>
                  <a:spcPts val="4320"/>
                </a:lnSpc>
              </a:pPr>
            </a:p>
            <a:p>
              <a:pPr algn="just">
                <a:lnSpc>
                  <a:spcPts val="3960"/>
                </a:lnSpc>
              </a:pPr>
            </a:p>
            <a:p>
              <a:pPr algn="just">
                <a:lnSpc>
                  <a:spcPts val="4320"/>
                </a:lnSpc>
              </a:pPr>
              <a:r>
                <a:rPr lang="en-US" b="true" sz="2400" u="sng">
                  <a:solidFill>
                    <a:srgbClr val="000000"/>
                  </a:solidFill>
                  <a:latin typeface="Calibri (MS) Bold"/>
                  <a:ea typeface="Calibri (MS) Bold"/>
                  <a:cs typeface="Calibri (MS) Bold"/>
                  <a:sym typeface="Calibri (MS) Bold"/>
                  <a:hlinkClick r:id="rId4" tooltip="https://www.youtube.com/watch?v=24KE__OCKMw"/>
                </a:rPr>
                <a:t>https://www.youtube.com/watch?v=24KE__OCKMw</a:t>
              </a:r>
            </a:p>
            <a:p>
              <a:pPr algn="just">
                <a:lnSpc>
                  <a:spcPts val="18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452452" y="3800900"/>
            <a:ext cx="7554403" cy="4900919"/>
          </a:xfrm>
          <a:custGeom>
            <a:avLst/>
            <a:gdLst/>
            <a:ahLst/>
            <a:cxnLst/>
            <a:rect r="r" b="b" t="t" l="l"/>
            <a:pathLst>
              <a:path h="4900919" w="7554403">
                <a:moveTo>
                  <a:pt x="0" y="0"/>
                </a:moveTo>
                <a:lnTo>
                  <a:pt x="7554403" y="0"/>
                </a:lnTo>
                <a:lnTo>
                  <a:pt x="7554403" y="4900919"/>
                </a:lnTo>
                <a:lnTo>
                  <a:pt x="0" y="4900919"/>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439717" y="9373662"/>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1792792" y="2635602"/>
            <a:ext cx="6827973" cy="896009"/>
            <a:chOff x="0" y="0"/>
            <a:chExt cx="9376761" cy="1230476"/>
          </a:xfrm>
        </p:grpSpPr>
        <p:sp>
          <p:nvSpPr>
            <p:cNvPr name="Freeform 4" id="4"/>
            <p:cNvSpPr/>
            <p:nvPr/>
          </p:nvSpPr>
          <p:spPr>
            <a:xfrm flipH="false" flipV="false" rot="0">
              <a:off x="0" y="0"/>
              <a:ext cx="9376761" cy="1230476"/>
            </a:xfrm>
            <a:custGeom>
              <a:avLst/>
              <a:gdLst/>
              <a:ahLst/>
              <a:cxnLst/>
              <a:rect r="r" b="b" t="t" l="l"/>
              <a:pathLst>
                <a:path h="1230476" w="9376761">
                  <a:moveTo>
                    <a:pt x="0" y="0"/>
                  </a:moveTo>
                  <a:lnTo>
                    <a:pt x="9376761" y="0"/>
                  </a:lnTo>
                  <a:lnTo>
                    <a:pt x="9376761" y="1230476"/>
                  </a:lnTo>
                  <a:lnTo>
                    <a:pt x="0" y="1230476"/>
                  </a:lnTo>
                  <a:close/>
                </a:path>
              </a:pathLst>
            </a:custGeom>
          </p:spPr>
        </p:sp>
        <p:sp>
          <p:nvSpPr>
            <p:cNvPr name="TextBox 5" id="5"/>
            <p:cNvSpPr txBox="true"/>
            <p:nvPr/>
          </p:nvSpPr>
          <p:spPr>
            <a:xfrm>
              <a:off x="0" y="-161925"/>
              <a:ext cx="9376761" cy="1392401"/>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 3 – Σύνδεση με τα προσωπικά τους ενδιαφέροντα:</a:t>
              </a:r>
            </a:p>
          </p:txBody>
        </p:sp>
      </p:grpSp>
      <p:grpSp>
        <p:nvGrpSpPr>
          <p:cNvPr name="Group 6" id="6"/>
          <p:cNvGrpSpPr/>
          <p:nvPr/>
        </p:nvGrpSpPr>
        <p:grpSpPr>
          <a:xfrm rot="0">
            <a:off x="11823322" y="3579236"/>
            <a:ext cx="6087644" cy="2072854"/>
            <a:chOff x="0" y="0"/>
            <a:chExt cx="8116858" cy="2763805"/>
          </a:xfrm>
        </p:grpSpPr>
        <p:sp>
          <p:nvSpPr>
            <p:cNvPr name="Freeform 7" id="7"/>
            <p:cNvSpPr/>
            <p:nvPr/>
          </p:nvSpPr>
          <p:spPr>
            <a:xfrm flipH="false" flipV="false" rot="0">
              <a:off x="0" y="0"/>
              <a:ext cx="8116858" cy="2763806"/>
            </a:xfrm>
            <a:custGeom>
              <a:avLst/>
              <a:gdLst/>
              <a:ahLst/>
              <a:cxnLst/>
              <a:rect r="r" b="b" t="t" l="l"/>
              <a:pathLst>
                <a:path h="2763806" w="8116858">
                  <a:moveTo>
                    <a:pt x="0" y="0"/>
                  </a:moveTo>
                  <a:lnTo>
                    <a:pt x="8116858" y="0"/>
                  </a:lnTo>
                  <a:lnTo>
                    <a:pt x="8116858" y="2763806"/>
                  </a:lnTo>
                  <a:lnTo>
                    <a:pt x="0" y="2763806"/>
                  </a:lnTo>
                  <a:close/>
                </a:path>
              </a:pathLst>
            </a:custGeom>
          </p:spPr>
        </p:sp>
        <p:sp>
          <p:nvSpPr>
            <p:cNvPr name="TextBox 8" id="8"/>
            <p:cNvSpPr txBox="true"/>
            <p:nvPr/>
          </p:nvSpPr>
          <p:spPr>
            <a:xfrm>
              <a:off x="0" y="-123825"/>
              <a:ext cx="8116858" cy="2887630"/>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Βρείτε</a:t>
              </a:r>
              <a:r>
                <a:rPr lang="en-US" sz="1549">
                  <a:solidFill>
                    <a:srgbClr val="000000"/>
                  </a:solidFill>
                  <a:latin typeface="Calibri (MS)"/>
                  <a:ea typeface="Calibri (MS)"/>
                  <a:cs typeface="Calibri (MS)"/>
                  <a:sym typeface="Calibri (MS)"/>
                </a:rPr>
                <a:t> ποια θέματα είναι ήδη σημαντικά για το νεαρό άτομο — μπορεί να είναι η μουσική, τα ηλεκτρονικά παιχνίδια, ο αθλητισμός ή ακόμη και οι χώροι πρασίνου στη γειτονιά. Δείξτε τους πώς αυτά τα ενδιαφέροντα συνδέονται με πολιτικές αποφάσεις και βοηθήστε τους να ανακαλύψουν συλλόγους, ομάδες ή τοπικές πρωτοβουλίες που σχετίζονται με αυτά, ώστε να ξεκινήσουν τη συμμετοχή τους από κάτι οικείο.</a:t>
              </a:r>
            </a:p>
          </p:txBody>
        </p:sp>
      </p:grpSp>
      <p:grpSp>
        <p:nvGrpSpPr>
          <p:cNvPr name="Group 9" id="9"/>
          <p:cNvGrpSpPr/>
          <p:nvPr/>
        </p:nvGrpSpPr>
        <p:grpSpPr>
          <a:xfrm rot="0">
            <a:off x="3459757" y="207263"/>
            <a:ext cx="12615280" cy="1794477"/>
            <a:chOff x="0" y="0"/>
            <a:chExt cx="16820373" cy="2392636"/>
          </a:xfrm>
        </p:grpSpPr>
        <p:sp>
          <p:nvSpPr>
            <p:cNvPr name="Freeform 10" id="10"/>
            <p:cNvSpPr/>
            <p:nvPr/>
          </p:nvSpPr>
          <p:spPr>
            <a:xfrm flipH="false" flipV="false" rot="0">
              <a:off x="0" y="0"/>
              <a:ext cx="16820373" cy="2392636"/>
            </a:xfrm>
            <a:custGeom>
              <a:avLst/>
              <a:gdLst/>
              <a:ahLst/>
              <a:cxnLst/>
              <a:rect r="r" b="b" t="t" l="l"/>
              <a:pathLst>
                <a:path h="2392636" w="16820373">
                  <a:moveTo>
                    <a:pt x="0" y="0"/>
                  </a:moveTo>
                  <a:lnTo>
                    <a:pt x="16820373" y="0"/>
                  </a:lnTo>
                  <a:lnTo>
                    <a:pt x="16820373" y="2392636"/>
                  </a:lnTo>
                  <a:lnTo>
                    <a:pt x="0" y="2392636"/>
                  </a:lnTo>
                  <a:close/>
                </a:path>
              </a:pathLst>
            </a:custGeom>
          </p:spPr>
        </p:sp>
        <p:sp>
          <p:nvSpPr>
            <p:cNvPr name="TextBox 11" id="11"/>
            <p:cNvSpPr txBox="true"/>
            <p:nvPr/>
          </p:nvSpPr>
          <p:spPr>
            <a:xfrm>
              <a:off x="0" y="-114300"/>
              <a:ext cx="16820373" cy="2506936"/>
            </a:xfrm>
            <a:prstGeom prst="rect">
              <a:avLst/>
            </a:prstGeom>
          </p:spPr>
          <p:txBody>
            <a:bodyPr anchor="t" rtlCol="false" tIns="0" lIns="0" bIns="0" rIns="0"/>
            <a:lstStyle/>
            <a:p>
              <a:pPr algn="ctr">
                <a:lnSpc>
                  <a:spcPts val="6120"/>
                </a:lnSpc>
              </a:pPr>
              <a:r>
                <a:rPr lang="en-US" b="true" sz="5100">
                  <a:solidFill>
                    <a:srgbClr val="1E83DA"/>
                  </a:solidFill>
                  <a:latin typeface="Calibri (MS) Bold"/>
                  <a:ea typeface="Calibri (MS) Bold"/>
                  <a:cs typeface="Calibri (MS) Bold"/>
                  <a:sym typeface="Calibri (MS) Bold"/>
                </a:rPr>
                <a:t>Συμβουλές για τα Εργαζόμενα Άτομα στον Τομέα την Νεολαίας</a:t>
              </a:r>
            </a:p>
          </p:txBody>
        </p:sp>
      </p:grpSp>
      <p:grpSp>
        <p:nvGrpSpPr>
          <p:cNvPr name="Group 12" id="12"/>
          <p:cNvGrpSpPr/>
          <p:nvPr/>
        </p:nvGrpSpPr>
        <p:grpSpPr>
          <a:xfrm rot="0">
            <a:off x="11823322" y="6404888"/>
            <a:ext cx="6087644" cy="896009"/>
            <a:chOff x="0" y="0"/>
            <a:chExt cx="8116858" cy="1194678"/>
          </a:xfrm>
        </p:grpSpPr>
        <p:sp>
          <p:nvSpPr>
            <p:cNvPr name="Freeform 13" id="13"/>
            <p:cNvSpPr/>
            <p:nvPr/>
          </p:nvSpPr>
          <p:spPr>
            <a:xfrm flipH="false" flipV="false" rot="0">
              <a:off x="0" y="0"/>
              <a:ext cx="8116858" cy="1194678"/>
            </a:xfrm>
            <a:custGeom>
              <a:avLst/>
              <a:gdLst/>
              <a:ahLst/>
              <a:cxnLst/>
              <a:rect r="r" b="b" t="t" l="l"/>
              <a:pathLst>
                <a:path h="1194678" w="8116858">
                  <a:moveTo>
                    <a:pt x="0" y="0"/>
                  </a:moveTo>
                  <a:lnTo>
                    <a:pt x="8116858" y="0"/>
                  </a:lnTo>
                  <a:lnTo>
                    <a:pt x="8116858" y="1194678"/>
                  </a:lnTo>
                  <a:lnTo>
                    <a:pt x="0" y="1194678"/>
                  </a:lnTo>
                  <a:close/>
                </a:path>
              </a:pathLst>
            </a:custGeom>
          </p:spPr>
        </p:sp>
        <p:sp>
          <p:nvSpPr>
            <p:cNvPr name="TextBox 14" id="14"/>
            <p:cNvSpPr txBox="true"/>
            <p:nvPr/>
          </p:nvSpPr>
          <p:spPr>
            <a:xfrm>
              <a:off x="0" y="-161925"/>
              <a:ext cx="8116858" cy="1356603"/>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4 – Δημιουργία ενός εξατομικευμένου πλάνου διευκολύνσεων:</a:t>
              </a:r>
            </a:p>
          </p:txBody>
        </p:sp>
      </p:grpSp>
      <p:grpSp>
        <p:nvGrpSpPr>
          <p:cNvPr name="Group 15" id="15"/>
          <p:cNvGrpSpPr/>
          <p:nvPr/>
        </p:nvGrpSpPr>
        <p:grpSpPr>
          <a:xfrm rot="0">
            <a:off x="11823322" y="7445957"/>
            <a:ext cx="6087644" cy="2227944"/>
            <a:chOff x="0" y="0"/>
            <a:chExt cx="8116858" cy="2970592"/>
          </a:xfrm>
        </p:grpSpPr>
        <p:sp>
          <p:nvSpPr>
            <p:cNvPr name="Freeform 16" id="16"/>
            <p:cNvSpPr/>
            <p:nvPr/>
          </p:nvSpPr>
          <p:spPr>
            <a:xfrm flipH="false" flipV="false" rot="0">
              <a:off x="0" y="0"/>
              <a:ext cx="8116858" cy="2970592"/>
            </a:xfrm>
            <a:custGeom>
              <a:avLst/>
              <a:gdLst/>
              <a:ahLst/>
              <a:cxnLst/>
              <a:rect r="r" b="b" t="t" l="l"/>
              <a:pathLst>
                <a:path h="2970592" w="8116858">
                  <a:moveTo>
                    <a:pt x="0" y="0"/>
                  </a:moveTo>
                  <a:lnTo>
                    <a:pt x="8116858" y="0"/>
                  </a:lnTo>
                  <a:lnTo>
                    <a:pt x="8116858" y="2970592"/>
                  </a:lnTo>
                  <a:lnTo>
                    <a:pt x="0" y="2970592"/>
                  </a:lnTo>
                  <a:close/>
                </a:path>
              </a:pathLst>
            </a:custGeom>
          </p:spPr>
        </p:sp>
        <p:sp>
          <p:nvSpPr>
            <p:cNvPr name="TextBox 17" id="17"/>
            <p:cNvSpPr txBox="true"/>
            <p:nvPr/>
          </p:nvSpPr>
          <p:spPr>
            <a:xfrm>
              <a:off x="0" y="-123825"/>
              <a:ext cx="8116858" cy="3094417"/>
            </a:xfrm>
            <a:prstGeom prst="rect">
              <a:avLst/>
            </a:prstGeom>
          </p:spPr>
          <p:txBody>
            <a:bodyPr anchor="t" rtlCol="false" tIns="0" lIns="0" bIns="0" rIns="0"/>
            <a:lstStyle/>
            <a:p>
              <a:pPr algn="just">
                <a:lnSpc>
                  <a:spcPts val="2609"/>
                </a:lnSpc>
              </a:pPr>
              <a:r>
                <a:rPr lang="en-US" sz="1449">
                  <a:solidFill>
                    <a:srgbClr val="000000"/>
                  </a:solidFill>
                  <a:latin typeface="Calibri (MS)"/>
                  <a:ea typeface="Calibri (MS)"/>
                  <a:cs typeface="Calibri (MS)"/>
                  <a:sym typeface="Calibri (MS)"/>
                </a:rPr>
                <a:t>Συνεργαστείτε</a:t>
              </a:r>
              <a:r>
                <a:rPr lang="en-US" sz="1449">
                  <a:solidFill>
                    <a:srgbClr val="000000"/>
                  </a:solidFill>
                  <a:latin typeface="Calibri (MS)"/>
                  <a:ea typeface="Calibri (MS)"/>
                  <a:cs typeface="Calibri (MS)"/>
                  <a:sym typeface="Calibri (MS)"/>
                </a:rPr>
                <a:t> ώστε να καταγράψετε με απλό τρόπο τις δυσκολίες που μπορεί να συναντούν (όπως ο συνωστισμός, τα πολύπλοκα έντυπα ή το κοινωνικό άγχος) και βρείτε αντίστοιχες λύσεις. Το σχέδιο μπορεί να περιλαμβάνει, για παράδειγμα, τη συνοδεία από ένα υποστηρικτικό άτομο σε εκδηλώσεις, τη χρήση ακουστικών για μείωση του θορύβου ή την επιλογή πρόωρης ψηφοφορίας. Έτσι, η συμμετοχή γίνεται πιο προσβάσιμη και προσαρμοσμένη στις ανάγκες τους.</a:t>
              </a:r>
            </a:p>
          </p:txBody>
        </p:sp>
      </p:grpSp>
      <p:grpSp>
        <p:nvGrpSpPr>
          <p:cNvPr name="Group 18" id="18"/>
          <p:cNvGrpSpPr/>
          <p:nvPr/>
        </p:nvGrpSpPr>
        <p:grpSpPr>
          <a:xfrm rot="0">
            <a:off x="597582" y="6305205"/>
            <a:ext cx="5897089" cy="433388"/>
            <a:chOff x="0" y="0"/>
            <a:chExt cx="7862785" cy="577850"/>
          </a:xfrm>
        </p:grpSpPr>
        <p:sp>
          <p:nvSpPr>
            <p:cNvPr name="Freeform 19" id="19"/>
            <p:cNvSpPr/>
            <p:nvPr/>
          </p:nvSpPr>
          <p:spPr>
            <a:xfrm flipH="false" flipV="false" rot="0">
              <a:off x="0" y="0"/>
              <a:ext cx="7862785" cy="577850"/>
            </a:xfrm>
            <a:custGeom>
              <a:avLst/>
              <a:gdLst/>
              <a:ahLst/>
              <a:cxnLst/>
              <a:rect r="r" b="b" t="t" l="l"/>
              <a:pathLst>
                <a:path h="577850" w="7862785">
                  <a:moveTo>
                    <a:pt x="0" y="0"/>
                  </a:moveTo>
                  <a:lnTo>
                    <a:pt x="7862785" y="0"/>
                  </a:lnTo>
                  <a:lnTo>
                    <a:pt x="7862785" y="577850"/>
                  </a:lnTo>
                  <a:lnTo>
                    <a:pt x="0" y="577850"/>
                  </a:lnTo>
                  <a:close/>
                </a:path>
              </a:pathLst>
            </a:custGeom>
          </p:spPr>
        </p:sp>
        <p:sp>
          <p:nvSpPr>
            <p:cNvPr name="TextBox 20" id="20"/>
            <p:cNvSpPr txBox="true"/>
            <p:nvPr/>
          </p:nvSpPr>
          <p:spPr>
            <a:xfrm>
              <a:off x="0" y="-161925"/>
              <a:ext cx="7862785"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2 – Εξάσκηση μέσα από παιχνίδι ρόλων:</a:t>
              </a:r>
            </a:p>
          </p:txBody>
        </p:sp>
      </p:grpSp>
      <p:grpSp>
        <p:nvGrpSpPr>
          <p:cNvPr name="Group 21" id="21"/>
          <p:cNvGrpSpPr/>
          <p:nvPr/>
        </p:nvGrpSpPr>
        <p:grpSpPr>
          <a:xfrm rot="0">
            <a:off x="597582" y="6852892"/>
            <a:ext cx="5897089" cy="2227944"/>
            <a:chOff x="0" y="0"/>
            <a:chExt cx="7862785" cy="2970592"/>
          </a:xfrm>
        </p:grpSpPr>
        <p:sp>
          <p:nvSpPr>
            <p:cNvPr name="Freeform 22" id="22"/>
            <p:cNvSpPr/>
            <p:nvPr/>
          </p:nvSpPr>
          <p:spPr>
            <a:xfrm flipH="false" flipV="false" rot="0">
              <a:off x="0" y="0"/>
              <a:ext cx="7862786" cy="2970592"/>
            </a:xfrm>
            <a:custGeom>
              <a:avLst/>
              <a:gdLst/>
              <a:ahLst/>
              <a:cxnLst/>
              <a:rect r="r" b="b" t="t" l="l"/>
              <a:pathLst>
                <a:path h="2970592" w="7862786">
                  <a:moveTo>
                    <a:pt x="0" y="0"/>
                  </a:moveTo>
                  <a:lnTo>
                    <a:pt x="7862786" y="0"/>
                  </a:lnTo>
                  <a:lnTo>
                    <a:pt x="7862786" y="2970592"/>
                  </a:lnTo>
                  <a:lnTo>
                    <a:pt x="0" y="2970592"/>
                  </a:lnTo>
                  <a:close/>
                </a:path>
              </a:pathLst>
            </a:custGeom>
          </p:spPr>
        </p:sp>
        <p:sp>
          <p:nvSpPr>
            <p:cNvPr name="TextBox 23" id="23"/>
            <p:cNvSpPr txBox="true"/>
            <p:nvPr/>
          </p:nvSpPr>
          <p:spPr>
            <a:xfrm>
              <a:off x="0" y="-123825"/>
              <a:ext cx="7862785" cy="3094417"/>
            </a:xfrm>
            <a:prstGeom prst="rect">
              <a:avLst/>
            </a:prstGeom>
          </p:spPr>
          <p:txBody>
            <a:bodyPr anchor="t" rtlCol="false" tIns="0" lIns="0" bIns="0" rIns="0"/>
            <a:lstStyle/>
            <a:p>
              <a:pPr algn="just">
                <a:lnSpc>
                  <a:spcPts val="2609"/>
                </a:lnSpc>
              </a:pPr>
              <a:r>
                <a:rPr lang="en-US" sz="1449">
                  <a:solidFill>
                    <a:srgbClr val="000000"/>
                  </a:solidFill>
                  <a:latin typeface="Calibri (MS)"/>
                  <a:ea typeface="Calibri (MS)"/>
                  <a:cs typeface="Calibri (MS)"/>
                  <a:sym typeface="Calibri (MS)"/>
                </a:rPr>
                <a:t>Δημιουργήστε</a:t>
              </a:r>
              <a:r>
                <a:rPr lang="en-US" sz="1449">
                  <a:solidFill>
                    <a:srgbClr val="000000"/>
                  </a:solidFill>
                  <a:latin typeface="Calibri (MS)"/>
                  <a:ea typeface="Calibri (MS)"/>
                  <a:cs typeface="Calibri (MS)"/>
                  <a:sym typeface="Calibri (MS)"/>
                </a:rPr>
                <a:t> ένα ασφαλές και ανεπίσημο περιβάλλον όπου τα νεαρά άτομα μπορούν να εξασκηθούν σε καταστάσεις που ίσως τους προκαλούν άγχος, όπως η διαδικασία εγγραφής στους εκλογικούς καταλόγους ή η συμμετοχή σε μια κοινοτική συνέλευση. Παίξτε εναλλάξ ρόλους (π.χ. ψηφοφόρος, εκλογικός αντιπρόσωπος) και δώστε θετική και υποστηρικτική ανατροφοδότηση, τονίζοντας όσα έγιναν σωστά. Έτσι, η αυτοπεποίθησή τους ενισχύεται μέσα από την προσομοίωση, πριν βρεθούν σε πραγματικές συνθήκες.</a:t>
              </a:r>
            </a:p>
          </p:txBody>
        </p:sp>
      </p:grpSp>
      <p:grpSp>
        <p:nvGrpSpPr>
          <p:cNvPr name="Group 24" id="24"/>
          <p:cNvGrpSpPr/>
          <p:nvPr/>
        </p:nvGrpSpPr>
        <p:grpSpPr>
          <a:xfrm rot="0">
            <a:off x="597582" y="2846115"/>
            <a:ext cx="5897089" cy="433388"/>
            <a:chOff x="0" y="0"/>
            <a:chExt cx="7862785" cy="577850"/>
          </a:xfrm>
        </p:grpSpPr>
        <p:sp>
          <p:nvSpPr>
            <p:cNvPr name="Freeform 25" id="25"/>
            <p:cNvSpPr/>
            <p:nvPr/>
          </p:nvSpPr>
          <p:spPr>
            <a:xfrm flipH="false" flipV="false" rot="0">
              <a:off x="0" y="0"/>
              <a:ext cx="7862785" cy="577850"/>
            </a:xfrm>
            <a:custGeom>
              <a:avLst/>
              <a:gdLst/>
              <a:ahLst/>
              <a:cxnLst/>
              <a:rect r="r" b="b" t="t" l="l"/>
              <a:pathLst>
                <a:path h="577850" w="7862785">
                  <a:moveTo>
                    <a:pt x="0" y="0"/>
                  </a:moveTo>
                  <a:lnTo>
                    <a:pt x="7862785" y="0"/>
                  </a:lnTo>
                  <a:lnTo>
                    <a:pt x="7862785" y="577850"/>
                  </a:lnTo>
                  <a:lnTo>
                    <a:pt x="0" y="577850"/>
                  </a:lnTo>
                  <a:close/>
                </a:path>
              </a:pathLst>
            </a:custGeom>
          </p:spPr>
        </p:sp>
        <p:sp>
          <p:nvSpPr>
            <p:cNvPr name="TextBox 26" id="26"/>
            <p:cNvSpPr txBox="true"/>
            <p:nvPr/>
          </p:nvSpPr>
          <p:spPr>
            <a:xfrm>
              <a:off x="0" y="-161925"/>
              <a:ext cx="7862785" cy="739775"/>
            </a:xfrm>
            <a:prstGeom prst="rect">
              <a:avLst/>
            </a:prstGeom>
          </p:spPr>
          <p:txBody>
            <a:bodyPr anchor="t" rtlCol="false" tIns="0" lIns="0" bIns="0" rIns="0"/>
            <a:lstStyle/>
            <a:p>
              <a:pPr algn="l">
                <a:lnSpc>
                  <a:spcPts val="3779"/>
                </a:lnSpc>
              </a:pPr>
              <a:r>
                <a:rPr lang="en-US" b="true" sz="2099">
                  <a:solidFill>
                    <a:srgbClr val="000000"/>
                  </a:solidFill>
                  <a:latin typeface="Calibri (MS) Bold"/>
                  <a:ea typeface="Calibri (MS) Bold"/>
                  <a:cs typeface="Calibri (MS) Bold"/>
                  <a:sym typeface="Calibri (MS) Bold"/>
                </a:rPr>
                <a:t>Συμβουλή</a:t>
              </a:r>
              <a:r>
                <a:rPr lang="en-US" b="true" sz="2099">
                  <a:solidFill>
                    <a:srgbClr val="000000"/>
                  </a:solidFill>
                  <a:latin typeface="Calibri (MS) Bold"/>
                  <a:ea typeface="Calibri (MS) Bold"/>
                  <a:cs typeface="Calibri (MS) Bold"/>
                  <a:sym typeface="Calibri (MS) Bold"/>
                </a:rPr>
                <a:t> 1 – Σταδιακή πορεία προς τη συμμετοχή:</a:t>
              </a:r>
            </a:p>
          </p:txBody>
        </p:sp>
      </p:grpSp>
      <p:grpSp>
        <p:nvGrpSpPr>
          <p:cNvPr name="Group 27" id="27"/>
          <p:cNvGrpSpPr/>
          <p:nvPr/>
        </p:nvGrpSpPr>
        <p:grpSpPr>
          <a:xfrm rot="0">
            <a:off x="597582" y="3397937"/>
            <a:ext cx="5724348" cy="2792968"/>
            <a:chOff x="0" y="0"/>
            <a:chExt cx="7632464" cy="3723957"/>
          </a:xfrm>
        </p:grpSpPr>
        <p:sp>
          <p:nvSpPr>
            <p:cNvPr name="Freeform 28" id="28"/>
            <p:cNvSpPr/>
            <p:nvPr/>
          </p:nvSpPr>
          <p:spPr>
            <a:xfrm flipH="false" flipV="false" rot="0">
              <a:off x="0" y="0"/>
              <a:ext cx="7632464" cy="3723957"/>
            </a:xfrm>
            <a:custGeom>
              <a:avLst/>
              <a:gdLst/>
              <a:ahLst/>
              <a:cxnLst/>
              <a:rect r="r" b="b" t="t" l="l"/>
              <a:pathLst>
                <a:path h="3723957" w="7632464">
                  <a:moveTo>
                    <a:pt x="0" y="0"/>
                  </a:moveTo>
                  <a:lnTo>
                    <a:pt x="7632464" y="0"/>
                  </a:lnTo>
                  <a:lnTo>
                    <a:pt x="7632464" y="3723957"/>
                  </a:lnTo>
                  <a:lnTo>
                    <a:pt x="0" y="3723957"/>
                  </a:lnTo>
                  <a:close/>
                </a:path>
              </a:pathLst>
            </a:custGeom>
          </p:spPr>
        </p:sp>
        <p:sp>
          <p:nvSpPr>
            <p:cNvPr name="TextBox 29" id="29"/>
            <p:cNvSpPr txBox="true"/>
            <p:nvPr/>
          </p:nvSpPr>
          <p:spPr>
            <a:xfrm>
              <a:off x="0" y="-123825"/>
              <a:ext cx="7632464" cy="3847782"/>
            </a:xfrm>
            <a:prstGeom prst="rect">
              <a:avLst/>
            </a:prstGeom>
          </p:spPr>
          <p:txBody>
            <a:bodyPr anchor="t" rtlCol="false" tIns="0" lIns="0" bIns="0" rIns="0"/>
            <a:lstStyle/>
            <a:p>
              <a:pPr algn="just">
                <a:lnSpc>
                  <a:spcPts val="2789"/>
                </a:lnSpc>
              </a:pPr>
              <a:r>
                <a:rPr lang="en-US" sz="1549">
                  <a:solidFill>
                    <a:srgbClr val="000000"/>
                  </a:solidFill>
                  <a:latin typeface="Calibri (MS)"/>
                  <a:ea typeface="Calibri (MS)"/>
                  <a:cs typeface="Calibri (MS)"/>
                  <a:sym typeface="Calibri (MS)"/>
                </a:rPr>
                <a:t>Ξεκινήστε</a:t>
              </a:r>
              <a:r>
                <a:rPr lang="en-US" sz="1549">
                  <a:solidFill>
                    <a:srgbClr val="000000"/>
                  </a:solidFill>
                  <a:latin typeface="Calibri (MS)"/>
                  <a:ea typeface="Calibri (MS)"/>
                  <a:cs typeface="Calibri (MS)"/>
                  <a:sym typeface="Calibri (MS)"/>
                </a:rPr>
                <a:t> με απλές και εύκολες δραστηριότητες, όπως η παρακολούθηση ενός σύντομου βίντεο με πολιτικό περιεχόμενο ή μια συζήτηση γύρω από ένα θέμα που ενδιαφέρει πραγματικά το νεαρό άτομο. Στη συνέχεια, προχωρήστε σταδιακά σε πιο απαιτητικές δράσεις, όπως η παρουσία σε μια μικρή τοπική συνάντηση, και αργότερα η επικοινωνία με κάποιον εκπρόσωπο για ζητήματα που τους απασχολούν.</a:t>
              </a:r>
            </a:p>
          </p:txBody>
        </p:sp>
      </p:grpSp>
      <p:grpSp>
        <p:nvGrpSpPr>
          <p:cNvPr name="Group 30" id="30"/>
          <p:cNvGrpSpPr/>
          <p:nvPr/>
        </p:nvGrpSpPr>
        <p:grpSpPr>
          <a:xfrm rot="0">
            <a:off x="6704758" y="3340847"/>
            <a:ext cx="4878484" cy="4527235"/>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ACD8FF"/>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ACD8FF"/>
            </a:solidFill>
          </p:spPr>
        </p:sp>
      </p:grpSp>
      <p:sp>
        <p:nvSpPr>
          <p:cNvPr name="Freeform 33" id="33"/>
          <p:cNvSpPr/>
          <p:nvPr/>
        </p:nvSpPr>
        <p:spPr>
          <a:xfrm flipH="false" flipV="false" rot="0">
            <a:off x="7577988" y="4893887"/>
            <a:ext cx="3132024" cy="1421156"/>
          </a:xfrm>
          <a:custGeom>
            <a:avLst/>
            <a:gdLst/>
            <a:ahLst/>
            <a:cxnLst/>
            <a:rect r="r" b="b" t="t" l="l"/>
            <a:pathLst>
              <a:path h="1421156" w="3132024">
                <a:moveTo>
                  <a:pt x="0" y="0"/>
                </a:moveTo>
                <a:lnTo>
                  <a:pt x="3132024" y="0"/>
                </a:lnTo>
                <a:lnTo>
                  <a:pt x="3132024" y="1421155"/>
                </a:lnTo>
                <a:lnTo>
                  <a:pt x="0" y="14211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grpSp>
        <p:nvGrpSpPr>
          <p:cNvPr name="Group 35" id="35"/>
          <p:cNvGrpSpPr/>
          <p:nvPr/>
        </p:nvGrpSpPr>
        <p:grpSpPr>
          <a:xfrm rot="0">
            <a:off x="3459757" y="1800815"/>
            <a:ext cx="12284545" cy="931371"/>
            <a:chOff x="0" y="0"/>
            <a:chExt cx="20719838" cy="1570905"/>
          </a:xfrm>
        </p:grpSpPr>
        <p:sp>
          <p:nvSpPr>
            <p:cNvPr name="Freeform 36" id="36"/>
            <p:cNvSpPr/>
            <p:nvPr/>
          </p:nvSpPr>
          <p:spPr>
            <a:xfrm flipH="false" flipV="false" rot="0">
              <a:off x="0" y="0"/>
              <a:ext cx="20719838" cy="1570905"/>
            </a:xfrm>
            <a:custGeom>
              <a:avLst/>
              <a:gdLst/>
              <a:ahLst/>
              <a:cxnLst/>
              <a:rect r="r" b="b" t="t" l="l"/>
              <a:pathLst>
                <a:path h="1570905" w="20719838">
                  <a:moveTo>
                    <a:pt x="0" y="0"/>
                  </a:moveTo>
                  <a:lnTo>
                    <a:pt x="20719838" y="0"/>
                  </a:lnTo>
                  <a:lnTo>
                    <a:pt x="20719838" y="1570905"/>
                  </a:lnTo>
                  <a:lnTo>
                    <a:pt x="0" y="1570905"/>
                  </a:lnTo>
                  <a:close/>
                </a:path>
              </a:pathLst>
            </a:custGeom>
          </p:spPr>
        </p:sp>
        <p:sp>
          <p:nvSpPr>
            <p:cNvPr name="TextBox 37" id="37"/>
            <p:cNvSpPr txBox="true"/>
            <p:nvPr/>
          </p:nvSpPr>
          <p:spPr>
            <a:xfrm>
              <a:off x="0" y="-114300"/>
              <a:ext cx="20719838" cy="1685205"/>
            </a:xfrm>
            <a:prstGeom prst="rect">
              <a:avLst/>
            </a:prstGeom>
          </p:spPr>
          <p:txBody>
            <a:bodyPr anchor="t" rtlCol="false" tIns="0" lIns="0" bIns="0" rIns="0"/>
            <a:lstStyle/>
            <a:p>
              <a:pPr algn="ctr">
                <a:lnSpc>
                  <a:spcPts val="2879"/>
                </a:lnSpc>
              </a:pPr>
              <a:r>
                <a:rPr lang="en-US" b="true" sz="1599">
                  <a:solidFill>
                    <a:srgbClr val="6C9FC2"/>
                  </a:solidFill>
                  <a:latin typeface="Calibri (MS) Bold"/>
                  <a:ea typeface="Calibri (MS) Bold"/>
                  <a:cs typeface="Calibri (MS) Bold"/>
                  <a:sym typeface="Calibri (MS) Bold"/>
                </a:rPr>
                <a:t>Η</a:t>
              </a:r>
              <a:r>
                <a:rPr lang="en-US" b="true" sz="1599">
                  <a:solidFill>
                    <a:srgbClr val="6C9FC2"/>
                  </a:solidFill>
                  <a:latin typeface="Calibri (MS) Bold"/>
                  <a:ea typeface="Calibri (MS) Bold"/>
                  <a:cs typeface="Calibri (MS) Bold"/>
                  <a:sym typeface="Calibri (MS) Bold"/>
                </a:rPr>
                <a:t> υποστήριξη νεαρών ατόμων με ψυχοκοινωνικές αναπηρίες απαιτεί προσεκτικές και κατάλληλες προσεγγίσεις, ώστε να ενθαρρύνεται η πολιτική τους συμμετοχή. Ακολουθούν ορισμένες πρακτικές και εφαρμόσιμες συμβουλές για επαγγελματίες που εργάζονται με τη νεολαία.</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665775" y="1498111"/>
            <a:ext cx="9300997" cy="784050"/>
            <a:chOff x="0" y="0"/>
            <a:chExt cx="12401330" cy="1045400"/>
          </a:xfrm>
        </p:grpSpPr>
        <p:sp>
          <p:nvSpPr>
            <p:cNvPr name="Freeform 6" id="6"/>
            <p:cNvSpPr/>
            <p:nvPr/>
          </p:nvSpPr>
          <p:spPr>
            <a:xfrm flipH="false" flipV="false" rot="0">
              <a:off x="0" y="0"/>
              <a:ext cx="12401329" cy="1045400"/>
            </a:xfrm>
            <a:custGeom>
              <a:avLst/>
              <a:gdLst/>
              <a:ahLst/>
              <a:cxnLst/>
              <a:rect r="r" b="b" t="t" l="l"/>
              <a:pathLst>
                <a:path h="1045400" w="12401329">
                  <a:moveTo>
                    <a:pt x="0" y="0"/>
                  </a:moveTo>
                  <a:lnTo>
                    <a:pt x="12401329" y="0"/>
                  </a:lnTo>
                  <a:lnTo>
                    <a:pt x="12401329" y="1045400"/>
                  </a:lnTo>
                  <a:lnTo>
                    <a:pt x="0" y="1045400"/>
                  </a:lnTo>
                  <a:close/>
                </a:path>
              </a:pathLst>
            </a:custGeom>
          </p:spPr>
        </p:sp>
        <p:sp>
          <p:nvSpPr>
            <p:cNvPr name="TextBox 7" id="7"/>
            <p:cNvSpPr txBox="true"/>
            <p:nvPr/>
          </p:nvSpPr>
          <p:spPr>
            <a:xfrm>
              <a:off x="0" y="-85725"/>
              <a:ext cx="12401330" cy="113112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 «Μπες στη θέση μου»</a:t>
              </a:r>
            </a:p>
          </p:txBody>
        </p:sp>
      </p:grpSp>
      <p:grpSp>
        <p:nvGrpSpPr>
          <p:cNvPr name="Group 8" id="8"/>
          <p:cNvGrpSpPr/>
          <p:nvPr/>
        </p:nvGrpSpPr>
        <p:grpSpPr>
          <a:xfrm rot="0">
            <a:off x="770323" y="2094579"/>
            <a:ext cx="15763900" cy="7808689"/>
            <a:chOff x="0" y="0"/>
            <a:chExt cx="21018533" cy="10411585"/>
          </a:xfrm>
        </p:grpSpPr>
        <p:sp>
          <p:nvSpPr>
            <p:cNvPr name="Freeform 9" id="9"/>
            <p:cNvSpPr/>
            <p:nvPr/>
          </p:nvSpPr>
          <p:spPr>
            <a:xfrm flipH="false" flipV="false" rot="0">
              <a:off x="0" y="0"/>
              <a:ext cx="21018534" cy="10411585"/>
            </a:xfrm>
            <a:custGeom>
              <a:avLst/>
              <a:gdLst/>
              <a:ahLst/>
              <a:cxnLst/>
              <a:rect r="r" b="b" t="t" l="l"/>
              <a:pathLst>
                <a:path h="10411585" w="21018534">
                  <a:moveTo>
                    <a:pt x="0" y="0"/>
                  </a:moveTo>
                  <a:lnTo>
                    <a:pt x="21018534" y="0"/>
                  </a:lnTo>
                  <a:lnTo>
                    <a:pt x="21018534" y="10411585"/>
                  </a:lnTo>
                  <a:lnTo>
                    <a:pt x="0" y="10411585"/>
                  </a:lnTo>
                  <a:close/>
                </a:path>
              </a:pathLst>
            </a:custGeom>
          </p:spPr>
        </p:sp>
        <p:sp>
          <p:nvSpPr>
            <p:cNvPr name="TextBox 10" id="10"/>
            <p:cNvSpPr txBox="true"/>
            <p:nvPr/>
          </p:nvSpPr>
          <p:spPr>
            <a:xfrm>
              <a:off x="0" y="-228600"/>
              <a:ext cx="21018533" cy="10640185"/>
            </a:xfrm>
            <a:prstGeom prst="rect">
              <a:avLst/>
            </a:prstGeom>
          </p:spPr>
          <p:txBody>
            <a:bodyPr anchor="t" rtlCol="false" tIns="0" lIns="0" bIns="0" rIns="0"/>
            <a:lstStyle/>
            <a:p>
              <a:pPr algn="just">
                <a:lnSpc>
                  <a:spcPts val="5219"/>
                </a:lnSpc>
              </a:pPr>
              <a:r>
                <a:rPr lang="en-US" sz="2899" b="true">
                  <a:solidFill>
                    <a:srgbClr val="282121"/>
                  </a:solidFill>
                  <a:latin typeface="Calibri (MS) Bold"/>
                  <a:ea typeface="Calibri (MS) Bold"/>
                  <a:cs typeface="Calibri (MS) Bold"/>
                  <a:sym typeface="Calibri (MS) Bold"/>
                </a:rPr>
                <a:t>Στόχος:</a:t>
              </a:r>
            </a:p>
            <a:p>
              <a:pPr algn="just">
                <a:lnSpc>
                  <a:spcPts val="5219"/>
                </a:lnSpc>
              </a:pPr>
              <a:r>
                <a:rPr lang="en-US" sz="2899">
                  <a:solidFill>
                    <a:srgbClr val="282121"/>
                  </a:solidFill>
                  <a:latin typeface="Calibri (MS)"/>
                  <a:ea typeface="Calibri (MS)"/>
                  <a:cs typeface="Calibri (MS)"/>
                  <a:sym typeface="Calibri (MS)"/>
                </a:rPr>
                <a:t>Η δραστηριότητα αυτή βοηθά τα συμμετέχοντα άτομα να κατανοήσουν τα εμπόδια που συναντούν τα νεαρά άτομα με ψυχοκοινωνικές αναπηρίες (όπως το στίγμα, οι δυσκολίες πρόσβασης, η έλλειψη αυτοπεποίθησης και η περιορισμένη εκπροσώπηση) και τον τρόπο με τον οποίο αυτά επηρεάζουν την πολιτική τους συμμετοχή.</a:t>
              </a:r>
            </a:p>
            <a:p>
              <a:pPr algn="just">
                <a:lnSpc>
                  <a:spcPts val="5219"/>
                </a:lnSpc>
              </a:pPr>
              <a:r>
                <a:rPr lang="en-US" b="true" sz="2899">
                  <a:solidFill>
                    <a:srgbClr val="282121"/>
                  </a:solidFill>
                  <a:latin typeface="Calibri (MS) Bold"/>
                  <a:ea typeface="Calibri (MS) Bold"/>
                  <a:cs typeface="Calibri (MS) Bold"/>
                  <a:sym typeface="Calibri (MS) Bold"/>
                </a:rPr>
                <a:t>Διάρκεια: </a:t>
              </a:r>
              <a:r>
                <a:rPr lang="en-US" sz="2899">
                  <a:solidFill>
                    <a:srgbClr val="282121"/>
                  </a:solidFill>
                  <a:latin typeface="Calibri (MS)"/>
                  <a:ea typeface="Calibri (MS)"/>
                  <a:cs typeface="Calibri (MS)"/>
                  <a:sym typeface="Calibri (MS)"/>
                </a:rPr>
                <a:t>30 λεπτά</a:t>
              </a:r>
            </a:p>
            <a:p>
              <a:pPr algn="just">
                <a:lnSpc>
                  <a:spcPts val="5219"/>
                </a:lnSpc>
              </a:pPr>
              <a:r>
                <a:rPr lang="en-US" b="true" sz="2899">
                  <a:solidFill>
                    <a:srgbClr val="282121"/>
                  </a:solidFill>
                  <a:latin typeface="Calibri (MS) Bold"/>
                  <a:ea typeface="Calibri (MS) Bold"/>
                  <a:cs typeface="Calibri (MS) Bold"/>
                  <a:sym typeface="Calibri (MS) Bold"/>
                </a:rPr>
                <a:t>Βασικά Μαθησιακά Αποτελέσματα:</a:t>
              </a:r>
            </a:p>
            <a:p>
              <a:pPr algn="just" marL="626106" indent="-313053" lvl="1">
                <a:lnSpc>
                  <a:spcPts val="5219"/>
                </a:lnSpc>
                <a:buFont typeface="Arial"/>
                <a:buChar char="•"/>
              </a:pPr>
              <a:r>
                <a:rPr lang="en-US" sz="2899">
                  <a:solidFill>
                    <a:srgbClr val="282121"/>
                  </a:solidFill>
                  <a:latin typeface="Calibri (MS)"/>
                  <a:ea typeface="Calibri (MS)"/>
                  <a:cs typeface="Calibri (MS)"/>
                  <a:sym typeface="Calibri (MS)"/>
                </a:rPr>
                <a:t>Βίωση του πώς λειτουργεί ο αποκλεισμός στην πράξη.</a:t>
              </a:r>
            </a:p>
            <a:p>
              <a:pPr algn="just" marL="626106" indent="-313053" lvl="1">
                <a:lnSpc>
                  <a:spcPts val="5219"/>
                </a:lnSpc>
                <a:buFont typeface="Arial"/>
                <a:buChar char="•"/>
              </a:pPr>
              <a:r>
                <a:rPr lang="en-US" sz="2899">
                  <a:solidFill>
                    <a:srgbClr val="282121"/>
                  </a:solidFill>
                  <a:latin typeface="Calibri (MS)"/>
                  <a:ea typeface="Calibri (MS)"/>
                  <a:cs typeface="Calibri (MS)"/>
                  <a:sym typeface="Calibri (MS)"/>
                </a:rPr>
                <a:t>Κατανόηση ότι</a:t>
              </a:r>
              <a:r>
                <a:rPr lang="en-US" sz="2899">
                  <a:solidFill>
                    <a:srgbClr val="282121"/>
                  </a:solidFill>
                  <a:latin typeface="Calibri (MS)"/>
                  <a:ea typeface="Calibri (MS)"/>
                  <a:cs typeface="Calibri (MS)"/>
                  <a:sym typeface="Calibri (MS)"/>
                </a:rPr>
                <a:t> η πολιτική συμμετοχή δεν περιορίζεται μόνο στην ψήφο.</a:t>
              </a:r>
            </a:p>
            <a:p>
              <a:pPr algn="just" marL="626106" indent="-313053" lvl="1">
                <a:lnSpc>
                  <a:spcPts val="5219"/>
                </a:lnSpc>
                <a:buFont typeface="Arial"/>
                <a:buChar char="•"/>
              </a:pPr>
              <a:r>
                <a:rPr lang="en-US" sz="2899">
                  <a:solidFill>
                    <a:srgbClr val="282121"/>
                  </a:solidFill>
                  <a:latin typeface="Calibri (MS)"/>
                  <a:ea typeface="Calibri (MS)"/>
                  <a:cs typeface="Calibri (MS)"/>
                  <a:sym typeface="Calibri (MS)"/>
                </a:rPr>
                <a:t>Στοχασμός πάνω σε τρόπους</a:t>
              </a:r>
              <a:r>
                <a:rPr lang="en-US" sz="2899">
                  <a:solidFill>
                    <a:srgbClr val="282121"/>
                  </a:solidFill>
                  <a:latin typeface="Calibri (MS)"/>
                  <a:ea typeface="Calibri (MS)"/>
                  <a:cs typeface="Calibri (MS)"/>
                  <a:sym typeface="Calibri (MS)"/>
                </a:rPr>
                <a:t> μείωσης των εμποδίων στο πλαίσιο της δουλειάς με τη νεολαία.</a:t>
              </a:r>
            </a:p>
            <a:p>
              <a:pPr algn="just">
                <a:lnSpc>
                  <a:spcPts val="5219"/>
                </a:lnSpc>
              </a:pPr>
            </a:p>
            <a:p>
              <a:pPr algn="just">
                <a:lnSpc>
                  <a:spcPts val="5219"/>
                </a:lnSpc>
              </a:pPr>
            </a:p>
          </p:txBody>
        </p:sp>
      </p:grpSp>
      <p:grpSp>
        <p:nvGrpSpPr>
          <p:cNvPr name="Group 11" id="11"/>
          <p:cNvGrpSpPr/>
          <p:nvPr/>
        </p:nvGrpSpPr>
        <p:grpSpPr>
          <a:xfrm rot="0">
            <a:off x="971550" y="467067"/>
            <a:ext cx="76944" cy="161583"/>
            <a:chOff x="0" y="0"/>
            <a:chExt cx="102592" cy="215444"/>
          </a:xfrm>
        </p:grpSpPr>
        <p:sp>
          <p:nvSpPr>
            <p:cNvPr name="Freeform 12" id="12"/>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3" id="13"/>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3763894" y="8464554"/>
            <a:ext cx="4320857" cy="1566311"/>
          </a:xfrm>
          <a:custGeom>
            <a:avLst/>
            <a:gdLst/>
            <a:ahLst/>
            <a:cxnLst/>
            <a:rect r="r" b="b" t="t" l="l"/>
            <a:pathLst>
              <a:path h="1566311" w="4320857">
                <a:moveTo>
                  <a:pt x="0" y="0"/>
                </a:moveTo>
                <a:lnTo>
                  <a:pt x="4320857" y="0"/>
                </a:lnTo>
                <a:lnTo>
                  <a:pt x="4320857" y="1566311"/>
                </a:lnTo>
                <a:lnTo>
                  <a:pt x="0" y="15663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5914563" y="363807"/>
            <a:ext cx="8692067" cy="862035"/>
            <a:chOff x="0" y="0"/>
            <a:chExt cx="11589422" cy="1149380"/>
          </a:xfrm>
        </p:grpSpPr>
        <p:sp>
          <p:nvSpPr>
            <p:cNvPr name="Freeform 6" id="6"/>
            <p:cNvSpPr/>
            <p:nvPr/>
          </p:nvSpPr>
          <p:spPr>
            <a:xfrm flipH="false" flipV="false" rot="0">
              <a:off x="0" y="0"/>
              <a:ext cx="11589422" cy="1149380"/>
            </a:xfrm>
            <a:custGeom>
              <a:avLst/>
              <a:gdLst/>
              <a:ahLst/>
              <a:cxnLst/>
              <a:rect r="r" b="b" t="t" l="l"/>
              <a:pathLst>
                <a:path h="1149380" w="11589422">
                  <a:moveTo>
                    <a:pt x="0" y="0"/>
                  </a:moveTo>
                  <a:lnTo>
                    <a:pt x="11589422" y="0"/>
                  </a:lnTo>
                  <a:lnTo>
                    <a:pt x="11589422" y="1149380"/>
                  </a:lnTo>
                  <a:lnTo>
                    <a:pt x="0" y="1149380"/>
                  </a:lnTo>
                  <a:close/>
                </a:path>
              </a:pathLst>
            </a:custGeom>
          </p:spPr>
        </p:sp>
        <p:sp>
          <p:nvSpPr>
            <p:cNvPr name="TextBox 7" id="7"/>
            <p:cNvSpPr txBox="true"/>
            <p:nvPr/>
          </p:nvSpPr>
          <p:spPr>
            <a:xfrm>
              <a:off x="0" y="-85725"/>
              <a:ext cx="11589422" cy="1235105"/>
            </a:xfrm>
            <a:prstGeom prst="rect">
              <a:avLst/>
            </a:prstGeom>
          </p:spPr>
          <p:txBody>
            <a:bodyPr anchor="t" rtlCol="false" tIns="0" lIns="0" bIns="0" rIns="0"/>
            <a:lstStyle/>
            <a:p>
              <a:pPr algn="l">
                <a:lnSpc>
                  <a:spcPts val="4709"/>
                </a:lnSpc>
              </a:pPr>
              <a:r>
                <a:rPr lang="en-US" b="true" sz="3924">
                  <a:solidFill>
                    <a:srgbClr val="2E2B29"/>
                  </a:solidFill>
                  <a:latin typeface="Calibri (MS) Bold"/>
                  <a:ea typeface="Calibri (MS) Bold"/>
                  <a:cs typeface="Calibri (MS) Bold"/>
                  <a:sym typeface="Calibri (MS) Bold"/>
                </a:rPr>
                <a:t>Δραστηριότητα</a:t>
              </a:r>
              <a:r>
                <a:rPr lang="en-US" b="true" sz="3924">
                  <a:solidFill>
                    <a:srgbClr val="2E2B29"/>
                  </a:solidFill>
                  <a:latin typeface="Calibri (MS) Bold"/>
                  <a:ea typeface="Calibri (MS) Bold"/>
                  <a:cs typeface="Calibri (MS) Bold"/>
                  <a:sym typeface="Calibri (MS) Bold"/>
                </a:rPr>
                <a:t> – «Μπες στη θέση μου»</a:t>
              </a:r>
            </a:p>
          </p:txBody>
        </p:sp>
      </p:grpSp>
      <p:grpSp>
        <p:nvGrpSpPr>
          <p:cNvPr name="Group 8" id="8"/>
          <p:cNvGrpSpPr/>
          <p:nvPr/>
        </p:nvGrpSpPr>
        <p:grpSpPr>
          <a:xfrm rot="0">
            <a:off x="971550" y="467067"/>
            <a:ext cx="76944" cy="161583"/>
            <a:chOff x="0" y="0"/>
            <a:chExt cx="102592" cy="215444"/>
          </a:xfrm>
        </p:grpSpPr>
        <p:sp>
          <p:nvSpPr>
            <p:cNvPr name="Freeform 9" id="9"/>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0" id="10"/>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E2B29"/>
                  </a:solidFill>
                  <a:latin typeface="Roboto Bold"/>
                  <a:ea typeface="Roboto Bold"/>
                  <a:cs typeface="Roboto Bold"/>
                  <a:sym typeface="Roboto Bold"/>
                </a:rPr>
                <a:t>7</a:t>
              </a:r>
            </a:p>
          </p:txBody>
        </p:sp>
      </p:grpSp>
      <p:sp>
        <p:nvSpPr>
          <p:cNvPr name="Freeform 11" id="11"/>
          <p:cNvSpPr/>
          <p:nvPr/>
        </p:nvSpPr>
        <p:spPr>
          <a:xfrm flipH="false" flipV="false" rot="0">
            <a:off x="103426"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2" id="1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562719" y="2780971"/>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524247" y="644875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0853341" y="4333875"/>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16" id="16"/>
          <p:cNvGrpSpPr/>
          <p:nvPr/>
        </p:nvGrpSpPr>
        <p:grpSpPr>
          <a:xfrm rot="0">
            <a:off x="1924231" y="1389991"/>
            <a:ext cx="8489331" cy="3753509"/>
            <a:chOff x="0" y="0"/>
            <a:chExt cx="11319108" cy="5004678"/>
          </a:xfrm>
        </p:grpSpPr>
        <p:sp>
          <p:nvSpPr>
            <p:cNvPr name="Freeform 17" id="17"/>
            <p:cNvSpPr/>
            <p:nvPr/>
          </p:nvSpPr>
          <p:spPr>
            <a:xfrm flipH="false" flipV="false" rot="0">
              <a:off x="0" y="0"/>
              <a:ext cx="11319108" cy="5004678"/>
            </a:xfrm>
            <a:custGeom>
              <a:avLst/>
              <a:gdLst/>
              <a:ahLst/>
              <a:cxnLst/>
              <a:rect r="r" b="b" t="t" l="l"/>
              <a:pathLst>
                <a:path h="5004678" w="11319108">
                  <a:moveTo>
                    <a:pt x="0" y="0"/>
                  </a:moveTo>
                  <a:lnTo>
                    <a:pt x="11319108" y="0"/>
                  </a:lnTo>
                  <a:lnTo>
                    <a:pt x="11319108" y="5004678"/>
                  </a:lnTo>
                  <a:lnTo>
                    <a:pt x="0" y="5004678"/>
                  </a:lnTo>
                  <a:close/>
                </a:path>
              </a:pathLst>
            </a:custGeom>
          </p:spPr>
        </p:sp>
        <p:sp>
          <p:nvSpPr>
            <p:cNvPr name="TextBox 18" id="18"/>
            <p:cNvSpPr txBox="true"/>
            <p:nvPr/>
          </p:nvSpPr>
          <p:spPr>
            <a:xfrm>
              <a:off x="0" y="-161925"/>
              <a:ext cx="11319108" cy="5166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Εισαγωγή &amp; Προετοιμασία (5 λεπτά</a:t>
              </a:r>
              <a:r>
                <a:rPr lang="en-US" sz="2100" b="true">
                  <a:solidFill>
                    <a:srgbClr val="000000"/>
                  </a:solidFill>
                  <a:latin typeface="Calibri (MS) Bold"/>
                  <a:ea typeface="Calibri (MS) Bold"/>
                  <a:cs typeface="Calibri (MS) Bold"/>
                  <a:sym typeface="Calibri (MS) Bold"/>
                </a:rPr>
                <a:t>)</a:t>
              </a:r>
            </a:p>
            <a:p>
              <a:pPr algn="just">
                <a:lnSpc>
                  <a:spcPts val="3780"/>
                </a:lnSpc>
              </a:pPr>
              <a:r>
                <a:rPr lang="en-US" sz="2100">
                  <a:solidFill>
                    <a:srgbClr val="000000"/>
                  </a:solidFill>
                  <a:latin typeface="Calibri (MS)"/>
                  <a:ea typeface="Calibri (MS)"/>
                  <a:cs typeface="Calibri (MS)"/>
                  <a:sym typeface="Calibri (MS)"/>
                </a:rPr>
                <a:t>Παρουσιάστε σύντομα τη δραστηριότητα: «Θα βιώσουμε πώς διαφορετικά άτομα αντιμετωπίζουν άνισες ευκαιρίες συμμετοχής στην κοινωνία και την πολιτική.»</a:t>
              </a:r>
            </a:p>
            <a:p>
              <a:pPr algn="just">
                <a:lnSpc>
                  <a:spcPts val="3780"/>
                </a:lnSpc>
              </a:pPr>
              <a:r>
                <a:rPr lang="en-US" sz="2100">
                  <a:solidFill>
                    <a:srgbClr val="000000"/>
                  </a:solidFill>
                  <a:latin typeface="Calibri (MS)"/>
                  <a:ea typeface="Calibri (MS)"/>
                  <a:cs typeface="Calibri (MS)"/>
                  <a:sym typeface="Calibri (MS)"/>
                </a:rPr>
                <a:t>Μοιράστε κάρτες ρόλων (προετοιμασμένες εκ των προτέρων) με σύντομα προφίλ χαρακτήρων, π.χ. «19χρονο άτομο με διπολική διαταραχή σε αγροτική περιοχή», «22χρονο άτομο χωρίς αναπηρία που σπουδάζει νομική».</a:t>
              </a:r>
            </a:p>
          </p:txBody>
        </p:sp>
      </p:grpSp>
      <p:grpSp>
        <p:nvGrpSpPr>
          <p:cNvPr name="Group 19" id="19"/>
          <p:cNvGrpSpPr/>
          <p:nvPr/>
        </p:nvGrpSpPr>
        <p:grpSpPr>
          <a:xfrm rot="0">
            <a:off x="1805734" y="5305425"/>
            <a:ext cx="8726327" cy="4229759"/>
            <a:chOff x="0" y="0"/>
            <a:chExt cx="11635103" cy="5639678"/>
          </a:xfrm>
        </p:grpSpPr>
        <p:sp>
          <p:nvSpPr>
            <p:cNvPr name="Freeform 20" id="20"/>
            <p:cNvSpPr/>
            <p:nvPr/>
          </p:nvSpPr>
          <p:spPr>
            <a:xfrm flipH="false" flipV="false" rot="0">
              <a:off x="0" y="0"/>
              <a:ext cx="11635103" cy="5639678"/>
            </a:xfrm>
            <a:custGeom>
              <a:avLst/>
              <a:gdLst/>
              <a:ahLst/>
              <a:cxnLst/>
              <a:rect r="r" b="b" t="t" l="l"/>
              <a:pathLst>
                <a:path h="5639678" w="11635103">
                  <a:moveTo>
                    <a:pt x="0" y="0"/>
                  </a:moveTo>
                  <a:lnTo>
                    <a:pt x="11635103" y="0"/>
                  </a:lnTo>
                  <a:lnTo>
                    <a:pt x="11635103" y="5639678"/>
                  </a:lnTo>
                  <a:lnTo>
                    <a:pt x="0" y="5639678"/>
                  </a:lnTo>
                  <a:close/>
                </a:path>
              </a:pathLst>
            </a:custGeom>
          </p:spPr>
        </p:sp>
        <p:sp>
          <p:nvSpPr>
            <p:cNvPr name="TextBox 21" id="21"/>
            <p:cNvSpPr txBox="true"/>
            <p:nvPr/>
          </p:nvSpPr>
          <p:spPr>
            <a:xfrm>
              <a:off x="0" y="-161925"/>
              <a:ext cx="11635103" cy="5801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Προσομοίωση: Διαδραστική δραστηριότητα «Βήμα μπροστά» (10 λεπτά</a:t>
              </a:r>
              <a:r>
                <a:rPr lang="en-US" sz="2100" b="true">
                  <a:solidFill>
                    <a:srgbClr val="000000"/>
                  </a:solidFill>
                  <a:latin typeface="Calibri (MS) Bold"/>
                  <a:ea typeface="Calibri (MS) Bold"/>
                  <a:cs typeface="Calibri (MS) Bold"/>
                  <a:sym typeface="Calibri (MS) Bold"/>
                </a:rPr>
                <a:t>)</a:t>
              </a:r>
            </a:p>
            <a:p>
              <a:pPr algn="just">
                <a:lnSpc>
                  <a:spcPts val="3780"/>
                </a:lnSpc>
              </a:pPr>
              <a:r>
                <a:rPr lang="en-US" sz="2100">
                  <a:solidFill>
                    <a:srgbClr val="000000"/>
                  </a:solidFill>
                  <a:latin typeface="Calibri (MS)"/>
                  <a:ea typeface="Calibri (MS)"/>
                  <a:cs typeface="Calibri (MS)"/>
                  <a:sym typeface="Calibri (MS)"/>
                </a:rPr>
                <a:t>Σχεδιάστε μια γραμμή στο πάτωμα ως αφετηρία. Διαβάστε δυνατά περίπου 8 δηλώσεις. Τα συμμετέχοντα άτομα κάνουν ένα βήμα μπροστά εάν η δήλωση ισχύει για τον ρόλο που έχουν αναλάβει.</a:t>
              </a:r>
            </a:p>
            <a:p>
              <a:pPr algn="just">
                <a:lnSpc>
                  <a:spcPts val="3780"/>
                </a:lnSpc>
              </a:pPr>
              <a:r>
                <a:rPr lang="en-US" sz="2100">
                  <a:solidFill>
                    <a:srgbClr val="000000"/>
                  </a:solidFill>
                  <a:latin typeface="Calibri (MS)"/>
                  <a:ea typeface="Calibri (MS)"/>
                  <a:cs typeface="Calibri (MS)"/>
                  <a:sym typeface="Calibri (MS)"/>
                </a:rPr>
                <a:t>Παραδείγματα δηλώσεων:</a:t>
              </a:r>
            </a:p>
            <a:p>
              <a:pPr algn="just" marL="453390" indent="-226695" lvl="1">
                <a:lnSpc>
                  <a:spcPts val="3780"/>
                </a:lnSpc>
                <a:buFont typeface="Arial"/>
                <a:buChar char="•"/>
              </a:pPr>
              <a:r>
                <a:rPr lang="en-US" sz="2100">
                  <a:solidFill>
                    <a:srgbClr val="000000"/>
                  </a:solidFill>
                  <a:latin typeface="Calibri (MS)"/>
                  <a:ea typeface="Calibri (MS)"/>
                  <a:cs typeface="Calibri (MS)"/>
                  <a:sym typeface="Calibri (MS)"/>
                </a:rPr>
                <a:t>«Έχω πρόσβαση σε αξιόπιστες υπηρεσίες ψυχικής υγείας.»</a:t>
              </a:r>
            </a:p>
            <a:p>
              <a:pPr algn="just" marL="453390" indent="-226695" lvl="1">
                <a:lnSpc>
                  <a:spcPts val="3780"/>
                </a:lnSpc>
                <a:buFont typeface="Arial"/>
                <a:buChar char="•"/>
              </a:pPr>
              <a:r>
                <a:rPr lang="en-US" sz="2100">
                  <a:solidFill>
                    <a:srgbClr val="000000"/>
                  </a:solidFill>
                  <a:latin typeface="Calibri (MS)"/>
                  <a:ea typeface="Calibri (MS)"/>
                  <a:cs typeface="Calibri (MS)"/>
                  <a:sym typeface="Calibri (MS)"/>
                </a:rPr>
                <a:t>«Οι άνθρωποι στην κοινότητά μου παίρνουν σοβαρά τις απόψεις μου.»</a:t>
              </a:r>
            </a:p>
            <a:p>
              <a:pPr algn="just" marL="453390" indent="-226695" lvl="1">
                <a:lnSpc>
                  <a:spcPts val="3780"/>
                </a:lnSpc>
                <a:buFont typeface="Arial"/>
                <a:buChar char="•"/>
              </a:pPr>
              <a:r>
                <a:rPr lang="en-US" sz="2100">
                  <a:solidFill>
                    <a:srgbClr val="000000"/>
                  </a:solidFill>
                  <a:latin typeface="Calibri (MS)"/>
                  <a:ea typeface="Calibri (MS)"/>
                  <a:cs typeface="Calibri (MS)"/>
                  <a:sym typeface="Calibri (MS)"/>
                </a:rPr>
                <a:t>«Μπορώ να θέσω υποψηφιότητα για θέσεις ηγεσίας στη νεολαία.»</a:t>
              </a:r>
            </a:p>
            <a:p>
              <a:pPr algn="just">
                <a:lnSpc>
                  <a:spcPts val="3780"/>
                </a:lnSpc>
              </a:pPr>
            </a:p>
          </p:txBody>
        </p:sp>
      </p:grpSp>
      <p:grpSp>
        <p:nvGrpSpPr>
          <p:cNvPr name="Group 22" id="22"/>
          <p:cNvGrpSpPr/>
          <p:nvPr/>
        </p:nvGrpSpPr>
        <p:grpSpPr>
          <a:xfrm rot="0">
            <a:off x="11957267" y="2952421"/>
            <a:ext cx="5978507" cy="4706009"/>
            <a:chOff x="0" y="0"/>
            <a:chExt cx="7971342" cy="6274678"/>
          </a:xfrm>
        </p:grpSpPr>
        <p:sp>
          <p:nvSpPr>
            <p:cNvPr name="Freeform 23" id="23"/>
            <p:cNvSpPr/>
            <p:nvPr/>
          </p:nvSpPr>
          <p:spPr>
            <a:xfrm flipH="false" flipV="false" rot="0">
              <a:off x="0" y="0"/>
              <a:ext cx="7971343" cy="6274678"/>
            </a:xfrm>
            <a:custGeom>
              <a:avLst/>
              <a:gdLst/>
              <a:ahLst/>
              <a:cxnLst/>
              <a:rect r="r" b="b" t="t" l="l"/>
              <a:pathLst>
                <a:path h="6274678" w="7971343">
                  <a:moveTo>
                    <a:pt x="0" y="0"/>
                  </a:moveTo>
                  <a:lnTo>
                    <a:pt x="7971343" y="0"/>
                  </a:lnTo>
                  <a:lnTo>
                    <a:pt x="7971343" y="6274678"/>
                  </a:lnTo>
                  <a:lnTo>
                    <a:pt x="0" y="6274678"/>
                  </a:lnTo>
                  <a:close/>
                </a:path>
              </a:pathLst>
            </a:custGeom>
          </p:spPr>
        </p:sp>
        <p:sp>
          <p:nvSpPr>
            <p:cNvPr name="TextBox 24" id="24"/>
            <p:cNvSpPr txBox="true"/>
            <p:nvPr/>
          </p:nvSpPr>
          <p:spPr>
            <a:xfrm>
              <a:off x="0" y="-161925"/>
              <a:ext cx="7971342" cy="6436603"/>
            </a:xfrm>
            <a:prstGeom prst="rect">
              <a:avLst/>
            </a:prstGeom>
          </p:spPr>
          <p:txBody>
            <a:bodyPr anchor="t" rtlCol="false" tIns="0" lIns="0" bIns="0" rIns="0"/>
            <a:lstStyle/>
            <a:p>
              <a:pPr algn="just">
                <a:lnSpc>
                  <a:spcPts val="3780"/>
                </a:lnSpc>
              </a:pPr>
              <a:r>
                <a:rPr lang="en-US" sz="2100" b="true">
                  <a:solidFill>
                    <a:srgbClr val="000000"/>
                  </a:solidFill>
                  <a:latin typeface="Calibri (MS) Bold"/>
                  <a:ea typeface="Calibri (MS) Bold"/>
                  <a:cs typeface="Calibri (MS) Bold"/>
                  <a:sym typeface="Calibri (MS) Bold"/>
                </a:rPr>
                <a:t>Αναστοχασμός &amp; Συζήτηση (15 λεπτά</a:t>
              </a:r>
              <a:r>
                <a:rPr lang="en-US" sz="2100" b="true">
                  <a:solidFill>
                    <a:srgbClr val="000000"/>
                  </a:solidFill>
                  <a:latin typeface="Calibri (MS) Bold"/>
                  <a:ea typeface="Calibri (MS) Bold"/>
                  <a:cs typeface="Calibri (MS) Bold"/>
                  <a:sym typeface="Calibri (MS) Bold"/>
                </a:rPr>
                <a:t>)</a:t>
              </a:r>
            </a:p>
            <a:p>
              <a:pPr algn="just">
                <a:lnSpc>
                  <a:spcPts val="3780"/>
                </a:lnSpc>
              </a:pPr>
              <a:r>
                <a:rPr lang="en-US" sz="2100" b="true">
                  <a:solidFill>
                    <a:srgbClr val="000000"/>
                  </a:solidFill>
                  <a:latin typeface="Calibri (MS) Bold"/>
                  <a:ea typeface="Calibri (MS) Bold"/>
                  <a:cs typeface="Calibri (MS) Bold"/>
                  <a:sym typeface="Calibri (MS) Bold"/>
                </a:rPr>
                <a:t> </a:t>
              </a:r>
              <a:r>
                <a:rPr lang="en-US" sz="2100">
                  <a:solidFill>
                    <a:srgbClr val="000000"/>
                  </a:solidFill>
                  <a:latin typeface="Calibri (MS)"/>
                  <a:ea typeface="Calibri (MS)"/>
                  <a:cs typeface="Calibri (MS)"/>
                  <a:sym typeface="Calibri (MS)"/>
                </a:rPr>
                <a:t>Θέστε ερωτήσεις για προβληματισμό:</a:t>
              </a:r>
            </a:p>
            <a:p>
              <a:pPr algn="just" marL="453390" indent="-226695" lvl="1">
                <a:lnSpc>
                  <a:spcPts val="3780"/>
                </a:lnSpc>
                <a:buFont typeface="Arial"/>
                <a:buChar char="•"/>
              </a:pPr>
              <a:r>
                <a:rPr lang="en-US" sz="2100">
                  <a:solidFill>
                    <a:srgbClr val="000000"/>
                  </a:solidFill>
                  <a:latin typeface="Calibri (MS)"/>
                  <a:ea typeface="Calibri (MS)"/>
                  <a:cs typeface="Calibri (MS)"/>
                  <a:sym typeface="Calibri (MS)"/>
                </a:rPr>
                <a:t>«Πώς ήταν το συναίσθημα όταν κάνατε περισσότερα ή λιγότερα βήματα;»</a:t>
              </a:r>
            </a:p>
            <a:p>
              <a:pPr algn="just" marL="453390" indent="-226695" lvl="1">
                <a:lnSpc>
                  <a:spcPts val="3780"/>
                </a:lnSpc>
                <a:buFont typeface="Arial"/>
                <a:buChar char="•"/>
              </a:pPr>
              <a:r>
                <a:rPr lang="en-US" sz="2100">
                  <a:solidFill>
                    <a:srgbClr val="000000"/>
                  </a:solidFill>
                  <a:latin typeface="Calibri (MS)"/>
                  <a:ea typeface="Calibri (MS)"/>
                  <a:cs typeface="Calibri (MS)"/>
                  <a:sym typeface="Calibri (MS)"/>
                </a:rPr>
                <a:t>«Ποια ήταν τα βασικά εμπόδια που συνάντησε ο χαρακτήρας σας;»</a:t>
              </a:r>
            </a:p>
            <a:p>
              <a:pPr algn="just" marL="453390" indent="-226695" lvl="1">
                <a:lnSpc>
                  <a:spcPts val="3780"/>
                </a:lnSpc>
                <a:buFont typeface="Arial"/>
                <a:buChar char="•"/>
              </a:pPr>
              <a:r>
                <a:rPr lang="en-US" sz="2100">
                  <a:solidFill>
                    <a:srgbClr val="000000"/>
                  </a:solidFill>
                  <a:latin typeface="Calibri (MS)"/>
                  <a:ea typeface="Calibri (MS)"/>
                  <a:cs typeface="Calibri (MS)"/>
                  <a:sym typeface="Calibri (MS)"/>
                </a:rPr>
                <a:t>«Τι μας λέει αυτό για την πολιτική συμμετοχή στην πραγματική ζωή για άτομα με ψυχοκοινωνικές αναπηρίες;»</a:t>
              </a:r>
            </a:p>
            <a:p>
              <a:pPr algn="just">
                <a:lnSpc>
                  <a:spcPts val="3780"/>
                </a:lnSpc>
              </a:pP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95033" y="-10975971"/>
            <a:ext cx="71453106" cy="13893661"/>
          </a:xfrm>
          <a:custGeom>
            <a:avLst/>
            <a:gdLst/>
            <a:ahLst/>
            <a:cxnLst/>
            <a:rect r="r" b="b" t="t" l="l"/>
            <a:pathLst>
              <a:path h="13893661" w="71453106">
                <a:moveTo>
                  <a:pt x="0" y="0"/>
                </a:moveTo>
                <a:lnTo>
                  <a:pt x="71453106" y="0"/>
                </a:lnTo>
                <a:lnTo>
                  <a:pt x="71453106"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92552"/>
            <a:ext cx="13900212" cy="2539357"/>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Κουίζ </a:t>
            </a:r>
            <a:r>
              <a:rPr lang="en-US" sz="5498" strike="noStrike" u="none">
                <a:solidFill>
                  <a:srgbClr val="282121"/>
                </a:solidFill>
                <a:latin typeface="Calibri (MS)"/>
                <a:ea typeface="Calibri (MS)"/>
                <a:cs typeface="Calibri (MS)"/>
                <a:sym typeface="Calibri (MS)"/>
              </a:rPr>
              <a:t>- Ελέγξτε τις γνώσεις σας και σκεφτείτε τι μάθατε σε αυτή την ενότητα, συμπληρώνοντας το σύντομο κουίζ που ακολουθεί.</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477930" y="212803"/>
            <a:ext cx="13790799" cy="2762250"/>
          </a:xfrm>
          <a:prstGeom prst="rect">
            <a:avLst/>
          </a:prstGeom>
        </p:spPr>
        <p:txBody>
          <a:bodyPr anchor="t" rtlCol="false" tIns="0" lIns="0" bIns="0" rIns="0">
            <a:spAutoFit/>
          </a:bodyPr>
          <a:lstStyle/>
          <a:p>
            <a:pPr algn="ctr" marL="0" indent="0" lvl="0">
              <a:lnSpc>
                <a:spcPts val="6900"/>
              </a:lnSpc>
            </a:pPr>
            <a:r>
              <a:rPr lang="en-US" sz="6000" strike="noStrike" u="none">
                <a:solidFill>
                  <a:srgbClr val="282121"/>
                </a:solidFill>
                <a:latin typeface="Calibri (MS)"/>
                <a:ea typeface="Calibri (MS)"/>
                <a:cs typeface="Calibri (MS)"/>
                <a:sym typeface="Calibri (MS)"/>
              </a:rPr>
              <a:t>1. Ποιος από τους παρακάτω ορισμούς περιγράφει καλύτερα την ψυχοκοινωνική αναπηρία;</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728974" y="4677786"/>
            <a:ext cx="5684913" cy="1322885"/>
          </a:xfrm>
          <a:prstGeom prst="rect">
            <a:avLst/>
          </a:prstGeom>
        </p:spPr>
        <p:txBody>
          <a:bodyPr anchor="t" rtlCol="false" tIns="0" lIns="0" bIns="0" rIns="0">
            <a:spAutoFit/>
          </a:bodyPr>
          <a:lstStyle/>
          <a:p>
            <a:pPr algn="ctr" marL="0" indent="0" lvl="0">
              <a:lnSpc>
                <a:spcPts val="2520"/>
              </a:lnSpc>
            </a:pPr>
            <a:r>
              <a:rPr lang="en-US" sz="2191">
                <a:solidFill>
                  <a:srgbClr val="282121"/>
                </a:solidFill>
                <a:latin typeface="Calibri (MS)"/>
                <a:ea typeface="Calibri (MS)"/>
                <a:cs typeface="Calibri (MS)"/>
                <a:sym typeface="Calibri (MS)"/>
              </a:rPr>
              <a:t>Β. Ο τρόπος με τον οποίο οι ψυχικές παθήσεις, σε συνδυασμό με τα κοινωνικά εμπόδια, επηρεάζουν την ικανότητα ενός ατόμου να συμμετέχει πλήρως</a:t>
            </a:r>
          </a:p>
        </p:txBody>
      </p:sp>
      <p:sp>
        <p:nvSpPr>
          <p:cNvPr name="TextBox 14" id="14"/>
          <p:cNvSpPr txBox="true"/>
          <p:nvPr/>
        </p:nvSpPr>
        <p:spPr>
          <a:xfrm rot="0">
            <a:off x="2758404" y="4930450"/>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A. Μια διάγνωση ψυχικής πάθησης</a:t>
            </a:r>
          </a:p>
        </p:txBody>
      </p:sp>
      <p:sp>
        <p:nvSpPr>
          <p:cNvPr name="TextBox 15" id="15"/>
          <p:cNvSpPr txBox="true"/>
          <p:nvPr/>
        </p:nvSpPr>
        <p:spPr>
          <a:xfrm rot="0">
            <a:off x="9373329" y="6548892"/>
            <a:ext cx="6156267" cy="1021080"/>
          </a:xfrm>
          <a:prstGeom prst="rect">
            <a:avLst/>
          </a:prstGeom>
        </p:spPr>
        <p:txBody>
          <a:bodyPr anchor="t" rtlCol="false" tIns="0" lIns="0" bIns="0" rIns="0">
            <a:spAutoFit/>
          </a:bodyPr>
          <a:lstStyle/>
          <a:p>
            <a:pPr algn="ctr" marL="0" indent="0" lvl="0">
              <a:lnSpc>
                <a:spcPts val="3794"/>
              </a:lnSpc>
            </a:pPr>
            <a:r>
              <a:rPr lang="en-US" sz="3300">
                <a:solidFill>
                  <a:srgbClr val="282121"/>
                </a:solidFill>
                <a:latin typeface="Calibri (MS)"/>
                <a:ea typeface="Calibri (MS)"/>
                <a:cs typeface="Calibri (MS)"/>
                <a:sym typeface="Calibri (MS)"/>
              </a:rPr>
              <a:t>Δ. Μια προσωρινή συναισθηματική αντίδραση στο άγχος</a:t>
            </a:r>
          </a:p>
        </p:txBody>
      </p:sp>
      <p:sp>
        <p:nvSpPr>
          <p:cNvPr name="TextBox 16" id="16"/>
          <p:cNvSpPr txBox="true"/>
          <p:nvPr/>
        </p:nvSpPr>
        <p:spPr>
          <a:xfrm rot="0">
            <a:off x="2960920" y="6558417"/>
            <a:ext cx="5908902" cy="991870"/>
          </a:xfrm>
          <a:prstGeom prst="rect">
            <a:avLst/>
          </a:prstGeom>
        </p:spPr>
        <p:txBody>
          <a:bodyPr anchor="t" rtlCol="false" tIns="0" lIns="0" bIns="0" rIns="0">
            <a:spAutoFit/>
          </a:bodyPr>
          <a:lstStyle/>
          <a:p>
            <a:pPr algn="ctr" marL="0" indent="0" lvl="0">
              <a:lnSpc>
                <a:spcPts val="3680"/>
              </a:lnSpc>
            </a:pPr>
            <a:r>
              <a:rPr lang="en-US" sz="3200">
                <a:solidFill>
                  <a:srgbClr val="282121"/>
                </a:solidFill>
                <a:latin typeface="Calibri (MS)"/>
                <a:ea typeface="Calibri (MS)"/>
                <a:cs typeface="Calibri (MS)"/>
                <a:sym typeface="Calibri (MS)"/>
              </a:rPr>
              <a:t>Γ. Κάθε αναπηρία που προκαλείται από ψυχολογικό τραύμα</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329692" y="371817"/>
            <a:ext cx="16087275" cy="1885950"/>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1.</a:t>
            </a:r>
            <a:r>
              <a:rPr lang="en-US" sz="6000" strike="noStrike" u="none">
                <a:solidFill>
                  <a:srgbClr val="282121"/>
                </a:solidFill>
                <a:latin typeface="Calibri (MS)"/>
                <a:ea typeface="Calibri (MS)"/>
                <a:cs typeface="Calibri (MS)"/>
                <a:sym typeface="Calibri (MS)"/>
              </a:rPr>
              <a:t> Ποιος από τους παρακάτω ορισμούς περιγράφει καλύτερα την ψυχοκοινωνική αναπηρία;</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758404" y="4730595"/>
            <a:ext cx="6313934" cy="1283704"/>
          </a:xfrm>
          <a:prstGeom prst="rect">
            <a:avLst/>
          </a:prstGeom>
        </p:spPr>
        <p:txBody>
          <a:bodyPr anchor="t" rtlCol="false" tIns="0" lIns="0" bIns="0" rIns="0">
            <a:spAutoFit/>
          </a:bodyPr>
          <a:lstStyle/>
          <a:p>
            <a:pPr algn="ctr" marL="0" indent="0" lvl="0">
              <a:lnSpc>
                <a:spcPts val="4781"/>
              </a:lnSpc>
            </a:pPr>
            <a:r>
              <a:rPr lang="en-US" sz="4158">
                <a:solidFill>
                  <a:srgbClr val="282121"/>
                </a:solidFill>
                <a:latin typeface="Calibri (MS)"/>
                <a:ea typeface="Calibri (MS)"/>
                <a:cs typeface="Calibri (MS)"/>
                <a:sym typeface="Calibri (MS)"/>
              </a:rPr>
              <a:t>A. Μια διάγνωση ψυχικής πάθησης</a:t>
            </a:r>
          </a:p>
        </p:txBody>
      </p:sp>
      <p:sp>
        <p:nvSpPr>
          <p:cNvPr name="TextBox 14" id="14"/>
          <p:cNvSpPr txBox="true"/>
          <p:nvPr/>
        </p:nvSpPr>
        <p:spPr>
          <a:xfrm rot="0">
            <a:off x="9728974" y="6616837"/>
            <a:ext cx="5644751" cy="942975"/>
          </a:xfrm>
          <a:prstGeom prst="rect">
            <a:avLst/>
          </a:prstGeom>
        </p:spPr>
        <p:txBody>
          <a:bodyPr anchor="t" rtlCol="false" tIns="0" lIns="0" bIns="0" rIns="0">
            <a:spAutoFit/>
          </a:bodyPr>
          <a:lstStyle/>
          <a:p>
            <a:pPr algn="ctr" marL="0" indent="0" lvl="0">
              <a:lnSpc>
                <a:spcPts val="3450"/>
              </a:lnSpc>
            </a:pPr>
            <a:r>
              <a:rPr lang="en-US" sz="3000">
                <a:solidFill>
                  <a:srgbClr val="282121"/>
                </a:solidFill>
                <a:latin typeface="Calibri (MS)"/>
                <a:ea typeface="Calibri (MS)"/>
                <a:cs typeface="Calibri (MS)"/>
                <a:sym typeface="Calibri (MS)"/>
              </a:rPr>
              <a:t>Δ. Μια προσωρινή συναισθηματική αντίδραση στο άγχος</a:t>
            </a:r>
          </a:p>
        </p:txBody>
      </p:sp>
      <p:sp>
        <p:nvSpPr>
          <p:cNvPr name="TextBox 15" id="15"/>
          <p:cNvSpPr txBox="true"/>
          <p:nvPr/>
        </p:nvSpPr>
        <p:spPr>
          <a:xfrm rot="0">
            <a:off x="2960920" y="6558417"/>
            <a:ext cx="5908902" cy="991870"/>
          </a:xfrm>
          <a:prstGeom prst="rect">
            <a:avLst/>
          </a:prstGeom>
        </p:spPr>
        <p:txBody>
          <a:bodyPr anchor="t" rtlCol="false" tIns="0" lIns="0" bIns="0" rIns="0">
            <a:spAutoFit/>
          </a:bodyPr>
          <a:lstStyle/>
          <a:p>
            <a:pPr algn="ctr" marL="0" indent="0" lvl="0">
              <a:lnSpc>
                <a:spcPts val="3680"/>
              </a:lnSpc>
            </a:pPr>
            <a:r>
              <a:rPr lang="en-US" sz="3200">
                <a:solidFill>
                  <a:srgbClr val="282121"/>
                </a:solidFill>
                <a:latin typeface="Calibri (MS)"/>
                <a:ea typeface="Calibri (MS)"/>
                <a:cs typeface="Calibri (MS)"/>
                <a:sym typeface="Calibri (MS)"/>
              </a:rPr>
              <a:t>Γ. Κάθε αναπηρία που προκαλείται από ψυχολογικό τραύμα</a:t>
            </a:r>
          </a:p>
        </p:txBody>
      </p:sp>
      <p:sp>
        <p:nvSpPr>
          <p:cNvPr name="TextBox 16" id="16"/>
          <p:cNvSpPr txBox="true"/>
          <p:nvPr/>
        </p:nvSpPr>
        <p:spPr>
          <a:xfrm rot="0">
            <a:off x="9728974" y="4664159"/>
            <a:ext cx="5745211" cy="1336513"/>
          </a:xfrm>
          <a:prstGeom prst="rect">
            <a:avLst/>
          </a:prstGeom>
        </p:spPr>
        <p:txBody>
          <a:bodyPr anchor="t" rtlCol="false" tIns="0" lIns="0" bIns="0" rIns="0">
            <a:spAutoFit/>
          </a:bodyPr>
          <a:lstStyle/>
          <a:p>
            <a:pPr algn="ctr" marL="0" indent="0" lvl="0">
              <a:lnSpc>
                <a:spcPts val="2547"/>
              </a:lnSpc>
            </a:pPr>
            <a:r>
              <a:rPr lang="en-US" sz="2215">
                <a:solidFill>
                  <a:srgbClr val="282121"/>
                </a:solidFill>
                <a:latin typeface="Calibri (MS)"/>
                <a:ea typeface="Calibri (MS)"/>
                <a:cs typeface="Calibri (MS)"/>
                <a:sym typeface="Calibri (MS)"/>
              </a:rPr>
              <a:t>Β. Ο τρόπος με τον οποίο οι ψυχικές παθήσεις, σε συνδυασμό με τα κοινωνικά εμπόδια, επηρεάζουν την ικανότητα ενός ατόμου να συμμετέχει πλήρως</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201428" y="371817"/>
            <a:ext cx="13790799" cy="2617470"/>
          </a:xfrm>
          <a:prstGeom prst="rect">
            <a:avLst/>
          </a:prstGeom>
        </p:spPr>
        <p:txBody>
          <a:bodyPr anchor="t" rtlCol="false" tIns="0" lIns="0" bIns="0" rIns="0">
            <a:spAutoFit/>
          </a:bodyPr>
          <a:lstStyle/>
          <a:p>
            <a:pPr algn="ctr" marL="0" indent="0" lvl="0">
              <a:lnSpc>
                <a:spcPts val="6555"/>
              </a:lnSpc>
            </a:pPr>
            <a:r>
              <a:rPr lang="en-US" sz="5700" strike="noStrike" u="none">
                <a:solidFill>
                  <a:srgbClr val="282121"/>
                </a:solidFill>
                <a:latin typeface="Calibri (MS)"/>
                <a:ea typeface="Calibri (MS)"/>
                <a:cs typeface="Calibri (MS)"/>
                <a:sym typeface="Calibri (MS)"/>
              </a:rPr>
              <a:t>2. Γιατί το στίγμα θεωρείται σημαντικό εμπόδιο για τα νεαρά άτομα με ψυχοκοινωνικές αναπηρίες;</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749009"/>
            <a:ext cx="5965089" cy="1265289"/>
          </a:xfrm>
          <a:prstGeom prst="rect">
            <a:avLst/>
          </a:prstGeom>
        </p:spPr>
        <p:txBody>
          <a:bodyPr anchor="t" rtlCol="false" tIns="0" lIns="0" bIns="0" rIns="0">
            <a:spAutoFit/>
          </a:bodyPr>
          <a:lstStyle/>
          <a:p>
            <a:pPr algn="ctr" marL="0" indent="0" lvl="0">
              <a:lnSpc>
                <a:spcPts val="3171"/>
              </a:lnSpc>
            </a:pPr>
            <a:r>
              <a:rPr lang="en-US" sz="2758">
                <a:solidFill>
                  <a:srgbClr val="282121"/>
                </a:solidFill>
                <a:latin typeface="Calibri (MS)"/>
                <a:ea typeface="Calibri (MS)"/>
                <a:cs typeface="Calibri (MS)"/>
                <a:sym typeface="Calibri (MS)"/>
              </a:rPr>
              <a:t>Β. Οδηγεί σε αποκλεισμό, εσωτερικευμένη ντροπή και μειωμένη κοινωνική συμμετοχή</a:t>
            </a:r>
          </a:p>
        </p:txBody>
      </p:sp>
      <p:sp>
        <p:nvSpPr>
          <p:cNvPr name="TextBox 14" id="14"/>
          <p:cNvSpPr txBox="true"/>
          <p:nvPr/>
        </p:nvSpPr>
        <p:spPr>
          <a:xfrm rot="0">
            <a:off x="2758404" y="4930450"/>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Α. Ενισχύει την εξάρτησή τους από άλλους</a:t>
            </a:r>
          </a:p>
        </p:txBody>
      </p:sp>
      <p:sp>
        <p:nvSpPr>
          <p:cNvPr name="TextBox 15" id="15"/>
          <p:cNvSpPr txBox="true"/>
          <p:nvPr/>
        </p:nvSpPr>
        <p:spPr>
          <a:xfrm rot="0">
            <a:off x="9373329" y="6539367"/>
            <a:ext cx="6156267"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Δ. Τους εμποδίζει να λάβουν επίσημη διάγνωση</a:t>
            </a:r>
          </a:p>
        </p:txBody>
      </p:sp>
      <p:sp>
        <p:nvSpPr>
          <p:cNvPr name="TextBox 16" id="16"/>
          <p:cNvSpPr txBox="true"/>
          <p:nvPr/>
        </p:nvSpPr>
        <p:spPr>
          <a:xfrm rot="0">
            <a:off x="2941554" y="6575400"/>
            <a:ext cx="5789965" cy="962660"/>
          </a:xfrm>
          <a:prstGeom prst="rect">
            <a:avLst/>
          </a:prstGeom>
        </p:spPr>
        <p:txBody>
          <a:bodyPr anchor="t" rtlCol="false" tIns="0" lIns="0" bIns="0" rIns="0">
            <a:spAutoFit/>
          </a:bodyPr>
          <a:lstStyle/>
          <a:p>
            <a:pPr algn="ctr" marL="0" indent="0" lvl="0">
              <a:lnSpc>
                <a:spcPts val="3565"/>
              </a:lnSpc>
            </a:pPr>
            <a:r>
              <a:rPr lang="en-US" sz="3100">
                <a:solidFill>
                  <a:srgbClr val="282121"/>
                </a:solidFill>
                <a:latin typeface="Calibri (MS)"/>
                <a:ea typeface="Calibri (MS)"/>
                <a:cs typeface="Calibri (MS)"/>
                <a:sym typeface="Calibri (MS)"/>
              </a:rPr>
              <a:t>Γ. Προκαλεί σωματικά συμπτώματα που εμποδίζουν την εκπαίδευση</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586926" y="243147"/>
            <a:ext cx="14573392" cy="2762250"/>
          </a:xfrm>
          <a:prstGeom prst="rect">
            <a:avLst/>
          </a:prstGeom>
        </p:spPr>
        <p:txBody>
          <a:bodyPr anchor="t" rtlCol="false" tIns="0" lIns="0" bIns="0" rIns="0">
            <a:spAutoFit/>
          </a:bodyPr>
          <a:lstStyle/>
          <a:p>
            <a:pPr algn="ctr" marL="0" indent="0" lvl="0">
              <a:lnSpc>
                <a:spcPts val="6900"/>
              </a:lnSpc>
            </a:pPr>
            <a:r>
              <a:rPr lang="en-US" sz="6000" strike="noStrike" u="none">
                <a:solidFill>
                  <a:srgbClr val="282121"/>
                </a:solidFill>
                <a:latin typeface="Calibri (MS)"/>
                <a:ea typeface="Calibri (MS)"/>
                <a:cs typeface="Calibri (MS)"/>
                <a:sym typeface="Calibri (MS)"/>
              </a:rPr>
              <a:t>2. Γιατί το στίγμα θεωρείται σημαντικό εμπόδιο για τα νεαρά άτομα με ψυχοκοινωνικές αναπηρίες;</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9445825" y="4987468"/>
            <a:ext cx="6156267" cy="789007"/>
          </a:xfrm>
          <a:prstGeom prst="rect">
            <a:avLst/>
          </a:prstGeom>
        </p:spPr>
        <p:txBody>
          <a:bodyPr anchor="t" rtlCol="false" tIns="0" lIns="0" bIns="0" rIns="0">
            <a:spAutoFit/>
          </a:bodyPr>
          <a:lstStyle/>
          <a:p>
            <a:pPr algn="ctr" marL="0" indent="0" lvl="0">
              <a:lnSpc>
                <a:spcPts val="2947"/>
              </a:lnSpc>
            </a:pPr>
            <a:r>
              <a:rPr lang="en-US" sz="2562">
                <a:solidFill>
                  <a:srgbClr val="282121"/>
                </a:solidFill>
                <a:latin typeface="Calibri (MS)"/>
                <a:ea typeface="Calibri (MS)"/>
                <a:cs typeface="Calibri (MS)"/>
                <a:sym typeface="Calibri (MS)"/>
              </a:rPr>
              <a:t>Β. Οδηγεί σε αποκλεισμό, εσωτερικευμένη ντροπή και μειωμένη κοινωνική συμμετοχή</a:t>
            </a:r>
          </a:p>
        </p:txBody>
      </p:sp>
      <p:sp>
        <p:nvSpPr>
          <p:cNvPr name="TextBox 14" id="14"/>
          <p:cNvSpPr txBox="true"/>
          <p:nvPr/>
        </p:nvSpPr>
        <p:spPr>
          <a:xfrm rot="0">
            <a:off x="2758404" y="4730595"/>
            <a:ext cx="6313934" cy="1283704"/>
          </a:xfrm>
          <a:prstGeom prst="rect">
            <a:avLst/>
          </a:prstGeom>
        </p:spPr>
        <p:txBody>
          <a:bodyPr anchor="t" rtlCol="false" tIns="0" lIns="0" bIns="0" rIns="0">
            <a:spAutoFit/>
          </a:bodyPr>
          <a:lstStyle/>
          <a:p>
            <a:pPr algn="ctr" marL="0" indent="0" lvl="0">
              <a:lnSpc>
                <a:spcPts val="4781"/>
              </a:lnSpc>
            </a:pPr>
            <a:r>
              <a:rPr lang="en-US" sz="4158">
                <a:solidFill>
                  <a:srgbClr val="282121"/>
                </a:solidFill>
                <a:latin typeface="Calibri (MS)"/>
                <a:ea typeface="Calibri (MS)"/>
                <a:cs typeface="Calibri (MS)"/>
                <a:sym typeface="Calibri (MS)"/>
              </a:rPr>
              <a:t>Α. Ενισχύει την εξάρτησή τους από άλλους</a:t>
            </a:r>
          </a:p>
        </p:txBody>
      </p:sp>
      <p:sp>
        <p:nvSpPr>
          <p:cNvPr name="TextBox 15" id="15"/>
          <p:cNvSpPr txBox="true"/>
          <p:nvPr/>
        </p:nvSpPr>
        <p:spPr>
          <a:xfrm rot="0">
            <a:off x="9861752" y="6539367"/>
            <a:ext cx="5324413" cy="1108444"/>
          </a:xfrm>
          <a:prstGeom prst="rect">
            <a:avLst/>
          </a:prstGeom>
        </p:spPr>
        <p:txBody>
          <a:bodyPr anchor="t" rtlCol="false" tIns="0" lIns="0" bIns="0" rIns="0">
            <a:spAutoFit/>
          </a:bodyPr>
          <a:lstStyle/>
          <a:p>
            <a:pPr algn="ctr" marL="0" indent="0" lvl="0">
              <a:lnSpc>
                <a:spcPts val="4091"/>
              </a:lnSpc>
            </a:pPr>
            <a:r>
              <a:rPr lang="en-US" sz="3558">
                <a:solidFill>
                  <a:srgbClr val="282121"/>
                </a:solidFill>
                <a:latin typeface="Calibri (MS)"/>
                <a:ea typeface="Calibri (MS)"/>
                <a:cs typeface="Calibri (MS)"/>
                <a:sym typeface="Calibri (MS)"/>
              </a:rPr>
              <a:t>Δ. Τους εμποδίζει να λάβουν επίσημη διάγνωση</a:t>
            </a:r>
          </a:p>
        </p:txBody>
      </p:sp>
      <p:sp>
        <p:nvSpPr>
          <p:cNvPr name="TextBox 16" id="16"/>
          <p:cNvSpPr txBox="true"/>
          <p:nvPr/>
        </p:nvSpPr>
        <p:spPr>
          <a:xfrm rot="0">
            <a:off x="2882086" y="6617021"/>
            <a:ext cx="5908902" cy="962660"/>
          </a:xfrm>
          <a:prstGeom prst="rect">
            <a:avLst/>
          </a:prstGeom>
        </p:spPr>
        <p:txBody>
          <a:bodyPr anchor="t" rtlCol="false" tIns="0" lIns="0" bIns="0" rIns="0">
            <a:spAutoFit/>
          </a:bodyPr>
          <a:lstStyle/>
          <a:p>
            <a:pPr algn="ctr" marL="0" indent="0" lvl="0">
              <a:lnSpc>
                <a:spcPts val="3565"/>
              </a:lnSpc>
            </a:pPr>
            <a:r>
              <a:rPr lang="en-US" sz="3100">
                <a:solidFill>
                  <a:srgbClr val="282121"/>
                </a:solidFill>
                <a:latin typeface="Calibri (MS)"/>
                <a:ea typeface="Calibri (MS)"/>
                <a:cs typeface="Calibri (MS)"/>
                <a:sym typeface="Calibri (MS)"/>
              </a:rPr>
              <a:t>Γ. Προκαλεί σωματικά συμπτώματα που εμποδίζουν την εκπαίδευση</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23038"/>
          </a:xfrm>
          <a:prstGeom prst="rect">
            <a:avLst/>
          </a:prstGeom>
        </p:spPr>
        <p:txBody>
          <a:bodyPr anchor="t" rtlCol="false" tIns="0" lIns="0" bIns="0" rIns="0">
            <a:spAutoFit/>
          </a:bodyPr>
          <a:lstStyle/>
          <a:p>
            <a:pPr algn="ctr">
              <a:lnSpc>
                <a:spcPts val="9120"/>
              </a:lnSpc>
            </a:pPr>
            <a:r>
              <a:rPr lang="en-US" sz="9500" spc="-779">
                <a:solidFill>
                  <a:srgbClr val="272665"/>
                </a:solidFill>
                <a:latin typeface="Calibri (MS)"/>
                <a:ea typeface="Calibri (MS)"/>
                <a:cs typeface="Calibri (MS)"/>
                <a:sym typeface="Calibri (MS)"/>
              </a:rPr>
              <a:t>Μαθησιακά Αποτελέσματα</a:t>
            </a:r>
          </a:p>
        </p:txBody>
      </p:sp>
      <p:sp>
        <p:nvSpPr>
          <p:cNvPr name="TextBox 3" id="3"/>
          <p:cNvSpPr txBox="true"/>
          <p:nvPr/>
        </p:nvSpPr>
        <p:spPr>
          <a:xfrm rot="0">
            <a:off x="2225921" y="2284663"/>
            <a:ext cx="14893392" cy="1074421"/>
          </a:xfrm>
          <a:prstGeom prst="rect">
            <a:avLst/>
          </a:prstGeom>
        </p:spPr>
        <p:txBody>
          <a:bodyPr anchor="t" rtlCol="false" tIns="0" lIns="0" bIns="0" rIns="0">
            <a:spAutoFit/>
          </a:bodyPr>
          <a:lstStyle/>
          <a:p>
            <a:pPr algn="ctr">
              <a:lnSpc>
                <a:spcPts val="3840"/>
              </a:lnSpc>
            </a:pPr>
            <a:r>
              <a:rPr lang="en-US" sz="4000" spc="-328">
                <a:solidFill>
                  <a:srgbClr val="000000"/>
                </a:solidFill>
                <a:latin typeface="Calibri (MS)"/>
                <a:ea typeface="Calibri (MS)"/>
                <a:cs typeface="Calibri (MS)"/>
                <a:sym typeface="Calibri (MS)"/>
              </a:rPr>
              <a:t>Με την ολοκλήρωση αυτής της ενότητας, θα έχετε αποκτήσει τις ακόλουθες γνώσεις, δεξιότητες και στάσεις.</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5304888"/>
            <a:ext cx="3574521" cy="3559175"/>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Να ορίσετε τι είναι</a:t>
            </a:r>
            <a:r>
              <a:rPr lang="en-US" sz="1999" spc="-33">
                <a:solidFill>
                  <a:srgbClr val="272665"/>
                </a:solidFill>
                <a:latin typeface="Calibri (MS)"/>
                <a:ea typeface="Calibri (MS)"/>
                <a:cs typeface="Calibri (MS)"/>
                <a:sym typeface="Calibri (MS)"/>
              </a:rPr>
              <a:t> οι ψυχοκοινωνικές αναπηρίες, να αναγνωρίσετε τη διαφορετικότητα των εμπειριών μέσα από προσωπικές ιστορίες ή πολυμεσικό υλικό και να αναλογιστείτε πώς αυτές οι καταστάσεις επηρεάζουν την καθημερινή ζωή, ιδιαίτερα στο πλαίσιο της κοινωνικής και πολιτικής συμμετοχής.</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6740" y="5304888"/>
            <a:ext cx="3574521" cy="3559175"/>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Να</a:t>
            </a:r>
            <a:r>
              <a:rPr lang="en-US" sz="1999" spc="-33">
                <a:solidFill>
                  <a:srgbClr val="272665"/>
                </a:solidFill>
                <a:latin typeface="Calibri (MS)"/>
                <a:ea typeface="Calibri (MS)"/>
                <a:cs typeface="Calibri (MS)"/>
                <a:sym typeface="Calibri (MS)"/>
              </a:rPr>
              <a:t> μπορείτε να εξηγήσετε τις μοναδικές προκλήσεις που αντιμετωπίζουν άτομα με ψυχοκοινωνικές αναπηρίες στις πολιτικές διαδικασίες, όπως η ψηφοφορία, η υπεράσπιση δικαιωμάτων, η συμμετοχή στην κοινότητα και η ανάληψη ηγετικών ρόλων.</a:t>
            </a:r>
          </a:p>
          <a:p>
            <a:pPr algn="just">
              <a:lnSpc>
                <a:spcPts val="2799"/>
              </a:lnSpc>
              <a:spcBef>
                <a:spcPct val="0"/>
              </a:spcBef>
            </a:pP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5330288"/>
            <a:ext cx="3574521" cy="1797050"/>
          </a:xfrm>
          <a:prstGeom prst="rect">
            <a:avLst/>
          </a:prstGeom>
        </p:spPr>
        <p:txBody>
          <a:bodyPr anchor="t" rtlCol="false" tIns="0" lIns="0" bIns="0" rIns="0">
            <a:spAutoFit/>
          </a:bodyPr>
          <a:lstStyle/>
          <a:p>
            <a:pPr algn="just">
              <a:lnSpc>
                <a:spcPts val="2799"/>
              </a:lnSpc>
              <a:spcBef>
                <a:spcPct val="0"/>
              </a:spcBef>
            </a:pPr>
            <a:r>
              <a:rPr lang="en-US" sz="1999" spc="-33">
                <a:solidFill>
                  <a:srgbClr val="272665"/>
                </a:solidFill>
                <a:latin typeface="Calibri (MS)"/>
                <a:ea typeface="Calibri (MS)"/>
                <a:cs typeface="Calibri (MS)"/>
                <a:sym typeface="Calibri (MS)"/>
              </a:rPr>
              <a:t>Να μπορείτε</a:t>
            </a:r>
            <a:r>
              <a:rPr lang="en-US" sz="1999" spc="-33">
                <a:solidFill>
                  <a:srgbClr val="272665"/>
                </a:solidFill>
                <a:latin typeface="Calibri (MS)"/>
                <a:ea typeface="Calibri (MS)"/>
                <a:cs typeface="Calibri (MS)"/>
                <a:sym typeface="Calibri (MS)"/>
              </a:rPr>
              <a:t> να εντοπίζετε βασικά εμπόδια όπως το στίγμα, η έλλειψη προσβάσιμων περιβαλλόντων, η χαμηλή αυτοπεποίθηση και η περιορισμένη εκπροσώπηση.</a:t>
            </a:r>
          </a:p>
        </p:txBody>
      </p:sp>
      <p:sp>
        <p:nvSpPr>
          <p:cNvPr name="TextBox 16" id="16"/>
          <p:cNvSpPr txBox="true"/>
          <p:nvPr/>
        </p:nvSpPr>
        <p:spPr>
          <a:xfrm rot="0">
            <a:off x="3088645" y="4039968"/>
            <a:ext cx="2346214"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ΜΑ1.</a:t>
            </a:r>
          </a:p>
        </p:txBody>
      </p:sp>
      <p:sp>
        <p:nvSpPr>
          <p:cNvPr name="TextBox 17" id="17"/>
          <p:cNvSpPr txBox="true"/>
          <p:nvPr/>
        </p:nvSpPr>
        <p:spPr>
          <a:xfrm rot="0">
            <a:off x="8084403" y="4022733"/>
            <a:ext cx="2367764"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ΜΑ2.</a:t>
            </a:r>
          </a:p>
        </p:txBody>
      </p:sp>
      <p:sp>
        <p:nvSpPr>
          <p:cNvPr name="TextBox 18" id="18"/>
          <p:cNvSpPr txBox="true"/>
          <p:nvPr/>
        </p:nvSpPr>
        <p:spPr>
          <a:xfrm rot="0">
            <a:off x="12986451" y="4039968"/>
            <a:ext cx="2576736" cy="1350645"/>
          </a:xfrm>
          <a:prstGeom prst="rect">
            <a:avLst/>
          </a:prstGeom>
        </p:spPr>
        <p:txBody>
          <a:bodyPr anchor="t" rtlCol="false" tIns="0" lIns="0" bIns="0" rIns="0">
            <a:spAutoFit/>
          </a:bodyPr>
          <a:lstStyle/>
          <a:p>
            <a:pPr algn="ctr">
              <a:lnSpc>
                <a:spcPts val="8640"/>
              </a:lnSpc>
            </a:pPr>
            <a:r>
              <a:rPr lang="en-US" sz="9000" spc="-738">
                <a:solidFill>
                  <a:srgbClr val="2B2B2B"/>
                </a:solidFill>
                <a:latin typeface="Calibri (MS)"/>
                <a:ea typeface="Calibri (MS)"/>
                <a:cs typeface="Calibri (MS)"/>
                <a:sym typeface="Calibri (MS)"/>
              </a:rPr>
              <a:t>ΜΑ3.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2019271" y="371817"/>
            <a:ext cx="13790799" cy="2762250"/>
          </a:xfrm>
          <a:prstGeom prst="rect">
            <a:avLst/>
          </a:prstGeom>
        </p:spPr>
        <p:txBody>
          <a:bodyPr anchor="t" rtlCol="false" tIns="0" lIns="0" bIns="0" rIns="0">
            <a:spAutoFit/>
          </a:bodyPr>
          <a:lstStyle/>
          <a:p>
            <a:pPr algn="ctr" marL="0" indent="0" lvl="0">
              <a:lnSpc>
                <a:spcPts val="6900"/>
              </a:lnSpc>
            </a:pPr>
            <a:r>
              <a:rPr lang="en-US" sz="6000" strike="noStrike" u="none">
                <a:solidFill>
                  <a:srgbClr val="282121"/>
                </a:solidFill>
                <a:latin typeface="Calibri (MS)"/>
                <a:ea typeface="Calibri (MS)"/>
                <a:cs typeface="Calibri (MS)"/>
                <a:sym typeface="Calibri (MS)"/>
              </a:rPr>
              <a:t>3. Πώς επηρεάζει η υποεκπροσώπηση τα νεαρά άτομα με ψυχοκοινωνικές αναπηρίες;</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32512"/>
            <a:ext cx="5965089" cy="991604"/>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Calibri (MS)"/>
                <a:ea typeface="Calibri (MS)"/>
                <a:cs typeface="Calibri (MS)"/>
                <a:sym typeface="Calibri (MS)"/>
              </a:rPr>
              <a:t>Β. Βελτιώνει τις πιθανότητες να αναλάβουν ηγετικούς ρόλους</a:t>
            </a:r>
          </a:p>
        </p:txBody>
      </p:sp>
      <p:sp>
        <p:nvSpPr>
          <p:cNvPr name="TextBox 14" id="14"/>
          <p:cNvSpPr txBox="true"/>
          <p:nvPr/>
        </p:nvSpPr>
        <p:spPr>
          <a:xfrm rot="0">
            <a:off x="2881237" y="4832512"/>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Α.  Αυξάνει την πρόσβασή τους σε υπηρεσίες ψυχικής υγείας</a:t>
            </a:r>
          </a:p>
        </p:txBody>
      </p:sp>
      <p:sp>
        <p:nvSpPr>
          <p:cNvPr name="TextBox 15" id="15"/>
          <p:cNvSpPr txBox="true"/>
          <p:nvPr/>
        </p:nvSpPr>
        <p:spPr>
          <a:xfrm rot="0">
            <a:off x="9373329" y="6539367"/>
            <a:ext cx="6156267" cy="1622794"/>
          </a:xfrm>
          <a:prstGeom prst="rect">
            <a:avLst/>
          </a:prstGeom>
        </p:spPr>
        <p:txBody>
          <a:bodyPr anchor="t" rtlCol="false" tIns="0" lIns="0" bIns="0" rIns="0">
            <a:spAutoFit/>
          </a:bodyPr>
          <a:lstStyle/>
          <a:p>
            <a:pPr algn="ctr">
              <a:lnSpc>
                <a:spcPts val="4091"/>
              </a:lnSpc>
            </a:pPr>
            <a:r>
              <a:rPr lang="en-US" sz="3558">
                <a:solidFill>
                  <a:srgbClr val="282121"/>
                </a:solidFill>
                <a:latin typeface="Calibri (MS)"/>
                <a:ea typeface="Calibri (MS)"/>
                <a:cs typeface="Calibri (MS)"/>
                <a:sym typeface="Calibri (MS)"/>
              </a:rPr>
              <a:t>Δ. Επηρεάζει μόνο ενήλικες, όχι νεαρά άτομα</a:t>
            </a:r>
          </a:p>
          <a:p>
            <a:pPr algn="ctr" marL="0" indent="0" lvl="0">
              <a:lnSpc>
                <a:spcPts val="4091"/>
              </a:lnSpc>
            </a:pPr>
          </a:p>
        </p:txBody>
      </p:sp>
      <p:sp>
        <p:nvSpPr>
          <p:cNvPr name="TextBox 16" id="16"/>
          <p:cNvSpPr txBox="true"/>
          <p:nvPr/>
        </p:nvSpPr>
        <p:spPr>
          <a:xfrm rot="0">
            <a:off x="2799452" y="6488726"/>
            <a:ext cx="6115218" cy="1256030"/>
          </a:xfrm>
          <a:prstGeom prst="rect">
            <a:avLst/>
          </a:prstGeom>
        </p:spPr>
        <p:txBody>
          <a:bodyPr anchor="t" rtlCol="false" tIns="0" lIns="0" bIns="0" rIns="0">
            <a:spAutoFit/>
          </a:bodyPr>
          <a:lstStyle/>
          <a:p>
            <a:pPr algn="ctr" marL="0" indent="0" lvl="0">
              <a:lnSpc>
                <a:spcPts val="3220"/>
              </a:lnSpc>
            </a:pPr>
            <a:r>
              <a:rPr lang="en-US" sz="2800">
                <a:solidFill>
                  <a:srgbClr val="282121"/>
                </a:solidFill>
                <a:latin typeface="Calibri (MS)"/>
                <a:ea typeface="Calibri (MS)"/>
                <a:cs typeface="Calibri (MS)"/>
                <a:sym typeface="Calibri (MS)"/>
              </a:rPr>
              <a:t>Γ. Περιορίζει τη συμμετοχή τους σε διαδικασίες λήψης αποφάσεων και σε χώρους χάραξης πολιτικής</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198026" y="371817"/>
            <a:ext cx="15590956" cy="1885950"/>
          </a:xfrm>
          <a:prstGeom prst="rect">
            <a:avLst/>
          </a:prstGeom>
        </p:spPr>
        <p:txBody>
          <a:bodyPr anchor="t" rtlCol="false" tIns="0" lIns="0" bIns="0" rIns="0">
            <a:spAutoFit/>
          </a:bodyPr>
          <a:lstStyle/>
          <a:p>
            <a:pPr algn="ctr" marL="0" indent="0" lvl="0">
              <a:lnSpc>
                <a:spcPts val="6900"/>
              </a:lnSpc>
            </a:pPr>
            <a:r>
              <a:rPr lang="en-US" sz="6000" strike="noStrike" u="none">
                <a:solidFill>
                  <a:srgbClr val="282121"/>
                </a:solidFill>
                <a:latin typeface="Calibri (MS)"/>
                <a:ea typeface="Calibri (MS)"/>
                <a:cs typeface="Calibri (MS)"/>
                <a:sym typeface="Calibri (MS)"/>
              </a:rPr>
              <a:t>3. Πώς επηρεάζει η υποεκπροσώπηση τα νεαρά άτομα με ψυχοκοινωνικές αναπηρίες;</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9373329"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445825" y="6466144"/>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881237" y="4832512"/>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Α.  Αυξάνει την πρόσβασή τους σε υπηρεσίες ψυχικής υγείας</a:t>
            </a:r>
          </a:p>
        </p:txBody>
      </p:sp>
      <p:sp>
        <p:nvSpPr>
          <p:cNvPr name="TextBox 14" id="14"/>
          <p:cNvSpPr txBox="true"/>
          <p:nvPr/>
        </p:nvSpPr>
        <p:spPr>
          <a:xfrm rot="0">
            <a:off x="9468918" y="4832512"/>
            <a:ext cx="5965089" cy="991604"/>
          </a:xfrm>
          <a:prstGeom prst="rect">
            <a:avLst/>
          </a:prstGeom>
        </p:spPr>
        <p:txBody>
          <a:bodyPr anchor="t" rtlCol="false" tIns="0" lIns="0" bIns="0" rIns="0">
            <a:spAutoFit/>
          </a:bodyPr>
          <a:lstStyle/>
          <a:p>
            <a:pPr algn="ctr" marL="0" indent="0" lvl="0">
              <a:lnSpc>
                <a:spcPts val="3631"/>
              </a:lnSpc>
            </a:pPr>
            <a:r>
              <a:rPr lang="en-US" sz="3158">
                <a:solidFill>
                  <a:srgbClr val="282121"/>
                </a:solidFill>
                <a:latin typeface="Calibri (MS)"/>
                <a:ea typeface="Calibri (MS)"/>
                <a:cs typeface="Calibri (MS)"/>
                <a:sym typeface="Calibri (MS)"/>
              </a:rPr>
              <a:t>Β. Βελτιώνει τις πιθανότητες να αναλάβουν ηγετικούς ρόλους</a:t>
            </a:r>
          </a:p>
        </p:txBody>
      </p:sp>
      <p:sp>
        <p:nvSpPr>
          <p:cNvPr name="TextBox 15" id="15"/>
          <p:cNvSpPr txBox="true"/>
          <p:nvPr/>
        </p:nvSpPr>
        <p:spPr>
          <a:xfrm rot="0">
            <a:off x="2799452" y="6488726"/>
            <a:ext cx="6115218" cy="1256030"/>
          </a:xfrm>
          <a:prstGeom prst="rect">
            <a:avLst/>
          </a:prstGeom>
        </p:spPr>
        <p:txBody>
          <a:bodyPr anchor="t" rtlCol="false" tIns="0" lIns="0" bIns="0" rIns="0">
            <a:spAutoFit/>
          </a:bodyPr>
          <a:lstStyle/>
          <a:p>
            <a:pPr algn="ctr" marL="0" indent="0" lvl="0">
              <a:lnSpc>
                <a:spcPts val="3220"/>
              </a:lnSpc>
            </a:pPr>
            <a:r>
              <a:rPr lang="en-US" sz="2800">
                <a:solidFill>
                  <a:srgbClr val="282121"/>
                </a:solidFill>
                <a:latin typeface="Calibri (MS)"/>
                <a:ea typeface="Calibri (MS)"/>
                <a:cs typeface="Calibri (MS)"/>
                <a:sym typeface="Calibri (MS)"/>
              </a:rPr>
              <a:t>Γ. Περιορίζει τη συμμετοχή τους σε διαδικασίες λήψης αποφάσεων και σε χώρους χάραξης πολιτικής</a:t>
            </a:r>
          </a:p>
        </p:txBody>
      </p:sp>
      <p:sp>
        <p:nvSpPr>
          <p:cNvPr name="TextBox 16" id="16"/>
          <p:cNvSpPr txBox="true"/>
          <p:nvPr/>
        </p:nvSpPr>
        <p:spPr>
          <a:xfrm rot="0">
            <a:off x="9373329" y="6539367"/>
            <a:ext cx="6156267" cy="1622794"/>
          </a:xfrm>
          <a:prstGeom prst="rect">
            <a:avLst/>
          </a:prstGeom>
        </p:spPr>
        <p:txBody>
          <a:bodyPr anchor="t" rtlCol="false" tIns="0" lIns="0" bIns="0" rIns="0">
            <a:spAutoFit/>
          </a:bodyPr>
          <a:lstStyle/>
          <a:p>
            <a:pPr algn="ctr">
              <a:lnSpc>
                <a:spcPts val="4091"/>
              </a:lnSpc>
            </a:pPr>
            <a:r>
              <a:rPr lang="en-US" sz="3558">
                <a:solidFill>
                  <a:srgbClr val="282121"/>
                </a:solidFill>
                <a:latin typeface="Calibri (MS)"/>
                <a:ea typeface="Calibri (MS)"/>
                <a:cs typeface="Calibri (MS)"/>
                <a:sym typeface="Calibri (MS)"/>
              </a:rPr>
              <a:t>Δ. Επηρεάζει μόνο ενήλικες, όχι νεαρά άτομα</a:t>
            </a:r>
          </a:p>
          <a:p>
            <a:pPr algn="ctr" marL="0" indent="0" lvl="0">
              <a:lnSpc>
                <a:spcPts val="4091"/>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995033" y="-10191528"/>
            <a:ext cx="71453106" cy="13893661"/>
          </a:xfrm>
          <a:custGeom>
            <a:avLst/>
            <a:gdLst/>
            <a:ahLst/>
            <a:cxnLst/>
            <a:rect r="r" b="b" t="t" l="l"/>
            <a:pathLst>
              <a:path h="13893661" w="71453106">
                <a:moveTo>
                  <a:pt x="0" y="0"/>
                </a:moveTo>
                <a:lnTo>
                  <a:pt x="71453106" y="0"/>
                </a:lnTo>
                <a:lnTo>
                  <a:pt x="71453106"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256144" y="187409"/>
            <a:ext cx="16425548" cy="3638550"/>
          </a:xfrm>
          <a:prstGeom prst="rect">
            <a:avLst/>
          </a:prstGeom>
        </p:spPr>
        <p:txBody>
          <a:bodyPr anchor="t" rtlCol="false" tIns="0" lIns="0" bIns="0" rIns="0">
            <a:spAutoFit/>
          </a:bodyPr>
          <a:lstStyle/>
          <a:p>
            <a:pPr algn="ctr" marL="0" indent="0" lvl="0">
              <a:lnSpc>
                <a:spcPts val="6900"/>
              </a:lnSpc>
            </a:pPr>
            <a:r>
              <a:rPr lang="en-US" sz="6000" strike="noStrike" u="none">
                <a:solidFill>
                  <a:srgbClr val="282121"/>
                </a:solidFill>
                <a:latin typeface="Calibri (MS)"/>
                <a:ea typeface="Calibri (MS)"/>
                <a:cs typeface="Calibri (MS)"/>
                <a:sym typeface="Calibri (MS)"/>
              </a:rPr>
              <a:t>4. Ποια είναι μια πιθανή μακροπρόθεσμη συνέπεια του αποκλεισμού και της έλλειψης ενδυνάμωσης για νεαρά άτομα με ψυχοκοινωνικές αναπηρίες;</a:t>
            </a:r>
          </a:p>
          <a:p>
            <a:pPr algn="ctr" marL="0" indent="0" lvl="0">
              <a:lnSpc>
                <a:spcPts val="6900"/>
              </a:lnSpc>
            </a:pP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9468918" y="4826770"/>
            <a:ext cx="5965089"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Βελτιωμένη ανθεκτικότητα και στρατηγικές αντιμετώπισης</a:t>
            </a:r>
          </a:p>
        </p:txBody>
      </p:sp>
      <p:sp>
        <p:nvSpPr>
          <p:cNvPr name="TextBox 14" id="14"/>
          <p:cNvSpPr txBox="true"/>
          <p:nvPr/>
        </p:nvSpPr>
        <p:spPr>
          <a:xfrm rot="0">
            <a:off x="2881237" y="4778510"/>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Α. </a:t>
            </a:r>
            <a:r>
              <a:rPr lang="en-US" sz="3458">
                <a:solidFill>
                  <a:srgbClr val="282121"/>
                </a:solidFill>
                <a:latin typeface="Calibri (MS)"/>
                <a:ea typeface="Calibri (MS)"/>
                <a:cs typeface="Calibri (MS)"/>
                <a:sym typeface="Calibri (MS)"/>
              </a:rPr>
              <a:t> Ενισχυμένη πολιτική συμμετοχή</a:t>
            </a:r>
          </a:p>
        </p:txBody>
      </p:sp>
      <p:sp>
        <p:nvSpPr>
          <p:cNvPr name="TextBox 15" id="15"/>
          <p:cNvSpPr txBox="true"/>
          <p:nvPr/>
        </p:nvSpPr>
        <p:spPr>
          <a:xfrm rot="0">
            <a:off x="9373329" y="6421416"/>
            <a:ext cx="6156267" cy="1381125"/>
          </a:xfrm>
          <a:prstGeom prst="rect">
            <a:avLst/>
          </a:prstGeom>
        </p:spPr>
        <p:txBody>
          <a:bodyPr anchor="t" rtlCol="false" tIns="0" lIns="0" bIns="0" rIns="0">
            <a:spAutoFit/>
          </a:bodyPr>
          <a:lstStyle/>
          <a:p>
            <a:pPr algn="ctr" marL="0" indent="0" lvl="0">
              <a:lnSpc>
                <a:spcPts val="3450"/>
              </a:lnSpc>
            </a:pPr>
            <a:r>
              <a:rPr lang="en-US" sz="3000">
                <a:solidFill>
                  <a:srgbClr val="282121"/>
                </a:solidFill>
                <a:latin typeface="Calibri (MS)"/>
                <a:ea typeface="Calibri (MS)"/>
                <a:cs typeface="Calibri (MS)"/>
                <a:sym typeface="Calibri (MS)"/>
              </a:rPr>
              <a:t>Δ. Χαμηλή αυτοπεποίθηση και μειωμένη συμμετοχή σε κοινοτικούς ρόλους</a:t>
            </a:r>
          </a:p>
        </p:txBody>
      </p:sp>
      <p:sp>
        <p:nvSpPr>
          <p:cNvPr name="TextBox 16" id="16"/>
          <p:cNvSpPr txBox="true"/>
          <p:nvPr/>
        </p:nvSpPr>
        <p:spPr>
          <a:xfrm rot="0">
            <a:off x="2881237" y="6539367"/>
            <a:ext cx="5789965" cy="11471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Γ. Καλύτερη πρόσβαση σε υπηρεσίες υγείας</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61583"/>
            <a:chOff x="0" y="0"/>
            <a:chExt cx="102592" cy="215444"/>
          </a:xfrm>
        </p:grpSpPr>
        <p:sp>
          <p:nvSpPr>
            <p:cNvPr name="Freeform 4" id="4"/>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5" id="5"/>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6118206"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7" id="7"/>
          <p:cNvSpPr/>
          <p:nvPr/>
        </p:nvSpPr>
        <p:spPr>
          <a:xfrm flipH="false" flipV="false" rot="0">
            <a:off x="-26811883" y="-10344984"/>
            <a:ext cx="71453106" cy="13893661"/>
          </a:xfrm>
          <a:custGeom>
            <a:avLst/>
            <a:gdLst/>
            <a:ahLst/>
            <a:cxnLst/>
            <a:rect r="r" b="b" t="t" l="l"/>
            <a:pathLst>
              <a:path h="13893661" w="71453106">
                <a:moveTo>
                  <a:pt x="0" y="0"/>
                </a:moveTo>
                <a:lnTo>
                  <a:pt x="71453107" y="0"/>
                </a:lnTo>
                <a:lnTo>
                  <a:pt x="71453107" y="13893662"/>
                </a:lnTo>
                <a:lnTo>
                  <a:pt x="0" y="13893662"/>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1048494" y="104126"/>
            <a:ext cx="16087275" cy="2762250"/>
          </a:xfrm>
          <a:prstGeom prst="rect">
            <a:avLst/>
          </a:prstGeom>
        </p:spPr>
        <p:txBody>
          <a:bodyPr anchor="t" rtlCol="false" tIns="0" lIns="0" bIns="0" rIns="0">
            <a:spAutoFit/>
          </a:bodyPr>
          <a:lstStyle/>
          <a:p>
            <a:pPr algn="ctr" marL="0" indent="0" lvl="0">
              <a:lnSpc>
                <a:spcPts val="6900"/>
              </a:lnSpc>
            </a:pPr>
            <a:r>
              <a:rPr lang="en-US" sz="6000" strike="noStrike" u="none">
                <a:solidFill>
                  <a:srgbClr val="282121"/>
                </a:solidFill>
                <a:latin typeface="Calibri (MS)"/>
                <a:ea typeface="Calibri (MS)"/>
                <a:cs typeface="Calibri (MS)"/>
                <a:sym typeface="Calibri (MS)"/>
              </a:rPr>
              <a:t>4. Ποια είναι μια πιθανή μακροπρόθεσμη συνέπεια του αποκλεισμού και της έλλειψης ενδυνάμωσης για νεαρά άτομα με ψυχοκοινωνικές αναπηρίες;</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87745"/>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51191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2881237" y="4778510"/>
            <a:ext cx="5910600" cy="1088759"/>
          </a:xfrm>
          <a:prstGeom prst="rect">
            <a:avLst/>
          </a:prstGeom>
        </p:spPr>
        <p:txBody>
          <a:bodyPr anchor="t" rtlCol="false" tIns="0" lIns="0" bIns="0" rIns="0">
            <a:spAutoFit/>
          </a:bodyPr>
          <a:lstStyle/>
          <a:p>
            <a:pPr algn="ctr" marL="0" indent="0" lvl="0">
              <a:lnSpc>
                <a:spcPts val="3976"/>
              </a:lnSpc>
            </a:pPr>
            <a:r>
              <a:rPr lang="en-US" sz="3458">
                <a:solidFill>
                  <a:srgbClr val="282121"/>
                </a:solidFill>
                <a:latin typeface="Calibri (MS)"/>
                <a:ea typeface="Calibri (MS)"/>
                <a:cs typeface="Calibri (MS)"/>
                <a:sym typeface="Calibri (MS)"/>
              </a:rPr>
              <a:t>Α. </a:t>
            </a:r>
            <a:r>
              <a:rPr lang="en-US" sz="3458">
                <a:solidFill>
                  <a:srgbClr val="282121"/>
                </a:solidFill>
                <a:latin typeface="Calibri (MS)"/>
                <a:ea typeface="Calibri (MS)"/>
                <a:cs typeface="Calibri (MS)"/>
                <a:sym typeface="Calibri (MS)"/>
              </a:rPr>
              <a:t> Ενισχυμένη πολιτική συμμετοχή</a:t>
            </a:r>
          </a:p>
        </p:txBody>
      </p:sp>
      <p:sp>
        <p:nvSpPr>
          <p:cNvPr name="TextBox 14" id="14"/>
          <p:cNvSpPr txBox="true"/>
          <p:nvPr/>
        </p:nvSpPr>
        <p:spPr>
          <a:xfrm rot="0">
            <a:off x="9468918" y="4826770"/>
            <a:ext cx="5965089" cy="1001764"/>
          </a:xfrm>
          <a:prstGeom prst="rect">
            <a:avLst/>
          </a:prstGeom>
        </p:spPr>
        <p:txBody>
          <a:bodyPr anchor="t" rtlCol="false" tIns="0" lIns="0" bIns="0" rIns="0">
            <a:spAutoFit/>
          </a:bodyPr>
          <a:lstStyle/>
          <a:p>
            <a:pPr algn="ctr" marL="0" indent="0" lvl="0">
              <a:lnSpc>
                <a:spcPts val="3746"/>
              </a:lnSpc>
            </a:pPr>
            <a:r>
              <a:rPr lang="en-US" sz="3258">
                <a:solidFill>
                  <a:srgbClr val="282121"/>
                </a:solidFill>
                <a:latin typeface="Calibri (MS)"/>
                <a:ea typeface="Calibri (MS)"/>
                <a:cs typeface="Calibri (MS)"/>
                <a:sym typeface="Calibri (MS)"/>
              </a:rPr>
              <a:t>Β. Βελτιωμένη ανθεκτικότητα και στρατηγικές αντιμετώπισης</a:t>
            </a:r>
          </a:p>
        </p:txBody>
      </p:sp>
      <p:sp>
        <p:nvSpPr>
          <p:cNvPr name="TextBox 15" id="15"/>
          <p:cNvSpPr txBox="true"/>
          <p:nvPr/>
        </p:nvSpPr>
        <p:spPr>
          <a:xfrm rot="0">
            <a:off x="2881237" y="6539367"/>
            <a:ext cx="5789965" cy="1147179"/>
          </a:xfrm>
          <a:prstGeom prst="rect">
            <a:avLst/>
          </a:prstGeom>
        </p:spPr>
        <p:txBody>
          <a:bodyPr anchor="t" rtlCol="false" tIns="0" lIns="0" bIns="0" rIns="0">
            <a:spAutoFit/>
          </a:bodyPr>
          <a:lstStyle/>
          <a:p>
            <a:pPr algn="ctr" marL="0" indent="0" lvl="0">
              <a:lnSpc>
                <a:spcPts val="4206"/>
              </a:lnSpc>
            </a:pPr>
            <a:r>
              <a:rPr lang="en-US" sz="3658">
                <a:solidFill>
                  <a:srgbClr val="282121"/>
                </a:solidFill>
                <a:latin typeface="Calibri (MS)"/>
                <a:ea typeface="Calibri (MS)"/>
                <a:cs typeface="Calibri (MS)"/>
                <a:sym typeface="Calibri (MS)"/>
              </a:rPr>
              <a:t>Γ. Καλύτερη πρόσβαση σε υπηρεσίες υγείας</a:t>
            </a:r>
          </a:p>
        </p:txBody>
      </p:sp>
      <p:sp>
        <p:nvSpPr>
          <p:cNvPr name="TextBox 16" id="16"/>
          <p:cNvSpPr txBox="true"/>
          <p:nvPr/>
        </p:nvSpPr>
        <p:spPr>
          <a:xfrm rot="0">
            <a:off x="9373329" y="6421416"/>
            <a:ext cx="6156267" cy="1381125"/>
          </a:xfrm>
          <a:prstGeom prst="rect">
            <a:avLst/>
          </a:prstGeom>
        </p:spPr>
        <p:txBody>
          <a:bodyPr anchor="t" rtlCol="false" tIns="0" lIns="0" bIns="0" rIns="0">
            <a:spAutoFit/>
          </a:bodyPr>
          <a:lstStyle/>
          <a:p>
            <a:pPr algn="ctr" marL="0" indent="0" lvl="0">
              <a:lnSpc>
                <a:spcPts val="3450"/>
              </a:lnSpc>
            </a:pPr>
            <a:r>
              <a:rPr lang="en-US" sz="3000">
                <a:solidFill>
                  <a:srgbClr val="282121"/>
                </a:solidFill>
                <a:latin typeface="Calibri (MS)"/>
                <a:ea typeface="Calibri (MS)"/>
                <a:cs typeface="Calibri (MS)"/>
                <a:sym typeface="Calibri (MS)"/>
              </a:rPr>
              <a:t>Δ. Χαμηλή αυτοπεποίθηση και μειωμένη συμμετοχή σε κοινοτικούς ρόλους</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48494" y="2549852"/>
            <a:ext cx="5009201" cy="769595"/>
            <a:chOff x="0" y="0"/>
            <a:chExt cx="6678935" cy="1026127"/>
          </a:xfrm>
        </p:grpSpPr>
        <p:sp>
          <p:nvSpPr>
            <p:cNvPr name="Freeform 4" id="4"/>
            <p:cNvSpPr/>
            <p:nvPr/>
          </p:nvSpPr>
          <p:spPr>
            <a:xfrm flipH="false" flipV="false" rot="0">
              <a:off x="0" y="0"/>
              <a:ext cx="6678935" cy="1026127"/>
            </a:xfrm>
            <a:custGeom>
              <a:avLst/>
              <a:gdLst/>
              <a:ahLst/>
              <a:cxnLst/>
              <a:rect r="r" b="b" t="t" l="l"/>
              <a:pathLst>
                <a:path h="1026127" w="6678935">
                  <a:moveTo>
                    <a:pt x="0" y="0"/>
                  </a:moveTo>
                  <a:lnTo>
                    <a:pt x="6678935" y="0"/>
                  </a:lnTo>
                  <a:lnTo>
                    <a:pt x="6678935" y="1026127"/>
                  </a:lnTo>
                  <a:lnTo>
                    <a:pt x="0" y="1026127"/>
                  </a:lnTo>
                  <a:close/>
                </a:path>
              </a:pathLst>
            </a:custGeom>
          </p:spPr>
        </p:sp>
        <p:sp>
          <p:nvSpPr>
            <p:cNvPr name="TextBox 5" id="5"/>
            <p:cNvSpPr txBox="true"/>
            <p:nvPr/>
          </p:nvSpPr>
          <p:spPr>
            <a:xfrm>
              <a:off x="0" y="-76200"/>
              <a:ext cx="6678935" cy="1102327"/>
            </a:xfrm>
            <a:prstGeom prst="rect">
              <a:avLst/>
            </a:prstGeom>
          </p:spPr>
          <p:txBody>
            <a:bodyPr anchor="t" rtlCol="false" tIns="0" lIns="0" bIns="0" rIns="0"/>
            <a:lstStyle/>
            <a:p>
              <a:pPr algn="l">
                <a:lnSpc>
                  <a:spcPts val="4590"/>
                </a:lnSpc>
              </a:pPr>
              <a:r>
                <a:rPr lang="en-US" b="true" sz="3825">
                  <a:solidFill>
                    <a:srgbClr val="4C5270"/>
                  </a:solidFill>
                  <a:latin typeface="Calibri (MS) Bold"/>
                  <a:ea typeface="Calibri (MS) Bold"/>
                  <a:cs typeface="Calibri (MS) Bold"/>
                  <a:sym typeface="Calibri (MS) Bold"/>
                </a:rPr>
                <a:t>Αναφορές</a:t>
              </a:r>
            </a:p>
          </p:txBody>
        </p:sp>
      </p:grpSp>
      <p:grpSp>
        <p:nvGrpSpPr>
          <p:cNvPr name="Group 6" id="6"/>
          <p:cNvGrpSpPr/>
          <p:nvPr/>
        </p:nvGrpSpPr>
        <p:grpSpPr>
          <a:xfrm rot="0">
            <a:off x="770323" y="3771900"/>
            <a:ext cx="17202148" cy="4228857"/>
            <a:chOff x="0" y="0"/>
            <a:chExt cx="22936198" cy="5638477"/>
          </a:xfrm>
        </p:grpSpPr>
        <p:sp>
          <p:nvSpPr>
            <p:cNvPr name="Freeform 7" id="7"/>
            <p:cNvSpPr/>
            <p:nvPr/>
          </p:nvSpPr>
          <p:spPr>
            <a:xfrm flipH="false" flipV="false" rot="0">
              <a:off x="0" y="0"/>
              <a:ext cx="22936198" cy="5638476"/>
            </a:xfrm>
            <a:custGeom>
              <a:avLst/>
              <a:gdLst/>
              <a:ahLst/>
              <a:cxnLst/>
              <a:rect r="r" b="b" t="t" l="l"/>
              <a:pathLst>
                <a:path h="5638476" w="22936198">
                  <a:moveTo>
                    <a:pt x="0" y="0"/>
                  </a:moveTo>
                  <a:lnTo>
                    <a:pt x="22936198" y="0"/>
                  </a:lnTo>
                  <a:lnTo>
                    <a:pt x="22936198" y="5638476"/>
                  </a:lnTo>
                  <a:lnTo>
                    <a:pt x="0" y="5638476"/>
                  </a:lnTo>
                  <a:close/>
                </a:path>
              </a:pathLst>
            </a:custGeom>
          </p:spPr>
        </p:sp>
        <p:sp>
          <p:nvSpPr>
            <p:cNvPr name="TextBox 8" id="8"/>
            <p:cNvSpPr txBox="true"/>
            <p:nvPr/>
          </p:nvSpPr>
          <p:spPr>
            <a:xfrm>
              <a:off x="0" y="-57150"/>
              <a:ext cx="22936198" cy="5695627"/>
            </a:xfrm>
            <a:prstGeom prst="rect">
              <a:avLst/>
            </a:prstGeom>
          </p:spPr>
          <p:txBody>
            <a:bodyPr anchor="t" rtlCol="false" tIns="0" lIns="0" bIns="0" rIns="0"/>
            <a:lstStyle/>
            <a:p>
              <a:pPr algn="l">
                <a:lnSpc>
                  <a:spcPts val="3239"/>
                </a:lnSpc>
              </a:pPr>
              <a:r>
                <a:rPr lang="en-US" sz="2699">
                  <a:solidFill>
                    <a:srgbClr val="4C5270"/>
                  </a:solidFill>
                  <a:latin typeface="Calibri (MS)"/>
                  <a:ea typeface="Calibri (MS)"/>
                  <a:cs typeface="Calibri (MS)"/>
                  <a:sym typeface="Calibri (MS)"/>
                </a:rPr>
                <a:t>Kleintjes, S., Lund, C., &amp; Swartz, L. (2013). Barriers to the participation of people with psychosocial disability in mental health policy development in South Africa: a qualitative study of perspectives of policy makers, professionals, religious leaders and academics. </a:t>
              </a:r>
              <a:r>
                <a:rPr lang="en-US" sz="2699">
                  <a:solidFill>
                    <a:srgbClr val="4C5270"/>
                  </a:solidFill>
                  <a:latin typeface="Calibri (MS)"/>
                  <a:ea typeface="Calibri (MS)"/>
                  <a:cs typeface="Calibri (MS)"/>
                  <a:sym typeface="Calibri (MS)"/>
                </a:rPr>
                <a:t>BMC International Health and Human Rights, 13(1). https://doi.org/10.1186/1472-698x-13-17</a:t>
              </a:r>
            </a:p>
            <a:p>
              <a:pPr algn="l">
                <a:lnSpc>
                  <a:spcPts val="3239"/>
                </a:lnSpc>
              </a:pPr>
            </a:p>
            <a:p>
              <a:pPr algn="l">
                <a:lnSpc>
                  <a:spcPts val="3239"/>
                </a:lnSpc>
              </a:pPr>
              <a:r>
                <a:rPr lang="en-US" sz="2699">
                  <a:solidFill>
                    <a:srgbClr val="4C5270"/>
                  </a:solidFill>
                  <a:latin typeface="Calibri (MS)"/>
                  <a:ea typeface="Calibri (MS)"/>
                  <a:cs typeface="Calibri (MS)"/>
                  <a:sym typeface="Calibri (MS)"/>
                </a:rPr>
                <a:t>NSW (2020) What is psychosocial disability? https://www.health.nsw.gov.au/mentalhealth/psychosocial/foundations/Pages/psychosocial-whatis.aspx</a:t>
              </a:r>
            </a:p>
            <a:p>
              <a:pPr algn="l">
                <a:lnSpc>
                  <a:spcPts val="3239"/>
                </a:lnSpc>
              </a:pPr>
            </a:p>
            <a:p>
              <a:pPr algn="l">
                <a:lnSpc>
                  <a:spcPts val="3239"/>
                </a:lnSpc>
              </a:pPr>
              <a:r>
                <a:rPr lang="en-US" sz="2699">
                  <a:solidFill>
                    <a:srgbClr val="4C5270"/>
                  </a:solidFill>
                  <a:latin typeface="Calibri (MS)"/>
                  <a:ea typeface="Calibri (MS)"/>
                  <a:cs typeface="Calibri (MS)"/>
                  <a:sym typeface="Calibri (MS)"/>
                </a:rPr>
                <a:t>UNDP (2021) Politi</a:t>
              </a:r>
              <a:r>
                <a:rPr lang="en-US" sz="2699">
                  <a:solidFill>
                    <a:srgbClr val="4C5270"/>
                  </a:solidFill>
                  <a:latin typeface="Calibri (MS)"/>
                  <a:ea typeface="Calibri (MS)"/>
                  <a:cs typeface="Calibri (MS)"/>
                  <a:sym typeface="Calibri (MS)"/>
                </a:rPr>
                <a:t>cal Participation of Persons with Intellectual or Psychosocial Disabilities. (n.d.). UNDP. https://www.undp.org/publications/political-participation-persons-intellectual-or-psychosocial-disabilities</a:t>
              </a:r>
            </a:p>
            <a:p>
              <a:pPr algn="l">
                <a:lnSpc>
                  <a:spcPts val="3239"/>
                </a:lnSpc>
              </a:pPr>
            </a:p>
          </p:txBody>
        </p:sp>
      </p:grpSp>
      <p:grpSp>
        <p:nvGrpSpPr>
          <p:cNvPr name="Group 9" id="9"/>
          <p:cNvGrpSpPr/>
          <p:nvPr/>
        </p:nvGrpSpPr>
        <p:grpSpPr>
          <a:xfrm rot="0">
            <a:off x="971550" y="467067"/>
            <a:ext cx="76944" cy="161583"/>
            <a:chOff x="0" y="0"/>
            <a:chExt cx="102592" cy="215444"/>
          </a:xfrm>
        </p:grpSpPr>
        <p:sp>
          <p:nvSpPr>
            <p:cNvPr name="Freeform 10" id="10"/>
            <p:cNvSpPr/>
            <p:nvPr/>
          </p:nvSpPr>
          <p:spPr>
            <a:xfrm flipH="false" flipV="false" rot="0">
              <a:off x="0" y="0"/>
              <a:ext cx="102592" cy="215444"/>
            </a:xfrm>
            <a:custGeom>
              <a:avLst/>
              <a:gdLst/>
              <a:ahLst/>
              <a:cxnLst/>
              <a:rect r="r" b="b" t="t" l="l"/>
              <a:pathLst>
                <a:path h="215444" w="102592">
                  <a:moveTo>
                    <a:pt x="0" y="0"/>
                  </a:moveTo>
                  <a:lnTo>
                    <a:pt x="102592" y="0"/>
                  </a:lnTo>
                  <a:lnTo>
                    <a:pt x="102592" y="215444"/>
                  </a:lnTo>
                  <a:lnTo>
                    <a:pt x="0" y="215444"/>
                  </a:lnTo>
                  <a:close/>
                </a:path>
              </a:pathLst>
            </a:custGeom>
          </p:spPr>
        </p:sp>
        <p:sp>
          <p:nvSpPr>
            <p:cNvPr name="TextBox 11" id="11"/>
            <p:cNvSpPr txBox="true"/>
            <p:nvPr/>
          </p:nvSpPr>
          <p:spPr>
            <a:xfrm>
              <a:off x="0" y="-9525"/>
              <a:ext cx="102592" cy="224969"/>
            </a:xfrm>
            <a:prstGeom prst="rect">
              <a:avLst/>
            </a:prstGeom>
          </p:spPr>
          <p:txBody>
            <a:bodyPr anchor="t" rtlCol="false" tIns="0" lIns="0" bIns="0" rIns="0"/>
            <a:lstStyle/>
            <a:p>
              <a:pPr algn="l">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049338"/>
        </p:xfrm>
        <a:graphic>
          <a:graphicData uri="http://schemas.openxmlformats.org/drawingml/2006/table">
            <a:tbl>
              <a:tblPr/>
              <a:tblGrid>
                <a:gridCol w="8958025"/>
              </a:tblGrid>
              <a:tr h="1049338">
                <a:tc>
                  <a:txBody>
                    <a:bodyPr anchor="t" rtlCol="false"/>
                    <a:lstStyle/>
                    <a:p>
                      <a:pPr algn="just">
                        <a:lnSpc>
                          <a:spcPts val="2138"/>
                        </a:lnSpc>
                        <a:defRPr/>
                      </a:pPr>
                      <a:r>
                        <a:rPr lang="en-US" sz="1549">
                          <a:solidFill>
                            <a:srgbClr val="000000"/>
                          </a:solidFill>
                          <a:latin typeface="Calibri (MS)"/>
                          <a:ea typeface="Calibri (MS)"/>
                          <a:cs typeface="Calibri (MS)"/>
                          <a:sym typeface="Calibri (MS)"/>
                        </a:rPr>
                        <a:t>Funded by the European Union. Views and opinions expressed are however those of the author(s) only and do not necessarily reflect those of the European Union or European Education and Culture Executive Agency (EACEA). Neither the European Union nor the granting authority can be held responsible for them.</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93503" y="1942329"/>
            <a:ext cx="5377720" cy="1210196"/>
            <a:chOff x="0" y="0"/>
            <a:chExt cx="7170293" cy="1613595"/>
          </a:xfrm>
        </p:grpSpPr>
        <p:sp>
          <p:nvSpPr>
            <p:cNvPr name="Freeform 4" id="4"/>
            <p:cNvSpPr/>
            <p:nvPr/>
          </p:nvSpPr>
          <p:spPr>
            <a:xfrm flipH="false" flipV="false" rot="0">
              <a:off x="0" y="0"/>
              <a:ext cx="7170293" cy="1613595"/>
            </a:xfrm>
            <a:custGeom>
              <a:avLst/>
              <a:gdLst/>
              <a:ahLst/>
              <a:cxnLst/>
              <a:rect r="r" b="b" t="t" l="l"/>
              <a:pathLst>
                <a:path h="1613595" w="7170293">
                  <a:moveTo>
                    <a:pt x="0" y="0"/>
                  </a:moveTo>
                  <a:lnTo>
                    <a:pt x="7170293" y="0"/>
                  </a:lnTo>
                  <a:lnTo>
                    <a:pt x="7170293" y="1613595"/>
                  </a:lnTo>
                  <a:lnTo>
                    <a:pt x="0" y="1613595"/>
                  </a:lnTo>
                  <a:close/>
                </a:path>
              </a:pathLst>
            </a:custGeom>
          </p:spPr>
        </p:sp>
        <p:sp>
          <p:nvSpPr>
            <p:cNvPr name="TextBox 5" id="5"/>
            <p:cNvSpPr txBox="true"/>
            <p:nvPr/>
          </p:nvSpPr>
          <p:spPr>
            <a:xfrm>
              <a:off x="0" y="-123825"/>
              <a:ext cx="7170293" cy="17374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Εισαγωγή</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200198" y="6539838"/>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1231952" y="4973242"/>
            <a:ext cx="5572050" cy="2110414"/>
          </a:xfrm>
          <a:custGeom>
            <a:avLst/>
            <a:gdLst/>
            <a:ahLst/>
            <a:cxnLst/>
            <a:rect r="r" b="b" t="t" l="l"/>
            <a:pathLst>
              <a:path h="2110414" w="5572050">
                <a:moveTo>
                  <a:pt x="0" y="0"/>
                </a:moveTo>
                <a:lnTo>
                  <a:pt x="5572050" y="0"/>
                </a:lnTo>
                <a:lnTo>
                  <a:pt x="5572050" y="2110414"/>
                </a:lnTo>
                <a:lnTo>
                  <a:pt x="0" y="2110414"/>
                </a:lnTo>
                <a:lnTo>
                  <a:pt x="0" y="0"/>
                </a:lnTo>
                <a:close/>
              </a:path>
            </a:pathLst>
          </a:custGeom>
          <a:blipFill>
            <a:blip r:embed="rId7"/>
            <a:stretch>
              <a:fillRect l="0" t="0" r="0" b="0"/>
            </a:stretch>
          </a:blipFill>
        </p:spPr>
      </p:sp>
      <p:sp>
        <p:nvSpPr>
          <p:cNvPr name="TextBox 10" id="10"/>
          <p:cNvSpPr txBox="true"/>
          <p:nvPr/>
        </p:nvSpPr>
        <p:spPr>
          <a:xfrm rot="0">
            <a:off x="1393503" y="3038225"/>
            <a:ext cx="9323809" cy="9452610"/>
          </a:xfrm>
          <a:prstGeom prst="rect">
            <a:avLst/>
          </a:prstGeom>
        </p:spPr>
        <p:txBody>
          <a:bodyPr anchor="t" rtlCol="false" tIns="0" lIns="0" bIns="0" rIns="0">
            <a:spAutoFit/>
          </a:bodyPr>
          <a:lstStyle/>
          <a:p>
            <a:pPr algn="just">
              <a:lnSpc>
                <a:spcPts val="3450"/>
              </a:lnSpc>
            </a:pPr>
            <a:r>
              <a:rPr lang="en-US" sz="2300">
                <a:solidFill>
                  <a:srgbClr val="4C4457"/>
                </a:solidFill>
                <a:latin typeface="Calibri (MS)"/>
                <a:ea typeface="Calibri (MS)"/>
                <a:cs typeface="Calibri (MS)"/>
                <a:sym typeface="Calibri (MS)"/>
              </a:rPr>
              <a:t>Σε αυτή την ενότητα, θα εξερευνήσουμε τι σημαίνει ψυχοκοινωνική αναπηρία και πώς επηρεάζει την καθημερινή ζωή των νέων ανθρώπων, όχι μόνο μέσα από τις ίδιες τις ψυχικές καταστάσεις, αλλά και μέσα από τα εμπόδια που δημιουργεί η κοινωνία.</a:t>
            </a:r>
          </a:p>
          <a:p>
            <a:pPr algn="just">
              <a:lnSpc>
                <a:spcPts val="3749"/>
              </a:lnSpc>
            </a:pPr>
          </a:p>
          <a:p>
            <a:pPr algn="just">
              <a:lnSpc>
                <a:spcPts val="3450"/>
              </a:lnSpc>
            </a:pPr>
            <a:r>
              <a:rPr lang="en-US" sz="2300">
                <a:solidFill>
                  <a:srgbClr val="4C4457"/>
                </a:solidFill>
                <a:latin typeface="Calibri (MS)"/>
                <a:ea typeface="Calibri (MS)"/>
                <a:cs typeface="Calibri (MS)"/>
                <a:sym typeface="Calibri (MS)"/>
              </a:rPr>
              <a:t>Θα</a:t>
            </a:r>
            <a:r>
              <a:rPr lang="en-US" sz="2300">
                <a:solidFill>
                  <a:srgbClr val="4C4457"/>
                </a:solidFill>
                <a:latin typeface="Calibri (MS)"/>
                <a:ea typeface="Calibri (MS)"/>
                <a:cs typeface="Calibri (MS)"/>
                <a:sym typeface="Calibri (MS)"/>
              </a:rPr>
              <a:t> εστιάσουμε σε τέσσερις βασικές προκλήσεις: το στίγμα, την έλλειψη πρόσβασης, τη χαμηλή αυτοπεποίθηση και την υποεκπροσώπηση αλλά και το πώς αυτές επηρεάζουν τη δυνατότητα πολιτικής συμμετοχής.</a:t>
            </a:r>
          </a:p>
          <a:p>
            <a:pPr algn="just">
              <a:lnSpc>
                <a:spcPts val="3450"/>
              </a:lnSpc>
            </a:pPr>
          </a:p>
          <a:p>
            <a:pPr algn="just">
              <a:lnSpc>
                <a:spcPts val="3450"/>
              </a:lnSpc>
            </a:pPr>
            <a:r>
              <a:rPr lang="en-US" sz="2300">
                <a:solidFill>
                  <a:srgbClr val="4C4457"/>
                </a:solidFill>
                <a:latin typeface="Calibri (MS)"/>
                <a:ea typeface="Calibri (MS)"/>
                <a:cs typeface="Calibri (MS)"/>
                <a:sym typeface="Calibri (MS)"/>
              </a:rPr>
              <a:t>Η ενότητα αυτή είναι ιδιαίτερα σημαντική για εργαζόμενα άτομα στον τομέα της νεολαίας, καθώς διαδραματίζετε βασικό ρόλο στην αναγνώριση αυτών των εμποδίων, στην προώθηση της συμπερίληψης και στην ενδυνάμωση όλων των νέων ώστε να συμμετέχουν ενεργά στην κοινότητα και στις διαδικασίες λήψης αποφάσεων.</a:t>
            </a:r>
          </a:p>
          <a:p>
            <a:pPr algn="just">
              <a:lnSpc>
                <a:spcPts val="3749"/>
              </a:lnSpc>
            </a:pPr>
          </a:p>
          <a:p>
            <a:pPr algn="just">
              <a:lnSpc>
                <a:spcPts val="3749"/>
              </a:lnSpc>
            </a:pPr>
          </a:p>
          <a:p>
            <a:pPr algn="just">
              <a:lnSpc>
                <a:spcPts val="3749"/>
              </a:lnSpc>
            </a:pPr>
          </a:p>
          <a:p>
            <a:pPr algn="just">
              <a:lnSpc>
                <a:spcPts val="3749"/>
              </a:lnSpc>
            </a:pPr>
          </a:p>
          <a:p>
            <a:pPr algn="just">
              <a:lnSpc>
                <a:spcPts val="3749"/>
              </a:lnSpc>
            </a:pPr>
          </a:p>
          <a:p>
            <a:pPr algn="just">
              <a:lnSpc>
                <a:spcPts val="3749"/>
              </a:lnSpc>
            </a:pPr>
          </a:p>
          <a:p>
            <a:pPr algn="just">
              <a:lnSpc>
                <a:spcPts val="374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498814" y="2324571"/>
            <a:ext cx="4523214" cy="595574"/>
            <a:chOff x="0" y="0"/>
            <a:chExt cx="6030952" cy="794098"/>
          </a:xfrm>
        </p:grpSpPr>
        <p:sp>
          <p:nvSpPr>
            <p:cNvPr name="Freeform 4" id="4"/>
            <p:cNvSpPr/>
            <p:nvPr/>
          </p:nvSpPr>
          <p:spPr>
            <a:xfrm flipH="false" flipV="false" rot="0">
              <a:off x="0" y="0"/>
              <a:ext cx="6030952" cy="794098"/>
            </a:xfrm>
            <a:custGeom>
              <a:avLst/>
              <a:gdLst/>
              <a:ahLst/>
              <a:cxnLst/>
              <a:rect r="r" b="b" t="t" l="l"/>
              <a:pathLst>
                <a:path h="794098" w="6030952">
                  <a:moveTo>
                    <a:pt x="0" y="0"/>
                  </a:moveTo>
                  <a:lnTo>
                    <a:pt x="6030952" y="0"/>
                  </a:lnTo>
                  <a:lnTo>
                    <a:pt x="6030952" y="794098"/>
                  </a:lnTo>
                  <a:lnTo>
                    <a:pt x="0" y="794098"/>
                  </a:lnTo>
                  <a:close/>
                </a:path>
              </a:pathLst>
            </a:custGeom>
          </p:spPr>
        </p:sp>
        <p:sp>
          <p:nvSpPr>
            <p:cNvPr name="TextBox 5" id="5"/>
            <p:cNvSpPr txBox="true"/>
            <p:nvPr/>
          </p:nvSpPr>
          <p:spPr>
            <a:xfrm>
              <a:off x="0" y="-228600"/>
              <a:ext cx="6030952" cy="1022698"/>
            </a:xfrm>
            <a:prstGeom prst="rect">
              <a:avLst/>
            </a:prstGeom>
          </p:spPr>
          <p:txBody>
            <a:bodyPr anchor="t" rtlCol="false" tIns="0" lIns="0" bIns="0" rIns="0"/>
            <a:lstStyle/>
            <a:p>
              <a:pPr algn="l">
                <a:lnSpc>
                  <a:spcPts val="5399"/>
                </a:lnSpc>
              </a:pPr>
              <a:r>
                <a:rPr lang="en-US" b="true" sz="2999">
                  <a:solidFill>
                    <a:srgbClr val="181A3C"/>
                  </a:solidFill>
                  <a:latin typeface="Calibri (MS) Bold"/>
                  <a:ea typeface="Calibri (MS) Bold"/>
                  <a:cs typeface="Calibri (MS) Bold"/>
                  <a:sym typeface="Calibri (MS) Bold"/>
                </a:rPr>
                <a:t>Στίγμα</a:t>
              </a:r>
            </a:p>
          </p:txBody>
        </p:sp>
      </p:grpSp>
      <p:grpSp>
        <p:nvGrpSpPr>
          <p:cNvPr name="Group 6" id="6"/>
          <p:cNvGrpSpPr/>
          <p:nvPr/>
        </p:nvGrpSpPr>
        <p:grpSpPr>
          <a:xfrm rot="0">
            <a:off x="12498814" y="2920145"/>
            <a:ext cx="4082705" cy="1589879"/>
            <a:chOff x="0" y="0"/>
            <a:chExt cx="5443606" cy="2119838"/>
          </a:xfrm>
        </p:grpSpPr>
        <p:sp>
          <p:nvSpPr>
            <p:cNvPr name="Freeform 7" id="7"/>
            <p:cNvSpPr/>
            <p:nvPr/>
          </p:nvSpPr>
          <p:spPr>
            <a:xfrm flipH="false" flipV="false" rot="0">
              <a:off x="0" y="0"/>
              <a:ext cx="5443606" cy="2119838"/>
            </a:xfrm>
            <a:custGeom>
              <a:avLst/>
              <a:gdLst/>
              <a:ahLst/>
              <a:cxnLst/>
              <a:rect r="r" b="b" t="t" l="l"/>
              <a:pathLst>
                <a:path h="2119838" w="5443606">
                  <a:moveTo>
                    <a:pt x="0" y="0"/>
                  </a:moveTo>
                  <a:lnTo>
                    <a:pt x="5443606" y="0"/>
                  </a:lnTo>
                  <a:lnTo>
                    <a:pt x="5443606" y="2119838"/>
                  </a:lnTo>
                  <a:lnTo>
                    <a:pt x="0" y="2119838"/>
                  </a:lnTo>
                  <a:close/>
                </a:path>
              </a:pathLst>
            </a:custGeom>
          </p:spPr>
        </p:sp>
        <p:sp>
          <p:nvSpPr>
            <p:cNvPr name="TextBox 8" id="8"/>
            <p:cNvSpPr txBox="true"/>
            <p:nvPr/>
          </p:nvSpPr>
          <p:spPr>
            <a:xfrm>
              <a:off x="0" y="-142875"/>
              <a:ext cx="5443606" cy="2262713"/>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Αρνητικά</a:t>
              </a:r>
              <a:r>
                <a:rPr lang="en-US" sz="1800">
                  <a:solidFill>
                    <a:srgbClr val="000000"/>
                  </a:solidFill>
                  <a:latin typeface="Calibri (MS)"/>
                  <a:ea typeface="Calibri (MS)"/>
                  <a:cs typeface="Calibri (MS)"/>
                  <a:sym typeface="Calibri (MS)"/>
                </a:rPr>
                <a:t> στερεότυπα και διακρίσεις που δημιουργούν κοινωνικό αποκλεισμό και αποθαρρύνουν τη συμμετοχή στη δημόσια ζωή.</a:t>
              </a:r>
            </a:p>
          </p:txBody>
        </p:sp>
      </p:grpSp>
      <p:grpSp>
        <p:nvGrpSpPr>
          <p:cNvPr name="Group 9" id="9"/>
          <p:cNvGrpSpPr/>
          <p:nvPr/>
        </p:nvGrpSpPr>
        <p:grpSpPr>
          <a:xfrm rot="0">
            <a:off x="6382984" y="775843"/>
            <a:ext cx="5522031" cy="2723666"/>
            <a:chOff x="0" y="0"/>
            <a:chExt cx="7362708" cy="3631555"/>
          </a:xfrm>
        </p:grpSpPr>
        <p:sp>
          <p:nvSpPr>
            <p:cNvPr name="Freeform 10" id="10"/>
            <p:cNvSpPr/>
            <p:nvPr/>
          </p:nvSpPr>
          <p:spPr>
            <a:xfrm flipH="false" flipV="false" rot="0">
              <a:off x="0" y="0"/>
              <a:ext cx="7362709" cy="3631555"/>
            </a:xfrm>
            <a:custGeom>
              <a:avLst/>
              <a:gdLst/>
              <a:ahLst/>
              <a:cxnLst/>
              <a:rect r="r" b="b" t="t" l="l"/>
              <a:pathLst>
                <a:path h="3631555" w="7362709">
                  <a:moveTo>
                    <a:pt x="0" y="0"/>
                  </a:moveTo>
                  <a:lnTo>
                    <a:pt x="7362709" y="0"/>
                  </a:lnTo>
                  <a:lnTo>
                    <a:pt x="7362709" y="3631555"/>
                  </a:lnTo>
                  <a:lnTo>
                    <a:pt x="0" y="3631555"/>
                  </a:lnTo>
                  <a:close/>
                </a:path>
              </a:pathLst>
            </a:custGeom>
          </p:spPr>
        </p:sp>
        <p:sp>
          <p:nvSpPr>
            <p:cNvPr name="TextBox 11" id="11"/>
            <p:cNvSpPr txBox="true"/>
            <p:nvPr/>
          </p:nvSpPr>
          <p:spPr>
            <a:xfrm>
              <a:off x="0" y="-114300"/>
              <a:ext cx="7362708" cy="3745855"/>
            </a:xfrm>
            <a:prstGeom prst="rect">
              <a:avLst/>
            </a:prstGeom>
          </p:spPr>
          <p:txBody>
            <a:bodyPr anchor="t" rtlCol="false" tIns="0" lIns="0" bIns="0" rIns="0"/>
            <a:lstStyle/>
            <a:p>
              <a:pPr algn="ctr">
                <a:lnSpc>
                  <a:spcPts val="6480"/>
                </a:lnSpc>
              </a:pPr>
              <a:r>
                <a:rPr lang="en-US" sz="5400" b="true">
                  <a:solidFill>
                    <a:srgbClr val="000000"/>
                  </a:solidFill>
                  <a:latin typeface="Calibri (MS) Bold"/>
                  <a:ea typeface="Calibri (MS) Bold"/>
                  <a:cs typeface="Calibri (MS) Bold"/>
                  <a:sym typeface="Calibri (MS) Bold"/>
                </a:rPr>
                <a:t>Βασικές Έννοιες</a:t>
              </a:r>
            </a:p>
            <a:p>
              <a:pPr algn="ctr">
                <a:lnSpc>
                  <a:spcPts val="6480"/>
                </a:lnSpc>
              </a:pPr>
            </a:p>
            <a:p>
              <a:pPr algn="ctr">
                <a:lnSpc>
                  <a:spcPts val="6480"/>
                </a:lnSpc>
              </a:pPr>
            </a:p>
          </p:txBody>
        </p:sp>
      </p:grpSp>
      <p:grpSp>
        <p:nvGrpSpPr>
          <p:cNvPr name="Group 12" id="12"/>
          <p:cNvGrpSpPr/>
          <p:nvPr/>
        </p:nvGrpSpPr>
        <p:grpSpPr>
          <a:xfrm rot="0">
            <a:off x="12498814" y="5412486"/>
            <a:ext cx="4523214" cy="595574"/>
            <a:chOff x="0" y="0"/>
            <a:chExt cx="6030952" cy="794098"/>
          </a:xfrm>
        </p:grpSpPr>
        <p:sp>
          <p:nvSpPr>
            <p:cNvPr name="Freeform 13" id="13"/>
            <p:cNvSpPr/>
            <p:nvPr/>
          </p:nvSpPr>
          <p:spPr>
            <a:xfrm flipH="false" flipV="false" rot="0">
              <a:off x="0" y="0"/>
              <a:ext cx="6030952" cy="794098"/>
            </a:xfrm>
            <a:custGeom>
              <a:avLst/>
              <a:gdLst/>
              <a:ahLst/>
              <a:cxnLst/>
              <a:rect r="r" b="b" t="t" l="l"/>
              <a:pathLst>
                <a:path h="794098" w="6030952">
                  <a:moveTo>
                    <a:pt x="0" y="0"/>
                  </a:moveTo>
                  <a:lnTo>
                    <a:pt x="6030952" y="0"/>
                  </a:lnTo>
                  <a:lnTo>
                    <a:pt x="6030952" y="794098"/>
                  </a:lnTo>
                  <a:lnTo>
                    <a:pt x="0" y="794098"/>
                  </a:lnTo>
                  <a:close/>
                </a:path>
              </a:pathLst>
            </a:custGeom>
          </p:spPr>
        </p:sp>
        <p:sp>
          <p:nvSpPr>
            <p:cNvPr name="TextBox 14" id="14"/>
            <p:cNvSpPr txBox="true"/>
            <p:nvPr/>
          </p:nvSpPr>
          <p:spPr>
            <a:xfrm>
              <a:off x="0" y="-228600"/>
              <a:ext cx="6030952" cy="1022698"/>
            </a:xfrm>
            <a:prstGeom prst="rect">
              <a:avLst/>
            </a:prstGeom>
          </p:spPr>
          <p:txBody>
            <a:bodyPr anchor="t" rtlCol="false" tIns="0" lIns="0" bIns="0" rIns="0"/>
            <a:lstStyle/>
            <a:p>
              <a:pPr algn="l">
                <a:lnSpc>
                  <a:spcPts val="5399"/>
                </a:lnSpc>
              </a:pPr>
              <a:r>
                <a:rPr lang="en-US" b="true" sz="2999">
                  <a:solidFill>
                    <a:srgbClr val="181A3C"/>
                  </a:solidFill>
                  <a:latin typeface="Calibri (MS) Bold"/>
                  <a:ea typeface="Calibri (MS) Bold"/>
                  <a:cs typeface="Calibri (MS) Bold"/>
                  <a:sym typeface="Calibri (MS) Bold"/>
                </a:rPr>
                <a:t>Βιωματικές εμπειρίες</a:t>
              </a:r>
            </a:p>
          </p:txBody>
        </p:sp>
      </p:grpSp>
      <p:grpSp>
        <p:nvGrpSpPr>
          <p:cNvPr name="Group 15" id="15"/>
          <p:cNvGrpSpPr/>
          <p:nvPr/>
        </p:nvGrpSpPr>
        <p:grpSpPr>
          <a:xfrm rot="0">
            <a:off x="12498814" y="6084955"/>
            <a:ext cx="3986384" cy="1999454"/>
            <a:chOff x="0" y="0"/>
            <a:chExt cx="5315178" cy="2665938"/>
          </a:xfrm>
        </p:grpSpPr>
        <p:sp>
          <p:nvSpPr>
            <p:cNvPr name="Freeform 16" id="16"/>
            <p:cNvSpPr/>
            <p:nvPr/>
          </p:nvSpPr>
          <p:spPr>
            <a:xfrm flipH="false" flipV="false" rot="0">
              <a:off x="0" y="0"/>
              <a:ext cx="5315178" cy="2665938"/>
            </a:xfrm>
            <a:custGeom>
              <a:avLst/>
              <a:gdLst/>
              <a:ahLst/>
              <a:cxnLst/>
              <a:rect r="r" b="b" t="t" l="l"/>
              <a:pathLst>
                <a:path h="2665938" w="5315178">
                  <a:moveTo>
                    <a:pt x="0" y="0"/>
                  </a:moveTo>
                  <a:lnTo>
                    <a:pt x="5315178" y="0"/>
                  </a:lnTo>
                  <a:lnTo>
                    <a:pt x="5315178" y="2665938"/>
                  </a:lnTo>
                  <a:lnTo>
                    <a:pt x="0" y="2665938"/>
                  </a:lnTo>
                  <a:close/>
                </a:path>
              </a:pathLst>
            </a:custGeom>
          </p:spPr>
        </p:sp>
        <p:sp>
          <p:nvSpPr>
            <p:cNvPr name="TextBox 17" id="17"/>
            <p:cNvSpPr txBox="true"/>
            <p:nvPr/>
          </p:nvSpPr>
          <p:spPr>
            <a:xfrm>
              <a:off x="0" y="-142875"/>
              <a:ext cx="5315178" cy="2808813"/>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Προσωπικές</a:t>
              </a:r>
              <a:r>
                <a:rPr lang="en-US" sz="1800">
                  <a:solidFill>
                    <a:srgbClr val="000000"/>
                  </a:solidFill>
                  <a:latin typeface="Calibri (MS)"/>
                  <a:ea typeface="Calibri (MS)"/>
                  <a:cs typeface="Calibri (MS)"/>
                  <a:sym typeface="Calibri (MS)"/>
                </a:rPr>
                <a:t> ιστορίες και απόψεις από άτομα με ψυχοκοινωνικές αναπηρίες, που αναδεικνύουν τον πραγματικό αντίκτυπο του στίγματος, του αποκλεισμού και της ανθεκτικότητας.</a:t>
              </a:r>
            </a:p>
          </p:txBody>
        </p:sp>
      </p:grpSp>
      <p:grpSp>
        <p:nvGrpSpPr>
          <p:cNvPr name="Group 18" id="18"/>
          <p:cNvGrpSpPr/>
          <p:nvPr/>
        </p:nvGrpSpPr>
        <p:grpSpPr>
          <a:xfrm rot="0">
            <a:off x="1498788" y="5567971"/>
            <a:ext cx="4523214" cy="605098"/>
            <a:chOff x="0" y="0"/>
            <a:chExt cx="6030952" cy="806797"/>
          </a:xfrm>
        </p:grpSpPr>
        <p:sp>
          <p:nvSpPr>
            <p:cNvPr name="Freeform 19" id="19"/>
            <p:cNvSpPr/>
            <p:nvPr/>
          </p:nvSpPr>
          <p:spPr>
            <a:xfrm flipH="false" flipV="false" rot="0">
              <a:off x="0" y="0"/>
              <a:ext cx="6030952" cy="806797"/>
            </a:xfrm>
            <a:custGeom>
              <a:avLst/>
              <a:gdLst/>
              <a:ahLst/>
              <a:cxnLst/>
              <a:rect r="r" b="b" t="t" l="l"/>
              <a:pathLst>
                <a:path h="806797" w="6030952">
                  <a:moveTo>
                    <a:pt x="0" y="0"/>
                  </a:moveTo>
                  <a:lnTo>
                    <a:pt x="6030952" y="0"/>
                  </a:lnTo>
                  <a:lnTo>
                    <a:pt x="6030952" y="806797"/>
                  </a:lnTo>
                  <a:lnTo>
                    <a:pt x="0" y="806797"/>
                  </a:lnTo>
                  <a:close/>
                </a:path>
              </a:pathLst>
            </a:custGeom>
          </p:spPr>
        </p:sp>
        <p:sp>
          <p:nvSpPr>
            <p:cNvPr name="TextBox 20" id="20"/>
            <p:cNvSpPr txBox="true"/>
            <p:nvPr/>
          </p:nvSpPr>
          <p:spPr>
            <a:xfrm>
              <a:off x="0" y="-238125"/>
              <a:ext cx="6030952" cy="1044922"/>
            </a:xfrm>
            <a:prstGeom prst="rect">
              <a:avLst/>
            </a:prstGeom>
          </p:spPr>
          <p:txBody>
            <a:bodyPr anchor="t" rtlCol="false" tIns="0" lIns="0" bIns="0" rIns="0"/>
            <a:lstStyle/>
            <a:p>
              <a:pPr algn="l">
                <a:lnSpc>
                  <a:spcPts val="5400"/>
                </a:lnSpc>
              </a:pPr>
              <a:r>
                <a:rPr lang="en-US" b="true" sz="3000">
                  <a:solidFill>
                    <a:srgbClr val="181A3C"/>
                  </a:solidFill>
                  <a:latin typeface="Calibri (MS) Bold"/>
                  <a:ea typeface="Calibri (MS) Bold"/>
                  <a:cs typeface="Calibri (MS) Bold"/>
                  <a:sym typeface="Calibri (MS) Bold"/>
                </a:rPr>
                <a:t>Πολιτική συμμετοχή</a:t>
              </a:r>
            </a:p>
          </p:txBody>
        </p:sp>
      </p:grpSp>
      <p:grpSp>
        <p:nvGrpSpPr>
          <p:cNvPr name="Group 21" id="21"/>
          <p:cNvGrpSpPr/>
          <p:nvPr/>
        </p:nvGrpSpPr>
        <p:grpSpPr>
          <a:xfrm rot="0">
            <a:off x="1498788" y="6240440"/>
            <a:ext cx="4098758" cy="2818604"/>
            <a:chOff x="0" y="0"/>
            <a:chExt cx="5465011" cy="3758138"/>
          </a:xfrm>
        </p:grpSpPr>
        <p:sp>
          <p:nvSpPr>
            <p:cNvPr name="Freeform 22" id="22"/>
            <p:cNvSpPr/>
            <p:nvPr/>
          </p:nvSpPr>
          <p:spPr>
            <a:xfrm flipH="false" flipV="false" rot="0">
              <a:off x="0" y="0"/>
              <a:ext cx="5465011" cy="3758138"/>
            </a:xfrm>
            <a:custGeom>
              <a:avLst/>
              <a:gdLst/>
              <a:ahLst/>
              <a:cxnLst/>
              <a:rect r="r" b="b" t="t" l="l"/>
              <a:pathLst>
                <a:path h="3758138" w="5465011">
                  <a:moveTo>
                    <a:pt x="0" y="0"/>
                  </a:moveTo>
                  <a:lnTo>
                    <a:pt x="5465011" y="0"/>
                  </a:lnTo>
                  <a:lnTo>
                    <a:pt x="5465011" y="3758138"/>
                  </a:lnTo>
                  <a:lnTo>
                    <a:pt x="0" y="3758138"/>
                  </a:lnTo>
                  <a:close/>
                </a:path>
              </a:pathLst>
            </a:custGeom>
          </p:spPr>
        </p:sp>
        <p:sp>
          <p:nvSpPr>
            <p:cNvPr name="TextBox 23" id="23"/>
            <p:cNvSpPr txBox="true"/>
            <p:nvPr/>
          </p:nvSpPr>
          <p:spPr>
            <a:xfrm>
              <a:off x="0" y="-142875"/>
              <a:ext cx="5465011" cy="3901013"/>
            </a:xfrm>
            <a:prstGeom prst="rect">
              <a:avLst/>
            </a:prstGeom>
          </p:spPr>
          <p:txBody>
            <a:bodyPr anchor="t" rtlCol="false" tIns="0" lIns="0" bIns="0" rIns="0"/>
            <a:lstStyle/>
            <a:p>
              <a:pPr algn="just">
                <a:lnSpc>
                  <a:spcPts val="3240"/>
                </a:lnSpc>
              </a:pPr>
              <a:r>
                <a:rPr lang="en-US" sz="1800">
                  <a:solidFill>
                    <a:srgbClr val="000000"/>
                  </a:solidFill>
                  <a:latin typeface="Calibri (MS)"/>
                  <a:ea typeface="Calibri (MS)"/>
                  <a:cs typeface="Calibri (MS)"/>
                  <a:sym typeface="Calibri (MS)"/>
                </a:rPr>
                <a:t>Η</a:t>
              </a:r>
              <a:r>
                <a:rPr lang="en-US" sz="1800">
                  <a:solidFill>
                    <a:srgbClr val="000000"/>
                  </a:solidFill>
                  <a:latin typeface="Calibri (MS)"/>
                  <a:ea typeface="Calibri (MS)"/>
                  <a:cs typeface="Calibri (MS)"/>
                  <a:sym typeface="Calibri (MS)"/>
                </a:rPr>
                <a:t> ενεργή εμπλοκή στην κοινωνική και δημοκρατική ζωή, η οποία μπορεί να περιλαμβάνει ψηφοφορία, δράσεις υπεράσπισης δικαιωμάτων, συμμετοχή σε δημόσιο διάλογο και διαδικασίες λήψης αποφάσεων.</a:t>
              </a:r>
            </a:p>
            <a:p>
              <a:pPr algn="just">
                <a:lnSpc>
                  <a:spcPts val="3240"/>
                </a:lnSpc>
              </a:pPr>
            </a:p>
          </p:txBody>
        </p:sp>
      </p:grpSp>
      <p:grpSp>
        <p:nvGrpSpPr>
          <p:cNvPr name="Group 24" id="24"/>
          <p:cNvGrpSpPr/>
          <p:nvPr/>
        </p:nvGrpSpPr>
        <p:grpSpPr>
          <a:xfrm rot="0">
            <a:off x="1441158" y="2457663"/>
            <a:ext cx="4523214" cy="595574"/>
            <a:chOff x="0" y="0"/>
            <a:chExt cx="6030952" cy="794098"/>
          </a:xfrm>
        </p:grpSpPr>
        <p:sp>
          <p:nvSpPr>
            <p:cNvPr name="Freeform 25" id="25"/>
            <p:cNvSpPr/>
            <p:nvPr/>
          </p:nvSpPr>
          <p:spPr>
            <a:xfrm flipH="false" flipV="false" rot="0">
              <a:off x="0" y="0"/>
              <a:ext cx="6030952" cy="794098"/>
            </a:xfrm>
            <a:custGeom>
              <a:avLst/>
              <a:gdLst/>
              <a:ahLst/>
              <a:cxnLst/>
              <a:rect r="r" b="b" t="t" l="l"/>
              <a:pathLst>
                <a:path h="794098" w="6030952">
                  <a:moveTo>
                    <a:pt x="0" y="0"/>
                  </a:moveTo>
                  <a:lnTo>
                    <a:pt x="6030952" y="0"/>
                  </a:lnTo>
                  <a:lnTo>
                    <a:pt x="6030952" y="794098"/>
                  </a:lnTo>
                  <a:lnTo>
                    <a:pt x="0" y="794098"/>
                  </a:lnTo>
                  <a:close/>
                </a:path>
              </a:pathLst>
            </a:custGeom>
          </p:spPr>
        </p:sp>
        <p:sp>
          <p:nvSpPr>
            <p:cNvPr name="TextBox 26" id="26"/>
            <p:cNvSpPr txBox="true"/>
            <p:nvPr/>
          </p:nvSpPr>
          <p:spPr>
            <a:xfrm>
              <a:off x="0" y="-228600"/>
              <a:ext cx="6030952" cy="1022698"/>
            </a:xfrm>
            <a:prstGeom prst="rect">
              <a:avLst/>
            </a:prstGeom>
          </p:spPr>
          <p:txBody>
            <a:bodyPr anchor="t" rtlCol="false" tIns="0" lIns="0" bIns="0" rIns="0"/>
            <a:lstStyle/>
            <a:p>
              <a:pPr algn="l">
                <a:lnSpc>
                  <a:spcPts val="5399"/>
                </a:lnSpc>
              </a:pPr>
              <a:r>
                <a:rPr lang="en-US" b="true" sz="2999">
                  <a:solidFill>
                    <a:srgbClr val="181A3C"/>
                  </a:solidFill>
                  <a:latin typeface="Calibri (MS) Bold"/>
                  <a:ea typeface="Calibri (MS) Bold"/>
                  <a:cs typeface="Calibri (MS) Bold"/>
                  <a:sym typeface="Calibri (MS) Bold"/>
                </a:rPr>
                <a:t>Ψυχοκοινωνική αναπηρία</a:t>
              </a:r>
            </a:p>
          </p:txBody>
        </p:sp>
      </p:grpSp>
      <p:grpSp>
        <p:nvGrpSpPr>
          <p:cNvPr name="Group 27" id="27"/>
          <p:cNvGrpSpPr/>
          <p:nvPr/>
        </p:nvGrpSpPr>
        <p:grpSpPr>
          <a:xfrm rot="0">
            <a:off x="1441158" y="3185864"/>
            <a:ext cx="3713473" cy="1999454"/>
            <a:chOff x="0" y="0"/>
            <a:chExt cx="4951298" cy="2665939"/>
          </a:xfrm>
        </p:grpSpPr>
        <p:sp>
          <p:nvSpPr>
            <p:cNvPr name="Freeform 28" id="28"/>
            <p:cNvSpPr/>
            <p:nvPr/>
          </p:nvSpPr>
          <p:spPr>
            <a:xfrm flipH="false" flipV="false" rot="0">
              <a:off x="0" y="0"/>
              <a:ext cx="4951298" cy="2665939"/>
            </a:xfrm>
            <a:custGeom>
              <a:avLst/>
              <a:gdLst/>
              <a:ahLst/>
              <a:cxnLst/>
              <a:rect r="r" b="b" t="t" l="l"/>
              <a:pathLst>
                <a:path h="2665939" w="4951298">
                  <a:moveTo>
                    <a:pt x="0" y="0"/>
                  </a:moveTo>
                  <a:lnTo>
                    <a:pt x="4951298" y="0"/>
                  </a:lnTo>
                  <a:lnTo>
                    <a:pt x="4951298" y="2665939"/>
                  </a:lnTo>
                  <a:lnTo>
                    <a:pt x="0" y="2665939"/>
                  </a:lnTo>
                  <a:close/>
                </a:path>
              </a:pathLst>
            </a:custGeom>
          </p:spPr>
        </p:sp>
        <p:sp>
          <p:nvSpPr>
            <p:cNvPr name="TextBox 29" id="29"/>
            <p:cNvSpPr txBox="true"/>
            <p:nvPr/>
          </p:nvSpPr>
          <p:spPr>
            <a:xfrm>
              <a:off x="0" y="-142875"/>
              <a:ext cx="4951298" cy="2808814"/>
            </a:xfrm>
            <a:prstGeom prst="rect">
              <a:avLst/>
            </a:prstGeom>
          </p:spPr>
          <p:txBody>
            <a:bodyPr anchor="t" rtlCol="false" tIns="0" lIns="0" bIns="0" rIns="0"/>
            <a:lstStyle/>
            <a:p>
              <a:pPr algn="just">
                <a:lnSpc>
                  <a:spcPts val="3239"/>
                </a:lnSpc>
              </a:pPr>
              <a:r>
                <a:rPr lang="en-US" sz="1799">
                  <a:solidFill>
                    <a:srgbClr val="000000"/>
                  </a:solidFill>
                  <a:latin typeface="Calibri (MS)"/>
                  <a:ea typeface="Calibri (MS)"/>
                  <a:cs typeface="Calibri (MS)"/>
                  <a:sym typeface="Calibri (MS)"/>
                </a:rPr>
                <a:t>Μορφή αναπηρίας που προκύπτει από την αλληλεπίδραση ανάμεσα σε ψυχικές καταστάσεις και στα κοινωνικά εμπόδια που περιορίζουν την πλήρη συμμετοχή ενός ατόμου στην κοινωνία.</a:t>
              </a:r>
            </a:p>
          </p:txBody>
        </p:sp>
      </p:grpSp>
      <p:grpSp>
        <p:nvGrpSpPr>
          <p:cNvPr name="Group 30" id="30"/>
          <p:cNvGrpSpPr/>
          <p:nvPr/>
        </p:nvGrpSpPr>
        <p:grpSpPr>
          <a:xfrm rot="0">
            <a:off x="6660076" y="2716503"/>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513933"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053133" y="343765"/>
            <a:ext cx="9542557" cy="2124596"/>
            <a:chOff x="0" y="0"/>
            <a:chExt cx="12723410" cy="2832795"/>
          </a:xfrm>
        </p:grpSpPr>
        <p:sp>
          <p:nvSpPr>
            <p:cNvPr name="Freeform 7" id="7"/>
            <p:cNvSpPr/>
            <p:nvPr/>
          </p:nvSpPr>
          <p:spPr>
            <a:xfrm flipH="false" flipV="false" rot="0">
              <a:off x="0" y="0"/>
              <a:ext cx="12723409" cy="2832795"/>
            </a:xfrm>
            <a:custGeom>
              <a:avLst/>
              <a:gdLst/>
              <a:ahLst/>
              <a:cxnLst/>
              <a:rect r="r" b="b" t="t" l="l"/>
              <a:pathLst>
                <a:path h="2832795" w="12723409">
                  <a:moveTo>
                    <a:pt x="0" y="0"/>
                  </a:moveTo>
                  <a:lnTo>
                    <a:pt x="12723409" y="0"/>
                  </a:lnTo>
                  <a:lnTo>
                    <a:pt x="12723409" y="2832795"/>
                  </a:lnTo>
                  <a:lnTo>
                    <a:pt x="0" y="2832795"/>
                  </a:lnTo>
                  <a:close/>
                </a:path>
              </a:pathLst>
            </a:custGeom>
          </p:spPr>
        </p:sp>
        <p:sp>
          <p:nvSpPr>
            <p:cNvPr name="TextBox 8" id="8"/>
            <p:cNvSpPr txBox="true"/>
            <p:nvPr/>
          </p:nvSpPr>
          <p:spPr>
            <a:xfrm>
              <a:off x="0" y="-123825"/>
              <a:ext cx="12723410" cy="2956620"/>
            </a:xfrm>
            <a:prstGeom prst="rect">
              <a:avLst/>
            </a:prstGeom>
          </p:spPr>
          <p:txBody>
            <a:bodyPr anchor="t" rtlCol="false" tIns="0" lIns="0" bIns="0" rIns="0"/>
            <a:lstStyle/>
            <a:p>
              <a:pPr algn="l">
                <a:lnSpc>
                  <a:spcPts val="7200"/>
                </a:lnSpc>
              </a:pPr>
              <a:r>
                <a:rPr lang="en-US" b="true" sz="6000">
                  <a:solidFill>
                    <a:srgbClr val="282121"/>
                  </a:solidFill>
                  <a:latin typeface="Calibri (MS) Bold"/>
                  <a:ea typeface="Calibri (MS) Bold"/>
                  <a:cs typeface="Calibri (MS) Bold"/>
                  <a:sym typeface="Calibri (MS) Bold"/>
                </a:rPr>
                <a:t>Τι είναι η ψυχοκοινωνική αναπηρία;</a:t>
              </a:r>
            </a:p>
          </p:txBody>
        </p:sp>
      </p:grpSp>
      <p:sp>
        <p:nvSpPr>
          <p:cNvPr name="Freeform 9" id="9"/>
          <p:cNvSpPr/>
          <p:nvPr/>
        </p:nvSpPr>
        <p:spPr>
          <a:xfrm flipH="false" flipV="false" rot="0">
            <a:off x="0"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80542" y="6461808"/>
            <a:ext cx="4467350" cy="4467350"/>
          </a:xfrm>
          <a:custGeom>
            <a:avLst/>
            <a:gdLst/>
            <a:ahLst/>
            <a:cxnLst/>
            <a:rect r="r" b="b" t="t" l="l"/>
            <a:pathLst>
              <a:path h="4467350" w="4467350">
                <a:moveTo>
                  <a:pt x="0" y="0"/>
                </a:moveTo>
                <a:lnTo>
                  <a:pt x="4467349" y="0"/>
                </a:lnTo>
                <a:lnTo>
                  <a:pt x="4467349" y="4467349"/>
                </a:lnTo>
                <a:lnTo>
                  <a:pt x="0" y="44673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00794" y="2951850"/>
            <a:ext cx="5236331" cy="5190513"/>
          </a:xfrm>
          <a:custGeom>
            <a:avLst/>
            <a:gdLst/>
            <a:ahLst/>
            <a:cxnLst/>
            <a:rect r="r" b="b" t="t" l="l"/>
            <a:pathLst>
              <a:path h="5190513" w="5236331">
                <a:moveTo>
                  <a:pt x="0" y="0"/>
                </a:moveTo>
                <a:lnTo>
                  <a:pt x="5236331" y="0"/>
                </a:lnTo>
                <a:lnTo>
                  <a:pt x="5236331" y="5190514"/>
                </a:lnTo>
                <a:lnTo>
                  <a:pt x="0" y="519051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2053133" y="2354061"/>
            <a:ext cx="9855676" cy="7795260"/>
          </a:xfrm>
          <a:prstGeom prst="rect">
            <a:avLst/>
          </a:prstGeom>
        </p:spPr>
        <p:txBody>
          <a:bodyPr anchor="t" rtlCol="false" tIns="0" lIns="0" bIns="0" rIns="0">
            <a:spAutoFit/>
          </a:bodyPr>
          <a:lstStyle/>
          <a:p>
            <a:pPr algn="just">
              <a:lnSpc>
                <a:spcPts val="3600"/>
              </a:lnSpc>
            </a:pPr>
            <a:r>
              <a:rPr lang="en-US" sz="2400">
                <a:solidFill>
                  <a:srgbClr val="4C4457"/>
                </a:solidFill>
                <a:latin typeface="Calibri (MS)"/>
                <a:ea typeface="Calibri (MS)"/>
                <a:cs typeface="Calibri (MS)"/>
                <a:sym typeface="Calibri (MS)"/>
              </a:rPr>
              <a:t>Σύμφωνα με το NSW Health (2020), ο όρος ψυχοκοινωνική αναπηρία δεν αναφέρεται στην ίδια την ψυχική κατάσταση ή στη διάγνωση,</a:t>
            </a:r>
            <a:r>
              <a:rPr lang="en-US" sz="2400">
                <a:solidFill>
                  <a:srgbClr val="4C4457"/>
                </a:solidFill>
                <a:latin typeface="Calibri (MS)"/>
                <a:ea typeface="Calibri (MS)"/>
                <a:cs typeface="Calibri (MS)"/>
                <a:sym typeface="Calibri (MS)"/>
              </a:rPr>
              <a:t> </a:t>
            </a:r>
            <a:r>
              <a:rPr lang="en-US" sz="2400">
                <a:solidFill>
                  <a:srgbClr val="4C4457"/>
                </a:solidFill>
                <a:latin typeface="Calibri (MS)"/>
                <a:ea typeface="Calibri (MS)"/>
                <a:cs typeface="Calibri (MS)"/>
                <a:sym typeface="Calibri (MS)"/>
              </a:rPr>
              <a:t>αλλά στον τρόπο με τον οποίο αυτή η κατάσταση επηρεάζει τη λειτουργικότητα του ατόμου και στα εμπόδια που συναντά στην καθημερινότητά του.</a:t>
            </a:r>
          </a:p>
          <a:p>
            <a:pPr algn="just">
              <a:lnSpc>
                <a:spcPts val="3600"/>
              </a:lnSpc>
            </a:pPr>
            <a:r>
              <a:rPr lang="en-US" sz="2400">
                <a:solidFill>
                  <a:srgbClr val="4C4457"/>
                </a:solidFill>
                <a:latin typeface="Calibri (MS)"/>
                <a:ea typeface="Calibri (MS)"/>
                <a:cs typeface="Calibri (MS)"/>
                <a:sym typeface="Calibri (MS)"/>
              </a:rPr>
              <a:t>Η ψυχοκοινωνική αναπηρία εμφανίζεται όταν τα κοινωνικά εμπόδια δεν επιτρέπουν σε ένα άτομο με πάθηση ψυχικής υγείας να έχει τις ίδιες ευκαιρίες και δυνατότητες συμμετοχής με τους άλλους.</a:t>
            </a:r>
          </a:p>
          <a:p>
            <a:pPr algn="just">
              <a:lnSpc>
                <a:spcPts val="3600"/>
              </a:lnSpc>
            </a:pPr>
            <a:r>
              <a:rPr lang="en-US" sz="2400">
                <a:solidFill>
                  <a:srgbClr val="4C4457"/>
                </a:solidFill>
                <a:latin typeface="Calibri (MS)"/>
                <a:ea typeface="Calibri (MS)"/>
                <a:cs typeface="Calibri (MS)"/>
                <a:sym typeface="Calibri (MS)"/>
              </a:rPr>
              <a:t>Για παράδειγμα, ένα άτομο με άγχος μπορεί, με την κατάλληλη υποστήριξη, να το διαχειρίζεται αποτελεσματικά και να μη βιώνει σημαντικούς περιορισμούς.</a:t>
            </a:r>
          </a:p>
          <a:p>
            <a:pPr algn="just">
              <a:lnSpc>
                <a:spcPts val="3600"/>
              </a:lnSpc>
            </a:pPr>
            <a:r>
              <a:rPr lang="en-US" sz="2400">
                <a:solidFill>
                  <a:srgbClr val="4C4457"/>
                </a:solidFill>
                <a:latin typeface="Calibri (MS)"/>
                <a:ea typeface="Calibri (MS)"/>
                <a:cs typeface="Calibri (MS)"/>
                <a:sym typeface="Calibri (MS)"/>
              </a:rPr>
              <a:t>Ωστόσο, ένα άλλο άτομο με την ίδια ακριβώς κατάσταση μπορεί να αντιμετωπίσει διακρίσεις, έλλειψη υποστήριξης ή στίγμα στο χώρο εργασίας ή στην κοινωνία, γεγονός που περιορίζει τη συμμετοχή του.</a:t>
            </a:r>
          </a:p>
          <a:p>
            <a:pPr algn="just">
              <a:lnSpc>
                <a:spcPts val="3600"/>
              </a:lnSpc>
            </a:pPr>
            <a:r>
              <a:rPr lang="en-US" sz="2400">
                <a:solidFill>
                  <a:srgbClr val="4C4457"/>
                </a:solidFill>
                <a:latin typeface="Calibri (MS)"/>
                <a:ea typeface="Calibri (MS)"/>
                <a:cs typeface="Calibri (MS)"/>
                <a:sym typeface="Calibri (MS)"/>
              </a:rPr>
              <a:t>Σε αυτή την περίπτωση, δεν είναι μόνο η ψυχική κατάσταση το ζήτημα, αλλά η αλληλεπίδραση μεταξύ της κατάστασης και του περιβάλλοντος που δημιουργεί την ψυχοκοινωνική αναπηρία.</a:t>
            </a:r>
          </a:p>
          <a:p>
            <a:pPr algn="just">
              <a:lnSpc>
                <a:spcPts val="360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914673" y="722799"/>
            <a:ext cx="9805716" cy="1965150"/>
            <a:chOff x="0" y="0"/>
            <a:chExt cx="13074288" cy="2620200"/>
          </a:xfrm>
        </p:grpSpPr>
        <p:sp>
          <p:nvSpPr>
            <p:cNvPr name="Freeform 6" id="6"/>
            <p:cNvSpPr/>
            <p:nvPr/>
          </p:nvSpPr>
          <p:spPr>
            <a:xfrm flipH="false" flipV="false" rot="0">
              <a:off x="0" y="0"/>
              <a:ext cx="13074289" cy="2620200"/>
            </a:xfrm>
            <a:custGeom>
              <a:avLst/>
              <a:gdLst/>
              <a:ahLst/>
              <a:cxnLst/>
              <a:rect r="r" b="b" t="t" l="l"/>
              <a:pathLst>
                <a:path h="2620200" w="13074289">
                  <a:moveTo>
                    <a:pt x="0" y="0"/>
                  </a:moveTo>
                  <a:lnTo>
                    <a:pt x="13074289" y="0"/>
                  </a:lnTo>
                  <a:lnTo>
                    <a:pt x="13074289" y="2620200"/>
                  </a:lnTo>
                  <a:lnTo>
                    <a:pt x="0" y="2620200"/>
                  </a:lnTo>
                  <a:close/>
                </a:path>
              </a:pathLst>
            </a:custGeom>
          </p:spPr>
        </p:sp>
        <p:sp>
          <p:nvSpPr>
            <p:cNvPr name="TextBox 7" id="7"/>
            <p:cNvSpPr txBox="true"/>
            <p:nvPr/>
          </p:nvSpPr>
          <p:spPr>
            <a:xfrm>
              <a:off x="0" y="-85725"/>
              <a:ext cx="13074288" cy="2705925"/>
            </a:xfrm>
            <a:prstGeom prst="rect">
              <a:avLst/>
            </a:prstGeom>
          </p:spPr>
          <p:txBody>
            <a:bodyPr anchor="t" rtlCol="false" tIns="0" lIns="0" bIns="0" rIns="0"/>
            <a:lstStyle/>
            <a:p>
              <a:pPr algn="l">
                <a:lnSpc>
                  <a:spcPts val="4709"/>
                </a:lnSpc>
              </a:pPr>
              <a:r>
                <a:rPr lang="en-US" sz="3924" b="true">
                  <a:solidFill>
                    <a:srgbClr val="000000"/>
                  </a:solidFill>
                  <a:latin typeface="Calibri (MS) Bold"/>
                  <a:ea typeface="Calibri (MS) Bold"/>
                  <a:cs typeface="Calibri (MS) Bold"/>
                  <a:sym typeface="Calibri (MS) Bold"/>
                </a:rPr>
                <a:t>Βίντεο - UNCRPD: What is a psychosocial model of disability?</a:t>
              </a:r>
            </a:p>
            <a:p>
              <a:pPr algn="l">
                <a:lnSpc>
                  <a:spcPts val="4709"/>
                </a:lnSpc>
              </a:pPr>
            </a:p>
          </p:txBody>
        </p:sp>
      </p:grpSp>
      <p:grpSp>
        <p:nvGrpSpPr>
          <p:cNvPr name="Group 8" id="8"/>
          <p:cNvGrpSpPr/>
          <p:nvPr/>
        </p:nvGrpSpPr>
        <p:grpSpPr>
          <a:xfrm rot="0">
            <a:off x="3452452" y="1398327"/>
            <a:ext cx="7956284" cy="8624350"/>
            <a:chOff x="0" y="0"/>
            <a:chExt cx="10608379" cy="11499133"/>
          </a:xfrm>
        </p:grpSpPr>
        <p:sp>
          <p:nvSpPr>
            <p:cNvPr name="Freeform 9" id="9"/>
            <p:cNvSpPr/>
            <p:nvPr/>
          </p:nvSpPr>
          <p:spPr>
            <a:xfrm flipH="false" flipV="false" rot="0">
              <a:off x="0" y="0"/>
              <a:ext cx="10608379" cy="11499133"/>
            </a:xfrm>
            <a:custGeom>
              <a:avLst/>
              <a:gdLst/>
              <a:ahLst/>
              <a:cxnLst/>
              <a:rect r="r" b="b" t="t" l="l"/>
              <a:pathLst>
                <a:path h="11499133" w="10608379">
                  <a:moveTo>
                    <a:pt x="0" y="0"/>
                  </a:moveTo>
                  <a:lnTo>
                    <a:pt x="10608379" y="0"/>
                  </a:lnTo>
                  <a:lnTo>
                    <a:pt x="10608379" y="11499133"/>
                  </a:lnTo>
                  <a:lnTo>
                    <a:pt x="0" y="11499133"/>
                  </a:lnTo>
                  <a:close/>
                </a:path>
              </a:pathLst>
            </a:custGeom>
          </p:spPr>
        </p:sp>
        <p:sp>
          <p:nvSpPr>
            <p:cNvPr name="TextBox 10" id="10"/>
            <p:cNvSpPr txBox="true"/>
            <p:nvPr/>
          </p:nvSpPr>
          <p:spPr>
            <a:xfrm>
              <a:off x="0" y="-180975"/>
              <a:ext cx="10608379" cy="11680108"/>
            </a:xfrm>
            <a:prstGeom prst="rect">
              <a:avLst/>
            </a:prstGeom>
          </p:spPr>
          <p:txBody>
            <a:bodyPr anchor="t" rtlCol="false" tIns="0" lIns="0" bIns="0" rIns="0"/>
            <a:lstStyle/>
            <a:p>
              <a:pPr algn="just">
                <a:lnSpc>
                  <a:spcPts val="4320"/>
                </a:lnSpc>
              </a:pPr>
            </a:p>
            <a:p>
              <a:pPr algn="just">
                <a:lnSpc>
                  <a:spcPts val="3960"/>
                </a:lnSpc>
              </a:pPr>
            </a:p>
            <a:p>
              <a:pPr algn="just">
                <a:lnSpc>
                  <a:spcPts val="4320"/>
                </a:lnSpc>
              </a:pPr>
              <a:r>
                <a:rPr lang="en-US" b="true" sz="2400" u="sng">
                  <a:solidFill>
                    <a:srgbClr val="000000"/>
                  </a:solidFill>
                  <a:latin typeface="Calibri (MS) Bold"/>
                  <a:ea typeface="Calibri (MS) Bold"/>
                  <a:cs typeface="Calibri (MS) Bold"/>
                  <a:sym typeface="Calibri (MS) Bold"/>
                  <a:hlinkClick r:id="rId4" tooltip="https://www.youtube.com/watch?v=NCIDkMbJslA&amp;t=178s"/>
                </a:rPr>
                <a:t>https://www.youtube.com/watch?v=NCIDkMbJslA&amp;t=178s</a:t>
              </a:r>
            </a:p>
            <a:p>
              <a:pPr algn="just">
                <a:lnSpc>
                  <a:spcPts val="1890"/>
                </a:lnSpc>
              </a:pP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5"/>
            <a:stretch>
              <a:fillRect l="0" t="0" r="0" b="0"/>
            </a:stretch>
          </a:blipFill>
        </p:spPr>
      </p:sp>
      <p:sp>
        <p:nvSpPr>
          <p:cNvPr name="Freeform 14" id="14"/>
          <p:cNvSpPr/>
          <p:nvPr/>
        </p:nvSpPr>
        <p:spPr>
          <a:xfrm flipH="false" flipV="false" rot="0">
            <a:off x="3744906" y="4004763"/>
            <a:ext cx="7308703" cy="4114800"/>
          </a:xfrm>
          <a:custGeom>
            <a:avLst/>
            <a:gdLst/>
            <a:ahLst/>
            <a:cxnLst/>
            <a:rect r="r" b="b" t="t" l="l"/>
            <a:pathLst>
              <a:path h="4114800" w="7308703">
                <a:moveTo>
                  <a:pt x="0" y="0"/>
                </a:moveTo>
                <a:lnTo>
                  <a:pt x="7308704" y="0"/>
                </a:lnTo>
                <a:lnTo>
                  <a:pt x="73087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984090" y="482746"/>
            <a:ext cx="12319821" cy="1861487"/>
            <a:chOff x="0" y="0"/>
            <a:chExt cx="16426428" cy="2481983"/>
          </a:xfrm>
        </p:grpSpPr>
        <p:sp>
          <p:nvSpPr>
            <p:cNvPr name="Freeform 7" id="7"/>
            <p:cNvSpPr/>
            <p:nvPr/>
          </p:nvSpPr>
          <p:spPr>
            <a:xfrm flipH="false" flipV="false" rot="0">
              <a:off x="0" y="0"/>
              <a:ext cx="16426427" cy="2481983"/>
            </a:xfrm>
            <a:custGeom>
              <a:avLst/>
              <a:gdLst/>
              <a:ahLst/>
              <a:cxnLst/>
              <a:rect r="r" b="b" t="t" l="l"/>
              <a:pathLst>
                <a:path h="2481983" w="16426427">
                  <a:moveTo>
                    <a:pt x="0" y="0"/>
                  </a:moveTo>
                  <a:lnTo>
                    <a:pt x="16426427" y="0"/>
                  </a:lnTo>
                  <a:lnTo>
                    <a:pt x="16426427" y="2481983"/>
                  </a:lnTo>
                  <a:lnTo>
                    <a:pt x="0" y="2481983"/>
                  </a:lnTo>
                  <a:close/>
                </a:path>
              </a:pathLst>
            </a:custGeom>
          </p:spPr>
        </p:sp>
        <p:sp>
          <p:nvSpPr>
            <p:cNvPr name="TextBox 8" id="8"/>
            <p:cNvSpPr txBox="true"/>
            <p:nvPr/>
          </p:nvSpPr>
          <p:spPr>
            <a:xfrm>
              <a:off x="0" y="-114300"/>
              <a:ext cx="16426428" cy="2596283"/>
            </a:xfrm>
            <a:prstGeom prst="rect">
              <a:avLst/>
            </a:prstGeom>
          </p:spPr>
          <p:txBody>
            <a:bodyPr anchor="t" rtlCol="false" tIns="0" lIns="0" bIns="0" rIns="0"/>
            <a:lstStyle/>
            <a:p>
              <a:pPr algn="ctr">
                <a:lnSpc>
                  <a:spcPts val="6360"/>
                </a:lnSpc>
              </a:pPr>
              <a:r>
                <a:rPr lang="en-US" b="true" sz="5300">
                  <a:solidFill>
                    <a:srgbClr val="282121"/>
                  </a:solidFill>
                  <a:latin typeface="Calibri (MS) Bold"/>
                  <a:ea typeface="Calibri (MS) Bold"/>
                  <a:cs typeface="Calibri (MS) Bold"/>
                  <a:sym typeface="Calibri (MS) Bold"/>
                </a:rPr>
                <a:t>Πώς οι ψυχοκοινωνικές αναπηρίες επηρεάζουν την πολιτική συμμετοχή;</a:t>
              </a:r>
            </a:p>
          </p:txBody>
        </p:sp>
      </p:grpSp>
      <p:sp>
        <p:nvSpPr>
          <p:cNvPr name="Freeform 9" id="9"/>
          <p:cNvSpPr/>
          <p:nvPr/>
        </p:nvSpPr>
        <p:spPr>
          <a:xfrm flipH="false" flipV="false" rot="0">
            <a:off x="0"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343539" y="6595653"/>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140869" y="3433784"/>
            <a:ext cx="4309196" cy="4989595"/>
          </a:xfrm>
          <a:custGeom>
            <a:avLst/>
            <a:gdLst/>
            <a:ahLst/>
            <a:cxnLst/>
            <a:rect r="r" b="b" t="t" l="l"/>
            <a:pathLst>
              <a:path h="4989595" w="4309196">
                <a:moveTo>
                  <a:pt x="0" y="0"/>
                </a:moveTo>
                <a:lnTo>
                  <a:pt x="4309195" y="0"/>
                </a:lnTo>
                <a:lnTo>
                  <a:pt x="4309195" y="4989595"/>
                </a:lnTo>
                <a:lnTo>
                  <a:pt x="0" y="49895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2239458"/>
            <a:ext cx="10213336" cy="7223831"/>
          </a:xfrm>
          <a:prstGeom prst="rect">
            <a:avLst/>
          </a:prstGeom>
        </p:spPr>
        <p:txBody>
          <a:bodyPr anchor="t" rtlCol="false" tIns="0" lIns="0" bIns="0" rIns="0">
            <a:spAutoFit/>
          </a:bodyPr>
          <a:lstStyle/>
          <a:p>
            <a:pPr algn="just">
              <a:lnSpc>
                <a:spcPts val="3222"/>
              </a:lnSpc>
            </a:pPr>
            <a:r>
              <a:rPr lang="en-US" sz="2148" b="true">
                <a:solidFill>
                  <a:srgbClr val="4C4457"/>
                </a:solidFill>
                <a:latin typeface="Calibri (MS) Bold"/>
                <a:ea typeface="Calibri (MS) Bold"/>
                <a:cs typeface="Calibri (MS) Bold"/>
                <a:sym typeface="Calibri (MS) Bold"/>
              </a:rPr>
              <a:t>Κύριοι Τομείς Επίδρασης</a:t>
            </a:r>
          </a:p>
          <a:p>
            <a:pPr algn="just">
              <a:lnSpc>
                <a:spcPts val="3222"/>
              </a:lnSpc>
            </a:pPr>
          </a:p>
          <a:p>
            <a:pPr algn="just">
              <a:lnSpc>
                <a:spcPts val="3222"/>
              </a:lnSpc>
            </a:pPr>
            <a:r>
              <a:rPr lang="en-US" sz="2148" b="true">
                <a:solidFill>
                  <a:srgbClr val="4C4457"/>
                </a:solidFill>
                <a:latin typeface="Calibri (MS) Bold"/>
                <a:ea typeface="Calibri (MS) Bold"/>
                <a:cs typeface="Calibri (MS) Bold"/>
                <a:sym typeface="Calibri (MS) Bold"/>
              </a:rPr>
              <a:t>Νομικά και διοικητικά εμπόδια:</a:t>
            </a:r>
          </a:p>
          <a:p>
            <a:pPr algn="just" marL="463784" indent="-231892" lvl="1">
              <a:lnSpc>
                <a:spcPts val="3222"/>
              </a:lnSpc>
              <a:buFont typeface="Arial"/>
              <a:buChar char="•"/>
            </a:pPr>
            <a:r>
              <a:rPr lang="en-US" sz="2148">
                <a:solidFill>
                  <a:srgbClr val="4C4457"/>
                </a:solidFill>
                <a:latin typeface="Calibri (MS)"/>
                <a:ea typeface="Calibri (MS)"/>
                <a:cs typeface="Calibri (MS)"/>
                <a:sym typeface="Calibri (MS)"/>
              </a:rPr>
              <a:t>Πολλές</a:t>
            </a:r>
            <a:r>
              <a:rPr lang="en-US" sz="2148">
                <a:solidFill>
                  <a:srgbClr val="4C4457"/>
                </a:solidFill>
                <a:latin typeface="Calibri (MS)"/>
                <a:ea typeface="Calibri (MS)"/>
                <a:cs typeface="Calibri (MS)"/>
                <a:sym typeface="Calibri (MS)"/>
              </a:rPr>
              <a:t> χώρες διατηρούν νομικούς περιορισμούς που περιορίζουν τα δικαιώματα ψήφου για άτομα με ψυχοκοινωνικές αναπηρίες, ιδιαίτερα για όσους βρίσκονται υπό καθεστώς επιτροπείας ή διαβιούν σε ιδρύματα.</a:t>
            </a:r>
          </a:p>
          <a:p>
            <a:pPr algn="just" marL="463784" indent="-231892" lvl="1">
              <a:lnSpc>
                <a:spcPts val="3222"/>
              </a:lnSpc>
              <a:buFont typeface="Arial"/>
              <a:buChar char="•"/>
            </a:pPr>
            <a:r>
              <a:rPr lang="en-US" sz="2148">
                <a:solidFill>
                  <a:srgbClr val="4C4457"/>
                </a:solidFill>
                <a:latin typeface="Calibri (MS)"/>
                <a:ea typeface="Calibri (MS)"/>
                <a:cs typeface="Calibri (MS)"/>
                <a:sym typeface="Calibri (MS)"/>
              </a:rPr>
              <a:t>Οι πολύπλοκες διαδικασίες εγγραφής στους εκλογικούς καταλόγους μπορεί να είναι ιδιαίτερα δύσκολες για άτομα που χρειάζονται ξεκάθαρη, απλή καθοδήγηση.</a:t>
            </a:r>
          </a:p>
          <a:p>
            <a:pPr algn="just" marL="463784" indent="-231892" lvl="1">
              <a:lnSpc>
                <a:spcPts val="3222"/>
              </a:lnSpc>
              <a:buFont typeface="Arial"/>
              <a:buChar char="•"/>
            </a:pPr>
            <a:r>
              <a:rPr lang="en-US" sz="2148">
                <a:solidFill>
                  <a:srgbClr val="4C4457"/>
                </a:solidFill>
                <a:latin typeface="Calibri (MS)"/>
                <a:ea typeface="Calibri (MS)"/>
                <a:cs typeface="Calibri (MS)"/>
                <a:sym typeface="Calibri (MS)"/>
              </a:rPr>
              <a:t>Οι απαιτήσεις ταυτοποίησης ενδέχεται να αποτελέσουν επιπλέον εμπόδιο για πολλά άτομα.</a:t>
            </a:r>
          </a:p>
          <a:p>
            <a:pPr algn="just">
              <a:lnSpc>
                <a:spcPts val="3222"/>
              </a:lnSpc>
            </a:pPr>
          </a:p>
          <a:p>
            <a:pPr algn="just">
              <a:lnSpc>
                <a:spcPts val="3222"/>
              </a:lnSpc>
            </a:pPr>
            <a:r>
              <a:rPr lang="en-US" sz="2148" b="true">
                <a:solidFill>
                  <a:srgbClr val="4C4457"/>
                </a:solidFill>
                <a:latin typeface="Calibri (MS) Bold"/>
                <a:ea typeface="Calibri (MS) Bold"/>
                <a:cs typeface="Calibri (MS) Bold"/>
                <a:sym typeface="Calibri (MS) Bold"/>
              </a:rPr>
              <a:t>Φυσικά</a:t>
            </a:r>
            <a:r>
              <a:rPr lang="en-US" sz="2148" b="true">
                <a:solidFill>
                  <a:srgbClr val="4C4457"/>
                </a:solidFill>
                <a:latin typeface="Calibri (MS) Bold"/>
                <a:ea typeface="Calibri (MS) Bold"/>
                <a:cs typeface="Calibri (MS) Bold"/>
                <a:sym typeface="Calibri (MS) Bold"/>
              </a:rPr>
              <a:t> και περιβαλλοντικά εμπόδια:</a:t>
            </a:r>
          </a:p>
          <a:p>
            <a:pPr algn="just" marL="463784" indent="-231892" lvl="1">
              <a:lnSpc>
                <a:spcPts val="3222"/>
              </a:lnSpc>
              <a:buFont typeface="Arial"/>
              <a:buChar char="•"/>
            </a:pPr>
            <a:r>
              <a:rPr lang="en-US" sz="2148">
                <a:solidFill>
                  <a:srgbClr val="4C4457"/>
                </a:solidFill>
                <a:latin typeface="Calibri (MS)"/>
                <a:ea typeface="Calibri (MS)"/>
                <a:cs typeface="Calibri (MS)"/>
                <a:sym typeface="Calibri (MS)"/>
              </a:rPr>
              <a:t>Οι εκλογικοί χώροι συχνά δεν διαθέτουν τις απαιτούμενες προσαρμογές για άτομα με αγχώδεις διαταραχές ή άλλες ψυχοκοινωνικές αναπηρίες.</a:t>
            </a:r>
          </a:p>
          <a:p>
            <a:pPr algn="just" marL="463784" indent="-231892" lvl="1">
              <a:lnSpc>
                <a:spcPts val="3222"/>
              </a:lnSpc>
              <a:buFont typeface="Arial"/>
              <a:buChar char="•"/>
            </a:pPr>
            <a:r>
              <a:rPr lang="en-US" sz="2148">
                <a:solidFill>
                  <a:srgbClr val="4C4457"/>
                </a:solidFill>
                <a:latin typeface="Calibri (MS)"/>
                <a:ea typeface="Calibri (MS)"/>
                <a:cs typeface="Calibri (MS)"/>
                <a:sym typeface="Calibri (MS)"/>
              </a:rPr>
              <a:t>Οι μεγάλες ουρές και οι πολυσύχναστοι, θορυβώδεις χώροι μπορούν να προκαλέσουν έντονα συμπτώματα ή να αποθαρρύνουν τη συμμετοχή.</a:t>
            </a:r>
          </a:p>
          <a:p>
            <a:pPr algn="just" marL="463784" indent="-231892" lvl="1">
              <a:lnSpc>
                <a:spcPts val="3222"/>
              </a:lnSpc>
              <a:buFont typeface="Arial"/>
              <a:buChar char="•"/>
            </a:pPr>
            <a:r>
              <a:rPr lang="en-US" sz="2148">
                <a:solidFill>
                  <a:srgbClr val="4C4457"/>
                </a:solidFill>
                <a:latin typeface="Calibri (MS)"/>
                <a:ea typeface="Calibri (MS)"/>
                <a:cs typeface="Calibri (MS)"/>
                <a:sym typeface="Calibri (MS)"/>
              </a:rPr>
              <a:t>Οι δυσκολίες μετακίνησης μπορεί να περιορίσουν την πρόσβαση σε εκλογικά κέντρα ή πολιτικές εκδηλώσεις.</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p:spPr>
        </p:sp>
        <p:sp>
          <p:nvSpPr>
            <p:cNvPr name="TextBox 5" id="5"/>
            <p:cNvSpPr txBox="true"/>
            <p:nvPr/>
          </p:nvSpPr>
          <p:spPr>
            <a:xfrm>
              <a:off x="0" y="-228600"/>
              <a:ext cx="25148099" cy="1136705"/>
            </a:xfrm>
            <a:prstGeom prst="rect">
              <a:avLst/>
            </a:prstGeom>
          </p:spPr>
          <p:txBody>
            <a:bodyPr anchor="t" rtlCol="false" tIns="0" lIns="0" bIns="0" rIns="0"/>
            <a:lstStyle/>
            <a:p>
              <a:pPr algn="just">
                <a:lnSpc>
                  <a:spcPts val="5039"/>
                </a:lnSpc>
              </a:pPr>
            </a:p>
          </p:txBody>
        </p:sp>
      </p:grpSp>
      <p:grpSp>
        <p:nvGrpSpPr>
          <p:cNvPr name="Group 6" id="6"/>
          <p:cNvGrpSpPr/>
          <p:nvPr/>
        </p:nvGrpSpPr>
        <p:grpSpPr>
          <a:xfrm rot="0">
            <a:off x="2699139" y="369970"/>
            <a:ext cx="12319821" cy="1861487"/>
            <a:chOff x="0" y="0"/>
            <a:chExt cx="16426428" cy="2481983"/>
          </a:xfrm>
        </p:grpSpPr>
        <p:sp>
          <p:nvSpPr>
            <p:cNvPr name="Freeform 7" id="7"/>
            <p:cNvSpPr/>
            <p:nvPr/>
          </p:nvSpPr>
          <p:spPr>
            <a:xfrm flipH="false" flipV="false" rot="0">
              <a:off x="0" y="0"/>
              <a:ext cx="16426427" cy="2481983"/>
            </a:xfrm>
            <a:custGeom>
              <a:avLst/>
              <a:gdLst/>
              <a:ahLst/>
              <a:cxnLst/>
              <a:rect r="r" b="b" t="t" l="l"/>
              <a:pathLst>
                <a:path h="2481983" w="16426427">
                  <a:moveTo>
                    <a:pt x="0" y="0"/>
                  </a:moveTo>
                  <a:lnTo>
                    <a:pt x="16426427" y="0"/>
                  </a:lnTo>
                  <a:lnTo>
                    <a:pt x="16426427" y="2481983"/>
                  </a:lnTo>
                  <a:lnTo>
                    <a:pt x="0" y="2481983"/>
                  </a:lnTo>
                  <a:close/>
                </a:path>
              </a:pathLst>
            </a:custGeom>
          </p:spPr>
        </p:sp>
        <p:sp>
          <p:nvSpPr>
            <p:cNvPr name="TextBox 8" id="8"/>
            <p:cNvSpPr txBox="true"/>
            <p:nvPr/>
          </p:nvSpPr>
          <p:spPr>
            <a:xfrm>
              <a:off x="0" y="-114300"/>
              <a:ext cx="16426428" cy="2596283"/>
            </a:xfrm>
            <a:prstGeom prst="rect">
              <a:avLst/>
            </a:prstGeom>
          </p:spPr>
          <p:txBody>
            <a:bodyPr anchor="t" rtlCol="false" tIns="0" lIns="0" bIns="0" rIns="0"/>
            <a:lstStyle/>
            <a:p>
              <a:pPr algn="l">
                <a:lnSpc>
                  <a:spcPts val="6360"/>
                </a:lnSpc>
              </a:pPr>
              <a:r>
                <a:rPr lang="en-US" b="true" sz="5300">
                  <a:solidFill>
                    <a:srgbClr val="282121"/>
                  </a:solidFill>
                  <a:latin typeface="Calibri (MS) Bold"/>
                  <a:ea typeface="Calibri (MS) Bold"/>
                  <a:cs typeface="Calibri (MS) Bold"/>
                  <a:sym typeface="Calibri (MS) Bold"/>
                </a:rPr>
                <a:t>Πώς επηρεάζουν οι ψυχοκοινωνικές αναπηρίες την πολιτική συμμετοχή;</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217063" y="3152358"/>
            <a:ext cx="6286201" cy="4188181"/>
          </a:xfrm>
          <a:custGeom>
            <a:avLst/>
            <a:gdLst/>
            <a:ahLst/>
            <a:cxnLst/>
            <a:rect r="r" b="b" t="t" l="l"/>
            <a:pathLst>
              <a:path h="4188181" w="6286201">
                <a:moveTo>
                  <a:pt x="0" y="0"/>
                </a:moveTo>
                <a:lnTo>
                  <a:pt x="6286201" y="0"/>
                </a:lnTo>
                <a:lnTo>
                  <a:pt x="6286201" y="4188181"/>
                </a:lnTo>
                <a:lnTo>
                  <a:pt x="0" y="4188181"/>
                </a:lnTo>
                <a:lnTo>
                  <a:pt x="0" y="0"/>
                </a:lnTo>
                <a:close/>
              </a:path>
            </a:pathLst>
          </a:custGeom>
          <a:blipFill>
            <a:blip r:embed="rId7"/>
            <a:stretch>
              <a:fillRect l="0" t="0" r="0" b="0"/>
            </a:stretch>
          </a:blipFill>
        </p:spPr>
      </p:sp>
      <p:sp>
        <p:nvSpPr>
          <p:cNvPr name="TextBox 13" id="13"/>
          <p:cNvSpPr txBox="true"/>
          <p:nvPr/>
        </p:nvSpPr>
        <p:spPr>
          <a:xfrm rot="0">
            <a:off x="1921709" y="2272831"/>
            <a:ext cx="9106017" cy="7285708"/>
          </a:xfrm>
          <a:prstGeom prst="rect">
            <a:avLst/>
          </a:prstGeom>
        </p:spPr>
        <p:txBody>
          <a:bodyPr anchor="t" rtlCol="false" tIns="0" lIns="0" bIns="0" rIns="0">
            <a:spAutoFit/>
          </a:bodyPr>
          <a:lstStyle/>
          <a:p>
            <a:pPr algn="just">
              <a:lnSpc>
                <a:spcPts val="3600"/>
              </a:lnSpc>
            </a:pPr>
            <a:r>
              <a:rPr lang="en-US" sz="2400" b="true">
                <a:solidFill>
                  <a:srgbClr val="4C4457"/>
                </a:solidFill>
                <a:latin typeface="Calibri (MS) Bold"/>
                <a:ea typeface="Calibri (MS) Bold"/>
                <a:cs typeface="Calibri (MS) Bold"/>
                <a:sym typeface="Calibri (MS) Bold"/>
              </a:rPr>
              <a:t>Κύριοι Τομείς Επίδρασης</a:t>
            </a:r>
          </a:p>
          <a:p>
            <a:pPr algn="just">
              <a:lnSpc>
                <a:spcPts val="3600"/>
              </a:lnSpc>
            </a:pPr>
            <a:r>
              <a:rPr lang="en-US" sz="2400" b="true">
                <a:solidFill>
                  <a:srgbClr val="4C4457"/>
                </a:solidFill>
                <a:latin typeface="Calibri (MS) Bold"/>
                <a:ea typeface="Calibri (MS) Bold"/>
                <a:cs typeface="Calibri (MS) Bold"/>
                <a:sym typeface="Calibri (MS) Bold"/>
              </a:rPr>
              <a:t>Κοινωνικά εμπόδια:</a:t>
            </a:r>
          </a:p>
          <a:p>
            <a:pPr algn="just" marL="518160" indent="-259080" lvl="1">
              <a:lnSpc>
                <a:spcPts val="3600"/>
              </a:lnSpc>
              <a:buFont typeface="Arial"/>
              <a:buChar char="•"/>
            </a:pPr>
            <a:r>
              <a:rPr lang="en-US" sz="2400">
                <a:solidFill>
                  <a:srgbClr val="4C4457"/>
                </a:solidFill>
                <a:latin typeface="Calibri (MS)"/>
                <a:ea typeface="Calibri (MS)"/>
                <a:cs typeface="Calibri (MS)"/>
                <a:sym typeface="Calibri (MS)"/>
              </a:rPr>
              <a:t>Το</a:t>
            </a:r>
            <a:r>
              <a:rPr lang="en-US" sz="2400">
                <a:solidFill>
                  <a:srgbClr val="4C4457"/>
                </a:solidFill>
                <a:latin typeface="Calibri (MS)"/>
                <a:ea typeface="Calibri (MS)"/>
                <a:cs typeface="Calibri (MS)"/>
                <a:sym typeface="Calibri (MS)"/>
              </a:rPr>
              <a:t> στίγμα και οι διακρίσεις μπορεί να αποθαρρύνουν την πολιτική συμμετοχή.</a:t>
            </a:r>
          </a:p>
          <a:p>
            <a:pPr algn="just" marL="518160" indent="-259080" lvl="1">
              <a:lnSpc>
                <a:spcPts val="3600"/>
              </a:lnSpc>
              <a:buFont typeface="Arial"/>
              <a:buChar char="•"/>
            </a:pPr>
            <a:r>
              <a:rPr lang="en-US" sz="2400">
                <a:solidFill>
                  <a:srgbClr val="4C4457"/>
                </a:solidFill>
                <a:latin typeface="Calibri (MS)"/>
                <a:ea typeface="Calibri (MS)"/>
                <a:cs typeface="Calibri (MS)"/>
                <a:sym typeface="Calibri (MS)"/>
              </a:rPr>
              <a:t>Η κοινωνική απομόνωση μπορεί να μειώσει την έκθεση σε πολιτικές πληροφορίες και δίκτυα κινητοποίησης.</a:t>
            </a:r>
          </a:p>
          <a:p>
            <a:pPr algn="just" marL="518160" indent="-259080" lvl="1">
              <a:lnSpc>
                <a:spcPts val="3600"/>
              </a:lnSpc>
              <a:buFont typeface="Arial"/>
              <a:buChar char="•"/>
            </a:pPr>
            <a:r>
              <a:rPr lang="en-US" sz="2400">
                <a:solidFill>
                  <a:srgbClr val="4C4457"/>
                </a:solidFill>
                <a:latin typeface="Calibri (MS)"/>
                <a:ea typeface="Calibri (MS)"/>
                <a:cs typeface="Calibri (MS)"/>
                <a:sym typeface="Calibri (MS)"/>
              </a:rPr>
              <a:t>Οι αλληλεπιδράσεις με δημόσιους λειτουργούς ή άλλους ψηφοφόρους μπορεί να είναι δύσκολες, ιδιαίτερα όταν υπάρχει κοινωνικό άγχος.</a:t>
            </a:r>
          </a:p>
          <a:p>
            <a:pPr algn="just">
              <a:lnSpc>
                <a:spcPts val="3600"/>
              </a:lnSpc>
            </a:pPr>
            <a:r>
              <a:rPr lang="en-US" sz="2400" b="true">
                <a:solidFill>
                  <a:srgbClr val="4C4457"/>
                </a:solidFill>
                <a:latin typeface="Calibri (MS) Bold"/>
                <a:ea typeface="Calibri (MS) Bold"/>
                <a:cs typeface="Calibri (MS) Bold"/>
                <a:sym typeface="Calibri (MS) Bold"/>
              </a:rPr>
              <a:t>Ατομικές</a:t>
            </a:r>
            <a:r>
              <a:rPr lang="en-US" sz="2400" b="true">
                <a:solidFill>
                  <a:srgbClr val="4C4457"/>
                </a:solidFill>
                <a:latin typeface="Calibri (MS) Bold"/>
                <a:ea typeface="Calibri (MS) Bold"/>
                <a:cs typeface="Calibri (MS) Bold"/>
                <a:sym typeface="Calibri (MS) Bold"/>
              </a:rPr>
              <a:t> προκλήσεις:</a:t>
            </a:r>
          </a:p>
          <a:p>
            <a:pPr algn="just" marL="518160" indent="-259080" lvl="1">
              <a:lnSpc>
                <a:spcPts val="3600"/>
              </a:lnSpc>
              <a:buFont typeface="Arial"/>
              <a:buChar char="•"/>
            </a:pPr>
            <a:r>
              <a:rPr lang="en-US" sz="2400">
                <a:solidFill>
                  <a:srgbClr val="4C4457"/>
                </a:solidFill>
                <a:latin typeface="Calibri (MS)"/>
                <a:ea typeface="Calibri (MS)"/>
                <a:cs typeface="Calibri (MS)"/>
                <a:sym typeface="Calibri (MS)"/>
              </a:rPr>
              <a:t>Συμπτώματα</a:t>
            </a:r>
            <a:r>
              <a:rPr lang="en-US" sz="2400">
                <a:solidFill>
                  <a:srgbClr val="4C4457"/>
                </a:solidFill>
                <a:latin typeface="Calibri (MS)"/>
                <a:ea typeface="Calibri (MS)"/>
                <a:cs typeface="Calibri (MS)"/>
                <a:sym typeface="Calibri (MS)"/>
              </a:rPr>
              <a:t> όπως η χαμηλή κινητοποίηση ή η δυσκολία συγκέντρωσης, μπορούν να επηρεάσουν αρνητικά τη συμμετοχή σε πολιτικές δραστηριότητες.</a:t>
            </a:r>
          </a:p>
          <a:p>
            <a:pPr algn="just" marL="518160" indent="-259080" lvl="1">
              <a:lnSpc>
                <a:spcPts val="3600"/>
              </a:lnSpc>
              <a:buFont typeface="Arial"/>
              <a:buChar char="•"/>
            </a:pPr>
            <a:r>
              <a:rPr lang="en-US" sz="2400">
                <a:solidFill>
                  <a:srgbClr val="4C4457"/>
                </a:solidFill>
                <a:latin typeface="Calibri (MS)"/>
                <a:ea typeface="Calibri (MS)"/>
                <a:cs typeface="Calibri (MS)"/>
                <a:sym typeface="Calibri (MS)"/>
              </a:rPr>
              <a:t>Οι παρενέργειες της φαρμακευτικής αγωγής ενδέχεται να επηρεάσουν την ενέργεια, την εγρήγορση ή τη νοητική λειτουργία.</a:t>
            </a:r>
          </a:p>
          <a:p>
            <a:pPr algn="just">
              <a:lnSpc>
                <a:spcPts val="3222"/>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021348" y="287880"/>
            <a:ext cx="11436984" cy="1965150"/>
            <a:chOff x="0" y="0"/>
            <a:chExt cx="15249312" cy="2620200"/>
          </a:xfrm>
        </p:grpSpPr>
        <p:sp>
          <p:nvSpPr>
            <p:cNvPr name="Freeform 6" id="6"/>
            <p:cNvSpPr/>
            <p:nvPr/>
          </p:nvSpPr>
          <p:spPr>
            <a:xfrm flipH="false" flipV="false" rot="0">
              <a:off x="0" y="0"/>
              <a:ext cx="15249311" cy="2620200"/>
            </a:xfrm>
            <a:custGeom>
              <a:avLst/>
              <a:gdLst/>
              <a:ahLst/>
              <a:cxnLst/>
              <a:rect r="r" b="b" t="t" l="l"/>
              <a:pathLst>
                <a:path h="2620200" w="15249311">
                  <a:moveTo>
                    <a:pt x="0" y="0"/>
                  </a:moveTo>
                  <a:lnTo>
                    <a:pt x="15249311" y="0"/>
                  </a:lnTo>
                  <a:lnTo>
                    <a:pt x="15249311" y="2620200"/>
                  </a:lnTo>
                  <a:lnTo>
                    <a:pt x="0" y="2620200"/>
                  </a:lnTo>
                  <a:close/>
                </a:path>
              </a:pathLst>
            </a:custGeom>
          </p:spPr>
        </p:sp>
        <p:sp>
          <p:nvSpPr>
            <p:cNvPr name="TextBox 7" id="7"/>
            <p:cNvSpPr txBox="true"/>
            <p:nvPr/>
          </p:nvSpPr>
          <p:spPr>
            <a:xfrm>
              <a:off x="0" y="-85725"/>
              <a:ext cx="15249312" cy="2705925"/>
            </a:xfrm>
            <a:prstGeom prst="rect">
              <a:avLst/>
            </a:prstGeom>
          </p:spPr>
          <p:txBody>
            <a:bodyPr anchor="t" rtlCol="false" tIns="0" lIns="0" bIns="0" rIns="0"/>
            <a:lstStyle/>
            <a:p>
              <a:pPr algn="l">
                <a:lnSpc>
                  <a:spcPts val="4709"/>
                </a:lnSpc>
              </a:pPr>
              <a:r>
                <a:rPr lang="en-US" b="true" sz="3924">
                  <a:solidFill>
                    <a:srgbClr val="000000"/>
                  </a:solidFill>
                  <a:latin typeface="Calibri (MS) Bold"/>
                  <a:ea typeface="Calibri (MS) Bold"/>
                  <a:cs typeface="Calibri (MS) Bold"/>
                  <a:sym typeface="Calibri (MS) Bold"/>
                </a:rPr>
                <a:t>Μελέτη Περίπτωσης: María Fernanda Castro Maya Ακτιβίστρια για τα δικαιώματα των ατόμων με αναπηρία</a:t>
              </a:r>
            </a:p>
          </p:txBody>
        </p:sp>
      </p:grpSp>
      <p:grpSp>
        <p:nvGrpSpPr>
          <p:cNvPr name="Group 8" id="8"/>
          <p:cNvGrpSpPr/>
          <p:nvPr/>
        </p:nvGrpSpPr>
        <p:grpSpPr>
          <a:xfrm rot="0">
            <a:off x="590243" y="2253029"/>
            <a:ext cx="8880450" cy="7041541"/>
            <a:chOff x="0" y="0"/>
            <a:chExt cx="11840600" cy="9388722"/>
          </a:xfrm>
        </p:grpSpPr>
        <p:sp>
          <p:nvSpPr>
            <p:cNvPr name="Freeform 9" id="9"/>
            <p:cNvSpPr/>
            <p:nvPr/>
          </p:nvSpPr>
          <p:spPr>
            <a:xfrm flipH="false" flipV="false" rot="0">
              <a:off x="0" y="0"/>
              <a:ext cx="11840601" cy="9388721"/>
            </a:xfrm>
            <a:custGeom>
              <a:avLst/>
              <a:gdLst/>
              <a:ahLst/>
              <a:cxnLst/>
              <a:rect r="r" b="b" t="t" l="l"/>
              <a:pathLst>
                <a:path h="9388721" w="11840601">
                  <a:moveTo>
                    <a:pt x="0" y="0"/>
                  </a:moveTo>
                  <a:lnTo>
                    <a:pt x="11840601" y="0"/>
                  </a:lnTo>
                  <a:lnTo>
                    <a:pt x="11840601" y="9388721"/>
                  </a:lnTo>
                  <a:lnTo>
                    <a:pt x="0" y="9388721"/>
                  </a:lnTo>
                  <a:close/>
                </a:path>
              </a:pathLst>
            </a:custGeom>
          </p:spPr>
        </p:sp>
        <p:sp>
          <p:nvSpPr>
            <p:cNvPr name="TextBox 10" id="10"/>
            <p:cNvSpPr txBox="true"/>
            <p:nvPr/>
          </p:nvSpPr>
          <p:spPr>
            <a:xfrm>
              <a:off x="0" y="-180975"/>
              <a:ext cx="11840600" cy="9569697"/>
            </a:xfrm>
            <a:prstGeom prst="rect">
              <a:avLst/>
            </a:prstGeom>
          </p:spPr>
          <p:txBody>
            <a:bodyPr anchor="t" rtlCol="false" tIns="0" lIns="0" bIns="0" rIns="0"/>
            <a:lstStyle/>
            <a:p>
              <a:pPr algn="just">
                <a:lnSpc>
                  <a:spcPts val="4140"/>
                </a:lnSpc>
              </a:pPr>
              <a:r>
                <a:rPr lang="en-US" sz="2300">
                  <a:solidFill>
                    <a:srgbClr val="000000"/>
                  </a:solidFill>
                  <a:latin typeface="Calibri (MS)"/>
                  <a:ea typeface="Calibri (MS)"/>
                  <a:cs typeface="Calibri (MS)"/>
                  <a:sym typeface="Calibri (MS)"/>
                </a:rPr>
                <a:t>Η Μαρία Φερνάντα Κάστρο Μάγια, μια</a:t>
              </a:r>
              <a:r>
                <a:rPr lang="en-US" sz="2300">
                  <a:solidFill>
                    <a:srgbClr val="000000"/>
                  </a:solidFill>
                  <a:latin typeface="Calibri (MS)"/>
                  <a:ea typeface="Calibri (MS)"/>
                  <a:cs typeface="Calibri (MS)"/>
                  <a:sym typeface="Calibri (MS)"/>
                </a:rPr>
                <a:t> Μεξικανή ακτιβίστρια για τα δικαιώματα των ατόμων με αναπηρία που έχει νοητική αναπηρία, αποτελεί σημαντική υπερασπίστρια της πολιτικής ένταξης των ατόμων με αναπηρίες.</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Πρότεινε</a:t>
              </a:r>
              <a:r>
                <a:rPr lang="en-US" sz="2300">
                  <a:solidFill>
                    <a:srgbClr val="000000"/>
                  </a:solidFill>
                  <a:latin typeface="Calibri (MS)"/>
                  <a:ea typeface="Calibri (MS)"/>
                  <a:cs typeface="Calibri (MS)"/>
                  <a:sym typeface="Calibri (MS)"/>
                </a:rPr>
                <a:t> τροποποίηση του Αστικού Κώδικα της Πόλης του Μεξικού, με σκοπό την κατάργηση της απαίτησης για νόμιμο κηδεμόνα σε ενήλικες με αναπηρία, ενισχύοντας έτσι την αυτονομία τους.</a:t>
              </a:r>
            </a:p>
            <a:p>
              <a:pPr algn="just" marL="496571" indent="-248285" lvl="1">
                <a:lnSpc>
                  <a:spcPts val="4140"/>
                </a:lnSpc>
                <a:buFont typeface="Arial"/>
                <a:buChar char="•"/>
              </a:pPr>
              <a:r>
                <a:rPr lang="en-US" sz="2300">
                  <a:solidFill>
                    <a:srgbClr val="000000"/>
                  </a:solidFill>
                  <a:latin typeface="Calibri (MS)"/>
                  <a:ea typeface="Calibri (MS)"/>
                  <a:cs typeface="Calibri (MS)"/>
                  <a:sym typeface="Calibri (MS)"/>
                </a:rPr>
                <a:t>Έχει συνεργαστεί ενεργά με πολιτικά κόμματα, προτρέποντάς τα να συμπεριλάβουν τις νοητικές αναπηρίες στις πολιτικές τους θέσεις και να προωθήσουν την προσβασιμότητα της γλώσσας στα πολιτικά τους έγγραφα.</a:t>
              </a:r>
            </a:p>
            <a:p>
              <a:pPr algn="just">
                <a:lnSpc>
                  <a:spcPts val="4320"/>
                </a:lnSpc>
              </a:pPr>
              <a:r>
                <a:rPr lang="en-US" sz="2400">
                  <a:solidFill>
                    <a:srgbClr val="000000"/>
                  </a:solidFill>
                  <a:latin typeface="Calibri (MS)"/>
                  <a:ea typeface="Calibri (MS)"/>
                  <a:cs typeface="Calibri (MS)"/>
                  <a:sym typeface="Calibri (MS)"/>
                </a:rPr>
                <a:t> Πατήστε </a:t>
              </a:r>
              <a:r>
                <a:rPr lang="en-US" sz="2400" u="sng">
                  <a:solidFill>
                    <a:srgbClr val="000000"/>
                  </a:solidFill>
                  <a:latin typeface="Calibri (MS)"/>
                  <a:ea typeface="Calibri (MS)"/>
                  <a:cs typeface="Calibri (MS)"/>
                  <a:sym typeface="Calibri (MS)"/>
                  <a:hlinkClick r:id="rId4" tooltip="https://www.hrw.org/news/2022/05/17/maria-fernanda-castro-statement"/>
                </a:rPr>
                <a:t>εδώ</a:t>
              </a:r>
              <a:r>
                <a:rPr lang="en-US" sz="2400">
                  <a:solidFill>
                    <a:srgbClr val="000000"/>
                  </a:solidFill>
                  <a:latin typeface="Calibri (MS)"/>
                  <a:ea typeface="Calibri (MS)"/>
                  <a:cs typeface="Calibri (MS)"/>
                  <a:sym typeface="Calibri (MS)"/>
                </a:rPr>
                <a:t> για να μάθετε περισσότερα για την María Fernanda Castro Maya.</a:t>
              </a:r>
            </a:p>
            <a:p>
              <a:pPr algn="just">
                <a:lnSpc>
                  <a:spcPts val="1890"/>
                </a:lnSpc>
              </a:pPr>
            </a:p>
          </p:txBody>
        </p:sp>
      </p:grpSp>
      <p:sp>
        <p:nvSpPr>
          <p:cNvPr name="Freeform 11" id="11"/>
          <p:cNvSpPr/>
          <p:nvPr/>
        </p:nvSpPr>
        <p:spPr>
          <a:xfrm flipH="false" flipV="false" rot="0">
            <a:off x="10754230" y="3315873"/>
            <a:ext cx="7021332" cy="4092690"/>
          </a:xfrm>
          <a:custGeom>
            <a:avLst/>
            <a:gdLst/>
            <a:ahLst/>
            <a:cxnLst/>
            <a:rect r="r" b="b" t="t" l="l"/>
            <a:pathLst>
              <a:path h="4092690" w="7021332">
                <a:moveTo>
                  <a:pt x="0" y="0"/>
                </a:moveTo>
                <a:lnTo>
                  <a:pt x="7021332" y="0"/>
                </a:lnTo>
                <a:lnTo>
                  <a:pt x="7021332" y="4092690"/>
                </a:lnTo>
                <a:lnTo>
                  <a:pt x="0" y="4092690"/>
                </a:lnTo>
                <a:lnTo>
                  <a:pt x="0" y="0"/>
                </a:lnTo>
                <a:close/>
              </a:path>
            </a:pathLst>
          </a:custGeom>
          <a:blipFill>
            <a:blip r:embed="rId5"/>
            <a:stretch>
              <a:fillRect l="0" t="-8022" r="-1526" b="-8022"/>
            </a:stretch>
          </a:blipFill>
        </p:spPr>
      </p:sp>
      <p:grpSp>
        <p:nvGrpSpPr>
          <p:cNvPr name="Group 12" id="12"/>
          <p:cNvGrpSpPr/>
          <p:nvPr/>
        </p:nvGrpSpPr>
        <p:grpSpPr>
          <a:xfrm rot="0">
            <a:off x="973931" y="971551"/>
            <a:ext cx="700088" cy="136922"/>
            <a:chOff x="0" y="0"/>
            <a:chExt cx="933450" cy="182563"/>
          </a:xfrm>
        </p:grpSpPr>
        <p:sp>
          <p:nvSpPr>
            <p:cNvPr name="Freeform 13" id="13"/>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4" id="14"/>
          <p:cNvSpPr/>
          <p:nvPr/>
        </p:nvSpPr>
        <p:spPr>
          <a:xfrm flipH="false" flipV="false" rot="0">
            <a:off x="0"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15" id="15"/>
          <p:cNvSpPr/>
          <p:nvPr/>
        </p:nvSpPr>
        <p:spPr>
          <a:xfrm flipH="false" flipV="false" rot="0">
            <a:off x="9679383" y="2121379"/>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DAGzI5qsnEM</dc:identifier>
  <dcterms:modified xsi:type="dcterms:W3CDTF">2011-08-01T06:04:30Z</dcterms:modified>
  <cp:revision>1</cp:revision>
  <dc:title>GR Translation_SPARK_CBP_Understanding Psychosocial Disabilities and Participation</dc:title>
</cp:coreProperties>
</file>