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32"/>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x="18288000" cy="10287000"/>
  <p:notesSz cx="6858000" cy="9144000"/>
  <p:embeddedFontLst>
    <p:embeddedFont>
      <p:font typeface="Calibri (MS) Bold" charset="1" panose="020F0702030404030204"/>
      <p:regular r:id="rId35"/>
    </p:embeddedFont>
    <p:embeddedFont>
      <p:font typeface="Calibri (MS)" charset="1" panose="020F0502020204030204"/>
      <p:regular r:id="rId36"/>
    </p:embeddedFont>
    <p:embeddedFont>
      <p:font typeface="Calibri (MS) Bold Italics" charset="1" panose="020F07020304040A0204"/>
      <p:regular r:id="rId40"/>
    </p:embeddedFont>
    <p:embeddedFont>
      <p:font typeface="Roboto Bold" charset="1" panose="02000000000000000000"/>
      <p:regular r:id="rId5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notesMasters/notesMaster1.xml" Type="http://schemas.openxmlformats.org/officeDocument/2006/relationships/notesMaster"/><Relationship Id="rId33" Target="theme/theme2.xml" Type="http://schemas.openxmlformats.org/officeDocument/2006/relationships/theme"/><Relationship Id="rId34" Target="notesSlides/notesSlide1.xml" Type="http://schemas.openxmlformats.org/officeDocument/2006/relationships/notesSlide"/><Relationship Id="rId35" Target="fonts/font35.fntdata" Type="http://schemas.openxmlformats.org/officeDocument/2006/relationships/font"/><Relationship Id="rId36" Target="fonts/font36.fntdata" Type="http://schemas.openxmlformats.org/officeDocument/2006/relationships/font"/><Relationship Id="rId37" Target="notesSlides/notesSlide2.xml" Type="http://schemas.openxmlformats.org/officeDocument/2006/relationships/notesSlide"/><Relationship Id="rId38" Target="notesSlides/notesSlide3.xml" Type="http://schemas.openxmlformats.org/officeDocument/2006/relationships/notesSlide"/><Relationship Id="rId39" Target="notesSlides/notesSlide4.xml" Type="http://schemas.openxmlformats.org/officeDocument/2006/relationships/notesSlide"/><Relationship Id="rId4" Target="theme/theme1.xml" Type="http://schemas.openxmlformats.org/officeDocument/2006/relationships/theme"/><Relationship Id="rId40" Target="fonts/font40.fntdata" Type="http://schemas.openxmlformats.org/officeDocument/2006/relationships/font"/><Relationship Id="rId41" Target="notesSlides/notesSlide5.xml" Type="http://schemas.openxmlformats.org/officeDocument/2006/relationships/notesSlide"/><Relationship Id="rId42" Target="notesSlides/notesSlide6.xml" Type="http://schemas.openxmlformats.org/officeDocument/2006/relationships/notesSlide"/><Relationship Id="rId43" Target="notesSlides/notesSlide7.xml" Type="http://schemas.openxmlformats.org/officeDocument/2006/relationships/notesSlide"/><Relationship Id="rId44" Target="notesSlides/notesSlide8.xml" Type="http://schemas.openxmlformats.org/officeDocument/2006/relationships/notesSlide"/><Relationship Id="rId45" Target="notesSlides/notesSlide9.xml" Type="http://schemas.openxmlformats.org/officeDocument/2006/relationships/notesSlide"/><Relationship Id="rId46" Target="notesSlides/notesSlide10.xml" Type="http://schemas.openxmlformats.org/officeDocument/2006/relationships/notesSlide"/><Relationship Id="rId47" Target="notesSlides/notesSlide11.xml" Type="http://schemas.openxmlformats.org/officeDocument/2006/relationships/notesSlide"/><Relationship Id="rId48" Target="notesSlides/notesSlide12.xml" Type="http://schemas.openxmlformats.org/officeDocument/2006/relationships/notesSlide"/><Relationship Id="rId49" Target="notesSlides/notesSlide13.xml" Type="http://schemas.openxmlformats.org/officeDocument/2006/relationships/notesSlide"/><Relationship Id="rId5" Target="tableStyles.xml" Type="http://schemas.openxmlformats.org/officeDocument/2006/relationships/tableStyles"/><Relationship Id="rId50" Target="notesSlides/notesSlide14.xml" Type="http://schemas.openxmlformats.org/officeDocument/2006/relationships/notesSlide"/><Relationship Id="rId51" Target="fonts/font51.fntdata" Type="http://schemas.openxmlformats.org/officeDocument/2006/relationships/font"/><Relationship Id="rId52" Target="notesSlides/notesSlide15.xml" Type="http://schemas.openxmlformats.org/officeDocument/2006/relationships/notesSlide"/><Relationship Id="rId53" Target="notesSlides/notesSlide16.xml" Type="http://schemas.openxmlformats.org/officeDocument/2006/relationships/notesSlide"/><Relationship Id="rId54" Target="notesSlides/notesSlide17.xml" Type="http://schemas.openxmlformats.org/officeDocument/2006/relationships/notesSlide"/><Relationship Id="rId55" Target="notesSlides/notesSlide18.xml" Type="http://schemas.openxmlformats.org/officeDocument/2006/relationships/notesSlide"/><Relationship Id="rId56" Target="notesSlides/notesSlide19.xml" Type="http://schemas.openxmlformats.org/officeDocument/2006/relationships/notesSlide"/><Relationship Id="rId57" Target="notesSlides/notesSlide20.xml" Type="http://schemas.openxmlformats.org/officeDocument/2006/relationships/notesSlide"/><Relationship Id="rId58" Target="notesSlides/notesSlide21.xml" Type="http://schemas.openxmlformats.org/officeDocument/2006/relationships/notesSlide"/><Relationship Id="rId59" Target="notesSlides/notesSlide22.xml" Type="http://schemas.openxmlformats.org/officeDocument/2006/relationships/notesSlide"/><Relationship Id="rId6" Target="slides/slide1.xml" Type="http://schemas.openxmlformats.org/officeDocument/2006/relationships/slide"/><Relationship Id="rId60" Target="notesSlides/notesSlide23.xml" Type="http://schemas.openxmlformats.org/officeDocument/2006/relationships/notesSlide"/><Relationship Id="rId61" Target="notesSlides/notesSlide24.xml" Type="http://schemas.openxmlformats.org/officeDocument/2006/relationships/notesSlide"/><Relationship Id="rId62" Target="notesSlides/notesSlide25.xml" Type="http://schemas.openxmlformats.org/officeDocument/2006/relationships/note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2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2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_rels/notesSlide2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3.xml" Type="http://schemas.openxmlformats.org/officeDocument/2006/relationships/slide"/></Relationships>
</file>

<file path=ppt/notesSlides/_rels/notesSlide2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4.xml" Type="http://schemas.openxmlformats.org/officeDocument/2006/relationships/slide"/></Relationships>
</file>

<file path=ppt/notesSlides/_rels/notesSlide2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5.xml" Type="http://schemas.openxmlformats.org/officeDocument/2006/relationships/slide"/></Relationships>
</file>

<file path=ppt/notesSlides/_rels/notesSlide2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6.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20.png" Type="http://schemas.openxmlformats.org/officeDocument/2006/relationships/image"/><Relationship Id="rId8" Target="../media/image21.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22.png" Type="http://schemas.openxmlformats.org/officeDocument/2006/relationships/image"/><Relationship Id="rId6" Target="../media/image23.svg" Type="http://schemas.openxmlformats.org/officeDocument/2006/relationships/image"/><Relationship Id="rId7" Target="../media/image24.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25.png" Type="http://schemas.openxmlformats.org/officeDocument/2006/relationships/image"/><Relationship Id="rId8" Target="../media/image26.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27.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0.svg" Type="http://schemas.openxmlformats.org/officeDocument/2006/relationships/image"/><Relationship Id="rId2" Target="../notesSlides/notesSlide13.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22.png" Type="http://schemas.openxmlformats.org/officeDocument/2006/relationships/image"/><Relationship Id="rId6" Target="../media/image23.svg" Type="http://schemas.openxmlformats.org/officeDocument/2006/relationships/image"/><Relationship Id="rId7" Target="../media/image28.jpeg" Type="http://schemas.openxmlformats.org/officeDocument/2006/relationships/image"/><Relationship Id="rId8" Target="https://www.youtube.com/watch?v=kmntTFUvpCI" TargetMode="External" Type="http://schemas.openxmlformats.org/officeDocument/2006/relationships/video"/><Relationship Id="rId9" Target="../media/image29.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1.png" Type="http://schemas.openxmlformats.org/officeDocument/2006/relationships/image"/><Relationship Id="rId6" Target="../media/image32.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1.png" Type="http://schemas.openxmlformats.org/officeDocument/2006/relationships/image"/><Relationship Id="rId6" Target="../media/image32.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 Id="rId3" Target="../media/image1.png" Type="http://schemas.openxmlformats.org/officeDocument/2006/relationships/image"/><Relationship Id="rId4" Target="../media/image33.png" Type="http://schemas.openxmlformats.org/officeDocument/2006/relationships/image"/><Relationship Id="rId5" Target="../media/image34.svg" Type="http://schemas.openxmlformats.org/officeDocument/2006/relationships/image"/><Relationship Id="rId6" Target="../media/image2.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5.png" Type="http://schemas.openxmlformats.org/officeDocument/2006/relationships/image"/><Relationship Id="rId6" Target="../media/image36.svg" Type="http://schemas.openxmlformats.org/officeDocument/2006/relationships/image"/><Relationship Id="rId7" Target="../media/image37.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5.png" Type="http://schemas.openxmlformats.org/officeDocument/2006/relationships/image"/><Relationship Id="rId6" Target="../media/image36.svg" Type="http://schemas.openxmlformats.org/officeDocument/2006/relationships/image"/><Relationship Id="rId7" Target="../media/image38.png" Type="http://schemas.openxmlformats.org/officeDocument/2006/relationships/image"/><Relationship Id="rId8" Target="../media/image39.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1.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1.svg" Type="http://schemas.openxmlformats.org/officeDocument/2006/relationships/image"/><Relationship Id="rId2" Target="../notesSlides/notesSlide19.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5.png" Type="http://schemas.openxmlformats.org/officeDocument/2006/relationships/image"/><Relationship Id="rId6" Target="../media/image36.svg" Type="http://schemas.openxmlformats.org/officeDocument/2006/relationships/image"/><Relationship Id="rId7" Target="../media/image38.png" Type="http://schemas.openxmlformats.org/officeDocument/2006/relationships/image"/><Relationship Id="rId8" Target="../media/image39.svg" Type="http://schemas.openxmlformats.org/officeDocument/2006/relationships/image"/><Relationship Id="rId9" Target="../media/image40.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5.png" Type="http://schemas.openxmlformats.org/officeDocument/2006/relationships/image"/><Relationship Id="rId6" Target="../media/image36.svg" Type="http://schemas.openxmlformats.org/officeDocument/2006/relationships/image"/><Relationship Id="rId7" Target="../media/image38.png" Type="http://schemas.openxmlformats.org/officeDocument/2006/relationships/image"/><Relationship Id="rId8" Target="../media/image39.sv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1.svg" Type="http://schemas.openxmlformats.org/officeDocument/2006/relationships/image"/><Relationship Id="rId2" Target="../notesSlides/notesSlide2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5.png" Type="http://schemas.openxmlformats.org/officeDocument/2006/relationships/image"/><Relationship Id="rId6" Target="../media/image36.svg" Type="http://schemas.openxmlformats.org/officeDocument/2006/relationships/image"/><Relationship Id="rId7" Target="../media/image38.png" Type="http://schemas.openxmlformats.org/officeDocument/2006/relationships/image"/><Relationship Id="rId8" Target="../media/image39.svg" Type="http://schemas.openxmlformats.org/officeDocument/2006/relationships/image"/><Relationship Id="rId9" Target="../media/image40.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2.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5.png" Type="http://schemas.openxmlformats.org/officeDocument/2006/relationships/image"/><Relationship Id="rId6" Target="../media/image36.svg" Type="http://schemas.openxmlformats.org/officeDocument/2006/relationships/image"/><Relationship Id="rId7" Target="../media/image38.png" Type="http://schemas.openxmlformats.org/officeDocument/2006/relationships/image"/><Relationship Id="rId8" Target="../media/image39.sv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1.svg" Type="http://schemas.openxmlformats.org/officeDocument/2006/relationships/image"/><Relationship Id="rId2" Target="../notesSlides/notesSlide23.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5.png" Type="http://schemas.openxmlformats.org/officeDocument/2006/relationships/image"/><Relationship Id="rId6" Target="../media/image36.svg" Type="http://schemas.openxmlformats.org/officeDocument/2006/relationships/image"/><Relationship Id="rId7" Target="../media/image38.png" Type="http://schemas.openxmlformats.org/officeDocument/2006/relationships/image"/><Relationship Id="rId8" Target="../media/image39.svg" Type="http://schemas.openxmlformats.org/officeDocument/2006/relationships/image"/><Relationship Id="rId9" Target="../media/image40.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4.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3.png" Type="http://schemas.openxmlformats.org/officeDocument/2006/relationships/image"/><Relationship Id="rId11" Target="../media/image44.png" Type="http://schemas.openxmlformats.org/officeDocument/2006/relationships/image"/><Relationship Id="rId12" Target="../media/image45.svg" Type="http://schemas.openxmlformats.org/officeDocument/2006/relationships/image"/><Relationship Id="rId13" Target="../media/image46.jpeg" Type="http://schemas.openxmlformats.org/officeDocument/2006/relationships/image"/><Relationship Id="rId14" Target="../media/image47.png" Type="http://schemas.openxmlformats.org/officeDocument/2006/relationships/image"/><Relationship Id="rId15" Target="../media/image48.png" Type="http://schemas.openxmlformats.org/officeDocument/2006/relationships/image"/><Relationship Id="rId16" Target="../media/image49.png" Type="http://schemas.openxmlformats.org/officeDocument/2006/relationships/image"/><Relationship Id="rId2" Target="../notesSlides/notesSlide25.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 Id="rId9" Target="../media/image4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9.png" Type="http://schemas.openxmlformats.org/officeDocument/2006/relationships/image"/><Relationship Id="rId8" Target="../media/image10.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11.png" Type="http://schemas.openxmlformats.org/officeDocument/2006/relationships/image"/><Relationship Id="rId6" Target="../media/image12.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13.png" Type="http://schemas.openxmlformats.org/officeDocument/2006/relationships/image"/><Relationship Id="rId8" Target="../media/image14.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15.png" Type="http://schemas.openxmlformats.org/officeDocument/2006/relationships/image"/><Relationship Id="rId8" Target="../media/image16.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17.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18.png" Type="http://schemas.openxmlformats.org/officeDocument/2006/relationships/image"/><Relationship Id="rId8" Target="../media/image19.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311708" y="9328357"/>
            <a:ext cx="2862209" cy="600478"/>
          </a:xfrm>
          <a:custGeom>
            <a:avLst/>
            <a:gdLst/>
            <a:ahLst/>
            <a:cxnLst/>
            <a:rect r="r" b="b" t="t" l="l"/>
            <a:pathLst>
              <a:path h="600478" w="2862209">
                <a:moveTo>
                  <a:pt x="0" y="0"/>
                </a:moveTo>
                <a:lnTo>
                  <a:pt x="2862210" y="0"/>
                </a:lnTo>
                <a:lnTo>
                  <a:pt x="2862210"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89945" y="7306673"/>
            <a:ext cx="16676708" cy="1861488"/>
            <a:chOff x="0" y="0"/>
            <a:chExt cx="22235610" cy="2481984"/>
          </a:xfrm>
        </p:grpSpPr>
        <p:sp>
          <p:nvSpPr>
            <p:cNvPr name="Freeform 4" id="4"/>
            <p:cNvSpPr/>
            <p:nvPr/>
          </p:nvSpPr>
          <p:spPr>
            <a:xfrm flipH="false" flipV="false" rot="0">
              <a:off x="0" y="0"/>
              <a:ext cx="22235610" cy="2481984"/>
            </a:xfrm>
            <a:custGeom>
              <a:avLst/>
              <a:gdLst/>
              <a:ahLst/>
              <a:cxnLst/>
              <a:rect r="r" b="b" t="t" l="l"/>
              <a:pathLst>
                <a:path h="2481984" w="22235610">
                  <a:moveTo>
                    <a:pt x="0" y="0"/>
                  </a:moveTo>
                  <a:lnTo>
                    <a:pt x="22235610" y="0"/>
                  </a:lnTo>
                  <a:lnTo>
                    <a:pt x="22235610" y="2481984"/>
                  </a:lnTo>
                  <a:lnTo>
                    <a:pt x="0" y="2481984"/>
                  </a:lnTo>
                  <a:close/>
                </a:path>
              </a:pathLst>
            </a:custGeom>
          </p:spPr>
        </p:sp>
        <p:sp>
          <p:nvSpPr>
            <p:cNvPr name="TextBox 5" id="5"/>
            <p:cNvSpPr txBox="true"/>
            <p:nvPr/>
          </p:nvSpPr>
          <p:spPr>
            <a:xfrm>
              <a:off x="0" y="-95250"/>
              <a:ext cx="22235610" cy="2577234"/>
            </a:xfrm>
            <a:prstGeom prst="rect">
              <a:avLst/>
            </a:prstGeom>
          </p:spPr>
          <p:txBody>
            <a:bodyPr anchor="t" rtlCol="false" tIns="0" lIns="0" bIns="0" rIns="0"/>
            <a:lstStyle/>
            <a:p>
              <a:pPr algn="l">
                <a:lnSpc>
                  <a:spcPts val="5640"/>
                </a:lnSpc>
              </a:pPr>
              <a:r>
                <a:rPr lang="en-US" b="true" sz="4700">
                  <a:solidFill>
                    <a:srgbClr val="1E83DA"/>
                  </a:solidFill>
                  <a:latin typeface="Calibri (MS) Bold"/>
                  <a:ea typeface="Calibri (MS) Bold"/>
                  <a:cs typeface="Calibri (MS) Bold"/>
                  <a:sym typeface="Calibri (MS) Bold"/>
                </a:rPr>
                <a:t>“Διοργάνωση Συμπεριληπτικών Εκδηλώσεων”</a:t>
              </a:r>
            </a:p>
            <a:p>
              <a:pPr algn="l">
                <a:lnSpc>
                  <a:spcPts val="4680"/>
                </a:lnSpc>
              </a:pPr>
              <a:r>
                <a:rPr lang="en-US" sz="3900">
                  <a:solidFill>
                    <a:srgbClr val="282829"/>
                  </a:solidFill>
                  <a:latin typeface="Calibri (MS)"/>
                  <a:ea typeface="Calibri (MS)"/>
                  <a:cs typeface="Calibri (MS)"/>
                  <a:sym typeface="Calibri (MS)"/>
                </a:rPr>
                <a:t> Ανάπτυξη κεφαλαίου: CARDET και KOKEN</a:t>
              </a:r>
            </a:p>
          </p:txBody>
        </p:sp>
      </p:grpSp>
      <p:grpSp>
        <p:nvGrpSpPr>
          <p:cNvPr name="Group 6" id="6"/>
          <p:cNvGrpSpPr/>
          <p:nvPr/>
        </p:nvGrpSpPr>
        <p:grpSpPr>
          <a:xfrm rot="0">
            <a:off x="15785948" y="5382814"/>
            <a:ext cx="6412593" cy="6525351"/>
            <a:chOff x="0" y="0"/>
            <a:chExt cx="9587987" cy="9756581"/>
          </a:xfrm>
        </p:grpSpPr>
        <p:sp>
          <p:nvSpPr>
            <p:cNvPr name="Freeform 7" id="7"/>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FBD355"/>
            </a:solidFill>
          </p:spPr>
        </p:sp>
      </p:grpSp>
      <p:sp>
        <p:nvSpPr>
          <p:cNvPr name="Freeform 8" id="8"/>
          <p:cNvSpPr/>
          <p:nvPr/>
        </p:nvSpPr>
        <p:spPr>
          <a:xfrm flipH="false" flipV="false" rot="0">
            <a:off x="7271877" y="790668"/>
            <a:ext cx="5017626" cy="4338157"/>
          </a:xfrm>
          <a:custGeom>
            <a:avLst/>
            <a:gdLst/>
            <a:ahLst/>
            <a:cxnLst/>
            <a:rect r="r" b="b" t="t" l="l"/>
            <a:pathLst>
              <a:path h="4338157" w="5017626">
                <a:moveTo>
                  <a:pt x="0" y="0"/>
                </a:moveTo>
                <a:lnTo>
                  <a:pt x="5017627" y="0"/>
                </a:lnTo>
                <a:lnTo>
                  <a:pt x="5017627" y="4338158"/>
                </a:lnTo>
                <a:lnTo>
                  <a:pt x="0" y="4338158"/>
                </a:lnTo>
                <a:lnTo>
                  <a:pt x="0" y="0"/>
                </a:lnTo>
                <a:close/>
              </a:path>
            </a:pathLst>
          </a:custGeom>
          <a:blipFill>
            <a:blip r:embed="rId4"/>
            <a:stretch>
              <a:fillRect l="0" t="-10169" r="0" b="-5493"/>
            </a:stretch>
          </a:blipFill>
        </p:spPr>
      </p:sp>
      <p:sp>
        <p:nvSpPr>
          <p:cNvPr name="Freeform 9" id="9"/>
          <p:cNvSpPr/>
          <p:nvPr/>
        </p:nvSpPr>
        <p:spPr>
          <a:xfrm flipH="false" flipV="false" rot="0">
            <a:off x="14255619" y="7115319"/>
            <a:ext cx="3264113" cy="5144018"/>
          </a:xfrm>
          <a:custGeom>
            <a:avLst/>
            <a:gdLst/>
            <a:ahLst/>
            <a:cxnLst/>
            <a:rect r="r" b="b" t="t" l="l"/>
            <a:pathLst>
              <a:path h="5144018" w="3264113">
                <a:moveTo>
                  <a:pt x="0" y="0"/>
                </a:moveTo>
                <a:lnTo>
                  <a:pt x="3264113" y="0"/>
                </a:lnTo>
                <a:lnTo>
                  <a:pt x="3264113" y="5144018"/>
                </a:lnTo>
                <a:lnTo>
                  <a:pt x="0" y="514401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0" id="10"/>
          <p:cNvGrpSpPr/>
          <p:nvPr/>
        </p:nvGrpSpPr>
        <p:grpSpPr>
          <a:xfrm rot="0">
            <a:off x="-3567911" y="-1918835"/>
            <a:ext cx="6412593" cy="6525351"/>
            <a:chOff x="0" y="0"/>
            <a:chExt cx="9587987" cy="9756581"/>
          </a:xfrm>
        </p:grpSpPr>
        <p:sp>
          <p:nvSpPr>
            <p:cNvPr name="Freeform 11" id="11"/>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49B381"/>
            </a:solidFill>
          </p:spPr>
        </p:sp>
      </p:grpSp>
      <p:sp>
        <p:nvSpPr>
          <p:cNvPr name="Freeform 12" id="12"/>
          <p:cNvSpPr/>
          <p:nvPr/>
        </p:nvSpPr>
        <p:spPr>
          <a:xfrm flipH="false" flipV="false" rot="-10800000">
            <a:off x="1212625" y="-1543309"/>
            <a:ext cx="3264113" cy="5144018"/>
          </a:xfrm>
          <a:custGeom>
            <a:avLst/>
            <a:gdLst/>
            <a:ahLst/>
            <a:cxnLst/>
            <a:rect r="r" b="b" t="t" l="l"/>
            <a:pathLst>
              <a:path h="5144018" w="3264113">
                <a:moveTo>
                  <a:pt x="0" y="0"/>
                </a:moveTo>
                <a:lnTo>
                  <a:pt x="3264113" y="0"/>
                </a:lnTo>
                <a:lnTo>
                  <a:pt x="3264113" y="5144018"/>
                </a:lnTo>
                <a:lnTo>
                  <a:pt x="0" y="514401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13" id="13"/>
          <p:cNvGrpSpPr/>
          <p:nvPr/>
        </p:nvGrpSpPr>
        <p:grpSpPr>
          <a:xfrm rot="0">
            <a:off x="4331599" y="937077"/>
            <a:ext cx="235179" cy="239314"/>
            <a:chOff x="0" y="0"/>
            <a:chExt cx="9587987" cy="9756581"/>
          </a:xfrm>
        </p:grpSpPr>
        <p:sp>
          <p:nvSpPr>
            <p:cNvPr name="Freeform 14" id="14"/>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5" id="15"/>
          <p:cNvGrpSpPr/>
          <p:nvPr/>
        </p:nvGrpSpPr>
        <p:grpSpPr>
          <a:xfrm rot="0">
            <a:off x="3831208" y="1697248"/>
            <a:ext cx="235179" cy="239314"/>
            <a:chOff x="0" y="0"/>
            <a:chExt cx="9587987" cy="9756581"/>
          </a:xfrm>
        </p:grpSpPr>
        <p:sp>
          <p:nvSpPr>
            <p:cNvPr name="Freeform 16" id="16"/>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7" id="17"/>
          <p:cNvGrpSpPr/>
          <p:nvPr/>
        </p:nvGrpSpPr>
        <p:grpSpPr>
          <a:xfrm rot="0">
            <a:off x="2340375" y="1697248"/>
            <a:ext cx="235179" cy="239314"/>
            <a:chOff x="0" y="0"/>
            <a:chExt cx="9587987" cy="9756581"/>
          </a:xfrm>
        </p:grpSpPr>
        <p:sp>
          <p:nvSpPr>
            <p:cNvPr name="Freeform 18" id="18"/>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9" id="19"/>
          <p:cNvGrpSpPr/>
          <p:nvPr/>
        </p:nvGrpSpPr>
        <p:grpSpPr>
          <a:xfrm rot="0">
            <a:off x="2340375" y="2840090"/>
            <a:ext cx="235179" cy="239314"/>
            <a:chOff x="0" y="0"/>
            <a:chExt cx="9587987" cy="9756581"/>
          </a:xfrm>
        </p:grpSpPr>
        <p:sp>
          <p:nvSpPr>
            <p:cNvPr name="Freeform 20" id="20"/>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1" id="21"/>
          <p:cNvGrpSpPr/>
          <p:nvPr/>
        </p:nvGrpSpPr>
        <p:grpSpPr>
          <a:xfrm rot="0">
            <a:off x="1625224" y="256606"/>
            <a:ext cx="235179" cy="239314"/>
            <a:chOff x="0" y="0"/>
            <a:chExt cx="9587987" cy="9756581"/>
          </a:xfrm>
        </p:grpSpPr>
        <p:sp>
          <p:nvSpPr>
            <p:cNvPr name="Freeform 22" id="22"/>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3" id="23"/>
          <p:cNvGrpSpPr/>
          <p:nvPr/>
        </p:nvGrpSpPr>
        <p:grpSpPr>
          <a:xfrm rot="0">
            <a:off x="1212625" y="2303423"/>
            <a:ext cx="235179" cy="239314"/>
            <a:chOff x="0" y="0"/>
            <a:chExt cx="9587987" cy="9756581"/>
          </a:xfrm>
        </p:grpSpPr>
        <p:sp>
          <p:nvSpPr>
            <p:cNvPr name="Freeform 24" id="24"/>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5" id="25"/>
          <p:cNvGrpSpPr/>
          <p:nvPr/>
        </p:nvGrpSpPr>
        <p:grpSpPr>
          <a:xfrm rot="0">
            <a:off x="1390045" y="1224184"/>
            <a:ext cx="235179" cy="239314"/>
            <a:chOff x="0" y="0"/>
            <a:chExt cx="9587987" cy="9756581"/>
          </a:xfrm>
        </p:grpSpPr>
        <p:sp>
          <p:nvSpPr>
            <p:cNvPr name="Freeform 26" id="26"/>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7" id="27"/>
          <p:cNvGrpSpPr/>
          <p:nvPr/>
        </p:nvGrpSpPr>
        <p:grpSpPr>
          <a:xfrm rot="0">
            <a:off x="4066386" y="2720433"/>
            <a:ext cx="235179" cy="239314"/>
            <a:chOff x="0" y="0"/>
            <a:chExt cx="9587987" cy="9756581"/>
          </a:xfrm>
        </p:grpSpPr>
        <p:sp>
          <p:nvSpPr>
            <p:cNvPr name="Freeform 28" id="28"/>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9" id="29"/>
          <p:cNvGrpSpPr/>
          <p:nvPr/>
        </p:nvGrpSpPr>
        <p:grpSpPr>
          <a:xfrm rot="0">
            <a:off x="3362361" y="495920"/>
            <a:ext cx="235179" cy="239314"/>
            <a:chOff x="0" y="0"/>
            <a:chExt cx="9587987" cy="9756581"/>
          </a:xfrm>
        </p:grpSpPr>
        <p:sp>
          <p:nvSpPr>
            <p:cNvPr name="Freeform 30" id="30"/>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31" id="31"/>
          <p:cNvGrpSpPr/>
          <p:nvPr/>
        </p:nvGrpSpPr>
        <p:grpSpPr>
          <a:xfrm rot="0">
            <a:off x="14138030" y="9567671"/>
            <a:ext cx="235179" cy="239314"/>
            <a:chOff x="0" y="0"/>
            <a:chExt cx="9587987" cy="9756581"/>
          </a:xfrm>
        </p:grpSpPr>
        <p:sp>
          <p:nvSpPr>
            <p:cNvPr name="Freeform 32" id="32"/>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3" id="33"/>
          <p:cNvGrpSpPr/>
          <p:nvPr/>
        </p:nvGrpSpPr>
        <p:grpSpPr>
          <a:xfrm rot="0">
            <a:off x="14489510" y="8166861"/>
            <a:ext cx="235179" cy="239314"/>
            <a:chOff x="0" y="0"/>
            <a:chExt cx="9587987" cy="9756581"/>
          </a:xfrm>
        </p:grpSpPr>
        <p:sp>
          <p:nvSpPr>
            <p:cNvPr name="Freeform 34" id="34"/>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5" id="35"/>
          <p:cNvGrpSpPr/>
          <p:nvPr/>
        </p:nvGrpSpPr>
        <p:grpSpPr>
          <a:xfrm rot="0">
            <a:off x="14915541" y="8847536"/>
            <a:ext cx="235179" cy="239314"/>
            <a:chOff x="0" y="0"/>
            <a:chExt cx="9587987" cy="9756581"/>
          </a:xfrm>
        </p:grpSpPr>
        <p:sp>
          <p:nvSpPr>
            <p:cNvPr name="Freeform 36" id="36"/>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7" id="37"/>
          <p:cNvGrpSpPr/>
          <p:nvPr/>
        </p:nvGrpSpPr>
        <p:grpSpPr>
          <a:xfrm rot="0">
            <a:off x="16080892" y="8509792"/>
            <a:ext cx="235179" cy="239314"/>
            <a:chOff x="0" y="0"/>
            <a:chExt cx="9587987" cy="9756581"/>
          </a:xfrm>
        </p:grpSpPr>
        <p:sp>
          <p:nvSpPr>
            <p:cNvPr name="Freeform 38" id="38"/>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9" id="39"/>
          <p:cNvGrpSpPr/>
          <p:nvPr/>
        </p:nvGrpSpPr>
        <p:grpSpPr>
          <a:xfrm rot="0">
            <a:off x="16080892" y="7306673"/>
            <a:ext cx="235179" cy="239314"/>
            <a:chOff x="0" y="0"/>
            <a:chExt cx="9587987" cy="9756581"/>
          </a:xfrm>
        </p:grpSpPr>
        <p:sp>
          <p:nvSpPr>
            <p:cNvPr name="Freeform 40" id="40"/>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41" id="41"/>
          <p:cNvGrpSpPr/>
          <p:nvPr/>
        </p:nvGrpSpPr>
        <p:grpSpPr>
          <a:xfrm rot="0">
            <a:off x="17402143" y="8847536"/>
            <a:ext cx="235179" cy="239314"/>
            <a:chOff x="0" y="0"/>
            <a:chExt cx="9587987" cy="9756581"/>
          </a:xfrm>
        </p:grpSpPr>
        <p:sp>
          <p:nvSpPr>
            <p:cNvPr name="Freeform 42" id="42"/>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43" id="43"/>
          <p:cNvGrpSpPr/>
          <p:nvPr/>
        </p:nvGrpSpPr>
        <p:grpSpPr>
          <a:xfrm rot="0">
            <a:off x="16631474" y="9328357"/>
            <a:ext cx="235179" cy="239314"/>
            <a:chOff x="0" y="0"/>
            <a:chExt cx="9587987" cy="9756581"/>
          </a:xfrm>
        </p:grpSpPr>
        <p:sp>
          <p:nvSpPr>
            <p:cNvPr name="Freeform 44" id="44"/>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45" id="45"/>
          <p:cNvGrpSpPr/>
          <p:nvPr/>
        </p:nvGrpSpPr>
        <p:grpSpPr>
          <a:xfrm rot="0">
            <a:off x="15150719" y="10047686"/>
            <a:ext cx="235179" cy="239314"/>
            <a:chOff x="0" y="0"/>
            <a:chExt cx="9587987" cy="9756581"/>
          </a:xfrm>
        </p:grpSpPr>
        <p:sp>
          <p:nvSpPr>
            <p:cNvPr name="Freeform 46" id="46"/>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47" id="47"/>
          <p:cNvGrpSpPr/>
          <p:nvPr/>
        </p:nvGrpSpPr>
        <p:grpSpPr>
          <a:xfrm rot="0">
            <a:off x="189945" y="5566976"/>
            <a:ext cx="17499360" cy="2776557"/>
            <a:chOff x="0" y="0"/>
            <a:chExt cx="23332481" cy="3702076"/>
          </a:xfrm>
        </p:grpSpPr>
        <p:sp>
          <p:nvSpPr>
            <p:cNvPr name="Freeform 48" id="48"/>
            <p:cNvSpPr/>
            <p:nvPr/>
          </p:nvSpPr>
          <p:spPr>
            <a:xfrm flipH="false" flipV="false" rot="0">
              <a:off x="0" y="0"/>
              <a:ext cx="23332481" cy="3702076"/>
            </a:xfrm>
            <a:custGeom>
              <a:avLst/>
              <a:gdLst/>
              <a:ahLst/>
              <a:cxnLst/>
              <a:rect r="r" b="b" t="t" l="l"/>
              <a:pathLst>
                <a:path h="3702076" w="23332481">
                  <a:moveTo>
                    <a:pt x="0" y="0"/>
                  </a:moveTo>
                  <a:lnTo>
                    <a:pt x="23332481" y="0"/>
                  </a:lnTo>
                  <a:lnTo>
                    <a:pt x="23332481" y="3702076"/>
                  </a:lnTo>
                  <a:lnTo>
                    <a:pt x="0" y="3702076"/>
                  </a:lnTo>
                  <a:close/>
                </a:path>
              </a:pathLst>
            </a:custGeom>
          </p:spPr>
        </p:sp>
        <p:sp>
          <p:nvSpPr>
            <p:cNvPr name="TextBox 49" id="49"/>
            <p:cNvSpPr txBox="true"/>
            <p:nvPr/>
          </p:nvSpPr>
          <p:spPr>
            <a:xfrm>
              <a:off x="0" y="-114300"/>
              <a:ext cx="23332481" cy="3816376"/>
            </a:xfrm>
            <a:prstGeom prst="rect">
              <a:avLst/>
            </a:prstGeom>
          </p:spPr>
          <p:txBody>
            <a:bodyPr anchor="t" rtlCol="false" tIns="0" lIns="0" bIns="0" rIns="0"/>
            <a:lstStyle/>
            <a:p>
              <a:pPr algn="l">
                <a:lnSpc>
                  <a:spcPts val="6120"/>
                </a:lnSpc>
              </a:pPr>
              <a:r>
                <a:rPr lang="en-US" sz="5100" b="true">
                  <a:solidFill>
                    <a:srgbClr val="282829"/>
                  </a:solidFill>
                  <a:latin typeface="Calibri (MS) Bold"/>
                  <a:ea typeface="Calibri (MS) Bold"/>
                  <a:cs typeface="Calibri (MS) Bold"/>
                  <a:sym typeface="Calibri (MS) Bold"/>
                </a:rPr>
                <a:t>Πρόγραμμα</a:t>
              </a:r>
              <a:r>
                <a:rPr lang="en-US" sz="5100" b="true">
                  <a:solidFill>
                    <a:srgbClr val="282829"/>
                  </a:solidFill>
                  <a:latin typeface="Calibri (MS) Bold"/>
                  <a:ea typeface="Calibri (MS) Bold"/>
                  <a:cs typeface="Calibri (MS) Bold"/>
                  <a:sym typeface="Calibri (MS) Bold"/>
                </a:rPr>
                <a:t> Ενδυνάμωσης και Ανάπτυξης Ικανοτήτων για Εργαζόμενα Άτομα στον Τομέα της Νεολαίας</a:t>
              </a:r>
            </a:p>
            <a:p>
              <a:pPr algn="l">
                <a:lnSpc>
                  <a:spcPts val="7560"/>
                </a:lnSpc>
              </a:pPr>
            </a:p>
          </p:txBody>
        </p:sp>
      </p:gr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018960"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416659" y="2376300"/>
            <a:ext cx="8470430" cy="1839104"/>
            <a:chOff x="0" y="0"/>
            <a:chExt cx="13584458" cy="2949465"/>
          </a:xfrm>
        </p:grpSpPr>
        <p:sp>
          <p:nvSpPr>
            <p:cNvPr name="Freeform 4" id="4"/>
            <p:cNvSpPr/>
            <p:nvPr/>
          </p:nvSpPr>
          <p:spPr>
            <a:xfrm flipH="false" flipV="false" rot="0">
              <a:off x="0" y="0"/>
              <a:ext cx="13584458" cy="2949465"/>
            </a:xfrm>
            <a:custGeom>
              <a:avLst/>
              <a:gdLst/>
              <a:ahLst/>
              <a:cxnLst/>
              <a:rect r="r" b="b" t="t" l="l"/>
              <a:pathLst>
                <a:path h="2949465" w="13584458">
                  <a:moveTo>
                    <a:pt x="0" y="0"/>
                  </a:moveTo>
                  <a:lnTo>
                    <a:pt x="13584458" y="0"/>
                  </a:lnTo>
                  <a:lnTo>
                    <a:pt x="13584458" y="2949465"/>
                  </a:lnTo>
                  <a:lnTo>
                    <a:pt x="0" y="2949465"/>
                  </a:lnTo>
                  <a:close/>
                </a:path>
              </a:pathLst>
            </a:custGeom>
          </p:spPr>
        </p:sp>
        <p:sp>
          <p:nvSpPr>
            <p:cNvPr name="TextBox 5" id="5"/>
            <p:cNvSpPr txBox="true"/>
            <p:nvPr/>
          </p:nvSpPr>
          <p:spPr>
            <a:xfrm>
              <a:off x="0" y="-228600"/>
              <a:ext cx="13584458" cy="3178065"/>
            </a:xfrm>
            <a:prstGeom prst="rect">
              <a:avLst/>
            </a:prstGeom>
          </p:spPr>
          <p:txBody>
            <a:bodyPr anchor="t" rtlCol="false" tIns="0" lIns="0" bIns="0" rIns="0"/>
            <a:lstStyle/>
            <a:p>
              <a:pPr algn="just" marL="604516" indent="-302258" lvl="1">
                <a:lnSpc>
                  <a:spcPts val="5039"/>
                </a:lnSpc>
                <a:buAutoNum type="arabicPeriod" startAt="1"/>
              </a:pPr>
              <a:r>
                <a:rPr lang="en-US" sz="2799">
                  <a:solidFill>
                    <a:srgbClr val="161615"/>
                  </a:solidFill>
                  <a:latin typeface="Calibri (MS)"/>
                  <a:ea typeface="Calibri (MS)"/>
                  <a:cs typeface="Calibri (MS)"/>
                  <a:sym typeface="Calibri (MS)"/>
                </a:rPr>
                <a:t> Δημιουργήστε ασφαλείς, ήρεμους και ευέλικτους χώρους εκδηλώσεων</a:t>
              </a:r>
            </a:p>
            <a:p>
              <a:pPr algn="just">
                <a:lnSpc>
                  <a:spcPts val="5039"/>
                </a:lnSpc>
              </a:pPr>
            </a:p>
          </p:txBody>
        </p:sp>
      </p:grpSp>
      <p:grpSp>
        <p:nvGrpSpPr>
          <p:cNvPr name="Group 6" id="6"/>
          <p:cNvGrpSpPr/>
          <p:nvPr/>
        </p:nvGrpSpPr>
        <p:grpSpPr>
          <a:xfrm rot="0">
            <a:off x="2346748" y="901435"/>
            <a:ext cx="10795406" cy="1129440"/>
            <a:chOff x="0" y="0"/>
            <a:chExt cx="14393875" cy="1505920"/>
          </a:xfrm>
        </p:grpSpPr>
        <p:sp>
          <p:nvSpPr>
            <p:cNvPr name="Freeform 7" id="7"/>
            <p:cNvSpPr/>
            <p:nvPr/>
          </p:nvSpPr>
          <p:spPr>
            <a:xfrm flipH="false" flipV="false" rot="0">
              <a:off x="0" y="0"/>
              <a:ext cx="14393875" cy="1505920"/>
            </a:xfrm>
            <a:custGeom>
              <a:avLst/>
              <a:gdLst/>
              <a:ahLst/>
              <a:cxnLst/>
              <a:rect r="r" b="b" t="t" l="l"/>
              <a:pathLst>
                <a:path h="1505920" w="14393875">
                  <a:moveTo>
                    <a:pt x="0" y="0"/>
                  </a:moveTo>
                  <a:lnTo>
                    <a:pt x="14393875" y="0"/>
                  </a:lnTo>
                  <a:lnTo>
                    <a:pt x="14393875" y="1505920"/>
                  </a:lnTo>
                  <a:lnTo>
                    <a:pt x="0" y="1505920"/>
                  </a:lnTo>
                  <a:close/>
                </a:path>
              </a:pathLst>
            </a:custGeom>
          </p:spPr>
        </p:sp>
        <p:sp>
          <p:nvSpPr>
            <p:cNvPr name="TextBox 8" id="8"/>
            <p:cNvSpPr txBox="true"/>
            <p:nvPr/>
          </p:nvSpPr>
          <p:spPr>
            <a:xfrm>
              <a:off x="0" y="-57150"/>
              <a:ext cx="14393875" cy="1563070"/>
            </a:xfrm>
            <a:prstGeom prst="rect">
              <a:avLst/>
            </a:prstGeom>
          </p:spPr>
          <p:txBody>
            <a:bodyPr anchor="t" rtlCol="false" tIns="0" lIns="0" bIns="0" rIns="0"/>
            <a:lstStyle/>
            <a:p>
              <a:pPr algn="l">
                <a:lnSpc>
                  <a:spcPts val="3840"/>
                </a:lnSpc>
              </a:pPr>
              <a:r>
                <a:rPr lang="en-US" b="true" sz="3200">
                  <a:solidFill>
                    <a:srgbClr val="282121"/>
                  </a:solidFill>
                  <a:latin typeface="Calibri (MS) Bold"/>
                  <a:ea typeface="Calibri (MS) Bold"/>
                  <a:cs typeface="Calibri (MS) Bold"/>
                  <a:sym typeface="Calibri (MS) Bold"/>
                </a:rPr>
                <a:t>Πώς δημιουργούμε ένα περιβάλλον που καλωσορίζει διαφορετικές ανάγκες</a:t>
              </a:r>
            </a:p>
          </p:txBody>
        </p:sp>
      </p:grpSp>
      <p:sp>
        <p:nvSpPr>
          <p:cNvPr name="Freeform 9" id="9"/>
          <p:cNvSpPr/>
          <p:nvPr/>
        </p:nvSpPr>
        <p:spPr>
          <a:xfrm flipH="false" flipV="false" rot="0">
            <a:off x="83632" y="83632"/>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0" id="10"/>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0">
            <a:off x="0" y="6308841"/>
            <a:ext cx="4467350" cy="4467350"/>
          </a:xfrm>
          <a:custGeom>
            <a:avLst/>
            <a:gdLst/>
            <a:ahLst/>
            <a:cxnLst/>
            <a:rect r="r" b="b" t="t" l="l"/>
            <a:pathLst>
              <a:path h="4467350" w="4467350">
                <a:moveTo>
                  <a:pt x="0" y="0"/>
                </a:moveTo>
                <a:lnTo>
                  <a:pt x="4467350" y="0"/>
                </a:lnTo>
                <a:lnTo>
                  <a:pt x="4467350" y="4467350"/>
                </a:lnTo>
                <a:lnTo>
                  <a:pt x="0" y="4467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2" id="12"/>
          <p:cNvSpPr/>
          <p:nvPr/>
        </p:nvSpPr>
        <p:spPr>
          <a:xfrm flipH="false" flipV="false" rot="0">
            <a:off x="11254488" y="4546392"/>
            <a:ext cx="5637242" cy="2695626"/>
          </a:xfrm>
          <a:custGeom>
            <a:avLst/>
            <a:gdLst/>
            <a:ahLst/>
            <a:cxnLst/>
            <a:rect r="r" b="b" t="t" l="l"/>
            <a:pathLst>
              <a:path h="2695626" w="5637242">
                <a:moveTo>
                  <a:pt x="0" y="0"/>
                </a:moveTo>
                <a:lnTo>
                  <a:pt x="5637242" y="0"/>
                </a:lnTo>
                <a:lnTo>
                  <a:pt x="5637242" y="2695626"/>
                </a:lnTo>
                <a:lnTo>
                  <a:pt x="0" y="269562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1535815" y="3674381"/>
            <a:ext cx="8642544" cy="5583919"/>
          </a:xfrm>
          <a:prstGeom prst="rect">
            <a:avLst/>
          </a:prstGeom>
        </p:spPr>
        <p:txBody>
          <a:bodyPr anchor="t" rtlCol="false" tIns="0" lIns="0" bIns="0" rIns="0">
            <a:spAutoFit/>
          </a:bodyPr>
          <a:lstStyle/>
          <a:p>
            <a:pPr algn="l" marL="582928" indent="-291464" lvl="1">
              <a:lnSpc>
                <a:spcPts val="4049"/>
              </a:lnSpc>
              <a:buFont typeface="Arial"/>
              <a:buChar char="•"/>
            </a:pPr>
            <a:r>
              <a:rPr lang="en-US" sz="2699">
                <a:solidFill>
                  <a:srgbClr val="4C4457"/>
                </a:solidFill>
                <a:latin typeface="Calibri (MS)"/>
                <a:ea typeface="Calibri (MS)"/>
                <a:cs typeface="Calibri (MS)"/>
                <a:sym typeface="Calibri (MS)"/>
              </a:rPr>
              <a:t>Παρέχετε ήρεμα δωμάτια για διαλείμματα ή αισθητηριακή υπερφόρτωση.</a:t>
            </a:r>
          </a:p>
          <a:p>
            <a:pPr algn="l">
              <a:lnSpc>
                <a:spcPts val="4049"/>
              </a:lnSpc>
            </a:pPr>
          </a:p>
          <a:p>
            <a:pPr algn="l" marL="582928" indent="-291464" lvl="1">
              <a:lnSpc>
                <a:spcPts val="4049"/>
              </a:lnSpc>
              <a:buFont typeface="Arial"/>
              <a:buChar char="•"/>
            </a:pPr>
            <a:r>
              <a:rPr lang="en-US" sz="2699">
                <a:solidFill>
                  <a:srgbClr val="4C4457"/>
                </a:solidFill>
                <a:latin typeface="Calibri (MS)"/>
                <a:ea typeface="Calibri (MS)"/>
                <a:cs typeface="Calibri (MS)"/>
                <a:sym typeface="Calibri (MS)"/>
              </a:rPr>
              <a:t>Κρατήστε το πρόγραμμα</a:t>
            </a:r>
            <a:r>
              <a:rPr lang="en-US" sz="2699">
                <a:solidFill>
                  <a:srgbClr val="4C4457"/>
                </a:solidFill>
                <a:latin typeface="Calibri (MS)"/>
                <a:ea typeface="Calibri (MS)"/>
                <a:cs typeface="Calibri (MS)"/>
                <a:sym typeface="Calibri (MS)"/>
              </a:rPr>
              <a:t> προβλέψιμο και κοινοποιήστε το εκ των προτέρων.</a:t>
            </a:r>
          </a:p>
          <a:p>
            <a:pPr algn="l">
              <a:lnSpc>
                <a:spcPts val="4049"/>
              </a:lnSpc>
            </a:pPr>
          </a:p>
          <a:p>
            <a:pPr algn="l" marL="582928" indent="-291464" lvl="1">
              <a:lnSpc>
                <a:spcPts val="4049"/>
              </a:lnSpc>
              <a:buFont typeface="Arial"/>
              <a:buChar char="•"/>
            </a:pPr>
            <a:r>
              <a:rPr lang="en-US" sz="2699">
                <a:solidFill>
                  <a:srgbClr val="4C4457"/>
                </a:solidFill>
                <a:latin typeface="Calibri (MS)"/>
                <a:ea typeface="Calibri (MS)"/>
                <a:cs typeface="Calibri (MS)"/>
                <a:sym typeface="Calibri (MS)"/>
              </a:rPr>
              <a:t>Χρησιμοποιήστε</a:t>
            </a:r>
            <a:r>
              <a:rPr lang="en-US" sz="2699">
                <a:solidFill>
                  <a:srgbClr val="4C4457"/>
                </a:solidFill>
                <a:latin typeface="Calibri (MS)"/>
                <a:ea typeface="Calibri (MS)"/>
                <a:cs typeface="Calibri (MS)"/>
                <a:sym typeface="Calibri (MS)"/>
              </a:rPr>
              <a:t> ευδιάκριτη σήμανση για εύκολη προσανατολισμό στον χώρο.</a:t>
            </a:r>
          </a:p>
          <a:p>
            <a:pPr algn="l">
              <a:lnSpc>
                <a:spcPts val="4049"/>
              </a:lnSpc>
            </a:pPr>
          </a:p>
          <a:p>
            <a:pPr algn="l" marL="582928" indent="-291464" lvl="1">
              <a:lnSpc>
                <a:spcPts val="4049"/>
              </a:lnSpc>
              <a:buFont typeface="Arial"/>
              <a:buChar char="•"/>
            </a:pPr>
            <a:r>
              <a:rPr lang="en-US" sz="2699">
                <a:solidFill>
                  <a:srgbClr val="4C4457"/>
                </a:solidFill>
                <a:latin typeface="Calibri (MS)"/>
                <a:ea typeface="Calibri (MS)"/>
                <a:cs typeface="Calibri (MS)"/>
                <a:sym typeface="Calibri (MS)"/>
              </a:rPr>
              <a:t>Επιτρέψτε</a:t>
            </a:r>
            <a:r>
              <a:rPr lang="en-US" sz="2699">
                <a:solidFill>
                  <a:srgbClr val="4C4457"/>
                </a:solidFill>
                <a:latin typeface="Calibri (MS)"/>
                <a:ea typeface="Calibri (MS)"/>
                <a:cs typeface="Calibri (MS)"/>
                <a:sym typeface="Calibri (MS)"/>
              </a:rPr>
              <a:t> στους</a:t>
            </a:r>
            <a:r>
              <a:rPr lang="en-US" sz="2699">
                <a:solidFill>
                  <a:srgbClr val="4C4457"/>
                </a:solidFill>
                <a:latin typeface="Calibri (MS)"/>
                <a:ea typeface="Calibri (MS)"/>
                <a:cs typeface="Calibri (MS)"/>
                <a:sym typeface="Calibri (MS)"/>
              </a:rPr>
              <a:t> συμμετέχοντες να διαλέγουν τον τρόπο και τον χρόνο συμμετοχής τους.</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590243"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3638412" y="0"/>
            <a:ext cx="4649588" cy="10287000"/>
            <a:chOff x="0" y="0"/>
            <a:chExt cx="6199451" cy="13716000"/>
          </a:xfrm>
        </p:grpSpPr>
        <p:sp>
          <p:nvSpPr>
            <p:cNvPr name="Freeform 4" id="4"/>
            <p:cNvSpPr/>
            <p:nvPr/>
          </p:nvSpPr>
          <p:spPr>
            <a:xfrm flipH="false" flipV="false" rot="0">
              <a:off x="0" y="0"/>
              <a:ext cx="6199401" cy="13716000"/>
            </a:xfrm>
            <a:custGeom>
              <a:avLst/>
              <a:gdLst/>
              <a:ahLst/>
              <a:cxnLst/>
              <a:rect r="r" b="b" t="t" l="l"/>
              <a:pathLst>
                <a:path h="13716000" w="6199401">
                  <a:moveTo>
                    <a:pt x="0" y="0"/>
                  </a:moveTo>
                  <a:lnTo>
                    <a:pt x="6199401" y="0"/>
                  </a:lnTo>
                  <a:lnTo>
                    <a:pt x="6199401" y="13716000"/>
                  </a:lnTo>
                  <a:lnTo>
                    <a:pt x="0" y="13716000"/>
                  </a:lnTo>
                  <a:close/>
                </a:path>
              </a:pathLst>
            </a:custGeom>
            <a:solidFill>
              <a:srgbClr val="49B381"/>
            </a:solidFill>
          </p:spPr>
        </p:sp>
      </p:grpSp>
      <p:grpSp>
        <p:nvGrpSpPr>
          <p:cNvPr name="Group 5" id="5"/>
          <p:cNvGrpSpPr/>
          <p:nvPr/>
        </p:nvGrpSpPr>
        <p:grpSpPr>
          <a:xfrm rot="0">
            <a:off x="2225236" y="352745"/>
            <a:ext cx="11909935" cy="1374534"/>
            <a:chOff x="0" y="0"/>
            <a:chExt cx="15879913" cy="1832712"/>
          </a:xfrm>
        </p:grpSpPr>
        <p:sp>
          <p:nvSpPr>
            <p:cNvPr name="Freeform 6" id="6"/>
            <p:cNvSpPr/>
            <p:nvPr/>
          </p:nvSpPr>
          <p:spPr>
            <a:xfrm flipH="false" flipV="false" rot="0">
              <a:off x="0" y="0"/>
              <a:ext cx="15879913" cy="1832712"/>
            </a:xfrm>
            <a:custGeom>
              <a:avLst/>
              <a:gdLst/>
              <a:ahLst/>
              <a:cxnLst/>
              <a:rect r="r" b="b" t="t" l="l"/>
              <a:pathLst>
                <a:path h="1832712" w="15879913">
                  <a:moveTo>
                    <a:pt x="0" y="0"/>
                  </a:moveTo>
                  <a:lnTo>
                    <a:pt x="15879913" y="0"/>
                  </a:lnTo>
                  <a:lnTo>
                    <a:pt x="15879913" y="1832712"/>
                  </a:lnTo>
                  <a:lnTo>
                    <a:pt x="0" y="1832712"/>
                  </a:lnTo>
                  <a:close/>
                </a:path>
              </a:pathLst>
            </a:custGeom>
          </p:spPr>
        </p:sp>
        <p:sp>
          <p:nvSpPr>
            <p:cNvPr name="TextBox 7" id="7"/>
            <p:cNvSpPr txBox="true"/>
            <p:nvPr/>
          </p:nvSpPr>
          <p:spPr>
            <a:xfrm>
              <a:off x="0" y="-85725"/>
              <a:ext cx="15879913" cy="1918437"/>
            </a:xfrm>
            <a:prstGeom prst="rect">
              <a:avLst/>
            </a:prstGeom>
          </p:spPr>
          <p:txBody>
            <a:bodyPr anchor="t" rtlCol="false" tIns="0" lIns="0" bIns="0" rIns="0"/>
            <a:lstStyle/>
            <a:p>
              <a:pPr algn="l">
                <a:lnSpc>
                  <a:spcPts val="4709"/>
                </a:lnSpc>
              </a:pPr>
              <a:r>
                <a:rPr lang="en-US" b="true" sz="3924">
                  <a:solidFill>
                    <a:srgbClr val="000000"/>
                  </a:solidFill>
                  <a:latin typeface="Calibri (MS) Bold"/>
                  <a:ea typeface="Calibri (MS) Bold"/>
                  <a:cs typeface="Calibri (MS) Bold"/>
                  <a:sym typeface="Calibri (MS) Bold"/>
                </a:rPr>
                <a:t>Στρατηγικές επικοινωνίας: κατανοητή γλώσσα και οπτικά βοηθήματα.</a:t>
              </a:r>
            </a:p>
          </p:txBody>
        </p:sp>
      </p:grpSp>
      <p:grpSp>
        <p:nvGrpSpPr>
          <p:cNvPr name="Group 8" id="8"/>
          <p:cNvGrpSpPr/>
          <p:nvPr/>
        </p:nvGrpSpPr>
        <p:grpSpPr>
          <a:xfrm rot="0">
            <a:off x="337771" y="2038986"/>
            <a:ext cx="10785403" cy="7819792"/>
            <a:chOff x="0" y="0"/>
            <a:chExt cx="14380538" cy="10426389"/>
          </a:xfrm>
        </p:grpSpPr>
        <p:sp>
          <p:nvSpPr>
            <p:cNvPr name="Freeform 9" id="9"/>
            <p:cNvSpPr/>
            <p:nvPr/>
          </p:nvSpPr>
          <p:spPr>
            <a:xfrm flipH="false" flipV="false" rot="0">
              <a:off x="0" y="0"/>
              <a:ext cx="14380538" cy="10426389"/>
            </a:xfrm>
            <a:custGeom>
              <a:avLst/>
              <a:gdLst/>
              <a:ahLst/>
              <a:cxnLst/>
              <a:rect r="r" b="b" t="t" l="l"/>
              <a:pathLst>
                <a:path h="10426389" w="14380538">
                  <a:moveTo>
                    <a:pt x="0" y="0"/>
                  </a:moveTo>
                  <a:lnTo>
                    <a:pt x="14380538" y="0"/>
                  </a:lnTo>
                  <a:lnTo>
                    <a:pt x="14380538" y="10426389"/>
                  </a:lnTo>
                  <a:lnTo>
                    <a:pt x="0" y="10426389"/>
                  </a:lnTo>
                  <a:close/>
                </a:path>
              </a:pathLst>
            </a:custGeom>
          </p:spPr>
        </p:sp>
        <p:sp>
          <p:nvSpPr>
            <p:cNvPr name="TextBox 10" id="10"/>
            <p:cNvSpPr txBox="true"/>
            <p:nvPr/>
          </p:nvSpPr>
          <p:spPr>
            <a:xfrm>
              <a:off x="0" y="-180975"/>
              <a:ext cx="14380538" cy="10607364"/>
            </a:xfrm>
            <a:prstGeom prst="rect">
              <a:avLst/>
            </a:prstGeom>
          </p:spPr>
          <p:txBody>
            <a:bodyPr anchor="t" rtlCol="false" tIns="0" lIns="0" bIns="0" rIns="0"/>
            <a:lstStyle/>
            <a:p>
              <a:pPr algn="just">
                <a:lnSpc>
                  <a:spcPts val="4140"/>
                </a:lnSpc>
              </a:pPr>
              <a:r>
                <a:rPr lang="en-US" sz="2300" b="true">
                  <a:solidFill>
                    <a:srgbClr val="000000"/>
                  </a:solidFill>
                  <a:latin typeface="Calibri (MS) Bold"/>
                  <a:ea typeface="Calibri (MS) Bold"/>
                  <a:cs typeface="Calibri (MS) Bold"/>
                  <a:sym typeface="Calibri (MS) Bold"/>
                </a:rPr>
                <a:t>Γιατί έχει σημασία;</a:t>
              </a:r>
            </a:p>
            <a:p>
              <a:pPr algn="just">
                <a:lnSpc>
                  <a:spcPts val="4140"/>
                </a:lnSpc>
              </a:pPr>
              <a:r>
                <a:rPr lang="en-US" sz="2300">
                  <a:solidFill>
                    <a:srgbClr val="000000"/>
                  </a:solidFill>
                  <a:latin typeface="Calibri (MS)"/>
                  <a:ea typeface="Calibri (MS)"/>
                  <a:cs typeface="Calibri (MS)"/>
                  <a:sym typeface="Calibri (MS)"/>
                </a:rPr>
                <a:t>Είναι σημαντικό</a:t>
              </a:r>
              <a:r>
                <a:rPr lang="en-US" sz="2300">
                  <a:solidFill>
                    <a:srgbClr val="000000"/>
                  </a:solidFill>
                  <a:latin typeface="Calibri (MS)"/>
                  <a:ea typeface="Calibri (MS)"/>
                  <a:cs typeface="Calibri (MS)"/>
                  <a:sym typeface="Calibri (MS)"/>
                </a:rPr>
                <a:t> να αναγνωρίζουμε ότι οι άνθρωποι δεν επεξεργάζονται την πληροφορία με τον ίδιο τρόπο. Η χρήση καθαρής, απλής γλώσσας και αποτελεσματικών οπτικών βοηθημάτων αποτελεί βασικό στοιχείο για να είναι μια εκδήλωση πραγματικά συμπεριληπτική, ιδιαίτερα για νεαρά άτομα με ψυχοκοινωνικές ή νοητικές αναπηρίες.</a:t>
              </a:r>
            </a:p>
            <a:p>
              <a:pPr algn="just">
                <a:lnSpc>
                  <a:spcPts val="4140"/>
                </a:lnSpc>
              </a:pPr>
            </a:p>
            <a:p>
              <a:pPr algn="just">
                <a:lnSpc>
                  <a:spcPts val="4140"/>
                </a:lnSpc>
              </a:pPr>
              <a:r>
                <a:rPr lang="en-US" b="true" sz="2300">
                  <a:solidFill>
                    <a:srgbClr val="000000"/>
                  </a:solidFill>
                  <a:latin typeface="Calibri (MS) Bold"/>
                  <a:ea typeface="Calibri (MS) Bold"/>
                  <a:cs typeface="Calibri (MS) Bold"/>
                  <a:sym typeface="Calibri (MS) Bold"/>
                </a:rPr>
                <a:t>Αυτή η ενότητα έχει σχεδιαστεί για να σας βοηθήσει:</a:t>
              </a:r>
            </a:p>
            <a:p>
              <a:pPr algn="just" marL="496571" indent="-248285" lvl="1">
                <a:lnSpc>
                  <a:spcPts val="4140"/>
                </a:lnSpc>
                <a:buFont typeface="Arial"/>
                <a:buChar char="•"/>
              </a:pPr>
              <a:r>
                <a:rPr lang="en-US" sz="2300">
                  <a:solidFill>
                    <a:srgbClr val="000000"/>
                  </a:solidFill>
                  <a:latin typeface="Calibri (MS)"/>
                  <a:ea typeface="Calibri (MS)"/>
                  <a:cs typeface="Calibri (MS)"/>
                  <a:sym typeface="Calibri (MS)"/>
                </a:rPr>
                <a:t>αποκτήσετε μια ολοκληρωμένη κατανόηση του τι σημαίνει εύκολα κατανοητή γλώσσα,</a:t>
              </a:r>
            </a:p>
            <a:p>
              <a:pPr algn="just" marL="496571" indent="-248285" lvl="1">
                <a:lnSpc>
                  <a:spcPts val="4140"/>
                </a:lnSpc>
                <a:buFont typeface="Arial"/>
                <a:buChar char="•"/>
              </a:pPr>
              <a:r>
                <a:rPr lang="en-US" sz="2300">
                  <a:solidFill>
                    <a:srgbClr val="000000"/>
                  </a:solidFill>
                  <a:latin typeface="Calibri (MS)"/>
                  <a:ea typeface="Calibri (MS)"/>
                  <a:cs typeface="Calibri (MS)"/>
                  <a:sym typeface="Calibri (MS)"/>
                </a:rPr>
                <a:t>αναπτύξετε</a:t>
              </a:r>
              <a:r>
                <a:rPr lang="en-US" sz="2300">
                  <a:solidFill>
                    <a:srgbClr val="000000"/>
                  </a:solidFill>
                  <a:latin typeface="Calibri (MS)"/>
                  <a:ea typeface="Calibri (MS)"/>
                  <a:cs typeface="Calibri (MS)"/>
                  <a:sym typeface="Calibri (MS)"/>
                </a:rPr>
                <a:t> δεξιότητες στη χρήση εικόνων, εικονιδίων και δομημένης πληροφορίας ώστε να ενισχύσετε την κατανόηση κατά τη διάρκεια μιας εκδήλωσης,</a:t>
              </a:r>
            </a:p>
            <a:p>
              <a:pPr algn="just" marL="496571" indent="-248285" lvl="1">
                <a:lnSpc>
                  <a:spcPts val="4140"/>
                </a:lnSpc>
                <a:buFont typeface="Arial"/>
                <a:buChar char="•"/>
              </a:pPr>
              <a:r>
                <a:rPr lang="en-US" sz="2300">
                  <a:solidFill>
                    <a:srgbClr val="000000"/>
                  </a:solidFill>
                  <a:latin typeface="Calibri (MS)"/>
                  <a:ea typeface="Calibri (MS)"/>
                  <a:cs typeface="Calibri (MS)"/>
                  <a:sym typeface="Calibri (MS)"/>
                </a:rPr>
                <a:t>μάθετε</a:t>
              </a:r>
              <a:r>
                <a:rPr lang="en-US" sz="2300">
                  <a:solidFill>
                    <a:srgbClr val="000000"/>
                  </a:solidFill>
                  <a:latin typeface="Calibri (MS)"/>
                  <a:ea typeface="Calibri (MS)"/>
                  <a:cs typeface="Calibri (MS)"/>
                  <a:sym typeface="Calibri (MS)"/>
                </a:rPr>
                <a:t> πώς να εφαρμόζετε με αυτοπεποίθηση αυτές τις ουσιαστικές στρατηγικές όταν σχεδιάζετε τις δικές σας δράσεις.</a:t>
              </a:r>
            </a:p>
            <a:p>
              <a:pPr algn="just">
                <a:lnSpc>
                  <a:spcPts val="3960"/>
                </a:lnSpc>
              </a:pPr>
            </a:p>
            <a:p>
              <a:pPr algn="just">
                <a:lnSpc>
                  <a:spcPts val="3420"/>
                </a:lnSpc>
              </a:pPr>
            </a:p>
            <a:p>
              <a:pPr algn="just">
                <a:lnSpc>
                  <a:spcPts val="990"/>
                </a:lnSpc>
              </a:pPr>
            </a:p>
          </p:txBody>
        </p:sp>
      </p:grpSp>
      <p:grpSp>
        <p:nvGrpSpPr>
          <p:cNvPr name="Group 11" id="11"/>
          <p:cNvGrpSpPr/>
          <p:nvPr/>
        </p:nvGrpSpPr>
        <p:grpSpPr>
          <a:xfrm rot="0">
            <a:off x="973931" y="971551"/>
            <a:ext cx="700088" cy="136922"/>
            <a:chOff x="0" y="0"/>
            <a:chExt cx="933450" cy="182563"/>
          </a:xfrm>
        </p:grpSpPr>
        <p:sp>
          <p:nvSpPr>
            <p:cNvPr name="Freeform 12" id="12"/>
            <p:cNvSpPr/>
            <p:nvPr/>
          </p:nvSpPr>
          <p:spPr>
            <a:xfrm flipH="false" flipV="false" rot="0">
              <a:off x="0" y="0"/>
              <a:ext cx="933450" cy="182626"/>
            </a:xfrm>
            <a:custGeom>
              <a:avLst/>
              <a:gdLst/>
              <a:ahLst/>
              <a:cxnLst/>
              <a:rect r="r" b="b" t="t" l="l"/>
              <a:pathLst>
                <a:path h="182626" w="933450">
                  <a:moveTo>
                    <a:pt x="93345" y="182626"/>
                  </a:moveTo>
                  <a:cubicBezTo>
                    <a:pt x="844296" y="182626"/>
                    <a:pt x="844296" y="182626"/>
                    <a:pt x="844296" y="182626"/>
                  </a:cubicBezTo>
                  <a:cubicBezTo>
                    <a:pt x="895223" y="182626"/>
                    <a:pt x="933450" y="140208"/>
                    <a:pt x="933450" y="89281"/>
                  </a:cubicBezTo>
                  <a:cubicBezTo>
                    <a:pt x="933450" y="38354"/>
                    <a:pt x="895223" y="0"/>
                    <a:pt x="844296" y="0"/>
                  </a:cubicBezTo>
                  <a:cubicBezTo>
                    <a:pt x="93345" y="0"/>
                    <a:pt x="93345" y="0"/>
                    <a:pt x="93345" y="0"/>
                  </a:cubicBezTo>
                  <a:cubicBezTo>
                    <a:pt x="42418" y="0"/>
                    <a:pt x="0" y="38227"/>
                    <a:pt x="0" y="89154"/>
                  </a:cubicBezTo>
                  <a:cubicBezTo>
                    <a:pt x="0" y="140081"/>
                    <a:pt x="42418" y="182499"/>
                    <a:pt x="93345" y="182499"/>
                  </a:cubicBezTo>
                </a:path>
              </a:pathLst>
            </a:custGeom>
            <a:solidFill>
              <a:srgbClr val="D91B5C"/>
            </a:solidFill>
          </p:spPr>
        </p:sp>
      </p:grpSp>
      <p:sp>
        <p:nvSpPr>
          <p:cNvPr name="Freeform 13" id="13"/>
          <p:cNvSpPr/>
          <p:nvPr/>
        </p:nvSpPr>
        <p:spPr>
          <a:xfrm flipH="false" flipV="false" rot="0">
            <a:off x="131212" y="83632"/>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4" id="14"/>
          <p:cNvSpPr/>
          <p:nvPr/>
        </p:nvSpPr>
        <p:spPr>
          <a:xfrm flipH="false" flipV="false" rot="0">
            <a:off x="11602995" y="2950023"/>
            <a:ext cx="1102779" cy="2075369"/>
          </a:xfrm>
          <a:custGeom>
            <a:avLst/>
            <a:gdLst/>
            <a:ahLst/>
            <a:cxnLst/>
            <a:rect r="r" b="b" t="t" l="l"/>
            <a:pathLst>
              <a:path h="2075369" w="1102779">
                <a:moveTo>
                  <a:pt x="0" y="0"/>
                </a:moveTo>
                <a:lnTo>
                  <a:pt x="1102779" y="0"/>
                </a:lnTo>
                <a:lnTo>
                  <a:pt x="1102779" y="2075369"/>
                </a:lnTo>
                <a:lnTo>
                  <a:pt x="0" y="207536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5" id="15"/>
          <p:cNvSpPr/>
          <p:nvPr/>
        </p:nvSpPr>
        <p:spPr>
          <a:xfrm flipH="false" flipV="false" rot="0">
            <a:off x="11602995" y="3620009"/>
            <a:ext cx="4360211" cy="3935091"/>
          </a:xfrm>
          <a:custGeom>
            <a:avLst/>
            <a:gdLst/>
            <a:ahLst/>
            <a:cxnLst/>
            <a:rect r="r" b="b" t="t" l="l"/>
            <a:pathLst>
              <a:path h="3935091" w="4360211">
                <a:moveTo>
                  <a:pt x="0" y="0"/>
                </a:moveTo>
                <a:lnTo>
                  <a:pt x="4360211" y="0"/>
                </a:lnTo>
                <a:lnTo>
                  <a:pt x="4360211" y="3935090"/>
                </a:lnTo>
                <a:lnTo>
                  <a:pt x="0" y="3935090"/>
                </a:lnTo>
                <a:lnTo>
                  <a:pt x="0" y="0"/>
                </a:lnTo>
                <a:close/>
              </a:path>
            </a:pathLst>
          </a:custGeom>
          <a:blipFill>
            <a:blip r:embed="rId7"/>
            <a:stretch>
              <a:fillRect l="0" t="0" r="0" b="0"/>
            </a:stretch>
          </a:blipFill>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018960"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350462" y="3335022"/>
            <a:ext cx="15587076" cy="3115554"/>
            <a:chOff x="0" y="0"/>
            <a:chExt cx="25148099" cy="5026616"/>
          </a:xfrm>
        </p:grpSpPr>
        <p:sp>
          <p:nvSpPr>
            <p:cNvPr name="Freeform 4" id="4"/>
            <p:cNvSpPr/>
            <p:nvPr/>
          </p:nvSpPr>
          <p:spPr>
            <a:xfrm flipH="false" flipV="false" rot="0">
              <a:off x="0" y="0"/>
              <a:ext cx="25148099" cy="5026616"/>
            </a:xfrm>
            <a:custGeom>
              <a:avLst/>
              <a:gdLst/>
              <a:ahLst/>
              <a:cxnLst/>
              <a:rect r="r" b="b" t="t" l="l"/>
              <a:pathLst>
                <a:path h="5026616" w="25148099">
                  <a:moveTo>
                    <a:pt x="0" y="0"/>
                  </a:moveTo>
                  <a:lnTo>
                    <a:pt x="25148099" y="0"/>
                  </a:lnTo>
                  <a:lnTo>
                    <a:pt x="25148099" y="5026616"/>
                  </a:lnTo>
                  <a:lnTo>
                    <a:pt x="0" y="5026616"/>
                  </a:lnTo>
                  <a:close/>
                </a:path>
              </a:pathLst>
            </a:custGeom>
          </p:spPr>
        </p:sp>
        <p:sp>
          <p:nvSpPr>
            <p:cNvPr name="TextBox 5" id="5"/>
            <p:cNvSpPr txBox="true"/>
            <p:nvPr/>
          </p:nvSpPr>
          <p:spPr>
            <a:xfrm>
              <a:off x="0" y="-228600"/>
              <a:ext cx="25148099" cy="5255216"/>
            </a:xfrm>
            <a:prstGeom prst="rect">
              <a:avLst/>
            </a:prstGeom>
          </p:spPr>
          <p:txBody>
            <a:bodyPr anchor="t" rtlCol="false" tIns="0" lIns="0" bIns="0" rIns="0"/>
            <a:lstStyle/>
            <a:p>
              <a:pPr algn="just">
                <a:lnSpc>
                  <a:spcPts val="5039"/>
                </a:lnSpc>
              </a:pPr>
            </a:p>
            <a:p>
              <a:pPr algn="just">
                <a:lnSpc>
                  <a:spcPts val="5039"/>
                </a:lnSpc>
              </a:pPr>
            </a:p>
            <a:p>
              <a:pPr algn="just">
                <a:lnSpc>
                  <a:spcPts val="5039"/>
                </a:lnSpc>
              </a:pPr>
            </a:p>
            <a:p>
              <a:pPr algn="just">
                <a:lnSpc>
                  <a:spcPts val="5039"/>
                </a:lnSpc>
              </a:pPr>
            </a:p>
            <a:p>
              <a:pPr algn="just">
                <a:lnSpc>
                  <a:spcPts val="5039"/>
                </a:lnSpc>
              </a:pPr>
            </a:p>
          </p:txBody>
        </p:sp>
      </p:grpSp>
      <p:grpSp>
        <p:nvGrpSpPr>
          <p:cNvPr name="Group 6" id="6"/>
          <p:cNvGrpSpPr/>
          <p:nvPr/>
        </p:nvGrpSpPr>
        <p:grpSpPr>
          <a:xfrm rot="0">
            <a:off x="2955766" y="1466156"/>
            <a:ext cx="12927310" cy="1129440"/>
            <a:chOff x="0" y="0"/>
            <a:chExt cx="17236413" cy="1505920"/>
          </a:xfrm>
        </p:grpSpPr>
        <p:sp>
          <p:nvSpPr>
            <p:cNvPr name="Freeform 7" id="7"/>
            <p:cNvSpPr/>
            <p:nvPr/>
          </p:nvSpPr>
          <p:spPr>
            <a:xfrm flipH="false" flipV="false" rot="0">
              <a:off x="0" y="0"/>
              <a:ext cx="17236413" cy="1505920"/>
            </a:xfrm>
            <a:custGeom>
              <a:avLst/>
              <a:gdLst/>
              <a:ahLst/>
              <a:cxnLst/>
              <a:rect r="r" b="b" t="t" l="l"/>
              <a:pathLst>
                <a:path h="1505920" w="17236413">
                  <a:moveTo>
                    <a:pt x="0" y="0"/>
                  </a:moveTo>
                  <a:lnTo>
                    <a:pt x="17236413" y="0"/>
                  </a:lnTo>
                  <a:lnTo>
                    <a:pt x="17236413" y="1505920"/>
                  </a:lnTo>
                  <a:lnTo>
                    <a:pt x="0" y="1505920"/>
                  </a:lnTo>
                  <a:close/>
                </a:path>
              </a:pathLst>
            </a:custGeom>
          </p:spPr>
        </p:sp>
        <p:sp>
          <p:nvSpPr>
            <p:cNvPr name="TextBox 8" id="8"/>
            <p:cNvSpPr txBox="true"/>
            <p:nvPr/>
          </p:nvSpPr>
          <p:spPr>
            <a:xfrm>
              <a:off x="0" y="-57150"/>
              <a:ext cx="17236413" cy="1563070"/>
            </a:xfrm>
            <a:prstGeom prst="rect">
              <a:avLst/>
            </a:prstGeom>
          </p:spPr>
          <p:txBody>
            <a:bodyPr anchor="t" rtlCol="false" tIns="0" lIns="0" bIns="0" rIns="0"/>
            <a:lstStyle/>
            <a:p>
              <a:pPr algn="l">
                <a:lnSpc>
                  <a:spcPts val="3840"/>
                </a:lnSpc>
              </a:pPr>
              <a:r>
                <a:rPr lang="en-US" sz="3200" b="true">
                  <a:solidFill>
                    <a:srgbClr val="282121"/>
                  </a:solidFill>
                  <a:latin typeface="Calibri (MS) Bold"/>
                  <a:ea typeface="Calibri (MS) Bold"/>
                  <a:cs typeface="Calibri (MS) Bold"/>
                  <a:sym typeface="Calibri (MS) Bold"/>
                </a:rPr>
                <a:t>Στρατηγικές επικοινωνίας: κατανοητή γλώσσα και οπτικά βοηθήματα</a:t>
              </a:r>
            </a:p>
            <a:p>
              <a:pPr algn="l">
                <a:lnSpc>
                  <a:spcPts val="3840"/>
                </a:lnSpc>
              </a:pPr>
            </a:p>
          </p:txBody>
        </p:sp>
      </p:grpSp>
      <p:sp>
        <p:nvSpPr>
          <p:cNvPr name="Freeform 9" id="9"/>
          <p:cNvSpPr/>
          <p:nvPr/>
        </p:nvSpPr>
        <p:spPr>
          <a:xfrm flipH="false" flipV="false" rot="0">
            <a:off x="448435" y="83632"/>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0" id="10"/>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0">
            <a:off x="0" y="6308841"/>
            <a:ext cx="4467350" cy="4467350"/>
          </a:xfrm>
          <a:custGeom>
            <a:avLst/>
            <a:gdLst/>
            <a:ahLst/>
            <a:cxnLst/>
            <a:rect r="r" b="b" t="t" l="l"/>
            <a:pathLst>
              <a:path h="4467350" w="4467350">
                <a:moveTo>
                  <a:pt x="0" y="0"/>
                </a:moveTo>
                <a:lnTo>
                  <a:pt x="4467350" y="0"/>
                </a:lnTo>
                <a:lnTo>
                  <a:pt x="4467350" y="4467350"/>
                </a:lnTo>
                <a:lnTo>
                  <a:pt x="0" y="4467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2" id="12"/>
          <p:cNvSpPr/>
          <p:nvPr/>
        </p:nvSpPr>
        <p:spPr>
          <a:xfrm flipH="false" flipV="false" rot="0">
            <a:off x="11704088" y="3437088"/>
            <a:ext cx="5555212" cy="4367785"/>
          </a:xfrm>
          <a:custGeom>
            <a:avLst/>
            <a:gdLst/>
            <a:ahLst/>
            <a:cxnLst/>
            <a:rect r="r" b="b" t="t" l="l"/>
            <a:pathLst>
              <a:path h="4367785" w="5555212">
                <a:moveTo>
                  <a:pt x="0" y="0"/>
                </a:moveTo>
                <a:lnTo>
                  <a:pt x="5555212" y="0"/>
                </a:lnTo>
                <a:lnTo>
                  <a:pt x="5555212" y="4367785"/>
                </a:lnTo>
                <a:lnTo>
                  <a:pt x="0" y="436778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1231964" y="2557364"/>
            <a:ext cx="10151848" cy="5798820"/>
          </a:xfrm>
          <a:prstGeom prst="rect">
            <a:avLst/>
          </a:prstGeom>
        </p:spPr>
        <p:txBody>
          <a:bodyPr anchor="t" rtlCol="false" tIns="0" lIns="0" bIns="0" rIns="0">
            <a:spAutoFit/>
          </a:bodyPr>
          <a:lstStyle/>
          <a:p>
            <a:pPr algn="just">
              <a:lnSpc>
                <a:spcPts val="4199"/>
              </a:lnSpc>
            </a:pPr>
            <a:r>
              <a:rPr lang="en-US" sz="2799" b="true">
                <a:solidFill>
                  <a:srgbClr val="4C4457"/>
                </a:solidFill>
                <a:latin typeface="Calibri (MS) Bold"/>
                <a:ea typeface="Calibri (MS) Bold"/>
                <a:cs typeface="Calibri (MS) Bold"/>
                <a:sym typeface="Calibri (MS) Bold"/>
              </a:rPr>
              <a:t>Χρήση απλής γλώσσας και αποφυγή ορολογίας</a:t>
            </a:r>
          </a:p>
          <a:p>
            <a:pPr algn="just">
              <a:lnSpc>
                <a:spcPts val="4199"/>
              </a:lnSpc>
            </a:pPr>
            <a:r>
              <a:rPr lang="en-US" sz="2799">
                <a:solidFill>
                  <a:srgbClr val="4C4457"/>
                </a:solidFill>
                <a:latin typeface="Calibri (MS)"/>
                <a:ea typeface="Calibri (MS)"/>
                <a:cs typeface="Calibri (MS)"/>
                <a:sym typeface="Calibri (MS)"/>
              </a:rPr>
              <a:t>Η απλή γλώσσα βοηθά να γίνεται</a:t>
            </a:r>
            <a:r>
              <a:rPr lang="en-US" sz="2799">
                <a:solidFill>
                  <a:srgbClr val="4C4457"/>
                </a:solidFill>
                <a:latin typeface="Calibri (MS)"/>
                <a:ea typeface="Calibri (MS)"/>
                <a:cs typeface="Calibri (MS)"/>
                <a:sym typeface="Calibri (MS)"/>
              </a:rPr>
              <a:t> η πληροφορία ξεκάθαρη, άμεση και κατανοητή χωρίς περιττή δυσκολία.</a:t>
            </a:r>
          </a:p>
          <a:p>
            <a:pPr algn="just">
              <a:lnSpc>
                <a:spcPts val="4199"/>
              </a:lnSpc>
            </a:pPr>
            <a:r>
              <a:rPr lang="en-US" sz="2799">
                <a:solidFill>
                  <a:srgbClr val="4C4457"/>
                </a:solidFill>
                <a:latin typeface="Calibri (MS)"/>
                <a:ea typeface="Calibri (MS)"/>
                <a:cs typeface="Calibri (MS)"/>
                <a:sym typeface="Calibri (MS)"/>
              </a:rPr>
              <a:t>Έρευνες δείχνουν ότι:</a:t>
            </a:r>
          </a:p>
          <a:p>
            <a:pPr algn="just" marL="604518" indent="-302259" lvl="1">
              <a:lnSpc>
                <a:spcPts val="4199"/>
              </a:lnSpc>
              <a:buFont typeface="Arial"/>
              <a:buChar char="•"/>
            </a:pPr>
            <a:r>
              <a:rPr lang="en-US" sz="2799">
                <a:solidFill>
                  <a:srgbClr val="4C4457"/>
                </a:solidFill>
                <a:latin typeface="Calibri (MS)"/>
                <a:ea typeface="Calibri (MS)"/>
                <a:cs typeface="Calibri (MS)"/>
                <a:sym typeface="Calibri (MS)"/>
              </a:rPr>
              <a:t>η χρήση απλής, μη τεχνικής γλώσσας βελτιώνει την κατανόηση,</a:t>
            </a:r>
          </a:p>
          <a:p>
            <a:pPr algn="just" marL="604518" indent="-302259" lvl="1">
              <a:lnSpc>
                <a:spcPts val="4199"/>
              </a:lnSpc>
              <a:buFont typeface="Arial"/>
              <a:buChar char="•"/>
            </a:pPr>
            <a:r>
              <a:rPr lang="en-US" sz="2799">
                <a:solidFill>
                  <a:srgbClr val="4C4457"/>
                </a:solidFill>
                <a:latin typeface="Calibri (MS)"/>
                <a:ea typeface="Calibri (MS)"/>
                <a:cs typeface="Calibri (MS)"/>
                <a:sym typeface="Calibri (MS)"/>
              </a:rPr>
              <a:t>μειώνει το άγχος που</a:t>
            </a:r>
            <a:r>
              <a:rPr lang="en-US" sz="2799">
                <a:solidFill>
                  <a:srgbClr val="4C4457"/>
                </a:solidFill>
                <a:latin typeface="Calibri (MS)"/>
                <a:ea typeface="Calibri (MS)"/>
                <a:cs typeface="Calibri (MS)"/>
                <a:sym typeface="Calibri (MS)"/>
              </a:rPr>
              <a:t> μπορεί να προκαλέσει η πολύπλοκη πληροφορία,</a:t>
            </a:r>
          </a:p>
          <a:p>
            <a:pPr algn="just" marL="604518" indent="-302259" lvl="1">
              <a:lnSpc>
                <a:spcPts val="4199"/>
              </a:lnSpc>
              <a:buFont typeface="Arial"/>
              <a:buChar char="•"/>
            </a:pPr>
            <a:r>
              <a:rPr lang="en-US" sz="2799">
                <a:solidFill>
                  <a:srgbClr val="4C4457"/>
                </a:solidFill>
                <a:latin typeface="Calibri (MS)"/>
                <a:ea typeface="Calibri (MS)"/>
                <a:cs typeface="Calibri (MS)"/>
                <a:sym typeface="Calibri (MS)"/>
              </a:rPr>
              <a:t>βοηθά ιδίως άτομα με ψυχοκοινωνικές αναπηρίες</a:t>
            </a:r>
            <a:r>
              <a:rPr lang="en-US" sz="2799">
                <a:solidFill>
                  <a:srgbClr val="4C4457"/>
                </a:solidFill>
                <a:latin typeface="Calibri (MS)"/>
                <a:ea typeface="Calibri (MS)"/>
                <a:cs typeface="Calibri (MS)"/>
                <a:sym typeface="Calibri (MS)"/>
              </a:rPr>
              <a:t> να</a:t>
            </a:r>
            <a:r>
              <a:rPr lang="en-US" sz="2799">
                <a:solidFill>
                  <a:srgbClr val="4C4457"/>
                </a:solidFill>
                <a:latin typeface="Calibri (MS)"/>
                <a:ea typeface="Calibri (MS)"/>
                <a:cs typeface="Calibri (MS)"/>
                <a:sym typeface="Calibri (MS)"/>
              </a:rPr>
              <a:t> επεξεργάζονται την πληροφορία πιο άνετα και με λιγότερη κόπωση (Mental Health Foundation, 2019).</a:t>
            </a:r>
          </a:p>
          <a:p>
            <a:pPr algn="just">
              <a:lnSpc>
                <a:spcPts val="4199"/>
              </a:lnSpc>
            </a:pP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018960"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350462" y="3335022"/>
            <a:ext cx="15587076" cy="3115554"/>
            <a:chOff x="0" y="0"/>
            <a:chExt cx="25148099" cy="5026616"/>
          </a:xfrm>
        </p:grpSpPr>
        <p:sp>
          <p:nvSpPr>
            <p:cNvPr name="Freeform 4" id="4"/>
            <p:cNvSpPr/>
            <p:nvPr/>
          </p:nvSpPr>
          <p:spPr>
            <a:xfrm flipH="false" flipV="false" rot="0">
              <a:off x="0" y="0"/>
              <a:ext cx="25148099" cy="5026616"/>
            </a:xfrm>
            <a:custGeom>
              <a:avLst/>
              <a:gdLst/>
              <a:ahLst/>
              <a:cxnLst/>
              <a:rect r="r" b="b" t="t" l="l"/>
              <a:pathLst>
                <a:path h="5026616" w="25148099">
                  <a:moveTo>
                    <a:pt x="0" y="0"/>
                  </a:moveTo>
                  <a:lnTo>
                    <a:pt x="25148099" y="0"/>
                  </a:lnTo>
                  <a:lnTo>
                    <a:pt x="25148099" y="5026616"/>
                  </a:lnTo>
                  <a:lnTo>
                    <a:pt x="0" y="5026616"/>
                  </a:lnTo>
                  <a:close/>
                </a:path>
              </a:pathLst>
            </a:custGeom>
          </p:spPr>
        </p:sp>
        <p:sp>
          <p:nvSpPr>
            <p:cNvPr name="TextBox 5" id="5"/>
            <p:cNvSpPr txBox="true"/>
            <p:nvPr/>
          </p:nvSpPr>
          <p:spPr>
            <a:xfrm>
              <a:off x="0" y="-228600"/>
              <a:ext cx="25148099" cy="5255216"/>
            </a:xfrm>
            <a:prstGeom prst="rect">
              <a:avLst/>
            </a:prstGeom>
          </p:spPr>
          <p:txBody>
            <a:bodyPr anchor="t" rtlCol="false" tIns="0" lIns="0" bIns="0" rIns="0"/>
            <a:lstStyle/>
            <a:p>
              <a:pPr algn="just">
                <a:lnSpc>
                  <a:spcPts val="5039"/>
                </a:lnSpc>
              </a:pPr>
            </a:p>
            <a:p>
              <a:pPr algn="just">
                <a:lnSpc>
                  <a:spcPts val="5039"/>
                </a:lnSpc>
              </a:pPr>
            </a:p>
            <a:p>
              <a:pPr algn="just">
                <a:lnSpc>
                  <a:spcPts val="5039"/>
                </a:lnSpc>
              </a:pPr>
            </a:p>
            <a:p>
              <a:pPr algn="just">
                <a:lnSpc>
                  <a:spcPts val="5039"/>
                </a:lnSpc>
              </a:pPr>
            </a:p>
            <a:p>
              <a:pPr algn="just">
                <a:lnSpc>
                  <a:spcPts val="5039"/>
                </a:lnSpc>
              </a:pPr>
            </a:p>
          </p:txBody>
        </p:sp>
      </p:grpSp>
      <p:grpSp>
        <p:nvGrpSpPr>
          <p:cNvPr name="Group 6" id="6"/>
          <p:cNvGrpSpPr/>
          <p:nvPr/>
        </p:nvGrpSpPr>
        <p:grpSpPr>
          <a:xfrm rot="0">
            <a:off x="4207443" y="575343"/>
            <a:ext cx="9188749" cy="1129440"/>
            <a:chOff x="0" y="0"/>
            <a:chExt cx="12251665" cy="1505920"/>
          </a:xfrm>
        </p:grpSpPr>
        <p:sp>
          <p:nvSpPr>
            <p:cNvPr name="Freeform 7" id="7"/>
            <p:cNvSpPr/>
            <p:nvPr/>
          </p:nvSpPr>
          <p:spPr>
            <a:xfrm flipH="false" flipV="false" rot="0">
              <a:off x="0" y="0"/>
              <a:ext cx="12251665" cy="1505920"/>
            </a:xfrm>
            <a:custGeom>
              <a:avLst/>
              <a:gdLst/>
              <a:ahLst/>
              <a:cxnLst/>
              <a:rect r="r" b="b" t="t" l="l"/>
              <a:pathLst>
                <a:path h="1505920" w="12251665">
                  <a:moveTo>
                    <a:pt x="0" y="0"/>
                  </a:moveTo>
                  <a:lnTo>
                    <a:pt x="12251665" y="0"/>
                  </a:lnTo>
                  <a:lnTo>
                    <a:pt x="12251665" y="1505920"/>
                  </a:lnTo>
                  <a:lnTo>
                    <a:pt x="0" y="1505920"/>
                  </a:lnTo>
                  <a:close/>
                </a:path>
              </a:pathLst>
            </a:custGeom>
          </p:spPr>
        </p:sp>
        <p:sp>
          <p:nvSpPr>
            <p:cNvPr name="TextBox 8" id="8"/>
            <p:cNvSpPr txBox="true"/>
            <p:nvPr/>
          </p:nvSpPr>
          <p:spPr>
            <a:xfrm>
              <a:off x="0" y="-57150"/>
              <a:ext cx="12251665" cy="1563070"/>
            </a:xfrm>
            <a:prstGeom prst="rect">
              <a:avLst/>
            </a:prstGeom>
          </p:spPr>
          <p:txBody>
            <a:bodyPr anchor="t" rtlCol="false" tIns="0" lIns="0" bIns="0" rIns="0"/>
            <a:lstStyle/>
            <a:p>
              <a:pPr algn="ctr">
                <a:lnSpc>
                  <a:spcPts val="3840"/>
                </a:lnSpc>
              </a:pPr>
              <a:r>
                <a:rPr lang="en-US" b="true" sz="3200">
                  <a:solidFill>
                    <a:srgbClr val="282121"/>
                  </a:solidFill>
                  <a:latin typeface="Calibri (MS) Bold"/>
                  <a:ea typeface="Calibri (MS) Bold"/>
                  <a:cs typeface="Calibri (MS) Bold"/>
                  <a:sym typeface="Calibri (MS) Bold"/>
                </a:rPr>
                <a:t>Στρατηγικές επικοινωνίας: κατανοητή γλώσσα και οπτικά βοηθήματα</a:t>
              </a:r>
            </a:p>
          </p:txBody>
        </p:sp>
      </p:grpSp>
      <p:sp>
        <p:nvSpPr>
          <p:cNvPr name="Freeform 9" id="9"/>
          <p:cNvSpPr/>
          <p:nvPr/>
        </p:nvSpPr>
        <p:spPr>
          <a:xfrm flipH="false" flipV="false" rot="0">
            <a:off x="83632" y="0"/>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0" id="10"/>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0">
            <a:off x="-259907" y="6450575"/>
            <a:ext cx="4467350" cy="4467350"/>
          </a:xfrm>
          <a:custGeom>
            <a:avLst/>
            <a:gdLst/>
            <a:ahLst/>
            <a:cxnLst/>
            <a:rect r="r" b="b" t="t" l="l"/>
            <a:pathLst>
              <a:path h="4467350" w="4467350">
                <a:moveTo>
                  <a:pt x="0" y="0"/>
                </a:moveTo>
                <a:lnTo>
                  <a:pt x="4467350" y="0"/>
                </a:lnTo>
                <a:lnTo>
                  <a:pt x="4467350" y="4467350"/>
                </a:lnTo>
                <a:lnTo>
                  <a:pt x="0" y="4467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2" id="12"/>
          <p:cNvSpPr/>
          <p:nvPr/>
        </p:nvSpPr>
        <p:spPr>
          <a:xfrm flipH="false" flipV="false" rot="0">
            <a:off x="12405128" y="3493896"/>
            <a:ext cx="4854172" cy="5089564"/>
          </a:xfrm>
          <a:custGeom>
            <a:avLst/>
            <a:gdLst/>
            <a:ahLst/>
            <a:cxnLst/>
            <a:rect r="r" b="b" t="t" l="l"/>
            <a:pathLst>
              <a:path h="5089564" w="4854172">
                <a:moveTo>
                  <a:pt x="0" y="0"/>
                </a:moveTo>
                <a:lnTo>
                  <a:pt x="4854172" y="0"/>
                </a:lnTo>
                <a:lnTo>
                  <a:pt x="4854172" y="5089564"/>
                </a:lnTo>
                <a:lnTo>
                  <a:pt x="0" y="5089564"/>
                </a:lnTo>
                <a:lnTo>
                  <a:pt x="0" y="0"/>
                </a:lnTo>
                <a:close/>
              </a:path>
            </a:pathLst>
          </a:custGeom>
          <a:blipFill>
            <a:blip r:embed="rId7"/>
            <a:stretch>
              <a:fillRect l="0" t="0" r="0" b="0"/>
            </a:stretch>
          </a:blipFill>
        </p:spPr>
      </p:sp>
      <p:sp>
        <p:nvSpPr>
          <p:cNvPr name="TextBox 13" id="13"/>
          <p:cNvSpPr txBox="true"/>
          <p:nvPr/>
        </p:nvSpPr>
        <p:spPr>
          <a:xfrm rot="0">
            <a:off x="1350462" y="2054785"/>
            <a:ext cx="9900298" cy="6846570"/>
          </a:xfrm>
          <a:prstGeom prst="rect">
            <a:avLst/>
          </a:prstGeom>
        </p:spPr>
        <p:txBody>
          <a:bodyPr anchor="t" rtlCol="false" tIns="0" lIns="0" bIns="0" rIns="0">
            <a:spAutoFit/>
          </a:bodyPr>
          <a:lstStyle/>
          <a:p>
            <a:pPr algn="just">
              <a:lnSpc>
                <a:spcPts val="4199"/>
              </a:lnSpc>
            </a:pPr>
            <a:r>
              <a:rPr lang="en-US" sz="2799" b="true">
                <a:solidFill>
                  <a:srgbClr val="4C4457"/>
                </a:solidFill>
                <a:latin typeface="Calibri (MS) Bold"/>
                <a:ea typeface="Calibri (MS) Bold"/>
                <a:cs typeface="Calibri (MS) Bold"/>
                <a:sym typeface="Calibri (MS) Bold"/>
              </a:rPr>
              <a:t>Συνδυασμός οπτικών βοηθημάτων με προφορική ή γραπτή επικοινωνία</a:t>
            </a:r>
          </a:p>
          <a:p>
            <a:pPr algn="just">
              <a:lnSpc>
                <a:spcPts val="4199"/>
              </a:lnSpc>
            </a:pPr>
            <a:r>
              <a:rPr lang="en-US" sz="2799">
                <a:solidFill>
                  <a:srgbClr val="4C4457"/>
                </a:solidFill>
                <a:latin typeface="Calibri (MS)"/>
                <a:ea typeface="Calibri (MS)"/>
                <a:cs typeface="Calibri (MS)"/>
                <a:sym typeface="Calibri (MS)"/>
              </a:rPr>
              <a:t>Η επικοινωνία γίνεται πολύ πιο αποτελεσματική όταν τα λόγια συνοδεύονται από οπτικά στοιχεία.</a:t>
            </a:r>
          </a:p>
          <a:p>
            <a:pPr algn="just">
              <a:lnSpc>
                <a:spcPts val="4199"/>
              </a:lnSpc>
            </a:pPr>
            <a:r>
              <a:rPr lang="en-US" sz="2799">
                <a:solidFill>
                  <a:srgbClr val="4C4457"/>
                </a:solidFill>
                <a:latin typeface="Calibri (MS)"/>
                <a:ea typeface="Calibri (MS)"/>
                <a:cs typeface="Calibri (MS)"/>
                <a:sym typeface="Calibri (MS)"/>
              </a:rPr>
              <a:t>Έρευνες δείχνουν ότι:</a:t>
            </a:r>
          </a:p>
          <a:p>
            <a:pPr algn="just" marL="604518" indent="-302259" lvl="1">
              <a:lnSpc>
                <a:spcPts val="4199"/>
              </a:lnSpc>
              <a:buFont typeface="Arial"/>
              <a:buChar char="•"/>
            </a:pPr>
            <a:r>
              <a:rPr lang="en-US" sz="2799">
                <a:solidFill>
                  <a:srgbClr val="4C4457"/>
                </a:solidFill>
                <a:latin typeface="Calibri (MS)"/>
                <a:ea typeface="Calibri (MS)"/>
                <a:cs typeface="Calibri (MS)"/>
                <a:sym typeface="Calibri (MS)"/>
              </a:rPr>
              <a:t>η χρήση εικόνων, εικονιδίων, διαγραμμάτων ή άλλων οπτικών υποστηρίξεων μαζί με τον προφορικό ή γραπτό λόγο</a:t>
            </a:r>
          </a:p>
          <a:p>
            <a:pPr algn="just" marL="604518" indent="-302259" lvl="1">
              <a:lnSpc>
                <a:spcPts val="4199"/>
              </a:lnSpc>
              <a:buFont typeface="Arial"/>
              <a:buChar char="•"/>
            </a:pPr>
            <a:r>
              <a:rPr lang="en-US" sz="2799">
                <a:solidFill>
                  <a:srgbClr val="4C4457"/>
                </a:solidFill>
                <a:latin typeface="Calibri (MS)"/>
                <a:ea typeface="Calibri (MS)"/>
                <a:cs typeface="Calibri (MS)"/>
                <a:sym typeface="Calibri (MS)"/>
              </a:rPr>
              <a:t>ενισχύει την κατανόηση,</a:t>
            </a:r>
          </a:p>
          <a:p>
            <a:pPr algn="just" marL="604518" indent="-302259" lvl="1">
              <a:lnSpc>
                <a:spcPts val="4199"/>
              </a:lnSpc>
              <a:buFont typeface="Arial"/>
              <a:buChar char="•"/>
            </a:pPr>
            <a:r>
              <a:rPr lang="en-US" sz="2799">
                <a:solidFill>
                  <a:srgbClr val="4C4457"/>
                </a:solidFill>
                <a:latin typeface="Calibri (MS)"/>
                <a:ea typeface="Calibri (MS)"/>
                <a:cs typeface="Calibri (MS)"/>
                <a:sym typeface="Calibri (MS)"/>
              </a:rPr>
              <a:t>βοηθά στην καλύτερη απομνημόνευση της πληροφορίας,</a:t>
            </a:r>
          </a:p>
          <a:p>
            <a:pPr algn="just" marL="604518" indent="-302259" lvl="1">
              <a:lnSpc>
                <a:spcPts val="4199"/>
              </a:lnSpc>
              <a:buFont typeface="Arial"/>
              <a:buChar char="•"/>
            </a:pPr>
            <a:r>
              <a:rPr lang="en-US" sz="2799">
                <a:solidFill>
                  <a:srgbClr val="4C4457"/>
                </a:solidFill>
                <a:latin typeface="Calibri (MS)"/>
                <a:ea typeface="Calibri (MS)"/>
                <a:cs typeface="Calibri (MS)"/>
                <a:sym typeface="Calibri (MS)"/>
              </a:rPr>
              <a:t>και εξυπηρετεί άτομα με ψυχοκοινωνικές αναπηρίες που επεξεργάζονται καλύτερα την οπτική παρά την αποκλειστικά λεκτική πληροφορία (Bourne et al., 2018).</a:t>
            </a:r>
          </a:p>
          <a:p>
            <a:pPr algn="just">
              <a:lnSpc>
                <a:spcPts val="4199"/>
              </a:lnSpc>
            </a:pP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590243"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3638412" y="14288"/>
            <a:ext cx="4649588" cy="10287000"/>
            <a:chOff x="0" y="0"/>
            <a:chExt cx="6199451" cy="13716000"/>
          </a:xfrm>
        </p:grpSpPr>
        <p:sp>
          <p:nvSpPr>
            <p:cNvPr name="Freeform 4" id="4"/>
            <p:cNvSpPr/>
            <p:nvPr/>
          </p:nvSpPr>
          <p:spPr>
            <a:xfrm flipH="false" flipV="false" rot="0">
              <a:off x="0" y="0"/>
              <a:ext cx="6199401" cy="13716000"/>
            </a:xfrm>
            <a:custGeom>
              <a:avLst/>
              <a:gdLst/>
              <a:ahLst/>
              <a:cxnLst/>
              <a:rect r="r" b="b" t="t" l="l"/>
              <a:pathLst>
                <a:path h="13716000" w="6199401">
                  <a:moveTo>
                    <a:pt x="0" y="0"/>
                  </a:moveTo>
                  <a:lnTo>
                    <a:pt x="6199401" y="0"/>
                  </a:lnTo>
                  <a:lnTo>
                    <a:pt x="6199401" y="13716000"/>
                  </a:lnTo>
                  <a:lnTo>
                    <a:pt x="0" y="13716000"/>
                  </a:lnTo>
                  <a:close/>
                </a:path>
              </a:pathLst>
            </a:custGeom>
            <a:solidFill>
              <a:srgbClr val="49B381"/>
            </a:solidFill>
          </p:spPr>
        </p:sp>
      </p:grpSp>
      <p:grpSp>
        <p:nvGrpSpPr>
          <p:cNvPr name="Group 5" id="5"/>
          <p:cNvGrpSpPr/>
          <p:nvPr/>
        </p:nvGrpSpPr>
        <p:grpSpPr>
          <a:xfrm rot="0">
            <a:off x="1985021" y="148316"/>
            <a:ext cx="11989372" cy="1430209"/>
            <a:chOff x="0" y="0"/>
            <a:chExt cx="15985829" cy="1906945"/>
          </a:xfrm>
        </p:grpSpPr>
        <p:sp>
          <p:nvSpPr>
            <p:cNvPr name="Freeform 6" id="6"/>
            <p:cNvSpPr/>
            <p:nvPr/>
          </p:nvSpPr>
          <p:spPr>
            <a:xfrm flipH="false" flipV="false" rot="0">
              <a:off x="0" y="0"/>
              <a:ext cx="15985829" cy="1906945"/>
            </a:xfrm>
            <a:custGeom>
              <a:avLst/>
              <a:gdLst/>
              <a:ahLst/>
              <a:cxnLst/>
              <a:rect r="r" b="b" t="t" l="l"/>
              <a:pathLst>
                <a:path h="1906945" w="15985829">
                  <a:moveTo>
                    <a:pt x="0" y="0"/>
                  </a:moveTo>
                  <a:lnTo>
                    <a:pt x="15985829" y="0"/>
                  </a:lnTo>
                  <a:lnTo>
                    <a:pt x="15985829" y="1906945"/>
                  </a:lnTo>
                  <a:lnTo>
                    <a:pt x="0" y="1906945"/>
                  </a:lnTo>
                  <a:close/>
                </a:path>
              </a:pathLst>
            </a:custGeom>
          </p:spPr>
        </p:sp>
        <p:sp>
          <p:nvSpPr>
            <p:cNvPr name="TextBox 7" id="7"/>
            <p:cNvSpPr txBox="true"/>
            <p:nvPr/>
          </p:nvSpPr>
          <p:spPr>
            <a:xfrm>
              <a:off x="0" y="-85725"/>
              <a:ext cx="15985829" cy="1992670"/>
            </a:xfrm>
            <a:prstGeom prst="rect">
              <a:avLst/>
            </a:prstGeom>
          </p:spPr>
          <p:txBody>
            <a:bodyPr anchor="t" rtlCol="false" tIns="0" lIns="0" bIns="0" rIns="0"/>
            <a:lstStyle/>
            <a:p>
              <a:pPr algn="l">
                <a:lnSpc>
                  <a:spcPts val="4709"/>
                </a:lnSpc>
              </a:pPr>
              <a:r>
                <a:rPr lang="en-US" b="true" sz="3924">
                  <a:solidFill>
                    <a:srgbClr val="000000"/>
                  </a:solidFill>
                  <a:latin typeface="Calibri (MS) Bold"/>
                  <a:ea typeface="Calibri (MS) Bold"/>
                  <a:cs typeface="Calibri (MS) Bold"/>
                  <a:sym typeface="Calibri (MS) Bold"/>
                </a:rPr>
                <a:t>Πώς μπορείτε να εξασφαλίσετε  την προσβασιμότητα στις εκδηλώσεις σας;</a:t>
              </a:r>
            </a:p>
          </p:txBody>
        </p:sp>
      </p:grpSp>
      <p:grpSp>
        <p:nvGrpSpPr>
          <p:cNvPr name="Group 8" id="8"/>
          <p:cNvGrpSpPr/>
          <p:nvPr/>
        </p:nvGrpSpPr>
        <p:grpSpPr>
          <a:xfrm rot="0">
            <a:off x="770324" y="1726841"/>
            <a:ext cx="9380681" cy="2180384"/>
            <a:chOff x="0" y="0"/>
            <a:chExt cx="12507575" cy="2907178"/>
          </a:xfrm>
        </p:grpSpPr>
        <p:sp>
          <p:nvSpPr>
            <p:cNvPr name="Freeform 9" id="9"/>
            <p:cNvSpPr/>
            <p:nvPr/>
          </p:nvSpPr>
          <p:spPr>
            <a:xfrm flipH="false" flipV="false" rot="0">
              <a:off x="0" y="0"/>
              <a:ext cx="12507575" cy="2907179"/>
            </a:xfrm>
            <a:custGeom>
              <a:avLst/>
              <a:gdLst/>
              <a:ahLst/>
              <a:cxnLst/>
              <a:rect r="r" b="b" t="t" l="l"/>
              <a:pathLst>
                <a:path h="2907179" w="12507575">
                  <a:moveTo>
                    <a:pt x="0" y="0"/>
                  </a:moveTo>
                  <a:lnTo>
                    <a:pt x="12507575" y="0"/>
                  </a:lnTo>
                  <a:lnTo>
                    <a:pt x="12507575" y="2907179"/>
                  </a:lnTo>
                  <a:lnTo>
                    <a:pt x="0" y="2907179"/>
                  </a:lnTo>
                  <a:close/>
                </a:path>
              </a:pathLst>
            </a:custGeom>
          </p:spPr>
        </p:sp>
        <p:sp>
          <p:nvSpPr>
            <p:cNvPr name="TextBox 10" id="10"/>
            <p:cNvSpPr txBox="true"/>
            <p:nvPr/>
          </p:nvSpPr>
          <p:spPr>
            <a:xfrm>
              <a:off x="0" y="-190500"/>
              <a:ext cx="12507575" cy="3097678"/>
            </a:xfrm>
            <a:prstGeom prst="rect">
              <a:avLst/>
            </a:prstGeom>
          </p:spPr>
          <p:txBody>
            <a:bodyPr anchor="t" rtlCol="false" tIns="0" lIns="0" bIns="0" rIns="0"/>
            <a:lstStyle/>
            <a:p>
              <a:pPr algn="just">
                <a:lnSpc>
                  <a:spcPts val="4499"/>
                </a:lnSpc>
              </a:pPr>
              <a:r>
                <a:rPr lang="en-US" sz="2499" b="true">
                  <a:solidFill>
                    <a:srgbClr val="000000"/>
                  </a:solidFill>
                  <a:latin typeface="Calibri (MS) Bold"/>
                  <a:ea typeface="Calibri (MS) Bold"/>
                  <a:cs typeface="Calibri (MS) Bold"/>
                  <a:sym typeface="Calibri (MS) Bold"/>
                </a:rPr>
                <a:t>Παρακολουθήστε το βίντεο που δημιούργησε το Πανεπιστήμιο του Dundee σχετικά με τον τρόπο διασφάλισης της προσβασιμότητας στις εκδηλώσεις.</a:t>
              </a:r>
            </a:p>
            <a:p>
              <a:pPr algn="just">
                <a:lnSpc>
                  <a:spcPts val="4499"/>
                </a:lnSpc>
              </a:pPr>
            </a:p>
          </p:txBody>
        </p:sp>
      </p:grpSp>
      <p:grpSp>
        <p:nvGrpSpPr>
          <p:cNvPr name="Group 11" id="11"/>
          <p:cNvGrpSpPr/>
          <p:nvPr/>
        </p:nvGrpSpPr>
        <p:grpSpPr>
          <a:xfrm rot="0">
            <a:off x="973931" y="971551"/>
            <a:ext cx="700088" cy="136922"/>
            <a:chOff x="0" y="0"/>
            <a:chExt cx="933450" cy="182563"/>
          </a:xfrm>
        </p:grpSpPr>
        <p:sp>
          <p:nvSpPr>
            <p:cNvPr name="Freeform 12" id="12"/>
            <p:cNvSpPr/>
            <p:nvPr/>
          </p:nvSpPr>
          <p:spPr>
            <a:xfrm flipH="false" flipV="false" rot="0">
              <a:off x="0" y="0"/>
              <a:ext cx="933450" cy="182626"/>
            </a:xfrm>
            <a:custGeom>
              <a:avLst/>
              <a:gdLst/>
              <a:ahLst/>
              <a:cxnLst/>
              <a:rect r="r" b="b" t="t" l="l"/>
              <a:pathLst>
                <a:path h="182626" w="933450">
                  <a:moveTo>
                    <a:pt x="93345" y="182626"/>
                  </a:moveTo>
                  <a:cubicBezTo>
                    <a:pt x="844296" y="182626"/>
                    <a:pt x="844296" y="182626"/>
                    <a:pt x="844296" y="182626"/>
                  </a:cubicBezTo>
                  <a:cubicBezTo>
                    <a:pt x="895223" y="182626"/>
                    <a:pt x="933450" y="140208"/>
                    <a:pt x="933450" y="89281"/>
                  </a:cubicBezTo>
                  <a:cubicBezTo>
                    <a:pt x="933450" y="38354"/>
                    <a:pt x="895223" y="0"/>
                    <a:pt x="844296" y="0"/>
                  </a:cubicBezTo>
                  <a:cubicBezTo>
                    <a:pt x="93345" y="0"/>
                    <a:pt x="93345" y="0"/>
                    <a:pt x="93345" y="0"/>
                  </a:cubicBezTo>
                  <a:cubicBezTo>
                    <a:pt x="42418" y="0"/>
                    <a:pt x="0" y="38227"/>
                    <a:pt x="0" y="89154"/>
                  </a:cubicBezTo>
                  <a:cubicBezTo>
                    <a:pt x="0" y="140081"/>
                    <a:pt x="42418" y="182499"/>
                    <a:pt x="93345" y="182499"/>
                  </a:cubicBezTo>
                </a:path>
              </a:pathLst>
            </a:custGeom>
            <a:solidFill>
              <a:srgbClr val="D91B5C"/>
            </a:solidFill>
          </p:spPr>
        </p:sp>
      </p:grpSp>
      <p:sp>
        <p:nvSpPr>
          <p:cNvPr name="Freeform 13" id="13"/>
          <p:cNvSpPr/>
          <p:nvPr/>
        </p:nvSpPr>
        <p:spPr>
          <a:xfrm flipH="false" flipV="false" rot="0">
            <a:off x="0" y="0"/>
            <a:ext cx="1726841" cy="1726841"/>
          </a:xfrm>
          <a:custGeom>
            <a:avLst/>
            <a:gdLst/>
            <a:ahLst/>
            <a:cxnLst/>
            <a:rect r="r" b="b" t="t" l="l"/>
            <a:pathLst>
              <a:path h="1726841" w="1726841">
                <a:moveTo>
                  <a:pt x="0" y="0"/>
                </a:moveTo>
                <a:lnTo>
                  <a:pt x="1726841" y="0"/>
                </a:lnTo>
                <a:lnTo>
                  <a:pt x="1726841" y="1726841"/>
                </a:lnTo>
                <a:lnTo>
                  <a:pt x="0" y="1726841"/>
                </a:lnTo>
                <a:lnTo>
                  <a:pt x="0" y="0"/>
                </a:lnTo>
                <a:close/>
              </a:path>
            </a:pathLst>
          </a:custGeom>
          <a:blipFill>
            <a:blip r:embed="rId4"/>
            <a:stretch>
              <a:fillRect l="0" t="0" r="0" b="0"/>
            </a:stretch>
          </a:blipFill>
        </p:spPr>
      </p:sp>
      <p:sp>
        <p:nvSpPr>
          <p:cNvPr name="Freeform 14" id="14"/>
          <p:cNvSpPr/>
          <p:nvPr/>
        </p:nvSpPr>
        <p:spPr>
          <a:xfrm flipH="false" flipV="false" rot="0">
            <a:off x="11786775" y="2045784"/>
            <a:ext cx="1269425" cy="2388988"/>
          </a:xfrm>
          <a:custGeom>
            <a:avLst/>
            <a:gdLst/>
            <a:ahLst/>
            <a:cxnLst/>
            <a:rect r="r" b="b" t="t" l="l"/>
            <a:pathLst>
              <a:path h="2388988" w="1269425">
                <a:moveTo>
                  <a:pt x="0" y="0"/>
                </a:moveTo>
                <a:lnTo>
                  <a:pt x="1269425" y="0"/>
                </a:lnTo>
                <a:lnTo>
                  <a:pt x="1269425" y="2388988"/>
                </a:lnTo>
                <a:lnTo>
                  <a:pt x="0" y="238898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pic>
        <p:nvPicPr>
          <p:cNvPr name="Picture 15" id="15"/>
          <p:cNvPicPr>
            <a:picLocks noChangeAspect="true"/>
          </p:cNvPicPr>
          <p:nvPr>
            <a:videoFile r:link="rId8"/>
          </p:nvPr>
        </p:nvPicPr>
        <p:blipFill>
          <a:blip r:embed="rId7"/>
          <a:stretch>
            <a:fillRect/>
          </a:stretch>
        </p:blipFill>
        <p:spPr>
          <a:xfrm rot="0">
            <a:off x="770324" y="3599223"/>
            <a:ext cx="9380681" cy="5272514"/>
          </a:xfrm>
          <a:prstGeom prst="rect">
            <a:avLst/>
          </a:prstGeom>
        </p:spPr>
      </p:pic>
      <p:sp>
        <p:nvSpPr>
          <p:cNvPr name="Freeform 16" id="16"/>
          <p:cNvSpPr/>
          <p:nvPr/>
        </p:nvSpPr>
        <p:spPr>
          <a:xfrm flipH="false" flipV="false" rot="0">
            <a:off x="12421487" y="3029465"/>
            <a:ext cx="3767600" cy="3588639"/>
          </a:xfrm>
          <a:custGeom>
            <a:avLst/>
            <a:gdLst/>
            <a:ahLst/>
            <a:cxnLst/>
            <a:rect r="r" b="b" t="t" l="l"/>
            <a:pathLst>
              <a:path h="3588639" w="3767600">
                <a:moveTo>
                  <a:pt x="0" y="0"/>
                </a:moveTo>
                <a:lnTo>
                  <a:pt x="3767601" y="0"/>
                </a:lnTo>
                <a:lnTo>
                  <a:pt x="3767601" y="3588639"/>
                </a:lnTo>
                <a:lnTo>
                  <a:pt x="0" y="3588639"/>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6991480" y="-867538"/>
            <a:ext cx="4649588" cy="24558365"/>
            <a:chOff x="0" y="0"/>
            <a:chExt cx="6199451" cy="32744486"/>
          </a:xfrm>
        </p:grpSpPr>
        <p:sp>
          <p:nvSpPr>
            <p:cNvPr name="Freeform 3" id="3"/>
            <p:cNvSpPr/>
            <p:nvPr/>
          </p:nvSpPr>
          <p:spPr>
            <a:xfrm flipH="false" flipV="false" rot="0">
              <a:off x="0" y="0"/>
              <a:ext cx="6199401" cy="32744485"/>
            </a:xfrm>
            <a:custGeom>
              <a:avLst/>
              <a:gdLst/>
              <a:ahLst/>
              <a:cxnLst/>
              <a:rect r="r" b="b" t="t" l="l"/>
              <a:pathLst>
                <a:path h="32744485" w="6199401">
                  <a:moveTo>
                    <a:pt x="0" y="0"/>
                  </a:moveTo>
                  <a:lnTo>
                    <a:pt x="6199401" y="0"/>
                  </a:lnTo>
                  <a:lnTo>
                    <a:pt x="6199401" y="32744485"/>
                  </a:lnTo>
                  <a:lnTo>
                    <a:pt x="0" y="32744485"/>
                  </a:lnTo>
                  <a:close/>
                </a:path>
              </a:pathLst>
            </a:custGeom>
            <a:solidFill>
              <a:srgbClr val="FBD355"/>
            </a:solidFill>
          </p:spPr>
        </p:sp>
      </p:grpSp>
      <p:sp>
        <p:nvSpPr>
          <p:cNvPr name="Freeform 4" id="4"/>
          <p:cNvSpPr/>
          <p:nvPr/>
        </p:nvSpPr>
        <p:spPr>
          <a:xfrm flipH="false" flipV="false" rot="0">
            <a:off x="455183"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5" id="5"/>
          <p:cNvGrpSpPr/>
          <p:nvPr/>
        </p:nvGrpSpPr>
        <p:grpSpPr>
          <a:xfrm rot="0">
            <a:off x="4614152" y="136956"/>
            <a:ext cx="10452304" cy="2027031"/>
            <a:chOff x="0" y="0"/>
            <a:chExt cx="13936405" cy="2702708"/>
          </a:xfrm>
        </p:grpSpPr>
        <p:sp>
          <p:nvSpPr>
            <p:cNvPr name="Freeform 6" id="6"/>
            <p:cNvSpPr/>
            <p:nvPr/>
          </p:nvSpPr>
          <p:spPr>
            <a:xfrm flipH="false" flipV="false" rot="0">
              <a:off x="0" y="0"/>
              <a:ext cx="13936404" cy="2702708"/>
            </a:xfrm>
            <a:custGeom>
              <a:avLst/>
              <a:gdLst/>
              <a:ahLst/>
              <a:cxnLst/>
              <a:rect r="r" b="b" t="t" l="l"/>
              <a:pathLst>
                <a:path h="2702708" w="13936404">
                  <a:moveTo>
                    <a:pt x="0" y="0"/>
                  </a:moveTo>
                  <a:lnTo>
                    <a:pt x="13936404" y="0"/>
                  </a:lnTo>
                  <a:lnTo>
                    <a:pt x="13936404" y="2702708"/>
                  </a:lnTo>
                  <a:lnTo>
                    <a:pt x="0" y="2702708"/>
                  </a:lnTo>
                  <a:close/>
                </a:path>
              </a:pathLst>
            </a:custGeom>
          </p:spPr>
        </p:sp>
        <p:sp>
          <p:nvSpPr>
            <p:cNvPr name="TextBox 7" id="7"/>
            <p:cNvSpPr txBox="true"/>
            <p:nvPr/>
          </p:nvSpPr>
          <p:spPr>
            <a:xfrm>
              <a:off x="0" y="-76200"/>
              <a:ext cx="13936405" cy="2778908"/>
            </a:xfrm>
            <a:prstGeom prst="rect">
              <a:avLst/>
            </a:prstGeom>
          </p:spPr>
          <p:txBody>
            <a:bodyPr anchor="t" rtlCol="false" tIns="0" lIns="0" bIns="0" rIns="0"/>
            <a:lstStyle/>
            <a:p>
              <a:pPr algn="ctr">
                <a:lnSpc>
                  <a:spcPts val="4829"/>
                </a:lnSpc>
              </a:pPr>
              <a:r>
                <a:rPr lang="en-US" b="true" sz="4024">
                  <a:solidFill>
                    <a:srgbClr val="2E2B29"/>
                  </a:solidFill>
                  <a:latin typeface="Calibri (MS) Bold"/>
                  <a:ea typeface="Calibri (MS) Bold"/>
                  <a:cs typeface="Calibri (MS) Bold"/>
                  <a:sym typeface="Calibri (MS) Bold"/>
                </a:rPr>
                <a:t>Δραστηριότητα</a:t>
              </a:r>
              <a:r>
                <a:rPr lang="en-US" b="true" sz="4024">
                  <a:solidFill>
                    <a:srgbClr val="2E2B29"/>
                  </a:solidFill>
                  <a:latin typeface="Calibri (MS) Bold"/>
                  <a:ea typeface="Calibri (MS) Bold"/>
                  <a:cs typeface="Calibri (MS) Bold"/>
                  <a:sym typeface="Calibri (MS) Bold"/>
                </a:rPr>
                <a:t> 1: Σχεδιάστε τη δική σας συμπεριληπτική εκδήλωση!</a:t>
              </a:r>
            </a:p>
            <a:p>
              <a:pPr algn="ctr">
                <a:lnSpc>
                  <a:spcPts val="4829"/>
                </a:lnSpc>
              </a:pPr>
            </a:p>
          </p:txBody>
        </p:sp>
      </p:grpSp>
      <p:grpSp>
        <p:nvGrpSpPr>
          <p:cNvPr name="Group 8" id="8"/>
          <p:cNvGrpSpPr/>
          <p:nvPr/>
        </p:nvGrpSpPr>
        <p:grpSpPr>
          <a:xfrm rot="0">
            <a:off x="455183" y="1890136"/>
            <a:ext cx="17476601" cy="7628486"/>
            <a:chOff x="0" y="0"/>
            <a:chExt cx="23302135" cy="10171314"/>
          </a:xfrm>
        </p:grpSpPr>
        <p:sp>
          <p:nvSpPr>
            <p:cNvPr name="Freeform 9" id="9"/>
            <p:cNvSpPr/>
            <p:nvPr/>
          </p:nvSpPr>
          <p:spPr>
            <a:xfrm flipH="false" flipV="false" rot="0">
              <a:off x="0" y="0"/>
              <a:ext cx="23302136" cy="10171314"/>
            </a:xfrm>
            <a:custGeom>
              <a:avLst/>
              <a:gdLst/>
              <a:ahLst/>
              <a:cxnLst/>
              <a:rect r="r" b="b" t="t" l="l"/>
              <a:pathLst>
                <a:path h="10171314" w="23302136">
                  <a:moveTo>
                    <a:pt x="0" y="0"/>
                  </a:moveTo>
                  <a:lnTo>
                    <a:pt x="23302136" y="0"/>
                  </a:lnTo>
                  <a:lnTo>
                    <a:pt x="23302136" y="10171314"/>
                  </a:lnTo>
                  <a:lnTo>
                    <a:pt x="0" y="10171314"/>
                  </a:lnTo>
                  <a:close/>
                </a:path>
              </a:pathLst>
            </a:custGeom>
          </p:spPr>
        </p:sp>
        <p:sp>
          <p:nvSpPr>
            <p:cNvPr name="TextBox 10" id="10"/>
            <p:cNvSpPr txBox="true"/>
            <p:nvPr/>
          </p:nvSpPr>
          <p:spPr>
            <a:xfrm>
              <a:off x="0" y="-200025"/>
              <a:ext cx="23302135" cy="10371339"/>
            </a:xfrm>
            <a:prstGeom prst="rect">
              <a:avLst/>
            </a:prstGeom>
          </p:spPr>
          <p:txBody>
            <a:bodyPr anchor="t" rtlCol="false" tIns="0" lIns="0" bIns="0" rIns="0"/>
            <a:lstStyle/>
            <a:p>
              <a:pPr algn="just">
                <a:lnSpc>
                  <a:spcPts val="4319"/>
                </a:lnSpc>
              </a:pPr>
              <a:r>
                <a:rPr lang="en-US" sz="2399" b="true">
                  <a:solidFill>
                    <a:srgbClr val="F652A0"/>
                  </a:solidFill>
                  <a:latin typeface="Calibri (MS) Bold"/>
                  <a:ea typeface="Calibri (MS) Bold"/>
                  <a:cs typeface="Calibri (MS) Bold"/>
                  <a:sym typeface="Calibri (MS) Bold"/>
                </a:rPr>
                <a:t>Ομαδική δραστηριότητα: Ας βάλουμε</a:t>
              </a:r>
              <a:r>
                <a:rPr lang="en-US" sz="2399" b="true">
                  <a:solidFill>
                    <a:srgbClr val="F652A0"/>
                  </a:solidFill>
                  <a:latin typeface="Calibri (MS) Bold"/>
                  <a:ea typeface="Calibri (MS) Bold"/>
                  <a:cs typeface="Calibri (MS) Bold"/>
                  <a:sym typeface="Calibri (MS) Bold"/>
                </a:rPr>
                <a:t> τις γνώσεις μας σε εφαρμογή!</a:t>
              </a:r>
            </a:p>
            <a:p>
              <a:pPr algn="just">
                <a:lnSpc>
                  <a:spcPts val="4319"/>
                </a:lnSpc>
              </a:pPr>
              <a:r>
                <a:rPr lang="en-US" sz="2399" b="true">
                  <a:solidFill>
                    <a:srgbClr val="282121"/>
                  </a:solidFill>
                  <a:latin typeface="Calibri (MS) Bold"/>
                  <a:ea typeface="Calibri (MS) Bold"/>
                  <a:cs typeface="Calibri (MS) Bold"/>
                  <a:sym typeface="Calibri (MS) Bold"/>
                </a:rPr>
                <a:t>Οδηγίες</a:t>
              </a:r>
              <a:r>
                <a:rPr lang="en-US" sz="2399" b="true">
                  <a:solidFill>
                    <a:srgbClr val="282121"/>
                  </a:solidFill>
                  <a:latin typeface="Calibri (MS) Bold"/>
                  <a:ea typeface="Calibri (MS) Bold"/>
                  <a:cs typeface="Calibri (MS) Bold"/>
                  <a:sym typeface="Calibri (MS) Bold"/>
                </a:rPr>
                <a:t>:</a:t>
              </a:r>
            </a:p>
            <a:p>
              <a:pPr algn="just" marL="518158" indent="-259079" lvl="1">
                <a:lnSpc>
                  <a:spcPts val="4319"/>
                </a:lnSpc>
                <a:buAutoNum type="arabicPeriod" startAt="1"/>
              </a:pPr>
              <a:r>
                <a:rPr lang="en-US" sz="2399">
                  <a:solidFill>
                    <a:srgbClr val="282121"/>
                  </a:solidFill>
                  <a:latin typeface="Calibri (MS)"/>
                  <a:ea typeface="Calibri (MS)"/>
                  <a:cs typeface="Calibri (MS)"/>
                  <a:sym typeface="Calibri (MS)"/>
                </a:rPr>
                <a:t>Χωριστείτε</a:t>
              </a:r>
              <a:r>
                <a:rPr lang="en-US" sz="2399">
                  <a:solidFill>
                    <a:srgbClr val="282121"/>
                  </a:solidFill>
                  <a:latin typeface="Calibri (MS)"/>
                  <a:ea typeface="Calibri (MS)"/>
                  <a:cs typeface="Calibri (MS)"/>
                  <a:sym typeface="Calibri (MS)"/>
                </a:rPr>
                <a:t> σε ομάδες.</a:t>
              </a:r>
            </a:p>
            <a:p>
              <a:pPr algn="just" marL="518158" indent="-259079" lvl="1">
                <a:lnSpc>
                  <a:spcPts val="4319"/>
                </a:lnSpc>
                <a:buAutoNum type="arabicPeriod" startAt="1"/>
              </a:pPr>
              <a:r>
                <a:rPr lang="en-US" sz="2399">
                  <a:solidFill>
                    <a:srgbClr val="282121"/>
                  </a:solidFill>
                  <a:latin typeface="Calibri (MS)"/>
                  <a:ea typeface="Calibri (MS)"/>
                  <a:cs typeface="Calibri (MS)"/>
                  <a:sym typeface="Calibri (MS)"/>
                </a:rPr>
                <a:t>Σενάριο</a:t>
              </a:r>
              <a:r>
                <a:rPr lang="en-US" sz="2399">
                  <a:solidFill>
                    <a:srgbClr val="282121"/>
                  </a:solidFill>
                  <a:latin typeface="Calibri (MS)"/>
                  <a:ea typeface="Calibri (MS)"/>
                  <a:cs typeface="Calibri (MS)"/>
                  <a:sym typeface="Calibri (MS)"/>
                </a:rPr>
                <a:t>: Φανταστείτε ότι η ομάδα σας</a:t>
              </a:r>
              <a:r>
                <a:rPr lang="en-US" sz="2399">
                  <a:solidFill>
                    <a:srgbClr val="282121"/>
                  </a:solidFill>
                  <a:latin typeface="Calibri (MS)"/>
                  <a:ea typeface="Calibri (MS)"/>
                  <a:cs typeface="Calibri (MS)"/>
                  <a:sym typeface="Calibri (MS)"/>
                </a:rPr>
                <a:t> καλείται να οργανώσει ένα εργαστήριο διάρκειας 1 ώρας, σχεδιασμένο ειδικά για νεαρά άτομα με ψυχοκοινωνικές και νοητικές αναπηρίες.</a:t>
              </a:r>
            </a:p>
            <a:p>
              <a:pPr algn="just" marL="518158" indent="-259079" lvl="1">
                <a:lnSpc>
                  <a:spcPts val="4319"/>
                </a:lnSpc>
                <a:buAutoNum type="arabicPeriod" startAt="1"/>
              </a:pPr>
              <a:r>
                <a:rPr lang="en-US" sz="2399">
                  <a:solidFill>
                    <a:srgbClr val="282121"/>
                  </a:solidFill>
                  <a:latin typeface="Calibri (MS)"/>
                  <a:ea typeface="Calibri (MS)"/>
                  <a:cs typeface="Calibri (MS)"/>
                  <a:sym typeface="Calibri (MS)"/>
                </a:rPr>
                <a:t>Συζητήστε μέσα στην ομάδα σας και αποφασίστε:</a:t>
              </a:r>
            </a:p>
            <a:p>
              <a:pPr algn="just" marL="1036317" indent="-345439" lvl="2">
                <a:lnSpc>
                  <a:spcPts val="4319"/>
                </a:lnSpc>
                <a:buFont typeface="Arial"/>
                <a:buChar char="⚬"/>
              </a:pPr>
              <a:r>
                <a:rPr lang="en-US" sz="2399">
                  <a:solidFill>
                    <a:srgbClr val="282121"/>
                  </a:solidFill>
                  <a:latin typeface="Calibri (MS)"/>
                  <a:ea typeface="Calibri (MS)"/>
                  <a:cs typeface="Calibri (MS)"/>
                  <a:sym typeface="Calibri (MS)"/>
                </a:rPr>
                <a:t>Ποιες</a:t>
              </a:r>
              <a:r>
                <a:rPr lang="en-US" sz="2399">
                  <a:solidFill>
                    <a:srgbClr val="282121"/>
                  </a:solidFill>
                  <a:latin typeface="Calibri (MS)"/>
                  <a:ea typeface="Calibri (MS)"/>
                  <a:cs typeface="Calibri (MS)"/>
                  <a:sym typeface="Calibri (MS)"/>
                </a:rPr>
                <a:t> 3 ανάγκες προσβασιμότητας θα ήταν οι πιο σημαντικές να προτεραιοποιήσετε και να καλύψετε στο συγκεκριμένο εργαστήριο.</a:t>
              </a:r>
            </a:p>
            <a:p>
              <a:pPr algn="just" marL="1036317" indent="-345439" lvl="2">
                <a:lnSpc>
                  <a:spcPts val="4319"/>
                </a:lnSpc>
                <a:buFont typeface="Arial"/>
                <a:buChar char="⚬"/>
              </a:pPr>
              <a:r>
                <a:rPr lang="en-US" sz="2399">
                  <a:solidFill>
                    <a:srgbClr val="282121"/>
                  </a:solidFill>
                  <a:latin typeface="Calibri (MS)"/>
                  <a:ea typeface="Calibri (MS)"/>
                  <a:cs typeface="Calibri (MS)"/>
                  <a:sym typeface="Calibri (MS)"/>
                </a:rPr>
                <a:t>Ποιες</a:t>
              </a:r>
              <a:r>
                <a:rPr lang="en-US" sz="2399">
                  <a:solidFill>
                    <a:srgbClr val="282121"/>
                  </a:solidFill>
                  <a:latin typeface="Calibri (MS)"/>
                  <a:ea typeface="Calibri (MS)"/>
                  <a:cs typeface="Calibri (MS)"/>
                  <a:sym typeface="Calibri (MS)"/>
                </a:rPr>
                <a:t> 2 αποτελεσματικές στρατηγικές συμπεριληπτικής επικοινωνίας θα χρησιμοποιούσατε καθ’ όλη τη διάρκεια της εκδήλωσης.</a:t>
              </a:r>
            </a:p>
            <a:p>
              <a:pPr algn="just" marL="1036317" indent="-345439" lvl="2">
                <a:lnSpc>
                  <a:spcPts val="4319"/>
                </a:lnSpc>
                <a:buFont typeface="Arial"/>
                <a:buChar char="⚬"/>
              </a:pPr>
              <a:r>
                <a:rPr lang="en-US" sz="2399">
                  <a:solidFill>
                    <a:srgbClr val="282121"/>
                  </a:solidFill>
                  <a:latin typeface="Calibri (MS)"/>
                  <a:ea typeface="Calibri (MS)"/>
                  <a:cs typeface="Calibri (MS)"/>
                  <a:sym typeface="Calibri (MS)"/>
                </a:rPr>
                <a:t>Ποιο</a:t>
              </a:r>
              <a:r>
                <a:rPr lang="en-US" sz="2399">
                  <a:solidFill>
                    <a:srgbClr val="282121"/>
                  </a:solidFill>
                  <a:latin typeface="Calibri (MS)"/>
                  <a:ea typeface="Calibri (MS)"/>
                  <a:cs typeface="Calibri (MS)"/>
                  <a:sym typeface="Calibri (MS)"/>
                </a:rPr>
                <a:t> είναι ένα σημαντικό εμπόδιο συμμετοχής και πώς ακριβώς θα το αφαιρούσατε ή θα το μειώνατε ώστε να μην αποτελεί φραγμό.</a:t>
              </a:r>
            </a:p>
            <a:p>
              <a:pPr algn="just" marL="518158" indent="-259079" lvl="1">
                <a:lnSpc>
                  <a:spcPts val="4319"/>
                </a:lnSpc>
                <a:buAutoNum type="arabicPeriod" startAt="1"/>
              </a:pPr>
              <a:r>
                <a:rPr lang="en-US" sz="2399">
                  <a:solidFill>
                    <a:srgbClr val="282121"/>
                  </a:solidFill>
                  <a:latin typeface="Calibri (MS)"/>
                  <a:ea typeface="Calibri (MS)"/>
                  <a:cs typeface="Calibri (MS)"/>
                  <a:sym typeface="Calibri (MS)"/>
                </a:rPr>
                <a:t>Παρουσιάστε</a:t>
              </a:r>
              <a:r>
                <a:rPr lang="en-US" sz="2399">
                  <a:solidFill>
                    <a:srgbClr val="282121"/>
                  </a:solidFill>
                  <a:latin typeface="Calibri (MS)"/>
                  <a:ea typeface="Calibri (MS)"/>
                  <a:cs typeface="Calibri (MS)"/>
                  <a:sym typeface="Calibri (MS)"/>
                </a:rPr>
                <a:t> την ιδέα σας! Στο τέλος, κάθε ομάδα θα παρουσιάσει το σχέδιό της και τις λύσεις που προτείνει στην ολομέλεια.</a:t>
              </a:r>
            </a:p>
            <a:p>
              <a:pPr algn="just">
                <a:lnSpc>
                  <a:spcPts val="4679"/>
                </a:lnSpc>
              </a:pPr>
            </a:p>
            <a:p>
              <a:pPr algn="just">
                <a:lnSpc>
                  <a:spcPts val="4679"/>
                </a:lnSpc>
              </a:pPr>
            </a:p>
          </p:txBody>
        </p:sp>
      </p:grpSp>
      <p:grpSp>
        <p:nvGrpSpPr>
          <p:cNvPr name="Group 11" id="11"/>
          <p:cNvGrpSpPr/>
          <p:nvPr/>
        </p:nvGrpSpPr>
        <p:grpSpPr>
          <a:xfrm rot="0">
            <a:off x="971550" y="467067"/>
            <a:ext cx="76944" cy="161583"/>
            <a:chOff x="0" y="0"/>
            <a:chExt cx="102592" cy="215444"/>
          </a:xfrm>
        </p:grpSpPr>
        <p:sp>
          <p:nvSpPr>
            <p:cNvPr name="Freeform 12" id="12"/>
            <p:cNvSpPr/>
            <p:nvPr/>
          </p:nvSpPr>
          <p:spPr>
            <a:xfrm flipH="false" flipV="false" rot="0">
              <a:off x="0" y="0"/>
              <a:ext cx="102592" cy="215444"/>
            </a:xfrm>
            <a:custGeom>
              <a:avLst/>
              <a:gdLst/>
              <a:ahLst/>
              <a:cxnLst/>
              <a:rect r="r" b="b" t="t" l="l"/>
              <a:pathLst>
                <a:path h="215444" w="102592">
                  <a:moveTo>
                    <a:pt x="0" y="0"/>
                  </a:moveTo>
                  <a:lnTo>
                    <a:pt x="102592" y="0"/>
                  </a:lnTo>
                  <a:lnTo>
                    <a:pt x="102592" y="215444"/>
                  </a:lnTo>
                  <a:lnTo>
                    <a:pt x="0" y="215444"/>
                  </a:lnTo>
                  <a:close/>
                </a:path>
              </a:pathLst>
            </a:custGeom>
          </p:spPr>
        </p:sp>
        <p:sp>
          <p:nvSpPr>
            <p:cNvPr name="TextBox 13" id="13"/>
            <p:cNvSpPr txBox="true"/>
            <p:nvPr/>
          </p:nvSpPr>
          <p:spPr>
            <a:xfrm>
              <a:off x="0" y="-9525"/>
              <a:ext cx="102592" cy="224969"/>
            </a:xfrm>
            <a:prstGeom prst="rect">
              <a:avLst/>
            </a:prstGeom>
          </p:spPr>
          <p:txBody>
            <a:bodyPr anchor="t" rtlCol="false" tIns="0" lIns="0" bIns="0" rIns="0"/>
            <a:lstStyle/>
            <a:p>
              <a:pPr algn="l">
                <a:lnSpc>
                  <a:spcPts val="1260"/>
                </a:lnSpc>
              </a:pPr>
              <a:r>
                <a:rPr lang="en-US" b="true" sz="1050">
                  <a:solidFill>
                    <a:srgbClr val="2E2B29"/>
                  </a:solidFill>
                  <a:latin typeface="Roboto Bold"/>
                  <a:ea typeface="Roboto Bold"/>
                  <a:cs typeface="Roboto Bold"/>
                  <a:sym typeface="Roboto Bold"/>
                </a:rPr>
                <a:t>7</a:t>
              </a:r>
            </a:p>
          </p:txBody>
        </p:sp>
      </p:grpSp>
      <p:sp>
        <p:nvSpPr>
          <p:cNvPr name="Freeform 14" id="14"/>
          <p:cNvSpPr/>
          <p:nvPr/>
        </p:nvSpPr>
        <p:spPr>
          <a:xfrm flipH="false" flipV="false" rot="0">
            <a:off x="83632" y="0"/>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5" id="15"/>
          <p:cNvSpPr/>
          <p:nvPr/>
        </p:nvSpPr>
        <p:spPr>
          <a:xfrm flipH="false" flipV="false" rot="0">
            <a:off x="12108451" y="8268690"/>
            <a:ext cx="5916010" cy="2144554"/>
          </a:xfrm>
          <a:custGeom>
            <a:avLst/>
            <a:gdLst/>
            <a:ahLst/>
            <a:cxnLst/>
            <a:rect r="r" b="b" t="t" l="l"/>
            <a:pathLst>
              <a:path h="2144554" w="5916010">
                <a:moveTo>
                  <a:pt x="0" y="0"/>
                </a:moveTo>
                <a:lnTo>
                  <a:pt x="5916010" y="0"/>
                </a:lnTo>
                <a:lnTo>
                  <a:pt x="5916010" y="2144554"/>
                </a:lnTo>
                <a:lnTo>
                  <a:pt x="0" y="214455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6991480" y="-867538"/>
            <a:ext cx="4649588" cy="24558365"/>
            <a:chOff x="0" y="0"/>
            <a:chExt cx="6199451" cy="32744486"/>
          </a:xfrm>
        </p:grpSpPr>
        <p:sp>
          <p:nvSpPr>
            <p:cNvPr name="Freeform 3" id="3"/>
            <p:cNvSpPr/>
            <p:nvPr/>
          </p:nvSpPr>
          <p:spPr>
            <a:xfrm flipH="false" flipV="false" rot="0">
              <a:off x="0" y="0"/>
              <a:ext cx="6199401" cy="32744485"/>
            </a:xfrm>
            <a:custGeom>
              <a:avLst/>
              <a:gdLst/>
              <a:ahLst/>
              <a:cxnLst/>
              <a:rect r="r" b="b" t="t" l="l"/>
              <a:pathLst>
                <a:path h="32744485" w="6199401">
                  <a:moveTo>
                    <a:pt x="0" y="0"/>
                  </a:moveTo>
                  <a:lnTo>
                    <a:pt x="6199401" y="0"/>
                  </a:lnTo>
                  <a:lnTo>
                    <a:pt x="6199401" y="32744485"/>
                  </a:lnTo>
                  <a:lnTo>
                    <a:pt x="0" y="32744485"/>
                  </a:lnTo>
                  <a:close/>
                </a:path>
              </a:pathLst>
            </a:custGeom>
            <a:solidFill>
              <a:srgbClr val="FBD355"/>
            </a:solidFill>
          </p:spPr>
        </p:sp>
      </p:grpSp>
      <p:sp>
        <p:nvSpPr>
          <p:cNvPr name="Freeform 4" id="4"/>
          <p:cNvSpPr/>
          <p:nvPr/>
        </p:nvSpPr>
        <p:spPr>
          <a:xfrm flipH="false" flipV="false" rot="0">
            <a:off x="455183"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5" id="5"/>
          <p:cNvGrpSpPr/>
          <p:nvPr/>
        </p:nvGrpSpPr>
        <p:grpSpPr>
          <a:xfrm rot="0">
            <a:off x="4322883" y="319951"/>
            <a:ext cx="11458507" cy="1417497"/>
            <a:chOff x="0" y="0"/>
            <a:chExt cx="15278009" cy="1889996"/>
          </a:xfrm>
        </p:grpSpPr>
        <p:sp>
          <p:nvSpPr>
            <p:cNvPr name="Freeform 6" id="6"/>
            <p:cNvSpPr/>
            <p:nvPr/>
          </p:nvSpPr>
          <p:spPr>
            <a:xfrm flipH="false" flipV="false" rot="0">
              <a:off x="0" y="0"/>
              <a:ext cx="15278009" cy="1889996"/>
            </a:xfrm>
            <a:custGeom>
              <a:avLst/>
              <a:gdLst/>
              <a:ahLst/>
              <a:cxnLst/>
              <a:rect r="r" b="b" t="t" l="l"/>
              <a:pathLst>
                <a:path h="1889996" w="15278009">
                  <a:moveTo>
                    <a:pt x="0" y="0"/>
                  </a:moveTo>
                  <a:lnTo>
                    <a:pt x="15278009" y="0"/>
                  </a:lnTo>
                  <a:lnTo>
                    <a:pt x="15278009" y="1889996"/>
                  </a:lnTo>
                  <a:lnTo>
                    <a:pt x="0" y="1889996"/>
                  </a:lnTo>
                  <a:close/>
                </a:path>
              </a:pathLst>
            </a:custGeom>
          </p:spPr>
        </p:sp>
        <p:sp>
          <p:nvSpPr>
            <p:cNvPr name="TextBox 7" id="7"/>
            <p:cNvSpPr txBox="true"/>
            <p:nvPr/>
          </p:nvSpPr>
          <p:spPr>
            <a:xfrm>
              <a:off x="0" y="-76200"/>
              <a:ext cx="15278009" cy="1966196"/>
            </a:xfrm>
            <a:prstGeom prst="rect">
              <a:avLst/>
            </a:prstGeom>
          </p:spPr>
          <p:txBody>
            <a:bodyPr anchor="t" rtlCol="false" tIns="0" lIns="0" bIns="0" rIns="0"/>
            <a:lstStyle/>
            <a:p>
              <a:pPr algn="ctr">
                <a:lnSpc>
                  <a:spcPts val="4829"/>
                </a:lnSpc>
              </a:pPr>
              <a:r>
                <a:rPr lang="en-US" b="true" sz="4024">
                  <a:solidFill>
                    <a:srgbClr val="2E2B29"/>
                  </a:solidFill>
                  <a:latin typeface="Calibri (MS) Bold"/>
                  <a:ea typeface="Calibri (MS) Bold"/>
                  <a:cs typeface="Calibri (MS) Bold"/>
                  <a:sym typeface="Calibri (MS) Bold"/>
                </a:rPr>
                <a:t>Δραστηριότητα</a:t>
              </a:r>
              <a:r>
                <a:rPr lang="en-US" b="true" sz="4024">
                  <a:solidFill>
                    <a:srgbClr val="2E2B29"/>
                  </a:solidFill>
                  <a:latin typeface="Calibri (MS) Bold"/>
                  <a:ea typeface="Calibri (MS) Bold"/>
                  <a:cs typeface="Calibri (MS) Bold"/>
                  <a:sym typeface="Calibri (MS) Bold"/>
                </a:rPr>
                <a:t> 2: Σκεφτείτε και μοιραστείτε ιδέες</a:t>
              </a:r>
            </a:p>
            <a:p>
              <a:pPr algn="ctr">
                <a:lnSpc>
                  <a:spcPts val="4829"/>
                </a:lnSpc>
              </a:pPr>
            </a:p>
          </p:txBody>
        </p:sp>
      </p:grpSp>
      <p:grpSp>
        <p:nvGrpSpPr>
          <p:cNvPr name="Group 8" id="8"/>
          <p:cNvGrpSpPr/>
          <p:nvPr/>
        </p:nvGrpSpPr>
        <p:grpSpPr>
          <a:xfrm rot="0">
            <a:off x="889620" y="1980164"/>
            <a:ext cx="17119108" cy="7016659"/>
            <a:chOff x="0" y="0"/>
            <a:chExt cx="22825478" cy="9355545"/>
          </a:xfrm>
        </p:grpSpPr>
        <p:sp>
          <p:nvSpPr>
            <p:cNvPr name="Freeform 9" id="9"/>
            <p:cNvSpPr/>
            <p:nvPr/>
          </p:nvSpPr>
          <p:spPr>
            <a:xfrm flipH="false" flipV="false" rot="0">
              <a:off x="0" y="0"/>
              <a:ext cx="22825478" cy="9355544"/>
            </a:xfrm>
            <a:custGeom>
              <a:avLst/>
              <a:gdLst/>
              <a:ahLst/>
              <a:cxnLst/>
              <a:rect r="r" b="b" t="t" l="l"/>
              <a:pathLst>
                <a:path h="9355544" w="22825478">
                  <a:moveTo>
                    <a:pt x="0" y="0"/>
                  </a:moveTo>
                  <a:lnTo>
                    <a:pt x="22825478" y="0"/>
                  </a:lnTo>
                  <a:lnTo>
                    <a:pt x="22825478" y="9355544"/>
                  </a:lnTo>
                  <a:lnTo>
                    <a:pt x="0" y="9355544"/>
                  </a:lnTo>
                  <a:close/>
                </a:path>
              </a:pathLst>
            </a:custGeom>
          </p:spPr>
        </p:sp>
        <p:sp>
          <p:nvSpPr>
            <p:cNvPr name="TextBox 10" id="10"/>
            <p:cNvSpPr txBox="true"/>
            <p:nvPr/>
          </p:nvSpPr>
          <p:spPr>
            <a:xfrm>
              <a:off x="0" y="-200025"/>
              <a:ext cx="22825478" cy="9555570"/>
            </a:xfrm>
            <a:prstGeom prst="rect">
              <a:avLst/>
            </a:prstGeom>
          </p:spPr>
          <p:txBody>
            <a:bodyPr anchor="t" rtlCol="false" tIns="0" lIns="0" bIns="0" rIns="0"/>
            <a:lstStyle/>
            <a:p>
              <a:pPr algn="just">
                <a:lnSpc>
                  <a:spcPts val="4679"/>
                </a:lnSpc>
              </a:pPr>
              <a:r>
                <a:rPr lang="en-US" sz="2599" b="true">
                  <a:solidFill>
                    <a:srgbClr val="F652A0"/>
                  </a:solidFill>
                  <a:latin typeface="Calibri (MS) Bold"/>
                  <a:ea typeface="Calibri (MS) Bold"/>
                  <a:cs typeface="Calibri (MS) Bold"/>
                  <a:sym typeface="Calibri (MS) Bold"/>
                </a:rPr>
                <a:t>Συζήτηση με βάση σενάριο: Ας εξετάσουμε ένα άλλο σενάριο από</a:t>
              </a:r>
              <a:r>
                <a:rPr lang="en-US" sz="2599" b="true">
                  <a:solidFill>
                    <a:srgbClr val="F652A0"/>
                  </a:solidFill>
                  <a:latin typeface="Calibri (MS) Bold"/>
                  <a:ea typeface="Calibri (MS) Bold"/>
                  <a:cs typeface="Calibri (MS) Bold"/>
                  <a:sym typeface="Calibri (MS) Bold"/>
                </a:rPr>
                <a:t> τον πραγματικό κόσμο για να εφαρμόσουμε τις γνώσεις μας σχετικά με τον σχεδιασμό εκδηλώσεων χωρίς αποκλεισμούς.</a:t>
              </a:r>
            </a:p>
            <a:p>
              <a:pPr algn="just">
                <a:lnSpc>
                  <a:spcPts val="4679"/>
                </a:lnSpc>
              </a:pPr>
              <a:r>
                <a:rPr lang="en-US" sz="2599" b="true">
                  <a:solidFill>
                    <a:srgbClr val="303030"/>
                  </a:solidFill>
                  <a:latin typeface="Calibri (MS) Bold"/>
                  <a:ea typeface="Calibri (MS) Bold"/>
                  <a:cs typeface="Calibri (MS) Bold"/>
                  <a:sym typeface="Calibri (MS) Bold"/>
                </a:rPr>
                <a:t>Σενάριο</a:t>
              </a:r>
              <a:r>
                <a:rPr lang="en-US" sz="2599" b="true">
                  <a:solidFill>
                    <a:srgbClr val="303030"/>
                  </a:solidFill>
                  <a:latin typeface="Calibri (MS) Bold"/>
                  <a:ea typeface="Calibri (MS) Bold"/>
                  <a:cs typeface="Calibri (MS) Bold"/>
                  <a:sym typeface="Calibri (MS) Bold"/>
                </a:rPr>
                <a:t>:</a:t>
              </a:r>
            </a:p>
            <a:p>
              <a:pPr algn="just">
                <a:lnSpc>
                  <a:spcPts val="4679"/>
                </a:lnSpc>
              </a:pPr>
              <a:r>
                <a:rPr lang="en-US" sz="2599">
                  <a:solidFill>
                    <a:srgbClr val="303030"/>
                  </a:solidFill>
                  <a:latin typeface="Calibri (MS)"/>
                  <a:ea typeface="Calibri (MS)"/>
                  <a:cs typeface="Calibri (MS)"/>
                  <a:sym typeface="Calibri (MS)"/>
                </a:rPr>
                <a:t>Είστε μέλος της</a:t>
              </a:r>
              <a:r>
                <a:rPr lang="en-US" sz="2599">
                  <a:solidFill>
                    <a:srgbClr val="303030"/>
                  </a:solidFill>
                  <a:latin typeface="Calibri (MS)"/>
                  <a:ea typeface="Calibri (MS)"/>
                  <a:cs typeface="Calibri (MS)"/>
                  <a:sym typeface="Calibri (MS)"/>
                </a:rPr>
                <a:t> οργανωτικής επιτροπής για τις εκλογές των Συμβουλίων Νεολαίας (Youth Councils) στον δήμο σας. Το καθήκον σας είναι να σχεδιάσετε τον χώρο και τη διαδικασία της ψηφοφορίας για την ημέρα των εκλογών με τρόπο που να είναι πλήρως συμπεριληπτικός και προσβάσιμος για όλους τους νέους ψηφοφόρους, χωρίς εξαιρέσεις.</a:t>
              </a:r>
            </a:p>
            <a:p>
              <a:pPr algn="just">
                <a:lnSpc>
                  <a:spcPts val="4679"/>
                </a:lnSpc>
              </a:pPr>
              <a:r>
                <a:rPr lang="en-US" sz="2599" b="true">
                  <a:solidFill>
                    <a:srgbClr val="303030"/>
                  </a:solidFill>
                  <a:latin typeface="Calibri (MS) Bold"/>
                  <a:ea typeface="Calibri (MS) Bold"/>
                  <a:cs typeface="Calibri (MS) Bold"/>
                  <a:sym typeface="Calibri (MS) Bold"/>
                </a:rPr>
                <a:t>Τρόπος συζήτησης:</a:t>
              </a:r>
            </a:p>
            <a:p>
              <a:pPr algn="just" marL="561337" indent="-280669" lvl="1">
                <a:lnSpc>
                  <a:spcPts val="4679"/>
                </a:lnSpc>
                <a:buFont typeface="Arial"/>
                <a:buChar char="•"/>
              </a:pPr>
              <a:r>
                <a:rPr lang="en-US" sz="2599">
                  <a:solidFill>
                    <a:srgbClr val="303030"/>
                  </a:solidFill>
                  <a:latin typeface="Calibri (MS)"/>
                  <a:ea typeface="Calibri (MS)"/>
                  <a:cs typeface="Calibri (MS)"/>
                  <a:sym typeface="Calibri (MS)"/>
                </a:rPr>
                <a:t>Καταιγισμός ιδεών (brainstorming): Μιλήστε ανοιχτά, ανταλλάξτε απόψεις και προτείνετε όσες περισσότερες ιδέες μπορείτε.</a:t>
              </a:r>
            </a:p>
            <a:p>
              <a:pPr algn="just" marL="561337" indent="-280669" lvl="1">
                <a:lnSpc>
                  <a:spcPts val="4679"/>
                </a:lnSpc>
                <a:buFont typeface="Arial"/>
                <a:buChar char="•"/>
              </a:pPr>
              <a:r>
                <a:rPr lang="en-US" sz="2599">
                  <a:solidFill>
                    <a:srgbClr val="303030"/>
                  </a:solidFill>
                  <a:latin typeface="Calibri (MS)"/>
                  <a:ea typeface="Calibri (MS)"/>
                  <a:cs typeface="Calibri (MS)"/>
                  <a:sym typeface="Calibri (MS)"/>
                </a:rPr>
                <a:t>Τοίχος</a:t>
              </a:r>
              <a:r>
                <a:rPr lang="en-US" sz="2599">
                  <a:solidFill>
                    <a:srgbClr val="303030"/>
                  </a:solidFill>
                  <a:latin typeface="Calibri (MS)"/>
                  <a:ea typeface="Calibri (MS)"/>
                  <a:cs typeface="Calibri (MS)"/>
                  <a:sym typeface="Calibri (MS)"/>
                </a:rPr>
                <a:t> αυτοκόλλητων σημειώσεων ή κοινόχρηστος πίνακας: Χρησιμοποιήστε αυτά τα εργαλεία για να καταγράψετε και να οργανώσετε τα βασικά συμπεράσματα και τις προτάσεις σας.</a:t>
              </a:r>
            </a:p>
            <a:p>
              <a:pPr algn="just">
                <a:lnSpc>
                  <a:spcPts val="4679"/>
                </a:lnSpc>
              </a:pPr>
            </a:p>
          </p:txBody>
        </p:sp>
      </p:grpSp>
      <p:grpSp>
        <p:nvGrpSpPr>
          <p:cNvPr name="Group 11" id="11"/>
          <p:cNvGrpSpPr/>
          <p:nvPr/>
        </p:nvGrpSpPr>
        <p:grpSpPr>
          <a:xfrm rot="0">
            <a:off x="971550" y="467067"/>
            <a:ext cx="76944" cy="161583"/>
            <a:chOff x="0" y="0"/>
            <a:chExt cx="102592" cy="215444"/>
          </a:xfrm>
        </p:grpSpPr>
        <p:sp>
          <p:nvSpPr>
            <p:cNvPr name="Freeform 12" id="12"/>
            <p:cNvSpPr/>
            <p:nvPr/>
          </p:nvSpPr>
          <p:spPr>
            <a:xfrm flipH="false" flipV="false" rot="0">
              <a:off x="0" y="0"/>
              <a:ext cx="102592" cy="215444"/>
            </a:xfrm>
            <a:custGeom>
              <a:avLst/>
              <a:gdLst/>
              <a:ahLst/>
              <a:cxnLst/>
              <a:rect r="r" b="b" t="t" l="l"/>
              <a:pathLst>
                <a:path h="215444" w="102592">
                  <a:moveTo>
                    <a:pt x="0" y="0"/>
                  </a:moveTo>
                  <a:lnTo>
                    <a:pt x="102592" y="0"/>
                  </a:lnTo>
                  <a:lnTo>
                    <a:pt x="102592" y="215444"/>
                  </a:lnTo>
                  <a:lnTo>
                    <a:pt x="0" y="215444"/>
                  </a:lnTo>
                  <a:close/>
                </a:path>
              </a:pathLst>
            </a:custGeom>
          </p:spPr>
        </p:sp>
        <p:sp>
          <p:nvSpPr>
            <p:cNvPr name="TextBox 13" id="13"/>
            <p:cNvSpPr txBox="true"/>
            <p:nvPr/>
          </p:nvSpPr>
          <p:spPr>
            <a:xfrm>
              <a:off x="0" y="-9525"/>
              <a:ext cx="102592" cy="224969"/>
            </a:xfrm>
            <a:prstGeom prst="rect">
              <a:avLst/>
            </a:prstGeom>
          </p:spPr>
          <p:txBody>
            <a:bodyPr anchor="t" rtlCol="false" tIns="0" lIns="0" bIns="0" rIns="0"/>
            <a:lstStyle/>
            <a:p>
              <a:pPr algn="l">
                <a:lnSpc>
                  <a:spcPts val="1260"/>
                </a:lnSpc>
              </a:pPr>
              <a:r>
                <a:rPr lang="en-US" b="true" sz="1050">
                  <a:solidFill>
                    <a:srgbClr val="2E2B29"/>
                  </a:solidFill>
                  <a:latin typeface="Roboto Bold"/>
                  <a:ea typeface="Roboto Bold"/>
                  <a:cs typeface="Roboto Bold"/>
                  <a:sym typeface="Roboto Bold"/>
                </a:rPr>
                <a:t>7</a:t>
              </a:r>
            </a:p>
          </p:txBody>
        </p:sp>
      </p:grpSp>
      <p:sp>
        <p:nvSpPr>
          <p:cNvPr name="Freeform 14" id="14"/>
          <p:cNvSpPr/>
          <p:nvPr/>
        </p:nvSpPr>
        <p:spPr>
          <a:xfrm flipH="false" flipV="false" rot="0">
            <a:off x="311292" y="0"/>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5" id="15"/>
          <p:cNvSpPr/>
          <p:nvPr/>
        </p:nvSpPr>
        <p:spPr>
          <a:xfrm flipH="false" flipV="false" rot="0">
            <a:off x="12015774" y="7924545"/>
            <a:ext cx="5916010" cy="2144554"/>
          </a:xfrm>
          <a:custGeom>
            <a:avLst/>
            <a:gdLst/>
            <a:ahLst/>
            <a:cxnLst/>
            <a:rect r="r" b="b" t="t" l="l"/>
            <a:pathLst>
              <a:path h="2144554" w="5916010">
                <a:moveTo>
                  <a:pt x="0" y="0"/>
                </a:moveTo>
                <a:lnTo>
                  <a:pt x="5916010" y="0"/>
                </a:lnTo>
                <a:lnTo>
                  <a:pt x="5916010" y="2144554"/>
                </a:lnTo>
                <a:lnTo>
                  <a:pt x="0" y="214455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2322011" y="2845481"/>
            <a:ext cx="5096530" cy="1372259"/>
            <a:chOff x="0" y="0"/>
            <a:chExt cx="6795374" cy="1829678"/>
          </a:xfrm>
        </p:grpSpPr>
        <p:sp>
          <p:nvSpPr>
            <p:cNvPr name="Freeform 4" id="4"/>
            <p:cNvSpPr/>
            <p:nvPr/>
          </p:nvSpPr>
          <p:spPr>
            <a:xfrm flipH="false" flipV="false" rot="0">
              <a:off x="0" y="0"/>
              <a:ext cx="6795374" cy="1829678"/>
            </a:xfrm>
            <a:custGeom>
              <a:avLst/>
              <a:gdLst/>
              <a:ahLst/>
              <a:cxnLst/>
              <a:rect r="r" b="b" t="t" l="l"/>
              <a:pathLst>
                <a:path h="1829678" w="6795374">
                  <a:moveTo>
                    <a:pt x="0" y="0"/>
                  </a:moveTo>
                  <a:lnTo>
                    <a:pt x="6795374" y="0"/>
                  </a:lnTo>
                  <a:lnTo>
                    <a:pt x="6795374" y="1829678"/>
                  </a:lnTo>
                  <a:lnTo>
                    <a:pt x="0" y="1829678"/>
                  </a:lnTo>
                  <a:close/>
                </a:path>
              </a:pathLst>
            </a:custGeom>
          </p:spPr>
        </p:sp>
        <p:sp>
          <p:nvSpPr>
            <p:cNvPr name="TextBox 5" id="5"/>
            <p:cNvSpPr txBox="true"/>
            <p:nvPr/>
          </p:nvSpPr>
          <p:spPr>
            <a:xfrm>
              <a:off x="0" y="-161925"/>
              <a:ext cx="6795374" cy="1991603"/>
            </a:xfrm>
            <a:prstGeom prst="rect">
              <a:avLst/>
            </a:prstGeom>
          </p:spPr>
          <p:txBody>
            <a:bodyPr anchor="t" rtlCol="false" tIns="0" lIns="0" bIns="0" rIns="0"/>
            <a:lstStyle/>
            <a:p>
              <a:pPr algn="l">
                <a:lnSpc>
                  <a:spcPts val="3779"/>
                </a:lnSpc>
              </a:pPr>
              <a:r>
                <a:rPr lang="en-US" sz="2099" b="true">
                  <a:solidFill>
                    <a:srgbClr val="000000"/>
                  </a:solidFill>
                  <a:latin typeface="Calibri (MS) Bold"/>
                  <a:ea typeface="Calibri (MS) Bold"/>
                  <a:cs typeface="Calibri (MS) Bold"/>
                  <a:sym typeface="Calibri (MS) Bold"/>
                </a:rPr>
                <a:t>Σεβαστείτε τις ατομικές ανάγκες και τα προσωπικά όρια</a:t>
              </a:r>
            </a:p>
            <a:p>
              <a:pPr algn="l">
                <a:lnSpc>
                  <a:spcPts val="3779"/>
                </a:lnSpc>
              </a:pPr>
            </a:p>
          </p:txBody>
        </p:sp>
      </p:grpSp>
      <p:grpSp>
        <p:nvGrpSpPr>
          <p:cNvPr name="Group 6" id="6"/>
          <p:cNvGrpSpPr/>
          <p:nvPr/>
        </p:nvGrpSpPr>
        <p:grpSpPr>
          <a:xfrm rot="0">
            <a:off x="12322011" y="3852386"/>
            <a:ext cx="4997757" cy="2232364"/>
            <a:chOff x="0" y="0"/>
            <a:chExt cx="6663676" cy="2976485"/>
          </a:xfrm>
        </p:grpSpPr>
        <p:sp>
          <p:nvSpPr>
            <p:cNvPr name="Freeform 7" id="7"/>
            <p:cNvSpPr/>
            <p:nvPr/>
          </p:nvSpPr>
          <p:spPr>
            <a:xfrm flipH="false" flipV="false" rot="0">
              <a:off x="0" y="0"/>
              <a:ext cx="6663676" cy="2976486"/>
            </a:xfrm>
            <a:custGeom>
              <a:avLst/>
              <a:gdLst/>
              <a:ahLst/>
              <a:cxnLst/>
              <a:rect r="r" b="b" t="t" l="l"/>
              <a:pathLst>
                <a:path h="2976486" w="6663676">
                  <a:moveTo>
                    <a:pt x="0" y="0"/>
                  </a:moveTo>
                  <a:lnTo>
                    <a:pt x="6663676" y="0"/>
                  </a:lnTo>
                  <a:lnTo>
                    <a:pt x="6663676" y="2976486"/>
                  </a:lnTo>
                  <a:lnTo>
                    <a:pt x="0" y="2976486"/>
                  </a:lnTo>
                  <a:close/>
                </a:path>
              </a:pathLst>
            </a:custGeom>
          </p:spPr>
        </p:sp>
        <p:sp>
          <p:nvSpPr>
            <p:cNvPr name="TextBox 8" id="8"/>
            <p:cNvSpPr txBox="true"/>
            <p:nvPr/>
          </p:nvSpPr>
          <p:spPr>
            <a:xfrm>
              <a:off x="0" y="-152400"/>
              <a:ext cx="6663676" cy="3128885"/>
            </a:xfrm>
            <a:prstGeom prst="rect">
              <a:avLst/>
            </a:prstGeom>
          </p:spPr>
          <p:txBody>
            <a:bodyPr anchor="t" rtlCol="false" tIns="0" lIns="0" bIns="0" rIns="0"/>
            <a:lstStyle/>
            <a:p>
              <a:pPr algn="just">
                <a:lnSpc>
                  <a:spcPts val="3600"/>
                </a:lnSpc>
              </a:pPr>
              <a:r>
                <a:rPr lang="en-US" sz="2000">
                  <a:solidFill>
                    <a:srgbClr val="000000"/>
                  </a:solidFill>
                  <a:latin typeface="Calibri (MS)"/>
                  <a:ea typeface="Calibri (MS)"/>
                  <a:cs typeface="Calibri (MS)"/>
                  <a:sym typeface="Calibri (MS)"/>
                </a:rPr>
                <a:t>Δώστε</a:t>
              </a:r>
              <a:r>
                <a:rPr lang="en-US" sz="2000">
                  <a:solidFill>
                    <a:srgbClr val="000000"/>
                  </a:solidFill>
                  <a:latin typeface="Calibri (MS)"/>
                  <a:ea typeface="Calibri (MS)"/>
                  <a:cs typeface="Calibri (MS)"/>
                  <a:sym typeface="Calibri (MS)"/>
                </a:rPr>
                <a:t> τη δυνατότητα στους συμμετέχοντες να μη συμμετάσχουν σε κάποια ομαδική δραστηριότητα ή να συμβάλουν με μη λεκτικούς τρόπους (π.χ. ζωγραφίζοντας, γράφοντας σημειώσεις).</a:t>
              </a:r>
            </a:p>
          </p:txBody>
        </p:sp>
      </p:grpSp>
      <p:grpSp>
        <p:nvGrpSpPr>
          <p:cNvPr name="Group 9" id="9"/>
          <p:cNvGrpSpPr/>
          <p:nvPr/>
        </p:nvGrpSpPr>
        <p:grpSpPr>
          <a:xfrm rot="0">
            <a:off x="4709580" y="545050"/>
            <a:ext cx="9728036" cy="1904516"/>
            <a:chOff x="0" y="0"/>
            <a:chExt cx="12970715" cy="2539355"/>
          </a:xfrm>
        </p:grpSpPr>
        <p:sp>
          <p:nvSpPr>
            <p:cNvPr name="Freeform 10" id="10"/>
            <p:cNvSpPr/>
            <p:nvPr/>
          </p:nvSpPr>
          <p:spPr>
            <a:xfrm flipH="false" flipV="false" rot="0">
              <a:off x="0" y="0"/>
              <a:ext cx="12970715" cy="2539355"/>
            </a:xfrm>
            <a:custGeom>
              <a:avLst/>
              <a:gdLst/>
              <a:ahLst/>
              <a:cxnLst/>
              <a:rect r="r" b="b" t="t" l="l"/>
              <a:pathLst>
                <a:path h="2539355" w="12970715">
                  <a:moveTo>
                    <a:pt x="0" y="0"/>
                  </a:moveTo>
                  <a:lnTo>
                    <a:pt x="12970715" y="0"/>
                  </a:lnTo>
                  <a:lnTo>
                    <a:pt x="12970715" y="2539355"/>
                  </a:lnTo>
                  <a:lnTo>
                    <a:pt x="0" y="2539355"/>
                  </a:lnTo>
                  <a:close/>
                </a:path>
              </a:pathLst>
            </a:custGeom>
          </p:spPr>
        </p:sp>
        <p:sp>
          <p:nvSpPr>
            <p:cNvPr name="TextBox 11" id="11"/>
            <p:cNvSpPr txBox="true"/>
            <p:nvPr/>
          </p:nvSpPr>
          <p:spPr>
            <a:xfrm>
              <a:off x="0" y="-114300"/>
              <a:ext cx="12970715" cy="2653655"/>
            </a:xfrm>
            <a:prstGeom prst="rect">
              <a:avLst/>
            </a:prstGeom>
          </p:spPr>
          <p:txBody>
            <a:bodyPr anchor="t" rtlCol="false" tIns="0" lIns="0" bIns="0" rIns="0"/>
            <a:lstStyle/>
            <a:p>
              <a:pPr algn="ctr">
                <a:lnSpc>
                  <a:spcPts val="6480"/>
                </a:lnSpc>
              </a:pPr>
              <a:r>
                <a:rPr lang="en-US" b="true" sz="5400">
                  <a:solidFill>
                    <a:srgbClr val="1E83DA"/>
                  </a:solidFill>
                  <a:latin typeface="Calibri (MS) Bold"/>
                  <a:ea typeface="Calibri (MS) Bold"/>
                  <a:cs typeface="Calibri (MS) Bold"/>
                  <a:sym typeface="Calibri (MS) Bold"/>
                </a:rPr>
                <a:t>Συμβουλές</a:t>
              </a:r>
              <a:r>
                <a:rPr lang="en-US" b="true" sz="5400">
                  <a:solidFill>
                    <a:srgbClr val="1E83DA"/>
                  </a:solidFill>
                  <a:latin typeface="Calibri (MS) Bold"/>
                  <a:ea typeface="Calibri (MS) Bold"/>
                  <a:cs typeface="Calibri (MS) Bold"/>
                  <a:sym typeface="Calibri (MS) Bold"/>
                </a:rPr>
                <a:t> για τα Εργαζόμενα Άτομα στον Τομέα την Νεολαίας</a:t>
              </a:r>
            </a:p>
          </p:txBody>
        </p:sp>
      </p:grpSp>
      <p:sp>
        <p:nvSpPr>
          <p:cNvPr name="AutoShape 12" id="12"/>
          <p:cNvSpPr/>
          <p:nvPr/>
        </p:nvSpPr>
        <p:spPr>
          <a:xfrm>
            <a:off x="16216216" y="6060937"/>
            <a:ext cx="2086167" cy="14288"/>
          </a:xfrm>
          <a:prstGeom prst="line">
            <a:avLst/>
          </a:prstGeom>
          <a:ln cap="rnd" w="19050">
            <a:solidFill>
              <a:srgbClr val="343434"/>
            </a:solidFill>
            <a:prstDash val="solid"/>
            <a:headEnd type="none" len="sm" w="sm"/>
            <a:tailEnd type="none" len="sm" w="sm"/>
          </a:ln>
        </p:spPr>
      </p:sp>
      <p:grpSp>
        <p:nvGrpSpPr>
          <p:cNvPr name="Group 13" id="13"/>
          <p:cNvGrpSpPr/>
          <p:nvPr/>
        </p:nvGrpSpPr>
        <p:grpSpPr>
          <a:xfrm rot="0">
            <a:off x="12322011" y="6443632"/>
            <a:ext cx="4523214" cy="1372259"/>
            <a:chOff x="0" y="0"/>
            <a:chExt cx="6030952" cy="1829678"/>
          </a:xfrm>
        </p:grpSpPr>
        <p:sp>
          <p:nvSpPr>
            <p:cNvPr name="Freeform 14" id="14"/>
            <p:cNvSpPr/>
            <p:nvPr/>
          </p:nvSpPr>
          <p:spPr>
            <a:xfrm flipH="false" flipV="false" rot="0">
              <a:off x="0" y="0"/>
              <a:ext cx="6030952" cy="1829678"/>
            </a:xfrm>
            <a:custGeom>
              <a:avLst/>
              <a:gdLst/>
              <a:ahLst/>
              <a:cxnLst/>
              <a:rect r="r" b="b" t="t" l="l"/>
              <a:pathLst>
                <a:path h="1829678" w="6030952">
                  <a:moveTo>
                    <a:pt x="0" y="0"/>
                  </a:moveTo>
                  <a:lnTo>
                    <a:pt x="6030952" y="0"/>
                  </a:lnTo>
                  <a:lnTo>
                    <a:pt x="6030952" y="1829678"/>
                  </a:lnTo>
                  <a:lnTo>
                    <a:pt x="0" y="1829678"/>
                  </a:lnTo>
                  <a:close/>
                </a:path>
              </a:pathLst>
            </a:custGeom>
          </p:spPr>
        </p:sp>
        <p:sp>
          <p:nvSpPr>
            <p:cNvPr name="TextBox 15" id="15"/>
            <p:cNvSpPr txBox="true"/>
            <p:nvPr/>
          </p:nvSpPr>
          <p:spPr>
            <a:xfrm>
              <a:off x="0" y="-161925"/>
              <a:ext cx="6030952" cy="1991603"/>
            </a:xfrm>
            <a:prstGeom prst="rect">
              <a:avLst/>
            </a:prstGeom>
          </p:spPr>
          <p:txBody>
            <a:bodyPr anchor="t" rtlCol="false" tIns="0" lIns="0" bIns="0" rIns="0"/>
            <a:lstStyle/>
            <a:p>
              <a:pPr algn="l">
                <a:lnSpc>
                  <a:spcPts val="3779"/>
                </a:lnSpc>
              </a:pPr>
              <a:r>
                <a:rPr lang="en-US" sz="2099" b="true">
                  <a:solidFill>
                    <a:srgbClr val="000000"/>
                  </a:solidFill>
                  <a:latin typeface="Calibri (MS) Bold"/>
                  <a:ea typeface="Calibri (MS) Bold"/>
                  <a:cs typeface="Calibri (MS) Bold"/>
                  <a:sym typeface="Calibri (MS) Bold"/>
                </a:rPr>
                <a:t>Ενθαρρύνετε την αλληλοϋποστήριξη και τη συμμετοχή μεταξύ των νέων</a:t>
              </a:r>
            </a:p>
            <a:p>
              <a:pPr algn="l">
                <a:lnSpc>
                  <a:spcPts val="3779"/>
                </a:lnSpc>
              </a:pPr>
            </a:p>
          </p:txBody>
        </p:sp>
      </p:grpSp>
      <p:grpSp>
        <p:nvGrpSpPr>
          <p:cNvPr name="Group 16" id="16"/>
          <p:cNvGrpSpPr/>
          <p:nvPr/>
        </p:nvGrpSpPr>
        <p:grpSpPr>
          <a:xfrm rot="0">
            <a:off x="12322011" y="7573039"/>
            <a:ext cx="5096531" cy="2232364"/>
            <a:chOff x="0" y="0"/>
            <a:chExt cx="6795374" cy="2976485"/>
          </a:xfrm>
        </p:grpSpPr>
        <p:sp>
          <p:nvSpPr>
            <p:cNvPr name="Freeform 17" id="17"/>
            <p:cNvSpPr/>
            <p:nvPr/>
          </p:nvSpPr>
          <p:spPr>
            <a:xfrm flipH="false" flipV="false" rot="0">
              <a:off x="0" y="0"/>
              <a:ext cx="6795374" cy="2976486"/>
            </a:xfrm>
            <a:custGeom>
              <a:avLst/>
              <a:gdLst/>
              <a:ahLst/>
              <a:cxnLst/>
              <a:rect r="r" b="b" t="t" l="l"/>
              <a:pathLst>
                <a:path h="2976486" w="6795374">
                  <a:moveTo>
                    <a:pt x="0" y="0"/>
                  </a:moveTo>
                  <a:lnTo>
                    <a:pt x="6795374" y="0"/>
                  </a:lnTo>
                  <a:lnTo>
                    <a:pt x="6795374" y="2976486"/>
                  </a:lnTo>
                  <a:lnTo>
                    <a:pt x="0" y="2976486"/>
                  </a:lnTo>
                  <a:close/>
                </a:path>
              </a:pathLst>
            </a:custGeom>
          </p:spPr>
        </p:sp>
        <p:sp>
          <p:nvSpPr>
            <p:cNvPr name="TextBox 18" id="18"/>
            <p:cNvSpPr txBox="true"/>
            <p:nvPr/>
          </p:nvSpPr>
          <p:spPr>
            <a:xfrm>
              <a:off x="0" y="-152400"/>
              <a:ext cx="6795374" cy="3128885"/>
            </a:xfrm>
            <a:prstGeom prst="rect">
              <a:avLst/>
            </a:prstGeom>
          </p:spPr>
          <p:txBody>
            <a:bodyPr anchor="t" rtlCol="false" tIns="0" lIns="0" bIns="0" rIns="0"/>
            <a:lstStyle/>
            <a:p>
              <a:pPr algn="just">
                <a:lnSpc>
                  <a:spcPts val="3600"/>
                </a:lnSpc>
              </a:pPr>
              <a:r>
                <a:rPr lang="en-US" sz="2000">
                  <a:solidFill>
                    <a:srgbClr val="000000"/>
                  </a:solidFill>
                  <a:latin typeface="Calibri (MS)"/>
                  <a:ea typeface="Calibri (MS)"/>
                  <a:cs typeface="Calibri (MS)"/>
                  <a:sym typeface="Calibri (MS)"/>
                </a:rPr>
                <a:t>Συνδέστε</a:t>
              </a:r>
              <a:r>
                <a:rPr lang="en-US" sz="2000">
                  <a:solidFill>
                    <a:srgbClr val="000000"/>
                  </a:solidFill>
                  <a:latin typeface="Calibri (MS)"/>
                  <a:ea typeface="Calibri (MS)"/>
                  <a:cs typeface="Calibri (MS)"/>
                  <a:sym typeface="Calibri (MS)"/>
                </a:rPr>
                <a:t> τα συμμετέχοντα άτομα με υποστηρικτικά συνομήλικα άτομα ή μέντορες και προτιμήστε μικρές ομάδες συζήτησης αντί για μεγάλες, πιο αγχωτικές ομάδες.</a:t>
              </a:r>
            </a:p>
            <a:p>
              <a:pPr algn="just">
                <a:lnSpc>
                  <a:spcPts val="3600"/>
                </a:lnSpc>
              </a:pPr>
            </a:p>
          </p:txBody>
        </p:sp>
      </p:grpSp>
      <p:grpSp>
        <p:nvGrpSpPr>
          <p:cNvPr name="Group 19" id="19"/>
          <p:cNvGrpSpPr/>
          <p:nvPr/>
        </p:nvGrpSpPr>
        <p:grpSpPr>
          <a:xfrm rot="0">
            <a:off x="745418" y="5861747"/>
            <a:ext cx="4523214" cy="896009"/>
            <a:chOff x="0" y="0"/>
            <a:chExt cx="6030952" cy="1194678"/>
          </a:xfrm>
        </p:grpSpPr>
        <p:sp>
          <p:nvSpPr>
            <p:cNvPr name="Freeform 20" id="20"/>
            <p:cNvSpPr/>
            <p:nvPr/>
          </p:nvSpPr>
          <p:spPr>
            <a:xfrm flipH="false" flipV="false" rot="0">
              <a:off x="0" y="0"/>
              <a:ext cx="6030952" cy="1194678"/>
            </a:xfrm>
            <a:custGeom>
              <a:avLst/>
              <a:gdLst/>
              <a:ahLst/>
              <a:cxnLst/>
              <a:rect r="r" b="b" t="t" l="l"/>
              <a:pathLst>
                <a:path h="1194678" w="6030952">
                  <a:moveTo>
                    <a:pt x="0" y="0"/>
                  </a:moveTo>
                  <a:lnTo>
                    <a:pt x="6030952" y="0"/>
                  </a:lnTo>
                  <a:lnTo>
                    <a:pt x="6030952" y="1194678"/>
                  </a:lnTo>
                  <a:lnTo>
                    <a:pt x="0" y="1194678"/>
                  </a:lnTo>
                  <a:close/>
                </a:path>
              </a:pathLst>
            </a:custGeom>
          </p:spPr>
        </p:sp>
        <p:sp>
          <p:nvSpPr>
            <p:cNvPr name="TextBox 21" id="21"/>
            <p:cNvSpPr txBox="true"/>
            <p:nvPr/>
          </p:nvSpPr>
          <p:spPr>
            <a:xfrm>
              <a:off x="0" y="-161925"/>
              <a:ext cx="6030952" cy="1356603"/>
            </a:xfrm>
            <a:prstGeom prst="rect">
              <a:avLst/>
            </a:prstGeom>
          </p:spPr>
          <p:txBody>
            <a:bodyPr anchor="t" rtlCol="false" tIns="0" lIns="0" bIns="0" rIns="0"/>
            <a:lstStyle/>
            <a:p>
              <a:pPr algn="l">
                <a:lnSpc>
                  <a:spcPts val="3779"/>
                </a:lnSpc>
              </a:pPr>
              <a:r>
                <a:rPr lang="en-US" b="true" sz="2099">
                  <a:solidFill>
                    <a:srgbClr val="000000"/>
                  </a:solidFill>
                  <a:latin typeface="Calibri (MS) Bold"/>
                  <a:ea typeface="Calibri (MS) Bold"/>
                  <a:cs typeface="Calibri (MS) Bold"/>
                  <a:sym typeface="Calibri (MS) Bold"/>
                </a:rPr>
                <a:t>Χρησιμοποιήστε πολλαπλές μορφές επικοινωνίας</a:t>
              </a:r>
            </a:p>
          </p:txBody>
        </p:sp>
      </p:grpSp>
      <p:grpSp>
        <p:nvGrpSpPr>
          <p:cNvPr name="Group 22" id="22"/>
          <p:cNvGrpSpPr/>
          <p:nvPr/>
        </p:nvGrpSpPr>
        <p:grpSpPr>
          <a:xfrm rot="0">
            <a:off x="803048" y="6863374"/>
            <a:ext cx="4997757" cy="2232364"/>
            <a:chOff x="0" y="0"/>
            <a:chExt cx="6663676" cy="2976485"/>
          </a:xfrm>
        </p:grpSpPr>
        <p:sp>
          <p:nvSpPr>
            <p:cNvPr name="Freeform 23" id="23"/>
            <p:cNvSpPr/>
            <p:nvPr/>
          </p:nvSpPr>
          <p:spPr>
            <a:xfrm flipH="false" flipV="false" rot="0">
              <a:off x="0" y="0"/>
              <a:ext cx="6663676" cy="2976486"/>
            </a:xfrm>
            <a:custGeom>
              <a:avLst/>
              <a:gdLst/>
              <a:ahLst/>
              <a:cxnLst/>
              <a:rect r="r" b="b" t="t" l="l"/>
              <a:pathLst>
                <a:path h="2976486" w="6663676">
                  <a:moveTo>
                    <a:pt x="0" y="0"/>
                  </a:moveTo>
                  <a:lnTo>
                    <a:pt x="6663676" y="0"/>
                  </a:lnTo>
                  <a:lnTo>
                    <a:pt x="6663676" y="2976486"/>
                  </a:lnTo>
                  <a:lnTo>
                    <a:pt x="0" y="2976486"/>
                  </a:lnTo>
                  <a:close/>
                </a:path>
              </a:pathLst>
            </a:custGeom>
          </p:spPr>
        </p:sp>
        <p:sp>
          <p:nvSpPr>
            <p:cNvPr name="TextBox 24" id="24"/>
            <p:cNvSpPr txBox="true"/>
            <p:nvPr/>
          </p:nvSpPr>
          <p:spPr>
            <a:xfrm>
              <a:off x="0" y="-152400"/>
              <a:ext cx="6663676" cy="3128885"/>
            </a:xfrm>
            <a:prstGeom prst="rect">
              <a:avLst/>
            </a:prstGeom>
          </p:spPr>
          <p:txBody>
            <a:bodyPr anchor="t" rtlCol="false" tIns="0" lIns="0" bIns="0" rIns="0"/>
            <a:lstStyle/>
            <a:p>
              <a:pPr algn="just">
                <a:lnSpc>
                  <a:spcPts val="3600"/>
                </a:lnSpc>
              </a:pPr>
              <a:r>
                <a:rPr lang="en-US" sz="2000">
                  <a:solidFill>
                    <a:srgbClr val="000000"/>
                  </a:solidFill>
                  <a:latin typeface="Calibri (MS)"/>
                  <a:ea typeface="Calibri (MS)"/>
                  <a:cs typeface="Calibri (MS)"/>
                  <a:sym typeface="Calibri (MS)"/>
                </a:rPr>
                <a:t>Συνδυάστε</a:t>
              </a:r>
              <a:r>
                <a:rPr lang="en-US" sz="2000">
                  <a:solidFill>
                    <a:srgbClr val="000000"/>
                  </a:solidFill>
                  <a:latin typeface="Calibri (MS)"/>
                  <a:ea typeface="Calibri (MS)"/>
                  <a:cs typeface="Calibri (MS)"/>
                  <a:sym typeface="Calibri (MS)"/>
                </a:rPr>
                <a:t> προφορικές οδηγίες με οπτικά στοιχεία (π.χ. εικόνες, εικονίδια, διαγράμματα) και προσφέρετε γραπτές υπενθυμίσεις ή περιλήψεις.</a:t>
              </a:r>
            </a:p>
            <a:p>
              <a:pPr algn="just">
                <a:lnSpc>
                  <a:spcPts val="3600"/>
                </a:lnSpc>
              </a:pPr>
            </a:p>
          </p:txBody>
        </p:sp>
      </p:grpSp>
      <p:grpSp>
        <p:nvGrpSpPr>
          <p:cNvPr name="Group 25" id="25"/>
          <p:cNvGrpSpPr/>
          <p:nvPr/>
        </p:nvGrpSpPr>
        <p:grpSpPr>
          <a:xfrm rot="0">
            <a:off x="745418" y="2859141"/>
            <a:ext cx="4523214" cy="433388"/>
            <a:chOff x="0" y="0"/>
            <a:chExt cx="6030952" cy="577850"/>
          </a:xfrm>
        </p:grpSpPr>
        <p:sp>
          <p:nvSpPr>
            <p:cNvPr name="Freeform 26" id="26"/>
            <p:cNvSpPr/>
            <p:nvPr/>
          </p:nvSpPr>
          <p:spPr>
            <a:xfrm flipH="false" flipV="false" rot="0">
              <a:off x="0" y="0"/>
              <a:ext cx="6030952" cy="577850"/>
            </a:xfrm>
            <a:custGeom>
              <a:avLst/>
              <a:gdLst/>
              <a:ahLst/>
              <a:cxnLst/>
              <a:rect r="r" b="b" t="t" l="l"/>
              <a:pathLst>
                <a:path h="577850" w="6030952">
                  <a:moveTo>
                    <a:pt x="0" y="0"/>
                  </a:moveTo>
                  <a:lnTo>
                    <a:pt x="6030952" y="0"/>
                  </a:lnTo>
                  <a:lnTo>
                    <a:pt x="6030952" y="577850"/>
                  </a:lnTo>
                  <a:lnTo>
                    <a:pt x="0" y="577850"/>
                  </a:lnTo>
                  <a:close/>
                </a:path>
              </a:pathLst>
            </a:custGeom>
          </p:spPr>
        </p:sp>
        <p:sp>
          <p:nvSpPr>
            <p:cNvPr name="TextBox 27" id="27"/>
            <p:cNvSpPr txBox="true"/>
            <p:nvPr/>
          </p:nvSpPr>
          <p:spPr>
            <a:xfrm>
              <a:off x="0" y="-161925"/>
              <a:ext cx="6030952" cy="739775"/>
            </a:xfrm>
            <a:prstGeom prst="rect">
              <a:avLst/>
            </a:prstGeom>
          </p:spPr>
          <p:txBody>
            <a:bodyPr anchor="t" rtlCol="false" tIns="0" lIns="0" bIns="0" rIns="0"/>
            <a:lstStyle/>
            <a:p>
              <a:pPr algn="l">
                <a:lnSpc>
                  <a:spcPts val="3779"/>
                </a:lnSpc>
              </a:pPr>
              <a:r>
                <a:rPr lang="en-US" b="true" sz="2099">
                  <a:solidFill>
                    <a:srgbClr val="000000"/>
                  </a:solidFill>
                  <a:latin typeface="Calibri (MS) Bold"/>
                  <a:ea typeface="Calibri (MS) Bold"/>
                  <a:cs typeface="Calibri (MS) Bold"/>
                  <a:sym typeface="Calibri (MS) Bold"/>
                </a:rPr>
                <a:t>Επιλέξτε</a:t>
              </a:r>
              <a:r>
                <a:rPr lang="en-US" b="true" sz="2099">
                  <a:solidFill>
                    <a:srgbClr val="000000"/>
                  </a:solidFill>
                  <a:latin typeface="Calibri (MS) Bold"/>
                  <a:ea typeface="Calibri (MS) Bold"/>
                  <a:cs typeface="Calibri (MS) Bold"/>
                  <a:sym typeface="Calibri (MS) Bold"/>
                </a:rPr>
                <a:t> χώρους χαμηλού άγχους</a:t>
              </a:r>
            </a:p>
          </p:txBody>
        </p:sp>
      </p:grpSp>
      <p:grpSp>
        <p:nvGrpSpPr>
          <p:cNvPr name="Group 28" id="28"/>
          <p:cNvGrpSpPr/>
          <p:nvPr/>
        </p:nvGrpSpPr>
        <p:grpSpPr>
          <a:xfrm rot="0">
            <a:off x="745417" y="3531610"/>
            <a:ext cx="4997757" cy="1775131"/>
            <a:chOff x="0" y="0"/>
            <a:chExt cx="6663676" cy="2366841"/>
          </a:xfrm>
        </p:grpSpPr>
        <p:sp>
          <p:nvSpPr>
            <p:cNvPr name="Freeform 29" id="29"/>
            <p:cNvSpPr/>
            <p:nvPr/>
          </p:nvSpPr>
          <p:spPr>
            <a:xfrm flipH="false" flipV="false" rot="0">
              <a:off x="0" y="0"/>
              <a:ext cx="6663676" cy="2366841"/>
            </a:xfrm>
            <a:custGeom>
              <a:avLst/>
              <a:gdLst/>
              <a:ahLst/>
              <a:cxnLst/>
              <a:rect r="r" b="b" t="t" l="l"/>
              <a:pathLst>
                <a:path h="2366841" w="6663676">
                  <a:moveTo>
                    <a:pt x="0" y="0"/>
                  </a:moveTo>
                  <a:lnTo>
                    <a:pt x="6663676" y="0"/>
                  </a:lnTo>
                  <a:lnTo>
                    <a:pt x="6663676" y="2366841"/>
                  </a:lnTo>
                  <a:lnTo>
                    <a:pt x="0" y="2366841"/>
                  </a:lnTo>
                  <a:close/>
                </a:path>
              </a:pathLst>
            </a:custGeom>
          </p:spPr>
        </p:sp>
        <p:sp>
          <p:nvSpPr>
            <p:cNvPr name="TextBox 30" id="30"/>
            <p:cNvSpPr txBox="true"/>
            <p:nvPr/>
          </p:nvSpPr>
          <p:spPr>
            <a:xfrm>
              <a:off x="0" y="-152400"/>
              <a:ext cx="6663676" cy="2519241"/>
            </a:xfrm>
            <a:prstGeom prst="rect">
              <a:avLst/>
            </a:prstGeom>
          </p:spPr>
          <p:txBody>
            <a:bodyPr anchor="t" rtlCol="false" tIns="0" lIns="0" bIns="0" rIns="0"/>
            <a:lstStyle/>
            <a:p>
              <a:pPr algn="just">
                <a:lnSpc>
                  <a:spcPts val="3600"/>
                </a:lnSpc>
              </a:pPr>
              <a:r>
                <a:rPr lang="en-US" sz="2000">
                  <a:solidFill>
                    <a:srgbClr val="000000"/>
                  </a:solidFill>
                  <a:latin typeface="Calibri (MS)"/>
                  <a:ea typeface="Calibri (MS)"/>
                  <a:cs typeface="Calibri (MS)"/>
                  <a:sym typeface="Calibri (MS)"/>
                </a:rPr>
                <a:t>Προτιμήστε</a:t>
              </a:r>
              <a:r>
                <a:rPr lang="en-US" sz="2000">
                  <a:solidFill>
                    <a:srgbClr val="000000"/>
                  </a:solidFill>
                  <a:latin typeface="Calibri (MS)"/>
                  <a:ea typeface="Calibri (MS)"/>
                  <a:cs typeface="Calibri (MS)"/>
                  <a:sym typeface="Calibri (MS)"/>
                </a:rPr>
                <a:t> τοποθεσίες με φυσικό φωτισμό, ήρεμες περιοχές και λίγους περισπασμούς, ώστε να μειώνεται η αισθητηριακή υπερφόρτωση και το άγχος.</a:t>
              </a:r>
            </a:p>
          </p:txBody>
        </p:sp>
      </p:grpSp>
      <p:grpSp>
        <p:nvGrpSpPr>
          <p:cNvPr name="Group 31" id="31"/>
          <p:cNvGrpSpPr/>
          <p:nvPr/>
        </p:nvGrpSpPr>
        <p:grpSpPr>
          <a:xfrm rot="0">
            <a:off x="6400705" y="3226755"/>
            <a:ext cx="5486589" cy="5300423"/>
            <a:chOff x="0" y="0"/>
            <a:chExt cx="7315452" cy="7067231"/>
          </a:xfrm>
        </p:grpSpPr>
        <p:sp>
          <p:nvSpPr>
            <p:cNvPr name="Freeform 32" id="32"/>
            <p:cNvSpPr/>
            <p:nvPr/>
          </p:nvSpPr>
          <p:spPr>
            <a:xfrm flipH="false" flipV="false" rot="0">
              <a:off x="12200" y="12700"/>
              <a:ext cx="7291060" cy="7041769"/>
            </a:xfrm>
            <a:custGeom>
              <a:avLst/>
              <a:gdLst/>
              <a:ahLst/>
              <a:cxnLst/>
              <a:rect r="r" b="b" t="t" l="l"/>
              <a:pathLst>
                <a:path h="7041769" w="7291060">
                  <a:moveTo>
                    <a:pt x="0" y="3520948"/>
                  </a:moveTo>
                  <a:cubicBezTo>
                    <a:pt x="0" y="1576324"/>
                    <a:pt x="1632177" y="0"/>
                    <a:pt x="3645469" y="0"/>
                  </a:cubicBezTo>
                  <a:cubicBezTo>
                    <a:pt x="5658760" y="0"/>
                    <a:pt x="7291060" y="1576324"/>
                    <a:pt x="7291060" y="3520948"/>
                  </a:cubicBezTo>
                  <a:cubicBezTo>
                    <a:pt x="7291060" y="5465572"/>
                    <a:pt x="5658882" y="7041769"/>
                    <a:pt x="3645469" y="7041769"/>
                  </a:cubicBezTo>
                  <a:cubicBezTo>
                    <a:pt x="1632055" y="7041769"/>
                    <a:pt x="0" y="5465445"/>
                    <a:pt x="0" y="3520948"/>
                  </a:cubicBezTo>
                  <a:close/>
                </a:path>
              </a:pathLst>
            </a:custGeom>
            <a:solidFill>
              <a:srgbClr val="ACD8FF"/>
            </a:solidFill>
          </p:spPr>
        </p:sp>
        <p:sp>
          <p:nvSpPr>
            <p:cNvPr name="Freeform 33" id="33"/>
            <p:cNvSpPr/>
            <p:nvPr/>
          </p:nvSpPr>
          <p:spPr>
            <a:xfrm flipH="false" flipV="false" rot="0">
              <a:off x="0" y="0"/>
              <a:ext cx="7315460" cy="7067296"/>
            </a:xfrm>
            <a:custGeom>
              <a:avLst/>
              <a:gdLst/>
              <a:ahLst/>
              <a:cxnLst/>
              <a:rect r="r" b="b" t="t" l="l"/>
              <a:pathLst>
                <a:path h="7067296" w="7315460">
                  <a:moveTo>
                    <a:pt x="0" y="3533648"/>
                  </a:moveTo>
                  <a:cubicBezTo>
                    <a:pt x="0" y="1581150"/>
                    <a:pt x="1638521" y="0"/>
                    <a:pt x="3657669" y="0"/>
                  </a:cubicBezTo>
                  <a:lnTo>
                    <a:pt x="3657669" y="12700"/>
                  </a:lnTo>
                  <a:lnTo>
                    <a:pt x="3657669" y="25400"/>
                  </a:lnTo>
                  <a:lnTo>
                    <a:pt x="3657669" y="12700"/>
                  </a:lnTo>
                  <a:lnTo>
                    <a:pt x="3657669" y="0"/>
                  </a:lnTo>
                  <a:cubicBezTo>
                    <a:pt x="5676938" y="0"/>
                    <a:pt x="7315460" y="1581150"/>
                    <a:pt x="7315460" y="3533648"/>
                  </a:cubicBezTo>
                  <a:lnTo>
                    <a:pt x="7303260" y="3533648"/>
                  </a:lnTo>
                  <a:lnTo>
                    <a:pt x="7315460" y="3533648"/>
                  </a:lnTo>
                  <a:cubicBezTo>
                    <a:pt x="7315460" y="5486146"/>
                    <a:pt x="5676938" y="7067296"/>
                    <a:pt x="3657791" y="7067296"/>
                  </a:cubicBezTo>
                  <a:lnTo>
                    <a:pt x="3657791" y="7054596"/>
                  </a:lnTo>
                  <a:lnTo>
                    <a:pt x="3657791" y="7067296"/>
                  </a:lnTo>
                  <a:cubicBezTo>
                    <a:pt x="1638521" y="7067169"/>
                    <a:pt x="0" y="5486019"/>
                    <a:pt x="0" y="3533648"/>
                  </a:cubicBezTo>
                  <a:lnTo>
                    <a:pt x="12200" y="3533648"/>
                  </a:lnTo>
                  <a:lnTo>
                    <a:pt x="24399" y="3533648"/>
                  </a:lnTo>
                  <a:lnTo>
                    <a:pt x="12200" y="3533648"/>
                  </a:lnTo>
                  <a:lnTo>
                    <a:pt x="0" y="3533648"/>
                  </a:lnTo>
                  <a:moveTo>
                    <a:pt x="24399" y="3533648"/>
                  </a:moveTo>
                  <a:cubicBezTo>
                    <a:pt x="24399" y="3540633"/>
                    <a:pt x="18909" y="3546348"/>
                    <a:pt x="12200" y="3546348"/>
                  </a:cubicBezTo>
                  <a:cubicBezTo>
                    <a:pt x="5490" y="3546348"/>
                    <a:pt x="0" y="3540633"/>
                    <a:pt x="0" y="3533648"/>
                  </a:cubicBezTo>
                  <a:cubicBezTo>
                    <a:pt x="0" y="3526663"/>
                    <a:pt x="5490" y="3520948"/>
                    <a:pt x="12200" y="3520948"/>
                  </a:cubicBezTo>
                  <a:cubicBezTo>
                    <a:pt x="18909" y="3520948"/>
                    <a:pt x="24399" y="3526663"/>
                    <a:pt x="24399" y="3533648"/>
                  </a:cubicBezTo>
                  <a:cubicBezTo>
                    <a:pt x="24399" y="5470271"/>
                    <a:pt x="1650233" y="7041769"/>
                    <a:pt x="3657669" y="7041769"/>
                  </a:cubicBezTo>
                  <a:cubicBezTo>
                    <a:pt x="5665105" y="7041769"/>
                    <a:pt x="7291060" y="5470271"/>
                    <a:pt x="7291060" y="3533648"/>
                  </a:cubicBezTo>
                  <a:cubicBezTo>
                    <a:pt x="7291060" y="1597025"/>
                    <a:pt x="5665226" y="25400"/>
                    <a:pt x="3657669" y="25400"/>
                  </a:cubicBezTo>
                  <a:cubicBezTo>
                    <a:pt x="3650959" y="25400"/>
                    <a:pt x="3645469" y="19685"/>
                    <a:pt x="3645469" y="12700"/>
                  </a:cubicBezTo>
                  <a:cubicBezTo>
                    <a:pt x="3645469" y="5715"/>
                    <a:pt x="3650959" y="0"/>
                    <a:pt x="3657669" y="0"/>
                  </a:cubicBezTo>
                  <a:cubicBezTo>
                    <a:pt x="3664378" y="0"/>
                    <a:pt x="3669868" y="5715"/>
                    <a:pt x="3669868" y="12700"/>
                  </a:cubicBezTo>
                  <a:cubicBezTo>
                    <a:pt x="3669868" y="19685"/>
                    <a:pt x="3664378" y="25400"/>
                    <a:pt x="3657669" y="25400"/>
                  </a:cubicBezTo>
                  <a:cubicBezTo>
                    <a:pt x="1650233" y="25400"/>
                    <a:pt x="24399" y="1597025"/>
                    <a:pt x="24399" y="3533648"/>
                  </a:cubicBezTo>
                  <a:close/>
                </a:path>
              </a:pathLst>
            </a:custGeom>
            <a:solidFill>
              <a:srgbClr val="ACD8FF"/>
            </a:solidFill>
          </p:spPr>
        </p:sp>
      </p:grpSp>
      <p:sp>
        <p:nvSpPr>
          <p:cNvPr name="Freeform 34" id="34"/>
          <p:cNvSpPr/>
          <p:nvPr/>
        </p:nvSpPr>
        <p:spPr>
          <a:xfrm flipH="false" flipV="false" rot="0">
            <a:off x="7155862" y="4968568"/>
            <a:ext cx="3819291" cy="1733003"/>
          </a:xfrm>
          <a:custGeom>
            <a:avLst/>
            <a:gdLst/>
            <a:ahLst/>
            <a:cxnLst/>
            <a:rect r="r" b="b" t="t" l="l"/>
            <a:pathLst>
              <a:path h="1733003" w="3819291">
                <a:moveTo>
                  <a:pt x="0" y="0"/>
                </a:moveTo>
                <a:lnTo>
                  <a:pt x="3819291" y="0"/>
                </a:lnTo>
                <a:lnTo>
                  <a:pt x="3819291" y="1733003"/>
                </a:lnTo>
                <a:lnTo>
                  <a:pt x="0" y="173300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35" id="35"/>
          <p:cNvSpPr/>
          <p:nvPr/>
        </p:nvSpPr>
        <p:spPr>
          <a:xfrm flipH="false" flipV="false" rot="0">
            <a:off x="311292" y="207263"/>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6"/>
            <a:stretch>
              <a:fillRect l="0" t="0" r="0" b="0"/>
            </a:stretch>
          </a:blipFill>
        </p:spPr>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971550" y="467067"/>
            <a:ext cx="76944" cy="161583"/>
            <a:chOff x="0" y="0"/>
            <a:chExt cx="102592" cy="215444"/>
          </a:xfrm>
        </p:grpSpPr>
        <p:sp>
          <p:nvSpPr>
            <p:cNvPr name="Freeform 4" id="4"/>
            <p:cNvSpPr/>
            <p:nvPr/>
          </p:nvSpPr>
          <p:spPr>
            <a:xfrm flipH="false" flipV="false" rot="0">
              <a:off x="0" y="0"/>
              <a:ext cx="102592" cy="215444"/>
            </a:xfrm>
            <a:custGeom>
              <a:avLst/>
              <a:gdLst/>
              <a:ahLst/>
              <a:cxnLst/>
              <a:rect r="r" b="b" t="t" l="l"/>
              <a:pathLst>
                <a:path h="215444" w="102592">
                  <a:moveTo>
                    <a:pt x="0" y="0"/>
                  </a:moveTo>
                  <a:lnTo>
                    <a:pt x="102592" y="0"/>
                  </a:lnTo>
                  <a:lnTo>
                    <a:pt x="102592" y="215444"/>
                  </a:lnTo>
                  <a:lnTo>
                    <a:pt x="0" y="215444"/>
                  </a:lnTo>
                  <a:close/>
                </a:path>
              </a:pathLst>
            </a:custGeom>
          </p:spPr>
        </p:sp>
        <p:sp>
          <p:nvSpPr>
            <p:cNvPr name="TextBox 5" id="5"/>
            <p:cNvSpPr txBox="true"/>
            <p:nvPr/>
          </p:nvSpPr>
          <p:spPr>
            <a:xfrm>
              <a:off x="0" y="-9525"/>
              <a:ext cx="102592" cy="224969"/>
            </a:xfrm>
            <a:prstGeom prst="rect">
              <a:avLst/>
            </a:prstGeom>
          </p:spPr>
          <p:txBody>
            <a:bodyPr anchor="t" rtlCol="false" tIns="0" lIns="0" bIns="0" rIns="0"/>
            <a:lstStyle/>
            <a:p>
              <a:pPr algn="l">
                <a:lnSpc>
                  <a:spcPts val="1260"/>
                </a:lnSpc>
              </a:pPr>
              <a:r>
                <a:rPr lang="en-US" b="true" sz="1050">
                  <a:solidFill>
                    <a:srgbClr val="282121"/>
                  </a:solidFill>
                  <a:latin typeface="Roboto Bold"/>
                  <a:ea typeface="Roboto Bold"/>
                  <a:cs typeface="Roboto Bold"/>
                  <a:sym typeface="Roboto Bold"/>
                </a:rPr>
                <a:t>7</a:t>
              </a:r>
            </a:p>
          </p:txBody>
        </p:sp>
      </p:grpSp>
      <p:sp>
        <p:nvSpPr>
          <p:cNvPr name="Freeform 6" id="6"/>
          <p:cNvSpPr/>
          <p:nvPr/>
        </p:nvSpPr>
        <p:spPr>
          <a:xfrm flipH="false" flipV="false" rot="0">
            <a:off x="15541097" y="8008291"/>
            <a:ext cx="2157117" cy="2157117"/>
          </a:xfrm>
          <a:custGeom>
            <a:avLst/>
            <a:gdLst/>
            <a:ahLst/>
            <a:cxnLst/>
            <a:rect r="r" b="b" t="t" l="l"/>
            <a:pathLst>
              <a:path h="2157117" w="2157117">
                <a:moveTo>
                  <a:pt x="0" y="0"/>
                </a:moveTo>
                <a:lnTo>
                  <a:pt x="2157117" y="0"/>
                </a:lnTo>
                <a:lnTo>
                  <a:pt x="2157117" y="2157118"/>
                </a:lnTo>
                <a:lnTo>
                  <a:pt x="0" y="2157118"/>
                </a:lnTo>
                <a:lnTo>
                  <a:pt x="0" y="0"/>
                </a:lnTo>
                <a:close/>
              </a:path>
            </a:pathLst>
          </a:custGeom>
          <a:blipFill>
            <a:blip r:embed="rId4"/>
            <a:stretch>
              <a:fillRect l="0" t="0" r="0" b="0"/>
            </a:stretch>
          </a:blipFill>
        </p:spPr>
      </p:sp>
      <p:sp>
        <p:nvSpPr>
          <p:cNvPr name="Freeform 7" id="7"/>
          <p:cNvSpPr/>
          <p:nvPr/>
        </p:nvSpPr>
        <p:spPr>
          <a:xfrm flipH="false" flipV="false" rot="0">
            <a:off x="-26915596" y="-10349309"/>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Freeform 8" id="8"/>
          <p:cNvSpPr/>
          <p:nvPr/>
        </p:nvSpPr>
        <p:spPr>
          <a:xfrm flipH="false" flipV="false" rot="0">
            <a:off x="5056967" y="3941117"/>
            <a:ext cx="8174066" cy="5445971"/>
          </a:xfrm>
          <a:custGeom>
            <a:avLst/>
            <a:gdLst/>
            <a:ahLst/>
            <a:cxnLst/>
            <a:rect r="r" b="b" t="t" l="l"/>
            <a:pathLst>
              <a:path h="5445971" w="8174066">
                <a:moveTo>
                  <a:pt x="0" y="0"/>
                </a:moveTo>
                <a:lnTo>
                  <a:pt x="8174066" y="0"/>
                </a:lnTo>
                <a:lnTo>
                  <a:pt x="8174066" y="5445972"/>
                </a:lnTo>
                <a:lnTo>
                  <a:pt x="0" y="5445972"/>
                </a:lnTo>
                <a:lnTo>
                  <a:pt x="0" y="0"/>
                </a:lnTo>
                <a:close/>
              </a:path>
            </a:pathLst>
          </a:custGeom>
          <a:blipFill>
            <a:blip r:embed="rId7"/>
            <a:stretch>
              <a:fillRect l="0" t="0" r="0" b="0"/>
            </a:stretch>
          </a:blipFill>
        </p:spPr>
      </p:sp>
      <p:sp>
        <p:nvSpPr>
          <p:cNvPr name="TextBox 9" id="9"/>
          <p:cNvSpPr txBox="true"/>
          <p:nvPr/>
        </p:nvSpPr>
        <p:spPr>
          <a:xfrm rot="0">
            <a:off x="2743388" y="202053"/>
            <a:ext cx="12638238" cy="3342420"/>
          </a:xfrm>
          <a:prstGeom prst="rect">
            <a:avLst/>
          </a:prstGeom>
        </p:spPr>
        <p:txBody>
          <a:bodyPr anchor="t" rtlCol="false" tIns="0" lIns="0" bIns="0" rIns="0">
            <a:spAutoFit/>
          </a:bodyPr>
          <a:lstStyle/>
          <a:p>
            <a:pPr algn="ctr" marL="0" indent="0" lvl="0">
              <a:lnSpc>
                <a:spcPts val="6323"/>
              </a:lnSpc>
            </a:pPr>
            <a:r>
              <a:rPr lang="en-US" sz="5498">
                <a:solidFill>
                  <a:srgbClr val="282121"/>
                </a:solidFill>
                <a:latin typeface="Calibri (MS)"/>
                <a:ea typeface="Calibri (MS)"/>
                <a:cs typeface="Calibri (MS)"/>
                <a:sym typeface="Calibri (MS)"/>
              </a:rPr>
              <a:t>Κουίζ </a:t>
            </a:r>
            <a:r>
              <a:rPr lang="en-US" sz="5498" strike="noStrike" u="none">
                <a:solidFill>
                  <a:srgbClr val="282121"/>
                </a:solidFill>
                <a:latin typeface="Calibri (MS)"/>
                <a:ea typeface="Calibri (MS)"/>
                <a:cs typeface="Calibri (MS)"/>
                <a:sym typeface="Calibri (MS)"/>
              </a:rPr>
              <a:t>- Ελέγξτε τις γνώσεις σας και σκεφτείτε τι μάθατε σε αυτή την ενότητα, συμπληρώνοντας το σύντομο κουίζ που ακολουθεί.</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739304" y="3507998"/>
            <a:ext cx="17291052" cy="797269"/>
            <a:chOff x="0" y="0"/>
            <a:chExt cx="23054736" cy="1063026"/>
          </a:xfrm>
        </p:grpSpPr>
        <p:sp>
          <p:nvSpPr>
            <p:cNvPr name="Freeform 4" id="4"/>
            <p:cNvSpPr/>
            <p:nvPr/>
          </p:nvSpPr>
          <p:spPr>
            <a:xfrm flipH="false" flipV="false" rot="0">
              <a:off x="0" y="0"/>
              <a:ext cx="23054737" cy="1063026"/>
            </a:xfrm>
            <a:custGeom>
              <a:avLst/>
              <a:gdLst/>
              <a:ahLst/>
              <a:cxnLst/>
              <a:rect r="r" b="b" t="t" l="l"/>
              <a:pathLst>
                <a:path h="1063026" w="23054737">
                  <a:moveTo>
                    <a:pt x="0" y="0"/>
                  </a:moveTo>
                  <a:lnTo>
                    <a:pt x="23054737" y="0"/>
                  </a:lnTo>
                  <a:lnTo>
                    <a:pt x="23054737" y="1063026"/>
                  </a:lnTo>
                  <a:lnTo>
                    <a:pt x="0" y="1063026"/>
                  </a:lnTo>
                  <a:close/>
                </a:path>
              </a:pathLst>
            </a:custGeom>
          </p:spPr>
        </p:sp>
        <p:sp>
          <p:nvSpPr>
            <p:cNvPr name="TextBox 5" id="5"/>
            <p:cNvSpPr txBox="true"/>
            <p:nvPr/>
          </p:nvSpPr>
          <p:spPr>
            <a:xfrm>
              <a:off x="0" y="-85725"/>
              <a:ext cx="23054736" cy="1148751"/>
            </a:xfrm>
            <a:prstGeom prst="rect">
              <a:avLst/>
            </a:prstGeom>
          </p:spPr>
          <p:txBody>
            <a:bodyPr anchor="t" rtlCol="false" tIns="0" lIns="0" bIns="0" rIns="0"/>
            <a:lstStyle/>
            <a:p>
              <a:pPr algn="l">
                <a:lnSpc>
                  <a:spcPts val="4799"/>
                </a:lnSpc>
              </a:pPr>
              <a:r>
                <a:rPr lang="en-US" b="true" sz="3999">
                  <a:solidFill>
                    <a:srgbClr val="282121"/>
                  </a:solidFill>
                  <a:latin typeface="Calibri (MS) Bold"/>
                  <a:ea typeface="Calibri (MS) Bold"/>
                  <a:cs typeface="Calibri (MS) Bold"/>
                  <a:sym typeface="Calibri (MS) Bold"/>
                </a:rPr>
                <a:t>Ερώτηση</a:t>
              </a:r>
              <a:r>
                <a:rPr lang="en-US" b="true" sz="3999">
                  <a:solidFill>
                    <a:srgbClr val="282121"/>
                  </a:solidFill>
                  <a:latin typeface="Calibri (MS) Bold"/>
                  <a:ea typeface="Calibri (MS) Bold"/>
                  <a:cs typeface="Calibri (MS) Bold"/>
                  <a:sym typeface="Calibri (MS) Bold"/>
                </a:rPr>
                <a:t> 1: Ποια είναι μια βασική αρχή των εκδηλώσεων χωρίς αποκλεισμούς;</a:t>
              </a:r>
            </a:p>
          </p:txBody>
        </p:sp>
      </p:grpSp>
      <p:grpSp>
        <p:nvGrpSpPr>
          <p:cNvPr name="Group 6" id="6"/>
          <p:cNvGrpSpPr/>
          <p:nvPr/>
        </p:nvGrpSpPr>
        <p:grpSpPr>
          <a:xfrm rot="0">
            <a:off x="971550" y="467067"/>
            <a:ext cx="76944" cy="161583"/>
            <a:chOff x="0" y="0"/>
            <a:chExt cx="102592" cy="215444"/>
          </a:xfrm>
        </p:grpSpPr>
        <p:sp>
          <p:nvSpPr>
            <p:cNvPr name="Freeform 7" id="7"/>
            <p:cNvSpPr/>
            <p:nvPr/>
          </p:nvSpPr>
          <p:spPr>
            <a:xfrm flipH="false" flipV="false" rot="0">
              <a:off x="0" y="0"/>
              <a:ext cx="102592" cy="215444"/>
            </a:xfrm>
            <a:custGeom>
              <a:avLst/>
              <a:gdLst/>
              <a:ahLst/>
              <a:cxnLst/>
              <a:rect r="r" b="b" t="t" l="l"/>
              <a:pathLst>
                <a:path h="215444" w="102592">
                  <a:moveTo>
                    <a:pt x="0" y="0"/>
                  </a:moveTo>
                  <a:lnTo>
                    <a:pt x="102592" y="0"/>
                  </a:lnTo>
                  <a:lnTo>
                    <a:pt x="102592" y="215444"/>
                  </a:lnTo>
                  <a:lnTo>
                    <a:pt x="0" y="215444"/>
                  </a:lnTo>
                  <a:close/>
                </a:path>
              </a:pathLst>
            </a:custGeom>
          </p:spPr>
        </p:sp>
        <p:sp>
          <p:nvSpPr>
            <p:cNvPr name="TextBox 8" id="8"/>
            <p:cNvSpPr txBox="true"/>
            <p:nvPr/>
          </p:nvSpPr>
          <p:spPr>
            <a:xfrm>
              <a:off x="0" y="-9525"/>
              <a:ext cx="102592" cy="224969"/>
            </a:xfrm>
            <a:prstGeom prst="rect">
              <a:avLst/>
            </a:prstGeom>
          </p:spPr>
          <p:txBody>
            <a:bodyPr anchor="t" rtlCol="false" tIns="0" lIns="0" bIns="0" rIns="0"/>
            <a:lstStyle/>
            <a:p>
              <a:pPr algn="l">
                <a:lnSpc>
                  <a:spcPts val="1260"/>
                </a:lnSpc>
              </a:pPr>
              <a:r>
                <a:rPr lang="en-US" b="true" sz="1050">
                  <a:solidFill>
                    <a:srgbClr val="282121"/>
                  </a:solidFill>
                  <a:latin typeface="Roboto Bold"/>
                  <a:ea typeface="Roboto Bold"/>
                  <a:cs typeface="Roboto Bold"/>
                  <a:sym typeface="Roboto Bold"/>
                </a:rPr>
                <a:t>7</a:t>
              </a:r>
            </a:p>
          </p:txBody>
        </p:sp>
      </p:grpSp>
      <p:sp>
        <p:nvSpPr>
          <p:cNvPr name="Freeform 9" id="9"/>
          <p:cNvSpPr/>
          <p:nvPr/>
        </p:nvSpPr>
        <p:spPr>
          <a:xfrm flipH="false" flipV="false" rot="0">
            <a:off x="15541097" y="8008291"/>
            <a:ext cx="2157117" cy="2157117"/>
          </a:xfrm>
          <a:custGeom>
            <a:avLst/>
            <a:gdLst/>
            <a:ahLst/>
            <a:cxnLst/>
            <a:rect r="r" b="b" t="t" l="l"/>
            <a:pathLst>
              <a:path h="2157117" w="2157117">
                <a:moveTo>
                  <a:pt x="0" y="0"/>
                </a:moveTo>
                <a:lnTo>
                  <a:pt x="2157117" y="0"/>
                </a:lnTo>
                <a:lnTo>
                  <a:pt x="2157117" y="2157118"/>
                </a:lnTo>
                <a:lnTo>
                  <a:pt x="0" y="2157118"/>
                </a:lnTo>
                <a:lnTo>
                  <a:pt x="0" y="0"/>
                </a:lnTo>
                <a:close/>
              </a:path>
            </a:pathLst>
          </a:custGeom>
          <a:blipFill>
            <a:blip r:embed="rId4"/>
            <a:stretch>
              <a:fillRect l="0" t="0" r="0" b="0"/>
            </a:stretch>
          </a:blipFill>
        </p:spPr>
      </p:sp>
      <p:sp>
        <p:nvSpPr>
          <p:cNvPr name="Freeform 10" id="10"/>
          <p:cNvSpPr/>
          <p:nvPr/>
        </p:nvSpPr>
        <p:spPr>
          <a:xfrm flipH="false" flipV="false" rot="0">
            <a:off x="-26852931" y="-10918608"/>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TextBox 11" id="11"/>
          <p:cNvSpPr txBox="true"/>
          <p:nvPr/>
        </p:nvSpPr>
        <p:spPr>
          <a:xfrm rot="0">
            <a:off x="4479055" y="933450"/>
            <a:ext cx="9329889" cy="1009650"/>
          </a:xfrm>
          <a:prstGeom prst="rect">
            <a:avLst/>
          </a:prstGeom>
        </p:spPr>
        <p:txBody>
          <a:bodyPr anchor="t" rtlCol="false" tIns="0" lIns="0" bIns="0" rIns="0">
            <a:spAutoFit/>
          </a:bodyPr>
          <a:lstStyle/>
          <a:p>
            <a:pPr algn="ctr" marL="0" indent="0" lvl="0">
              <a:lnSpc>
                <a:spcPts val="6900"/>
              </a:lnSpc>
            </a:pPr>
            <a:r>
              <a:rPr lang="en-US" sz="6000">
                <a:solidFill>
                  <a:srgbClr val="282121"/>
                </a:solidFill>
                <a:latin typeface="Calibri (MS)"/>
                <a:ea typeface="Calibri (MS)"/>
                <a:cs typeface="Calibri (MS)"/>
                <a:sym typeface="Calibri (MS)"/>
              </a:rPr>
              <a:t>Κουίζ/Αυτοαξιολόγηση</a:t>
            </a:r>
          </a:p>
        </p:txBody>
      </p:sp>
      <p:sp>
        <p:nvSpPr>
          <p:cNvPr name="Freeform 12" id="12"/>
          <p:cNvSpPr/>
          <p:nvPr/>
        </p:nvSpPr>
        <p:spPr>
          <a:xfrm flipH="false" flipV="false" rot="0">
            <a:off x="2769904" y="5143500"/>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3" id="13"/>
          <p:cNvSpPr/>
          <p:nvPr/>
        </p:nvSpPr>
        <p:spPr>
          <a:xfrm flipH="false" flipV="false" rot="0">
            <a:off x="2769904" y="691419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4" id="14"/>
          <p:cNvSpPr/>
          <p:nvPr/>
        </p:nvSpPr>
        <p:spPr>
          <a:xfrm flipH="false" flipV="false" rot="0">
            <a:off x="9384830" y="5157127"/>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5" id="15"/>
          <p:cNvSpPr/>
          <p:nvPr/>
        </p:nvSpPr>
        <p:spPr>
          <a:xfrm flipH="false" flipV="false" rot="0">
            <a:off x="9384830" y="6927826"/>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6" id="16"/>
          <p:cNvSpPr txBox="true"/>
          <p:nvPr/>
        </p:nvSpPr>
        <p:spPr>
          <a:xfrm rot="0">
            <a:off x="9591112" y="5536960"/>
            <a:ext cx="5743702" cy="1108444"/>
          </a:xfrm>
          <a:prstGeom prst="rect">
            <a:avLst/>
          </a:prstGeom>
        </p:spPr>
        <p:txBody>
          <a:bodyPr anchor="t" rtlCol="false" tIns="0" lIns="0" bIns="0" rIns="0">
            <a:spAutoFit/>
          </a:bodyPr>
          <a:lstStyle/>
          <a:p>
            <a:pPr algn="ctr">
              <a:lnSpc>
                <a:spcPts val="4321"/>
              </a:lnSpc>
            </a:pPr>
            <a:r>
              <a:rPr lang="en-US" sz="3758">
                <a:solidFill>
                  <a:srgbClr val="282121"/>
                </a:solidFill>
                <a:latin typeface="Calibri (MS)"/>
                <a:ea typeface="Calibri (MS)"/>
                <a:cs typeface="Calibri (MS)"/>
                <a:sym typeface="Calibri (MS)"/>
              </a:rPr>
              <a:t>B. Φυσική προσβασιμότητα</a:t>
            </a:r>
          </a:p>
          <a:p>
            <a:pPr algn="ctr" marL="0" indent="0" lvl="0">
              <a:lnSpc>
                <a:spcPts val="3861"/>
              </a:lnSpc>
            </a:pPr>
          </a:p>
        </p:txBody>
      </p:sp>
      <p:sp>
        <p:nvSpPr>
          <p:cNvPr name="TextBox 17" id="17"/>
          <p:cNvSpPr txBox="true"/>
          <p:nvPr/>
        </p:nvSpPr>
        <p:spPr>
          <a:xfrm rot="0">
            <a:off x="3478118" y="5456464"/>
            <a:ext cx="4739840" cy="663309"/>
          </a:xfrm>
          <a:prstGeom prst="rect">
            <a:avLst/>
          </a:prstGeom>
        </p:spPr>
        <p:txBody>
          <a:bodyPr anchor="t" rtlCol="false" tIns="0" lIns="0" bIns="0" rIns="0">
            <a:spAutoFit/>
          </a:bodyPr>
          <a:lstStyle/>
          <a:p>
            <a:pPr algn="ctr" marL="0" indent="0" lvl="0">
              <a:lnSpc>
                <a:spcPts val="4551"/>
              </a:lnSpc>
            </a:pPr>
            <a:r>
              <a:rPr lang="en-US" sz="3958">
                <a:solidFill>
                  <a:srgbClr val="282121"/>
                </a:solidFill>
                <a:latin typeface="Calibri (MS)"/>
                <a:ea typeface="Calibri (MS)"/>
                <a:cs typeface="Calibri (MS)"/>
                <a:sym typeface="Calibri (MS)"/>
              </a:rPr>
              <a:t>A. Χαμηλότερο κόστος</a:t>
            </a:r>
          </a:p>
        </p:txBody>
      </p:sp>
      <p:sp>
        <p:nvSpPr>
          <p:cNvPr name="TextBox 18" id="18"/>
          <p:cNvSpPr txBox="true"/>
          <p:nvPr/>
        </p:nvSpPr>
        <p:spPr>
          <a:xfrm rot="0">
            <a:off x="10410792" y="6988863"/>
            <a:ext cx="4104343" cy="1463277"/>
          </a:xfrm>
          <a:prstGeom prst="rect">
            <a:avLst/>
          </a:prstGeom>
        </p:spPr>
        <p:txBody>
          <a:bodyPr anchor="t" rtlCol="false" tIns="0" lIns="0" bIns="0" rIns="0">
            <a:spAutoFit/>
          </a:bodyPr>
          <a:lstStyle/>
          <a:p>
            <a:pPr algn="ctr">
              <a:lnSpc>
                <a:spcPts val="2826"/>
              </a:lnSpc>
            </a:pPr>
            <a:r>
              <a:rPr lang="en-US" sz="2458">
                <a:solidFill>
                  <a:srgbClr val="282121"/>
                </a:solidFill>
                <a:latin typeface="Calibri (MS)"/>
                <a:ea typeface="Calibri (MS)"/>
                <a:cs typeface="Calibri (MS)"/>
                <a:sym typeface="Calibri (MS)"/>
              </a:rPr>
              <a:t>Δ. Βεβαιωθείτε ότι γνωρίζετε τις ανάγκες του κοινού σας και προσαρμόστε ανάλογα</a:t>
            </a:r>
          </a:p>
          <a:p>
            <a:pPr algn="ctr" marL="0" indent="0" lvl="0">
              <a:lnSpc>
                <a:spcPts val="2826"/>
              </a:lnSpc>
            </a:pPr>
          </a:p>
        </p:txBody>
      </p:sp>
      <p:sp>
        <p:nvSpPr>
          <p:cNvPr name="TextBox 19" id="19"/>
          <p:cNvSpPr txBox="true"/>
          <p:nvPr/>
        </p:nvSpPr>
        <p:spPr>
          <a:xfrm rot="0">
            <a:off x="3166756" y="6861151"/>
            <a:ext cx="5189374" cy="1806309"/>
          </a:xfrm>
          <a:prstGeom prst="rect">
            <a:avLst/>
          </a:prstGeom>
        </p:spPr>
        <p:txBody>
          <a:bodyPr anchor="t" rtlCol="false" tIns="0" lIns="0" bIns="0" rIns="0">
            <a:spAutoFit/>
          </a:bodyPr>
          <a:lstStyle/>
          <a:p>
            <a:pPr algn="ctr">
              <a:lnSpc>
                <a:spcPts val="4551"/>
              </a:lnSpc>
            </a:pPr>
            <a:r>
              <a:rPr lang="en-US" sz="3958">
                <a:solidFill>
                  <a:srgbClr val="282121"/>
                </a:solidFill>
                <a:latin typeface="Calibri (MS)"/>
                <a:ea typeface="Calibri (MS)"/>
                <a:cs typeface="Calibri (MS)"/>
                <a:sym typeface="Calibri (MS)"/>
              </a:rPr>
              <a:t>Γ. Παρουσία στα μέσα κοινωνικής δικτύωσης</a:t>
            </a:r>
          </a:p>
          <a:p>
            <a:pPr algn="ctr" marL="0" indent="0" lvl="0">
              <a:lnSpc>
                <a:spcPts val="4551"/>
              </a:lnSpc>
            </a:pP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3216865" y="465584"/>
            <a:ext cx="12911505" cy="1423104"/>
          </a:xfrm>
          <a:prstGeom prst="rect">
            <a:avLst/>
          </a:prstGeom>
        </p:spPr>
        <p:txBody>
          <a:bodyPr anchor="t" rtlCol="false" tIns="0" lIns="0" bIns="0" rIns="0">
            <a:spAutoFit/>
          </a:bodyPr>
          <a:lstStyle/>
          <a:p>
            <a:pPr algn="ctr">
              <a:lnSpc>
                <a:spcPts val="9120"/>
              </a:lnSpc>
            </a:pPr>
            <a:r>
              <a:rPr lang="en-US" sz="9500" spc="-779">
                <a:solidFill>
                  <a:srgbClr val="272665"/>
                </a:solidFill>
                <a:latin typeface="Calibri (MS)"/>
                <a:ea typeface="Calibri (MS)"/>
                <a:cs typeface="Calibri (MS)"/>
                <a:sym typeface="Calibri (MS)"/>
              </a:rPr>
              <a:t>Μαθησιακά Αποτελέσματα</a:t>
            </a:r>
          </a:p>
        </p:txBody>
      </p:sp>
      <p:sp>
        <p:nvSpPr>
          <p:cNvPr name="TextBox 3" id="3"/>
          <p:cNvSpPr txBox="true"/>
          <p:nvPr/>
        </p:nvSpPr>
        <p:spPr>
          <a:xfrm rot="0">
            <a:off x="2225921" y="2131696"/>
            <a:ext cx="14893392" cy="2531746"/>
          </a:xfrm>
          <a:prstGeom prst="rect">
            <a:avLst/>
          </a:prstGeom>
        </p:spPr>
        <p:txBody>
          <a:bodyPr anchor="t" rtlCol="false" tIns="0" lIns="0" bIns="0" rIns="0">
            <a:spAutoFit/>
          </a:bodyPr>
          <a:lstStyle/>
          <a:p>
            <a:pPr algn="ctr">
              <a:lnSpc>
                <a:spcPts val="3840"/>
              </a:lnSpc>
            </a:pPr>
            <a:r>
              <a:rPr lang="en-US" sz="4000" spc="-328">
                <a:solidFill>
                  <a:srgbClr val="000000"/>
                </a:solidFill>
                <a:latin typeface="Calibri (MS)"/>
                <a:ea typeface="Calibri (MS)"/>
                <a:cs typeface="Calibri (MS)"/>
                <a:sym typeface="Calibri (MS)"/>
              </a:rPr>
              <a:t>Με την ολοκλήρωση αυτής της ενότητας, θα έχετε αποκτήσει τις ακόλουθες γνώσεις, δεξιότητες και στάσεις.</a:t>
            </a:r>
          </a:p>
          <a:p>
            <a:pPr algn="ctr">
              <a:lnSpc>
                <a:spcPts val="3840"/>
              </a:lnSpc>
            </a:pPr>
          </a:p>
          <a:p>
            <a:pPr algn="ctr">
              <a:lnSpc>
                <a:spcPts val="3840"/>
              </a:lnSpc>
            </a:pPr>
          </a:p>
          <a:p>
            <a:pPr algn="ctr">
              <a:lnSpc>
                <a:spcPts val="3840"/>
              </a:lnSpc>
            </a:pPr>
          </a:p>
        </p:txBody>
      </p:sp>
      <p:grpSp>
        <p:nvGrpSpPr>
          <p:cNvPr name="Group 4" id="4"/>
          <p:cNvGrpSpPr/>
          <p:nvPr/>
        </p:nvGrpSpPr>
        <p:grpSpPr>
          <a:xfrm rot="0">
            <a:off x="1637985" y="4003683"/>
            <a:ext cx="4750393" cy="5096690"/>
            <a:chOff x="0" y="0"/>
            <a:chExt cx="1232151" cy="1321973"/>
          </a:xfrm>
        </p:grpSpPr>
        <p:sp>
          <p:nvSpPr>
            <p:cNvPr name="Freeform 5" id="5"/>
            <p:cNvSpPr/>
            <p:nvPr/>
          </p:nvSpPr>
          <p:spPr>
            <a:xfrm flipH="false" flipV="false" rot="0">
              <a:off x="0" y="0"/>
              <a:ext cx="1232151" cy="1321973"/>
            </a:xfrm>
            <a:custGeom>
              <a:avLst/>
              <a:gdLst/>
              <a:ahLst/>
              <a:cxnLst/>
              <a:rect r="r" b="b" t="t" l="l"/>
              <a:pathLst>
                <a:path h="1321973" w="1232151">
                  <a:moveTo>
                    <a:pt x="29335" y="0"/>
                  </a:moveTo>
                  <a:lnTo>
                    <a:pt x="1202815" y="0"/>
                  </a:lnTo>
                  <a:cubicBezTo>
                    <a:pt x="1210596" y="0"/>
                    <a:pt x="1218057" y="3091"/>
                    <a:pt x="1223559" y="8592"/>
                  </a:cubicBezTo>
                  <a:cubicBezTo>
                    <a:pt x="1229060" y="14094"/>
                    <a:pt x="1232151" y="21555"/>
                    <a:pt x="1232151" y="29335"/>
                  </a:cubicBezTo>
                  <a:lnTo>
                    <a:pt x="1232151" y="1292638"/>
                  </a:lnTo>
                  <a:cubicBezTo>
                    <a:pt x="1232151" y="1300418"/>
                    <a:pt x="1229060" y="1307879"/>
                    <a:pt x="1223559" y="1313381"/>
                  </a:cubicBezTo>
                  <a:cubicBezTo>
                    <a:pt x="1218057" y="1318882"/>
                    <a:pt x="1210596" y="1321973"/>
                    <a:pt x="1202815" y="1321973"/>
                  </a:cubicBezTo>
                  <a:lnTo>
                    <a:pt x="29335" y="1321973"/>
                  </a:lnTo>
                  <a:cubicBezTo>
                    <a:pt x="21555" y="1321973"/>
                    <a:pt x="14094" y="1318882"/>
                    <a:pt x="8592" y="1313381"/>
                  </a:cubicBezTo>
                  <a:cubicBezTo>
                    <a:pt x="3091" y="1307879"/>
                    <a:pt x="0" y="1300418"/>
                    <a:pt x="0" y="1292638"/>
                  </a:cubicBezTo>
                  <a:lnTo>
                    <a:pt x="0" y="29335"/>
                  </a:lnTo>
                  <a:cubicBezTo>
                    <a:pt x="0" y="21555"/>
                    <a:pt x="3091" y="14094"/>
                    <a:pt x="8592" y="8592"/>
                  </a:cubicBezTo>
                  <a:cubicBezTo>
                    <a:pt x="14094" y="3091"/>
                    <a:pt x="21555" y="0"/>
                    <a:pt x="29335" y="0"/>
                  </a:cubicBezTo>
                  <a:close/>
                </a:path>
              </a:pathLst>
            </a:custGeom>
            <a:ln w="57150" cap="sq">
              <a:solidFill>
                <a:srgbClr val="49B381"/>
              </a:solidFill>
              <a:prstDash val="solid"/>
              <a:miter/>
            </a:ln>
          </p:spPr>
        </p:sp>
        <p:sp>
          <p:nvSpPr>
            <p:cNvPr name="TextBox 6" id="6"/>
            <p:cNvSpPr txBox="true"/>
            <p:nvPr/>
          </p:nvSpPr>
          <p:spPr>
            <a:xfrm>
              <a:off x="0" y="47625"/>
              <a:ext cx="1232151" cy="1274348"/>
            </a:xfrm>
            <a:prstGeom prst="rect">
              <a:avLst/>
            </a:prstGeom>
          </p:spPr>
          <p:txBody>
            <a:bodyPr anchor="ctr" rtlCol="false" tIns="50800" lIns="50800" bIns="50800" rIns="50800"/>
            <a:lstStyle/>
            <a:p>
              <a:pPr algn="ctr">
                <a:lnSpc>
                  <a:spcPts val="1925"/>
                </a:lnSpc>
              </a:pPr>
            </a:p>
          </p:txBody>
        </p:sp>
      </p:grpSp>
      <p:sp>
        <p:nvSpPr>
          <p:cNvPr name="TextBox 7" id="7"/>
          <p:cNvSpPr txBox="true"/>
          <p:nvPr/>
        </p:nvSpPr>
        <p:spPr>
          <a:xfrm rot="0">
            <a:off x="2055605" y="5754986"/>
            <a:ext cx="3915153" cy="3248422"/>
          </a:xfrm>
          <a:prstGeom prst="rect">
            <a:avLst/>
          </a:prstGeom>
        </p:spPr>
        <p:txBody>
          <a:bodyPr anchor="t" rtlCol="false" tIns="0" lIns="0" bIns="0" rIns="0">
            <a:spAutoFit/>
          </a:bodyPr>
          <a:lstStyle/>
          <a:p>
            <a:pPr algn="ctr">
              <a:lnSpc>
                <a:spcPts val="4200"/>
              </a:lnSpc>
              <a:spcBef>
                <a:spcPct val="0"/>
              </a:spcBef>
            </a:pPr>
            <a:r>
              <a:rPr lang="en-US" sz="3000" spc="-51">
                <a:solidFill>
                  <a:srgbClr val="303030"/>
                </a:solidFill>
                <a:latin typeface="Calibri (MS)"/>
                <a:ea typeface="Calibri (MS)"/>
                <a:cs typeface="Calibri (MS)"/>
                <a:sym typeface="Calibri (MS)"/>
              </a:rPr>
              <a:t>Κατανόηση των</a:t>
            </a:r>
            <a:r>
              <a:rPr lang="en-US" sz="3000" spc="-51">
                <a:solidFill>
                  <a:srgbClr val="303030"/>
                </a:solidFill>
                <a:latin typeface="Calibri (MS)"/>
                <a:ea typeface="Calibri (MS)"/>
                <a:cs typeface="Calibri (MS)"/>
                <a:sym typeface="Calibri (MS)"/>
              </a:rPr>
              <a:t> βασικών αρχών της προσβασιμότητας και της ένταξης τους στον σχεδιασμό εκδηλώσεων.</a:t>
            </a:r>
          </a:p>
          <a:p>
            <a:pPr algn="ctr">
              <a:lnSpc>
                <a:spcPts val="4200"/>
              </a:lnSpc>
              <a:spcBef>
                <a:spcPct val="0"/>
              </a:spcBef>
            </a:pPr>
          </a:p>
        </p:txBody>
      </p:sp>
      <p:grpSp>
        <p:nvGrpSpPr>
          <p:cNvPr name="Group 8" id="8"/>
          <p:cNvGrpSpPr/>
          <p:nvPr/>
        </p:nvGrpSpPr>
        <p:grpSpPr>
          <a:xfrm rot="0">
            <a:off x="6769312" y="4003683"/>
            <a:ext cx="4750393" cy="5096690"/>
            <a:chOff x="0" y="0"/>
            <a:chExt cx="1232151" cy="1321973"/>
          </a:xfrm>
        </p:grpSpPr>
        <p:sp>
          <p:nvSpPr>
            <p:cNvPr name="Freeform 9" id="9"/>
            <p:cNvSpPr/>
            <p:nvPr/>
          </p:nvSpPr>
          <p:spPr>
            <a:xfrm flipH="false" flipV="false" rot="0">
              <a:off x="0" y="0"/>
              <a:ext cx="1232151" cy="1321973"/>
            </a:xfrm>
            <a:custGeom>
              <a:avLst/>
              <a:gdLst/>
              <a:ahLst/>
              <a:cxnLst/>
              <a:rect r="r" b="b" t="t" l="l"/>
              <a:pathLst>
                <a:path h="1321973" w="1232151">
                  <a:moveTo>
                    <a:pt x="29335" y="0"/>
                  </a:moveTo>
                  <a:lnTo>
                    <a:pt x="1202815" y="0"/>
                  </a:lnTo>
                  <a:cubicBezTo>
                    <a:pt x="1210596" y="0"/>
                    <a:pt x="1218057" y="3091"/>
                    <a:pt x="1223559" y="8592"/>
                  </a:cubicBezTo>
                  <a:cubicBezTo>
                    <a:pt x="1229060" y="14094"/>
                    <a:pt x="1232151" y="21555"/>
                    <a:pt x="1232151" y="29335"/>
                  </a:cubicBezTo>
                  <a:lnTo>
                    <a:pt x="1232151" y="1292638"/>
                  </a:lnTo>
                  <a:cubicBezTo>
                    <a:pt x="1232151" y="1300418"/>
                    <a:pt x="1229060" y="1307879"/>
                    <a:pt x="1223559" y="1313381"/>
                  </a:cubicBezTo>
                  <a:cubicBezTo>
                    <a:pt x="1218057" y="1318882"/>
                    <a:pt x="1210596" y="1321973"/>
                    <a:pt x="1202815" y="1321973"/>
                  </a:cubicBezTo>
                  <a:lnTo>
                    <a:pt x="29335" y="1321973"/>
                  </a:lnTo>
                  <a:cubicBezTo>
                    <a:pt x="21555" y="1321973"/>
                    <a:pt x="14094" y="1318882"/>
                    <a:pt x="8592" y="1313381"/>
                  </a:cubicBezTo>
                  <a:cubicBezTo>
                    <a:pt x="3091" y="1307879"/>
                    <a:pt x="0" y="1300418"/>
                    <a:pt x="0" y="1292638"/>
                  </a:cubicBezTo>
                  <a:lnTo>
                    <a:pt x="0" y="29335"/>
                  </a:lnTo>
                  <a:cubicBezTo>
                    <a:pt x="0" y="21555"/>
                    <a:pt x="3091" y="14094"/>
                    <a:pt x="8592" y="8592"/>
                  </a:cubicBezTo>
                  <a:cubicBezTo>
                    <a:pt x="14094" y="3091"/>
                    <a:pt x="21555" y="0"/>
                    <a:pt x="29335" y="0"/>
                  </a:cubicBezTo>
                  <a:close/>
                </a:path>
              </a:pathLst>
            </a:custGeom>
            <a:ln w="57150" cap="sq">
              <a:solidFill>
                <a:srgbClr val="49B381"/>
              </a:solidFill>
              <a:prstDash val="solid"/>
              <a:miter/>
            </a:ln>
          </p:spPr>
        </p:sp>
        <p:sp>
          <p:nvSpPr>
            <p:cNvPr name="TextBox 10" id="10"/>
            <p:cNvSpPr txBox="true"/>
            <p:nvPr/>
          </p:nvSpPr>
          <p:spPr>
            <a:xfrm>
              <a:off x="0" y="47625"/>
              <a:ext cx="1232151" cy="1274348"/>
            </a:xfrm>
            <a:prstGeom prst="rect">
              <a:avLst/>
            </a:prstGeom>
          </p:spPr>
          <p:txBody>
            <a:bodyPr anchor="ctr" rtlCol="false" tIns="50800" lIns="50800" bIns="50800" rIns="50800"/>
            <a:lstStyle/>
            <a:p>
              <a:pPr algn="ctr">
                <a:lnSpc>
                  <a:spcPts val="1925"/>
                </a:lnSpc>
              </a:pPr>
            </a:p>
          </p:txBody>
        </p:sp>
      </p:grpSp>
      <p:sp>
        <p:nvSpPr>
          <p:cNvPr name="TextBox 11" id="11"/>
          <p:cNvSpPr txBox="true"/>
          <p:nvPr/>
        </p:nvSpPr>
        <p:spPr>
          <a:xfrm rot="0">
            <a:off x="6769312" y="5488253"/>
            <a:ext cx="4750393" cy="3781888"/>
          </a:xfrm>
          <a:prstGeom prst="rect">
            <a:avLst/>
          </a:prstGeom>
        </p:spPr>
        <p:txBody>
          <a:bodyPr anchor="t" rtlCol="false" tIns="0" lIns="0" bIns="0" rIns="0">
            <a:spAutoFit/>
          </a:bodyPr>
          <a:lstStyle/>
          <a:p>
            <a:pPr algn="ctr">
              <a:lnSpc>
                <a:spcPts val="4200"/>
              </a:lnSpc>
              <a:spcBef>
                <a:spcPct val="0"/>
              </a:spcBef>
            </a:pPr>
            <a:r>
              <a:rPr lang="en-US" sz="3000" spc="-51">
                <a:solidFill>
                  <a:srgbClr val="303030"/>
                </a:solidFill>
                <a:latin typeface="Calibri (MS)"/>
                <a:ea typeface="Calibri (MS)"/>
                <a:cs typeface="Calibri (MS)"/>
                <a:sym typeface="Calibri (MS)"/>
              </a:rPr>
              <a:t>Αναγνώριση των τρόπων δημιουργίας ενός</a:t>
            </a:r>
            <a:r>
              <a:rPr lang="en-US" sz="3000" spc="-51">
                <a:solidFill>
                  <a:srgbClr val="303030"/>
                </a:solidFill>
                <a:latin typeface="Calibri (MS)"/>
                <a:ea typeface="Calibri (MS)"/>
                <a:cs typeface="Calibri (MS)"/>
                <a:sym typeface="Calibri (MS)"/>
              </a:rPr>
              <a:t> περιβάλλοντος που καλωσορίζει και ανταποκρίνεται σε διαφορετικές ανάγκες.</a:t>
            </a:r>
          </a:p>
          <a:p>
            <a:pPr algn="ctr">
              <a:lnSpc>
                <a:spcPts val="4200"/>
              </a:lnSpc>
              <a:spcBef>
                <a:spcPct val="0"/>
              </a:spcBef>
            </a:pPr>
          </a:p>
        </p:txBody>
      </p:sp>
      <p:grpSp>
        <p:nvGrpSpPr>
          <p:cNvPr name="Group 12" id="12"/>
          <p:cNvGrpSpPr/>
          <p:nvPr/>
        </p:nvGrpSpPr>
        <p:grpSpPr>
          <a:xfrm rot="0">
            <a:off x="11900705" y="4003683"/>
            <a:ext cx="4750393" cy="5096690"/>
            <a:chOff x="0" y="0"/>
            <a:chExt cx="1232151" cy="1321973"/>
          </a:xfrm>
        </p:grpSpPr>
        <p:sp>
          <p:nvSpPr>
            <p:cNvPr name="Freeform 13" id="13"/>
            <p:cNvSpPr/>
            <p:nvPr/>
          </p:nvSpPr>
          <p:spPr>
            <a:xfrm flipH="false" flipV="false" rot="0">
              <a:off x="0" y="0"/>
              <a:ext cx="1232151" cy="1321973"/>
            </a:xfrm>
            <a:custGeom>
              <a:avLst/>
              <a:gdLst/>
              <a:ahLst/>
              <a:cxnLst/>
              <a:rect r="r" b="b" t="t" l="l"/>
              <a:pathLst>
                <a:path h="1321973" w="1232151">
                  <a:moveTo>
                    <a:pt x="29335" y="0"/>
                  </a:moveTo>
                  <a:lnTo>
                    <a:pt x="1202815" y="0"/>
                  </a:lnTo>
                  <a:cubicBezTo>
                    <a:pt x="1210596" y="0"/>
                    <a:pt x="1218057" y="3091"/>
                    <a:pt x="1223559" y="8592"/>
                  </a:cubicBezTo>
                  <a:cubicBezTo>
                    <a:pt x="1229060" y="14094"/>
                    <a:pt x="1232151" y="21555"/>
                    <a:pt x="1232151" y="29335"/>
                  </a:cubicBezTo>
                  <a:lnTo>
                    <a:pt x="1232151" y="1292638"/>
                  </a:lnTo>
                  <a:cubicBezTo>
                    <a:pt x="1232151" y="1300418"/>
                    <a:pt x="1229060" y="1307879"/>
                    <a:pt x="1223559" y="1313381"/>
                  </a:cubicBezTo>
                  <a:cubicBezTo>
                    <a:pt x="1218057" y="1318882"/>
                    <a:pt x="1210596" y="1321973"/>
                    <a:pt x="1202815" y="1321973"/>
                  </a:cubicBezTo>
                  <a:lnTo>
                    <a:pt x="29335" y="1321973"/>
                  </a:lnTo>
                  <a:cubicBezTo>
                    <a:pt x="21555" y="1321973"/>
                    <a:pt x="14094" y="1318882"/>
                    <a:pt x="8592" y="1313381"/>
                  </a:cubicBezTo>
                  <a:cubicBezTo>
                    <a:pt x="3091" y="1307879"/>
                    <a:pt x="0" y="1300418"/>
                    <a:pt x="0" y="1292638"/>
                  </a:cubicBezTo>
                  <a:lnTo>
                    <a:pt x="0" y="29335"/>
                  </a:lnTo>
                  <a:cubicBezTo>
                    <a:pt x="0" y="21555"/>
                    <a:pt x="3091" y="14094"/>
                    <a:pt x="8592" y="8592"/>
                  </a:cubicBezTo>
                  <a:cubicBezTo>
                    <a:pt x="14094" y="3091"/>
                    <a:pt x="21555" y="0"/>
                    <a:pt x="29335" y="0"/>
                  </a:cubicBezTo>
                  <a:close/>
                </a:path>
              </a:pathLst>
            </a:custGeom>
            <a:ln w="57150" cap="sq">
              <a:solidFill>
                <a:srgbClr val="49B381"/>
              </a:solidFill>
              <a:prstDash val="solid"/>
              <a:miter/>
            </a:ln>
          </p:spPr>
        </p:sp>
        <p:sp>
          <p:nvSpPr>
            <p:cNvPr name="TextBox 14" id="14"/>
            <p:cNvSpPr txBox="true"/>
            <p:nvPr/>
          </p:nvSpPr>
          <p:spPr>
            <a:xfrm>
              <a:off x="0" y="47625"/>
              <a:ext cx="1232151" cy="1274348"/>
            </a:xfrm>
            <a:prstGeom prst="rect">
              <a:avLst/>
            </a:prstGeom>
          </p:spPr>
          <p:txBody>
            <a:bodyPr anchor="ctr" rtlCol="false" tIns="50800" lIns="50800" bIns="50800" rIns="50800"/>
            <a:lstStyle/>
            <a:p>
              <a:pPr algn="ctr">
                <a:lnSpc>
                  <a:spcPts val="1925"/>
                </a:lnSpc>
              </a:pPr>
            </a:p>
          </p:txBody>
        </p:sp>
      </p:grpSp>
      <p:sp>
        <p:nvSpPr>
          <p:cNvPr name="TextBox 15" id="15"/>
          <p:cNvSpPr txBox="true"/>
          <p:nvPr/>
        </p:nvSpPr>
        <p:spPr>
          <a:xfrm rot="0">
            <a:off x="12157860" y="5754986"/>
            <a:ext cx="4236082" cy="2714956"/>
          </a:xfrm>
          <a:prstGeom prst="rect">
            <a:avLst/>
          </a:prstGeom>
        </p:spPr>
        <p:txBody>
          <a:bodyPr anchor="t" rtlCol="false" tIns="0" lIns="0" bIns="0" rIns="0">
            <a:spAutoFit/>
          </a:bodyPr>
          <a:lstStyle/>
          <a:p>
            <a:pPr algn="ctr">
              <a:lnSpc>
                <a:spcPts val="4200"/>
              </a:lnSpc>
              <a:spcBef>
                <a:spcPct val="0"/>
              </a:spcBef>
            </a:pPr>
            <a:r>
              <a:rPr lang="en-US" sz="3000" spc="-51">
                <a:solidFill>
                  <a:srgbClr val="303030"/>
                </a:solidFill>
                <a:latin typeface="Calibri (MS)"/>
                <a:ea typeface="Calibri (MS)"/>
                <a:cs typeface="Calibri (MS)"/>
                <a:sym typeface="Calibri (MS)"/>
              </a:rPr>
              <a:t>Χρήση καθαρής και κατανοητής γλώσσας</a:t>
            </a:r>
            <a:r>
              <a:rPr lang="en-US" sz="3000" spc="-51">
                <a:solidFill>
                  <a:srgbClr val="303030"/>
                </a:solidFill>
                <a:latin typeface="Calibri (MS)"/>
                <a:ea typeface="Calibri (MS)"/>
                <a:cs typeface="Calibri (MS)"/>
                <a:sym typeface="Calibri (MS)"/>
              </a:rPr>
              <a:t>, καθώς και υποστηρικτικών οπτικών στοιχείων, για τη βελτίωση της επικοινωνίας</a:t>
            </a:r>
          </a:p>
        </p:txBody>
      </p:sp>
      <p:sp>
        <p:nvSpPr>
          <p:cNvPr name="TextBox 16" id="16"/>
          <p:cNvSpPr txBox="true"/>
          <p:nvPr/>
        </p:nvSpPr>
        <p:spPr>
          <a:xfrm rot="0">
            <a:off x="2906272" y="4261433"/>
            <a:ext cx="2213818" cy="1350645"/>
          </a:xfrm>
          <a:prstGeom prst="rect">
            <a:avLst/>
          </a:prstGeom>
        </p:spPr>
        <p:txBody>
          <a:bodyPr anchor="t" rtlCol="false" tIns="0" lIns="0" bIns="0" rIns="0">
            <a:spAutoFit/>
          </a:bodyPr>
          <a:lstStyle/>
          <a:p>
            <a:pPr algn="ctr">
              <a:lnSpc>
                <a:spcPts val="8640"/>
              </a:lnSpc>
            </a:pPr>
            <a:r>
              <a:rPr lang="en-US" sz="9000" spc="-738">
                <a:solidFill>
                  <a:srgbClr val="2B2B2B"/>
                </a:solidFill>
                <a:latin typeface="Calibri (MS)"/>
                <a:ea typeface="Calibri (MS)"/>
                <a:cs typeface="Calibri (MS)"/>
                <a:sym typeface="Calibri (MS)"/>
              </a:rPr>
              <a:t>ΜΑ1.</a:t>
            </a:r>
          </a:p>
        </p:txBody>
      </p:sp>
      <p:sp>
        <p:nvSpPr>
          <p:cNvPr name="TextBox 17" id="17"/>
          <p:cNvSpPr txBox="true"/>
          <p:nvPr/>
        </p:nvSpPr>
        <p:spPr>
          <a:xfrm rot="0">
            <a:off x="8084403" y="4261433"/>
            <a:ext cx="2397223" cy="1350645"/>
          </a:xfrm>
          <a:prstGeom prst="rect">
            <a:avLst/>
          </a:prstGeom>
        </p:spPr>
        <p:txBody>
          <a:bodyPr anchor="t" rtlCol="false" tIns="0" lIns="0" bIns="0" rIns="0">
            <a:spAutoFit/>
          </a:bodyPr>
          <a:lstStyle/>
          <a:p>
            <a:pPr algn="ctr">
              <a:lnSpc>
                <a:spcPts val="8640"/>
              </a:lnSpc>
            </a:pPr>
            <a:r>
              <a:rPr lang="en-US" sz="9000" spc="-738">
                <a:solidFill>
                  <a:srgbClr val="2B2B2B"/>
                </a:solidFill>
                <a:latin typeface="Calibri (MS)"/>
                <a:ea typeface="Calibri (MS)"/>
                <a:cs typeface="Calibri (MS)"/>
                <a:sym typeface="Calibri (MS)"/>
              </a:rPr>
              <a:t>ΜΑ2.</a:t>
            </a:r>
          </a:p>
        </p:txBody>
      </p:sp>
      <p:sp>
        <p:nvSpPr>
          <p:cNvPr name="TextBox 18" id="18"/>
          <p:cNvSpPr txBox="true"/>
          <p:nvPr/>
        </p:nvSpPr>
        <p:spPr>
          <a:xfrm rot="0">
            <a:off x="12861757" y="4261433"/>
            <a:ext cx="2828287" cy="1350645"/>
          </a:xfrm>
          <a:prstGeom prst="rect">
            <a:avLst/>
          </a:prstGeom>
        </p:spPr>
        <p:txBody>
          <a:bodyPr anchor="t" rtlCol="false" tIns="0" lIns="0" bIns="0" rIns="0">
            <a:spAutoFit/>
          </a:bodyPr>
          <a:lstStyle/>
          <a:p>
            <a:pPr algn="ctr">
              <a:lnSpc>
                <a:spcPts val="8640"/>
              </a:lnSpc>
            </a:pPr>
            <a:r>
              <a:rPr lang="en-US" sz="9000" spc="-738">
                <a:solidFill>
                  <a:srgbClr val="2B2B2B"/>
                </a:solidFill>
                <a:latin typeface="Calibri (MS)"/>
                <a:ea typeface="Calibri (MS)"/>
                <a:cs typeface="Calibri (MS)"/>
                <a:sym typeface="Calibri (MS)"/>
              </a:rPr>
              <a:t>ΜΑ3.</a:t>
            </a:r>
          </a:p>
        </p:txBody>
      </p:sp>
      <p:sp>
        <p:nvSpPr>
          <p:cNvPr name="Freeform 19" id="19"/>
          <p:cNvSpPr/>
          <p:nvPr/>
        </p:nvSpPr>
        <p:spPr>
          <a:xfrm flipH="false" flipV="false" rot="0">
            <a:off x="335785" y="222510"/>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2"/>
            <a:stretch>
              <a:fillRect l="0" t="0" r="0" b="0"/>
            </a:stretch>
          </a:blipFill>
        </p:spPr>
      </p:sp>
      <p:sp>
        <p:nvSpPr>
          <p:cNvPr name="Freeform 20" id="20"/>
          <p:cNvSpPr/>
          <p:nvPr/>
        </p:nvSpPr>
        <p:spPr>
          <a:xfrm flipH="false" flipV="false" rot="0">
            <a:off x="15219993" y="9367073"/>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010022" y="3375103"/>
            <a:ext cx="17072786" cy="797269"/>
            <a:chOff x="0" y="0"/>
            <a:chExt cx="22763715" cy="1063026"/>
          </a:xfrm>
        </p:grpSpPr>
        <p:sp>
          <p:nvSpPr>
            <p:cNvPr name="Freeform 4" id="4"/>
            <p:cNvSpPr/>
            <p:nvPr/>
          </p:nvSpPr>
          <p:spPr>
            <a:xfrm flipH="false" flipV="false" rot="0">
              <a:off x="0" y="0"/>
              <a:ext cx="22763716" cy="1063026"/>
            </a:xfrm>
            <a:custGeom>
              <a:avLst/>
              <a:gdLst/>
              <a:ahLst/>
              <a:cxnLst/>
              <a:rect r="r" b="b" t="t" l="l"/>
              <a:pathLst>
                <a:path h="1063026" w="22763716">
                  <a:moveTo>
                    <a:pt x="0" y="0"/>
                  </a:moveTo>
                  <a:lnTo>
                    <a:pt x="22763716" y="0"/>
                  </a:lnTo>
                  <a:lnTo>
                    <a:pt x="22763716" y="1063026"/>
                  </a:lnTo>
                  <a:lnTo>
                    <a:pt x="0" y="1063026"/>
                  </a:lnTo>
                  <a:close/>
                </a:path>
              </a:pathLst>
            </a:custGeom>
          </p:spPr>
        </p:sp>
        <p:sp>
          <p:nvSpPr>
            <p:cNvPr name="TextBox 5" id="5"/>
            <p:cNvSpPr txBox="true"/>
            <p:nvPr/>
          </p:nvSpPr>
          <p:spPr>
            <a:xfrm>
              <a:off x="0" y="-85725"/>
              <a:ext cx="22763715" cy="1148751"/>
            </a:xfrm>
            <a:prstGeom prst="rect">
              <a:avLst/>
            </a:prstGeom>
          </p:spPr>
          <p:txBody>
            <a:bodyPr anchor="t" rtlCol="false" tIns="0" lIns="0" bIns="0" rIns="0"/>
            <a:lstStyle/>
            <a:p>
              <a:pPr algn="l">
                <a:lnSpc>
                  <a:spcPts val="4799"/>
                </a:lnSpc>
              </a:pPr>
              <a:r>
                <a:rPr lang="en-US" b="true" sz="3999">
                  <a:solidFill>
                    <a:srgbClr val="282121"/>
                  </a:solidFill>
                  <a:latin typeface="Calibri (MS) Bold"/>
                  <a:ea typeface="Calibri (MS) Bold"/>
                  <a:cs typeface="Calibri (MS) Bold"/>
                  <a:sym typeface="Calibri (MS) Bold"/>
                </a:rPr>
                <a:t>Ερώτηση</a:t>
              </a:r>
              <a:r>
                <a:rPr lang="en-US" b="true" sz="3999">
                  <a:solidFill>
                    <a:srgbClr val="282121"/>
                  </a:solidFill>
                  <a:latin typeface="Calibri (MS) Bold"/>
                  <a:ea typeface="Calibri (MS) Bold"/>
                  <a:cs typeface="Calibri (MS) Bold"/>
                  <a:sym typeface="Calibri (MS) Bold"/>
                </a:rPr>
                <a:t> 1: Ποια είναι μια βασική αρχή των εκδηλώσεων χωρίς αποκλεισμούς;</a:t>
              </a:r>
            </a:p>
          </p:txBody>
        </p:sp>
      </p:grpSp>
      <p:grpSp>
        <p:nvGrpSpPr>
          <p:cNvPr name="Group 6" id="6"/>
          <p:cNvGrpSpPr/>
          <p:nvPr/>
        </p:nvGrpSpPr>
        <p:grpSpPr>
          <a:xfrm rot="0">
            <a:off x="971550" y="467067"/>
            <a:ext cx="76944" cy="161583"/>
            <a:chOff x="0" y="0"/>
            <a:chExt cx="102592" cy="215444"/>
          </a:xfrm>
        </p:grpSpPr>
        <p:sp>
          <p:nvSpPr>
            <p:cNvPr name="Freeform 7" id="7"/>
            <p:cNvSpPr/>
            <p:nvPr/>
          </p:nvSpPr>
          <p:spPr>
            <a:xfrm flipH="false" flipV="false" rot="0">
              <a:off x="0" y="0"/>
              <a:ext cx="102592" cy="215444"/>
            </a:xfrm>
            <a:custGeom>
              <a:avLst/>
              <a:gdLst/>
              <a:ahLst/>
              <a:cxnLst/>
              <a:rect r="r" b="b" t="t" l="l"/>
              <a:pathLst>
                <a:path h="215444" w="102592">
                  <a:moveTo>
                    <a:pt x="0" y="0"/>
                  </a:moveTo>
                  <a:lnTo>
                    <a:pt x="102592" y="0"/>
                  </a:lnTo>
                  <a:lnTo>
                    <a:pt x="102592" y="215444"/>
                  </a:lnTo>
                  <a:lnTo>
                    <a:pt x="0" y="215444"/>
                  </a:lnTo>
                  <a:close/>
                </a:path>
              </a:pathLst>
            </a:custGeom>
          </p:spPr>
        </p:sp>
        <p:sp>
          <p:nvSpPr>
            <p:cNvPr name="TextBox 8" id="8"/>
            <p:cNvSpPr txBox="true"/>
            <p:nvPr/>
          </p:nvSpPr>
          <p:spPr>
            <a:xfrm>
              <a:off x="0" y="-9525"/>
              <a:ext cx="102592" cy="224969"/>
            </a:xfrm>
            <a:prstGeom prst="rect">
              <a:avLst/>
            </a:prstGeom>
          </p:spPr>
          <p:txBody>
            <a:bodyPr anchor="t" rtlCol="false" tIns="0" lIns="0" bIns="0" rIns="0"/>
            <a:lstStyle/>
            <a:p>
              <a:pPr algn="l">
                <a:lnSpc>
                  <a:spcPts val="1260"/>
                </a:lnSpc>
              </a:pPr>
              <a:r>
                <a:rPr lang="en-US" b="true" sz="1050">
                  <a:solidFill>
                    <a:srgbClr val="282121"/>
                  </a:solidFill>
                  <a:latin typeface="Roboto Bold"/>
                  <a:ea typeface="Roboto Bold"/>
                  <a:cs typeface="Roboto Bold"/>
                  <a:sym typeface="Roboto Bold"/>
                </a:rPr>
                <a:t>7</a:t>
              </a:r>
            </a:p>
          </p:txBody>
        </p:sp>
      </p:grpSp>
      <p:sp>
        <p:nvSpPr>
          <p:cNvPr name="Freeform 9" id="9"/>
          <p:cNvSpPr/>
          <p:nvPr/>
        </p:nvSpPr>
        <p:spPr>
          <a:xfrm flipH="false" flipV="false" rot="0">
            <a:off x="15541097" y="8008291"/>
            <a:ext cx="2157117" cy="2157117"/>
          </a:xfrm>
          <a:custGeom>
            <a:avLst/>
            <a:gdLst/>
            <a:ahLst/>
            <a:cxnLst/>
            <a:rect r="r" b="b" t="t" l="l"/>
            <a:pathLst>
              <a:path h="2157117" w="2157117">
                <a:moveTo>
                  <a:pt x="0" y="0"/>
                </a:moveTo>
                <a:lnTo>
                  <a:pt x="2157117" y="0"/>
                </a:lnTo>
                <a:lnTo>
                  <a:pt x="2157117" y="2157118"/>
                </a:lnTo>
                <a:lnTo>
                  <a:pt x="0" y="2157118"/>
                </a:lnTo>
                <a:lnTo>
                  <a:pt x="0" y="0"/>
                </a:lnTo>
                <a:close/>
              </a:path>
            </a:pathLst>
          </a:custGeom>
          <a:blipFill>
            <a:blip r:embed="rId4"/>
            <a:stretch>
              <a:fillRect l="0" t="0" r="0" b="0"/>
            </a:stretch>
          </a:blipFill>
        </p:spPr>
      </p:sp>
      <p:sp>
        <p:nvSpPr>
          <p:cNvPr name="Freeform 10" id="10"/>
          <p:cNvSpPr/>
          <p:nvPr/>
        </p:nvSpPr>
        <p:spPr>
          <a:xfrm flipH="false" flipV="false" rot="0">
            <a:off x="-26852931" y="-10918608"/>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TextBox 11" id="11"/>
          <p:cNvSpPr txBox="true"/>
          <p:nvPr/>
        </p:nvSpPr>
        <p:spPr>
          <a:xfrm rot="0">
            <a:off x="4479055" y="933450"/>
            <a:ext cx="9329889" cy="1009650"/>
          </a:xfrm>
          <a:prstGeom prst="rect">
            <a:avLst/>
          </a:prstGeom>
        </p:spPr>
        <p:txBody>
          <a:bodyPr anchor="t" rtlCol="false" tIns="0" lIns="0" bIns="0" rIns="0">
            <a:spAutoFit/>
          </a:bodyPr>
          <a:lstStyle/>
          <a:p>
            <a:pPr algn="ctr" marL="0" indent="0" lvl="0">
              <a:lnSpc>
                <a:spcPts val="6900"/>
              </a:lnSpc>
            </a:pPr>
            <a:r>
              <a:rPr lang="en-US" sz="6000">
                <a:solidFill>
                  <a:srgbClr val="282121"/>
                </a:solidFill>
                <a:latin typeface="Calibri (MS)"/>
                <a:ea typeface="Calibri (MS)"/>
                <a:cs typeface="Calibri (MS)"/>
                <a:sym typeface="Calibri (MS)"/>
              </a:rPr>
              <a:t>Κουίζ/Αυτοαξιολόγηση</a:t>
            </a:r>
          </a:p>
        </p:txBody>
      </p:sp>
      <p:sp>
        <p:nvSpPr>
          <p:cNvPr name="Freeform 12" id="12"/>
          <p:cNvSpPr/>
          <p:nvPr/>
        </p:nvSpPr>
        <p:spPr>
          <a:xfrm flipH="false" flipV="false" rot="0">
            <a:off x="2769904" y="5333245"/>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3" id="13"/>
          <p:cNvSpPr/>
          <p:nvPr/>
        </p:nvSpPr>
        <p:spPr>
          <a:xfrm flipH="false" flipV="false" rot="0">
            <a:off x="2769904" y="7103944"/>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4" id="14"/>
          <p:cNvSpPr/>
          <p:nvPr/>
        </p:nvSpPr>
        <p:spPr>
          <a:xfrm flipH="false" flipV="false" rot="0">
            <a:off x="9384830" y="5346873"/>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5" id="15"/>
          <p:cNvSpPr txBox="true"/>
          <p:nvPr/>
        </p:nvSpPr>
        <p:spPr>
          <a:xfrm rot="0">
            <a:off x="2890626" y="5519035"/>
            <a:ext cx="6035546" cy="841109"/>
          </a:xfrm>
          <a:prstGeom prst="rect">
            <a:avLst/>
          </a:prstGeom>
        </p:spPr>
        <p:txBody>
          <a:bodyPr anchor="t" rtlCol="false" tIns="0" lIns="0" bIns="0" rIns="0">
            <a:spAutoFit/>
          </a:bodyPr>
          <a:lstStyle/>
          <a:p>
            <a:pPr algn="ctr" marL="0" indent="0" lvl="0">
              <a:lnSpc>
                <a:spcPts val="5701"/>
              </a:lnSpc>
            </a:pPr>
            <a:r>
              <a:rPr lang="en-US" sz="4958">
                <a:solidFill>
                  <a:srgbClr val="282121"/>
                </a:solidFill>
                <a:latin typeface="Calibri (MS)"/>
                <a:ea typeface="Calibri (MS)"/>
                <a:cs typeface="Calibri (MS)"/>
                <a:sym typeface="Calibri (MS)"/>
              </a:rPr>
              <a:t>A. Χαμηλότερο κόστος</a:t>
            </a:r>
          </a:p>
        </p:txBody>
      </p:sp>
      <p:sp>
        <p:nvSpPr>
          <p:cNvPr name="Freeform 16" id="16"/>
          <p:cNvSpPr/>
          <p:nvPr/>
        </p:nvSpPr>
        <p:spPr>
          <a:xfrm flipH="false" flipV="false" rot="0">
            <a:off x="9384830" y="7117571"/>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7" id="17"/>
          <p:cNvSpPr txBox="true"/>
          <p:nvPr/>
        </p:nvSpPr>
        <p:spPr>
          <a:xfrm rot="0">
            <a:off x="9591112" y="5536960"/>
            <a:ext cx="5743702" cy="1108444"/>
          </a:xfrm>
          <a:prstGeom prst="rect">
            <a:avLst/>
          </a:prstGeom>
        </p:spPr>
        <p:txBody>
          <a:bodyPr anchor="t" rtlCol="false" tIns="0" lIns="0" bIns="0" rIns="0">
            <a:spAutoFit/>
          </a:bodyPr>
          <a:lstStyle/>
          <a:p>
            <a:pPr algn="ctr">
              <a:lnSpc>
                <a:spcPts val="4321"/>
              </a:lnSpc>
            </a:pPr>
            <a:r>
              <a:rPr lang="en-US" sz="3758">
                <a:solidFill>
                  <a:srgbClr val="282121"/>
                </a:solidFill>
                <a:latin typeface="Calibri (MS)"/>
                <a:ea typeface="Calibri (MS)"/>
                <a:cs typeface="Calibri (MS)"/>
                <a:sym typeface="Calibri (MS)"/>
              </a:rPr>
              <a:t>B. Φυσική προσβασιμότητα</a:t>
            </a:r>
          </a:p>
          <a:p>
            <a:pPr algn="ctr" marL="0" indent="0" lvl="0">
              <a:lnSpc>
                <a:spcPts val="3861"/>
              </a:lnSpc>
            </a:pPr>
          </a:p>
        </p:txBody>
      </p:sp>
      <p:sp>
        <p:nvSpPr>
          <p:cNvPr name="TextBox 18" id="18"/>
          <p:cNvSpPr txBox="true"/>
          <p:nvPr/>
        </p:nvSpPr>
        <p:spPr>
          <a:xfrm rot="0">
            <a:off x="3253351" y="7037269"/>
            <a:ext cx="5189374" cy="1806309"/>
          </a:xfrm>
          <a:prstGeom prst="rect">
            <a:avLst/>
          </a:prstGeom>
        </p:spPr>
        <p:txBody>
          <a:bodyPr anchor="t" rtlCol="false" tIns="0" lIns="0" bIns="0" rIns="0">
            <a:spAutoFit/>
          </a:bodyPr>
          <a:lstStyle/>
          <a:p>
            <a:pPr algn="ctr">
              <a:lnSpc>
                <a:spcPts val="4551"/>
              </a:lnSpc>
            </a:pPr>
            <a:r>
              <a:rPr lang="en-US" sz="3958">
                <a:solidFill>
                  <a:srgbClr val="282121"/>
                </a:solidFill>
                <a:latin typeface="Calibri (MS)"/>
                <a:ea typeface="Calibri (MS)"/>
                <a:cs typeface="Calibri (MS)"/>
                <a:sym typeface="Calibri (MS)"/>
              </a:rPr>
              <a:t>Γ. Παρουσία στα μέσα κοινωνικής δικτύωσης</a:t>
            </a:r>
          </a:p>
          <a:p>
            <a:pPr algn="ctr" marL="0" indent="0" lvl="0">
              <a:lnSpc>
                <a:spcPts val="4551"/>
              </a:lnSpc>
            </a:pPr>
          </a:p>
        </p:txBody>
      </p:sp>
      <p:sp>
        <p:nvSpPr>
          <p:cNvPr name="TextBox 19" id="19"/>
          <p:cNvSpPr txBox="true"/>
          <p:nvPr/>
        </p:nvSpPr>
        <p:spPr>
          <a:xfrm rot="0">
            <a:off x="10410792" y="7223073"/>
            <a:ext cx="4104343" cy="1463277"/>
          </a:xfrm>
          <a:prstGeom prst="rect">
            <a:avLst/>
          </a:prstGeom>
        </p:spPr>
        <p:txBody>
          <a:bodyPr anchor="t" rtlCol="false" tIns="0" lIns="0" bIns="0" rIns="0">
            <a:spAutoFit/>
          </a:bodyPr>
          <a:lstStyle/>
          <a:p>
            <a:pPr algn="ctr">
              <a:lnSpc>
                <a:spcPts val="2826"/>
              </a:lnSpc>
            </a:pPr>
            <a:r>
              <a:rPr lang="en-US" sz="2458">
                <a:solidFill>
                  <a:srgbClr val="282121"/>
                </a:solidFill>
                <a:latin typeface="Calibri (MS)"/>
                <a:ea typeface="Calibri (MS)"/>
                <a:cs typeface="Calibri (MS)"/>
                <a:sym typeface="Calibri (MS)"/>
              </a:rPr>
              <a:t>Δ. Βεβαιωθείτε ότι γνωρίζετε τις ανάγκες του κοινού σας και προσαρμόστε ανάλογα</a:t>
            </a:r>
          </a:p>
          <a:p>
            <a:pPr algn="ctr" marL="0" indent="0" lvl="0">
              <a:lnSpc>
                <a:spcPts val="2826"/>
              </a:lnSpc>
            </a:pP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068805" y="3440021"/>
            <a:ext cx="16915216" cy="1397344"/>
            <a:chOff x="0" y="0"/>
            <a:chExt cx="22553621" cy="1863126"/>
          </a:xfrm>
        </p:grpSpPr>
        <p:sp>
          <p:nvSpPr>
            <p:cNvPr name="Freeform 4" id="4"/>
            <p:cNvSpPr/>
            <p:nvPr/>
          </p:nvSpPr>
          <p:spPr>
            <a:xfrm flipH="false" flipV="false" rot="0">
              <a:off x="0" y="0"/>
              <a:ext cx="22553622" cy="1863126"/>
            </a:xfrm>
            <a:custGeom>
              <a:avLst/>
              <a:gdLst/>
              <a:ahLst/>
              <a:cxnLst/>
              <a:rect r="r" b="b" t="t" l="l"/>
              <a:pathLst>
                <a:path h="1863126" w="22553622">
                  <a:moveTo>
                    <a:pt x="0" y="0"/>
                  </a:moveTo>
                  <a:lnTo>
                    <a:pt x="22553622" y="0"/>
                  </a:lnTo>
                  <a:lnTo>
                    <a:pt x="22553622" y="1863126"/>
                  </a:lnTo>
                  <a:lnTo>
                    <a:pt x="0" y="1863126"/>
                  </a:lnTo>
                  <a:close/>
                </a:path>
              </a:pathLst>
            </a:custGeom>
          </p:spPr>
        </p:sp>
        <p:sp>
          <p:nvSpPr>
            <p:cNvPr name="TextBox 5" id="5"/>
            <p:cNvSpPr txBox="true"/>
            <p:nvPr/>
          </p:nvSpPr>
          <p:spPr>
            <a:xfrm>
              <a:off x="0" y="-85725"/>
              <a:ext cx="22553621" cy="1948851"/>
            </a:xfrm>
            <a:prstGeom prst="rect">
              <a:avLst/>
            </a:prstGeom>
          </p:spPr>
          <p:txBody>
            <a:bodyPr anchor="t" rtlCol="false" tIns="0" lIns="0" bIns="0" rIns="0"/>
            <a:lstStyle/>
            <a:p>
              <a:pPr algn="l">
                <a:lnSpc>
                  <a:spcPts val="4799"/>
                </a:lnSpc>
              </a:pPr>
              <a:r>
                <a:rPr lang="en-US" b="true" sz="3999">
                  <a:solidFill>
                    <a:srgbClr val="282121"/>
                  </a:solidFill>
                  <a:latin typeface="Calibri (MS) Bold"/>
                  <a:ea typeface="Calibri (MS) Bold"/>
                  <a:cs typeface="Calibri (MS) Bold"/>
                  <a:sym typeface="Calibri (MS) Bold"/>
                </a:rPr>
                <a:t>Ερώτηση 2: Η χρήση απλής γλώσσας</a:t>
              </a:r>
              <a:r>
                <a:rPr lang="en-US" b="true" sz="3999">
                  <a:solidFill>
                    <a:srgbClr val="282121"/>
                  </a:solidFill>
                  <a:latin typeface="Calibri (MS) Bold"/>
                  <a:ea typeface="Calibri (MS) Bold"/>
                  <a:cs typeface="Calibri (MS) Bold"/>
                  <a:sym typeface="Calibri (MS) Bold"/>
                </a:rPr>
                <a:t> βοηθά μόνο τα άτομα με χαμηλό επίπεδο γραμματισμού.</a:t>
              </a:r>
            </a:p>
          </p:txBody>
        </p:sp>
      </p:grpSp>
      <p:grpSp>
        <p:nvGrpSpPr>
          <p:cNvPr name="Group 6" id="6"/>
          <p:cNvGrpSpPr/>
          <p:nvPr/>
        </p:nvGrpSpPr>
        <p:grpSpPr>
          <a:xfrm rot="0">
            <a:off x="971550" y="467067"/>
            <a:ext cx="76944" cy="161583"/>
            <a:chOff x="0" y="0"/>
            <a:chExt cx="102592" cy="215444"/>
          </a:xfrm>
        </p:grpSpPr>
        <p:sp>
          <p:nvSpPr>
            <p:cNvPr name="Freeform 7" id="7"/>
            <p:cNvSpPr/>
            <p:nvPr/>
          </p:nvSpPr>
          <p:spPr>
            <a:xfrm flipH="false" flipV="false" rot="0">
              <a:off x="0" y="0"/>
              <a:ext cx="102592" cy="215444"/>
            </a:xfrm>
            <a:custGeom>
              <a:avLst/>
              <a:gdLst/>
              <a:ahLst/>
              <a:cxnLst/>
              <a:rect r="r" b="b" t="t" l="l"/>
              <a:pathLst>
                <a:path h="215444" w="102592">
                  <a:moveTo>
                    <a:pt x="0" y="0"/>
                  </a:moveTo>
                  <a:lnTo>
                    <a:pt x="102592" y="0"/>
                  </a:lnTo>
                  <a:lnTo>
                    <a:pt x="102592" y="215444"/>
                  </a:lnTo>
                  <a:lnTo>
                    <a:pt x="0" y="215444"/>
                  </a:lnTo>
                  <a:close/>
                </a:path>
              </a:pathLst>
            </a:custGeom>
          </p:spPr>
        </p:sp>
        <p:sp>
          <p:nvSpPr>
            <p:cNvPr name="TextBox 8" id="8"/>
            <p:cNvSpPr txBox="true"/>
            <p:nvPr/>
          </p:nvSpPr>
          <p:spPr>
            <a:xfrm>
              <a:off x="0" y="-9525"/>
              <a:ext cx="102592" cy="224969"/>
            </a:xfrm>
            <a:prstGeom prst="rect">
              <a:avLst/>
            </a:prstGeom>
          </p:spPr>
          <p:txBody>
            <a:bodyPr anchor="t" rtlCol="false" tIns="0" lIns="0" bIns="0" rIns="0"/>
            <a:lstStyle/>
            <a:p>
              <a:pPr algn="l">
                <a:lnSpc>
                  <a:spcPts val="1260"/>
                </a:lnSpc>
              </a:pPr>
              <a:r>
                <a:rPr lang="en-US" b="true" sz="1050">
                  <a:solidFill>
                    <a:srgbClr val="282121"/>
                  </a:solidFill>
                  <a:latin typeface="Roboto Bold"/>
                  <a:ea typeface="Roboto Bold"/>
                  <a:cs typeface="Roboto Bold"/>
                  <a:sym typeface="Roboto Bold"/>
                </a:rPr>
                <a:t>7</a:t>
              </a:r>
            </a:p>
          </p:txBody>
        </p:sp>
      </p:grpSp>
      <p:sp>
        <p:nvSpPr>
          <p:cNvPr name="Freeform 9" id="9"/>
          <p:cNvSpPr/>
          <p:nvPr/>
        </p:nvSpPr>
        <p:spPr>
          <a:xfrm flipH="false" flipV="false" rot="0">
            <a:off x="15541097" y="8008291"/>
            <a:ext cx="2157117" cy="2157117"/>
          </a:xfrm>
          <a:custGeom>
            <a:avLst/>
            <a:gdLst/>
            <a:ahLst/>
            <a:cxnLst/>
            <a:rect r="r" b="b" t="t" l="l"/>
            <a:pathLst>
              <a:path h="2157117" w="2157117">
                <a:moveTo>
                  <a:pt x="0" y="0"/>
                </a:moveTo>
                <a:lnTo>
                  <a:pt x="2157117" y="0"/>
                </a:lnTo>
                <a:lnTo>
                  <a:pt x="2157117" y="2157118"/>
                </a:lnTo>
                <a:lnTo>
                  <a:pt x="0" y="2157118"/>
                </a:lnTo>
                <a:lnTo>
                  <a:pt x="0" y="0"/>
                </a:lnTo>
                <a:close/>
              </a:path>
            </a:pathLst>
          </a:custGeom>
          <a:blipFill>
            <a:blip r:embed="rId4"/>
            <a:stretch>
              <a:fillRect l="0" t="0" r="0" b="0"/>
            </a:stretch>
          </a:blipFill>
        </p:spPr>
      </p:sp>
      <p:sp>
        <p:nvSpPr>
          <p:cNvPr name="Freeform 10" id="10"/>
          <p:cNvSpPr/>
          <p:nvPr/>
        </p:nvSpPr>
        <p:spPr>
          <a:xfrm flipH="false" flipV="false" rot="0">
            <a:off x="-26852931" y="-10918608"/>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TextBox 11" id="11"/>
          <p:cNvSpPr txBox="true"/>
          <p:nvPr/>
        </p:nvSpPr>
        <p:spPr>
          <a:xfrm rot="0">
            <a:off x="4479055" y="933450"/>
            <a:ext cx="9329889" cy="1009650"/>
          </a:xfrm>
          <a:prstGeom prst="rect">
            <a:avLst/>
          </a:prstGeom>
        </p:spPr>
        <p:txBody>
          <a:bodyPr anchor="t" rtlCol="false" tIns="0" lIns="0" bIns="0" rIns="0">
            <a:spAutoFit/>
          </a:bodyPr>
          <a:lstStyle/>
          <a:p>
            <a:pPr algn="ctr" marL="0" indent="0" lvl="0">
              <a:lnSpc>
                <a:spcPts val="6900"/>
              </a:lnSpc>
            </a:pPr>
            <a:r>
              <a:rPr lang="en-US" sz="6000">
                <a:solidFill>
                  <a:srgbClr val="282121"/>
                </a:solidFill>
                <a:latin typeface="Calibri (MS)"/>
                <a:ea typeface="Calibri (MS)"/>
                <a:cs typeface="Calibri (MS)"/>
                <a:sym typeface="Calibri (MS)"/>
              </a:rPr>
              <a:t>Κουίζ/Αυτοαξιολόγηση</a:t>
            </a:r>
          </a:p>
        </p:txBody>
      </p:sp>
      <p:sp>
        <p:nvSpPr>
          <p:cNvPr name="Freeform 12" id="12"/>
          <p:cNvSpPr/>
          <p:nvPr/>
        </p:nvSpPr>
        <p:spPr>
          <a:xfrm flipH="false" flipV="false" rot="0">
            <a:off x="2769904" y="6006050"/>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3" id="13"/>
          <p:cNvSpPr/>
          <p:nvPr/>
        </p:nvSpPr>
        <p:spPr>
          <a:xfrm flipH="false" flipV="false" rot="0">
            <a:off x="9384830" y="6019678"/>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4" id="14"/>
          <p:cNvSpPr txBox="true"/>
          <p:nvPr/>
        </p:nvSpPr>
        <p:spPr>
          <a:xfrm rot="0">
            <a:off x="9797395" y="6205467"/>
            <a:ext cx="5331137" cy="841109"/>
          </a:xfrm>
          <a:prstGeom prst="rect">
            <a:avLst/>
          </a:prstGeom>
        </p:spPr>
        <p:txBody>
          <a:bodyPr anchor="t" rtlCol="false" tIns="0" lIns="0" bIns="0" rIns="0">
            <a:spAutoFit/>
          </a:bodyPr>
          <a:lstStyle/>
          <a:p>
            <a:pPr algn="ctr" marL="0" indent="0" lvl="0">
              <a:lnSpc>
                <a:spcPts val="5701"/>
              </a:lnSpc>
            </a:pPr>
            <a:r>
              <a:rPr lang="en-US" sz="4958">
                <a:solidFill>
                  <a:srgbClr val="282121"/>
                </a:solidFill>
                <a:latin typeface="Calibri (MS)"/>
                <a:ea typeface="Calibri (MS)"/>
                <a:cs typeface="Calibri (MS)"/>
                <a:sym typeface="Calibri (MS)"/>
              </a:rPr>
              <a:t>B. Λάθος</a:t>
            </a:r>
          </a:p>
        </p:txBody>
      </p:sp>
      <p:sp>
        <p:nvSpPr>
          <p:cNvPr name="TextBox 15" id="15"/>
          <p:cNvSpPr txBox="true"/>
          <p:nvPr/>
        </p:nvSpPr>
        <p:spPr>
          <a:xfrm rot="0">
            <a:off x="3795866" y="6191840"/>
            <a:ext cx="4104343" cy="841109"/>
          </a:xfrm>
          <a:prstGeom prst="rect">
            <a:avLst/>
          </a:prstGeom>
        </p:spPr>
        <p:txBody>
          <a:bodyPr anchor="t" rtlCol="false" tIns="0" lIns="0" bIns="0" rIns="0">
            <a:spAutoFit/>
          </a:bodyPr>
          <a:lstStyle/>
          <a:p>
            <a:pPr algn="ctr" marL="0" indent="0" lvl="0">
              <a:lnSpc>
                <a:spcPts val="5701"/>
              </a:lnSpc>
            </a:pPr>
            <a:r>
              <a:rPr lang="en-US" sz="4958">
                <a:solidFill>
                  <a:srgbClr val="282121"/>
                </a:solidFill>
                <a:latin typeface="Calibri (MS)"/>
                <a:ea typeface="Calibri (MS)"/>
                <a:cs typeface="Calibri (MS)"/>
                <a:sym typeface="Calibri (MS)"/>
              </a:rPr>
              <a:t>A. Σωστό</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109854" y="3440021"/>
            <a:ext cx="16892706" cy="1397344"/>
            <a:chOff x="0" y="0"/>
            <a:chExt cx="22523608" cy="1863126"/>
          </a:xfrm>
        </p:grpSpPr>
        <p:sp>
          <p:nvSpPr>
            <p:cNvPr name="Freeform 4" id="4"/>
            <p:cNvSpPr/>
            <p:nvPr/>
          </p:nvSpPr>
          <p:spPr>
            <a:xfrm flipH="false" flipV="false" rot="0">
              <a:off x="0" y="0"/>
              <a:ext cx="22523608" cy="1863126"/>
            </a:xfrm>
            <a:custGeom>
              <a:avLst/>
              <a:gdLst/>
              <a:ahLst/>
              <a:cxnLst/>
              <a:rect r="r" b="b" t="t" l="l"/>
              <a:pathLst>
                <a:path h="1863126" w="22523608">
                  <a:moveTo>
                    <a:pt x="0" y="0"/>
                  </a:moveTo>
                  <a:lnTo>
                    <a:pt x="22523608" y="0"/>
                  </a:lnTo>
                  <a:lnTo>
                    <a:pt x="22523608" y="1863126"/>
                  </a:lnTo>
                  <a:lnTo>
                    <a:pt x="0" y="1863126"/>
                  </a:lnTo>
                  <a:close/>
                </a:path>
              </a:pathLst>
            </a:custGeom>
          </p:spPr>
        </p:sp>
        <p:sp>
          <p:nvSpPr>
            <p:cNvPr name="TextBox 5" id="5"/>
            <p:cNvSpPr txBox="true"/>
            <p:nvPr/>
          </p:nvSpPr>
          <p:spPr>
            <a:xfrm>
              <a:off x="0" y="-85725"/>
              <a:ext cx="22523608" cy="1948851"/>
            </a:xfrm>
            <a:prstGeom prst="rect">
              <a:avLst/>
            </a:prstGeom>
          </p:spPr>
          <p:txBody>
            <a:bodyPr anchor="t" rtlCol="false" tIns="0" lIns="0" bIns="0" rIns="0"/>
            <a:lstStyle/>
            <a:p>
              <a:pPr algn="l">
                <a:lnSpc>
                  <a:spcPts val="4799"/>
                </a:lnSpc>
              </a:pPr>
              <a:r>
                <a:rPr lang="en-US" b="true" sz="3999">
                  <a:solidFill>
                    <a:srgbClr val="282121"/>
                  </a:solidFill>
                  <a:latin typeface="Calibri (MS) Bold"/>
                  <a:ea typeface="Calibri (MS) Bold"/>
                  <a:cs typeface="Calibri (MS) Bold"/>
                  <a:sym typeface="Calibri (MS) Bold"/>
                </a:rPr>
                <a:t>Ερώτηση 2: Η χρήση απλής γλώσσας</a:t>
              </a:r>
              <a:r>
                <a:rPr lang="en-US" b="true" sz="3999">
                  <a:solidFill>
                    <a:srgbClr val="282121"/>
                  </a:solidFill>
                  <a:latin typeface="Calibri (MS) Bold"/>
                  <a:ea typeface="Calibri (MS) Bold"/>
                  <a:cs typeface="Calibri (MS) Bold"/>
                  <a:sym typeface="Calibri (MS) Bold"/>
                </a:rPr>
                <a:t> βοηθά μόνο τα άτομα με χαμηλό επίπεδο γραμματισμού.</a:t>
              </a:r>
            </a:p>
          </p:txBody>
        </p:sp>
      </p:grpSp>
      <p:grpSp>
        <p:nvGrpSpPr>
          <p:cNvPr name="Group 6" id="6"/>
          <p:cNvGrpSpPr/>
          <p:nvPr/>
        </p:nvGrpSpPr>
        <p:grpSpPr>
          <a:xfrm rot="0">
            <a:off x="971550" y="467067"/>
            <a:ext cx="76944" cy="161583"/>
            <a:chOff x="0" y="0"/>
            <a:chExt cx="102592" cy="215444"/>
          </a:xfrm>
        </p:grpSpPr>
        <p:sp>
          <p:nvSpPr>
            <p:cNvPr name="Freeform 7" id="7"/>
            <p:cNvSpPr/>
            <p:nvPr/>
          </p:nvSpPr>
          <p:spPr>
            <a:xfrm flipH="false" flipV="false" rot="0">
              <a:off x="0" y="0"/>
              <a:ext cx="102592" cy="215444"/>
            </a:xfrm>
            <a:custGeom>
              <a:avLst/>
              <a:gdLst/>
              <a:ahLst/>
              <a:cxnLst/>
              <a:rect r="r" b="b" t="t" l="l"/>
              <a:pathLst>
                <a:path h="215444" w="102592">
                  <a:moveTo>
                    <a:pt x="0" y="0"/>
                  </a:moveTo>
                  <a:lnTo>
                    <a:pt x="102592" y="0"/>
                  </a:lnTo>
                  <a:lnTo>
                    <a:pt x="102592" y="215444"/>
                  </a:lnTo>
                  <a:lnTo>
                    <a:pt x="0" y="215444"/>
                  </a:lnTo>
                  <a:close/>
                </a:path>
              </a:pathLst>
            </a:custGeom>
          </p:spPr>
        </p:sp>
        <p:sp>
          <p:nvSpPr>
            <p:cNvPr name="TextBox 8" id="8"/>
            <p:cNvSpPr txBox="true"/>
            <p:nvPr/>
          </p:nvSpPr>
          <p:spPr>
            <a:xfrm>
              <a:off x="0" y="-9525"/>
              <a:ext cx="102592" cy="224969"/>
            </a:xfrm>
            <a:prstGeom prst="rect">
              <a:avLst/>
            </a:prstGeom>
          </p:spPr>
          <p:txBody>
            <a:bodyPr anchor="t" rtlCol="false" tIns="0" lIns="0" bIns="0" rIns="0"/>
            <a:lstStyle/>
            <a:p>
              <a:pPr algn="l">
                <a:lnSpc>
                  <a:spcPts val="1260"/>
                </a:lnSpc>
              </a:pPr>
              <a:r>
                <a:rPr lang="en-US" b="true" sz="1050">
                  <a:solidFill>
                    <a:srgbClr val="282121"/>
                  </a:solidFill>
                  <a:latin typeface="Roboto Bold"/>
                  <a:ea typeface="Roboto Bold"/>
                  <a:cs typeface="Roboto Bold"/>
                  <a:sym typeface="Roboto Bold"/>
                </a:rPr>
                <a:t>7</a:t>
              </a:r>
            </a:p>
          </p:txBody>
        </p:sp>
      </p:grpSp>
      <p:sp>
        <p:nvSpPr>
          <p:cNvPr name="Freeform 9" id="9"/>
          <p:cNvSpPr/>
          <p:nvPr/>
        </p:nvSpPr>
        <p:spPr>
          <a:xfrm flipH="false" flipV="false" rot="0">
            <a:off x="15541097" y="8008291"/>
            <a:ext cx="2157117" cy="2157117"/>
          </a:xfrm>
          <a:custGeom>
            <a:avLst/>
            <a:gdLst/>
            <a:ahLst/>
            <a:cxnLst/>
            <a:rect r="r" b="b" t="t" l="l"/>
            <a:pathLst>
              <a:path h="2157117" w="2157117">
                <a:moveTo>
                  <a:pt x="0" y="0"/>
                </a:moveTo>
                <a:lnTo>
                  <a:pt x="2157117" y="0"/>
                </a:lnTo>
                <a:lnTo>
                  <a:pt x="2157117" y="2157118"/>
                </a:lnTo>
                <a:lnTo>
                  <a:pt x="0" y="2157118"/>
                </a:lnTo>
                <a:lnTo>
                  <a:pt x="0" y="0"/>
                </a:lnTo>
                <a:close/>
              </a:path>
            </a:pathLst>
          </a:custGeom>
          <a:blipFill>
            <a:blip r:embed="rId4"/>
            <a:stretch>
              <a:fillRect l="0" t="0" r="0" b="0"/>
            </a:stretch>
          </a:blipFill>
        </p:spPr>
      </p:sp>
      <p:sp>
        <p:nvSpPr>
          <p:cNvPr name="Freeform 10" id="10"/>
          <p:cNvSpPr/>
          <p:nvPr/>
        </p:nvSpPr>
        <p:spPr>
          <a:xfrm flipH="false" flipV="false" rot="0">
            <a:off x="-26852931" y="-10918608"/>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TextBox 11" id="11"/>
          <p:cNvSpPr txBox="true"/>
          <p:nvPr/>
        </p:nvSpPr>
        <p:spPr>
          <a:xfrm rot="0">
            <a:off x="4479055" y="933450"/>
            <a:ext cx="9329889" cy="1009650"/>
          </a:xfrm>
          <a:prstGeom prst="rect">
            <a:avLst/>
          </a:prstGeom>
        </p:spPr>
        <p:txBody>
          <a:bodyPr anchor="t" rtlCol="false" tIns="0" lIns="0" bIns="0" rIns="0">
            <a:spAutoFit/>
          </a:bodyPr>
          <a:lstStyle/>
          <a:p>
            <a:pPr algn="ctr" marL="0" indent="0" lvl="0">
              <a:lnSpc>
                <a:spcPts val="6900"/>
              </a:lnSpc>
            </a:pPr>
            <a:r>
              <a:rPr lang="en-US" sz="6000">
                <a:solidFill>
                  <a:srgbClr val="282121"/>
                </a:solidFill>
                <a:latin typeface="Calibri (MS)"/>
                <a:ea typeface="Calibri (MS)"/>
                <a:cs typeface="Calibri (MS)"/>
                <a:sym typeface="Calibri (MS)"/>
              </a:rPr>
              <a:t>Κουίζ/Αυτοαξιολόγηση</a:t>
            </a:r>
          </a:p>
        </p:txBody>
      </p:sp>
      <p:sp>
        <p:nvSpPr>
          <p:cNvPr name="Freeform 12" id="12"/>
          <p:cNvSpPr/>
          <p:nvPr/>
        </p:nvSpPr>
        <p:spPr>
          <a:xfrm flipH="false" flipV="false" rot="0">
            <a:off x="2387610" y="5367465"/>
            <a:ext cx="6156267" cy="1298413"/>
          </a:xfrm>
          <a:custGeom>
            <a:avLst/>
            <a:gdLst/>
            <a:ahLst/>
            <a:cxnLst/>
            <a:rect r="r" b="b" t="t" l="l"/>
            <a:pathLst>
              <a:path h="1298413" w="6156267">
                <a:moveTo>
                  <a:pt x="0" y="0"/>
                </a:moveTo>
                <a:lnTo>
                  <a:pt x="6156266" y="0"/>
                </a:lnTo>
                <a:lnTo>
                  <a:pt x="6156266"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3413572" y="5553255"/>
            <a:ext cx="4104343" cy="841109"/>
          </a:xfrm>
          <a:prstGeom prst="rect">
            <a:avLst/>
          </a:prstGeom>
        </p:spPr>
        <p:txBody>
          <a:bodyPr anchor="t" rtlCol="false" tIns="0" lIns="0" bIns="0" rIns="0">
            <a:spAutoFit/>
          </a:bodyPr>
          <a:lstStyle/>
          <a:p>
            <a:pPr algn="ctr" marL="0" indent="0" lvl="0">
              <a:lnSpc>
                <a:spcPts val="5701"/>
              </a:lnSpc>
            </a:pPr>
            <a:r>
              <a:rPr lang="en-US" sz="4958">
                <a:solidFill>
                  <a:srgbClr val="282121"/>
                </a:solidFill>
                <a:latin typeface="Calibri (MS)"/>
                <a:ea typeface="Calibri (MS)"/>
                <a:cs typeface="Calibri (MS)"/>
                <a:sym typeface="Calibri (MS)"/>
              </a:rPr>
              <a:t>A. Σωστό</a:t>
            </a:r>
          </a:p>
        </p:txBody>
      </p:sp>
      <p:sp>
        <p:nvSpPr>
          <p:cNvPr name="Freeform 14" id="14"/>
          <p:cNvSpPr/>
          <p:nvPr/>
        </p:nvSpPr>
        <p:spPr>
          <a:xfrm flipH="false" flipV="false" rot="0">
            <a:off x="9203368" y="5396025"/>
            <a:ext cx="6156267" cy="1298413"/>
          </a:xfrm>
          <a:custGeom>
            <a:avLst/>
            <a:gdLst/>
            <a:ahLst/>
            <a:cxnLst/>
            <a:rect r="r" b="b" t="t" l="l"/>
            <a:pathLst>
              <a:path h="1298413" w="6156267">
                <a:moveTo>
                  <a:pt x="0" y="0"/>
                </a:moveTo>
                <a:lnTo>
                  <a:pt x="6156266" y="0"/>
                </a:lnTo>
                <a:lnTo>
                  <a:pt x="6156266" y="1298413"/>
                </a:lnTo>
                <a:lnTo>
                  <a:pt x="0" y="1298413"/>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5" id="15"/>
          <p:cNvSpPr txBox="true"/>
          <p:nvPr/>
        </p:nvSpPr>
        <p:spPr>
          <a:xfrm rot="0">
            <a:off x="10229329" y="5581815"/>
            <a:ext cx="4104343" cy="841109"/>
          </a:xfrm>
          <a:prstGeom prst="rect">
            <a:avLst/>
          </a:prstGeom>
        </p:spPr>
        <p:txBody>
          <a:bodyPr anchor="t" rtlCol="false" tIns="0" lIns="0" bIns="0" rIns="0">
            <a:spAutoFit/>
          </a:bodyPr>
          <a:lstStyle/>
          <a:p>
            <a:pPr algn="ctr" marL="0" indent="0" lvl="0">
              <a:lnSpc>
                <a:spcPts val="5701"/>
              </a:lnSpc>
            </a:pPr>
            <a:r>
              <a:rPr lang="en-US" sz="4958">
                <a:solidFill>
                  <a:srgbClr val="282121"/>
                </a:solidFill>
                <a:latin typeface="Calibri (MS)"/>
                <a:ea typeface="Calibri (MS)"/>
                <a:cs typeface="Calibri (MS)"/>
                <a:sym typeface="Calibri (MS)"/>
              </a:rPr>
              <a:t>B. Λαθός</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971550" y="467067"/>
            <a:ext cx="76944" cy="161583"/>
            <a:chOff x="0" y="0"/>
            <a:chExt cx="102592" cy="215444"/>
          </a:xfrm>
        </p:grpSpPr>
        <p:sp>
          <p:nvSpPr>
            <p:cNvPr name="Freeform 4" id="4"/>
            <p:cNvSpPr/>
            <p:nvPr/>
          </p:nvSpPr>
          <p:spPr>
            <a:xfrm flipH="false" flipV="false" rot="0">
              <a:off x="0" y="0"/>
              <a:ext cx="102592" cy="215444"/>
            </a:xfrm>
            <a:custGeom>
              <a:avLst/>
              <a:gdLst/>
              <a:ahLst/>
              <a:cxnLst/>
              <a:rect r="r" b="b" t="t" l="l"/>
              <a:pathLst>
                <a:path h="215444" w="102592">
                  <a:moveTo>
                    <a:pt x="0" y="0"/>
                  </a:moveTo>
                  <a:lnTo>
                    <a:pt x="102592" y="0"/>
                  </a:lnTo>
                  <a:lnTo>
                    <a:pt x="102592" y="215444"/>
                  </a:lnTo>
                  <a:lnTo>
                    <a:pt x="0" y="215444"/>
                  </a:lnTo>
                  <a:close/>
                </a:path>
              </a:pathLst>
            </a:custGeom>
          </p:spPr>
        </p:sp>
        <p:sp>
          <p:nvSpPr>
            <p:cNvPr name="TextBox 5" id="5"/>
            <p:cNvSpPr txBox="true"/>
            <p:nvPr/>
          </p:nvSpPr>
          <p:spPr>
            <a:xfrm>
              <a:off x="0" y="-9525"/>
              <a:ext cx="102592" cy="224969"/>
            </a:xfrm>
            <a:prstGeom prst="rect">
              <a:avLst/>
            </a:prstGeom>
          </p:spPr>
          <p:txBody>
            <a:bodyPr anchor="t" rtlCol="false" tIns="0" lIns="0" bIns="0" rIns="0"/>
            <a:lstStyle/>
            <a:p>
              <a:pPr algn="l">
                <a:lnSpc>
                  <a:spcPts val="1260"/>
                </a:lnSpc>
              </a:pPr>
              <a:r>
                <a:rPr lang="en-US" b="true" sz="1050">
                  <a:solidFill>
                    <a:srgbClr val="282121"/>
                  </a:solidFill>
                  <a:latin typeface="Roboto Bold"/>
                  <a:ea typeface="Roboto Bold"/>
                  <a:cs typeface="Roboto Bold"/>
                  <a:sym typeface="Roboto Bold"/>
                </a:rPr>
                <a:t>7</a:t>
              </a:r>
            </a:p>
          </p:txBody>
        </p:sp>
      </p:grpSp>
      <p:sp>
        <p:nvSpPr>
          <p:cNvPr name="Freeform 6" id="6"/>
          <p:cNvSpPr/>
          <p:nvPr/>
        </p:nvSpPr>
        <p:spPr>
          <a:xfrm flipH="false" flipV="false" rot="0">
            <a:off x="15541097" y="8008291"/>
            <a:ext cx="2157117" cy="2157117"/>
          </a:xfrm>
          <a:custGeom>
            <a:avLst/>
            <a:gdLst/>
            <a:ahLst/>
            <a:cxnLst/>
            <a:rect r="r" b="b" t="t" l="l"/>
            <a:pathLst>
              <a:path h="2157117" w="2157117">
                <a:moveTo>
                  <a:pt x="0" y="0"/>
                </a:moveTo>
                <a:lnTo>
                  <a:pt x="2157117" y="0"/>
                </a:lnTo>
                <a:lnTo>
                  <a:pt x="2157117" y="2157118"/>
                </a:lnTo>
                <a:lnTo>
                  <a:pt x="0" y="2157118"/>
                </a:lnTo>
                <a:lnTo>
                  <a:pt x="0" y="0"/>
                </a:lnTo>
                <a:close/>
              </a:path>
            </a:pathLst>
          </a:custGeom>
          <a:blipFill>
            <a:blip r:embed="rId4"/>
            <a:stretch>
              <a:fillRect l="0" t="0" r="0" b="0"/>
            </a:stretch>
          </a:blipFill>
        </p:spPr>
      </p:sp>
      <p:sp>
        <p:nvSpPr>
          <p:cNvPr name="Freeform 7" id="7"/>
          <p:cNvSpPr/>
          <p:nvPr/>
        </p:nvSpPr>
        <p:spPr>
          <a:xfrm flipH="false" flipV="false" rot="0">
            <a:off x="-26852931" y="-10918608"/>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TextBox 8" id="8"/>
          <p:cNvSpPr txBox="true"/>
          <p:nvPr/>
        </p:nvSpPr>
        <p:spPr>
          <a:xfrm rot="0">
            <a:off x="4132466" y="148100"/>
            <a:ext cx="10481727" cy="2617371"/>
          </a:xfrm>
          <a:prstGeom prst="rect">
            <a:avLst/>
          </a:prstGeom>
        </p:spPr>
        <p:txBody>
          <a:bodyPr anchor="t" rtlCol="false" tIns="0" lIns="0" bIns="0" rIns="0">
            <a:spAutoFit/>
          </a:bodyPr>
          <a:lstStyle/>
          <a:p>
            <a:pPr algn="ctr" marL="0" indent="0" lvl="0">
              <a:lnSpc>
                <a:spcPts val="6555"/>
              </a:lnSpc>
            </a:pPr>
            <a:r>
              <a:rPr lang="en-US" sz="5700">
                <a:solidFill>
                  <a:srgbClr val="282121"/>
                </a:solidFill>
                <a:latin typeface="Calibri (MS)"/>
                <a:ea typeface="Calibri (MS)"/>
                <a:cs typeface="Calibri (MS)"/>
                <a:sym typeface="Calibri (MS)"/>
              </a:rPr>
              <a:t>Ποιος είναι ένας συμπεριληπτικός τρόπος παροχής εγγραφής σε μια</a:t>
            </a:r>
            <a:r>
              <a:rPr lang="en-US" sz="5700" strike="noStrike" u="none">
                <a:solidFill>
                  <a:srgbClr val="282121"/>
                </a:solidFill>
                <a:latin typeface="Calibri (MS)"/>
                <a:ea typeface="Calibri (MS)"/>
                <a:cs typeface="Calibri (MS)"/>
                <a:sym typeface="Calibri (MS)"/>
              </a:rPr>
              <a:t> εκδήλωση;</a:t>
            </a:r>
          </a:p>
        </p:txBody>
      </p:sp>
      <p:sp>
        <p:nvSpPr>
          <p:cNvPr name="Freeform 9" id="9"/>
          <p:cNvSpPr/>
          <p:nvPr/>
        </p:nvSpPr>
        <p:spPr>
          <a:xfrm flipH="false" flipV="false" rot="0">
            <a:off x="2758404"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0">
            <a:off x="2758404" y="6472957"/>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1" id="11"/>
          <p:cNvSpPr/>
          <p:nvPr/>
        </p:nvSpPr>
        <p:spPr>
          <a:xfrm flipH="false" flipV="false" rot="0">
            <a:off x="9373329" y="4715886"/>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9373329" y="6486584"/>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3083179" y="4691065"/>
            <a:ext cx="5506717" cy="1254125"/>
          </a:xfrm>
          <a:prstGeom prst="rect">
            <a:avLst/>
          </a:prstGeom>
        </p:spPr>
        <p:txBody>
          <a:bodyPr anchor="t" rtlCol="false" tIns="0" lIns="0" bIns="0" rIns="0">
            <a:spAutoFit/>
          </a:bodyPr>
          <a:lstStyle/>
          <a:p>
            <a:pPr algn="ctr" marL="0" indent="0" lvl="0">
              <a:lnSpc>
                <a:spcPts val="4599"/>
              </a:lnSpc>
            </a:pPr>
            <a:r>
              <a:rPr lang="en-US" sz="3999">
                <a:solidFill>
                  <a:srgbClr val="282121"/>
                </a:solidFill>
                <a:latin typeface="Calibri (MS)"/>
                <a:ea typeface="Calibri (MS)"/>
                <a:cs typeface="Calibri (MS)"/>
                <a:sym typeface="Calibri (MS)"/>
              </a:rPr>
              <a:t>Α. Χρησιμοποιήστε μόνο ηλεκτρονικά έντυπα</a:t>
            </a:r>
          </a:p>
        </p:txBody>
      </p:sp>
      <p:sp>
        <p:nvSpPr>
          <p:cNvPr name="TextBox 14" id="14"/>
          <p:cNvSpPr txBox="true"/>
          <p:nvPr/>
        </p:nvSpPr>
        <p:spPr>
          <a:xfrm rot="0">
            <a:off x="10399291" y="6475391"/>
            <a:ext cx="4104343" cy="1835150"/>
          </a:xfrm>
          <a:prstGeom prst="rect">
            <a:avLst/>
          </a:prstGeom>
        </p:spPr>
        <p:txBody>
          <a:bodyPr anchor="t" rtlCol="false" tIns="0" lIns="0" bIns="0" rIns="0">
            <a:spAutoFit/>
          </a:bodyPr>
          <a:lstStyle/>
          <a:p>
            <a:pPr algn="ctr">
              <a:lnSpc>
                <a:spcPts val="4599"/>
              </a:lnSpc>
            </a:pPr>
            <a:r>
              <a:rPr lang="en-US" sz="3999">
                <a:solidFill>
                  <a:srgbClr val="282121"/>
                </a:solidFill>
                <a:latin typeface="Calibri (MS)"/>
                <a:ea typeface="Calibri (MS)"/>
                <a:cs typeface="Calibri (MS)"/>
                <a:sym typeface="Calibri (MS)"/>
              </a:rPr>
              <a:t>Δ. Να στέλνετε μόνο έντυπα</a:t>
            </a:r>
          </a:p>
          <a:p>
            <a:pPr algn="ctr" marL="0" indent="0" lvl="0">
              <a:lnSpc>
                <a:spcPts val="4599"/>
              </a:lnSpc>
            </a:pPr>
          </a:p>
        </p:txBody>
      </p:sp>
      <p:sp>
        <p:nvSpPr>
          <p:cNvPr name="TextBox 15" id="15"/>
          <p:cNvSpPr txBox="true"/>
          <p:nvPr/>
        </p:nvSpPr>
        <p:spPr>
          <a:xfrm rot="0">
            <a:off x="2552252" y="6600327"/>
            <a:ext cx="6591748" cy="1604328"/>
          </a:xfrm>
          <a:prstGeom prst="rect">
            <a:avLst/>
          </a:prstGeom>
        </p:spPr>
        <p:txBody>
          <a:bodyPr anchor="t" rtlCol="false" tIns="0" lIns="0" bIns="0" rIns="0">
            <a:spAutoFit/>
          </a:bodyPr>
          <a:lstStyle/>
          <a:p>
            <a:pPr algn="ctr">
              <a:lnSpc>
                <a:spcPts val="3795"/>
              </a:lnSpc>
            </a:pPr>
            <a:r>
              <a:rPr lang="en-US" sz="3300">
                <a:solidFill>
                  <a:srgbClr val="282121"/>
                </a:solidFill>
                <a:latin typeface="Calibri (MS)"/>
                <a:ea typeface="Calibri (MS)"/>
                <a:cs typeface="Calibri (MS)"/>
                <a:sym typeface="Calibri (MS)"/>
              </a:rPr>
              <a:t>Γ. Να επιτρέπεται η εγγραφή μέσω τηλεφώνου, email και διαδικτύου </a:t>
            </a:r>
          </a:p>
          <a:p>
            <a:pPr algn="ctr" marL="0" indent="0" lvl="0">
              <a:lnSpc>
                <a:spcPts val="4599"/>
              </a:lnSpc>
            </a:pPr>
          </a:p>
        </p:txBody>
      </p:sp>
      <p:sp>
        <p:nvSpPr>
          <p:cNvPr name="TextBox 16" id="16"/>
          <p:cNvSpPr txBox="true"/>
          <p:nvPr/>
        </p:nvSpPr>
        <p:spPr>
          <a:xfrm rot="0">
            <a:off x="9373329" y="4654634"/>
            <a:ext cx="6634287" cy="1935798"/>
          </a:xfrm>
          <a:prstGeom prst="rect">
            <a:avLst/>
          </a:prstGeom>
        </p:spPr>
        <p:txBody>
          <a:bodyPr anchor="t" rtlCol="false" tIns="0" lIns="0" bIns="0" rIns="0">
            <a:spAutoFit/>
          </a:bodyPr>
          <a:lstStyle/>
          <a:p>
            <a:pPr algn="ctr">
              <a:lnSpc>
                <a:spcPts val="3565"/>
              </a:lnSpc>
            </a:pPr>
            <a:r>
              <a:rPr lang="en-US" sz="3100">
                <a:solidFill>
                  <a:srgbClr val="282121"/>
                </a:solidFill>
                <a:latin typeface="Calibri (MS)"/>
                <a:ea typeface="Calibri (MS)"/>
                <a:cs typeface="Calibri (MS)"/>
                <a:sym typeface="Calibri (MS)"/>
              </a:rPr>
              <a:t>Β. Ζητήστε από τα ενδιαφερόμενα άτομα να εγγραφούν μόνο αυτοπροσώπως</a:t>
            </a:r>
          </a:p>
          <a:p>
            <a:pPr algn="ctr" marL="0" indent="0" lvl="0">
              <a:lnSpc>
                <a:spcPts val="4140"/>
              </a:lnSpc>
            </a:pP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971550" y="467067"/>
            <a:ext cx="76944" cy="161583"/>
            <a:chOff x="0" y="0"/>
            <a:chExt cx="102592" cy="215444"/>
          </a:xfrm>
        </p:grpSpPr>
        <p:sp>
          <p:nvSpPr>
            <p:cNvPr name="Freeform 4" id="4"/>
            <p:cNvSpPr/>
            <p:nvPr/>
          </p:nvSpPr>
          <p:spPr>
            <a:xfrm flipH="false" flipV="false" rot="0">
              <a:off x="0" y="0"/>
              <a:ext cx="102592" cy="215444"/>
            </a:xfrm>
            <a:custGeom>
              <a:avLst/>
              <a:gdLst/>
              <a:ahLst/>
              <a:cxnLst/>
              <a:rect r="r" b="b" t="t" l="l"/>
              <a:pathLst>
                <a:path h="215444" w="102592">
                  <a:moveTo>
                    <a:pt x="0" y="0"/>
                  </a:moveTo>
                  <a:lnTo>
                    <a:pt x="102592" y="0"/>
                  </a:lnTo>
                  <a:lnTo>
                    <a:pt x="102592" y="215444"/>
                  </a:lnTo>
                  <a:lnTo>
                    <a:pt x="0" y="215444"/>
                  </a:lnTo>
                  <a:close/>
                </a:path>
              </a:pathLst>
            </a:custGeom>
          </p:spPr>
        </p:sp>
        <p:sp>
          <p:nvSpPr>
            <p:cNvPr name="TextBox 5" id="5"/>
            <p:cNvSpPr txBox="true"/>
            <p:nvPr/>
          </p:nvSpPr>
          <p:spPr>
            <a:xfrm>
              <a:off x="0" y="-9525"/>
              <a:ext cx="102592" cy="224969"/>
            </a:xfrm>
            <a:prstGeom prst="rect">
              <a:avLst/>
            </a:prstGeom>
          </p:spPr>
          <p:txBody>
            <a:bodyPr anchor="t" rtlCol="false" tIns="0" lIns="0" bIns="0" rIns="0"/>
            <a:lstStyle/>
            <a:p>
              <a:pPr algn="l">
                <a:lnSpc>
                  <a:spcPts val="1260"/>
                </a:lnSpc>
              </a:pPr>
              <a:r>
                <a:rPr lang="en-US" b="true" sz="1050">
                  <a:solidFill>
                    <a:srgbClr val="282121"/>
                  </a:solidFill>
                  <a:latin typeface="Roboto Bold"/>
                  <a:ea typeface="Roboto Bold"/>
                  <a:cs typeface="Roboto Bold"/>
                  <a:sym typeface="Roboto Bold"/>
                </a:rPr>
                <a:t>7</a:t>
              </a:r>
            </a:p>
          </p:txBody>
        </p:sp>
      </p:grpSp>
      <p:sp>
        <p:nvSpPr>
          <p:cNvPr name="Freeform 6" id="6"/>
          <p:cNvSpPr/>
          <p:nvPr/>
        </p:nvSpPr>
        <p:spPr>
          <a:xfrm flipH="false" flipV="false" rot="0">
            <a:off x="15541097" y="8008291"/>
            <a:ext cx="2157117" cy="2157117"/>
          </a:xfrm>
          <a:custGeom>
            <a:avLst/>
            <a:gdLst/>
            <a:ahLst/>
            <a:cxnLst/>
            <a:rect r="r" b="b" t="t" l="l"/>
            <a:pathLst>
              <a:path h="2157117" w="2157117">
                <a:moveTo>
                  <a:pt x="0" y="0"/>
                </a:moveTo>
                <a:lnTo>
                  <a:pt x="2157117" y="0"/>
                </a:lnTo>
                <a:lnTo>
                  <a:pt x="2157117" y="2157118"/>
                </a:lnTo>
                <a:lnTo>
                  <a:pt x="0" y="2157118"/>
                </a:lnTo>
                <a:lnTo>
                  <a:pt x="0" y="0"/>
                </a:lnTo>
                <a:close/>
              </a:path>
            </a:pathLst>
          </a:custGeom>
          <a:blipFill>
            <a:blip r:embed="rId4"/>
            <a:stretch>
              <a:fillRect l="0" t="0" r="0" b="0"/>
            </a:stretch>
          </a:blipFill>
        </p:spPr>
      </p:sp>
      <p:sp>
        <p:nvSpPr>
          <p:cNvPr name="Freeform 7" id="7"/>
          <p:cNvSpPr/>
          <p:nvPr/>
        </p:nvSpPr>
        <p:spPr>
          <a:xfrm flipH="false" flipV="false" rot="0">
            <a:off x="-26852931" y="-10918608"/>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TextBox 8" id="8"/>
          <p:cNvSpPr txBox="true"/>
          <p:nvPr/>
        </p:nvSpPr>
        <p:spPr>
          <a:xfrm rot="0">
            <a:off x="4160397" y="216648"/>
            <a:ext cx="10866583" cy="2550160"/>
          </a:xfrm>
          <a:prstGeom prst="rect">
            <a:avLst/>
          </a:prstGeom>
        </p:spPr>
        <p:txBody>
          <a:bodyPr anchor="t" rtlCol="false" tIns="0" lIns="0" bIns="0" rIns="0">
            <a:spAutoFit/>
          </a:bodyPr>
          <a:lstStyle/>
          <a:p>
            <a:pPr algn="ctr" marL="0" indent="0" lvl="0">
              <a:lnSpc>
                <a:spcPts val="6440"/>
              </a:lnSpc>
            </a:pPr>
            <a:r>
              <a:rPr lang="en-US" sz="5600">
                <a:solidFill>
                  <a:srgbClr val="282121"/>
                </a:solidFill>
                <a:latin typeface="Calibri (MS)"/>
                <a:ea typeface="Calibri (MS)"/>
                <a:cs typeface="Calibri (MS)"/>
                <a:sym typeface="Calibri (MS)"/>
              </a:rPr>
              <a:t>Ποιος είναι ένας συμπεριληπτικός τρόπος παροχής εγγραφής σε μια</a:t>
            </a:r>
            <a:r>
              <a:rPr lang="en-US" sz="5600" strike="noStrike" u="none">
                <a:solidFill>
                  <a:srgbClr val="282121"/>
                </a:solidFill>
                <a:latin typeface="Calibri (MS)"/>
                <a:ea typeface="Calibri (MS)"/>
                <a:cs typeface="Calibri (MS)"/>
                <a:sym typeface="Calibri (MS)"/>
              </a:rPr>
              <a:t> εκδήλωση;</a:t>
            </a:r>
          </a:p>
        </p:txBody>
      </p:sp>
      <p:sp>
        <p:nvSpPr>
          <p:cNvPr name="Freeform 9" id="9"/>
          <p:cNvSpPr/>
          <p:nvPr/>
        </p:nvSpPr>
        <p:spPr>
          <a:xfrm flipH="false" flipV="false" rot="0">
            <a:off x="2758404"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0">
            <a:off x="2717355" y="6431103"/>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1" id="11"/>
          <p:cNvSpPr/>
          <p:nvPr/>
        </p:nvSpPr>
        <p:spPr>
          <a:xfrm flipH="false" flipV="false" rot="0">
            <a:off x="9373329" y="4715886"/>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9373329" y="6486584"/>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9373329" y="4606268"/>
            <a:ext cx="6634287" cy="1935798"/>
          </a:xfrm>
          <a:prstGeom prst="rect">
            <a:avLst/>
          </a:prstGeom>
        </p:spPr>
        <p:txBody>
          <a:bodyPr anchor="t" rtlCol="false" tIns="0" lIns="0" bIns="0" rIns="0">
            <a:spAutoFit/>
          </a:bodyPr>
          <a:lstStyle/>
          <a:p>
            <a:pPr algn="ctr">
              <a:lnSpc>
                <a:spcPts val="3565"/>
              </a:lnSpc>
            </a:pPr>
            <a:r>
              <a:rPr lang="en-US" sz="3100">
                <a:solidFill>
                  <a:srgbClr val="282121"/>
                </a:solidFill>
                <a:latin typeface="Calibri (MS)"/>
                <a:ea typeface="Calibri (MS)"/>
                <a:cs typeface="Calibri (MS)"/>
                <a:sym typeface="Calibri (MS)"/>
              </a:rPr>
              <a:t>Β. Ζητήστε από τα ενδιαφερόμενα άτομα να εγγραφούν μόνο αυτοπροσώπως</a:t>
            </a:r>
          </a:p>
          <a:p>
            <a:pPr algn="ctr" marL="0" indent="0" lvl="0">
              <a:lnSpc>
                <a:spcPts val="4140"/>
              </a:lnSpc>
            </a:pPr>
          </a:p>
        </p:txBody>
      </p:sp>
      <p:sp>
        <p:nvSpPr>
          <p:cNvPr name="TextBox 14" id="14"/>
          <p:cNvSpPr txBox="true"/>
          <p:nvPr/>
        </p:nvSpPr>
        <p:spPr>
          <a:xfrm rot="0">
            <a:off x="3186255" y="4649211"/>
            <a:ext cx="5300565" cy="1835150"/>
          </a:xfrm>
          <a:prstGeom prst="rect">
            <a:avLst/>
          </a:prstGeom>
        </p:spPr>
        <p:txBody>
          <a:bodyPr anchor="t" rtlCol="false" tIns="0" lIns="0" bIns="0" rIns="0">
            <a:spAutoFit/>
          </a:bodyPr>
          <a:lstStyle/>
          <a:p>
            <a:pPr algn="ctr">
              <a:lnSpc>
                <a:spcPts val="4599"/>
              </a:lnSpc>
            </a:pPr>
            <a:r>
              <a:rPr lang="en-US" sz="3999">
                <a:solidFill>
                  <a:srgbClr val="282121"/>
                </a:solidFill>
                <a:latin typeface="Calibri (MS)"/>
                <a:ea typeface="Calibri (MS)"/>
                <a:cs typeface="Calibri (MS)"/>
                <a:sym typeface="Calibri (MS)"/>
              </a:rPr>
              <a:t>Α. Χρησιμοποιήστε μόνο ηλεκτρονικά έντυπα</a:t>
            </a:r>
          </a:p>
          <a:p>
            <a:pPr algn="ctr" marL="0" indent="0" lvl="0">
              <a:lnSpc>
                <a:spcPts val="4599"/>
              </a:lnSpc>
            </a:pPr>
          </a:p>
        </p:txBody>
      </p:sp>
      <p:sp>
        <p:nvSpPr>
          <p:cNvPr name="TextBox 15" id="15"/>
          <p:cNvSpPr txBox="true"/>
          <p:nvPr/>
        </p:nvSpPr>
        <p:spPr>
          <a:xfrm rot="0">
            <a:off x="10399291" y="6475391"/>
            <a:ext cx="4104343" cy="1835150"/>
          </a:xfrm>
          <a:prstGeom prst="rect">
            <a:avLst/>
          </a:prstGeom>
        </p:spPr>
        <p:txBody>
          <a:bodyPr anchor="t" rtlCol="false" tIns="0" lIns="0" bIns="0" rIns="0">
            <a:spAutoFit/>
          </a:bodyPr>
          <a:lstStyle/>
          <a:p>
            <a:pPr algn="ctr">
              <a:lnSpc>
                <a:spcPts val="4599"/>
              </a:lnSpc>
            </a:pPr>
            <a:r>
              <a:rPr lang="en-US" sz="3999">
                <a:solidFill>
                  <a:srgbClr val="282121"/>
                </a:solidFill>
                <a:latin typeface="Calibri (MS)"/>
                <a:ea typeface="Calibri (MS)"/>
                <a:cs typeface="Calibri (MS)"/>
                <a:sym typeface="Calibri (MS)"/>
              </a:rPr>
              <a:t>Δ. Να στέλνετε μόνο έντυπα</a:t>
            </a:r>
          </a:p>
          <a:p>
            <a:pPr algn="ctr" marL="0" indent="0" lvl="0">
              <a:lnSpc>
                <a:spcPts val="4599"/>
              </a:lnSpc>
            </a:pPr>
          </a:p>
        </p:txBody>
      </p:sp>
      <p:sp>
        <p:nvSpPr>
          <p:cNvPr name="TextBox 16" id="16"/>
          <p:cNvSpPr txBox="true"/>
          <p:nvPr/>
        </p:nvSpPr>
        <p:spPr>
          <a:xfrm rot="0">
            <a:off x="2499614" y="6494441"/>
            <a:ext cx="6591748" cy="1604328"/>
          </a:xfrm>
          <a:prstGeom prst="rect">
            <a:avLst/>
          </a:prstGeom>
        </p:spPr>
        <p:txBody>
          <a:bodyPr anchor="t" rtlCol="false" tIns="0" lIns="0" bIns="0" rIns="0">
            <a:spAutoFit/>
          </a:bodyPr>
          <a:lstStyle/>
          <a:p>
            <a:pPr algn="ctr">
              <a:lnSpc>
                <a:spcPts val="3795"/>
              </a:lnSpc>
            </a:pPr>
            <a:r>
              <a:rPr lang="en-US" sz="3300">
                <a:solidFill>
                  <a:srgbClr val="282121"/>
                </a:solidFill>
                <a:latin typeface="Calibri (MS)"/>
                <a:ea typeface="Calibri (MS)"/>
                <a:cs typeface="Calibri (MS)"/>
                <a:sym typeface="Calibri (MS)"/>
              </a:rPr>
              <a:t>Γ. Να επιτρέπεται η εγγραφή μέσω τηλεφώνου, email και διαδικτύου </a:t>
            </a:r>
          </a:p>
          <a:p>
            <a:pPr algn="ctr" marL="0" indent="0" lvl="0">
              <a:lnSpc>
                <a:spcPts val="4599"/>
              </a:lnSpc>
            </a:pPr>
          </a:p>
        </p:txBody>
      </p:sp>
      <p:sp>
        <p:nvSpPr>
          <p:cNvPr name="TextBox 17" id="17"/>
          <p:cNvSpPr txBox="true"/>
          <p:nvPr/>
        </p:nvSpPr>
        <p:spPr>
          <a:xfrm rot="0">
            <a:off x="831591" y="3489041"/>
            <a:ext cx="16084062" cy="942975"/>
          </a:xfrm>
          <a:prstGeom prst="rect">
            <a:avLst/>
          </a:prstGeom>
        </p:spPr>
        <p:txBody>
          <a:bodyPr anchor="t" rtlCol="false" tIns="0" lIns="0" bIns="0" rIns="0">
            <a:spAutoFit/>
          </a:bodyPr>
          <a:lstStyle/>
          <a:p>
            <a:pPr algn="ctr">
              <a:lnSpc>
                <a:spcPts val="3450"/>
              </a:lnSpc>
              <a:spcBef>
                <a:spcPct val="0"/>
              </a:spcBef>
            </a:pPr>
            <a:r>
              <a:rPr lang="en-US" b="true" sz="3000">
                <a:solidFill>
                  <a:srgbClr val="282121"/>
                </a:solidFill>
                <a:latin typeface="Calibri (MS) Bold"/>
                <a:ea typeface="Calibri (MS) Bold"/>
                <a:cs typeface="Calibri (MS) Bold"/>
                <a:sym typeface="Calibri (MS) Bold"/>
              </a:rPr>
              <a:t>Οι</a:t>
            </a:r>
            <a:r>
              <a:rPr lang="en-US" b="true" sz="3000">
                <a:solidFill>
                  <a:srgbClr val="282121"/>
                </a:solidFill>
                <a:latin typeface="Calibri (MS) Bold"/>
                <a:ea typeface="Calibri (MS) Bold"/>
                <a:cs typeface="Calibri (MS) Bold"/>
                <a:sym typeface="Calibri (MS) Bold"/>
              </a:rPr>
              <a:t> διαφορετικές επιλογές καθιστούν την εγγραφή ευκολότερη και πιο περιεκτική για όλα τα συμμετέχοντα άτομα </a:t>
            </a:r>
          </a:p>
        </p:txBody>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4633341"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6639399" y="628650"/>
            <a:ext cx="5009201" cy="1009728"/>
            <a:chOff x="0" y="0"/>
            <a:chExt cx="6678935" cy="1346303"/>
          </a:xfrm>
        </p:grpSpPr>
        <p:sp>
          <p:nvSpPr>
            <p:cNvPr name="Freeform 4" id="4"/>
            <p:cNvSpPr/>
            <p:nvPr/>
          </p:nvSpPr>
          <p:spPr>
            <a:xfrm flipH="false" flipV="false" rot="0">
              <a:off x="0" y="0"/>
              <a:ext cx="6678935" cy="1346303"/>
            </a:xfrm>
            <a:custGeom>
              <a:avLst/>
              <a:gdLst/>
              <a:ahLst/>
              <a:cxnLst/>
              <a:rect r="r" b="b" t="t" l="l"/>
              <a:pathLst>
                <a:path h="1346303" w="6678935">
                  <a:moveTo>
                    <a:pt x="0" y="0"/>
                  </a:moveTo>
                  <a:lnTo>
                    <a:pt x="6678935" y="0"/>
                  </a:lnTo>
                  <a:lnTo>
                    <a:pt x="6678935" y="1346303"/>
                  </a:lnTo>
                  <a:lnTo>
                    <a:pt x="0" y="1346303"/>
                  </a:lnTo>
                  <a:close/>
                </a:path>
              </a:pathLst>
            </a:custGeom>
          </p:spPr>
        </p:sp>
        <p:sp>
          <p:nvSpPr>
            <p:cNvPr name="TextBox 5" id="5"/>
            <p:cNvSpPr txBox="true"/>
            <p:nvPr/>
          </p:nvSpPr>
          <p:spPr>
            <a:xfrm>
              <a:off x="0" y="-114300"/>
              <a:ext cx="6678935" cy="1460603"/>
            </a:xfrm>
            <a:prstGeom prst="rect">
              <a:avLst/>
            </a:prstGeom>
          </p:spPr>
          <p:txBody>
            <a:bodyPr anchor="t" rtlCol="false" tIns="0" lIns="0" bIns="0" rIns="0"/>
            <a:lstStyle/>
            <a:p>
              <a:pPr algn="ctr">
                <a:lnSpc>
                  <a:spcPts val="6029"/>
                </a:lnSpc>
              </a:pPr>
              <a:r>
                <a:rPr lang="en-US" b="true" sz="5024">
                  <a:solidFill>
                    <a:srgbClr val="4C5270"/>
                  </a:solidFill>
                  <a:latin typeface="Calibri (MS) Bold"/>
                  <a:ea typeface="Calibri (MS) Bold"/>
                  <a:cs typeface="Calibri (MS) Bold"/>
                  <a:sym typeface="Calibri (MS) Bold"/>
                </a:rPr>
                <a:t>Συμπέρασμα</a:t>
              </a:r>
            </a:p>
          </p:txBody>
        </p:sp>
      </p:grpSp>
      <p:grpSp>
        <p:nvGrpSpPr>
          <p:cNvPr name="Group 6" id="6"/>
          <p:cNvGrpSpPr/>
          <p:nvPr/>
        </p:nvGrpSpPr>
        <p:grpSpPr>
          <a:xfrm rot="0">
            <a:off x="1048494" y="1638378"/>
            <a:ext cx="16131044" cy="7552748"/>
            <a:chOff x="0" y="0"/>
            <a:chExt cx="21508058" cy="10070330"/>
          </a:xfrm>
        </p:grpSpPr>
        <p:sp>
          <p:nvSpPr>
            <p:cNvPr name="Freeform 7" id="7"/>
            <p:cNvSpPr/>
            <p:nvPr/>
          </p:nvSpPr>
          <p:spPr>
            <a:xfrm flipH="false" flipV="false" rot="0">
              <a:off x="0" y="0"/>
              <a:ext cx="21508059" cy="10070330"/>
            </a:xfrm>
            <a:custGeom>
              <a:avLst/>
              <a:gdLst/>
              <a:ahLst/>
              <a:cxnLst/>
              <a:rect r="r" b="b" t="t" l="l"/>
              <a:pathLst>
                <a:path h="10070330" w="21508059">
                  <a:moveTo>
                    <a:pt x="0" y="0"/>
                  </a:moveTo>
                  <a:lnTo>
                    <a:pt x="21508059" y="0"/>
                  </a:lnTo>
                  <a:lnTo>
                    <a:pt x="21508059" y="10070330"/>
                  </a:lnTo>
                  <a:lnTo>
                    <a:pt x="0" y="10070330"/>
                  </a:lnTo>
                  <a:close/>
                </a:path>
              </a:pathLst>
            </a:custGeom>
          </p:spPr>
        </p:sp>
        <p:sp>
          <p:nvSpPr>
            <p:cNvPr name="TextBox 8" id="8"/>
            <p:cNvSpPr txBox="true"/>
            <p:nvPr/>
          </p:nvSpPr>
          <p:spPr>
            <a:xfrm>
              <a:off x="0" y="-47625"/>
              <a:ext cx="21508058" cy="10117955"/>
            </a:xfrm>
            <a:prstGeom prst="rect">
              <a:avLst/>
            </a:prstGeom>
          </p:spPr>
          <p:txBody>
            <a:bodyPr anchor="t" rtlCol="false" tIns="0" lIns="0" bIns="0" rIns="0"/>
            <a:lstStyle/>
            <a:p>
              <a:pPr algn="just">
                <a:lnSpc>
                  <a:spcPts val="2999"/>
                </a:lnSpc>
              </a:pPr>
              <a:r>
                <a:rPr lang="en-US" b="true" sz="2499">
                  <a:solidFill>
                    <a:srgbClr val="4C5270"/>
                  </a:solidFill>
                  <a:latin typeface="Calibri (MS) Bold"/>
                  <a:ea typeface="Calibri (MS) Bold"/>
                  <a:cs typeface="Calibri (MS) Bold"/>
                  <a:sym typeface="Calibri (MS) Bold"/>
                </a:rPr>
                <a:t>Οι</a:t>
              </a:r>
              <a:r>
                <a:rPr lang="en-US" b="true" sz="2499">
                  <a:solidFill>
                    <a:srgbClr val="4C5270"/>
                  </a:solidFill>
                  <a:latin typeface="Calibri (MS) Bold"/>
                  <a:ea typeface="Calibri (MS) Bold"/>
                  <a:cs typeface="Calibri (MS) Bold"/>
                  <a:sym typeface="Calibri (MS) Bold"/>
                </a:rPr>
                <a:t> συμπεριληπτικές εκδηλώσεις αποτελούν βασικό θεμέλιο για την ισότιμη πολιτική συμμετοχή των νέων ατόμων με αναπηρίες. Δεν περιορίζονται απλώς στη φυσική πρόσβαση, αλλά δημιουργούν περιβάλλοντα πραγματικά φιλόξενα, όπου κάθε άτομο νιώθει ότι ανήκει.</a:t>
              </a:r>
            </a:p>
            <a:p>
              <a:pPr algn="just">
                <a:lnSpc>
                  <a:spcPts val="2999"/>
                </a:lnSpc>
              </a:pPr>
            </a:p>
            <a:p>
              <a:pPr algn="just">
                <a:lnSpc>
                  <a:spcPts val="2999"/>
                </a:lnSpc>
              </a:pPr>
              <a:r>
                <a:rPr lang="en-US" sz="2499">
                  <a:solidFill>
                    <a:srgbClr val="4C5270"/>
                  </a:solidFill>
                  <a:latin typeface="Calibri (MS)"/>
                  <a:ea typeface="Calibri (MS)"/>
                  <a:cs typeface="Calibri (MS)"/>
                  <a:sym typeface="Calibri (MS)"/>
                </a:rPr>
                <a:t>Η προσβασιμότητα έχει πολλές διαστάσεις και περιλαμβάνει φυσικούς, αισθητηριακούς, επικοινωνιακούς και στάσεων παράγοντες. Η αντιμετώπιση και των τεσσάρων πυλώνων είναι αναγκαία για να επιτευχθεί ουσιαστική και ολοκληρωμένη ένταξη.</a:t>
              </a:r>
            </a:p>
            <a:p>
              <a:pPr algn="just">
                <a:lnSpc>
                  <a:spcPts val="2999"/>
                </a:lnSpc>
              </a:pPr>
            </a:p>
            <a:p>
              <a:pPr algn="just">
                <a:lnSpc>
                  <a:spcPts val="2999"/>
                </a:lnSpc>
              </a:pPr>
              <a:r>
                <a:rPr lang="en-US" sz="2499">
                  <a:solidFill>
                    <a:srgbClr val="4C5270"/>
                  </a:solidFill>
                  <a:latin typeface="Calibri (MS)"/>
                  <a:ea typeface="Calibri (MS)"/>
                  <a:cs typeface="Calibri (MS)"/>
                  <a:sym typeface="Calibri (MS)"/>
                </a:rPr>
                <a:t>Ο σχεδιασμός μιας συμπεριληπτικής εκδήλωσης είναι μια συνεχής διαδικασία, που πρέπει να ενσωματώνεται σε όλα τα στάδια, από την αρχική αξιολόγηση αναγκών και τη φάση της εγγραφής, στην υλοποίηση της εκδήλωσης με ξεκάθαρα προγράμματα και διαθέσιμο προσωπικό υποστήριξης, μέχρι και τη συλλογή ανατροφοδότησης μετά το τέλος της εκδήλωσης, σε μορφές προσβάσιμες σε κάθε συμμετέχοντα.</a:t>
              </a:r>
            </a:p>
            <a:p>
              <a:pPr algn="just">
                <a:lnSpc>
                  <a:spcPts val="2999"/>
                </a:lnSpc>
              </a:pPr>
            </a:p>
            <a:p>
              <a:pPr algn="just">
                <a:lnSpc>
                  <a:spcPts val="2999"/>
                </a:lnSpc>
              </a:pPr>
              <a:r>
                <a:rPr lang="en-US" sz="2499">
                  <a:solidFill>
                    <a:srgbClr val="4C5270"/>
                  </a:solidFill>
                  <a:latin typeface="Calibri (MS)"/>
                  <a:ea typeface="Calibri (MS)"/>
                  <a:cs typeface="Calibri (MS)"/>
                  <a:sym typeface="Calibri (MS)"/>
                </a:rPr>
                <a:t>Επιπλέον, οι σαφείς και συμπεριληπτικές στρατηγικές επικοινωνίας είναι καθοριστικής σημασίας: η χρήση απλής γλώσσας, η ενσωμάτωση οπτικών βοηθημάτων και συμβόλων, καθώς και η παροχή επαρκούς χρόνου επεξεργασίας της πληροφορίας συμβάλλουν στο να γίνεται η γνώση προσβάσιμη σε όλους. Εφαρμόζοντας αυτές τις αρχές, μπορείτε να σχεδιάζετε εκδηλώσεις που δεν είναι μόνο προσβάσιμες, αλλά πραγματικά συμπεριληπτικές· εκδηλώσεις που ενισχύουν το αίσθημα του «ανήκειν» και επιτρέπουν ουσιαστική, ενεργή συμμετοχή για κάθε νέο άνθρωπο.</a:t>
              </a:r>
            </a:p>
            <a:p>
              <a:pPr algn="just">
                <a:lnSpc>
                  <a:spcPts val="2999"/>
                </a:lnSpc>
              </a:pPr>
            </a:p>
            <a:p>
              <a:pPr algn="l">
                <a:lnSpc>
                  <a:spcPts val="2999"/>
                </a:lnSpc>
              </a:pPr>
            </a:p>
          </p:txBody>
        </p:sp>
      </p:grpSp>
      <p:grpSp>
        <p:nvGrpSpPr>
          <p:cNvPr name="Group 9" id="9"/>
          <p:cNvGrpSpPr/>
          <p:nvPr/>
        </p:nvGrpSpPr>
        <p:grpSpPr>
          <a:xfrm rot="0">
            <a:off x="971550" y="467067"/>
            <a:ext cx="76944" cy="161583"/>
            <a:chOff x="0" y="0"/>
            <a:chExt cx="102592" cy="215444"/>
          </a:xfrm>
        </p:grpSpPr>
        <p:sp>
          <p:nvSpPr>
            <p:cNvPr name="Freeform 10" id="10"/>
            <p:cNvSpPr/>
            <p:nvPr/>
          </p:nvSpPr>
          <p:spPr>
            <a:xfrm flipH="false" flipV="false" rot="0">
              <a:off x="0" y="0"/>
              <a:ext cx="102592" cy="215444"/>
            </a:xfrm>
            <a:custGeom>
              <a:avLst/>
              <a:gdLst/>
              <a:ahLst/>
              <a:cxnLst/>
              <a:rect r="r" b="b" t="t" l="l"/>
              <a:pathLst>
                <a:path h="215444" w="102592">
                  <a:moveTo>
                    <a:pt x="0" y="0"/>
                  </a:moveTo>
                  <a:lnTo>
                    <a:pt x="102592" y="0"/>
                  </a:lnTo>
                  <a:lnTo>
                    <a:pt x="102592" y="215444"/>
                  </a:lnTo>
                  <a:lnTo>
                    <a:pt x="0" y="215444"/>
                  </a:lnTo>
                  <a:close/>
                </a:path>
              </a:pathLst>
            </a:custGeom>
          </p:spPr>
        </p:sp>
        <p:sp>
          <p:nvSpPr>
            <p:cNvPr name="TextBox 11" id="11"/>
            <p:cNvSpPr txBox="true"/>
            <p:nvPr/>
          </p:nvSpPr>
          <p:spPr>
            <a:xfrm>
              <a:off x="0" y="-9525"/>
              <a:ext cx="102592" cy="224969"/>
            </a:xfrm>
            <a:prstGeom prst="rect">
              <a:avLst/>
            </a:prstGeom>
          </p:spPr>
          <p:txBody>
            <a:bodyPr anchor="t" rtlCol="false" tIns="0" lIns="0" bIns="0" rIns="0"/>
            <a:lstStyle/>
            <a:p>
              <a:pPr algn="l">
                <a:lnSpc>
                  <a:spcPts val="1260"/>
                </a:lnSpc>
              </a:pPr>
              <a:r>
                <a:rPr lang="en-US" b="true" sz="1050">
                  <a:solidFill>
                    <a:srgbClr val="F652A0"/>
                  </a:solidFill>
                  <a:latin typeface="Roboto Bold"/>
                  <a:ea typeface="Roboto Bold"/>
                  <a:cs typeface="Roboto Bold"/>
                  <a:sym typeface="Roboto Bold"/>
                </a:rPr>
                <a:t>7</a:t>
              </a:r>
            </a:p>
          </p:txBody>
        </p:sp>
      </p:grpSp>
      <p:sp>
        <p:nvSpPr>
          <p:cNvPr name="Freeform 12" id="12"/>
          <p:cNvSpPr/>
          <p:nvPr/>
        </p:nvSpPr>
        <p:spPr>
          <a:xfrm flipH="false" flipV="false" rot="0">
            <a:off x="0" y="0"/>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3" id="13"/>
          <p:cNvSpPr/>
          <p:nvPr/>
        </p:nvSpPr>
        <p:spPr>
          <a:xfrm flipH="false" flipV="false" rot="0">
            <a:off x="-518143" y="6126671"/>
            <a:ext cx="4467350" cy="4467350"/>
          </a:xfrm>
          <a:custGeom>
            <a:avLst/>
            <a:gdLst/>
            <a:ahLst/>
            <a:cxnLst/>
            <a:rect r="r" b="b" t="t" l="l"/>
            <a:pathLst>
              <a:path h="4467350" w="4467350">
                <a:moveTo>
                  <a:pt x="0" y="0"/>
                </a:moveTo>
                <a:lnTo>
                  <a:pt x="4467350" y="0"/>
                </a:lnTo>
                <a:lnTo>
                  <a:pt x="4467350" y="4467350"/>
                </a:lnTo>
                <a:lnTo>
                  <a:pt x="0" y="4467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4" id="14"/>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909270"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5897732" y="6663966"/>
            <a:ext cx="6412593" cy="6525351"/>
            <a:chOff x="0" y="0"/>
            <a:chExt cx="9587987" cy="9756581"/>
          </a:xfrm>
        </p:grpSpPr>
        <p:sp>
          <p:nvSpPr>
            <p:cNvPr name="Freeform 4" id="4"/>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FBD355"/>
            </a:solidFill>
          </p:spPr>
        </p:sp>
      </p:grpSp>
      <p:sp>
        <p:nvSpPr>
          <p:cNvPr name="Freeform 5" id="5"/>
          <p:cNvSpPr/>
          <p:nvPr/>
        </p:nvSpPr>
        <p:spPr>
          <a:xfrm flipH="false" flipV="false" rot="0">
            <a:off x="7452852" y="132748"/>
            <a:ext cx="4341351" cy="4341351"/>
          </a:xfrm>
          <a:custGeom>
            <a:avLst/>
            <a:gdLst/>
            <a:ahLst/>
            <a:cxnLst/>
            <a:rect r="r" b="b" t="t" l="l"/>
            <a:pathLst>
              <a:path h="4341351" w="4341351">
                <a:moveTo>
                  <a:pt x="0" y="0"/>
                </a:moveTo>
                <a:lnTo>
                  <a:pt x="4341352" y="0"/>
                </a:lnTo>
                <a:lnTo>
                  <a:pt x="4341352" y="4341351"/>
                </a:lnTo>
                <a:lnTo>
                  <a:pt x="0" y="4341351"/>
                </a:lnTo>
                <a:lnTo>
                  <a:pt x="0" y="0"/>
                </a:lnTo>
                <a:close/>
              </a:path>
            </a:pathLst>
          </a:custGeom>
          <a:blipFill>
            <a:blip r:embed="rId4"/>
            <a:stretch>
              <a:fillRect l="0" t="0" r="0" b="0"/>
            </a:stretch>
          </a:blipFill>
        </p:spPr>
      </p:sp>
      <p:sp>
        <p:nvSpPr>
          <p:cNvPr name="Freeform 6" id="6"/>
          <p:cNvSpPr/>
          <p:nvPr/>
        </p:nvSpPr>
        <p:spPr>
          <a:xfrm flipH="false" flipV="false" rot="0">
            <a:off x="14265675" y="7783661"/>
            <a:ext cx="3264113" cy="5144018"/>
          </a:xfrm>
          <a:custGeom>
            <a:avLst/>
            <a:gdLst/>
            <a:ahLst/>
            <a:cxnLst/>
            <a:rect r="r" b="b" t="t" l="l"/>
            <a:pathLst>
              <a:path h="5144018" w="3264113">
                <a:moveTo>
                  <a:pt x="0" y="0"/>
                </a:moveTo>
                <a:lnTo>
                  <a:pt x="3264114" y="0"/>
                </a:lnTo>
                <a:lnTo>
                  <a:pt x="3264114" y="5144017"/>
                </a:lnTo>
                <a:lnTo>
                  <a:pt x="0" y="514401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7" id="7"/>
          <p:cNvGrpSpPr/>
          <p:nvPr/>
        </p:nvGrpSpPr>
        <p:grpSpPr>
          <a:xfrm rot="0">
            <a:off x="-3567911" y="-1918835"/>
            <a:ext cx="6412593" cy="6525351"/>
            <a:chOff x="0" y="0"/>
            <a:chExt cx="9587987" cy="9756581"/>
          </a:xfrm>
        </p:grpSpPr>
        <p:sp>
          <p:nvSpPr>
            <p:cNvPr name="Freeform 8" id="8"/>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49B381"/>
            </a:solidFill>
          </p:spPr>
        </p:sp>
      </p:grpSp>
      <p:sp>
        <p:nvSpPr>
          <p:cNvPr name="Freeform 9" id="9"/>
          <p:cNvSpPr/>
          <p:nvPr/>
        </p:nvSpPr>
        <p:spPr>
          <a:xfrm flipH="false" flipV="false" rot="-10800000">
            <a:off x="1212625" y="-1543309"/>
            <a:ext cx="3264113" cy="5144018"/>
          </a:xfrm>
          <a:custGeom>
            <a:avLst/>
            <a:gdLst/>
            <a:ahLst/>
            <a:cxnLst/>
            <a:rect r="r" b="b" t="t" l="l"/>
            <a:pathLst>
              <a:path h="5144018" w="3264113">
                <a:moveTo>
                  <a:pt x="0" y="0"/>
                </a:moveTo>
                <a:lnTo>
                  <a:pt x="3264113" y="0"/>
                </a:lnTo>
                <a:lnTo>
                  <a:pt x="3264113" y="5144018"/>
                </a:lnTo>
                <a:lnTo>
                  <a:pt x="0" y="514401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10" id="10"/>
          <p:cNvGrpSpPr/>
          <p:nvPr/>
        </p:nvGrpSpPr>
        <p:grpSpPr>
          <a:xfrm rot="0">
            <a:off x="4331599" y="937077"/>
            <a:ext cx="235179" cy="239314"/>
            <a:chOff x="0" y="0"/>
            <a:chExt cx="9587987" cy="9756581"/>
          </a:xfrm>
        </p:grpSpPr>
        <p:sp>
          <p:nvSpPr>
            <p:cNvPr name="Freeform 11" id="11"/>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2" id="12"/>
          <p:cNvGrpSpPr/>
          <p:nvPr/>
        </p:nvGrpSpPr>
        <p:grpSpPr>
          <a:xfrm rot="0">
            <a:off x="3831208" y="1697248"/>
            <a:ext cx="235179" cy="239314"/>
            <a:chOff x="0" y="0"/>
            <a:chExt cx="9587987" cy="9756581"/>
          </a:xfrm>
        </p:grpSpPr>
        <p:sp>
          <p:nvSpPr>
            <p:cNvPr name="Freeform 13" id="13"/>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4" id="14"/>
          <p:cNvGrpSpPr/>
          <p:nvPr/>
        </p:nvGrpSpPr>
        <p:grpSpPr>
          <a:xfrm rot="0">
            <a:off x="2340375" y="1697248"/>
            <a:ext cx="235179" cy="239314"/>
            <a:chOff x="0" y="0"/>
            <a:chExt cx="9587987" cy="9756581"/>
          </a:xfrm>
        </p:grpSpPr>
        <p:sp>
          <p:nvSpPr>
            <p:cNvPr name="Freeform 15" id="15"/>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6" id="16"/>
          <p:cNvGrpSpPr/>
          <p:nvPr/>
        </p:nvGrpSpPr>
        <p:grpSpPr>
          <a:xfrm rot="0">
            <a:off x="2340375" y="2840090"/>
            <a:ext cx="235179" cy="239314"/>
            <a:chOff x="0" y="0"/>
            <a:chExt cx="9587987" cy="9756581"/>
          </a:xfrm>
        </p:grpSpPr>
        <p:sp>
          <p:nvSpPr>
            <p:cNvPr name="Freeform 17" id="17"/>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8" id="18"/>
          <p:cNvGrpSpPr/>
          <p:nvPr/>
        </p:nvGrpSpPr>
        <p:grpSpPr>
          <a:xfrm rot="0">
            <a:off x="1625224" y="256606"/>
            <a:ext cx="235179" cy="239314"/>
            <a:chOff x="0" y="0"/>
            <a:chExt cx="9587987" cy="9756581"/>
          </a:xfrm>
        </p:grpSpPr>
        <p:sp>
          <p:nvSpPr>
            <p:cNvPr name="Freeform 19" id="19"/>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0" id="20"/>
          <p:cNvGrpSpPr/>
          <p:nvPr/>
        </p:nvGrpSpPr>
        <p:grpSpPr>
          <a:xfrm rot="0">
            <a:off x="1212625" y="2303423"/>
            <a:ext cx="235179" cy="239314"/>
            <a:chOff x="0" y="0"/>
            <a:chExt cx="9587987" cy="9756581"/>
          </a:xfrm>
        </p:grpSpPr>
        <p:sp>
          <p:nvSpPr>
            <p:cNvPr name="Freeform 21" id="21"/>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2" id="22"/>
          <p:cNvGrpSpPr/>
          <p:nvPr/>
        </p:nvGrpSpPr>
        <p:grpSpPr>
          <a:xfrm rot="0">
            <a:off x="1390045" y="1224184"/>
            <a:ext cx="235179" cy="239314"/>
            <a:chOff x="0" y="0"/>
            <a:chExt cx="9587987" cy="9756581"/>
          </a:xfrm>
        </p:grpSpPr>
        <p:sp>
          <p:nvSpPr>
            <p:cNvPr name="Freeform 23" id="23"/>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4" id="24"/>
          <p:cNvGrpSpPr/>
          <p:nvPr/>
        </p:nvGrpSpPr>
        <p:grpSpPr>
          <a:xfrm rot="0">
            <a:off x="4066386" y="2720433"/>
            <a:ext cx="235179" cy="239314"/>
            <a:chOff x="0" y="0"/>
            <a:chExt cx="9587987" cy="9756581"/>
          </a:xfrm>
        </p:grpSpPr>
        <p:sp>
          <p:nvSpPr>
            <p:cNvPr name="Freeform 25" id="25"/>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6" id="26"/>
          <p:cNvGrpSpPr/>
          <p:nvPr/>
        </p:nvGrpSpPr>
        <p:grpSpPr>
          <a:xfrm rot="0">
            <a:off x="3339272" y="495920"/>
            <a:ext cx="235179" cy="239314"/>
            <a:chOff x="0" y="0"/>
            <a:chExt cx="9587987" cy="9756581"/>
          </a:xfrm>
        </p:grpSpPr>
        <p:sp>
          <p:nvSpPr>
            <p:cNvPr name="Freeform 27" id="27"/>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8" id="28"/>
          <p:cNvGrpSpPr/>
          <p:nvPr/>
        </p:nvGrpSpPr>
        <p:grpSpPr>
          <a:xfrm rot="0">
            <a:off x="14138030" y="9567671"/>
            <a:ext cx="235179" cy="239314"/>
            <a:chOff x="0" y="0"/>
            <a:chExt cx="9587987" cy="9756581"/>
          </a:xfrm>
        </p:grpSpPr>
        <p:sp>
          <p:nvSpPr>
            <p:cNvPr name="Freeform 29" id="29"/>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0" id="30"/>
          <p:cNvGrpSpPr/>
          <p:nvPr/>
        </p:nvGrpSpPr>
        <p:grpSpPr>
          <a:xfrm rot="0">
            <a:off x="14525587" y="8835203"/>
            <a:ext cx="235179" cy="239314"/>
            <a:chOff x="0" y="0"/>
            <a:chExt cx="9587987" cy="9756581"/>
          </a:xfrm>
        </p:grpSpPr>
        <p:sp>
          <p:nvSpPr>
            <p:cNvPr name="Freeform 31" id="31"/>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2" id="32"/>
          <p:cNvGrpSpPr/>
          <p:nvPr/>
        </p:nvGrpSpPr>
        <p:grpSpPr>
          <a:xfrm rot="0">
            <a:off x="14925597" y="9515878"/>
            <a:ext cx="235179" cy="239314"/>
            <a:chOff x="0" y="0"/>
            <a:chExt cx="9587987" cy="9756581"/>
          </a:xfrm>
        </p:grpSpPr>
        <p:sp>
          <p:nvSpPr>
            <p:cNvPr name="Freeform 33" id="33"/>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4" id="34"/>
          <p:cNvGrpSpPr/>
          <p:nvPr/>
        </p:nvGrpSpPr>
        <p:grpSpPr>
          <a:xfrm rot="0">
            <a:off x="16090949" y="9074517"/>
            <a:ext cx="235179" cy="239314"/>
            <a:chOff x="0" y="0"/>
            <a:chExt cx="9587987" cy="9756581"/>
          </a:xfrm>
        </p:grpSpPr>
        <p:sp>
          <p:nvSpPr>
            <p:cNvPr name="Freeform 35" id="35"/>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6" id="36"/>
          <p:cNvGrpSpPr/>
          <p:nvPr/>
        </p:nvGrpSpPr>
        <p:grpSpPr>
          <a:xfrm rot="0">
            <a:off x="16090949" y="7975015"/>
            <a:ext cx="235179" cy="239314"/>
            <a:chOff x="0" y="0"/>
            <a:chExt cx="9587987" cy="9756581"/>
          </a:xfrm>
        </p:grpSpPr>
        <p:sp>
          <p:nvSpPr>
            <p:cNvPr name="Freeform 37" id="37"/>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8" id="38"/>
          <p:cNvGrpSpPr/>
          <p:nvPr/>
        </p:nvGrpSpPr>
        <p:grpSpPr>
          <a:xfrm rot="0">
            <a:off x="16641530" y="9996699"/>
            <a:ext cx="235179" cy="239314"/>
            <a:chOff x="0" y="0"/>
            <a:chExt cx="9587987" cy="9756581"/>
          </a:xfrm>
        </p:grpSpPr>
        <p:sp>
          <p:nvSpPr>
            <p:cNvPr name="Freeform 39" id="39"/>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aphicFrame>
        <p:nvGraphicFramePr>
          <p:cNvPr name="Table 40" id="40"/>
          <p:cNvGraphicFramePr>
            <a:graphicFrameLocks noGrp="true"/>
          </p:cNvGraphicFramePr>
          <p:nvPr/>
        </p:nvGraphicFramePr>
        <p:xfrm>
          <a:off x="4183975" y="8877304"/>
          <a:ext cx="8958025" cy="1049338"/>
        </p:xfrm>
        <a:graphic>
          <a:graphicData uri="http://schemas.openxmlformats.org/drawingml/2006/table">
            <a:tbl>
              <a:tblPr/>
              <a:tblGrid>
                <a:gridCol w="8958025"/>
              </a:tblGrid>
              <a:tr h="1049338">
                <a:tc>
                  <a:txBody>
                    <a:bodyPr anchor="t" rtlCol="false"/>
                    <a:lstStyle/>
                    <a:p>
                      <a:pPr algn="just">
                        <a:lnSpc>
                          <a:spcPts val="2138"/>
                        </a:lnSpc>
                        <a:defRPr/>
                      </a:pPr>
                      <a:r>
                        <a:rPr lang="en-US" sz="1549">
                          <a:solidFill>
                            <a:srgbClr val="000000"/>
                          </a:solidFill>
                          <a:latin typeface="Calibri (MS)"/>
                          <a:ea typeface="Calibri (MS)"/>
                          <a:cs typeface="Calibri (MS)"/>
                          <a:sym typeface="Calibri (MS)"/>
                        </a:rPr>
                        <a:t>Funded by the European Union. Views and opinions expressed are however those of the author(s) only and do not necessarily reflect those of the European Union or European Education and Culture Executive Agency (EACEA). Neither the European Union nor the granting authority can be held responsible for them.</a:t>
                      </a:r>
                      <a:endParaRPr lang="en-US" sz="1100"/>
                    </a:p>
                  </a:txBody>
                  <a:tcPr marL="91450" marR="91450" marT="91450" marB="9145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12700">
                      <a:solidFill>
                        <a:srgbClr val="CFCFCF"/>
                      </a:solidFill>
                      <a:prstDash val="solid"/>
                      <a:round/>
                      <a:headEnd type="none" w="med" len="med"/>
                      <a:tailEnd type="none" w="med" len="med"/>
                    </a:lnT>
                    <a:lnB cmpd="sng" algn="ctr" cap="flat" w="9525">
                      <a:solidFill>
                        <a:srgbClr val="CFCFCF"/>
                      </a:solidFill>
                      <a:prstDash val="solid"/>
                      <a:round/>
                      <a:headEnd type="none" w="med" len="med"/>
                      <a:tailEnd type="none" w="med" len="med"/>
                    </a:lnB>
                  </a:tcPr>
                </a:tc>
              </a:tr>
            </a:tbl>
          </a:graphicData>
        </a:graphic>
      </p:graphicFrame>
      <p:sp>
        <p:nvSpPr>
          <p:cNvPr name="Freeform 41" id="41"/>
          <p:cNvSpPr/>
          <p:nvPr/>
        </p:nvSpPr>
        <p:spPr>
          <a:xfrm flipH="false" flipV="false" rot="0">
            <a:off x="11143120" y="5092291"/>
            <a:ext cx="3122556" cy="1135960"/>
          </a:xfrm>
          <a:custGeom>
            <a:avLst/>
            <a:gdLst/>
            <a:ahLst/>
            <a:cxnLst/>
            <a:rect r="r" b="b" t="t" l="l"/>
            <a:pathLst>
              <a:path h="1135960" w="3122556">
                <a:moveTo>
                  <a:pt x="0" y="0"/>
                </a:moveTo>
                <a:lnTo>
                  <a:pt x="3122555" y="0"/>
                </a:lnTo>
                <a:lnTo>
                  <a:pt x="3122555" y="1135960"/>
                </a:lnTo>
                <a:lnTo>
                  <a:pt x="0" y="1135960"/>
                </a:lnTo>
                <a:lnTo>
                  <a:pt x="0" y="0"/>
                </a:lnTo>
                <a:close/>
              </a:path>
            </a:pathLst>
          </a:custGeom>
          <a:blipFill>
            <a:blip r:embed="rId9"/>
            <a:stretch>
              <a:fillRect l="0" t="0" r="0" b="0"/>
            </a:stretch>
          </a:blipFill>
        </p:spPr>
      </p:sp>
      <p:sp>
        <p:nvSpPr>
          <p:cNvPr name="Freeform 42" id="42"/>
          <p:cNvSpPr/>
          <p:nvPr/>
        </p:nvSpPr>
        <p:spPr>
          <a:xfrm flipH="false" flipV="false" rot="0">
            <a:off x="14723864" y="5156831"/>
            <a:ext cx="2152844" cy="1112087"/>
          </a:xfrm>
          <a:custGeom>
            <a:avLst/>
            <a:gdLst/>
            <a:ahLst/>
            <a:cxnLst/>
            <a:rect r="r" b="b" t="t" l="l"/>
            <a:pathLst>
              <a:path h="1112087" w="2152844">
                <a:moveTo>
                  <a:pt x="0" y="0"/>
                </a:moveTo>
                <a:lnTo>
                  <a:pt x="2152845" y="0"/>
                </a:lnTo>
                <a:lnTo>
                  <a:pt x="2152845" y="1112087"/>
                </a:lnTo>
                <a:lnTo>
                  <a:pt x="0" y="1112087"/>
                </a:lnTo>
                <a:lnTo>
                  <a:pt x="0" y="0"/>
                </a:lnTo>
                <a:close/>
              </a:path>
            </a:pathLst>
          </a:custGeom>
          <a:blipFill>
            <a:blip r:embed="rId10"/>
            <a:stretch>
              <a:fillRect l="0" t="-211" r="0" b="-211"/>
            </a:stretch>
          </a:blipFill>
        </p:spPr>
      </p:sp>
      <p:sp>
        <p:nvSpPr>
          <p:cNvPr name="Freeform 43" id="43"/>
          <p:cNvSpPr/>
          <p:nvPr/>
        </p:nvSpPr>
        <p:spPr>
          <a:xfrm flipH="false" flipV="false" rot="0">
            <a:off x="5192019" y="7038323"/>
            <a:ext cx="2959511" cy="1056349"/>
          </a:xfrm>
          <a:custGeom>
            <a:avLst/>
            <a:gdLst/>
            <a:ahLst/>
            <a:cxnLst/>
            <a:rect r="r" b="b" t="t" l="l"/>
            <a:pathLst>
              <a:path h="1056349" w="2959511">
                <a:moveTo>
                  <a:pt x="0" y="0"/>
                </a:moveTo>
                <a:lnTo>
                  <a:pt x="2959511" y="0"/>
                </a:lnTo>
                <a:lnTo>
                  <a:pt x="2959511" y="1056349"/>
                </a:lnTo>
                <a:lnTo>
                  <a:pt x="0" y="1056349"/>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44" id="44"/>
          <p:cNvSpPr/>
          <p:nvPr/>
        </p:nvSpPr>
        <p:spPr>
          <a:xfrm flipH="false" flipV="false" rot="0">
            <a:off x="7791552" y="4765846"/>
            <a:ext cx="2572986" cy="1373599"/>
          </a:xfrm>
          <a:custGeom>
            <a:avLst/>
            <a:gdLst/>
            <a:ahLst/>
            <a:cxnLst/>
            <a:rect r="r" b="b" t="t" l="l"/>
            <a:pathLst>
              <a:path h="1373599" w="2572986">
                <a:moveTo>
                  <a:pt x="0" y="0"/>
                </a:moveTo>
                <a:lnTo>
                  <a:pt x="2572985" y="0"/>
                </a:lnTo>
                <a:lnTo>
                  <a:pt x="2572985" y="1373599"/>
                </a:lnTo>
                <a:lnTo>
                  <a:pt x="0" y="1373599"/>
                </a:lnTo>
                <a:lnTo>
                  <a:pt x="0" y="0"/>
                </a:lnTo>
                <a:close/>
              </a:path>
            </a:pathLst>
          </a:custGeom>
          <a:blipFill>
            <a:blip r:embed="rId13"/>
            <a:stretch>
              <a:fillRect l="-4233" t="0" r="0" b="0"/>
            </a:stretch>
          </a:blipFill>
        </p:spPr>
      </p:sp>
      <p:sp>
        <p:nvSpPr>
          <p:cNvPr name="Freeform 45" id="45"/>
          <p:cNvSpPr/>
          <p:nvPr/>
        </p:nvSpPr>
        <p:spPr>
          <a:xfrm flipH="false" flipV="false" rot="0">
            <a:off x="9402421" y="6663966"/>
            <a:ext cx="2653172" cy="1550362"/>
          </a:xfrm>
          <a:custGeom>
            <a:avLst/>
            <a:gdLst/>
            <a:ahLst/>
            <a:cxnLst/>
            <a:rect r="r" b="b" t="t" l="l"/>
            <a:pathLst>
              <a:path h="1550362" w="2653172">
                <a:moveTo>
                  <a:pt x="0" y="0"/>
                </a:moveTo>
                <a:lnTo>
                  <a:pt x="2653172" y="0"/>
                </a:lnTo>
                <a:lnTo>
                  <a:pt x="2653172" y="1550363"/>
                </a:lnTo>
                <a:lnTo>
                  <a:pt x="0" y="1550363"/>
                </a:lnTo>
                <a:lnTo>
                  <a:pt x="0" y="0"/>
                </a:lnTo>
                <a:close/>
              </a:path>
            </a:pathLst>
          </a:custGeom>
          <a:blipFill>
            <a:blip r:embed="rId14"/>
            <a:stretch>
              <a:fillRect l="0" t="0" r="0" b="0"/>
            </a:stretch>
          </a:blipFill>
        </p:spPr>
      </p:sp>
      <p:sp>
        <p:nvSpPr>
          <p:cNvPr name="Freeform 46" id="46"/>
          <p:cNvSpPr/>
          <p:nvPr/>
        </p:nvSpPr>
        <p:spPr>
          <a:xfrm flipH="false" flipV="false" rot="0">
            <a:off x="987250" y="5092291"/>
            <a:ext cx="2706249" cy="1241167"/>
          </a:xfrm>
          <a:custGeom>
            <a:avLst/>
            <a:gdLst/>
            <a:ahLst/>
            <a:cxnLst/>
            <a:rect r="r" b="b" t="t" l="l"/>
            <a:pathLst>
              <a:path h="1241167" w="2706249">
                <a:moveTo>
                  <a:pt x="0" y="0"/>
                </a:moveTo>
                <a:lnTo>
                  <a:pt x="2706249" y="0"/>
                </a:lnTo>
                <a:lnTo>
                  <a:pt x="2706249" y="1241167"/>
                </a:lnTo>
                <a:lnTo>
                  <a:pt x="0" y="1241167"/>
                </a:lnTo>
                <a:lnTo>
                  <a:pt x="0" y="0"/>
                </a:lnTo>
                <a:close/>
              </a:path>
            </a:pathLst>
          </a:custGeom>
          <a:blipFill>
            <a:blip r:embed="rId15"/>
            <a:stretch>
              <a:fillRect l="0" t="0" r="0" b="0"/>
            </a:stretch>
          </a:blipFill>
        </p:spPr>
      </p:sp>
      <p:sp>
        <p:nvSpPr>
          <p:cNvPr name="Freeform 47" id="47"/>
          <p:cNvSpPr/>
          <p:nvPr/>
        </p:nvSpPr>
        <p:spPr>
          <a:xfrm flipH="false" flipV="false" rot="0">
            <a:off x="4301565" y="5143500"/>
            <a:ext cx="2946583" cy="995945"/>
          </a:xfrm>
          <a:custGeom>
            <a:avLst/>
            <a:gdLst/>
            <a:ahLst/>
            <a:cxnLst/>
            <a:rect r="r" b="b" t="t" l="l"/>
            <a:pathLst>
              <a:path h="995945" w="2946583">
                <a:moveTo>
                  <a:pt x="0" y="0"/>
                </a:moveTo>
                <a:lnTo>
                  <a:pt x="2946583" y="0"/>
                </a:lnTo>
                <a:lnTo>
                  <a:pt x="2946583" y="995945"/>
                </a:lnTo>
                <a:lnTo>
                  <a:pt x="0" y="995945"/>
                </a:lnTo>
                <a:lnTo>
                  <a:pt x="0" y="0"/>
                </a:lnTo>
                <a:close/>
              </a:path>
            </a:pathLst>
          </a:custGeom>
          <a:blipFill>
            <a:blip r:embed="rId16"/>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018960"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258443" y="3152358"/>
            <a:ext cx="9469728" cy="562854"/>
            <a:chOff x="0" y="0"/>
            <a:chExt cx="15278404" cy="908105"/>
          </a:xfrm>
        </p:grpSpPr>
        <p:sp>
          <p:nvSpPr>
            <p:cNvPr name="Freeform 4" id="4"/>
            <p:cNvSpPr/>
            <p:nvPr/>
          </p:nvSpPr>
          <p:spPr>
            <a:xfrm flipH="false" flipV="false" rot="0">
              <a:off x="0" y="0"/>
              <a:ext cx="15278404" cy="908105"/>
            </a:xfrm>
            <a:custGeom>
              <a:avLst/>
              <a:gdLst/>
              <a:ahLst/>
              <a:cxnLst/>
              <a:rect r="r" b="b" t="t" l="l"/>
              <a:pathLst>
                <a:path h="908105" w="15278404">
                  <a:moveTo>
                    <a:pt x="0" y="0"/>
                  </a:moveTo>
                  <a:lnTo>
                    <a:pt x="15278404" y="0"/>
                  </a:lnTo>
                  <a:lnTo>
                    <a:pt x="15278404" y="908105"/>
                  </a:lnTo>
                  <a:lnTo>
                    <a:pt x="0" y="908105"/>
                  </a:lnTo>
                  <a:close/>
                </a:path>
              </a:pathLst>
            </a:custGeom>
          </p:spPr>
        </p:sp>
        <p:sp>
          <p:nvSpPr>
            <p:cNvPr name="TextBox 5" id="5"/>
            <p:cNvSpPr txBox="true"/>
            <p:nvPr/>
          </p:nvSpPr>
          <p:spPr>
            <a:xfrm>
              <a:off x="0" y="-228600"/>
              <a:ext cx="15278404" cy="1136705"/>
            </a:xfrm>
            <a:prstGeom prst="rect">
              <a:avLst/>
            </a:prstGeom>
          </p:spPr>
          <p:txBody>
            <a:bodyPr anchor="t" rtlCol="false" tIns="0" lIns="0" bIns="0" rIns="0"/>
            <a:lstStyle/>
            <a:p>
              <a:pPr algn="just">
                <a:lnSpc>
                  <a:spcPts val="5039"/>
                </a:lnSpc>
              </a:pPr>
            </a:p>
          </p:txBody>
        </p:sp>
      </p:grpSp>
      <p:grpSp>
        <p:nvGrpSpPr>
          <p:cNvPr name="Group 6" id="6"/>
          <p:cNvGrpSpPr/>
          <p:nvPr/>
        </p:nvGrpSpPr>
        <p:grpSpPr>
          <a:xfrm rot="0">
            <a:off x="2505623" y="1028700"/>
            <a:ext cx="5377720" cy="1210262"/>
            <a:chOff x="0" y="0"/>
            <a:chExt cx="7170293" cy="1613683"/>
          </a:xfrm>
        </p:grpSpPr>
        <p:sp>
          <p:nvSpPr>
            <p:cNvPr name="Freeform 7" id="7"/>
            <p:cNvSpPr/>
            <p:nvPr/>
          </p:nvSpPr>
          <p:spPr>
            <a:xfrm flipH="false" flipV="false" rot="0">
              <a:off x="0" y="0"/>
              <a:ext cx="7170293" cy="1613683"/>
            </a:xfrm>
            <a:custGeom>
              <a:avLst/>
              <a:gdLst/>
              <a:ahLst/>
              <a:cxnLst/>
              <a:rect r="r" b="b" t="t" l="l"/>
              <a:pathLst>
                <a:path h="1613683" w="7170293">
                  <a:moveTo>
                    <a:pt x="0" y="0"/>
                  </a:moveTo>
                  <a:lnTo>
                    <a:pt x="7170293" y="0"/>
                  </a:lnTo>
                  <a:lnTo>
                    <a:pt x="7170293" y="1613683"/>
                  </a:lnTo>
                  <a:lnTo>
                    <a:pt x="0" y="1613683"/>
                  </a:lnTo>
                  <a:close/>
                </a:path>
              </a:pathLst>
            </a:custGeom>
          </p:spPr>
        </p:sp>
        <p:sp>
          <p:nvSpPr>
            <p:cNvPr name="TextBox 8" id="8"/>
            <p:cNvSpPr txBox="true"/>
            <p:nvPr/>
          </p:nvSpPr>
          <p:spPr>
            <a:xfrm>
              <a:off x="0" y="-123825"/>
              <a:ext cx="7170293" cy="1737508"/>
            </a:xfrm>
            <a:prstGeom prst="rect">
              <a:avLst/>
            </a:prstGeom>
          </p:spPr>
          <p:txBody>
            <a:bodyPr anchor="t" rtlCol="false" tIns="0" lIns="0" bIns="0" rIns="0"/>
            <a:lstStyle/>
            <a:p>
              <a:pPr algn="l">
                <a:lnSpc>
                  <a:spcPts val="7200"/>
                </a:lnSpc>
              </a:pPr>
              <a:r>
                <a:rPr lang="en-US" b="true" sz="6000">
                  <a:solidFill>
                    <a:srgbClr val="282121"/>
                  </a:solidFill>
                  <a:latin typeface="Calibri (MS) Bold"/>
                  <a:ea typeface="Calibri (MS) Bold"/>
                  <a:cs typeface="Calibri (MS) Bold"/>
                  <a:sym typeface="Calibri (MS) Bold"/>
                </a:rPr>
                <a:t>Εισαγωγή</a:t>
              </a:r>
            </a:p>
          </p:txBody>
        </p:sp>
      </p:grpSp>
      <p:sp>
        <p:nvSpPr>
          <p:cNvPr name="Freeform 9" id="9"/>
          <p:cNvSpPr/>
          <p:nvPr/>
        </p:nvSpPr>
        <p:spPr>
          <a:xfrm flipH="false" flipV="false" rot="0">
            <a:off x="448435" y="83632"/>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0" id="10"/>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0">
            <a:off x="0" y="6308841"/>
            <a:ext cx="4467350" cy="4467350"/>
          </a:xfrm>
          <a:custGeom>
            <a:avLst/>
            <a:gdLst/>
            <a:ahLst/>
            <a:cxnLst/>
            <a:rect r="r" b="b" t="t" l="l"/>
            <a:pathLst>
              <a:path h="4467350" w="4467350">
                <a:moveTo>
                  <a:pt x="0" y="0"/>
                </a:moveTo>
                <a:lnTo>
                  <a:pt x="4467350" y="0"/>
                </a:lnTo>
                <a:lnTo>
                  <a:pt x="4467350" y="4467350"/>
                </a:lnTo>
                <a:lnTo>
                  <a:pt x="0" y="4467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2" id="12"/>
          <p:cNvSpPr/>
          <p:nvPr/>
        </p:nvSpPr>
        <p:spPr>
          <a:xfrm flipH="false" flipV="false" rot="0">
            <a:off x="11960842" y="4365898"/>
            <a:ext cx="5920327" cy="3885887"/>
          </a:xfrm>
          <a:custGeom>
            <a:avLst/>
            <a:gdLst/>
            <a:ahLst/>
            <a:cxnLst/>
            <a:rect r="r" b="b" t="t" l="l"/>
            <a:pathLst>
              <a:path h="3885887" w="5920327">
                <a:moveTo>
                  <a:pt x="0" y="0"/>
                </a:moveTo>
                <a:lnTo>
                  <a:pt x="5920327" y="0"/>
                </a:lnTo>
                <a:lnTo>
                  <a:pt x="5920327" y="3885887"/>
                </a:lnTo>
                <a:lnTo>
                  <a:pt x="0" y="388588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1393503" y="2201775"/>
            <a:ext cx="10197221" cy="6472760"/>
          </a:xfrm>
          <a:prstGeom prst="rect">
            <a:avLst/>
          </a:prstGeom>
        </p:spPr>
        <p:txBody>
          <a:bodyPr anchor="t" rtlCol="false" tIns="0" lIns="0" bIns="0" rIns="0">
            <a:spAutoFit/>
          </a:bodyPr>
          <a:lstStyle/>
          <a:p>
            <a:pPr algn="just">
              <a:lnSpc>
                <a:spcPts val="3900"/>
              </a:lnSpc>
            </a:pPr>
            <a:r>
              <a:rPr lang="en-US" sz="2600">
                <a:solidFill>
                  <a:srgbClr val="4C4457"/>
                </a:solidFill>
                <a:latin typeface="Calibri (MS)"/>
                <a:ea typeface="Calibri (MS)"/>
                <a:cs typeface="Calibri (MS)"/>
                <a:sym typeface="Calibri (MS)"/>
              </a:rPr>
              <a:t>Η οργάνωση συμπεριληπτικών εκδηλώσεων διασφαλίζει ότι όλα τα άτομα, και ιδιαίτερα τα άτομα με ψυχοκοινωνικές αναπηρίες, αισθάνονται ευπρόσδεκτα, πολύτιμα και ικανά να συμμετέχουν πλήρως.</a:t>
            </a:r>
          </a:p>
          <a:p>
            <a:pPr algn="just">
              <a:lnSpc>
                <a:spcPts val="3900"/>
              </a:lnSpc>
            </a:pPr>
          </a:p>
          <a:p>
            <a:pPr algn="just">
              <a:lnSpc>
                <a:spcPts val="3900"/>
              </a:lnSpc>
            </a:pPr>
            <a:r>
              <a:rPr lang="en-US" sz="2600">
                <a:solidFill>
                  <a:srgbClr val="1E83DA"/>
                </a:solidFill>
                <a:latin typeface="Calibri (MS)"/>
                <a:ea typeface="Calibri (MS)"/>
                <a:cs typeface="Calibri (MS)"/>
                <a:sym typeface="Calibri (MS)"/>
              </a:rPr>
              <a:t>Τα</a:t>
            </a:r>
            <a:r>
              <a:rPr lang="en-US" sz="2600">
                <a:solidFill>
                  <a:srgbClr val="1E83DA"/>
                </a:solidFill>
                <a:latin typeface="Calibri (MS)"/>
                <a:ea typeface="Calibri (MS)"/>
                <a:cs typeface="Calibri (MS)"/>
                <a:sym typeface="Calibri (MS)"/>
              </a:rPr>
              <a:t> </a:t>
            </a:r>
            <a:r>
              <a:rPr lang="en-US" sz="2600">
                <a:solidFill>
                  <a:srgbClr val="1E83DA"/>
                </a:solidFill>
                <a:latin typeface="Calibri (MS)"/>
                <a:ea typeface="Calibri (MS)"/>
                <a:cs typeface="Calibri (MS)"/>
                <a:sym typeface="Calibri (MS)"/>
              </a:rPr>
              <a:t>εργαζόμενα</a:t>
            </a:r>
            <a:r>
              <a:rPr lang="en-US" sz="2600">
                <a:solidFill>
                  <a:srgbClr val="1E83DA"/>
                </a:solidFill>
                <a:latin typeface="Calibri (MS)"/>
                <a:ea typeface="Calibri (MS)"/>
                <a:cs typeface="Calibri (MS)"/>
                <a:sym typeface="Calibri (MS)"/>
              </a:rPr>
              <a:t> </a:t>
            </a:r>
            <a:r>
              <a:rPr lang="en-US" sz="2600">
                <a:solidFill>
                  <a:srgbClr val="1E83DA"/>
                </a:solidFill>
                <a:latin typeface="Calibri (MS)"/>
                <a:ea typeface="Calibri (MS)"/>
                <a:cs typeface="Calibri (MS)"/>
                <a:sym typeface="Calibri (MS)"/>
              </a:rPr>
              <a:t>άτομα</a:t>
            </a:r>
            <a:r>
              <a:rPr lang="en-US" sz="2600">
                <a:solidFill>
                  <a:srgbClr val="1E83DA"/>
                </a:solidFill>
                <a:latin typeface="Calibri (MS)"/>
                <a:ea typeface="Calibri (MS)"/>
                <a:cs typeface="Calibri (MS)"/>
                <a:sym typeface="Calibri (MS)"/>
              </a:rPr>
              <a:t> </a:t>
            </a:r>
            <a:r>
              <a:rPr lang="en-US" sz="2600">
                <a:solidFill>
                  <a:srgbClr val="1E83DA"/>
                </a:solidFill>
                <a:latin typeface="Calibri (MS)"/>
                <a:ea typeface="Calibri (MS)"/>
                <a:cs typeface="Calibri (MS)"/>
                <a:sym typeface="Calibri (MS)"/>
              </a:rPr>
              <a:t>στον</a:t>
            </a:r>
            <a:r>
              <a:rPr lang="en-US" sz="2600">
                <a:solidFill>
                  <a:srgbClr val="1E83DA"/>
                </a:solidFill>
                <a:latin typeface="Calibri (MS)"/>
                <a:ea typeface="Calibri (MS)"/>
                <a:cs typeface="Calibri (MS)"/>
                <a:sym typeface="Calibri (MS)"/>
              </a:rPr>
              <a:t> </a:t>
            </a:r>
            <a:r>
              <a:rPr lang="en-US" sz="2600">
                <a:solidFill>
                  <a:srgbClr val="1E83DA"/>
                </a:solidFill>
                <a:latin typeface="Calibri (MS)"/>
                <a:ea typeface="Calibri (MS)"/>
                <a:cs typeface="Calibri (MS)"/>
                <a:sym typeface="Calibri (MS)"/>
              </a:rPr>
              <a:t>τομέα</a:t>
            </a:r>
            <a:r>
              <a:rPr lang="en-US" sz="2600">
                <a:solidFill>
                  <a:srgbClr val="1E83DA"/>
                </a:solidFill>
                <a:latin typeface="Calibri (MS)"/>
                <a:ea typeface="Calibri (MS)"/>
                <a:cs typeface="Calibri (MS)"/>
                <a:sym typeface="Calibri (MS)"/>
              </a:rPr>
              <a:t> </a:t>
            </a:r>
            <a:r>
              <a:rPr lang="en-US" sz="2600">
                <a:solidFill>
                  <a:srgbClr val="1E83DA"/>
                </a:solidFill>
                <a:latin typeface="Calibri (MS)"/>
                <a:ea typeface="Calibri (MS)"/>
                <a:cs typeface="Calibri (MS)"/>
                <a:sym typeface="Calibri (MS)"/>
              </a:rPr>
              <a:t>της</a:t>
            </a:r>
            <a:r>
              <a:rPr lang="en-US" sz="2600">
                <a:solidFill>
                  <a:srgbClr val="1E83DA"/>
                </a:solidFill>
                <a:latin typeface="Calibri (MS)"/>
                <a:ea typeface="Calibri (MS)"/>
                <a:cs typeface="Calibri (MS)"/>
                <a:sym typeface="Calibri (MS)"/>
              </a:rPr>
              <a:t> </a:t>
            </a:r>
            <a:r>
              <a:rPr lang="en-US" sz="2600">
                <a:solidFill>
                  <a:srgbClr val="1E83DA"/>
                </a:solidFill>
                <a:latin typeface="Calibri (MS)"/>
                <a:ea typeface="Calibri (MS)"/>
                <a:cs typeface="Calibri (MS)"/>
                <a:sym typeface="Calibri (MS)"/>
              </a:rPr>
              <a:t>νεολαίας</a:t>
            </a:r>
            <a:r>
              <a:rPr lang="en-US" sz="2600">
                <a:solidFill>
                  <a:srgbClr val="1E83DA"/>
                </a:solidFill>
                <a:latin typeface="Calibri (MS)"/>
                <a:ea typeface="Calibri (MS)"/>
                <a:cs typeface="Calibri (MS)"/>
                <a:sym typeface="Calibri (MS)"/>
              </a:rPr>
              <a:t> </a:t>
            </a:r>
            <a:r>
              <a:rPr lang="en-US" sz="2600">
                <a:solidFill>
                  <a:srgbClr val="1E83DA"/>
                </a:solidFill>
                <a:latin typeface="Calibri (MS)"/>
                <a:ea typeface="Calibri (MS)"/>
                <a:cs typeface="Calibri (MS)"/>
                <a:sym typeface="Calibri (MS)"/>
              </a:rPr>
              <a:t>διαδραματίζουν</a:t>
            </a:r>
            <a:r>
              <a:rPr lang="en-US" sz="2600">
                <a:solidFill>
                  <a:srgbClr val="1E83DA"/>
                </a:solidFill>
                <a:latin typeface="Calibri (MS)"/>
                <a:ea typeface="Calibri (MS)"/>
                <a:cs typeface="Calibri (MS)"/>
                <a:sym typeface="Calibri (MS)"/>
              </a:rPr>
              <a:t> </a:t>
            </a:r>
            <a:r>
              <a:rPr lang="en-US" sz="2600">
                <a:solidFill>
                  <a:srgbClr val="1E83DA"/>
                </a:solidFill>
                <a:latin typeface="Calibri (MS)"/>
                <a:ea typeface="Calibri (MS)"/>
                <a:cs typeface="Calibri (MS)"/>
                <a:sym typeface="Calibri (MS)"/>
              </a:rPr>
              <a:t>καθοριστικό</a:t>
            </a:r>
            <a:r>
              <a:rPr lang="en-US" sz="2600">
                <a:solidFill>
                  <a:srgbClr val="1E83DA"/>
                </a:solidFill>
                <a:latin typeface="Calibri (MS)"/>
                <a:ea typeface="Calibri (MS)"/>
                <a:cs typeface="Calibri (MS)"/>
                <a:sym typeface="Calibri (MS)"/>
              </a:rPr>
              <a:t> </a:t>
            </a:r>
            <a:r>
              <a:rPr lang="en-US" sz="2600">
                <a:solidFill>
                  <a:srgbClr val="1E83DA"/>
                </a:solidFill>
                <a:latin typeface="Calibri (MS)"/>
                <a:ea typeface="Calibri (MS)"/>
                <a:cs typeface="Calibri (MS)"/>
                <a:sym typeface="Calibri (MS)"/>
              </a:rPr>
              <a:t>ρόλο</a:t>
            </a:r>
            <a:r>
              <a:rPr lang="en-US" sz="2600">
                <a:solidFill>
                  <a:srgbClr val="1E83DA"/>
                </a:solidFill>
                <a:latin typeface="Calibri (MS)"/>
                <a:ea typeface="Calibri (MS)"/>
                <a:cs typeface="Calibri (MS)"/>
                <a:sym typeface="Calibri (MS)"/>
              </a:rPr>
              <a:t> </a:t>
            </a:r>
            <a:r>
              <a:rPr lang="en-US" sz="2600">
                <a:solidFill>
                  <a:srgbClr val="1E83DA"/>
                </a:solidFill>
                <a:latin typeface="Calibri (MS)"/>
                <a:ea typeface="Calibri (MS)"/>
                <a:cs typeface="Calibri (MS)"/>
                <a:sym typeface="Calibri (MS)"/>
              </a:rPr>
              <a:t>στη δημιουργία προσβάσιμων περιβαλλόντων</a:t>
            </a:r>
            <a:r>
              <a:rPr lang="en-US" sz="2600">
                <a:solidFill>
                  <a:srgbClr val="4C4457"/>
                </a:solidFill>
                <a:latin typeface="Calibri (MS)"/>
                <a:ea typeface="Calibri (MS)"/>
                <a:cs typeface="Calibri (MS)"/>
                <a:sym typeface="Calibri (MS)"/>
              </a:rPr>
              <a:t> που υποστηρίζουν διαφορετικές ανάγκες. Στην</a:t>
            </a:r>
            <a:r>
              <a:rPr lang="en-US" sz="2600">
                <a:solidFill>
                  <a:srgbClr val="4C4457"/>
                </a:solidFill>
                <a:latin typeface="Calibri (MS)"/>
                <a:ea typeface="Calibri (MS)"/>
                <a:cs typeface="Calibri (MS)"/>
                <a:sym typeface="Calibri (MS)"/>
              </a:rPr>
              <a:t> ΕΕ, περίπου το 70 % των ατόμων με ψυχοκοινωνικές αναπηρίες αναφέρουν εμπόδια στην πλήρη συμμετοχή τους σε κοινωνικές δραστηριότητες (Ευρωπαϊκή Επιτροπή, 2021). Η ενότητα αυτή</a:t>
            </a:r>
            <a:r>
              <a:rPr lang="en-US" sz="2600">
                <a:solidFill>
                  <a:srgbClr val="4C4457"/>
                </a:solidFill>
                <a:latin typeface="Calibri (MS)"/>
                <a:ea typeface="Calibri (MS)"/>
                <a:cs typeface="Calibri (MS)"/>
                <a:sym typeface="Calibri (MS)"/>
              </a:rPr>
              <a:t> δείχνει πώς να μπορούν να δημιουργούνται περιβάλλοντα που “αγκαλιάζουν” τη διαφορετικότητα ενώ παράλληλα υποστηρίζει τους εργαζόμενους στον τομέα της νεολαίας στον σχεδιασμό συμπεριληπτικών εκδηλώσεων και φιλόξενων για όλους.</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374877" y="9552344"/>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2182039" y="2225216"/>
            <a:ext cx="5470370" cy="494658"/>
            <a:chOff x="0" y="0"/>
            <a:chExt cx="7293826" cy="659544"/>
          </a:xfrm>
        </p:grpSpPr>
        <p:sp>
          <p:nvSpPr>
            <p:cNvPr name="Freeform 4" id="4"/>
            <p:cNvSpPr/>
            <p:nvPr/>
          </p:nvSpPr>
          <p:spPr>
            <a:xfrm flipH="false" flipV="false" rot="0">
              <a:off x="0" y="0"/>
              <a:ext cx="7293826" cy="659544"/>
            </a:xfrm>
            <a:custGeom>
              <a:avLst/>
              <a:gdLst/>
              <a:ahLst/>
              <a:cxnLst/>
              <a:rect r="r" b="b" t="t" l="l"/>
              <a:pathLst>
                <a:path h="659544" w="7293826">
                  <a:moveTo>
                    <a:pt x="0" y="0"/>
                  </a:moveTo>
                  <a:lnTo>
                    <a:pt x="7293826" y="0"/>
                  </a:lnTo>
                  <a:lnTo>
                    <a:pt x="7293826" y="659544"/>
                  </a:lnTo>
                  <a:lnTo>
                    <a:pt x="0" y="659544"/>
                  </a:lnTo>
                  <a:close/>
                </a:path>
              </a:pathLst>
            </a:custGeom>
          </p:spPr>
        </p:sp>
        <p:sp>
          <p:nvSpPr>
            <p:cNvPr name="TextBox 5" id="5"/>
            <p:cNvSpPr txBox="true"/>
            <p:nvPr/>
          </p:nvSpPr>
          <p:spPr>
            <a:xfrm>
              <a:off x="0" y="-190500"/>
              <a:ext cx="7293826" cy="850044"/>
            </a:xfrm>
            <a:prstGeom prst="rect">
              <a:avLst/>
            </a:prstGeom>
          </p:spPr>
          <p:txBody>
            <a:bodyPr anchor="t" rtlCol="false" tIns="0" lIns="0" bIns="0" rIns="0"/>
            <a:lstStyle/>
            <a:p>
              <a:pPr algn="l">
                <a:lnSpc>
                  <a:spcPts val="4499"/>
                </a:lnSpc>
              </a:pPr>
              <a:r>
                <a:rPr lang="en-US" b="true" sz="2499">
                  <a:solidFill>
                    <a:srgbClr val="181A3C"/>
                  </a:solidFill>
                  <a:latin typeface="Calibri (MS) Bold"/>
                  <a:ea typeface="Calibri (MS) Bold"/>
                  <a:cs typeface="Calibri (MS) Bold"/>
                  <a:sym typeface="Calibri (MS) Bold"/>
                </a:rPr>
                <a:t>Προσβάσιμοι και άνετοι χώροι</a:t>
              </a:r>
            </a:p>
          </p:txBody>
        </p:sp>
      </p:grpSp>
      <p:grpSp>
        <p:nvGrpSpPr>
          <p:cNvPr name="Group 6" id="6"/>
          <p:cNvGrpSpPr/>
          <p:nvPr/>
        </p:nvGrpSpPr>
        <p:grpSpPr>
          <a:xfrm rot="0">
            <a:off x="12261543" y="2803508"/>
            <a:ext cx="4997757" cy="2232364"/>
            <a:chOff x="0" y="0"/>
            <a:chExt cx="6663676" cy="2976485"/>
          </a:xfrm>
        </p:grpSpPr>
        <p:sp>
          <p:nvSpPr>
            <p:cNvPr name="Freeform 7" id="7"/>
            <p:cNvSpPr/>
            <p:nvPr/>
          </p:nvSpPr>
          <p:spPr>
            <a:xfrm flipH="false" flipV="false" rot="0">
              <a:off x="0" y="0"/>
              <a:ext cx="6663676" cy="2976486"/>
            </a:xfrm>
            <a:custGeom>
              <a:avLst/>
              <a:gdLst/>
              <a:ahLst/>
              <a:cxnLst/>
              <a:rect r="r" b="b" t="t" l="l"/>
              <a:pathLst>
                <a:path h="2976486" w="6663676">
                  <a:moveTo>
                    <a:pt x="0" y="0"/>
                  </a:moveTo>
                  <a:lnTo>
                    <a:pt x="6663676" y="0"/>
                  </a:lnTo>
                  <a:lnTo>
                    <a:pt x="6663676" y="2976486"/>
                  </a:lnTo>
                  <a:lnTo>
                    <a:pt x="0" y="2976486"/>
                  </a:lnTo>
                  <a:close/>
                </a:path>
              </a:pathLst>
            </a:custGeom>
          </p:spPr>
        </p:sp>
        <p:sp>
          <p:nvSpPr>
            <p:cNvPr name="TextBox 8" id="8"/>
            <p:cNvSpPr txBox="true"/>
            <p:nvPr/>
          </p:nvSpPr>
          <p:spPr>
            <a:xfrm>
              <a:off x="0" y="-152400"/>
              <a:ext cx="6663676" cy="3128885"/>
            </a:xfrm>
            <a:prstGeom prst="rect">
              <a:avLst/>
            </a:prstGeom>
          </p:spPr>
          <p:txBody>
            <a:bodyPr anchor="t" rtlCol="false" tIns="0" lIns="0" bIns="0" rIns="0"/>
            <a:lstStyle/>
            <a:p>
              <a:pPr algn="just">
                <a:lnSpc>
                  <a:spcPts val="3600"/>
                </a:lnSpc>
              </a:pPr>
              <a:r>
                <a:rPr lang="en-US" sz="2000">
                  <a:solidFill>
                    <a:srgbClr val="7F7F7F"/>
                  </a:solidFill>
                  <a:latin typeface="Calibri (MS)"/>
                  <a:ea typeface="Calibri (MS)"/>
                  <a:cs typeface="Calibri (MS)"/>
                  <a:sym typeface="Calibri (MS)"/>
                </a:rPr>
                <a:t>Βεβαιωθείτε ότι οι χώροι είναι ασφαλείς, φιλόξενοι και εύκολοι στην πλοήγηση, ώστε να μειώνεται το άγχος και να ενισχύεται η αίσθηση άνεσης για τα άτομα με ψυχοκοινωνικές</a:t>
              </a:r>
              <a:r>
                <a:rPr lang="en-US" sz="2000">
                  <a:solidFill>
                    <a:srgbClr val="7F7F7F"/>
                  </a:solidFill>
                  <a:latin typeface="Calibri (MS)"/>
                  <a:ea typeface="Calibri (MS)"/>
                  <a:cs typeface="Calibri (MS)"/>
                  <a:sym typeface="Calibri (MS)"/>
                </a:rPr>
                <a:t> αναπηρίες.</a:t>
              </a:r>
            </a:p>
          </p:txBody>
        </p:sp>
      </p:grpSp>
      <p:grpSp>
        <p:nvGrpSpPr>
          <p:cNvPr name="Group 9" id="9"/>
          <p:cNvGrpSpPr/>
          <p:nvPr/>
        </p:nvGrpSpPr>
        <p:grpSpPr>
          <a:xfrm rot="0">
            <a:off x="6599457" y="485984"/>
            <a:ext cx="5089086" cy="1085366"/>
            <a:chOff x="0" y="0"/>
            <a:chExt cx="6785448" cy="1447155"/>
          </a:xfrm>
        </p:grpSpPr>
        <p:sp>
          <p:nvSpPr>
            <p:cNvPr name="Freeform 10" id="10"/>
            <p:cNvSpPr/>
            <p:nvPr/>
          </p:nvSpPr>
          <p:spPr>
            <a:xfrm flipH="false" flipV="false" rot="0">
              <a:off x="0" y="0"/>
              <a:ext cx="6785448" cy="1447155"/>
            </a:xfrm>
            <a:custGeom>
              <a:avLst/>
              <a:gdLst/>
              <a:ahLst/>
              <a:cxnLst/>
              <a:rect r="r" b="b" t="t" l="l"/>
              <a:pathLst>
                <a:path h="1447155" w="6785448">
                  <a:moveTo>
                    <a:pt x="0" y="0"/>
                  </a:moveTo>
                  <a:lnTo>
                    <a:pt x="6785448" y="0"/>
                  </a:lnTo>
                  <a:lnTo>
                    <a:pt x="6785448" y="1447155"/>
                  </a:lnTo>
                  <a:lnTo>
                    <a:pt x="0" y="1447155"/>
                  </a:lnTo>
                  <a:close/>
                </a:path>
              </a:pathLst>
            </a:custGeom>
          </p:spPr>
        </p:sp>
        <p:sp>
          <p:nvSpPr>
            <p:cNvPr name="TextBox 11" id="11"/>
            <p:cNvSpPr txBox="true"/>
            <p:nvPr/>
          </p:nvSpPr>
          <p:spPr>
            <a:xfrm>
              <a:off x="0" y="-114300"/>
              <a:ext cx="6785448" cy="1561455"/>
            </a:xfrm>
            <a:prstGeom prst="rect">
              <a:avLst/>
            </a:prstGeom>
          </p:spPr>
          <p:txBody>
            <a:bodyPr anchor="t" rtlCol="false" tIns="0" lIns="0" bIns="0" rIns="0"/>
            <a:lstStyle/>
            <a:p>
              <a:pPr algn="ctr">
                <a:lnSpc>
                  <a:spcPts val="6480"/>
                </a:lnSpc>
              </a:pPr>
              <a:r>
                <a:rPr lang="en-US" b="true" sz="5400">
                  <a:solidFill>
                    <a:srgbClr val="000000"/>
                  </a:solidFill>
                  <a:latin typeface="Calibri (MS) Bold"/>
                  <a:ea typeface="Calibri (MS) Bold"/>
                  <a:cs typeface="Calibri (MS) Bold"/>
                  <a:sym typeface="Calibri (MS) Bold"/>
                </a:rPr>
                <a:t>Βασικές Έννοιες</a:t>
              </a:r>
            </a:p>
          </p:txBody>
        </p:sp>
      </p:grpSp>
      <p:sp>
        <p:nvSpPr>
          <p:cNvPr name="AutoShape 12" id="12"/>
          <p:cNvSpPr/>
          <p:nvPr/>
        </p:nvSpPr>
        <p:spPr>
          <a:xfrm>
            <a:off x="16201768" y="5153025"/>
            <a:ext cx="2086167" cy="14288"/>
          </a:xfrm>
          <a:prstGeom prst="line">
            <a:avLst/>
          </a:prstGeom>
          <a:ln cap="rnd" w="19050">
            <a:solidFill>
              <a:srgbClr val="343434"/>
            </a:solidFill>
            <a:prstDash val="solid"/>
            <a:headEnd type="none" len="sm" w="sm"/>
            <a:tailEnd type="none" len="sm" w="sm"/>
          </a:ln>
        </p:spPr>
      </p:sp>
      <p:grpSp>
        <p:nvGrpSpPr>
          <p:cNvPr name="Group 13" id="13"/>
          <p:cNvGrpSpPr/>
          <p:nvPr/>
        </p:nvGrpSpPr>
        <p:grpSpPr>
          <a:xfrm rot="0">
            <a:off x="12261543" y="5607297"/>
            <a:ext cx="4523214" cy="1056567"/>
            <a:chOff x="0" y="0"/>
            <a:chExt cx="6030952" cy="1408755"/>
          </a:xfrm>
        </p:grpSpPr>
        <p:sp>
          <p:nvSpPr>
            <p:cNvPr name="Freeform 14" id="14"/>
            <p:cNvSpPr/>
            <p:nvPr/>
          </p:nvSpPr>
          <p:spPr>
            <a:xfrm flipH="false" flipV="false" rot="0">
              <a:off x="0" y="0"/>
              <a:ext cx="6030952" cy="1408755"/>
            </a:xfrm>
            <a:custGeom>
              <a:avLst/>
              <a:gdLst/>
              <a:ahLst/>
              <a:cxnLst/>
              <a:rect r="r" b="b" t="t" l="l"/>
              <a:pathLst>
                <a:path h="1408755" w="6030952">
                  <a:moveTo>
                    <a:pt x="0" y="0"/>
                  </a:moveTo>
                  <a:lnTo>
                    <a:pt x="6030952" y="0"/>
                  </a:lnTo>
                  <a:lnTo>
                    <a:pt x="6030952" y="1408755"/>
                  </a:lnTo>
                  <a:lnTo>
                    <a:pt x="0" y="1408755"/>
                  </a:lnTo>
                  <a:close/>
                </a:path>
              </a:pathLst>
            </a:custGeom>
          </p:spPr>
        </p:sp>
        <p:sp>
          <p:nvSpPr>
            <p:cNvPr name="TextBox 15" id="15"/>
            <p:cNvSpPr txBox="true"/>
            <p:nvPr/>
          </p:nvSpPr>
          <p:spPr>
            <a:xfrm>
              <a:off x="0" y="-190500"/>
              <a:ext cx="6030952" cy="1599255"/>
            </a:xfrm>
            <a:prstGeom prst="rect">
              <a:avLst/>
            </a:prstGeom>
          </p:spPr>
          <p:txBody>
            <a:bodyPr anchor="t" rtlCol="false" tIns="0" lIns="0" bIns="0" rIns="0"/>
            <a:lstStyle/>
            <a:p>
              <a:pPr algn="l">
                <a:lnSpc>
                  <a:spcPts val="4499"/>
                </a:lnSpc>
              </a:pPr>
              <a:r>
                <a:rPr lang="en-US" sz="2499" b="true">
                  <a:solidFill>
                    <a:srgbClr val="181A3C"/>
                  </a:solidFill>
                  <a:latin typeface="Calibri (MS) Bold"/>
                  <a:ea typeface="Calibri (MS) Bold"/>
                  <a:cs typeface="Calibri (MS) Bold"/>
                  <a:sym typeface="Calibri (MS) Bold"/>
                </a:rPr>
                <a:t>Συμμετοχή χωρίς αποκλεισμούς</a:t>
              </a:r>
            </a:p>
            <a:p>
              <a:pPr algn="l">
                <a:lnSpc>
                  <a:spcPts val="4499"/>
                </a:lnSpc>
              </a:pPr>
            </a:p>
          </p:txBody>
        </p:sp>
      </p:grpSp>
      <p:grpSp>
        <p:nvGrpSpPr>
          <p:cNvPr name="Group 16" id="16"/>
          <p:cNvGrpSpPr/>
          <p:nvPr/>
        </p:nvGrpSpPr>
        <p:grpSpPr>
          <a:xfrm rot="0">
            <a:off x="12261543" y="6259695"/>
            <a:ext cx="5130152" cy="3604063"/>
            <a:chOff x="0" y="0"/>
            <a:chExt cx="6840203" cy="4805418"/>
          </a:xfrm>
        </p:grpSpPr>
        <p:sp>
          <p:nvSpPr>
            <p:cNvPr name="Freeform 17" id="17"/>
            <p:cNvSpPr/>
            <p:nvPr/>
          </p:nvSpPr>
          <p:spPr>
            <a:xfrm flipH="false" flipV="false" rot="0">
              <a:off x="0" y="0"/>
              <a:ext cx="6840203" cy="4805418"/>
            </a:xfrm>
            <a:custGeom>
              <a:avLst/>
              <a:gdLst/>
              <a:ahLst/>
              <a:cxnLst/>
              <a:rect r="r" b="b" t="t" l="l"/>
              <a:pathLst>
                <a:path h="4805418" w="6840203">
                  <a:moveTo>
                    <a:pt x="0" y="0"/>
                  </a:moveTo>
                  <a:lnTo>
                    <a:pt x="6840203" y="0"/>
                  </a:lnTo>
                  <a:lnTo>
                    <a:pt x="6840203" y="4805418"/>
                  </a:lnTo>
                  <a:lnTo>
                    <a:pt x="0" y="4805418"/>
                  </a:lnTo>
                  <a:close/>
                </a:path>
              </a:pathLst>
            </a:custGeom>
          </p:spPr>
        </p:sp>
        <p:sp>
          <p:nvSpPr>
            <p:cNvPr name="TextBox 18" id="18"/>
            <p:cNvSpPr txBox="true"/>
            <p:nvPr/>
          </p:nvSpPr>
          <p:spPr>
            <a:xfrm>
              <a:off x="0" y="-152400"/>
              <a:ext cx="6840203" cy="4957818"/>
            </a:xfrm>
            <a:prstGeom prst="rect">
              <a:avLst/>
            </a:prstGeom>
          </p:spPr>
          <p:txBody>
            <a:bodyPr anchor="t" rtlCol="false" tIns="0" lIns="0" bIns="0" rIns="0"/>
            <a:lstStyle/>
            <a:p>
              <a:pPr algn="just">
                <a:lnSpc>
                  <a:spcPts val="3600"/>
                </a:lnSpc>
              </a:pPr>
              <a:r>
                <a:rPr lang="en-US" sz="2000">
                  <a:solidFill>
                    <a:srgbClr val="7F7F7F"/>
                  </a:solidFill>
                  <a:latin typeface="Calibri (MS)"/>
                  <a:ea typeface="Calibri (MS)"/>
                  <a:cs typeface="Calibri (MS)"/>
                  <a:sym typeface="Calibri (MS)"/>
                </a:rPr>
                <a:t>Συμπεριλάβετε άτομα με ψυχοκοινωνικές αναπηρίες στη διαδικασία του σχεδιασμού και προσφέρετε την απαραίτητη υποστήριξη, όπως διαλείμματα, ευέλικτες επιλογές συμμετοχής και ασφαλείς, ήρεμους χώρους, ώστε να ενθαρρυνθεί η ουσιαστική και πλήρης συμμετοχή τους.</a:t>
              </a:r>
            </a:p>
            <a:p>
              <a:pPr algn="just">
                <a:lnSpc>
                  <a:spcPts val="3600"/>
                </a:lnSpc>
              </a:pPr>
            </a:p>
          </p:txBody>
        </p:sp>
      </p:grpSp>
      <p:grpSp>
        <p:nvGrpSpPr>
          <p:cNvPr name="Group 19" id="19"/>
          <p:cNvGrpSpPr/>
          <p:nvPr/>
        </p:nvGrpSpPr>
        <p:grpSpPr>
          <a:xfrm rot="0">
            <a:off x="738208" y="5401721"/>
            <a:ext cx="5357613" cy="1056567"/>
            <a:chOff x="0" y="0"/>
            <a:chExt cx="7143484" cy="1408755"/>
          </a:xfrm>
        </p:grpSpPr>
        <p:sp>
          <p:nvSpPr>
            <p:cNvPr name="Freeform 20" id="20"/>
            <p:cNvSpPr/>
            <p:nvPr/>
          </p:nvSpPr>
          <p:spPr>
            <a:xfrm flipH="false" flipV="false" rot="0">
              <a:off x="0" y="0"/>
              <a:ext cx="7143484" cy="1408755"/>
            </a:xfrm>
            <a:custGeom>
              <a:avLst/>
              <a:gdLst/>
              <a:ahLst/>
              <a:cxnLst/>
              <a:rect r="r" b="b" t="t" l="l"/>
              <a:pathLst>
                <a:path h="1408755" w="7143484">
                  <a:moveTo>
                    <a:pt x="0" y="0"/>
                  </a:moveTo>
                  <a:lnTo>
                    <a:pt x="7143484" y="0"/>
                  </a:lnTo>
                  <a:lnTo>
                    <a:pt x="7143484" y="1408755"/>
                  </a:lnTo>
                  <a:lnTo>
                    <a:pt x="0" y="1408755"/>
                  </a:lnTo>
                  <a:close/>
                </a:path>
              </a:pathLst>
            </a:custGeom>
          </p:spPr>
        </p:sp>
        <p:sp>
          <p:nvSpPr>
            <p:cNvPr name="TextBox 21" id="21"/>
            <p:cNvSpPr txBox="true"/>
            <p:nvPr/>
          </p:nvSpPr>
          <p:spPr>
            <a:xfrm>
              <a:off x="0" y="-190500"/>
              <a:ext cx="7143484" cy="1599255"/>
            </a:xfrm>
            <a:prstGeom prst="rect">
              <a:avLst/>
            </a:prstGeom>
          </p:spPr>
          <p:txBody>
            <a:bodyPr anchor="t" rtlCol="false" tIns="0" lIns="0" bIns="0" rIns="0"/>
            <a:lstStyle/>
            <a:p>
              <a:pPr algn="l">
                <a:lnSpc>
                  <a:spcPts val="4499"/>
                </a:lnSpc>
              </a:pPr>
              <a:r>
                <a:rPr lang="en-US" b="true" sz="2499">
                  <a:solidFill>
                    <a:srgbClr val="181A3C"/>
                  </a:solidFill>
                  <a:latin typeface="Calibri (MS) Bold"/>
                  <a:ea typeface="Calibri (MS) Bold"/>
                  <a:cs typeface="Calibri (MS) Bold"/>
                  <a:sym typeface="Calibri (MS) Bold"/>
                </a:rPr>
                <a:t>Αισθητηριακές και Συναισθηματικές Ανάγκες</a:t>
              </a:r>
            </a:p>
          </p:txBody>
        </p:sp>
      </p:grpSp>
      <p:grpSp>
        <p:nvGrpSpPr>
          <p:cNvPr name="Group 22" id="22"/>
          <p:cNvGrpSpPr/>
          <p:nvPr/>
        </p:nvGrpSpPr>
        <p:grpSpPr>
          <a:xfrm rot="0">
            <a:off x="738208" y="6557947"/>
            <a:ext cx="4997757" cy="2689597"/>
            <a:chOff x="0" y="0"/>
            <a:chExt cx="6663676" cy="3586129"/>
          </a:xfrm>
        </p:grpSpPr>
        <p:sp>
          <p:nvSpPr>
            <p:cNvPr name="Freeform 23" id="23"/>
            <p:cNvSpPr/>
            <p:nvPr/>
          </p:nvSpPr>
          <p:spPr>
            <a:xfrm flipH="false" flipV="false" rot="0">
              <a:off x="0" y="0"/>
              <a:ext cx="6663676" cy="3586130"/>
            </a:xfrm>
            <a:custGeom>
              <a:avLst/>
              <a:gdLst/>
              <a:ahLst/>
              <a:cxnLst/>
              <a:rect r="r" b="b" t="t" l="l"/>
              <a:pathLst>
                <a:path h="3586130" w="6663676">
                  <a:moveTo>
                    <a:pt x="0" y="0"/>
                  </a:moveTo>
                  <a:lnTo>
                    <a:pt x="6663676" y="0"/>
                  </a:lnTo>
                  <a:lnTo>
                    <a:pt x="6663676" y="3586130"/>
                  </a:lnTo>
                  <a:lnTo>
                    <a:pt x="0" y="3586130"/>
                  </a:lnTo>
                  <a:close/>
                </a:path>
              </a:pathLst>
            </a:custGeom>
          </p:spPr>
        </p:sp>
        <p:sp>
          <p:nvSpPr>
            <p:cNvPr name="TextBox 24" id="24"/>
            <p:cNvSpPr txBox="true"/>
            <p:nvPr/>
          </p:nvSpPr>
          <p:spPr>
            <a:xfrm>
              <a:off x="0" y="-152400"/>
              <a:ext cx="6663676" cy="3738529"/>
            </a:xfrm>
            <a:prstGeom prst="rect">
              <a:avLst/>
            </a:prstGeom>
          </p:spPr>
          <p:txBody>
            <a:bodyPr anchor="t" rtlCol="false" tIns="0" lIns="0" bIns="0" rIns="0"/>
            <a:lstStyle/>
            <a:p>
              <a:pPr algn="just">
                <a:lnSpc>
                  <a:spcPts val="3600"/>
                </a:lnSpc>
              </a:pPr>
              <a:r>
                <a:rPr lang="en-US" sz="2000">
                  <a:solidFill>
                    <a:srgbClr val="7F7F7F"/>
                  </a:solidFill>
                  <a:latin typeface="Calibri (MS)"/>
                  <a:ea typeface="Calibri (MS)"/>
                  <a:cs typeface="Calibri (MS)"/>
                  <a:sym typeface="Calibri (MS)"/>
                </a:rPr>
                <a:t>Δημιουργήστε χώρους με χαμηλά επίπεδα θορύβου, διαθέσιμες ήρεμες περιοχές και φωτισμό που μπορεί να ρυθμιστεί, ώστε να υποστηρίζονται άτομα με αισθητηριακές ευαισθησίες, όπως άτομα στο φάσμα του αυτισμού ή με ΔΕΠΥ.</a:t>
              </a:r>
            </a:p>
          </p:txBody>
        </p:sp>
      </p:grpSp>
      <p:grpSp>
        <p:nvGrpSpPr>
          <p:cNvPr name="Group 25" id="25"/>
          <p:cNvGrpSpPr/>
          <p:nvPr/>
        </p:nvGrpSpPr>
        <p:grpSpPr>
          <a:xfrm rot="0">
            <a:off x="738208" y="2225216"/>
            <a:ext cx="4523214" cy="494658"/>
            <a:chOff x="0" y="0"/>
            <a:chExt cx="6030952" cy="659544"/>
          </a:xfrm>
        </p:grpSpPr>
        <p:sp>
          <p:nvSpPr>
            <p:cNvPr name="Freeform 26" id="26"/>
            <p:cNvSpPr/>
            <p:nvPr/>
          </p:nvSpPr>
          <p:spPr>
            <a:xfrm flipH="false" flipV="false" rot="0">
              <a:off x="0" y="0"/>
              <a:ext cx="6030952" cy="659544"/>
            </a:xfrm>
            <a:custGeom>
              <a:avLst/>
              <a:gdLst/>
              <a:ahLst/>
              <a:cxnLst/>
              <a:rect r="r" b="b" t="t" l="l"/>
              <a:pathLst>
                <a:path h="659544" w="6030952">
                  <a:moveTo>
                    <a:pt x="0" y="0"/>
                  </a:moveTo>
                  <a:lnTo>
                    <a:pt x="6030952" y="0"/>
                  </a:lnTo>
                  <a:lnTo>
                    <a:pt x="6030952" y="659544"/>
                  </a:lnTo>
                  <a:lnTo>
                    <a:pt x="0" y="659544"/>
                  </a:lnTo>
                  <a:close/>
                </a:path>
              </a:pathLst>
            </a:custGeom>
          </p:spPr>
        </p:sp>
        <p:sp>
          <p:nvSpPr>
            <p:cNvPr name="TextBox 27" id="27"/>
            <p:cNvSpPr txBox="true"/>
            <p:nvPr/>
          </p:nvSpPr>
          <p:spPr>
            <a:xfrm>
              <a:off x="0" y="-190500"/>
              <a:ext cx="6030952" cy="850044"/>
            </a:xfrm>
            <a:prstGeom prst="rect">
              <a:avLst/>
            </a:prstGeom>
          </p:spPr>
          <p:txBody>
            <a:bodyPr anchor="t" rtlCol="false" tIns="0" lIns="0" bIns="0" rIns="0"/>
            <a:lstStyle/>
            <a:p>
              <a:pPr algn="l">
                <a:lnSpc>
                  <a:spcPts val="4499"/>
                </a:lnSpc>
              </a:pPr>
              <a:r>
                <a:rPr lang="en-US" b="true" sz="2499">
                  <a:solidFill>
                    <a:srgbClr val="181A3C"/>
                  </a:solidFill>
                  <a:latin typeface="Calibri (MS) Bold"/>
                  <a:ea typeface="Calibri (MS) Bold"/>
                  <a:cs typeface="Calibri (MS) Bold"/>
                  <a:sym typeface="Calibri (MS) Bold"/>
                </a:rPr>
                <a:t>Επικοινωνία</a:t>
              </a:r>
            </a:p>
          </p:txBody>
        </p:sp>
      </p:grpSp>
      <p:grpSp>
        <p:nvGrpSpPr>
          <p:cNvPr name="Group 28" id="28"/>
          <p:cNvGrpSpPr/>
          <p:nvPr/>
        </p:nvGrpSpPr>
        <p:grpSpPr>
          <a:xfrm rot="0">
            <a:off x="645531" y="2803508"/>
            <a:ext cx="4997757" cy="2232364"/>
            <a:chOff x="0" y="0"/>
            <a:chExt cx="6663676" cy="2976485"/>
          </a:xfrm>
        </p:grpSpPr>
        <p:sp>
          <p:nvSpPr>
            <p:cNvPr name="Freeform 29" id="29"/>
            <p:cNvSpPr/>
            <p:nvPr/>
          </p:nvSpPr>
          <p:spPr>
            <a:xfrm flipH="false" flipV="false" rot="0">
              <a:off x="0" y="0"/>
              <a:ext cx="6663676" cy="2976486"/>
            </a:xfrm>
            <a:custGeom>
              <a:avLst/>
              <a:gdLst/>
              <a:ahLst/>
              <a:cxnLst/>
              <a:rect r="r" b="b" t="t" l="l"/>
              <a:pathLst>
                <a:path h="2976486" w="6663676">
                  <a:moveTo>
                    <a:pt x="0" y="0"/>
                  </a:moveTo>
                  <a:lnTo>
                    <a:pt x="6663676" y="0"/>
                  </a:lnTo>
                  <a:lnTo>
                    <a:pt x="6663676" y="2976486"/>
                  </a:lnTo>
                  <a:lnTo>
                    <a:pt x="0" y="2976486"/>
                  </a:lnTo>
                  <a:close/>
                </a:path>
              </a:pathLst>
            </a:custGeom>
          </p:spPr>
        </p:sp>
        <p:sp>
          <p:nvSpPr>
            <p:cNvPr name="TextBox 30" id="30"/>
            <p:cNvSpPr txBox="true"/>
            <p:nvPr/>
          </p:nvSpPr>
          <p:spPr>
            <a:xfrm>
              <a:off x="0" y="-152400"/>
              <a:ext cx="6663676" cy="3128885"/>
            </a:xfrm>
            <a:prstGeom prst="rect">
              <a:avLst/>
            </a:prstGeom>
          </p:spPr>
          <p:txBody>
            <a:bodyPr anchor="t" rtlCol="false" tIns="0" lIns="0" bIns="0" rIns="0"/>
            <a:lstStyle/>
            <a:p>
              <a:pPr algn="just">
                <a:lnSpc>
                  <a:spcPts val="3600"/>
                </a:lnSpc>
              </a:pPr>
              <a:r>
                <a:rPr lang="en-US" sz="2000">
                  <a:solidFill>
                    <a:srgbClr val="7F7F7F"/>
                  </a:solidFill>
                  <a:latin typeface="Calibri (MS)"/>
                  <a:ea typeface="Calibri (MS)"/>
                  <a:cs typeface="Calibri (MS)"/>
                  <a:sym typeface="Calibri (MS)"/>
                </a:rPr>
                <a:t>Χρησιμοποιήστε απλή γλώσσα, οπτικά βοηθήματα και εναλλακτικές μορφές πληροφόρησης ώστε να υποστηρίζεται η κατανόηση για άτομα με ψυχοκοινωνικές, αισθητηριακές ή επικοινωνιακές αναπηρίες.</a:t>
              </a:r>
            </a:p>
          </p:txBody>
        </p:sp>
      </p:grpSp>
      <p:grpSp>
        <p:nvGrpSpPr>
          <p:cNvPr name="Group 31" id="31"/>
          <p:cNvGrpSpPr/>
          <p:nvPr/>
        </p:nvGrpSpPr>
        <p:grpSpPr>
          <a:xfrm rot="0">
            <a:off x="6673883" y="2513402"/>
            <a:ext cx="4940234" cy="4753748"/>
            <a:chOff x="0" y="0"/>
            <a:chExt cx="7514851" cy="7231178"/>
          </a:xfrm>
        </p:grpSpPr>
        <p:sp>
          <p:nvSpPr>
            <p:cNvPr name="Freeform 32" id="32"/>
            <p:cNvSpPr/>
            <p:nvPr/>
          </p:nvSpPr>
          <p:spPr>
            <a:xfrm flipH="false" flipV="false" rot="0">
              <a:off x="12532" y="12995"/>
              <a:ext cx="7489794" cy="7205125"/>
            </a:xfrm>
            <a:custGeom>
              <a:avLst/>
              <a:gdLst/>
              <a:ahLst/>
              <a:cxnLst/>
              <a:rect r="r" b="b" t="t" l="l"/>
              <a:pathLst>
                <a:path h="7205125" w="7489794">
                  <a:moveTo>
                    <a:pt x="0" y="3602627"/>
                  </a:moveTo>
                  <a:cubicBezTo>
                    <a:pt x="0" y="1612892"/>
                    <a:pt x="1676666" y="0"/>
                    <a:pt x="3744834" y="0"/>
                  </a:cubicBezTo>
                  <a:cubicBezTo>
                    <a:pt x="5813003" y="0"/>
                    <a:pt x="7489795" y="1612892"/>
                    <a:pt x="7489795" y="3602627"/>
                  </a:cubicBezTo>
                  <a:cubicBezTo>
                    <a:pt x="7489795" y="5592363"/>
                    <a:pt x="5813128" y="7205125"/>
                    <a:pt x="3744834" y="7205125"/>
                  </a:cubicBezTo>
                  <a:cubicBezTo>
                    <a:pt x="1676541" y="7205125"/>
                    <a:pt x="0" y="5592233"/>
                    <a:pt x="0" y="3602627"/>
                  </a:cubicBezTo>
                  <a:close/>
                </a:path>
              </a:pathLst>
            </a:custGeom>
            <a:solidFill>
              <a:srgbClr val="FBD355"/>
            </a:solidFill>
          </p:spPr>
        </p:sp>
        <p:sp>
          <p:nvSpPr>
            <p:cNvPr name="Freeform 33" id="33"/>
            <p:cNvSpPr/>
            <p:nvPr/>
          </p:nvSpPr>
          <p:spPr>
            <a:xfrm flipH="false" flipV="false" rot="0">
              <a:off x="0" y="0"/>
              <a:ext cx="7514858" cy="7231243"/>
            </a:xfrm>
            <a:custGeom>
              <a:avLst/>
              <a:gdLst/>
              <a:ahLst/>
              <a:cxnLst/>
              <a:rect r="r" b="b" t="t" l="l"/>
              <a:pathLst>
                <a:path h="7231243" w="7514858">
                  <a:moveTo>
                    <a:pt x="0" y="3615622"/>
                  </a:moveTo>
                  <a:cubicBezTo>
                    <a:pt x="0" y="1617830"/>
                    <a:pt x="1683183" y="0"/>
                    <a:pt x="3757366" y="0"/>
                  </a:cubicBezTo>
                  <a:lnTo>
                    <a:pt x="3757366" y="12995"/>
                  </a:lnTo>
                  <a:lnTo>
                    <a:pt x="3757366" y="25989"/>
                  </a:lnTo>
                  <a:lnTo>
                    <a:pt x="3757366" y="12995"/>
                  </a:lnTo>
                  <a:lnTo>
                    <a:pt x="3757366" y="0"/>
                  </a:lnTo>
                  <a:cubicBezTo>
                    <a:pt x="5831675" y="0"/>
                    <a:pt x="7514858" y="1617830"/>
                    <a:pt x="7514858" y="3615622"/>
                  </a:cubicBezTo>
                  <a:lnTo>
                    <a:pt x="7502327" y="3615622"/>
                  </a:lnTo>
                  <a:lnTo>
                    <a:pt x="7514858" y="3615622"/>
                  </a:lnTo>
                  <a:cubicBezTo>
                    <a:pt x="7514858" y="5613415"/>
                    <a:pt x="5831676" y="7231243"/>
                    <a:pt x="3757492" y="7231243"/>
                  </a:cubicBezTo>
                  <a:lnTo>
                    <a:pt x="3757492" y="7218250"/>
                  </a:lnTo>
                  <a:lnTo>
                    <a:pt x="3757492" y="7231243"/>
                  </a:lnTo>
                  <a:cubicBezTo>
                    <a:pt x="1683183" y="7231114"/>
                    <a:pt x="0" y="5613285"/>
                    <a:pt x="0" y="3615622"/>
                  </a:cubicBezTo>
                  <a:lnTo>
                    <a:pt x="12532" y="3615622"/>
                  </a:lnTo>
                  <a:lnTo>
                    <a:pt x="25064" y="3615622"/>
                  </a:lnTo>
                  <a:lnTo>
                    <a:pt x="12532" y="3615622"/>
                  </a:lnTo>
                  <a:lnTo>
                    <a:pt x="0" y="3615622"/>
                  </a:lnTo>
                  <a:moveTo>
                    <a:pt x="25064" y="3615622"/>
                  </a:moveTo>
                  <a:cubicBezTo>
                    <a:pt x="25064" y="3622769"/>
                    <a:pt x="19425" y="3628617"/>
                    <a:pt x="12532" y="3628617"/>
                  </a:cubicBezTo>
                  <a:cubicBezTo>
                    <a:pt x="5639" y="3628617"/>
                    <a:pt x="0" y="3622769"/>
                    <a:pt x="0" y="3615622"/>
                  </a:cubicBezTo>
                  <a:cubicBezTo>
                    <a:pt x="0" y="3608475"/>
                    <a:pt x="5639" y="3602628"/>
                    <a:pt x="12532" y="3602628"/>
                  </a:cubicBezTo>
                  <a:cubicBezTo>
                    <a:pt x="19425" y="3602628"/>
                    <a:pt x="25064" y="3608475"/>
                    <a:pt x="25064" y="3615622"/>
                  </a:cubicBezTo>
                  <a:cubicBezTo>
                    <a:pt x="25064" y="5597172"/>
                    <a:pt x="1695214" y="7205125"/>
                    <a:pt x="3757366" y="7205125"/>
                  </a:cubicBezTo>
                  <a:cubicBezTo>
                    <a:pt x="5819520" y="7205125"/>
                    <a:pt x="7489795" y="5597172"/>
                    <a:pt x="7489795" y="3615622"/>
                  </a:cubicBezTo>
                  <a:cubicBezTo>
                    <a:pt x="7489795" y="1634073"/>
                    <a:pt x="5819645" y="25989"/>
                    <a:pt x="3757366" y="25989"/>
                  </a:cubicBezTo>
                  <a:cubicBezTo>
                    <a:pt x="3750474" y="25989"/>
                    <a:pt x="3744835" y="20142"/>
                    <a:pt x="3744835" y="12995"/>
                  </a:cubicBezTo>
                  <a:cubicBezTo>
                    <a:pt x="3744835" y="5848"/>
                    <a:pt x="3750474" y="0"/>
                    <a:pt x="3757366" y="0"/>
                  </a:cubicBezTo>
                  <a:cubicBezTo>
                    <a:pt x="3764259" y="0"/>
                    <a:pt x="3769899" y="5848"/>
                    <a:pt x="3769899" y="12995"/>
                  </a:cubicBezTo>
                  <a:cubicBezTo>
                    <a:pt x="3769899" y="20142"/>
                    <a:pt x="3764259" y="25989"/>
                    <a:pt x="3757366" y="25989"/>
                  </a:cubicBezTo>
                  <a:cubicBezTo>
                    <a:pt x="1695214" y="25989"/>
                    <a:pt x="25064" y="1634073"/>
                    <a:pt x="25064" y="3615622"/>
                  </a:cubicBezTo>
                  <a:close/>
                </a:path>
              </a:pathLst>
            </a:custGeom>
            <a:solidFill>
              <a:srgbClr val="FBD355"/>
            </a:solidFill>
          </p:spPr>
        </p:sp>
      </p:grpSp>
      <p:sp>
        <p:nvSpPr>
          <p:cNvPr name="Freeform 34" id="34"/>
          <p:cNvSpPr/>
          <p:nvPr/>
        </p:nvSpPr>
        <p:spPr>
          <a:xfrm flipH="false" flipV="false" rot="0">
            <a:off x="311292" y="83632"/>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35" id="35"/>
          <p:cNvSpPr/>
          <p:nvPr/>
        </p:nvSpPr>
        <p:spPr>
          <a:xfrm flipH="false" flipV="false" rot="0">
            <a:off x="7513933" y="3513797"/>
            <a:ext cx="3260134" cy="3044150"/>
          </a:xfrm>
          <a:custGeom>
            <a:avLst/>
            <a:gdLst/>
            <a:ahLst/>
            <a:cxnLst/>
            <a:rect r="r" b="b" t="t" l="l"/>
            <a:pathLst>
              <a:path h="3044150" w="3260134">
                <a:moveTo>
                  <a:pt x="0" y="0"/>
                </a:moveTo>
                <a:lnTo>
                  <a:pt x="3260134" y="0"/>
                </a:lnTo>
                <a:lnTo>
                  <a:pt x="3260134" y="3044150"/>
                </a:lnTo>
                <a:lnTo>
                  <a:pt x="0" y="30441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018960"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2114167" y="1736900"/>
            <a:ext cx="15587076" cy="1200962"/>
            <a:chOff x="0" y="0"/>
            <a:chExt cx="25148099" cy="1937626"/>
          </a:xfrm>
        </p:grpSpPr>
        <p:sp>
          <p:nvSpPr>
            <p:cNvPr name="Freeform 4" id="4"/>
            <p:cNvSpPr/>
            <p:nvPr/>
          </p:nvSpPr>
          <p:spPr>
            <a:xfrm flipH="false" flipV="false" rot="0">
              <a:off x="0" y="0"/>
              <a:ext cx="25148099" cy="1937626"/>
            </a:xfrm>
            <a:custGeom>
              <a:avLst/>
              <a:gdLst/>
              <a:ahLst/>
              <a:cxnLst/>
              <a:rect r="r" b="b" t="t" l="l"/>
              <a:pathLst>
                <a:path h="1937626" w="25148099">
                  <a:moveTo>
                    <a:pt x="0" y="0"/>
                  </a:moveTo>
                  <a:lnTo>
                    <a:pt x="25148099" y="0"/>
                  </a:lnTo>
                  <a:lnTo>
                    <a:pt x="25148099" y="1937626"/>
                  </a:lnTo>
                  <a:lnTo>
                    <a:pt x="0" y="1937626"/>
                  </a:lnTo>
                  <a:close/>
                </a:path>
              </a:pathLst>
            </a:custGeom>
          </p:spPr>
        </p:sp>
        <p:sp>
          <p:nvSpPr>
            <p:cNvPr name="TextBox 5" id="5"/>
            <p:cNvSpPr txBox="true"/>
            <p:nvPr/>
          </p:nvSpPr>
          <p:spPr>
            <a:xfrm>
              <a:off x="0" y="-228600"/>
              <a:ext cx="25148099" cy="2166226"/>
            </a:xfrm>
            <a:prstGeom prst="rect">
              <a:avLst/>
            </a:prstGeom>
          </p:spPr>
          <p:txBody>
            <a:bodyPr anchor="t" rtlCol="false" tIns="0" lIns="0" bIns="0" rIns="0"/>
            <a:lstStyle/>
            <a:p>
              <a:pPr algn="just">
                <a:lnSpc>
                  <a:spcPts val="5039"/>
                </a:lnSpc>
              </a:pPr>
              <a:r>
                <a:rPr lang="en-US" b="true" sz="2799" i="true">
                  <a:solidFill>
                    <a:srgbClr val="161615"/>
                  </a:solidFill>
                  <a:latin typeface="Calibri (MS) Bold Italics"/>
                  <a:ea typeface="Calibri (MS) Bold Italics"/>
                  <a:cs typeface="Calibri (MS) Bold Italics"/>
                  <a:sym typeface="Calibri (MS) Bold Italics"/>
                </a:rPr>
                <a:t>Οι 4 Πυλώνες της Συμπεριληπτικής Οργάνωσης Εκδηλώσεων</a:t>
              </a:r>
            </a:p>
            <a:p>
              <a:pPr algn="just">
                <a:lnSpc>
                  <a:spcPts val="5039"/>
                </a:lnSpc>
              </a:pPr>
            </a:p>
          </p:txBody>
        </p:sp>
      </p:grpSp>
      <p:grpSp>
        <p:nvGrpSpPr>
          <p:cNvPr name="Group 6" id="6"/>
          <p:cNvGrpSpPr/>
          <p:nvPr/>
        </p:nvGrpSpPr>
        <p:grpSpPr>
          <a:xfrm rot="0">
            <a:off x="2114167" y="320500"/>
            <a:ext cx="14059667" cy="1416400"/>
            <a:chOff x="0" y="0"/>
            <a:chExt cx="18746223" cy="1888533"/>
          </a:xfrm>
        </p:grpSpPr>
        <p:sp>
          <p:nvSpPr>
            <p:cNvPr name="Freeform 7" id="7"/>
            <p:cNvSpPr/>
            <p:nvPr/>
          </p:nvSpPr>
          <p:spPr>
            <a:xfrm flipH="false" flipV="false" rot="0">
              <a:off x="0" y="0"/>
              <a:ext cx="18746222" cy="1888533"/>
            </a:xfrm>
            <a:custGeom>
              <a:avLst/>
              <a:gdLst/>
              <a:ahLst/>
              <a:cxnLst/>
              <a:rect r="r" b="b" t="t" l="l"/>
              <a:pathLst>
                <a:path h="1888533" w="18746222">
                  <a:moveTo>
                    <a:pt x="0" y="0"/>
                  </a:moveTo>
                  <a:lnTo>
                    <a:pt x="18746222" y="0"/>
                  </a:lnTo>
                  <a:lnTo>
                    <a:pt x="18746222" y="1888533"/>
                  </a:lnTo>
                  <a:lnTo>
                    <a:pt x="0" y="1888533"/>
                  </a:lnTo>
                  <a:close/>
                </a:path>
              </a:pathLst>
            </a:custGeom>
          </p:spPr>
        </p:sp>
        <p:sp>
          <p:nvSpPr>
            <p:cNvPr name="TextBox 8" id="8"/>
            <p:cNvSpPr txBox="true"/>
            <p:nvPr/>
          </p:nvSpPr>
          <p:spPr>
            <a:xfrm>
              <a:off x="0" y="-76200"/>
              <a:ext cx="18746223" cy="1964733"/>
            </a:xfrm>
            <a:prstGeom prst="rect">
              <a:avLst/>
            </a:prstGeom>
          </p:spPr>
          <p:txBody>
            <a:bodyPr anchor="t" rtlCol="false" tIns="0" lIns="0" bIns="0" rIns="0"/>
            <a:lstStyle/>
            <a:p>
              <a:pPr algn="l">
                <a:lnSpc>
                  <a:spcPts val="4800"/>
                </a:lnSpc>
              </a:pPr>
              <a:r>
                <a:rPr lang="en-US" b="true" sz="4000">
                  <a:solidFill>
                    <a:srgbClr val="282121"/>
                  </a:solidFill>
                  <a:latin typeface="Calibri (MS) Bold"/>
                  <a:ea typeface="Calibri (MS) Bold"/>
                  <a:cs typeface="Calibri (MS) Bold"/>
                  <a:sym typeface="Calibri (MS) Bold"/>
                </a:rPr>
                <a:t>Βασικές αρχές προσβασιμότητας και</a:t>
              </a:r>
              <a:r>
                <a:rPr lang="en-US" b="true" sz="4000">
                  <a:solidFill>
                    <a:srgbClr val="282121"/>
                  </a:solidFill>
                  <a:latin typeface="Calibri (MS) Bold"/>
                  <a:ea typeface="Calibri (MS) Bold"/>
                  <a:cs typeface="Calibri (MS) Bold"/>
                  <a:sym typeface="Calibri (MS) Bold"/>
                </a:rPr>
                <a:t> ένταξης στον σχεδιασμό εκδηλώσεων.</a:t>
              </a:r>
            </a:p>
          </p:txBody>
        </p:sp>
      </p:grpSp>
      <p:sp>
        <p:nvSpPr>
          <p:cNvPr name="Freeform 9" id="9"/>
          <p:cNvSpPr/>
          <p:nvPr/>
        </p:nvSpPr>
        <p:spPr>
          <a:xfrm flipH="false" flipV="false" rot="0">
            <a:off x="83632" y="83632"/>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0" id="10"/>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0">
            <a:off x="0" y="6308841"/>
            <a:ext cx="4467350" cy="4467350"/>
          </a:xfrm>
          <a:custGeom>
            <a:avLst/>
            <a:gdLst/>
            <a:ahLst/>
            <a:cxnLst/>
            <a:rect r="r" b="b" t="t" l="l"/>
            <a:pathLst>
              <a:path h="4467350" w="4467350">
                <a:moveTo>
                  <a:pt x="0" y="0"/>
                </a:moveTo>
                <a:lnTo>
                  <a:pt x="4467350" y="0"/>
                </a:lnTo>
                <a:lnTo>
                  <a:pt x="4467350" y="4467350"/>
                </a:lnTo>
                <a:lnTo>
                  <a:pt x="0" y="4467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2" id="12"/>
          <p:cNvSpPr txBox="true"/>
          <p:nvPr/>
        </p:nvSpPr>
        <p:spPr>
          <a:xfrm rot="0">
            <a:off x="1583949" y="2342826"/>
            <a:ext cx="15120102" cy="7037070"/>
          </a:xfrm>
          <a:prstGeom prst="rect">
            <a:avLst/>
          </a:prstGeom>
        </p:spPr>
        <p:txBody>
          <a:bodyPr anchor="t" rtlCol="false" tIns="0" lIns="0" bIns="0" rIns="0">
            <a:spAutoFit/>
          </a:bodyPr>
          <a:lstStyle/>
          <a:p>
            <a:pPr algn="just">
              <a:lnSpc>
                <a:spcPts val="3450"/>
              </a:lnSpc>
            </a:pPr>
            <a:r>
              <a:rPr lang="en-US" sz="2300">
                <a:solidFill>
                  <a:srgbClr val="4C4457"/>
                </a:solidFill>
                <a:latin typeface="Calibri (MS)"/>
                <a:ea typeface="Calibri (MS)"/>
                <a:cs typeface="Calibri (MS)"/>
                <a:sym typeface="Calibri (MS)"/>
              </a:rPr>
              <a:t>Για να διασφαλιστεί ότι μια εκδήλωση είναι πραγματικά συμπεριληπτική, βασιζόμαστε σε τέσσερις θεμελιώδεις πυλώνες:</a:t>
            </a:r>
          </a:p>
          <a:p>
            <a:pPr algn="just">
              <a:lnSpc>
                <a:spcPts val="3450"/>
              </a:lnSpc>
            </a:pPr>
          </a:p>
          <a:p>
            <a:pPr algn="just" marL="496571" indent="-248285" lvl="1">
              <a:lnSpc>
                <a:spcPts val="3450"/>
              </a:lnSpc>
              <a:buFont typeface="Arial"/>
              <a:buChar char="•"/>
            </a:pPr>
            <a:r>
              <a:rPr lang="en-US" b="true" sz="2300">
                <a:solidFill>
                  <a:srgbClr val="4C4457"/>
                </a:solidFill>
                <a:latin typeface="Calibri (MS) Bold"/>
                <a:ea typeface="Calibri (MS) Bold"/>
                <a:cs typeface="Calibri (MS) Bold"/>
                <a:sym typeface="Calibri (MS) Bold"/>
              </a:rPr>
              <a:t>Φυσική</a:t>
            </a:r>
            <a:r>
              <a:rPr lang="en-US" b="true" sz="2300">
                <a:solidFill>
                  <a:srgbClr val="4C4457"/>
                </a:solidFill>
                <a:latin typeface="Calibri (MS) Bold"/>
                <a:ea typeface="Calibri (MS) Bold"/>
                <a:cs typeface="Calibri (MS) Bold"/>
                <a:sym typeface="Calibri (MS) Bold"/>
              </a:rPr>
              <a:t> Προσβασιμότητα: </a:t>
            </a:r>
            <a:r>
              <a:rPr lang="en-US" sz="2300">
                <a:solidFill>
                  <a:srgbClr val="4C4457"/>
                </a:solidFill>
                <a:latin typeface="Calibri (MS)"/>
                <a:ea typeface="Calibri (MS)"/>
                <a:cs typeface="Calibri (MS)"/>
                <a:sym typeface="Calibri (MS)"/>
              </a:rPr>
              <a:t>Αφορά τα πρακτικά και απτά στοιχεία του χώρου. Περιλαμβάνει τη παροχή ραμπών για εύκολη πρόσβαση,</a:t>
            </a:r>
            <a:r>
              <a:rPr lang="en-US" sz="2300" u="none">
                <a:solidFill>
                  <a:srgbClr val="4C4457"/>
                </a:solidFill>
                <a:latin typeface="Calibri (MS)"/>
                <a:ea typeface="Calibri (MS)"/>
                <a:cs typeface="Calibri (MS)"/>
                <a:sym typeface="Calibri (MS)"/>
              </a:rPr>
              <a:t> καθαρή</a:t>
            </a:r>
            <a:r>
              <a:rPr lang="en-US" sz="2300">
                <a:solidFill>
                  <a:srgbClr val="4C4457"/>
                </a:solidFill>
                <a:latin typeface="Calibri (MS)"/>
                <a:ea typeface="Calibri (MS)"/>
                <a:cs typeface="Calibri (MS)"/>
                <a:sym typeface="Calibri (MS)"/>
              </a:rPr>
              <a:t> και</a:t>
            </a:r>
            <a:r>
              <a:rPr lang="en-US" sz="2300" u="none">
                <a:solidFill>
                  <a:srgbClr val="4C4457"/>
                </a:solidFill>
                <a:latin typeface="Calibri (MS)"/>
                <a:ea typeface="Calibri (MS)"/>
                <a:cs typeface="Calibri (MS)"/>
                <a:sym typeface="Calibri (MS)"/>
              </a:rPr>
              <a:t> ευανάγνωστη σήμανση</a:t>
            </a:r>
            <a:r>
              <a:rPr lang="en-US" sz="2300">
                <a:solidFill>
                  <a:srgbClr val="4C4457"/>
                </a:solidFill>
                <a:latin typeface="Calibri (MS)"/>
                <a:ea typeface="Calibri (MS)"/>
                <a:cs typeface="Calibri (MS)"/>
                <a:sym typeface="Calibri (MS)"/>
              </a:rPr>
              <a:t>,</a:t>
            </a:r>
            <a:r>
              <a:rPr lang="en-US" sz="2300" u="none">
                <a:solidFill>
                  <a:srgbClr val="4C4457"/>
                </a:solidFill>
                <a:latin typeface="Calibri (MS)"/>
                <a:ea typeface="Calibri (MS)"/>
                <a:cs typeface="Calibri (MS)"/>
                <a:sym typeface="Calibri (MS)"/>
              </a:rPr>
              <a:t> καθώς</a:t>
            </a:r>
            <a:r>
              <a:rPr lang="en-US" sz="2300">
                <a:solidFill>
                  <a:srgbClr val="4C4457"/>
                </a:solidFill>
                <a:latin typeface="Calibri (MS)"/>
                <a:ea typeface="Calibri (MS)"/>
                <a:cs typeface="Calibri (MS)"/>
                <a:sym typeface="Calibri (MS)"/>
              </a:rPr>
              <a:t> και</a:t>
            </a:r>
            <a:r>
              <a:rPr lang="en-US" sz="2300" u="none">
                <a:solidFill>
                  <a:srgbClr val="4C4457"/>
                </a:solidFill>
                <a:latin typeface="Calibri (MS)"/>
                <a:ea typeface="Calibri (MS)"/>
                <a:cs typeface="Calibri (MS)"/>
                <a:sym typeface="Calibri (MS)"/>
              </a:rPr>
              <a:t> ποικιλία επιλογών</a:t>
            </a:r>
            <a:r>
              <a:rPr lang="en-US" sz="2300">
                <a:solidFill>
                  <a:srgbClr val="4C4457"/>
                </a:solidFill>
                <a:latin typeface="Calibri (MS)"/>
                <a:ea typeface="Calibri (MS)"/>
                <a:cs typeface="Calibri (MS)"/>
                <a:sym typeface="Calibri (MS)"/>
              </a:rPr>
              <a:t> καθισμάτων ώστε να καλύπτονται διαφορετικές ανάγκες και προτιμήσεις των συμμετεχόντων.</a:t>
            </a:r>
          </a:p>
          <a:p>
            <a:pPr algn="just" marL="496571" indent="-248285" lvl="1">
              <a:lnSpc>
                <a:spcPts val="3450"/>
              </a:lnSpc>
              <a:buFont typeface="Arial"/>
              <a:buChar char="•"/>
            </a:pPr>
            <a:r>
              <a:rPr lang="en-US" b="true" sz="2300">
                <a:solidFill>
                  <a:srgbClr val="4C4457"/>
                </a:solidFill>
                <a:latin typeface="Calibri (MS) Bold"/>
                <a:ea typeface="Calibri (MS) Bold"/>
                <a:cs typeface="Calibri (MS) Bold"/>
                <a:sym typeface="Calibri (MS) Bold"/>
              </a:rPr>
              <a:t>Αισθητηριακή Προσβασιμότητα:</a:t>
            </a:r>
            <a:r>
              <a:rPr lang="en-US" sz="2300">
                <a:solidFill>
                  <a:srgbClr val="4C4457"/>
                </a:solidFill>
                <a:latin typeface="Calibri (MS)"/>
                <a:ea typeface="Calibri (MS)"/>
                <a:cs typeface="Calibri (MS)"/>
                <a:sym typeface="Calibri (MS)"/>
              </a:rPr>
              <a:t> Η δημιουργία ενός περιβάλλοντος που λαμβάνει υπόψη τις αισθητηριακές ευαισθησίες είναι ζωτικής σημασίας. Αυτό περιλαμβάνει την παροχή ήσυχων δωματίων ή ζωνών χαμηλής αισθητηριακής διέγερσης και τη διασφάλιση επαρκούς οπτικής αντίθεσης στα υλικά και το περιβάλλον, ώστε να υποστηρίζονται άτομα με διαφορετικές ανάγκες αισθητηριακής επεξεργασίας.</a:t>
            </a:r>
          </a:p>
          <a:p>
            <a:pPr algn="just" marL="496571" indent="-248285" lvl="1">
              <a:lnSpc>
                <a:spcPts val="3450"/>
              </a:lnSpc>
              <a:buFont typeface="Arial"/>
              <a:buChar char="•"/>
            </a:pPr>
            <a:r>
              <a:rPr lang="en-US" b="true" sz="2300">
                <a:solidFill>
                  <a:srgbClr val="4C4457"/>
                </a:solidFill>
                <a:latin typeface="Calibri (MS) Bold"/>
                <a:ea typeface="Calibri (MS) Bold"/>
                <a:cs typeface="Calibri (MS) Bold"/>
                <a:sym typeface="Calibri (MS) Bold"/>
              </a:rPr>
              <a:t>Προσβασιμότητα στην Επικοινωνία:</a:t>
            </a:r>
            <a:r>
              <a:rPr lang="en-US" sz="2300">
                <a:solidFill>
                  <a:srgbClr val="4C4457"/>
                </a:solidFill>
                <a:latin typeface="Calibri (MS)"/>
                <a:ea typeface="Calibri (MS)"/>
                <a:cs typeface="Calibri (MS)"/>
                <a:sym typeface="Calibri (MS)"/>
              </a:rPr>
              <a:t> Αυτός ο πυλώνας αφορά την παροχή των</a:t>
            </a:r>
            <a:r>
              <a:rPr lang="en-US" sz="2300">
                <a:solidFill>
                  <a:srgbClr val="4C4457"/>
                </a:solidFill>
                <a:latin typeface="Calibri (MS)"/>
                <a:ea typeface="Calibri (MS)"/>
                <a:cs typeface="Calibri (MS)"/>
                <a:sym typeface="Calibri (MS)"/>
              </a:rPr>
              <a:t> απαραίτητων εργαλείων επικοινωνίας, όπως διερμηνείς νοηματικής ή υλικών σε εύκολη ανάγνωση. Στόχος είναι η πληροφορία να μεταδίδεται ξεκάθαρα και κατανοητά για όλους, ανεξάρτητα από τις επικοινωνιακές τους ανάγκες.</a:t>
            </a:r>
          </a:p>
          <a:p>
            <a:pPr algn="just" marL="496571" indent="-248285" lvl="1">
              <a:lnSpc>
                <a:spcPts val="3450"/>
              </a:lnSpc>
              <a:buFont typeface="Arial"/>
              <a:buChar char="•"/>
            </a:pPr>
            <a:r>
              <a:rPr lang="en-US" b="true" sz="2300">
                <a:solidFill>
                  <a:srgbClr val="4C4457"/>
                </a:solidFill>
                <a:latin typeface="Calibri (MS) Bold"/>
                <a:ea typeface="Calibri (MS) Bold"/>
                <a:cs typeface="Calibri (MS) Bold"/>
                <a:sym typeface="Calibri (MS) Bold"/>
              </a:rPr>
              <a:t>Συμπεριληπτική Στάση και</a:t>
            </a:r>
            <a:r>
              <a:rPr lang="en-US" b="true" sz="2300">
                <a:solidFill>
                  <a:srgbClr val="4C4457"/>
                </a:solidFill>
                <a:latin typeface="Calibri (MS) Bold"/>
                <a:ea typeface="Calibri (MS) Bold"/>
                <a:cs typeface="Calibri (MS) Bold"/>
                <a:sym typeface="Calibri (MS) Bold"/>
              </a:rPr>
              <a:t> Νοοτροπία:</a:t>
            </a:r>
            <a:r>
              <a:rPr lang="en-US" sz="2300">
                <a:solidFill>
                  <a:srgbClr val="4C4457"/>
                </a:solidFill>
                <a:latin typeface="Calibri (MS)"/>
                <a:ea typeface="Calibri (MS)"/>
                <a:cs typeface="Calibri (MS)"/>
                <a:sym typeface="Calibri (MS)"/>
              </a:rPr>
              <a:t> Πέρα από τις πρακτικές προσαρμογές, εξίσου σημαντική είναι η καλλιέργεια μιας στάσης σεβασμού και καλωσορίσματος. Αυτό περιλαμβάνει εκπαίδευση του προσωπικού και των εργαζομένων για την νεολαία σχετικά με την αναπηρία, ειδικά για μη ορατές δυσκολίες, και τη σταθερή χρήση φιλικής, ευγενικής και περιεκτικής γλώσσας.</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018960"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2233675" y="1430394"/>
            <a:ext cx="15587076" cy="1200962"/>
            <a:chOff x="0" y="0"/>
            <a:chExt cx="25148099" cy="1937626"/>
          </a:xfrm>
        </p:grpSpPr>
        <p:sp>
          <p:nvSpPr>
            <p:cNvPr name="Freeform 4" id="4"/>
            <p:cNvSpPr/>
            <p:nvPr/>
          </p:nvSpPr>
          <p:spPr>
            <a:xfrm flipH="false" flipV="false" rot="0">
              <a:off x="0" y="0"/>
              <a:ext cx="25148099" cy="1937626"/>
            </a:xfrm>
            <a:custGeom>
              <a:avLst/>
              <a:gdLst/>
              <a:ahLst/>
              <a:cxnLst/>
              <a:rect r="r" b="b" t="t" l="l"/>
              <a:pathLst>
                <a:path h="1937626" w="25148099">
                  <a:moveTo>
                    <a:pt x="0" y="0"/>
                  </a:moveTo>
                  <a:lnTo>
                    <a:pt x="25148099" y="0"/>
                  </a:lnTo>
                  <a:lnTo>
                    <a:pt x="25148099" y="1937626"/>
                  </a:lnTo>
                  <a:lnTo>
                    <a:pt x="0" y="1937626"/>
                  </a:lnTo>
                  <a:close/>
                </a:path>
              </a:pathLst>
            </a:custGeom>
          </p:spPr>
        </p:sp>
        <p:sp>
          <p:nvSpPr>
            <p:cNvPr name="TextBox 5" id="5"/>
            <p:cNvSpPr txBox="true"/>
            <p:nvPr/>
          </p:nvSpPr>
          <p:spPr>
            <a:xfrm>
              <a:off x="0" y="-228600"/>
              <a:ext cx="25148099" cy="2166226"/>
            </a:xfrm>
            <a:prstGeom prst="rect">
              <a:avLst/>
            </a:prstGeom>
          </p:spPr>
          <p:txBody>
            <a:bodyPr anchor="t" rtlCol="false" tIns="0" lIns="0" bIns="0" rIns="0"/>
            <a:lstStyle/>
            <a:p>
              <a:pPr algn="just">
                <a:lnSpc>
                  <a:spcPts val="5039"/>
                </a:lnSpc>
              </a:pPr>
              <a:r>
                <a:rPr lang="en-US" b="true" sz="2799" i="true">
                  <a:solidFill>
                    <a:srgbClr val="161615"/>
                  </a:solidFill>
                  <a:latin typeface="Calibri (MS) Bold Italics"/>
                  <a:ea typeface="Calibri (MS) Bold Italics"/>
                  <a:cs typeface="Calibri (MS) Bold Italics"/>
                  <a:sym typeface="Calibri (MS) Bold Italics"/>
                </a:rPr>
                <a:t>Συμπεριληπτικός σχεδιασμός: πριν, κατά τη διάρκεια και μετά την εκδήλωση</a:t>
              </a:r>
            </a:p>
            <a:p>
              <a:pPr algn="just">
                <a:lnSpc>
                  <a:spcPts val="5039"/>
                </a:lnSpc>
              </a:pPr>
            </a:p>
          </p:txBody>
        </p:sp>
      </p:grpSp>
      <p:grpSp>
        <p:nvGrpSpPr>
          <p:cNvPr name="Group 6" id="6"/>
          <p:cNvGrpSpPr/>
          <p:nvPr/>
        </p:nvGrpSpPr>
        <p:grpSpPr>
          <a:xfrm rot="0">
            <a:off x="2233675" y="83632"/>
            <a:ext cx="14059667" cy="1416267"/>
            <a:chOff x="0" y="0"/>
            <a:chExt cx="18746223" cy="1888357"/>
          </a:xfrm>
        </p:grpSpPr>
        <p:sp>
          <p:nvSpPr>
            <p:cNvPr name="Freeform 7" id="7"/>
            <p:cNvSpPr/>
            <p:nvPr/>
          </p:nvSpPr>
          <p:spPr>
            <a:xfrm flipH="false" flipV="false" rot="0">
              <a:off x="0" y="0"/>
              <a:ext cx="18746222" cy="1888357"/>
            </a:xfrm>
            <a:custGeom>
              <a:avLst/>
              <a:gdLst/>
              <a:ahLst/>
              <a:cxnLst/>
              <a:rect r="r" b="b" t="t" l="l"/>
              <a:pathLst>
                <a:path h="1888357" w="18746222">
                  <a:moveTo>
                    <a:pt x="0" y="0"/>
                  </a:moveTo>
                  <a:lnTo>
                    <a:pt x="18746222" y="0"/>
                  </a:lnTo>
                  <a:lnTo>
                    <a:pt x="18746222" y="1888357"/>
                  </a:lnTo>
                  <a:lnTo>
                    <a:pt x="0" y="1888357"/>
                  </a:lnTo>
                  <a:close/>
                </a:path>
              </a:pathLst>
            </a:custGeom>
          </p:spPr>
        </p:sp>
        <p:sp>
          <p:nvSpPr>
            <p:cNvPr name="TextBox 8" id="8"/>
            <p:cNvSpPr txBox="true"/>
            <p:nvPr/>
          </p:nvSpPr>
          <p:spPr>
            <a:xfrm>
              <a:off x="0" y="-76200"/>
              <a:ext cx="18746223" cy="1964557"/>
            </a:xfrm>
            <a:prstGeom prst="rect">
              <a:avLst/>
            </a:prstGeom>
          </p:spPr>
          <p:txBody>
            <a:bodyPr anchor="t" rtlCol="false" tIns="0" lIns="0" bIns="0" rIns="0"/>
            <a:lstStyle/>
            <a:p>
              <a:pPr algn="l">
                <a:lnSpc>
                  <a:spcPts val="4800"/>
                </a:lnSpc>
              </a:pPr>
              <a:r>
                <a:rPr lang="en-US" b="true" sz="4000">
                  <a:solidFill>
                    <a:srgbClr val="282121"/>
                  </a:solidFill>
                  <a:latin typeface="Calibri (MS) Bold"/>
                  <a:ea typeface="Calibri (MS) Bold"/>
                  <a:cs typeface="Calibri (MS) Bold"/>
                  <a:sym typeface="Calibri (MS) Bold"/>
                </a:rPr>
                <a:t>Βασικές αρχές προσβασιμότητας</a:t>
              </a:r>
              <a:r>
                <a:rPr lang="en-US" b="true" sz="4000">
                  <a:solidFill>
                    <a:srgbClr val="282121"/>
                  </a:solidFill>
                  <a:latin typeface="Calibri (MS) Bold"/>
                  <a:ea typeface="Calibri (MS) Bold"/>
                  <a:cs typeface="Calibri (MS) Bold"/>
                  <a:sym typeface="Calibri (MS) Bold"/>
                </a:rPr>
                <a:t> και ένταξης στον σχεδιασμό εκδηλώσεων.</a:t>
              </a:r>
            </a:p>
          </p:txBody>
        </p:sp>
      </p:grpSp>
      <p:sp>
        <p:nvSpPr>
          <p:cNvPr name="Freeform 9" id="9"/>
          <p:cNvSpPr/>
          <p:nvPr/>
        </p:nvSpPr>
        <p:spPr>
          <a:xfrm flipH="false" flipV="false" rot="0">
            <a:off x="83632" y="83632"/>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0" id="10"/>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0">
            <a:off x="-379062" y="6401518"/>
            <a:ext cx="4467350" cy="4467350"/>
          </a:xfrm>
          <a:custGeom>
            <a:avLst/>
            <a:gdLst/>
            <a:ahLst/>
            <a:cxnLst/>
            <a:rect r="r" b="b" t="t" l="l"/>
            <a:pathLst>
              <a:path h="4467350" w="4467350">
                <a:moveTo>
                  <a:pt x="0" y="0"/>
                </a:moveTo>
                <a:lnTo>
                  <a:pt x="4467349" y="0"/>
                </a:lnTo>
                <a:lnTo>
                  <a:pt x="4467349" y="4467349"/>
                </a:lnTo>
                <a:lnTo>
                  <a:pt x="0" y="446734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2" id="12"/>
          <p:cNvSpPr txBox="true"/>
          <p:nvPr/>
        </p:nvSpPr>
        <p:spPr>
          <a:xfrm rot="0">
            <a:off x="1285313" y="1985449"/>
            <a:ext cx="13887708" cy="7574280"/>
          </a:xfrm>
          <a:prstGeom prst="rect">
            <a:avLst/>
          </a:prstGeom>
        </p:spPr>
        <p:txBody>
          <a:bodyPr anchor="t" rtlCol="false" tIns="0" lIns="0" bIns="0" rIns="0">
            <a:spAutoFit/>
          </a:bodyPr>
          <a:lstStyle/>
          <a:p>
            <a:pPr algn="just">
              <a:lnSpc>
                <a:spcPts val="3300"/>
              </a:lnSpc>
            </a:pPr>
            <a:r>
              <a:rPr lang="en-US" sz="2200" b="true">
                <a:solidFill>
                  <a:srgbClr val="F652A0"/>
                </a:solidFill>
                <a:latin typeface="Calibri (MS) Bold"/>
                <a:ea typeface="Calibri (MS) Bold"/>
                <a:cs typeface="Calibri (MS) Bold"/>
                <a:sym typeface="Calibri (MS) Bold"/>
              </a:rPr>
              <a:t>Ο αποτελεσματικός σχεδιασμός εκδηλώσεων χωρίς αποκλεισμούς είναι μια συνεχής διαδικασία που εκτείνεται πριν, κατά τη διάρκεια και μετά την ίδια την εκδήλωση.</a:t>
            </a:r>
          </a:p>
          <a:p>
            <a:pPr algn="just">
              <a:lnSpc>
                <a:spcPts val="3300"/>
              </a:lnSpc>
            </a:pPr>
          </a:p>
          <a:p>
            <a:pPr algn="just">
              <a:lnSpc>
                <a:spcPts val="3300"/>
              </a:lnSpc>
            </a:pPr>
            <a:r>
              <a:rPr lang="en-US" sz="2200" b="true">
                <a:solidFill>
                  <a:srgbClr val="4C4457"/>
                </a:solidFill>
                <a:latin typeface="Calibri (MS) Bold"/>
                <a:ea typeface="Calibri (MS) Bold"/>
                <a:cs typeface="Calibri (MS) Bold"/>
                <a:sym typeface="Calibri (MS) Bold"/>
              </a:rPr>
              <a:t>Πριν από</a:t>
            </a:r>
            <a:r>
              <a:rPr lang="en-US" sz="2200" b="true">
                <a:solidFill>
                  <a:srgbClr val="4C4457"/>
                </a:solidFill>
                <a:latin typeface="Calibri (MS) Bold"/>
                <a:ea typeface="Calibri (MS) Bold"/>
                <a:cs typeface="Calibri (MS) Bold"/>
                <a:sym typeface="Calibri (MS) Bold"/>
              </a:rPr>
              <a:t> την εκδήλωση:</a:t>
            </a:r>
            <a:r>
              <a:rPr lang="en-US" sz="2200">
                <a:solidFill>
                  <a:srgbClr val="4C4457"/>
                </a:solidFill>
                <a:latin typeface="Calibri (MS)"/>
                <a:ea typeface="Calibri (MS)"/>
                <a:cs typeface="Calibri (MS)"/>
                <a:sym typeface="Calibri (MS)"/>
              </a:rPr>
              <a:t> Είναι σημαντικό να γίνει μια ολοκληρωμένη αξιολόγηση αναγκών. Οι φόρμες εγγραφής πρέπει να ρωτούν με σαφήνεια για ανάγκες υποστήριξης, πρόσβασης, κλπ., ώστε οι διοργανωτές/ριες να μπορούν να προετοιμαστούν κατάλληλα και να προσφέρουν εξατομικευμένες διευκολύνσεις.</a:t>
            </a:r>
          </a:p>
          <a:p>
            <a:pPr algn="just">
              <a:lnSpc>
                <a:spcPts val="3300"/>
              </a:lnSpc>
            </a:pPr>
            <a:r>
              <a:rPr lang="en-US" sz="2200" b="true">
                <a:solidFill>
                  <a:srgbClr val="4C4457"/>
                </a:solidFill>
                <a:latin typeface="Calibri (MS) Bold"/>
                <a:ea typeface="Calibri (MS) Bold"/>
                <a:cs typeface="Calibri (MS) Bold"/>
                <a:sym typeface="Calibri (MS) Bold"/>
              </a:rPr>
              <a:t>Κατά τη διάρκεια</a:t>
            </a:r>
            <a:r>
              <a:rPr lang="en-US" sz="2200" b="true">
                <a:solidFill>
                  <a:srgbClr val="4C4457"/>
                </a:solidFill>
                <a:latin typeface="Calibri (MS) Bold"/>
                <a:ea typeface="Calibri (MS) Bold"/>
                <a:cs typeface="Calibri (MS) Bold"/>
                <a:sym typeface="Calibri (MS) Bold"/>
              </a:rPr>
              <a:t> της εκδήλωσης:</a:t>
            </a:r>
            <a:r>
              <a:rPr lang="en-US" sz="2200">
                <a:solidFill>
                  <a:srgbClr val="4C4457"/>
                </a:solidFill>
                <a:latin typeface="Calibri (MS)"/>
                <a:ea typeface="Calibri (MS)"/>
                <a:cs typeface="Calibri (MS)"/>
                <a:sym typeface="Calibri (MS)"/>
              </a:rPr>
              <a:t> Είναι ζωτικής σημασίας το πρόγραμμα να παρουσιάζεται με τρόπο ξεκάθαρο και εύκολα προσβάσιμο για όλους. Φροντίστε να υπάρχει ειδικά εκπαιδευμένο προσωπικό υποστήριξης για να βοηθά άμεσα όποιο άτομο το χρειαστεί. Παράλληλα, προσφέρετε τόσο οπτικές όσο και ηχητικές εκδοχές του προγράμματος, ώστε να ανταποκρίνεστε σε διαφορετικές ανάγκες και τρόπους επικοινωνίας.»</a:t>
            </a:r>
          </a:p>
          <a:p>
            <a:pPr algn="just">
              <a:lnSpc>
                <a:spcPts val="3300"/>
              </a:lnSpc>
            </a:pPr>
            <a:r>
              <a:rPr lang="en-US" sz="2200" b="true">
                <a:solidFill>
                  <a:srgbClr val="4C4457"/>
                </a:solidFill>
                <a:latin typeface="Calibri (MS) Bold"/>
                <a:ea typeface="Calibri (MS) Bold"/>
                <a:cs typeface="Calibri (MS) Bold"/>
                <a:sym typeface="Calibri (MS) Bold"/>
              </a:rPr>
              <a:t>Μετά την εκδήλωση:</a:t>
            </a:r>
            <a:r>
              <a:rPr lang="en-US" sz="2200">
                <a:solidFill>
                  <a:srgbClr val="4C4457"/>
                </a:solidFill>
                <a:latin typeface="Calibri (MS)"/>
                <a:ea typeface="Calibri (MS)"/>
                <a:cs typeface="Calibri (MS)"/>
                <a:sym typeface="Calibri (MS)"/>
              </a:rPr>
              <a:t> Η δέσμευση για ένταξη εκτείνεται πέρα από τη λήξη της εκδήλωσης. Εφαρμόστε μηχανισμούς συλλογής σχολίων σε προσβάσιμες μορφές, επιτρέποντας σε όλους τους συμμετέχοντες να μοιραστούν τις εμπειρίες τους και να συμβάλουν σε μελλοντικές βελτιώσεις.</a:t>
            </a:r>
          </a:p>
          <a:p>
            <a:pPr algn="just">
              <a:lnSpc>
                <a:spcPts val="3300"/>
              </a:lnSpc>
            </a:pPr>
          </a:p>
          <a:p>
            <a:pPr algn="just">
              <a:lnSpc>
                <a:spcPts val="3300"/>
              </a:lnSpc>
            </a:pPr>
            <a:r>
              <a:rPr lang="en-US" sz="2200" b="true">
                <a:solidFill>
                  <a:srgbClr val="4C4457"/>
                </a:solidFill>
                <a:latin typeface="Calibri (MS) Bold"/>
                <a:ea typeface="Calibri (MS) Bold"/>
                <a:cs typeface="Calibri (MS) Bold"/>
                <a:sym typeface="Calibri (MS) Bold"/>
              </a:rPr>
              <a:t>Επιπλέον</a:t>
            </a:r>
            <a:r>
              <a:rPr lang="en-US" sz="2200" b="true">
                <a:solidFill>
                  <a:srgbClr val="4C4457"/>
                </a:solidFill>
                <a:latin typeface="Calibri (MS) Bold"/>
                <a:ea typeface="Calibri (MS) Bold"/>
                <a:cs typeface="Calibri (MS) Bold"/>
                <a:sym typeface="Calibri (MS) Bold"/>
              </a:rPr>
              <a:t> συμβουλή:</a:t>
            </a:r>
            <a:r>
              <a:rPr lang="en-US" sz="2200">
                <a:solidFill>
                  <a:srgbClr val="4C4457"/>
                </a:solidFill>
                <a:latin typeface="Calibri (MS)"/>
                <a:ea typeface="Calibri (MS)"/>
                <a:cs typeface="Calibri (MS)"/>
                <a:sym typeface="Calibri (MS)"/>
              </a:rPr>
              <a:t> Για</a:t>
            </a:r>
            <a:r>
              <a:rPr lang="en-US" sz="2200">
                <a:solidFill>
                  <a:srgbClr val="4C4457"/>
                </a:solidFill>
                <a:latin typeface="Calibri (MS)"/>
                <a:ea typeface="Calibri (MS)"/>
                <a:cs typeface="Calibri (MS)"/>
                <a:sym typeface="Calibri (MS)"/>
              </a:rPr>
              <a:t> να οργανώνονται πιο αποτελεσματικά όλες οι δράσεις προσβασιμότητας, είναι ιδιαίτερα χρήσιμο κάθε ομάδα διοργάνωσης να ορίζει ένα άτομο ως «Συντονιστή Προσβασιμότητας», το οποίο θα επιβλέπει και θα διασφαλίζει ότι οι συμπεριληπτικές πρακτικές εφαρμόζονται με συνέπεια σε όλα τα στάδια.</a:t>
            </a:r>
          </a:p>
          <a:p>
            <a:pPr algn="just">
              <a:lnSpc>
                <a:spcPts val="3300"/>
              </a:lnSpc>
            </a:pPr>
          </a:p>
        </p:txBody>
      </p:sp>
      <p:sp>
        <p:nvSpPr>
          <p:cNvPr name="Freeform 13" id="13"/>
          <p:cNvSpPr/>
          <p:nvPr/>
        </p:nvSpPr>
        <p:spPr>
          <a:xfrm flipH="false" flipV="false" rot="0">
            <a:off x="15536124" y="4215404"/>
            <a:ext cx="2751876" cy="2823753"/>
          </a:xfrm>
          <a:custGeom>
            <a:avLst/>
            <a:gdLst/>
            <a:ahLst/>
            <a:cxnLst/>
            <a:rect r="r" b="b" t="t" l="l"/>
            <a:pathLst>
              <a:path h="2823753" w="2751876">
                <a:moveTo>
                  <a:pt x="0" y="0"/>
                </a:moveTo>
                <a:lnTo>
                  <a:pt x="2751876" y="0"/>
                </a:lnTo>
                <a:lnTo>
                  <a:pt x="2751876" y="2823753"/>
                </a:lnTo>
                <a:lnTo>
                  <a:pt x="0" y="282375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018960"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535815" y="3196892"/>
            <a:ext cx="15587076" cy="1839104"/>
            <a:chOff x="0" y="0"/>
            <a:chExt cx="25148099" cy="2967201"/>
          </a:xfrm>
        </p:grpSpPr>
        <p:sp>
          <p:nvSpPr>
            <p:cNvPr name="Freeform 4" id="4"/>
            <p:cNvSpPr/>
            <p:nvPr/>
          </p:nvSpPr>
          <p:spPr>
            <a:xfrm flipH="false" flipV="false" rot="0">
              <a:off x="0" y="0"/>
              <a:ext cx="25148099" cy="2967200"/>
            </a:xfrm>
            <a:custGeom>
              <a:avLst/>
              <a:gdLst/>
              <a:ahLst/>
              <a:cxnLst/>
              <a:rect r="r" b="b" t="t" l="l"/>
              <a:pathLst>
                <a:path h="2967200" w="25148099">
                  <a:moveTo>
                    <a:pt x="0" y="0"/>
                  </a:moveTo>
                  <a:lnTo>
                    <a:pt x="25148099" y="0"/>
                  </a:lnTo>
                  <a:lnTo>
                    <a:pt x="25148099" y="2967200"/>
                  </a:lnTo>
                  <a:lnTo>
                    <a:pt x="0" y="2967200"/>
                  </a:lnTo>
                  <a:close/>
                </a:path>
              </a:pathLst>
            </a:custGeom>
          </p:spPr>
        </p:sp>
        <p:sp>
          <p:nvSpPr>
            <p:cNvPr name="TextBox 5" id="5"/>
            <p:cNvSpPr txBox="true"/>
            <p:nvPr/>
          </p:nvSpPr>
          <p:spPr>
            <a:xfrm>
              <a:off x="0" y="-228600"/>
              <a:ext cx="25148099" cy="3195801"/>
            </a:xfrm>
            <a:prstGeom prst="rect">
              <a:avLst/>
            </a:prstGeom>
          </p:spPr>
          <p:txBody>
            <a:bodyPr anchor="t" rtlCol="false" tIns="0" lIns="0" bIns="0" rIns="0"/>
            <a:lstStyle/>
            <a:p>
              <a:pPr algn="just">
                <a:lnSpc>
                  <a:spcPts val="5039"/>
                </a:lnSpc>
              </a:pPr>
              <a:r>
                <a:rPr lang="en-US" sz="2799" b="true">
                  <a:solidFill>
                    <a:srgbClr val="161615"/>
                  </a:solidFill>
                  <a:latin typeface="Calibri (MS) Bold"/>
                  <a:ea typeface="Calibri (MS) Bold"/>
                  <a:cs typeface="Calibri (MS) Bold"/>
                  <a:sym typeface="Calibri (MS) Bold"/>
                </a:rPr>
                <a:t>1. Κάντε τη διαδικασία εγγραφής προσβάσιμη για όλους</a:t>
              </a:r>
            </a:p>
            <a:p>
              <a:pPr algn="just">
                <a:lnSpc>
                  <a:spcPts val="5039"/>
                </a:lnSpc>
              </a:pPr>
            </a:p>
            <a:p>
              <a:pPr algn="just">
                <a:lnSpc>
                  <a:spcPts val="5039"/>
                </a:lnSpc>
              </a:pPr>
            </a:p>
          </p:txBody>
        </p:sp>
      </p:grpSp>
      <p:grpSp>
        <p:nvGrpSpPr>
          <p:cNvPr name="Group 6" id="6"/>
          <p:cNvGrpSpPr/>
          <p:nvPr/>
        </p:nvGrpSpPr>
        <p:grpSpPr>
          <a:xfrm rot="0">
            <a:off x="2361913" y="1223235"/>
            <a:ext cx="12152907" cy="1615281"/>
            <a:chOff x="0" y="0"/>
            <a:chExt cx="14126098" cy="1877545"/>
          </a:xfrm>
        </p:grpSpPr>
        <p:sp>
          <p:nvSpPr>
            <p:cNvPr name="Freeform 7" id="7"/>
            <p:cNvSpPr/>
            <p:nvPr/>
          </p:nvSpPr>
          <p:spPr>
            <a:xfrm flipH="false" flipV="false" rot="0">
              <a:off x="0" y="0"/>
              <a:ext cx="14126097" cy="1877545"/>
            </a:xfrm>
            <a:custGeom>
              <a:avLst/>
              <a:gdLst/>
              <a:ahLst/>
              <a:cxnLst/>
              <a:rect r="r" b="b" t="t" l="l"/>
              <a:pathLst>
                <a:path h="1877545" w="14126097">
                  <a:moveTo>
                    <a:pt x="0" y="0"/>
                  </a:moveTo>
                  <a:lnTo>
                    <a:pt x="14126097" y="0"/>
                  </a:lnTo>
                  <a:lnTo>
                    <a:pt x="14126097" y="1877545"/>
                  </a:lnTo>
                  <a:lnTo>
                    <a:pt x="0" y="1877545"/>
                  </a:lnTo>
                  <a:close/>
                </a:path>
              </a:pathLst>
            </a:custGeom>
          </p:spPr>
        </p:sp>
        <p:sp>
          <p:nvSpPr>
            <p:cNvPr name="TextBox 8" id="8"/>
            <p:cNvSpPr txBox="true"/>
            <p:nvPr/>
          </p:nvSpPr>
          <p:spPr>
            <a:xfrm>
              <a:off x="0" y="-57150"/>
              <a:ext cx="14126098" cy="1934695"/>
            </a:xfrm>
            <a:prstGeom prst="rect">
              <a:avLst/>
            </a:prstGeom>
          </p:spPr>
          <p:txBody>
            <a:bodyPr anchor="t" rtlCol="false" tIns="0" lIns="0" bIns="0" rIns="0"/>
            <a:lstStyle/>
            <a:p>
              <a:pPr algn="l">
                <a:lnSpc>
                  <a:spcPts val="3840"/>
                </a:lnSpc>
              </a:pPr>
              <a:r>
                <a:rPr lang="en-US" sz="3200" b="true">
                  <a:solidFill>
                    <a:srgbClr val="282121"/>
                  </a:solidFill>
                  <a:latin typeface="Calibri (MS) Bold"/>
                  <a:ea typeface="Calibri (MS) Bold"/>
                  <a:cs typeface="Calibri (MS) Bold"/>
                  <a:sym typeface="Calibri (MS) Bold"/>
                </a:rPr>
                <a:t>Πώς δημιουργούμε ένα περιβάλλον που καλωσορίζει διαφορετικές ανάγκες</a:t>
              </a:r>
            </a:p>
            <a:p>
              <a:pPr algn="l">
                <a:lnSpc>
                  <a:spcPts val="3840"/>
                </a:lnSpc>
              </a:pPr>
            </a:p>
          </p:txBody>
        </p:sp>
      </p:grpSp>
      <p:sp>
        <p:nvSpPr>
          <p:cNvPr name="Freeform 9" id="9"/>
          <p:cNvSpPr/>
          <p:nvPr/>
        </p:nvSpPr>
        <p:spPr>
          <a:xfrm flipH="false" flipV="false" rot="0">
            <a:off x="83632" y="0"/>
            <a:ext cx="1890136" cy="1810699"/>
          </a:xfrm>
          <a:custGeom>
            <a:avLst/>
            <a:gdLst/>
            <a:ahLst/>
            <a:cxnLst/>
            <a:rect r="r" b="b" t="t" l="l"/>
            <a:pathLst>
              <a:path h="1810699" w="1890136">
                <a:moveTo>
                  <a:pt x="0" y="0"/>
                </a:moveTo>
                <a:lnTo>
                  <a:pt x="1890136" y="0"/>
                </a:lnTo>
                <a:lnTo>
                  <a:pt x="1890136" y="1810699"/>
                </a:lnTo>
                <a:lnTo>
                  <a:pt x="0" y="1810699"/>
                </a:lnTo>
                <a:lnTo>
                  <a:pt x="0" y="0"/>
                </a:lnTo>
                <a:close/>
              </a:path>
            </a:pathLst>
          </a:custGeom>
          <a:blipFill>
            <a:blip r:embed="rId4"/>
            <a:stretch>
              <a:fillRect l="0" t="0" r="0" b="-4387"/>
            </a:stretch>
          </a:blipFill>
        </p:spPr>
      </p:sp>
      <p:sp>
        <p:nvSpPr>
          <p:cNvPr name="Freeform 10" id="10"/>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0">
            <a:off x="0" y="6627926"/>
            <a:ext cx="4467350" cy="4467350"/>
          </a:xfrm>
          <a:custGeom>
            <a:avLst/>
            <a:gdLst/>
            <a:ahLst/>
            <a:cxnLst/>
            <a:rect r="r" b="b" t="t" l="l"/>
            <a:pathLst>
              <a:path h="4467350" w="4467350">
                <a:moveTo>
                  <a:pt x="0" y="0"/>
                </a:moveTo>
                <a:lnTo>
                  <a:pt x="4467350" y="0"/>
                </a:lnTo>
                <a:lnTo>
                  <a:pt x="4467350" y="4467349"/>
                </a:lnTo>
                <a:lnTo>
                  <a:pt x="0" y="446734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2" id="12"/>
          <p:cNvSpPr/>
          <p:nvPr/>
        </p:nvSpPr>
        <p:spPr>
          <a:xfrm flipH="false" flipV="false" rot="0">
            <a:off x="11660410" y="3693122"/>
            <a:ext cx="5462481" cy="4294876"/>
          </a:xfrm>
          <a:custGeom>
            <a:avLst/>
            <a:gdLst/>
            <a:ahLst/>
            <a:cxnLst/>
            <a:rect r="r" b="b" t="t" l="l"/>
            <a:pathLst>
              <a:path h="4294876" w="5462481">
                <a:moveTo>
                  <a:pt x="0" y="0"/>
                </a:moveTo>
                <a:lnTo>
                  <a:pt x="5462481" y="0"/>
                </a:lnTo>
                <a:lnTo>
                  <a:pt x="5462481" y="4294876"/>
                </a:lnTo>
                <a:lnTo>
                  <a:pt x="0" y="429487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1310743" y="3837459"/>
            <a:ext cx="9323809" cy="4574203"/>
          </a:xfrm>
          <a:prstGeom prst="rect">
            <a:avLst/>
          </a:prstGeom>
        </p:spPr>
        <p:txBody>
          <a:bodyPr anchor="t" rtlCol="false" tIns="0" lIns="0" bIns="0" rIns="0">
            <a:spAutoFit/>
          </a:bodyPr>
          <a:lstStyle/>
          <a:p>
            <a:pPr algn="l" marL="582928" indent="-291464" lvl="1">
              <a:lnSpc>
                <a:spcPts val="4049"/>
              </a:lnSpc>
              <a:buFont typeface="Arial"/>
              <a:buChar char="•"/>
            </a:pPr>
            <a:r>
              <a:rPr lang="en-US" sz="2699">
                <a:solidFill>
                  <a:srgbClr val="4C4457"/>
                </a:solidFill>
                <a:latin typeface="Calibri (MS)"/>
                <a:ea typeface="Calibri (MS)"/>
                <a:cs typeface="Calibri (MS)"/>
                <a:sym typeface="Calibri (MS)"/>
              </a:rPr>
              <a:t>Επιτρέψτε την εγγραφή με πολλούς τρόπους: τηλέφωνο, email ή ηλεκτρονικά.</a:t>
            </a:r>
          </a:p>
          <a:p>
            <a:pPr algn="l">
              <a:lnSpc>
                <a:spcPts val="4049"/>
              </a:lnSpc>
            </a:pPr>
          </a:p>
          <a:p>
            <a:pPr algn="l" marL="582928" indent="-291464" lvl="1">
              <a:lnSpc>
                <a:spcPts val="4049"/>
              </a:lnSpc>
              <a:buFont typeface="Arial"/>
              <a:buChar char="•"/>
            </a:pPr>
            <a:r>
              <a:rPr lang="en-US" sz="2699">
                <a:solidFill>
                  <a:srgbClr val="4C4457"/>
                </a:solidFill>
                <a:latin typeface="Calibri (MS)"/>
                <a:ea typeface="Calibri (MS)"/>
                <a:cs typeface="Calibri (MS)"/>
                <a:sym typeface="Calibri (MS)"/>
              </a:rPr>
              <a:t>Ζητήστε</a:t>
            </a:r>
            <a:r>
              <a:rPr lang="en-US" sz="2699">
                <a:solidFill>
                  <a:srgbClr val="4C4457"/>
                </a:solidFill>
                <a:latin typeface="Calibri (MS)"/>
                <a:ea typeface="Calibri (MS)"/>
                <a:cs typeface="Calibri (MS)"/>
                <a:sym typeface="Calibri (MS)"/>
              </a:rPr>
              <a:t> πληροφορίες σχετικά με ανάγκες υποστήριξης (π.χ. ήσυχοι χώροι, συνοδός, ευέλικτη διάταξη καθισμάτων).</a:t>
            </a:r>
          </a:p>
          <a:p>
            <a:pPr algn="l">
              <a:lnSpc>
                <a:spcPts val="4049"/>
              </a:lnSpc>
            </a:pPr>
          </a:p>
          <a:p>
            <a:pPr algn="l" marL="582928" indent="-291464" lvl="1">
              <a:lnSpc>
                <a:spcPts val="4049"/>
              </a:lnSpc>
              <a:buFont typeface="Arial"/>
              <a:buChar char="•"/>
            </a:pPr>
            <a:r>
              <a:rPr lang="en-US" sz="2699">
                <a:solidFill>
                  <a:srgbClr val="4C4457"/>
                </a:solidFill>
                <a:latin typeface="Calibri (MS)"/>
                <a:ea typeface="Calibri (MS)"/>
                <a:cs typeface="Calibri (MS)"/>
                <a:sym typeface="Calibri (MS)"/>
              </a:rPr>
              <a:t>Διαχειριστείτε</a:t>
            </a:r>
            <a:r>
              <a:rPr lang="en-US" sz="2699">
                <a:solidFill>
                  <a:srgbClr val="4C4457"/>
                </a:solidFill>
                <a:latin typeface="Calibri (MS)"/>
                <a:ea typeface="Calibri (MS)"/>
                <a:cs typeface="Calibri (MS)"/>
                <a:sym typeface="Calibri (MS)"/>
              </a:rPr>
              <a:t> το προσωπικό απόρρητο με προσοχή και οργανώστε εκ των προτέρων τις απαραίτητες προσαρμογές.</a:t>
            </a:r>
          </a:p>
          <a:p>
            <a:pPr algn="l">
              <a:lnSpc>
                <a:spcPts val="4049"/>
              </a:lnSpc>
            </a:pP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018960"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469618" y="2392118"/>
            <a:ext cx="15587076" cy="1201029"/>
            <a:chOff x="0" y="0"/>
            <a:chExt cx="25148099" cy="1937733"/>
          </a:xfrm>
        </p:grpSpPr>
        <p:sp>
          <p:nvSpPr>
            <p:cNvPr name="Freeform 4" id="4"/>
            <p:cNvSpPr/>
            <p:nvPr/>
          </p:nvSpPr>
          <p:spPr>
            <a:xfrm flipH="false" flipV="false" rot="0">
              <a:off x="0" y="0"/>
              <a:ext cx="25148099" cy="1937733"/>
            </a:xfrm>
            <a:custGeom>
              <a:avLst/>
              <a:gdLst/>
              <a:ahLst/>
              <a:cxnLst/>
              <a:rect r="r" b="b" t="t" l="l"/>
              <a:pathLst>
                <a:path h="1937733" w="25148099">
                  <a:moveTo>
                    <a:pt x="0" y="0"/>
                  </a:moveTo>
                  <a:lnTo>
                    <a:pt x="25148099" y="0"/>
                  </a:lnTo>
                  <a:lnTo>
                    <a:pt x="25148099" y="1937733"/>
                  </a:lnTo>
                  <a:lnTo>
                    <a:pt x="0" y="1937733"/>
                  </a:lnTo>
                  <a:close/>
                </a:path>
              </a:pathLst>
            </a:custGeom>
          </p:spPr>
        </p:sp>
        <p:sp>
          <p:nvSpPr>
            <p:cNvPr name="TextBox 5" id="5"/>
            <p:cNvSpPr txBox="true"/>
            <p:nvPr/>
          </p:nvSpPr>
          <p:spPr>
            <a:xfrm>
              <a:off x="0" y="-228600"/>
              <a:ext cx="25148099" cy="2166333"/>
            </a:xfrm>
            <a:prstGeom prst="rect">
              <a:avLst/>
            </a:prstGeom>
          </p:spPr>
          <p:txBody>
            <a:bodyPr anchor="t" rtlCol="false" tIns="0" lIns="0" bIns="0" rIns="0"/>
            <a:lstStyle/>
            <a:p>
              <a:pPr algn="just">
                <a:lnSpc>
                  <a:spcPts val="5039"/>
                </a:lnSpc>
              </a:pPr>
              <a:r>
                <a:rPr lang="en-US" sz="2799" b="true">
                  <a:solidFill>
                    <a:srgbClr val="161615"/>
                  </a:solidFill>
                  <a:latin typeface="Calibri (MS) Bold"/>
                  <a:ea typeface="Calibri (MS) Bold"/>
                  <a:cs typeface="Calibri (MS) Bold"/>
                  <a:sym typeface="Calibri (MS) Bold"/>
                </a:rPr>
                <a:t>2. Επικοινωνήστε με σεβασμό και προσοχή</a:t>
              </a:r>
            </a:p>
            <a:p>
              <a:pPr algn="just">
                <a:lnSpc>
                  <a:spcPts val="5039"/>
                </a:lnSpc>
              </a:pPr>
            </a:p>
          </p:txBody>
        </p:sp>
      </p:grpSp>
      <p:grpSp>
        <p:nvGrpSpPr>
          <p:cNvPr name="Group 6" id="6"/>
          <p:cNvGrpSpPr/>
          <p:nvPr/>
        </p:nvGrpSpPr>
        <p:grpSpPr>
          <a:xfrm rot="0">
            <a:off x="2396384" y="901435"/>
            <a:ext cx="10483000" cy="1129440"/>
            <a:chOff x="0" y="0"/>
            <a:chExt cx="13977334" cy="1505920"/>
          </a:xfrm>
        </p:grpSpPr>
        <p:sp>
          <p:nvSpPr>
            <p:cNvPr name="Freeform 7" id="7"/>
            <p:cNvSpPr/>
            <p:nvPr/>
          </p:nvSpPr>
          <p:spPr>
            <a:xfrm flipH="false" flipV="false" rot="0">
              <a:off x="0" y="0"/>
              <a:ext cx="13977333" cy="1505920"/>
            </a:xfrm>
            <a:custGeom>
              <a:avLst/>
              <a:gdLst/>
              <a:ahLst/>
              <a:cxnLst/>
              <a:rect r="r" b="b" t="t" l="l"/>
              <a:pathLst>
                <a:path h="1505920" w="13977333">
                  <a:moveTo>
                    <a:pt x="0" y="0"/>
                  </a:moveTo>
                  <a:lnTo>
                    <a:pt x="13977333" y="0"/>
                  </a:lnTo>
                  <a:lnTo>
                    <a:pt x="13977333" y="1505920"/>
                  </a:lnTo>
                  <a:lnTo>
                    <a:pt x="0" y="1505920"/>
                  </a:lnTo>
                  <a:close/>
                </a:path>
              </a:pathLst>
            </a:custGeom>
          </p:spPr>
        </p:sp>
        <p:sp>
          <p:nvSpPr>
            <p:cNvPr name="TextBox 8" id="8"/>
            <p:cNvSpPr txBox="true"/>
            <p:nvPr/>
          </p:nvSpPr>
          <p:spPr>
            <a:xfrm>
              <a:off x="0" y="-57150"/>
              <a:ext cx="13977334" cy="1563070"/>
            </a:xfrm>
            <a:prstGeom prst="rect">
              <a:avLst/>
            </a:prstGeom>
          </p:spPr>
          <p:txBody>
            <a:bodyPr anchor="t" rtlCol="false" tIns="0" lIns="0" bIns="0" rIns="0"/>
            <a:lstStyle/>
            <a:p>
              <a:pPr algn="l">
                <a:lnSpc>
                  <a:spcPts val="3840"/>
                </a:lnSpc>
              </a:pPr>
              <a:r>
                <a:rPr lang="en-US" b="true" sz="3200">
                  <a:solidFill>
                    <a:srgbClr val="282121"/>
                  </a:solidFill>
                  <a:latin typeface="Calibri (MS) Bold"/>
                  <a:ea typeface="Calibri (MS) Bold"/>
                  <a:cs typeface="Calibri (MS) Bold"/>
                  <a:sym typeface="Calibri (MS) Bold"/>
                </a:rPr>
                <a:t>Πώς δημιουργούμε ένα περιβάλλον που καλωσορίζει διαφορετικές ανάγκες</a:t>
              </a:r>
            </a:p>
          </p:txBody>
        </p:sp>
      </p:grpSp>
      <p:sp>
        <p:nvSpPr>
          <p:cNvPr name="Freeform 9" id="9"/>
          <p:cNvSpPr/>
          <p:nvPr/>
        </p:nvSpPr>
        <p:spPr>
          <a:xfrm flipH="false" flipV="false" rot="0">
            <a:off x="83632" y="83632"/>
            <a:ext cx="1890136" cy="1770980"/>
          </a:xfrm>
          <a:custGeom>
            <a:avLst/>
            <a:gdLst/>
            <a:ahLst/>
            <a:cxnLst/>
            <a:rect r="r" b="b" t="t" l="l"/>
            <a:pathLst>
              <a:path h="1770980" w="1890136">
                <a:moveTo>
                  <a:pt x="0" y="0"/>
                </a:moveTo>
                <a:lnTo>
                  <a:pt x="1890136" y="0"/>
                </a:lnTo>
                <a:lnTo>
                  <a:pt x="1890136" y="1770980"/>
                </a:lnTo>
                <a:lnTo>
                  <a:pt x="0" y="1770980"/>
                </a:lnTo>
                <a:lnTo>
                  <a:pt x="0" y="0"/>
                </a:lnTo>
                <a:close/>
              </a:path>
            </a:pathLst>
          </a:custGeom>
          <a:blipFill>
            <a:blip r:embed="rId4"/>
            <a:stretch>
              <a:fillRect l="0" t="0" r="0" b="-6728"/>
            </a:stretch>
          </a:blipFill>
        </p:spPr>
      </p:sp>
      <p:sp>
        <p:nvSpPr>
          <p:cNvPr name="Freeform 10" id="10"/>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0">
            <a:off x="-172114" y="6467715"/>
            <a:ext cx="4467350" cy="4467350"/>
          </a:xfrm>
          <a:custGeom>
            <a:avLst/>
            <a:gdLst/>
            <a:ahLst/>
            <a:cxnLst/>
            <a:rect r="r" b="b" t="t" l="l"/>
            <a:pathLst>
              <a:path h="4467350" w="4467350">
                <a:moveTo>
                  <a:pt x="0" y="0"/>
                </a:moveTo>
                <a:lnTo>
                  <a:pt x="4467350" y="0"/>
                </a:lnTo>
                <a:lnTo>
                  <a:pt x="4467350" y="4467350"/>
                </a:lnTo>
                <a:lnTo>
                  <a:pt x="0" y="4467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2" id="12"/>
          <p:cNvSpPr/>
          <p:nvPr/>
        </p:nvSpPr>
        <p:spPr>
          <a:xfrm flipH="false" flipV="false" rot="0">
            <a:off x="11448913" y="3335022"/>
            <a:ext cx="5078392" cy="4780036"/>
          </a:xfrm>
          <a:custGeom>
            <a:avLst/>
            <a:gdLst/>
            <a:ahLst/>
            <a:cxnLst/>
            <a:rect r="r" b="b" t="t" l="l"/>
            <a:pathLst>
              <a:path h="4780036" w="5078392">
                <a:moveTo>
                  <a:pt x="0" y="0"/>
                </a:moveTo>
                <a:lnTo>
                  <a:pt x="5078391" y="0"/>
                </a:lnTo>
                <a:lnTo>
                  <a:pt x="5078391" y="4780036"/>
                </a:lnTo>
                <a:lnTo>
                  <a:pt x="0" y="4780036"/>
                </a:lnTo>
                <a:lnTo>
                  <a:pt x="0" y="0"/>
                </a:lnTo>
                <a:close/>
              </a:path>
            </a:pathLst>
          </a:custGeom>
          <a:blipFill>
            <a:blip r:embed="rId7"/>
            <a:stretch>
              <a:fillRect l="0" t="0" r="0" b="0"/>
            </a:stretch>
          </a:blipFill>
        </p:spPr>
      </p:sp>
      <p:sp>
        <p:nvSpPr>
          <p:cNvPr name="TextBox 13" id="13"/>
          <p:cNvSpPr txBox="true"/>
          <p:nvPr/>
        </p:nvSpPr>
        <p:spPr>
          <a:xfrm rot="0">
            <a:off x="1253772" y="2951959"/>
            <a:ext cx="9323809" cy="6088777"/>
          </a:xfrm>
          <a:prstGeom prst="rect">
            <a:avLst/>
          </a:prstGeom>
        </p:spPr>
        <p:txBody>
          <a:bodyPr anchor="t" rtlCol="false" tIns="0" lIns="0" bIns="0" rIns="0">
            <a:spAutoFit/>
          </a:bodyPr>
          <a:lstStyle/>
          <a:p>
            <a:pPr algn="l" marL="582928" indent="-291464" lvl="1">
              <a:lnSpc>
                <a:spcPts val="4049"/>
              </a:lnSpc>
              <a:buFont typeface="Arial"/>
              <a:buChar char="•"/>
            </a:pPr>
            <a:r>
              <a:rPr lang="en-US" sz="2699">
                <a:solidFill>
                  <a:srgbClr val="4C4457"/>
                </a:solidFill>
                <a:latin typeface="Calibri (MS)"/>
                <a:ea typeface="Calibri (MS)"/>
                <a:cs typeface="Calibri (MS)"/>
                <a:sym typeface="Calibri (MS)"/>
              </a:rPr>
              <a:t>Μιλήστε απευθείας στο άτομο και όχι στο άτομο που το συνοδεύει.</a:t>
            </a:r>
          </a:p>
          <a:p>
            <a:pPr algn="l">
              <a:lnSpc>
                <a:spcPts val="4049"/>
              </a:lnSpc>
            </a:pPr>
          </a:p>
          <a:p>
            <a:pPr algn="l" marL="582928" indent="-291464" lvl="1">
              <a:lnSpc>
                <a:spcPts val="4049"/>
              </a:lnSpc>
              <a:buFont typeface="Arial"/>
              <a:buChar char="•"/>
            </a:pPr>
            <a:r>
              <a:rPr lang="en-US" sz="2699">
                <a:solidFill>
                  <a:srgbClr val="4C4457"/>
                </a:solidFill>
                <a:latin typeface="Calibri (MS)"/>
                <a:ea typeface="Calibri (MS)"/>
                <a:cs typeface="Calibri (MS)"/>
                <a:sym typeface="Calibri (MS)"/>
              </a:rPr>
              <a:t>Μην υποθέτετε ότι χρειάζεται βοήθεια, ρωτήστε πρώτα και ακούστε προσεκτικά την απάντηση.</a:t>
            </a:r>
          </a:p>
          <a:p>
            <a:pPr algn="l">
              <a:lnSpc>
                <a:spcPts val="4049"/>
              </a:lnSpc>
            </a:pPr>
          </a:p>
          <a:p>
            <a:pPr algn="l" marL="582928" indent="-291464" lvl="1">
              <a:lnSpc>
                <a:spcPts val="4049"/>
              </a:lnSpc>
              <a:buFont typeface="Arial"/>
              <a:buChar char="•"/>
            </a:pPr>
            <a:r>
              <a:rPr lang="en-US" sz="2699">
                <a:solidFill>
                  <a:srgbClr val="4C4457"/>
                </a:solidFill>
                <a:latin typeface="Calibri (MS)"/>
                <a:ea typeface="Calibri (MS)"/>
                <a:cs typeface="Calibri (MS)"/>
                <a:sym typeface="Calibri (MS)"/>
              </a:rPr>
              <a:t>Χρησιμοποιήστε</a:t>
            </a:r>
            <a:r>
              <a:rPr lang="en-US" sz="2699">
                <a:solidFill>
                  <a:srgbClr val="4C4457"/>
                </a:solidFill>
                <a:latin typeface="Calibri (MS)"/>
                <a:ea typeface="Calibri (MS)"/>
                <a:cs typeface="Calibri (MS)"/>
                <a:sym typeface="Calibri (MS)"/>
              </a:rPr>
              <a:t> ήρεμο τόνο, καθαρή γλώσσα και δώστε χρόνο για επεξεργασία και ανταπόκριση.</a:t>
            </a:r>
          </a:p>
          <a:p>
            <a:pPr algn="l">
              <a:lnSpc>
                <a:spcPts val="4049"/>
              </a:lnSpc>
            </a:pPr>
          </a:p>
          <a:p>
            <a:pPr algn="l" marL="582928" indent="-291464" lvl="1">
              <a:lnSpc>
                <a:spcPts val="4049"/>
              </a:lnSpc>
              <a:buFont typeface="Arial"/>
              <a:buChar char="•"/>
            </a:pPr>
            <a:r>
              <a:rPr lang="en-US" sz="2699">
                <a:solidFill>
                  <a:srgbClr val="4C4457"/>
                </a:solidFill>
                <a:latin typeface="Calibri (MS)"/>
                <a:ea typeface="Calibri (MS)"/>
                <a:cs typeface="Calibri (MS)"/>
                <a:sym typeface="Calibri (MS)"/>
              </a:rPr>
              <a:t>Σεβαστείτε</a:t>
            </a:r>
            <a:r>
              <a:rPr lang="en-US" sz="2699">
                <a:solidFill>
                  <a:srgbClr val="4C4457"/>
                </a:solidFill>
                <a:latin typeface="Calibri (MS)"/>
                <a:ea typeface="Calibri (MS)"/>
                <a:cs typeface="Calibri (MS)"/>
                <a:sym typeface="Calibri (MS)"/>
              </a:rPr>
              <a:t> διαφορετικά στυλ επικοινωνίας (π.χ. παύσεις, συσκευές υποβοήθησης).</a:t>
            </a:r>
          </a:p>
          <a:p>
            <a:pPr algn="l">
              <a:lnSpc>
                <a:spcPts val="4049"/>
              </a:lnSpc>
            </a:pP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018960"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350462" y="2742926"/>
            <a:ext cx="8821684" cy="1839104"/>
            <a:chOff x="0" y="0"/>
            <a:chExt cx="14232854" cy="2967201"/>
          </a:xfrm>
        </p:grpSpPr>
        <p:sp>
          <p:nvSpPr>
            <p:cNvPr name="Freeform 4" id="4"/>
            <p:cNvSpPr/>
            <p:nvPr/>
          </p:nvSpPr>
          <p:spPr>
            <a:xfrm flipH="false" flipV="false" rot="0">
              <a:off x="0" y="0"/>
              <a:ext cx="14232854" cy="2967200"/>
            </a:xfrm>
            <a:custGeom>
              <a:avLst/>
              <a:gdLst/>
              <a:ahLst/>
              <a:cxnLst/>
              <a:rect r="r" b="b" t="t" l="l"/>
              <a:pathLst>
                <a:path h="2967200" w="14232854">
                  <a:moveTo>
                    <a:pt x="0" y="0"/>
                  </a:moveTo>
                  <a:lnTo>
                    <a:pt x="14232854" y="0"/>
                  </a:lnTo>
                  <a:lnTo>
                    <a:pt x="14232854" y="2967200"/>
                  </a:lnTo>
                  <a:lnTo>
                    <a:pt x="0" y="2967200"/>
                  </a:lnTo>
                  <a:close/>
                </a:path>
              </a:pathLst>
            </a:custGeom>
          </p:spPr>
        </p:sp>
        <p:sp>
          <p:nvSpPr>
            <p:cNvPr name="TextBox 5" id="5"/>
            <p:cNvSpPr txBox="true"/>
            <p:nvPr/>
          </p:nvSpPr>
          <p:spPr>
            <a:xfrm>
              <a:off x="0" y="-228600"/>
              <a:ext cx="14232854" cy="3195801"/>
            </a:xfrm>
            <a:prstGeom prst="rect">
              <a:avLst/>
            </a:prstGeom>
          </p:spPr>
          <p:txBody>
            <a:bodyPr anchor="t" rtlCol="false" tIns="0" lIns="0" bIns="0" rIns="0"/>
            <a:lstStyle/>
            <a:p>
              <a:pPr algn="just">
                <a:lnSpc>
                  <a:spcPts val="5039"/>
                </a:lnSpc>
              </a:pPr>
              <a:r>
                <a:rPr lang="en-US" sz="2799" b="true">
                  <a:solidFill>
                    <a:srgbClr val="161615"/>
                  </a:solidFill>
                  <a:latin typeface="Calibri (MS) Bold"/>
                  <a:ea typeface="Calibri (MS) Bold"/>
                  <a:cs typeface="Calibri (MS) Bold"/>
                  <a:sym typeface="Calibri (MS) Bold"/>
                </a:rPr>
                <a:t> 3. Κοινοποιήστε την πληροφορία με τρόπο κατανοητό για όλα τα άτομα</a:t>
              </a:r>
            </a:p>
            <a:p>
              <a:pPr algn="just">
                <a:lnSpc>
                  <a:spcPts val="5039"/>
                </a:lnSpc>
              </a:pPr>
            </a:p>
          </p:txBody>
        </p:sp>
      </p:grpSp>
      <p:grpSp>
        <p:nvGrpSpPr>
          <p:cNvPr name="Group 6" id="6"/>
          <p:cNvGrpSpPr/>
          <p:nvPr/>
        </p:nvGrpSpPr>
        <p:grpSpPr>
          <a:xfrm rot="0">
            <a:off x="2233675" y="945068"/>
            <a:ext cx="10259854" cy="1615281"/>
            <a:chOff x="0" y="0"/>
            <a:chExt cx="13679805" cy="2153709"/>
          </a:xfrm>
        </p:grpSpPr>
        <p:sp>
          <p:nvSpPr>
            <p:cNvPr name="Freeform 7" id="7"/>
            <p:cNvSpPr/>
            <p:nvPr/>
          </p:nvSpPr>
          <p:spPr>
            <a:xfrm flipH="false" flipV="false" rot="0">
              <a:off x="0" y="0"/>
              <a:ext cx="13679804" cy="2153709"/>
            </a:xfrm>
            <a:custGeom>
              <a:avLst/>
              <a:gdLst/>
              <a:ahLst/>
              <a:cxnLst/>
              <a:rect r="r" b="b" t="t" l="l"/>
              <a:pathLst>
                <a:path h="2153709" w="13679804">
                  <a:moveTo>
                    <a:pt x="0" y="0"/>
                  </a:moveTo>
                  <a:lnTo>
                    <a:pt x="13679804" y="0"/>
                  </a:lnTo>
                  <a:lnTo>
                    <a:pt x="13679804" y="2153709"/>
                  </a:lnTo>
                  <a:lnTo>
                    <a:pt x="0" y="2153709"/>
                  </a:lnTo>
                  <a:close/>
                </a:path>
              </a:pathLst>
            </a:custGeom>
          </p:spPr>
        </p:sp>
        <p:sp>
          <p:nvSpPr>
            <p:cNvPr name="TextBox 8" id="8"/>
            <p:cNvSpPr txBox="true"/>
            <p:nvPr/>
          </p:nvSpPr>
          <p:spPr>
            <a:xfrm>
              <a:off x="0" y="-57150"/>
              <a:ext cx="13679805" cy="2210859"/>
            </a:xfrm>
            <a:prstGeom prst="rect">
              <a:avLst/>
            </a:prstGeom>
          </p:spPr>
          <p:txBody>
            <a:bodyPr anchor="t" rtlCol="false" tIns="0" lIns="0" bIns="0" rIns="0"/>
            <a:lstStyle/>
            <a:p>
              <a:pPr algn="l">
                <a:lnSpc>
                  <a:spcPts val="3840"/>
                </a:lnSpc>
              </a:pPr>
              <a:r>
                <a:rPr lang="en-US" b="true" sz="3200">
                  <a:solidFill>
                    <a:srgbClr val="282121"/>
                  </a:solidFill>
                  <a:latin typeface="Calibri (MS) Bold"/>
                  <a:ea typeface="Calibri (MS) Bold"/>
                  <a:cs typeface="Calibri (MS) Bold"/>
                  <a:sym typeface="Calibri (MS) Bold"/>
                </a:rPr>
                <a:t>Πώς δημιουργούμε ένα περιβάλλον που καλωσορίζει διαφορετικές ανάγκες</a:t>
              </a:r>
            </a:p>
          </p:txBody>
        </p:sp>
      </p:grpSp>
      <p:sp>
        <p:nvSpPr>
          <p:cNvPr name="Freeform 9" id="9"/>
          <p:cNvSpPr/>
          <p:nvPr/>
        </p:nvSpPr>
        <p:spPr>
          <a:xfrm flipH="false" flipV="false" rot="0">
            <a:off x="83632" y="0"/>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0" id="10"/>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0">
            <a:off x="0" y="6308841"/>
            <a:ext cx="4467350" cy="4467350"/>
          </a:xfrm>
          <a:custGeom>
            <a:avLst/>
            <a:gdLst/>
            <a:ahLst/>
            <a:cxnLst/>
            <a:rect r="r" b="b" t="t" l="l"/>
            <a:pathLst>
              <a:path h="4467350" w="4467350">
                <a:moveTo>
                  <a:pt x="0" y="0"/>
                </a:moveTo>
                <a:lnTo>
                  <a:pt x="4467350" y="0"/>
                </a:lnTo>
                <a:lnTo>
                  <a:pt x="4467350" y="4467350"/>
                </a:lnTo>
                <a:lnTo>
                  <a:pt x="0" y="4467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2" id="12"/>
          <p:cNvSpPr/>
          <p:nvPr/>
        </p:nvSpPr>
        <p:spPr>
          <a:xfrm flipH="false" flipV="false" rot="0">
            <a:off x="11956828" y="2929452"/>
            <a:ext cx="4649722" cy="5088615"/>
          </a:xfrm>
          <a:custGeom>
            <a:avLst/>
            <a:gdLst/>
            <a:ahLst/>
            <a:cxnLst/>
            <a:rect r="r" b="b" t="t" l="l"/>
            <a:pathLst>
              <a:path h="5088615" w="4649722">
                <a:moveTo>
                  <a:pt x="0" y="0"/>
                </a:moveTo>
                <a:lnTo>
                  <a:pt x="4649722" y="0"/>
                </a:lnTo>
                <a:lnTo>
                  <a:pt x="4649722" y="5088615"/>
                </a:lnTo>
                <a:lnTo>
                  <a:pt x="0" y="508861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1178837" y="4031781"/>
            <a:ext cx="9323809" cy="4574203"/>
          </a:xfrm>
          <a:prstGeom prst="rect">
            <a:avLst/>
          </a:prstGeom>
        </p:spPr>
        <p:txBody>
          <a:bodyPr anchor="t" rtlCol="false" tIns="0" lIns="0" bIns="0" rIns="0">
            <a:spAutoFit/>
          </a:bodyPr>
          <a:lstStyle/>
          <a:p>
            <a:pPr algn="l" marL="582928" indent="-291464" lvl="1">
              <a:lnSpc>
                <a:spcPts val="4049"/>
              </a:lnSpc>
              <a:buFont typeface="Arial"/>
              <a:buChar char="•"/>
            </a:pPr>
            <a:r>
              <a:rPr lang="en-US" sz="2699">
                <a:solidFill>
                  <a:srgbClr val="4C4457"/>
                </a:solidFill>
                <a:latin typeface="Calibri (MS)"/>
                <a:ea typeface="Calibri (MS)"/>
                <a:cs typeface="Calibri (MS)"/>
                <a:sym typeface="Calibri (MS)"/>
              </a:rPr>
              <a:t>Χρησιμοποιήστε ήρεμα, καθαρά, εύκολα αναγνώσιμα γραφικά σε αφίσες, παρουσιάσεις και κοινωνικά δίκτυα.</a:t>
            </a:r>
          </a:p>
          <a:p>
            <a:pPr algn="l">
              <a:lnSpc>
                <a:spcPts val="4049"/>
              </a:lnSpc>
            </a:pPr>
          </a:p>
          <a:p>
            <a:pPr algn="l" marL="582928" indent="-291464" lvl="1">
              <a:lnSpc>
                <a:spcPts val="4049"/>
              </a:lnSpc>
              <a:buFont typeface="Arial"/>
              <a:buChar char="•"/>
            </a:pPr>
            <a:r>
              <a:rPr lang="en-US" sz="2699">
                <a:solidFill>
                  <a:srgbClr val="4C4457"/>
                </a:solidFill>
                <a:latin typeface="Calibri (MS)"/>
                <a:ea typeface="Calibri (MS)"/>
                <a:cs typeface="Calibri (MS)"/>
                <a:sym typeface="Calibri (MS)"/>
              </a:rPr>
              <a:t>Αποφύγετε βαρύ</a:t>
            </a:r>
            <a:r>
              <a:rPr lang="en-US" sz="2699">
                <a:solidFill>
                  <a:srgbClr val="4C4457"/>
                </a:solidFill>
                <a:latin typeface="Calibri (MS)"/>
                <a:ea typeface="Calibri (MS)"/>
                <a:cs typeface="Calibri (MS)"/>
                <a:sym typeface="Calibri (MS)"/>
              </a:rPr>
              <a:t> οπτικό περιεχόμενο ή έντονους θορύβους/βίντεο.</a:t>
            </a:r>
          </a:p>
          <a:p>
            <a:pPr algn="l">
              <a:lnSpc>
                <a:spcPts val="4049"/>
              </a:lnSpc>
            </a:pPr>
          </a:p>
          <a:p>
            <a:pPr algn="l" marL="582928" indent="-291464" lvl="1">
              <a:lnSpc>
                <a:spcPts val="4049"/>
              </a:lnSpc>
              <a:buFont typeface="Arial"/>
              <a:buChar char="•"/>
            </a:pPr>
            <a:r>
              <a:rPr lang="en-US" sz="2699">
                <a:solidFill>
                  <a:srgbClr val="4C4457"/>
                </a:solidFill>
                <a:latin typeface="Calibri (MS)"/>
                <a:ea typeface="Calibri (MS)"/>
                <a:cs typeface="Calibri (MS)"/>
                <a:sym typeface="Calibri (MS)"/>
              </a:rPr>
              <a:t>Προσθέστε περιγραφές</a:t>
            </a:r>
            <a:r>
              <a:rPr lang="en-US" sz="2699">
                <a:solidFill>
                  <a:srgbClr val="4C4457"/>
                </a:solidFill>
                <a:latin typeface="Calibri (MS)"/>
                <a:ea typeface="Calibri (MS)"/>
                <a:cs typeface="Calibri (MS)"/>
                <a:sym typeface="Calibri (MS)"/>
              </a:rPr>
              <a:t> εικόνων, υπότιτλους και ξεκάθαρους τίτλους.</a:t>
            </a:r>
          </a:p>
          <a:p>
            <a:pPr algn="l">
              <a:lnSpc>
                <a:spcPts val="4049"/>
              </a:lnSpc>
            </a:p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DAG5tdcOdNM</dc:identifier>
  <dcterms:modified xsi:type="dcterms:W3CDTF">2011-08-01T06:04:30Z</dcterms:modified>
  <cp:revision>1</cp:revision>
  <dc:title>GR_SPARK_CBP_ Organising Inclusive Events</dc:title>
</cp:coreProperties>
</file>