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libri (MS) Bold" charset="1" panose="020F0702030404030204"/>
      <p:regular r:id="rId25"/>
    </p:embeddedFont>
    <p:embeddedFont>
      <p:font typeface="Nunito" charset="1" panose="00000500000000000000"/>
      <p:regular r:id="rId27"/>
    </p:embeddedFont>
    <p:embeddedFont>
      <p:font typeface="Nunito Bold" charset="1" panose="00000800000000000000"/>
      <p:regular r:id="rId29"/>
    </p:embeddedFont>
    <p:embeddedFont>
      <p:font typeface="Canva Sans" charset="1" panose="020B0503030501040103"/>
      <p:regular r:id="rId35"/>
    </p:embeddedFont>
    <p:embeddedFont>
      <p:font typeface="Canva Sans Bold" charset="1" panose="020B0803030501040103"/>
      <p:regular r:id="rId36"/>
    </p:embeddedFont>
    <p:embeddedFont>
      <p:font typeface="Roboto Bold" charset="1" panose="02000000000000000000"/>
      <p:regular r:id="rId43"/>
    </p:embeddedFont>
    <p:embeddedFont>
      <p:font typeface="Calibri (MS)" charset="1" panose="020F0502020204030204"/>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notesSlides/notesSlide2.xml" Type="http://schemas.openxmlformats.org/officeDocument/2006/relationships/notesSlide"/><Relationship Id="rId27" Target="fonts/font27.fntdata" Type="http://schemas.openxmlformats.org/officeDocument/2006/relationships/font"/><Relationship Id="rId28" Target="notesSlides/notesSlide3.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4.xml" Type="http://schemas.openxmlformats.org/officeDocument/2006/relationships/notesSlide"/><Relationship Id="rId31" Target="notesSlides/notesSlide5.xml" Type="http://schemas.openxmlformats.org/officeDocument/2006/relationships/notesSlide"/><Relationship Id="rId32" Target="notesSlides/notesSlide6.xml" Type="http://schemas.openxmlformats.org/officeDocument/2006/relationships/notesSlide"/><Relationship Id="rId33" Target="notesSlides/notesSlide7.xml" Type="http://schemas.openxmlformats.org/officeDocument/2006/relationships/notesSlide"/><Relationship Id="rId34" Target="notesSlides/notesSlide8.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notesSlides/notesSlide9.xml" Type="http://schemas.openxmlformats.org/officeDocument/2006/relationships/notesSlide"/><Relationship Id="rId38" Target="notesSlides/notesSlide10.xml" Type="http://schemas.openxmlformats.org/officeDocument/2006/relationships/notesSlide"/><Relationship Id="rId39" Target="notesSlides/notesSlide11.xml" Type="http://schemas.openxmlformats.org/officeDocument/2006/relationships/notesSlide"/><Relationship Id="rId4" Target="theme/theme1.xml" Type="http://schemas.openxmlformats.org/officeDocument/2006/relationships/theme"/><Relationship Id="rId40" Target="notesSlides/notesSlide12.xml" Type="http://schemas.openxmlformats.org/officeDocument/2006/relationships/notesSlide"/><Relationship Id="rId41" Target="notesSlides/notesSlide13.xml" Type="http://schemas.openxmlformats.org/officeDocument/2006/relationships/notesSlide"/><Relationship Id="rId42" Target="notesSlides/notesSlide14.xml" Type="http://schemas.openxmlformats.org/officeDocument/2006/relationships/notesSlide"/><Relationship Id="rId43" Target="fonts/font43.fntdata" Type="http://schemas.openxmlformats.org/officeDocument/2006/relationships/font"/><Relationship Id="rId44" Target="notesSlides/notesSlide15.xml" Type="http://schemas.openxmlformats.org/officeDocument/2006/relationships/notesSlide"/><Relationship Id="rId45" Target="fonts/font45.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https://forms.gle/zqM85ARujFi7vyG7A"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jpeg" Type="http://schemas.openxmlformats.org/officeDocument/2006/relationships/image"/><Relationship Id="rId14" Target="../media/image23.png" Type="http://schemas.openxmlformats.org/officeDocument/2006/relationships/image"/><Relationship Id="rId15" Target="../media/image24.png" Type="http://schemas.openxmlformats.org/officeDocument/2006/relationships/image"/><Relationship Id="rId16" Target="../media/image25.pn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6887618"/>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a:solidFill>
              <a:srgbClr val="000000">
                <a:alpha val="0"/>
              </a:srgbClr>
            </a:solidFill>
          </p:spPr>
        </p:sp>
        <p:sp>
          <p:nvSpPr>
            <p:cNvPr name="TextBox 5" id="5"/>
            <p:cNvSpPr txBox="true"/>
            <p:nvPr/>
          </p:nvSpPr>
          <p:spPr>
            <a:xfrm>
              <a:off x="0" y="-114300"/>
              <a:ext cx="22235610" cy="2596284"/>
            </a:xfrm>
            <a:prstGeom prst="rect">
              <a:avLst/>
            </a:prstGeom>
          </p:spPr>
          <p:txBody>
            <a:bodyPr anchor="t" rtlCol="false" tIns="0" lIns="0" bIns="0" rIns="0"/>
            <a:lstStyle/>
            <a:p>
              <a:pPr algn="l">
                <a:lnSpc>
                  <a:spcPts val="6360"/>
                </a:lnSpc>
              </a:pPr>
              <a:r>
                <a:rPr lang="en-US" b="true" sz="5300">
                  <a:solidFill>
                    <a:srgbClr val="282829"/>
                  </a:solidFill>
                  <a:latin typeface="Calibri (MS) Bold"/>
                  <a:ea typeface="Calibri (MS) Bold"/>
                  <a:cs typeface="Calibri (MS) Bold"/>
                  <a:sym typeface="Calibri (MS) Bold"/>
                </a:rPr>
                <a:t>T2.2 Grupo focal piloto</a:t>
              </a:r>
            </a:p>
            <a:p>
              <a:pPr algn="l">
                <a:lnSpc>
                  <a:spcPts val="6360"/>
                </a:lnSpc>
              </a:pPr>
              <a:r>
                <a:rPr lang="en-US" b="true" sz="5300">
                  <a:solidFill>
                    <a:srgbClr val="282829"/>
                  </a:solidFill>
                  <a:latin typeface="Calibri (MS) Bold"/>
                  <a:ea typeface="Calibri (MS) Bold"/>
                  <a:cs typeface="Calibri (MS) Bold"/>
                  <a:sym typeface="Calibri (MS) Bold"/>
                </a:rPr>
                <a:t>Desarrollado por: Open Group</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582592" y="5092291"/>
            <a:ext cx="16676708" cy="2661588"/>
            <a:chOff x="0" y="0"/>
            <a:chExt cx="22235610" cy="3548784"/>
          </a:xfrm>
        </p:grpSpPr>
        <p:sp>
          <p:nvSpPr>
            <p:cNvPr name="Freeform 48" id="48"/>
            <p:cNvSpPr/>
            <p:nvPr/>
          </p:nvSpPr>
          <p:spPr>
            <a:xfrm flipH="false" flipV="false" rot="0">
              <a:off x="0" y="0"/>
              <a:ext cx="22235610" cy="3548784"/>
            </a:xfrm>
            <a:custGeom>
              <a:avLst/>
              <a:gdLst/>
              <a:ahLst/>
              <a:cxnLst/>
              <a:rect r="r" b="b" t="t" l="l"/>
              <a:pathLst>
                <a:path h="3548784" w="22235610">
                  <a:moveTo>
                    <a:pt x="0" y="0"/>
                  </a:moveTo>
                  <a:lnTo>
                    <a:pt x="22235610" y="0"/>
                  </a:lnTo>
                  <a:lnTo>
                    <a:pt x="22235610" y="3548784"/>
                  </a:lnTo>
                  <a:lnTo>
                    <a:pt x="0" y="3548784"/>
                  </a:lnTo>
                  <a:close/>
                </a:path>
              </a:pathLst>
            </a:custGeom>
            <a:solidFill>
              <a:srgbClr val="000000">
                <a:alpha val="0"/>
              </a:srgbClr>
            </a:solidFill>
          </p:spPr>
        </p:sp>
        <p:sp>
          <p:nvSpPr>
            <p:cNvPr name="TextBox 49" id="49"/>
            <p:cNvSpPr txBox="true"/>
            <p:nvPr/>
          </p:nvSpPr>
          <p:spPr>
            <a:xfrm>
              <a:off x="0" y="-114300"/>
              <a:ext cx="22235610" cy="3663084"/>
            </a:xfrm>
            <a:prstGeom prst="rect">
              <a:avLst/>
            </a:prstGeom>
          </p:spPr>
          <p:txBody>
            <a:bodyPr anchor="t" rtlCol="false" tIns="0" lIns="0" bIns="0" rIns="0"/>
            <a:lstStyle/>
            <a:p>
              <a:pPr algn="l">
                <a:lnSpc>
                  <a:spcPts val="6360"/>
                </a:lnSpc>
              </a:pPr>
              <a:r>
                <a:rPr lang="en-US" sz="5300" b="true">
                  <a:solidFill>
                    <a:srgbClr val="282829"/>
                  </a:solidFill>
                  <a:latin typeface="Calibri (MS) Bold"/>
                  <a:ea typeface="Calibri (MS) Bold"/>
                  <a:cs typeface="Calibri (MS) Bold"/>
                  <a:sym typeface="Calibri (MS) Bold"/>
                </a:rPr>
                <a:t>Programa de desarrollo de capacidades para trabajadores juveniles</a:t>
              </a:r>
            </a:p>
            <a:p>
              <a:pPr algn="l">
                <a:lnSpc>
                  <a:spcPts val="636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570553" y="0"/>
            <a:ext cx="4334433" cy="1085366"/>
            <a:chOff x="0" y="0"/>
            <a:chExt cx="5779245" cy="1447155"/>
          </a:xfrm>
        </p:grpSpPr>
        <p:sp>
          <p:nvSpPr>
            <p:cNvPr name="Freeform 4" id="4"/>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5" id="5"/>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1</a:t>
              </a:r>
            </a:p>
          </p:txBody>
        </p:sp>
      </p:grpSp>
      <p:grpSp>
        <p:nvGrpSpPr>
          <p:cNvPr name="Group 6" id="6"/>
          <p:cNvGrpSpPr/>
          <p:nvPr/>
        </p:nvGrpSpPr>
        <p:grpSpPr>
          <a:xfrm rot="0">
            <a:off x="5313512" y="1965788"/>
            <a:ext cx="6848514" cy="6355423"/>
            <a:chOff x="0" y="0"/>
            <a:chExt cx="7615548" cy="7067231"/>
          </a:xfrm>
        </p:grpSpPr>
        <p:sp>
          <p:nvSpPr>
            <p:cNvPr name="Freeform 7" id="7"/>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8" id="8"/>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9" id="9"/>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10" id="10"/>
          <p:cNvGrpSpPr/>
          <p:nvPr/>
        </p:nvGrpSpPr>
        <p:grpSpPr>
          <a:xfrm rot="0">
            <a:off x="6687680" y="888402"/>
            <a:ext cx="4334433" cy="1085366"/>
            <a:chOff x="0" y="0"/>
            <a:chExt cx="5779245" cy="1447155"/>
          </a:xfrm>
        </p:grpSpPr>
        <p:sp>
          <p:nvSpPr>
            <p:cNvPr name="Freeform 11" id="11"/>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2" id="12"/>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MENTIMETRO</a:t>
              </a:r>
            </a:p>
          </p:txBody>
        </p:sp>
      </p:grpSp>
      <p:sp>
        <p:nvSpPr>
          <p:cNvPr name="Freeform 13" id="13"/>
          <p:cNvSpPr/>
          <p:nvPr/>
        </p:nvSpPr>
        <p:spPr>
          <a:xfrm flipH="false" flipV="false" rot="0">
            <a:off x="14429810" y="8964518"/>
            <a:ext cx="3648227" cy="1322482"/>
          </a:xfrm>
          <a:custGeom>
            <a:avLst/>
            <a:gdLst/>
            <a:ahLst/>
            <a:cxnLst/>
            <a:rect r="r" b="b" t="t" l="l"/>
            <a:pathLst>
              <a:path h="1322482" w="3648227">
                <a:moveTo>
                  <a:pt x="0" y="0"/>
                </a:moveTo>
                <a:lnTo>
                  <a:pt x="3648227" y="0"/>
                </a:lnTo>
                <a:lnTo>
                  <a:pt x="3648227" y="1322482"/>
                </a:lnTo>
                <a:lnTo>
                  <a:pt x="0" y="13224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6453425" y="2859156"/>
            <a:ext cx="4568688" cy="4568688"/>
          </a:xfrm>
          <a:custGeom>
            <a:avLst/>
            <a:gdLst/>
            <a:ahLst/>
            <a:cxnLst/>
            <a:rect r="r" b="b" t="t" l="l"/>
            <a:pathLst>
              <a:path h="4568688" w="4568688">
                <a:moveTo>
                  <a:pt x="0" y="0"/>
                </a:moveTo>
                <a:lnTo>
                  <a:pt x="4568688" y="0"/>
                </a:lnTo>
                <a:lnTo>
                  <a:pt x="4568688" y="4568688"/>
                </a:lnTo>
                <a:lnTo>
                  <a:pt x="0" y="4568688"/>
                </a:lnTo>
                <a:lnTo>
                  <a:pt x="0" y="0"/>
                </a:lnTo>
                <a:close/>
              </a:path>
            </a:pathLst>
          </a:custGeom>
          <a:blipFill>
            <a:blip r:embed="rId7"/>
            <a:stretch>
              <a:fillRect l="0" t="0" r="0" b="0"/>
            </a:stretch>
          </a:blipFill>
        </p:spPr>
      </p:sp>
      <p:grpSp>
        <p:nvGrpSpPr>
          <p:cNvPr name="Group 15" id="15"/>
          <p:cNvGrpSpPr/>
          <p:nvPr/>
        </p:nvGrpSpPr>
        <p:grpSpPr>
          <a:xfrm rot="0">
            <a:off x="3858190" y="8636727"/>
            <a:ext cx="10571620" cy="900247"/>
            <a:chOff x="0" y="0"/>
            <a:chExt cx="14095493" cy="1200329"/>
          </a:xfrm>
        </p:grpSpPr>
        <p:sp>
          <p:nvSpPr>
            <p:cNvPr name="Freeform 16" id="16"/>
            <p:cNvSpPr/>
            <p:nvPr/>
          </p:nvSpPr>
          <p:spPr>
            <a:xfrm flipH="false" flipV="false" rot="0">
              <a:off x="0" y="0"/>
              <a:ext cx="14095493" cy="1200329"/>
            </a:xfrm>
            <a:custGeom>
              <a:avLst/>
              <a:gdLst/>
              <a:ahLst/>
              <a:cxnLst/>
              <a:rect r="r" b="b" t="t" l="l"/>
              <a:pathLst>
                <a:path h="1200329" w="14095493">
                  <a:moveTo>
                    <a:pt x="0" y="0"/>
                  </a:moveTo>
                  <a:lnTo>
                    <a:pt x="14095493" y="0"/>
                  </a:lnTo>
                  <a:lnTo>
                    <a:pt x="14095493" y="1200329"/>
                  </a:lnTo>
                  <a:lnTo>
                    <a:pt x="0" y="1200329"/>
                  </a:lnTo>
                  <a:close/>
                </a:path>
              </a:pathLst>
            </a:custGeom>
            <a:solidFill>
              <a:srgbClr val="000000">
                <a:alpha val="0"/>
              </a:srgbClr>
            </a:solidFill>
          </p:spPr>
        </p:sp>
        <p:sp>
          <p:nvSpPr>
            <p:cNvPr name="TextBox 17" id="17"/>
            <p:cNvSpPr txBox="true"/>
            <p:nvPr/>
          </p:nvSpPr>
          <p:spPr>
            <a:xfrm>
              <a:off x="0" y="-57150"/>
              <a:ext cx="14095493" cy="1257479"/>
            </a:xfrm>
            <a:prstGeom prst="rect">
              <a:avLst/>
            </a:prstGeom>
          </p:spPr>
          <p:txBody>
            <a:bodyPr anchor="t" rtlCol="false" tIns="0" lIns="0" bIns="0" rIns="0"/>
            <a:lstStyle/>
            <a:p>
              <a:pPr algn="ctr">
                <a:lnSpc>
                  <a:spcPts val="3840"/>
                </a:lnSpc>
              </a:pPr>
              <a:r>
                <a:rPr lang="en-US" b="true" sz="3200">
                  <a:solidFill>
                    <a:srgbClr val="000000"/>
                  </a:solidFill>
                  <a:latin typeface="Calibri (MS) Bold"/>
                  <a:ea typeface="Calibri (MS) Bold"/>
                  <a:cs typeface="Calibri (MS) Bold"/>
                  <a:sym typeface="Calibri (MS) Bold"/>
                </a:rPr>
                <a:t> DISCUSIÓN TRAS LA CUMPLIMENTACIÓN DEL MENTÍMETRO</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651989" y="0"/>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2</a:t>
              </a:r>
            </a:p>
          </p:txBody>
        </p:sp>
      </p:grpSp>
      <p:grpSp>
        <p:nvGrpSpPr>
          <p:cNvPr name="Group 11" id="11"/>
          <p:cNvGrpSpPr/>
          <p:nvPr/>
        </p:nvGrpSpPr>
        <p:grpSpPr>
          <a:xfrm rot="0">
            <a:off x="4651989" y="1012033"/>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
        <p:nvSpPr>
          <p:cNvPr name="TextBox 14" id="14"/>
          <p:cNvSpPr txBox="true"/>
          <p:nvPr/>
        </p:nvSpPr>
        <p:spPr>
          <a:xfrm rot="0">
            <a:off x="0" y="3106463"/>
            <a:ext cx="13638412" cy="238950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1. Organización de los grupos.</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Los participantes se dividen en tres grupos.</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A cada grupo se le asigna un perfil estereotipado (por ejemplo, el político tradicionalista, la activista inclusiva, el ciudadano indiferente).</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Cada grupo recibe la lista de preguntas provocativas.</a:t>
            </a:r>
          </a:p>
          <a:p>
            <a:pPr algn="ctr">
              <a:lnSpc>
                <a:spcPts val="3220"/>
              </a:lnSpc>
            </a:pPr>
          </a:p>
        </p:txBody>
      </p:sp>
      <p:grpSp>
        <p:nvGrpSpPr>
          <p:cNvPr name="Group 15" id="15"/>
          <p:cNvGrpSpPr/>
          <p:nvPr/>
        </p:nvGrpSpPr>
        <p:grpSpPr>
          <a:xfrm rot="0">
            <a:off x="2377387" y="1886193"/>
            <a:ext cx="8883638" cy="900247"/>
            <a:chOff x="0" y="0"/>
            <a:chExt cx="11844851" cy="1200329"/>
          </a:xfrm>
        </p:grpSpPr>
        <p:sp>
          <p:nvSpPr>
            <p:cNvPr name="Freeform 16" id="16"/>
            <p:cNvSpPr/>
            <p:nvPr/>
          </p:nvSpPr>
          <p:spPr>
            <a:xfrm flipH="false" flipV="false" rot="0">
              <a:off x="0" y="0"/>
              <a:ext cx="11844851" cy="1200329"/>
            </a:xfrm>
            <a:custGeom>
              <a:avLst/>
              <a:gdLst/>
              <a:ahLst/>
              <a:cxnLst/>
              <a:rect r="r" b="b" t="t" l="l"/>
              <a:pathLst>
                <a:path h="1200329" w="11844851">
                  <a:moveTo>
                    <a:pt x="0" y="0"/>
                  </a:moveTo>
                  <a:lnTo>
                    <a:pt x="11844851" y="0"/>
                  </a:lnTo>
                  <a:lnTo>
                    <a:pt x="11844851" y="1200329"/>
                  </a:lnTo>
                  <a:lnTo>
                    <a:pt x="0" y="1200329"/>
                  </a:lnTo>
                  <a:close/>
                </a:path>
              </a:pathLst>
            </a:custGeom>
            <a:solidFill>
              <a:srgbClr val="000000">
                <a:alpha val="0"/>
              </a:srgbClr>
            </a:solidFill>
          </p:spPr>
        </p:sp>
        <p:sp>
          <p:nvSpPr>
            <p:cNvPr name="TextBox 17" id="17"/>
            <p:cNvSpPr txBox="true"/>
            <p:nvPr/>
          </p:nvSpPr>
          <p:spPr>
            <a:xfrm>
              <a:off x="0" y="-85725"/>
              <a:ext cx="11844851" cy="1286054"/>
            </a:xfrm>
            <a:prstGeom prst="rect">
              <a:avLst/>
            </a:prstGeom>
          </p:spPr>
          <p:txBody>
            <a:bodyPr anchor="t" rtlCol="false" tIns="0" lIns="0" bIns="0" rIns="0"/>
            <a:lstStyle/>
            <a:p>
              <a:pPr algn="ctr">
                <a:lnSpc>
                  <a:spcPts val="4920"/>
                </a:lnSpc>
              </a:pPr>
              <a:r>
                <a:rPr lang="en-US" b="true" sz="4100">
                  <a:solidFill>
                    <a:srgbClr val="000000"/>
                  </a:solidFill>
                  <a:latin typeface="Calibri (MS) Bold"/>
                  <a:ea typeface="Calibri (MS) Bold"/>
                  <a:cs typeface="Calibri (MS) Bold"/>
                  <a:sym typeface="Calibri (MS) Bold"/>
                </a:rPr>
                <a:t>Instrucciones para realizar la actividad</a:t>
              </a:r>
            </a:p>
          </p:txBody>
        </p:sp>
      </p:grpSp>
      <p:sp>
        <p:nvSpPr>
          <p:cNvPr name="TextBox 18" id="18"/>
          <p:cNvSpPr txBox="true"/>
          <p:nvPr/>
        </p:nvSpPr>
        <p:spPr>
          <a:xfrm rot="0">
            <a:off x="0" y="5558494"/>
            <a:ext cx="13638412" cy="358965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2. Reglas </a:t>
            </a:r>
            <a:r>
              <a:rPr lang="en-US" sz="2300">
                <a:solidFill>
                  <a:srgbClr val="000000"/>
                </a:solidFill>
                <a:latin typeface="Canva Sans"/>
                <a:ea typeface="Canva Sans"/>
                <a:cs typeface="Canva Sans"/>
                <a:sym typeface="Canva Sans"/>
              </a:rPr>
              <a:t>del debate.</a:t>
            </a:r>
          </a:p>
          <a:p>
            <a:pPr algn="ctr">
              <a:lnSpc>
                <a:spcPts val="3220"/>
              </a:lnSpc>
            </a:pPr>
            <a:r>
              <a:rPr lang="en-US" sz="2300">
                <a:solidFill>
                  <a:srgbClr val="000000"/>
                </a:solidFill>
                <a:latin typeface="Canva Sans"/>
                <a:ea typeface="Canva Sans"/>
                <a:cs typeface="Canva Sans"/>
                <a:sym typeface="Canva Sans"/>
              </a:rPr>
              <a:t>Cada grupo dispone de 5 minutos para debatir internamente y preparar las respuestas desde el punto de vista del perfil asignado.</a:t>
            </a:r>
          </a:p>
          <a:p>
            <a:pPr algn="ctr">
              <a:lnSpc>
                <a:spcPts val="3220"/>
              </a:lnSpc>
            </a:pPr>
            <a:r>
              <a:rPr lang="en-US" sz="2300">
                <a:solidFill>
                  <a:srgbClr val="000000"/>
                </a:solidFill>
                <a:latin typeface="Canva Sans"/>
                <a:ea typeface="Canva Sans"/>
                <a:cs typeface="Canva Sans"/>
                <a:sym typeface="Canva Sans"/>
              </a:rPr>
              <a:t>A contin</a:t>
            </a:r>
            <a:r>
              <a:rPr lang="en-US" sz="2300">
                <a:solidFill>
                  <a:srgbClr val="000000"/>
                </a:solidFill>
                <a:latin typeface="Canva Sans"/>
                <a:ea typeface="Canva Sans"/>
                <a:cs typeface="Canva Sans"/>
                <a:sym typeface="Canva Sans"/>
              </a:rPr>
              <a:t>uación, se lleva a cabo una fase de debate estructurado:</a:t>
            </a:r>
          </a:p>
          <a:p>
            <a:pPr algn="ctr">
              <a:lnSpc>
                <a:spcPts val="3220"/>
              </a:lnSpc>
            </a:pPr>
            <a:r>
              <a:rPr lang="en-US" sz="2300">
                <a:solidFill>
                  <a:srgbClr val="000000"/>
                </a:solidFill>
                <a:latin typeface="Canva Sans"/>
                <a:ea typeface="Canva Sans"/>
                <a:cs typeface="Canva Sans"/>
                <a:sym typeface="Canva Sans"/>
              </a:rPr>
              <a:t>Para cada pregunta elegida por el moderador, cada grupo dispone de 1 minuto para exponer su opinión.</a:t>
            </a:r>
          </a:p>
          <a:p>
            <a:pPr algn="ctr" marL="993151" indent="-331050" lvl="2">
              <a:lnSpc>
                <a:spcPts val="3220"/>
              </a:lnSpc>
              <a:buFont typeface="Arial"/>
              <a:buChar char="⚬"/>
            </a:pPr>
            <a:r>
              <a:rPr lang="en-US" sz="2300">
                <a:solidFill>
                  <a:srgbClr val="000000"/>
                </a:solidFill>
                <a:latin typeface="Canva Sans"/>
                <a:ea typeface="Canva Sans"/>
                <a:cs typeface="Canva Sans"/>
                <a:sym typeface="Canva Sans"/>
              </a:rPr>
              <a:t>Al final de cada ronda, el moderador puede formular breves preguntas de seguimiento o solicitar aclaraciones.</a:t>
            </a:r>
          </a:p>
          <a:p>
            <a:pPr algn="ctr">
              <a:lnSpc>
                <a:spcPts val="3220"/>
              </a:lnSpc>
            </a:pPr>
          </a:p>
        </p:txBody>
      </p:sp>
      <p:sp>
        <p:nvSpPr>
          <p:cNvPr name="Freeform 19" id="19"/>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8" id="8"/>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9" id="9"/>
          <p:cNvSpPr txBox="true"/>
          <p:nvPr/>
        </p:nvSpPr>
        <p:spPr>
          <a:xfrm rot="0">
            <a:off x="0" y="3106463"/>
            <a:ext cx="13638412" cy="3989704"/>
          </a:xfrm>
          <a:prstGeom prst="rect">
            <a:avLst/>
          </a:prstGeom>
        </p:spPr>
        <p:txBody>
          <a:bodyPr anchor="t" rtlCol="false" tIns="0" lIns="0" bIns="0" rIns="0">
            <a:spAutoFit/>
          </a:bodyPr>
          <a:lstStyle/>
          <a:p>
            <a:pPr algn="ctr">
              <a:lnSpc>
                <a:spcPts val="3220"/>
              </a:lnSpc>
            </a:pPr>
            <a:r>
              <a:rPr lang="en-US" sz="2300">
                <a:solidFill>
                  <a:srgbClr val="000000"/>
                </a:solidFill>
                <a:latin typeface="Canva Sans"/>
                <a:ea typeface="Canva Sans"/>
                <a:cs typeface="Canva Sans"/>
                <a:sym typeface="Canva Sans"/>
              </a:rPr>
              <a:t>Función del moderador</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Gestiona los tiempos y distribuye la palabra de manera equitativa.</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Estimula el debate entre posiciones, sin juzgar.</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Puede pedir al público (otros participantes) que expresen breves reacciones espontáneas al final.</a:t>
            </a:r>
          </a:p>
          <a:p>
            <a:pPr algn="ctr" marL="496575" indent="-248288" lvl="1">
              <a:lnSpc>
                <a:spcPts val="3220"/>
              </a:lnSpc>
              <a:buFont typeface="Arial"/>
              <a:buChar char="•"/>
            </a:pPr>
          </a:p>
          <a:p>
            <a:pPr algn="ctr">
              <a:lnSpc>
                <a:spcPts val="3220"/>
              </a:lnSpc>
            </a:pPr>
            <a:r>
              <a:rPr lang="en-US" sz="2300">
                <a:solidFill>
                  <a:srgbClr val="000000"/>
                </a:solidFill>
                <a:latin typeface="Canva Sans"/>
                <a:ea typeface="Canva Sans"/>
                <a:cs typeface="Canva Sans"/>
                <a:sym typeface="Canva Sans"/>
              </a:rPr>
              <a:t>⏱️ Esquema temporal sugerido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5 min – Preparación en grupos</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12 min – Debate sobre 2 o 3 preguntas (máximo 1 min por grupo por turno)</a:t>
            </a:r>
          </a:p>
          <a:p>
            <a:pPr algn="ctr" marL="496575" indent="-248288" lvl="1">
              <a:lnSpc>
                <a:spcPts val="3220"/>
              </a:lnSpc>
              <a:buFont typeface="Arial"/>
              <a:buChar char="•"/>
            </a:pPr>
            <a:r>
              <a:rPr lang="en-US" sz="2300">
                <a:solidFill>
                  <a:srgbClr val="000000"/>
                </a:solidFill>
                <a:latin typeface="Canva Sans"/>
                <a:ea typeface="Canva Sans"/>
                <a:cs typeface="Canva Sans"/>
                <a:sym typeface="Canva Sans"/>
              </a:rPr>
              <a:t>3 min – Debate final colectivo (¿qué ha surgido? ¿qué papel os ha sorprendido?)</a:t>
            </a:r>
          </a:p>
        </p:txBody>
      </p:sp>
      <p:sp>
        <p:nvSpPr>
          <p:cNvPr name="TextBox 10" id="10"/>
          <p:cNvSpPr txBox="true"/>
          <p:nvPr/>
        </p:nvSpPr>
        <p:spPr>
          <a:xfrm rot="0">
            <a:off x="0" y="7391442"/>
            <a:ext cx="13638412" cy="2324100"/>
          </a:xfrm>
          <a:prstGeom prst="rect">
            <a:avLst/>
          </a:prstGeom>
        </p:spPr>
        <p:txBody>
          <a:bodyPr anchor="t" rtlCol="false" tIns="0" lIns="0" bIns="0" rIns="0">
            <a:spAutoFit/>
          </a:bodyPr>
          <a:lstStyle/>
          <a:p>
            <a:pPr algn="ctr">
              <a:lnSpc>
                <a:spcPts val="4440"/>
              </a:lnSpc>
              <a:spcBef>
                <a:spcPct val="0"/>
              </a:spcBef>
            </a:pPr>
            <a:r>
              <a:rPr lang="en-US" b="true" sz="3700">
                <a:solidFill>
                  <a:srgbClr val="000000"/>
                </a:solidFill>
                <a:latin typeface="Calibri (MS) Bold"/>
                <a:ea typeface="Calibri (MS) Bold"/>
                <a:cs typeface="Calibri (MS) Bold"/>
                <a:sym typeface="Calibri (MS) Bold"/>
              </a:rPr>
              <a:t>«Defiende el papel, no tu opinión personal. El verdadero objetivo es comprender cómo los prejuicios y los puntos de vista influyen en la accesibilidad política».</a:t>
            </a:r>
          </a:p>
          <a:p>
            <a:pPr algn="ctr">
              <a:lnSpc>
                <a:spcPts val="4440"/>
              </a:lnSpc>
              <a:spcBef>
                <a:spcPct val="0"/>
              </a:spcBef>
            </a:pPr>
          </a:p>
        </p:txBody>
      </p:sp>
      <p:grpSp>
        <p:nvGrpSpPr>
          <p:cNvPr name="Group 11" id="11"/>
          <p:cNvGrpSpPr/>
          <p:nvPr/>
        </p:nvGrpSpPr>
        <p:grpSpPr>
          <a:xfrm rot="0">
            <a:off x="4651989" y="0"/>
            <a:ext cx="4334433" cy="1085366"/>
            <a:chOff x="0" y="0"/>
            <a:chExt cx="5779245" cy="1447155"/>
          </a:xfrm>
        </p:grpSpPr>
        <p:sp>
          <p:nvSpPr>
            <p:cNvPr name="Freeform 12" id="12"/>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3" id="13"/>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2</a:t>
              </a:r>
            </a:p>
          </p:txBody>
        </p:sp>
      </p:grpSp>
      <p:grpSp>
        <p:nvGrpSpPr>
          <p:cNvPr name="Group 14" id="14"/>
          <p:cNvGrpSpPr/>
          <p:nvPr/>
        </p:nvGrpSpPr>
        <p:grpSpPr>
          <a:xfrm rot="0">
            <a:off x="4651989" y="1012033"/>
            <a:ext cx="4334433" cy="1085366"/>
            <a:chOff x="0" y="0"/>
            <a:chExt cx="5779245" cy="1447155"/>
          </a:xfrm>
        </p:grpSpPr>
        <p:sp>
          <p:nvSpPr>
            <p:cNvPr name="Freeform 15" id="15"/>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6" id="16"/>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grpSp>
        <p:nvGrpSpPr>
          <p:cNvPr name="Group 17" id="17"/>
          <p:cNvGrpSpPr/>
          <p:nvPr/>
        </p:nvGrpSpPr>
        <p:grpSpPr>
          <a:xfrm rot="0">
            <a:off x="2377387" y="1886193"/>
            <a:ext cx="8883638" cy="900247"/>
            <a:chOff x="0" y="0"/>
            <a:chExt cx="11844851" cy="1200329"/>
          </a:xfrm>
        </p:grpSpPr>
        <p:sp>
          <p:nvSpPr>
            <p:cNvPr name="Freeform 18" id="18"/>
            <p:cNvSpPr/>
            <p:nvPr/>
          </p:nvSpPr>
          <p:spPr>
            <a:xfrm flipH="false" flipV="false" rot="0">
              <a:off x="0" y="0"/>
              <a:ext cx="11844851" cy="1200329"/>
            </a:xfrm>
            <a:custGeom>
              <a:avLst/>
              <a:gdLst/>
              <a:ahLst/>
              <a:cxnLst/>
              <a:rect r="r" b="b" t="t" l="l"/>
              <a:pathLst>
                <a:path h="1200329" w="11844851">
                  <a:moveTo>
                    <a:pt x="0" y="0"/>
                  </a:moveTo>
                  <a:lnTo>
                    <a:pt x="11844851" y="0"/>
                  </a:lnTo>
                  <a:lnTo>
                    <a:pt x="11844851" y="1200329"/>
                  </a:lnTo>
                  <a:lnTo>
                    <a:pt x="0" y="1200329"/>
                  </a:lnTo>
                  <a:close/>
                </a:path>
              </a:pathLst>
            </a:custGeom>
            <a:solidFill>
              <a:srgbClr val="000000">
                <a:alpha val="0"/>
              </a:srgbClr>
            </a:solidFill>
          </p:spPr>
        </p:sp>
        <p:sp>
          <p:nvSpPr>
            <p:cNvPr name="TextBox 19" id="19"/>
            <p:cNvSpPr txBox="true"/>
            <p:nvPr/>
          </p:nvSpPr>
          <p:spPr>
            <a:xfrm>
              <a:off x="0" y="-85725"/>
              <a:ext cx="11844851" cy="1286054"/>
            </a:xfrm>
            <a:prstGeom prst="rect">
              <a:avLst/>
            </a:prstGeom>
          </p:spPr>
          <p:txBody>
            <a:bodyPr anchor="t" rtlCol="false" tIns="0" lIns="0" bIns="0" rIns="0"/>
            <a:lstStyle/>
            <a:p>
              <a:pPr algn="ctr">
                <a:lnSpc>
                  <a:spcPts val="4920"/>
                </a:lnSpc>
              </a:pPr>
              <a:r>
                <a:rPr lang="en-US" b="true" sz="4100">
                  <a:solidFill>
                    <a:srgbClr val="000000"/>
                  </a:solidFill>
                  <a:latin typeface="Calibri (MS) Bold"/>
                  <a:ea typeface="Calibri (MS) Bold"/>
                  <a:cs typeface="Calibri (MS) Bold"/>
                  <a:sym typeface="Calibri (MS) Bold"/>
                </a:rPr>
                <a:t>Instrucciones para realizar la actividad</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8" id="8"/>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9" id="9"/>
          <p:cNvSpPr txBox="true"/>
          <p:nvPr/>
        </p:nvSpPr>
        <p:spPr>
          <a:xfrm rot="0">
            <a:off x="0" y="3096938"/>
            <a:ext cx="13638412" cy="6903720"/>
          </a:xfrm>
          <a:prstGeom prst="rect">
            <a:avLst/>
          </a:prstGeom>
        </p:spPr>
        <p:txBody>
          <a:bodyPr anchor="t" rtlCol="false" tIns="0" lIns="0" bIns="0" rIns="0">
            <a:spAutoFit/>
          </a:bodyPr>
          <a:lstStyle/>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«¿Debería ser obligatorio por ley que los partidos políticos presentaran candidatos con discapacidad?».</a:t>
            </a:r>
          </a:p>
          <a:p>
            <a:pPr algn="ctr" marL="669291" indent="-334646" lvl="1">
              <a:lnSpc>
                <a:spcPts val="4340"/>
              </a:lnSpc>
              <a:buFont typeface="Arial"/>
              <a:buChar char="•"/>
            </a:pPr>
          </a:p>
          <a:p>
            <a:pPr algn="ctr" marL="669291" indent="-334646" lvl="1">
              <a:lnSpc>
                <a:spcPts val="4340"/>
              </a:lnSpc>
              <a:buFont typeface="Arial"/>
              <a:buChar char="•"/>
            </a:pPr>
          </a:p>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«¿Pueden las personas con discapacidad psicosocial asumir responsabilidades públicas sin riesgo para sí mismas o para los demás?».</a:t>
            </a:r>
          </a:p>
          <a:p>
            <a:pPr algn="ctr" marL="669291" indent="-334646" lvl="1">
              <a:lnSpc>
                <a:spcPts val="4340"/>
              </a:lnSpc>
              <a:buFont typeface="Arial"/>
              <a:buChar char="•"/>
            </a:pPr>
          </a:p>
          <a:p>
            <a:pPr algn="ctr" marL="669291" indent="-334646" lvl="1">
              <a:lnSpc>
                <a:spcPts val="4340"/>
              </a:lnSpc>
              <a:buFont typeface="Arial"/>
              <a:buChar char="•"/>
            </a:pPr>
          </a:p>
          <a:p>
            <a:pPr algn="ctr" marL="669291" indent="-334646" lvl="1">
              <a:lnSpc>
                <a:spcPts val="4340"/>
              </a:lnSpc>
              <a:buFont typeface="Arial"/>
              <a:buChar char="•"/>
            </a:pPr>
            <a:r>
              <a:rPr lang="en-US" b="true" sz="3100">
                <a:solidFill>
                  <a:srgbClr val="000000"/>
                </a:solidFill>
                <a:latin typeface="Canva Sans Bold"/>
                <a:ea typeface="Canva Sans Bold"/>
                <a:cs typeface="Canva Sans Bold"/>
                <a:sym typeface="Canva Sans Bold"/>
              </a:rPr>
              <a:t>«¿La inclusión política es real o solo una palabra de moda para las campañas electorales?».</a:t>
            </a:r>
          </a:p>
          <a:p>
            <a:pPr algn="ctr" marL="669291" indent="-334646" lvl="1">
              <a:lnSpc>
                <a:spcPts val="4340"/>
              </a:lnSpc>
              <a:buFont typeface="Arial"/>
              <a:buChar char="•"/>
            </a:pPr>
          </a:p>
          <a:p>
            <a:pPr algn="ctr">
              <a:lnSpc>
                <a:spcPts val="3220"/>
              </a:lnSpc>
            </a:pPr>
          </a:p>
        </p:txBody>
      </p:sp>
      <p:grpSp>
        <p:nvGrpSpPr>
          <p:cNvPr name="Group 10" id="10"/>
          <p:cNvGrpSpPr/>
          <p:nvPr/>
        </p:nvGrpSpPr>
        <p:grpSpPr>
          <a:xfrm rot="0">
            <a:off x="1778605" y="1691344"/>
            <a:ext cx="10081202" cy="1085366"/>
            <a:chOff x="0" y="0"/>
            <a:chExt cx="13441603" cy="1447155"/>
          </a:xfrm>
        </p:grpSpPr>
        <p:sp>
          <p:nvSpPr>
            <p:cNvPr name="Freeform 11" id="11"/>
            <p:cNvSpPr/>
            <p:nvPr/>
          </p:nvSpPr>
          <p:spPr>
            <a:xfrm flipH="false" flipV="false" rot="0">
              <a:off x="0" y="0"/>
              <a:ext cx="13441603" cy="1447155"/>
            </a:xfrm>
            <a:custGeom>
              <a:avLst/>
              <a:gdLst/>
              <a:ahLst/>
              <a:cxnLst/>
              <a:rect r="r" b="b" t="t" l="l"/>
              <a:pathLst>
                <a:path h="1447155" w="13441603">
                  <a:moveTo>
                    <a:pt x="0" y="0"/>
                  </a:moveTo>
                  <a:lnTo>
                    <a:pt x="13441603" y="0"/>
                  </a:lnTo>
                  <a:lnTo>
                    <a:pt x="13441603" y="1447155"/>
                  </a:lnTo>
                  <a:lnTo>
                    <a:pt x="0" y="1447155"/>
                  </a:lnTo>
                  <a:close/>
                </a:path>
              </a:pathLst>
            </a:custGeom>
            <a:solidFill>
              <a:srgbClr val="000000">
                <a:alpha val="0"/>
              </a:srgbClr>
            </a:solidFill>
          </p:spPr>
        </p:sp>
        <p:sp>
          <p:nvSpPr>
            <p:cNvPr name="TextBox 12" id="12"/>
            <p:cNvSpPr txBox="true"/>
            <p:nvPr/>
          </p:nvSpPr>
          <p:spPr>
            <a:xfrm>
              <a:off x="0" y="-114300"/>
              <a:ext cx="13441603"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Preguntas que hay que responder</a:t>
              </a:r>
            </a:p>
          </p:txBody>
        </p:sp>
      </p:grpSp>
      <p:grpSp>
        <p:nvGrpSpPr>
          <p:cNvPr name="Group 13" id="13"/>
          <p:cNvGrpSpPr/>
          <p:nvPr/>
        </p:nvGrpSpPr>
        <p:grpSpPr>
          <a:xfrm rot="0">
            <a:off x="4651989" y="0"/>
            <a:ext cx="4334433" cy="1085366"/>
            <a:chOff x="0" y="0"/>
            <a:chExt cx="5779245" cy="1447155"/>
          </a:xfrm>
        </p:grpSpPr>
        <p:sp>
          <p:nvSpPr>
            <p:cNvPr name="Freeform 14" id="14"/>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5" id="15"/>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2</a:t>
              </a:r>
            </a:p>
          </p:txBody>
        </p:sp>
      </p:grpSp>
      <p:grpSp>
        <p:nvGrpSpPr>
          <p:cNvPr name="Group 16" id="16"/>
          <p:cNvGrpSpPr/>
          <p:nvPr/>
        </p:nvGrpSpPr>
        <p:grpSpPr>
          <a:xfrm rot="0">
            <a:off x="4651989" y="1012033"/>
            <a:ext cx="4334433" cy="1085366"/>
            <a:chOff x="0" y="0"/>
            <a:chExt cx="5779245" cy="1447155"/>
          </a:xfrm>
        </p:grpSpPr>
        <p:sp>
          <p:nvSpPr>
            <p:cNvPr name="Freeform 17" id="17"/>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8" id="18"/>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973931" y="971551"/>
            <a:ext cx="700088" cy="136922"/>
            <a:chOff x="0" y="0"/>
            <a:chExt cx="933450" cy="182563"/>
          </a:xfrm>
        </p:grpSpPr>
        <p:sp>
          <p:nvSpPr>
            <p:cNvPr name="Freeform 6" id="6"/>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7" id="7"/>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8" id="8"/>
          <p:cNvGrpSpPr/>
          <p:nvPr/>
        </p:nvGrpSpPr>
        <p:grpSpPr>
          <a:xfrm rot="0">
            <a:off x="4651989" y="1012033"/>
            <a:ext cx="4334433" cy="1085366"/>
            <a:chOff x="0" y="0"/>
            <a:chExt cx="5779245" cy="1447155"/>
          </a:xfrm>
        </p:grpSpPr>
        <p:sp>
          <p:nvSpPr>
            <p:cNvPr name="Freeform 9" id="9"/>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0" id="10"/>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DEBATE</a:t>
              </a:r>
            </a:p>
          </p:txBody>
        </p:sp>
      </p:grpSp>
      <p:sp>
        <p:nvSpPr>
          <p:cNvPr name="Freeform 11" id="11"/>
          <p:cNvSpPr/>
          <p:nvPr/>
        </p:nvSpPr>
        <p:spPr>
          <a:xfrm flipH="false" flipV="false" rot="0">
            <a:off x="13638412" y="3154088"/>
            <a:ext cx="4503919" cy="3551973"/>
          </a:xfrm>
          <a:custGeom>
            <a:avLst/>
            <a:gdLst/>
            <a:ahLst/>
            <a:cxnLst/>
            <a:rect r="r" b="b" t="t" l="l"/>
            <a:pathLst>
              <a:path h="3551973" w="4503919">
                <a:moveTo>
                  <a:pt x="0" y="0"/>
                </a:moveTo>
                <a:lnTo>
                  <a:pt x="4503918" y="0"/>
                </a:lnTo>
                <a:lnTo>
                  <a:pt x="4503918" y="3551972"/>
                </a:lnTo>
                <a:lnTo>
                  <a:pt x="0" y="3551972"/>
                </a:lnTo>
                <a:lnTo>
                  <a:pt x="0" y="0"/>
                </a:lnTo>
                <a:close/>
              </a:path>
            </a:pathLst>
          </a:custGeom>
          <a:blipFill>
            <a:blip r:embed="rId5"/>
            <a:stretch>
              <a:fillRect l="0" t="-1671" r="0" b="-1671"/>
            </a:stretch>
          </a:blipFill>
        </p:spPr>
      </p:sp>
      <p:sp>
        <p:nvSpPr>
          <p:cNvPr name="TextBox 12" id="12"/>
          <p:cNvSpPr txBox="true"/>
          <p:nvPr/>
        </p:nvSpPr>
        <p:spPr>
          <a:xfrm rot="0">
            <a:off x="1100714" y="2362603"/>
            <a:ext cx="11436984" cy="7800974"/>
          </a:xfrm>
          <a:prstGeom prst="rect">
            <a:avLst/>
          </a:prstGeom>
        </p:spPr>
        <p:txBody>
          <a:bodyPr anchor="t" rtlCol="false" tIns="0" lIns="0" bIns="0" rIns="0">
            <a:spAutoFit/>
          </a:bodyPr>
          <a:lstStyle/>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Grupo 1: el político tradicionalista.</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Hombre, 65 años.</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«En política se necesitan nervios de acero, fiabilidad e imagen».</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Escéptico sobre la inclusión forzada. Cree que las discapacidades son una fragilidad y que la política requiere personas «fuertes y estables».</a:t>
            </a:r>
          </a:p>
          <a:p>
            <a:pPr algn="ctr">
              <a:lnSpc>
                <a:spcPts val="3080"/>
              </a:lnSpc>
            </a:pP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Grupo 2: la activista inclusiva.</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Mujer, 25 años, activa en una ONG.</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«La igualdad se construye con presencia y representación».</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Pide espacios accesibles, un lenguaje claro y cuotas garantizadas. Considera la participación política como un derecho fundamental.</a:t>
            </a:r>
          </a:p>
          <a:p>
            <a:pPr algn="ctr">
              <a:lnSpc>
                <a:spcPts val="3080"/>
              </a:lnSpc>
            </a:pP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Grupo 3: el realista cauteloso (con discapacidad)</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Persona de 35 años con experiencia en trastornos mentales.</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«Me gustaría participar, pero el sistema no está hecho para nosotros».</a:t>
            </a:r>
          </a:p>
          <a:p>
            <a:pPr algn="ctr" marL="474986" indent="-237493" lvl="1">
              <a:lnSpc>
                <a:spcPts val="3080"/>
              </a:lnSpc>
              <a:buFont typeface="Arial"/>
              <a:buChar char="•"/>
            </a:pPr>
            <a:r>
              <a:rPr lang="en-US" b="true" sz="2200">
                <a:solidFill>
                  <a:srgbClr val="000000"/>
                </a:solidFill>
                <a:latin typeface="Canva Sans Bold"/>
                <a:ea typeface="Canva Sans Bold"/>
                <a:cs typeface="Canva Sans Bold"/>
                <a:sym typeface="Canva Sans Bold"/>
              </a:rPr>
              <a:t>⚖️ Ha sufrido discriminación y barreras. Cree en la inclusión, pero desconfía de las soluciones fáciles o simbólicas. Pide cambios concretos y duraderos.</a:t>
            </a:r>
          </a:p>
          <a:p>
            <a:pPr algn="ctr" marL="474986" indent="-237493" lvl="1">
              <a:lnSpc>
                <a:spcPts val="3080"/>
              </a:lnSpc>
              <a:buFont typeface="Arial"/>
              <a:buChar char="•"/>
            </a:pPr>
          </a:p>
          <a:p>
            <a:pPr algn="ctr" marL="474986" indent="-237493" lvl="1">
              <a:lnSpc>
                <a:spcPts val="3080"/>
              </a:lnSpc>
              <a:buFont typeface="Arial"/>
              <a:buChar char="•"/>
            </a:pPr>
          </a:p>
          <a:p>
            <a:pPr algn="ctr">
              <a:lnSpc>
                <a:spcPts val="3220"/>
              </a:lnSpc>
            </a:pPr>
          </a:p>
        </p:txBody>
      </p:sp>
      <p:grpSp>
        <p:nvGrpSpPr>
          <p:cNvPr name="Group 13" id="13"/>
          <p:cNvGrpSpPr/>
          <p:nvPr/>
        </p:nvGrpSpPr>
        <p:grpSpPr>
          <a:xfrm rot="0">
            <a:off x="2714188" y="1529196"/>
            <a:ext cx="8210036" cy="1085366"/>
            <a:chOff x="0" y="0"/>
            <a:chExt cx="10946715" cy="1447155"/>
          </a:xfrm>
        </p:grpSpPr>
        <p:sp>
          <p:nvSpPr>
            <p:cNvPr name="Freeform 14" id="14"/>
            <p:cNvSpPr/>
            <p:nvPr/>
          </p:nvSpPr>
          <p:spPr>
            <a:xfrm flipH="false" flipV="false" rot="0">
              <a:off x="0" y="0"/>
              <a:ext cx="10946715" cy="1447155"/>
            </a:xfrm>
            <a:custGeom>
              <a:avLst/>
              <a:gdLst/>
              <a:ahLst/>
              <a:cxnLst/>
              <a:rect r="r" b="b" t="t" l="l"/>
              <a:pathLst>
                <a:path h="1447155" w="10946715">
                  <a:moveTo>
                    <a:pt x="0" y="0"/>
                  </a:moveTo>
                  <a:lnTo>
                    <a:pt x="10946715" y="0"/>
                  </a:lnTo>
                  <a:lnTo>
                    <a:pt x="10946715" y="1447155"/>
                  </a:lnTo>
                  <a:lnTo>
                    <a:pt x="0" y="1447155"/>
                  </a:lnTo>
                  <a:close/>
                </a:path>
              </a:pathLst>
            </a:custGeom>
            <a:solidFill>
              <a:srgbClr val="000000">
                <a:alpha val="0"/>
              </a:srgbClr>
            </a:solidFill>
          </p:spPr>
        </p:sp>
        <p:sp>
          <p:nvSpPr>
            <p:cNvPr name="TextBox 15" id="15"/>
            <p:cNvSpPr txBox="true"/>
            <p:nvPr/>
          </p:nvSpPr>
          <p:spPr>
            <a:xfrm>
              <a:off x="0" y="-114300"/>
              <a:ext cx="1094671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Grupos</a:t>
              </a:r>
            </a:p>
          </p:txBody>
        </p:sp>
      </p:grpSp>
      <p:grpSp>
        <p:nvGrpSpPr>
          <p:cNvPr name="Group 16" id="16"/>
          <p:cNvGrpSpPr/>
          <p:nvPr/>
        </p:nvGrpSpPr>
        <p:grpSpPr>
          <a:xfrm rot="0">
            <a:off x="4651989" y="0"/>
            <a:ext cx="4334433" cy="1085366"/>
            <a:chOff x="0" y="0"/>
            <a:chExt cx="5779245" cy="1447155"/>
          </a:xfrm>
        </p:grpSpPr>
        <p:sp>
          <p:nvSpPr>
            <p:cNvPr name="Freeform 17" id="17"/>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8" id="18"/>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2</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161583"/>
            <a:chOff x="0" y="0"/>
            <a:chExt cx="102592" cy="215444"/>
          </a:xfrm>
        </p:grpSpPr>
        <p:sp>
          <p:nvSpPr>
            <p:cNvPr name="Freeform 6" id="6"/>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7" id="7"/>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756710" y="1028700"/>
            <a:ext cx="9119128" cy="6000266"/>
            <a:chOff x="0" y="0"/>
            <a:chExt cx="12158837" cy="8000355"/>
          </a:xfrm>
        </p:grpSpPr>
        <p:sp>
          <p:nvSpPr>
            <p:cNvPr name="Freeform 11" id="11"/>
            <p:cNvSpPr/>
            <p:nvPr/>
          </p:nvSpPr>
          <p:spPr>
            <a:xfrm flipH="false" flipV="false" rot="0">
              <a:off x="0" y="0"/>
              <a:ext cx="12158838" cy="8000355"/>
            </a:xfrm>
            <a:custGeom>
              <a:avLst/>
              <a:gdLst/>
              <a:ahLst/>
              <a:cxnLst/>
              <a:rect r="r" b="b" t="t" l="l"/>
              <a:pathLst>
                <a:path h="8000355" w="12158838">
                  <a:moveTo>
                    <a:pt x="0" y="0"/>
                  </a:moveTo>
                  <a:lnTo>
                    <a:pt x="12158838" y="0"/>
                  </a:lnTo>
                  <a:lnTo>
                    <a:pt x="12158838" y="8000355"/>
                  </a:lnTo>
                  <a:lnTo>
                    <a:pt x="0" y="8000355"/>
                  </a:lnTo>
                  <a:close/>
                </a:path>
              </a:pathLst>
            </a:custGeom>
            <a:solidFill>
              <a:srgbClr val="000000">
                <a:alpha val="0"/>
              </a:srgbClr>
            </a:solidFill>
          </p:spPr>
        </p:sp>
        <p:sp>
          <p:nvSpPr>
            <p:cNvPr name="TextBox 12" id="12"/>
            <p:cNvSpPr txBox="true"/>
            <p:nvPr/>
          </p:nvSpPr>
          <p:spPr>
            <a:xfrm>
              <a:off x="0" y="-114300"/>
              <a:ext cx="12158837" cy="81146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Sesión final de</a:t>
              </a:r>
              <a:r>
                <a:rPr lang="en-US" b="true" sz="5400">
                  <a:solidFill>
                    <a:srgbClr val="000000"/>
                  </a:solidFill>
                  <a:latin typeface="Calibri (MS) Bold"/>
                  <a:ea typeface="Calibri (MS) Bold"/>
                  <a:cs typeface="Calibri (MS) Bold"/>
                  <a:sym typeface="Calibri (MS) Bold"/>
                </a:rPr>
                <a:t> comentarios</a:t>
              </a:r>
            </a:p>
            <a:p>
              <a:pPr algn="ctr">
                <a:lnSpc>
                  <a:spcPts val="6480"/>
                </a:lnSpc>
              </a:pPr>
              <a:r>
                <a:rPr lang="en-US" b="true" sz="5400">
                  <a:solidFill>
                    <a:srgbClr val="000000"/>
                  </a:solidFill>
                  <a:latin typeface="Calibri (MS) Bold"/>
                  <a:ea typeface="Calibri (MS) Bold"/>
                  <a:cs typeface="Calibri (MS) Bold"/>
                  <a:sym typeface="Calibri (MS) Bold"/>
                </a:rPr>
                <a:t>Le rogamos que responda a este cuestionario.</a:t>
              </a:r>
            </a:p>
            <a:p>
              <a:pPr algn="ctr">
                <a:lnSpc>
                  <a:spcPts val="6480"/>
                </a:lnSpc>
              </a:pPr>
              <a:r>
                <a:rPr lang="en-US" b="true" sz="5400">
                  <a:solidFill>
                    <a:srgbClr val="000000"/>
                  </a:solidFill>
                  <a:latin typeface="Calibri (MS) Bold"/>
                  <a:ea typeface="Calibri (MS) Bold"/>
                  <a:cs typeface="Calibri (MS) Bold"/>
                  <a:sym typeface="Calibri (MS) Bold"/>
                </a:rPr>
                <a:t>Enlace:</a:t>
              </a:r>
            </a:p>
            <a:p>
              <a:pPr algn="ctr">
                <a:lnSpc>
                  <a:spcPts val="6480"/>
                </a:lnSpc>
              </a:pPr>
            </a:p>
            <a:p>
              <a:pPr algn="ctr">
                <a:lnSpc>
                  <a:spcPts val="6480"/>
                </a:lnSpc>
              </a:pPr>
            </a:p>
            <a:p>
              <a:pPr algn="ctr">
                <a:lnSpc>
                  <a:spcPts val="6480"/>
                </a:lnSpc>
              </a:pPr>
            </a:p>
          </p:txBody>
        </p:sp>
      </p:grpSp>
      <p:sp>
        <p:nvSpPr>
          <p:cNvPr name="TextBox 13" id="13"/>
          <p:cNvSpPr txBox="true"/>
          <p:nvPr/>
        </p:nvSpPr>
        <p:spPr>
          <a:xfrm rot="0">
            <a:off x="1167839" y="5307668"/>
            <a:ext cx="15952322" cy="2803511"/>
          </a:xfrm>
          <a:prstGeom prst="rect">
            <a:avLst/>
          </a:prstGeom>
        </p:spPr>
        <p:txBody>
          <a:bodyPr anchor="t" rtlCol="false" tIns="0" lIns="0" bIns="0" rIns="0">
            <a:spAutoFit/>
          </a:bodyPr>
          <a:lstStyle/>
          <a:p>
            <a:pPr algn="ctr">
              <a:lnSpc>
                <a:spcPts val="5600"/>
              </a:lnSpc>
            </a:pPr>
            <a:r>
              <a:rPr lang="en-US" b="true" sz="4000" u="sng">
                <a:solidFill>
                  <a:srgbClr val="000000"/>
                </a:solidFill>
                <a:latin typeface="Canva Sans Bold"/>
                <a:ea typeface="Canva Sans Bold"/>
                <a:cs typeface="Canva Sans Bold"/>
                <a:sym typeface="Canva Sans Bold"/>
                <a:hlinkClick r:id="rId7" tooltip="https://forms.gle/zqM85ARujFi7vyG7A"/>
              </a:rPr>
              <a:t>Add a headinghttps://docs.google.com/forms/d/e/1FAIpQLSedDQoDVgo5H5kxKFr7bb-XxfKGhwISy2YC-45aFZ5chu1tsQ/viewform?usp=header</a:t>
            </a:r>
          </a:p>
        </p:txBody>
      </p:sp>
      <p:grpSp>
        <p:nvGrpSpPr>
          <p:cNvPr name="Group 14" id="14"/>
          <p:cNvGrpSpPr/>
          <p:nvPr/>
        </p:nvGrpSpPr>
        <p:grpSpPr>
          <a:xfrm rot="0">
            <a:off x="6976783" y="85967"/>
            <a:ext cx="4334433" cy="1085366"/>
            <a:chOff x="0" y="0"/>
            <a:chExt cx="5779245" cy="1447155"/>
          </a:xfrm>
        </p:grpSpPr>
        <p:sp>
          <p:nvSpPr>
            <p:cNvPr name="Freeform 15" id="15"/>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6" id="16"/>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ACTIVIDAD 2</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007770" y="1368670"/>
            <a:ext cx="8272460" cy="1210196"/>
            <a:chOff x="0" y="0"/>
            <a:chExt cx="11029947" cy="1613595"/>
          </a:xfrm>
        </p:grpSpPr>
        <p:sp>
          <p:nvSpPr>
            <p:cNvPr name="Freeform 4" id="4"/>
            <p:cNvSpPr/>
            <p:nvPr/>
          </p:nvSpPr>
          <p:spPr>
            <a:xfrm flipH="false" flipV="false" rot="0">
              <a:off x="0" y="0"/>
              <a:ext cx="11029946" cy="1613595"/>
            </a:xfrm>
            <a:custGeom>
              <a:avLst/>
              <a:gdLst/>
              <a:ahLst/>
              <a:cxnLst/>
              <a:rect r="r" b="b" t="t" l="l"/>
              <a:pathLst>
                <a:path h="1613595" w="11029946">
                  <a:moveTo>
                    <a:pt x="0" y="0"/>
                  </a:moveTo>
                  <a:lnTo>
                    <a:pt x="11029946" y="0"/>
                  </a:lnTo>
                  <a:lnTo>
                    <a:pt x="11029946" y="1613595"/>
                  </a:lnTo>
                  <a:lnTo>
                    <a:pt x="0" y="1613595"/>
                  </a:lnTo>
                  <a:close/>
                </a:path>
              </a:pathLst>
            </a:custGeom>
            <a:solidFill>
              <a:srgbClr val="000000">
                <a:alpha val="0"/>
              </a:srgbClr>
            </a:solidFill>
          </p:spPr>
        </p:sp>
        <p:sp>
          <p:nvSpPr>
            <p:cNvPr name="TextBox 5" id="5"/>
            <p:cNvSpPr txBox="true"/>
            <p:nvPr/>
          </p:nvSpPr>
          <p:spPr>
            <a:xfrm>
              <a:off x="0" y="-123825"/>
              <a:ext cx="11029947"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Introducción al proyecto</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908143" y="2577541"/>
            <a:ext cx="9323809" cy="6797041"/>
          </a:xfrm>
          <a:prstGeom prst="rect">
            <a:avLst/>
          </a:prstGeom>
        </p:spPr>
        <p:txBody>
          <a:bodyPr anchor="t" rtlCol="false" tIns="0" lIns="0" bIns="0" rIns="0">
            <a:spAutoFit/>
          </a:bodyPr>
          <a:lstStyle/>
          <a:p>
            <a:pPr algn="l">
              <a:lnSpc>
                <a:spcPts val="5549"/>
              </a:lnSpc>
            </a:pPr>
            <a:r>
              <a:rPr lang="en-US" sz="3699">
                <a:solidFill>
                  <a:srgbClr val="4C4457"/>
                </a:solidFill>
                <a:latin typeface="Nunito"/>
                <a:ea typeface="Nunito"/>
                <a:cs typeface="Nunito"/>
                <a:sym typeface="Nunito"/>
              </a:rPr>
              <a:t>SPARK</a:t>
            </a:r>
          </a:p>
          <a:p>
            <a:pPr algn="l">
              <a:lnSpc>
                <a:spcPts val="5549"/>
              </a:lnSpc>
            </a:pPr>
            <a:r>
              <a:rPr lang="en-US" sz="3699">
                <a:solidFill>
                  <a:srgbClr val="4C4457"/>
                </a:solidFill>
                <a:latin typeface="Nunito"/>
                <a:ea typeface="Nunito"/>
                <a:cs typeface="Nunito"/>
                <a:sym typeface="Nunito"/>
              </a:rPr>
              <a:t>F</a:t>
            </a:r>
            <a:r>
              <a:rPr lang="en-US" sz="3699">
                <a:solidFill>
                  <a:srgbClr val="4C4457"/>
                </a:solidFill>
                <a:latin typeface="Nunito"/>
                <a:ea typeface="Nunito"/>
                <a:cs typeface="Nunito"/>
                <a:sym typeface="Nunito"/>
              </a:rPr>
              <a:t>omento de la participación política entre los jóvenes europeos con discapacidades intelectuales y psicosociales</a:t>
            </a:r>
          </a:p>
          <a:p>
            <a:pPr algn="l">
              <a:lnSpc>
                <a:spcPts val="5549"/>
              </a:lnSpc>
            </a:pPr>
            <a:r>
              <a:rPr lang="en-US" sz="3699">
                <a:solidFill>
                  <a:srgbClr val="4C4457"/>
                </a:solidFill>
                <a:latin typeface="Nunito"/>
                <a:ea typeface="Nunito"/>
                <a:cs typeface="Nunito"/>
                <a:sym typeface="Nunito"/>
              </a:rPr>
              <a:t>Programa: Erasmus+</a:t>
            </a:r>
          </a:p>
          <a:p>
            <a:pPr algn="l">
              <a:lnSpc>
                <a:spcPts val="5549"/>
              </a:lnSpc>
            </a:pPr>
            <a:r>
              <a:rPr lang="en-US" sz="3699">
                <a:solidFill>
                  <a:srgbClr val="4C4457"/>
                </a:solidFill>
                <a:latin typeface="Nunito"/>
                <a:ea typeface="Nunito"/>
                <a:cs typeface="Nunito"/>
                <a:sym typeface="Nunito"/>
              </a:rPr>
              <a:t> Convocatoria: ERASMUS-YOUTH-2024-YOUTH-TOG</a:t>
            </a:r>
          </a:p>
          <a:p>
            <a:pPr algn="l">
              <a:lnSpc>
                <a:spcPts val="5549"/>
              </a:lnSpc>
            </a:pPr>
            <a:r>
              <a:rPr lang="en-US" sz="3699">
                <a:solidFill>
                  <a:srgbClr val="4C4457"/>
                </a:solidFill>
                <a:latin typeface="Nunito"/>
                <a:ea typeface="Nunito"/>
                <a:cs typeface="Nunito"/>
                <a:sym typeface="Nunito"/>
              </a:rPr>
              <a:t> Duración: 24 meses</a:t>
            </a:r>
          </a:p>
          <a:p>
            <a:pPr algn="l">
              <a:lnSpc>
                <a:spcPts val="5549"/>
              </a:lnSpc>
            </a:pPr>
            <a:r>
              <a:rPr lang="en-US" sz="3699">
                <a:solidFill>
                  <a:srgbClr val="4C4457"/>
                </a:solidFill>
                <a:latin typeface="Nunito"/>
                <a:ea typeface="Nunito"/>
                <a:cs typeface="Nunito"/>
                <a:sym typeface="Nunito"/>
              </a:rPr>
              <a:t> Coordinador: KMOP (Grecia)</a:t>
            </a:r>
          </a:p>
          <a:p>
            <a:pPr algn="l">
              <a:lnSpc>
                <a:spcPts val="44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1368670"/>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 Objetivo general </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550034" y="3311134"/>
            <a:ext cx="11165916" cy="6663691"/>
          </a:xfrm>
          <a:prstGeom prst="rect">
            <a:avLst/>
          </a:prstGeom>
        </p:spPr>
        <p:txBody>
          <a:bodyPr anchor="t" rtlCol="false" tIns="0" lIns="0" bIns="0" rIns="0">
            <a:spAutoFit/>
          </a:bodyPr>
          <a:lstStyle/>
          <a:p>
            <a:pPr algn="l">
              <a:lnSpc>
                <a:spcPts val="5549"/>
              </a:lnSpc>
            </a:pPr>
            <a:r>
              <a:rPr lang="en-US" sz="3699">
                <a:solidFill>
                  <a:srgbClr val="4C4457"/>
                </a:solidFill>
                <a:latin typeface="Nunito"/>
                <a:ea typeface="Nunito"/>
                <a:cs typeface="Nunito"/>
                <a:sym typeface="Nunito"/>
              </a:rPr>
              <a:t>Promover la participación política de los jóvenes europeos con discapacidades intelectuales y psicosociales.</a:t>
            </a:r>
          </a:p>
          <a:p>
            <a:pPr algn="l">
              <a:lnSpc>
                <a:spcPts val="5549"/>
              </a:lnSpc>
            </a:pPr>
            <a:r>
              <a:rPr lang="en-US" sz="3699">
                <a:solidFill>
                  <a:srgbClr val="4C4457"/>
                </a:solidFill>
                <a:latin typeface="Nunito"/>
                <a:ea typeface="Nunito"/>
                <a:cs typeface="Nunito"/>
                <a:sym typeface="Nunito"/>
              </a:rPr>
              <a:t>El proyecto tiene como objetivo:</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Superar las barreras legales y culturales.</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Desarrollar capacidades cívicas y políticas.</a:t>
            </a:r>
          </a:p>
          <a:p>
            <a:pPr algn="l" marL="798823" indent="-399411" lvl="1">
              <a:lnSpc>
                <a:spcPts val="5549"/>
              </a:lnSpc>
              <a:buFont typeface="Arial"/>
              <a:buChar char="•"/>
            </a:pPr>
            <a:r>
              <a:rPr lang="en-US" b="true" sz="3699">
                <a:solidFill>
                  <a:srgbClr val="4C4457"/>
                </a:solidFill>
                <a:latin typeface="Nunito Bold"/>
                <a:ea typeface="Nunito Bold"/>
                <a:cs typeface="Nunito Bold"/>
                <a:sym typeface="Nunito Bold"/>
              </a:rPr>
              <a:t>Reforzar la voz de los jóvenes en los procesos de toma de decisiones.</a:t>
            </a:r>
          </a:p>
          <a:p>
            <a:pPr algn="l">
              <a:lnSpc>
                <a:spcPts val="4499"/>
              </a:lnSpc>
            </a:pPr>
          </a:p>
          <a:p>
            <a:pPr algn="l">
              <a:lnSpc>
                <a:spcPts val="44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423602"/>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Contexto y relevancia</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550034" y="2066173"/>
            <a:ext cx="11165916" cy="7492366"/>
          </a:xfrm>
          <a:prstGeom prst="rect">
            <a:avLst/>
          </a:prstGeom>
        </p:spPr>
        <p:txBody>
          <a:bodyPr anchor="t" rtlCol="false" tIns="0" lIns="0" bIns="0" rIns="0">
            <a:spAutoFit/>
          </a:bodyPr>
          <a:lstStyle/>
          <a:p>
            <a:pPr algn="l" marL="798823" indent="-399411" lvl="1">
              <a:lnSpc>
                <a:spcPts val="5549"/>
              </a:lnSpc>
              <a:buFont typeface="Arial"/>
              <a:buChar char="•"/>
            </a:pPr>
            <a:r>
              <a:rPr lang="en-US" sz="3699">
                <a:solidFill>
                  <a:srgbClr val="4C4457"/>
                </a:solidFill>
                <a:latin typeface="Nunito"/>
                <a:ea typeface="Nunito"/>
                <a:cs typeface="Nunito"/>
                <a:sym typeface="Nunito"/>
              </a:rPr>
              <a:t>Brecha significativa en la participación política de los jóvenes con discapacidad.</a:t>
            </a:r>
          </a:p>
          <a:p>
            <a:pPr algn="l" marL="798823" indent="-399411" lvl="1">
              <a:lnSpc>
                <a:spcPts val="5549"/>
              </a:lnSpc>
              <a:buFont typeface="Arial"/>
              <a:buChar char="•"/>
            </a:pPr>
            <a:r>
              <a:rPr lang="en-US" sz="3699">
                <a:solidFill>
                  <a:srgbClr val="4C4457"/>
                </a:solidFill>
                <a:latin typeface="Nunito"/>
                <a:ea typeface="Nunito"/>
                <a:cs typeface="Nunito"/>
                <a:sym typeface="Nunito"/>
              </a:rPr>
              <a:t>Barreras legales y estigma social.</a:t>
            </a:r>
          </a:p>
          <a:p>
            <a:pPr algn="l" marL="798823" indent="-399411" lvl="1">
              <a:lnSpc>
                <a:spcPts val="5549"/>
              </a:lnSpc>
              <a:buFont typeface="Arial"/>
              <a:buChar char="•"/>
            </a:pPr>
            <a:r>
              <a:rPr lang="en-US" sz="3699">
                <a:solidFill>
                  <a:srgbClr val="4C4457"/>
                </a:solidFill>
                <a:latin typeface="Nunito"/>
                <a:ea typeface="Nunito"/>
                <a:cs typeface="Nunito"/>
                <a:sym typeface="Nunito"/>
              </a:rPr>
              <a:t>Coherencia con:</a:t>
            </a:r>
          </a:p>
          <a:p>
            <a:pPr algn="l" marL="1597646" indent="-532549" lvl="2">
              <a:lnSpc>
                <a:spcPts val="5549"/>
              </a:lnSpc>
              <a:buFont typeface="Arial"/>
              <a:buChar char="⚬"/>
            </a:pPr>
            <a:r>
              <a:rPr lang="en-US" sz="3699">
                <a:solidFill>
                  <a:srgbClr val="4C4457"/>
                </a:solidFill>
                <a:latin typeface="Nunito"/>
                <a:ea typeface="Nunito"/>
                <a:cs typeface="Nunito"/>
                <a:sym typeface="Nunito"/>
              </a:rPr>
              <a:t>Estrategia de la UE sobre los derechos de las personas con discapacidad (2021-2030).</a:t>
            </a:r>
          </a:p>
          <a:p>
            <a:pPr algn="l" marL="1597646" indent="-532549" lvl="2">
              <a:lnSpc>
                <a:spcPts val="5549"/>
              </a:lnSpc>
              <a:buFont typeface="Arial"/>
              <a:buChar char="⚬"/>
            </a:pPr>
            <a:r>
              <a:rPr lang="en-US" sz="3699">
                <a:solidFill>
                  <a:srgbClr val="4C4457"/>
                </a:solidFill>
                <a:latin typeface="Nunito"/>
                <a:ea typeface="Nunito"/>
                <a:cs typeface="Nunito"/>
                <a:sym typeface="Nunito"/>
              </a:rPr>
              <a:t>Estrategia Europea para la Juventud (2019-2027).</a:t>
            </a:r>
          </a:p>
          <a:p>
            <a:pPr algn="l" marL="1597646" indent="-532549" lvl="2">
              <a:lnSpc>
                <a:spcPts val="5549"/>
              </a:lnSpc>
              <a:buFont typeface="Arial"/>
              <a:buChar char="⚬"/>
            </a:pPr>
            <a:r>
              <a:rPr lang="en-US" sz="3699">
                <a:solidFill>
                  <a:srgbClr val="4C4457"/>
                </a:solidFill>
                <a:latin typeface="Nunito"/>
                <a:ea typeface="Nunito"/>
                <a:cs typeface="Nunito"/>
                <a:sym typeface="Nunito"/>
              </a:rPr>
              <a:t>ODS 10 y 16 (igualdad e instituciones inclusivas).</a:t>
            </a:r>
          </a:p>
          <a:p>
            <a:pPr algn="l">
              <a:lnSpc>
                <a:spcPts val="44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522125" y="1368670"/>
            <a:ext cx="7243751" cy="1210196"/>
            <a:chOff x="0" y="0"/>
            <a:chExt cx="9658334" cy="1613595"/>
          </a:xfrm>
        </p:grpSpPr>
        <p:sp>
          <p:nvSpPr>
            <p:cNvPr name="Freeform 4" id="4"/>
            <p:cNvSpPr/>
            <p:nvPr/>
          </p:nvSpPr>
          <p:spPr>
            <a:xfrm flipH="false" flipV="false" rot="0">
              <a:off x="0" y="0"/>
              <a:ext cx="9658334" cy="1613595"/>
            </a:xfrm>
            <a:custGeom>
              <a:avLst/>
              <a:gdLst/>
              <a:ahLst/>
              <a:cxnLst/>
              <a:rect r="r" b="b" t="t" l="l"/>
              <a:pathLst>
                <a:path h="1613595" w="9658334">
                  <a:moveTo>
                    <a:pt x="0" y="0"/>
                  </a:moveTo>
                  <a:lnTo>
                    <a:pt x="9658334" y="0"/>
                  </a:lnTo>
                  <a:lnTo>
                    <a:pt x="9658334" y="1613595"/>
                  </a:lnTo>
                  <a:lnTo>
                    <a:pt x="0" y="1613595"/>
                  </a:lnTo>
                  <a:close/>
                </a:path>
              </a:pathLst>
            </a:custGeom>
            <a:solidFill>
              <a:srgbClr val="000000">
                <a:alpha val="0"/>
              </a:srgbClr>
            </a:solidFill>
          </p:spPr>
        </p:sp>
        <p:sp>
          <p:nvSpPr>
            <p:cNvPr name="TextBox 5" id="5"/>
            <p:cNvSpPr txBox="true"/>
            <p:nvPr/>
          </p:nvSpPr>
          <p:spPr>
            <a:xfrm>
              <a:off x="0" y="-123825"/>
              <a:ext cx="9658334"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 Objetivos específicos</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715950" y="6308841"/>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3708189"/>
            <a:ext cx="11165916" cy="4711066"/>
          </a:xfrm>
          <a:prstGeom prst="rect">
            <a:avLst/>
          </a:prstGeom>
        </p:spPr>
        <p:txBody>
          <a:bodyPr anchor="t" rtlCol="false" tIns="0" lIns="0" bIns="0" rIns="0">
            <a:spAutoFit/>
          </a:bodyPr>
          <a:lstStyle/>
          <a:p>
            <a:pPr algn="l" marL="798823" indent="-399411" lvl="1">
              <a:lnSpc>
                <a:spcPts val="5549"/>
              </a:lnSpc>
              <a:buFont typeface="Arial"/>
              <a:buChar char="•"/>
            </a:pPr>
            <a:r>
              <a:rPr lang="en-US" sz="3699">
                <a:solidFill>
                  <a:srgbClr val="4C4457"/>
                </a:solidFill>
                <a:latin typeface="Nunito"/>
                <a:ea typeface="Nunito"/>
                <a:cs typeface="Nunito"/>
                <a:sym typeface="Nunito"/>
              </a:rPr>
              <a:t>Formación y capacitación de jóvenes y organizaciones.</a:t>
            </a:r>
          </a:p>
          <a:p>
            <a:pPr algn="l" marL="798823" indent="-399411" lvl="1">
              <a:lnSpc>
                <a:spcPts val="5549"/>
              </a:lnSpc>
              <a:buFont typeface="Arial"/>
              <a:buChar char="•"/>
            </a:pPr>
            <a:r>
              <a:rPr lang="en-US" sz="3699">
                <a:solidFill>
                  <a:srgbClr val="4C4457"/>
                </a:solidFill>
                <a:latin typeface="Nunito"/>
                <a:ea typeface="Nunito"/>
                <a:cs typeface="Nunito"/>
                <a:sym typeface="Nunito"/>
              </a:rPr>
              <a:t>Promoción del cambio no</a:t>
            </a:r>
            <a:r>
              <a:rPr lang="en-US" sz="3699">
                <a:solidFill>
                  <a:srgbClr val="4C4457"/>
                </a:solidFill>
                <a:latin typeface="Nunito"/>
                <a:ea typeface="Nunito"/>
                <a:cs typeface="Nunito"/>
                <a:sym typeface="Nunito"/>
              </a:rPr>
              <a:t>rma</a:t>
            </a:r>
            <a:r>
              <a:rPr lang="en-US" sz="3699">
                <a:solidFill>
                  <a:srgbClr val="4C4457"/>
                </a:solidFill>
                <a:latin typeface="Nunito"/>
                <a:ea typeface="Nunito"/>
                <a:cs typeface="Nunito"/>
                <a:sym typeface="Nunito"/>
              </a:rPr>
              <a:t>tivo.</a:t>
            </a:r>
          </a:p>
          <a:p>
            <a:pPr algn="l" marL="798823" indent="-399411" lvl="1">
              <a:lnSpc>
                <a:spcPts val="5549"/>
              </a:lnSpc>
              <a:buFont typeface="Arial"/>
              <a:buChar char="•"/>
            </a:pPr>
            <a:r>
              <a:rPr lang="en-US" sz="3699">
                <a:solidFill>
                  <a:srgbClr val="4C4457"/>
                </a:solidFill>
                <a:latin typeface="Nunito"/>
                <a:ea typeface="Nunito"/>
                <a:cs typeface="Nunito"/>
                <a:sym typeface="Nunito"/>
              </a:rPr>
              <a:t>Desarro</a:t>
            </a:r>
            <a:r>
              <a:rPr lang="en-US" sz="3699">
                <a:solidFill>
                  <a:srgbClr val="4C4457"/>
                </a:solidFill>
                <a:latin typeface="Nunito"/>
                <a:ea typeface="Nunito"/>
                <a:cs typeface="Nunito"/>
                <a:sym typeface="Nunito"/>
              </a:rPr>
              <a:t>ll</a:t>
            </a:r>
            <a:r>
              <a:rPr lang="en-US" sz="3699">
                <a:solidFill>
                  <a:srgbClr val="4C4457"/>
                </a:solidFill>
                <a:latin typeface="Nunito"/>
                <a:ea typeface="Nunito"/>
                <a:cs typeface="Nunito"/>
                <a:sym typeface="Nunito"/>
              </a:rPr>
              <a:t>o</a:t>
            </a:r>
            <a:r>
              <a:rPr lang="en-US" sz="3699">
                <a:solidFill>
                  <a:srgbClr val="4C4457"/>
                </a:solidFill>
                <a:latin typeface="Nunito"/>
                <a:ea typeface="Nunito"/>
                <a:cs typeface="Nunito"/>
                <a:sym typeface="Nunito"/>
              </a:rPr>
              <a:t> de</a:t>
            </a:r>
            <a:r>
              <a:rPr lang="en-US" sz="3699">
                <a:solidFill>
                  <a:srgbClr val="4C4457"/>
                </a:solidFill>
                <a:latin typeface="Nunito"/>
                <a:ea typeface="Nunito"/>
                <a:cs typeface="Nunito"/>
                <a:sym typeface="Nunito"/>
              </a:rPr>
              <a:t> </a:t>
            </a:r>
            <a:r>
              <a:rPr lang="en-US" sz="3699">
                <a:solidFill>
                  <a:srgbClr val="4C4457"/>
                </a:solidFill>
                <a:latin typeface="Nunito"/>
                <a:ea typeface="Nunito"/>
                <a:cs typeface="Nunito"/>
                <a:sym typeface="Nunito"/>
              </a:rPr>
              <a:t>redes</a:t>
            </a:r>
            <a:r>
              <a:rPr lang="en-US" sz="3699">
                <a:solidFill>
                  <a:srgbClr val="4C4457"/>
                </a:solidFill>
                <a:latin typeface="Nunito"/>
                <a:ea typeface="Nunito"/>
                <a:cs typeface="Nunito"/>
                <a:sym typeface="Nunito"/>
              </a:rPr>
              <a:t> eu</a:t>
            </a:r>
            <a:r>
              <a:rPr lang="en-US" sz="3699">
                <a:solidFill>
                  <a:srgbClr val="4C4457"/>
                </a:solidFill>
                <a:latin typeface="Nunito"/>
                <a:ea typeface="Nunito"/>
                <a:cs typeface="Nunito"/>
                <a:sym typeface="Nunito"/>
              </a:rPr>
              <a:t>r</a:t>
            </a:r>
            <a:r>
              <a:rPr lang="en-US" sz="3699">
                <a:solidFill>
                  <a:srgbClr val="4C4457"/>
                </a:solidFill>
                <a:latin typeface="Nunito"/>
                <a:ea typeface="Nunito"/>
                <a:cs typeface="Nunito"/>
                <a:sym typeface="Nunito"/>
              </a:rPr>
              <a:t>opeas</a:t>
            </a:r>
            <a:r>
              <a:rPr lang="en-US" sz="3699">
                <a:solidFill>
                  <a:srgbClr val="4C4457"/>
                </a:solidFill>
                <a:latin typeface="Nunito"/>
                <a:ea typeface="Nunito"/>
                <a:cs typeface="Nunito"/>
                <a:sym typeface="Nunito"/>
              </a:rPr>
              <a:t> inclu</a:t>
            </a:r>
            <a:r>
              <a:rPr lang="en-US" sz="3699">
                <a:solidFill>
                  <a:srgbClr val="4C4457"/>
                </a:solidFill>
                <a:latin typeface="Nunito"/>
                <a:ea typeface="Nunito"/>
                <a:cs typeface="Nunito"/>
                <a:sym typeface="Nunito"/>
              </a:rPr>
              <a:t>s</a:t>
            </a:r>
            <a:r>
              <a:rPr lang="en-US" sz="3699">
                <a:solidFill>
                  <a:srgbClr val="4C4457"/>
                </a:solidFill>
                <a:latin typeface="Nunito"/>
                <a:ea typeface="Nunito"/>
                <a:cs typeface="Nunito"/>
                <a:sym typeface="Nunito"/>
              </a:rPr>
              <a:t>ivas.</a:t>
            </a:r>
          </a:p>
          <a:p>
            <a:pPr algn="l" marL="798823" indent="-399411" lvl="1">
              <a:lnSpc>
                <a:spcPts val="5549"/>
              </a:lnSpc>
              <a:buFont typeface="Arial"/>
              <a:buChar char="•"/>
            </a:pPr>
            <a:r>
              <a:rPr lang="en-US" sz="3699">
                <a:solidFill>
                  <a:srgbClr val="4C4457"/>
                </a:solidFill>
                <a:latin typeface="Nunito"/>
                <a:ea typeface="Nunito"/>
                <a:cs typeface="Nunito"/>
                <a:sym typeface="Nunito"/>
              </a:rPr>
              <a:t>S</a:t>
            </a:r>
            <a:r>
              <a:rPr lang="en-US" sz="3699">
                <a:solidFill>
                  <a:srgbClr val="4C4457"/>
                </a:solidFill>
                <a:latin typeface="Nunito"/>
                <a:ea typeface="Nunito"/>
                <a:cs typeface="Nunito"/>
                <a:sym typeface="Nunito"/>
              </a:rPr>
              <a:t>ens</a:t>
            </a:r>
            <a:r>
              <a:rPr lang="en-US" sz="3699">
                <a:solidFill>
                  <a:srgbClr val="4C4457"/>
                </a:solidFill>
                <a:latin typeface="Nunito"/>
                <a:ea typeface="Nunito"/>
                <a:cs typeface="Nunito"/>
                <a:sym typeface="Nunito"/>
              </a:rPr>
              <a:t>ibi</a:t>
            </a:r>
            <a:r>
              <a:rPr lang="en-US" sz="3699">
                <a:solidFill>
                  <a:srgbClr val="4C4457"/>
                </a:solidFill>
                <a:latin typeface="Nunito"/>
                <a:ea typeface="Nunito"/>
                <a:cs typeface="Nunito"/>
                <a:sym typeface="Nunito"/>
              </a:rPr>
              <a:t>lizac</a:t>
            </a:r>
            <a:r>
              <a:rPr lang="en-US" sz="3699">
                <a:solidFill>
                  <a:srgbClr val="4C4457"/>
                </a:solidFill>
                <a:latin typeface="Nunito"/>
                <a:ea typeface="Nunito"/>
                <a:cs typeface="Nunito"/>
                <a:sym typeface="Nunito"/>
              </a:rPr>
              <a:t>ión</a:t>
            </a:r>
            <a:r>
              <a:rPr lang="en-US" sz="3699">
                <a:solidFill>
                  <a:srgbClr val="4C4457"/>
                </a:solidFill>
                <a:latin typeface="Nunito"/>
                <a:ea typeface="Nunito"/>
                <a:cs typeface="Nunito"/>
                <a:sym typeface="Nunito"/>
              </a:rPr>
              <a:t> pú</a:t>
            </a:r>
            <a:r>
              <a:rPr lang="en-US" sz="3699">
                <a:solidFill>
                  <a:srgbClr val="4C4457"/>
                </a:solidFill>
                <a:latin typeface="Nunito"/>
                <a:ea typeface="Nunito"/>
                <a:cs typeface="Nunito"/>
                <a:sym typeface="Nunito"/>
              </a:rPr>
              <a:t>bl</a:t>
            </a:r>
            <a:r>
              <a:rPr lang="en-US" sz="3699">
                <a:solidFill>
                  <a:srgbClr val="4C4457"/>
                </a:solidFill>
                <a:latin typeface="Nunito"/>
                <a:ea typeface="Nunito"/>
                <a:cs typeface="Nunito"/>
                <a:sym typeface="Nunito"/>
              </a:rPr>
              <a:t>ic</a:t>
            </a:r>
            <a:r>
              <a:rPr lang="en-US" sz="3699">
                <a:solidFill>
                  <a:srgbClr val="4C4457"/>
                </a:solidFill>
                <a:latin typeface="Nunito"/>
                <a:ea typeface="Nunito"/>
                <a:cs typeface="Nunito"/>
                <a:sym typeface="Nunito"/>
              </a:rPr>
              <a:t>a</a:t>
            </a:r>
            <a:r>
              <a:rPr lang="en-US" sz="3699">
                <a:solidFill>
                  <a:srgbClr val="4C4457"/>
                </a:solidFill>
                <a:latin typeface="Nunito"/>
                <a:ea typeface="Nunito"/>
                <a:cs typeface="Nunito"/>
                <a:sym typeface="Nunito"/>
              </a:rPr>
              <a:t> y lucha con</a:t>
            </a:r>
            <a:r>
              <a:rPr lang="en-US" sz="3699">
                <a:solidFill>
                  <a:srgbClr val="4C4457"/>
                </a:solidFill>
                <a:latin typeface="Nunito"/>
                <a:ea typeface="Nunito"/>
                <a:cs typeface="Nunito"/>
                <a:sym typeface="Nunito"/>
              </a:rPr>
              <a:t>tra el</a:t>
            </a:r>
            <a:r>
              <a:rPr lang="en-US" sz="3699">
                <a:solidFill>
                  <a:srgbClr val="4C4457"/>
                </a:solidFill>
                <a:latin typeface="Nunito"/>
                <a:ea typeface="Nunito"/>
                <a:cs typeface="Nunito"/>
                <a:sym typeface="Nunito"/>
              </a:rPr>
              <a:t> e</a:t>
            </a:r>
            <a:r>
              <a:rPr lang="en-US" sz="3699">
                <a:solidFill>
                  <a:srgbClr val="4C4457"/>
                </a:solidFill>
                <a:latin typeface="Nunito"/>
                <a:ea typeface="Nunito"/>
                <a:cs typeface="Nunito"/>
                <a:sym typeface="Nunito"/>
              </a:rPr>
              <a:t>st</a:t>
            </a:r>
            <a:r>
              <a:rPr lang="en-US" sz="3699">
                <a:solidFill>
                  <a:srgbClr val="4C4457"/>
                </a:solidFill>
                <a:latin typeface="Nunito"/>
                <a:ea typeface="Nunito"/>
                <a:cs typeface="Nunito"/>
                <a:sym typeface="Nunito"/>
              </a:rPr>
              <a:t>igma.</a:t>
            </a:r>
          </a:p>
          <a:p>
            <a:pPr algn="l" marL="1597646" indent="-532549" lvl="2">
              <a:lnSpc>
                <a:spcPts val="5549"/>
              </a:lnSpc>
              <a:buFont typeface="Arial"/>
              <a:buChar char="⚬"/>
            </a:pPr>
          </a:p>
          <a:p>
            <a:pPr algn="l">
              <a:lnSpc>
                <a:spcPts val="44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945352" y="423602"/>
            <a:ext cx="12559222" cy="1210196"/>
            <a:chOff x="0" y="0"/>
            <a:chExt cx="16745629" cy="1613595"/>
          </a:xfrm>
        </p:grpSpPr>
        <p:sp>
          <p:nvSpPr>
            <p:cNvPr name="Freeform 4" id="4"/>
            <p:cNvSpPr/>
            <p:nvPr/>
          </p:nvSpPr>
          <p:spPr>
            <a:xfrm flipH="false" flipV="false" rot="0">
              <a:off x="0" y="0"/>
              <a:ext cx="16745627" cy="1613595"/>
            </a:xfrm>
            <a:custGeom>
              <a:avLst/>
              <a:gdLst/>
              <a:ahLst/>
              <a:cxnLst/>
              <a:rect r="r" b="b" t="t" l="l"/>
              <a:pathLst>
                <a:path h="1613595" w="16745627">
                  <a:moveTo>
                    <a:pt x="0" y="0"/>
                  </a:moveTo>
                  <a:lnTo>
                    <a:pt x="16745627" y="0"/>
                  </a:lnTo>
                  <a:lnTo>
                    <a:pt x="16745627" y="1613595"/>
                  </a:lnTo>
                  <a:lnTo>
                    <a:pt x="0" y="1613595"/>
                  </a:lnTo>
                  <a:close/>
                </a:path>
              </a:pathLst>
            </a:custGeom>
            <a:solidFill>
              <a:srgbClr val="000000">
                <a:alpha val="0"/>
              </a:srgbClr>
            </a:solidFill>
          </p:spPr>
        </p:sp>
        <p:sp>
          <p:nvSpPr>
            <p:cNvPr name="TextBox 5" id="5"/>
            <p:cNvSpPr txBox="true"/>
            <p:nvPr/>
          </p:nvSpPr>
          <p:spPr>
            <a:xfrm>
              <a:off x="0" y="-123825"/>
              <a:ext cx="16745629"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ENFOQUE ESPEFÍFICO DE OPENGROUP</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388173" y="3655507"/>
            <a:ext cx="5371556" cy="5290983"/>
          </a:xfrm>
          <a:custGeom>
            <a:avLst/>
            <a:gdLst/>
            <a:ahLst/>
            <a:cxnLst/>
            <a:rect r="r" b="b" t="t" l="l"/>
            <a:pathLst>
              <a:path h="5290983" w="5371556">
                <a:moveTo>
                  <a:pt x="0" y="0"/>
                </a:moveTo>
                <a:lnTo>
                  <a:pt x="5371556" y="0"/>
                </a:lnTo>
                <a:lnTo>
                  <a:pt x="5371556" y="5290983"/>
                </a:lnTo>
                <a:lnTo>
                  <a:pt x="0" y="5290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93503" y="1732255"/>
            <a:ext cx="11165916" cy="10429876"/>
          </a:xfrm>
          <a:prstGeom prst="rect">
            <a:avLst/>
          </a:prstGeom>
        </p:spPr>
        <p:txBody>
          <a:bodyPr anchor="t" rtlCol="false" tIns="0" lIns="0" bIns="0" rIns="0">
            <a:spAutoFit/>
          </a:bodyPr>
          <a:lstStyle/>
          <a:p>
            <a:pPr algn="l" marL="755644" indent="-377822" lvl="1">
              <a:lnSpc>
                <a:spcPts val="5249"/>
              </a:lnSpc>
              <a:buFont typeface="Arial"/>
              <a:buChar char="•"/>
            </a:pPr>
            <a:r>
              <a:rPr lang="en-US" sz="3499">
                <a:solidFill>
                  <a:srgbClr val="4C4457"/>
                </a:solidFill>
                <a:latin typeface="Nunito"/>
                <a:ea typeface="Nunito"/>
                <a:cs typeface="Nunito"/>
                <a:sym typeface="Nunito"/>
              </a:rPr>
              <a:t>Crear entornos políticos inclusivos</a:t>
            </a:r>
          </a:p>
          <a:p>
            <a:pPr algn="l" marL="755644" indent="-377822" lvl="1">
              <a:lnSpc>
                <a:spcPts val="5249"/>
              </a:lnSpc>
              <a:buFont typeface="Arial"/>
              <a:buChar char="•"/>
            </a:pPr>
            <a:r>
              <a:rPr lang="en-US" sz="3499">
                <a:solidFill>
                  <a:srgbClr val="4C4457"/>
                </a:solidFill>
                <a:latin typeface="Nunito"/>
                <a:ea typeface="Nunito"/>
                <a:cs typeface="Nunito"/>
                <a:sym typeface="Nunito"/>
              </a:rPr>
              <a:t>«Cómo favorecer el acceso y la participación activa de los jóvenes con discapacidades psicosociales en la vida política»</a:t>
            </a:r>
          </a:p>
          <a:p>
            <a:pPr algn="l" marL="755644" indent="-377822" lvl="1">
              <a:lnSpc>
                <a:spcPts val="5249"/>
              </a:lnSpc>
              <a:buFont typeface="Arial"/>
              <a:buChar char="•"/>
            </a:pPr>
            <a:r>
              <a:rPr lang="en-US" sz="3499">
                <a:solidFill>
                  <a:srgbClr val="4C4457"/>
                </a:solidFill>
                <a:latin typeface="Nunito"/>
                <a:ea typeface="Nunito"/>
                <a:cs typeface="Nunito"/>
                <a:sym typeface="Nunito"/>
              </a:rPr>
              <a:t>🔍 Objetivos del módulo:</a:t>
            </a:r>
          </a:p>
          <a:p>
            <a:pPr algn="l" marL="755644" indent="-377822" lvl="1">
              <a:lnSpc>
                <a:spcPts val="5249"/>
              </a:lnSpc>
              <a:buFont typeface="Arial"/>
              <a:buChar char="•"/>
            </a:pPr>
            <a:r>
              <a:rPr lang="en-US" sz="3499">
                <a:solidFill>
                  <a:srgbClr val="4C4457"/>
                </a:solidFill>
                <a:latin typeface="Nunito"/>
                <a:ea typeface="Nunito"/>
                <a:cs typeface="Nunito"/>
                <a:sym typeface="Nunito"/>
              </a:rPr>
              <a:t>Reconocerlas barreras ala inclusión política</a:t>
            </a:r>
          </a:p>
          <a:p>
            <a:pPr algn="l" marL="755644" indent="-377822" lvl="1">
              <a:lnSpc>
                <a:spcPts val="5249"/>
              </a:lnSpc>
              <a:buFont typeface="Arial"/>
              <a:buChar char="•"/>
            </a:pPr>
            <a:r>
              <a:rPr lang="en-US" sz="3499">
                <a:solidFill>
                  <a:srgbClr val="4C4457"/>
                </a:solidFill>
                <a:latin typeface="Nunito"/>
                <a:ea typeface="Nunito"/>
                <a:cs typeface="Nunito"/>
                <a:sym typeface="Nunito"/>
              </a:rPr>
              <a:t>(estructurales, culturales, comunicativas). Promover la representación de los jóvenes con discapacidad en los procesos de toma de decisiones.</a:t>
            </a:r>
          </a:p>
          <a:p>
            <a:pPr algn="l" marL="755644" indent="-377822" lvl="1">
              <a:lnSpc>
                <a:spcPts val="5249"/>
              </a:lnSpc>
              <a:buFont typeface="Arial"/>
              <a:buChar char="•"/>
            </a:pPr>
            <a:r>
              <a:rPr lang="en-US" sz="3499">
                <a:solidFill>
                  <a:srgbClr val="4C4457"/>
                </a:solidFill>
                <a:latin typeface="Nunito"/>
                <a:ea typeface="Nunito"/>
                <a:cs typeface="Nunito"/>
                <a:sym typeface="Nunito"/>
              </a:rPr>
              <a:t>Proporcionar herramientas para apoyar el acceso a los derechos cívicos y políticos.</a:t>
            </a:r>
          </a:p>
          <a:p>
            <a:pPr algn="l" marL="755644" indent="-377822" lvl="1">
              <a:lnSpc>
                <a:spcPts val="5249"/>
              </a:lnSpc>
              <a:buFont typeface="Arial"/>
              <a:buChar char="•"/>
            </a:pPr>
            <a:r>
              <a:rPr lang="en-US" sz="3499">
                <a:solidFill>
                  <a:srgbClr val="4C4457"/>
                </a:solidFill>
                <a:latin typeface="Nunito"/>
                <a:ea typeface="Nunito"/>
                <a:cs typeface="Nunito"/>
                <a:sym typeface="Nunito"/>
              </a:rPr>
              <a:t>Medidas inclusivas.</a:t>
            </a:r>
          </a:p>
          <a:p>
            <a:pPr algn="l">
              <a:lnSpc>
                <a:spcPts val="5549"/>
              </a:lnSpc>
            </a:pPr>
          </a:p>
          <a:p>
            <a:pPr algn="l">
              <a:lnSpc>
                <a:spcPts val="4949"/>
              </a:lnSpc>
            </a:pPr>
          </a:p>
          <a:p>
            <a:pPr algn="l" marL="1597646" indent="-532549" lvl="2">
              <a:lnSpc>
                <a:spcPts val="5549"/>
              </a:lnSpc>
              <a:buFont typeface="Arial"/>
              <a:buChar char="⚬"/>
            </a:pPr>
          </a:p>
          <a:p>
            <a:pPr algn="l">
              <a:lnSpc>
                <a:spcPts val="449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sp>
        <p:nvSpPr>
          <p:cNvPr name="Freeform 3" id="3"/>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4" id="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2388173" y="3655507"/>
            <a:ext cx="5371556" cy="5290983"/>
          </a:xfrm>
          <a:custGeom>
            <a:avLst/>
            <a:gdLst/>
            <a:ahLst/>
            <a:cxnLst/>
            <a:rect r="r" b="b" t="t" l="l"/>
            <a:pathLst>
              <a:path h="5290983" w="5371556">
                <a:moveTo>
                  <a:pt x="0" y="0"/>
                </a:moveTo>
                <a:lnTo>
                  <a:pt x="5371556" y="0"/>
                </a:lnTo>
                <a:lnTo>
                  <a:pt x="5371556" y="5290983"/>
                </a:lnTo>
                <a:lnTo>
                  <a:pt x="0" y="52909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860102" y="1661160"/>
            <a:ext cx="10759217" cy="10111740"/>
          </a:xfrm>
          <a:prstGeom prst="rect">
            <a:avLst/>
          </a:prstGeom>
        </p:spPr>
        <p:txBody>
          <a:bodyPr anchor="t" rtlCol="false" tIns="0" lIns="0" bIns="0" rIns="0">
            <a:spAutoFit/>
          </a:bodyPr>
          <a:lstStyle/>
          <a:p>
            <a:pPr algn="l">
              <a:lnSpc>
                <a:spcPts val="3600"/>
              </a:lnSpc>
            </a:pPr>
          </a:p>
          <a:p>
            <a:pPr algn="l" marL="561341" indent="-280670" lvl="1">
              <a:lnSpc>
                <a:spcPts val="3900"/>
              </a:lnSpc>
              <a:buFont typeface="Arial"/>
              <a:buChar char="•"/>
            </a:pPr>
            <a:r>
              <a:rPr lang="en-US" sz="2600">
                <a:solidFill>
                  <a:srgbClr val="4C4457"/>
                </a:solidFill>
                <a:latin typeface="Nunito"/>
                <a:ea typeface="Nunito"/>
                <a:cs typeface="Nunito"/>
                <a:sym typeface="Nunito"/>
              </a:rPr>
              <a:t>🚧 Principales retos:</a:t>
            </a:r>
          </a:p>
          <a:p>
            <a:pPr algn="l" marL="561341" indent="-280670" lvl="1">
              <a:lnSpc>
                <a:spcPts val="3900"/>
              </a:lnSpc>
              <a:buFont typeface="Arial"/>
              <a:buChar char="•"/>
            </a:pPr>
            <a:r>
              <a:rPr lang="en-US" sz="2600">
                <a:solidFill>
                  <a:srgbClr val="4C4457"/>
                </a:solidFill>
                <a:latin typeface="Nunito"/>
                <a:ea typeface="Nunito"/>
                <a:cs typeface="Nunito"/>
                <a:sym typeface="Nunito"/>
              </a:rPr>
              <a:t>Estigma y estereotipos relacionados con la sa</a:t>
            </a:r>
            <a:r>
              <a:rPr lang="en-US" sz="2600">
                <a:solidFill>
                  <a:srgbClr val="4C4457"/>
                </a:solidFill>
                <a:latin typeface="Nunito"/>
                <a:ea typeface="Nunito"/>
                <a:cs typeface="Nunito"/>
                <a:sym typeface="Nunito"/>
              </a:rPr>
              <a:t>lud mental.</a:t>
            </a:r>
          </a:p>
          <a:p>
            <a:pPr algn="l" marL="561341" indent="-280670" lvl="1">
              <a:lnSpc>
                <a:spcPts val="3900"/>
              </a:lnSpc>
              <a:buFont typeface="Arial"/>
              <a:buChar char="•"/>
            </a:pPr>
            <a:r>
              <a:rPr lang="en-US" sz="2600">
                <a:solidFill>
                  <a:srgbClr val="4C4457"/>
                </a:solidFill>
                <a:latin typeface="Nunito"/>
                <a:ea typeface="Nunito"/>
                <a:cs typeface="Nunito"/>
                <a:sym typeface="Nunito"/>
              </a:rPr>
              <a:t>Falta de</a:t>
            </a:r>
            <a:r>
              <a:rPr lang="en-US" sz="2600">
                <a:solidFill>
                  <a:srgbClr val="4C4457"/>
                </a:solidFill>
                <a:latin typeface="Nunito"/>
                <a:ea typeface="Nunito"/>
                <a:cs typeface="Nunito"/>
                <a:sym typeface="Nunito"/>
              </a:rPr>
              <a:t> acc</a:t>
            </a:r>
            <a:r>
              <a:rPr lang="en-US" sz="2600">
                <a:solidFill>
                  <a:srgbClr val="4C4457"/>
                </a:solidFill>
                <a:latin typeface="Nunito"/>
                <a:ea typeface="Nunito"/>
                <a:cs typeface="Nunito"/>
                <a:sym typeface="Nunito"/>
              </a:rPr>
              <a:t>esibilidad</a:t>
            </a:r>
            <a:r>
              <a:rPr lang="en-US" sz="2600">
                <a:solidFill>
                  <a:srgbClr val="4C4457"/>
                </a:solidFill>
                <a:latin typeface="Nunito"/>
                <a:ea typeface="Nunito"/>
                <a:cs typeface="Nunito"/>
                <a:sym typeface="Nunito"/>
              </a:rPr>
              <a:t> en los lenguajes, lugares y procedimi</a:t>
            </a:r>
            <a:r>
              <a:rPr lang="en-US" sz="2600">
                <a:solidFill>
                  <a:srgbClr val="4C4457"/>
                </a:solidFill>
                <a:latin typeface="Nunito"/>
                <a:ea typeface="Nunito"/>
                <a:cs typeface="Nunito"/>
                <a:sym typeface="Nunito"/>
              </a:rPr>
              <a:t>entos p</a:t>
            </a:r>
            <a:r>
              <a:rPr lang="en-US" sz="2600">
                <a:solidFill>
                  <a:srgbClr val="4C4457"/>
                </a:solidFill>
                <a:latin typeface="Nunito"/>
                <a:ea typeface="Nunito"/>
                <a:cs typeface="Nunito"/>
                <a:sym typeface="Nunito"/>
              </a:rPr>
              <a:t>olíticos.</a:t>
            </a:r>
          </a:p>
          <a:p>
            <a:pPr algn="l" marL="561341" indent="-280670" lvl="1">
              <a:lnSpc>
                <a:spcPts val="3900"/>
              </a:lnSpc>
              <a:buFont typeface="Arial"/>
              <a:buChar char="•"/>
            </a:pPr>
            <a:r>
              <a:rPr lang="en-US" sz="2600">
                <a:solidFill>
                  <a:srgbClr val="4C4457"/>
                </a:solidFill>
                <a:latin typeface="Nunito"/>
                <a:ea typeface="Nunito"/>
                <a:cs typeface="Nunito"/>
                <a:sym typeface="Nunito"/>
              </a:rPr>
              <a:t>🌱 Posibilidades y modalidades para crear entornos inclusivos:</a:t>
            </a:r>
          </a:p>
          <a:p>
            <a:pPr algn="l" marL="561341" indent="-280670" lvl="1">
              <a:lnSpc>
                <a:spcPts val="3900"/>
              </a:lnSpc>
              <a:buFont typeface="Arial"/>
              <a:buChar char="•"/>
            </a:pPr>
            <a:r>
              <a:rPr lang="en-US" sz="2600">
                <a:solidFill>
                  <a:srgbClr val="4C4457"/>
                </a:solidFill>
                <a:latin typeface="Nunito"/>
                <a:ea typeface="Nunito"/>
                <a:cs typeface="Nunito"/>
                <a:sym typeface="Nunito"/>
              </a:rPr>
              <a:t>🗳️ Involucrar a los jóvenes con discapacidad en los programas cívicos y políticos locales.</a:t>
            </a:r>
          </a:p>
          <a:p>
            <a:pPr algn="l" marL="561341" indent="-280670" lvl="1">
              <a:lnSpc>
                <a:spcPts val="3900"/>
              </a:lnSpc>
              <a:buFont typeface="Arial"/>
              <a:buChar char="•"/>
            </a:pPr>
            <a:r>
              <a:rPr lang="en-US" sz="2600">
                <a:solidFill>
                  <a:srgbClr val="4C4457"/>
                </a:solidFill>
                <a:latin typeface="Nunito"/>
                <a:ea typeface="Nunito"/>
                <a:cs typeface="Nunito"/>
                <a:sym typeface="Nunito"/>
              </a:rPr>
              <a:t>🧭 Acompañar a figuras mentoras/coaches de accesibilidad en las trayectorias políticas.</a:t>
            </a:r>
          </a:p>
          <a:p>
            <a:pPr algn="l" marL="561341" indent="-280670" lvl="1">
              <a:lnSpc>
                <a:spcPts val="3900"/>
              </a:lnSpc>
              <a:buFont typeface="Arial"/>
              <a:buChar char="•"/>
            </a:pPr>
            <a:r>
              <a:rPr lang="en-US" sz="2600">
                <a:solidFill>
                  <a:srgbClr val="4C4457"/>
                </a:solidFill>
                <a:latin typeface="Nunito"/>
                <a:ea typeface="Nunito"/>
                <a:cs typeface="Nunito"/>
                <a:sym typeface="Nunito"/>
              </a:rPr>
              <a:t>🧾 Garantizar la transparencia y la accesibilidad de la información política.</a:t>
            </a:r>
          </a:p>
          <a:p>
            <a:pPr algn="l" marL="561341" indent="-280670" lvl="1">
              <a:lnSpc>
                <a:spcPts val="3900"/>
              </a:lnSpc>
              <a:buFont typeface="Arial"/>
              <a:buChar char="•"/>
            </a:pPr>
            <a:r>
              <a:rPr lang="en-US" sz="2600">
                <a:solidFill>
                  <a:srgbClr val="4C4457"/>
                </a:solidFill>
                <a:latin typeface="Nunito"/>
                <a:ea typeface="Nunito"/>
                <a:cs typeface="Nunito"/>
                <a:sym typeface="Nunito"/>
              </a:rPr>
              <a:t>🧑‍⚖️ Promover normativas locales con cuotas o medidas inclusivas.</a:t>
            </a:r>
          </a:p>
          <a:p>
            <a:pPr algn="l" marL="561341" indent="-280670" lvl="1">
              <a:lnSpc>
                <a:spcPts val="3900"/>
              </a:lnSpc>
              <a:buFont typeface="Arial"/>
              <a:buChar char="•"/>
            </a:pPr>
            <a:r>
              <a:rPr lang="en-US" sz="2600">
                <a:solidFill>
                  <a:srgbClr val="4C4457"/>
                </a:solidFill>
                <a:latin typeface="Nunito"/>
                <a:ea typeface="Nunito"/>
                <a:cs typeface="Nunito"/>
                <a:sym typeface="Nunito"/>
              </a:rPr>
              <a:t>🎓 Formar a los partidos y las instituciones sobre discapacidad e inclusión.</a:t>
            </a:r>
          </a:p>
          <a:p>
            <a:pPr algn="l" marL="561341" indent="-280670" lvl="1">
              <a:lnSpc>
                <a:spcPts val="3900"/>
              </a:lnSpc>
              <a:buFont typeface="Arial"/>
              <a:buChar char="•"/>
            </a:pPr>
            <a:r>
              <a:rPr lang="en-US" sz="2600">
                <a:solidFill>
                  <a:srgbClr val="4C4457"/>
                </a:solidFill>
                <a:latin typeface="Nunito"/>
                <a:ea typeface="Nunito"/>
                <a:cs typeface="Nunito"/>
                <a:sym typeface="Nunito"/>
              </a:rPr>
              <a:t>📣 Fomentar los testimonios públicos y las campañas dirigidas por jóvenes con discapacidad.</a:t>
            </a:r>
          </a:p>
          <a:p>
            <a:pPr algn="l">
              <a:lnSpc>
                <a:spcPts val="4649"/>
              </a:lnSpc>
            </a:pPr>
          </a:p>
          <a:p>
            <a:pPr algn="l" marL="1511288" indent="-503763" lvl="2">
              <a:lnSpc>
                <a:spcPts val="5249"/>
              </a:lnSpc>
              <a:buFont typeface="Arial"/>
              <a:buChar char="⚬"/>
            </a:pPr>
          </a:p>
          <a:p>
            <a:pPr algn="l">
              <a:lnSpc>
                <a:spcPts val="4199"/>
              </a:lnSpc>
            </a:pPr>
          </a:p>
        </p:txBody>
      </p:sp>
      <p:grpSp>
        <p:nvGrpSpPr>
          <p:cNvPr name="Group 8" id="8"/>
          <p:cNvGrpSpPr/>
          <p:nvPr/>
        </p:nvGrpSpPr>
        <p:grpSpPr>
          <a:xfrm rot="0">
            <a:off x="2945352" y="423602"/>
            <a:ext cx="12559222" cy="1210196"/>
            <a:chOff x="0" y="0"/>
            <a:chExt cx="16745629" cy="1613595"/>
          </a:xfrm>
        </p:grpSpPr>
        <p:sp>
          <p:nvSpPr>
            <p:cNvPr name="Freeform 9" id="9"/>
            <p:cNvSpPr/>
            <p:nvPr/>
          </p:nvSpPr>
          <p:spPr>
            <a:xfrm flipH="false" flipV="false" rot="0">
              <a:off x="0" y="0"/>
              <a:ext cx="16745627" cy="1613595"/>
            </a:xfrm>
            <a:custGeom>
              <a:avLst/>
              <a:gdLst/>
              <a:ahLst/>
              <a:cxnLst/>
              <a:rect r="r" b="b" t="t" l="l"/>
              <a:pathLst>
                <a:path h="1613595" w="16745627">
                  <a:moveTo>
                    <a:pt x="0" y="0"/>
                  </a:moveTo>
                  <a:lnTo>
                    <a:pt x="16745627" y="0"/>
                  </a:lnTo>
                  <a:lnTo>
                    <a:pt x="16745627" y="1613595"/>
                  </a:lnTo>
                  <a:lnTo>
                    <a:pt x="0" y="1613595"/>
                  </a:lnTo>
                  <a:close/>
                </a:path>
              </a:pathLst>
            </a:custGeom>
            <a:solidFill>
              <a:srgbClr val="000000">
                <a:alpha val="0"/>
              </a:srgbClr>
            </a:solidFill>
          </p:spPr>
        </p:sp>
        <p:sp>
          <p:nvSpPr>
            <p:cNvPr name="TextBox 10" id="10"/>
            <p:cNvSpPr txBox="true"/>
            <p:nvPr/>
          </p:nvSpPr>
          <p:spPr>
            <a:xfrm>
              <a:off x="0" y="-123825"/>
              <a:ext cx="16745629"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ENFOQUE ESPEFÍFICO DE OPENGROUP</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338571" y="1352371"/>
            <a:ext cx="15587076" cy="2010359"/>
            <a:chOff x="0" y="0"/>
            <a:chExt cx="25148099" cy="3243502"/>
          </a:xfrm>
        </p:grpSpPr>
        <p:sp>
          <p:nvSpPr>
            <p:cNvPr name="Freeform 4" id="4"/>
            <p:cNvSpPr/>
            <p:nvPr/>
          </p:nvSpPr>
          <p:spPr>
            <a:xfrm flipH="false" flipV="false" rot="0">
              <a:off x="0" y="0"/>
              <a:ext cx="25148099" cy="3243502"/>
            </a:xfrm>
            <a:custGeom>
              <a:avLst/>
              <a:gdLst/>
              <a:ahLst/>
              <a:cxnLst/>
              <a:rect r="r" b="b" t="t" l="l"/>
              <a:pathLst>
                <a:path h="3243502" w="25148099">
                  <a:moveTo>
                    <a:pt x="0" y="0"/>
                  </a:moveTo>
                  <a:lnTo>
                    <a:pt x="25148099" y="0"/>
                  </a:lnTo>
                  <a:lnTo>
                    <a:pt x="25148099" y="3243502"/>
                  </a:lnTo>
                  <a:lnTo>
                    <a:pt x="0" y="3243502"/>
                  </a:lnTo>
                  <a:close/>
                </a:path>
              </a:pathLst>
            </a:custGeom>
            <a:solidFill>
              <a:srgbClr val="000000">
                <a:alpha val="0"/>
              </a:srgbClr>
            </a:solidFill>
          </p:spPr>
        </p:sp>
        <p:sp>
          <p:nvSpPr>
            <p:cNvPr name="TextBox 5" id="5"/>
            <p:cNvSpPr txBox="true"/>
            <p:nvPr/>
          </p:nvSpPr>
          <p:spPr>
            <a:xfrm>
              <a:off x="0" y="-200025"/>
              <a:ext cx="25148099" cy="3443527"/>
            </a:xfrm>
            <a:prstGeom prst="rect">
              <a:avLst/>
            </a:prstGeom>
          </p:spPr>
          <p:txBody>
            <a:bodyPr anchor="t" rtlCol="false" tIns="0" lIns="0" bIns="0" rIns="0"/>
            <a:lstStyle/>
            <a:p>
              <a:pPr algn="just">
                <a:lnSpc>
                  <a:spcPts val="4319"/>
                </a:lnSpc>
              </a:pPr>
              <a:r>
                <a:rPr lang="en-US" b="true" sz="2399">
                  <a:solidFill>
                    <a:srgbClr val="161615"/>
                  </a:solidFill>
                  <a:latin typeface="Calibri (MS) Bold"/>
                  <a:ea typeface="Calibri (MS) Bold"/>
                  <a:cs typeface="Calibri (MS) Bold"/>
                  <a:sym typeface="Calibri (MS) Bold"/>
                </a:rPr>
                <a:t>«Promover la participación política entre los jóvenes europeos con discapacidades intelectuales y psicosociales»</a:t>
              </a:r>
            </a:p>
          </p:txBody>
        </p:sp>
      </p:grpSp>
      <p:grpSp>
        <p:nvGrpSpPr>
          <p:cNvPr name="Group 6" id="6"/>
          <p:cNvGrpSpPr/>
          <p:nvPr/>
        </p:nvGrpSpPr>
        <p:grpSpPr>
          <a:xfrm rot="0">
            <a:off x="4596461" y="423602"/>
            <a:ext cx="9095078" cy="1210196"/>
            <a:chOff x="0" y="0"/>
            <a:chExt cx="12126771" cy="1613595"/>
          </a:xfrm>
        </p:grpSpPr>
        <p:sp>
          <p:nvSpPr>
            <p:cNvPr name="Freeform 7" id="7"/>
            <p:cNvSpPr/>
            <p:nvPr/>
          </p:nvSpPr>
          <p:spPr>
            <a:xfrm flipH="false" flipV="false" rot="0">
              <a:off x="0" y="0"/>
              <a:ext cx="12126770" cy="1613595"/>
            </a:xfrm>
            <a:custGeom>
              <a:avLst/>
              <a:gdLst/>
              <a:ahLst/>
              <a:cxnLst/>
              <a:rect r="r" b="b" t="t" l="l"/>
              <a:pathLst>
                <a:path h="1613595" w="12126770">
                  <a:moveTo>
                    <a:pt x="0" y="0"/>
                  </a:moveTo>
                  <a:lnTo>
                    <a:pt x="12126770" y="0"/>
                  </a:lnTo>
                  <a:lnTo>
                    <a:pt x="12126770" y="1613595"/>
                  </a:lnTo>
                  <a:lnTo>
                    <a:pt x="0" y="1613595"/>
                  </a:lnTo>
                  <a:close/>
                </a:path>
              </a:pathLst>
            </a:custGeom>
            <a:solidFill>
              <a:srgbClr val="000000">
                <a:alpha val="0"/>
              </a:srgbClr>
            </a:solidFill>
          </p:spPr>
        </p:sp>
        <p:sp>
          <p:nvSpPr>
            <p:cNvPr name="TextBox 8" id="8"/>
            <p:cNvSpPr txBox="true"/>
            <p:nvPr/>
          </p:nvSpPr>
          <p:spPr>
            <a:xfrm>
              <a:off x="0" y="-123825"/>
              <a:ext cx="12126771"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SOCIOS DEL PROYECTO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689066" y="2201403"/>
            <a:ext cx="9323809" cy="6779895"/>
          </a:xfrm>
          <a:prstGeom prst="rect">
            <a:avLst/>
          </a:prstGeom>
        </p:spPr>
        <p:txBody>
          <a:bodyPr anchor="t" rtlCol="false" tIns="0" lIns="0" bIns="0" rIns="0">
            <a:spAutoFit/>
          </a:bodyPr>
          <a:lstStyle/>
          <a:p>
            <a:pPr algn="l">
              <a:lnSpc>
                <a:spcPts val="4199"/>
              </a:lnSpc>
            </a:pPr>
          </a:p>
          <a:p>
            <a:pPr algn="l">
              <a:lnSpc>
                <a:spcPts val="4199"/>
              </a:lnSpc>
            </a:pPr>
            <a:r>
              <a:rPr lang="en-US" sz="2799">
                <a:solidFill>
                  <a:srgbClr val="4C4457"/>
                </a:solidFill>
                <a:latin typeface="Nunito"/>
                <a:ea typeface="Nunito"/>
                <a:cs typeface="Nunito"/>
                <a:sym typeface="Nunito"/>
              </a:rPr>
              <a:t>🔹 KMOP – Centro de Acción Social e Innovación (Grecia)</a:t>
            </a:r>
          </a:p>
          <a:p>
            <a:pPr algn="l">
              <a:lnSpc>
                <a:spcPts val="4199"/>
              </a:lnSpc>
            </a:pPr>
            <a:r>
              <a:rPr lang="en-US" sz="2799">
                <a:solidFill>
                  <a:srgbClr val="4C4457"/>
                </a:solidFill>
                <a:latin typeface="Nunito"/>
                <a:ea typeface="Nunito"/>
                <a:cs typeface="Nunito"/>
                <a:sym typeface="Nunito"/>
              </a:rPr>
              <a:t> 🔹 MIRA’M – Asociación para la Inclusión Educativa y Social (España)</a:t>
            </a:r>
          </a:p>
          <a:p>
            <a:pPr algn="l">
              <a:lnSpc>
                <a:spcPts val="4199"/>
              </a:lnSpc>
            </a:pPr>
            <a:r>
              <a:rPr lang="en-US" sz="2799">
                <a:solidFill>
                  <a:srgbClr val="4C4457"/>
                </a:solidFill>
                <a:latin typeface="Nunito"/>
                <a:ea typeface="Nunito"/>
                <a:cs typeface="Nunito"/>
                <a:sym typeface="Nunito"/>
              </a:rPr>
              <a:t> 🔹 OTB – Fundación de Padres y Familiares de Personas con Discapacidad (Países Bajos)</a:t>
            </a:r>
          </a:p>
          <a:p>
            <a:pPr algn="l">
              <a:lnSpc>
                <a:spcPts val="4199"/>
              </a:lnSpc>
            </a:pPr>
            <a:r>
              <a:rPr lang="en-US" sz="2799">
                <a:solidFill>
                  <a:srgbClr val="4C4457"/>
                </a:solidFill>
                <a:latin typeface="Nunito"/>
                <a:ea typeface="Nunito"/>
                <a:cs typeface="Nunito"/>
                <a:sym typeface="Nunito"/>
              </a:rPr>
              <a:t> 🔹 PROM – Promoción Internacional Sicilia-Mundo (Italia)</a:t>
            </a:r>
          </a:p>
          <a:p>
            <a:pPr algn="l">
              <a:lnSpc>
                <a:spcPts val="4199"/>
              </a:lnSpc>
            </a:pPr>
            <a:r>
              <a:rPr lang="en-US" sz="2799">
                <a:solidFill>
                  <a:srgbClr val="4C4457"/>
                </a:solidFill>
                <a:latin typeface="Nunito"/>
                <a:ea typeface="Nunito"/>
                <a:cs typeface="Nunito"/>
                <a:sym typeface="Nunito"/>
              </a:rPr>
              <a:t> 🔹 CARDET – Centro para la Innovación en Investigación y Desarrollo Tecnológico en Educación (Chipre)</a:t>
            </a:r>
          </a:p>
          <a:p>
            <a:pPr algn="l">
              <a:lnSpc>
                <a:spcPts val="4199"/>
              </a:lnSpc>
            </a:pPr>
            <a:r>
              <a:rPr lang="en-US" sz="2799">
                <a:solidFill>
                  <a:srgbClr val="4C4457"/>
                </a:solidFill>
                <a:latin typeface="Nunito"/>
                <a:ea typeface="Nunito"/>
                <a:cs typeface="Nunito"/>
                <a:sym typeface="Nunito"/>
              </a:rPr>
              <a:t> 🔹 KOKEN – Comisión de Salud Mental de Chipre (Chipre)</a:t>
            </a:r>
          </a:p>
          <a:p>
            <a:pPr algn="l">
              <a:lnSpc>
                <a:spcPts val="4199"/>
              </a:lnSpc>
            </a:pPr>
            <a:r>
              <a:rPr lang="en-US" sz="2799">
                <a:solidFill>
                  <a:srgbClr val="4C4457"/>
                </a:solidFill>
                <a:latin typeface="Nunito"/>
                <a:ea typeface="Nunito"/>
                <a:cs typeface="Nunito"/>
                <a:sym typeface="Nunito"/>
              </a:rPr>
              <a:t> 🔹 OPEN GROUP (Italia)</a:t>
            </a:r>
          </a:p>
          <a:p>
            <a:pPr algn="l">
              <a:lnSpc>
                <a:spcPts val="419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3" id="3"/>
          <p:cNvSpPr txBox="true"/>
          <p:nvPr/>
        </p:nvSpPr>
        <p:spPr>
          <a:xfrm rot="0">
            <a:off x="4264819" y="447675"/>
            <a:ext cx="9758362" cy="1038225"/>
          </a:xfrm>
          <a:prstGeom prst="rect">
            <a:avLst/>
          </a:prstGeom>
        </p:spPr>
        <p:txBody>
          <a:bodyPr anchor="t" rtlCol="false" tIns="0" lIns="0" bIns="0" rIns="0">
            <a:spAutoFit/>
          </a:bodyPr>
          <a:lstStyle/>
          <a:p>
            <a:pPr algn="ctr">
              <a:lnSpc>
                <a:spcPts val="7200"/>
              </a:lnSpc>
              <a:spcBef>
                <a:spcPct val="0"/>
              </a:spcBef>
            </a:pPr>
            <a:r>
              <a:rPr lang="en-US" b="true" sz="6000">
                <a:solidFill>
                  <a:srgbClr val="000000"/>
                </a:solidFill>
                <a:latin typeface="Calibri (MS) Bold"/>
                <a:ea typeface="Calibri (MS) Bold"/>
                <a:cs typeface="Calibri (MS) Bold"/>
                <a:sym typeface="Calibri (MS) Bold"/>
              </a:rPr>
              <a:t>GRUPO FOCAL VS FORMACIÓN</a:t>
            </a:r>
          </a:p>
        </p:txBody>
      </p:sp>
      <p:sp>
        <p:nvSpPr>
          <p:cNvPr name="TextBox 4" id="4"/>
          <p:cNvSpPr txBox="true"/>
          <p:nvPr/>
        </p:nvSpPr>
        <p:spPr>
          <a:xfrm rot="0">
            <a:off x="574154" y="2792388"/>
            <a:ext cx="7551848" cy="7760334"/>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ea typeface="Canva Sans"/>
                <a:cs typeface="Canva Sans"/>
                <a:sym typeface="Canva Sans"/>
              </a:rPr>
              <a:t>Objetivo: E</a:t>
            </a:r>
            <a:r>
              <a:rPr lang="en-US" sz="2800">
                <a:solidFill>
                  <a:srgbClr val="000000"/>
                </a:solidFill>
                <a:latin typeface="Canva Sans"/>
                <a:ea typeface="Canva Sans"/>
                <a:cs typeface="Canva Sans"/>
                <a:sym typeface="Canva Sans"/>
              </a:rPr>
              <a:t>scuchar las opiniones, experiencias y percepciones de los participantes.</a:t>
            </a:r>
          </a:p>
          <a:p>
            <a:pPr algn="ctr">
              <a:lnSpc>
                <a:spcPts val="3920"/>
              </a:lnSpc>
            </a:pPr>
            <a:r>
              <a:rPr lang="en-US" sz="2800">
                <a:solidFill>
                  <a:srgbClr val="000000"/>
                </a:solidFill>
                <a:latin typeface="Canva Sans"/>
                <a:ea typeface="Canva Sans"/>
                <a:cs typeface="Canva Sans"/>
                <a:sym typeface="Canva Sans"/>
              </a:rPr>
              <a:t>Características principales:</a:t>
            </a:r>
          </a:p>
          <a:p>
            <a:pPr algn="ctr">
              <a:lnSpc>
                <a:spcPts val="3920"/>
              </a:lnSpc>
            </a:pPr>
            <a:r>
              <a:rPr lang="en-US" sz="2800">
                <a:solidFill>
                  <a:srgbClr val="000000"/>
                </a:solidFill>
                <a:latin typeface="Canva Sans"/>
                <a:ea typeface="Canva Sans"/>
                <a:cs typeface="Canva Sans"/>
                <a:sym typeface="Canva Sans"/>
              </a:rPr>
              <a:t>🎤 Escucha activa: el grupo comparte ideas, experiencias y vivencias.</a:t>
            </a:r>
          </a:p>
          <a:p>
            <a:pPr algn="ctr">
              <a:lnSpc>
                <a:spcPts val="3920"/>
              </a:lnSpc>
            </a:pPr>
            <a:r>
              <a:rPr lang="en-US" sz="2800">
                <a:solidFill>
                  <a:srgbClr val="000000"/>
                </a:solidFill>
                <a:latin typeface="Canva Sans"/>
                <a:ea typeface="Canva Sans"/>
                <a:cs typeface="Canva Sans"/>
                <a:sym typeface="Canva Sans"/>
              </a:rPr>
              <a:t>🔄 Intercambio entre iguales: el valor reside en las interacciones espontáneas.</a:t>
            </a:r>
          </a:p>
          <a:p>
            <a:pPr algn="ctr">
              <a:lnSpc>
                <a:spcPts val="3920"/>
              </a:lnSpc>
            </a:pPr>
            <a:r>
              <a:rPr lang="en-US" sz="2800">
                <a:solidFill>
                  <a:srgbClr val="000000"/>
                </a:solidFill>
                <a:latin typeface="Canva Sans"/>
                <a:ea typeface="Canva Sans"/>
                <a:cs typeface="Canva Sans"/>
                <a:sym typeface="Canva Sans"/>
              </a:rPr>
              <a:t>❓ Preguntas abiertas: estimulan el debate y la reflexión libre.</a:t>
            </a:r>
          </a:p>
          <a:p>
            <a:pPr algn="ctr">
              <a:lnSpc>
                <a:spcPts val="3920"/>
              </a:lnSpc>
            </a:pPr>
            <a:r>
              <a:rPr lang="en-US" sz="2800">
                <a:solidFill>
                  <a:srgbClr val="000000"/>
                </a:solidFill>
                <a:latin typeface="Canva Sans"/>
                <a:ea typeface="Canva Sans"/>
                <a:cs typeface="Canva Sans"/>
                <a:sym typeface="Canva Sans"/>
              </a:rPr>
              <a:t>🧍‍♂️ Moderación neutral: el facilitador guía el diálogo sin enseñar.</a:t>
            </a:r>
          </a:p>
          <a:p>
            <a:pPr algn="ctr">
              <a:lnSpc>
                <a:spcPts val="3920"/>
              </a:lnSpc>
            </a:pPr>
            <a:r>
              <a:rPr lang="en-US" sz="2800">
                <a:solidFill>
                  <a:srgbClr val="000000"/>
                </a:solidFill>
                <a:latin typeface="Canva Sans"/>
                <a:ea typeface="Canva Sans"/>
                <a:cs typeface="Canva Sans"/>
                <a:sym typeface="Canva Sans"/>
              </a:rPr>
              <a:t>📊 Recopilación de datos cualitativos: útil para analizar necesidades, opiniones y obstáculos.</a:t>
            </a:r>
          </a:p>
          <a:p>
            <a:pPr algn="ctr">
              <a:lnSpc>
                <a:spcPts val="2660"/>
              </a:lnSpc>
            </a:pPr>
          </a:p>
        </p:txBody>
      </p:sp>
      <p:sp>
        <p:nvSpPr>
          <p:cNvPr name="TextBox 5" id="5"/>
          <p:cNvSpPr txBox="true"/>
          <p:nvPr/>
        </p:nvSpPr>
        <p:spPr>
          <a:xfrm rot="0">
            <a:off x="9980815" y="2792388"/>
            <a:ext cx="7798983" cy="701738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ea typeface="Canva Sans"/>
                <a:cs typeface="Canva Sans"/>
                <a:sym typeface="Canva Sans"/>
              </a:rPr>
              <a:t>Objetivo: Transmitir conocimientos, desarrollar competencias, reforzar prácticas.</a:t>
            </a:r>
          </a:p>
          <a:p>
            <a:pPr algn="ctr">
              <a:lnSpc>
                <a:spcPts val="3920"/>
              </a:lnSpc>
            </a:pPr>
            <a:r>
              <a:rPr lang="en-US" sz="2800">
                <a:solidFill>
                  <a:srgbClr val="000000"/>
                </a:solidFill>
                <a:latin typeface="Canva Sans"/>
                <a:ea typeface="Canva Sans"/>
                <a:cs typeface="Canva Sans"/>
                <a:sym typeface="Canva Sans"/>
              </a:rPr>
              <a:t>Características principales:</a:t>
            </a:r>
          </a:p>
          <a:p>
            <a:pPr algn="ctr">
              <a:lnSpc>
                <a:spcPts val="3920"/>
              </a:lnSpc>
            </a:pPr>
            <a:r>
              <a:rPr lang="en-US" sz="2800">
                <a:solidFill>
                  <a:srgbClr val="000000"/>
                </a:solidFill>
                <a:latin typeface="Canva Sans"/>
                <a:ea typeface="Canva Sans"/>
                <a:cs typeface="Canva Sans"/>
                <a:sym typeface="Canva Sans"/>
              </a:rPr>
              <a:t>📚 Contenidos estructurados: basados en objetivos formativos predefinidos.</a:t>
            </a:r>
          </a:p>
          <a:p>
            <a:pPr algn="ctr">
              <a:lnSpc>
                <a:spcPts val="3920"/>
              </a:lnSpc>
            </a:pPr>
            <a:r>
              <a:rPr lang="en-US" sz="2800">
                <a:solidFill>
                  <a:srgbClr val="000000"/>
                </a:solidFill>
                <a:latin typeface="Canva Sans"/>
                <a:ea typeface="Canva Sans"/>
                <a:cs typeface="Canva Sans"/>
                <a:sym typeface="Canva Sans"/>
              </a:rPr>
              <a:t>🧠 Enf</a:t>
            </a:r>
            <a:r>
              <a:rPr lang="en-US" sz="2800">
                <a:solidFill>
                  <a:srgbClr val="000000"/>
                </a:solidFill>
                <a:latin typeface="Canva Sans"/>
                <a:ea typeface="Canva Sans"/>
                <a:cs typeface="Canva Sans"/>
                <a:sym typeface="Canva Sans"/>
              </a:rPr>
              <a:t>oque didáctico: el formador transmite conocimientos teóricos y prácticos.</a:t>
            </a:r>
          </a:p>
          <a:p>
            <a:pPr algn="ctr">
              <a:lnSpc>
                <a:spcPts val="3920"/>
              </a:lnSpc>
            </a:pPr>
            <a:r>
              <a:rPr lang="en-US" sz="2800">
                <a:solidFill>
                  <a:srgbClr val="000000"/>
                </a:solidFill>
                <a:latin typeface="Canva Sans"/>
                <a:ea typeface="Canva Sans"/>
                <a:cs typeface="Canva Sans"/>
                <a:sym typeface="Canva Sans"/>
              </a:rPr>
              <a:t>✅ Competencias medibles: se busca lograr cambios observables en los participantes.</a:t>
            </a:r>
          </a:p>
          <a:p>
            <a:pPr algn="ctr">
              <a:lnSpc>
                <a:spcPts val="3920"/>
              </a:lnSpc>
            </a:pPr>
            <a:r>
              <a:rPr lang="en-US" sz="2800">
                <a:solidFill>
                  <a:srgbClr val="000000"/>
                </a:solidFill>
                <a:latin typeface="Canva Sans"/>
                <a:ea typeface="Canva Sans"/>
                <a:cs typeface="Canva Sans"/>
                <a:sym typeface="Canva Sans"/>
              </a:rPr>
              <a:t>👩‍🏫 Papel activo del formador: guía, explica y estimula el aprendizaje.</a:t>
            </a:r>
          </a:p>
          <a:p>
            <a:pPr algn="ctr" marL="604523" indent="-302261" lvl="1">
              <a:lnSpc>
                <a:spcPts val="3920"/>
              </a:lnSpc>
              <a:buFont typeface="Arial"/>
              <a:buChar char="•"/>
            </a:pPr>
            <a:r>
              <a:rPr lang="en-US" sz="2800">
                <a:solidFill>
                  <a:srgbClr val="000000"/>
                </a:solidFill>
                <a:latin typeface="Canva Sans"/>
                <a:ea typeface="Canva Sans"/>
                <a:cs typeface="Canva Sans"/>
                <a:sym typeface="Canva Sans"/>
              </a:rPr>
              <a:t>🛠️ Actividades prácticas y reflexivas: simulaciones, ejercicios, casos prácticos.</a:t>
            </a:r>
          </a:p>
          <a:p>
            <a:pPr algn="ctr">
              <a:lnSpc>
                <a:spcPts val="4759"/>
              </a:lnSpc>
            </a:pPr>
          </a:p>
        </p:txBody>
      </p:sp>
      <p:sp>
        <p:nvSpPr>
          <p:cNvPr name="TextBox 6" id="6"/>
          <p:cNvSpPr txBox="true"/>
          <p:nvPr/>
        </p:nvSpPr>
        <p:spPr>
          <a:xfrm rot="0">
            <a:off x="-732224" y="1710843"/>
            <a:ext cx="10164604" cy="828027"/>
          </a:xfrm>
          <a:prstGeom prst="rect">
            <a:avLst/>
          </a:prstGeom>
        </p:spPr>
        <p:txBody>
          <a:bodyPr anchor="t" rtlCol="false" tIns="0" lIns="0" bIns="0" rIns="0">
            <a:spAutoFit/>
          </a:bodyPr>
          <a:lstStyle/>
          <a:p>
            <a:pPr algn="ctr">
              <a:lnSpc>
                <a:spcPts val="6860"/>
              </a:lnSpc>
            </a:pPr>
            <a:r>
              <a:rPr lang="en-US" sz="4900" b="true">
                <a:solidFill>
                  <a:srgbClr val="000000"/>
                </a:solidFill>
                <a:latin typeface="Canva Sans Bold"/>
                <a:ea typeface="Canva Sans Bold"/>
                <a:cs typeface="Canva Sans Bold"/>
                <a:sym typeface="Canva Sans Bold"/>
              </a:rPr>
              <a:t>GRUPO FOCAL</a:t>
            </a:r>
          </a:p>
        </p:txBody>
      </p:sp>
      <p:sp>
        <p:nvSpPr>
          <p:cNvPr name="TextBox 7" id="7"/>
          <p:cNvSpPr txBox="true"/>
          <p:nvPr/>
        </p:nvSpPr>
        <p:spPr>
          <a:xfrm rot="0">
            <a:off x="8761224" y="1710843"/>
            <a:ext cx="10164604" cy="828027"/>
          </a:xfrm>
          <a:prstGeom prst="rect">
            <a:avLst/>
          </a:prstGeom>
        </p:spPr>
        <p:txBody>
          <a:bodyPr anchor="t" rtlCol="false" tIns="0" lIns="0" bIns="0" rIns="0">
            <a:spAutoFit/>
          </a:bodyPr>
          <a:lstStyle/>
          <a:p>
            <a:pPr algn="ctr">
              <a:lnSpc>
                <a:spcPts val="6860"/>
              </a:lnSpc>
            </a:pPr>
            <a:r>
              <a:rPr lang="en-US" sz="4900" b="true">
                <a:solidFill>
                  <a:srgbClr val="000000"/>
                </a:solidFill>
                <a:latin typeface="Canva Sans Bold"/>
                <a:ea typeface="Canva Sans Bold"/>
                <a:cs typeface="Canva Sans Bold"/>
                <a:sym typeface="Canva Sans Bold"/>
              </a:rPr>
              <a:t>FORMAZIONE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DAG-8Kw7uEQ</dc:identifier>
  <dcterms:modified xsi:type="dcterms:W3CDTF">2011-08-01T06:04:30Z</dcterms:modified>
  <cp:revision>1</cp:revision>
  <dc:title>SPANISH Focus group :Open group capacity building Program&amp; Piloting</dc:title>
</cp:coreProperties>
</file>