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Calibri (MS)" charset="1" panose="020F0502020204030204"/>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2.xml" Type="http://schemas.openxmlformats.org/officeDocument/2006/relationships/notesSlide"/><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notesSlides/notesSlide6.xml" Type="http://schemas.openxmlformats.org/officeDocument/2006/relationships/notesSlide"/><Relationship Id="rId41" Target="notesSlides/notesSlide7.xml" Type="http://schemas.openxmlformats.org/officeDocument/2006/relationships/notesSlide"/><Relationship Id="rId42" Target="notesSlides/notesSlide8.xml" Type="http://schemas.openxmlformats.org/officeDocument/2006/relationships/notesSlide"/><Relationship Id="rId43" Target="notesSlides/notesSlide9.xml" Type="http://schemas.openxmlformats.org/officeDocument/2006/relationships/notesSlide"/><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notesSlides/notesSlide13.xml" Type="http://schemas.openxmlformats.org/officeDocument/2006/relationships/notesSlide"/><Relationship Id="rId48" Target="notesSlides/notesSlide14.xml" Type="http://schemas.openxmlformats.org/officeDocument/2006/relationships/notesSlide"/><Relationship Id="rId49" Target="notesSlides/notesSlide15.xml" Type="http://schemas.openxmlformats.org/officeDocument/2006/relationships/notesSlide"/><Relationship Id="rId5" Target="tableStyles.xml" Type="http://schemas.openxmlformats.org/officeDocument/2006/relationships/tableStyles"/><Relationship Id="rId50" Target="notesSlides/notesSlide16.xml" Type="http://schemas.openxmlformats.org/officeDocument/2006/relationships/notesSlide"/><Relationship Id="rId51" Target="notesSlides/notesSlide17.xml" Type="http://schemas.openxmlformats.org/officeDocument/2006/relationships/notesSlide"/><Relationship Id="rId52" Target="notesSlides/notesSlide18.xml" Type="http://schemas.openxmlformats.org/officeDocument/2006/relationships/notesSlide"/><Relationship Id="rId53" Target="notesSlides/notesSlide19.xml" Type="http://schemas.openxmlformats.org/officeDocument/2006/relationships/notesSlide"/><Relationship Id="rId54" Target="notesSlides/notesSlide20.xml" Type="http://schemas.openxmlformats.org/officeDocument/2006/relationships/notesSlide"/><Relationship Id="rId55" Target="notesSlides/notesSlide21.xml" Type="http://schemas.openxmlformats.org/officeDocument/2006/relationships/notesSlide"/><Relationship Id="rId56" Target="notesSlides/notesSlide22.xml" Type="http://schemas.openxmlformats.org/officeDocument/2006/relationships/notesSlide"/><Relationship Id="rId57" Target="notesSlides/notesSlide23.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jpeg" Type="http://schemas.openxmlformats.org/officeDocument/2006/relationships/image"/><Relationship Id="rId9" Target="https://www.youtube.com/watch?v=q-Y-z6HmRgI&amp;feature=youtu.be" TargetMode="External" Type="http://schemas.openxmlformats.org/officeDocument/2006/relationships/video"/></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31.png" Type="http://schemas.openxmlformats.org/officeDocument/2006/relationships/image"/><Relationship Id="rId16" Target="../media/image32.svg" Type="http://schemas.openxmlformats.org/officeDocument/2006/relationships/image"/><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jpeg" Type="http://schemas.openxmlformats.org/officeDocument/2006/relationships/image"/><Relationship Id="rId14" Target="../media/image49.png" Type="http://schemas.openxmlformats.org/officeDocument/2006/relationships/image"/><Relationship Id="rId15" Target="../media/image50.png" Type="http://schemas.openxmlformats.org/officeDocument/2006/relationships/image"/><Relationship Id="rId16" Target="../media/image51.pn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7115319"/>
            <a:ext cx="12587177" cy="1440380"/>
            <a:chOff x="0" y="0"/>
            <a:chExt cx="16782902" cy="1920507"/>
          </a:xfrm>
        </p:grpSpPr>
        <p:sp>
          <p:nvSpPr>
            <p:cNvPr name="Freeform 4" id="4"/>
            <p:cNvSpPr/>
            <p:nvPr/>
          </p:nvSpPr>
          <p:spPr>
            <a:xfrm flipH="false" flipV="false" rot="0">
              <a:off x="0" y="0"/>
              <a:ext cx="16782903" cy="1920507"/>
            </a:xfrm>
            <a:custGeom>
              <a:avLst/>
              <a:gdLst/>
              <a:ahLst/>
              <a:cxnLst/>
              <a:rect r="r" b="b" t="t" l="l"/>
              <a:pathLst>
                <a:path h="1920507" w="16782903">
                  <a:moveTo>
                    <a:pt x="0" y="0"/>
                  </a:moveTo>
                  <a:lnTo>
                    <a:pt x="16782903" y="0"/>
                  </a:lnTo>
                  <a:lnTo>
                    <a:pt x="16782903" y="1920507"/>
                  </a:lnTo>
                  <a:lnTo>
                    <a:pt x="0" y="1920507"/>
                  </a:lnTo>
                  <a:close/>
                </a:path>
              </a:pathLst>
            </a:custGeom>
          </p:spPr>
        </p:sp>
        <p:sp>
          <p:nvSpPr>
            <p:cNvPr name="TextBox 5" id="5"/>
            <p:cNvSpPr txBox="true"/>
            <p:nvPr/>
          </p:nvSpPr>
          <p:spPr>
            <a:xfrm>
              <a:off x="0" y="-85725"/>
              <a:ext cx="16782902" cy="2006232"/>
            </a:xfrm>
            <a:prstGeom prst="rect">
              <a:avLst/>
            </a:prstGeom>
          </p:spPr>
          <p:txBody>
            <a:bodyPr anchor="t" rtlCol="false" tIns="0" lIns="0" bIns="0" rIns="0"/>
            <a:lstStyle/>
            <a:p>
              <a:pPr algn="l">
                <a:lnSpc>
                  <a:spcPts val="5160"/>
                </a:lnSpc>
              </a:pPr>
              <a:r>
                <a:rPr lang="en-US" b="true" sz="4300">
                  <a:solidFill>
                    <a:srgbClr val="1E83DA"/>
                  </a:solidFill>
                  <a:latin typeface="Calibri (MS) Bold"/>
                  <a:ea typeface="Calibri (MS) Bold"/>
                  <a:cs typeface="Calibri (MS) Bold"/>
                  <a:sym typeface="Calibri (MS) Bold"/>
                </a:rPr>
                <a:t>“Ενεργοποιούμε</a:t>
              </a:r>
              <a:r>
                <a:rPr lang="en-US" b="true" sz="4300">
                  <a:solidFill>
                    <a:srgbClr val="1E83DA"/>
                  </a:solidFill>
                  <a:latin typeface="Calibri (MS) Bold"/>
                  <a:ea typeface="Calibri (MS) Bold"/>
                  <a:cs typeface="Calibri (MS) Bold"/>
                  <a:sym typeface="Calibri (MS) Bold"/>
                </a:rPr>
                <a:t> τη Συμπερίληψη”</a:t>
              </a:r>
            </a:p>
            <a:p>
              <a:pPr algn="l">
                <a:lnSpc>
                  <a:spcPts val="4680"/>
                </a:lnSpc>
              </a:pPr>
              <a:r>
                <a:rPr lang="en-US" b="true" sz="3900">
                  <a:solidFill>
                    <a:srgbClr val="282829"/>
                  </a:solidFill>
                  <a:latin typeface="Calibri (MS) Bold"/>
                  <a:ea typeface="Calibri (MS) Bold"/>
                  <a:cs typeface="Calibri (MS) Bold"/>
                  <a:sym typeface="Calibri (MS) Bold"/>
                </a:rPr>
                <a:t>Ανάπτυξη κεφαλαίου: PROM</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574133" y="5343349"/>
            <a:ext cx="15211814" cy="1861487"/>
            <a:chOff x="0" y="0"/>
            <a:chExt cx="20282419" cy="2481983"/>
          </a:xfrm>
        </p:grpSpPr>
        <p:sp>
          <p:nvSpPr>
            <p:cNvPr name="Freeform 48" id="48"/>
            <p:cNvSpPr/>
            <p:nvPr/>
          </p:nvSpPr>
          <p:spPr>
            <a:xfrm flipH="false" flipV="false" rot="0">
              <a:off x="0" y="0"/>
              <a:ext cx="20282419" cy="2481983"/>
            </a:xfrm>
            <a:custGeom>
              <a:avLst/>
              <a:gdLst/>
              <a:ahLst/>
              <a:cxnLst/>
              <a:rect r="r" b="b" t="t" l="l"/>
              <a:pathLst>
                <a:path h="2481983" w="20282419">
                  <a:moveTo>
                    <a:pt x="0" y="0"/>
                  </a:moveTo>
                  <a:lnTo>
                    <a:pt x="20282419" y="0"/>
                  </a:lnTo>
                  <a:lnTo>
                    <a:pt x="20282419" y="2481983"/>
                  </a:lnTo>
                  <a:lnTo>
                    <a:pt x="0" y="2481983"/>
                  </a:lnTo>
                  <a:close/>
                </a:path>
              </a:pathLst>
            </a:custGeom>
          </p:spPr>
        </p:sp>
        <p:sp>
          <p:nvSpPr>
            <p:cNvPr name="TextBox 49" id="49"/>
            <p:cNvSpPr txBox="true"/>
            <p:nvPr/>
          </p:nvSpPr>
          <p:spPr>
            <a:xfrm>
              <a:off x="0" y="-114300"/>
              <a:ext cx="20282419" cy="2596283"/>
            </a:xfrm>
            <a:prstGeom prst="rect">
              <a:avLst/>
            </a:prstGeom>
          </p:spPr>
          <p:txBody>
            <a:bodyPr anchor="t" rtlCol="false" tIns="0" lIns="0" bIns="0" rIns="0"/>
            <a:lstStyle/>
            <a:p>
              <a:pPr algn="l">
                <a:lnSpc>
                  <a:spcPts val="6360"/>
                </a:lnSpc>
              </a:pPr>
              <a:r>
                <a:rPr lang="en-US" sz="5300" b="true">
                  <a:solidFill>
                    <a:srgbClr val="282829"/>
                  </a:solidFill>
                  <a:latin typeface="Calibri (MS) Bold"/>
                  <a:ea typeface="Calibri (MS) Bold"/>
                  <a:cs typeface="Calibri (MS) Bold"/>
                  <a:sym typeface="Calibri (MS) Bold"/>
                </a:rPr>
                <a:t>Πρόγραμμα Ενδυνάμωσης και Ανάπτυξης Ικανοτήτων για Εργαζόμενα Άτομα στον Τομέα της Νεολαίας</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
        <p:nvSpPr>
          <p:cNvPr name="Freeform 3" id="3"/>
          <p:cNvSpPr/>
          <p:nvPr/>
        </p:nvSpPr>
        <p:spPr>
          <a:xfrm flipH="false" flipV="false" rot="0">
            <a:off x="313375" y="20041"/>
            <a:ext cx="1890136" cy="1890136"/>
          </a:xfrm>
          <a:custGeom>
            <a:avLst/>
            <a:gdLst/>
            <a:ahLst/>
            <a:cxnLst/>
            <a:rect r="r" b="b" t="t" l="l"/>
            <a:pathLst>
              <a:path h="1890136" w="1890136">
                <a:moveTo>
                  <a:pt x="0" y="0"/>
                </a:moveTo>
                <a:lnTo>
                  <a:pt x="1890136" y="0"/>
                </a:lnTo>
                <a:lnTo>
                  <a:pt x="1890136" y="1890137"/>
                </a:lnTo>
                <a:lnTo>
                  <a:pt x="0" y="1890137"/>
                </a:lnTo>
                <a:lnTo>
                  <a:pt x="0" y="0"/>
                </a:lnTo>
                <a:close/>
              </a:path>
            </a:pathLst>
          </a:custGeom>
          <a:blipFill>
            <a:blip r:embed="rId4"/>
            <a:stretch>
              <a:fillRect l="0" t="0" r="0" b="0"/>
            </a:stretch>
          </a:blipFill>
        </p:spPr>
      </p:sp>
      <p:sp>
        <p:nvSpPr>
          <p:cNvPr name="Freeform 4" id="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1083240" y="387520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7" id="7"/>
          <p:cNvSpPr txBox="true"/>
          <p:nvPr/>
        </p:nvSpPr>
        <p:spPr>
          <a:xfrm rot="0">
            <a:off x="1028700" y="3302751"/>
            <a:ext cx="9633196" cy="5888355"/>
          </a:xfrm>
          <a:prstGeom prst="rect">
            <a:avLst/>
          </a:prstGeom>
        </p:spPr>
        <p:txBody>
          <a:bodyPr anchor="t" rtlCol="false" tIns="0" lIns="0" bIns="0" rIns="0">
            <a:spAutoFit/>
          </a:bodyPr>
          <a:lstStyle/>
          <a:p>
            <a:pPr algn="l">
              <a:lnSpc>
                <a:spcPts val="3899"/>
              </a:lnSpc>
            </a:pPr>
            <a:r>
              <a:rPr lang="en-US" sz="2599" b="true">
                <a:solidFill>
                  <a:srgbClr val="000000"/>
                </a:solidFill>
                <a:latin typeface="Calibri (MS) Bold"/>
                <a:ea typeface="Calibri (MS) Bold"/>
                <a:cs typeface="Calibri (MS) Bold"/>
                <a:sym typeface="Calibri (MS) Bold"/>
              </a:rPr>
              <a:t>4. Αναστοχασμός και Σύνδεση με την Πραγματικότητα</a:t>
            </a:r>
          </a:p>
          <a:p>
            <a:pPr algn="l">
              <a:lnSpc>
                <a:spcPts val="3899"/>
              </a:lnSpc>
            </a:pPr>
            <a:r>
              <a:rPr lang="en-US" sz="2599">
                <a:solidFill>
                  <a:srgbClr val="000000"/>
                </a:solidFill>
                <a:latin typeface="Calibri (MS)"/>
                <a:ea typeface="Calibri (MS)"/>
                <a:cs typeface="Calibri (MS)"/>
                <a:sym typeface="Calibri (MS)"/>
              </a:rPr>
              <a:t>Θέστε τα εξής ερωτήματα:</a:t>
            </a:r>
          </a:p>
          <a:p>
            <a:pPr algn="l" marL="561339" indent="-280669" lvl="1">
              <a:lnSpc>
                <a:spcPts val="3899"/>
              </a:lnSpc>
              <a:buFont typeface="Arial"/>
              <a:buChar char="•"/>
            </a:pPr>
            <a:r>
              <a:rPr lang="en-US" sz="2599">
                <a:solidFill>
                  <a:srgbClr val="000000"/>
                </a:solidFill>
                <a:latin typeface="Calibri (MS)"/>
                <a:ea typeface="Calibri (MS)"/>
                <a:cs typeface="Calibri (MS)"/>
                <a:sym typeface="Calibri (MS)"/>
              </a:rPr>
              <a:t>Πώς μπορεί η πλαισίωση μιας είδησης να επηρεάσει </a:t>
            </a:r>
            <a:r>
              <a:rPr lang="en-US" b="true" sz="2599">
                <a:solidFill>
                  <a:srgbClr val="000000"/>
                </a:solidFill>
                <a:latin typeface="Calibri (MS) Bold"/>
                <a:ea typeface="Calibri (MS) Bold"/>
                <a:cs typeface="Calibri (MS) Bold"/>
                <a:sym typeface="Calibri (MS) Bold"/>
              </a:rPr>
              <a:t>την ψήφο, την κοινωνική συμμετοχή ή τη δημόσια αγανάκτηση;</a:t>
            </a:r>
          </a:p>
          <a:p>
            <a:pPr algn="l" marL="561339" indent="-280669" lvl="1">
              <a:lnSpc>
                <a:spcPts val="3899"/>
              </a:lnSpc>
              <a:buFont typeface="Arial"/>
              <a:buChar char="•"/>
            </a:pPr>
            <a:r>
              <a:rPr lang="en-US" sz="2599">
                <a:solidFill>
                  <a:srgbClr val="000000"/>
                </a:solidFill>
                <a:latin typeface="Calibri (MS)"/>
                <a:ea typeface="Calibri (MS)"/>
                <a:cs typeface="Calibri (MS)"/>
                <a:sym typeface="Calibri (MS)"/>
              </a:rPr>
              <a:t>Πού παρατηρούμε τη χρήση της πλαισίωσης στα μέσα ενημέρωσης που</a:t>
            </a:r>
            <a:r>
              <a:rPr lang="en-US" b="true" sz="2599">
                <a:solidFill>
                  <a:srgbClr val="000000"/>
                </a:solidFill>
                <a:latin typeface="Calibri (MS) Bold"/>
                <a:ea typeface="Calibri (MS) Bold"/>
                <a:cs typeface="Calibri (MS) Bold"/>
                <a:sym typeface="Calibri (MS) Bold"/>
              </a:rPr>
              <a:t> στοχεύουν στη νεολαία;</a:t>
            </a:r>
          </a:p>
          <a:p>
            <a:pPr algn="l" marL="561339" indent="-280669" lvl="1">
              <a:lnSpc>
                <a:spcPts val="3899"/>
              </a:lnSpc>
              <a:buFont typeface="Arial"/>
              <a:buChar char="•"/>
            </a:pPr>
            <a:r>
              <a:rPr lang="en-US" sz="2599">
                <a:solidFill>
                  <a:srgbClr val="000000"/>
                </a:solidFill>
                <a:latin typeface="Calibri (MS)"/>
                <a:ea typeface="Calibri (MS)"/>
                <a:cs typeface="Calibri (MS)"/>
                <a:sym typeface="Calibri (MS)"/>
              </a:rPr>
              <a:t>Με ποιους τρόπους μπορούμε να κάνουμε</a:t>
            </a:r>
            <a:r>
              <a:rPr lang="en-US" b="true" sz="2599">
                <a:solidFill>
                  <a:srgbClr val="000000"/>
                </a:solidFill>
                <a:latin typeface="Calibri (MS) Bold"/>
                <a:ea typeface="Calibri (MS) Bold"/>
                <a:cs typeface="Calibri (MS) Bold"/>
                <a:sym typeface="Calibri (MS) Bold"/>
              </a:rPr>
              <a:t> διασταύρωση γεγονότων (fact-check)</a:t>
            </a:r>
            <a:r>
              <a:rPr lang="en-US" sz="2599">
                <a:solidFill>
                  <a:srgbClr val="000000"/>
                </a:solidFill>
                <a:latin typeface="Calibri (MS)"/>
                <a:ea typeface="Calibri (MS)"/>
                <a:cs typeface="Calibri (MS)"/>
                <a:sym typeface="Calibri (MS)"/>
              </a:rPr>
              <a:t> και να αναζητούμε ουδέτερες ή πολλαπλές οπτικές γωνίες;</a:t>
            </a:r>
          </a:p>
          <a:p>
            <a:pPr algn="l">
              <a:lnSpc>
                <a:spcPts val="3899"/>
              </a:lnSpc>
            </a:pPr>
          </a:p>
          <a:p>
            <a:pPr algn="l" marL="0" indent="0" lvl="0">
              <a:lnSpc>
                <a:spcPts val="3899"/>
              </a:lnSpc>
            </a:pPr>
          </a:p>
          <a:p>
            <a:pPr algn="just" marL="0" indent="0" lvl="0">
              <a:lnSpc>
                <a:spcPts val="419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292" y="9525991"/>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7460222" cy="1374600"/>
            <a:chOff x="0" y="0"/>
            <a:chExt cx="9946963" cy="1832800"/>
          </a:xfrm>
        </p:grpSpPr>
        <p:sp>
          <p:nvSpPr>
            <p:cNvPr name="Freeform 6" id="6"/>
            <p:cNvSpPr/>
            <p:nvPr/>
          </p:nvSpPr>
          <p:spPr>
            <a:xfrm flipH="false" flipV="false" rot="0">
              <a:off x="0" y="0"/>
              <a:ext cx="9946963" cy="1832800"/>
            </a:xfrm>
            <a:custGeom>
              <a:avLst/>
              <a:gdLst/>
              <a:ahLst/>
              <a:cxnLst/>
              <a:rect r="r" b="b" t="t" l="l"/>
              <a:pathLst>
                <a:path h="1832800" w="9946963">
                  <a:moveTo>
                    <a:pt x="0" y="0"/>
                  </a:moveTo>
                  <a:lnTo>
                    <a:pt x="9946963" y="0"/>
                  </a:lnTo>
                  <a:lnTo>
                    <a:pt x="9946963" y="1832800"/>
                  </a:lnTo>
                  <a:lnTo>
                    <a:pt x="0" y="1832800"/>
                  </a:lnTo>
                  <a:close/>
                </a:path>
              </a:pathLst>
            </a:custGeom>
          </p:spPr>
        </p:sp>
        <p:sp>
          <p:nvSpPr>
            <p:cNvPr name="TextBox 7" id="7"/>
            <p:cNvSpPr txBox="true"/>
            <p:nvPr/>
          </p:nvSpPr>
          <p:spPr>
            <a:xfrm>
              <a:off x="0" y="-85725"/>
              <a:ext cx="9946963" cy="1918525"/>
            </a:xfrm>
            <a:prstGeom prst="rect">
              <a:avLst/>
            </a:prstGeom>
          </p:spPr>
          <p:txBody>
            <a:bodyPr anchor="t" rtlCol="false" tIns="0" lIns="0" bIns="0" rIns="0"/>
            <a:lstStyle/>
            <a:p>
              <a:pPr algn="l" marL="0" indent="0" lvl="0">
                <a:lnSpc>
                  <a:spcPts val="4709"/>
                </a:lnSpc>
              </a:pPr>
              <a:r>
                <a:rPr lang="en-US" b="true" sz="3924">
                  <a:solidFill>
                    <a:srgbClr val="000000"/>
                  </a:solidFill>
                  <a:latin typeface="Calibri (MS) Bold"/>
                  <a:ea typeface="Calibri (MS) Bold"/>
                  <a:cs typeface="Calibri (MS) Bold"/>
                  <a:sym typeface="Calibri (MS) Bold"/>
                </a:rPr>
                <a:t>Αναγνωρίζοντας</a:t>
              </a:r>
              <a:r>
                <a:rPr lang="en-US" b="true" sz="3924">
                  <a:solidFill>
                    <a:srgbClr val="000000"/>
                  </a:solidFill>
                  <a:latin typeface="Calibri (MS) Bold"/>
                  <a:ea typeface="Calibri (MS) Bold"/>
                  <a:cs typeface="Calibri (MS) Bold"/>
                  <a:sym typeface="Calibri (MS) Bold"/>
                </a:rPr>
                <a:t> τη Μεροληψία στα Μέσα: Μορφές και Επιπτώσεις</a:t>
              </a:r>
            </a:p>
          </p:txBody>
        </p:sp>
      </p:grpSp>
      <p:grpSp>
        <p:nvGrpSpPr>
          <p:cNvPr name="Group 8" id="8"/>
          <p:cNvGrpSpPr/>
          <p:nvPr/>
        </p:nvGrpSpPr>
        <p:grpSpPr>
          <a:xfrm rot="0">
            <a:off x="770323" y="2510263"/>
            <a:ext cx="8373676" cy="6748037"/>
            <a:chOff x="0" y="0"/>
            <a:chExt cx="11164902" cy="8997382"/>
          </a:xfrm>
        </p:grpSpPr>
        <p:sp>
          <p:nvSpPr>
            <p:cNvPr name="Freeform 9" id="9"/>
            <p:cNvSpPr/>
            <p:nvPr/>
          </p:nvSpPr>
          <p:spPr>
            <a:xfrm flipH="false" flipV="false" rot="0">
              <a:off x="0" y="0"/>
              <a:ext cx="11164902" cy="8997383"/>
            </a:xfrm>
            <a:custGeom>
              <a:avLst/>
              <a:gdLst/>
              <a:ahLst/>
              <a:cxnLst/>
              <a:rect r="r" b="b" t="t" l="l"/>
              <a:pathLst>
                <a:path h="8997383" w="11164902">
                  <a:moveTo>
                    <a:pt x="0" y="0"/>
                  </a:moveTo>
                  <a:lnTo>
                    <a:pt x="11164902" y="0"/>
                  </a:lnTo>
                  <a:lnTo>
                    <a:pt x="11164902" y="8997383"/>
                  </a:lnTo>
                  <a:lnTo>
                    <a:pt x="0" y="8997383"/>
                  </a:lnTo>
                  <a:close/>
                </a:path>
              </a:pathLst>
            </a:custGeom>
          </p:spPr>
        </p:sp>
        <p:sp>
          <p:nvSpPr>
            <p:cNvPr name="TextBox 10" id="10"/>
            <p:cNvSpPr txBox="true"/>
            <p:nvPr/>
          </p:nvSpPr>
          <p:spPr>
            <a:xfrm>
              <a:off x="0" y="-180975"/>
              <a:ext cx="11164902" cy="9178357"/>
            </a:xfrm>
            <a:prstGeom prst="rect">
              <a:avLst/>
            </a:prstGeom>
          </p:spPr>
          <p:txBody>
            <a:bodyPr anchor="t" rtlCol="false" tIns="0" lIns="0" bIns="0" rIns="0"/>
            <a:lstStyle/>
            <a:p>
              <a:pPr algn="just" marL="0" indent="0" lvl="0">
                <a:lnSpc>
                  <a:spcPts val="4171"/>
                </a:lnSpc>
              </a:pPr>
              <a:r>
                <a:rPr lang="en-US" b="true" sz="2317">
                  <a:solidFill>
                    <a:srgbClr val="000000"/>
                  </a:solidFill>
                  <a:latin typeface="Calibri (MS) Bold"/>
                  <a:ea typeface="Calibri (MS) Bold"/>
                  <a:cs typeface="Calibri (MS) Bold"/>
                  <a:sym typeface="Calibri (MS) Bold"/>
                </a:rPr>
                <a:t>Παρακολουθήστε</a:t>
              </a:r>
              <a:r>
                <a:rPr lang="en-US" b="true" sz="2317">
                  <a:solidFill>
                    <a:srgbClr val="000000"/>
                  </a:solidFill>
                  <a:latin typeface="Calibri (MS) Bold"/>
                  <a:ea typeface="Calibri (MS) Bold"/>
                  <a:cs typeface="Calibri (MS) Bold"/>
                  <a:sym typeface="Calibri (MS) Bold"/>
                </a:rPr>
                <a:t> το βίντεο:</a:t>
              </a:r>
            </a:p>
            <a:p>
              <a:pPr algn="just" marL="0" indent="0" lvl="0">
                <a:lnSpc>
                  <a:spcPts val="4171"/>
                </a:lnSpc>
              </a:pPr>
              <a:r>
                <a:rPr lang="en-US" b="true" sz="2317">
                  <a:solidFill>
                    <a:srgbClr val="000000"/>
                  </a:solidFill>
                  <a:latin typeface="Calibri (MS) Bold"/>
                  <a:ea typeface="Calibri (MS) Bold"/>
                  <a:cs typeface="Calibri (MS) Bold"/>
                  <a:sym typeface="Calibri (MS) Bold"/>
                </a:rPr>
                <a:t>TED-Ed: "Πώς να επιλέγετε τις ειδήσεις σας" (How to Choose Your News - 4:48)</a:t>
              </a: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r>
                <a:rPr lang="en-US" b="true" sz="2317">
                  <a:solidFill>
                    <a:srgbClr val="000000"/>
                  </a:solidFill>
                  <a:latin typeface="Calibri (MS) Bold"/>
                  <a:ea typeface="Calibri (MS) Bold"/>
                  <a:cs typeface="Calibri (MS) Bold"/>
                  <a:sym typeface="Calibri (MS) Bold"/>
                </a:rPr>
                <a:t>Το συγκεκριμένο βίντεο διδάσκει δεξιότητες κριτικής ανάλυσης, οι οποίες είναι ιδανικές για να ξεκινήσει μια συζήτηση γύρω από την εκπροσώπηση της αναπηρίας στα μέσα ενημέρωσης.</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9346399" y="1521274"/>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051595" y="1741248"/>
            <a:ext cx="6804504" cy="6804504"/>
          </a:xfrm>
          <a:custGeom>
            <a:avLst/>
            <a:gdLst/>
            <a:ahLst/>
            <a:cxnLst/>
            <a:rect r="r" b="b" t="t" l="l"/>
            <a:pathLst>
              <a:path h="6804504" w="6804504">
                <a:moveTo>
                  <a:pt x="0" y="0"/>
                </a:moveTo>
                <a:lnTo>
                  <a:pt x="6804504" y="0"/>
                </a:lnTo>
                <a:lnTo>
                  <a:pt x="6804504" y="6804504"/>
                </a:lnTo>
                <a:lnTo>
                  <a:pt x="0" y="6804504"/>
                </a:lnTo>
                <a:lnTo>
                  <a:pt x="0" y="0"/>
                </a:lnTo>
                <a:close/>
              </a:path>
            </a:pathLst>
          </a:custGeom>
          <a:blipFill>
            <a:blip r:embed="rId7"/>
            <a:stretch>
              <a:fillRect l="0" t="0" r="0" b="0"/>
            </a:stretch>
          </a:blipFill>
        </p:spPr>
      </p:sp>
      <p:pic>
        <p:nvPicPr>
          <p:cNvPr name="Picture 16" id="16"/>
          <p:cNvPicPr>
            <a:picLocks noChangeAspect="true"/>
          </p:cNvPicPr>
          <p:nvPr>
            <a:videoFile r:link="rId9"/>
          </p:nvPr>
        </p:nvPicPr>
        <p:blipFill>
          <a:blip r:embed="rId8"/>
          <a:stretch>
            <a:fillRect/>
          </a:stretch>
        </p:blipFill>
        <p:spPr>
          <a:xfrm rot="0">
            <a:off x="1256360" y="4159808"/>
            <a:ext cx="5401698" cy="3036083"/>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895473" y="945068"/>
            <a:ext cx="13671513" cy="784050"/>
            <a:chOff x="0" y="0"/>
            <a:chExt cx="18228684" cy="1045400"/>
          </a:xfrm>
        </p:grpSpPr>
        <p:sp>
          <p:nvSpPr>
            <p:cNvPr name="Freeform 6" id="6"/>
            <p:cNvSpPr/>
            <p:nvPr/>
          </p:nvSpPr>
          <p:spPr>
            <a:xfrm flipH="false" flipV="false" rot="0">
              <a:off x="0" y="0"/>
              <a:ext cx="18228683" cy="1045400"/>
            </a:xfrm>
            <a:custGeom>
              <a:avLst/>
              <a:gdLst/>
              <a:ahLst/>
              <a:cxnLst/>
              <a:rect r="r" b="b" t="t" l="l"/>
              <a:pathLst>
                <a:path h="1045400" w="18228683">
                  <a:moveTo>
                    <a:pt x="0" y="0"/>
                  </a:moveTo>
                  <a:lnTo>
                    <a:pt x="18228683" y="0"/>
                  </a:lnTo>
                  <a:lnTo>
                    <a:pt x="18228683" y="1045400"/>
                  </a:lnTo>
                  <a:lnTo>
                    <a:pt x="0" y="1045400"/>
                  </a:lnTo>
                  <a:close/>
                </a:path>
              </a:pathLst>
            </a:custGeom>
          </p:spPr>
        </p:sp>
        <p:sp>
          <p:nvSpPr>
            <p:cNvPr name="TextBox 7" id="7"/>
            <p:cNvSpPr txBox="true"/>
            <p:nvPr/>
          </p:nvSpPr>
          <p:spPr>
            <a:xfrm>
              <a:off x="0" y="-85725"/>
              <a:ext cx="18228684" cy="1131125"/>
            </a:xfrm>
            <a:prstGeom prst="rect">
              <a:avLst/>
            </a:prstGeom>
          </p:spPr>
          <p:txBody>
            <a:bodyPr anchor="t" rtlCol="false" tIns="0" lIns="0" bIns="0" rIns="0"/>
            <a:lstStyle/>
            <a:p>
              <a:pPr algn="l" marL="0" indent="0" lvl="0">
                <a:lnSpc>
                  <a:spcPts val="4709"/>
                </a:lnSpc>
              </a:pPr>
              <a:r>
                <a:rPr lang="en-US" b="true" sz="3924">
                  <a:solidFill>
                    <a:srgbClr val="2E2B29"/>
                  </a:solidFill>
                  <a:latin typeface="Calibri (MS) Bold"/>
                  <a:ea typeface="Calibri (MS) Bold"/>
                  <a:cs typeface="Calibri (MS) Bold"/>
                  <a:sym typeface="Calibri (MS) Bold"/>
                </a:rPr>
                <a:t>Πρόκληση: Εντοπισμός Ψευδών Ειδήσεων (F</a:t>
              </a:r>
              <a:r>
                <a:rPr lang="en-US" b="true" sz="3924">
                  <a:solidFill>
                    <a:srgbClr val="2E2B29"/>
                  </a:solidFill>
                  <a:latin typeface="Calibri (MS) Bold"/>
                  <a:ea typeface="Calibri (MS) Bold"/>
                  <a:cs typeface="Calibri (MS) Bold"/>
                  <a:sym typeface="Calibri (MS) Bold"/>
                </a:rPr>
                <a:t>ake News Detector)</a:t>
              </a:r>
            </a:p>
          </p:txBody>
        </p:sp>
      </p:grpSp>
      <p:grpSp>
        <p:nvGrpSpPr>
          <p:cNvPr name="Group 8" id="8"/>
          <p:cNvGrpSpPr/>
          <p:nvPr/>
        </p:nvGrpSpPr>
        <p:grpSpPr>
          <a:xfrm rot="0">
            <a:off x="803085" y="2264946"/>
            <a:ext cx="15763900" cy="6821904"/>
            <a:chOff x="0" y="0"/>
            <a:chExt cx="21018533" cy="9095871"/>
          </a:xfrm>
        </p:grpSpPr>
        <p:sp>
          <p:nvSpPr>
            <p:cNvPr name="Freeform 9" id="9"/>
            <p:cNvSpPr/>
            <p:nvPr/>
          </p:nvSpPr>
          <p:spPr>
            <a:xfrm flipH="false" flipV="false" rot="0">
              <a:off x="0" y="0"/>
              <a:ext cx="21018534" cy="9095871"/>
            </a:xfrm>
            <a:custGeom>
              <a:avLst/>
              <a:gdLst/>
              <a:ahLst/>
              <a:cxnLst/>
              <a:rect r="r" b="b" t="t" l="l"/>
              <a:pathLst>
                <a:path h="9095871" w="21018534">
                  <a:moveTo>
                    <a:pt x="0" y="0"/>
                  </a:moveTo>
                  <a:lnTo>
                    <a:pt x="21018534" y="0"/>
                  </a:lnTo>
                  <a:lnTo>
                    <a:pt x="21018534" y="9095871"/>
                  </a:lnTo>
                  <a:lnTo>
                    <a:pt x="0" y="9095871"/>
                  </a:lnTo>
                  <a:close/>
                </a:path>
              </a:pathLst>
            </a:custGeom>
          </p:spPr>
        </p:sp>
        <p:sp>
          <p:nvSpPr>
            <p:cNvPr name="TextBox 10" id="10"/>
            <p:cNvSpPr txBox="true"/>
            <p:nvPr/>
          </p:nvSpPr>
          <p:spPr>
            <a:xfrm>
              <a:off x="0" y="-152400"/>
              <a:ext cx="21018533" cy="9248271"/>
            </a:xfrm>
            <a:prstGeom prst="rect">
              <a:avLst/>
            </a:prstGeom>
          </p:spPr>
          <p:txBody>
            <a:bodyPr anchor="t" rtlCol="false" tIns="0" lIns="0" bIns="0" rIns="0"/>
            <a:lstStyle/>
            <a:p>
              <a:pPr algn="just">
                <a:lnSpc>
                  <a:spcPts val="3600"/>
                </a:lnSpc>
              </a:pPr>
              <a:r>
                <a:rPr lang="en-US" sz="2000" b="true">
                  <a:solidFill>
                    <a:srgbClr val="282121"/>
                  </a:solidFill>
                  <a:latin typeface="Calibri (MS) Bold"/>
                  <a:ea typeface="Calibri (MS) Bold"/>
                  <a:cs typeface="Calibri (MS) Bold"/>
                  <a:sym typeface="Calibri (MS) Bold"/>
                </a:rPr>
                <a:t>Τα συμμετέχοντα άτομα εξασκούνται στον εντοπισμό «ύποπτων σημείων» (red flags) σε παραπληροφόρηση που αφορά την αναπηρία, χρησιμοποιώντας μια μέθοδο επαλήθευσης τριών βημάτων.</a:t>
              </a:r>
            </a:p>
            <a:p>
              <a:pPr algn="just" marL="431801" indent="-215900" lvl="1">
                <a:lnSpc>
                  <a:spcPts val="3600"/>
                </a:lnSpc>
                <a:buFont typeface="Arial"/>
                <a:buChar char="•"/>
              </a:pPr>
              <a:r>
                <a:rPr lang="en-US" b="true" sz="2000">
                  <a:solidFill>
                    <a:srgbClr val="282121"/>
                  </a:solidFill>
                  <a:latin typeface="Calibri (MS) Bold"/>
                  <a:ea typeface="Calibri (MS) Bold"/>
                  <a:cs typeface="Calibri (MS) Bold"/>
                  <a:sym typeface="Calibri (MS) Bold"/>
                </a:rPr>
                <a:t>Απαραίτητα Υλικά: 3 εκτυπωμένα παραδείγματα ευρέως διαδεδομένων ισχυρισμών για πολιτικές αναπηρίας (1 αληθινός, 2 ψευδείς), ένας οδηγός με εργαλεία διασταύρωσης γεγονότων (fact-checking), χρονόμετρο.</a:t>
              </a:r>
            </a:p>
            <a:p>
              <a:pPr algn="just" marL="431801" indent="-215900" lvl="1">
                <a:lnSpc>
                  <a:spcPts val="3600"/>
                </a:lnSpc>
                <a:buFont typeface="Arial"/>
                <a:buChar char="•"/>
              </a:pPr>
              <a:r>
                <a:rPr lang="en-US" b="true" sz="2000">
                  <a:solidFill>
                    <a:srgbClr val="282121"/>
                  </a:solidFill>
                  <a:latin typeface="Calibri (MS) Bold"/>
                  <a:ea typeface="Calibri (MS) Bold"/>
                  <a:cs typeface="Calibri (MS) Bold"/>
                  <a:sym typeface="Calibri (MS) Bold"/>
                </a:rPr>
                <a:t>Διάρκεια: 15 λεπτά.</a:t>
              </a:r>
            </a:p>
            <a:p>
              <a:pPr algn="just">
                <a:lnSpc>
                  <a:spcPts val="3600"/>
                </a:lnSpc>
              </a:pPr>
              <a:r>
                <a:rPr lang="en-US" sz="2000" b="true">
                  <a:solidFill>
                    <a:srgbClr val="282121"/>
                  </a:solidFill>
                  <a:latin typeface="Calibri (MS) Bold"/>
                  <a:ea typeface="Calibri (MS) Bold"/>
                  <a:cs typeface="Calibri (MS) Bold"/>
                  <a:sym typeface="Calibri (MS) Bold"/>
                </a:rPr>
                <a:t>Βήματα:</a:t>
              </a:r>
            </a:p>
            <a:p>
              <a:pPr algn="just" marL="431801" indent="-215900" lvl="1">
                <a:lnSpc>
                  <a:spcPts val="3600"/>
                </a:lnSpc>
                <a:buAutoNum type="arabicPeriod" startAt="1"/>
              </a:pPr>
              <a:r>
                <a:rPr lang="en-US" b="true" sz="2000">
                  <a:solidFill>
                    <a:srgbClr val="282121"/>
                  </a:solidFill>
                  <a:latin typeface="Calibri (MS) Bold"/>
                  <a:ea typeface="Calibri (MS) Bold"/>
                  <a:cs typeface="Calibri (MS) Bold"/>
                  <a:sym typeface="Calibri (MS) Bold"/>
                </a:rPr>
                <a:t>Ανάλυση σε μικρές ομάδες: Κάθε ομάδα αναλύει τους ισχυρισμούς χρησιμοποιώντας τη μέθοδο "S.A.M.":</a:t>
              </a:r>
            </a:p>
            <a:p>
              <a:pPr algn="just" marL="863601" indent="-287867" lvl="2">
                <a:lnSpc>
                  <a:spcPts val="3600"/>
                </a:lnSpc>
                <a:buFont typeface="Arial"/>
                <a:buChar char="⚬"/>
              </a:pPr>
              <a:r>
                <a:rPr lang="en-US" b="true" sz="2000">
                  <a:solidFill>
                    <a:srgbClr val="282121"/>
                  </a:solidFill>
                  <a:latin typeface="Calibri (MS) Bold"/>
                  <a:ea typeface="Calibri (MS) Bold"/>
                  <a:cs typeface="Calibri (MS) Bold"/>
                  <a:sym typeface="Calibri (MS) Bold"/>
                </a:rPr>
                <a:t>Source (Πηγή): Ποιο άτομο ή ποιος φορέας έκανε τη δημοσίευση;</a:t>
              </a:r>
            </a:p>
            <a:p>
              <a:pPr algn="just" marL="863601" indent="-287867" lvl="2">
                <a:lnSpc>
                  <a:spcPts val="3600"/>
                </a:lnSpc>
                <a:buFont typeface="Arial"/>
                <a:buChar char="⚬"/>
              </a:pPr>
              <a:r>
                <a:rPr lang="en-US" b="true" sz="2000">
                  <a:solidFill>
                    <a:srgbClr val="282121"/>
                  </a:solidFill>
                  <a:latin typeface="Calibri (MS) Bold"/>
                  <a:ea typeface="Calibri (MS) Bold"/>
                  <a:cs typeface="Calibri (MS) Bold"/>
                  <a:sym typeface="Calibri (MS) Bold"/>
                </a:rPr>
                <a:t>Agenda (Ατζέντα): Για ποιο λόγο μπορεί να μοιράζονται αυτή την πληροφορία;</a:t>
              </a:r>
            </a:p>
            <a:p>
              <a:pPr algn="just" marL="863601" indent="-287867" lvl="2">
                <a:lnSpc>
                  <a:spcPts val="3600"/>
                </a:lnSpc>
                <a:buFont typeface="Arial"/>
                <a:buChar char="⚬"/>
              </a:pPr>
              <a:r>
                <a:rPr lang="en-US" b="true" sz="2000">
                  <a:solidFill>
                    <a:srgbClr val="282121"/>
                  </a:solidFill>
                  <a:latin typeface="Calibri (MS) Bold"/>
                  <a:ea typeface="Calibri (MS) Bold"/>
                  <a:cs typeface="Calibri (MS) Bold"/>
                  <a:sym typeface="Calibri (MS) Bold"/>
                </a:rPr>
                <a:t>Money (Χρήμα): Ποιο άτομο ή οργανισμός ωφελείται οικονομικά αν διαδοθεί αυτό το μήνυμα;</a:t>
              </a:r>
            </a:p>
            <a:p>
              <a:pPr algn="just" marL="431801" indent="-215900" lvl="1">
                <a:lnSpc>
                  <a:spcPts val="3600"/>
                </a:lnSpc>
                <a:buAutoNum type="arabicPeriod" startAt="1"/>
              </a:pPr>
              <a:r>
                <a:rPr lang="en-US" b="true" sz="2000">
                  <a:solidFill>
                    <a:srgbClr val="282121"/>
                  </a:solidFill>
                  <a:latin typeface="Calibri (MS) Bold"/>
                  <a:ea typeface="Calibri (MS) Bold"/>
                  <a:cs typeface="Calibri (MS) Bold"/>
                  <a:sym typeface="Calibri (MS) Bold"/>
                </a:rPr>
                <a:t>Αξιολόγηση: Οι ομάδες παρουσιάζουν τα ευρήματά τους βαθμολογώντας την κάθε είδηση με μια «Κλίμακα Προειδοποίησης» (από το 1 έως το 5).</a:t>
              </a:r>
            </a:p>
            <a:p>
              <a:pPr algn="just" marL="431801" indent="-215900" lvl="1">
                <a:lnSpc>
                  <a:spcPts val="3600"/>
                </a:lnSpc>
                <a:buAutoNum type="arabicPeriod" startAt="1"/>
              </a:pPr>
              <a:r>
                <a:rPr lang="en-US" b="true" sz="2000">
                  <a:solidFill>
                    <a:srgbClr val="282121"/>
                  </a:solidFill>
                  <a:latin typeface="Calibri (MS) Bold"/>
                  <a:ea typeface="Calibri (MS) Bold"/>
                  <a:cs typeface="Calibri (MS) Bold"/>
                  <a:sym typeface="Calibri (MS) Bold"/>
                </a:rPr>
                <a:t>Συζήτηση (Debrief): Ανταλλαγή απόψεων για το πώς η παραπληροφόρηση βλάπτει με συγκεκριμένους και μοναδικούς τρόπους τις κοινότητες των ατόμων με αναπηρία.</a:t>
              </a:r>
            </a:p>
            <a:p>
              <a:pPr algn="just">
                <a:lnSpc>
                  <a:spcPts val="3780"/>
                </a:lnSpc>
              </a:pPr>
            </a:p>
          </p:txBody>
        </p:sp>
      </p:grpSp>
      <p:grpSp>
        <p:nvGrpSpPr>
          <p:cNvPr name="Group 11" id="11"/>
          <p:cNvGrpSpPr/>
          <p:nvPr/>
        </p:nvGrpSpPr>
        <p:grpSpPr>
          <a:xfrm rot="0">
            <a:off x="971550" y="467067"/>
            <a:ext cx="76944" cy="204164"/>
            <a:chOff x="0" y="0"/>
            <a:chExt cx="102592" cy="272219"/>
          </a:xfrm>
        </p:grpSpPr>
        <p:sp>
          <p:nvSpPr>
            <p:cNvPr name="Freeform 12" id="12"/>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13" id="13"/>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E2B29"/>
                  </a:solidFill>
                  <a:latin typeface="Calibri (MS) Bold"/>
                  <a:ea typeface="Calibri (MS) Bold"/>
                  <a:cs typeface="Calibri (MS) Bold"/>
                  <a:sym typeface="Calibri (M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2223730"/>
            <a:ext cx="9319675" cy="784050"/>
            <a:chOff x="0" y="0"/>
            <a:chExt cx="12426234" cy="1045400"/>
          </a:xfrm>
        </p:grpSpPr>
        <p:sp>
          <p:nvSpPr>
            <p:cNvPr name="Freeform 6" id="6"/>
            <p:cNvSpPr/>
            <p:nvPr/>
          </p:nvSpPr>
          <p:spPr>
            <a:xfrm flipH="false" flipV="false" rot="0">
              <a:off x="0" y="0"/>
              <a:ext cx="12426233" cy="1045400"/>
            </a:xfrm>
            <a:custGeom>
              <a:avLst/>
              <a:gdLst/>
              <a:ahLst/>
              <a:cxnLst/>
              <a:rect r="r" b="b" t="t" l="l"/>
              <a:pathLst>
                <a:path h="1045400" w="12426233">
                  <a:moveTo>
                    <a:pt x="0" y="0"/>
                  </a:moveTo>
                  <a:lnTo>
                    <a:pt x="12426233" y="0"/>
                  </a:lnTo>
                  <a:lnTo>
                    <a:pt x="12426233" y="1045400"/>
                  </a:lnTo>
                  <a:lnTo>
                    <a:pt x="0" y="1045400"/>
                  </a:lnTo>
                  <a:close/>
                </a:path>
              </a:pathLst>
            </a:custGeom>
          </p:spPr>
        </p:sp>
        <p:sp>
          <p:nvSpPr>
            <p:cNvPr name="TextBox 7" id="7"/>
            <p:cNvSpPr txBox="true"/>
            <p:nvPr/>
          </p:nvSpPr>
          <p:spPr>
            <a:xfrm>
              <a:off x="0" y="-85725"/>
              <a:ext cx="12426234" cy="1131125"/>
            </a:xfrm>
            <a:prstGeom prst="rect">
              <a:avLst/>
            </a:prstGeom>
          </p:spPr>
          <p:txBody>
            <a:bodyPr anchor="t" rtlCol="false" tIns="0" lIns="0" bIns="0" rIns="0"/>
            <a:lstStyle/>
            <a:p>
              <a:pPr algn="l" marL="0" indent="0" lvl="0">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«Ανάλυση Τίτλων»</a:t>
              </a:r>
            </a:p>
          </p:txBody>
        </p:sp>
      </p:grpSp>
      <p:grpSp>
        <p:nvGrpSpPr>
          <p:cNvPr name="Group 8" id="8"/>
          <p:cNvGrpSpPr/>
          <p:nvPr/>
        </p:nvGrpSpPr>
        <p:grpSpPr>
          <a:xfrm rot="0">
            <a:off x="971550" y="467067"/>
            <a:ext cx="76944" cy="204164"/>
            <a:chOff x="0" y="0"/>
            <a:chExt cx="102592" cy="272219"/>
          </a:xfrm>
        </p:grpSpPr>
        <p:sp>
          <p:nvSpPr>
            <p:cNvPr name="Freeform 9" id="9"/>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10" id="10"/>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E2B29"/>
                  </a:solidFill>
                  <a:latin typeface="Calibri (MS) Bold"/>
                  <a:ea typeface="Calibri (MS) Bold"/>
                  <a:cs typeface="Calibri (MS) Bold"/>
                  <a:sym typeface="Calibri (MS)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562719" y="3682223"/>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2719" y="517775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62719" y="667329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836619" y="3744560"/>
            <a:ext cx="909212" cy="909212"/>
          </a:xfrm>
          <a:custGeom>
            <a:avLst/>
            <a:gdLst/>
            <a:ahLst/>
            <a:cxnLst/>
            <a:rect r="r" b="b" t="t" l="l"/>
            <a:pathLst>
              <a:path h="909212" w="909212">
                <a:moveTo>
                  <a:pt x="0" y="0"/>
                </a:moveTo>
                <a:lnTo>
                  <a:pt x="909212" y="0"/>
                </a:lnTo>
                <a:lnTo>
                  <a:pt x="909212" y="909213"/>
                </a:lnTo>
                <a:lnTo>
                  <a:pt x="0" y="90921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9836619" y="5139548"/>
            <a:ext cx="909212" cy="909212"/>
          </a:xfrm>
          <a:custGeom>
            <a:avLst/>
            <a:gdLst/>
            <a:ahLst/>
            <a:cxnLst/>
            <a:rect r="r" b="b" t="t" l="l"/>
            <a:pathLst>
              <a:path h="909212" w="909212">
                <a:moveTo>
                  <a:pt x="0" y="0"/>
                </a:moveTo>
                <a:lnTo>
                  <a:pt x="909212" y="0"/>
                </a:lnTo>
                <a:lnTo>
                  <a:pt x="909212"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9836619" y="6766376"/>
            <a:ext cx="878469" cy="878469"/>
          </a:xfrm>
          <a:custGeom>
            <a:avLst/>
            <a:gdLst/>
            <a:ahLst/>
            <a:cxnLst/>
            <a:rect r="r" b="b" t="t" l="l"/>
            <a:pathLst>
              <a:path h="878469" w="878469">
                <a:moveTo>
                  <a:pt x="0" y="0"/>
                </a:moveTo>
                <a:lnTo>
                  <a:pt x="878469" y="0"/>
                </a:lnTo>
                <a:lnTo>
                  <a:pt x="878469" y="878468"/>
                </a:lnTo>
                <a:lnTo>
                  <a:pt x="0" y="87846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8" id="18"/>
          <p:cNvGrpSpPr/>
          <p:nvPr/>
        </p:nvGrpSpPr>
        <p:grpSpPr>
          <a:xfrm rot="0">
            <a:off x="1808953" y="3511689"/>
            <a:ext cx="7507321" cy="1426718"/>
            <a:chOff x="0" y="0"/>
            <a:chExt cx="10181156" cy="1934864"/>
          </a:xfrm>
        </p:grpSpPr>
        <p:sp>
          <p:nvSpPr>
            <p:cNvPr name="Freeform 19" id="19"/>
            <p:cNvSpPr/>
            <p:nvPr/>
          </p:nvSpPr>
          <p:spPr>
            <a:xfrm flipH="false" flipV="false" rot="0">
              <a:off x="0" y="0"/>
              <a:ext cx="10181157" cy="1934864"/>
            </a:xfrm>
            <a:custGeom>
              <a:avLst/>
              <a:gdLst/>
              <a:ahLst/>
              <a:cxnLst/>
              <a:rect r="r" b="b" t="t" l="l"/>
              <a:pathLst>
                <a:path h="1934864" w="10181157">
                  <a:moveTo>
                    <a:pt x="0" y="0"/>
                  </a:moveTo>
                  <a:lnTo>
                    <a:pt x="10181157" y="0"/>
                  </a:lnTo>
                  <a:lnTo>
                    <a:pt x="10181157" y="1934864"/>
                  </a:lnTo>
                  <a:lnTo>
                    <a:pt x="0" y="1934864"/>
                  </a:lnTo>
                  <a:close/>
                </a:path>
              </a:pathLst>
            </a:custGeom>
          </p:spPr>
        </p:sp>
        <p:sp>
          <p:nvSpPr>
            <p:cNvPr name="TextBox 20" id="20"/>
            <p:cNvSpPr txBox="true"/>
            <p:nvPr/>
          </p:nvSpPr>
          <p:spPr>
            <a:xfrm>
              <a:off x="0" y="-171450"/>
              <a:ext cx="10181156" cy="2106314"/>
            </a:xfrm>
            <a:prstGeom prst="rect">
              <a:avLst/>
            </a:prstGeom>
          </p:spPr>
          <p:txBody>
            <a:bodyPr anchor="t" rtlCol="false" tIns="0" lIns="0" bIns="0" rIns="0"/>
            <a:lstStyle/>
            <a:p>
              <a:pPr algn="just">
                <a:lnSpc>
                  <a:spcPts val="3960"/>
                </a:lnSpc>
              </a:pPr>
              <a:r>
                <a:rPr lang="en-US" sz="2200" b="true">
                  <a:solidFill>
                    <a:srgbClr val="000000"/>
                  </a:solidFill>
                  <a:latin typeface="Calibri (MS) Bold"/>
                  <a:ea typeface="Calibri (MS) Bold"/>
                  <a:cs typeface="Calibri (MS) Bold"/>
                  <a:sym typeface="Calibri (MS) Bold"/>
                </a:rPr>
                <a:t>Διανομή υλικού: Μοιράζονται δύο τίτλοι ειδήσεων με αντίθετη προσέγγιση (πλαισίωση) σχετικά με το ίδιο</a:t>
              </a:r>
              <a:r>
                <a:rPr lang="en-US" sz="2200" b="true">
                  <a:solidFill>
                    <a:srgbClr val="000000"/>
                  </a:solidFill>
                  <a:latin typeface="Calibri (MS) Bold"/>
                  <a:ea typeface="Calibri (MS) Bold"/>
                  <a:cs typeface="Calibri (MS) Bold"/>
                  <a:sym typeface="Calibri (MS) Bold"/>
                </a:rPr>
                <a:t> νομοσχέδιο για τα δικαιώματα των ατόμων με αναπηρία.</a:t>
              </a:r>
            </a:p>
          </p:txBody>
        </p:sp>
      </p:grpSp>
      <p:sp>
        <p:nvSpPr>
          <p:cNvPr name="TextBox 21" id="21"/>
          <p:cNvSpPr txBox="true"/>
          <p:nvPr/>
        </p:nvSpPr>
        <p:spPr>
          <a:xfrm rot="0">
            <a:off x="11269706" y="3448698"/>
            <a:ext cx="6618238" cy="1489710"/>
          </a:xfrm>
          <a:prstGeom prst="rect">
            <a:avLst/>
          </a:prstGeom>
        </p:spPr>
        <p:txBody>
          <a:bodyPr anchor="t" rtlCol="false" tIns="0" lIns="0" bIns="0" rIns="0">
            <a:spAutoFit/>
          </a:bodyPr>
          <a:lstStyle/>
          <a:p>
            <a:pPr algn="just">
              <a:lnSpc>
                <a:spcPts val="3960"/>
              </a:lnSpc>
              <a:spcBef>
                <a:spcPct val="0"/>
              </a:spcBef>
            </a:pPr>
            <a:r>
              <a:rPr lang="en-US" b="true" sz="2200">
                <a:solidFill>
                  <a:srgbClr val="000000"/>
                </a:solidFill>
                <a:latin typeface="Calibri (MS) Bold"/>
                <a:ea typeface="Calibri (MS) Bold"/>
                <a:cs typeface="Calibri (MS) Bold"/>
                <a:sym typeface="Calibri (MS) Bold"/>
              </a:rPr>
              <a:t>Αντίκτυπος: Συζήτηση για το πώς ο κάθε τίτλος μπορεί να επηρεάσει την αντίληψη του ευρέος κοινού για τα ζητήματα αναπηρίας.</a:t>
            </a:r>
          </a:p>
        </p:txBody>
      </p:sp>
      <p:grpSp>
        <p:nvGrpSpPr>
          <p:cNvPr name="Group 22" id="22"/>
          <p:cNvGrpSpPr/>
          <p:nvPr/>
        </p:nvGrpSpPr>
        <p:grpSpPr>
          <a:xfrm rot="0">
            <a:off x="1769312" y="5442316"/>
            <a:ext cx="7546962" cy="1426718"/>
            <a:chOff x="0" y="0"/>
            <a:chExt cx="10234916" cy="1934864"/>
          </a:xfrm>
        </p:grpSpPr>
        <p:sp>
          <p:nvSpPr>
            <p:cNvPr name="Freeform 23" id="23"/>
            <p:cNvSpPr/>
            <p:nvPr/>
          </p:nvSpPr>
          <p:spPr>
            <a:xfrm flipH="false" flipV="false" rot="0">
              <a:off x="0" y="0"/>
              <a:ext cx="10234916" cy="1934864"/>
            </a:xfrm>
            <a:custGeom>
              <a:avLst/>
              <a:gdLst/>
              <a:ahLst/>
              <a:cxnLst/>
              <a:rect r="r" b="b" t="t" l="l"/>
              <a:pathLst>
                <a:path h="1934864" w="10234916">
                  <a:moveTo>
                    <a:pt x="0" y="0"/>
                  </a:moveTo>
                  <a:lnTo>
                    <a:pt x="10234916" y="0"/>
                  </a:lnTo>
                  <a:lnTo>
                    <a:pt x="10234916" y="1934864"/>
                  </a:lnTo>
                  <a:lnTo>
                    <a:pt x="0" y="1934864"/>
                  </a:lnTo>
                  <a:close/>
                </a:path>
              </a:pathLst>
            </a:custGeom>
          </p:spPr>
        </p:sp>
        <p:sp>
          <p:nvSpPr>
            <p:cNvPr name="TextBox 24" id="24"/>
            <p:cNvSpPr txBox="true"/>
            <p:nvPr/>
          </p:nvSpPr>
          <p:spPr>
            <a:xfrm>
              <a:off x="0" y="-171450"/>
              <a:ext cx="10234916" cy="2106314"/>
            </a:xfrm>
            <a:prstGeom prst="rect">
              <a:avLst/>
            </a:prstGeom>
          </p:spPr>
          <p:txBody>
            <a:bodyPr anchor="t" rtlCol="false" tIns="0" lIns="0" bIns="0" rIns="0"/>
            <a:lstStyle/>
            <a:p>
              <a:pPr algn="just">
                <a:lnSpc>
                  <a:spcPts val="3960"/>
                </a:lnSpc>
              </a:pPr>
              <a:r>
                <a:rPr lang="en-US" sz="2200" b="true">
                  <a:solidFill>
                    <a:srgbClr val="000000"/>
                  </a:solidFill>
                  <a:latin typeface="Calibri (MS) Bold"/>
                  <a:ea typeface="Calibri (MS) Bold"/>
                  <a:cs typeface="Calibri (MS) Bold"/>
                  <a:sym typeface="Calibri (MS) Bold"/>
                </a:rPr>
                <a:t>Ανάγνωση: Οι τίτλοι διαβάζονται δυνατά, διασφαλίζοντας ότι όλα τα συμμετέχο</a:t>
              </a:r>
              <a:r>
                <a:rPr lang="en-US" sz="2200" b="true">
                  <a:solidFill>
                    <a:srgbClr val="000000"/>
                  </a:solidFill>
                  <a:latin typeface="Calibri (MS) Bold"/>
                  <a:ea typeface="Calibri (MS) Bold"/>
                  <a:cs typeface="Calibri (MS) Bold"/>
                  <a:sym typeface="Calibri (MS) Bold"/>
                </a:rPr>
                <a:t>ντα άτομα έχουν πρόσβαση στην πληροφορία.</a:t>
              </a:r>
            </a:p>
          </p:txBody>
        </p:sp>
      </p:grpSp>
      <p:grpSp>
        <p:nvGrpSpPr>
          <p:cNvPr name="Group 25" id="25"/>
          <p:cNvGrpSpPr/>
          <p:nvPr/>
        </p:nvGrpSpPr>
        <p:grpSpPr>
          <a:xfrm rot="0">
            <a:off x="1769312" y="6878559"/>
            <a:ext cx="7374688" cy="1426718"/>
            <a:chOff x="0" y="0"/>
            <a:chExt cx="10001285" cy="1934864"/>
          </a:xfrm>
        </p:grpSpPr>
        <p:sp>
          <p:nvSpPr>
            <p:cNvPr name="Freeform 26" id="26"/>
            <p:cNvSpPr/>
            <p:nvPr/>
          </p:nvSpPr>
          <p:spPr>
            <a:xfrm flipH="false" flipV="false" rot="0">
              <a:off x="0" y="0"/>
              <a:ext cx="10001285" cy="1934864"/>
            </a:xfrm>
            <a:custGeom>
              <a:avLst/>
              <a:gdLst/>
              <a:ahLst/>
              <a:cxnLst/>
              <a:rect r="r" b="b" t="t" l="l"/>
              <a:pathLst>
                <a:path h="1934864" w="10001285">
                  <a:moveTo>
                    <a:pt x="0" y="0"/>
                  </a:moveTo>
                  <a:lnTo>
                    <a:pt x="10001285" y="0"/>
                  </a:lnTo>
                  <a:lnTo>
                    <a:pt x="10001285" y="1934864"/>
                  </a:lnTo>
                  <a:lnTo>
                    <a:pt x="0" y="1934864"/>
                  </a:lnTo>
                  <a:close/>
                </a:path>
              </a:pathLst>
            </a:custGeom>
          </p:spPr>
        </p:sp>
        <p:sp>
          <p:nvSpPr>
            <p:cNvPr name="TextBox 27" id="27"/>
            <p:cNvSpPr txBox="true"/>
            <p:nvPr/>
          </p:nvSpPr>
          <p:spPr>
            <a:xfrm>
              <a:off x="0" y="-171450"/>
              <a:ext cx="10001285" cy="2106314"/>
            </a:xfrm>
            <a:prstGeom prst="rect">
              <a:avLst/>
            </a:prstGeom>
          </p:spPr>
          <p:txBody>
            <a:bodyPr anchor="t" rtlCol="false" tIns="0" lIns="0" bIns="0" rIns="0"/>
            <a:lstStyle/>
            <a:p>
              <a:pPr algn="just">
                <a:lnSpc>
                  <a:spcPts val="3960"/>
                </a:lnSpc>
              </a:pPr>
              <a:r>
                <a:rPr lang="en-US" sz="2200" b="true">
                  <a:solidFill>
                    <a:srgbClr val="000000"/>
                  </a:solidFill>
                  <a:latin typeface="Calibri (MS) Bold"/>
                  <a:ea typeface="Calibri (MS) Bold"/>
                  <a:cs typeface="Calibri (MS) Bold"/>
                  <a:sym typeface="Calibri (MS) Bold"/>
                </a:rPr>
                <a:t>Ανάλυση: Σε μικρές ομάδες, εξετάζονται οι επιλογές των λέξεων, ο τρόπος πλ</a:t>
              </a:r>
              <a:r>
                <a:rPr lang="en-US" sz="2200" b="true">
                  <a:solidFill>
                    <a:srgbClr val="000000"/>
                  </a:solidFill>
                  <a:latin typeface="Calibri (MS) Bold"/>
                  <a:ea typeface="Calibri (MS) Bold"/>
                  <a:cs typeface="Calibri (MS) Bold"/>
                  <a:sym typeface="Calibri (MS) Bold"/>
                </a:rPr>
                <a:t>αισίωσης του θέματος και ο συναισθηματικός τόνος του κειμένου.</a:t>
              </a:r>
            </a:p>
          </p:txBody>
        </p:sp>
      </p:grpSp>
      <p:sp>
        <p:nvSpPr>
          <p:cNvPr name="TextBox 28" id="28"/>
          <p:cNvSpPr txBox="true"/>
          <p:nvPr/>
        </p:nvSpPr>
        <p:spPr>
          <a:xfrm rot="0">
            <a:off x="11269706" y="5183585"/>
            <a:ext cx="6618238" cy="994410"/>
          </a:xfrm>
          <a:prstGeom prst="rect">
            <a:avLst/>
          </a:prstGeom>
        </p:spPr>
        <p:txBody>
          <a:bodyPr anchor="t" rtlCol="false" tIns="0" lIns="0" bIns="0" rIns="0">
            <a:spAutoFit/>
          </a:bodyPr>
          <a:lstStyle/>
          <a:p>
            <a:pPr algn="just">
              <a:lnSpc>
                <a:spcPts val="3960"/>
              </a:lnSpc>
              <a:spcBef>
                <a:spcPct val="0"/>
              </a:spcBef>
            </a:pPr>
            <a:r>
              <a:rPr lang="en-US" b="true" sz="2200">
                <a:solidFill>
                  <a:srgbClr val="000000"/>
                </a:solidFill>
                <a:latin typeface="Calibri (MS) Bold"/>
                <a:ea typeface="Calibri (MS) Bold"/>
                <a:cs typeface="Calibri (MS) Bold"/>
                <a:sym typeface="Calibri (MS) Bold"/>
              </a:rPr>
              <a:t>Ανταλλαγή: Οι ομάδες μοιράζονται τα συμπεράσματά τους με την ολομέλεια.</a:t>
            </a:r>
          </a:p>
        </p:txBody>
      </p:sp>
      <p:sp>
        <p:nvSpPr>
          <p:cNvPr name="TextBox 29" id="29"/>
          <p:cNvSpPr txBox="true"/>
          <p:nvPr/>
        </p:nvSpPr>
        <p:spPr>
          <a:xfrm rot="0">
            <a:off x="11269706" y="6707109"/>
            <a:ext cx="6618238" cy="1489710"/>
          </a:xfrm>
          <a:prstGeom prst="rect">
            <a:avLst/>
          </a:prstGeom>
        </p:spPr>
        <p:txBody>
          <a:bodyPr anchor="t" rtlCol="false" tIns="0" lIns="0" bIns="0" rIns="0">
            <a:spAutoFit/>
          </a:bodyPr>
          <a:lstStyle/>
          <a:p>
            <a:pPr algn="just">
              <a:lnSpc>
                <a:spcPts val="3960"/>
              </a:lnSpc>
              <a:spcBef>
                <a:spcPct val="0"/>
              </a:spcBef>
            </a:pPr>
            <a:r>
              <a:rPr lang="en-US" b="true" sz="2200">
                <a:solidFill>
                  <a:srgbClr val="000000"/>
                </a:solidFill>
                <a:latin typeface="Calibri (MS) Bold"/>
                <a:ea typeface="Calibri (MS) Bold"/>
                <a:cs typeface="Calibri (MS) Bold"/>
                <a:sym typeface="Calibri (MS) Bold"/>
              </a:rPr>
              <a:t>Αναστοχασμός: Πώς μπορούμε να αναγνωρίζουμε τη μεροληψία στα μέσα ενημέρωσης που συναντάμε καθημερινά στην πραγματική ζωή;</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204164"/>
            <a:chOff x="0" y="0"/>
            <a:chExt cx="102592" cy="272219"/>
          </a:xfrm>
        </p:grpSpPr>
        <p:sp>
          <p:nvSpPr>
            <p:cNvPr name="Freeform 6" id="6"/>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7" id="7"/>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E2B29"/>
                  </a:solidFill>
                  <a:latin typeface="Calibri (MS) Bold"/>
                  <a:ea typeface="Calibri (MS) Bold"/>
                  <a:cs typeface="Calibri (MS) Bold"/>
                  <a:sym typeface="Calibri (MS)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4696340" y="1152331"/>
            <a:ext cx="9728036" cy="1085366"/>
            <a:chOff x="0" y="0"/>
            <a:chExt cx="12970715" cy="1447155"/>
          </a:xfrm>
        </p:grpSpPr>
        <p:sp>
          <p:nvSpPr>
            <p:cNvPr name="Freeform 11" id="11"/>
            <p:cNvSpPr/>
            <p:nvPr/>
          </p:nvSpPr>
          <p:spPr>
            <a:xfrm flipH="false" flipV="false" rot="0">
              <a:off x="0" y="0"/>
              <a:ext cx="12970715" cy="1447155"/>
            </a:xfrm>
            <a:custGeom>
              <a:avLst/>
              <a:gdLst/>
              <a:ahLst/>
              <a:cxnLst/>
              <a:rect r="r" b="b" t="t" l="l"/>
              <a:pathLst>
                <a:path h="1447155" w="12970715">
                  <a:moveTo>
                    <a:pt x="0" y="0"/>
                  </a:moveTo>
                  <a:lnTo>
                    <a:pt x="12970715" y="0"/>
                  </a:lnTo>
                  <a:lnTo>
                    <a:pt x="12970715" y="1447155"/>
                  </a:lnTo>
                  <a:lnTo>
                    <a:pt x="0" y="1447155"/>
                  </a:lnTo>
                  <a:close/>
                </a:path>
              </a:pathLst>
            </a:custGeom>
          </p:spPr>
        </p:sp>
        <p:sp>
          <p:nvSpPr>
            <p:cNvPr name="TextBox 12" id="12"/>
            <p:cNvSpPr txBox="true"/>
            <p:nvPr/>
          </p:nvSpPr>
          <p:spPr>
            <a:xfrm>
              <a:off x="0" y="-114300"/>
              <a:ext cx="12970715" cy="1561455"/>
            </a:xfrm>
            <a:prstGeom prst="rect">
              <a:avLst/>
            </a:prstGeom>
          </p:spPr>
          <p:txBody>
            <a:bodyPr anchor="t" rtlCol="false" tIns="0" lIns="0" bIns="0" rIns="0"/>
            <a:lstStyle/>
            <a:p>
              <a:pPr algn="l" marL="0" indent="0" lvl="0">
                <a:lnSpc>
                  <a:spcPts val="6480"/>
                </a:lnSpc>
              </a:pPr>
              <a:r>
                <a:rPr lang="en-US" b="true" sz="5400">
                  <a:solidFill>
                    <a:srgbClr val="1E83DA"/>
                  </a:solidFill>
                  <a:latin typeface="Calibri (MS) Bold"/>
                  <a:ea typeface="Calibri (MS) Bold"/>
                  <a:cs typeface="Calibri (MS) Bold"/>
                  <a:sym typeface="Calibri (MS) Bold"/>
                </a:rPr>
                <a:t>Τι</a:t>
              </a:r>
              <a:r>
                <a:rPr lang="en-US" b="true" sz="5400">
                  <a:solidFill>
                    <a:srgbClr val="1E83DA"/>
                  </a:solidFill>
                  <a:latin typeface="Calibri (MS) Bold"/>
                  <a:ea typeface="Calibri (MS) Bold"/>
                  <a:cs typeface="Calibri (MS) Bold"/>
                  <a:sym typeface="Calibri (MS) Bold"/>
                </a:rPr>
                <a:t> πρέπει να θυμόμαστε;</a:t>
              </a:r>
            </a:p>
          </p:txBody>
        </p:sp>
      </p:grpSp>
      <p:grpSp>
        <p:nvGrpSpPr>
          <p:cNvPr name="Group 13" id="13"/>
          <p:cNvGrpSpPr/>
          <p:nvPr/>
        </p:nvGrpSpPr>
        <p:grpSpPr>
          <a:xfrm rot="0">
            <a:off x="1256360" y="2653859"/>
            <a:ext cx="16002940" cy="3605254"/>
            <a:chOff x="0" y="0"/>
            <a:chExt cx="21337253" cy="4807005"/>
          </a:xfrm>
        </p:grpSpPr>
        <p:sp>
          <p:nvSpPr>
            <p:cNvPr name="Freeform 14" id="14"/>
            <p:cNvSpPr/>
            <p:nvPr/>
          </p:nvSpPr>
          <p:spPr>
            <a:xfrm flipH="false" flipV="false" rot="0">
              <a:off x="0" y="0"/>
              <a:ext cx="21337254" cy="4807005"/>
            </a:xfrm>
            <a:custGeom>
              <a:avLst/>
              <a:gdLst/>
              <a:ahLst/>
              <a:cxnLst/>
              <a:rect r="r" b="b" t="t" l="l"/>
              <a:pathLst>
                <a:path h="4807005" w="21337254">
                  <a:moveTo>
                    <a:pt x="0" y="0"/>
                  </a:moveTo>
                  <a:lnTo>
                    <a:pt x="21337254" y="0"/>
                  </a:lnTo>
                  <a:lnTo>
                    <a:pt x="21337254" y="4807005"/>
                  </a:lnTo>
                  <a:lnTo>
                    <a:pt x="0" y="4807005"/>
                  </a:lnTo>
                  <a:close/>
                </a:path>
              </a:pathLst>
            </a:custGeom>
          </p:spPr>
        </p:sp>
        <p:sp>
          <p:nvSpPr>
            <p:cNvPr name="TextBox 15" id="15"/>
            <p:cNvSpPr txBox="true"/>
            <p:nvPr/>
          </p:nvSpPr>
          <p:spPr>
            <a:xfrm>
              <a:off x="0" y="-180975"/>
              <a:ext cx="21337253" cy="4987980"/>
            </a:xfrm>
            <a:prstGeom prst="rect">
              <a:avLst/>
            </a:prstGeom>
          </p:spPr>
          <p:txBody>
            <a:bodyPr anchor="t" rtlCol="false" tIns="0" lIns="0" bIns="0" rIns="0"/>
            <a:lstStyle/>
            <a:p>
              <a:pPr algn="just" marL="0" indent="0" lvl="0">
                <a:lnSpc>
                  <a:spcPts val="4139"/>
                </a:lnSpc>
              </a:pPr>
              <a:r>
                <a:rPr lang="en-US" b="true" sz="2299">
                  <a:solidFill>
                    <a:srgbClr val="282121"/>
                  </a:solidFill>
                  <a:latin typeface="Calibri (MS) Bold"/>
                  <a:ea typeface="Calibri (MS) Bold"/>
                  <a:cs typeface="Calibri (MS) Bold"/>
                  <a:sym typeface="Calibri (MS) Bold"/>
                </a:rPr>
                <a:t>Μέσα από αυτές</a:t>
              </a:r>
              <a:r>
                <a:rPr lang="en-US" b="true" sz="2299">
                  <a:solidFill>
                    <a:srgbClr val="282121"/>
                  </a:solidFill>
                  <a:latin typeface="Calibri (MS) Bold"/>
                  <a:ea typeface="Calibri (MS) Bold"/>
                  <a:cs typeface="Calibri (MS) Bold"/>
                  <a:sym typeface="Calibri (MS) Bold"/>
                </a:rPr>
                <a:t> τις πρακτικές δραστηριότητες, βοηθάμε τα νέα άτομα να αλληλεπιδρούν πιο κριτικά με το περιεχόμενο των μέσων ενημέρωσης και το πολιτικό υλικό.</a:t>
              </a:r>
            </a:p>
            <a:p>
              <a:pPr algn="just" marL="496569" indent="-248284" lvl="1">
                <a:lnSpc>
                  <a:spcPts val="4139"/>
                </a:lnSpc>
                <a:buFont typeface="Arial"/>
                <a:buChar char="•"/>
              </a:pPr>
              <a:r>
                <a:rPr lang="en-US" b="true" sz="2299">
                  <a:solidFill>
                    <a:srgbClr val="282121"/>
                  </a:solidFill>
                  <a:latin typeface="Calibri (MS) Bold"/>
                  <a:ea typeface="Calibri (MS) Bold"/>
                  <a:cs typeface="Calibri (MS) Bold"/>
                  <a:sym typeface="Calibri (MS) Bold"/>
                </a:rPr>
                <a:t>Σε κάθε δραστηριότητα, ενθαρρύνετε τη συνεχή χρήση της μεθόδου των "5 Ws" (Ποιο άτομο, Τι, Πού, Πότε, Γιατί), ώστε να προάγεται η βαθύτερη σκέψη και ανάλυση.</a:t>
              </a:r>
            </a:p>
            <a:p>
              <a:pPr algn="just" marL="496569" indent="-248284" lvl="1">
                <a:lnSpc>
                  <a:spcPts val="4139"/>
                </a:lnSpc>
                <a:buFont typeface="Arial"/>
                <a:buChar char="•"/>
              </a:pPr>
              <a:r>
                <a:rPr lang="en-US" b="true" sz="2299">
                  <a:solidFill>
                    <a:srgbClr val="282121"/>
                  </a:solidFill>
                  <a:latin typeface="Calibri (MS) Bold"/>
                  <a:ea typeface="Calibri (MS) Bold"/>
                  <a:cs typeface="Calibri (MS) Bold"/>
                  <a:sym typeface="Calibri (MS) Bold"/>
                </a:rPr>
                <a:t>Δημιουργήστε</a:t>
              </a:r>
              <a:r>
                <a:rPr lang="en-US" b="true" sz="2299">
                  <a:solidFill>
                    <a:srgbClr val="282121"/>
                  </a:solidFill>
                  <a:latin typeface="Calibri (MS) Bold"/>
                  <a:ea typeface="Calibri (MS) Bold"/>
                  <a:cs typeface="Calibri (MS) Bold"/>
                  <a:sym typeface="Calibri (MS) Bold"/>
                </a:rPr>
                <a:t> χώρο για αναστοχασμό και διάλογο. Η κριτική σκέψη καλλιεργείται όταν τα νέα άτομα καθοδηγούνται στο να αμφισβητούν την πληροφορία, να λαμβάνουν υπόψη διαφορετικές οπτικές γωνίες και να διαμορφώνουν τη δική τους, τεκμηριωμένη άποψη.</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3364248" y="578577"/>
            <a:ext cx="12844730" cy="900247"/>
            <a:chOff x="0" y="0"/>
            <a:chExt cx="17126306" cy="1200329"/>
          </a:xfrm>
        </p:grpSpPr>
        <p:sp>
          <p:nvSpPr>
            <p:cNvPr name="Freeform 3" id="3"/>
            <p:cNvSpPr/>
            <p:nvPr/>
          </p:nvSpPr>
          <p:spPr>
            <a:xfrm flipH="false" flipV="false" rot="0">
              <a:off x="0" y="0"/>
              <a:ext cx="17126307" cy="1200329"/>
            </a:xfrm>
            <a:custGeom>
              <a:avLst/>
              <a:gdLst/>
              <a:ahLst/>
              <a:cxnLst/>
              <a:rect r="r" b="b" t="t" l="l"/>
              <a:pathLst>
                <a:path h="1200329" w="17126307">
                  <a:moveTo>
                    <a:pt x="0" y="0"/>
                  </a:moveTo>
                  <a:lnTo>
                    <a:pt x="17126307" y="0"/>
                  </a:lnTo>
                  <a:lnTo>
                    <a:pt x="17126307" y="1200329"/>
                  </a:lnTo>
                  <a:lnTo>
                    <a:pt x="0" y="1200329"/>
                  </a:lnTo>
                  <a:close/>
                </a:path>
              </a:pathLst>
            </a:custGeom>
          </p:spPr>
        </p:sp>
        <p:sp>
          <p:nvSpPr>
            <p:cNvPr name="TextBox 4" id="4"/>
            <p:cNvSpPr txBox="true"/>
            <p:nvPr/>
          </p:nvSpPr>
          <p:spPr>
            <a:xfrm>
              <a:off x="0" y="-76200"/>
              <a:ext cx="17126306" cy="1276529"/>
            </a:xfrm>
            <a:prstGeom prst="rect">
              <a:avLst/>
            </a:prstGeom>
          </p:spPr>
          <p:txBody>
            <a:bodyPr anchor="t" rtlCol="false" tIns="0" lIns="0" bIns="0" rIns="0"/>
            <a:lstStyle/>
            <a:p>
              <a:pPr algn="l" marL="0" indent="0" lvl="0">
                <a:lnSpc>
                  <a:spcPts val="4255"/>
                </a:lnSpc>
              </a:pPr>
              <a:r>
                <a:rPr lang="en-US" b="true" sz="3545">
                  <a:solidFill>
                    <a:srgbClr val="1E83DA"/>
                  </a:solidFill>
                  <a:latin typeface="Calibri (MS) Bold"/>
                  <a:ea typeface="Calibri (MS) Bold"/>
                  <a:cs typeface="Calibri (MS) Bold"/>
                  <a:sym typeface="Calibri (MS) Bold"/>
                </a:rPr>
                <a:t>Συμβουλές</a:t>
              </a:r>
              <a:r>
                <a:rPr lang="en-US" b="true" sz="3545">
                  <a:solidFill>
                    <a:srgbClr val="1E83DA"/>
                  </a:solidFill>
                  <a:latin typeface="Calibri (MS) Bold"/>
                  <a:ea typeface="Calibri (MS) Bold"/>
                  <a:cs typeface="Calibri (MS) Bold"/>
                  <a:sym typeface="Calibri (MS) Bold"/>
                </a:rPr>
                <a:t> και Βήματα για Άτομα που Εργάζονται με τη Νεολαία</a:t>
              </a:r>
            </a:p>
          </p:txBody>
        </p:sp>
      </p:grpSp>
      <p:grpSp>
        <p:nvGrpSpPr>
          <p:cNvPr name="Group 5" id="5"/>
          <p:cNvGrpSpPr/>
          <p:nvPr/>
        </p:nvGrpSpPr>
        <p:grpSpPr>
          <a:xfrm rot="0">
            <a:off x="770323" y="5649293"/>
            <a:ext cx="7501068" cy="436119"/>
            <a:chOff x="0" y="0"/>
            <a:chExt cx="10001424" cy="581491"/>
          </a:xfrm>
        </p:grpSpPr>
        <p:sp>
          <p:nvSpPr>
            <p:cNvPr name="Freeform 6" id="6"/>
            <p:cNvSpPr/>
            <p:nvPr/>
          </p:nvSpPr>
          <p:spPr>
            <a:xfrm flipH="false" flipV="false" rot="0">
              <a:off x="0" y="0"/>
              <a:ext cx="10001424" cy="581491"/>
            </a:xfrm>
            <a:custGeom>
              <a:avLst/>
              <a:gdLst/>
              <a:ahLst/>
              <a:cxnLst/>
              <a:rect r="r" b="b" t="t" l="l"/>
              <a:pathLst>
                <a:path h="581491" w="10001424">
                  <a:moveTo>
                    <a:pt x="0" y="0"/>
                  </a:moveTo>
                  <a:lnTo>
                    <a:pt x="10001424" y="0"/>
                  </a:lnTo>
                  <a:lnTo>
                    <a:pt x="10001424" y="581491"/>
                  </a:lnTo>
                  <a:lnTo>
                    <a:pt x="0" y="581491"/>
                  </a:lnTo>
                  <a:close/>
                </a:path>
              </a:pathLst>
            </a:custGeom>
          </p:spPr>
        </p:sp>
        <p:sp>
          <p:nvSpPr>
            <p:cNvPr name="TextBox 7" id="7"/>
            <p:cNvSpPr txBox="true"/>
            <p:nvPr/>
          </p:nvSpPr>
          <p:spPr>
            <a:xfrm>
              <a:off x="0" y="-171450"/>
              <a:ext cx="10001424" cy="752941"/>
            </a:xfrm>
            <a:prstGeom prst="rect">
              <a:avLst/>
            </a:prstGeom>
          </p:spPr>
          <p:txBody>
            <a:bodyPr anchor="t" rtlCol="false" tIns="0" lIns="0" bIns="0" rIns="0"/>
            <a:lstStyle/>
            <a:p>
              <a:pPr algn="l" marL="0" indent="0" lvl="0">
                <a:lnSpc>
                  <a:spcPts val="3959"/>
                </a:lnSpc>
              </a:pPr>
              <a:r>
                <a:rPr lang="en-US" b="true" sz="2199">
                  <a:solidFill>
                    <a:srgbClr val="000000"/>
                  </a:solidFill>
                  <a:latin typeface="Calibri (MS) Bold"/>
                  <a:ea typeface="Calibri (MS) Bold"/>
                  <a:cs typeface="Calibri (MS) Bold"/>
                  <a:sym typeface="Calibri (MS) Bold"/>
                </a:rPr>
                <a:t>2. Αναδείξτε Συστηματικά τις Παραλείψεις</a:t>
              </a:r>
            </a:p>
          </p:txBody>
        </p:sp>
      </p:grpSp>
      <p:grpSp>
        <p:nvGrpSpPr>
          <p:cNvPr name="Group 8" id="8"/>
          <p:cNvGrpSpPr/>
          <p:nvPr/>
        </p:nvGrpSpPr>
        <p:grpSpPr>
          <a:xfrm rot="0">
            <a:off x="770323" y="6085411"/>
            <a:ext cx="10134090" cy="3303034"/>
            <a:chOff x="0" y="0"/>
            <a:chExt cx="13512119" cy="4404045"/>
          </a:xfrm>
        </p:grpSpPr>
        <p:sp>
          <p:nvSpPr>
            <p:cNvPr name="Freeform 9" id="9"/>
            <p:cNvSpPr/>
            <p:nvPr/>
          </p:nvSpPr>
          <p:spPr>
            <a:xfrm flipH="false" flipV="false" rot="0">
              <a:off x="0" y="0"/>
              <a:ext cx="13512119" cy="4404045"/>
            </a:xfrm>
            <a:custGeom>
              <a:avLst/>
              <a:gdLst/>
              <a:ahLst/>
              <a:cxnLst/>
              <a:rect r="r" b="b" t="t" l="l"/>
              <a:pathLst>
                <a:path h="4404045" w="13512119">
                  <a:moveTo>
                    <a:pt x="0" y="0"/>
                  </a:moveTo>
                  <a:lnTo>
                    <a:pt x="13512119" y="0"/>
                  </a:lnTo>
                  <a:lnTo>
                    <a:pt x="13512119" y="4404045"/>
                  </a:lnTo>
                  <a:lnTo>
                    <a:pt x="0" y="4404045"/>
                  </a:lnTo>
                  <a:close/>
                </a:path>
              </a:pathLst>
            </a:custGeom>
          </p:spPr>
        </p:sp>
        <p:sp>
          <p:nvSpPr>
            <p:cNvPr name="TextBox 10" id="10"/>
            <p:cNvSpPr txBox="true"/>
            <p:nvPr/>
          </p:nvSpPr>
          <p:spPr>
            <a:xfrm>
              <a:off x="0" y="-142875"/>
              <a:ext cx="13512119" cy="4546920"/>
            </a:xfrm>
            <a:prstGeom prst="rect">
              <a:avLst/>
            </a:prstGeom>
          </p:spPr>
          <p:txBody>
            <a:bodyPr anchor="t" rtlCol="false" tIns="0" lIns="0" bIns="0" rIns="0"/>
            <a:lstStyle/>
            <a:p>
              <a:pPr algn="just" marL="0" indent="0" lvl="0">
                <a:lnSpc>
                  <a:spcPts val="3330"/>
                </a:lnSpc>
              </a:pPr>
              <a:r>
                <a:rPr lang="en-US" sz="1850">
                  <a:solidFill>
                    <a:srgbClr val="000000"/>
                  </a:solidFill>
                  <a:latin typeface="Calibri (MS)"/>
                  <a:ea typeface="Calibri (MS)"/>
                  <a:cs typeface="Calibri (MS)"/>
                  <a:sym typeface="Calibri (MS)"/>
                </a:rPr>
                <a:t>Καθοδηγήστε</a:t>
              </a:r>
              <a:r>
                <a:rPr lang="en-US" sz="1850">
                  <a:solidFill>
                    <a:srgbClr val="000000"/>
                  </a:solidFill>
                  <a:latin typeface="Calibri (MS)"/>
                  <a:ea typeface="Calibri (MS)"/>
                  <a:cs typeface="Calibri (MS)"/>
                  <a:sym typeface="Calibri (MS)"/>
                </a:rPr>
                <a:t> τα συμμετέχοντα άτομα να εντοπίζουν τις οπτικές που λείπουν, θέτοντας στοχευμένες ερωτήσεις όπως: «Ποιανού η φωνή δεν εκπροσωπείται εδώ;».</a:t>
              </a:r>
            </a:p>
            <a:p>
              <a:pPr algn="just" marL="399416" indent="-199708" lvl="1">
                <a:lnSpc>
                  <a:spcPts val="3330"/>
                </a:lnSpc>
                <a:buFont typeface="Arial"/>
                <a:buChar char="•"/>
              </a:pPr>
              <a:r>
                <a:rPr lang="en-US" sz="1850">
                  <a:solidFill>
                    <a:srgbClr val="000000"/>
                  </a:solidFill>
                  <a:latin typeface="Calibri (MS)"/>
                  <a:ea typeface="Calibri (MS)"/>
                  <a:cs typeface="Calibri (MS)"/>
                  <a:sym typeface="Calibri (MS)"/>
                </a:rPr>
                <a:t>Δείξτε πώς οι αποκλεισμοί διαστρεβλώνουν την κατανόηση – για παράδειγμα, παρουσιάζοντας άρθρα για την εκπαιδευτική μεταρρύθμιση που δεν αναφέρουν καθόλου τους μαθητές και τις μαθήτριες με αναπηρία.</a:t>
              </a:r>
            </a:p>
            <a:p>
              <a:pPr algn="just" marL="399416" indent="-199708" lvl="1">
                <a:lnSpc>
                  <a:spcPts val="3330"/>
                </a:lnSpc>
                <a:buFont typeface="Arial"/>
                <a:buChar char="•"/>
              </a:pPr>
              <a:r>
                <a:rPr lang="en-US" sz="1850">
                  <a:solidFill>
                    <a:srgbClr val="000000"/>
                  </a:solidFill>
                  <a:latin typeface="Calibri (MS)"/>
                  <a:ea typeface="Calibri (MS)"/>
                  <a:cs typeface="Calibri (MS)"/>
                  <a:sym typeface="Calibri (MS)"/>
                </a:rPr>
                <a:t>Παρέχετε μια πρακτική λίστα ελέγχου «Φωνών που Λείπουν» (περιλαμβάνοντας άτομα με αναπηρία, φροντιστές/τριες και ειδικούς/ές επιστήμονες) ως εργαλείο ανάλυσης.</a:t>
              </a:r>
            </a:p>
            <a:p>
              <a:pPr algn="just" marL="0" indent="0" lvl="0">
                <a:lnSpc>
                  <a:spcPts val="3330"/>
                </a:lnSpc>
              </a:pPr>
            </a:p>
          </p:txBody>
        </p:sp>
      </p:grpSp>
      <p:grpSp>
        <p:nvGrpSpPr>
          <p:cNvPr name="Group 11" id="11"/>
          <p:cNvGrpSpPr/>
          <p:nvPr/>
        </p:nvGrpSpPr>
        <p:grpSpPr>
          <a:xfrm rot="0">
            <a:off x="770323" y="2101423"/>
            <a:ext cx="8570856" cy="546431"/>
            <a:chOff x="0" y="0"/>
            <a:chExt cx="9063663" cy="577850"/>
          </a:xfrm>
        </p:grpSpPr>
        <p:sp>
          <p:nvSpPr>
            <p:cNvPr name="Freeform 12" id="12"/>
            <p:cNvSpPr/>
            <p:nvPr/>
          </p:nvSpPr>
          <p:spPr>
            <a:xfrm flipH="false" flipV="false" rot="0">
              <a:off x="0" y="0"/>
              <a:ext cx="9063663" cy="577850"/>
            </a:xfrm>
            <a:custGeom>
              <a:avLst/>
              <a:gdLst/>
              <a:ahLst/>
              <a:cxnLst/>
              <a:rect r="r" b="b" t="t" l="l"/>
              <a:pathLst>
                <a:path h="577850" w="9063663">
                  <a:moveTo>
                    <a:pt x="0" y="0"/>
                  </a:moveTo>
                  <a:lnTo>
                    <a:pt x="9063663" y="0"/>
                  </a:lnTo>
                  <a:lnTo>
                    <a:pt x="9063663" y="577850"/>
                  </a:lnTo>
                  <a:lnTo>
                    <a:pt x="0" y="577850"/>
                  </a:lnTo>
                  <a:close/>
                </a:path>
              </a:pathLst>
            </a:custGeom>
          </p:spPr>
        </p:sp>
        <p:sp>
          <p:nvSpPr>
            <p:cNvPr name="TextBox 13" id="13"/>
            <p:cNvSpPr txBox="true"/>
            <p:nvPr/>
          </p:nvSpPr>
          <p:spPr>
            <a:xfrm>
              <a:off x="0" y="-171450"/>
              <a:ext cx="9063663" cy="749300"/>
            </a:xfrm>
            <a:prstGeom prst="rect">
              <a:avLst/>
            </a:prstGeom>
          </p:spPr>
          <p:txBody>
            <a:bodyPr anchor="t" rtlCol="false" tIns="0" lIns="0" bIns="0" rIns="0"/>
            <a:lstStyle/>
            <a:p>
              <a:pPr algn="l" marL="0" indent="0" lvl="0">
                <a:lnSpc>
                  <a:spcPts val="3959"/>
                </a:lnSpc>
              </a:pPr>
              <a:r>
                <a:rPr lang="en-US" b="true" sz="2199">
                  <a:solidFill>
                    <a:srgbClr val="000000"/>
                  </a:solidFill>
                  <a:latin typeface="Calibri (MS) Bold"/>
                  <a:ea typeface="Calibri (MS) Bold"/>
                  <a:cs typeface="Calibri (MS) Bold"/>
                  <a:sym typeface="Calibri (MS) Bold"/>
                </a:rPr>
                <a:t>1.</a:t>
              </a:r>
              <a:r>
                <a:rPr lang="en-US" b="true" sz="2199">
                  <a:solidFill>
                    <a:srgbClr val="000000"/>
                  </a:solidFill>
                  <a:latin typeface="Calibri (MS) Bold"/>
                  <a:ea typeface="Calibri (MS) Bold"/>
                  <a:cs typeface="Calibri (MS) Bold"/>
                  <a:sym typeface="Calibri (MS) Bold"/>
                </a:rPr>
                <a:t> Προετοιμάστε Σαφείς Αντιθέσεις στην Πλαισίωση</a:t>
              </a:r>
            </a:p>
          </p:txBody>
        </p:sp>
      </p:grpSp>
      <p:grpSp>
        <p:nvGrpSpPr>
          <p:cNvPr name="Group 14" id="14"/>
          <p:cNvGrpSpPr/>
          <p:nvPr/>
        </p:nvGrpSpPr>
        <p:grpSpPr>
          <a:xfrm rot="0">
            <a:off x="770323" y="2521779"/>
            <a:ext cx="10191720" cy="3153101"/>
            <a:chOff x="0" y="0"/>
            <a:chExt cx="13588959" cy="4204135"/>
          </a:xfrm>
        </p:grpSpPr>
        <p:sp>
          <p:nvSpPr>
            <p:cNvPr name="Freeform 15" id="15"/>
            <p:cNvSpPr/>
            <p:nvPr/>
          </p:nvSpPr>
          <p:spPr>
            <a:xfrm flipH="false" flipV="false" rot="0">
              <a:off x="0" y="0"/>
              <a:ext cx="13588960" cy="4204134"/>
            </a:xfrm>
            <a:custGeom>
              <a:avLst/>
              <a:gdLst/>
              <a:ahLst/>
              <a:cxnLst/>
              <a:rect r="r" b="b" t="t" l="l"/>
              <a:pathLst>
                <a:path h="4204134" w="13588960">
                  <a:moveTo>
                    <a:pt x="0" y="0"/>
                  </a:moveTo>
                  <a:lnTo>
                    <a:pt x="13588960" y="0"/>
                  </a:lnTo>
                  <a:lnTo>
                    <a:pt x="13588960" y="4204134"/>
                  </a:lnTo>
                  <a:lnTo>
                    <a:pt x="0" y="4204134"/>
                  </a:lnTo>
                  <a:close/>
                </a:path>
              </a:pathLst>
            </a:custGeom>
          </p:spPr>
        </p:sp>
        <p:sp>
          <p:nvSpPr>
            <p:cNvPr name="TextBox 16" id="16"/>
            <p:cNvSpPr txBox="true"/>
            <p:nvPr/>
          </p:nvSpPr>
          <p:spPr>
            <a:xfrm>
              <a:off x="0" y="-133350"/>
              <a:ext cx="13588959" cy="4337485"/>
            </a:xfrm>
            <a:prstGeom prst="rect">
              <a:avLst/>
            </a:prstGeom>
          </p:spPr>
          <p:txBody>
            <a:bodyPr anchor="t" rtlCol="false" tIns="0" lIns="0" bIns="0" rIns="0"/>
            <a:lstStyle/>
            <a:p>
              <a:pPr algn="just">
                <a:lnSpc>
                  <a:spcPts val="3164"/>
                </a:lnSpc>
              </a:pPr>
              <a:r>
                <a:rPr lang="en-US" sz="1758">
                  <a:solidFill>
                    <a:srgbClr val="000000"/>
                  </a:solidFill>
                  <a:latin typeface="Calibri (MS)"/>
                  <a:ea typeface="Calibri (MS)"/>
                  <a:cs typeface="Calibri (MS)"/>
                  <a:sym typeface="Calibri (MS)"/>
                </a:rPr>
                <a:t>Ξεκινήστε επιλέγοντας ζευγάρια τίτλων που παρουσιάζουν αντίθετες αφηγήσεις για την ίδια ακριβώς πολιτική αναπηρίας, όπως: «Ο νέος νόμος για την αναπηρία θα οδηγήσει τα κράτη σε χρεοκοπία» έναντι του «Νομοσχέδιο-ορόσημο βάζει τέλος στα εμπόδια μετακίνησης για τα νέα άτομα με αναπηρία».</a:t>
              </a:r>
            </a:p>
            <a:p>
              <a:pPr algn="just" marL="379614" indent="-189807" lvl="1">
                <a:lnSpc>
                  <a:spcPts val="3164"/>
                </a:lnSpc>
                <a:buFont typeface="Arial"/>
                <a:buChar char="•"/>
              </a:pPr>
              <a:r>
                <a:rPr lang="en-US" sz="1758">
                  <a:solidFill>
                    <a:srgbClr val="000000"/>
                  </a:solidFill>
                  <a:latin typeface="Calibri (MS)"/>
                  <a:ea typeface="Calibri (MS)"/>
                  <a:cs typeface="Calibri (MS)"/>
                  <a:sym typeface="Calibri (MS)"/>
                </a:rPr>
                <a:t>Ενισχύστε την ορατότητα της μεροληψίας χρησιμοποιώντας χρωματικό κώδικα (π.χ. κόκκινο πλαίσιο για αρνητική πλαισίωση όπως «βάρος», πράσινο για θετικούς όρους όπως «ευκαιρία»).</a:t>
              </a:r>
            </a:p>
            <a:p>
              <a:pPr algn="just" marL="379614" indent="-189807" lvl="1">
                <a:lnSpc>
                  <a:spcPts val="3164"/>
                </a:lnSpc>
                <a:buFont typeface="Arial"/>
                <a:buChar char="•"/>
              </a:pPr>
              <a:r>
                <a:rPr lang="en-US" sz="1758">
                  <a:solidFill>
                    <a:srgbClr val="000000"/>
                  </a:solidFill>
                  <a:latin typeface="Calibri (MS)"/>
                  <a:ea typeface="Calibri (MS)"/>
                  <a:cs typeface="Calibri (MS)"/>
                  <a:sym typeface="Calibri (MS)"/>
                </a:rPr>
                <a:t>Δώστε προτεραιότητα σε παραδείγματα από την τοπική επικαιρότητα για να ενισχύσετε το ενδιαφέρον των συμμετεχόντων μέσα από οικεία βιώματα.</a:t>
              </a:r>
            </a:p>
            <a:p>
              <a:pPr algn="just">
                <a:lnSpc>
                  <a:spcPts val="3164"/>
                </a:lnSpc>
              </a:pPr>
            </a:p>
          </p:txBody>
        </p:sp>
      </p:grpSp>
      <p:sp>
        <p:nvSpPr>
          <p:cNvPr name="Freeform 17" id="17"/>
          <p:cNvSpPr/>
          <p:nvPr/>
        </p:nvSpPr>
        <p:spPr>
          <a:xfrm flipH="false" flipV="false" rot="0">
            <a:off x="12389687" y="2859141"/>
            <a:ext cx="3819291" cy="1733003"/>
          </a:xfrm>
          <a:custGeom>
            <a:avLst/>
            <a:gdLst/>
            <a:ahLst/>
            <a:cxnLst/>
            <a:rect r="r" b="b" t="t" l="l"/>
            <a:pathLst>
              <a:path h="1733003" w="3819291">
                <a:moveTo>
                  <a:pt x="0" y="0"/>
                </a:moveTo>
                <a:lnTo>
                  <a:pt x="3819291" y="0"/>
                </a:lnTo>
                <a:lnTo>
                  <a:pt x="3819291" y="1733003"/>
                </a:lnTo>
                <a:lnTo>
                  <a:pt x="0" y="17330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5400000">
            <a:off x="6991480" y="-867538"/>
            <a:ext cx="4649588" cy="24558365"/>
            <a:chOff x="0" y="0"/>
            <a:chExt cx="6199451" cy="32744486"/>
          </a:xfrm>
        </p:grpSpPr>
        <p:sp>
          <p:nvSpPr>
            <p:cNvPr name="Freeform 19" id="19"/>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20" id="20"/>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5"/>
            <a:stretch>
              <a:fillRect l="0" t="0" r="0" b="-211"/>
            </a:stretch>
          </a:blipFill>
        </p:spPr>
      </p:sp>
      <p:sp>
        <p:nvSpPr>
          <p:cNvPr name="Freeform 21" id="2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22" id="2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200787" y="1973768"/>
            <a:ext cx="7731410" cy="436119"/>
            <a:chOff x="0" y="0"/>
            <a:chExt cx="10308547" cy="581492"/>
          </a:xfrm>
        </p:grpSpPr>
        <p:sp>
          <p:nvSpPr>
            <p:cNvPr name="Freeform 3" id="3"/>
            <p:cNvSpPr/>
            <p:nvPr/>
          </p:nvSpPr>
          <p:spPr>
            <a:xfrm flipH="false" flipV="false" rot="0">
              <a:off x="0" y="0"/>
              <a:ext cx="10308548" cy="581492"/>
            </a:xfrm>
            <a:custGeom>
              <a:avLst/>
              <a:gdLst/>
              <a:ahLst/>
              <a:cxnLst/>
              <a:rect r="r" b="b" t="t" l="l"/>
              <a:pathLst>
                <a:path h="581492" w="10308548">
                  <a:moveTo>
                    <a:pt x="0" y="0"/>
                  </a:moveTo>
                  <a:lnTo>
                    <a:pt x="10308548" y="0"/>
                  </a:lnTo>
                  <a:lnTo>
                    <a:pt x="10308548" y="581492"/>
                  </a:lnTo>
                  <a:lnTo>
                    <a:pt x="0" y="581492"/>
                  </a:lnTo>
                  <a:close/>
                </a:path>
              </a:pathLst>
            </a:custGeom>
          </p:spPr>
        </p:sp>
        <p:sp>
          <p:nvSpPr>
            <p:cNvPr name="TextBox 4" id="4"/>
            <p:cNvSpPr txBox="true"/>
            <p:nvPr/>
          </p:nvSpPr>
          <p:spPr>
            <a:xfrm>
              <a:off x="0" y="-171450"/>
              <a:ext cx="10308547" cy="752942"/>
            </a:xfrm>
            <a:prstGeom prst="rect">
              <a:avLst/>
            </a:prstGeom>
          </p:spPr>
          <p:txBody>
            <a:bodyPr anchor="t" rtlCol="false" tIns="0" lIns="0" bIns="0" rIns="0"/>
            <a:lstStyle/>
            <a:p>
              <a:pPr algn="l" marL="0" indent="0" lvl="0">
                <a:lnSpc>
                  <a:spcPts val="3959"/>
                </a:lnSpc>
              </a:pPr>
              <a:r>
                <a:rPr lang="en-US" b="true" sz="2199">
                  <a:solidFill>
                    <a:srgbClr val="000000"/>
                  </a:solidFill>
                  <a:latin typeface="Calibri (MS) Bold"/>
                  <a:ea typeface="Calibri (MS) Bold"/>
                  <a:cs typeface="Calibri (MS) Bold"/>
                  <a:sym typeface="Calibri (MS) Bold"/>
                </a:rPr>
                <a:t>3.</a:t>
              </a:r>
              <a:r>
                <a:rPr lang="en-US" b="true" sz="2199">
                  <a:solidFill>
                    <a:srgbClr val="000000"/>
                  </a:solidFill>
                  <a:latin typeface="Calibri (MS) Bold"/>
                  <a:ea typeface="Calibri (MS) Bold"/>
                  <a:cs typeface="Calibri (MS) Bold"/>
                  <a:sym typeface="Calibri (MS) Bold"/>
                </a:rPr>
                <a:t> Χρησιμοποιήστε Στρατηγικές Διερευνητικές Ερωτήσεις</a:t>
              </a:r>
            </a:p>
          </p:txBody>
        </p:sp>
      </p:grpSp>
      <p:grpSp>
        <p:nvGrpSpPr>
          <p:cNvPr name="Group 5" id="5"/>
          <p:cNvGrpSpPr/>
          <p:nvPr/>
        </p:nvGrpSpPr>
        <p:grpSpPr>
          <a:xfrm rot="0">
            <a:off x="1200787" y="2409887"/>
            <a:ext cx="10037756" cy="2817931"/>
            <a:chOff x="0" y="0"/>
            <a:chExt cx="13383675" cy="3757241"/>
          </a:xfrm>
        </p:grpSpPr>
        <p:sp>
          <p:nvSpPr>
            <p:cNvPr name="Freeform 6" id="6"/>
            <p:cNvSpPr/>
            <p:nvPr/>
          </p:nvSpPr>
          <p:spPr>
            <a:xfrm flipH="false" flipV="false" rot="0">
              <a:off x="0" y="0"/>
              <a:ext cx="13383675" cy="3757242"/>
            </a:xfrm>
            <a:custGeom>
              <a:avLst/>
              <a:gdLst/>
              <a:ahLst/>
              <a:cxnLst/>
              <a:rect r="r" b="b" t="t" l="l"/>
              <a:pathLst>
                <a:path h="3757242" w="13383675">
                  <a:moveTo>
                    <a:pt x="0" y="0"/>
                  </a:moveTo>
                  <a:lnTo>
                    <a:pt x="13383675" y="0"/>
                  </a:lnTo>
                  <a:lnTo>
                    <a:pt x="13383675" y="3757242"/>
                  </a:lnTo>
                  <a:lnTo>
                    <a:pt x="0" y="3757242"/>
                  </a:lnTo>
                  <a:close/>
                </a:path>
              </a:pathLst>
            </a:custGeom>
          </p:spPr>
        </p:sp>
        <p:sp>
          <p:nvSpPr>
            <p:cNvPr name="TextBox 7" id="7"/>
            <p:cNvSpPr txBox="true"/>
            <p:nvPr/>
          </p:nvSpPr>
          <p:spPr>
            <a:xfrm>
              <a:off x="0" y="-142875"/>
              <a:ext cx="13383675" cy="3900116"/>
            </a:xfrm>
            <a:prstGeom prst="rect">
              <a:avLst/>
            </a:prstGeom>
          </p:spPr>
          <p:txBody>
            <a:bodyPr anchor="t" rtlCol="false" tIns="0" lIns="0" bIns="0" rIns="0"/>
            <a:lstStyle/>
            <a:p>
              <a:pPr algn="just" marL="0" indent="0" lvl="0">
                <a:lnSpc>
                  <a:spcPts val="3285"/>
                </a:lnSpc>
              </a:pPr>
              <a:r>
                <a:rPr lang="en-US" sz="1825">
                  <a:solidFill>
                    <a:srgbClr val="000000"/>
                  </a:solidFill>
                  <a:latin typeface="Calibri (MS)"/>
                  <a:ea typeface="Calibri (MS)"/>
                  <a:cs typeface="Calibri (MS)"/>
                  <a:sym typeface="Calibri (MS)"/>
                </a:rPr>
                <a:t>Προχωρήστε</a:t>
              </a:r>
              <a:r>
                <a:rPr lang="en-US" sz="1825">
                  <a:solidFill>
                    <a:srgbClr val="000000"/>
                  </a:solidFill>
                  <a:latin typeface="Calibri (MS)"/>
                  <a:ea typeface="Calibri (MS)"/>
                  <a:cs typeface="Calibri (MS)"/>
                  <a:sym typeface="Calibri (MS)"/>
                </a:rPr>
                <a:t> πέρα από την επιφανειακή ανάλυση κάνοντας ερωτήσεις που αποκαλύπτουν τις υποκείμενες δομές ισχύος: «Ποιος ωφελείται όταν ο κόσμος αποδέχεται αυτή την πλαισίωση;» ή «Πώς θα μπορούσε ένα άτομο σε αναπηρικό αμαξίδιο να ερμηνεύσει αυτόν τον τίτλο;».</a:t>
              </a:r>
            </a:p>
            <a:p>
              <a:pPr algn="just" marL="394019" indent="-197009" lvl="1">
                <a:lnSpc>
                  <a:spcPts val="3285"/>
                </a:lnSpc>
                <a:buFont typeface="Arial"/>
                <a:buChar char="•"/>
              </a:pPr>
              <a:r>
                <a:rPr lang="en-US" sz="1825">
                  <a:solidFill>
                    <a:srgbClr val="000000"/>
                  </a:solidFill>
                  <a:latin typeface="Calibri (MS)"/>
                  <a:ea typeface="Calibri (MS)"/>
                  <a:cs typeface="Calibri (MS)"/>
                  <a:sym typeface="Calibri (MS)"/>
                </a:rPr>
                <a:t>Μοντελοποιήστε τη διαδικασία αναλύοντας εσείς πρώτα έναν τίτλο και μετά περάστε στην εξάσκηση σε μικρές ομάδες. Αυτό ενισχύει σταδιακά την κριτική σκέψη, ενθαρρύνοντας τα άτομα να εξετάζουν τόσο τα ρητά μηνύματα όσο και τις λεπτές παραλείψεις.</a:t>
              </a:r>
            </a:p>
            <a:p>
              <a:pPr algn="just" marL="0" indent="0" lvl="0">
                <a:lnSpc>
                  <a:spcPts val="3285"/>
                </a:lnSpc>
              </a:pPr>
            </a:p>
          </p:txBody>
        </p:sp>
      </p:grpSp>
      <p:grpSp>
        <p:nvGrpSpPr>
          <p:cNvPr name="Group 8" id="8"/>
          <p:cNvGrpSpPr/>
          <p:nvPr/>
        </p:nvGrpSpPr>
        <p:grpSpPr>
          <a:xfrm rot="0">
            <a:off x="1200787" y="5143500"/>
            <a:ext cx="9644115" cy="436119"/>
            <a:chOff x="0" y="0"/>
            <a:chExt cx="12858820" cy="581492"/>
          </a:xfrm>
        </p:grpSpPr>
        <p:sp>
          <p:nvSpPr>
            <p:cNvPr name="Freeform 9" id="9"/>
            <p:cNvSpPr/>
            <p:nvPr/>
          </p:nvSpPr>
          <p:spPr>
            <a:xfrm flipH="false" flipV="false" rot="0">
              <a:off x="0" y="0"/>
              <a:ext cx="12858821" cy="581492"/>
            </a:xfrm>
            <a:custGeom>
              <a:avLst/>
              <a:gdLst/>
              <a:ahLst/>
              <a:cxnLst/>
              <a:rect r="r" b="b" t="t" l="l"/>
              <a:pathLst>
                <a:path h="581492" w="12858821">
                  <a:moveTo>
                    <a:pt x="0" y="0"/>
                  </a:moveTo>
                  <a:lnTo>
                    <a:pt x="12858821" y="0"/>
                  </a:lnTo>
                  <a:lnTo>
                    <a:pt x="12858821" y="581492"/>
                  </a:lnTo>
                  <a:lnTo>
                    <a:pt x="0" y="581492"/>
                  </a:lnTo>
                  <a:close/>
                </a:path>
              </a:pathLst>
            </a:custGeom>
          </p:spPr>
        </p:sp>
        <p:sp>
          <p:nvSpPr>
            <p:cNvPr name="TextBox 10" id="10"/>
            <p:cNvSpPr txBox="true"/>
            <p:nvPr/>
          </p:nvSpPr>
          <p:spPr>
            <a:xfrm>
              <a:off x="0" y="-171450"/>
              <a:ext cx="12858820" cy="752942"/>
            </a:xfrm>
            <a:prstGeom prst="rect">
              <a:avLst/>
            </a:prstGeom>
          </p:spPr>
          <p:txBody>
            <a:bodyPr anchor="t" rtlCol="false" tIns="0" lIns="0" bIns="0" rIns="0"/>
            <a:lstStyle/>
            <a:p>
              <a:pPr algn="l" marL="0" indent="0" lvl="0">
                <a:lnSpc>
                  <a:spcPts val="3959"/>
                </a:lnSpc>
              </a:pPr>
              <a:r>
                <a:rPr lang="en-US" b="true" sz="2199">
                  <a:solidFill>
                    <a:srgbClr val="000000"/>
                  </a:solidFill>
                  <a:latin typeface="Calibri (MS) Bold"/>
                  <a:ea typeface="Calibri (MS) Bold"/>
                  <a:cs typeface="Calibri (MS) Bold"/>
                  <a:sym typeface="Calibri (MS) Bold"/>
                </a:rPr>
                <a:t>4. Εφαρμόστε</a:t>
              </a:r>
              <a:r>
                <a:rPr lang="en-US" b="true" sz="2199">
                  <a:solidFill>
                    <a:srgbClr val="000000"/>
                  </a:solidFill>
                  <a:latin typeface="Calibri (MS) Bold"/>
                  <a:ea typeface="Calibri (MS) Bold"/>
                  <a:cs typeface="Calibri (MS) Bold"/>
                  <a:sym typeface="Calibri (MS) Bold"/>
                </a:rPr>
                <a:t> Προσαρμογές Καθολικής Προσβασιμότητας</a:t>
              </a:r>
            </a:p>
          </p:txBody>
        </p:sp>
      </p:grpSp>
      <p:grpSp>
        <p:nvGrpSpPr>
          <p:cNvPr name="Group 11" id="11"/>
          <p:cNvGrpSpPr/>
          <p:nvPr/>
        </p:nvGrpSpPr>
        <p:grpSpPr>
          <a:xfrm rot="0">
            <a:off x="1200787" y="5579619"/>
            <a:ext cx="10037756" cy="3807186"/>
            <a:chOff x="0" y="0"/>
            <a:chExt cx="13383675" cy="5076248"/>
          </a:xfrm>
        </p:grpSpPr>
        <p:sp>
          <p:nvSpPr>
            <p:cNvPr name="Freeform 12" id="12"/>
            <p:cNvSpPr/>
            <p:nvPr/>
          </p:nvSpPr>
          <p:spPr>
            <a:xfrm flipH="false" flipV="false" rot="0">
              <a:off x="0" y="0"/>
              <a:ext cx="13383675" cy="5076248"/>
            </a:xfrm>
            <a:custGeom>
              <a:avLst/>
              <a:gdLst/>
              <a:ahLst/>
              <a:cxnLst/>
              <a:rect r="r" b="b" t="t" l="l"/>
              <a:pathLst>
                <a:path h="5076248" w="13383675">
                  <a:moveTo>
                    <a:pt x="0" y="0"/>
                  </a:moveTo>
                  <a:lnTo>
                    <a:pt x="13383675" y="0"/>
                  </a:lnTo>
                  <a:lnTo>
                    <a:pt x="13383675" y="5076248"/>
                  </a:lnTo>
                  <a:lnTo>
                    <a:pt x="0" y="5076248"/>
                  </a:lnTo>
                  <a:close/>
                </a:path>
              </a:pathLst>
            </a:custGeom>
          </p:spPr>
        </p:sp>
        <p:sp>
          <p:nvSpPr>
            <p:cNvPr name="TextBox 13" id="13"/>
            <p:cNvSpPr txBox="true"/>
            <p:nvPr/>
          </p:nvSpPr>
          <p:spPr>
            <a:xfrm>
              <a:off x="0" y="-142875"/>
              <a:ext cx="13383675" cy="5219123"/>
            </a:xfrm>
            <a:prstGeom prst="rect">
              <a:avLst/>
            </a:prstGeom>
          </p:spPr>
          <p:txBody>
            <a:bodyPr anchor="t" rtlCol="false" tIns="0" lIns="0" bIns="0" rIns="0"/>
            <a:lstStyle/>
            <a:p>
              <a:pPr algn="just" marL="0" indent="0" lvl="0">
                <a:lnSpc>
                  <a:spcPts val="3375"/>
                </a:lnSpc>
              </a:pPr>
              <a:r>
                <a:rPr lang="en-US" sz="1875">
                  <a:solidFill>
                    <a:srgbClr val="000000"/>
                  </a:solidFill>
                  <a:latin typeface="Calibri (MS)"/>
                  <a:ea typeface="Calibri (MS)"/>
                  <a:cs typeface="Calibri (MS)"/>
                  <a:sym typeface="Calibri (MS)"/>
                </a:rPr>
                <a:t>Διασφαλίστε</a:t>
              </a:r>
              <a:r>
                <a:rPr lang="en-US" sz="1875">
                  <a:solidFill>
                    <a:srgbClr val="000000"/>
                  </a:solidFill>
                  <a:latin typeface="Calibri (MS)"/>
                  <a:ea typeface="Calibri (MS)"/>
                  <a:cs typeface="Calibri (MS)"/>
                  <a:sym typeface="Calibri (MS)"/>
                </a:rPr>
                <a:t> την πλήρη συμμετοχή προετοιμάζοντας πολλαπλές μορφές πρόσβασης:</a:t>
              </a:r>
            </a:p>
            <a:p>
              <a:pPr algn="just" marL="404812" indent="-202406" lvl="1">
                <a:lnSpc>
                  <a:spcPts val="3375"/>
                </a:lnSpc>
                <a:buFont typeface="Arial"/>
                <a:buChar char="•"/>
              </a:pPr>
              <a:r>
                <a:rPr lang="en-US" sz="1875">
                  <a:solidFill>
                    <a:srgbClr val="000000"/>
                  </a:solidFill>
                  <a:latin typeface="Calibri (MS)"/>
                  <a:ea typeface="Calibri (MS)"/>
                  <a:cs typeface="Calibri (MS)"/>
                  <a:sym typeface="Calibri (MS)"/>
                </a:rPr>
                <a:t>Ηχητικά αποσπάσματα με περιγραφές (alt-text) για άτομα με οπτική αναπηρία.</a:t>
              </a:r>
            </a:p>
            <a:p>
              <a:pPr algn="just" marL="404812" indent="-202406" lvl="1">
                <a:lnSpc>
                  <a:spcPts val="3375"/>
                </a:lnSpc>
                <a:buFont typeface="Arial"/>
                <a:buChar char="•"/>
              </a:pPr>
              <a:r>
                <a:rPr lang="en-US" sz="1875">
                  <a:solidFill>
                    <a:srgbClr val="000000"/>
                  </a:solidFill>
                  <a:latin typeface="Calibri (MS)"/>
                  <a:ea typeface="Calibri (MS)"/>
                  <a:cs typeface="Calibri (MS)"/>
                  <a:sym typeface="Calibri (MS)"/>
                </a:rPr>
                <a:t>Εκδοχές σε μορφή «Κείμενο για Όλους» (Easy Read) με χρήση συμβόλων (π.χ. 💰/♿) για γνωστική προσβασιμότητα.</a:t>
              </a:r>
            </a:p>
            <a:p>
              <a:pPr algn="just" marL="404812" indent="-202406" lvl="1">
                <a:lnSpc>
                  <a:spcPts val="3375"/>
                </a:lnSpc>
                <a:buFont typeface="Arial"/>
                <a:buChar char="•"/>
              </a:pPr>
              <a:r>
                <a:rPr lang="en-US" sz="1875">
                  <a:solidFill>
                    <a:srgbClr val="000000"/>
                  </a:solidFill>
                  <a:latin typeface="Calibri (MS)"/>
                  <a:ea typeface="Calibri (MS)"/>
                  <a:cs typeface="Calibri (MS)"/>
                  <a:sym typeface="Calibri (MS)"/>
                </a:rPr>
                <a:t>Κάρτες απόκρισης με emoji ( 👍 / 👎 ) ή ψηφιακές δημοσκοπήσεις για μη λεκτική συμμετοχή.</a:t>
              </a:r>
            </a:p>
            <a:p>
              <a:pPr algn="just" marL="404812" indent="-202406" lvl="1">
                <a:lnSpc>
                  <a:spcPts val="3375"/>
                </a:lnSpc>
                <a:buFont typeface="Arial"/>
                <a:buChar char="•"/>
              </a:pPr>
              <a:r>
                <a:rPr lang="en-US" sz="1875">
                  <a:solidFill>
                    <a:srgbClr val="000000"/>
                  </a:solidFill>
                  <a:latin typeface="Calibri (MS)"/>
                  <a:ea typeface="Calibri (MS)"/>
                  <a:cs typeface="Calibri (MS)"/>
                  <a:sym typeface="Calibri (MS)"/>
                </a:rPr>
                <a:t>Εκτυπωμένα κείμενα με έντονα γράμματα σε καίριους όρους για κωφά ή βαρήκοα άτομα. Αυτές οι σκόπιμες προσαρμογές διατηρούν το επίπεδο της ανάλυσης υψηλό, ενώ ταυτόχρονα απομακρύνουν τα εμπόδια συμμετοχής.</a:t>
              </a:r>
            </a:p>
            <a:p>
              <a:pPr algn="just" marL="0" indent="0" lvl="0">
                <a:lnSpc>
                  <a:spcPts val="3375"/>
                </a:lnSpc>
              </a:pPr>
            </a:p>
          </p:txBody>
        </p:sp>
      </p:grpSp>
      <p:grpSp>
        <p:nvGrpSpPr>
          <p:cNvPr name="Group 14" id="14"/>
          <p:cNvGrpSpPr/>
          <p:nvPr/>
        </p:nvGrpSpPr>
        <p:grpSpPr>
          <a:xfrm rot="-5400000">
            <a:off x="6991480" y="-867538"/>
            <a:ext cx="4649588" cy="24558365"/>
            <a:chOff x="0" y="0"/>
            <a:chExt cx="6199451" cy="32744486"/>
          </a:xfrm>
        </p:grpSpPr>
        <p:sp>
          <p:nvSpPr>
            <p:cNvPr name="Freeform 15" id="15"/>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16" id="16"/>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2"/>
            <a:stretch>
              <a:fillRect l="0" t="0" r="0" b="-211"/>
            </a:stretch>
          </a:blipFill>
        </p:spPr>
      </p:sp>
      <p:sp>
        <p:nvSpPr>
          <p:cNvPr name="Freeform 17" id="17"/>
          <p:cNvSpPr/>
          <p:nvPr/>
        </p:nvSpPr>
        <p:spPr>
          <a:xfrm flipH="false" flipV="false" rot="0">
            <a:off x="0"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3"/>
            <a:stretch>
              <a:fillRect l="0" t="0" r="0" b="0"/>
            </a:stretch>
          </a:blipFill>
        </p:spPr>
      </p:sp>
      <p:sp>
        <p:nvSpPr>
          <p:cNvPr name="Freeform 18" id="18"/>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2153609" y="1573708"/>
            <a:ext cx="4496169" cy="2040137"/>
          </a:xfrm>
          <a:custGeom>
            <a:avLst/>
            <a:gdLst/>
            <a:ahLst/>
            <a:cxnLst/>
            <a:rect r="r" b="b" t="t" l="l"/>
            <a:pathLst>
              <a:path h="2040137" w="4496169">
                <a:moveTo>
                  <a:pt x="0" y="0"/>
                </a:moveTo>
                <a:lnTo>
                  <a:pt x="4496170" y="0"/>
                </a:lnTo>
                <a:lnTo>
                  <a:pt x="4496170" y="2040137"/>
                </a:lnTo>
                <a:lnTo>
                  <a:pt x="0" y="2040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4164"/>
            <a:chOff x="0" y="0"/>
            <a:chExt cx="102592" cy="272219"/>
          </a:xfrm>
        </p:grpSpPr>
        <p:sp>
          <p:nvSpPr>
            <p:cNvPr name="Freeform 4" id="4"/>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5" id="5"/>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400392"/>
            <a:ext cx="12638238" cy="206692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Calibri (MS)"/>
                <a:ea typeface="Calibri (MS)"/>
                <a:cs typeface="Calibri (MS)"/>
                <a:sym typeface="Calibri (MS)"/>
              </a:rPr>
              <a:t>Κουίζ</a:t>
            </a:r>
            <a:r>
              <a:rPr lang="en-US" sz="4500">
                <a:solidFill>
                  <a:srgbClr val="282121"/>
                </a:solidFill>
                <a:latin typeface="Calibri (MS)"/>
                <a:ea typeface="Calibri (MS)"/>
                <a:cs typeface="Calibri (MS)"/>
                <a:sym typeface="Calibri (MS)"/>
              </a:rPr>
              <a:t> - Ελέγξτε τις γνώσεις σας και σκεφτείτε τι μάθατε σε αυτή την ενότητα, συμπληρώνοντας το σύντομο κουίζ που ακολουθεί.</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4164"/>
            <a:chOff x="0" y="0"/>
            <a:chExt cx="102592" cy="272219"/>
          </a:xfrm>
        </p:grpSpPr>
        <p:sp>
          <p:nvSpPr>
            <p:cNvPr name="Freeform 7" id="7"/>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8" id="8"/>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708385" y="566456"/>
            <a:ext cx="9329889" cy="1759585"/>
          </a:xfrm>
          <a:prstGeom prst="rect">
            <a:avLst/>
          </a:prstGeom>
        </p:spPr>
        <p:txBody>
          <a:bodyPr anchor="t" rtlCol="false" tIns="0" lIns="0" bIns="0" rIns="0">
            <a:spAutoFit/>
          </a:bodyPr>
          <a:lstStyle/>
          <a:p>
            <a:pPr algn="ctr" marL="0" indent="0" lvl="0">
              <a:lnSpc>
                <a:spcPts val="6439"/>
              </a:lnSpc>
            </a:pPr>
            <a:r>
              <a:rPr lang="en-US" sz="5599">
                <a:solidFill>
                  <a:srgbClr val="282121"/>
                </a:solidFill>
                <a:latin typeface="Calibri (MS)"/>
                <a:ea typeface="Calibri (MS)"/>
                <a:cs typeface="Calibri (MS)"/>
                <a:sym typeface="Calibri (MS)"/>
              </a:rPr>
              <a:t>1. Τι ορίζουμε ως «Καθορισμό Ατζέντας»</a:t>
            </a:r>
            <a:r>
              <a:rPr lang="en-US" sz="5599">
                <a:solidFill>
                  <a:srgbClr val="282121"/>
                </a:solidFill>
                <a:latin typeface="Calibri (MS)"/>
                <a:ea typeface="Calibri (MS)"/>
                <a:cs typeface="Calibri (MS)"/>
                <a:sym typeface="Calibri (MS)"/>
              </a:rPr>
              <a:t> (Agenda-setting);</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972370"/>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Β.</a:t>
            </a:r>
            <a:r>
              <a:rPr lang="en-US" sz="2400">
                <a:solidFill>
                  <a:srgbClr val="282121"/>
                </a:solidFill>
                <a:latin typeface="Calibri (MS)"/>
                <a:ea typeface="Calibri (MS)"/>
                <a:cs typeface="Calibri (MS)"/>
                <a:sym typeface="Calibri (MS)"/>
              </a:rPr>
              <a:t> Τα προγράμματα της τηλεόρασης.</a:t>
            </a:r>
          </a:p>
        </p:txBody>
      </p:sp>
      <p:sp>
        <p:nvSpPr>
          <p:cNvPr name="TextBox 17" id="17"/>
          <p:cNvSpPr txBox="true"/>
          <p:nvPr/>
        </p:nvSpPr>
        <p:spPr>
          <a:xfrm rot="0">
            <a:off x="3784366" y="4985997"/>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Α. Τα προγράμματα της</a:t>
            </a:r>
            <a:r>
              <a:rPr lang="en-US" sz="2400">
                <a:solidFill>
                  <a:srgbClr val="282121"/>
                </a:solidFill>
                <a:latin typeface="Calibri (MS)"/>
                <a:ea typeface="Calibri (MS)"/>
                <a:cs typeface="Calibri (MS)"/>
                <a:sym typeface="Calibri (MS)"/>
              </a:rPr>
              <a:t> τηλεόρασης.</a:t>
            </a:r>
          </a:p>
        </p:txBody>
      </p:sp>
      <p:sp>
        <p:nvSpPr>
          <p:cNvPr name="TextBox 18" id="18"/>
          <p:cNvSpPr txBox="true"/>
          <p:nvPr/>
        </p:nvSpPr>
        <p:spPr>
          <a:xfrm rot="0">
            <a:off x="3784366" y="6928146"/>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Γ.</a:t>
            </a:r>
            <a:r>
              <a:rPr lang="en-US" sz="2400">
                <a:solidFill>
                  <a:srgbClr val="282121"/>
                </a:solidFill>
                <a:latin typeface="Calibri (MS)"/>
                <a:ea typeface="Calibri (MS)"/>
                <a:cs typeface="Calibri (MS)"/>
                <a:sym typeface="Calibri (MS)"/>
              </a:rPr>
              <a:t> Τις ώρες των συναντήσεων.</a:t>
            </a:r>
          </a:p>
        </p:txBody>
      </p:sp>
      <p:sp>
        <p:nvSpPr>
          <p:cNvPr name="TextBox 19" id="19"/>
          <p:cNvSpPr txBox="true"/>
          <p:nvPr/>
        </p:nvSpPr>
        <p:spPr>
          <a:xfrm rot="0">
            <a:off x="10399291" y="6914519"/>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Δ. Τα δημόσια θέματα</a:t>
            </a:r>
            <a:r>
              <a:rPr lang="en-US" sz="2400">
                <a:solidFill>
                  <a:srgbClr val="282121"/>
                </a:solidFill>
                <a:latin typeface="Calibri (MS)"/>
                <a:ea typeface="Calibri (MS)"/>
                <a:cs typeface="Calibri (MS)"/>
                <a:sym typeface="Calibri (MS)"/>
              </a:rPr>
              <a:t> συζήτησης.</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952257"/>
            <a:chOff x="0" y="0"/>
            <a:chExt cx="20812845" cy="1269676"/>
          </a:xfrm>
        </p:grpSpPr>
        <p:sp>
          <p:nvSpPr>
            <p:cNvPr name="Freeform 4" id="4"/>
            <p:cNvSpPr/>
            <p:nvPr/>
          </p:nvSpPr>
          <p:spPr>
            <a:xfrm flipH="false" flipV="false" rot="0">
              <a:off x="0" y="0"/>
              <a:ext cx="20812846" cy="1269676"/>
            </a:xfrm>
            <a:custGeom>
              <a:avLst/>
              <a:gdLst/>
              <a:ahLst/>
              <a:cxnLst/>
              <a:rect r="r" b="b" t="t" l="l"/>
              <a:pathLst>
                <a:path h="1269676" w="20812846">
                  <a:moveTo>
                    <a:pt x="0" y="0"/>
                  </a:moveTo>
                  <a:lnTo>
                    <a:pt x="20812846" y="0"/>
                  </a:lnTo>
                  <a:lnTo>
                    <a:pt x="20812846" y="1269676"/>
                  </a:lnTo>
                  <a:lnTo>
                    <a:pt x="0" y="1269676"/>
                  </a:lnTo>
                  <a:close/>
                </a:path>
              </a:pathLst>
            </a:custGeom>
          </p:spPr>
        </p:sp>
        <p:sp>
          <p:nvSpPr>
            <p:cNvPr name="TextBox 5" id="5"/>
            <p:cNvSpPr txBox="true"/>
            <p:nvPr/>
          </p:nvSpPr>
          <p:spPr>
            <a:xfrm>
              <a:off x="0" y="-57150"/>
              <a:ext cx="20812845" cy="1326826"/>
            </a:xfrm>
            <a:prstGeom prst="rect">
              <a:avLst/>
            </a:prstGeom>
          </p:spPr>
          <p:txBody>
            <a:bodyPr anchor="t" rtlCol="false" tIns="0" lIns="0" bIns="0" rIns="0"/>
            <a:lstStyle/>
            <a:p>
              <a:pPr algn="l" marL="0" indent="0" lvl="0">
                <a:lnSpc>
                  <a:spcPts val="3239"/>
                </a:lnSpc>
              </a:pPr>
              <a:r>
                <a:rPr lang="en-US" b="true" sz="2699">
                  <a:solidFill>
                    <a:srgbClr val="282121"/>
                  </a:solidFill>
                  <a:latin typeface="Calibri (MS) Bold"/>
                  <a:ea typeface="Calibri (MS) Bold"/>
                  <a:cs typeface="Calibri (MS) Bold"/>
                  <a:sym typeface="Calibri (MS) Bold"/>
                </a:rPr>
                <a:t>Ο</a:t>
              </a:r>
              <a:r>
                <a:rPr lang="en-US" b="true" sz="2699">
                  <a:solidFill>
                    <a:srgbClr val="282121"/>
                  </a:solidFill>
                  <a:latin typeface="Calibri (MS) Bold"/>
                  <a:ea typeface="Calibri (MS) Bold"/>
                  <a:cs typeface="Calibri (MS) Bold"/>
                  <a:sym typeface="Calibri (MS) Bold"/>
                </a:rPr>
                <a:t> «Καθορισμός Ατζέντας» αναφέρεται στο πώς τα μέσα ενημέρωσης επηρεάζουν το ποια ζητήματα θεωρεί το κοινό ως σημαντικά, αποφασίζοντας ποια θέματα θα καλύψουν κατά προτεραιότητα.</a:t>
              </a:r>
            </a:p>
          </p:txBody>
        </p:sp>
      </p:grpSp>
      <p:grpSp>
        <p:nvGrpSpPr>
          <p:cNvPr name="Group 6" id="6"/>
          <p:cNvGrpSpPr/>
          <p:nvPr/>
        </p:nvGrpSpPr>
        <p:grpSpPr>
          <a:xfrm rot="0">
            <a:off x="971550" y="467067"/>
            <a:ext cx="76944" cy="204164"/>
            <a:chOff x="0" y="0"/>
            <a:chExt cx="102592" cy="272219"/>
          </a:xfrm>
        </p:grpSpPr>
        <p:sp>
          <p:nvSpPr>
            <p:cNvPr name="Freeform 7" id="7"/>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8" id="8"/>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0399291" y="4972370"/>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Β. Την επιλογή των</a:t>
            </a:r>
            <a:r>
              <a:rPr lang="en-US" sz="2400">
                <a:solidFill>
                  <a:srgbClr val="282121"/>
                </a:solidFill>
                <a:latin typeface="Calibri (MS)"/>
                <a:ea typeface="Calibri (MS)"/>
                <a:cs typeface="Calibri (MS)"/>
                <a:sym typeface="Calibri (MS)"/>
              </a:rPr>
              <a:t> σημαντικών θεμάτων.</a:t>
            </a:r>
          </a:p>
        </p:txBody>
      </p:sp>
      <p:sp>
        <p:nvSpPr>
          <p:cNvPr name="TextBox 16" id="16"/>
          <p:cNvSpPr txBox="true"/>
          <p:nvPr/>
        </p:nvSpPr>
        <p:spPr>
          <a:xfrm rot="0">
            <a:off x="3784366" y="4985997"/>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Α. Τα προγράμματα της</a:t>
            </a:r>
            <a:r>
              <a:rPr lang="en-US" sz="2400">
                <a:solidFill>
                  <a:srgbClr val="282121"/>
                </a:solidFill>
                <a:latin typeface="Calibri (MS)"/>
                <a:ea typeface="Calibri (MS)"/>
                <a:cs typeface="Calibri (MS)"/>
                <a:sym typeface="Calibri (MS)"/>
              </a:rPr>
              <a:t> τηλεόρασης.</a:t>
            </a:r>
          </a:p>
        </p:txBody>
      </p:sp>
      <p:sp>
        <p:nvSpPr>
          <p:cNvPr name="TextBox 17" id="17"/>
          <p:cNvSpPr txBox="true"/>
          <p:nvPr/>
        </p:nvSpPr>
        <p:spPr>
          <a:xfrm rot="0">
            <a:off x="3784366" y="6928146"/>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Γ.</a:t>
            </a:r>
            <a:r>
              <a:rPr lang="en-US" sz="2400">
                <a:solidFill>
                  <a:srgbClr val="282121"/>
                </a:solidFill>
                <a:latin typeface="Calibri (MS)"/>
                <a:ea typeface="Calibri (MS)"/>
                <a:cs typeface="Calibri (MS)"/>
                <a:sym typeface="Calibri (MS)"/>
              </a:rPr>
              <a:t> Τις ώρες των συναντήσεων.</a:t>
            </a:r>
          </a:p>
        </p:txBody>
      </p:sp>
      <p:sp>
        <p:nvSpPr>
          <p:cNvPr name="TextBox 18" id="18"/>
          <p:cNvSpPr txBox="true"/>
          <p:nvPr/>
        </p:nvSpPr>
        <p:spPr>
          <a:xfrm rot="0">
            <a:off x="10399291" y="6756696"/>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Δ. Τα δημόσια θέματα</a:t>
            </a:r>
            <a:r>
              <a:rPr lang="en-US" sz="2400">
                <a:solidFill>
                  <a:srgbClr val="282121"/>
                </a:solidFill>
                <a:latin typeface="Calibri (MS)"/>
                <a:ea typeface="Calibri (MS)"/>
                <a:cs typeface="Calibri (MS)"/>
                <a:sym typeface="Calibri (MS)"/>
              </a:rPr>
              <a:t> συζήτησης.</a:t>
            </a:r>
          </a:p>
        </p:txBody>
      </p:sp>
      <p:sp>
        <p:nvSpPr>
          <p:cNvPr name="TextBox 19" id="19"/>
          <p:cNvSpPr txBox="true"/>
          <p:nvPr/>
        </p:nvSpPr>
        <p:spPr>
          <a:xfrm rot="0">
            <a:off x="4975510" y="566456"/>
            <a:ext cx="9329889" cy="1759585"/>
          </a:xfrm>
          <a:prstGeom prst="rect">
            <a:avLst/>
          </a:prstGeom>
        </p:spPr>
        <p:txBody>
          <a:bodyPr anchor="t" rtlCol="false" tIns="0" lIns="0" bIns="0" rIns="0">
            <a:spAutoFit/>
          </a:bodyPr>
          <a:lstStyle/>
          <a:p>
            <a:pPr algn="ctr" marL="0" indent="0" lvl="0">
              <a:lnSpc>
                <a:spcPts val="6439"/>
              </a:lnSpc>
            </a:pPr>
            <a:r>
              <a:rPr lang="en-US" sz="5599">
                <a:solidFill>
                  <a:srgbClr val="282121"/>
                </a:solidFill>
                <a:latin typeface="Calibri (MS)"/>
                <a:ea typeface="Calibri (MS)"/>
                <a:cs typeface="Calibri (MS)"/>
                <a:sym typeface="Calibri (MS)"/>
              </a:rPr>
              <a:t>1. Τι ορίζουμε ως «Καθορισμό Ατζέντας»</a:t>
            </a:r>
            <a:r>
              <a:rPr lang="en-US" sz="5599">
                <a:solidFill>
                  <a:srgbClr val="282121"/>
                </a:solidFill>
                <a:latin typeface="Calibri (MS)"/>
                <a:ea typeface="Calibri (MS)"/>
                <a:cs typeface="Calibri (MS)"/>
                <a:sym typeface="Calibri (MS)"/>
              </a:rPr>
              <a:t> (Agenda-setting);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038"/>
          </a:xfrm>
          <a:prstGeom prst="rect">
            <a:avLst/>
          </a:prstGeom>
        </p:spPr>
        <p:txBody>
          <a:bodyPr anchor="t" rtlCol="false" tIns="0" lIns="0" bIns="0" rIns="0">
            <a:spAutoFit/>
          </a:bodyPr>
          <a:lstStyle/>
          <a:p>
            <a:pPr algn="ctr" marL="0" indent="0" lvl="0">
              <a:lnSpc>
                <a:spcPts val="9120"/>
              </a:lnSpc>
            </a:pPr>
            <a:r>
              <a:rPr lang="en-US" sz="9500" spc="-779">
                <a:solidFill>
                  <a:srgbClr val="272665"/>
                </a:solidFill>
                <a:latin typeface="Calibri (MS)"/>
                <a:ea typeface="Calibri (MS)"/>
                <a:cs typeface="Calibri (MS)"/>
                <a:sym typeface="Calibri (MS)"/>
              </a:rPr>
              <a:t>Μαθησιακά</a:t>
            </a:r>
            <a:r>
              <a:rPr lang="en-US" sz="9500" spc="-779">
                <a:solidFill>
                  <a:srgbClr val="272665"/>
                </a:solidFill>
                <a:latin typeface="Calibri (MS)"/>
                <a:ea typeface="Calibri (MS)"/>
                <a:cs typeface="Calibri (MS)"/>
                <a:sym typeface="Calibri (MS)"/>
              </a:rPr>
              <a:t> Αποτελέσματα</a:t>
            </a:r>
          </a:p>
        </p:txBody>
      </p:sp>
      <p:sp>
        <p:nvSpPr>
          <p:cNvPr name="TextBox 3" id="3"/>
          <p:cNvSpPr txBox="true"/>
          <p:nvPr/>
        </p:nvSpPr>
        <p:spPr>
          <a:xfrm rot="0">
            <a:off x="2225921" y="2131696"/>
            <a:ext cx="14893392" cy="1074421"/>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Calibri (MS)"/>
                <a:ea typeface="Calibri (MS)"/>
                <a:cs typeface="Calibri (MS)"/>
                <a:sym typeface="Calibri (MS)"/>
              </a:rPr>
              <a:t>Με</a:t>
            </a:r>
            <a:r>
              <a:rPr lang="en-US" sz="4000" spc="-328">
                <a:solidFill>
                  <a:srgbClr val="000000"/>
                </a:solidFill>
                <a:latin typeface="Calibri (MS)"/>
                <a:ea typeface="Calibri (MS)"/>
                <a:cs typeface="Calibri (MS)"/>
                <a:sym typeface="Calibri (MS)"/>
              </a:rPr>
              <a:t> την ολοκλήρωση αυτής της ενότητας, θα έχετε αποκτήσει τις ακόλουθες γνώσεις, δεξιότητες και στάσεις.</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1915932" y="6214692"/>
            <a:ext cx="4301112" cy="2120265"/>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Calibri (MS)"/>
                <a:ea typeface="Calibri (MS)"/>
                <a:cs typeface="Calibri (MS)"/>
                <a:sym typeface="Calibri (MS)"/>
              </a:rPr>
              <a:t>Κατανόηση</a:t>
            </a:r>
            <a:r>
              <a:rPr lang="en-US" sz="2400" spc="-40">
                <a:solidFill>
                  <a:srgbClr val="272665"/>
                </a:solidFill>
                <a:latin typeface="Calibri (MS)"/>
                <a:ea typeface="Calibri (MS)"/>
                <a:cs typeface="Calibri (MS)"/>
                <a:sym typeface="Calibri (MS)"/>
              </a:rPr>
              <a:t> της επιρροής των μέσων: Πώς τα μέσα ενημέρωσης διαμορφώνουν τις πολιτικές πεποιθήσεις, ιδιαίτερα για τα νέα άτομα με αναπηρία.</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632908" y="6218336"/>
            <a:ext cx="3023267" cy="1701165"/>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Calibri (MS)"/>
                <a:ea typeface="Calibri (MS)"/>
                <a:cs typeface="Calibri (MS)"/>
                <a:sym typeface="Calibri (MS)"/>
              </a:rPr>
              <a:t>Αναγνώριση της μεροληψίας και των ψευδών ειδήσεων στο πολιτικό περιεχόμενο.</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214692"/>
            <a:ext cx="3574521" cy="1701165"/>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Calibri (MS)"/>
                <a:ea typeface="Calibri (MS)"/>
                <a:cs typeface="Calibri (MS)"/>
                <a:sym typeface="Calibri (MS)"/>
              </a:rPr>
              <a:t>Χρήση μεθόδων</a:t>
            </a:r>
            <a:r>
              <a:rPr lang="en-US" sz="2400" spc="-40">
                <a:solidFill>
                  <a:srgbClr val="272665"/>
                </a:solidFill>
                <a:latin typeface="Calibri (MS)"/>
                <a:ea typeface="Calibri (MS)"/>
                <a:cs typeface="Calibri (MS)"/>
                <a:sym typeface="Calibri (MS)"/>
              </a:rPr>
              <a:t> που υποστηρίζουν την ενημερωμένη συμμετοχή των νέων στα κοινά.</a:t>
            </a:r>
          </a:p>
        </p:txBody>
      </p:sp>
      <p:sp>
        <p:nvSpPr>
          <p:cNvPr name="TextBox 16" id="16"/>
          <p:cNvSpPr txBox="true"/>
          <p:nvPr/>
        </p:nvSpPr>
        <p:spPr>
          <a:xfrm rot="0">
            <a:off x="2830514" y="4724816"/>
            <a:ext cx="2471949" cy="1350645"/>
          </a:xfrm>
          <a:prstGeom prst="rect">
            <a:avLst/>
          </a:prstGeom>
        </p:spPr>
        <p:txBody>
          <a:bodyPr anchor="t" rtlCol="false" tIns="0" lIns="0" bIns="0" rIns="0">
            <a:spAutoFit/>
          </a:bodyPr>
          <a:lstStyle/>
          <a:p>
            <a:pPr algn="ctr" marL="0" indent="0" lvl="0">
              <a:lnSpc>
                <a:spcPts val="8640"/>
              </a:lnSpc>
            </a:pPr>
            <a:r>
              <a:rPr lang="en-US" b="true" sz="9000" spc="-738">
                <a:solidFill>
                  <a:srgbClr val="2B2B2B"/>
                </a:solidFill>
                <a:latin typeface="Calibri (MS) Bold"/>
                <a:ea typeface="Calibri (MS) Bold"/>
                <a:cs typeface="Calibri (MS) Bold"/>
                <a:sym typeface="Calibri (MS) Bold"/>
              </a:rPr>
              <a:t>MA</a:t>
            </a:r>
            <a:r>
              <a:rPr lang="en-US" b="true" sz="9000" spc="-738">
                <a:solidFill>
                  <a:srgbClr val="2B2B2B"/>
                </a:solidFill>
                <a:latin typeface="Calibri (MS) Bold"/>
                <a:ea typeface="Calibri (MS) Bold"/>
                <a:cs typeface="Calibri (MS) Bold"/>
                <a:sym typeface="Calibri (MS) Bold"/>
              </a:rPr>
              <a:t>1.</a:t>
            </a:r>
          </a:p>
        </p:txBody>
      </p:sp>
      <p:sp>
        <p:nvSpPr>
          <p:cNvPr name="Freeform 17" id="17"/>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TextBox 18" id="18"/>
          <p:cNvSpPr txBox="true"/>
          <p:nvPr/>
        </p:nvSpPr>
        <p:spPr>
          <a:xfrm rot="0">
            <a:off x="12986555" y="4724816"/>
            <a:ext cx="2471949" cy="1350645"/>
          </a:xfrm>
          <a:prstGeom prst="rect">
            <a:avLst/>
          </a:prstGeom>
        </p:spPr>
        <p:txBody>
          <a:bodyPr anchor="t" rtlCol="false" tIns="0" lIns="0" bIns="0" rIns="0">
            <a:spAutoFit/>
          </a:bodyPr>
          <a:lstStyle/>
          <a:p>
            <a:pPr algn="ctr" marL="0" indent="0" lvl="0">
              <a:lnSpc>
                <a:spcPts val="8640"/>
              </a:lnSpc>
            </a:pPr>
            <a:r>
              <a:rPr lang="en-US" b="true" sz="9000" spc="-738">
                <a:solidFill>
                  <a:srgbClr val="2B2B2B"/>
                </a:solidFill>
                <a:latin typeface="Calibri (MS) Bold"/>
                <a:ea typeface="Calibri (MS) Bold"/>
                <a:cs typeface="Calibri (MS) Bold"/>
                <a:sym typeface="Calibri (MS) Bold"/>
              </a:rPr>
              <a:t>MA2</a:t>
            </a:r>
            <a:r>
              <a:rPr lang="en-US" b="true" sz="9000" spc="-738">
                <a:solidFill>
                  <a:srgbClr val="2B2B2B"/>
                </a:solidFill>
                <a:latin typeface="Calibri (MS) Bold"/>
                <a:ea typeface="Calibri (MS) Bold"/>
                <a:cs typeface="Calibri (MS) Bold"/>
                <a:sym typeface="Calibri (MS) Bold"/>
              </a:rPr>
              <a:t>.</a:t>
            </a:r>
          </a:p>
        </p:txBody>
      </p:sp>
      <p:sp>
        <p:nvSpPr>
          <p:cNvPr name="TextBox 19" id="19"/>
          <p:cNvSpPr txBox="true"/>
          <p:nvPr/>
        </p:nvSpPr>
        <p:spPr>
          <a:xfrm rot="0">
            <a:off x="7908567" y="4724816"/>
            <a:ext cx="2471949" cy="1350645"/>
          </a:xfrm>
          <a:prstGeom prst="rect">
            <a:avLst/>
          </a:prstGeom>
        </p:spPr>
        <p:txBody>
          <a:bodyPr anchor="t" rtlCol="false" tIns="0" lIns="0" bIns="0" rIns="0">
            <a:spAutoFit/>
          </a:bodyPr>
          <a:lstStyle/>
          <a:p>
            <a:pPr algn="ctr" marL="0" indent="0" lvl="0">
              <a:lnSpc>
                <a:spcPts val="8640"/>
              </a:lnSpc>
            </a:pPr>
            <a:r>
              <a:rPr lang="en-US" b="true" sz="9000" spc="-738">
                <a:solidFill>
                  <a:srgbClr val="2B2B2B"/>
                </a:solidFill>
                <a:latin typeface="Calibri (MS) Bold"/>
                <a:ea typeface="Calibri (MS) Bold"/>
                <a:cs typeface="Calibri (MS) Bold"/>
                <a:sym typeface="Calibri (MS) Bold"/>
              </a:rPr>
              <a:t>MA2</a:t>
            </a:r>
            <a:r>
              <a:rPr lang="en-US" b="true" sz="9000" spc="-738">
                <a:solidFill>
                  <a:srgbClr val="2B2B2B"/>
                </a:solidFill>
                <a:latin typeface="Calibri (MS) Bold"/>
                <a:ea typeface="Calibri (MS) Bold"/>
                <a:cs typeface="Calibri (MS) Bold"/>
                <a:sym typeface="Calibri (MS) Bold"/>
              </a:rPr>
              <a: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4164"/>
            <a:chOff x="0" y="0"/>
            <a:chExt cx="102592" cy="272219"/>
          </a:xfrm>
        </p:grpSpPr>
        <p:sp>
          <p:nvSpPr>
            <p:cNvPr name="Freeform 7" id="7"/>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8" id="8"/>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481666"/>
            <a:ext cx="9329889" cy="1662430"/>
          </a:xfrm>
          <a:prstGeom prst="rect">
            <a:avLst/>
          </a:prstGeom>
        </p:spPr>
        <p:txBody>
          <a:bodyPr anchor="t" rtlCol="false" tIns="0" lIns="0" bIns="0" rIns="0">
            <a:spAutoFit/>
          </a:bodyPr>
          <a:lstStyle/>
          <a:p>
            <a:pPr algn="ctr" marL="0" indent="0" lvl="0">
              <a:lnSpc>
                <a:spcPts val="6094"/>
              </a:lnSpc>
            </a:pPr>
            <a:r>
              <a:rPr lang="en-US" sz="5299">
                <a:solidFill>
                  <a:srgbClr val="282121"/>
                </a:solidFill>
                <a:latin typeface="Calibri (MS)"/>
                <a:ea typeface="Calibri (MS)"/>
                <a:cs typeface="Calibri (MS)"/>
                <a:sym typeface="Calibri (MS)"/>
              </a:rPr>
              <a:t>2.</a:t>
            </a:r>
            <a:r>
              <a:rPr lang="en-US" sz="5299">
                <a:solidFill>
                  <a:srgbClr val="282121"/>
                </a:solidFill>
                <a:latin typeface="Calibri (MS)"/>
                <a:ea typeface="Calibri (MS)"/>
                <a:cs typeface="Calibri (MS)"/>
                <a:sym typeface="Calibri (MS)"/>
              </a:rPr>
              <a:t> Επιλέξτε τον καλύτερο τίτλο για θέμα αναπηρίας:</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5053643"/>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Β.</a:t>
            </a:r>
            <a:r>
              <a:rPr lang="en-US" sz="2400">
                <a:solidFill>
                  <a:srgbClr val="282121"/>
                </a:solidFill>
                <a:latin typeface="Calibri (MS)"/>
                <a:ea typeface="Calibri (MS)"/>
                <a:cs typeface="Calibri (MS)"/>
                <a:sym typeface="Calibri (MS)"/>
              </a:rPr>
              <a:t> «Σπαταλά εκατομμύρια»</a:t>
            </a:r>
          </a:p>
        </p:txBody>
      </p:sp>
      <p:sp>
        <p:nvSpPr>
          <p:cNvPr name="TextBox 17" id="17"/>
          <p:cNvSpPr txBox="true"/>
          <p:nvPr/>
        </p:nvSpPr>
        <p:spPr>
          <a:xfrm rot="0">
            <a:off x="3784366" y="4972370"/>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Α.</a:t>
            </a:r>
            <a:r>
              <a:rPr lang="en-US" sz="2400">
                <a:solidFill>
                  <a:srgbClr val="282121"/>
                </a:solidFill>
                <a:latin typeface="Calibri (MS)"/>
                <a:ea typeface="Calibri (MS)"/>
                <a:cs typeface="Calibri (MS)"/>
                <a:sym typeface="Calibri (MS)"/>
              </a:rPr>
              <a:t> «Κοστοβόρος νέος νόμος»</a:t>
            </a:r>
          </a:p>
        </p:txBody>
      </p:sp>
      <p:sp>
        <p:nvSpPr>
          <p:cNvPr name="TextBox 18" id="18"/>
          <p:cNvSpPr txBox="true"/>
          <p:nvPr/>
        </p:nvSpPr>
        <p:spPr>
          <a:xfrm rot="0">
            <a:off x="3321301" y="6914519"/>
            <a:ext cx="503047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Γ.</a:t>
            </a:r>
            <a:r>
              <a:rPr lang="en-US" sz="2400">
                <a:solidFill>
                  <a:srgbClr val="282121"/>
                </a:solidFill>
                <a:latin typeface="Calibri (MS)"/>
                <a:ea typeface="Calibri (MS)"/>
                <a:cs typeface="Calibri (MS)"/>
                <a:sym typeface="Calibri (MS)"/>
              </a:rPr>
              <a:t> «Παραχωρεί ανεξαρτησία»</a:t>
            </a:r>
          </a:p>
        </p:txBody>
      </p:sp>
      <p:sp>
        <p:nvSpPr>
          <p:cNvPr name="TextBox 19" id="19"/>
          <p:cNvSpPr txBox="true"/>
          <p:nvPr/>
        </p:nvSpPr>
        <p:spPr>
          <a:xfrm rot="0">
            <a:off x="10399291" y="6914519"/>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Δ.</a:t>
            </a:r>
            <a:r>
              <a:rPr lang="en-US" sz="2400">
                <a:solidFill>
                  <a:srgbClr val="282121"/>
                </a:solidFill>
                <a:latin typeface="Calibri (MS)"/>
                <a:ea typeface="Calibri (MS)"/>
                <a:cs typeface="Calibri (MS)"/>
                <a:sym typeface="Calibri (MS)"/>
              </a:rPr>
              <a:t> «Άλλη μία απαίτηση»</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173928"/>
            <a:chOff x="0" y="0"/>
            <a:chExt cx="20812845" cy="1565237"/>
          </a:xfrm>
        </p:grpSpPr>
        <p:sp>
          <p:nvSpPr>
            <p:cNvPr name="Freeform 4" id="4"/>
            <p:cNvSpPr/>
            <p:nvPr/>
          </p:nvSpPr>
          <p:spPr>
            <a:xfrm flipH="false" flipV="false" rot="0">
              <a:off x="0" y="0"/>
              <a:ext cx="20812846" cy="1565237"/>
            </a:xfrm>
            <a:custGeom>
              <a:avLst/>
              <a:gdLst/>
              <a:ahLst/>
              <a:cxnLst/>
              <a:rect r="r" b="b" t="t" l="l"/>
              <a:pathLst>
                <a:path h="1565237" w="20812846">
                  <a:moveTo>
                    <a:pt x="0" y="0"/>
                  </a:moveTo>
                  <a:lnTo>
                    <a:pt x="20812846" y="0"/>
                  </a:lnTo>
                  <a:lnTo>
                    <a:pt x="20812846" y="1565237"/>
                  </a:lnTo>
                  <a:lnTo>
                    <a:pt x="0" y="1565237"/>
                  </a:lnTo>
                  <a:close/>
                </a:path>
              </a:pathLst>
            </a:custGeom>
          </p:spPr>
        </p:sp>
        <p:sp>
          <p:nvSpPr>
            <p:cNvPr name="TextBox 5" id="5"/>
            <p:cNvSpPr txBox="true"/>
            <p:nvPr/>
          </p:nvSpPr>
          <p:spPr>
            <a:xfrm>
              <a:off x="0" y="-57150"/>
              <a:ext cx="20812845" cy="1622387"/>
            </a:xfrm>
            <a:prstGeom prst="rect">
              <a:avLst/>
            </a:prstGeom>
          </p:spPr>
          <p:txBody>
            <a:bodyPr anchor="t" rtlCol="false" tIns="0" lIns="0" bIns="0" rIns="0"/>
            <a:lstStyle/>
            <a:p>
              <a:pPr algn="l" marL="0" indent="0" lvl="0">
                <a:lnSpc>
                  <a:spcPts val="2839"/>
                </a:lnSpc>
              </a:pPr>
              <a:r>
                <a:rPr lang="en-US" b="true" sz="2366">
                  <a:solidFill>
                    <a:srgbClr val="282121"/>
                  </a:solidFill>
                  <a:latin typeface="Calibri (MS) Bold"/>
                  <a:ea typeface="Calibri (MS) Bold"/>
                  <a:cs typeface="Calibri (MS) Bold"/>
                  <a:sym typeface="Calibri (MS) Bold"/>
                </a:rPr>
                <a:t>Αυτή η διατύπωση βασίζεται</a:t>
              </a:r>
              <a:r>
                <a:rPr lang="en-US" b="true" sz="2366">
                  <a:solidFill>
                    <a:srgbClr val="282121"/>
                  </a:solidFill>
                  <a:latin typeface="Calibri (MS) Bold"/>
                  <a:ea typeface="Calibri (MS) Bold"/>
                  <a:cs typeface="Calibri (MS) Bold"/>
                  <a:sym typeface="Calibri (MS) Bold"/>
                </a:rPr>
                <a:t> στα ανθρώπινα δικαιώματα και πλαισιώνει θετικά την πολιτική για την αναπηρία, ευθυγραμμιζόμενη με συμπεριληπτικά μηνύματα. Οι άλλες επιλογές χρησιμοποιούν αρνητική πλαισίωση («κοστοβόρος», «σπατάλη») που αναπαράγει το στίγμα.</a:t>
              </a:r>
            </a:p>
          </p:txBody>
        </p:sp>
      </p:grpSp>
      <p:grpSp>
        <p:nvGrpSpPr>
          <p:cNvPr name="Group 6" id="6"/>
          <p:cNvGrpSpPr/>
          <p:nvPr/>
        </p:nvGrpSpPr>
        <p:grpSpPr>
          <a:xfrm rot="0">
            <a:off x="971550" y="467067"/>
            <a:ext cx="76944" cy="204164"/>
            <a:chOff x="0" y="0"/>
            <a:chExt cx="102592" cy="272219"/>
          </a:xfrm>
        </p:grpSpPr>
        <p:sp>
          <p:nvSpPr>
            <p:cNvPr name="Freeform 7" id="7"/>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8" id="8"/>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10399291" y="4888248"/>
            <a:ext cx="4104343" cy="84070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B. xxx</a:t>
            </a:r>
          </a:p>
        </p:txBody>
      </p:sp>
      <p:sp>
        <p:nvSpPr>
          <p:cNvPr name="TextBox 12" id="12"/>
          <p:cNvSpPr txBox="true"/>
          <p:nvPr/>
        </p:nvSpPr>
        <p:spPr>
          <a:xfrm rot="0">
            <a:off x="10399291" y="6652133"/>
            <a:ext cx="4104343" cy="84070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D.xxx</a:t>
            </a:r>
          </a:p>
        </p:txBody>
      </p:sp>
      <p:sp>
        <p:nvSpPr>
          <p:cNvPr name="Freeform 13" id="13"/>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10399291" y="5114925"/>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Β.</a:t>
            </a:r>
            <a:r>
              <a:rPr lang="en-US" sz="2400">
                <a:solidFill>
                  <a:srgbClr val="282121"/>
                </a:solidFill>
                <a:latin typeface="Calibri (MS)"/>
                <a:ea typeface="Calibri (MS)"/>
                <a:cs typeface="Calibri (MS)"/>
                <a:sym typeface="Calibri (MS)"/>
              </a:rPr>
              <a:t> «Σπαταλά εκατομμύρια»</a:t>
            </a:r>
          </a:p>
        </p:txBody>
      </p:sp>
      <p:sp>
        <p:nvSpPr>
          <p:cNvPr name="TextBox 18" id="18"/>
          <p:cNvSpPr txBox="true"/>
          <p:nvPr/>
        </p:nvSpPr>
        <p:spPr>
          <a:xfrm rot="0">
            <a:off x="3784366" y="5114925"/>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Α.</a:t>
            </a:r>
            <a:r>
              <a:rPr lang="en-US" sz="2400">
                <a:solidFill>
                  <a:srgbClr val="282121"/>
                </a:solidFill>
                <a:latin typeface="Calibri (MS)"/>
                <a:ea typeface="Calibri (MS)"/>
                <a:cs typeface="Calibri (MS)"/>
                <a:sym typeface="Calibri (MS)"/>
              </a:rPr>
              <a:t> «Κοστοβόρος νέος νόμος»</a:t>
            </a:r>
          </a:p>
        </p:txBody>
      </p:sp>
      <p:sp>
        <p:nvSpPr>
          <p:cNvPr name="TextBox 19" id="19"/>
          <p:cNvSpPr txBox="true"/>
          <p:nvPr/>
        </p:nvSpPr>
        <p:spPr>
          <a:xfrm rot="0">
            <a:off x="3321301" y="6928146"/>
            <a:ext cx="503047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Γ.</a:t>
            </a:r>
            <a:r>
              <a:rPr lang="en-US" sz="2400">
                <a:solidFill>
                  <a:srgbClr val="282121"/>
                </a:solidFill>
                <a:latin typeface="Calibri (MS)"/>
                <a:ea typeface="Calibri (MS)"/>
                <a:cs typeface="Calibri (MS)"/>
                <a:sym typeface="Calibri (MS)"/>
              </a:rPr>
              <a:t> «Παραχωρεί ανεξαρτησία»</a:t>
            </a:r>
          </a:p>
        </p:txBody>
      </p:sp>
      <p:sp>
        <p:nvSpPr>
          <p:cNvPr name="TextBox 20" id="20"/>
          <p:cNvSpPr txBox="true"/>
          <p:nvPr/>
        </p:nvSpPr>
        <p:spPr>
          <a:xfrm rot="0">
            <a:off x="10399291" y="6907705"/>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Δ.</a:t>
            </a:r>
            <a:r>
              <a:rPr lang="en-US" sz="2400">
                <a:solidFill>
                  <a:srgbClr val="282121"/>
                </a:solidFill>
                <a:latin typeface="Calibri (MS)"/>
                <a:ea typeface="Calibri (MS)"/>
                <a:cs typeface="Calibri (MS)"/>
                <a:sym typeface="Calibri (MS)"/>
              </a:rPr>
              <a:t> «Άλλη μία απαίτηση»</a:t>
            </a:r>
          </a:p>
        </p:txBody>
      </p:sp>
      <p:sp>
        <p:nvSpPr>
          <p:cNvPr name="TextBox 21" id="21"/>
          <p:cNvSpPr txBox="true"/>
          <p:nvPr/>
        </p:nvSpPr>
        <p:spPr>
          <a:xfrm rot="0">
            <a:off x="4708385" y="455373"/>
            <a:ext cx="9329889" cy="1662430"/>
          </a:xfrm>
          <a:prstGeom prst="rect">
            <a:avLst/>
          </a:prstGeom>
        </p:spPr>
        <p:txBody>
          <a:bodyPr anchor="t" rtlCol="false" tIns="0" lIns="0" bIns="0" rIns="0">
            <a:spAutoFit/>
          </a:bodyPr>
          <a:lstStyle/>
          <a:p>
            <a:pPr algn="ctr" marL="0" indent="0" lvl="0">
              <a:lnSpc>
                <a:spcPts val="6094"/>
              </a:lnSpc>
            </a:pPr>
            <a:r>
              <a:rPr lang="en-US" sz="5299">
                <a:solidFill>
                  <a:srgbClr val="282121"/>
                </a:solidFill>
                <a:latin typeface="Calibri (MS)"/>
                <a:ea typeface="Calibri (MS)"/>
                <a:cs typeface="Calibri (MS)"/>
                <a:sym typeface="Calibri (MS)"/>
              </a:rPr>
              <a:t>2.</a:t>
            </a:r>
            <a:r>
              <a:rPr lang="en-US" sz="5299">
                <a:solidFill>
                  <a:srgbClr val="282121"/>
                </a:solidFill>
                <a:latin typeface="Calibri (MS)"/>
                <a:ea typeface="Calibri (MS)"/>
                <a:cs typeface="Calibri (MS)"/>
                <a:sym typeface="Calibri (MS)"/>
              </a:rPr>
              <a:t> Επιλέξτε τον καλύτερο τίτλο για θέμα αναπηρίας:</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4164"/>
            <a:chOff x="0" y="0"/>
            <a:chExt cx="102592" cy="272219"/>
          </a:xfrm>
        </p:grpSpPr>
        <p:sp>
          <p:nvSpPr>
            <p:cNvPr name="Freeform 4" id="4"/>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5" id="5"/>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708385" y="575981"/>
            <a:ext cx="9329889" cy="1691640"/>
          </a:xfrm>
          <a:prstGeom prst="rect">
            <a:avLst/>
          </a:prstGeom>
        </p:spPr>
        <p:txBody>
          <a:bodyPr anchor="t" rtlCol="false" tIns="0" lIns="0" bIns="0" rIns="0">
            <a:spAutoFit/>
          </a:bodyPr>
          <a:lstStyle/>
          <a:p>
            <a:pPr algn="ctr" marL="0" indent="0" lvl="0">
              <a:lnSpc>
                <a:spcPts val="6209"/>
              </a:lnSpc>
            </a:pPr>
            <a:r>
              <a:rPr lang="en-US" sz="5399">
                <a:solidFill>
                  <a:srgbClr val="282121"/>
                </a:solidFill>
                <a:latin typeface="Calibri (MS)"/>
                <a:ea typeface="Calibri (MS)"/>
                <a:cs typeface="Calibri (MS)"/>
                <a:sym typeface="Calibri (MS)"/>
              </a:rPr>
              <a:t>3.</a:t>
            </a:r>
            <a:r>
              <a:rPr lang="en-US" sz="5399">
                <a:solidFill>
                  <a:srgbClr val="282121"/>
                </a:solidFill>
                <a:latin typeface="Calibri (MS)"/>
                <a:ea typeface="Calibri (MS)"/>
                <a:cs typeface="Calibri (MS)"/>
                <a:sym typeface="Calibri (MS)"/>
              </a:rPr>
              <a:t> Τι συμβαίνει στα «Δωμάτια Αντήχησης» (Echo chambers);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5007293"/>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Β. Προσθέτουν γεγονότα.</a:t>
            </a:r>
          </a:p>
        </p:txBody>
      </p:sp>
      <p:sp>
        <p:nvSpPr>
          <p:cNvPr name="TextBox 14" id="14"/>
          <p:cNvSpPr txBox="true"/>
          <p:nvPr/>
        </p:nvSpPr>
        <p:spPr>
          <a:xfrm rot="0">
            <a:off x="3156720" y="5007293"/>
            <a:ext cx="5359634"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Α.</a:t>
            </a:r>
            <a:r>
              <a:rPr lang="en-US" sz="2400">
                <a:solidFill>
                  <a:srgbClr val="282121"/>
                </a:solidFill>
                <a:latin typeface="Calibri (MS)"/>
                <a:ea typeface="Calibri (MS)"/>
                <a:cs typeface="Calibri (MS)"/>
                <a:sym typeface="Calibri (MS)"/>
              </a:rPr>
              <a:t> Βοηθούν όλα τα άτομα.</a:t>
            </a:r>
          </a:p>
          <a:p>
            <a:pPr algn="ctr" marL="0" indent="0" lvl="0">
              <a:lnSpc>
                <a:spcPts val="2760"/>
              </a:lnSpc>
            </a:pPr>
          </a:p>
        </p:txBody>
      </p:sp>
      <p:sp>
        <p:nvSpPr>
          <p:cNvPr name="TextBox 15" id="15"/>
          <p:cNvSpPr txBox="true"/>
          <p:nvPr/>
        </p:nvSpPr>
        <p:spPr>
          <a:xfrm rot="0">
            <a:off x="3321301" y="6928146"/>
            <a:ext cx="503047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Γ. Διορθώνουν τη μεροληψία.</a:t>
            </a:r>
          </a:p>
        </p:txBody>
      </p:sp>
      <p:sp>
        <p:nvSpPr>
          <p:cNvPr name="TextBox 16" id="16"/>
          <p:cNvSpPr txBox="true"/>
          <p:nvPr/>
        </p:nvSpPr>
        <p:spPr>
          <a:xfrm rot="0">
            <a:off x="10399291" y="6743069"/>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Δ.</a:t>
            </a:r>
            <a:r>
              <a:rPr lang="en-US" sz="2400">
                <a:solidFill>
                  <a:srgbClr val="282121"/>
                </a:solidFill>
                <a:latin typeface="Calibri (MS)"/>
                <a:ea typeface="Calibri (MS)"/>
                <a:cs typeface="Calibri (MS)"/>
                <a:sym typeface="Calibri (MS)"/>
              </a:rPr>
              <a:t> Αποκρύπτουν διαφορετικές απόψεις.</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770324" y="3375103"/>
            <a:ext cx="16983864" cy="1609147"/>
            <a:chOff x="0" y="0"/>
            <a:chExt cx="22645152" cy="2145529"/>
          </a:xfrm>
        </p:grpSpPr>
        <p:sp>
          <p:nvSpPr>
            <p:cNvPr name="Freeform 4" id="4"/>
            <p:cNvSpPr/>
            <p:nvPr/>
          </p:nvSpPr>
          <p:spPr>
            <a:xfrm flipH="false" flipV="false" rot="0">
              <a:off x="0" y="0"/>
              <a:ext cx="22645153" cy="2145529"/>
            </a:xfrm>
            <a:custGeom>
              <a:avLst/>
              <a:gdLst/>
              <a:ahLst/>
              <a:cxnLst/>
              <a:rect r="r" b="b" t="t" l="l"/>
              <a:pathLst>
                <a:path h="2145529" w="22645153">
                  <a:moveTo>
                    <a:pt x="0" y="0"/>
                  </a:moveTo>
                  <a:lnTo>
                    <a:pt x="22645153" y="0"/>
                  </a:lnTo>
                  <a:lnTo>
                    <a:pt x="22645153" y="2145529"/>
                  </a:lnTo>
                  <a:lnTo>
                    <a:pt x="0" y="2145529"/>
                  </a:lnTo>
                  <a:close/>
                </a:path>
              </a:pathLst>
            </a:custGeom>
          </p:spPr>
        </p:sp>
        <p:sp>
          <p:nvSpPr>
            <p:cNvPr name="TextBox 5" id="5"/>
            <p:cNvSpPr txBox="true"/>
            <p:nvPr/>
          </p:nvSpPr>
          <p:spPr>
            <a:xfrm>
              <a:off x="0" y="-47625"/>
              <a:ext cx="22645152" cy="2193154"/>
            </a:xfrm>
            <a:prstGeom prst="rect">
              <a:avLst/>
            </a:prstGeom>
          </p:spPr>
          <p:txBody>
            <a:bodyPr anchor="t" rtlCol="false" tIns="0" lIns="0" bIns="0" rIns="0"/>
            <a:lstStyle/>
            <a:p>
              <a:pPr algn="l" marL="0" indent="0" lvl="0">
                <a:lnSpc>
                  <a:spcPts val="2999"/>
                </a:lnSpc>
              </a:pPr>
              <a:r>
                <a:rPr lang="en-US" b="true" sz="2499">
                  <a:solidFill>
                    <a:srgbClr val="282121"/>
                  </a:solidFill>
                  <a:latin typeface="Calibri (MS) Bold"/>
                  <a:ea typeface="Calibri (MS) Bold"/>
                  <a:cs typeface="Calibri (MS) Bold"/>
                  <a:sym typeface="Calibri (MS) Bold"/>
                </a:rPr>
                <a:t>Τα</a:t>
              </a:r>
              <a:r>
                <a:rPr lang="en-US" b="true" sz="2499">
                  <a:solidFill>
                    <a:srgbClr val="282121"/>
                  </a:solidFill>
                  <a:latin typeface="Calibri (MS) Bold"/>
                  <a:ea typeface="Calibri (MS) Bold"/>
                  <a:cs typeface="Calibri (MS) Bold"/>
                  <a:sym typeface="Calibri (MS) Bold"/>
                </a:rPr>
                <a:t> «Δωμάτια Αντήχησης» δημιουργούνται όταν οι αλγόριθμοι των μέσων κοινωνικής δικτύωσης δείχνουν στα άτομα μόνο περιεχόμενο που συμφωνεί με τις ήδη υπάρχουσες απόψεις τους. Αυτό αποκρύπτει τις διαφορετικές οπτικές γωνίες (όπως το περιεχόμενο συνηγορίας για την αναπηρία από άτομα χωρίς αναπηρία).</a:t>
              </a:r>
            </a:p>
            <a:p>
              <a:pPr algn="l" marL="0" indent="0" lvl="0">
                <a:lnSpc>
                  <a:spcPts val="2999"/>
                </a:lnSpc>
              </a:pPr>
            </a:p>
          </p:txBody>
        </p:sp>
      </p:grpSp>
      <p:grpSp>
        <p:nvGrpSpPr>
          <p:cNvPr name="Group 6" id="6"/>
          <p:cNvGrpSpPr/>
          <p:nvPr/>
        </p:nvGrpSpPr>
        <p:grpSpPr>
          <a:xfrm rot="0">
            <a:off x="971550" y="467067"/>
            <a:ext cx="76944" cy="204164"/>
            <a:chOff x="0" y="0"/>
            <a:chExt cx="102592" cy="272219"/>
          </a:xfrm>
        </p:grpSpPr>
        <p:sp>
          <p:nvSpPr>
            <p:cNvPr name="Freeform 7" id="7"/>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8" id="8"/>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282121"/>
                  </a:solidFill>
                  <a:latin typeface="Calibri (MS) Bold"/>
                  <a:ea typeface="Calibri (MS) Bold"/>
                  <a:cs typeface="Calibri (MS) Bold"/>
                  <a:sym typeface="Calibri (M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10399291" y="5007293"/>
            <a:ext cx="410434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Β. Προσθέτουν γεγονότα.</a:t>
            </a:r>
          </a:p>
        </p:txBody>
      </p:sp>
      <p:sp>
        <p:nvSpPr>
          <p:cNvPr name="TextBox 16" id="16"/>
          <p:cNvSpPr txBox="true"/>
          <p:nvPr/>
        </p:nvSpPr>
        <p:spPr>
          <a:xfrm rot="0">
            <a:off x="3156720" y="5007293"/>
            <a:ext cx="5359634"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Α.</a:t>
            </a:r>
            <a:r>
              <a:rPr lang="en-US" sz="2400">
                <a:solidFill>
                  <a:srgbClr val="282121"/>
                </a:solidFill>
                <a:latin typeface="Calibri (MS)"/>
                <a:ea typeface="Calibri (MS)"/>
                <a:cs typeface="Calibri (MS)"/>
                <a:sym typeface="Calibri (MS)"/>
              </a:rPr>
              <a:t> Βοηθούν όλα τα άτομα.</a:t>
            </a:r>
          </a:p>
          <a:p>
            <a:pPr algn="ctr" marL="0" indent="0" lvl="0">
              <a:lnSpc>
                <a:spcPts val="2760"/>
              </a:lnSpc>
            </a:pPr>
          </a:p>
        </p:txBody>
      </p:sp>
      <p:sp>
        <p:nvSpPr>
          <p:cNvPr name="TextBox 17" id="17"/>
          <p:cNvSpPr txBox="true"/>
          <p:nvPr/>
        </p:nvSpPr>
        <p:spPr>
          <a:xfrm rot="0">
            <a:off x="3321301" y="6928146"/>
            <a:ext cx="5030473" cy="3867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Γ. Διορθώνουν τη μεροληψία.</a:t>
            </a:r>
          </a:p>
        </p:txBody>
      </p:sp>
      <p:sp>
        <p:nvSpPr>
          <p:cNvPr name="TextBox 18" id="18"/>
          <p:cNvSpPr txBox="true"/>
          <p:nvPr/>
        </p:nvSpPr>
        <p:spPr>
          <a:xfrm rot="0">
            <a:off x="10399291" y="6743069"/>
            <a:ext cx="4104343" cy="729615"/>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Calibri (MS)"/>
                <a:ea typeface="Calibri (MS)"/>
                <a:cs typeface="Calibri (MS)"/>
                <a:sym typeface="Calibri (MS)"/>
              </a:rPr>
              <a:t>Δ.</a:t>
            </a:r>
            <a:r>
              <a:rPr lang="en-US" sz="2400">
                <a:solidFill>
                  <a:srgbClr val="282121"/>
                </a:solidFill>
                <a:latin typeface="Calibri (MS)"/>
                <a:ea typeface="Calibri (MS)"/>
                <a:cs typeface="Calibri (MS)"/>
                <a:sym typeface="Calibri (MS)"/>
              </a:rPr>
              <a:t> Αποκρύπτουν διαφορετικές απόψεις.</a:t>
            </a:r>
          </a:p>
        </p:txBody>
      </p:sp>
      <p:sp>
        <p:nvSpPr>
          <p:cNvPr name="TextBox 19" id="19"/>
          <p:cNvSpPr txBox="true"/>
          <p:nvPr/>
        </p:nvSpPr>
        <p:spPr>
          <a:xfrm rot="0">
            <a:off x="4708385" y="473899"/>
            <a:ext cx="9329889" cy="1691640"/>
          </a:xfrm>
          <a:prstGeom prst="rect">
            <a:avLst/>
          </a:prstGeom>
        </p:spPr>
        <p:txBody>
          <a:bodyPr anchor="t" rtlCol="false" tIns="0" lIns="0" bIns="0" rIns="0">
            <a:spAutoFit/>
          </a:bodyPr>
          <a:lstStyle/>
          <a:p>
            <a:pPr algn="ctr" marL="0" indent="0" lvl="0">
              <a:lnSpc>
                <a:spcPts val="6209"/>
              </a:lnSpc>
            </a:pPr>
            <a:r>
              <a:rPr lang="en-US" sz="5399">
                <a:solidFill>
                  <a:srgbClr val="282121"/>
                </a:solidFill>
                <a:latin typeface="Calibri (MS)"/>
                <a:ea typeface="Calibri (MS)"/>
                <a:cs typeface="Calibri (MS)"/>
                <a:sym typeface="Calibri (MS)"/>
              </a:rPr>
              <a:t>3.</a:t>
            </a:r>
            <a:r>
              <a:rPr lang="en-US" sz="5399">
                <a:solidFill>
                  <a:srgbClr val="282121"/>
                </a:solidFill>
                <a:latin typeface="Calibri (MS)"/>
                <a:ea typeface="Calibri (MS)"/>
                <a:cs typeface="Calibri (MS)"/>
                <a:sym typeface="Calibri (MS)"/>
              </a:rPr>
              <a:t> Τι συμβαίνει στα «Δωμάτια Αντήχησης» (Echo chambers);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639399" y="467067"/>
            <a:ext cx="5009201" cy="922101"/>
            <a:chOff x="0" y="0"/>
            <a:chExt cx="6678935" cy="1229468"/>
          </a:xfrm>
        </p:grpSpPr>
        <p:sp>
          <p:nvSpPr>
            <p:cNvPr name="Freeform 4" id="4"/>
            <p:cNvSpPr/>
            <p:nvPr/>
          </p:nvSpPr>
          <p:spPr>
            <a:xfrm flipH="false" flipV="false" rot="0">
              <a:off x="0" y="0"/>
              <a:ext cx="6678935" cy="1229468"/>
            </a:xfrm>
            <a:custGeom>
              <a:avLst/>
              <a:gdLst/>
              <a:ahLst/>
              <a:cxnLst/>
              <a:rect r="r" b="b" t="t" l="l"/>
              <a:pathLst>
                <a:path h="1229468" w="6678935">
                  <a:moveTo>
                    <a:pt x="0" y="0"/>
                  </a:moveTo>
                  <a:lnTo>
                    <a:pt x="6678935" y="0"/>
                  </a:lnTo>
                  <a:lnTo>
                    <a:pt x="6678935" y="1229468"/>
                  </a:lnTo>
                  <a:lnTo>
                    <a:pt x="0" y="1229468"/>
                  </a:lnTo>
                  <a:close/>
                </a:path>
              </a:pathLst>
            </a:custGeom>
          </p:spPr>
        </p:sp>
        <p:sp>
          <p:nvSpPr>
            <p:cNvPr name="TextBox 5" id="5"/>
            <p:cNvSpPr txBox="true"/>
            <p:nvPr/>
          </p:nvSpPr>
          <p:spPr>
            <a:xfrm>
              <a:off x="0" y="-95250"/>
              <a:ext cx="6678935" cy="1324718"/>
            </a:xfrm>
            <a:prstGeom prst="rect">
              <a:avLst/>
            </a:prstGeom>
          </p:spPr>
          <p:txBody>
            <a:bodyPr anchor="t" rtlCol="false" tIns="0" lIns="0" bIns="0" rIns="0"/>
            <a:lstStyle/>
            <a:p>
              <a:pPr algn="ctr" marL="0" indent="0" lvl="0">
                <a:lnSpc>
                  <a:spcPts val="5519"/>
                </a:lnSpc>
              </a:pPr>
              <a:r>
                <a:rPr lang="en-US" b="true" sz="4599">
                  <a:solidFill>
                    <a:srgbClr val="4C5270"/>
                  </a:solidFill>
                  <a:latin typeface="Calibri (MS) Bold"/>
                  <a:ea typeface="Calibri (MS) Bold"/>
                  <a:cs typeface="Calibri (MS) Bold"/>
                  <a:sym typeface="Calibri (MS) Bold"/>
                </a:rPr>
                <a:t>Συμπέρασμα</a:t>
              </a:r>
              <a:r>
                <a:rPr lang="en-US" b="true" sz="4599">
                  <a:solidFill>
                    <a:srgbClr val="4C5270"/>
                  </a:solidFill>
                  <a:latin typeface="Calibri (MS) Bold"/>
                  <a:ea typeface="Calibri (MS) Bold"/>
                  <a:cs typeface="Calibri (MS) Bold"/>
                  <a:sym typeface="Calibri (MS) Bold"/>
                </a:rPr>
                <a:t> </a:t>
              </a:r>
            </a:p>
          </p:txBody>
        </p:sp>
      </p:grpSp>
      <p:grpSp>
        <p:nvGrpSpPr>
          <p:cNvPr name="Group 6" id="6"/>
          <p:cNvGrpSpPr/>
          <p:nvPr/>
        </p:nvGrpSpPr>
        <p:grpSpPr>
          <a:xfrm rot="0">
            <a:off x="1497453" y="2201283"/>
            <a:ext cx="15761847" cy="7357256"/>
            <a:chOff x="0" y="0"/>
            <a:chExt cx="21015797" cy="9809675"/>
          </a:xfrm>
        </p:grpSpPr>
        <p:sp>
          <p:nvSpPr>
            <p:cNvPr name="Freeform 7" id="7"/>
            <p:cNvSpPr/>
            <p:nvPr/>
          </p:nvSpPr>
          <p:spPr>
            <a:xfrm flipH="false" flipV="false" rot="0">
              <a:off x="0" y="0"/>
              <a:ext cx="21015796" cy="9809675"/>
            </a:xfrm>
            <a:custGeom>
              <a:avLst/>
              <a:gdLst/>
              <a:ahLst/>
              <a:cxnLst/>
              <a:rect r="r" b="b" t="t" l="l"/>
              <a:pathLst>
                <a:path h="9809675" w="21015796">
                  <a:moveTo>
                    <a:pt x="0" y="0"/>
                  </a:moveTo>
                  <a:lnTo>
                    <a:pt x="21015796" y="0"/>
                  </a:lnTo>
                  <a:lnTo>
                    <a:pt x="21015796" y="9809675"/>
                  </a:lnTo>
                  <a:lnTo>
                    <a:pt x="0" y="9809675"/>
                  </a:lnTo>
                  <a:close/>
                </a:path>
              </a:pathLst>
            </a:custGeom>
          </p:spPr>
        </p:sp>
        <p:sp>
          <p:nvSpPr>
            <p:cNvPr name="TextBox 8" id="8"/>
            <p:cNvSpPr txBox="true"/>
            <p:nvPr/>
          </p:nvSpPr>
          <p:spPr>
            <a:xfrm>
              <a:off x="0" y="-57150"/>
              <a:ext cx="21015797" cy="9866825"/>
            </a:xfrm>
            <a:prstGeom prst="rect">
              <a:avLst/>
            </a:prstGeom>
          </p:spPr>
          <p:txBody>
            <a:bodyPr anchor="t" rtlCol="false" tIns="0" lIns="0" bIns="0" rIns="0"/>
            <a:lstStyle/>
            <a:p>
              <a:pPr algn="l">
                <a:lnSpc>
                  <a:spcPts val="2878"/>
                </a:lnSpc>
              </a:pPr>
              <a:r>
                <a:rPr lang="en-US" sz="2398">
                  <a:solidFill>
                    <a:srgbClr val="4C5270"/>
                  </a:solidFill>
                  <a:latin typeface="Calibri (MS)"/>
                  <a:ea typeface="Calibri (MS)"/>
                  <a:cs typeface="Calibri (MS)"/>
                  <a:sym typeface="Calibri (MS)"/>
                </a:rPr>
                <a:t>Αυτή η ενότητα σας εφοδίασε με βασικές δεξιότητες παιδείας στα μέσα, ώστε να υποστηρίξετε τα νέα άτομα με αναπηρία στην πολιτική τους συμμετοχή. Καλύψαμε τα εξής:</a:t>
              </a:r>
            </a:p>
            <a:p>
              <a:pPr algn="l" marL="517888" indent="-258944" lvl="1">
                <a:lnSpc>
                  <a:spcPts val="2878"/>
                </a:lnSpc>
                <a:buAutoNum type="arabicPeriod" startAt="1"/>
              </a:pPr>
              <a:r>
                <a:rPr lang="en-US" sz="2398">
                  <a:solidFill>
                    <a:srgbClr val="4C5270"/>
                  </a:solidFill>
                  <a:latin typeface="Calibri (MS)"/>
                  <a:ea typeface="Calibri (MS)"/>
                  <a:cs typeface="Calibri (MS)"/>
                  <a:sym typeface="Calibri (MS)"/>
                </a:rPr>
                <a:t>Η Επιρροή των Μέσων Ενημέρωσης</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Ο καθορισμός ατζέντας και η πλαισίωση διαμορφώνουν τον τρόπο με τον οποίο γίνονται αντιληπτές οι πολιτικές για την αναπηρία (π.χ. γλώσσα περί «κόστους» έναντι γλώσσας περί «δικαιωμάτων»).</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Τα δωμάτια αντήχησης απομονώνουν τις φωνές των ατόμων με αναπηρία, περιορίζοντας τον συμπεριληπτικό διάλογο.</a:t>
              </a:r>
            </a:p>
            <a:p>
              <a:pPr algn="l" marL="517888" indent="-258944" lvl="1">
                <a:lnSpc>
                  <a:spcPts val="2878"/>
                </a:lnSpc>
                <a:buAutoNum type="arabicPeriod" startAt="1"/>
              </a:pPr>
              <a:r>
                <a:rPr lang="en-US" sz="2398">
                  <a:solidFill>
                    <a:srgbClr val="4C5270"/>
                  </a:solidFill>
                  <a:latin typeface="Calibri (MS)"/>
                  <a:ea typeface="Calibri (MS)"/>
                  <a:cs typeface="Calibri (MS)"/>
                  <a:sym typeface="Calibri (MS)"/>
                </a:rPr>
                <a:t>Μεροληψία και Παραπληροφόρηση</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Εντοπίσαμε 4 τύπους μεροληψίας (κομματική, εντυπωσιοθηρία, παράλειψη, ύφος) στην κάλυψη θεμάτων αναπηρίας.</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Εξασκηθήκαμε στον εντοπισμό «κόκκινων σημαιών», όπως οι ελλείπουσες οπτικές γωνίες και η συναισθηματική χειραγώγηση.</a:t>
              </a:r>
            </a:p>
            <a:p>
              <a:pPr algn="l" marL="517888" indent="-258944" lvl="1">
                <a:lnSpc>
                  <a:spcPts val="2878"/>
                </a:lnSpc>
                <a:buAutoNum type="arabicPeriod" startAt="1"/>
              </a:pPr>
              <a:r>
                <a:rPr lang="en-US" sz="2398">
                  <a:solidFill>
                    <a:srgbClr val="4C5270"/>
                  </a:solidFill>
                  <a:latin typeface="Calibri (MS)"/>
                  <a:ea typeface="Calibri (MS)"/>
                  <a:cs typeface="Calibri (MS)"/>
                  <a:sym typeface="Calibri (MS)"/>
                </a:rPr>
                <a:t>Εργαλεία Κριτικής Σκέψης</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Μέθοδος των 5 Ws: Ποιο άτομο, Τι, Πού, Πότε, Γιατί;</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Μέθοδος S.A.M.: Ανάλυση Πηγής (Source), Ατζέντας (Agenda) και Χρήματος (Money) πίσω από το περιεχόμενο.</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Ανάλυση Τίτλων: Σύγκριση πλαισίων για την αποκάλυψη της μεροληψίας.</a:t>
              </a:r>
            </a:p>
            <a:p>
              <a:pPr algn="l" marL="517888" indent="-258944" lvl="1">
                <a:lnSpc>
                  <a:spcPts val="2878"/>
                </a:lnSpc>
                <a:buAutoNum type="arabicPeriod" startAt="1"/>
              </a:pPr>
              <a:r>
                <a:rPr lang="en-US" sz="2398">
                  <a:solidFill>
                    <a:srgbClr val="4C5270"/>
                  </a:solidFill>
                  <a:latin typeface="Calibri (MS)"/>
                  <a:ea typeface="Calibri (MS)"/>
                  <a:cs typeface="Calibri (MS)"/>
                  <a:sym typeface="Calibri (MS)"/>
                </a:rPr>
                <a:t>Προσβάσιμη Συνηγορία</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Προσαρμογή δραστηριοτήτων για διαφορετικές ανάγκες (ηχητικές περιγραφές, Easy Read, αποκρίσεις με emoji).</a:t>
              </a:r>
            </a:p>
            <a:p>
              <a:pPr algn="l" marL="1035776" indent="-345259" lvl="2">
                <a:lnSpc>
                  <a:spcPts val="2878"/>
                </a:lnSpc>
                <a:buFont typeface="Arial"/>
                <a:buChar char="⚬"/>
              </a:pPr>
              <a:r>
                <a:rPr lang="en-US" sz="2398">
                  <a:solidFill>
                    <a:srgbClr val="4C5270"/>
                  </a:solidFill>
                  <a:latin typeface="Calibri (MS)"/>
                  <a:ea typeface="Calibri (MS)"/>
                  <a:cs typeface="Calibri (MS)"/>
                  <a:sym typeface="Calibri (MS)"/>
                </a:rPr>
                <a:t>Ενίσχυση της φωνής των νέων ατόμων με αναπηρία στην ανάλυση και τη δημιουργία περιεχομένου στα μέσα.</a:t>
              </a:r>
            </a:p>
            <a:p>
              <a:pPr algn="l" marL="0" indent="0" lvl="0">
                <a:lnSpc>
                  <a:spcPts val="2878"/>
                </a:lnSpc>
              </a:pPr>
            </a:p>
          </p:txBody>
        </p:sp>
      </p:grpSp>
      <p:grpSp>
        <p:nvGrpSpPr>
          <p:cNvPr name="Group 9" id="9"/>
          <p:cNvGrpSpPr/>
          <p:nvPr/>
        </p:nvGrpSpPr>
        <p:grpSpPr>
          <a:xfrm rot="0">
            <a:off x="971550" y="467067"/>
            <a:ext cx="76944" cy="204164"/>
            <a:chOff x="0" y="0"/>
            <a:chExt cx="102592" cy="272219"/>
          </a:xfrm>
        </p:grpSpPr>
        <p:sp>
          <p:nvSpPr>
            <p:cNvPr name="Freeform 10" id="10"/>
            <p:cNvSpPr/>
            <p:nvPr/>
          </p:nvSpPr>
          <p:spPr>
            <a:xfrm flipH="false" flipV="false" rot="0">
              <a:off x="0" y="0"/>
              <a:ext cx="102592" cy="272219"/>
            </a:xfrm>
            <a:custGeom>
              <a:avLst/>
              <a:gdLst/>
              <a:ahLst/>
              <a:cxnLst/>
              <a:rect r="r" b="b" t="t" l="l"/>
              <a:pathLst>
                <a:path h="272219" w="102592">
                  <a:moveTo>
                    <a:pt x="0" y="0"/>
                  </a:moveTo>
                  <a:lnTo>
                    <a:pt x="102592" y="0"/>
                  </a:lnTo>
                  <a:lnTo>
                    <a:pt x="102592" y="272219"/>
                  </a:lnTo>
                  <a:lnTo>
                    <a:pt x="0" y="272219"/>
                  </a:lnTo>
                  <a:close/>
                </a:path>
              </a:pathLst>
            </a:custGeom>
          </p:spPr>
        </p:sp>
        <p:sp>
          <p:nvSpPr>
            <p:cNvPr name="TextBox 11" id="11"/>
            <p:cNvSpPr txBox="true"/>
            <p:nvPr/>
          </p:nvSpPr>
          <p:spPr>
            <a:xfrm>
              <a:off x="0" y="-28575"/>
              <a:ext cx="102592" cy="300794"/>
            </a:xfrm>
            <a:prstGeom prst="rect">
              <a:avLst/>
            </a:prstGeom>
          </p:spPr>
          <p:txBody>
            <a:bodyPr anchor="t" rtlCol="false" tIns="0" lIns="0" bIns="0" rIns="0"/>
            <a:lstStyle/>
            <a:p>
              <a:pPr algn="l" marL="0" indent="0" lvl="0">
                <a:lnSpc>
                  <a:spcPts val="1260"/>
                </a:lnSpc>
              </a:pPr>
              <a:r>
                <a:rPr lang="en-US" b="true" sz="1050">
                  <a:solidFill>
                    <a:srgbClr val="F652A0"/>
                  </a:solidFill>
                  <a:latin typeface="Calibri (MS) Bold"/>
                  <a:ea typeface="Calibri (MS) Bold"/>
                  <a:cs typeface="Calibri (MS) Bold"/>
                  <a:sym typeface="Calibri (MS) Bold"/>
                </a:rPr>
                <a:t>7</a:t>
              </a:r>
            </a:p>
          </p:txBody>
        </p:sp>
      </p:grpSp>
      <p:sp>
        <p:nvSpPr>
          <p:cNvPr name="Freeform 12" id="12"/>
          <p:cNvSpPr/>
          <p:nvPr/>
        </p:nvSpPr>
        <p:spPr>
          <a:xfrm flipH="false" flipV="false" rot="0">
            <a:off x="64954"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marL="0" indent="0" lvl="0">
                        <a:lnSpc>
                          <a:spcPts val="2138"/>
                        </a:lnSpc>
                        <a:spcBef>
                          <a:spcPct val="0"/>
                        </a:spcBef>
                        <a:defRPr/>
                      </a:pPr>
                      <a:r>
                        <a:rPr lang="en-US" sz="1549" strike="noStrike" u="none">
                          <a:solidFill>
                            <a:srgbClr val="000000"/>
                          </a:solidFill>
                          <a:latin typeface="Calibri (MS)"/>
                          <a:ea typeface="Calibri (MS)"/>
                          <a:cs typeface="Calibri (MS)"/>
                          <a:sym typeface="Calibri (MS)"/>
                        </a:rPr>
                        <a:t>Finansowane przez Unię Europejską. Wyrażone opinie i poglądy są wyłącznie poglądami autora lub autorów i niekoniecznie odzwierciedlają stanowisko Unii Europejskiej ani Europejskiej Agencji Wykonawczej ds. Edukacji i Kultury (EACEA). Ani Unia Europejska, ani instytucja przyznająca grant nie ponoszą za nie odpowiedzialności.</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p:spPr>
        </p:sp>
        <p:sp>
          <p:nvSpPr>
            <p:cNvPr name="TextBox 5" id="5"/>
            <p:cNvSpPr txBox="true"/>
            <p:nvPr/>
          </p:nvSpPr>
          <p:spPr>
            <a:xfrm>
              <a:off x="0" y="-228600"/>
              <a:ext cx="15278404" cy="1136705"/>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Τι</a:t>
              </a:r>
              <a:r>
                <a:rPr lang="en-US" b="true" sz="2799">
                  <a:solidFill>
                    <a:srgbClr val="161615"/>
                  </a:solidFill>
                  <a:latin typeface="Calibri (MS) Bold"/>
                  <a:ea typeface="Calibri (MS) Bold"/>
                  <a:cs typeface="Calibri (MS) Bold"/>
                  <a:sym typeface="Calibri (MS) Bold"/>
                </a:rPr>
                <a:t> είναι η Κριτική Σκέψη;</a:t>
              </a:r>
            </a:p>
          </p:txBody>
        </p:sp>
      </p:grpSp>
      <p:grpSp>
        <p:nvGrpSpPr>
          <p:cNvPr name="Group 6" id="6"/>
          <p:cNvGrpSpPr/>
          <p:nvPr/>
        </p:nvGrpSpPr>
        <p:grpSpPr>
          <a:xfrm rot="0">
            <a:off x="1258443" y="1952683"/>
            <a:ext cx="5377720" cy="1210196"/>
            <a:chOff x="0" y="0"/>
            <a:chExt cx="7170293" cy="1613595"/>
          </a:xfrm>
        </p:grpSpPr>
        <p:sp>
          <p:nvSpPr>
            <p:cNvPr name="Freeform 7" id="7"/>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p:spPr>
        </p:sp>
        <p:sp>
          <p:nvSpPr>
            <p:cNvPr name="TextBox 8" id="8"/>
            <p:cNvSpPr txBox="true"/>
            <p:nvPr/>
          </p:nvSpPr>
          <p:spPr>
            <a:xfrm>
              <a:off x="0" y="-123825"/>
              <a:ext cx="7170293" cy="1737420"/>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Εισαγωγή</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20941" y="3716253"/>
            <a:ext cx="4838359" cy="4826263"/>
          </a:xfrm>
          <a:custGeom>
            <a:avLst/>
            <a:gdLst/>
            <a:ahLst/>
            <a:cxnLst/>
            <a:rect r="r" b="b" t="t" l="l"/>
            <a:pathLst>
              <a:path h="4826263" w="4838359">
                <a:moveTo>
                  <a:pt x="0" y="0"/>
                </a:moveTo>
                <a:lnTo>
                  <a:pt x="4838359" y="0"/>
                </a:lnTo>
                <a:lnTo>
                  <a:pt x="4838359" y="4826263"/>
                </a:lnTo>
                <a:lnTo>
                  <a:pt x="0" y="4826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248611"/>
            <a:ext cx="10189080" cy="2425065"/>
          </a:xfrm>
          <a:prstGeom prst="rect">
            <a:avLst/>
          </a:prstGeom>
        </p:spPr>
        <p:txBody>
          <a:bodyPr anchor="t" rtlCol="false" tIns="0" lIns="0" bIns="0" rIns="0">
            <a:spAutoFit/>
          </a:bodyPr>
          <a:lstStyle/>
          <a:p>
            <a:pPr algn="just">
              <a:lnSpc>
                <a:spcPts val="3150"/>
              </a:lnSpc>
            </a:pPr>
            <a:r>
              <a:rPr lang="en-US" sz="2100">
                <a:solidFill>
                  <a:srgbClr val="000000"/>
                </a:solidFill>
                <a:latin typeface="Calibri (MS)"/>
                <a:ea typeface="Calibri (MS)"/>
                <a:cs typeface="Calibri (MS)"/>
                <a:sym typeface="Calibri (MS)"/>
              </a:rPr>
              <a:t>Η</a:t>
            </a:r>
            <a:r>
              <a:rPr lang="en-US" sz="2100">
                <a:solidFill>
                  <a:srgbClr val="000000"/>
                </a:solidFill>
                <a:latin typeface="Calibri (MS)"/>
                <a:ea typeface="Calibri (MS)"/>
                <a:cs typeface="Calibri (MS)"/>
                <a:sym typeface="Calibri (MS)"/>
              </a:rPr>
              <a:t> κριτική σκέψη είναι η ικανότητα του ατόμου να αναλύει τις πληροφορίες αντικειμενικά, να αξιολογεί διαφορετικές οπτικές γωνίες και να καταλήγει σε τεκμηριωμένες κρίσεις. Περιλαμβάνει τη διατύπωση ερωτημάτων, τον έλεγχο των γεγονότων και τον αναστοχασμό πάνω στις προσωπικές μας προκαταλήψεις, ώστε να κατανοούμε καλύτερα σύνθετα ζητήματα – κάτι που είναι ιδιαίτερα σημαντικό στο πλαίσιο της πολιτικής και των μέσων ενημέρωσης.</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2173665"/>
            <a:ext cx="12729665" cy="595574"/>
            <a:chOff x="0" y="0"/>
            <a:chExt cx="20537969" cy="960895"/>
          </a:xfrm>
        </p:grpSpPr>
        <p:sp>
          <p:nvSpPr>
            <p:cNvPr name="Freeform 4" id="4"/>
            <p:cNvSpPr/>
            <p:nvPr/>
          </p:nvSpPr>
          <p:spPr>
            <a:xfrm flipH="false" flipV="false" rot="0">
              <a:off x="0" y="0"/>
              <a:ext cx="20537970" cy="960895"/>
            </a:xfrm>
            <a:custGeom>
              <a:avLst/>
              <a:gdLst/>
              <a:ahLst/>
              <a:cxnLst/>
              <a:rect r="r" b="b" t="t" l="l"/>
              <a:pathLst>
                <a:path h="960895" w="20537970">
                  <a:moveTo>
                    <a:pt x="0" y="0"/>
                  </a:moveTo>
                  <a:lnTo>
                    <a:pt x="20537970" y="0"/>
                  </a:lnTo>
                  <a:lnTo>
                    <a:pt x="20537970" y="960895"/>
                  </a:lnTo>
                  <a:lnTo>
                    <a:pt x="0" y="960895"/>
                  </a:lnTo>
                  <a:close/>
                </a:path>
              </a:pathLst>
            </a:custGeom>
          </p:spPr>
        </p:sp>
        <p:sp>
          <p:nvSpPr>
            <p:cNvPr name="TextBox 5" id="5"/>
            <p:cNvSpPr txBox="true"/>
            <p:nvPr/>
          </p:nvSpPr>
          <p:spPr>
            <a:xfrm>
              <a:off x="0" y="-228600"/>
              <a:ext cx="20537969" cy="1189495"/>
            </a:xfrm>
            <a:prstGeom prst="rect">
              <a:avLst/>
            </a:prstGeom>
          </p:spPr>
          <p:txBody>
            <a:bodyPr anchor="t" rtlCol="false" tIns="0" lIns="0" bIns="0" rIns="0"/>
            <a:lstStyle/>
            <a:p>
              <a:pPr algn="just" marL="0" indent="0" lvl="0">
                <a:lnSpc>
                  <a:spcPts val="5399"/>
                </a:lnSpc>
              </a:pPr>
              <a:r>
                <a:rPr lang="en-US" b="true" sz="2999">
                  <a:solidFill>
                    <a:srgbClr val="161615"/>
                  </a:solidFill>
                  <a:latin typeface="Calibri (MS) Bold"/>
                  <a:ea typeface="Calibri (MS) Bold"/>
                  <a:cs typeface="Calibri (MS) Bold"/>
                  <a:sym typeface="Calibri (MS) Bold"/>
                </a:rPr>
                <a:t>Πώς</a:t>
              </a:r>
              <a:r>
                <a:rPr lang="en-US" b="true" sz="2999">
                  <a:solidFill>
                    <a:srgbClr val="161615"/>
                  </a:solidFill>
                  <a:latin typeface="Calibri (MS) Bold"/>
                  <a:ea typeface="Calibri (MS) Bold"/>
                  <a:cs typeface="Calibri (MS) Bold"/>
                  <a:sym typeface="Calibri (MS) Bold"/>
                </a:rPr>
                <a:t> εφαρμόζουμε την Κριτική Σκέψη: Η Μέθοδος των «5 Ws»</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600983" y="3162879"/>
            <a:ext cx="5802958" cy="3873475"/>
          </a:xfrm>
          <a:custGeom>
            <a:avLst/>
            <a:gdLst/>
            <a:ahLst/>
            <a:cxnLst/>
            <a:rect r="r" b="b" t="t" l="l"/>
            <a:pathLst>
              <a:path h="3873475" w="5802958">
                <a:moveTo>
                  <a:pt x="0" y="0"/>
                </a:moveTo>
                <a:lnTo>
                  <a:pt x="5802958" y="0"/>
                </a:lnTo>
                <a:lnTo>
                  <a:pt x="5802958" y="3873474"/>
                </a:lnTo>
                <a:lnTo>
                  <a:pt x="0" y="3873474"/>
                </a:lnTo>
                <a:lnTo>
                  <a:pt x="0" y="0"/>
                </a:lnTo>
                <a:close/>
              </a:path>
            </a:pathLst>
          </a:custGeom>
          <a:blipFill>
            <a:blip r:embed="rId7"/>
            <a:stretch>
              <a:fillRect l="0" t="0" r="0" b="0"/>
            </a:stretch>
          </a:blipFill>
        </p:spPr>
      </p:sp>
      <p:sp>
        <p:nvSpPr>
          <p:cNvPr name="TextBox 10" id="10"/>
          <p:cNvSpPr txBox="true"/>
          <p:nvPr/>
        </p:nvSpPr>
        <p:spPr>
          <a:xfrm rot="0">
            <a:off x="1258443" y="2654418"/>
            <a:ext cx="10189080" cy="5425669"/>
          </a:xfrm>
          <a:prstGeom prst="rect">
            <a:avLst/>
          </a:prstGeom>
        </p:spPr>
        <p:txBody>
          <a:bodyPr anchor="t" rtlCol="false" tIns="0" lIns="0" bIns="0" rIns="0">
            <a:spAutoFit/>
          </a:bodyPr>
          <a:lstStyle/>
          <a:p>
            <a:pPr algn="just">
              <a:lnSpc>
                <a:spcPts val="2915"/>
              </a:lnSpc>
            </a:pPr>
            <a:r>
              <a:rPr lang="en-US" sz="1943">
                <a:solidFill>
                  <a:srgbClr val="000000"/>
                </a:solidFill>
                <a:latin typeface="Calibri (MS)"/>
                <a:ea typeface="Calibri (MS)"/>
                <a:cs typeface="Calibri (MS)"/>
                <a:sym typeface="Calibri (MS)"/>
              </a:rPr>
              <a:t>Πρόκειται για μια απλή τεχνική που ενθαρρύνει τα νέα άτομα να θέτουν καίρια ερωτήματα κάθε φορά που συναντούν μια πληροφορία, ειδικά σε ειδήσεις, στα μέσα κοινωνικής δικτύωσης ή σε πολιτικά μηνύματα:</a:t>
            </a:r>
          </a:p>
          <a:p>
            <a:pPr algn="just" marL="419706" indent="-209853" lvl="1">
              <a:lnSpc>
                <a:spcPts val="2915"/>
              </a:lnSpc>
              <a:buFont typeface="Arial"/>
              <a:buChar char="•"/>
            </a:pPr>
            <a:r>
              <a:rPr lang="en-US" sz="1943">
                <a:solidFill>
                  <a:srgbClr val="000000"/>
                </a:solidFill>
                <a:latin typeface="Calibri (MS)"/>
                <a:ea typeface="Calibri (MS)"/>
                <a:cs typeface="Calibri (MS)"/>
                <a:sym typeface="Calibri (MS)"/>
              </a:rPr>
              <a:t>Ποιο άτομο ή φορέας δημιούργησε αυτό το μήνυμα; (Who)</a:t>
            </a:r>
          </a:p>
          <a:p>
            <a:pPr algn="just" marL="419706" indent="-209853" lvl="1">
              <a:lnSpc>
                <a:spcPts val="2915"/>
              </a:lnSpc>
              <a:buFont typeface="Arial"/>
              <a:buChar char="•"/>
            </a:pPr>
            <a:r>
              <a:rPr lang="en-US" sz="1943">
                <a:solidFill>
                  <a:srgbClr val="000000"/>
                </a:solidFill>
                <a:latin typeface="Calibri (MS)"/>
                <a:ea typeface="Calibri (MS)"/>
                <a:cs typeface="Calibri (MS)"/>
                <a:sym typeface="Calibri (MS)"/>
              </a:rPr>
              <a:t>Τι αναφέρεται στο κείμενο (και τι παραλείπεται); (What)</a:t>
            </a:r>
          </a:p>
          <a:p>
            <a:pPr algn="just" marL="419706" indent="-209853" lvl="1">
              <a:lnSpc>
                <a:spcPts val="2915"/>
              </a:lnSpc>
              <a:buFont typeface="Arial"/>
              <a:buChar char="•"/>
            </a:pPr>
            <a:r>
              <a:rPr lang="en-US" sz="1943">
                <a:solidFill>
                  <a:srgbClr val="000000"/>
                </a:solidFill>
                <a:latin typeface="Calibri (MS)"/>
                <a:ea typeface="Calibri (MS)"/>
                <a:cs typeface="Calibri (MS)"/>
                <a:sym typeface="Calibri (MS)"/>
              </a:rPr>
              <a:t>Πού δημοσιεύτηκε αυτή η πληροφορία; (Where)</a:t>
            </a:r>
          </a:p>
          <a:p>
            <a:pPr algn="just" marL="419706" indent="-209853" lvl="1">
              <a:lnSpc>
                <a:spcPts val="2915"/>
              </a:lnSpc>
              <a:buFont typeface="Arial"/>
              <a:buChar char="•"/>
            </a:pPr>
            <a:r>
              <a:rPr lang="en-US" sz="1943">
                <a:solidFill>
                  <a:srgbClr val="000000"/>
                </a:solidFill>
                <a:latin typeface="Calibri (MS)"/>
                <a:ea typeface="Calibri (MS)"/>
                <a:cs typeface="Calibri (MS)"/>
                <a:sym typeface="Calibri (MS)"/>
              </a:rPr>
              <a:t>Πότε δημιουργήθηκε ή κοινοποιήθηκε; (When)</a:t>
            </a:r>
          </a:p>
          <a:p>
            <a:pPr algn="just" marL="419706" indent="-209853" lvl="1">
              <a:lnSpc>
                <a:spcPts val="2915"/>
              </a:lnSpc>
              <a:buFont typeface="Arial"/>
              <a:buChar char="•"/>
            </a:pPr>
            <a:r>
              <a:rPr lang="en-US" sz="1943">
                <a:solidFill>
                  <a:srgbClr val="000000"/>
                </a:solidFill>
                <a:latin typeface="Calibri (MS)"/>
                <a:ea typeface="Calibri (MS)"/>
                <a:cs typeface="Calibri (MS)"/>
                <a:sym typeface="Calibri (MS)"/>
              </a:rPr>
              <a:t>Γιατί στάλθηκε αυτό το μήνυμα; (Why) – Ποιος είναι ο σκοπός του; (π.χ. ενημέρωση, πειθώ, πρόκληση συναισθημάτων).</a:t>
            </a:r>
          </a:p>
          <a:p>
            <a:pPr algn="just">
              <a:lnSpc>
                <a:spcPts val="2915"/>
              </a:lnSpc>
            </a:pPr>
          </a:p>
          <a:p>
            <a:pPr algn="just">
              <a:lnSpc>
                <a:spcPts val="2915"/>
              </a:lnSpc>
            </a:pPr>
            <a:r>
              <a:rPr lang="en-US" sz="1943">
                <a:solidFill>
                  <a:srgbClr val="000000"/>
                </a:solidFill>
                <a:latin typeface="Calibri (MS)"/>
                <a:ea typeface="Calibri (MS)"/>
                <a:cs typeface="Calibri (MS)"/>
                <a:sym typeface="Calibri (MS)"/>
              </a:rPr>
              <a:t>Αυτά τα ερωτήματα βοηθούν τα νέα άτομα να σταματήσουν και να σκεφτούν πριν αποδεχτούν μια πληροφορία ως αληθή. Με την εξάσκηση αυτής της μεθόδου, τα άτομα που εργάζονται στον τομέα της νεολαίας μπορούν να βοηθήσουν τους νέους και τις νέες να αναπτύξουν τη συνήθεια να αναζητούν την πηγή και το κίνητρο πίσω από κάθε πολιτικό περιεχόμενο.</a:t>
            </a:r>
          </a:p>
          <a:p>
            <a:pPr algn="just">
              <a:lnSpc>
                <a:spcPts val="261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734439" y="2030876"/>
            <a:ext cx="16622726" cy="908881"/>
            <a:chOff x="0" y="0"/>
            <a:chExt cx="22163634" cy="1211841"/>
          </a:xfrm>
        </p:grpSpPr>
        <p:sp>
          <p:nvSpPr>
            <p:cNvPr name="Freeform 4" id="4"/>
            <p:cNvSpPr/>
            <p:nvPr/>
          </p:nvSpPr>
          <p:spPr>
            <a:xfrm flipH="false" flipV="false" rot="0">
              <a:off x="0" y="0"/>
              <a:ext cx="22163633" cy="1211841"/>
            </a:xfrm>
            <a:custGeom>
              <a:avLst/>
              <a:gdLst/>
              <a:ahLst/>
              <a:cxnLst/>
              <a:rect r="r" b="b" t="t" l="l"/>
              <a:pathLst>
                <a:path h="1211841" w="22163633">
                  <a:moveTo>
                    <a:pt x="0" y="0"/>
                  </a:moveTo>
                  <a:lnTo>
                    <a:pt x="22163633" y="0"/>
                  </a:lnTo>
                  <a:lnTo>
                    <a:pt x="22163633" y="1211841"/>
                  </a:lnTo>
                  <a:lnTo>
                    <a:pt x="0" y="1211841"/>
                  </a:lnTo>
                  <a:close/>
                </a:path>
              </a:pathLst>
            </a:custGeom>
          </p:spPr>
        </p:sp>
        <p:sp>
          <p:nvSpPr>
            <p:cNvPr name="TextBox 5" id="5"/>
            <p:cNvSpPr txBox="true"/>
            <p:nvPr/>
          </p:nvSpPr>
          <p:spPr>
            <a:xfrm>
              <a:off x="0" y="-95250"/>
              <a:ext cx="22163634" cy="1307091"/>
            </a:xfrm>
            <a:prstGeom prst="rect">
              <a:avLst/>
            </a:prstGeom>
          </p:spPr>
          <p:txBody>
            <a:bodyPr anchor="t" rtlCol="false" tIns="0" lIns="0" bIns="0" rIns="0"/>
            <a:lstStyle/>
            <a:p>
              <a:pPr algn="l" marL="0" indent="0" lvl="0">
                <a:lnSpc>
                  <a:spcPts val="5430"/>
                </a:lnSpc>
              </a:pPr>
              <a:r>
                <a:rPr lang="en-US" b="true" sz="4525">
                  <a:solidFill>
                    <a:srgbClr val="282121"/>
                  </a:solidFill>
                  <a:latin typeface="Calibri (MS) Bold"/>
                  <a:ea typeface="Calibri (MS) Bold"/>
                  <a:cs typeface="Calibri (MS) Bold"/>
                  <a:sym typeface="Calibri (MS) Bold"/>
                </a:rPr>
                <a:t>Παιδεία</a:t>
              </a:r>
              <a:r>
                <a:rPr lang="en-US" b="true" sz="4525">
                  <a:solidFill>
                    <a:srgbClr val="282121"/>
                  </a:solidFill>
                  <a:latin typeface="Calibri (MS) Bold"/>
                  <a:ea typeface="Calibri (MS) Bold"/>
                  <a:cs typeface="Calibri (MS) Bold"/>
                  <a:sym typeface="Calibri (MS) Bold"/>
                </a:rPr>
                <a:t> στα Μέσα και Κριτική Σκέψη</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210346" y="4202381"/>
            <a:ext cx="5617228" cy="4212921"/>
          </a:xfrm>
          <a:custGeom>
            <a:avLst/>
            <a:gdLst/>
            <a:ahLst/>
            <a:cxnLst/>
            <a:rect r="r" b="b" t="t" l="l"/>
            <a:pathLst>
              <a:path h="4212921" w="5617228">
                <a:moveTo>
                  <a:pt x="0" y="0"/>
                </a:moveTo>
                <a:lnTo>
                  <a:pt x="5617228" y="0"/>
                </a:lnTo>
                <a:lnTo>
                  <a:pt x="5617228" y="4212921"/>
                </a:lnTo>
                <a:lnTo>
                  <a:pt x="0" y="4212921"/>
                </a:lnTo>
                <a:lnTo>
                  <a:pt x="0" y="0"/>
                </a:lnTo>
                <a:close/>
              </a:path>
            </a:pathLst>
          </a:custGeom>
          <a:blipFill>
            <a:blip r:embed="rId7"/>
            <a:stretch>
              <a:fillRect l="0" t="0" r="0" b="0"/>
            </a:stretch>
          </a:blipFill>
        </p:spPr>
      </p:sp>
      <p:sp>
        <p:nvSpPr>
          <p:cNvPr name="TextBox 10" id="10"/>
          <p:cNvSpPr txBox="true"/>
          <p:nvPr/>
        </p:nvSpPr>
        <p:spPr>
          <a:xfrm rot="0">
            <a:off x="1537889" y="2872411"/>
            <a:ext cx="10189080" cy="6301359"/>
          </a:xfrm>
          <a:prstGeom prst="rect">
            <a:avLst/>
          </a:prstGeom>
        </p:spPr>
        <p:txBody>
          <a:bodyPr anchor="t" rtlCol="false" tIns="0" lIns="0" bIns="0" rIns="0">
            <a:spAutoFit/>
          </a:bodyPr>
          <a:lstStyle/>
          <a:p>
            <a:pPr algn="just">
              <a:lnSpc>
                <a:spcPts val="3539"/>
              </a:lnSpc>
            </a:pPr>
            <a:r>
              <a:rPr lang="en-US" sz="2359">
                <a:solidFill>
                  <a:srgbClr val="161615"/>
                </a:solidFill>
                <a:latin typeface="Calibri (MS)"/>
                <a:ea typeface="Calibri (MS)"/>
                <a:cs typeface="Calibri (MS)"/>
                <a:sym typeface="Calibri (MS)"/>
              </a:rPr>
              <a:t>Η παραπληροφόρηση συχνά αποσιωπά ή διαστρεβλώνει τις οπτικές γωνίες των ατόμων με αναπηρία στις συζητήσεις για τη χάραξη πολιτικής. Τα μέσα ενημέρωσης διαμορφώνουν με δυναμικό τρόπο τις πολιτικές απόψεις, ιδιαίτερα για τα νέα άτομα με αναπηρία που αλληλεπιδρούν συχνά με κοινωνικοπολιτικό περιεχόμενο στο διαδίκτυο. Παρόλο που το 78% αυτών των ατόμων έρχεται σε επαφή με πολιτικές πληροφορίες ψηφιακά, είναι ταυτόχρονα πιο ευάλωτα στην παραπληροφόρηση και σε μεροληπτικές αφηγήσεις σχετικά με τις πολιτικές που αφορούν την αναπηρία.</a:t>
            </a:r>
          </a:p>
          <a:p>
            <a:pPr algn="just" marL="509523" indent="-254761" lvl="1">
              <a:lnSpc>
                <a:spcPts val="3539"/>
              </a:lnSpc>
              <a:buFont typeface="Arial"/>
              <a:buChar char="•"/>
            </a:pPr>
            <a:r>
              <a:rPr lang="en-US" sz="2359">
                <a:solidFill>
                  <a:srgbClr val="161615"/>
                </a:solidFill>
                <a:latin typeface="Calibri (MS)"/>
                <a:ea typeface="Calibri (MS)"/>
                <a:cs typeface="Calibri (MS)"/>
                <a:sym typeface="Calibri (MS)"/>
              </a:rPr>
              <a:t>Η διδασκαλία της παιδείας στα μέσα βοηθά τα νέα άτομα:</a:t>
            </a:r>
          </a:p>
          <a:p>
            <a:pPr algn="just" marL="509523" indent="-254761" lvl="1">
              <a:lnSpc>
                <a:spcPts val="3539"/>
              </a:lnSpc>
              <a:buFont typeface="Arial"/>
              <a:buChar char="•"/>
            </a:pPr>
            <a:r>
              <a:rPr lang="en-US" sz="2359">
                <a:solidFill>
                  <a:srgbClr val="161615"/>
                </a:solidFill>
                <a:latin typeface="Calibri (MS)"/>
                <a:ea typeface="Calibri (MS)"/>
                <a:cs typeface="Calibri (MS)"/>
                <a:sym typeface="Calibri (MS)"/>
              </a:rPr>
              <a:t>Να αναγνωρίζουν τη μεροληψία.</a:t>
            </a:r>
          </a:p>
          <a:p>
            <a:pPr algn="just" marL="509523" indent="-254761" lvl="1">
              <a:lnSpc>
                <a:spcPts val="3539"/>
              </a:lnSpc>
              <a:buFont typeface="Arial"/>
              <a:buChar char="•"/>
            </a:pPr>
            <a:r>
              <a:rPr lang="en-US" sz="2359">
                <a:solidFill>
                  <a:srgbClr val="161615"/>
                </a:solidFill>
                <a:latin typeface="Calibri (MS)"/>
                <a:ea typeface="Calibri (MS)"/>
                <a:cs typeface="Calibri (MS)"/>
                <a:sym typeface="Calibri (MS)"/>
              </a:rPr>
              <a:t>Να απορρίπτουν ψευδείς ισχυρισμούς.</a:t>
            </a:r>
          </a:p>
          <a:p>
            <a:pPr algn="just" marL="509523" indent="-254761" lvl="1">
              <a:lnSpc>
                <a:spcPts val="3539"/>
              </a:lnSpc>
              <a:buFont typeface="Arial"/>
              <a:buChar char="•"/>
            </a:pPr>
            <a:r>
              <a:rPr lang="en-US" sz="2359">
                <a:solidFill>
                  <a:srgbClr val="161615"/>
                </a:solidFill>
                <a:latin typeface="Calibri (MS)"/>
                <a:ea typeface="Calibri (MS)"/>
                <a:cs typeface="Calibri (MS)"/>
                <a:sym typeface="Calibri (MS)"/>
              </a:rPr>
              <a:t>Να διεκδικούν τα δικαιώματά τους με αποτελεσματικότητα. Με αυτόν τον τρόπο, η κατανάλωση περιεχομένου στα μέσα μετατρέπεται σε ουσιαστική και συνειδητή πολιτική συμμετοχή.</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68786" y="9558539"/>
            <a:ext cx="2774155" cy="600478"/>
          </a:xfrm>
          <a:custGeom>
            <a:avLst/>
            <a:gdLst/>
            <a:ahLst/>
            <a:cxnLst/>
            <a:rect r="r" b="b" t="t" l="l"/>
            <a:pathLst>
              <a:path h="600478" w="2774155">
                <a:moveTo>
                  <a:pt x="0" y="0"/>
                </a:moveTo>
                <a:lnTo>
                  <a:pt x="2774155" y="0"/>
                </a:lnTo>
                <a:lnTo>
                  <a:pt x="2774155" y="600478"/>
                </a:lnTo>
                <a:lnTo>
                  <a:pt x="0" y="600478"/>
                </a:lnTo>
                <a:lnTo>
                  <a:pt x="0" y="0"/>
                </a:lnTo>
                <a:close/>
              </a:path>
            </a:pathLst>
          </a:custGeom>
          <a:blipFill>
            <a:blip r:embed="rId3"/>
            <a:stretch>
              <a:fillRect l="0" t="0" r="-3174" b="-211"/>
            </a:stretch>
          </a:blipFill>
        </p:spPr>
      </p:sp>
      <p:grpSp>
        <p:nvGrpSpPr>
          <p:cNvPr name="Group 3" id="3"/>
          <p:cNvGrpSpPr/>
          <p:nvPr/>
        </p:nvGrpSpPr>
        <p:grpSpPr>
          <a:xfrm rot="0">
            <a:off x="12111317" y="1790079"/>
            <a:ext cx="4523214" cy="478363"/>
            <a:chOff x="0" y="0"/>
            <a:chExt cx="6030952" cy="637818"/>
          </a:xfrm>
        </p:grpSpPr>
        <p:sp>
          <p:nvSpPr>
            <p:cNvPr name="Freeform 4" id="4"/>
            <p:cNvSpPr/>
            <p:nvPr/>
          </p:nvSpPr>
          <p:spPr>
            <a:xfrm flipH="false" flipV="false" rot="0">
              <a:off x="0" y="0"/>
              <a:ext cx="6030952" cy="637818"/>
            </a:xfrm>
            <a:custGeom>
              <a:avLst/>
              <a:gdLst/>
              <a:ahLst/>
              <a:cxnLst/>
              <a:rect r="r" b="b" t="t" l="l"/>
              <a:pathLst>
                <a:path h="637818" w="6030952">
                  <a:moveTo>
                    <a:pt x="0" y="0"/>
                  </a:moveTo>
                  <a:lnTo>
                    <a:pt x="6030952" y="0"/>
                  </a:lnTo>
                  <a:lnTo>
                    <a:pt x="6030952" y="637818"/>
                  </a:lnTo>
                  <a:lnTo>
                    <a:pt x="0" y="637818"/>
                  </a:lnTo>
                  <a:close/>
                </a:path>
              </a:pathLst>
            </a:custGeom>
          </p:spPr>
        </p:sp>
        <p:sp>
          <p:nvSpPr>
            <p:cNvPr name="TextBox 5" id="5"/>
            <p:cNvSpPr txBox="true"/>
            <p:nvPr/>
          </p:nvSpPr>
          <p:spPr>
            <a:xfrm>
              <a:off x="0" y="-180975"/>
              <a:ext cx="6030952" cy="818793"/>
            </a:xfrm>
            <a:prstGeom prst="rect">
              <a:avLst/>
            </a:prstGeom>
          </p:spPr>
          <p:txBody>
            <a:bodyPr anchor="t" rtlCol="false" tIns="0" lIns="0" bIns="0" rIns="0"/>
            <a:lstStyle/>
            <a:p>
              <a:pPr algn="l" marL="0" indent="0" lvl="0">
                <a:lnSpc>
                  <a:spcPts val="4320"/>
                </a:lnSpc>
              </a:pPr>
              <a:r>
                <a:rPr lang="en-US" b="true" sz="2400">
                  <a:solidFill>
                    <a:srgbClr val="181A3C"/>
                  </a:solidFill>
                  <a:latin typeface="Calibri (MS) Bold"/>
                  <a:ea typeface="Calibri (MS) Bold"/>
                  <a:cs typeface="Calibri (MS) Bold"/>
                  <a:sym typeface="Calibri (MS) Bold"/>
                </a:rPr>
                <a:t>Γενικές</a:t>
              </a:r>
              <a:r>
                <a:rPr lang="en-US" b="true" sz="2400">
                  <a:solidFill>
                    <a:srgbClr val="181A3C"/>
                  </a:solidFill>
                  <a:latin typeface="Calibri (MS) Bold"/>
                  <a:ea typeface="Calibri (MS) Bold"/>
                  <a:cs typeface="Calibri (MS) Bold"/>
                  <a:sym typeface="Calibri (MS) Bold"/>
                </a:rPr>
                <a:t> Πληροφορίες</a:t>
              </a:r>
            </a:p>
          </p:txBody>
        </p:sp>
      </p:grpSp>
      <p:grpSp>
        <p:nvGrpSpPr>
          <p:cNvPr name="Group 6" id="6"/>
          <p:cNvGrpSpPr/>
          <p:nvPr/>
        </p:nvGrpSpPr>
        <p:grpSpPr>
          <a:xfrm rot="0">
            <a:off x="12111317" y="2396524"/>
            <a:ext cx="4997757" cy="2702849"/>
            <a:chOff x="0" y="0"/>
            <a:chExt cx="6663676" cy="3603799"/>
          </a:xfrm>
        </p:grpSpPr>
        <p:sp>
          <p:nvSpPr>
            <p:cNvPr name="Freeform 7" id="7"/>
            <p:cNvSpPr/>
            <p:nvPr/>
          </p:nvSpPr>
          <p:spPr>
            <a:xfrm flipH="false" flipV="false" rot="0">
              <a:off x="0" y="0"/>
              <a:ext cx="6663676" cy="3603799"/>
            </a:xfrm>
            <a:custGeom>
              <a:avLst/>
              <a:gdLst/>
              <a:ahLst/>
              <a:cxnLst/>
              <a:rect r="r" b="b" t="t" l="l"/>
              <a:pathLst>
                <a:path h="3603799" w="6663676">
                  <a:moveTo>
                    <a:pt x="0" y="0"/>
                  </a:moveTo>
                  <a:lnTo>
                    <a:pt x="6663676" y="0"/>
                  </a:lnTo>
                  <a:lnTo>
                    <a:pt x="6663676" y="3603799"/>
                  </a:lnTo>
                  <a:lnTo>
                    <a:pt x="0" y="3603799"/>
                  </a:lnTo>
                  <a:close/>
                </a:path>
              </a:pathLst>
            </a:custGeom>
          </p:spPr>
        </p:sp>
        <p:sp>
          <p:nvSpPr>
            <p:cNvPr name="TextBox 8" id="8"/>
            <p:cNvSpPr txBox="true"/>
            <p:nvPr/>
          </p:nvSpPr>
          <p:spPr>
            <a:xfrm>
              <a:off x="0" y="-123825"/>
              <a:ext cx="6663676" cy="3727624"/>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Τα</a:t>
              </a:r>
              <a:r>
                <a:rPr lang="en-US" sz="1500">
                  <a:solidFill>
                    <a:srgbClr val="000000"/>
                  </a:solidFill>
                  <a:latin typeface="Calibri (MS)"/>
                  <a:ea typeface="Calibri (MS)"/>
                  <a:cs typeface="Calibri (MS)"/>
                  <a:sym typeface="Calibri (MS)"/>
                </a:rPr>
                <a:t> μέσα ενημέρωσης αποτελούν την κύρια πύλη προς την πολιτική πληροφόρηση, διαμορφώνοντας τον τρόπο με τον οποίο τα μέλη της κοινωνίας —και ειδικά τα νέα άτομα με αναπηρία— κατανοούν και συμμετέχουν στα κοινά. Η δύναμή τους δεν έγκειται μόνο στην αναφορά γεγονότων, αλλά στην επιλογή των θεμάτων (καθορισμός ατζέντας), στον τρόπο παρουσίασής τους (πλαισίωση) και στο ποια άτομα τελικά εισακούγονται (δωμάτια αντήχησης).</a:t>
              </a:r>
            </a:p>
          </p:txBody>
        </p:sp>
      </p:grpSp>
      <p:grpSp>
        <p:nvGrpSpPr>
          <p:cNvPr name="Group 9" id="9"/>
          <p:cNvGrpSpPr/>
          <p:nvPr/>
        </p:nvGrpSpPr>
        <p:grpSpPr>
          <a:xfrm rot="0">
            <a:off x="6976783" y="366537"/>
            <a:ext cx="4334433" cy="900247"/>
            <a:chOff x="0" y="0"/>
            <a:chExt cx="5779245" cy="1200329"/>
          </a:xfrm>
        </p:grpSpPr>
        <p:sp>
          <p:nvSpPr>
            <p:cNvPr name="Freeform 10" id="10"/>
            <p:cNvSpPr/>
            <p:nvPr/>
          </p:nvSpPr>
          <p:spPr>
            <a:xfrm flipH="false" flipV="false" rot="0">
              <a:off x="0" y="0"/>
              <a:ext cx="5779245" cy="1200329"/>
            </a:xfrm>
            <a:custGeom>
              <a:avLst/>
              <a:gdLst/>
              <a:ahLst/>
              <a:cxnLst/>
              <a:rect r="r" b="b" t="t" l="l"/>
              <a:pathLst>
                <a:path h="1200329" w="5779245">
                  <a:moveTo>
                    <a:pt x="0" y="0"/>
                  </a:moveTo>
                  <a:lnTo>
                    <a:pt x="5779245" y="0"/>
                  </a:lnTo>
                  <a:lnTo>
                    <a:pt x="5779245" y="1200329"/>
                  </a:lnTo>
                  <a:lnTo>
                    <a:pt x="0" y="1200329"/>
                  </a:lnTo>
                  <a:close/>
                </a:path>
              </a:pathLst>
            </a:custGeom>
          </p:spPr>
        </p:sp>
        <p:sp>
          <p:nvSpPr>
            <p:cNvPr name="TextBox 11" id="11"/>
            <p:cNvSpPr txBox="true"/>
            <p:nvPr/>
          </p:nvSpPr>
          <p:spPr>
            <a:xfrm>
              <a:off x="0" y="-85725"/>
              <a:ext cx="5779245" cy="1286054"/>
            </a:xfrm>
            <a:prstGeom prst="rect">
              <a:avLst/>
            </a:prstGeom>
          </p:spPr>
          <p:txBody>
            <a:bodyPr anchor="t" rtlCol="false" tIns="0" lIns="0" bIns="0" rIns="0"/>
            <a:lstStyle/>
            <a:p>
              <a:pPr algn="ctr" marL="0" indent="0" lvl="0">
                <a:lnSpc>
                  <a:spcPts val="5336"/>
                </a:lnSpc>
              </a:pPr>
              <a:r>
                <a:rPr lang="en-US" b="true" sz="4446">
                  <a:solidFill>
                    <a:srgbClr val="000000"/>
                  </a:solidFill>
                  <a:latin typeface="Calibri (MS) Bold"/>
                  <a:ea typeface="Calibri (MS) Bold"/>
                  <a:cs typeface="Calibri (MS) Bold"/>
                  <a:sym typeface="Calibri (MS) Bold"/>
                </a:rPr>
                <a:t>Βασικές Έννοιες</a:t>
              </a:r>
            </a:p>
          </p:txBody>
        </p:sp>
      </p:grpSp>
      <p:grpSp>
        <p:nvGrpSpPr>
          <p:cNvPr name="Group 12" id="12"/>
          <p:cNvGrpSpPr/>
          <p:nvPr/>
        </p:nvGrpSpPr>
        <p:grpSpPr>
          <a:xfrm rot="0">
            <a:off x="12111317" y="5642005"/>
            <a:ext cx="4523214" cy="478363"/>
            <a:chOff x="0" y="0"/>
            <a:chExt cx="6030952" cy="637818"/>
          </a:xfrm>
        </p:grpSpPr>
        <p:sp>
          <p:nvSpPr>
            <p:cNvPr name="Freeform 13" id="13"/>
            <p:cNvSpPr/>
            <p:nvPr/>
          </p:nvSpPr>
          <p:spPr>
            <a:xfrm flipH="false" flipV="false" rot="0">
              <a:off x="0" y="0"/>
              <a:ext cx="6030952" cy="637818"/>
            </a:xfrm>
            <a:custGeom>
              <a:avLst/>
              <a:gdLst/>
              <a:ahLst/>
              <a:cxnLst/>
              <a:rect r="r" b="b" t="t" l="l"/>
              <a:pathLst>
                <a:path h="637818" w="6030952">
                  <a:moveTo>
                    <a:pt x="0" y="0"/>
                  </a:moveTo>
                  <a:lnTo>
                    <a:pt x="6030952" y="0"/>
                  </a:lnTo>
                  <a:lnTo>
                    <a:pt x="6030952" y="637818"/>
                  </a:lnTo>
                  <a:lnTo>
                    <a:pt x="0" y="637818"/>
                  </a:lnTo>
                  <a:close/>
                </a:path>
              </a:pathLst>
            </a:custGeom>
          </p:spPr>
        </p:sp>
        <p:sp>
          <p:nvSpPr>
            <p:cNvPr name="TextBox 14" id="14"/>
            <p:cNvSpPr txBox="true"/>
            <p:nvPr/>
          </p:nvSpPr>
          <p:spPr>
            <a:xfrm>
              <a:off x="0" y="-180975"/>
              <a:ext cx="6030952" cy="818793"/>
            </a:xfrm>
            <a:prstGeom prst="rect">
              <a:avLst/>
            </a:prstGeom>
          </p:spPr>
          <p:txBody>
            <a:bodyPr anchor="t" rtlCol="false" tIns="0" lIns="0" bIns="0" rIns="0"/>
            <a:lstStyle/>
            <a:p>
              <a:pPr algn="l" marL="0" indent="0" lvl="0">
                <a:lnSpc>
                  <a:spcPts val="4320"/>
                </a:lnSpc>
              </a:pPr>
              <a:r>
                <a:rPr lang="en-US" b="true" sz="2400">
                  <a:solidFill>
                    <a:srgbClr val="181A3C"/>
                  </a:solidFill>
                  <a:latin typeface="Calibri (MS) Bold"/>
                  <a:ea typeface="Calibri (MS) Bold"/>
                  <a:cs typeface="Calibri (MS) Bold"/>
                  <a:sym typeface="Calibri (MS) Bold"/>
                </a:rPr>
                <a:t>Δωμάτια Αντήχησης</a:t>
              </a:r>
            </a:p>
          </p:txBody>
        </p:sp>
      </p:grpSp>
      <p:grpSp>
        <p:nvGrpSpPr>
          <p:cNvPr name="Group 15" id="15"/>
          <p:cNvGrpSpPr/>
          <p:nvPr/>
        </p:nvGrpSpPr>
        <p:grpSpPr>
          <a:xfrm rot="0">
            <a:off x="12111317" y="6260721"/>
            <a:ext cx="5147983" cy="4074449"/>
            <a:chOff x="0" y="0"/>
            <a:chExt cx="6863978" cy="5432599"/>
          </a:xfrm>
        </p:grpSpPr>
        <p:sp>
          <p:nvSpPr>
            <p:cNvPr name="Freeform 16" id="16"/>
            <p:cNvSpPr/>
            <p:nvPr/>
          </p:nvSpPr>
          <p:spPr>
            <a:xfrm flipH="false" flipV="false" rot="0">
              <a:off x="0" y="0"/>
              <a:ext cx="6863978" cy="5432599"/>
            </a:xfrm>
            <a:custGeom>
              <a:avLst/>
              <a:gdLst/>
              <a:ahLst/>
              <a:cxnLst/>
              <a:rect r="r" b="b" t="t" l="l"/>
              <a:pathLst>
                <a:path h="5432599" w="6863978">
                  <a:moveTo>
                    <a:pt x="0" y="0"/>
                  </a:moveTo>
                  <a:lnTo>
                    <a:pt x="6863978" y="0"/>
                  </a:lnTo>
                  <a:lnTo>
                    <a:pt x="6863978" y="5432599"/>
                  </a:lnTo>
                  <a:lnTo>
                    <a:pt x="0" y="5432599"/>
                  </a:lnTo>
                  <a:close/>
                </a:path>
              </a:pathLst>
            </a:custGeom>
          </p:spPr>
        </p:sp>
        <p:sp>
          <p:nvSpPr>
            <p:cNvPr name="TextBox 17" id="17"/>
            <p:cNvSpPr txBox="true"/>
            <p:nvPr/>
          </p:nvSpPr>
          <p:spPr>
            <a:xfrm>
              <a:off x="0" y="-123825"/>
              <a:ext cx="6863978" cy="5556424"/>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Οι πλατφόρμες κοινωνικής δικτύωσης χρησιμοποιούν αλγορίθμους</a:t>
              </a:r>
              <a:r>
                <a:rPr lang="en-US" sz="1500">
                  <a:solidFill>
                    <a:srgbClr val="000000"/>
                  </a:solidFill>
                  <a:latin typeface="Calibri (MS)"/>
                  <a:ea typeface="Calibri (MS)"/>
                  <a:cs typeface="Calibri (MS)"/>
                  <a:sym typeface="Calibri (MS)"/>
                </a:rPr>
                <a:t> που προβάλλουν περιεχόμενο το οποίο ευθυγραμμίζεται με τις ήδη υπάρχουσες απόψεις των χρηστών, δημιουργώντας «φούσκες πληροφόρησης». Για τη διεκδίκηση των δικαιωμάτων των ατόμων με αναπηρία, αυτό σημαίνει ότι πολλά άτομα δεν έρχονται ποτέ σε επαφή με τις απόψεις των ακτιβιστών/τριών με αναπηρία, ούτε βλέπουν μια ισορροπημένη κάλυψη των ζητημάτων. Αυτά τα «δωμάτια αντήχησης» ενισχύουν τα στερεότυπα και δυσκολεύουν την αποδοχή συμπεριληπτικών πολιτικών από την ευρύτερη κοινωνία, καθώς οι αντίθετες απόψεις φιλτράρονται συστηματικά.</a:t>
              </a:r>
            </a:p>
            <a:p>
              <a:pPr algn="just" marL="0" indent="0" lvl="0">
                <a:lnSpc>
                  <a:spcPts val="2700"/>
                </a:lnSpc>
              </a:pPr>
            </a:p>
          </p:txBody>
        </p:sp>
      </p:grpSp>
      <p:grpSp>
        <p:nvGrpSpPr>
          <p:cNvPr name="Group 18" id="18"/>
          <p:cNvGrpSpPr/>
          <p:nvPr/>
        </p:nvGrpSpPr>
        <p:grpSpPr>
          <a:xfrm rot="0">
            <a:off x="368786" y="6087511"/>
            <a:ext cx="4523214" cy="478363"/>
            <a:chOff x="0" y="0"/>
            <a:chExt cx="6030952" cy="637818"/>
          </a:xfrm>
        </p:grpSpPr>
        <p:sp>
          <p:nvSpPr>
            <p:cNvPr name="Freeform 19" id="19"/>
            <p:cNvSpPr/>
            <p:nvPr/>
          </p:nvSpPr>
          <p:spPr>
            <a:xfrm flipH="false" flipV="false" rot="0">
              <a:off x="0" y="0"/>
              <a:ext cx="6030952" cy="637818"/>
            </a:xfrm>
            <a:custGeom>
              <a:avLst/>
              <a:gdLst/>
              <a:ahLst/>
              <a:cxnLst/>
              <a:rect r="r" b="b" t="t" l="l"/>
              <a:pathLst>
                <a:path h="637818" w="6030952">
                  <a:moveTo>
                    <a:pt x="0" y="0"/>
                  </a:moveTo>
                  <a:lnTo>
                    <a:pt x="6030952" y="0"/>
                  </a:lnTo>
                  <a:lnTo>
                    <a:pt x="6030952" y="637818"/>
                  </a:lnTo>
                  <a:lnTo>
                    <a:pt x="0" y="637818"/>
                  </a:lnTo>
                  <a:close/>
                </a:path>
              </a:pathLst>
            </a:custGeom>
          </p:spPr>
        </p:sp>
        <p:sp>
          <p:nvSpPr>
            <p:cNvPr name="TextBox 20" id="20"/>
            <p:cNvSpPr txBox="true"/>
            <p:nvPr/>
          </p:nvSpPr>
          <p:spPr>
            <a:xfrm>
              <a:off x="0" y="-180975"/>
              <a:ext cx="6030952" cy="818793"/>
            </a:xfrm>
            <a:prstGeom prst="rect">
              <a:avLst/>
            </a:prstGeom>
          </p:spPr>
          <p:txBody>
            <a:bodyPr anchor="t" rtlCol="false" tIns="0" lIns="0" bIns="0" rIns="0"/>
            <a:lstStyle/>
            <a:p>
              <a:pPr algn="l" marL="0" indent="0" lvl="0">
                <a:lnSpc>
                  <a:spcPts val="4320"/>
                </a:lnSpc>
              </a:pPr>
              <a:r>
                <a:rPr lang="en-US" b="true" sz="2400">
                  <a:solidFill>
                    <a:srgbClr val="181A3C"/>
                  </a:solidFill>
                  <a:latin typeface="Calibri (MS) Bold"/>
                  <a:ea typeface="Calibri (MS) Bold"/>
                  <a:cs typeface="Calibri (MS) Bold"/>
                  <a:sym typeface="Calibri (MS) Bold"/>
                </a:rPr>
                <a:t>Πλαισίωση</a:t>
              </a:r>
            </a:p>
          </p:txBody>
        </p:sp>
      </p:grpSp>
      <p:grpSp>
        <p:nvGrpSpPr>
          <p:cNvPr name="Group 21" id="21"/>
          <p:cNvGrpSpPr/>
          <p:nvPr/>
        </p:nvGrpSpPr>
        <p:grpSpPr>
          <a:xfrm rot="0">
            <a:off x="368786" y="6557838"/>
            <a:ext cx="5804853" cy="3096753"/>
            <a:chOff x="0" y="0"/>
            <a:chExt cx="7739803" cy="4129004"/>
          </a:xfrm>
        </p:grpSpPr>
        <p:sp>
          <p:nvSpPr>
            <p:cNvPr name="Freeform 22" id="22"/>
            <p:cNvSpPr/>
            <p:nvPr/>
          </p:nvSpPr>
          <p:spPr>
            <a:xfrm flipH="false" flipV="false" rot="0">
              <a:off x="0" y="0"/>
              <a:ext cx="7739804" cy="4129005"/>
            </a:xfrm>
            <a:custGeom>
              <a:avLst/>
              <a:gdLst/>
              <a:ahLst/>
              <a:cxnLst/>
              <a:rect r="r" b="b" t="t" l="l"/>
              <a:pathLst>
                <a:path h="4129005" w="7739804">
                  <a:moveTo>
                    <a:pt x="0" y="0"/>
                  </a:moveTo>
                  <a:lnTo>
                    <a:pt x="7739804" y="0"/>
                  </a:lnTo>
                  <a:lnTo>
                    <a:pt x="7739804" y="4129005"/>
                  </a:lnTo>
                  <a:lnTo>
                    <a:pt x="0" y="4129005"/>
                  </a:lnTo>
                  <a:close/>
                </a:path>
              </a:pathLst>
            </a:custGeom>
          </p:spPr>
        </p:sp>
        <p:sp>
          <p:nvSpPr>
            <p:cNvPr name="TextBox 23" id="23"/>
            <p:cNvSpPr txBox="true"/>
            <p:nvPr/>
          </p:nvSpPr>
          <p:spPr>
            <a:xfrm>
              <a:off x="0" y="-114300"/>
              <a:ext cx="7739803" cy="4243304"/>
            </a:xfrm>
            <a:prstGeom prst="rect">
              <a:avLst/>
            </a:prstGeom>
          </p:spPr>
          <p:txBody>
            <a:bodyPr anchor="t" rtlCol="false" tIns="0" lIns="0" bIns="0" rIns="0"/>
            <a:lstStyle/>
            <a:p>
              <a:pPr algn="just" marL="0" indent="0" lvl="0">
                <a:lnSpc>
                  <a:spcPts val="2520"/>
                </a:lnSpc>
              </a:pPr>
              <a:r>
                <a:rPr lang="en-US" sz="1400">
                  <a:solidFill>
                    <a:srgbClr val="000000"/>
                  </a:solidFill>
                  <a:latin typeface="Calibri (MS)"/>
                  <a:ea typeface="Calibri (MS)"/>
                  <a:cs typeface="Calibri (MS)"/>
                  <a:sym typeface="Calibri (MS)"/>
                </a:rPr>
                <a:t>Ο</a:t>
              </a:r>
              <a:r>
                <a:rPr lang="en-US" sz="1400">
                  <a:solidFill>
                    <a:srgbClr val="000000"/>
                  </a:solidFill>
                  <a:latin typeface="Calibri (MS)"/>
                  <a:ea typeface="Calibri (MS)"/>
                  <a:cs typeface="Calibri (MS)"/>
                  <a:sym typeface="Calibri (MS)"/>
                </a:rPr>
                <a:t> τρόπος με τον οποίο τα μέσα παρουσιάζουν ένα ζήτημα επηρεάζει σημαντικά το πώς το ερμηνεύει το κοινό. Η ίδια ακριβώς πολιτική μπορεί να παρουσιαστεί θετικά ή αρνητικά για να προκαλέσει διαφορετικές αντιδράσεις.</a:t>
              </a:r>
            </a:p>
            <a:p>
              <a:pPr algn="just" marL="302261" indent="-151130" lvl="1">
                <a:lnSpc>
                  <a:spcPts val="2520"/>
                </a:lnSpc>
                <a:buFont typeface="Arial"/>
                <a:buChar char="•"/>
              </a:pPr>
              <a:r>
                <a:rPr lang="en-US" sz="1400">
                  <a:solidFill>
                    <a:srgbClr val="000000"/>
                  </a:solidFill>
                  <a:latin typeface="Calibri (MS)"/>
                  <a:ea typeface="Calibri (MS)"/>
                  <a:cs typeface="Calibri (MS)"/>
                  <a:sym typeface="Calibri (MS)"/>
                </a:rPr>
                <a:t>Αρνητική πλαισίωση: «Επιβάρυνση του προϋπολογισμού: Ο νέος νόμος για την αναπηρία κοστίζει εκατομμύρια».</a:t>
              </a:r>
            </a:p>
            <a:p>
              <a:pPr algn="just" marL="302261" indent="-151130" lvl="1">
                <a:lnSpc>
                  <a:spcPts val="2520"/>
                </a:lnSpc>
                <a:buFont typeface="Arial"/>
                <a:buChar char="•"/>
              </a:pPr>
              <a:r>
                <a:rPr lang="en-US" sz="1400">
                  <a:solidFill>
                    <a:srgbClr val="000000"/>
                  </a:solidFill>
                  <a:latin typeface="Calibri (MS)"/>
                  <a:ea typeface="Calibri (MS)"/>
                  <a:cs typeface="Calibri (MS)"/>
                  <a:sym typeface="Calibri (MS)"/>
                </a:rPr>
                <a:t>Θετική πλαισίωση: «Νόμος-ορόσημο παραχωρεί ανεξαρτησία στα νέα άτομα με αναπηρία». Αυτές οι επιλογές πλαισίωσης καθορίζουν αν το κοινό θα δει τα δικαιώματα των ατόμων με αναπηρία ως «βάρος» ή ως ένα απαραίτητο βήμα προς την ισότητα.</a:t>
              </a:r>
            </a:p>
            <a:p>
              <a:pPr algn="just" marL="0" indent="0" lvl="0">
                <a:lnSpc>
                  <a:spcPts val="2427"/>
                </a:lnSpc>
              </a:pPr>
            </a:p>
          </p:txBody>
        </p:sp>
      </p:grpSp>
      <p:grpSp>
        <p:nvGrpSpPr>
          <p:cNvPr name="Group 24" id="24"/>
          <p:cNvGrpSpPr/>
          <p:nvPr/>
        </p:nvGrpSpPr>
        <p:grpSpPr>
          <a:xfrm rot="0">
            <a:off x="368786" y="1790079"/>
            <a:ext cx="5632765" cy="478363"/>
            <a:chOff x="0" y="0"/>
            <a:chExt cx="7510354" cy="637818"/>
          </a:xfrm>
        </p:grpSpPr>
        <p:sp>
          <p:nvSpPr>
            <p:cNvPr name="Freeform 25" id="25"/>
            <p:cNvSpPr/>
            <p:nvPr/>
          </p:nvSpPr>
          <p:spPr>
            <a:xfrm flipH="false" flipV="false" rot="0">
              <a:off x="0" y="0"/>
              <a:ext cx="7510354" cy="637818"/>
            </a:xfrm>
            <a:custGeom>
              <a:avLst/>
              <a:gdLst/>
              <a:ahLst/>
              <a:cxnLst/>
              <a:rect r="r" b="b" t="t" l="l"/>
              <a:pathLst>
                <a:path h="637818" w="7510354">
                  <a:moveTo>
                    <a:pt x="0" y="0"/>
                  </a:moveTo>
                  <a:lnTo>
                    <a:pt x="7510354" y="0"/>
                  </a:lnTo>
                  <a:lnTo>
                    <a:pt x="7510354" y="637818"/>
                  </a:lnTo>
                  <a:lnTo>
                    <a:pt x="0" y="637818"/>
                  </a:lnTo>
                  <a:close/>
                </a:path>
              </a:pathLst>
            </a:custGeom>
          </p:spPr>
        </p:sp>
        <p:sp>
          <p:nvSpPr>
            <p:cNvPr name="TextBox 26" id="26"/>
            <p:cNvSpPr txBox="true"/>
            <p:nvPr/>
          </p:nvSpPr>
          <p:spPr>
            <a:xfrm>
              <a:off x="0" y="-180975"/>
              <a:ext cx="7510354" cy="818793"/>
            </a:xfrm>
            <a:prstGeom prst="rect">
              <a:avLst/>
            </a:prstGeom>
          </p:spPr>
          <p:txBody>
            <a:bodyPr anchor="t" rtlCol="false" tIns="0" lIns="0" bIns="0" rIns="0"/>
            <a:lstStyle/>
            <a:p>
              <a:pPr algn="l" marL="0" indent="0" lvl="0">
                <a:lnSpc>
                  <a:spcPts val="4320"/>
                </a:lnSpc>
              </a:pPr>
              <a:r>
                <a:rPr lang="en-US" b="true" sz="2400">
                  <a:solidFill>
                    <a:srgbClr val="181A3C"/>
                  </a:solidFill>
                  <a:latin typeface="Calibri (MS) Bold"/>
                  <a:ea typeface="Calibri (MS) Bold"/>
                  <a:cs typeface="Calibri (MS) Bold"/>
                  <a:sym typeface="Calibri (MS) Bold"/>
                </a:rPr>
                <a:t>Επιρροή</a:t>
              </a:r>
              <a:r>
                <a:rPr lang="en-US" b="true" sz="2400">
                  <a:solidFill>
                    <a:srgbClr val="181A3C"/>
                  </a:solidFill>
                  <a:latin typeface="Calibri (MS) Bold"/>
                  <a:ea typeface="Calibri (MS) Bold"/>
                  <a:cs typeface="Calibri (MS) Bold"/>
                  <a:sym typeface="Calibri (MS) Bold"/>
                </a:rPr>
                <a:t> των Μέσων Ενημέρωσης</a:t>
              </a:r>
            </a:p>
          </p:txBody>
        </p:sp>
      </p:grpSp>
      <p:grpSp>
        <p:nvGrpSpPr>
          <p:cNvPr name="Group 27" id="27"/>
          <p:cNvGrpSpPr/>
          <p:nvPr/>
        </p:nvGrpSpPr>
        <p:grpSpPr>
          <a:xfrm rot="0">
            <a:off x="368786" y="2260405"/>
            <a:ext cx="5804853" cy="3731549"/>
            <a:chOff x="0" y="0"/>
            <a:chExt cx="7739803" cy="4975399"/>
          </a:xfrm>
        </p:grpSpPr>
        <p:sp>
          <p:nvSpPr>
            <p:cNvPr name="Freeform 28" id="28"/>
            <p:cNvSpPr/>
            <p:nvPr/>
          </p:nvSpPr>
          <p:spPr>
            <a:xfrm flipH="false" flipV="false" rot="0">
              <a:off x="0" y="0"/>
              <a:ext cx="7739804" cy="4975399"/>
            </a:xfrm>
            <a:custGeom>
              <a:avLst/>
              <a:gdLst/>
              <a:ahLst/>
              <a:cxnLst/>
              <a:rect r="r" b="b" t="t" l="l"/>
              <a:pathLst>
                <a:path h="4975399" w="7739804">
                  <a:moveTo>
                    <a:pt x="0" y="0"/>
                  </a:moveTo>
                  <a:lnTo>
                    <a:pt x="7739804" y="0"/>
                  </a:lnTo>
                  <a:lnTo>
                    <a:pt x="7739804" y="4975399"/>
                  </a:lnTo>
                  <a:lnTo>
                    <a:pt x="0" y="4975399"/>
                  </a:lnTo>
                  <a:close/>
                </a:path>
              </a:pathLst>
            </a:custGeom>
          </p:spPr>
        </p:sp>
        <p:sp>
          <p:nvSpPr>
            <p:cNvPr name="TextBox 29" id="29"/>
            <p:cNvSpPr txBox="true"/>
            <p:nvPr/>
          </p:nvSpPr>
          <p:spPr>
            <a:xfrm>
              <a:off x="0" y="-123825"/>
              <a:ext cx="7739803" cy="5099224"/>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Τα μέσα ενημέρωσης παίζουν</a:t>
              </a:r>
              <a:r>
                <a:rPr lang="en-US" sz="1500">
                  <a:solidFill>
                    <a:srgbClr val="000000"/>
                  </a:solidFill>
                  <a:latin typeface="Calibri (MS)"/>
                  <a:ea typeface="Calibri (MS)"/>
                  <a:cs typeface="Calibri (MS)"/>
                  <a:sym typeface="Calibri (MS)"/>
                </a:rPr>
                <a:t> καθοριστικό ρόλο στο ποια πολιτικά και κοινωνικά ζητήματα θα λάβουν τη δημόσια προσοχή. Επιλέγοντας τι θα προβάλουν – και τι θα αγνοήσουν – τα ειδησεογραφικά δίκτυα διαμορφώνουν την αντίληψη του κοινού για το τι είναι «σημαντικό». Για τα θέματα αναπηρίας, αυτό σημαίνει συχνά ότι κρίσιμα ζητήματα, όπως τα δικαιώματα προσβασιμότητας ή οι συμπεριληπτικές πολιτικές, λαμβάνουν ελάχιστη κάλυψη, εκτός αν παρουσιαστούν ως αμφιλεγόμενα ή κοστοβόρα. Για παράδειγμα, ένα μέσο μπορεί να αναφέρει εκτενώς τις συζητήσεις για τον προϋπολογισμό της υγείας, αποκλείοντας συστηματικά τις απόψεις των ατόμων που συνηγορούν για την αναπηρία, δημιουργώντας έτσι μια ανισόρροπη δημόσια εικόνα.</a:t>
              </a:r>
            </a:p>
          </p:txBody>
        </p:sp>
      </p:grpSp>
      <p:grpSp>
        <p:nvGrpSpPr>
          <p:cNvPr name="Group 30" id="30"/>
          <p:cNvGrpSpPr/>
          <p:nvPr/>
        </p:nvGrpSpPr>
        <p:grpSpPr>
          <a:xfrm rot="0">
            <a:off x="6660076" y="2489005"/>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215688" y="-100058"/>
            <a:ext cx="1890136" cy="1890136"/>
          </a:xfrm>
          <a:custGeom>
            <a:avLst/>
            <a:gdLst/>
            <a:ahLst/>
            <a:cxnLst/>
            <a:rect r="r" b="b" t="t" l="l"/>
            <a:pathLst>
              <a:path h="1890136" w="1890136">
                <a:moveTo>
                  <a:pt x="0" y="0"/>
                </a:moveTo>
                <a:lnTo>
                  <a:pt x="1890136" y="0"/>
                </a:lnTo>
                <a:lnTo>
                  <a:pt x="1890136" y="1890137"/>
                </a:lnTo>
                <a:lnTo>
                  <a:pt x="0" y="1890137"/>
                </a:lnTo>
                <a:lnTo>
                  <a:pt x="0" y="0"/>
                </a:lnTo>
                <a:close/>
              </a:path>
            </a:pathLst>
          </a:custGeom>
          <a:blipFill>
            <a:blip r:embed="rId4"/>
            <a:stretch>
              <a:fillRect l="0" t="0" r="0" b="0"/>
            </a:stretch>
          </a:blipFill>
        </p:spPr>
      </p:sp>
      <p:sp>
        <p:nvSpPr>
          <p:cNvPr name="Freeform 34" id="34"/>
          <p:cNvSpPr/>
          <p:nvPr/>
        </p:nvSpPr>
        <p:spPr>
          <a:xfrm flipH="false" flipV="false" rot="0">
            <a:off x="7513933" y="3451734"/>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577779" y="804446"/>
            <a:ext cx="13872285" cy="1726235"/>
            <a:chOff x="0" y="0"/>
            <a:chExt cx="18496380" cy="2301647"/>
          </a:xfrm>
        </p:grpSpPr>
        <p:sp>
          <p:nvSpPr>
            <p:cNvPr name="Freeform 4" id="4"/>
            <p:cNvSpPr/>
            <p:nvPr/>
          </p:nvSpPr>
          <p:spPr>
            <a:xfrm flipH="false" flipV="false" rot="0">
              <a:off x="0" y="0"/>
              <a:ext cx="18496380" cy="2301647"/>
            </a:xfrm>
            <a:custGeom>
              <a:avLst/>
              <a:gdLst/>
              <a:ahLst/>
              <a:cxnLst/>
              <a:rect r="r" b="b" t="t" l="l"/>
              <a:pathLst>
                <a:path h="2301647" w="18496380">
                  <a:moveTo>
                    <a:pt x="0" y="0"/>
                  </a:moveTo>
                  <a:lnTo>
                    <a:pt x="18496380" y="0"/>
                  </a:lnTo>
                  <a:lnTo>
                    <a:pt x="18496380" y="2301647"/>
                  </a:lnTo>
                  <a:lnTo>
                    <a:pt x="0" y="2301647"/>
                  </a:lnTo>
                  <a:close/>
                </a:path>
              </a:pathLst>
            </a:custGeom>
          </p:spPr>
        </p:sp>
        <p:sp>
          <p:nvSpPr>
            <p:cNvPr name="TextBox 5" id="5"/>
            <p:cNvSpPr txBox="true"/>
            <p:nvPr/>
          </p:nvSpPr>
          <p:spPr>
            <a:xfrm>
              <a:off x="0" y="-104775"/>
              <a:ext cx="18496380" cy="2406422"/>
            </a:xfrm>
            <a:prstGeom prst="rect">
              <a:avLst/>
            </a:prstGeom>
          </p:spPr>
          <p:txBody>
            <a:bodyPr anchor="t" rtlCol="false" tIns="0" lIns="0" bIns="0" rIns="0"/>
            <a:lstStyle/>
            <a:p>
              <a:pPr algn="l" marL="0" indent="0" lvl="0">
                <a:lnSpc>
                  <a:spcPts val="5850"/>
                </a:lnSpc>
              </a:pPr>
              <a:r>
                <a:rPr lang="en-US" b="true" sz="4875">
                  <a:solidFill>
                    <a:srgbClr val="282121"/>
                  </a:solidFill>
                  <a:latin typeface="Calibri (MS) Bold"/>
                  <a:ea typeface="Calibri (MS) Bold"/>
                  <a:cs typeface="Calibri (MS) Bold"/>
                  <a:sym typeface="Calibri (MS) Bold"/>
                </a:rPr>
                <a:t>Η Πλαισίωση των Μέσων στην Πράξη: Οδηγός για Άτομα που Εργάζονται στον Τομέα της Νεολαίας</a:t>
              </a:r>
            </a:p>
          </p:txBody>
        </p:sp>
      </p:grpSp>
      <p:sp>
        <p:nvSpPr>
          <p:cNvPr name="Freeform 6" id="6"/>
          <p:cNvSpPr/>
          <p:nvPr/>
        </p:nvSpPr>
        <p:spPr>
          <a:xfrm flipH="false" flipV="false" rot="0">
            <a:off x="313375" y="20041"/>
            <a:ext cx="1890136" cy="1890136"/>
          </a:xfrm>
          <a:custGeom>
            <a:avLst/>
            <a:gdLst/>
            <a:ahLst/>
            <a:cxnLst/>
            <a:rect r="r" b="b" t="t" l="l"/>
            <a:pathLst>
              <a:path h="1890136" w="1890136">
                <a:moveTo>
                  <a:pt x="0" y="0"/>
                </a:moveTo>
                <a:lnTo>
                  <a:pt x="1890136" y="0"/>
                </a:lnTo>
                <a:lnTo>
                  <a:pt x="1890136" y="1890137"/>
                </a:lnTo>
                <a:lnTo>
                  <a:pt x="0" y="1890137"/>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083240" y="387520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10" id="10"/>
          <p:cNvSpPr txBox="true"/>
          <p:nvPr/>
        </p:nvSpPr>
        <p:spPr>
          <a:xfrm rot="0">
            <a:off x="1028700" y="4304781"/>
            <a:ext cx="9633196" cy="5288280"/>
          </a:xfrm>
          <a:prstGeom prst="rect">
            <a:avLst/>
          </a:prstGeom>
        </p:spPr>
        <p:txBody>
          <a:bodyPr anchor="t" rtlCol="false" tIns="0" lIns="0" bIns="0" rIns="0">
            <a:spAutoFit/>
          </a:bodyPr>
          <a:lstStyle/>
          <a:p>
            <a:pPr algn="l" marL="626107" indent="-313054" lvl="1">
              <a:lnSpc>
                <a:spcPts val="4349"/>
              </a:lnSpc>
              <a:buAutoNum type="arabicPeriod" startAt="1"/>
            </a:pPr>
            <a:r>
              <a:rPr lang="en-US" b="true" sz="2899">
                <a:solidFill>
                  <a:srgbClr val="000000"/>
                </a:solidFill>
                <a:latin typeface="Calibri (MS) Bold"/>
                <a:ea typeface="Calibri (MS) Bold"/>
                <a:cs typeface="Calibri (MS) Bold"/>
                <a:sym typeface="Calibri (MS) Bold"/>
              </a:rPr>
              <a:t>Παρουσιάστε δύο αντίθετους τίτλους:</a:t>
            </a:r>
            <a:r>
              <a:rPr lang="en-US" sz="2899">
                <a:solidFill>
                  <a:srgbClr val="000000"/>
                </a:solidFill>
                <a:latin typeface="Calibri (MS)"/>
                <a:ea typeface="Calibri (MS)"/>
                <a:cs typeface="Calibri (MS)"/>
                <a:sym typeface="Calibri (MS)"/>
              </a:rPr>
              <a:t> Δείξτε δύο τίτλους που αναφέρονται στο ίδιο γεγονός (όπως παρακάτω):</a:t>
            </a:r>
          </a:p>
          <a:p>
            <a:pPr algn="l" marL="626107" indent="-313054" lvl="1">
              <a:lnSpc>
                <a:spcPts val="4349"/>
              </a:lnSpc>
              <a:buFont typeface="Arial"/>
              <a:buChar char="•"/>
            </a:pPr>
            <a:r>
              <a:rPr lang="en-US" sz="2899">
                <a:solidFill>
                  <a:srgbClr val="000000"/>
                </a:solidFill>
                <a:latin typeface="Calibri (MS)"/>
                <a:ea typeface="Calibri (MS)"/>
                <a:cs typeface="Calibri (MS)"/>
                <a:sym typeface="Calibri (MS)"/>
              </a:rPr>
              <a:t>Αρνητική πλαισίωση: «Οι φορολογούμενοι καλούνται να πληρώσουν λογαριασμό 20 εκατ. δολαρίων για νέες προσαρμογές προσβασιμότητας».</a:t>
            </a:r>
          </a:p>
          <a:p>
            <a:pPr algn="l" marL="626107" indent="-313054" lvl="1">
              <a:lnSpc>
                <a:spcPts val="4349"/>
              </a:lnSpc>
              <a:buFont typeface="Arial"/>
              <a:buChar char="•"/>
            </a:pPr>
            <a:r>
              <a:rPr lang="en-US" sz="2899">
                <a:solidFill>
                  <a:srgbClr val="000000"/>
                </a:solidFill>
                <a:latin typeface="Calibri (MS)"/>
                <a:ea typeface="Calibri (MS)"/>
                <a:cs typeface="Calibri (MS)"/>
                <a:sym typeface="Calibri (MS)"/>
              </a:rPr>
              <a:t>Θετική πλαισίωση: «Ιστορική επένδυση 20 εκατ. δολαρίων θα καταστήσει τα σχολεία προσβάσιμα για όλα τα άτομα που φοιτούν».</a:t>
            </a:r>
          </a:p>
          <a:p>
            <a:pPr algn="l" marL="0" indent="0" lvl="0">
              <a:lnSpc>
                <a:spcPts val="3450"/>
              </a:lnSpc>
            </a:pPr>
          </a:p>
          <a:p>
            <a:pPr algn="just" marL="0" indent="0" lvl="0">
              <a:lnSpc>
                <a:spcPts val="3749"/>
              </a:lnSpc>
            </a:pPr>
          </a:p>
        </p:txBody>
      </p:sp>
      <p:grpSp>
        <p:nvGrpSpPr>
          <p:cNvPr name="Group 11" id="11"/>
          <p:cNvGrpSpPr/>
          <p:nvPr/>
        </p:nvGrpSpPr>
        <p:grpSpPr>
          <a:xfrm rot="0">
            <a:off x="1258443" y="3593773"/>
            <a:ext cx="15587076" cy="562854"/>
            <a:chOff x="0" y="0"/>
            <a:chExt cx="25148099" cy="908105"/>
          </a:xfrm>
        </p:grpSpPr>
        <p:sp>
          <p:nvSpPr>
            <p:cNvPr name="Freeform 12" id="12"/>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p:spPr>
        </p:sp>
        <p:sp>
          <p:nvSpPr>
            <p:cNvPr name="TextBox 13" id="13"/>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Βήμα-Προς-Βήμα Εφαρμογή:</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
        <p:nvSpPr>
          <p:cNvPr name="Freeform 3" id="3"/>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4" id="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028700" y="3331851"/>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
        <p:nvSpPr>
          <p:cNvPr name="TextBox 7" id="7"/>
          <p:cNvSpPr txBox="true"/>
          <p:nvPr/>
        </p:nvSpPr>
        <p:spPr>
          <a:xfrm rot="0">
            <a:off x="8542852" y="3121245"/>
            <a:ext cx="9185351" cy="4918711"/>
          </a:xfrm>
          <a:prstGeom prst="rect">
            <a:avLst/>
          </a:prstGeom>
        </p:spPr>
        <p:txBody>
          <a:bodyPr anchor="t" rtlCol="false" tIns="0" lIns="0" bIns="0" rIns="0">
            <a:spAutoFit/>
          </a:bodyPr>
          <a:lstStyle/>
          <a:p>
            <a:pPr algn="just" marL="626106" indent="-313053" lvl="1">
              <a:lnSpc>
                <a:spcPts val="4349"/>
              </a:lnSpc>
              <a:buAutoNum type="arabicPeriod" startAt="1"/>
            </a:pPr>
            <a:r>
              <a:rPr lang="en-US" b="true" sz="2899">
                <a:solidFill>
                  <a:srgbClr val="000000"/>
                </a:solidFill>
                <a:latin typeface="Calibri (MS) Bold"/>
                <a:ea typeface="Calibri (MS) Bold"/>
                <a:cs typeface="Calibri (MS) Bold"/>
                <a:sym typeface="Calibri (MS) Bold"/>
              </a:rPr>
              <a:t>Ζητήστε από τα συμμετέχοντα άτομα:</a:t>
            </a:r>
          </a:p>
          <a:p>
            <a:pPr algn="just" marL="626106" indent="-313053" lvl="1">
              <a:lnSpc>
                <a:spcPts val="4349"/>
              </a:lnSpc>
              <a:buFont typeface="Arial"/>
              <a:buChar char="•"/>
            </a:pPr>
            <a:r>
              <a:rPr lang="en-US" sz="2899">
                <a:solidFill>
                  <a:srgbClr val="000000"/>
                </a:solidFill>
                <a:latin typeface="Calibri (MS)"/>
                <a:ea typeface="Calibri (MS)"/>
                <a:cs typeface="Calibri (MS)"/>
                <a:sym typeface="Calibri (MS)"/>
              </a:rPr>
              <a:t>Να εντοπίσουν </a:t>
            </a:r>
            <a:r>
              <a:rPr lang="en-US" b="true" sz="2899">
                <a:solidFill>
                  <a:srgbClr val="000000"/>
                </a:solidFill>
                <a:latin typeface="Calibri (MS) Bold"/>
                <a:ea typeface="Calibri (MS) Bold"/>
                <a:cs typeface="Calibri (MS) Bold"/>
                <a:sym typeface="Calibri (MS) Bold"/>
              </a:rPr>
              <a:t>λέξεις με έντονη συναισθηματική φόρτιση.</a:t>
            </a:r>
          </a:p>
          <a:p>
            <a:pPr algn="just" marL="626106" indent="-313053" lvl="1">
              <a:lnSpc>
                <a:spcPts val="4349"/>
              </a:lnSpc>
              <a:buFont typeface="Arial"/>
              <a:buChar char="•"/>
            </a:pPr>
            <a:r>
              <a:rPr lang="en-US" sz="2899">
                <a:solidFill>
                  <a:srgbClr val="000000"/>
                </a:solidFill>
                <a:latin typeface="Calibri (MS)"/>
                <a:ea typeface="Calibri (MS)"/>
                <a:cs typeface="Calibri (MS)"/>
                <a:sym typeface="Calibri (MS)"/>
              </a:rPr>
              <a:t>Να μαντέψουν την πιθανή πηγή (π.χ. σκανδαλοθηρικό μέσο ή ομάδα συνηγορίας).</a:t>
            </a:r>
          </a:p>
          <a:p>
            <a:pPr algn="just" marL="626106" indent="-313053" lvl="1">
              <a:lnSpc>
                <a:spcPts val="4349"/>
              </a:lnSpc>
              <a:buFont typeface="Arial"/>
              <a:buChar char="•"/>
            </a:pPr>
            <a:r>
              <a:rPr lang="en-US" sz="2899">
                <a:solidFill>
                  <a:srgbClr val="000000"/>
                </a:solidFill>
                <a:latin typeface="Calibri (MS)"/>
                <a:ea typeface="Calibri (MS)"/>
                <a:cs typeface="Calibri (MS)"/>
                <a:sym typeface="Calibri (MS)"/>
              </a:rPr>
              <a:t>Να προβλέψουν πώς μπορεί να αντιδράσουν αναγνώστες/τριες με </a:t>
            </a:r>
            <a:r>
              <a:rPr lang="en-US" b="true" sz="2899">
                <a:solidFill>
                  <a:srgbClr val="000000"/>
                </a:solidFill>
                <a:latin typeface="Calibri (MS) Bold"/>
                <a:ea typeface="Calibri (MS) Bold"/>
                <a:cs typeface="Calibri (MS) Bold"/>
                <a:sym typeface="Calibri (MS) Bold"/>
              </a:rPr>
              <a:t>διαφορετικές πολιτικές πεποιθήσεις.</a:t>
            </a:r>
          </a:p>
          <a:p>
            <a:pPr algn="just">
              <a:lnSpc>
                <a:spcPts val="434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
        <p:nvSpPr>
          <p:cNvPr name="Freeform 3" id="3"/>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4" id="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028700" y="3331851"/>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
        <p:nvSpPr>
          <p:cNvPr name="TextBox 7" id="7"/>
          <p:cNvSpPr txBox="true"/>
          <p:nvPr/>
        </p:nvSpPr>
        <p:spPr>
          <a:xfrm rot="0">
            <a:off x="8236919" y="2225442"/>
            <a:ext cx="9185351" cy="7633336"/>
          </a:xfrm>
          <a:prstGeom prst="rect">
            <a:avLst/>
          </a:prstGeom>
        </p:spPr>
        <p:txBody>
          <a:bodyPr anchor="t" rtlCol="false" tIns="0" lIns="0" bIns="0" rIns="0">
            <a:spAutoFit/>
          </a:bodyPr>
          <a:lstStyle/>
          <a:p>
            <a:pPr algn="just">
              <a:lnSpc>
                <a:spcPts val="4349"/>
              </a:lnSpc>
            </a:pPr>
            <a:r>
              <a:rPr lang="en-US" sz="2899" b="true">
                <a:solidFill>
                  <a:srgbClr val="000000"/>
                </a:solidFill>
                <a:latin typeface="Calibri (MS) Bold"/>
                <a:ea typeface="Calibri (MS) Bold"/>
                <a:cs typeface="Calibri (MS) Bold"/>
                <a:sym typeface="Calibri (MS) Bold"/>
              </a:rPr>
              <a:t>3. Δραστηριότητα Αποδόμησης</a:t>
            </a:r>
          </a:p>
          <a:p>
            <a:pPr algn="just">
              <a:lnSpc>
                <a:spcPts val="4349"/>
              </a:lnSpc>
            </a:pPr>
            <a:r>
              <a:rPr lang="en-US" sz="2899">
                <a:solidFill>
                  <a:srgbClr val="000000"/>
                </a:solidFill>
                <a:latin typeface="Calibri (MS)"/>
                <a:ea typeface="Calibri (MS)"/>
                <a:cs typeface="Calibri (MS)"/>
                <a:sym typeface="Calibri (MS)"/>
              </a:rPr>
              <a:t>Παρέχετε σύντομα άρθρα ή τίτλους ειδήσεων που αφορούν άλλα πολιτικά ή κοινωνικά ζητήματα (π.χ. κλιματική δράση, μετανάστευση, εκπαιδευτική μεταρρύθμιση). Ζητήστε από τα νέα άτομα:</a:t>
            </a:r>
          </a:p>
          <a:p>
            <a:pPr algn="just" marL="626106" indent="-313053" lvl="1">
              <a:lnSpc>
                <a:spcPts val="4349"/>
              </a:lnSpc>
              <a:buFont typeface="Arial"/>
              <a:buChar char="•"/>
            </a:pPr>
            <a:r>
              <a:rPr lang="en-US" sz="2899">
                <a:solidFill>
                  <a:srgbClr val="000000"/>
                </a:solidFill>
                <a:latin typeface="Calibri (MS)"/>
                <a:ea typeface="Calibri (MS)"/>
                <a:cs typeface="Calibri (MS)"/>
                <a:sym typeface="Calibri (MS)"/>
              </a:rPr>
              <a:t>Να υπογραμμίσουν </a:t>
            </a:r>
            <a:r>
              <a:rPr lang="en-US" b="true" sz="2899">
                <a:solidFill>
                  <a:srgbClr val="000000"/>
                </a:solidFill>
                <a:latin typeface="Calibri (MS) Bold"/>
                <a:ea typeface="Calibri (MS) Bold"/>
                <a:cs typeface="Calibri (MS) Bold"/>
                <a:sym typeface="Calibri (MS) Bold"/>
              </a:rPr>
              <a:t>λέξεις ή φράσεις που υποδηλώνουν μεροληψία.</a:t>
            </a:r>
          </a:p>
          <a:p>
            <a:pPr algn="just" marL="626106" indent="-313053" lvl="1">
              <a:lnSpc>
                <a:spcPts val="4349"/>
              </a:lnSpc>
              <a:buFont typeface="Arial"/>
              <a:buChar char="•"/>
            </a:pPr>
            <a:r>
              <a:rPr lang="en-US" sz="2899">
                <a:solidFill>
                  <a:srgbClr val="000000"/>
                </a:solidFill>
                <a:latin typeface="Calibri (MS)"/>
                <a:ea typeface="Calibri (MS)"/>
                <a:cs typeface="Calibri (MS)"/>
                <a:sym typeface="Calibri (MS)"/>
              </a:rPr>
              <a:t>Να </a:t>
            </a:r>
            <a:r>
              <a:rPr lang="en-US" b="true" sz="2899">
                <a:solidFill>
                  <a:srgbClr val="000000"/>
                </a:solidFill>
                <a:latin typeface="Calibri (MS) Bold"/>
                <a:ea typeface="Calibri (MS) Bold"/>
                <a:cs typeface="Calibri (MS) Bold"/>
                <a:sym typeface="Calibri (MS) Bold"/>
              </a:rPr>
              <a:t>αναδιατυπώσουν τον τίτλο </a:t>
            </a:r>
            <a:r>
              <a:rPr lang="en-US" sz="2899">
                <a:solidFill>
                  <a:srgbClr val="000000"/>
                </a:solidFill>
                <a:latin typeface="Calibri (MS)"/>
                <a:ea typeface="Calibri (MS)"/>
                <a:cs typeface="Calibri (MS)"/>
                <a:sym typeface="Calibri (MS)"/>
              </a:rPr>
              <a:t>από μια άλλη οπτική γωνία (θετική, ουδέτερη ή αντίθετη).</a:t>
            </a:r>
          </a:p>
          <a:p>
            <a:pPr algn="just" marL="626106" indent="-313053" lvl="1">
              <a:lnSpc>
                <a:spcPts val="4349"/>
              </a:lnSpc>
              <a:buFont typeface="Arial"/>
              <a:buChar char="•"/>
            </a:pPr>
            <a:r>
              <a:rPr lang="en-US" sz="2899">
                <a:solidFill>
                  <a:srgbClr val="000000"/>
                </a:solidFill>
                <a:latin typeface="Calibri (MS)"/>
                <a:ea typeface="Calibri (MS)"/>
                <a:cs typeface="Calibri (MS)"/>
                <a:sym typeface="Calibri (MS)"/>
              </a:rPr>
              <a:t>Να συζητήσουν τις </a:t>
            </a:r>
            <a:r>
              <a:rPr lang="en-US" b="true" sz="2899">
                <a:solidFill>
                  <a:srgbClr val="000000"/>
                </a:solidFill>
                <a:latin typeface="Calibri (MS) Bold"/>
                <a:ea typeface="Calibri (MS) Bold"/>
                <a:cs typeface="Calibri (MS) Bold"/>
                <a:sym typeface="Calibri (MS) Bold"/>
              </a:rPr>
              <a:t>επιδιωκόμενες και μη επιδιωκόμενες επιπτώσεις</a:t>
            </a:r>
            <a:r>
              <a:rPr lang="en-US" sz="2899">
                <a:solidFill>
                  <a:srgbClr val="000000"/>
                </a:solidFill>
                <a:latin typeface="Calibri (MS)"/>
                <a:ea typeface="Calibri (MS)"/>
                <a:cs typeface="Calibri (MS)"/>
                <a:sym typeface="Calibri (MS)"/>
              </a:rPr>
              <a:t> που έχει η κάθε πλαισίωση στο κοινό.</a:t>
            </a:r>
          </a:p>
          <a:p>
            <a:pPr algn="just">
              <a:lnSpc>
                <a:spcPts val="4349"/>
              </a:lnSpc>
            </a:pPr>
          </a:p>
          <a:p>
            <a:pPr algn="just">
              <a:lnSpc>
                <a:spcPts val="434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DAHA0UlaF4Q</dc:identifier>
  <dcterms:modified xsi:type="dcterms:W3CDTF">2011-08-01T06:04:30Z</dcterms:modified>
  <cp:revision>1</cp:revision>
  <dc:title>Αντίγραφο του SPARK_CBP_Media Literacy &amp; Critical Thinking for Political Participation</dc:title>
</cp:coreProperties>
</file>